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1" r:id="rId5"/>
    <p:sldId id="258"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4660"/>
  </p:normalViewPr>
  <p:slideViewPr>
    <p:cSldViewPr>
      <p:cViewPr varScale="1">
        <p:scale>
          <a:sx n="81" d="100"/>
          <a:sy n="81" d="100"/>
        </p:scale>
        <p:origin x="1346" y="6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D184C46B-35C3-4FB8-BCDE-C52EA999BD13}" type="datetimeFigureOut">
              <a:rPr lang="ru-RU" smtClean="0"/>
              <a:pPr/>
              <a:t>19.02.2020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42E352-3991-4E44-9307-8D0D0BEB743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4C46B-35C3-4FB8-BCDE-C52EA999BD13}" type="datetimeFigureOut">
              <a:rPr lang="ru-RU" smtClean="0"/>
              <a:pPr/>
              <a:t>19.02.2020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2E352-3991-4E44-9307-8D0D0BEB743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57430"/>
            <a:ext cx="9144000" cy="1569660"/>
          </a:xfrm>
          <a:prstGeom prst="rect">
            <a:avLst/>
          </a:prstGeom>
          <a:noFill/>
        </p:spPr>
        <p:txBody>
          <a:bodyPr wrap="square" rtlCol="0">
            <a:spAutoFit/>
          </a:bodyPr>
          <a:lstStyle/>
          <a:p>
            <a:pPr algn="ctr"/>
            <a:r>
              <a:rPr lang="en-US" sz="3200" b="1" dirty="0">
                <a:solidFill>
                  <a:srgbClr val="FF0000"/>
                </a:solidFill>
              </a:rPr>
              <a:t>Jury’s recommendations on the award of</a:t>
            </a:r>
          </a:p>
          <a:p>
            <a:pPr algn="ctr"/>
            <a:r>
              <a:rPr lang="en-US" sz="3200" b="1" dirty="0">
                <a:solidFill>
                  <a:srgbClr val="FF0000"/>
                </a:solidFill>
              </a:rPr>
              <a:t>the N.</a:t>
            </a:r>
            <a:r>
              <a:rPr lang="ru-RU" sz="3200" b="1">
                <a:solidFill>
                  <a:srgbClr val="FF0000"/>
                </a:solidFill>
              </a:rPr>
              <a:t> </a:t>
            </a:r>
            <a:r>
              <a:rPr lang="en-US" sz="3200" b="1">
                <a:solidFill>
                  <a:srgbClr val="FF0000"/>
                </a:solidFill>
              </a:rPr>
              <a:t>N</a:t>
            </a:r>
            <a:r>
              <a:rPr lang="en-US" sz="3200" b="1" dirty="0">
                <a:solidFill>
                  <a:srgbClr val="FF0000"/>
                </a:solidFill>
              </a:rPr>
              <a:t>.</a:t>
            </a:r>
            <a:r>
              <a:rPr lang="ru-RU" sz="3200" b="1" dirty="0">
                <a:solidFill>
                  <a:srgbClr val="FF0000"/>
                </a:solidFill>
              </a:rPr>
              <a:t> </a:t>
            </a:r>
            <a:r>
              <a:rPr lang="en-US" sz="3200" b="1" dirty="0">
                <a:solidFill>
                  <a:srgbClr val="FF0000"/>
                </a:solidFill>
              </a:rPr>
              <a:t>Bogoliubov Prize</a:t>
            </a:r>
          </a:p>
          <a:p>
            <a:pPr algn="ctr"/>
            <a:r>
              <a:rPr lang="en-US" sz="3200" b="1" dirty="0">
                <a:solidFill>
                  <a:srgbClr val="FF0000"/>
                </a:solidFill>
              </a:rPr>
              <a:t>for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20" y="1000108"/>
            <a:ext cx="8643998" cy="4708981"/>
          </a:xfrm>
          <a:prstGeom prst="rect">
            <a:avLst/>
          </a:prstGeom>
          <a:noFill/>
        </p:spPr>
        <p:txBody>
          <a:bodyPr wrap="square" rtlCol="0">
            <a:spAutoFit/>
          </a:bodyPr>
          <a:lstStyle/>
          <a:p>
            <a:pPr algn="just"/>
            <a:r>
              <a:rPr lang="en-US" sz="2000" b="1" dirty="0">
                <a:solidFill>
                  <a:srgbClr val="1203D3"/>
                </a:solidFill>
              </a:rPr>
              <a:t>          The Nikolai Bogoliubov Prize is awarded by the Joint Institute for Nuclear Research in recognition of significant contribution to the development of theoretical and mathematical physics, as well as achievements in training young scientists and in international scientific cooperation.</a:t>
            </a:r>
          </a:p>
          <a:p>
            <a:pPr algn="just"/>
            <a:endParaRPr lang="en-US" sz="2000" b="1" dirty="0">
              <a:solidFill>
                <a:srgbClr val="1203D3"/>
              </a:solidFill>
            </a:endParaRPr>
          </a:p>
          <a:p>
            <a:pPr algn="just"/>
            <a:r>
              <a:rPr lang="en-US" sz="2000" b="1" dirty="0">
                <a:solidFill>
                  <a:srgbClr val="1203D3"/>
                </a:solidFill>
              </a:rPr>
              <a:t>          The Prize was established in 1995 by the Committee of Plenipotentiaries of JINR.</a:t>
            </a:r>
          </a:p>
          <a:p>
            <a:pPr algn="just"/>
            <a:endParaRPr lang="en-US" sz="2000" b="1" dirty="0">
              <a:solidFill>
                <a:srgbClr val="1203D3"/>
              </a:solidFill>
            </a:endParaRPr>
          </a:p>
          <a:p>
            <a:pPr algn="just"/>
            <a:r>
              <a:rPr lang="en-US" sz="2000" b="1" dirty="0">
                <a:solidFill>
                  <a:srgbClr val="1203D3"/>
                </a:solidFill>
              </a:rPr>
              <a:t>          The prize is awarded to two scientists whose activities are related to JINR:</a:t>
            </a:r>
          </a:p>
          <a:p>
            <a:pPr algn="just">
              <a:buFontTx/>
              <a:buChar char="-"/>
            </a:pPr>
            <a:r>
              <a:rPr lang="en-US" sz="2000" b="1" dirty="0">
                <a:solidFill>
                  <a:srgbClr val="1203D3"/>
                </a:solidFill>
              </a:rPr>
              <a:t> one scientist working at an organization of a JINR Member State or an employee of JINR,</a:t>
            </a:r>
          </a:p>
          <a:p>
            <a:pPr algn="just">
              <a:buFontTx/>
              <a:buChar char="-"/>
            </a:pPr>
            <a:r>
              <a:rPr lang="en-US" sz="2000" b="1" dirty="0">
                <a:solidFill>
                  <a:srgbClr val="1203D3"/>
                </a:solidFill>
              </a:rPr>
              <a:t> one scientist working at an organization of the state which is not a JINR Member State.</a:t>
            </a:r>
          </a:p>
          <a:p>
            <a:pPr algn="just"/>
            <a:endParaRPr lang="en-US" sz="2000" b="1" dirty="0">
              <a:solidFill>
                <a:srgbClr val="1203D3"/>
              </a:solidFill>
            </a:endParaRPr>
          </a:p>
          <a:p>
            <a:pPr algn="just"/>
            <a:r>
              <a:rPr lang="en-US" sz="2000" b="1" dirty="0">
                <a:solidFill>
                  <a:srgbClr val="1203D3"/>
                </a:solidFill>
              </a:rPr>
              <a:t>          The prize is awarded not more than once every two years.</a:t>
            </a:r>
            <a:endParaRPr lang="ru-RU" sz="2000" b="1" dirty="0">
              <a:solidFill>
                <a:srgbClr val="1203D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1604" y="1000108"/>
            <a:ext cx="6215106" cy="1015663"/>
          </a:xfrm>
          <a:prstGeom prst="rect">
            <a:avLst/>
          </a:prstGeom>
          <a:noFill/>
        </p:spPr>
        <p:txBody>
          <a:bodyPr wrap="square" rtlCol="0">
            <a:spAutoFit/>
          </a:bodyPr>
          <a:lstStyle/>
          <a:p>
            <a:pPr algn="ctr"/>
            <a:r>
              <a:rPr lang="en-US" sz="2400" b="1" dirty="0">
                <a:solidFill>
                  <a:srgbClr val="FF0000"/>
                </a:solidFill>
              </a:rPr>
              <a:t>Jury of the N. </a:t>
            </a:r>
            <a:r>
              <a:rPr lang="en-US" sz="2400" b="1">
                <a:solidFill>
                  <a:srgbClr val="FF0000"/>
                </a:solidFill>
              </a:rPr>
              <a:t>N. Bogoliubov </a:t>
            </a:r>
            <a:r>
              <a:rPr lang="en-US" sz="2400" b="1" dirty="0">
                <a:solidFill>
                  <a:srgbClr val="FF0000"/>
                </a:solidFill>
              </a:rPr>
              <a:t>Prize</a:t>
            </a:r>
          </a:p>
          <a:p>
            <a:endParaRPr lang="en-US" dirty="0"/>
          </a:p>
          <a:p>
            <a:endParaRPr lang="ru-RU" dirty="0"/>
          </a:p>
        </p:txBody>
      </p:sp>
      <p:sp>
        <p:nvSpPr>
          <p:cNvPr id="5" name="TextBox 4"/>
          <p:cNvSpPr txBox="1"/>
          <p:nvPr/>
        </p:nvSpPr>
        <p:spPr>
          <a:xfrm>
            <a:off x="2915816" y="2038750"/>
            <a:ext cx="4143404" cy="3447098"/>
          </a:xfrm>
          <a:prstGeom prst="rect">
            <a:avLst/>
          </a:prstGeom>
          <a:noFill/>
        </p:spPr>
        <p:txBody>
          <a:bodyPr wrap="square" rtlCol="0">
            <a:spAutoFit/>
          </a:bodyPr>
          <a:lstStyle/>
          <a:p>
            <a:r>
              <a:rPr lang="en-US" sz="2000" b="1" dirty="0">
                <a:solidFill>
                  <a:srgbClr val="1203D3"/>
                </a:solidFill>
              </a:rPr>
              <a:t>V. Matveev (JINR) – Chair</a:t>
            </a:r>
          </a:p>
          <a:p>
            <a:r>
              <a:rPr lang="en-US" sz="2000" b="1" dirty="0">
                <a:solidFill>
                  <a:srgbClr val="1203D3"/>
                </a:solidFill>
              </a:rPr>
              <a:t>I. </a:t>
            </a:r>
            <a:r>
              <a:rPr lang="en-US" sz="2000" b="1" dirty="0" err="1">
                <a:solidFill>
                  <a:srgbClr val="1203D3"/>
                </a:solidFill>
              </a:rPr>
              <a:t>Arefieva</a:t>
            </a:r>
            <a:r>
              <a:rPr lang="ru-RU" sz="2000" b="1" dirty="0">
                <a:solidFill>
                  <a:srgbClr val="1203D3"/>
                </a:solidFill>
              </a:rPr>
              <a:t> (</a:t>
            </a:r>
            <a:r>
              <a:rPr lang="en-US" sz="2000" b="1" dirty="0">
                <a:solidFill>
                  <a:srgbClr val="1203D3"/>
                </a:solidFill>
              </a:rPr>
              <a:t>MI RAS</a:t>
            </a:r>
            <a:r>
              <a:rPr lang="ru-RU" sz="2000" b="1" dirty="0">
                <a:solidFill>
                  <a:srgbClr val="1203D3"/>
                </a:solidFill>
              </a:rPr>
              <a:t>)</a:t>
            </a:r>
            <a:endParaRPr lang="en-US" sz="2000" b="1" dirty="0">
              <a:solidFill>
                <a:srgbClr val="1203D3"/>
              </a:solidFill>
            </a:endParaRPr>
          </a:p>
          <a:p>
            <a:r>
              <a:rPr lang="en-US" sz="2000" b="1" dirty="0">
                <a:solidFill>
                  <a:srgbClr val="1203D3"/>
                </a:solidFill>
              </a:rPr>
              <a:t>V. </a:t>
            </a:r>
            <a:r>
              <a:rPr lang="en-US" sz="2000" b="1" dirty="0" err="1">
                <a:solidFill>
                  <a:srgbClr val="1203D3"/>
                </a:solidFill>
              </a:rPr>
              <a:t>Belokurov</a:t>
            </a:r>
            <a:r>
              <a:rPr lang="ru-RU" sz="2000" b="1" dirty="0">
                <a:solidFill>
                  <a:srgbClr val="1203D3"/>
                </a:solidFill>
              </a:rPr>
              <a:t> (</a:t>
            </a:r>
            <a:r>
              <a:rPr lang="en-US" sz="2000" b="1" dirty="0">
                <a:solidFill>
                  <a:srgbClr val="1203D3"/>
                </a:solidFill>
              </a:rPr>
              <a:t>MSU</a:t>
            </a:r>
            <a:r>
              <a:rPr lang="ru-RU" sz="2000" b="1" dirty="0">
                <a:solidFill>
                  <a:srgbClr val="1203D3"/>
                </a:solidFill>
              </a:rPr>
              <a:t>)</a:t>
            </a:r>
            <a:endParaRPr lang="en-US" sz="2000" b="1" dirty="0">
              <a:solidFill>
                <a:srgbClr val="1203D3"/>
              </a:solidFill>
            </a:endParaRPr>
          </a:p>
          <a:p>
            <a:r>
              <a:rPr lang="en-US" sz="2000" b="1" dirty="0">
                <a:solidFill>
                  <a:srgbClr val="1203D3"/>
                </a:solidFill>
              </a:rPr>
              <a:t>D. </a:t>
            </a:r>
            <a:r>
              <a:rPr lang="en-US" sz="2000" b="1" dirty="0" err="1">
                <a:solidFill>
                  <a:srgbClr val="1203D3"/>
                </a:solidFill>
              </a:rPr>
              <a:t>Gorbunov</a:t>
            </a:r>
            <a:r>
              <a:rPr lang="ru-RU" sz="2000" b="1" dirty="0">
                <a:solidFill>
                  <a:srgbClr val="1203D3"/>
                </a:solidFill>
              </a:rPr>
              <a:t> (</a:t>
            </a:r>
            <a:r>
              <a:rPr lang="en-US" sz="2000" b="1" dirty="0">
                <a:solidFill>
                  <a:srgbClr val="1203D3"/>
                </a:solidFill>
              </a:rPr>
              <a:t>INR RAS</a:t>
            </a:r>
            <a:r>
              <a:rPr lang="ru-RU" sz="2000" b="1" dirty="0">
                <a:solidFill>
                  <a:srgbClr val="1203D3"/>
                </a:solidFill>
              </a:rPr>
              <a:t>)</a:t>
            </a:r>
            <a:endParaRPr lang="en-US" sz="2000" b="1" dirty="0">
              <a:solidFill>
                <a:srgbClr val="1203D3"/>
              </a:solidFill>
            </a:endParaRPr>
          </a:p>
          <a:p>
            <a:r>
              <a:rPr lang="en-US" sz="2000" b="1" dirty="0">
                <a:solidFill>
                  <a:srgbClr val="1203D3"/>
                </a:solidFill>
              </a:rPr>
              <a:t>R. </a:t>
            </a:r>
            <a:r>
              <a:rPr lang="en-US" sz="2000" b="1" dirty="0" err="1">
                <a:solidFill>
                  <a:srgbClr val="1203D3"/>
                </a:solidFill>
              </a:rPr>
              <a:t>Jolos</a:t>
            </a:r>
            <a:r>
              <a:rPr lang="en-US" sz="2000" b="1" dirty="0">
                <a:solidFill>
                  <a:srgbClr val="1203D3"/>
                </a:solidFill>
              </a:rPr>
              <a:t> (BLTP JINR)</a:t>
            </a:r>
          </a:p>
          <a:p>
            <a:r>
              <a:rPr lang="en-US" sz="2000" b="1" dirty="0">
                <a:solidFill>
                  <a:srgbClr val="1203D3"/>
                </a:solidFill>
              </a:rPr>
              <a:t>A. </a:t>
            </a:r>
            <a:r>
              <a:rPr lang="en-US" sz="2000" b="1" dirty="0" err="1">
                <a:solidFill>
                  <a:srgbClr val="1203D3"/>
                </a:solidFill>
              </a:rPr>
              <a:t>Zagorodny</a:t>
            </a:r>
            <a:r>
              <a:rPr lang="ru-RU" sz="2000" b="1" dirty="0">
                <a:solidFill>
                  <a:srgbClr val="1203D3"/>
                </a:solidFill>
              </a:rPr>
              <a:t> (</a:t>
            </a:r>
            <a:r>
              <a:rPr lang="en-US" sz="2000" b="1" dirty="0">
                <a:solidFill>
                  <a:srgbClr val="1203D3"/>
                </a:solidFill>
              </a:rPr>
              <a:t>BITP NAS, Kiev</a:t>
            </a:r>
            <a:r>
              <a:rPr lang="ru-RU" sz="2000" b="1" dirty="0">
                <a:solidFill>
                  <a:srgbClr val="1203D3"/>
                </a:solidFill>
              </a:rPr>
              <a:t>)</a:t>
            </a:r>
            <a:endParaRPr lang="en-US" sz="2000" b="1" dirty="0">
              <a:solidFill>
                <a:srgbClr val="1203D3"/>
              </a:solidFill>
            </a:endParaRPr>
          </a:p>
          <a:p>
            <a:r>
              <a:rPr lang="en-US" sz="2000" b="1" dirty="0">
                <a:solidFill>
                  <a:srgbClr val="1203D3"/>
                </a:solidFill>
              </a:rPr>
              <a:t>A. </a:t>
            </a:r>
            <a:r>
              <a:rPr lang="en-US" sz="2000" b="1" dirty="0" err="1">
                <a:solidFill>
                  <a:srgbClr val="1203D3"/>
                </a:solidFill>
              </a:rPr>
              <a:t>Isaev</a:t>
            </a:r>
            <a:r>
              <a:rPr lang="en-US" sz="2000" b="1" dirty="0">
                <a:solidFill>
                  <a:srgbClr val="1203D3"/>
                </a:solidFill>
              </a:rPr>
              <a:t> (BLTP JINR)</a:t>
            </a:r>
          </a:p>
          <a:p>
            <a:r>
              <a:rPr lang="en-US" sz="2000" b="1" dirty="0">
                <a:solidFill>
                  <a:srgbClr val="1203D3"/>
                </a:solidFill>
              </a:rPr>
              <a:t>V. </a:t>
            </a:r>
            <a:r>
              <a:rPr lang="en-US" sz="2000" b="1" dirty="0" err="1">
                <a:solidFill>
                  <a:srgbClr val="1203D3"/>
                </a:solidFill>
              </a:rPr>
              <a:t>Rubakov</a:t>
            </a:r>
            <a:r>
              <a:rPr lang="en-US" sz="2000" b="1" dirty="0">
                <a:solidFill>
                  <a:srgbClr val="1203D3"/>
                </a:solidFill>
              </a:rPr>
              <a:t> </a:t>
            </a:r>
            <a:r>
              <a:rPr lang="ru-RU" sz="2000" b="1" dirty="0">
                <a:solidFill>
                  <a:srgbClr val="1203D3"/>
                </a:solidFill>
              </a:rPr>
              <a:t>(</a:t>
            </a:r>
            <a:r>
              <a:rPr lang="en-US" sz="2000" b="1" dirty="0">
                <a:solidFill>
                  <a:srgbClr val="1203D3"/>
                </a:solidFill>
              </a:rPr>
              <a:t>INR RAS</a:t>
            </a:r>
            <a:r>
              <a:rPr lang="ru-RU" sz="2000" b="1" dirty="0">
                <a:solidFill>
                  <a:srgbClr val="1203D3"/>
                </a:solidFill>
              </a:rPr>
              <a:t>)</a:t>
            </a:r>
            <a:endParaRPr lang="en-US" sz="2000" b="1" dirty="0">
              <a:solidFill>
                <a:srgbClr val="1203D3"/>
              </a:solidFill>
            </a:endParaRPr>
          </a:p>
          <a:p>
            <a:r>
              <a:rPr lang="en-US" sz="2000" b="1" dirty="0">
                <a:solidFill>
                  <a:srgbClr val="1203D3"/>
                </a:solidFill>
              </a:rPr>
              <a:t>S. </a:t>
            </a:r>
            <a:r>
              <a:rPr lang="en-US" sz="2000" b="1" dirty="0" err="1">
                <a:solidFill>
                  <a:srgbClr val="1203D3"/>
                </a:solidFill>
              </a:rPr>
              <a:t>Troitsky</a:t>
            </a:r>
            <a:r>
              <a:rPr lang="ru-RU" sz="2000" b="1" dirty="0">
                <a:solidFill>
                  <a:srgbClr val="1203D3"/>
                </a:solidFill>
              </a:rPr>
              <a:t> (</a:t>
            </a:r>
            <a:r>
              <a:rPr lang="en-US" sz="2000" b="1" dirty="0">
                <a:solidFill>
                  <a:srgbClr val="1203D3"/>
                </a:solidFill>
              </a:rPr>
              <a:t>INR RAS</a:t>
            </a:r>
            <a:r>
              <a:rPr lang="ru-RU" sz="2000" b="1" dirty="0">
                <a:solidFill>
                  <a:srgbClr val="1203D3"/>
                </a:solidFill>
              </a:rPr>
              <a:t>)</a:t>
            </a:r>
            <a:endParaRPr lang="en-US" sz="2000" b="1" dirty="0">
              <a:solidFill>
                <a:srgbClr val="1203D3"/>
              </a:solidFill>
            </a:endParaRPr>
          </a:p>
          <a:p>
            <a:r>
              <a:rPr lang="en-US" sz="2000" b="1" dirty="0">
                <a:solidFill>
                  <a:srgbClr val="1203D3"/>
                </a:solidFill>
              </a:rPr>
              <a:t>A. Filippov (BLTP JINR)</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14290"/>
            <a:ext cx="7643866" cy="461665"/>
          </a:xfrm>
          <a:prstGeom prst="rect">
            <a:avLst/>
          </a:prstGeom>
          <a:noFill/>
        </p:spPr>
        <p:txBody>
          <a:bodyPr wrap="square" rtlCol="0">
            <a:spAutoFit/>
          </a:bodyPr>
          <a:lstStyle/>
          <a:p>
            <a:pPr algn="ctr"/>
            <a:r>
              <a:rPr lang="en-US" sz="2400" b="1" dirty="0">
                <a:solidFill>
                  <a:srgbClr val="FF0000"/>
                </a:solidFill>
              </a:rPr>
              <a:t>Nominee</a:t>
            </a:r>
            <a:endParaRPr lang="ru-RU" sz="2400" b="1" dirty="0">
              <a:solidFill>
                <a:srgbClr val="FF0000"/>
              </a:solidFill>
            </a:endParaRPr>
          </a:p>
        </p:txBody>
      </p:sp>
      <p:sp>
        <p:nvSpPr>
          <p:cNvPr id="6" name="TextBox 5"/>
          <p:cNvSpPr txBox="1"/>
          <p:nvPr/>
        </p:nvSpPr>
        <p:spPr>
          <a:xfrm>
            <a:off x="2987824" y="1226641"/>
            <a:ext cx="6000792" cy="2477601"/>
          </a:xfrm>
          <a:prstGeom prst="rect">
            <a:avLst/>
          </a:prstGeom>
          <a:noFill/>
        </p:spPr>
        <p:txBody>
          <a:bodyPr wrap="square" rtlCol="0">
            <a:spAutoFit/>
          </a:bodyPr>
          <a:lstStyle/>
          <a:p>
            <a:pPr>
              <a:spcAft>
                <a:spcPts val="600"/>
              </a:spcAft>
            </a:pPr>
            <a:r>
              <a:rPr lang="en-US" sz="2000" b="1" dirty="0">
                <a:solidFill>
                  <a:srgbClr val="1203D3"/>
                </a:solidFill>
              </a:rPr>
              <a:t>Prof. Dmitry </a:t>
            </a:r>
            <a:r>
              <a:rPr lang="en-US" sz="2000" b="1" dirty="0" err="1">
                <a:solidFill>
                  <a:srgbClr val="1203D3"/>
                </a:solidFill>
              </a:rPr>
              <a:t>Kazakov</a:t>
            </a:r>
            <a:endParaRPr lang="en-US" sz="2000" b="1" dirty="0">
              <a:solidFill>
                <a:srgbClr val="1203D3"/>
              </a:solidFill>
            </a:endParaRPr>
          </a:p>
          <a:p>
            <a:pPr>
              <a:spcAft>
                <a:spcPts val="600"/>
              </a:spcAft>
            </a:pPr>
            <a:r>
              <a:rPr lang="en-US" sz="2000" b="1" dirty="0"/>
              <a:t>Corresponding member of RAS</a:t>
            </a:r>
          </a:p>
          <a:p>
            <a:pPr>
              <a:spcAft>
                <a:spcPts val="600"/>
              </a:spcAft>
            </a:pPr>
            <a:r>
              <a:rPr lang="en-US" sz="2000" b="1" dirty="0"/>
              <a:t>Director of  the </a:t>
            </a:r>
            <a:r>
              <a:rPr lang="en-US" sz="2000" b="1" dirty="0" err="1"/>
              <a:t>Bogoliubov</a:t>
            </a:r>
            <a:r>
              <a:rPr lang="en-US" sz="2000" b="1" dirty="0"/>
              <a:t> Laboratory of Theoretical Physics, JINR</a:t>
            </a:r>
          </a:p>
          <a:p>
            <a:pPr>
              <a:spcAft>
                <a:spcPts val="600"/>
              </a:spcAft>
            </a:pPr>
            <a:r>
              <a:rPr lang="en-US" sz="2000" b="1" dirty="0"/>
              <a:t>Head of the Department of Fundamental and Applied Problems of </a:t>
            </a:r>
            <a:r>
              <a:rPr lang="en-US" sz="2000" b="1" dirty="0" err="1"/>
              <a:t>Microworld</a:t>
            </a:r>
            <a:r>
              <a:rPr lang="en-US" sz="2000" b="1" dirty="0"/>
              <a:t>, Moscow Institute of Physics and Technology</a:t>
            </a:r>
          </a:p>
        </p:txBody>
      </p:sp>
      <p:pic>
        <p:nvPicPr>
          <p:cNvPr id="9" name="Рисунок 8" descr="kazakov-photo1.jpg"/>
          <p:cNvPicPr>
            <a:picLocks noChangeAspect="1"/>
          </p:cNvPicPr>
          <p:nvPr/>
        </p:nvPicPr>
        <p:blipFill>
          <a:blip r:embed="rId2"/>
          <a:stretch>
            <a:fillRect/>
          </a:stretch>
        </p:blipFill>
        <p:spPr>
          <a:xfrm>
            <a:off x="357158" y="1285860"/>
            <a:ext cx="2262110" cy="2359164"/>
          </a:xfrm>
          <a:prstGeom prst="rect">
            <a:avLst/>
          </a:prstGeom>
        </p:spPr>
      </p:pic>
      <p:sp>
        <p:nvSpPr>
          <p:cNvPr id="8" name="TextBox 7"/>
          <p:cNvSpPr txBox="1"/>
          <p:nvPr/>
        </p:nvSpPr>
        <p:spPr>
          <a:xfrm>
            <a:off x="928662" y="4000504"/>
            <a:ext cx="7099722" cy="2123658"/>
          </a:xfrm>
          <a:prstGeom prst="rect">
            <a:avLst/>
          </a:prstGeom>
          <a:noFill/>
        </p:spPr>
        <p:txBody>
          <a:bodyPr wrap="square" rtlCol="0">
            <a:spAutoFit/>
          </a:bodyPr>
          <a:lstStyle/>
          <a:p>
            <a:pPr marL="342900" indent="-342900" algn="just">
              <a:buFont typeface="Wingdings" charset="2"/>
              <a:buChar char="v"/>
            </a:pPr>
            <a:r>
              <a:rPr lang="en-US" sz="2200" dirty="0">
                <a:solidFill>
                  <a:srgbClr val="1203D3"/>
                </a:solidFill>
              </a:rPr>
              <a:t>For the outstanding contributions to the development of quantum field theory, renormalization theory and renormalization group revealing the renormalization properties of supersymmetric field theories, for the pioneering papers on multiloop calculations in quantum field theory</a:t>
            </a:r>
            <a:endParaRPr lang="ru-RU" sz="2200" dirty="0">
              <a:solidFill>
                <a:srgbClr val="1203D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14290"/>
            <a:ext cx="7643866" cy="461665"/>
          </a:xfrm>
          <a:prstGeom prst="rect">
            <a:avLst/>
          </a:prstGeom>
          <a:noFill/>
        </p:spPr>
        <p:txBody>
          <a:bodyPr wrap="square" rtlCol="0">
            <a:spAutoFit/>
          </a:bodyPr>
          <a:lstStyle/>
          <a:p>
            <a:pPr algn="ctr"/>
            <a:r>
              <a:rPr lang="en-US" sz="2400" b="1" dirty="0">
                <a:solidFill>
                  <a:srgbClr val="FF0000"/>
                </a:solidFill>
              </a:rPr>
              <a:t>Nominee</a:t>
            </a:r>
            <a:endParaRPr lang="ru-RU" sz="2400" b="1" dirty="0">
              <a:solidFill>
                <a:srgbClr val="FF0000"/>
              </a:solidFill>
            </a:endParaRPr>
          </a:p>
        </p:txBody>
      </p:sp>
      <p:sp>
        <p:nvSpPr>
          <p:cNvPr id="7" name="TextBox 6"/>
          <p:cNvSpPr txBox="1"/>
          <p:nvPr/>
        </p:nvSpPr>
        <p:spPr>
          <a:xfrm>
            <a:off x="2786050" y="1214422"/>
            <a:ext cx="5715040" cy="1862048"/>
          </a:xfrm>
          <a:prstGeom prst="rect">
            <a:avLst/>
          </a:prstGeom>
          <a:noFill/>
        </p:spPr>
        <p:txBody>
          <a:bodyPr wrap="square" rtlCol="0">
            <a:spAutoFit/>
          </a:bodyPr>
          <a:lstStyle/>
          <a:p>
            <a:pPr>
              <a:spcAft>
                <a:spcPts val="600"/>
              </a:spcAft>
            </a:pPr>
            <a:r>
              <a:rPr lang="en-US" sz="2000" b="1" dirty="0">
                <a:solidFill>
                  <a:srgbClr val="1203D3"/>
                </a:solidFill>
                <a:cs typeface="Arial" pitchFamily="34" charset="0"/>
              </a:rPr>
              <a:t>Prof. Dam </a:t>
            </a:r>
            <a:r>
              <a:rPr lang="en-US" sz="2000" b="1" dirty="0" err="1">
                <a:solidFill>
                  <a:srgbClr val="1203D3"/>
                </a:solidFill>
                <a:cs typeface="Arial" pitchFamily="34" charset="0"/>
              </a:rPr>
              <a:t>Thanh</a:t>
            </a:r>
            <a:r>
              <a:rPr lang="en-US" sz="2000" b="1" dirty="0">
                <a:solidFill>
                  <a:srgbClr val="1203D3"/>
                </a:solidFill>
                <a:cs typeface="Arial" pitchFamily="34" charset="0"/>
              </a:rPr>
              <a:t> Son</a:t>
            </a:r>
          </a:p>
          <a:p>
            <a:pPr>
              <a:spcAft>
                <a:spcPts val="600"/>
              </a:spcAft>
            </a:pPr>
            <a:r>
              <a:rPr lang="en-US" sz="2000" b="1" dirty="0">
                <a:cs typeface="Arial" pitchFamily="34" charset="0"/>
              </a:rPr>
              <a:t>Professor of the </a:t>
            </a:r>
            <a:r>
              <a:rPr lang="en-US" sz="2000" b="1" dirty="0" err="1">
                <a:cs typeface="Arial" pitchFamily="34" charset="0"/>
              </a:rPr>
              <a:t>Kadanoff</a:t>
            </a:r>
            <a:r>
              <a:rPr lang="en-US" sz="2000" b="1" dirty="0">
                <a:cs typeface="Arial" pitchFamily="34" charset="0"/>
              </a:rPr>
              <a:t> Center for Theoretical Physics, University of Chicago</a:t>
            </a:r>
          </a:p>
          <a:p>
            <a:pPr>
              <a:spcAft>
                <a:spcPts val="600"/>
              </a:spcAft>
            </a:pPr>
            <a:r>
              <a:rPr lang="en-US" sz="2000" b="1" dirty="0">
                <a:cs typeface="Arial" pitchFamily="34" charset="0"/>
              </a:rPr>
              <a:t>Member of American Academy of Arts and Sciences</a:t>
            </a:r>
          </a:p>
          <a:p>
            <a:pPr>
              <a:spcAft>
                <a:spcPts val="600"/>
              </a:spcAft>
            </a:pPr>
            <a:r>
              <a:rPr lang="en-US" sz="2000" b="1" dirty="0">
                <a:cs typeface="Arial" pitchFamily="34" charset="0"/>
              </a:rPr>
              <a:t>Member of National Academy of Sciences, USA</a:t>
            </a:r>
            <a:endParaRPr lang="ru-RU" sz="2000" b="1" dirty="0">
              <a:cs typeface="Arial" pitchFamily="34" charset="0"/>
            </a:endParaRPr>
          </a:p>
        </p:txBody>
      </p:sp>
      <p:sp>
        <p:nvSpPr>
          <p:cNvPr id="8" name="TextBox 7"/>
          <p:cNvSpPr txBox="1"/>
          <p:nvPr/>
        </p:nvSpPr>
        <p:spPr>
          <a:xfrm>
            <a:off x="928662" y="3786190"/>
            <a:ext cx="7072362" cy="2462213"/>
          </a:xfrm>
          <a:prstGeom prst="rect">
            <a:avLst/>
          </a:prstGeom>
          <a:noFill/>
        </p:spPr>
        <p:txBody>
          <a:bodyPr wrap="square" rtlCol="0">
            <a:spAutoFit/>
          </a:bodyPr>
          <a:lstStyle/>
          <a:p>
            <a:pPr marL="342900" indent="-342900" algn="just">
              <a:buFont typeface="Wingdings" charset="2"/>
              <a:buChar char="v"/>
            </a:pPr>
            <a:r>
              <a:rPr lang="en-US" sz="2200" dirty="0">
                <a:solidFill>
                  <a:srgbClr val="1203D3"/>
                </a:solidFill>
              </a:rPr>
              <a:t>For the achievements in the fields of quantum chromodynamics, applications of string theory and gauge/gravity duality addressing basic questions in strongly interacting many-body systems, and for the pioneering papers on transport coefficients, such as viscosity and conductivity, on strongly coupled  three-dimensional gauge theories.</a:t>
            </a:r>
            <a:r>
              <a:rPr lang="en-US" sz="2200" dirty="0"/>
              <a:t> </a:t>
            </a:r>
            <a:endParaRPr lang="ru-RU" sz="2200" dirty="0">
              <a:solidFill>
                <a:srgbClr val="1203D3"/>
              </a:solidFill>
            </a:endParaRPr>
          </a:p>
        </p:txBody>
      </p:sp>
      <p:pic>
        <p:nvPicPr>
          <p:cNvPr id="3" name="Изображение 2"/>
          <p:cNvPicPr>
            <a:picLocks noChangeAspect="1"/>
          </p:cNvPicPr>
          <p:nvPr/>
        </p:nvPicPr>
        <p:blipFill>
          <a:blip r:embed="rId2"/>
          <a:stretch>
            <a:fillRect/>
          </a:stretch>
        </p:blipFill>
        <p:spPr>
          <a:xfrm>
            <a:off x="785786" y="1340768"/>
            <a:ext cx="1618480" cy="214967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71744"/>
            <a:ext cx="9144000" cy="954107"/>
          </a:xfrm>
          <a:prstGeom prst="rect">
            <a:avLst/>
          </a:prstGeom>
          <a:noFill/>
        </p:spPr>
        <p:txBody>
          <a:bodyPr wrap="square" rtlCol="0">
            <a:spAutoFit/>
          </a:bodyPr>
          <a:lstStyle/>
          <a:p>
            <a:pPr algn="ctr"/>
            <a:r>
              <a:rPr lang="en-US" sz="2800" b="1" dirty="0">
                <a:solidFill>
                  <a:srgbClr val="1203D3"/>
                </a:solidFill>
              </a:rPr>
              <a:t>The Jury asks the Scientific Council</a:t>
            </a:r>
          </a:p>
          <a:p>
            <a:pPr algn="ctr"/>
            <a:r>
              <a:rPr lang="en-US" sz="2800" b="1" dirty="0">
                <a:solidFill>
                  <a:srgbClr val="1203D3"/>
                </a:solidFill>
              </a:rPr>
              <a:t>to approve these recommendations</a:t>
            </a:r>
            <a:endParaRPr lang="ru-RU" sz="2800" dirty="0">
              <a:solidFill>
                <a:srgbClr val="1203D3"/>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385</Words>
  <Application>Microsoft Office PowerPoint</Application>
  <PresentationFormat>Экран (4:3)</PresentationFormat>
  <Paragraphs>37</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dc:creator>
  <cp:lastModifiedBy>user</cp:lastModifiedBy>
  <cp:revision>34</cp:revision>
  <dcterms:created xsi:type="dcterms:W3CDTF">2020-02-14T11:21:38Z</dcterms:created>
  <dcterms:modified xsi:type="dcterms:W3CDTF">2020-02-19T07:20:04Z</dcterms:modified>
</cp:coreProperties>
</file>