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2" r:id="rId1"/>
  </p:sldMasterIdLst>
  <p:notesMasterIdLst>
    <p:notesMasterId r:id="rId7"/>
  </p:notesMasterIdLst>
  <p:sldIdLst>
    <p:sldId id="278" r:id="rId2"/>
    <p:sldId id="279" r:id="rId3"/>
    <p:sldId id="277" r:id="rId4"/>
    <p:sldId id="268" r:id="rId5"/>
    <p:sldId id="272" r:id="rId6"/>
  </p:sldIdLst>
  <p:sldSz cx="9144000" cy="6858000" type="screen4x3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FFCC"/>
    <a:srgbClr val="800080"/>
    <a:srgbClr val="CCFFFF"/>
    <a:srgbClr val="666633"/>
    <a:srgbClr val="0066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11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ru-RU" altLang="ru-R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30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ru-RU" altLang="ru-R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5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ru-RU" altLang="ru-R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829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ru-RU" altLang="ru-R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28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>
                <a:gd name="T0" fmla="*/ 0 w 860"/>
                <a:gd name="T1" fmla="*/ 2147483646 h 2502"/>
                <a:gd name="T2" fmla="*/ 2147483646 w 860"/>
                <a:gd name="T3" fmla="*/ 2147483646 h 2502"/>
                <a:gd name="T4" fmla="*/ 2147483646 w 860"/>
                <a:gd name="T5" fmla="*/ 0 h 2502"/>
                <a:gd name="T6" fmla="*/ 2147483646 w 860"/>
                <a:gd name="T7" fmla="*/ 0 h 2502"/>
                <a:gd name="T8" fmla="*/ 0 w 860"/>
                <a:gd name="T9" fmla="*/ 2147483646 h 2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/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/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/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/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2147483646 w 228"/>
              <a:gd name="T1" fmla="*/ 2147483646 h 57"/>
              <a:gd name="T2" fmla="*/ 0 w 228"/>
              <a:gd name="T3" fmla="*/ 0 h 57"/>
              <a:gd name="T4" fmla="*/ 2147483646 w 228"/>
              <a:gd name="T5" fmla="*/ 2147483646 h 57"/>
              <a:gd name="T6" fmla="*/ 2147483646 w 228"/>
              <a:gd name="T7" fmla="*/ 2147483646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2147483646 w 39"/>
              <a:gd name="T3" fmla="*/ 2147483646 h 51"/>
              <a:gd name="T4" fmla="*/ 2147483646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870AC-7996-604A-92D6-C930E14E8C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472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8AC84-FF67-D14C-ADB4-1269BAB4FA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143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FB469-6DAF-104F-B024-DADF8CAEBF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6511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  <a:latin typeface="Times New Roman" pitchFamily="18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  <a:latin typeface="Times New Roman" pitchFamily="18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62831-1C02-EF44-9D1B-E4EDF50404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071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A29F-2FB3-7640-A77B-5E8D6E4229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5361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  <a:latin typeface="Times New Roman" pitchFamily="18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  <a:latin typeface="Times New Roman" pitchFamily="18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C241C-6FEA-B847-B9B7-E3959493D0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7396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F1055-7E47-C443-9BF8-633A7ACC85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7142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2653D-AD71-EB49-AF43-01D3972CC0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8146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586C8-D27D-4543-986F-D0EEF55B89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156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A6F4B-A9C8-5643-81E2-17320A9F3D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265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F75A-74D3-A848-8822-D3A56FB0FE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536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7DB8-CD4D-4A4F-877C-2DA59DE3A3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583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5C254-D6D4-464D-A745-73CAABB141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801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B2D3A-EB6E-094E-A401-903320E120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733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7CC0E-8220-C541-B979-DB3248D15C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993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10B8E-9914-A540-9BA1-661D72921B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138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AAFC2-3CDB-D54F-835A-930A723547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15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2147483646 h 3333"/>
                <a:gd name="T2" fmla="*/ 0 w 676"/>
                <a:gd name="T3" fmla="*/ 2147483646 h 3333"/>
                <a:gd name="T4" fmla="*/ 2147483646 w 676"/>
                <a:gd name="T5" fmla="*/ 2147483646 h 3333"/>
                <a:gd name="T6" fmla="*/ 2147483646 w 676"/>
                <a:gd name="T7" fmla="*/ 0 h 3333"/>
                <a:gd name="T8" fmla="*/ 2147483646 w 676"/>
                <a:gd name="T9" fmla="*/ 0 h 3333"/>
                <a:gd name="T10" fmla="*/ 0 w 676"/>
                <a:gd name="T11" fmla="*/ 2147483646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orbel" charset="0"/>
              </a:defRPr>
            </a:lvl1pPr>
          </a:lstStyle>
          <a:p>
            <a:pPr>
              <a:defRPr/>
            </a:pPr>
            <a:fld id="{8FBE713B-7243-D44B-A0B5-E116C8E5EC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8" r:id="rId12"/>
    <p:sldLayoutId id="2147484012" r:id="rId13"/>
    <p:sldLayoutId id="2147484019" r:id="rId14"/>
    <p:sldLayoutId id="2147484013" r:id="rId15"/>
    <p:sldLayoutId id="2147484014" r:id="rId16"/>
    <p:sldLayoutId id="2147484015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539750" y="549275"/>
            <a:ext cx="8135938" cy="463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2400">
                <a:solidFill>
                  <a:schemeClr val="tx1"/>
                </a:solidFill>
                <a:latin typeface="Corbel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2000">
                <a:solidFill>
                  <a:schemeClr val="tx1"/>
                </a:solidFill>
                <a:latin typeface="Corbel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>
                <a:solidFill>
                  <a:schemeClr val="tx1"/>
                </a:solidFill>
                <a:latin typeface="Corbel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600">
                <a:solidFill>
                  <a:schemeClr val="tx1"/>
                </a:solidFill>
                <a:latin typeface="Corbel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sz="3200" b="1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Jury’s recommendation on the award of the Bruno </a:t>
            </a:r>
            <a:r>
              <a:rPr lang="en-US" altLang="ru-RU" sz="3200" b="1" dirty="0" err="1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Pontecorvo</a:t>
            </a:r>
            <a:r>
              <a:rPr lang="en-US" altLang="ru-RU" sz="3200" b="1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 Prize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sz="3200" b="1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for 2019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endParaRPr lang="en-US" altLang="ru-RU" sz="2800" b="1" dirty="0">
              <a:solidFill>
                <a:srgbClr val="000099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endParaRPr lang="en-US" altLang="ru-RU" sz="2800" b="1" dirty="0">
              <a:solidFill>
                <a:srgbClr val="000099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127th session of the JINR Scientific Council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20-21 February 2020  </a:t>
            </a:r>
            <a:endParaRPr lang="ru-RU" altLang="ru-RU" b="1" dirty="0">
              <a:solidFill>
                <a:srgbClr val="000099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539750" y="549275"/>
            <a:ext cx="813593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2400">
                <a:solidFill>
                  <a:schemeClr val="tx1"/>
                </a:solidFill>
                <a:latin typeface="Corbel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2000">
                <a:solidFill>
                  <a:schemeClr val="tx1"/>
                </a:solidFill>
                <a:latin typeface="Corbel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>
                <a:solidFill>
                  <a:schemeClr val="tx1"/>
                </a:solidFill>
                <a:latin typeface="Corbel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600">
                <a:solidFill>
                  <a:schemeClr val="tx1"/>
                </a:solidFill>
                <a:latin typeface="Corbel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sz="2800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The Bruno </a:t>
            </a:r>
            <a:r>
              <a:rPr lang="en-US" sz="2800" dirty="0" err="1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Pontecorvo</a:t>
            </a:r>
            <a:r>
              <a:rPr lang="en-US" sz="2800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 Prize is awarded by the Joint Institute for Nuclear Research annually.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sz="2800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The prize was established in 1995 to commemorate Prof. Bruno </a:t>
            </a:r>
            <a:r>
              <a:rPr lang="en-US" sz="2800" dirty="0" err="1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Pontecorvo</a:t>
            </a:r>
            <a:r>
              <a:rPr lang="en-US" sz="2800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sz="2800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a pioneering neutrino physicist who worked for many decades at JINR </a:t>
            </a:r>
            <a:endParaRPr lang="ru-RU" altLang="ru-RU" sz="2800" b="1" dirty="0">
              <a:solidFill>
                <a:srgbClr val="000099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14362" y="0"/>
            <a:ext cx="7915275" cy="2505301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75000"/>
            </a:pPr>
            <a:br>
              <a:rPr lang="en-US" altLang="ru-RU" sz="2800" b="1" dirty="0">
                <a:ln>
                  <a:noFill/>
                </a:ln>
                <a:solidFill>
                  <a:srgbClr val="000099"/>
                </a:solidFill>
                <a:latin typeface="Times New Roman" charset="0"/>
              </a:rPr>
            </a:br>
            <a: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The International Jury </a:t>
            </a:r>
            <a:b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</a:br>
            <a:b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for Bruno </a:t>
            </a:r>
            <a:r>
              <a:rPr lang="en-US" altLang="ru-RU" sz="2800" b="1" dirty="0" err="1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Pontecorvo</a:t>
            </a:r>
            <a: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 prize award is </a:t>
            </a:r>
            <a:b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</a:br>
            <a:b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composed of the following members:</a:t>
            </a:r>
            <a:b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</a:br>
            <a:endParaRPr lang="ru-RU" altLang="ru-RU" sz="2800" b="1" dirty="0">
              <a:ln>
                <a:noFill/>
              </a:ln>
              <a:solidFill>
                <a:srgbClr val="CC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863600" y="2996952"/>
            <a:ext cx="7416800" cy="2917825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sz="2800" b="1" dirty="0">
                <a:solidFill>
                  <a:srgbClr val="000099"/>
                </a:solidFill>
                <a:latin typeface="Times New Roman" charset="0"/>
              </a:rPr>
              <a:t>			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000099"/>
                </a:solidFill>
                <a:latin typeface="Times New Roman" charset="0"/>
              </a:rPr>
              <a:t>	</a:t>
            </a:r>
            <a:r>
              <a:rPr lang="en-US" altLang="ru-RU" b="1" dirty="0" err="1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Samoil</a:t>
            </a: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ru-RU" b="1" dirty="0" err="1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Bilenky</a:t>
            </a: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			- JINR</a:t>
            </a:r>
            <a:endParaRPr lang="ru-RU" altLang="ru-RU" b="1" dirty="0">
              <a:solidFill>
                <a:srgbClr val="000099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	Luciano </a:t>
            </a:r>
            <a:r>
              <a:rPr lang="en-US" altLang="ru-RU" b="1" dirty="0" err="1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Maiani</a:t>
            </a: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			-</a:t>
            </a:r>
            <a:r>
              <a:rPr lang="ru-RU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Italy</a:t>
            </a:r>
            <a:r>
              <a:rPr lang="ru-RU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altLang="ru-RU" b="1" dirty="0">
              <a:solidFill>
                <a:srgbClr val="000099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	Arthur McDonald		- Canada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	Alexander </a:t>
            </a:r>
            <a:r>
              <a:rPr lang="en-US" altLang="ru-RU" b="1" dirty="0" err="1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Olshevskiy</a:t>
            </a: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	- JINR, Chairman  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altLang="ru-RU" b="1" dirty="0" err="1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Yoichiro</a:t>
            </a: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 Suzuki			- Japan		</a:t>
            </a:r>
            <a:r>
              <a:rPr lang="en-US" altLang="ru-RU" sz="2800" b="1" dirty="0">
                <a:solidFill>
                  <a:srgbClr val="000099"/>
                </a:solidFill>
                <a:latin typeface="Times New Roman" charset="0"/>
              </a:rPr>
              <a:t>	</a:t>
            </a:r>
            <a:endParaRPr lang="ru-RU" altLang="ru-RU" sz="2800" b="1" dirty="0">
              <a:solidFill>
                <a:srgbClr val="000099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ChangeArrowheads="1"/>
          </p:cNvSpPr>
          <p:nvPr/>
        </p:nvSpPr>
        <p:spPr bwMode="auto">
          <a:xfrm>
            <a:off x="684213" y="0"/>
            <a:ext cx="799147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2400">
                <a:solidFill>
                  <a:schemeClr val="tx1"/>
                </a:solidFill>
                <a:latin typeface="Corbel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2000">
                <a:solidFill>
                  <a:schemeClr val="tx1"/>
                </a:solidFill>
                <a:latin typeface="Corbel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>
                <a:solidFill>
                  <a:schemeClr val="tx1"/>
                </a:solidFill>
                <a:latin typeface="Corbel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600">
                <a:solidFill>
                  <a:schemeClr val="tx1"/>
                </a:solidFill>
                <a:latin typeface="Corbel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sz="2800" b="1" dirty="0">
                <a:solidFill>
                  <a:srgbClr val="000099"/>
                </a:solidFill>
                <a:latin typeface="Times New Roman" charset="0"/>
              </a:rPr>
              <a:t>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The Jury has resolved to award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the Bruno </a:t>
            </a:r>
            <a:r>
              <a:rPr lang="en-US" altLang="ru-RU" b="1" dirty="0" err="1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Pontecorvo</a:t>
            </a:r>
            <a:r>
              <a:rPr lang="en-US" altLang="ru-RU" b="1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 Prize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for 2019 to: 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3483DA3-AC8A-3D42-B1FA-6FFC36C9E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1942" y="2905971"/>
            <a:ext cx="2087464" cy="2922450"/>
          </a:xfrm>
          <a:prstGeom prst="rect">
            <a:avLst/>
          </a:prstGeom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1FD6D7FD-46A5-3A49-A58A-0EA06D12A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2852936"/>
            <a:ext cx="6624736" cy="3028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2400">
                <a:solidFill>
                  <a:schemeClr val="tx1"/>
                </a:solidFill>
                <a:latin typeface="Corbel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2000">
                <a:solidFill>
                  <a:schemeClr val="tx1"/>
                </a:solidFill>
                <a:latin typeface="Corbel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>
                <a:solidFill>
                  <a:schemeClr val="tx1"/>
                </a:solidFill>
                <a:latin typeface="Corbel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600">
                <a:solidFill>
                  <a:schemeClr val="tx1"/>
                </a:solidFill>
                <a:latin typeface="Corbel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endParaRPr lang="en-US" altLang="ru-RU" sz="2800" b="1" dirty="0">
              <a:solidFill>
                <a:srgbClr val="000099"/>
              </a:solidFill>
              <a:latin typeface="Times New Roman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sz="2800" b="1" dirty="0">
                <a:solidFill>
                  <a:srgbClr val="000099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 </a:t>
            </a: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GIANOTTI Fabiola 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(CERN) </a:t>
            </a:r>
            <a:endParaRPr lang="ru-RU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endParaRPr lang="en-US" altLang="ru-RU" dirty="0">
              <a:solidFill>
                <a:srgbClr val="000099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leading contribution to the experimental studies of fundamental interactions and discovery of the Higgs boson</a:t>
            </a:r>
            <a:endParaRPr lang="ru-RU" altLang="ru-RU" b="1" dirty="0">
              <a:solidFill>
                <a:srgbClr val="000099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1168400" y="2252663"/>
            <a:ext cx="6807200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33400" indent="-533400" algn="ctr">
              <a:buFont typeface="Monotype Sorts" pitchFamily="2" charset="2"/>
              <a:buNone/>
              <a:defRPr/>
            </a:pPr>
            <a:r>
              <a:rPr lang="en-US" alt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asking the Scientific Council </a:t>
            </a:r>
          </a:p>
          <a:p>
            <a:pPr marL="533400" indent="-533400" algn="ctr">
              <a:buFont typeface="Monotype Sorts" pitchFamily="2" charset="2"/>
              <a:buNone/>
              <a:defRPr/>
            </a:pPr>
            <a:r>
              <a:rPr lang="en-US" alt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approve this recommendation</a:t>
            </a:r>
            <a:endParaRPr lang="en-US" altLang="ru-RU" b="1" dirty="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77</TotalTime>
  <Words>109</Words>
  <Application>Microsoft Macintosh PowerPoint</Application>
  <PresentationFormat>Экран (4:3)</PresentationFormat>
  <Paragraphs>26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Corbel</vt:lpstr>
      <vt:lpstr>Monotype Sorts</vt:lpstr>
      <vt:lpstr>Times New Roman</vt:lpstr>
      <vt:lpstr>Параллакс</vt:lpstr>
      <vt:lpstr>Презентация PowerPoint</vt:lpstr>
      <vt:lpstr>Презентация PowerPoint</vt:lpstr>
      <vt:lpstr> The International Jury   for Bruno Pontecorvo prize award is   composed of the following members: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Alexander Olshevskiy</cp:lastModifiedBy>
  <cp:revision>9</cp:revision>
  <cp:lastPrinted>2016-02-12T06:54:59Z</cp:lastPrinted>
  <dcterms:created xsi:type="dcterms:W3CDTF">2018-02-21T12:25:43Z</dcterms:created>
  <dcterms:modified xsi:type="dcterms:W3CDTF">2020-02-20T10:41:54Z</dcterms:modified>
</cp:coreProperties>
</file>