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4" r:id="rId4"/>
    <p:sldId id="258" r:id="rId5"/>
    <p:sldId id="261" r:id="rId6"/>
    <p:sldId id="262" r:id="rId7"/>
    <p:sldId id="275" r:id="rId8"/>
    <p:sldId id="263" r:id="rId9"/>
    <p:sldId id="276" r:id="rId10"/>
    <p:sldId id="264" r:id="rId11"/>
    <p:sldId id="277" r:id="rId12"/>
    <p:sldId id="278" r:id="rId13"/>
    <p:sldId id="282" r:id="rId14"/>
    <p:sldId id="266" r:id="rId15"/>
    <p:sldId id="268" r:id="rId16"/>
    <p:sldId id="269" r:id="rId17"/>
    <p:sldId id="281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86514" autoAdjust="0"/>
  </p:normalViewPr>
  <p:slideViewPr>
    <p:cSldViewPr>
      <p:cViewPr varScale="1">
        <p:scale>
          <a:sx n="63" d="100"/>
          <a:sy n="63" d="100"/>
        </p:scale>
        <p:origin x="12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28F6-A956-4612-AFFB-11285AAEC95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DAAF-CE2C-4EB5-9010-C499AAF1D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9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We found more short lived events</a:t>
            </a:r>
            <a:r>
              <a:rPr lang="en-US" baseline="0" dirty="0"/>
              <a:t> from Recoil-fission correlation in coincidence with gamma-rays. </a:t>
            </a:r>
            <a:endParaRPr lang="ru-RU" baseline="0" dirty="0"/>
          </a:p>
          <a:p>
            <a:pPr algn="just"/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event from </a:t>
            </a:r>
            <a:r>
              <a:rPr lang="en-US" sz="10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254m2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has</a:t>
            </a:r>
            <a:r>
              <a:rPr lang="ru-RU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0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½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r>
              <a:rPr lang="en-US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ms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fits into the time range</a:t>
            </a: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T½x11.</a:t>
            </a:r>
          </a:p>
          <a:p>
            <a:pPr algn="just"/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events from </a:t>
            </a:r>
            <a:r>
              <a:rPr lang="en-US" sz="10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254m1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has</a:t>
            </a:r>
            <a:r>
              <a:rPr lang="ru-RU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0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½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 </a:t>
            </a:r>
            <a:r>
              <a:rPr lang="en-US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309.8 ms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fits into the time range</a:t>
            </a:r>
            <a:r>
              <a:rPr lang="ru-R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T½x2.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pic you can see peak of No-254 and its isomers and also No-252 which is formed due to impurity </a:t>
            </a:r>
            <a:r>
              <a:rPr lang="ru-RU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206 </a:t>
            </a:r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 in target.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correlation analysis was received gamma spectrum from which seen gamma transitions from isomeric level with half-time 265 ms to excitation levels.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short lived event (2 ms) can not be attributed to the real events.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recoil-a</a:t>
            </a:r>
            <a:r>
              <a:rPr lang="en-US" baseline="0" dirty="0"/>
              <a:t> correlations was made 2 calculates in big and small range of time and energy.  So, </a:t>
            </a:r>
            <a:r>
              <a:rPr lang="en-US" baseline="0" dirty="0" err="1"/>
              <a:t>Rec</a:t>
            </a:r>
            <a:r>
              <a:rPr lang="en-US" baseline="0" dirty="0"/>
              <a:t>-a-g chains of 119, 254 – 32, 253 – 75, 252 – 12, isomers – 11.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also were</a:t>
            </a:r>
            <a:r>
              <a:rPr lang="en-US" baseline="0" dirty="0"/>
              <a:t> received Recoil-a-a correlations.</a:t>
            </a:r>
          </a:p>
          <a:p>
            <a:r>
              <a:rPr lang="en-US" baseline="0" dirty="0"/>
              <a:t> Chains of 254No were not detected, because half-time of 250Fm is very long. But in graphic </a:t>
            </a:r>
            <a:r>
              <a:rPr lang="en-US" baseline="0" dirty="0" err="1"/>
              <a:t>rec</a:t>
            </a:r>
            <a:r>
              <a:rPr lang="en-US" baseline="0" dirty="0"/>
              <a:t>-a correlation 254No was good seen.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reactions good known and is used for </a:t>
            </a: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calibration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spontaneous fission. For 4 days was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collected good statistic and obtained 22.000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SF.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Isotope of No-252 has</a:t>
            </a:r>
            <a:r>
              <a:rPr lang="en-US" baseline="0" dirty="0"/>
              <a:t> 1 isomeric state with half-time 46 </a:t>
            </a:r>
            <a:r>
              <a:rPr lang="en-US" baseline="0" dirty="0" err="1"/>
              <a:t>mks</a:t>
            </a:r>
            <a:r>
              <a:rPr lang="en-US" baseline="0" dirty="0"/>
              <a:t>. The main goal of experiment was look at isomeric state and find alpha branch.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result was received</a:t>
            </a:r>
            <a:r>
              <a:rPr lang="en-US" baseline="0" dirty="0"/>
              <a:t> short lived events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250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with lifetime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26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 μ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  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250m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with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178</a:t>
            </a:r>
            <a:r>
              <a:rPr lang="el-GR" sz="1200" b="1" kern="1200" dirty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μ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Times New Roman"/>
              </a:rPr>
              <a:t>. Lines 174 and 831 keV is correspond to them.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 decay wasn’t seen.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worked on SHELS, it’s velocity filter. Intensity beam provides by U-400 cyclotron and pass thought the separator</a:t>
            </a:r>
            <a:r>
              <a:rPr lang="en-US" baseline="0" dirty="0"/>
              <a:t> and implanted into detector system Gabriela.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SHELS</a:t>
            </a:r>
            <a:r>
              <a:rPr lang="ru-RU" dirty="0"/>
              <a:t> </a:t>
            </a:r>
            <a:r>
              <a:rPr lang="en-US" dirty="0"/>
              <a:t>is</a:t>
            </a:r>
            <a:r>
              <a:rPr lang="en-US" baseline="0" dirty="0"/>
              <a:t> </a:t>
            </a:r>
            <a:r>
              <a:rPr lang="en-US" dirty="0"/>
              <a:t>one of ten</a:t>
            </a:r>
            <a:r>
              <a:rPr lang="ru-RU" dirty="0"/>
              <a:t> </a:t>
            </a:r>
            <a:r>
              <a:rPr lang="en-US" dirty="0" err="1"/>
              <a:t>fasilities</a:t>
            </a:r>
            <a:r>
              <a:rPr lang="en-US" dirty="0"/>
              <a:t> around the world that study the properties and structure of heavy nuclei</a:t>
            </a:r>
            <a:r>
              <a:rPr lang="ru-RU" dirty="0"/>
              <a:t> </a:t>
            </a:r>
            <a:r>
              <a:rPr lang="en-US" dirty="0"/>
              <a:t>by</a:t>
            </a:r>
            <a:r>
              <a:rPr lang="en-US" baseline="0" dirty="0"/>
              <a:t> different methods.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699AC-D8A4-4049-AA6B-4FE7E87511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of our interest it is isotopes with Z &gt; 100.</a:t>
            </a:r>
            <a:r>
              <a:rPr lang="en-US" baseline="0" dirty="0"/>
              <a:t> From </a:t>
            </a:r>
            <a:r>
              <a:rPr lang="en-US" baseline="0" dirty="0" err="1"/>
              <a:t>Fm</a:t>
            </a:r>
            <a:r>
              <a:rPr lang="en-US" baseline="0" dirty="0"/>
              <a:t>, Md, Rf and so on. But step by step we are moving to region of super heavy nuclei.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researches make on GABRIELA. It necessary for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registration the interest recoil nuclei with subsequent α decays and fissions as well as X-rays, γ-rays or conversion electrons. This is</a:t>
            </a:r>
            <a:r>
              <a:rPr 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vac. chamber, where is installed box of Si- detectors.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</a:t>
            </a:r>
            <a:r>
              <a:rPr lang="en-US" baseline="0" dirty="0"/>
              <a:t> of Si-detectors consists of focal plane detector and 4 plats as walls. System needs for registration of a-particles in the range of 5-7 </a:t>
            </a:r>
            <a:r>
              <a:rPr lang="en-US" baseline="0" dirty="0" err="1"/>
              <a:t>MeV</a:t>
            </a:r>
            <a:r>
              <a:rPr lang="en-US" baseline="0" dirty="0"/>
              <a:t>, b-particles and products of SF.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 array is consist of a large clover detector which is installed just behind the focal plane DSSD and 4 coaxial detectors, that surrounded the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tunel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Ge detectors are equipped with BGO shields.</a:t>
            </a:r>
            <a:r>
              <a:rPr lang="ru-RU" b="1" dirty="0"/>
              <a:t> </a:t>
            </a:r>
            <a:r>
              <a:rPr lang="en-US" b="1" dirty="0"/>
              <a:t>This configuration by the detector is more efficient</a:t>
            </a:r>
            <a:r>
              <a:rPr lang="ru-RU" b="1" dirty="0"/>
              <a:t>! </a:t>
            </a:r>
            <a:r>
              <a:rPr lang="ru-RU" b="0" dirty="0" err="1"/>
              <a:t>The</a:t>
            </a:r>
            <a:r>
              <a:rPr lang="ru-RU" b="0" dirty="0"/>
              <a:t> </a:t>
            </a:r>
            <a:r>
              <a:rPr lang="ru-RU" b="0" dirty="0" err="1"/>
              <a:t>calibration</a:t>
            </a:r>
            <a:r>
              <a:rPr lang="ru-RU" b="0" dirty="0"/>
              <a:t> </a:t>
            </a:r>
            <a:r>
              <a:rPr lang="ru-RU" b="0" dirty="0" err="1"/>
              <a:t>of</a:t>
            </a:r>
            <a:r>
              <a:rPr lang="ru-RU" b="0" dirty="0"/>
              <a:t> </a:t>
            </a:r>
            <a:r>
              <a:rPr lang="ru-RU" b="0" dirty="0" err="1"/>
              <a:t>the</a:t>
            </a:r>
            <a:r>
              <a:rPr lang="ru-RU" b="0" dirty="0"/>
              <a:t> Ge </a:t>
            </a:r>
            <a:r>
              <a:rPr lang="ru-RU" b="0" dirty="0" err="1"/>
              <a:t>detectors</a:t>
            </a:r>
            <a:r>
              <a:rPr lang="ru-RU" b="0" dirty="0"/>
              <a:t> </a:t>
            </a:r>
            <a:r>
              <a:rPr lang="ru-RU" b="0" dirty="0" err="1"/>
              <a:t>was</a:t>
            </a:r>
            <a:r>
              <a:rPr lang="ru-RU" b="0" dirty="0"/>
              <a:t> </a:t>
            </a:r>
            <a:r>
              <a:rPr lang="ru-RU" b="0" dirty="0" err="1"/>
              <a:t>performed</a:t>
            </a:r>
            <a:r>
              <a:rPr lang="ru-RU" b="0" dirty="0"/>
              <a:t> </a:t>
            </a:r>
            <a:r>
              <a:rPr lang="ru-RU" b="0" dirty="0" err="1"/>
              <a:t>using</a:t>
            </a:r>
            <a:r>
              <a:rPr lang="ru-RU" b="0" dirty="0"/>
              <a:t> </a:t>
            </a:r>
            <a:r>
              <a:rPr lang="ru-RU" b="0" dirty="0" err="1"/>
              <a:t>standard</a:t>
            </a:r>
            <a:r>
              <a:rPr lang="ru-RU" b="0" dirty="0"/>
              <a:t> </a:t>
            </a:r>
            <a:r>
              <a:rPr lang="ru-RU" b="0" dirty="0" err="1"/>
              <a:t>sources</a:t>
            </a:r>
            <a:r>
              <a:rPr lang="ru-RU" b="0" dirty="0"/>
              <a:t> </a:t>
            </a:r>
            <a:r>
              <a:rPr lang="ru-RU" b="0" dirty="0" err="1"/>
              <a:t>such</a:t>
            </a:r>
            <a:r>
              <a:rPr lang="ru-RU" b="0" dirty="0"/>
              <a:t> </a:t>
            </a:r>
            <a:r>
              <a:rPr lang="ru-RU" b="0" dirty="0" err="1"/>
              <a:t>as</a:t>
            </a:r>
            <a:r>
              <a:rPr lang="ru-RU" b="0" dirty="0"/>
              <a:t> 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152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 and 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133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</a:t>
            </a:r>
            <a:r>
              <a:rPr lang="ru-RU" b="0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last years was carried</a:t>
            </a:r>
            <a:r>
              <a:rPr lang="en-US" baseline="0" dirty="0"/>
              <a:t> out experiments with accelerated beams of Ca-48 and Ne-22. Study of No isotopes. I will talk about 3 reactions with Ca in more details. Other data still in analysis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Isotope of No-254 has</a:t>
            </a:r>
            <a:r>
              <a:rPr lang="en-US" baseline="0" dirty="0"/>
              <a:t> 2 isomeric states with half-time 265 ms and 184 </a:t>
            </a:r>
            <a:r>
              <a:rPr lang="en-US" baseline="0" dirty="0" err="1"/>
              <a:t>mks</a:t>
            </a:r>
            <a:r>
              <a:rPr lang="en-US" baseline="0" dirty="0"/>
              <a:t>. The main goal of experiment was look at second isomeric state. </a:t>
            </a:r>
            <a:endParaRPr lang="en-US" dirty="0"/>
          </a:p>
          <a:p>
            <a:r>
              <a:rPr lang="en-US" dirty="0"/>
              <a:t>For 6 days </a:t>
            </a:r>
            <a:r>
              <a:rPr lang="en-US" baseline="0" dirty="0"/>
              <a:t>was collected good statistic by energy beam 225-226 </a:t>
            </a:r>
            <a:r>
              <a:rPr lang="en-US" baseline="0" dirty="0" err="1"/>
              <a:t>MeV</a:t>
            </a:r>
            <a:r>
              <a:rPr lang="en-US" baseline="0" dirty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BDAAF-CE2C-4EB5-9010-C499AAF1DD4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quare721 BT" pitchFamily="34" charset="0"/>
              </a:rPr>
              <a:t>Study of No isotopes with the GABRIELA array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6400800" cy="10549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Square721 BT" pitchFamily="34" charset="0"/>
              </a:rPr>
              <a:t>127th session of the Scientific Council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E681BDD-1409-4B73-8C88-5F9A492A8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73834"/>
              </p:ext>
            </p:extLst>
          </p:nvPr>
        </p:nvGraphicFramePr>
        <p:xfrm>
          <a:off x="4547940" y="5828692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4" imgW="17116425" imgH="18278475" progId="">
                  <p:embed/>
                </p:oleObj>
              </mc:Choice>
              <mc:Fallback>
                <p:oleObj name="CorelDRAW" r:id="rId4" imgW="17116425" imgH="1827847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40" y="5828692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олилиния 10">
            <a:extLst>
              <a:ext uri="{FF2B5EF4-FFF2-40B4-BE49-F238E27FC236}">
                <a16:creationId xmlns:a16="http://schemas.microsoft.com/office/drawing/2014/main" id="{E506A337-5AA7-47D4-854F-339BC58BE6E5}"/>
              </a:ext>
            </a:extLst>
          </p:cNvPr>
          <p:cNvSpPr/>
          <p:nvPr/>
        </p:nvSpPr>
        <p:spPr>
          <a:xfrm>
            <a:off x="3512837" y="1340768"/>
            <a:ext cx="2326438" cy="1872208"/>
          </a:xfrm>
          <a:custGeom>
            <a:avLst/>
            <a:gdLst>
              <a:gd name="connsiteX0" fmla="*/ 1837677 w 3694590"/>
              <a:gd name="connsiteY0" fmla="*/ 1843596 h 2960703"/>
              <a:gd name="connsiteX1" fmla="*/ 2867487 w 3694590"/>
              <a:gd name="connsiteY1" fmla="*/ 955829 h 2960703"/>
              <a:gd name="connsiteX2" fmla="*/ 461639 w 3694590"/>
              <a:gd name="connsiteY2" fmla="*/ 840419 h 2960703"/>
              <a:gd name="connsiteX3" fmla="*/ 2405848 w 3694590"/>
              <a:gd name="connsiteY3" fmla="*/ 2163192 h 2960703"/>
              <a:gd name="connsiteX4" fmla="*/ 2450237 w 3694590"/>
              <a:gd name="connsiteY4" fmla="*/ 325514 h 2960703"/>
              <a:gd name="connsiteX5" fmla="*/ 719091 w 3694590"/>
              <a:gd name="connsiteY5" fmla="*/ 2074415 h 2960703"/>
              <a:gd name="connsiteX6" fmla="*/ 3648722 w 3694590"/>
              <a:gd name="connsiteY6" fmla="*/ 494190 h 2960703"/>
              <a:gd name="connsiteX7" fmla="*/ 994299 w 3694590"/>
              <a:gd name="connsiteY7" fmla="*/ 1293180 h 2960703"/>
              <a:gd name="connsiteX8" fmla="*/ 2991775 w 3694590"/>
              <a:gd name="connsiteY8" fmla="*/ 2180947 h 2960703"/>
              <a:gd name="connsiteX9" fmla="*/ 1162975 w 3694590"/>
              <a:gd name="connsiteY9" fmla="*/ 201227 h 2960703"/>
              <a:gd name="connsiteX10" fmla="*/ 2032986 w 3694590"/>
              <a:gd name="connsiteY10" fmla="*/ 2402889 h 2960703"/>
              <a:gd name="connsiteX11" fmla="*/ 1944209 w 3694590"/>
              <a:gd name="connsiteY11" fmla="*/ 14796 h 2960703"/>
              <a:gd name="connsiteX12" fmla="*/ 1260629 w 3694590"/>
              <a:gd name="connsiteY12" fmla="*/ 2314112 h 2960703"/>
              <a:gd name="connsiteX13" fmla="*/ 3258105 w 3694590"/>
              <a:gd name="connsiteY13" fmla="*/ 147961 h 2960703"/>
              <a:gd name="connsiteX14" fmla="*/ 0 w 3694590"/>
              <a:gd name="connsiteY14" fmla="*/ 2065538 h 29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94590" h="2960703">
                <a:moveTo>
                  <a:pt x="1837677" y="1843596"/>
                </a:moveTo>
                <a:cubicBezTo>
                  <a:pt x="2467252" y="1483310"/>
                  <a:pt x="3096827" y="1123025"/>
                  <a:pt x="2867487" y="955829"/>
                </a:cubicBezTo>
                <a:cubicBezTo>
                  <a:pt x="2638147" y="788633"/>
                  <a:pt x="538579" y="639192"/>
                  <a:pt x="461639" y="840419"/>
                </a:cubicBezTo>
                <a:cubicBezTo>
                  <a:pt x="384699" y="1041646"/>
                  <a:pt x="2074415" y="2249010"/>
                  <a:pt x="2405848" y="2163192"/>
                </a:cubicBezTo>
                <a:cubicBezTo>
                  <a:pt x="2737281" y="2077375"/>
                  <a:pt x="2731363" y="340310"/>
                  <a:pt x="2450237" y="325514"/>
                </a:cubicBezTo>
                <a:cubicBezTo>
                  <a:pt x="2169111" y="310718"/>
                  <a:pt x="519344" y="2046302"/>
                  <a:pt x="719091" y="2074415"/>
                </a:cubicBezTo>
                <a:cubicBezTo>
                  <a:pt x="918838" y="2102528"/>
                  <a:pt x="3602854" y="624396"/>
                  <a:pt x="3648722" y="494190"/>
                </a:cubicBezTo>
                <a:cubicBezTo>
                  <a:pt x="3694590" y="363984"/>
                  <a:pt x="1103790" y="1012054"/>
                  <a:pt x="994299" y="1293180"/>
                </a:cubicBezTo>
                <a:cubicBezTo>
                  <a:pt x="884808" y="1574306"/>
                  <a:pt x="2963662" y="2362939"/>
                  <a:pt x="2991775" y="2180947"/>
                </a:cubicBezTo>
                <a:cubicBezTo>
                  <a:pt x="3019888" y="1998955"/>
                  <a:pt x="1322773" y="164237"/>
                  <a:pt x="1162975" y="201227"/>
                </a:cubicBezTo>
                <a:cubicBezTo>
                  <a:pt x="1003177" y="238217"/>
                  <a:pt x="1902780" y="2433961"/>
                  <a:pt x="2032986" y="2402889"/>
                </a:cubicBezTo>
                <a:cubicBezTo>
                  <a:pt x="2163192" y="2371817"/>
                  <a:pt x="2072935" y="29592"/>
                  <a:pt x="1944209" y="14796"/>
                </a:cubicBezTo>
                <a:cubicBezTo>
                  <a:pt x="1815483" y="0"/>
                  <a:pt x="1041646" y="2291918"/>
                  <a:pt x="1260629" y="2314112"/>
                </a:cubicBezTo>
                <a:cubicBezTo>
                  <a:pt x="1479612" y="2336306"/>
                  <a:pt x="3468210" y="189390"/>
                  <a:pt x="3258105" y="147961"/>
                </a:cubicBezTo>
                <a:cubicBezTo>
                  <a:pt x="3048000" y="106532"/>
                  <a:pt x="161278" y="2960703"/>
                  <a:pt x="0" y="2065538"/>
                </a:cubicBezTo>
              </a:path>
            </a:pathLst>
          </a:custGeom>
          <a:solidFill>
            <a:srgbClr val="0070C0"/>
          </a:solidFill>
          <a:ln w="34925">
            <a:solidFill>
              <a:srgbClr val="0070C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o2rec-gis-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93495" y="260648"/>
            <a:ext cx="6450505" cy="4937125"/>
          </a:xfrm>
        </p:spPr>
      </p:pic>
      <p:sp>
        <p:nvSpPr>
          <p:cNvPr id="7" name="TextBox 6"/>
          <p:cNvSpPr txBox="1"/>
          <p:nvPr/>
        </p:nvSpPr>
        <p:spPr>
          <a:xfrm>
            <a:off x="179512" y="1196752"/>
            <a:ext cx="316835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aseline="30000" dirty="0">
                <a:solidFill>
                  <a:schemeClr val="tx1"/>
                </a:solidFill>
                <a:latin typeface="+mj-lt"/>
              </a:rPr>
              <a:t>254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No T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½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~ 51.2 s</a:t>
            </a:r>
          </a:p>
          <a:p>
            <a:pPr algn="ctr"/>
            <a:r>
              <a:rPr lang="en-US" baseline="30000" dirty="0">
                <a:solidFill>
                  <a:schemeClr val="tx1"/>
                </a:solidFill>
                <a:latin typeface="+mj-lt"/>
              </a:rPr>
              <a:t>254m1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No T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½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~ 265 ms</a:t>
            </a:r>
          </a:p>
          <a:p>
            <a:pPr algn="ctr"/>
            <a:r>
              <a:rPr lang="en-US" baseline="30000" dirty="0">
                <a:solidFill>
                  <a:schemeClr val="tx1"/>
                </a:solidFill>
                <a:latin typeface="+mj-lt"/>
              </a:rPr>
              <a:t>254m2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No T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½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~ 184 </a:t>
            </a:r>
            <a:r>
              <a:rPr lang="el-GR" dirty="0">
                <a:solidFill>
                  <a:schemeClr val="tx1"/>
                </a:solidFill>
                <a:latin typeface="+mj-lt"/>
                <a:cs typeface="Times New Roman"/>
              </a:rPr>
              <a:t>μ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</a:t>
            </a:r>
          </a:p>
          <a:p>
            <a:pPr algn="ctr"/>
            <a:r>
              <a:rPr lang="en-US" baseline="30000" dirty="0">
                <a:solidFill>
                  <a:schemeClr val="tx1"/>
                </a:solidFill>
                <a:latin typeface="+mj-lt"/>
              </a:rPr>
              <a:t>252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No T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½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~ 2.44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5085184"/>
            <a:ext cx="52920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In target </a:t>
            </a:r>
            <a:r>
              <a:rPr lang="en-US" baseline="30000" dirty="0">
                <a:solidFill>
                  <a:schemeClr val="tx1"/>
                </a:solidFill>
                <a:latin typeface="+mj-lt"/>
                <a:cs typeface="Arial" pitchFamily="34" charset="0"/>
              </a:rPr>
              <a:t>208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PbS (360μg) was impurity of</a:t>
            </a:r>
            <a:r>
              <a:rPr lang="en-US" baseline="30000" dirty="0">
                <a:solidFill>
                  <a:schemeClr val="tx1"/>
                </a:solidFill>
                <a:latin typeface="+mj-lt"/>
                <a:cs typeface="Arial" pitchFamily="34" charset="0"/>
              </a:rPr>
              <a:t> 206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Pb. </a:t>
            </a:r>
            <a:r>
              <a:rPr lang="ru-RU" baseline="30000" dirty="0">
                <a:solidFill>
                  <a:schemeClr val="tx1"/>
                </a:solidFill>
                <a:latin typeface="+mj-lt"/>
                <a:cs typeface="Arial" pitchFamily="34" charset="0"/>
              </a:rPr>
              <a:t>254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No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has branch on SF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is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 0.17%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and 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ru-RU" baseline="30000" dirty="0">
                <a:solidFill>
                  <a:schemeClr val="tx1"/>
                </a:solidFill>
                <a:latin typeface="+mj-lt"/>
                <a:cs typeface="Arial" pitchFamily="34" charset="0"/>
              </a:rPr>
              <a:t>252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No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is 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30%, 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that’s why these correlations good separated by lifetime</a:t>
            </a:r>
            <a:r>
              <a:rPr lang="ru-RU" dirty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64904"/>
            <a:ext cx="32303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Recoil-fission(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 correlation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245 chains</a:t>
            </a:r>
          </a:p>
          <a:p>
            <a:pPr algn="ctr"/>
            <a:r>
              <a:rPr lang="en-US" baseline="30000" dirty="0">
                <a:solidFill>
                  <a:schemeClr val="tx1"/>
                </a:solidFill>
                <a:latin typeface="+mj-lt"/>
              </a:rPr>
              <a:t>254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No has 152 events</a:t>
            </a:r>
          </a:p>
          <a:p>
            <a:pPr algn="ctr"/>
            <a:r>
              <a:rPr lang="en-US" baseline="30000" dirty="0">
                <a:solidFill>
                  <a:schemeClr val="tx1"/>
                </a:solidFill>
                <a:latin typeface="+mj-lt"/>
              </a:rPr>
              <a:t>252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No has 79 events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Isomers of 14 events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50912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1 event from </a:t>
            </a:r>
            <a:r>
              <a:rPr lang="en-US" baseline="30000" dirty="0">
                <a:latin typeface="+mj-lt"/>
              </a:rPr>
              <a:t>254m2</a:t>
            </a:r>
            <a:r>
              <a:rPr lang="en-US" dirty="0">
                <a:latin typeface="+mj-lt"/>
              </a:rPr>
              <a:t>No has</a:t>
            </a:r>
          </a:p>
          <a:p>
            <a:pPr algn="just"/>
            <a:r>
              <a:rPr lang="en-US" dirty="0">
                <a:latin typeface="+mj-lt"/>
              </a:rPr>
              <a:t>T</a:t>
            </a:r>
            <a:r>
              <a:rPr lang="en-US" baseline="-25000" dirty="0">
                <a:latin typeface="+mj-lt"/>
              </a:rPr>
              <a:t>½ </a:t>
            </a:r>
            <a:r>
              <a:rPr lang="en-US" dirty="0">
                <a:latin typeface="+mj-lt"/>
              </a:rPr>
              <a:t>~</a:t>
            </a:r>
            <a:r>
              <a:rPr lang="en-US" b="1" dirty="0">
                <a:latin typeface="+mj-lt"/>
              </a:rPr>
              <a:t> 2 ms </a:t>
            </a:r>
            <a:r>
              <a:rPr lang="en-US" dirty="0">
                <a:latin typeface="+mj-lt"/>
              </a:rPr>
              <a:t>that fits into the time range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T½x11.</a:t>
            </a:r>
          </a:p>
          <a:p>
            <a:pPr algn="just"/>
            <a:r>
              <a:rPr lang="en-US" dirty="0">
                <a:latin typeface="+mj-lt"/>
              </a:rPr>
              <a:t>13 events from </a:t>
            </a:r>
            <a:r>
              <a:rPr lang="en-US" baseline="30000" dirty="0">
                <a:latin typeface="+mj-lt"/>
              </a:rPr>
              <a:t>254m1</a:t>
            </a:r>
            <a:r>
              <a:rPr lang="en-US" dirty="0">
                <a:latin typeface="+mj-lt"/>
              </a:rPr>
              <a:t>No has</a:t>
            </a:r>
          </a:p>
          <a:p>
            <a:pPr algn="just"/>
            <a:r>
              <a:rPr lang="en-US" dirty="0">
                <a:latin typeface="+mj-lt"/>
              </a:rPr>
              <a:t>T</a:t>
            </a:r>
            <a:r>
              <a:rPr lang="en-US" baseline="-25000" dirty="0">
                <a:latin typeface="+mj-lt"/>
              </a:rPr>
              <a:t>½ </a:t>
            </a:r>
            <a:r>
              <a:rPr lang="en-US" dirty="0">
                <a:latin typeface="+mj-lt"/>
              </a:rPr>
              <a:t>~ </a:t>
            </a:r>
            <a:r>
              <a:rPr lang="en-US" b="1" dirty="0">
                <a:latin typeface="+mj-lt"/>
              </a:rPr>
              <a:t>309.8 ms </a:t>
            </a:r>
            <a:r>
              <a:rPr lang="en-US" dirty="0">
                <a:latin typeface="+mj-lt"/>
              </a:rPr>
              <a:t>that fits into the time range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T½x2. </a:t>
            </a:r>
            <a:endParaRPr lang="ru-RU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Recoil-fission(</a:t>
            </a:r>
            <a:r>
              <a:rPr lang="el-GR" sz="2800" dirty="0"/>
              <a:t>γ</a:t>
            </a:r>
            <a:r>
              <a:rPr lang="en-US" sz="2800" dirty="0"/>
              <a:t>) correlation of </a:t>
            </a:r>
            <a:r>
              <a:rPr lang="en-US" sz="2800" baseline="30000" dirty="0"/>
              <a:t>254</a:t>
            </a:r>
            <a:r>
              <a:rPr lang="en-US" sz="2800" dirty="0"/>
              <a:t>No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71703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Isomers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Содержимое 62" descr="gamma_new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97759" y="836712"/>
            <a:ext cx="5010345" cy="38348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</a:t>
            </a:r>
            <a:r>
              <a:rPr lang="en-US" baseline="30000" dirty="0"/>
              <a:t>254</a:t>
            </a:r>
            <a:r>
              <a:rPr lang="en-US" dirty="0"/>
              <a:t>No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196752"/>
            <a:ext cx="3024336" cy="5112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84168" y="5877272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84168" y="5589240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84168" y="5229200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84168" y="479715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566124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53012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49411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4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458112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6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84168" y="436510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48264" y="47971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92280" y="486916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159</a:t>
            </a:r>
            <a:endParaRPr lang="ru-RU" sz="1600" dirty="0">
              <a:latin typeface="+mj-lt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948264" y="378904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35868" y="413978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8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272" y="393305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267</a:t>
            </a:r>
            <a:endParaRPr lang="ru-RU" sz="1600" dirty="0">
              <a:latin typeface="+mj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084168" y="3789040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52120" y="357301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10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48264" y="1412776"/>
            <a:ext cx="172819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6216" y="112474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8</a:t>
            </a:r>
            <a:r>
              <a:rPr lang="en-US" baseline="30000" dirty="0">
                <a:latin typeface="+mj-lt"/>
              </a:rPr>
              <a:t>-</a:t>
            </a:r>
            <a:endParaRPr lang="ru-RU" baseline="30000" dirty="0">
              <a:latin typeface="+mj-lt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740352" y="1412776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12360" y="1484784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778</a:t>
            </a:r>
            <a:endParaRPr lang="ru-RU" sz="1600" dirty="0">
              <a:latin typeface="+mj-lt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948264" y="170080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948264" y="314096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48264" y="278092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948264" y="249289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48264" y="220486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16216" y="141277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7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6216" y="190754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6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7956" y="226758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5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16216" y="25649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4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6216" y="292494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3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7884368" y="2204864"/>
            <a:ext cx="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84368" y="2204864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856</a:t>
            </a:r>
            <a:endParaRPr lang="ru-RU" sz="1600" dirty="0">
              <a:latin typeface="+mj-lt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8028384" y="2780928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28384" y="2780928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887</a:t>
            </a:r>
            <a:endParaRPr lang="ru-RU" sz="1600" dirty="0">
              <a:latin typeface="+mj-lt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7596336" y="1700808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92280" y="177281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940</a:t>
            </a:r>
            <a:endParaRPr lang="ru-RU" sz="16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52120" y="119675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265ms</a:t>
            </a:r>
            <a:endParaRPr lang="ru-RU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52120" y="594928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51.2 s</a:t>
            </a:r>
            <a:endParaRPr lang="ru-RU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1600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187624" y="4509120"/>
            <a:ext cx="426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Correlated </a:t>
            </a:r>
            <a:r>
              <a:rPr lang="el-GR" dirty="0">
                <a:latin typeface="+mj-lt"/>
              </a:rPr>
              <a:t>γ</a:t>
            </a:r>
            <a:r>
              <a:rPr lang="ru-RU" dirty="0">
                <a:latin typeface="+mj-lt"/>
              </a:rPr>
              <a:t>-</a:t>
            </a:r>
            <a:r>
              <a:rPr lang="en-US" dirty="0">
                <a:latin typeface="+mj-lt"/>
              </a:rPr>
              <a:t>rays spectrum of </a:t>
            </a:r>
            <a:r>
              <a:rPr lang="en-US" baseline="30000" dirty="0">
                <a:latin typeface="+mj-lt"/>
              </a:rPr>
              <a:t>254</a:t>
            </a:r>
            <a:r>
              <a:rPr lang="en-US" dirty="0">
                <a:latin typeface="+mj-lt"/>
              </a:rPr>
              <a:t>No </a:t>
            </a:r>
            <a:endParaRPr lang="ru-RU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9592" y="486916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Good see gamma transition from isomeric level </a:t>
            </a:r>
            <a:r>
              <a:rPr lang="ru-RU" sz="1600" dirty="0">
                <a:latin typeface="+mj-lt"/>
              </a:rPr>
              <a:t>(</a:t>
            </a:r>
            <a:r>
              <a:rPr lang="en-US" sz="1600" dirty="0">
                <a:latin typeface="+mj-lt"/>
              </a:rPr>
              <a:t>265 </a:t>
            </a:r>
            <a:r>
              <a:rPr lang="en-US" sz="1600" dirty="0" err="1">
                <a:latin typeface="+mj-lt"/>
              </a:rPr>
              <a:t>ms</a:t>
            </a:r>
            <a:r>
              <a:rPr lang="ru-RU" sz="1600" dirty="0">
                <a:latin typeface="+mj-lt"/>
              </a:rPr>
              <a:t>)</a:t>
            </a:r>
            <a:r>
              <a:rPr lang="en-US" sz="1600" dirty="0">
                <a:latin typeface="+mj-lt"/>
              </a:rPr>
              <a:t> to excitation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levels. </a:t>
            </a:r>
          </a:p>
          <a:p>
            <a:pPr algn="just"/>
            <a:r>
              <a:rPr lang="en-US" sz="1600" dirty="0">
                <a:latin typeface="+mj-lt"/>
              </a:rPr>
              <a:t>Unfortunately, short lived event (2 ms) can not be attributed to the real events.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56C62-5F71-42EC-9FFC-F5D4C88141F7}"/>
              </a:ext>
            </a:extLst>
          </p:cNvPr>
          <p:cNvSpPr/>
          <p:nvPr/>
        </p:nvSpPr>
        <p:spPr>
          <a:xfrm>
            <a:off x="2699792" y="1340601"/>
            <a:ext cx="2448272" cy="28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somer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4521397" cy="3460613"/>
          </a:xfrm>
        </p:spPr>
      </p:pic>
      <p:pic>
        <p:nvPicPr>
          <p:cNvPr id="10" name="Рисунок 9" descr="Rec-a-g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4572000" cy="3499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Recoil-</a:t>
            </a:r>
            <a:r>
              <a:rPr lang="el-GR" dirty="0"/>
              <a:t>α</a:t>
            </a:r>
            <a:r>
              <a:rPr lang="en-US" dirty="0"/>
              <a:t>(</a:t>
            </a:r>
            <a:r>
              <a:rPr lang="el-GR" dirty="0"/>
              <a:t>γ</a:t>
            </a:r>
            <a:r>
              <a:rPr lang="en-US" dirty="0"/>
              <a:t>) correlation of </a:t>
            </a:r>
            <a:r>
              <a:rPr lang="en-US" baseline="30000" dirty="0"/>
              <a:t>254</a:t>
            </a:r>
            <a:r>
              <a:rPr lang="en-US" dirty="0"/>
              <a:t>No and isomers.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9248" y="5787525"/>
            <a:ext cx="77768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Recoil-</a:t>
            </a:r>
            <a:r>
              <a:rPr lang="el-GR" dirty="0">
                <a:latin typeface="+mj-lt"/>
              </a:rPr>
              <a:t>α</a:t>
            </a:r>
            <a:r>
              <a:rPr lang="en-US" dirty="0">
                <a:latin typeface="+mj-lt"/>
              </a:rPr>
              <a:t>(</a:t>
            </a:r>
            <a:r>
              <a:rPr lang="el-GR" dirty="0">
                <a:latin typeface="+mj-lt"/>
              </a:rPr>
              <a:t>γ</a:t>
            </a:r>
            <a:r>
              <a:rPr lang="en-US" dirty="0">
                <a:latin typeface="+mj-lt"/>
              </a:rPr>
              <a:t>) correlation </a:t>
            </a:r>
            <a:r>
              <a:rPr lang="en-US" b="1" dirty="0">
                <a:latin typeface="+mj-lt"/>
              </a:rPr>
              <a:t>119 events</a:t>
            </a:r>
          </a:p>
          <a:p>
            <a:pPr algn="ctr"/>
            <a:r>
              <a:rPr lang="en-US" baseline="30000" dirty="0">
                <a:latin typeface="+mj-lt"/>
              </a:rPr>
              <a:t>254</a:t>
            </a:r>
            <a:r>
              <a:rPr lang="en-US" dirty="0">
                <a:latin typeface="+mj-lt"/>
              </a:rPr>
              <a:t>No has 32 </a:t>
            </a:r>
            <a:r>
              <a:rPr lang="en-US" dirty="0" err="1">
                <a:latin typeface="+mj-lt"/>
              </a:rPr>
              <a:t>ev</a:t>
            </a:r>
            <a:r>
              <a:rPr lang="en-US" dirty="0">
                <a:latin typeface="+mj-lt"/>
              </a:rPr>
              <a:t>., </a:t>
            </a:r>
            <a:r>
              <a:rPr lang="en-US" baseline="30000" dirty="0">
                <a:latin typeface="+mj-lt"/>
              </a:rPr>
              <a:t>253</a:t>
            </a:r>
            <a:r>
              <a:rPr lang="en-US" dirty="0">
                <a:latin typeface="+mj-lt"/>
              </a:rPr>
              <a:t>No has 75 </a:t>
            </a:r>
            <a:r>
              <a:rPr lang="en-US" dirty="0" err="1">
                <a:latin typeface="+mj-lt"/>
              </a:rPr>
              <a:t>ev</a:t>
            </a:r>
            <a:r>
              <a:rPr lang="en-US" dirty="0">
                <a:latin typeface="+mj-lt"/>
              </a:rPr>
              <a:t>., </a:t>
            </a:r>
            <a:r>
              <a:rPr lang="en-US" baseline="30000" dirty="0">
                <a:latin typeface="+mj-lt"/>
              </a:rPr>
              <a:t>252</a:t>
            </a:r>
            <a:r>
              <a:rPr lang="en-US" dirty="0">
                <a:latin typeface="+mj-lt"/>
              </a:rPr>
              <a:t>No 12 </a:t>
            </a:r>
            <a:r>
              <a:rPr lang="en-US" dirty="0" err="1">
                <a:latin typeface="+mj-lt"/>
              </a:rPr>
              <a:t>ev</a:t>
            </a:r>
            <a:r>
              <a:rPr lang="en-US" dirty="0">
                <a:latin typeface="+mj-lt"/>
              </a:rPr>
              <a:t>., isomers of 11 </a:t>
            </a:r>
            <a:r>
              <a:rPr lang="en-US" dirty="0" err="1">
                <a:latin typeface="+mj-lt"/>
              </a:rPr>
              <a:t>ev</a:t>
            </a:r>
            <a:r>
              <a:rPr lang="en-US" dirty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509120"/>
            <a:ext cx="7632848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Two calculates for different ranges of time and energy was made. </a:t>
            </a:r>
          </a:p>
          <a:p>
            <a:pPr algn="just"/>
            <a:r>
              <a:rPr lang="en-US" sz="1600" b="1" dirty="0" err="1">
                <a:latin typeface="+mj-lt"/>
              </a:rPr>
              <a:t>Pic</a:t>
            </a:r>
            <a:r>
              <a:rPr lang="en-US" sz="1600" b="1" dirty="0">
                <a:latin typeface="+mj-lt"/>
              </a:rPr>
              <a:t>. 1 </a:t>
            </a:r>
            <a:r>
              <a:rPr lang="en-US" sz="1600" dirty="0">
                <a:latin typeface="+mj-lt"/>
              </a:rPr>
              <a:t>In</a:t>
            </a:r>
            <a:r>
              <a:rPr lang="ru-RU" sz="16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 calculate were used ranges of lifetime </a:t>
            </a:r>
            <a:r>
              <a:rPr lang="en-US" sz="1600" dirty="0">
                <a:latin typeface="+mj-lt"/>
                <a:cs typeface="Times New Roman"/>
              </a:rPr>
              <a:t>1300s and energy for </a:t>
            </a:r>
            <a:r>
              <a:rPr lang="en-US" sz="1600" baseline="30000" dirty="0">
                <a:latin typeface="+mj-lt"/>
                <a:cs typeface="Times New Roman"/>
              </a:rPr>
              <a:t>252-254</a:t>
            </a:r>
            <a:r>
              <a:rPr lang="en-US" sz="1600" dirty="0">
                <a:latin typeface="+mj-lt"/>
                <a:cs typeface="Times New Roman"/>
              </a:rPr>
              <a:t>No. </a:t>
            </a:r>
            <a:r>
              <a:rPr lang="en-US" sz="1600" dirty="0">
                <a:latin typeface="+mj-lt"/>
              </a:rPr>
              <a:t> </a:t>
            </a:r>
          </a:p>
          <a:p>
            <a:pPr algn="just"/>
            <a:r>
              <a:rPr lang="en-US" sz="1600" b="1" dirty="0" err="1">
                <a:latin typeface="+mj-lt"/>
              </a:rPr>
              <a:t>Pic</a:t>
            </a:r>
            <a:r>
              <a:rPr lang="en-US" sz="1600" b="1" dirty="0">
                <a:latin typeface="+mj-lt"/>
              </a:rPr>
              <a:t>. 2 </a:t>
            </a:r>
            <a:r>
              <a:rPr lang="en-US" sz="1600" dirty="0">
                <a:latin typeface="+mj-lt"/>
              </a:rPr>
              <a:t>For isomers were used ranges of lifetime 28 s and energy of 9300-9400 keV.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196752"/>
            <a:ext cx="845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Time distribution for correlation Recoil-</a:t>
            </a:r>
            <a:r>
              <a:rPr lang="el-GR" b="1" dirty="0">
                <a:latin typeface="+mj-lt"/>
              </a:rPr>
              <a:t>α</a:t>
            </a:r>
            <a:r>
              <a:rPr lang="en-US" b="1" dirty="0">
                <a:latin typeface="+mj-lt"/>
              </a:rPr>
              <a:t> in coincidence with </a:t>
            </a:r>
            <a:r>
              <a:rPr lang="el-GR" b="1" dirty="0">
                <a:latin typeface="+mj-lt"/>
              </a:rPr>
              <a:t>γ</a:t>
            </a:r>
            <a:r>
              <a:rPr lang="en-US" b="1" dirty="0">
                <a:latin typeface="+mj-lt"/>
              </a:rPr>
              <a:t>-ray. 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371703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Pic</a:t>
            </a:r>
            <a:r>
              <a:rPr lang="en-US" dirty="0">
                <a:latin typeface="+mj-lt"/>
              </a:rPr>
              <a:t>. 1</a:t>
            </a:r>
            <a:endParaRPr lang="ru-RU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371703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Pic</a:t>
            </a:r>
            <a:r>
              <a:rPr lang="en-US" dirty="0">
                <a:latin typeface="+mj-lt"/>
              </a:rPr>
              <a:t>. 2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a-a cor 253,252No in 208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5457744" cy="417646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544108" y="3429000"/>
            <a:ext cx="936104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248</a:t>
            </a:r>
            <a:r>
              <a:rPr lang="en-US" dirty="0">
                <a:latin typeface="+mj-lt"/>
              </a:rPr>
              <a:t>Fm</a:t>
            </a:r>
          </a:p>
          <a:p>
            <a:pPr algn="ctr"/>
            <a:r>
              <a:rPr lang="en-US" sz="1100" dirty="0">
                <a:latin typeface="+mj-lt"/>
              </a:rPr>
              <a:t>7800,7830</a:t>
            </a:r>
          </a:p>
          <a:p>
            <a:pPr algn="ctr"/>
            <a:r>
              <a:rPr lang="en-US" sz="1100" dirty="0">
                <a:latin typeface="+mj-lt"/>
              </a:rPr>
              <a:t>36s</a:t>
            </a:r>
            <a:endParaRPr lang="ru-RU" sz="11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decay of No isotopes</a:t>
            </a:r>
            <a:endParaRPr lang="ru-RU" dirty="0"/>
          </a:p>
        </p:txBody>
      </p:sp>
      <p:pic>
        <p:nvPicPr>
          <p:cNvPr id="6" name="Содержимое 5" descr="Rec-a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4437112"/>
            <a:ext cx="3162965" cy="2420888"/>
          </a:xfrm>
        </p:spPr>
      </p:pic>
      <p:sp>
        <p:nvSpPr>
          <p:cNvPr id="7" name="Прямоугольник 6"/>
          <p:cNvSpPr/>
          <p:nvPr/>
        </p:nvSpPr>
        <p:spPr>
          <a:xfrm>
            <a:off x="5544108" y="1844824"/>
            <a:ext cx="936104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252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sz="1100" dirty="0">
                <a:latin typeface="+mj-lt"/>
              </a:rPr>
              <a:t>8372,8415</a:t>
            </a:r>
          </a:p>
          <a:p>
            <a:pPr algn="ctr"/>
            <a:r>
              <a:rPr lang="en-US" sz="1100" dirty="0">
                <a:latin typeface="+mj-lt"/>
              </a:rPr>
              <a:t>2.3s</a:t>
            </a:r>
            <a:endParaRPr lang="ru-RU" sz="11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0372" y="1844824"/>
            <a:ext cx="93610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429000"/>
            <a:ext cx="93610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0372" y="3429000"/>
            <a:ext cx="936104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>
            <a:off x="6012160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9" idx="2"/>
            <a:endCxn id="11" idx="0"/>
          </p:cNvCxnSpPr>
          <p:nvPr/>
        </p:nvCxnSpPr>
        <p:spPr>
          <a:xfrm>
            <a:off x="7200292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0" idx="2"/>
            <a:endCxn id="12" idx="0"/>
          </p:cNvCxnSpPr>
          <p:nvPr/>
        </p:nvCxnSpPr>
        <p:spPr>
          <a:xfrm>
            <a:off x="838842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732240" y="1844824"/>
            <a:ext cx="936104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253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sz="1100" dirty="0">
                <a:latin typeface="+mj-lt"/>
              </a:rPr>
              <a:t>more </a:t>
            </a:r>
            <a:r>
              <a:rPr lang="el-GR" sz="1100" dirty="0">
                <a:latin typeface="+mj-lt"/>
              </a:rPr>
              <a:t>α</a:t>
            </a:r>
            <a:endParaRPr lang="en-US" sz="1100" dirty="0">
              <a:latin typeface="+mj-lt"/>
            </a:endParaRPr>
          </a:p>
          <a:p>
            <a:pPr algn="ctr"/>
            <a:r>
              <a:rPr lang="en-US" sz="1100" dirty="0">
                <a:latin typeface="+mj-lt"/>
              </a:rPr>
              <a:t>1.7m</a:t>
            </a:r>
            <a:endParaRPr lang="ru-RU" sz="11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20372" y="1844824"/>
            <a:ext cx="936104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254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sz="1100" dirty="0">
                <a:latin typeface="+mj-lt"/>
              </a:rPr>
              <a:t>8050,8093</a:t>
            </a:r>
          </a:p>
          <a:p>
            <a:pPr algn="ctr"/>
            <a:r>
              <a:rPr lang="en-US" sz="1100" dirty="0">
                <a:latin typeface="+mj-lt"/>
              </a:rPr>
              <a:t>51.2s</a:t>
            </a:r>
            <a:endParaRPr lang="ru-RU" sz="1100" dirty="0">
              <a:latin typeface="+mj-lt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7200292" y="1196752"/>
            <a:ext cx="1656184" cy="504056"/>
          </a:xfrm>
          <a:prstGeom prst="wedgeRectCallout">
            <a:avLst>
              <a:gd name="adj1" fmla="val -56243"/>
              <a:gd name="adj2" fmla="val 88305"/>
            </a:avLst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8003, 8038, 8070, 7144, 8220, 8280</a:t>
            </a:r>
            <a:endParaRPr lang="ru-RU" sz="1200" dirty="0"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32240" y="3429000"/>
            <a:ext cx="936104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249</a:t>
            </a:r>
            <a:r>
              <a:rPr lang="en-US" dirty="0">
                <a:latin typeface="+mj-lt"/>
              </a:rPr>
              <a:t>Fm</a:t>
            </a:r>
          </a:p>
          <a:p>
            <a:pPr algn="ctr"/>
            <a:r>
              <a:rPr lang="en-US" sz="1100" dirty="0">
                <a:latin typeface="+mj-lt"/>
              </a:rPr>
              <a:t>7520</a:t>
            </a:r>
          </a:p>
          <a:p>
            <a:pPr algn="ctr"/>
            <a:r>
              <a:rPr lang="en-US" sz="1100" dirty="0">
                <a:latin typeface="+mj-lt"/>
              </a:rPr>
              <a:t>2.6m</a:t>
            </a:r>
            <a:endParaRPr lang="ru-RU" sz="1100" dirty="0"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20372" y="3429000"/>
            <a:ext cx="936104" cy="936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250</a:t>
            </a:r>
            <a:r>
              <a:rPr lang="en-US" dirty="0">
                <a:latin typeface="+mj-lt"/>
              </a:rPr>
              <a:t>Fm</a:t>
            </a:r>
          </a:p>
          <a:p>
            <a:pPr algn="ctr"/>
            <a:r>
              <a:rPr lang="en-US" sz="1100" dirty="0">
                <a:latin typeface="+mj-lt"/>
              </a:rPr>
              <a:t>7430</a:t>
            </a:r>
          </a:p>
          <a:p>
            <a:pPr algn="ctr"/>
            <a:r>
              <a:rPr lang="en-US" sz="1100" dirty="0">
                <a:latin typeface="+mj-lt"/>
              </a:rPr>
              <a:t>30m</a:t>
            </a:r>
            <a:endParaRPr lang="ru-RU" sz="11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168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36296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60432" y="2852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9512" y="5157192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>
                <a:latin typeface="+mj-lt"/>
              </a:rPr>
              <a:t>Pic</a:t>
            </a:r>
            <a:r>
              <a:rPr lang="en-US" sz="1600" b="1" dirty="0">
                <a:latin typeface="+mj-lt"/>
              </a:rPr>
              <a:t>. 3 </a:t>
            </a:r>
            <a:r>
              <a:rPr lang="en-US" sz="1600" dirty="0">
                <a:latin typeface="+mj-lt"/>
              </a:rPr>
              <a:t>In reactions </a:t>
            </a:r>
            <a:r>
              <a:rPr lang="en-US" sz="1600" baseline="30000" dirty="0">
                <a:latin typeface="+mj-lt"/>
              </a:rPr>
              <a:t>48</a:t>
            </a:r>
            <a:r>
              <a:rPr lang="en-US" sz="1600" dirty="0">
                <a:latin typeface="+mj-lt"/>
              </a:rPr>
              <a:t>Ca+</a:t>
            </a:r>
            <a:r>
              <a:rPr lang="en-US" sz="1600" baseline="30000" dirty="0">
                <a:latin typeface="+mj-lt"/>
              </a:rPr>
              <a:t>208</a:t>
            </a:r>
            <a:r>
              <a:rPr lang="en-US" sz="1600" dirty="0">
                <a:latin typeface="+mj-lt"/>
              </a:rPr>
              <a:t>Pb were received correlations </a:t>
            </a:r>
            <a:r>
              <a:rPr lang="en-US" sz="1600" baseline="30000" dirty="0">
                <a:latin typeface="+mj-lt"/>
              </a:rPr>
              <a:t>253</a:t>
            </a:r>
            <a:r>
              <a:rPr lang="en-US" sz="1600" dirty="0">
                <a:latin typeface="+mj-lt"/>
              </a:rPr>
              <a:t>No-</a:t>
            </a:r>
            <a:r>
              <a:rPr lang="en-US" sz="1600" baseline="30000" dirty="0">
                <a:latin typeface="+mj-lt"/>
              </a:rPr>
              <a:t>249</a:t>
            </a:r>
            <a:r>
              <a:rPr lang="en-US" sz="1600" dirty="0">
                <a:latin typeface="+mj-lt"/>
              </a:rPr>
              <a:t>Fm and </a:t>
            </a:r>
            <a:r>
              <a:rPr lang="en-US" sz="1600" baseline="30000" dirty="0">
                <a:latin typeface="+mj-lt"/>
              </a:rPr>
              <a:t>252</a:t>
            </a:r>
            <a:r>
              <a:rPr lang="en-US" sz="1600" dirty="0">
                <a:latin typeface="+mj-lt"/>
              </a:rPr>
              <a:t>No-</a:t>
            </a:r>
            <a:r>
              <a:rPr lang="en-US" sz="1600" baseline="30000" dirty="0">
                <a:latin typeface="+mj-lt"/>
              </a:rPr>
              <a:t>248</a:t>
            </a:r>
            <a:r>
              <a:rPr lang="en-US" sz="1600" dirty="0">
                <a:latin typeface="+mj-lt"/>
              </a:rPr>
              <a:t>Fm.</a:t>
            </a:r>
          </a:p>
          <a:p>
            <a:pPr algn="just"/>
            <a:r>
              <a:rPr lang="en-US" sz="1600" b="1" dirty="0" err="1">
                <a:latin typeface="+mj-lt"/>
              </a:rPr>
              <a:t>Pic</a:t>
            </a:r>
            <a:r>
              <a:rPr lang="en-US" sz="1600" b="1" dirty="0">
                <a:latin typeface="+mj-lt"/>
              </a:rPr>
              <a:t>. 4 </a:t>
            </a:r>
            <a:r>
              <a:rPr lang="en-US" sz="1600" dirty="0">
                <a:latin typeface="+mj-lt"/>
              </a:rPr>
              <a:t>The same reactions was received Recoil-</a:t>
            </a:r>
            <a:r>
              <a:rPr lang="el-GR" sz="1600" dirty="0">
                <a:latin typeface="+mj-lt"/>
              </a:rPr>
              <a:t>α</a:t>
            </a:r>
            <a:r>
              <a:rPr lang="en-US" sz="1600" dirty="0">
                <a:latin typeface="+mj-lt"/>
              </a:rPr>
              <a:t> correlation from </a:t>
            </a:r>
            <a:r>
              <a:rPr lang="en-US" sz="1600" baseline="30000" dirty="0">
                <a:latin typeface="+mj-lt"/>
              </a:rPr>
              <a:t>252,253,254</a:t>
            </a:r>
            <a:r>
              <a:rPr lang="en-US" sz="1600" dirty="0">
                <a:latin typeface="+mj-lt"/>
              </a:rPr>
              <a:t>No. 252 and 253 nobelium is formed due to additive of </a:t>
            </a:r>
            <a:r>
              <a:rPr lang="en-US" sz="1600" baseline="30000" dirty="0">
                <a:latin typeface="+mj-lt"/>
              </a:rPr>
              <a:t>206,207</a:t>
            </a:r>
            <a:r>
              <a:rPr lang="en-US" sz="1600" dirty="0">
                <a:latin typeface="+mj-lt"/>
              </a:rPr>
              <a:t>Pb in target (</a:t>
            </a:r>
            <a:r>
              <a:rPr lang="en-US" sz="1600" baseline="30000" dirty="0">
                <a:latin typeface="+mj-lt"/>
              </a:rPr>
              <a:t>208</a:t>
            </a:r>
            <a:r>
              <a:rPr lang="en-US" sz="1600" dirty="0">
                <a:latin typeface="+mj-lt"/>
              </a:rPr>
              <a:t>PbS).</a:t>
            </a:r>
            <a:endParaRPr lang="ru-RU" sz="1600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3608" y="414908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Pic</a:t>
            </a:r>
            <a:r>
              <a:rPr lang="en-US" dirty="0">
                <a:latin typeface="+mj-lt"/>
              </a:rPr>
              <a:t>. 3</a:t>
            </a:r>
            <a:endParaRPr lang="ru-RU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56176" y="472514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Pic</a:t>
            </a:r>
            <a:r>
              <a:rPr lang="en-US" dirty="0">
                <a:latin typeface="+mj-lt"/>
              </a:rPr>
              <a:t>. 4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4198671" cy="3212976"/>
          </a:xfrm>
          <a:prstGeom prst="rect">
            <a:avLst/>
          </a:prstGeom>
        </p:spPr>
      </p:pic>
      <p:sp>
        <p:nvSpPr>
          <p:cNvPr id="60" name="Скругленная прямоугольная выноска 59"/>
          <p:cNvSpPr/>
          <p:nvPr/>
        </p:nvSpPr>
        <p:spPr>
          <a:xfrm>
            <a:off x="4572000" y="476672"/>
            <a:ext cx="4355976" cy="3384376"/>
          </a:xfrm>
          <a:prstGeom prst="wedgeRoundRectCallout">
            <a:avLst>
              <a:gd name="adj1" fmla="val -73183"/>
              <a:gd name="adj2" fmla="val -22465"/>
              <a:gd name="adj3" fmla="val 16667"/>
            </a:avLst>
          </a:prstGeom>
          <a:noFill/>
          <a:ln>
            <a:solidFill>
              <a:srgbClr val="00B0F0"/>
            </a:solidFill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gam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96540"/>
            <a:ext cx="3718396" cy="28460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252</a:t>
            </a:r>
            <a:r>
              <a:rPr lang="en-US" dirty="0"/>
              <a:t>No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4402832" cy="1921768"/>
          </a:xfrm>
        </p:spPr>
        <p:txBody>
          <a:bodyPr numCol="1">
            <a:normAutofit/>
          </a:bodyPr>
          <a:lstStyle/>
          <a:p>
            <a:r>
              <a:rPr lang="en-US" sz="2400" baseline="30000" dirty="0">
                <a:latin typeface="+mj-lt"/>
              </a:rPr>
              <a:t>48</a:t>
            </a:r>
            <a:r>
              <a:rPr lang="en-US" sz="2400" dirty="0">
                <a:latin typeface="+mj-lt"/>
              </a:rPr>
              <a:t>Ca+</a:t>
            </a:r>
            <a:r>
              <a:rPr lang="en-US" sz="2400" baseline="30000" dirty="0">
                <a:latin typeface="+mj-lt"/>
              </a:rPr>
              <a:t>206</a:t>
            </a:r>
            <a:r>
              <a:rPr lang="en-US" sz="2400" dirty="0">
                <a:latin typeface="+mj-lt"/>
              </a:rPr>
              <a:t>Pb →</a:t>
            </a:r>
            <a:r>
              <a:rPr lang="en-US" sz="2400" baseline="30000" dirty="0">
                <a:latin typeface="+mj-lt"/>
              </a:rPr>
              <a:t>252</a:t>
            </a:r>
            <a:r>
              <a:rPr lang="en-US" sz="2400" dirty="0">
                <a:latin typeface="+mj-lt"/>
              </a:rPr>
              <a:t>No +2n</a:t>
            </a:r>
          </a:p>
          <a:p>
            <a:pPr algn="just"/>
            <a:r>
              <a:rPr lang="en-US" sz="2400" dirty="0">
                <a:latin typeface="+mj-lt"/>
                <a:cs typeface="Arial" pitchFamily="34" charset="0"/>
              </a:rPr>
              <a:t>Flux ~ </a:t>
            </a:r>
            <a:r>
              <a:rPr lang="ru-RU" sz="2400" dirty="0">
                <a:latin typeface="+mj-lt"/>
                <a:cs typeface="Arial" pitchFamily="34" charset="0"/>
              </a:rPr>
              <a:t>4.6•10</a:t>
            </a:r>
            <a:r>
              <a:rPr lang="ru-RU" sz="2400" baseline="30000" dirty="0">
                <a:latin typeface="+mj-lt"/>
                <a:cs typeface="Arial" pitchFamily="34" charset="0"/>
              </a:rPr>
              <a:t>17</a:t>
            </a:r>
            <a:endParaRPr lang="en-US" sz="2400" baseline="30000" dirty="0">
              <a:latin typeface="+mj-lt"/>
              <a:cs typeface="Arial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itchFamily="34" charset="0"/>
              </a:rPr>
              <a:t>Cross-section: 500 </a:t>
            </a:r>
            <a:r>
              <a:rPr lang="en-US" sz="2400" dirty="0" err="1">
                <a:latin typeface="+mj-lt"/>
                <a:cs typeface="Arial" pitchFamily="34" charset="0"/>
              </a:rPr>
              <a:t>nb</a:t>
            </a:r>
            <a:endParaRPr lang="en-US" sz="2400" dirty="0">
              <a:latin typeface="+mj-lt"/>
              <a:cs typeface="Arial" pitchFamily="34" charset="0"/>
            </a:endParaRPr>
          </a:p>
          <a:p>
            <a:pPr algn="just"/>
            <a:r>
              <a:rPr lang="en-US" sz="2400" dirty="0">
                <a:latin typeface="+mj-lt"/>
                <a:cs typeface="Arial" pitchFamily="34" charset="0"/>
              </a:rPr>
              <a:t>SF</a:t>
            </a:r>
            <a:r>
              <a:rPr lang="en-US" sz="2400" baseline="30000" dirty="0">
                <a:latin typeface="+mj-lt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=</a:t>
            </a:r>
            <a:r>
              <a:rPr lang="en-US" sz="2400" baseline="30000" dirty="0">
                <a:latin typeface="+mj-lt"/>
                <a:cs typeface="Arial" pitchFamily="34" charset="0"/>
              </a:rPr>
              <a:t> </a:t>
            </a:r>
            <a:r>
              <a:rPr lang="ru-RU" sz="2400" dirty="0">
                <a:latin typeface="+mj-lt"/>
                <a:cs typeface="Arial" pitchFamily="34" charset="0"/>
              </a:rPr>
              <a:t>22 000</a:t>
            </a:r>
            <a:r>
              <a:rPr lang="en-US" sz="2400" dirty="0">
                <a:latin typeface="+mj-lt"/>
                <a:cs typeface="Arial" pitchFamily="34" charset="0"/>
              </a:rPr>
              <a:t> and 4 days.</a:t>
            </a:r>
            <a:r>
              <a:rPr lang="en-US" sz="2400" dirty="0">
                <a:latin typeface="+mj-lt"/>
              </a:rPr>
              <a:t> </a:t>
            </a:r>
          </a:p>
          <a:p>
            <a:pPr algn="just">
              <a:buNone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068960"/>
            <a:ext cx="3672408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j-lt"/>
              </a:rPr>
              <a:t>This reactions good known and is used for calibration by spontaneous fission.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2384" y="2312876"/>
            <a:ext cx="3312368" cy="41044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24128" y="6165304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24128" y="587727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128" y="551723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24128" y="508518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558924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2292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4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486916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6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24128" y="472514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88224" y="50851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2240" y="5157192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167</a:t>
            </a:r>
            <a:endParaRPr lang="ru-RU" sz="1600" dirty="0">
              <a:latin typeface="+mj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588224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64088" y="450912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8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4725144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224</a:t>
            </a:r>
            <a:endParaRPr lang="ru-RU" sz="1600" dirty="0"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724128" y="436510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05169" y="414908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10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5939988"/>
            <a:ext cx="4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24128" y="400506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24128" y="364502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24128" y="328498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24128" y="299695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24128" y="263691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05169" y="378904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12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34290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14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080" y="306896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16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270892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18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242088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20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588224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60232" y="3645024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375</a:t>
            </a:r>
            <a:endParaRPr lang="ru-RU" sz="1600" dirty="0">
              <a:latin typeface="+mj-lt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588224" y="29969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60232" y="2996952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453</a:t>
            </a:r>
            <a:endParaRPr lang="ru-RU" sz="1600" dirty="0">
              <a:latin typeface="+mj-lt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588224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60232" y="2636912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484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7" grpId="0"/>
      <p:bldP spid="19" grpId="0"/>
      <p:bldP spid="20" grpId="0"/>
      <p:bldP spid="22" grpId="0"/>
      <p:bldP spid="23" grpId="0"/>
      <p:bldP spid="29" grpId="0"/>
      <p:bldP spid="30" grpId="0"/>
      <p:bldP spid="31" grpId="0"/>
      <p:bldP spid="32" grpId="0"/>
      <p:bldP spid="33" grpId="0"/>
      <p:bldP spid="37" grpId="0"/>
      <p:bldP spid="4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sross-section252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4408960" cy="33738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07904" y="4581128"/>
            <a:ext cx="1296144" cy="14401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250</a:t>
            </a:r>
            <a:r>
              <a:rPr lang="en-US" dirty="0"/>
              <a:t>No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aseline="30000" dirty="0">
                <a:latin typeface="+mj-lt"/>
              </a:rPr>
              <a:t>48</a:t>
            </a:r>
            <a:r>
              <a:rPr lang="en-US" dirty="0">
                <a:latin typeface="+mj-lt"/>
              </a:rPr>
              <a:t>Ca+</a:t>
            </a:r>
            <a:r>
              <a:rPr lang="en-US" baseline="30000" dirty="0">
                <a:latin typeface="+mj-lt"/>
              </a:rPr>
              <a:t>204</a:t>
            </a:r>
            <a:r>
              <a:rPr lang="en-US" dirty="0">
                <a:latin typeface="+mj-lt"/>
              </a:rPr>
              <a:t>Pb →</a:t>
            </a:r>
            <a:r>
              <a:rPr lang="en-US" baseline="30000" dirty="0">
                <a:latin typeface="+mj-lt"/>
              </a:rPr>
              <a:t>250</a:t>
            </a:r>
            <a:r>
              <a:rPr lang="en-US" dirty="0">
                <a:latin typeface="+mj-lt"/>
              </a:rPr>
              <a:t>No + 2n </a:t>
            </a:r>
          </a:p>
          <a:p>
            <a:r>
              <a:rPr lang="en-US" dirty="0">
                <a:latin typeface="+mj-lt"/>
              </a:rPr>
              <a:t>Cross section: 13nb</a:t>
            </a:r>
          </a:p>
          <a:p>
            <a:r>
              <a:rPr lang="en-US" dirty="0">
                <a:latin typeface="+mj-lt"/>
                <a:cs typeface="Arial" pitchFamily="34" charset="0"/>
              </a:rPr>
              <a:t>Flux: </a:t>
            </a:r>
            <a:r>
              <a:rPr lang="ru-RU" dirty="0">
                <a:latin typeface="+mj-lt"/>
                <a:cs typeface="Arial" pitchFamily="34" charset="0"/>
              </a:rPr>
              <a:t>2.6•10</a:t>
            </a:r>
            <a:r>
              <a:rPr lang="ru-RU" baseline="30000" dirty="0">
                <a:latin typeface="+mj-lt"/>
                <a:cs typeface="Arial" pitchFamily="34" charset="0"/>
              </a:rPr>
              <a:t>18</a:t>
            </a:r>
            <a:r>
              <a:rPr lang="ru-RU" dirty="0">
                <a:latin typeface="+mj-lt"/>
                <a:cs typeface="Arial" pitchFamily="34" charset="0"/>
              </a:rPr>
              <a:t> </a:t>
            </a:r>
            <a:endParaRPr lang="en-US" dirty="0">
              <a:latin typeface="+mj-lt"/>
              <a:cs typeface="Arial" pitchFamily="34" charset="0"/>
            </a:endParaRPr>
          </a:p>
          <a:p>
            <a:r>
              <a:rPr lang="en-US" dirty="0">
                <a:latin typeface="+mj-lt"/>
                <a:cs typeface="Arial" pitchFamily="34" charset="0"/>
              </a:rPr>
              <a:t>13 days</a:t>
            </a:r>
          </a:p>
          <a:p>
            <a:r>
              <a:rPr lang="en-US" dirty="0">
                <a:latin typeface="+mj-lt"/>
                <a:cs typeface="Arial" pitchFamily="34" charset="0"/>
              </a:rPr>
              <a:t>18000 events of SF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789040"/>
            <a:ext cx="115212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250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dirty="0">
                <a:latin typeface="+mj-lt"/>
              </a:rPr>
              <a:t>4.6 </a:t>
            </a:r>
            <a:r>
              <a:rPr lang="el-GR" dirty="0">
                <a:latin typeface="Times New Roman"/>
                <a:cs typeface="Times New Roman"/>
              </a:rPr>
              <a:t>μ</a:t>
            </a:r>
            <a:r>
              <a:rPr lang="en-US" dirty="0">
                <a:latin typeface="+mj-lt"/>
              </a:rPr>
              <a:t>s</a:t>
            </a:r>
            <a:endParaRPr lang="ru-RU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5085184"/>
            <a:ext cx="792088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>
                <a:latin typeface="Bookman Old Style" pitchFamily="18" charset="0"/>
              </a:rPr>
              <a:t>α </a:t>
            </a:r>
            <a:r>
              <a:rPr lang="en-US" sz="1200" dirty="0">
                <a:latin typeface="Bookman Old Style" pitchFamily="18" charset="0"/>
              </a:rPr>
              <a:t>?</a:t>
            </a:r>
            <a:endParaRPr lang="el-GR" sz="1200" dirty="0"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5085184"/>
            <a:ext cx="1296144" cy="108012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SF 100%</a:t>
            </a:r>
            <a:endParaRPr lang="ru-RU" sz="1050" dirty="0">
              <a:latin typeface="+mj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043608" y="486916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8" idx="0"/>
          </p:cNvCxnSpPr>
          <p:nvPr/>
        </p:nvCxnSpPr>
        <p:spPr>
          <a:xfrm>
            <a:off x="1835696" y="486916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995936" y="5373216"/>
            <a:ext cx="720080" cy="64807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IT 100%</a:t>
            </a:r>
            <a:endParaRPr lang="ru-RU" sz="105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581128"/>
            <a:ext cx="936104" cy="936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250m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sz="1600" dirty="0">
                <a:latin typeface="+mj-lt"/>
              </a:rPr>
              <a:t>46</a:t>
            </a:r>
            <a:r>
              <a:rPr lang="el-GR" sz="1600" dirty="0">
                <a:latin typeface="Times New Roman"/>
                <a:cs typeface="Times New Roman"/>
              </a:rPr>
              <a:t>μ</a:t>
            </a:r>
            <a:r>
              <a:rPr lang="en-US" sz="1600" dirty="0">
                <a:latin typeface="+mj-lt"/>
              </a:rPr>
              <a:t>s</a:t>
            </a:r>
            <a:endParaRPr lang="ru-RU" sz="1600" dirty="0">
              <a:latin typeface="+mj-lt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483768" y="4365104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79912" y="422108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Isomer</a:t>
            </a:r>
            <a:endParaRPr lang="ru-RU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4581128"/>
            <a:ext cx="331236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Goal</a:t>
            </a:r>
          </a:p>
          <a:p>
            <a:r>
              <a:rPr lang="en-US" dirty="0">
                <a:latin typeface="+mj-lt"/>
              </a:rPr>
              <a:t>Find isomeric state and increase statistic of alpha decay of </a:t>
            </a:r>
            <a:r>
              <a:rPr lang="en-US" baseline="30000" dirty="0">
                <a:latin typeface="+mj-lt"/>
              </a:rPr>
              <a:t>250</a:t>
            </a:r>
            <a:r>
              <a:rPr lang="en-US" dirty="0">
                <a:latin typeface="+mj-lt"/>
              </a:rPr>
              <a:t>No. The alpha decay estimate is small. </a:t>
            </a:r>
            <a:endParaRPr lang="ru-RU" dirty="0">
              <a:latin typeface="+mj-lt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788024" y="620688"/>
            <a:ext cx="4355976" cy="3384376"/>
          </a:xfrm>
          <a:prstGeom prst="wedgeRoundRectCallout">
            <a:avLst>
              <a:gd name="adj1" fmla="val -72527"/>
              <a:gd name="adj2" fmla="val -14303"/>
              <a:gd name="adj3" fmla="val 16667"/>
            </a:avLst>
          </a:prstGeom>
          <a:noFill/>
          <a:ln>
            <a:solidFill>
              <a:srgbClr val="00B0F0"/>
            </a:solidFill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250</a:t>
            </a:r>
            <a:r>
              <a:rPr lang="en-US" dirty="0"/>
              <a:t>No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472900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In reaction </a:t>
            </a:r>
            <a:r>
              <a:rPr lang="en-US" sz="2000" baseline="30000" dirty="0">
                <a:latin typeface="+mj-lt"/>
              </a:rPr>
              <a:t>48</a:t>
            </a:r>
            <a:r>
              <a:rPr lang="en-US" sz="2000" dirty="0">
                <a:latin typeface="+mj-lt"/>
              </a:rPr>
              <a:t>Ca+</a:t>
            </a:r>
            <a:r>
              <a:rPr lang="en-US" sz="2000" baseline="30000" dirty="0">
                <a:latin typeface="+mj-lt"/>
              </a:rPr>
              <a:t>204</a:t>
            </a:r>
            <a:r>
              <a:rPr lang="en-US" sz="2000" dirty="0">
                <a:latin typeface="+mj-lt"/>
              </a:rPr>
              <a:t>Pb were observed</a:t>
            </a:r>
            <a:r>
              <a:rPr lang="en-US" sz="2000" b="1" dirty="0">
                <a:latin typeface="+mj-lt"/>
              </a:rPr>
              <a:t> short lived events</a:t>
            </a:r>
            <a:r>
              <a:rPr lang="en-US" sz="2000" dirty="0">
                <a:latin typeface="+mj-lt"/>
              </a:rPr>
              <a:t> of </a:t>
            </a:r>
            <a:r>
              <a:rPr lang="en-US" sz="2000" baseline="30000" dirty="0">
                <a:latin typeface="+mj-lt"/>
              </a:rPr>
              <a:t>250</a:t>
            </a:r>
            <a:r>
              <a:rPr lang="en-US" sz="2000" dirty="0">
                <a:latin typeface="+mj-lt"/>
              </a:rPr>
              <a:t>No with lifetime </a:t>
            </a:r>
            <a:r>
              <a:rPr lang="en-US" sz="2000" b="1" dirty="0">
                <a:latin typeface="+mj-lt"/>
                <a:cs typeface="Times New Roman"/>
              </a:rPr>
              <a:t>26</a:t>
            </a:r>
            <a:r>
              <a:rPr lang="el-GR" sz="2000" b="1" dirty="0">
                <a:latin typeface="+mj-lt"/>
                <a:cs typeface="Times New Roman"/>
              </a:rPr>
              <a:t> μ</a:t>
            </a:r>
            <a:r>
              <a:rPr lang="en-US" sz="2000" b="1" dirty="0">
                <a:latin typeface="+mj-lt"/>
                <a:cs typeface="Times New Roman"/>
              </a:rPr>
              <a:t>s</a:t>
            </a:r>
            <a:r>
              <a:rPr lang="en-US" sz="2000" dirty="0">
                <a:latin typeface="+mj-lt"/>
              </a:rPr>
              <a:t> and   </a:t>
            </a:r>
            <a:r>
              <a:rPr lang="en-US" sz="2000" baseline="30000" dirty="0">
                <a:latin typeface="+mj-lt"/>
              </a:rPr>
              <a:t>250m</a:t>
            </a:r>
            <a:r>
              <a:rPr lang="en-US" sz="2000" dirty="0">
                <a:latin typeface="+mj-lt"/>
              </a:rPr>
              <a:t>No with </a:t>
            </a:r>
            <a:r>
              <a:rPr lang="en-US" sz="2000" b="1" dirty="0">
                <a:latin typeface="+mj-lt"/>
              </a:rPr>
              <a:t>178</a:t>
            </a:r>
            <a:r>
              <a:rPr lang="el-GR" sz="2000" b="1" dirty="0">
                <a:latin typeface="+mj-lt"/>
                <a:cs typeface="Times New Roman"/>
              </a:rPr>
              <a:t>μ</a:t>
            </a:r>
            <a:r>
              <a:rPr lang="en-US" sz="2000" b="1" dirty="0">
                <a:latin typeface="+mj-lt"/>
                <a:cs typeface="Times New Roman"/>
              </a:rPr>
              <a:t>s</a:t>
            </a:r>
            <a:r>
              <a:rPr lang="en-US" sz="2000" dirty="0">
                <a:latin typeface="+mj-lt"/>
                <a:cs typeface="Times New Roman"/>
              </a:rPr>
              <a:t>. Lines 174 and 831 keV is correspond to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54007"/>
            <a:ext cx="316835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aseline="30000" dirty="0">
                <a:latin typeface="+mj-lt"/>
              </a:rPr>
              <a:t>250</a:t>
            </a:r>
            <a:r>
              <a:rPr lang="en-US" sz="2000" dirty="0">
                <a:latin typeface="+mj-lt"/>
              </a:rPr>
              <a:t>No T</a:t>
            </a:r>
            <a:r>
              <a:rPr lang="en-US" sz="2000" baseline="-25000" dirty="0">
                <a:latin typeface="+mj-lt"/>
              </a:rPr>
              <a:t>½ </a:t>
            </a:r>
            <a:r>
              <a:rPr lang="en-US" sz="2000" dirty="0">
                <a:latin typeface="+mj-lt"/>
              </a:rPr>
              <a:t>~ 4,6 </a:t>
            </a:r>
            <a:r>
              <a:rPr lang="el-GR" sz="2000" dirty="0">
                <a:latin typeface="+mj-lt"/>
                <a:cs typeface="Times New Roman"/>
              </a:rPr>
              <a:t>μ</a:t>
            </a:r>
            <a:r>
              <a:rPr lang="en-US" sz="2000" dirty="0">
                <a:latin typeface="+mj-lt"/>
              </a:rPr>
              <a:t>s</a:t>
            </a:r>
          </a:p>
          <a:p>
            <a:pPr algn="ctr"/>
            <a:r>
              <a:rPr lang="en-US" sz="2000" baseline="30000" dirty="0">
                <a:latin typeface="+mj-lt"/>
              </a:rPr>
              <a:t>250m</a:t>
            </a:r>
            <a:r>
              <a:rPr lang="en-US" sz="2000" dirty="0">
                <a:latin typeface="+mj-lt"/>
              </a:rPr>
              <a:t>No T</a:t>
            </a:r>
            <a:r>
              <a:rPr lang="en-US" sz="2000" baseline="-25000" dirty="0">
                <a:latin typeface="+mj-lt"/>
              </a:rPr>
              <a:t>½ </a:t>
            </a:r>
            <a:r>
              <a:rPr lang="en-US" sz="2000" dirty="0">
                <a:latin typeface="+mj-lt"/>
              </a:rPr>
              <a:t>~ 46 </a:t>
            </a:r>
            <a:r>
              <a:rPr lang="el-GR" sz="2000" dirty="0">
                <a:latin typeface="+mj-lt"/>
                <a:cs typeface="Times New Roman"/>
              </a:rPr>
              <a:t>μ</a:t>
            </a:r>
            <a:r>
              <a:rPr lang="en-US" sz="2000" dirty="0">
                <a:latin typeface="+mj-lt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3" y="465313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Alpha decay wasn’t seen.</a:t>
            </a:r>
            <a:r>
              <a:rPr lang="ru-RU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Probability of </a:t>
            </a:r>
            <a:r>
              <a:rPr lang="el-GR" sz="2000" dirty="0">
                <a:latin typeface="+mj-lt"/>
              </a:rPr>
              <a:t>α</a:t>
            </a:r>
            <a:r>
              <a:rPr lang="en-US" sz="2000" dirty="0">
                <a:latin typeface="+mj-lt"/>
              </a:rPr>
              <a:t> decay is 0.000055%.</a:t>
            </a:r>
          </a:p>
        </p:txBody>
      </p:sp>
      <p:pic>
        <p:nvPicPr>
          <p:cNvPr id="9" name="Содержимое 3" descr="gamm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4896544" cy="37477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1340768"/>
            <a:ext cx="2520280" cy="3888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250</a:t>
            </a:r>
            <a:r>
              <a:rPr lang="en-US" dirty="0"/>
              <a:t>No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07904" y="4509120"/>
            <a:ext cx="2016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07904" y="400506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07904" y="335699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07904" y="2420888"/>
            <a:ext cx="201622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7864" y="371703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2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1409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4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242088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6016" y="2708920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174</a:t>
            </a:r>
            <a:endParaRPr lang="ru-RU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422108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0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220486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6</a:t>
            </a:r>
            <a:r>
              <a:rPr lang="en-US" baseline="30000" dirty="0">
                <a:latin typeface="+mj-lt"/>
              </a:rPr>
              <a:t>+</a:t>
            </a:r>
            <a:endParaRPr lang="ru-RU" baseline="300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3140968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876?</a:t>
            </a:r>
            <a:endParaRPr lang="ru-RU" sz="1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36096" y="2204864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1050</a:t>
            </a:r>
            <a:endParaRPr lang="ru-RU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5445224"/>
            <a:ext cx="752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+mj-lt"/>
              </a:rPr>
              <a:t>250</a:t>
            </a:r>
            <a:r>
              <a:rPr lang="en-US" dirty="0">
                <a:latin typeface="+mj-lt"/>
              </a:rPr>
              <a:t>No have 0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g.s</a:t>
            </a:r>
            <a:r>
              <a:rPr lang="en-US" dirty="0">
                <a:latin typeface="+mj-lt"/>
              </a:rPr>
              <a:t>), </a:t>
            </a:r>
            <a:r>
              <a:rPr lang="en-US" baseline="30000" dirty="0">
                <a:latin typeface="+mj-lt"/>
              </a:rPr>
              <a:t>250m</a:t>
            </a:r>
            <a:r>
              <a:rPr lang="en-US" dirty="0">
                <a:latin typeface="+mj-lt"/>
              </a:rPr>
              <a:t>No has 6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 level with energy 1050 keV. In experiment was observed gamma line 174, that can be transition 6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→4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.</a:t>
            </a:r>
            <a:endParaRPr lang="ru-RU" baseline="300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+mj-lt"/>
              </a:rPr>
              <a:t>For </a:t>
            </a:r>
            <a:r>
              <a:rPr lang="en-US" sz="2800" baseline="30000" dirty="0">
                <a:latin typeface="+mj-lt"/>
              </a:rPr>
              <a:t>48</a:t>
            </a:r>
            <a:r>
              <a:rPr lang="en-US" sz="2800" dirty="0">
                <a:latin typeface="+mj-lt"/>
              </a:rPr>
              <a:t>Ca(</a:t>
            </a:r>
            <a:r>
              <a:rPr lang="en-US" sz="2800" baseline="30000" dirty="0">
                <a:latin typeface="+mj-lt"/>
              </a:rPr>
              <a:t>208</a:t>
            </a:r>
            <a:r>
              <a:rPr lang="en-US" sz="2800" dirty="0">
                <a:latin typeface="+mj-lt"/>
              </a:rPr>
              <a:t>Pb,2n)</a:t>
            </a:r>
            <a:r>
              <a:rPr lang="en-US" sz="2800" baseline="30000" dirty="0">
                <a:latin typeface="+mj-lt"/>
              </a:rPr>
              <a:t>254</a:t>
            </a:r>
            <a:r>
              <a:rPr lang="en-US" sz="2800" dirty="0">
                <a:latin typeface="+mj-lt"/>
              </a:rPr>
              <a:t>No was collected good statistic. </a:t>
            </a:r>
          </a:p>
          <a:p>
            <a:r>
              <a:rPr lang="en-US" sz="2800" dirty="0">
                <a:latin typeface="+mj-lt"/>
              </a:rPr>
              <a:t>Found: </a:t>
            </a:r>
          </a:p>
          <a:p>
            <a:r>
              <a:rPr lang="en-US" sz="2800" b="1" dirty="0">
                <a:latin typeface="+mj-lt"/>
              </a:rPr>
              <a:t>14 isomers </a:t>
            </a:r>
            <a:r>
              <a:rPr lang="en-US" sz="2800" dirty="0">
                <a:latin typeface="+mj-lt"/>
              </a:rPr>
              <a:t>in Recoil-fission correlations and </a:t>
            </a:r>
          </a:p>
          <a:p>
            <a:r>
              <a:rPr lang="en-US" sz="2800" b="1" dirty="0">
                <a:latin typeface="+mj-lt"/>
              </a:rPr>
              <a:t>11 isomers </a:t>
            </a:r>
            <a:r>
              <a:rPr lang="en-US" sz="2800" dirty="0">
                <a:latin typeface="+mj-lt"/>
              </a:rPr>
              <a:t>in Recoil-</a:t>
            </a:r>
            <a:r>
              <a:rPr lang="el-GR" sz="2800" dirty="0">
                <a:latin typeface="+mj-lt"/>
              </a:rPr>
              <a:t>α</a:t>
            </a:r>
            <a:r>
              <a:rPr lang="en-US" sz="2800" dirty="0">
                <a:latin typeface="+mj-lt"/>
              </a:rPr>
              <a:t> correlations, </a:t>
            </a:r>
          </a:p>
          <a:p>
            <a:r>
              <a:rPr lang="en-US" sz="2800" b="1" dirty="0">
                <a:latin typeface="+mj-lt"/>
              </a:rPr>
              <a:t>52 chains </a:t>
            </a:r>
            <a:r>
              <a:rPr lang="en-US" sz="2800" dirty="0">
                <a:latin typeface="+mj-lt"/>
              </a:rPr>
              <a:t>of alpha decay from </a:t>
            </a:r>
            <a:r>
              <a:rPr lang="en-US" sz="2800" baseline="30000" dirty="0">
                <a:latin typeface="+mj-lt"/>
              </a:rPr>
              <a:t>253</a:t>
            </a:r>
            <a:r>
              <a:rPr lang="en-US" sz="2800" dirty="0">
                <a:latin typeface="+mj-lt"/>
              </a:rPr>
              <a:t>No</a:t>
            </a:r>
          </a:p>
          <a:p>
            <a:r>
              <a:rPr lang="en-US" sz="2800" b="1" dirty="0">
                <a:latin typeface="+mj-lt"/>
              </a:rPr>
              <a:t>9 chains </a:t>
            </a:r>
            <a:r>
              <a:rPr lang="en-US" sz="2800" dirty="0">
                <a:latin typeface="+mj-lt"/>
              </a:rPr>
              <a:t>of alpha decay from </a:t>
            </a:r>
            <a:r>
              <a:rPr lang="en-US" sz="2800" baseline="30000" dirty="0">
                <a:latin typeface="+mj-lt"/>
              </a:rPr>
              <a:t>252</a:t>
            </a:r>
            <a:r>
              <a:rPr lang="en-US" sz="2800" dirty="0">
                <a:latin typeface="+mj-lt"/>
              </a:rPr>
              <a:t>No. </a:t>
            </a:r>
          </a:p>
          <a:p>
            <a:r>
              <a:rPr lang="en-US" sz="2800" dirty="0">
                <a:latin typeface="+mj-lt"/>
              </a:rPr>
              <a:t>For</a:t>
            </a:r>
            <a:r>
              <a:rPr lang="en-US" sz="2800" dirty="0"/>
              <a:t> </a:t>
            </a:r>
            <a:r>
              <a:rPr lang="en-US" sz="2800" baseline="30000" dirty="0">
                <a:latin typeface="+mj-lt"/>
              </a:rPr>
              <a:t>48</a:t>
            </a:r>
            <a:r>
              <a:rPr lang="en-US" sz="2800" dirty="0">
                <a:latin typeface="+mj-lt"/>
              </a:rPr>
              <a:t>Ca(</a:t>
            </a:r>
            <a:r>
              <a:rPr lang="en-US" sz="2800" baseline="30000" dirty="0">
                <a:latin typeface="+mj-lt"/>
              </a:rPr>
              <a:t>206</a:t>
            </a:r>
            <a:r>
              <a:rPr lang="en-US" sz="2800" dirty="0">
                <a:latin typeface="+mj-lt"/>
              </a:rPr>
              <a:t>Pb,2n)</a:t>
            </a:r>
            <a:r>
              <a:rPr lang="en-US" sz="2800" baseline="30000" dirty="0">
                <a:latin typeface="+mj-lt"/>
              </a:rPr>
              <a:t>252</a:t>
            </a:r>
            <a:r>
              <a:rPr lang="en-US" sz="2800" dirty="0">
                <a:latin typeface="+mj-lt"/>
              </a:rPr>
              <a:t>No</a:t>
            </a:r>
            <a:r>
              <a:rPr lang="en-US" sz="2800" dirty="0"/>
              <a:t> </a:t>
            </a:r>
            <a:r>
              <a:rPr lang="en-US" sz="2800" dirty="0">
                <a:latin typeface="+mj-lt"/>
              </a:rPr>
              <a:t>was collected good statistic for calibration by SF.</a:t>
            </a:r>
          </a:p>
          <a:p>
            <a:r>
              <a:rPr lang="en-US" sz="2800" dirty="0">
                <a:latin typeface="+mj-lt"/>
              </a:rPr>
              <a:t>For</a:t>
            </a:r>
            <a:r>
              <a:rPr lang="en-US" sz="2800" dirty="0"/>
              <a:t> </a:t>
            </a:r>
            <a:r>
              <a:rPr lang="en-US" sz="2800" baseline="30000" dirty="0">
                <a:latin typeface="+mj-lt"/>
              </a:rPr>
              <a:t>48</a:t>
            </a:r>
            <a:r>
              <a:rPr lang="en-US" sz="2800" dirty="0">
                <a:latin typeface="+mj-lt"/>
              </a:rPr>
              <a:t>Ca(</a:t>
            </a:r>
            <a:r>
              <a:rPr lang="en-US" sz="2800" baseline="30000" dirty="0">
                <a:latin typeface="+mj-lt"/>
              </a:rPr>
              <a:t>204</a:t>
            </a:r>
            <a:r>
              <a:rPr lang="en-US" sz="2800" dirty="0">
                <a:latin typeface="+mj-lt"/>
              </a:rPr>
              <a:t>Pb,2n)</a:t>
            </a:r>
            <a:r>
              <a:rPr lang="en-US" sz="2800" baseline="30000" dirty="0">
                <a:latin typeface="+mj-lt"/>
              </a:rPr>
              <a:t>250</a:t>
            </a:r>
            <a:r>
              <a:rPr lang="en-US" sz="2800" dirty="0">
                <a:latin typeface="+mj-lt"/>
              </a:rPr>
              <a:t>No was collected good statistic. Found:</a:t>
            </a:r>
          </a:p>
          <a:p>
            <a:r>
              <a:rPr lang="en-US" sz="2800" b="1" dirty="0">
                <a:latin typeface="+mj-lt"/>
              </a:rPr>
              <a:t>short lived isomers </a:t>
            </a:r>
            <a:r>
              <a:rPr lang="en-US" sz="2800" dirty="0">
                <a:latin typeface="+mj-lt"/>
              </a:rPr>
              <a:t>in Recoil-fission correlations </a:t>
            </a:r>
          </a:p>
          <a:p>
            <a:r>
              <a:rPr lang="en-US" sz="2800" b="1" dirty="0">
                <a:latin typeface="+mj-lt"/>
              </a:rPr>
              <a:t>new gamma transitions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b="1" dirty="0">
                <a:latin typeface="+mj-lt"/>
              </a:rPr>
              <a:t>Alpha branch ~ 0.000055%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29763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11959" y="1340767"/>
            <a:ext cx="4320480" cy="48013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New triplet of lenses: aperture length of 300mm.</a:t>
            </a:r>
          </a:p>
          <a:p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5 Ge-detectors, like Clover for GABRIELA.</a:t>
            </a:r>
          </a:p>
          <a:p>
            <a:pPr>
              <a:buFont typeface="Wingdings" pitchFamily="2" charset="2"/>
              <a:buChar char="q"/>
            </a:pPr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4 Si-detectors 100x100mm</a:t>
            </a:r>
            <a:r>
              <a:rPr lang="en-US" sz="2400" baseline="30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for tunnel system. </a:t>
            </a:r>
          </a:p>
          <a:p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New target, diameter is 24sm.</a:t>
            </a:r>
          </a:p>
          <a:p>
            <a:pPr algn="ctr">
              <a:buFont typeface="Wingdings" pitchFamily="2" charset="2"/>
              <a:buChar char="q"/>
            </a:pPr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Содержимое 8" descr="11_Ust SH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2952328" cy="2147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EL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829532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2227280" cy="187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</a:t>
            </a:r>
            <a:r>
              <a:rPr lang="en-US" dirty="0">
                <a:cs typeface="Times New Roman" pitchFamily="18" charset="0"/>
              </a:rPr>
              <a:t>eparator for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</a:t>
            </a:r>
            <a:r>
              <a:rPr lang="en-US" dirty="0">
                <a:cs typeface="Times New Roman" pitchFamily="18" charset="0"/>
              </a:rPr>
              <a:t>eavy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El</a:t>
            </a:r>
            <a:r>
              <a:rPr lang="en-US" dirty="0">
                <a:cs typeface="Times New Roman" pitchFamily="18" charset="0"/>
              </a:rPr>
              <a:t>ements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</a:t>
            </a:r>
            <a:r>
              <a:rPr lang="en-US" dirty="0">
                <a:cs typeface="Times New Roman" pitchFamily="18" charset="0"/>
              </a:rPr>
              <a:t>pectroscopy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/>
              <a:t>SHELS)</a:t>
            </a:r>
            <a:endParaRPr lang="ru-RU" dirty="0"/>
          </a:p>
        </p:txBody>
      </p:sp>
      <p:pic>
        <p:nvPicPr>
          <p:cNvPr id="5" name="Picture 2" descr="u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3240360" cy="1620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19672" y="1556792"/>
            <a:ext cx="94609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U-400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509120"/>
            <a:ext cx="15263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GABRIELA</a:t>
            </a:r>
            <a:endParaRPr lang="ru-RU" sz="20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340768"/>
            <a:ext cx="85039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A.V. Yeremin, M.L. Chelnokov, V.I. Chepigin, </a:t>
            </a:r>
            <a:r>
              <a: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A.V. </a:t>
            </a:r>
            <a:r>
              <a:rPr kumimoji="0" lang="en-US" alt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Isaev</a:t>
            </a:r>
            <a:r>
              <a: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, </a:t>
            </a: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I.V. Izosimov, 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D.E. Katrasev,A.N. Kuznetsov, A.A. Kuznetsova, O.N. Malyshev, Yu.A. Popov, 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A.G. Popeko, E.A. Sokol, A.I. Svirikhin,</a:t>
            </a:r>
            <a:r>
              <a:rPr kumimoji="0" lang="fr-FR" alt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kumimoji="0" lang="fr-FR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FLNR, JINR, Dubna, Russia</a:t>
            </a:r>
            <a:endParaRPr kumimoji="0" lang="fr-FR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fr-FR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K. Hauschild, A. Lopez-Martens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fr-FR" altLang="ru-RU" sz="22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CSNSM, IN2P3-CNRS, F-91405 Orsay Campus, France</a:t>
            </a:r>
            <a:endParaRPr kumimoji="0" lang="fr-FR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O. Dorvaux, B. Gall, F. Dechery, H. Faure, Z. Asfari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fr-FR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IPHC, IN2P3-CNRS, F-67037 Strasbourg, France</a:t>
            </a:r>
            <a:endParaRPr kumimoji="0" lang="fr-FR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J. Piot , Ch. Stodel 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fr-FR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GANIL, France</a:t>
            </a:r>
            <a:endParaRPr kumimoji="0" lang="fr-FR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fr-FR" alt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D. Tonev, E. Stefanova, P. Detistov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en-AU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Institute for nuclear research and nuclear energy</a:t>
            </a:r>
            <a:r>
              <a:rPr kumimoji="0" lang="ru-RU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fr-FR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, Sofia, Bulgaria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B. Andel, P. Mosat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Comenius University of Bratislava, Slovakia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S. Hofmann, J. Maurer, S. Heinz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kumimoji="0" lang="fr-FR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GSI. Darmstadt, Germany</a:t>
            </a:r>
            <a:endParaRPr kumimoji="0" lang="fr-FR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 D. Pantelica, C. Nita, C. Borcea 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 </a:t>
            </a:r>
            <a:r>
              <a:rPr kumimoji="0" lang="en-US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IFIN-HH, Bucharest,  Romania</a:t>
            </a:r>
            <a:endParaRPr kumimoji="0" lang="fr-FR" altLang="ru-RU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J. Gehlot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r>
              <a:rPr kumimoji="0" lang="fr-FR" altLang="ru-RU" sz="2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MS PGothic" pitchFamily="34" charset="-128"/>
                <a:cs typeface="Arial" pitchFamily="34" charset="0"/>
              </a:rPr>
              <a:t> IUAC, New Dehli, India</a:t>
            </a:r>
          </a:p>
          <a:p>
            <a:pPr marL="457200" marR="0" lvl="0" indent="-457200" algn="just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Tx/>
              <a:buNone/>
              <a:tabLst/>
              <a:defRPr/>
            </a:pPr>
            <a:endParaRPr kumimoji="0" lang="fr-FR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9" descr="rs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533400" cy="35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 descr="fr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533400" cy="35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1" descr="fr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533400" cy="35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1" descr="fr-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24944"/>
            <a:ext cx="533400" cy="35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2" descr="bulgaria-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7456"/>
            <a:ext cx="533400" cy="35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6698704" y="4077072"/>
          <a:ext cx="60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CorelDRAW" r:id="rId6" imgW="1312920" imgH="777240" progId="">
                  <p:embed/>
                </p:oleObj>
              </mc:Choice>
              <mc:Fallback>
                <p:oleObj name="CorelDRAW" r:id="rId6" imgW="1312920" imgH="777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8704" y="4077072"/>
                        <a:ext cx="609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8" descr="romania-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533400" cy="35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800px-Flag_of_India_svg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646113" cy="43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lide-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708920"/>
            <a:ext cx="5742574" cy="321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5503468_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240360" cy="2432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58952"/>
          </a:xfrm>
        </p:spPr>
        <p:txBody>
          <a:bodyPr>
            <a:no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Total working SET-UP in the world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Georgia" pitchFamily="18" charset="0"/>
              </a:rPr>
              <a:t>Dubna</a:t>
            </a:r>
            <a:r>
              <a:rPr lang="en-US" sz="2400" dirty="0">
                <a:latin typeface="Georgia" pitchFamily="18" charset="0"/>
              </a:rPr>
              <a:t> Gas Filled Separator (Russia)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SHIP (Darmstadt, Germany)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Berkeley Gas Filled Separator (USA)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GARIS (Saitama, Japan)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Georgia" pitchFamily="18" charset="0"/>
              </a:rPr>
              <a:t>SHELS/VASSILISSA (</a:t>
            </a:r>
            <a:r>
              <a:rPr lang="en-US" sz="2000" b="1" dirty="0" err="1">
                <a:latin typeface="Georgia" pitchFamily="18" charset="0"/>
              </a:rPr>
              <a:t>Dubna</a:t>
            </a:r>
            <a:r>
              <a:rPr lang="en-US" sz="2000" b="1" dirty="0">
                <a:latin typeface="Georgia" pitchFamily="18" charset="0"/>
              </a:rPr>
              <a:t>, Russia)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LIZE3 (GANIL, France)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RITU (JYFL, Finland)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FMA (Argonne, USA)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JAERI-RMS (Tokai, Japan)</a:t>
            </a:r>
            <a:endParaRPr lang="ru-RU" sz="24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eorgia" pitchFamily="18" charset="0"/>
              </a:rPr>
              <a:t>TASCA (Darmstadt, Germany)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39544" y="1556792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639544" y="1988840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639544" y="2348880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639544" y="2780928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639544" y="3200400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639544" y="3632448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39544" y="4797152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639544" y="5229200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6156176" y="1988840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156176" y="2348880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156176" y="3212976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6156176" y="3645024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6156176" y="4005064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6156176" y="4424536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156176" y="5229200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660232" y="1484784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Gas-filled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224" y="190754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Vac. V filter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3960" y="226758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Gas-filled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3960" y="270892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Gas-filled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8793" y="3140968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Vac. V filter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8664" y="3284984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Vac. E filter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8224" y="3573016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Vac. V filter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3960" y="393305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Gas-filled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0232" y="4293096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Vac. RMS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0232" y="4725144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Vac. RMS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95968" y="515719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Gas-filled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460432" y="1844824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460432" y="1916832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FPS</a:t>
            </a:r>
            <a:endParaRPr lang="ru-RU" sz="14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460432" y="3068960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460432" y="3140968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FPS</a:t>
            </a:r>
            <a:endParaRPr lang="ru-RU" sz="14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460432" y="3501008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460432" y="3573016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FPS</a:t>
            </a:r>
            <a:endParaRPr lang="ru-RU" sz="14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460432" y="3933056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460432" y="4005064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FPS</a:t>
            </a:r>
            <a:endParaRPr lang="ru-RU" sz="14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460432" y="5013176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460432" y="5085184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FPS</a:t>
            </a:r>
            <a:endParaRPr lang="ru-RU" sz="14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884368" y="3933056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867000" y="4005064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RDT</a:t>
            </a:r>
            <a:endParaRPr lang="ru-RU" sz="140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100392" y="4221088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083024" y="4293096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RDT</a:t>
            </a:r>
            <a:endParaRPr lang="ru-RU" sz="140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83568" y="5517232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66200" y="5589240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RDT</a:t>
            </a:r>
            <a:endParaRPr lang="ru-RU" sz="140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83568" y="5949280"/>
            <a:ext cx="504056" cy="4320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83568" y="6021288"/>
            <a:ext cx="59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FPS</a:t>
            </a:r>
            <a:endParaRPr lang="ru-RU" sz="140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9632" y="551723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— </a:t>
            </a:r>
            <a:r>
              <a:rPr lang="en-US" dirty="0">
                <a:latin typeface="Georgia" pitchFamily="18" charset="0"/>
              </a:rPr>
              <a:t>Recoil Decay Tagging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59632" y="5949280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— </a:t>
            </a:r>
            <a:r>
              <a:rPr lang="en-US" dirty="0">
                <a:latin typeface="Georgia" pitchFamily="18" charset="0"/>
              </a:rPr>
              <a:t>Focal Plane Spectroscopy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6" name="AutoShape 4"/>
          <p:cNvSpPr>
            <a:spLocks noChangeArrowheads="1"/>
          </p:cNvSpPr>
          <p:nvPr/>
        </p:nvSpPr>
        <p:spPr bwMode="auto">
          <a:xfrm>
            <a:off x="4716016" y="5648672"/>
            <a:ext cx="228600" cy="2286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4699248" y="6021288"/>
            <a:ext cx="304800" cy="228600"/>
          </a:xfrm>
          <a:prstGeom prst="star4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5076056" y="558924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— </a:t>
            </a:r>
            <a:r>
              <a:rPr lang="en-US" dirty="0">
                <a:latin typeface="Georgia" pitchFamily="18" charset="0"/>
              </a:rPr>
              <a:t>Heavy element research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76056" y="5949280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— </a:t>
            </a:r>
            <a:r>
              <a:rPr lang="en-US" dirty="0">
                <a:latin typeface="Georgia" pitchFamily="18" charset="0"/>
              </a:rPr>
              <a:t>Spectroscopy studies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4291512" cy="258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61" name="Прямоугольник 460"/>
          <p:cNvSpPr/>
          <p:nvPr/>
        </p:nvSpPr>
        <p:spPr>
          <a:xfrm>
            <a:off x="5220072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ый треугольник 513"/>
          <p:cNvSpPr/>
          <p:nvPr/>
        </p:nvSpPr>
        <p:spPr>
          <a:xfrm>
            <a:off x="5220072" y="5949280"/>
            <a:ext cx="216024" cy="288032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Прямоугольник 293"/>
          <p:cNvSpPr/>
          <p:nvPr/>
        </p:nvSpPr>
        <p:spPr>
          <a:xfrm>
            <a:off x="5220072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Прямоугольный треугольник 499"/>
          <p:cNvSpPr/>
          <p:nvPr/>
        </p:nvSpPr>
        <p:spPr>
          <a:xfrm>
            <a:off x="5220072" y="5517232"/>
            <a:ext cx="288032" cy="288032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5652120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6948264" y="4509120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рямоугольник 247"/>
          <p:cNvSpPr/>
          <p:nvPr/>
        </p:nvSpPr>
        <p:spPr>
          <a:xfrm>
            <a:off x="6948264" y="4077072"/>
            <a:ext cx="432048" cy="432048"/>
          </a:xfrm>
          <a:prstGeom prst="rect">
            <a:avLst/>
          </a:prstGeom>
          <a:ln/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4" name="Прямоугольник 553"/>
          <p:cNvSpPr/>
          <p:nvPr/>
        </p:nvSpPr>
        <p:spPr>
          <a:xfrm>
            <a:off x="1763688" y="5373216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Прямоугольник 454"/>
          <p:cNvSpPr/>
          <p:nvPr/>
        </p:nvSpPr>
        <p:spPr>
          <a:xfrm>
            <a:off x="7380312" y="3212976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Прямоугольник 455"/>
          <p:cNvSpPr/>
          <p:nvPr/>
        </p:nvSpPr>
        <p:spPr>
          <a:xfrm>
            <a:off x="8244408" y="3212976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0" name="Прямоугольник 599"/>
          <p:cNvSpPr/>
          <p:nvPr/>
        </p:nvSpPr>
        <p:spPr>
          <a:xfrm>
            <a:off x="8676456" y="3212976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" name="Прямоугольный треугольник 603"/>
          <p:cNvSpPr/>
          <p:nvPr/>
        </p:nvSpPr>
        <p:spPr>
          <a:xfrm>
            <a:off x="8676456" y="3284984"/>
            <a:ext cx="360040" cy="360040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3" name="Прямоугольный треугольник 602"/>
          <p:cNvSpPr/>
          <p:nvPr/>
        </p:nvSpPr>
        <p:spPr>
          <a:xfrm>
            <a:off x="8244408" y="3284984"/>
            <a:ext cx="360040" cy="360040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Прямоугольник 450"/>
          <p:cNvSpPr/>
          <p:nvPr/>
        </p:nvSpPr>
        <p:spPr>
          <a:xfrm>
            <a:off x="6948264" y="3212976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8" name="Прямоугольный треугольник 597"/>
          <p:cNvSpPr/>
          <p:nvPr/>
        </p:nvSpPr>
        <p:spPr>
          <a:xfrm>
            <a:off x="6948264" y="3356992"/>
            <a:ext cx="288032" cy="288032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Прямоугольник 441"/>
          <p:cNvSpPr/>
          <p:nvPr/>
        </p:nvSpPr>
        <p:spPr>
          <a:xfrm>
            <a:off x="5652120" y="3212976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Прямоугольник 440"/>
          <p:cNvSpPr/>
          <p:nvPr/>
        </p:nvSpPr>
        <p:spPr>
          <a:xfrm>
            <a:off x="5220072" y="3212976"/>
            <a:ext cx="432048" cy="432048"/>
          </a:xfrm>
          <a:prstGeom prst="rect">
            <a:avLst/>
          </a:prstGeom>
          <a:ln/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Прямоугольник 448"/>
          <p:cNvSpPr/>
          <p:nvPr/>
        </p:nvSpPr>
        <p:spPr>
          <a:xfrm>
            <a:off x="6084168" y="3212976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" name="Прямоугольный треугольник 592"/>
          <p:cNvSpPr/>
          <p:nvPr/>
        </p:nvSpPr>
        <p:spPr>
          <a:xfrm>
            <a:off x="6084168" y="3284984"/>
            <a:ext cx="360040" cy="360040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Прямоугольник 399"/>
          <p:cNvSpPr/>
          <p:nvPr/>
        </p:nvSpPr>
        <p:spPr>
          <a:xfrm>
            <a:off x="4788024" y="3645024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Прямоугольник 400"/>
          <p:cNvSpPr/>
          <p:nvPr/>
        </p:nvSpPr>
        <p:spPr>
          <a:xfrm>
            <a:off x="5220072" y="3645024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Прямоугольник 236"/>
          <p:cNvSpPr/>
          <p:nvPr/>
        </p:nvSpPr>
        <p:spPr>
          <a:xfrm>
            <a:off x="4788024" y="4077072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рямоугольник 238"/>
          <p:cNvSpPr/>
          <p:nvPr/>
        </p:nvSpPr>
        <p:spPr>
          <a:xfrm>
            <a:off x="5652120" y="4077072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5" name="Прямоугольник 594"/>
          <p:cNvSpPr/>
          <p:nvPr/>
        </p:nvSpPr>
        <p:spPr>
          <a:xfrm>
            <a:off x="5652120" y="364502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Прямоугольник 545"/>
          <p:cNvSpPr/>
          <p:nvPr/>
        </p:nvSpPr>
        <p:spPr>
          <a:xfrm>
            <a:off x="8244408" y="5805264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4" name="Прямоугольник 543"/>
          <p:cNvSpPr/>
          <p:nvPr/>
        </p:nvSpPr>
        <p:spPr>
          <a:xfrm>
            <a:off x="7812360" y="5805264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4" name="Прямоугольник 523"/>
          <p:cNvSpPr/>
          <p:nvPr/>
        </p:nvSpPr>
        <p:spPr>
          <a:xfrm>
            <a:off x="899592" y="5805264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2627784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Равнобедренный треугольник 192"/>
          <p:cNvSpPr/>
          <p:nvPr/>
        </p:nvSpPr>
        <p:spPr>
          <a:xfrm rot="2837170">
            <a:off x="2696422" y="5790352"/>
            <a:ext cx="565738" cy="284950"/>
          </a:xfrm>
          <a:prstGeom prst="triangle">
            <a:avLst>
              <a:gd name="adj" fmla="val 46851"/>
            </a:avLst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1763688" y="5805264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491880" y="4941168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6" name="Прямоугольник 535"/>
          <p:cNvSpPr/>
          <p:nvPr/>
        </p:nvSpPr>
        <p:spPr>
          <a:xfrm>
            <a:off x="2627784" y="4941168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Прямоугольник 316"/>
          <p:cNvSpPr/>
          <p:nvPr/>
        </p:nvSpPr>
        <p:spPr>
          <a:xfrm>
            <a:off x="2195736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6516216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6084168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7380312" y="4077072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Прямоугольник 308"/>
          <p:cNvSpPr/>
          <p:nvPr/>
        </p:nvSpPr>
        <p:spPr>
          <a:xfrm>
            <a:off x="7380312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3" name="Прямоугольник 532"/>
          <p:cNvSpPr/>
          <p:nvPr/>
        </p:nvSpPr>
        <p:spPr>
          <a:xfrm>
            <a:off x="7380312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7380312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8244408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7812360" y="4509120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4" name="Прямоугольник 533"/>
          <p:cNvSpPr/>
          <p:nvPr/>
        </p:nvSpPr>
        <p:spPr>
          <a:xfrm>
            <a:off x="7812360" y="4941168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3" name="Прямоугольник 492"/>
          <p:cNvSpPr/>
          <p:nvPr/>
        </p:nvSpPr>
        <p:spPr>
          <a:xfrm>
            <a:off x="8676456" y="4941168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" name="Прямоугольник 511"/>
          <p:cNvSpPr/>
          <p:nvPr/>
        </p:nvSpPr>
        <p:spPr>
          <a:xfrm>
            <a:off x="8244408" y="5373216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Прямоугольник 410"/>
          <p:cNvSpPr/>
          <p:nvPr/>
        </p:nvSpPr>
        <p:spPr>
          <a:xfrm>
            <a:off x="6948264" y="3645024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5" name="Прямоугольный треугольник 584"/>
          <p:cNvSpPr/>
          <p:nvPr/>
        </p:nvSpPr>
        <p:spPr>
          <a:xfrm>
            <a:off x="6948264" y="3789040"/>
            <a:ext cx="288032" cy="288032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Прямоугольник 414"/>
          <p:cNvSpPr/>
          <p:nvPr/>
        </p:nvSpPr>
        <p:spPr>
          <a:xfrm>
            <a:off x="7380312" y="3645024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7" name="Прямоугольный треугольник 586"/>
          <p:cNvSpPr/>
          <p:nvPr/>
        </p:nvSpPr>
        <p:spPr>
          <a:xfrm>
            <a:off x="7380312" y="3789040"/>
            <a:ext cx="288032" cy="288032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Прямоугольник 415"/>
          <p:cNvSpPr/>
          <p:nvPr/>
        </p:nvSpPr>
        <p:spPr>
          <a:xfrm>
            <a:off x="7812360" y="3645024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6" name="Прямоугольный треугольник 585"/>
          <p:cNvSpPr/>
          <p:nvPr/>
        </p:nvSpPr>
        <p:spPr>
          <a:xfrm>
            <a:off x="7812360" y="3789040"/>
            <a:ext cx="288032" cy="288032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8" name="Прямоугольный треугольник 587"/>
          <p:cNvSpPr/>
          <p:nvPr/>
        </p:nvSpPr>
        <p:spPr>
          <a:xfrm rot="10800000">
            <a:off x="8100392" y="3645024"/>
            <a:ext cx="144016" cy="216024"/>
          </a:xfrm>
          <a:prstGeom prst="rtTriangle">
            <a:avLst/>
          </a:prstGeom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1" name="Прямоугольный треугольник 580"/>
          <p:cNvSpPr/>
          <p:nvPr/>
        </p:nvSpPr>
        <p:spPr>
          <a:xfrm>
            <a:off x="5652120" y="3789040"/>
            <a:ext cx="288032" cy="288032"/>
          </a:xfrm>
          <a:prstGeom prst="rtTriangle">
            <a:avLst/>
          </a:prstGeom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" name="Прямоугольный треугольник 576"/>
          <p:cNvSpPr/>
          <p:nvPr/>
        </p:nvSpPr>
        <p:spPr>
          <a:xfrm>
            <a:off x="4788024" y="3789040"/>
            <a:ext cx="288032" cy="288032"/>
          </a:xfrm>
          <a:prstGeom prst="rtTriangle">
            <a:avLst/>
          </a:prstGeom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8244408" y="4077072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4" name="Прямоугольный треугольник 573"/>
          <p:cNvSpPr/>
          <p:nvPr/>
        </p:nvSpPr>
        <p:spPr>
          <a:xfrm>
            <a:off x="8244408" y="4077072"/>
            <a:ext cx="360040" cy="432048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0" name="Прямоугольник 569"/>
          <p:cNvSpPr/>
          <p:nvPr/>
        </p:nvSpPr>
        <p:spPr>
          <a:xfrm>
            <a:off x="6516216" y="4077072"/>
            <a:ext cx="432048" cy="432048"/>
          </a:xfrm>
          <a:prstGeom prst="rect">
            <a:avLst/>
          </a:prstGeom>
          <a:ln/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1" name="Прямоугольный треугольник 570"/>
          <p:cNvSpPr/>
          <p:nvPr/>
        </p:nvSpPr>
        <p:spPr>
          <a:xfrm>
            <a:off x="6516216" y="4149080"/>
            <a:ext cx="360040" cy="360040"/>
          </a:xfrm>
          <a:prstGeom prst="rtTriangle">
            <a:avLst/>
          </a:prstGeom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рямоугольник 245"/>
          <p:cNvSpPr/>
          <p:nvPr/>
        </p:nvSpPr>
        <p:spPr>
          <a:xfrm>
            <a:off x="6084168" y="4077072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7" name="Прямоугольный треугольник 566"/>
          <p:cNvSpPr/>
          <p:nvPr/>
        </p:nvSpPr>
        <p:spPr>
          <a:xfrm>
            <a:off x="6084168" y="4221088"/>
            <a:ext cx="216024" cy="288032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рямоугольник 237"/>
          <p:cNvSpPr/>
          <p:nvPr/>
        </p:nvSpPr>
        <p:spPr>
          <a:xfrm>
            <a:off x="5220072" y="4077072"/>
            <a:ext cx="432048" cy="432048"/>
          </a:xfrm>
          <a:prstGeom prst="rect">
            <a:avLst/>
          </a:prstGeom>
          <a:ln/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" name="Прямоугольный треугольник 562"/>
          <p:cNvSpPr/>
          <p:nvPr/>
        </p:nvSpPr>
        <p:spPr>
          <a:xfrm>
            <a:off x="5220072" y="4365104"/>
            <a:ext cx="144016" cy="144016"/>
          </a:xfrm>
          <a:prstGeom prst="rtTriangle">
            <a:avLst/>
          </a:prstGeom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ый треугольник 563"/>
          <p:cNvSpPr/>
          <p:nvPr/>
        </p:nvSpPr>
        <p:spPr>
          <a:xfrm>
            <a:off x="5652120" y="4221088"/>
            <a:ext cx="288032" cy="288032"/>
          </a:xfrm>
          <a:prstGeom prst="rtTriangle">
            <a:avLst/>
          </a:prstGeom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1" name="Прямоугольный треугольник 560"/>
          <p:cNvSpPr/>
          <p:nvPr/>
        </p:nvSpPr>
        <p:spPr>
          <a:xfrm>
            <a:off x="4788024" y="4149080"/>
            <a:ext cx="432048" cy="360040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рямоугольник 309"/>
          <p:cNvSpPr/>
          <p:nvPr/>
        </p:nvSpPr>
        <p:spPr>
          <a:xfrm>
            <a:off x="1331640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3059832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Прямоугольный треугольник 481"/>
          <p:cNvSpPr/>
          <p:nvPr/>
        </p:nvSpPr>
        <p:spPr>
          <a:xfrm>
            <a:off x="3059832" y="5877272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3491880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Равнобедренный треугольник 199"/>
          <p:cNvSpPr/>
          <p:nvPr/>
        </p:nvSpPr>
        <p:spPr>
          <a:xfrm rot="2837170">
            <a:off x="3563655" y="5797517"/>
            <a:ext cx="565739" cy="276411"/>
          </a:xfrm>
          <a:prstGeom prst="triangle">
            <a:avLst>
              <a:gd name="adj" fmla="val 43021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7" name="Прямоугольный треугольник 556"/>
          <p:cNvSpPr/>
          <p:nvPr/>
        </p:nvSpPr>
        <p:spPr>
          <a:xfrm>
            <a:off x="3491880" y="5949280"/>
            <a:ext cx="216024" cy="216024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5" name="Прямоугольный треугольник 554"/>
          <p:cNvSpPr/>
          <p:nvPr/>
        </p:nvSpPr>
        <p:spPr>
          <a:xfrm>
            <a:off x="1763688" y="5517232"/>
            <a:ext cx="288032" cy="288032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1" name="Прямоугольный треугольник 550"/>
          <p:cNvSpPr/>
          <p:nvPr/>
        </p:nvSpPr>
        <p:spPr>
          <a:xfrm>
            <a:off x="2195736" y="5445224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Прямоугольник 366"/>
          <p:cNvSpPr/>
          <p:nvPr/>
        </p:nvSpPr>
        <p:spPr>
          <a:xfrm>
            <a:off x="7380312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7" name="Прямоугольный треугольник 546"/>
          <p:cNvSpPr/>
          <p:nvPr/>
        </p:nvSpPr>
        <p:spPr>
          <a:xfrm>
            <a:off x="7380312" y="6021288"/>
            <a:ext cx="216024" cy="216024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Прямоугольник 472"/>
          <p:cNvSpPr/>
          <p:nvPr/>
        </p:nvSpPr>
        <p:spPr>
          <a:xfrm>
            <a:off x="6516216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0" name="Прямоугольный треугольник 539"/>
          <p:cNvSpPr/>
          <p:nvPr/>
        </p:nvSpPr>
        <p:spPr>
          <a:xfrm>
            <a:off x="6516216" y="6021288"/>
            <a:ext cx="216024" cy="216024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6084168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9" name="Прямоугольный треугольник 538"/>
          <p:cNvSpPr/>
          <p:nvPr/>
        </p:nvSpPr>
        <p:spPr>
          <a:xfrm>
            <a:off x="6084168" y="6021288"/>
            <a:ext cx="216024" cy="216024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Прямоугольник 461"/>
          <p:cNvSpPr/>
          <p:nvPr/>
        </p:nvSpPr>
        <p:spPr>
          <a:xfrm>
            <a:off x="5652120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8" name="Прямоугольный треугольник 537"/>
          <p:cNvSpPr/>
          <p:nvPr/>
        </p:nvSpPr>
        <p:spPr>
          <a:xfrm>
            <a:off x="5652120" y="5877272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9" name="Прямоугольник 508"/>
          <p:cNvSpPr/>
          <p:nvPr/>
        </p:nvSpPr>
        <p:spPr>
          <a:xfrm>
            <a:off x="7812360" y="5373216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Прямоугольник 303"/>
          <p:cNvSpPr/>
          <p:nvPr/>
        </p:nvSpPr>
        <p:spPr>
          <a:xfrm>
            <a:off x="6948264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7" name="Прямоугольный треугольник 506"/>
          <p:cNvSpPr/>
          <p:nvPr/>
        </p:nvSpPr>
        <p:spPr>
          <a:xfrm>
            <a:off x="6948264" y="5445224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Прямоугольник 302"/>
          <p:cNvSpPr/>
          <p:nvPr/>
        </p:nvSpPr>
        <p:spPr>
          <a:xfrm>
            <a:off x="6516216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5" name="Прямоугольный треугольник 504"/>
          <p:cNvSpPr/>
          <p:nvPr/>
        </p:nvSpPr>
        <p:spPr>
          <a:xfrm>
            <a:off x="6516216" y="5445224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Прямоугольник 301"/>
          <p:cNvSpPr/>
          <p:nvPr/>
        </p:nvSpPr>
        <p:spPr>
          <a:xfrm>
            <a:off x="6084168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Прямоугольный треугольник 502"/>
          <p:cNvSpPr/>
          <p:nvPr/>
        </p:nvSpPr>
        <p:spPr>
          <a:xfrm>
            <a:off x="6084168" y="5445224"/>
            <a:ext cx="288032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рямоугольник 292"/>
          <p:cNvSpPr/>
          <p:nvPr/>
        </p:nvSpPr>
        <p:spPr>
          <a:xfrm>
            <a:off x="4788024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Прямоугольник 288"/>
          <p:cNvSpPr/>
          <p:nvPr/>
        </p:nvSpPr>
        <p:spPr>
          <a:xfrm>
            <a:off x="4355976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Прямоугольный треугольник 496"/>
          <p:cNvSpPr/>
          <p:nvPr/>
        </p:nvSpPr>
        <p:spPr>
          <a:xfrm>
            <a:off x="4355976" y="5445224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Прямоугольник 287"/>
          <p:cNvSpPr/>
          <p:nvPr/>
        </p:nvSpPr>
        <p:spPr>
          <a:xfrm>
            <a:off x="3923928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5" name="Прямоугольный треугольник 494"/>
          <p:cNvSpPr/>
          <p:nvPr/>
        </p:nvSpPr>
        <p:spPr>
          <a:xfrm>
            <a:off x="3923928" y="5445224"/>
            <a:ext cx="288032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0" name="Прямоугольный треугольник 489"/>
          <p:cNvSpPr/>
          <p:nvPr/>
        </p:nvSpPr>
        <p:spPr>
          <a:xfrm>
            <a:off x="7380312" y="5013176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рямоугольник 186"/>
          <p:cNvSpPr/>
          <p:nvPr/>
        </p:nvSpPr>
        <p:spPr>
          <a:xfrm>
            <a:off x="6516216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Прямоугольник 528"/>
          <p:cNvSpPr/>
          <p:nvPr/>
        </p:nvSpPr>
        <p:spPr>
          <a:xfrm>
            <a:off x="6948264" y="4941168"/>
            <a:ext cx="432048" cy="432048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Прямоугольный треугольник 482"/>
          <p:cNvSpPr/>
          <p:nvPr/>
        </p:nvSpPr>
        <p:spPr>
          <a:xfrm>
            <a:off x="6516216" y="5157192"/>
            <a:ext cx="288032" cy="216024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Прямоугольник 315"/>
          <p:cNvSpPr/>
          <p:nvPr/>
        </p:nvSpPr>
        <p:spPr>
          <a:xfrm>
            <a:off x="2627784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7" name="Прямоугольный треугольник 486"/>
          <p:cNvSpPr/>
          <p:nvPr/>
        </p:nvSpPr>
        <p:spPr>
          <a:xfrm>
            <a:off x="2627784" y="5517232"/>
            <a:ext cx="360040" cy="288032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рямоугольник 310"/>
          <p:cNvSpPr/>
          <p:nvPr/>
        </p:nvSpPr>
        <p:spPr>
          <a:xfrm>
            <a:off x="3059832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Прямоугольный треугольник 484"/>
          <p:cNvSpPr/>
          <p:nvPr/>
        </p:nvSpPr>
        <p:spPr>
          <a:xfrm>
            <a:off x="3059832" y="5445224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Прямоугольник 286"/>
          <p:cNvSpPr/>
          <p:nvPr/>
        </p:nvSpPr>
        <p:spPr>
          <a:xfrm>
            <a:off x="3491880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Прямоугольный треугольник 483"/>
          <p:cNvSpPr/>
          <p:nvPr/>
        </p:nvSpPr>
        <p:spPr>
          <a:xfrm>
            <a:off x="3491880" y="5589240"/>
            <a:ext cx="288032" cy="216024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4355976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Прямоугольный треугольник 426"/>
          <p:cNvSpPr/>
          <p:nvPr/>
        </p:nvSpPr>
        <p:spPr>
          <a:xfrm>
            <a:off x="4355976" y="4653136"/>
            <a:ext cx="288032" cy="288032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4788024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Прямоугольный треугольник 433"/>
          <p:cNvSpPr/>
          <p:nvPr/>
        </p:nvSpPr>
        <p:spPr>
          <a:xfrm>
            <a:off x="4788024" y="4581128"/>
            <a:ext cx="432048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5220072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Прямоугольный треугольник 477"/>
          <p:cNvSpPr/>
          <p:nvPr/>
        </p:nvSpPr>
        <p:spPr>
          <a:xfrm>
            <a:off x="5220072" y="5013176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5652120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рямоугольный треугольник 476"/>
          <p:cNvSpPr/>
          <p:nvPr/>
        </p:nvSpPr>
        <p:spPr>
          <a:xfrm>
            <a:off x="5652120" y="5013176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5220072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3923928" y="4509120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Прямоугольник 473"/>
          <p:cNvSpPr/>
          <p:nvPr/>
        </p:nvSpPr>
        <p:spPr>
          <a:xfrm>
            <a:off x="6948264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5" name="Прямая соединительная линия 514"/>
          <p:cNvCxnSpPr/>
          <p:nvPr/>
        </p:nvCxnSpPr>
        <p:spPr>
          <a:xfrm>
            <a:off x="1763688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Прямая соединительная линия 515"/>
          <p:cNvCxnSpPr/>
          <p:nvPr/>
        </p:nvCxnSpPr>
        <p:spPr>
          <a:xfrm>
            <a:off x="2195736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Прямая соединительная линия 516"/>
          <p:cNvCxnSpPr/>
          <p:nvPr/>
        </p:nvCxnSpPr>
        <p:spPr>
          <a:xfrm>
            <a:off x="1763688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Прямая соединительная линия 517"/>
          <p:cNvCxnSpPr/>
          <p:nvPr/>
        </p:nvCxnSpPr>
        <p:spPr>
          <a:xfrm>
            <a:off x="2195736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Прямая соединительная линия 518"/>
          <p:cNvCxnSpPr/>
          <p:nvPr/>
        </p:nvCxnSpPr>
        <p:spPr>
          <a:xfrm>
            <a:off x="1763688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Прямая соединительная линия 519"/>
          <p:cNvCxnSpPr/>
          <p:nvPr/>
        </p:nvCxnSpPr>
        <p:spPr>
          <a:xfrm>
            <a:off x="2195736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Прямая соединительная линия 520"/>
          <p:cNvCxnSpPr/>
          <p:nvPr/>
        </p:nvCxnSpPr>
        <p:spPr>
          <a:xfrm>
            <a:off x="1763688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Прямая соединительная линия 521"/>
          <p:cNvCxnSpPr/>
          <p:nvPr/>
        </p:nvCxnSpPr>
        <p:spPr>
          <a:xfrm>
            <a:off x="2195736" y="5805264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Прямоугольник 522"/>
          <p:cNvSpPr/>
          <p:nvPr/>
        </p:nvSpPr>
        <p:spPr>
          <a:xfrm>
            <a:off x="2195736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рямоугольник 205"/>
          <p:cNvSpPr/>
          <p:nvPr/>
        </p:nvSpPr>
        <p:spPr>
          <a:xfrm>
            <a:off x="4788024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Равнобедренный треугольник 206"/>
          <p:cNvSpPr/>
          <p:nvPr/>
        </p:nvSpPr>
        <p:spPr>
          <a:xfrm rot="2837170">
            <a:off x="4941625" y="5777920"/>
            <a:ext cx="407014" cy="204274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4355976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Равнобедренный треугольник 204"/>
          <p:cNvSpPr/>
          <p:nvPr/>
        </p:nvSpPr>
        <p:spPr>
          <a:xfrm rot="2837170">
            <a:off x="4509577" y="5777921"/>
            <a:ext cx="407014" cy="204274"/>
          </a:xfrm>
          <a:prstGeom prst="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3923928" y="5805264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Равнобедренный треугольник 202"/>
          <p:cNvSpPr/>
          <p:nvPr/>
        </p:nvSpPr>
        <p:spPr>
          <a:xfrm rot="2837170">
            <a:off x="3995703" y="5797517"/>
            <a:ext cx="565739" cy="276411"/>
          </a:xfrm>
          <a:prstGeom prst="triangle">
            <a:avLst>
              <a:gd name="adj" fmla="val 43021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6084168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Равнобедренный треугольник 185"/>
          <p:cNvSpPr/>
          <p:nvPr/>
        </p:nvSpPr>
        <p:spPr>
          <a:xfrm rot="2837170">
            <a:off x="6237769" y="4913825"/>
            <a:ext cx="407014" cy="204274"/>
          </a:xfrm>
          <a:prstGeom prst="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Равнобедренный треугольник 180"/>
          <p:cNvSpPr/>
          <p:nvPr/>
        </p:nvSpPr>
        <p:spPr>
          <a:xfrm rot="2837170">
            <a:off x="5455020" y="4939708"/>
            <a:ext cx="256357" cy="146937"/>
          </a:xfrm>
          <a:prstGeom prst="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4788024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4355976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Равнобедренный треугольник 176"/>
          <p:cNvSpPr/>
          <p:nvPr/>
        </p:nvSpPr>
        <p:spPr>
          <a:xfrm rot="2837170">
            <a:off x="4417958" y="4926257"/>
            <a:ext cx="565738" cy="284950"/>
          </a:xfrm>
          <a:prstGeom prst="triangle">
            <a:avLst>
              <a:gd name="adj" fmla="val 46851"/>
            </a:avLst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3923928" y="4941168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" y="153104"/>
            <a:ext cx="8229600" cy="990600"/>
          </a:xfrm>
        </p:spPr>
        <p:txBody>
          <a:bodyPr/>
          <a:lstStyle/>
          <a:p>
            <a:pPr algn="r"/>
            <a:r>
              <a:rPr lang="en-US" dirty="0"/>
              <a:t>Region of interest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923928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5976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88024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52120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63688" y="4941168"/>
            <a:ext cx="774571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+mj-lt"/>
              </a:rPr>
              <a:t>102</a:t>
            </a:r>
            <a:r>
              <a:rPr lang="en-US" dirty="0">
                <a:latin typeface="+mj-lt"/>
              </a:rPr>
              <a:t>No</a:t>
            </a:r>
            <a:endParaRPr lang="ru-RU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31840" y="4509120"/>
            <a:ext cx="71205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+mj-lt"/>
              </a:rPr>
              <a:t>103</a:t>
            </a:r>
            <a:r>
              <a:rPr lang="en-US" dirty="0">
                <a:latin typeface="+mj-lt"/>
              </a:rPr>
              <a:t>Lr</a:t>
            </a:r>
            <a:endParaRPr lang="ru-RU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7584" y="5373216"/>
            <a:ext cx="827471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+mj-lt"/>
              </a:rPr>
              <a:t>101</a:t>
            </a:r>
            <a:r>
              <a:rPr lang="en-US" dirty="0">
                <a:latin typeface="+mj-lt"/>
              </a:rPr>
              <a:t>Md</a:t>
            </a:r>
            <a:endParaRPr lang="ru-RU" dirty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97538" y="3212976"/>
            <a:ext cx="75052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+mj-lt"/>
              </a:rPr>
              <a:t>106</a:t>
            </a:r>
            <a:r>
              <a:rPr lang="en-US" dirty="0">
                <a:latin typeface="+mj-lt"/>
              </a:rPr>
              <a:t>Sg</a:t>
            </a:r>
            <a:endParaRPr lang="ru-RU" dirty="0">
              <a:latin typeface="+mj-lt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3923928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355976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788024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516216" y="3645024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516216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948264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7380312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812360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131840" y="4077072"/>
            <a:ext cx="71365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+mj-lt"/>
              </a:rPr>
              <a:t>104</a:t>
            </a:r>
            <a:r>
              <a:rPr lang="en-US" dirty="0">
                <a:latin typeface="+mj-lt"/>
              </a:rPr>
              <a:t>Rf</a:t>
            </a:r>
            <a:endParaRPr lang="ru-RU" dirty="0"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23928" y="3645024"/>
            <a:ext cx="80021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+mj-lt"/>
              </a:rPr>
              <a:t>105</a:t>
            </a:r>
            <a:r>
              <a:rPr lang="en-US" dirty="0">
                <a:latin typeface="+mj-lt"/>
              </a:rPr>
              <a:t>Db</a:t>
            </a:r>
            <a:endParaRPr lang="ru-RU" dirty="0">
              <a:latin typeface="+mj-lt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491880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250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923928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1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355976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788024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084168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491880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627784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516216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948264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763688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44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195736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627784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923928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355976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250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788024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1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331640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0" y="5805264"/>
            <a:ext cx="83708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aseline="-25000" dirty="0">
                <a:latin typeface="+mj-lt"/>
              </a:rPr>
              <a:t>100</a:t>
            </a:r>
            <a:r>
              <a:rPr lang="en-US" dirty="0">
                <a:latin typeface="+mj-lt"/>
              </a:rPr>
              <a:t>Fm</a:t>
            </a:r>
            <a:endParaRPr lang="ru-RU" dirty="0"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220072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652120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084168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4</a:t>
            </a:r>
            <a:endParaRPr lang="ru-RU" sz="1050" dirty="0">
              <a:latin typeface="Bookman Old Style" pitchFamily="18" charset="0"/>
            </a:endParaRPr>
          </a:p>
        </p:txBody>
      </p:sp>
      <p:cxnSp>
        <p:nvCxnSpPr>
          <p:cNvPr id="223" name="Прямая соединительная линия 222"/>
          <p:cNvCxnSpPr/>
          <p:nvPr/>
        </p:nvCxnSpPr>
        <p:spPr>
          <a:xfrm>
            <a:off x="3923928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4788024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Прямоугольник 231"/>
          <p:cNvSpPr/>
          <p:nvPr/>
        </p:nvSpPr>
        <p:spPr>
          <a:xfrm>
            <a:off x="3923928" y="4077072"/>
            <a:ext cx="432048" cy="432048"/>
          </a:xfrm>
          <a:prstGeom prst="rect">
            <a:avLst/>
          </a:prstGeom>
          <a:ln/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4355976" y="4077072"/>
            <a:ext cx="432048" cy="432048"/>
          </a:xfrm>
          <a:prstGeom prst="rect">
            <a:avLst/>
          </a:prstGeom>
          <a:ln/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2" name="Прямая соединительная линия 241"/>
          <p:cNvCxnSpPr/>
          <p:nvPr/>
        </p:nvCxnSpPr>
        <p:spPr>
          <a:xfrm>
            <a:off x="7380312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>
            <a:off x="7812360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>
            <a:off x="8244408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>
            <a:off x="7380312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>
            <a:off x="7812360" y="4077072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Прямоугольник 252"/>
          <p:cNvSpPr/>
          <p:nvPr/>
        </p:nvSpPr>
        <p:spPr>
          <a:xfrm>
            <a:off x="7812360" y="4077072"/>
            <a:ext cx="432048" cy="432048"/>
          </a:xfrm>
          <a:prstGeom prst="rect">
            <a:avLst/>
          </a:prstGeom>
          <a:ln/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9" name="Прямая соединительная линия 278"/>
          <p:cNvCxnSpPr/>
          <p:nvPr/>
        </p:nvCxnSpPr>
        <p:spPr>
          <a:xfrm>
            <a:off x="3923928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>
            <a:off x="4788024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5652120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>
            <a:off x="6084168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>
            <a:off x="6516216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>
            <a:off x="6732240" y="5373216"/>
            <a:ext cx="1944216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>
            <a:off x="4788024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>
            <a:off x="6084168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Прямоугольник 294"/>
          <p:cNvSpPr/>
          <p:nvPr/>
        </p:nvSpPr>
        <p:spPr>
          <a:xfrm>
            <a:off x="5652120" y="5373216"/>
            <a:ext cx="432048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6" name="Прямая соединительная линия 295"/>
          <p:cNvCxnSpPr/>
          <p:nvPr/>
        </p:nvCxnSpPr>
        <p:spPr>
          <a:xfrm>
            <a:off x="6084168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>
            <a:off x="6516216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>
            <a:off x="7380312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/>
        </p:nvCxnSpPr>
        <p:spPr>
          <a:xfrm>
            <a:off x="7812360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единительная линия 299"/>
          <p:cNvCxnSpPr/>
          <p:nvPr/>
        </p:nvCxnSpPr>
        <p:spPr>
          <a:xfrm>
            <a:off x="8244408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>
            <a:off x="7380312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>
            <a:off x="7812360" y="5373216"/>
            <a:ext cx="0" cy="432048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Прямая соединительная линия 391"/>
          <p:cNvCxnSpPr/>
          <p:nvPr/>
        </p:nvCxnSpPr>
        <p:spPr>
          <a:xfrm>
            <a:off x="6516216" y="3645024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Прямая соединительная линия 403"/>
          <p:cNvCxnSpPr/>
          <p:nvPr/>
        </p:nvCxnSpPr>
        <p:spPr>
          <a:xfrm>
            <a:off x="6516216" y="3645024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Прямоугольник 408"/>
          <p:cNvSpPr/>
          <p:nvPr/>
        </p:nvSpPr>
        <p:spPr>
          <a:xfrm>
            <a:off x="6084168" y="3645024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" name="Прямоугольник 409"/>
          <p:cNvSpPr/>
          <p:nvPr/>
        </p:nvSpPr>
        <p:spPr>
          <a:xfrm>
            <a:off x="6516216" y="3645024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4" name="Прямая соединительная линия 423"/>
          <p:cNvCxnSpPr/>
          <p:nvPr/>
        </p:nvCxnSpPr>
        <p:spPr>
          <a:xfrm>
            <a:off x="6516216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Прямая соединительная линия 424"/>
          <p:cNvCxnSpPr/>
          <p:nvPr/>
        </p:nvCxnSpPr>
        <p:spPr>
          <a:xfrm>
            <a:off x="6948264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Прямая соединительная линия 425"/>
          <p:cNvCxnSpPr/>
          <p:nvPr/>
        </p:nvCxnSpPr>
        <p:spPr>
          <a:xfrm>
            <a:off x="7380312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Прямая соединительная линия 432"/>
          <p:cNvCxnSpPr/>
          <p:nvPr/>
        </p:nvCxnSpPr>
        <p:spPr>
          <a:xfrm>
            <a:off x="6516216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Прямая соединительная линия 443"/>
          <p:cNvCxnSpPr/>
          <p:nvPr/>
        </p:nvCxnSpPr>
        <p:spPr>
          <a:xfrm>
            <a:off x="6516216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Прямая соединительная линия 444"/>
          <p:cNvCxnSpPr/>
          <p:nvPr/>
        </p:nvCxnSpPr>
        <p:spPr>
          <a:xfrm>
            <a:off x="7380312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Прямая соединительная линия 445"/>
          <p:cNvCxnSpPr/>
          <p:nvPr/>
        </p:nvCxnSpPr>
        <p:spPr>
          <a:xfrm>
            <a:off x="7812360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Прямоугольник 449"/>
          <p:cNvSpPr/>
          <p:nvPr/>
        </p:nvSpPr>
        <p:spPr>
          <a:xfrm>
            <a:off x="6516216" y="3212976"/>
            <a:ext cx="432048" cy="432048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2" name="Прямая соединительная линия 451"/>
          <p:cNvCxnSpPr/>
          <p:nvPr/>
        </p:nvCxnSpPr>
        <p:spPr>
          <a:xfrm>
            <a:off x="7380312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Прямая соединительная линия 452"/>
          <p:cNvCxnSpPr/>
          <p:nvPr/>
        </p:nvCxnSpPr>
        <p:spPr>
          <a:xfrm>
            <a:off x="7812360" y="3212976"/>
            <a:ext cx="0" cy="432048"/>
          </a:xfrm>
          <a:prstGeom prst="line">
            <a:avLst/>
          </a:prstGeom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TextBox 544"/>
          <p:cNvSpPr txBox="1"/>
          <p:nvPr/>
        </p:nvSpPr>
        <p:spPr>
          <a:xfrm>
            <a:off x="6372200" y="1988840"/>
            <a:ext cx="104547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Z &gt; 100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3923928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4355976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4788024" y="4581128"/>
            <a:ext cx="432048" cy="2539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4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5220072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57" name="Прямоугольный треугольник 456"/>
          <p:cNvSpPr/>
          <p:nvPr/>
        </p:nvSpPr>
        <p:spPr>
          <a:xfrm>
            <a:off x="5652120" y="4581128"/>
            <a:ext cx="360040" cy="36004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TextBox 457"/>
          <p:cNvSpPr txBox="1"/>
          <p:nvPr/>
        </p:nvSpPr>
        <p:spPr>
          <a:xfrm>
            <a:off x="5652120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6084168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6516216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6948264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7380312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60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7812360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61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8244408" y="4581128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652120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220072" y="5013176"/>
            <a:ext cx="432048" cy="2539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4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9832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491880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3059832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2627784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5220072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7380312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7812360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60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8676456" y="5013176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3923928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250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4355976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1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4788024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5220072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5652120" y="5445224"/>
            <a:ext cx="432048" cy="25391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4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6084168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6516216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6948264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7380312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11" name="TextBox 510"/>
          <p:cNvSpPr txBox="1"/>
          <p:nvPr/>
        </p:nvSpPr>
        <p:spPr>
          <a:xfrm>
            <a:off x="7812360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8244408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60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41" name="TextBox 540"/>
          <p:cNvSpPr txBox="1"/>
          <p:nvPr/>
        </p:nvSpPr>
        <p:spPr>
          <a:xfrm>
            <a:off x="6516216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42" name="Прямоугольный треугольник 541"/>
          <p:cNvSpPr/>
          <p:nvPr/>
        </p:nvSpPr>
        <p:spPr>
          <a:xfrm>
            <a:off x="6948264" y="5805264"/>
            <a:ext cx="432048" cy="432048"/>
          </a:xfrm>
          <a:prstGeom prst="rtTriangl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3" name="TextBox 542"/>
          <p:cNvSpPr txBox="1"/>
          <p:nvPr/>
        </p:nvSpPr>
        <p:spPr>
          <a:xfrm>
            <a:off x="6948264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48" name="TextBox 547"/>
          <p:cNvSpPr txBox="1"/>
          <p:nvPr/>
        </p:nvSpPr>
        <p:spPr>
          <a:xfrm>
            <a:off x="7380312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49" name="TextBox 548"/>
          <p:cNvSpPr txBox="1"/>
          <p:nvPr/>
        </p:nvSpPr>
        <p:spPr>
          <a:xfrm>
            <a:off x="7812360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8244408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2123728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1763688" y="5445224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899592" y="5877272"/>
            <a:ext cx="432048" cy="253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42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59" name="TextBox 558"/>
          <p:cNvSpPr txBox="1"/>
          <p:nvPr/>
        </p:nvSpPr>
        <p:spPr>
          <a:xfrm>
            <a:off x="3923928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4355976" y="4149080"/>
            <a:ext cx="432048" cy="2539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4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65" name="TextBox 564"/>
          <p:cNvSpPr txBox="1"/>
          <p:nvPr/>
        </p:nvSpPr>
        <p:spPr>
          <a:xfrm>
            <a:off x="5652120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6084168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>
            <a:off x="6516216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72" name="TextBox 571"/>
          <p:cNvSpPr txBox="1"/>
          <p:nvPr/>
        </p:nvSpPr>
        <p:spPr>
          <a:xfrm>
            <a:off x="6948264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60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73" name="TextBox 572"/>
          <p:cNvSpPr txBox="1"/>
          <p:nvPr/>
        </p:nvSpPr>
        <p:spPr>
          <a:xfrm>
            <a:off x="7380312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61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7812360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8244408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78" name="TextBox 577"/>
          <p:cNvSpPr txBox="1"/>
          <p:nvPr/>
        </p:nvSpPr>
        <p:spPr>
          <a:xfrm>
            <a:off x="4788024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6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79" name="Прямоугольный треугольник 578"/>
          <p:cNvSpPr/>
          <p:nvPr/>
        </p:nvSpPr>
        <p:spPr>
          <a:xfrm>
            <a:off x="5220072" y="3717032"/>
            <a:ext cx="288032" cy="360040"/>
          </a:xfrm>
          <a:prstGeom prst="rtTriangle">
            <a:avLst/>
          </a:prstGeom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01600" prst="riblet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0" name="TextBox 579"/>
          <p:cNvSpPr txBox="1"/>
          <p:nvPr/>
        </p:nvSpPr>
        <p:spPr>
          <a:xfrm>
            <a:off x="5220072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7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82" name="TextBox 581"/>
          <p:cNvSpPr txBox="1"/>
          <p:nvPr/>
        </p:nvSpPr>
        <p:spPr>
          <a:xfrm>
            <a:off x="5652120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83" name="TextBox 582"/>
          <p:cNvSpPr txBox="1"/>
          <p:nvPr/>
        </p:nvSpPr>
        <p:spPr>
          <a:xfrm>
            <a:off x="6084168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84" name="TextBox 583"/>
          <p:cNvSpPr txBox="1"/>
          <p:nvPr/>
        </p:nvSpPr>
        <p:spPr>
          <a:xfrm>
            <a:off x="6516216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60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89" name="TextBox 588"/>
          <p:cNvSpPr txBox="1"/>
          <p:nvPr/>
        </p:nvSpPr>
        <p:spPr>
          <a:xfrm>
            <a:off x="6948264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61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90" name="TextBox 589"/>
          <p:cNvSpPr txBox="1"/>
          <p:nvPr/>
        </p:nvSpPr>
        <p:spPr>
          <a:xfrm>
            <a:off x="7380312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91" name="TextBox 590"/>
          <p:cNvSpPr txBox="1"/>
          <p:nvPr/>
        </p:nvSpPr>
        <p:spPr>
          <a:xfrm>
            <a:off x="7812360" y="3717032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92" name="TextBox 591"/>
          <p:cNvSpPr txBox="1"/>
          <p:nvPr/>
        </p:nvSpPr>
        <p:spPr>
          <a:xfrm>
            <a:off x="5220072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8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94" name="TextBox 593"/>
          <p:cNvSpPr txBox="1"/>
          <p:nvPr/>
        </p:nvSpPr>
        <p:spPr>
          <a:xfrm>
            <a:off x="5652120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9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62" name="TextBox 561"/>
          <p:cNvSpPr txBox="1"/>
          <p:nvPr/>
        </p:nvSpPr>
        <p:spPr>
          <a:xfrm>
            <a:off x="4788024" y="4149080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25</a:t>
            </a:r>
            <a:r>
              <a:rPr lang="en-US" sz="1050" dirty="0">
                <a:latin typeface="Bookman Old Style" pitchFamily="18" charset="0"/>
              </a:rPr>
              <a:t>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6084168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60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97" name="TextBox 596"/>
          <p:cNvSpPr txBox="1"/>
          <p:nvPr/>
        </p:nvSpPr>
        <p:spPr>
          <a:xfrm>
            <a:off x="6516216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61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599" name="TextBox 598"/>
          <p:cNvSpPr txBox="1"/>
          <p:nvPr/>
        </p:nvSpPr>
        <p:spPr>
          <a:xfrm>
            <a:off x="6948264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62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7380312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63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8244408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65</a:t>
            </a:r>
            <a:endParaRPr lang="ru-RU" sz="1050" dirty="0">
              <a:latin typeface="Bookman Old Style" pitchFamily="18" charset="0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8711952" y="3284984"/>
            <a:ext cx="432048" cy="25391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Bookman Old Style" pitchFamily="18" charset="0"/>
              </a:rPr>
              <a:t>2</a:t>
            </a:r>
            <a:r>
              <a:rPr lang="en-US" sz="1050" dirty="0">
                <a:latin typeface="Bookman Old Style" pitchFamily="18" charset="0"/>
              </a:rPr>
              <a:t>66</a:t>
            </a:r>
            <a:endParaRPr lang="ru-RU" sz="105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GABRIELA</a:t>
            </a:r>
            <a:endParaRPr lang="ru-RU" dirty="0"/>
          </a:p>
        </p:txBody>
      </p:sp>
      <p:pic>
        <p:nvPicPr>
          <p:cNvPr id="6" name="Picture 3" descr="G:\PhotoHVOST\FPD_Chamber\DSC06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56108" y="2156860"/>
            <a:ext cx="3648407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G:\PhotoHVOST\DSC03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5472608" cy="3652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1196752"/>
            <a:ext cx="8496944" cy="353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G</a:t>
            </a:r>
            <a:r>
              <a:rPr lang="en-US" sz="17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amma </a:t>
            </a:r>
            <a:r>
              <a:rPr lang="en-US" sz="17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17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lpha </a:t>
            </a:r>
            <a:r>
              <a:rPr lang="en-US" sz="17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17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eta </a:t>
            </a:r>
            <a:r>
              <a:rPr lang="en-US" sz="17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R</a:t>
            </a:r>
            <a:r>
              <a:rPr lang="en-US" sz="17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ecoil </a:t>
            </a:r>
            <a:r>
              <a:rPr lang="en-US" sz="17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17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nvestigation with the </a:t>
            </a:r>
            <a:r>
              <a:rPr lang="en-US" sz="17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El</a:t>
            </a:r>
            <a:r>
              <a:rPr lang="en-US" sz="17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ectromagnetic  </a:t>
            </a:r>
            <a:r>
              <a:rPr lang="en-US" sz="17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17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nalyser</a:t>
            </a:r>
            <a:endParaRPr lang="ru-RU" sz="17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04EC3F1F-C519-446E-BB8F-240146483E36}"/>
              </a:ext>
            </a:extLst>
          </p:cNvPr>
          <p:cNvSpPr/>
          <p:nvPr/>
        </p:nvSpPr>
        <p:spPr>
          <a:xfrm>
            <a:off x="7296745" y="764704"/>
            <a:ext cx="1847255" cy="1874418"/>
          </a:xfrm>
          <a:prstGeom prst="wedgeEllipseCallout">
            <a:avLst>
              <a:gd name="adj1" fmla="val -39219"/>
              <a:gd name="adj2" fmla="val 99249"/>
            </a:avLst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Vacuum chamber.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Detectors cooling before -30C.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445224"/>
            <a:ext cx="8496944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 is used to registration the interest residues with subsequent α decays and fissions, as well as X-rays, γ-rays or conversion electrons. Set-up was upgrade at 2015 years  and continues to improve.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</a:t>
            </a:r>
            <a:endParaRPr lang="ru-RU" dirty="0"/>
          </a:p>
        </p:txBody>
      </p:sp>
      <p:pic>
        <p:nvPicPr>
          <p:cNvPr id="4" name="Содержимое 7" descr="G:\PhotoHVOST\Detector\DSC05746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124744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Focal plane detector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+mj-lt"/>
              </a:rPr>
              <a:t>The active area of the strip detector is  </a:t>
            </a:r>
            <a:r>
              <a:rPr lang="en-US" dirty="0">
                <a:latin typeface="+mj-lt"/>
                <a:cs typeface="Times New Roman" pitchFamily="18" charset="0"/>
              </a:rPr>
              <a:t>100x100mm</a:t>
            </a:r>
            <a:r>
              <a:rPr lang="en-US" baseline="30000" dirty="0">
                <a:latin typeface="+mj-lt"/>
                <a:cs typeface="Times New Roman" pitchFamily="18" charset="0"/>
              </a:rPr>
              <a:t>2</a:t>
            </a:r>
            <a:r>
              <a:rPr lang="en-US" dirty="0">
                <a:latin typeface="+mj-lt"/>
                <a:cs typeface="Times New Roman" pitchFamily="18" charset="0"/>
              </a:rPr>
              <a:t>: 128x128 strips - </a:t>
            </a:r>
            <a:r>
              <a:rPr lang="en-US" dirty="0">
                <a:latin typeface="+mj-lt"/>
              </a:rPr>
              <a:t>16384 pixels. </a:t>
            </a:r>
            <a:endParaRPr lang="ru-RU" dirty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+mj-lt"/>
                <a:cs typeface="Times New Roman" pitchFamily="18" charset="0"/>
              </a:rPr>
              <a:t>Alpha particles registration efficiency is 70%.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+mj-lt"/>
                <a:cs typeface="Times New Roman" pitchFamily="18" charset="0"/>
              </a:rPr>
              <a:t>The energy resolution is </a:t>
            </a:r>
            <a:r>
              <a:rPr lang="ru-RU" dirty="0">
                <a:latin typeface="+mj-lt"/>
                <a:cs typeface="Times New Roman" pitchFamily="18" charset="0"/>
              </a:rPr>
              <a:t>15-</a:t>
            </a:r>
            <a:r>
              <a:rPr lang="en-US" dirty="0">
                <a:latin typeface="+mj-lt"/>
                <a:cs typeface="Times New Roman" pitchFamily="18" charset="0"/>
              </a:rPr>
              <a:t>20 keV for </a:t>
            </a:r>
            <a:r>
              <a:rPr lang="en-US" dirty="0">
                <a:latin typeface="+mj-lt"/>
              </a:rPr>
              <a:t>α-particles in the range of 5–7 </a:t>
            </a:r>
            <a:r>
              <a:rPr lang="en-US" dirty="0" err="1">
                <a:latin typeface="+mj-lt"/>
              </a:rPr>
              <a:t>MeV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6" name="Picture 4" descr="G:\PhotoHVOST\FPD_Chamber\DSC066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" y="351000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+mj-lt"/>
                <a:cs typeface="Times New Roman" pitchFamily="18" charset="0"/>
              </a:rPr>
              <a:t>Tunnel detector 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It’s consisted of 8 Si-plats.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+mj-lt"/>
              </a:rPr>
              <a:t>The active area of the one strip detector is </a:t>
            </a:r>
            <a:r>
              <a:rPr lang="en-US" dirty="0">
                <a:latin typeface="+mj-lt"/>
                <a:cs typeface="Times New Roman" pitchFamily="18" charset="0"/>
              </a:rPr>
              <a:t>50x60mm</a:t>
            </a:r>
            <a:r>
              <a:rPr lang="en-US" baseline="30000" dirty="0">
                <a:latin typeface="+mj-lt"/>
                <a:cs typeface="Times New Roman" pitchFamily="18" charset="0"/>
              </a:rPr>
              <a:t>2</a:t>
            </a:r>
            <a:r>
              <a:rPr lang="en-US" dirty="0">
                <a:latin typeface="+mj-lt"/>
                <a:cs typeface="Times New Roman" pitchFamily="18" charset="0"/>
              </a:rPr>
              <a:t>: 32x32 strips – 1024 pixels, but all plats – 400x480mm</a:t>
            </a:r>
            <a:r>
              <a:rPr lang="en-US" baseline="30000" dirty="0">
                <a:latin typeface="+mj-lt"/>
                <a:cs typeface="Times New Roman" pitchFamily="18" charset="0"/>
              </a:rPr>
              <a:t>2</a:t>
            </a:r>
            <a:r>
              <a:rPr lang="en-US" dirty="0">
                <a:latin typeface="+mj-lt"/>
                <a:cs typeface="Times New Roman" pitchFamily="18" charset="0"/>
              </a:rPr>
              <a:t>: 8192 pixels.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+mj-lt"/>
                <a:cs typeface="Times New Roman" pitchFamily="18" charset="0"/>
              </a:rPr>
              <a:t>Alpha particles registration efficiency is 70%.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latin typeface="+mj-lt"/>
                <a:cs typeface="Times New Roman" pitchFamily="18" charset="0"/>
              </a:rPr>
              <a:t>The energy resolution is </a:t>
            </a:r>
            <a:r>
              <a:rPr lang="ru-RU" dirty="0">
                <a:latin typeface="+mj-lt"/>
                <a:cs typeface="Times New Roman" pitchFamily="18" charset="0"/>
              </a:rPr>
              <a:t>20</a:t>
            </a:r>
            <a:r>
              <a:rPr lang="en-US" dirty="0">
                <a:latin typeface="+mj-lt"/>
                <a:cs typeface="Times New Roman" pitchFamily="18" charset="0"/>
              </a:rPr>
              <a:t> keV for </a:t>
            </a:r>
            <a:r>
              <a:rPr lang="en-US" dirty="0">
                <a:latin typeface="+mj-lt"/>
              </a:rPr>
              <a:t>α-particles in the range of 5–7 </a:t>
            </a:r>
            <a:r>
              <a:rPr lang="en-US" dirty="0" err="1">
                <a:latin typeface="+mj-lt"/>
              </a:rPr>
              <a:t>MeV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Detectors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49107"/>
            <a:ext cx="3168352" cy="3073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611560" y="4437112"/>
            <a:ext cx="7710589" cy="61555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Times New Roman" pitchFamily="18" charset="0"/>
              </a:rPr>
              <a:t>Clover detector </a:t>
            </a:r>
            <a:r>
              <a:rPr lang="en-US" sz="1600" dirty="0">
                <a:latin typeface="+mj-lt"/>
                <a:cs typeface="Times New Roman" pitchFamily="18" charset="0"/>
              </a:rPr>
              <a:t>located behind a frontal DSSD.</a:t>
            </a:r>
          </a:p>
          <a:p>
            <a:pPr algn="ctr"/>
            <a:r>
              <a:rPr lang="en-US" sz="1600" b="1" dirty="0">
                <a:latin typeface="+mj-lt"/>
                <a:cs typeface="Times New Roman" pitchFamily="18" charset="0"/>
              </a:rPr>
              <a:t>4 Single crystal Ge-detectors </a:t>
            </a:r>
            <a:r>
              <a:rPr lang="en-US" sz="1600" dirty="0">
                <a:latin typeface="+mj-lt"/>
                <a:cs typeface="Times New Roman" pitchFamily="18" charset="0"/>
              </a:rPr>
              <a:t>surrounds tunnel DSSD.  </a:t>
            </a:r>
          </a:p>
        </p:txBody>
      </p:sp>
      <p:pic>
        <p:nvPicPr>
          <p:cNvPr id="7" name="Рисунок 6" descr="Эффективность Ge-детектор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919" y="1270801"/>
            <a:ext cx="3948081" cy="3018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B0E479-01F6-48F2-BA48-42CFD786D712}"/>
              </a:ext>
            </a:extLst>
          </p:cNvPr>
          <p:cNvSpPr txBox="1"/>
          <p:nvPr/>
        </p:nvSpPr>
        <p:spPr>
          <a:xfrm>
            <a:off x="610654" y="5147227"/>
            <a:ext cx="7709683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Efficiency of γ-rays registration was increased to </a:t>
            </a:r>
            <a:r>
              <a:rPr lang="en-US" b="1" dirty="0">
                <a:latin typeface="+mj-lt"/>
              </a:rPr>
              <a:t>34% </a:t>
            </a:r>
            <a:r>
              <a:rPr lang="en-US" dirty="0">
                <a:latin typeface="+mj-lt"/>
              </a:rPr>
              <a:t>for </a:t>
            </a:r>
            <a:r>
              <a:rPr lang="el-GR" dirty="0">
                <a:latin typeface="+mj-lt"/>
              </a:rPr>
              <a:t>γ</a:t>
            </a:r>
            <a:r>
              <a:rPr lang="en-US" dirty="0">
                <a:latin typeface="+mj-lt"/>
              </a:rPr>
              <a:t>-rays of 100 keV and </a:t>
            </a:r>
            <a:r>
              <a:rPr lang="en-US" b="1" dirty="0">
                <a:latin typeface="+mj-lt"/>
              </a:rPr>
              <a:t>6% </a:t>
            </a:r>
            <a:r>
              <a:rPr lang="en-US" dirty="0">
                <a:latin typeface="+mj-lt"/>
              </a:rPr>
              <a:t>for 1000 keV. In future its value will be higher due to replace all single crystals detectors on clovers. Resolution energy is 2 keV.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  <a:r>
              <a:rPr lang="ru-RU" dirty="0"/>
              <a:t> 2019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3317793"/>
              </p:ext>
            </p:extLst>
          </p:nvPr>
        </p:nvGraphicFramePr>
        <p:xfrm>
          <a:off x="539552" y="1844824"/>
          <a:ext cx="8157592" cy="376153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2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Experiment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Recoils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Goals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29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kumimoji="0" lang="en-US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Ca+</a:t>
                      </a:r>
                      <a:r>
                        <a:rPr kumimoji="0" lang="en-US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208</a:t>
                      </a:r>
                      <a:r>
                        <a:rPr kumimoji="0" lang="en-US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Pb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254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252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253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Study of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254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No isomers.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29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kumimoji="0" lang="en-US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Ca+</a:t>
                      </a:r>
                      <a:r>
                        <a:rPr kumimoji="0" lang="en-US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r>
                        <a:rPr kumimoji="0" lang="ru-RU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r>
                        <a:rPr kumimoji="0" lang="en-US" b="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Pb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252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Collecting statistic.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9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r>
                        <a:rPr kumimoji="0" lang="en-US" b="0" kern="1200" dirty="0">
                          <a:solidFill>
                            <a:schemeClr val="tx1"/>
                          </a:solidFill>
                          <a:latin typeface="+mj-lt"/>
                        </a:rPr>
                        <a:t>Ca+</a:t>
                      </a:r>
                      <a:r>
                        <a:rPr kumimoji="0" lang="en-US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r>
                        <a:rPr kumimoji="0" lang="ru-RU" b="0" kern="120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r>
                        <a:rPr kumimoji="0" lang="en-US" b="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Pb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250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Study of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isomers in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j-lt"/>
                        </a:rPr>
                        <a:t>250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No.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2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30000" dirty="0">
                          <a:latin typeface="+mj-lt"/>
                        </a:rPr>
                        <a:t>22</a:t>
                      </a:r>
                      <a:r>
                        <a:rPr lang="en-US" sz="1800" dirty="0">
                          <a:latin typeface="+mj-lt"/>
                        </a:rPr>
                        <a:t>Ne+</a:t>
                      </a:r>
                      <a:r>
                        <a:rPr lang="en-US" sz="1800" baseline="30000" dirty="0">
                          <a:latin typeface="+mj-lt"/>
                        </a:rPr>
                        <a:t>238</a:t>
                      </a:r>
                      <a:r>
                        <a:rPr lang="en-US" sz="1800" dirty="0">
                          <a:latin typeface="+mj-lt"/>
                        </a:rPr>
                        <a:t>U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>
                          <a:latin typeface="+mj-lt"/>
                        </a:rPr>
                        <a:t>256</a:t>
                      </a:r>
                      <a:r>
                        <a:rPr lang="en-US" sz="1800" dirty="0">
                          <a:latin typeface="+mj-lt"/>
                        </a:rPr>
                        <a:t>No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Study of</a:t>
                      </a:r>
                      <a:r>
                        <a:rPr lang="en-US" sz="1800" baseline="0" dirty="0">
                          <a:latin typeface="+mj-lt"/>
                        </a:rPr>
                        <a:t> isomers of </a:t>
                      </a:r>
                      <a:r>
                        <a:rPr lang="en-US" sz="1800" baseline="30000" dirty="0">
                          <a:latin typeface="+mj-lt"/>
                        </a:rPr>
                        <a:t>256</a:t>
                      </a:r>
                      <a:r>
                        <a:rPr lang="en-US" sz="1800" baseline="0" dirty="0">
                          <a:latin typeface="+mj-lt"/>
                        </a:rPr>
                        <a:t>No.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2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baseline="30000" dirty="0">
                          <a:latin typeface="+mj-lt"/>
                        </a:rPr>
                        <a:t>48</a:t>
                      </a:r>
                      <a:r>
                        <a:rPr kumimoji="0" lang="en-US" kern="1200" dirty="0">
                          <a:latin typeface="+mj-lt"/>
                        </a:rPr>
                        <a:t>Ca+</a:t>
                      </a:r>
                      <a:r>
                        <a:rPr kumimoji="0" lang="en-US" kern="1200" baseline="30000" dirty="0">
                          <a:latin typeface="+mj-lt"/>
                        </a:rPr>
                        <a:t>208</a:t>
                      </a:r>
                      <a:r>
                        <a:rPr kumimoji="0" lang="en-US" kern="1200" dirty="0">
                          <a:latin typeface="+mj-lt"/>
                        </a:rPr>
                        <a:t>Pb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>
                          <a:latin typeface="+mj-lt"/>
                        </a:rPr>
                        <a:t>254</a:t>
                      </a:r>
                      <a:r>
                        <a:rPr lang="en-US" sz="1800" dirty="0">
                          <a:latin typeface="+mj-lt"/>
                        </a:rPr>
                        <a:t>No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Study of</a:t>
                      </a:r>
                      <a:r>
                        <a:rPr lang="en-US" sz="1800" baseline="0" dirty="0">
                          <a:latin typeface="+mj-lt"/>
                        </a:rPr>
                        <a:t> </a:t>
                      </a:r>
                      <a:r>
                        <a:rPr lang="en-US" sz="1800" baseline="30000" dirty="0">
                          <a:latin typeface="+mj-lt"/>
                        </a:rPr>
                        <a:t>254</a:t>
                      </a:r>
                      <a:r>
                        <a:rPr lang="en-US" sz="1800" baseline="0" dirty="0">
                          <a:latin typeface="+mj-lt"/>
                        </a:rPr>
                        <a:t>No isomers.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-sec midle ta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48680"/>
            <a:ext cx="4716016" cy="360886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076056" y="4509120"/>
            <a:ext cx="1728192" cy="158417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4509120"/>
            <a:ext cx="1728192" cy="158417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4788024" y="620688"/>
            <a:ext cx="4355976" cy="3384376"/>
          </a:xfrm>
          <a:prstGeom prst="wedgeRoundRectCallout">
            <a:avLst>
              <a:gd name="adj1" fmla="val -72527"/>
              <a:gd name="adj2" fmla="val -14303"/>
              <a:gd name="adj3" fmla="val 16667"/>
            </a:avLst>
          </a:prstGeom>
          <a:noFill/>
          <a:ln>
            <a:solidFill>
              <a:srgbClr val="00B0F0"/>
            </a:solidFill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254</a:t>
            </a:r>
            <a:r>
              <a:rPr lang="en-US" dirty="0"/>
              <a:t>No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4392488" cy="2520280"/>
          </a:xfrm>
        </p:spPr>
        <p:txBody>
          <a:bodyPr>
            <a:normAutofit/>
          </a:bodyPr>
          <a:lstStyle/>
          <a:p>
            <a:r>
              <a:rPr lang="en-US" baseline="30000" dirty="0">
                <a:latin typeface="+mj-lt"/>
              </a:rPr>
              <a:t>48</a:t>
            </a:r>
            <a:r>
              <a:rPr lang="en-US" dirty="0">
                <a:latin typeface="+mj-lt"/>
              </a:rPr>
              <a:t>Ca+</a:t>
            </a:r>
            <a:r>
              <a:rPr lang="en-US" baseline="30000" dirty="0">
                <a:latin typeface="+mj-lt"/>
              </a:rPr>
              <a:t>208</a:t>
            </a:r>
            <a:r>
              <a:rPr lang="en-US" dirty="0">
                <a:latin typeface="+mj-lt"/>
              </a:rPr>
              <a:t>Pb →</a:t>
            </a:r>
            <a:r>
              <a:rPr lang="en-US" baseline="30000" dirty="0">
                <a:latin typeface="+mj-lt"/>
              </a:rPr>
              <a:t>254</a:t>
            </a:r>
            <a:r>
              <a:rPr lang="en-US" dirty="0">
                <a:latin typeface="+mj-lt"/>
              </a:rPr>
              <a:t>No + 2n </a:t>
            </a:r>
          </a:p>
          <a:p>
            <a:r>
              <a:rPr lang="en-US" dirty="0">
                <a:latin typeface="+mj-lt"/>
              </a:rPr>
              <a:t>Cross section: 2</a:t>
            </a:r>
            <a:r>
              <a:rPr lang="el-GR" dirty="0">
                <a:latin typeface="+mj-lt"/>
                <a:cs typeface="Times New Roman"/>
              </a:rPr>
              <a:t>μ</a:t>
            </a:r>
            <a:r>
              <a:rPr lang="en-US" dirty="0">
                <a:latin typeface="+mj-lt"/>
                <a:cs typeface="Times New Roman"/>
              </a:rPr>
              <a:t>b</a:t>
            </a:r>
          </a:p>
          <a:p>
            <a:r>
              <a:rPr lang="en-US" dirty="0">
                <a:latin typeface="+mj-lt"/>
                <a:cs typeface="Arial" pitchFamily="34" charset="0"/>
              </a:rPr>
              <a:t>Flux ~  </a:t>
            </a:r>
            <a:r>
              <a:rPr lang="ru-RU" dirty="0">
                <a:latin typeface="+mj-lt"/>
                <a:cs typeface="Arial" pitchFamily="34" charset="0"/>
              </a:rPr>
              <a:t>8•10</a:t>
            </a:r>
            <a:r>
              <a:rPr lang="ru-RU" baseline="30000" dirty="0">
                <a:latin typeface="+mj-lt"/>
                <a:cs typeface="Arial" pitchFamily="34" charset="0"/>
              </a:rPr>
              <a:t>17</a:t>
            </a:r>
            <a:r>
              <a:rPr lang="en-US" dirty="0">
                <a:latin typeface="+mj-lt"/>
                <a:cs typeface="Arial" pitchFamily="34" charset="0"/>
              </a:rPr>
              <a:t>     </a:t>
            </a:r>
          </a:p>
          <a:p>
            <a:r>
              <a:rPr lang="en-US" dirty="0">
                <a:latin typeface="+mj-lt"/>
                <a:cs typeface="Times New Roman"/>
              </a:rPr>
              <a:t>6 days</a:t>
            </a:r>
          </a:p>
          <a:p>
            <a:r>
              <a:rPr lang="en-US" dirty="0">
                <a:latin typeface="+mj-lt"/>
                <a:cs typeface="Times New Roman"/>
              </a:rPr>
              <a:t>Beam energy: 226 </a:t>
            </a:r>
            <a:r>
              <a:rPr lang="en-US" dirty="0" err="1">
                <a:latin typeface="+mj-lt"/>
                <a:cs typeface="Times New Roman"/>
              </a:rPr>
              <a:t>MeV</a:t>
            </a:r>
            <a:endParaRPr lang="en-US" dirty="0">
              <a:latin typeface="+mj-lt"/>
              <a:cs typeface="Times New Roman"/>
            </a:endParaRPr>
          </a:p>
          <a:p>
            <a:pPr>
              <a:buNone/>
            </a:pP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789040"/>
            <a:ext cx="115212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254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dirty="0">
                <a:latin typeface="+mj-lt"/>
              </a:rPr>
              <a:t>51.2 s</a:t>
            </a:r>
            <a:endParaRPr lang="ru-RU" dirty="0">
              <a:latin typeface="+mj-l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39552" y="5085184"/>
            <a:ext cx="792088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>
                <a:latin typeface="Bookman Old Style" pitchFamily="18" charset="0"/>
              </a:rPr>
              <a:t>α 90%</a:t>
            </a:r>
          </a:p>
        </p:txBody>
      </p:sp>
      <p:sp>
        <p:nvSpPr>
          <p:cNvPr id="30" name="Овал 29"/>
          <p:cNvSpPr/>
          <p:nvPr/>
        </p:nvSpPr>
        <p:spPr>
          <a:xfrm>
            <a:off x="1187624" y="5517232"/>
            <a:ext cx="792088" cy="64807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EC  10%</a:t>
            </a:r>
            <a:endParaRPr lang="ru-RU" sz="1200" dirty="0">
              <a:latin typeface="+mj-lt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979712" y="5085184"/>
            <a:ext cx="864096" cy="64807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SF 0.17%</a:t>
            </a:r>
            <a:endParaRPr lang="ru-RU" sz="1050" dirty="0">
              <a:latin typeface="+mj-lt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043608" y="486916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2"/>
            <a:endCxn id="30" idx="0"/>
          </p:cNvCxnSpPr>
          <p:nvPr/>
        </p:nvCxnSpPr>
        <p:spPr>
          <a:xfrm flipH="1">
            <a:off x="1583668" y="4869160"/>
            <a:ext cx="2520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1" idx="0"/>
          </p:cNvCxnSpPr>
          <p:nvPr/>
        </p:nvCxnSpPr>
        <p:spPr>
          <a:xfrm>
            <a:off x="2411760" y="486916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4139952" y="4653136"/>
            <a:ext cx="720080" cy="57606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IT 100</a:t>
            </a:r>
            <a:endParaRPr lang="ru-RU" sz="1050" dirty="0">
              <a:latin typeface="+mj-lt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067944" y="5301208"/>
            <a:ext cx="864096" cy="64807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SF 0.02</a:t>
            </a:r>
            <a:endParaRPr lang="ru-RU" sz="1200" dirty="0">
              <a:latin typeface="+mj-lt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275856" y="5301208"/>
            <a:ext cx="792088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dirty="0">
                <a:latin typeface="Bookman Old Style" pitchFamily="18" charset="0"/>
              </a:rPr>
              <a:t>α</a:t>
            </a:r>
            <a:endParaRPr lang="en-US" sz="1200" dirty="0">
              <a:latin typeface="Bookman Old Style" pitchFamily="18" charset="0"/>
            </a:endParaRPr>
          </a:p>
          <a:p>
            <a:r>
              <a:rPr lang="en-US" sz="1200" dirty="0">
                <a:latin typeface="Bookman Old Style" pitchFamily="18" charset="0"/>
              </a:rPr>
              <a:t>0.01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4437112"/>
            <a:ext cx="1008112" cy="936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254m1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sz="1600" dirty="0">
                <a:latin typeface="+mj-lt"/>
              </a:rPr>
              <a:t>265ms</a:t>
            </a:r>
            <a:endParaRPr lang="ru-RU" sz="16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4509120"/>
            <a:ext cx="1008112" cy="79208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aseline="30000" dirty="0">
                <a:latin typeface="+mj-lt"/>
              </a:rPr>
              <a:t>254m2</a:t>
            </a:r>
            <a:r>
              <a:rPr lang="en-US" dirty="0">
                <a:latin typeface="+mj-lt"/>
              </a:rPr>
              <a:t>No</a:t>
            </a:r>
          </a:p>
          <a:p>
            <a:pPr algn="ctr"/>
            <a:r>
              <a:rPr lang="en-US" dirty="0">
                <a:latin typeface="+mj-lt"/>
              </a:rPr>
              <a:t>184</a:t>
            </a:r>
            <a:r>
              <a:rPr lang="el-GR" dirty="0">
                <a:latin typeface="Times New Roman"/>
                <a:cs typeface="Times New Roman"/>
              </a:rPr>
              <a:t>μ</a:t>
            </a:r>
            <a:r>
              <a:rPr lang="en-US" dirty="0">
                <a:latin typeface="Times New Roman"/>
                <a:cs typeface="Times New Roman"/>
              </a:rPr>
              <a:t>s</a:t>
            </a:r>
            <a:endParaRPr lang="ru-RU" dirty="0">
              <a:latin typeface="+mj-lt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156176" y="4725144"/>
            <a:ext cx="648072" cy="50405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IT 100</a:t>
            </a:r>
            <a:endParaRPr lang="ru-RU" sz="1050" dirty="0">
              <a:latin typeface="+mj-lt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436096" y="5373216"/>
            <a:ext cx="936104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SF 0.012</a:t>
            </a:r>
            <a:endParaRPr lang="ru-RU" sz="12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5976" y="407707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Isomers</a:t>
            </a:r>
            <a:endParaRPr lang="ru-RU" b="1" dirty="0">
              <a:latin typeface="+mj-lt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771800" y="4005064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4288" y="4365104"/>
            <a:ext cx="158417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j-lt"/>
              </a:rPr>
              <a:t>Goal</a:t>
            </a:r>
          </a:p>
          <a:p>
            <a:pPr algn="ctr"/>
            <a:r>
              <a:rPr lang="en-US" sz="1600" dirty="0">
                <a:latin typeface="+mj-lt"/>
              </a:rPr>
              <a:t>Study isomeric states and collecting more statistic of </a:t>
            </a:r>
            <a:r>
              <a:rPr lang="en-US" sz="1600" baseline="30000" dirty="0">
                <a:latin typeface="+mj-lt"/>
              </a:rPr>
              <a:t>254</a:t>
            </a:r>
            <a:r>
              <a:rPr lang="en-US" sz="1600" dirty="0">
                <a:latin typeface="+mj-lt"/>
              </a:rPr>
              <a:t>No.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13812</TotalTime>
  <Words>2253</Words>
  <Application>Microsoft Office PowerPoint</Application>
  <PresentationFormat>Экран (4:3)</PresentationFormat>
  <Paragraphs>412</Paragraphs>
  <Slides>21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Bookman Old Style</vt:lpstr>
      <vt:lpstr>Calibri</vt:lpstr>
      <vt:lpstr>Cambria</vt:lpstr>
      <vt:lpstr>Georgia</vt:lpstr>
      <vt:lpstr>Gill Sans MT</vt:lpstr>
      <vt:lpstr>Square721 BT</vt:lpstr>
      <vt:lpstr>Times New Roman</vt:lpstr>
      <vt:lpstr>Wingdings</vt:lpstr>
      <vt:lpstr>Wingdings 3</vt:lpstr>
      <vt:lpstr>Начальная</vt:lpstr>
      <vt:lpstr>CorelDRAW</vt:lpstr>
      <vt:lpstr>Study of No isotopes with the GABRIELA array</vt:lpstr>
      <vt:lpstr>Separator for Heavy Elements Spectroscopy (SHELS)</vt:lpstr>
      <vt:lpstr>Total working SET-UP in the world</vt:lpstr>
      <vt:lpstr>Region of interest</vt:lpstr>
      <vt:lpstr>GABRIELA</vt:lpstr>
      <vt:lpstr>Detectors</vt:lpstr>
      <vt:lpstr>Detectors</vt:lpstr>
      <vt:lpstr>Experiments 2019</vt:lpstr>
      <vt:lpstr>254No</vt:lpstr>
      <vt:lpstr>Recoil-fission(γ) correlation of 254No</vt:lpstr>
      <vt:lpstr>Levels of 254No</vt:lpstr>
      <vt:lpstr>Recoil-α(γ) correlation of 254No and isomers.</vt:lpstr>
      <vt:lpstr>Alpha decay of No isotopes</vt:lpstr>
      <vt:lpstr>252No</vt:lpstr>
      <vt:lpstr>250No</vt:lpstr>
      <vt:lpstr>250No</vt:lpstr>
      <vt:lpstr>250No</vt:lpstr>
      <vt:lpstr>Results</vt:lpstr>
      <vt:lpstr>Future</vt:lpstr>
      <vt:lpstr>Peoples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No isotopes with the GABRIELA array</dc:title>
  <dc:creator>user</dc:creator>
  <cp:lastModifiedBy>Алена К</cp:lastModifiedBy>
  <cp:revision>60</cp:revision>
  <dcterms:created xsi:type="dcterms:W3CDTF">2020-02-07T07:09:55Z</dcterms:created>
  <dcterms:modified xsi:type="dcterms:W3CDTF">2020-02-20T20:04:21Z</dcterms:modified>
</cp:coreProperties>
</file>