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handoutMasterIdLst>
    <p:handoutMasterId r:id="rId52"/>
  </p:handoutMasterIdLst>
  <p:sldIdLst>
    <p:sldId id="1036" r:id="rId2"/>
    <p:sldId id="1041" r:id="rId3"/>
    <p:sldId id="1016" r:id="rId4"/>
    <p:sldId id="1208" r:id="rId5"/>
    <p:sldId id="1235" r:id="rId6"/>
    <p:sldId id="1065" r:id="rId7"/>
    <p:sldId id="1188" r:id="rId8"/>
    <p:sldId id="1225" r:id="rId9"/>
    <p:sldId id="1226" r:id="rId10"/>
    <p:sldId id="1227" r:id="rId11"/>
    <p:sldId id="1173" r:id="rId12"/>
    <p:sldId id="1228" r:id="rId13"/>
    <p:sldId id="1229" r:id="rId14"/>
    <p:sldId id="1230" r:id="rId15"/>
    <p:sldId id="364" r:id="rId16"/>
    <p:sldId id="1232" r:id="rId17"/>
    <p:sldId id="1209" r:id="rId18"/>
    <p:sldId id="962" r:id="rId19"/>
    <p:sldId id="1116" r:id="rId20"/>
    <p:sldId id="1224" r:id="rId21"/>
    <p:sldId id="276" r:id="rId22"/>
    <p:sldId id="1118" r:id="rId23"/>
    <p:sldId id="972" r:id="rId24"/>
    <p:sldId id="1223" r:id="rId25"/>
    <p:sldId id="977" r:id="rId26"/>
    <p:sldId id="1175" r:id="rId27"/>
    <p:sldId id="1141" r:id="rId28"/>
    <p:sldId id="1233" r:id="rId29"/>
    <p:sldId id="256" r:id="rId30"/>
    <p:sldId id="1091" r:id="rId31"/>
    <p:sldId id="1090" r:id="rId32"/>
    <p:sldId id="1241" r:id="rId33"/>
    <p:sldId id="1210" r:id="rId34"/>
    <p:sldId id="1231" r:id="rId35"/>
    <p:sldId id="1079" r:id="rId36"/>
    <p:sldId id="1234" r:id="rId37"/>
    <p:sldId id="1088" r:id="rId38"/>
    <p:sldId id="1102" r:id="rId39"/>
    <p:sldId id="1177" r:id="rId40"/>
    <p:sldId id="1089" r:id="rId41"/>
    <p:sldId id="355" r:id="rId42"/>
    <p:sldId id="1239" r:id="rId43"/>
    <p:sldId id="1190" r:id="rId44"/>
    <p:sldId id="1243" r:id="rId45"/>
    <p:sldId id="1240" r:id="rId46"/>
    <p:sldId id="1218" r:id="rId47"/>
    <p:sldId id="1222" r:id="rId48"/>
    <p:sldId id="1242" r:id="rId49"/>
    <p:sldId id="1244" r:id="rId5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49">
          <p15:clr>
            <a:srgbClr val="A4A3A4"/>
          </p15:clr>
        </p15:guide>
        <p15:guide id="2" pos="23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AFF"/>
    <a:srgbClr val="F0FFFD"/>
    <a:srgbClr val="F7FEFF"/>
    <a:srgbClr val="A0FFF6"/>
    <a:srgbClr val="FFF4FD"/>
    <a:srgbClr val="FFFFE6"/>
    <a:srgbClr val="FF0D1A"/>
    <a:srgbClr val="F4EAFF"/>
    <a:srgbClr val="FFFADC"/>
    <a:srgbClr val="FFEE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6" autoAdjust="0"/>
    <p:restoredTop sz="50000" autoAdjust="0"/>
  </p:normalViewPr>
  <p:slideViewPr>
    <p:cSldViewPr snapToGrid="0">
      <p:cViewPr varScale="1">
        <p:scale>
          <a:sx n="116" d="100"/>
          <a:sy n="116" d="100"/>
        </p:scale>
        <p:origin x="1116" y="108"/>
      </p:cViewPr>
      <p:guideLst>
        <p:guide orient="horz" pos="1649"/>
        <p:guide pos="2333"/>
      </p:guideLst>
    </p:cSldViewPr>
  </p:slideViewPr>
  <p:notesTextViewPr>
    <p:cViewPr>
      <p:scale>
        <a:sx n="200" d="100"/>
        <a:sy n="2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711C6A0-924E-4D4C-A634-CB38026DAA40}" type="datetime1">
              <a:rPr lang="en-US"/>
              <a:pPr/>
              <a:t>2/20/2020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86BFF3-4574-4307-A599-C396A727DD5A}" type="slidenum">
              <a:rPr lang="en-US"/>
              <a:pPr/>
              <a:t>‹#›</a:t>
            </a:fld>
            <a:endParaRPr lang="en-US"/>
          </a:p>
        </p:txBody>
      </p:sp>
    </p:spTree>
    <p:extLst>
      <p:ext uri="{BB962C8B-B14F-4D97-AF65-F5344CB8AC3E}">
        <p14:creationId xmlns:p14="http://schemas.microsoft.com/office/powerpoint/2010/main" val="4107868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BD3B1A-181B-4672-AAAC-B1290729355D}" type="slidenum">
              <a:rPr lang="ru-RU"/>
              <a:pPr/>
              <a:t>‹#›</a:t>
            </a:fld>
            <a:endParaRPr lang="ru-RU"/>
          </a:p>
        </p:txBody>
      </p:sp>
    </p:spTree>
    <p:extLst>
      <p:ext uri="{BB962C8B-B14F-4D97-AF65-F5344CB8AC3E}">
        <p14:creationId xmlns:p14="http://schemas.microsoft.com/office/powerpoint/2010/main" val="21542347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First of all I would like to express my gratitude to Prof. </a:t>
            </a:r>
            <a:r>
              <a:rPr lang="en-US" baseline="0" dirty="0" err="1"/>
              <a:t>Livai</a:t>
            </a:r>
            <a:r>
              <a:rPr lang="en-US" baseline="0" dirty="0"/>
              <a:t> and organizers for the invitation and opportunity to give a talk at the Wigner Colloquium</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1</a:t>
            </a:fld>
            <a:endParaRPr lang="ru-RU"/>
          </a:p>
        </p:txBody>
      </p:sp>
    </p:spTree>
    <p:extLst>
      <p:ext uri="{BB962C8B-B14F-4D97-AF65-F5344CB8AC3E}">
        <p14:creationId xmlns:p14="http://schemas.microsoft.com/office/powerpoint/2010/main" val="380339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p:spPr>
        <p:txBody>
          <a:bodyPr/>
          <a:lstStyle/>
          <a:p>
            <a:r>
              <a:rPr lang="en-US" dirty="0">
                <a:ea typeface="ＭＳ Ｐゴシック" charset="0"/>
                <a:cs typeface="ＭＳ Ｐゴシック" charset="0"/>
              </a:rPr>
              <a:t>The lattice design and prototyping of most collider elements are completed. The ring circumference is twice as one of the </a:t>
            </a:r>
            <a:r>
              <a:rPr lang="en-US" dirty="0" err="1">
                <a:ea typeface="ＭＳ Ｐゴシック" charset="0"/>
                <a:cs typeface="ＭＳ Ｐゴシック" charset="0"/>
              </a:rPr>
              <a:t>Nuclotron</a:t>
            </a:r>
            <a:r>
              <a:rPr lang="en-US" dirty="0">
                <a:ea typeface="ＭＳ Ｐゴシック" charset="0"/>
                <a:cs typeface="ＭＳ Ｐゴシック" charset="0"/>
              </a:rPr>
              <a:t>. For the</a:t>
            </a:r>
            <a:r>
              <a:rPr lang="en-US" baseline="0" dirty="0">
                <a:ea typeface="ＭＳ Ｐゴシック" charset="0"/>
                <a:cs typeface="ＭＳ Ｐゴシック" charset="0"/>
              </a:rPr>
              <a:t> gold beam a</a:t>
            </a:r>
            <a:r>
              <a:rPr lang="en-US" dirty="0">
                <a:ea typeface="ＭＳ Ｐゴシック" charset="0"/>
                <a:cs typeface="ＭＳ Ｐゴシック" charset="0"/>
              </a:rPr>
              <a:t> Luminosity at  the energy above 10 </a:t>
            </a:r>
            <a:r>
              <a:rPr lang="en-US" dirty="0" err="1">
                <a:ea typeface="ＭＳ Ｐゴシック" charset="0"/>
                <a:cs typeface="ＭＳ Ｐゴシック" charset="0"/>
              </a:rPr>
              <a:t>GeV</a:t>
            </a:r>
            <a:r>
              <a:rPr lang="en-US" dirty="0">
                <a:ea typeface="ＭＳ Ｐゴシック" charset="0"/>
                <a:cs typeface="ＭＳ Ｐゴシック" charset="0"/>
              </a:rPr>
              <a:t> per nucleon will be 10 to the 27  </a:t>
            </a:r>
          </a:p>
        </p:txBody>
      </p:sp>
      <p:sp>
        <p:nvSpPr>
          <p:cNvPr id="7270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A577D9-ABC0-0C4C-9CAB-9E6515ED4DFC}" type="slidenum">
              <a:rPr lang="ru-RU" sz="1200"/>
              <a:pPr eaLnBrk="1" hangingPunct="1"/>
              <a:t>13</a:t>
            </a:fld>
            <a:endParaRPr lang="ru-RU" sz="1200"/>
          </a:p>
        </p:txBody>
      </p:sp>
    </p:spTree>
    <p:extLst>
      <p:ext uri="{BB962C8B-B14F-4D97-AF65-F5344CB8AC3E}">
        <p14:creationId xmlns:p14="http://schemas.microsoft.com/office/powerpoint/2010/main" val="82850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major NICA facilities. The </a:t>
            </a:r>
            <a:r>
              <a:rPr lang="en-US" dirty="0" err="1"/>
              <a:t>Nuclotron</a:t>
            </a:r>
            <a:r>
              <a:rPr lang="en-US" dirty="0"/>
              <a:t> – </a:t>
            </a:r>
            <a:r>
              <a:rPr lang="en-US" dirty="0" err="1"/>
              <a:t>supercoducting</a:t>
            </a:r>
            <a:r>
              <a:rPr lang="en-US" dirty="0"/>
              <a:t> synchrotron with circumference</a:t>
            </a:r>
            <a:r>
              <a:rPr lang="en-US" baseline="0" dirty="0"/>
              <a:t> of 250 meters was put in operation 24 years ago. The beams from </a:t>
            </a:r>
            <a:r>
              <a:rPr lang="en-US" baseline="0" dirty="0" err="1"/>
              <a:t>Nuclotron</a:t>
            </a:r>
            <a:r>
              <a:rPr lang="en-US" baseline="0" dirty="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17</a:t>
            </a:fld>
            <a:endParaRPr lang="ru-RU"/>
          </a:p>
        </p:txBody>
      </p:sp>
    </p:spTree>
    <p:extLst>
      <p:ext uri="{BB962C8B-B14F-4D97-AF65-F5344CB8AC3E}">
        <p14:creationId xmlns:p14="http://schemas.microsoft.com/office/powerpoint/2010/main" val="364595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r>
              <a:rPr lang="en-US" dirty="0">
                <a:ea typeface="ＭＳ Ｐゴシック" charset="0"/>
                <a:cs typeface="ＭＳ Ｐゴシック" charset="0"/>
              </a:rPr>
              <a:t>The MPD will be put in operation at two stages. At the first one the barrel part will be equipped with  major tracking detector TPC, TOF end ECAL. FHC and FD will be operational as well.</a:t>
            </a:r>
          </a:p>
          <a:p>
            <a:r>
              <a:rPr lang="en-US" dirty="0">
                <a:ea typeface="ＭＳ Ｐゴシック" charset="0"/>
                <a:cs typeface="ＭＳ Ｐゴシック" charset="0"/>
              </a:rPr>
              <a:t>At the second stage the detector will be supplemented with IT and end cap </a:t>
            </a:r>
            <a:r>
              <a:rPr lang="en-US" dirty="0" err="1">
                <a:ea typeface="ＭＳ Ｐゴシック" charset="0"/>
                <a:cs typeface="ＭＳ Ｐゴシック" charset="0"/>
              </a:rPr>
              <a:t>subdetectors</a:t>
            </a:r>
            <a:r>
              <a:rPr lang="en-US" dirty="0">
                <a:ea typeface="ＭＳ Ｐゴシック" charset="0"/>
                <a:cs typeface="ＭＳ Ｐゴシック" charset="0"/>
              </a:rPr>
              <a:t>.</a:t>
            </a:r>
          </a:p>
          <a:p>
            <a:r>
              <a:rPr lang="en-US" dirty="0">
                <a:ea typeface="ＭＳ Ｐゴシック" charset="0"/>
                <a:cs typeface="ＭＳ Ｐゴシック" charset="0"/>
              </a:rPr>
              <a:t>  </a:t>
            </a:r>
          </a:p>
        </p:txBody>
      </p:sp>
      <p:sp>
        <p:nvSpPr>
          <p:cNvPr id="11366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36274-6DE2-844F-9869-B74927C4270E}" type="slidenum">
              <a:rPr lang="ru-RU" sz="1200"/>
              <a:pPr eaLnBrk="1" hangingPunct="1"/>
              <a:t>24</a:t>
            </a:fld>
            <a:endParaRPr lang="ru-RU" sz="1200"/>
          </a:p>
        </p:txBody>
      </p:sp>
    </p:spTree>
    <p:extLst>
      <p:ext uri="{BB962C8B-B14F-4D97-AF65-F5344CB8AC3E}">
        <p14:creationId xmlns:p14="http://schemas.microsoft.com/office/powerpoint/2010/main" val="2249746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r>
              <a:rPr lang="en-US" dirty="0">
                <a:ea typeface="ＭＳ Ｐゴシック" charset="0"/>
                <a:cs typeface="ＭＳ Ｐゴシック" charset="0"/>
              </a:rPr>
              <a:t>The MPD will be put in operation at two stages. At the first one the barrel part will be equipped with  major tracking detector TPC, TOF end ECAL. FHC and FD will be operational as well.</a:t>
            </a:r>
          </a:p>
          <a:p>
            <a:r>
              <a:rPr lang="en-US" dirty="0">
                <a:ea typeface="ＭＳ Ｐゴシック" charset="0"/>
                <a:cs typeface="ＭＳ Ｐゴシック" charset="0"/>
              </a:rPr>
              <a:t>At the second stage the detector will be supplemented with IT and end cap </a:t>
            </a:r>
            <a:r>
              <a:rPr lang="en-US" dirty="0" err="1">
                <a:ea typeface="ＭＳ Ｐゴシック" charset="0"/>
                <a:cs typeface="ＭＳ Ｐゴシック" charset="0"/>
              </a:rPr>
              <a:t>subdetectors</a:t>
            </a:r>
            <a:r>
              <a:rPr lang="en-US" dirty="0">
                <a:ea typeface="ＭＳ Ｐゴシック" charset="0"/>
                <a:cs typeface="ＭＳ Ｐゴシック" charset="0"/>
              </a:rPr>
              <a:t>.</a:t>
            </a:r>
          </a:p>
          <a:p>
            <a:r>
              <a:rPr lang="en-US" dirty="0">
                <a:ea typeface="ＭＳ Ｐゴシック" charset="0"/>
                <a:cs typeface="ＭＳ Ｐゴシック" charset="0"/>
              </a:rPr>
              <a:t>  </a:t>
            </a:r>
          </a:p>
        </p:txBody>
      </p:sp>
      <p:sp>
        <p:nvSpPr>
          <p:cNvPr id="11366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36274-6DE2-844F-9869-B74927C4270E}" type="slidenum">
              <a:rPr lang="ru-RU" sz="1200"/>
              <a:pPr eaLnBrk="1" hangingPunct="1"/>
              <a:t>25</a:t>
            </a:fld>
            <a:endParaRPr lang="ru-RU" sz="1200"/>
          </a:p>
        </p:txBody>
      </p:sp>
    </p:spTree>
    <p:extLst>
      <p:ext uri="{BB962C8B-B14F-4D97-AF65-F5344CB8AC3E}">
        <p14:creationId xmlns:p14="http://schemas.microsoft.com/office/powerpoint/2010/main" val="213179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26</a:t>
            </a:fld>
            <a:endParaRPr lang="ru-RU" sz="1200"/>
          </a:p>
        </p:txBody>
      </p:sp>
    </p:spTree>
    <p:extLst>
      <p:ext uri="{BB962C8B-B14F-4D97-AF65-F5344CB8AC3E}">
        <p14:creationId xmlns:p14="http://schemas.microsoft.com/office/powerpoint/2010/main" val="236584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major NICA facilities. The </a:t>
            </a:r>
            <a:r>
              <a:rPr lang="en-US" dirty="0" err="1"/>
              <a:t>Nuclotron</a:t>
            </a:r>
            <a:r>
              <a:rPr lang="en-US" dirty="0"/>
              <a:t> – </a:t>
            </a:r>
            <a:r>
              <a:rPr lang="en-US" dirty="0" err="1"/>
              <a:t>supercoducting</a:t>
            </a:r>
            <a:r>
              <a:rPr lang="en-US" dirty="0"/>
              <a:t> synchrotron with circumference</a:t>
            </a:r>
            <a:r>
              <a:rPr lang="en-US" baseline="0" dirty="0"/>
              <a:t> of 250 meters was put in operation 24 years ago. The beams from </a:t>
            </a:r>
            <a:r>
              <a:rPr lang="en-US" baseline="0" dirty="0" err="1"/>
              <a:t>Nuclotron</a:t>
            </a:r>
            <a:r>
              <a:rPr lang="en-US" baseline="0" dirty="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33</a:t>
            </a:fld>
            <a:endParaRPr lang="ru-RU"/>
          </a:p>
        </p:txBody>
      </p:sp>
    </p:spTree>
    <p:extLst>
      <p:ext uri="{BB962C8B-B14F-4D97-AF65-F5344CB8AC3E}">
        <p14:creationId xmlns:p14="http://schemas.microsoft.com/office/powerpoint/2010/main" val="4090000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34</a:t>
            </a:fld>
            <a:endParaRPr lang="ru-RU"/>
          </a:p>
        </p:txBody>
      </p:sp>
    </p:spTree>
    <p:extLst>
      <p:ext uri="{BB962C8B-B14F-4D97-AF65-F5344CB8AC3E}">
        <p14:creationId xmlns:p14="http://schemas.microsoft.com/office/powerpoint/2010/main" val="3778879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35</a:t>
            </a:fld>
            <a:endParaRPr lang="ru-RU"/>
          </a:p>
        </p:txBody>
      </p:sp>
    </p:spTree>
    <p:extLst>
      <p:ext uri="{BB962C8B-B14F-4D97-AF65-F5344CB8AC3E}">
        <p14:creationId xmlns:p14="http://schemas.microsoft.com/office/powerpoint/2010/main" val="252157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36</a:t>
            </a:fld>
            <a:endParaRPr lang="ru-RU"/>
          </a:p>
        </p:txBody>
      </p:sp>
    </p:spTree>
    <p:extLst>
      <p:ext uri="{BB962C8B-B14F-4D97-AF65-F5344CB8AC3E}">
        <p14:creationId xmlns:p14="http://schemas.microsoft.com/office/powerpoint/2010/main" val="415389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a:t>
            </a:r>
            <a:r>
              <a:rPr lang="en-US" baseline="0" dirty="0"/>
              <a:t> words on the NICA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40</a:t>
            </a:fld>
            <a:endParaRPr lang="ru-RU"/>
          </a:p>
        </p:txBody>
      </p:sp>
    </p:spTree>
    <p:extLst>
      <p:ext uri="{BB962C8B-B14F-4D97-AF65-F5344CB8AC3E}">
        <p14:creationId xmlns:p14="http://schemas.microsoft.com/office/powerpoint/2010/main" val="44531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0" name="Заметки 2"/>
          <p:cNvSpPr>
            <a:spLocks noGrp="1"/>
          </p:cNvSpPr>
          <p:nvPr>
            <p:ph type="body" idx="1"/>
          </p:nvPr>
        </p:nvSpPr>
        <p:spPr bwMode="auto">
          <a:xfrm>
            <a:off x="549276" y="4343400"/>
            <a:ext cx="58324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eaLnBrk="1" hangingPunct="1">
              <a:spcBef>
                <a:spcPct val="0"/>
              </a:spcBef>
            </a:pPr>
            <a:r>
              <a:rPr lang="en-US" sz="1400" dirty="0">
                <a:latin typeface="Calibri" charset="0"/>
                <a:ea typeface="MS PGothic" charset="0"/>
              </a:rPr>
              <a:t>NICA is a </a:t>
            </a:r>
            <a:r>
              <a:rPr lang="en-US" sz="1400" dirty="0" err="1">
                <a:latin typeface="Calibri" charset="0"/>
                <a:ea typeface="MS PGothic" charset="0"/>
              </a:rPr>
              <a:t>Nuclotron</a:t>
            </a:r>
            <a:r>
              <a:rPr lang="en-US" sz="1400" dirty="0">
                <a:latin typeface="Calibri" charset="0"/>
                <a:ea typeface="MS PGothic" charset="0"/>
              </a:rPr>
              <a:t> …</a:t>
            </a:r>
            <a:r>
              <a:rPr lang="en-US" sz="1400" baseline="0" dirty="0">
                <a:latin typeface="Calibri" charset="0"/>
                <a:ea typeface="MS PGothic" charset="0"/>
              </a:rPr>
              <a:t> The main targets of the project are: ..</a:t>
            </a:r>
          </a:p>
          <a:p>
            <a:pPr algn="just" eaLnBrk="1" hangingPunct="1">
              <a:spcBef>
                <a:spcPct val="0"/>
              </a:spcBef>
            </a:pPr>
            <a:r>
              <a:rPr lang="en-US" sz="1400" baseline="0" dirty="0">
                <a:latin typeface="Calibri" charset="0"/>
                <a:ea typeface="MS PGothic" charset="0"/>
              </a:rPr>
              <a:t>That has required a development of accelerator facility and construction of </a:t>
            </a:r>
            <a:endParaRPr lang="en-US" sz="1400" dirty="0">
              <a:latin typeface="Calibri" charset="0"/>
              <a:ea typeface="MS PGothic" charset="0"/>
            </a:endParaRPr>
          </a:p>
        </p:txBody>
      </p:sp>
      <p:sp>
        <p:nvSpPr>
          <p:cNvPr id="119811"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1609037-A38D-034F-8362-C9E592689147}" type="slidenum">
              <a:rPr lang="ru-RU" sz="1200">
                <a:latin typeface="Calibri" charset="0"/>
                <a:cs typeface="Arial" charset="0"/>
              </a:rPr>
              <a:pPr/>
              <a:t>2</a:t>
            </a:fld>
            <a:endParaRPr lang="ru-RU" sz="1200">
              <a:latin typeface="Calibri" charset="0"/>
              <a:cs typeface="Arial" charset="0"/>
            </a:endParaRPr>
          </a:p>
        </p:txBody>
      </p:sp>
    </p:spTree>
    <p:extLst>
      <p:ext uri="{BB962C8B-B14F-4D97-AF65-F5344CB8AC3E}">
        <p14:creationId xmlns:p14="http://schemas.microsoft.com/office/powerpoint/2010/main" val="2968926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5362" name="Заметки 2"/>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a:p>
        </p:txBody>
      </p:sp>
      <p:sp>
        <p:nvSpPr>
          <p:cNvPr id="15363" name="Номер слайда 3"/>
          <p:cNvSpPr>
            <a:spLocks noGrp="1" noChangeArrowheads="1"/>
          </p:cNvSpPr>
          <p:nvPr>
            <p:ph type="sldNum" sz="quarter" idx="5"/>
          </p:nvPr>
        </p:nvSpPr>
        <p:spPr bwMode="auto">
          <a:noFill/>
          <a:ln>
            <a:miter lim="800000"/>
            <a:headEnd/>
            <a:tailEnd/>
          </a:ln>
        </p:spPr>
        <p:txBody>
          <a:bodyPr/>
          <a:lstStyle/>
          <a:p>
            <a:fld id="{BF8235F4-F8AC-4BA7-9D84-766D50581417}" type="slidenum">
              <a:rPr lang="en-US" altLang="ru-RU"/>
              <a:pPr/>
              <a:t>43</a:t>
            </a:fld>
            <a:endParaRPr lang="en-US" altLang="ru-RU"/>
          </a:p>
        </p:txBody>
      </p:sp>
    </p:spTree>
    <p:extLst>
      <p:ext uri="{BB962C8B-B14F-4D97-AF65-F5344CB8AC3E}">
        <p14:creationId xmlns:p14="http://schemas.microsoft.com/office/powerpoint/2010/main" val="52446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BCD46C72-097A-6C47-B9F6-663D1682AE47}" type="slidenum">
              <a:rPr lang="en-US" smtClean="0"/>
              <a:t>45</a:t>
            </a:fld>
            <a:endParaRPr lang="en-US"/>
          </a:p>
        </p:txBody>
      </p:sp>
    </p:spTree>
    <p:extLst>
      <p:ext uri="{BB962C8B-B14F-4D97-AF65-F5344CB8AC3E}">
        <p14:creationId xmlns:p14="http://schemas.microsoft.com/office/powerpoint/2010/main" val="302869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a:t>
            </a:r>
            <a:r>
              <a:rPr lang="en-US" baseline="0" dirty="0"/>
              <a:t> words on the NICA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a:t>
            </a:fld>
            <a:endParaRPr lang="ru-RU"/>
          </a:p>
        </p:txBody>
      </p:sp>
    </p:spTree>
    <p:extLst>
      <p:ext uri="{BB962C8B-B14F-4D97-AF65-F5344CB8AC3E}">
        <p14:creationId xmlns:p14="http://schemas.microsoft.com/office/powerpoint/2010/main" val="395005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major NICA facilities. The </a:t>
            </a:r>
            <a:r>
              <a:rPr lang="en-US" dirty="0" err="1"/>
              <a:t>Nuclotron</a:t>
            </a:r>
            <a:r>
              <a:rPr lang="en-US" dirty="0"/>
              <a:t> – </a:t>
            </a:r>
            <a:r>
              <a:rPr lang="en-US" dirty="0" err="1"/>
              <a:t>supercoducting</a:t>
            </a:r>
            <a:r>
              <a:rPr lang="en-US" dirty="0"/>
              <a:t> synchrotron with circumference</a:t>
            </a:r>
            <a:r>
              <a:rPr lang="en-US" baseline="0" dirty="0"/>
              <a:t> of 250 meters was put in operation 24 years ago. The beams from </a:t>
            </a:r>
            <a:r>
              <a:rPr lang="en-US" baseline="0" dirty="0" err="1"/>
              <a:t>Nuclotron</a:t>
            </a:r>
            <a:r>
              <a:rPr lang="en-US" baseline="0" dirty="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a:t>
            </a:fld>
            <a:endParaRPr lang="ru-RU"/>
          </a:p>
        </p:txBody>
      </p:sp>
    </p:spTree>
    <p:extLst>
      <p:ext uri="{BB962C8B-B14F-4D97-AF65-F5344CB8AC3E}">
        <p14:creationId xmlns:p14="http://schemas.microsoft.com/office/powerpoint/2010/main" val="161078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Nuclotron</a:t>
            </a:r>
            <a:r>
              <a:rPr lang="en-US" dirty="0"/>
              <a:t>,</a:t>
            </a:r>
            <a:r>
              <a:rPr lang="en-US" baseline="0" dirty="0"/>
              <a:t> synchrotron based on the SC magnets developed at JINR, was put in operation in 1993. In was essentially modernized in 2010-2015. It will provide acceleration of gold ions  up to kinetic energy 4,4 </a:t>
            </a:r>
            <a:r>
              <a:rPr lang="en-US" baseline="0" dirty="0" err="1"/>
              <a:t>GeV</a:t>
            </a:r>
            <a:r>
              <a:rPr lang="en-US" baseline="0" dirty="0"/>
              <a:t>/u, and protons up to 12 </a:t>
            </a:r>
            <a:r>
              <a:rPr lang="en-US" baseline="0" dirty="0" err="1"/>
              <a:t>GeV</a:t>
            </a:r>
            <a:r>
              <a:rPr lang="en-US" baseline="0" dirty="0"/>
              <a:t>.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5</a:t>
            </a:fld>
            <a:endParaRPr lang="ru-RU"/>
          </a:p>
        </p:txBody>
      </p:sp>
    </p:spTree>
    <p:extLst>
      <p:ext uri="{BB962C8B-B14F-4D97-AF65-F5344CB8AC3E}">
        <p14:creationId xmlns:p14="http://schemas.microsoft.com/office/powerpoint/2010/main" val="374534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technological line for magnet assembly and test has been put in operation.</a:t>
            </a:r>
            <a:r>
              <a:rPr lang="en-US" baseline="0" dirty="0"/>
              <a:t> In</a:t>
            </a:r>
            <a:r>
              <a:rPr lang="en-US" dirty="0"/>
              <a:t> total</a:t>
            </a:r>
            <a:r>
              <a:rPr lang="en-US" baseline="0" dirty="0"/>
              <a:t> almost 450 magnets will be fabricated for NICA and FAIR /SIS100 accelerators. The booster magnet fabrication is going well.</a:t>
            </a:r>
          </a:p>
          <a:p>
            <a:r>
              <a:rPr lang="en-US" dirty="0"/>
              <a:t>All yokes are already produced and delivered. </a:t>
            </a:r>
          </a:p>
        </p:txBody>
      </p:sp>
      <p:sp>
        <p:nvSpPr>
          <p:cNvPr id="4" name="Slide Number Placeholder 3"/>
          <p:cNvSpPr>
            <a:spLocks noGrp="1"/>
          </p:cNvSpPr>
          <p:nvPr>
            <p:ph type="sldNum" sz="quarter" idx="10"/>
          </p:nvPr>
        </p:nvSpPr>
        <p:spPr/>
        <p:txBody>
          <a:bodyPr/>
          <a:lstStyle/>
          <a:p>
            <a:fld id="{C1BD3B1A-181B-4672-AAAC-B1290729355D}" type="slidenum">
              <a:rPr lang="ru-RU" smtClean="0"/>
              <a:pPr/>
              <a:t>7</a:t>
            </a:fld>
            <a:endParaRPr lang="ru-RU"/>
          </a:p>
        </p:txBody>
      </p:sp>
    </p:spTree>
    <p:extLst>
      <p:ext uri="{BB962C8B-B14F-4D97-AF65-F5344CB8AC3E}">
        <p14:creationId xmlns:p14="http://schemas.microsoft.com/office/powerpoint/2010/main" val="311687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C1BD3B1A-181B-4672-AAAC-B1290729355D}" type="slidenum">
              <a:rPr lang="ru-RU" smtClean="0"/>
              <a:pPr/>
              <a:t>8</a:t>
            </a:fld>
            <a:endParaRPr lang="ru-RU"/>
          </a:p>
        </p:txBody>
      </p:sp>
    </p:spTree>
    <p:extLst>
      <p:ext uri="{BB962C8B-B14F-4D97-AF65-F5344CB8AC3E}">
        <p14:creationId xmlns:p14="http://schemas.microsoft.com/office/powerpoint/2010/main" val="202269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xmlns="" id="{9E017D8D-6237-3946-BA25-C81282701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a:extLst>
              <a:ext uri="{FF2B5EF4-FFF2-40B4-BE49-F238E27FC236}">
                <a16:creationId xmlns:a16="http://schemas.microsoft.com/office/drawing/2014/main" xmlns="" id="{2FA6901D-664A-F945-BEA7-4A4321943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9220" name="Номер слайда 3">
            <a:extLst>
              <a:ext uri="{FF2B5EF4-FFF2-40B4-BE49-F238E27FC236}">
                <a16:creationId xmlns:a16="http://schemas.microsoft.com/office/drawing/2014/main" xmlns="" id="{0791C43B-9605-0B46-B033-1824710E2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8263A6-C73E-2B40-B32F-5A835DB26271}" type="slidenum">
              <a:rPr lang="ru-RU" altLang="ru-RU"/>
              <a:pPr>
                <a:spcBef>
                  <a:spcPct val="0"/>
                </a:spcBef>
              </a:pPr>
              <a:t>9</a:t>
            </a:fld>
            <a:endParaRPr lang="ru-RU" altLang="ru-RU"/>
          </a:p>
        </p:txBody>
      </p:sp>
    </p:spTree>
    <p:extLst>
      <p:ext uri="{BB962C8B-B14F-4D97-AF65-F5344CB8AC3E}">
        <p14:creationId xmlns:p14="http://schemas.microsoft.com/office/powerpoint/2010/main" val="172610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ru-RU" dirty="0">
              <a:latin typeface="Calibri" charset="0"/>
            </a:endParaRPr>
          </a:p>
        </p:txBody>
      </p:sp>
      <p:sp>
        <p:nvSpPr>
          <p:cNvPr id="819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D007C-5C11-5D4F-81B3-2857997613D3}" type="slidenum">
              <a:rPr lang="ru-RU">
                <a:latin typeface="Calibri" charset="0"/>
              </a:rPr>
              <a:pPr eaLnBrk="1" hangingPunct="1"/>
              <a:t>11</a:t>
            </a:fld>
            <a:endParaRPr lang="ru-RU">
              <a:latin typeface="Calibri" charset="0"/>
            </a:endParaRPr>
          </a:p>
        </p:txBody>
      </p:sp>
    </p:spTree>
    <p:extLst>
      <p:ext uri="{BB962C8B-B14F-4D97-AF65-F5344CB8AC3E}">
        <p14:creationId xmlns:p14="http://schemas.microsoft.com/office/powerpoint/2010/main" val="346878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4"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4"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172" y="538666"/>
            <a:ext cx="8228763" cy="614142"/>
          </a:xfrm>
          <a:prstGeom prst="rect">
            <a:avLst/>
          </a:prstGeom>
        </p:spPr>
        <p:txBody>
          <a:bodyPr lIns="0" tIns="0" rIns="0" bIns="0" anchor="ctr">
            <a:spAutoFit/>
          </a:bodyPr>
          <a:lstStyle/>
          <a:p>
            <a:pPr algn="ctr"/>
            <a:endParaRPr lang="en-US" sz="3991" b="0" strike="noStrike" spc="-1">
              <a:latin typeface="Arial"/>
            </a:endParaRPr>
          </a:p>
        </p:txBody>
      </p:sp>
      <p:sp>
        <p:nvSpPr>
          <p:cNvPr id="10" name="PlaceHolder 2"/>
          <p:cNvSpPr>
            <a:spLocks noGrp="1"/>
          </p:cNvSpPr>
          <p:nvPr>
            <p:ph type="body"/>
          </p:nvPr>
        </p:nvSpPr>
        <p:spPr>
          <a:xfrm>
            <a:off x="457172" y="1604399"/>
            <a:ext cx="4015600" cy="3976819"/>
          </a:xfrm>
          <a:prstGeom prst="rect">
            <a:avLst/>
          </a:prstGeom>
        </p:spPr>
        <p:txBody>
          <a:bodyPr lIns="0" tIns="0" rIns="0" bIns="0">
            <a:normAutofit/>
          </a:bodyPr>
          <a:lstStyle/>
          <a:p>
            <a:endParaRPr lang="en-US" sz="2903" b="0" strike="noStrike" spc="-1">
              <a:latin typeface="Arial"/>
            </a:endParaRPr>
          </a:p>
        </p:txBody>
      </p:sp>
      <p:sp>
        <p:nvSpPr>
          <p:cNvPr id="11" name="PlaceHolder 3"/>
          <p:cNvSpPr>
            <a:spLocks noGrp="1"/>
          </p:cNvSpPr>
          <p:nvPr>
            <p:ph type="body"/>
          </p:nvPr>
        </p:nvSpPr>
        <p:spPr>
          <a:xfrm>
            <a:off x="4673927" y="1604399"/>
            <a:ext cx="4015600" cy="3976819"/>
          </a:xfrm>
          <a:prstGeom prst="rect">
            <a:avLst/>
          </a:prstGeom>
        </p:spPr>
        <p:txBody>
          <a:bodyPr lIns="0" tIns="0" rIns="0" bIns="0">
            <a:normAutofit/>
          </a:bodyPr>
          <a:lstStyle/>
          <a:p>
            <a:endParaRPr lang="en-US" sz="2903" b="0" strike="noStrike" spc="-1">
              <a:latin typeface="Arial"/>
            </a:endParaRPr>
          </a:p>
        </p:txBody>
      </p:sp>
    </p:spTree>
    <p:extLst>
      <p:ext uri="{BB962C8B-B14F-4D97-AF65-F5344CB8AC3E}">
        <p14:creationId xmlns:p14="http://schemas.microsoft.com/office/powerpoint/2010/main" val="186973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4"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ru-RU"/>
              <a:t>20 February 2020</a:t>
            </a:r>
          </a:p>
        </p:txBody>
      </p:sp>
      <p:sp>
        <p:nvSpPr>
          <p:cNvPr id="3" name="Rectangle 5"/>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ru-RU"/>
              <a:t>20 February 2020</a:t>
            </a:r>
          </a:p>
        </p:txBody>
      </p:sp>
      <p:sp>
        <p:nvSpPr>
          <p:cNvPr id="6" name="Rectangle 7"/>
          <p:cNvSpPr>
            <a:spLocks noGrp="1" noChangeArrowheads="1"/>
          </p:cNvSpPr>
          <p:nvPr>
            <p:ph type="ftr" sz="quarter" idx="11"/>
          </p:nvPr>
        </p:nvSpPr>
        <p:spPr/>
        <p:txBody>
          <a:bodyPr/>
          <a:lstStyle>
            <a:lvl1pPr>
              <a:defRPr/>
            </a:lvl1pPr>
          </a:lstStyle>
          <a:p>
            <a:pPr>
              <a:defRPr/>
            </a:pPr>
            <a:r>
              <a:rPr lang="en-US"/>
              <a:t>V. Kekelidze, 127-th session of SC</a:t>
            </a:r>
            <a:endParaRPr lang="ru-RU"/>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t>20 February 2020</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V. Kekelidze, 127-th session of SC</a:t>
            </a:r>
            <a:endParaRPr lang="ru-RU"/>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r>
              <a:rPr lang="ru-RU"/>
              <a:t>20 February 2020</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r>
              <a:rPr lang="en-GB"/>
              <a:t>V. Kekelidze, 127-th session of SC</a:t>
            </a: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3A66F6C-EDA5-4A52-BE43-FDC79D04737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1" r:id="rId7"/>
    <p:sldLayoutId id="2147484812" r:id="rId8"/>
    <p:sldLayoutId id="2147484810" r:id="rId9"/>
    <p:sldLayoutId id="2147484813" r:id="rId10"/>
    <p:sldLayoutId id="2147484814" r:id="rId11"/>
    <p:sldLayoutId id="2147484815" r:id="rId12"/>
    <p:sldLayoutId id="2147484816" r:id="rId13"/>
    <p:sldLayoutId id="2147484817" r:id="rId14"/>
    <p:sldLayoutId id="2147484818" r:id="rId15"/>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12" Type="http://schemas.openxmlformats.org/officeDocument/2006/relationships/image" Target="../media/image68.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7.jpeg"/><Relationship Id="rId5" Type="http://schemas.openxmlformats.org/officeDocument/2006/relationships/image" Target="../media/image62.png"/><Relationship Id="rId10" Type="http://schemas.openxmlformats.org/officeDocument/2006/relationships/image" Target="../media/image66.jpeg"/><Relationship Id="rId4" Type="http://schemas.openxmlformats.org/officeDocument/2006/relationships/image" Target="../media/image3.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6.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5.jpe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16.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дубна.jpg"/>
          <p:cNvPicPr>
            <a:picLocks noChangeAspect="1"/>
          </p:cNvPicPr>
          <p:nvPr/>
        </p:nvPicPr>
        <p:blipFill>
          <a:blip r:embed="rId3"/>
          <a:srcRect/>
          <a:stretch>
            <a:fillRect/>
          </a:stretch>
        </p:blipFill>
        <p:spPr bwMode="auto">
          <a:xfrm>
            <a:off x="76201" y="765175"/>
            <a:ext cx="9144000" cy="6092825"/>
          </a:xfrm>
          <a:prstGeom prst="rect">
            <a:avLst/>
          </a:prstGeom>
          <a:noFill/>
          <a:ln w="9525">
            <a:noFill/>
            <a:miter lim="800000"/>
            <a:headEnd/>
            <a:tailEnd/>
          </a:ln>
        </p:spPr>
      </p:pic>
      <p:sp>
        <p:nvSpPr>
          <p:cNvPr id="18435" name="Subtitle 2"/>
          <p:cNvSpPr>
            <a:spLocks noGrp="1"/>
          </p:cNvSpPr>
          <p:nvPr>
            <p:ph type="subTitle" idx="1"/>
          </p:nvPr>
        </p:nvSpPr>
        <p:spPr>
          <a:xfrm>
            <a:off x="7168617" y="1625461"/>
            <a:ext cx="1716796" cy="452438"/>
          </a:xfrm>
        </p:spPr>
        <p:txBody>
          <a:bodyPr/>
          <a:lstStyle/>
          <a:p>
            <a:pPr algn="l" eaLnBrk="1" hangingPunct="1"/>
            <a:r>
              <a:rPr lang="en-US" sz="2000" i="1" dirty="0">
                <a:solidFill>
                  <a:srgbClr val="000090"/>
                </a:solidFill>
                <a:ea typeface="ＭＳ Ｐゴシック" pitchFamily="34" charset="-128"/>
                <a:cs typeface="Arial" pitchFamily="34" charset="0"/>
              </a:rPr>
              <a:t>V. </a:t>
            </a:r>
            <a:r>
              <a:rPr lang="en-US" sz="2000" i="1" dirty="0" err="1">
                <a:solidFill>
                  <a:srgbClr val="000090"/>
                </a:solidFill>
                <a:ea typeface="ＭＳ Ｐゴシック" pitchFamily="34" charset="-128"/>
                <a:cs typeface="Arial" pitchFamily="34" charset="0"/>
              </a:rPr>
              <a:t>Kekelidze</a:t>
            </a:r>
            <a:r>
              <a:rPr lang="en-US" sz="2000" i="1" dirty="0">
                <a:solidFill>
                  <a:srgbClr val="000090"/>
                </a:solidFill>
                <a:ea typeface="ＭＳ Ｐゴシック" pitchFamily="34" charset="-128"/>
                <a:cs typeface="Arial" pitchFamily="34" charset="0"/>
              </a:rPr>
              <a:t>,</a:t>
            </a:r>
          </a:p>
        </p:txBody>
      </p:sp>
      <p:sp>
        <p:nvSpPr>
          <p:cNvPr id="9" name="Oval 8"/>
          <p:cNvSpPr>
            <a:spLocks noChangeArrowheads="1"/>
          </p:cNvSpPr>
          <p:nvPr/>
        </p:nvSpPr>
        <p:spPr bwMode="auto">
          <a:xfrm>
            <a:off x="6997700" y="2819400"/>
            <a:ext cx="393700" cy="1016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18441" name="TextBox 9"/>
          <p:cNvSpPr txBox="1">
            <a:spLocks noChangeArrowheads="1"/>
          </p:cNvSpPr>
          <p:nvPr/>
        </p:nvSpPr>
        <p:spPr bwMode="auto">
          <a:xfrm>
            <a:off x="7239000" y="2452688"/>
            <a:ext cx="749300" cy="369887"/>
          </a:xfrm>
          <a:prstGeom prst="rect">
            <a:avLst/>
          </a:prstGeom>
          <a:noFill/>
          <a:ln w="9525">
            <a:noFill/>
            <a:miter lim="800000"/>
            <a:headEnd/>
            <a:tailEnd/>
          </a:ln>
        </p:spPr>
        <p:txBody>
          <a:bodyPr wrap="none">
            <a:spAutoFit/>
          </a:bodyPr>
          <a:lstStyle/>
          <a:p>
            <a:r>
              <a:rPr lang="en-US" b="1">
                <a:solidFill>
                  <a:srgbClr val="FF0000"/>
                </a:solidFill>
              </a:rPr>
              <a:t>NICA</a:t>
            </a:r>
          </a:p>
        </p:txBody>
      </p:sp>
      <p:sp>
        <p:nvSpPr>
          <p:cNvPr id="18442" name="TextBox 10"/>
          <p:cNvSpPr txBox="1">
            <a:spLocks noChangeArrowheads="1"/>
          </p:cNvSpPr>
          <p:nvPr/>
        </p:nvSpPr>
        <p:spPr bwMode="auto">
          <a:xfrm>
            <a:off x="5524500" y="4064000"/>
            <a:ext cx="936625" cy="708025"/>
          </a:xfrm>
          <a:prstGeom prst="rect">
            <a:avLst/>
          </a:prstGeom>
          <a:noFill/>
          <a:ln w="9525">
            <a:noFill/>
            <a:miter lim="800000"/>
            <a:headEnd/>
            <a:tailEnd/>
          </a:ln>
        </p:spPr>
        <p:txBody>
          <a:bodyPr wrap="none">
            <a:spAutoFit/>
          </a:bodyPr>
          <a:lstStyle/>
          <a:p>
            <a:pPr algn="r"/>
            <a:r>
              <a:rPr lang="en-US" sz="2000" b="1" i="1">
                <a:solidFill>
                  <a:srgbClr val="000090"/>
                </a:solidFill>
              </a:rPr>
              <a:t>Volga</a:t>
            </a:r>
          </a:p>
          <a:p>
            <a:pPr algn="r"/>
            <a:r>
              <a:rPr lang="en-US" sz="2000" b="1" i="1">
                <a:solidFill>
                  <a:srgbClr val="000090"/>
                </a:solidFill>
              </a:rPr>
              <a:t>river</a:t>
            </a:r>
          </a:p>
        </p:txBody>
      </p:sp>
      <p:sp>
        <p:nvSpPr>
          <p:cNvPr id="10" name="Subtitle 2"/>
          <p:cNvSpPr txBox="1">
            <a:spLocks/>
          </p:cNvSpPr>
          <p:nvPr/>
        </p:nvSpPr>
        <p:spPr bwMode="auto">
          <a:xfrm>
            <a:off x="127000" y="5895623"/>
            <a:ext cx="5167489" cy="85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algn="l" eaLnBrk="1" hangingPunct="1"/>
            <a:r>
              <a:rPr lang="en-US" sz="2000" i="1" dirty="0">
                <a:solidFill>
                  <a:srgbClr val="FFFF00"/>
                </a:solidFill>
                <a:ea typeface="ＭＳ Ｐゴシック" pitchFamily="34" charset="-128"/>
                <a:cs typeface="Arial" pitchFamily="34" charset="0"/>
              </a:rPr>
              <a:t>127-th session of the Scientific Council, </a:t>
            </a:r>
          </a:p>
          <a:p>
            <a:pPr algn="l" eaLnBrk="1" hangingPunct="1"/>
            <a:r>
              <a:rPr lang="en-US" sz="2000" i="1" dirty="0">
                <a:solidFill>
                  <a:srgbClr val="FFFF00"/>
                </a:solidFill>
                <a:ea typeface="ＭＳ Ｐゴシック" pitchFamily="34" charset="-128"/>
                <a:cs typeface="Arial" pitchFamily="34" charset="0"/>
              </a:rPr>
              <a:t>20 – 21 February, 2020, </a:t>
            </a:r>
            <a:r>
              <a:rPr lang="en-US" sz="2000" i="1" dirty="0" err="1">
                <a:solidFill>
                  <a:srgbClr val="FFFF00"/>
                </a:solidFill>
                <a:ea typeface="ＭＳ Ｐゴシック" pitchFamily="34" charset="-128"/>
                <a:cs typeface="Arial" pitchFamily="34" charset="0"/>
              </a:rPr>
              <a:t>Dubna</a:t>
            </a:r>
            <a:endParaRPr lang="en-US" sz="2000" i="1" dirty="0">
              <a:solidFill>
                <a:srgbClr val="FFFF00"/>
              </a:solidFill>
              <a:ea typeface="ＭＳ Ｐゴシック" pitchFamily="34" charset="-128"/>
              <a:cs typeface="Arial" pitchFamily="34" charset="0"/>
            </a:endParaRPr>
          </a:p>
        </p:txBody>
      </p:sp>
      <p:sp>
        <p:nvSpPr>
          <p:cNvPr id="2" name="Rectangle 1">
            <a:extLst>
              <a:ext uri="{FF2B5EF4-FFF2-40B4-BE49-F238E27FC236}">
                <a16:creationId xmlns:a16="http://schemas.microsoft.com/office/drawing/2014/main" xmlns="" id="{D1B93156-738F-2A43-A784-CFFF66852051}"/>
              </a:ext>
            </a:extLst>
          </p:cNvPr>
          <p:cNvSpPr/>
          <p:nvPr/>
        </p:nvSpPr>
        <p:spPr>
          <a:xfrm>
            <a:off x="90311" y="70453"/>
            <a:ext cx="8983663" cy="830997"/>
          </a:xfrm>
          <a:prstGeom prst="rect">
            <a:avLst/>
          </a:prstGeom>
          <a:solidFill>
            <a:srgbClr val="F0FFFD"/>
          </a:solidFill>
        </p:spPr>
        <p:txBody>
          <a:bodyPr wrap="square">
            <a:spAutoFit/>
          </a:bodyPr>
          <a:lstStyle/>
          <a:p>
            <a:pPr algn="ctr"/>
            <a:r>
              <a:rPr lang="en-GB" sz="2400" b="1" dirty="0">
                <a:solidFill>
                  <a:srgbClr val="002060"/>
                </a:solidFill>
              </a:rPr>
              <a:t>Progress of implementation of the 7-year Plan (2017−2023)</a:t>
            </a:r>
          </a:p>
          <a:p>
            <a:pPr algn="ctr"/>
            <a:r>
              <a:rPr lang="en-GB" sz="2400" b="1" dirty="0">
                <a:solidFill>
                  <a:srgbClr val="002060"/>
                </a:solidFill>
              </a:rPr>
              <a:t> in the </a:t>
            </a:r>
            <a:r>
              <a:rPr lang="en-GB" sz="2400" b="1" dirty="0">
                <a:solidFill>
                  <a:srgbClr val="FF0000"/>
                </a:solidFill>
              </a:rPr>
              <a:t>NICA</a:t>
            </a:r>
            <a:r>
              <a:rPr lang="en-GB" sz="2400" b="1" dirty="0">
                <a:solidFill>
                  <a:srgbClr val="002060"/>
                </a:solidFill>
              </a:rPr>
              <a:t> project &amp; proposal t</a:t>
            </a:r>
            <a:r>
              <a:rPr lang="en-US" sz="2400" b="1" dirty="0">
                <a:solidFill>
                  <a:srgbClr val="002060"/>
                </a:solidFill>
              </a:rPr>
              <a:t>o</a:t>
            </a:r>
            <a:r>
              <a:rPr lang="en-GB" sz="2400" b="1" dirty="0">
                <a:solidFill>
                  <a:srgbClr val="002060"/>
                </a:solidFill>
              </a:rPr>
              <a:t> update the Plan</a:t>
            </a:r>
            <a:endParaRPr lang="ru-RU" sz="2400" dirty="0"/>
          </a:p>
        </p:txBody>
      </p:sp>
    </p:spTree>
    <p:extLst>
      <p:ext uri="{BB962C8B-B14F-4D97-AF65-F5344CB8AC3E}">
        <p14:creationId xmlns:p14="http://schemas.microsoft.com/office/powerpoint/2010/main" val="3776364988"/>
      </p:ext>
    </p:extLst>
  </p:cSld>
  <p:clrMapOvr>
    <a:masterClrMapping/>
  </p:clrMapOvr>
  <p:transition spd="slow" advTm="515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Номер слайда 1">
            <a:extLst>
              <a:ext uri="{FF2B5EF4-FFF2-40B4-BE49-F238E27FC236}">
                <a16:creationId xmlns:a16="http://schemas.microsoft.com/office/drawing/2014/main" xmlns="" id="{9B0D9F66-1259-764D-B909-90D5CD8B9029}"/>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C22908-D2B3-ED43-AEEF-6261751E3627}" type="slidenum">
              <a:rPr lang="ru-RU" altLang="ru-RU" sz="1200">
                <a:solidFill>
                  <a:srgbClr val="898989"/>
                </a:solidFill>
              </a:rPr>
              <a:pPr>
                <a:spcBef>
                  <a:spcPct val="0"/>
                </a:spcBef>
                <a:buFontTx/>
                <a:buNone/>
              </a:pPr>
              <a:t>10</a:t>
            </a:fld>
            <a:endParaRPr lang="ru-RU" altLang="ru-RU" sz="1200">
              <a:solidFill>
                <a:srgbClr val="898989"/>
              </a:solidFill>
            </a:endParaRPr>
          </a:p>
        </p:txBody>
      </p:sp>
      <p:sp>
        <p:nvSpPr>
          <p:cNvPr id="14341" name="TextBox 3">
            <a:extLst>
              <a:ext uri="{FF2B5EF4-FFF2-40B4-BE49-F238E27FC236}">
                <a16:creationId xmlns:a16="http://schemas.microsoft.com/office/drawing/2014/main" xmlns="" id="{383C46F6-AAFD-A94C-A205-C6605F2228B8}"/>
              </a:ext>
            </a:extLst>
          </p:cNvPr>
          <p:cNvSpPr txBox="1">
            <a:spLocks noChangeArrowheads="1"/>
          </p:cNvSpPr>
          <p:nvPr/>
        </p:nvSpPr>
        <p:spPr bwMode="auto">
          <a:xfrm>
            <a:off x="234950" y="188913"/>
            <a:ext cx="896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400" b="1" dirty="0">
                <a:solidFill>
                  <a:srgbClr val="140076"/>
                </a:solidFill>
                <a:latin typeface="Arial" panose="020B0604020202020204" pitchFamily="34" charset="0"/>
                <a:cs typeface="Arial" panose="020B0604020202020204" pitchFamily="34" charset="0"/>
              </a:rPr>
              <a:t>Power supply and energy evacuation systems</a:t>
            </a:r>
          </a:p>
        </p:txBody>
      </p:sp>
      <p:pic>
        <p:nvPicPr>
          <p:cNvPr id="14342" name="Picture 9" descr="D:\Загрузки Chrom\IMG_20191111_100435.jpg">
            <a:extLst>
              <a:ext uri="{FF2B5EF4-FFF2-40B4-BE49-F238E27FC236}">
                <a16:creationId xmlns:a16="http://schemas.microsoft.com/office/drawing/2014/main" xmlns="" id="{8841CB7E-9E0B-E449-86EE-1287626A1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97"/>
          <a:stretch>
            <a:fillRect/>
          </a:stretch>
        </p:blipFill>
        <p:spPr bwMode="auto">
          <a:xfrm>
            <a:off x="118292" y="780902"/>
            <a:ext cx="7231016"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кругленная прямоугольная выноска 10">
            <a:extLst>
              <a:ext uri="{FF2B5EF4-FFF2-40B4-BE49-F238E27FC236}">
                <a16:creationId xmlns:a16="http://schemas.microsoft.com/office/drawing/2014/main" xmlns="" id="{508AE976-DF9F-0844-B4D7-94A57B97AEE9}"/>
              </a:ext>
            </a:extLst>
          </p:cNvPr>
          <p:cNvSpPr/>
          <p:nvPr/>
        </p:nvSpPr>
        <p:spPr>
          <a:xfrm>
            <a:off x="457200" y="4183061"/>
            <a:ext cx="1569457" cy="232822"/>
          </a:xfrm>
          <a:prstGeom prst="wedgeRoundRectCallout">
            <a:avLst>
              <a:gd name="adj1" fmla="val -47583"/>
              <a:gd name="adj2" fmla="val 253970"/>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US" sz="1200" dirty="0"/>
              <a:t>Power Supply</a:t>
            </a:r>
            <a:endParaRPr lang="ru-RU" sz="1200" dirty="0"/>
          </a:p>
        </p:txBody>
      </p:sp>
      <p:sp>
        <p:nvSpPr>
          <p:cNvPr id="12" name="Скругленная прямоугольная выноска 11">
            <a:extLst>
              <a:ext uri="{FF2B5EF4-FFF2-40B4-BE49-F238E27FC236}">
                <a16:creationId xmlns:a16="http://schemas.microsoft.com/office/drawing/2014/main" xmlns="" id="{FFAD77FA-0060-DA46-BF7A-40E1F204E6FB}"/>
              </a:ext>
            </a:extLst>
          </p:cNvPr>
          <p:cNvSpPr/>
          <p:nvPr/>
        </p:nvSpPr>
        <p:spPr>
          <a:xfrm>
            <a:off x="118292" y="3277758"/>
            <a:ext cx="1223962" cy="320253"/>
          </a:xfrm>
          <a:prstGeom prst="wedgeRoundRectCallout">
            <a:avLst>
              <a:gd name="adj1" fmla="val 17799"/>
              <a:gd name="adj2" fmla="val -27019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GB" sz="1200" dirty="0"/>
              <a:t>equivalent load</a:t>
            </a:r>
            <a:endParaRPr lang="ru-RU" sz="1200" dirty="0"/>
          </a:p>
        </p:txBody>
      </p:sp>
      <p:sp>
        <p:nvSpPr>
          <p:cNvPr id="13" name="Скругленная прямоугольная выноска 12">
            <a:extLst>
              <a:ext uri="{FF2B5EF4-FFF2-40B4-BE49-F238E27FC236}">
                <a16:creationId xmlns:a16="http://schemas.microsoft.com/office/drawing/2014/main" xmlns="" id="{55342328-4A2A-844D-A359-95FA118F19B1}"/>
              </a:ext>
            </a:extLst>
          </p:cNvPr>
          <p:cNvSpPr/>
          <p:nvPr/>
        </p:nvSpPr>
        <p:spPr>
          <a:xfrm>
            <a:off x="3348037" y="1880761"/>
            <a:ext cx="1223963" cy="185738"/>
          </a:xfrm>
          <a:prstGeom prst="wedgeRoundRectCallout">
            <a:avLst>
              <a:gd name="adj1" fmla="val -85260"/>
              <a:gd name="adj2" fmla="val 302664"/>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US" sz="1200" dirty="0"/>
              <a:t>switches</a:t>
            </a:r>
            <a:endParaRPr lang="ru-RU" sz="1200" dirty="0"/>
          </a:p>
        </p:txBody>
      </p:sp>
      <p:sp>
        <p:nvSpPr>
          <p:cNvPr id="14" name="Скругленная прямоугольная выноска 13">
            <a:extLst>
              <a:ext uri="{FF2B5EF4-FFF2-40B4-BE49-F238E27FC236}">
                <a16:creationId xmlns:a16="http://schemas.microsoft.com/office/drawing/2014/main" xmlns="" id="{017597AB-ABC3-004A-852C-E36FFB5EF515}"/>
              </a:ext>
            </a:extLst>
          </p:cNvPr>
          <p:cNvSpPr/>
          <p:nvPr/>
        </p:nvSpPr>
        <p:spPr>
          <a:xfrm>
            <a:off x="2181269" y="1211704"/>
            <a:ext cx="1449658" cy="402784"/>
          </a:xfrm>
          <a:prstGeom prst="wedgeRoundRectCallout">
            <a:avLst>
              <a:gd name="adj1" fmla="val -57047"/>
              <a:gd name="adj2" fmla="val 250755"/>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US" sz="1200" dirty="0"/>
              <a:t>Energy evacuation keys</a:t>
            </a:r>
            <a:endParaRPr lang="ru-RU" sz="1200" dirty="0"/>
          </a:p>
        </p:txBody>
      </p:sp>
      <p:sp>
        <p:nvSpPr>
          <p:cNvPr id="15" name="Скругленная прямоугольная выноска 14">
            <a:extLst>
              <a:ext uri="{FF2B5EF4-FFF2-40B4-BE49-F238E27FC236}">
                <a16:creationId xmlns:a16="http://schemas.microsoft.com/office/drawing/2014/main" xmlns="" id="{89658F87-0FBE-8D45-B6D8-F582FC91F38B}"/>
              </a:ext>
            </a:extLst>
          </p:cNvPr>
          <p:cNvSpPr/>
          <p:nvPr/>
        </p:nvSpPr>
        <p:spPr>
          <a:xfrm>
            <a:off x="4716463" y="1877405"/>
            <a:ext cx="1521440" cy="185738"/>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GB" sz="1200" i="1" dirty="0">
                <a:solidFill>
                  <a:srgbClr val="002060"/>
                </a:solidFill>
                <a:cs typeface="Arial" panose="020B0604020202020204" pitchFamily="34" charset="0"/>
              </a:rPr>
              <a:t>busbar trunking</a:t>
            </a:r>
            <a:endParaRPr lang="ru-RU" sz="1200" dirty="0"/>
          </a:p>
        </p:txBody>
      </p:sp>
      <p:pic>
        <p:nvPicPr>
          <p:cNvPr id="16" name="Рисунок 8" descr="IMG_20191011_100323.jpg">
            <a:extLst>
              <a:ext uri="{FF2B5EF4-FFF2-40B4-BE49-F238E27FC236}">
                <a16:creationId xmlns:a16="http://schemas.microsoft.com/office/drawing/2014/main" xmlns="" id="{B16B453F-AFD5-E241-B49E-A41861E4F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8746" y="3616674"/>
            <a:ext cx="3636962" cy="272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0" descr="IMG_20191011_100242.jpg">
            <a:extLst>
              <a:ext uri="{FF2B5EF4-FFF2-40B4-BE49-F238E27FC236}">
                <a16:creationId xmlns:a16="http://schemas.microsoft.com/office/drawing/2014/main" xmlns="" id="{543A2A40-45E9-0340-BD7C-3DF6C1E4F139}"/>
              </a:ext>
            </a:extLst>
          </p:cNvPr>
          <p:cNvPicPr>
            <a:picLocks noChangeAspect="1"/>
          </p:cNvPicPr>
          <p:nvPr/>
        </p:nvPicPr>
        <p:blipFill>
          <a:blip r:embed="rId4">
            <a:extLst>
              <a:ext uri="{28A0092B-C50C-407E-A947-70E740481C1C}">
                <a14:useLocalDpi xmlns:a14="http://schemas.microsoft.com/office/drawing/2010/main" val="0"/>
              </a:ext>
            </a:extLst>
          </a:blip>
          <a:srcRect t="4922" r="27815" b="9770"/>
          <a:stretch>
            <a:fillRect/>
          </a:stretch>
        </p:blipFill>
        <p:spPr bwMode="auto">
          <a:xfrm>
            <a:off x="2854167" y="4183061"/>
            <a:ext cx="2400082" cy="21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xmlns="" id="{4B82FB78-1B60-A645-8D65-18BB308A49EF}"/>
              </a:ext>
            </a:extLst>
          </p:cNvPr>
          <p:cNvSpPr txBox="1"/>
          <p:nvPr/>
        </p:nvSpPr>
        <p:spPr>
          <a:xfrm>
            <a:off x="6237903" y="808253"/>
            <a:ext cx="2787805" cy="1477328"/>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buClr>
                <a:srgbClr val="FF0000"/>
              </a:buClr>
              <a:defRPr/>
            </a:pPr>
            <a:r>
              <a:rPr lang="en-US" dirty="0">
                <a:solidFill>
                  <a:srgbClr val="002060"/>
                </a:solidFill>
                <a:latin typeface="Arial" panose="020B0604020202020204" pitchFamily="34" charset="0"/>
                <a:cs typeface="Arial" panose="020B0604020202020204" pitchFamily="34" charset="0"/>
              </a:rPr>
              <a:t>readiness</a:t>
            </a:r>
            <a:r>
              <a:rPr lang="ru-RU" dirty="0">
                <a:solidFill>
                  <a:srgbClr val="002060"/>
                </a:solidFill>
                <a:latin typeface="Arial" panose="020B0604020202020204" pitchFamily="34" charset="0"/>
                <a:cs typeface="Arial" panose="020B0604020202020204" pitchFamily="34" charset="0"/>
              </a:rPr>
              <a:t>:</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cs typeface="Arial" panose="020B0604020202020204" pitchFamily="34" charset="0"/>
              </a:rPr>
              <a:t>b</a:t>
            </a:r>
            <a:r>
              <a:rPr lang="en-US" i="1" dirty="0">
                <a:solidFill>
                  <a:srgbClr val="002060"/>
                </a:solidFill>
                <a:latin typeface="Arial" panose="020B0604020202020204" pitchFamily="34" charset="0"/>
                <a:cs typeface="Arial" panose="020B0604020202020204" pitchFamily="34" charset="0"/>
              </a:rPr>
              <a:t>asic IPS     	</a:t>
            </a:r>
            <a:r>
              <a:rPr lang="ru-RU" i="1" dirty="0">
                <a:solidFill>
                  <a:srgbClr val="002060"/>
                </a:solidFill>
                <a:latin typeface="Arial" panose="020B0604020202020204" pitchFamily="34" charset="0"/>
                <a:cs typeface="Arial" panose="020B0604020202020204" pitchFamily="34" charset="0"/>
              </a:rPr>
              <a:t>-98%</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GB" i="1" dirty="0">
                <a:solidFill>
                  <a:srgbClr val="002060"/>
                </a:solidFill>
                <a:cs typeface="Arial" panose="020B0604020202020204" pitchFamily="34" charset="0"/>
              </a:rPr>
              <a:t>busbar trunking</a:t>
            </a:r>
            <a:r>
              <a:rPr lang="ru-RU" i="1" dirty="0">
                <a:solidFill>
                  <a:srgbClr val="002060"/>
                </a:solidFill>
                <a:cs typeface="Arial" panose="020B0604020202020204" pitchFamily="34" charset="0"/>
              </a:rPr>
              <a:t> </a:t>
            </a:r>
            <a:r>
              <a:rPr lang="en-US" i="1" dirty="0">
                <a:solidFill>
                  <a:srgbClr val="002060"/>
                </a:solidFill>
                <a:cs typeface="Arial" panose="020B0604020202020204" pitchFamily="34" charset="0"/>
              </a:rPr>
              <a:t>system     	</a:t>
            </a:r>
            <a:r>
              <a:rPr lang="ru-RU" i="1" dirty="0">
                <a:solidFill>
                  <a:srgbClr val="002060"/>
                </a:solidFill>
                <a:latin typeface="Arial" panose="020B0604020202020204" pitchFamily="34" charset="0"/>
                <a:cs typeface="Arial" panose="020B0604020202020204" pitchFamily="34" charset="0"/>
              </a:rPr>
              <a:t>- 80%</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cs typeface="Arial" panose="020B0604020202020204" pitchFamily="34" charset="0"/>
              </a:rPr>
              <a:t>c</a:t>
            </a:r>
            <a:r>
              <a:rPr lang="en-US" i="1" dirty="0">
                <a:solidFill>
                  <a:srgbClr val="002060"/>
                </a:solidFill>
                <a:latin typeface="Arial" panose="020B0604020202020204" pitchFamily="34" charset="0"/>
                <a:cs typeface="Arial" panose="020B0604020202020204" pitchFamily="34" charset="0"/>
              </a:rPr>
              <a:t>ontrol system	</a:t>
            </a:r>
            <a:r>
              <a:rPr lang="ru-RU" i="1" dirty="0">
                <a:solidFill>
                  <a:srgbClr val="002060"/>
                </a:solidFill>
                <a:latin typeface="Arial" panose="020B0604020202020204" pitchFamily="34" charset="0"/>
                <a:cs typeface="Arial" panose="020B0604020202020204" pitchFamily="34" charset="0"/>
              </a:rPr>
              <a:t>- 95%</a:t>
            </a:r>
            <a:endParaRPr lang="en-US"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C2C06E1C-ED8A-C74E-BCD4-60DA1CFAADC3}"/>
              </a:ext>
            </a:extLst>
          </p:cNvPr>
          <p:cNvSpPr/>
          <p:nvPr/>
        </p:nvSpPr>
        <p:spPr>
          <a:xfrm>
            <a:off x="234950" y="5468658"/>
            <a:ext cx="2400082" cy="646331"/>
          </a:xfrm>
          <a:prstGeom prst="rect">
            <a:avLst/>
          </a:prstGeom>
          <a:solidFill>
            <a:srgbClr val="CBFFFB"/>
          </a:solidFill>
        </p:spPr>
        <p:txBody>
          <a:bodyPr wrap="square">
            <a:spAutoFit/>
          </a:bodyPr>
          <a:lstStyle/>
          <a:p>
            <a:pPr algn="ctr">
              <a:buClr>
                <a:srgbClr val="FF0000"/>
              </a:buClr>
              <a:defRPr/>
            </a:pPr>
            <a:r>
              <a:rPr lang="en-US" dirty="0">
                <a:solidFill>
                  <a:srgbClr val="002060"/>
                </a:solidFill>
                <a:cs typeface="Arial" panose="020B0604020202020204" pitchFamily="34" charset="0"/>
              </a:rPr>
              <a:t>commissioning</a:t>
            </a:r>
            <a:endParaRPr lang="ru-RU" dirty="0">
              <a:solidFill>
                <a:srgbClr val="002060"/>
              </a:solidFill>
              <a:latin typeface="Arial" panose="020B0604020202020204" pitchFamily="34" charset="0"/>
              <a:cs typeface="Arial" panose="020B0604020202020204" pitchFamily="34" charset="0"/>
            </a:endParaRPr>
          </a:p>
          <a:p>
            <a:pPr algn="ctr">
              <a:buClr>
                <a:srgbClr val="FF0000"/>
              </a:buClr>
              <a:defRPr/>
            </a:pPr>
            <a:r>
              <a:rPr lang="ru-RU" b="1" dirty="0">
                <a:solidFill>
                  <a:srgbClr val="FF0000"/>
                </a:solidFill>
                <a:latin typeface="Arial" panose="020B0604020202020204" pitchFamily="34" charset="0"/>
                <a:cs typeface="Arial" panose="020B0604020202020204" pitchFamily="34" charset="0"/>
              </a:rPr>
              <a:t>10-12.2019</a:t>
            </a:r>
            <a:endParaRPr lang="en-US" b="1" dirty="0">
              <a:solidFill>
                <a:srgbClr val="FF0000"/>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xmlns="" id="{97760B24-0278-284E-94CA-60C80CA96323}"/>
              </a:ext>
            </a:extLst>
          </p:cNvPr>
          <p:cNvSpPr>
            <a:spLocks noGrp="1"/>
          </p:cNvSpPr>
          <p:nvPr>
            <p:ph type="dt" sz="half" idx="10"/>
          </p:nvPr>
        </p:nvSpPr>
        <p:spPr>
          <a:xfrm>
            <a:off x="457200" y="6337825"/>
            <a:ext cx="2133600" cy="476250"/>
          </a:xfrm>
        </p:spPr>
        <p:txBody>
          <a:bodyPr anchor="b"/>
          <a:lstStyle/>
          <a:p>
            <a:r>
              <a:rPr lang="ru-RU"/>
              <a:t>20 February 2020</a:t>
            </a:r>
            <a:endParaRPr lang="en-US"/>
          </a:p>
        </p:txBody>
      </p:sp>
      <p:sp>
        <p:nvSpPr>
          <p:cNvPr id="4" name="Footer Placeholder 3">
            <a:extLst>
              <a:ext uri="{FF2B5EF4-FFF2-40B4-BE49-F238E27FC236}">
                <a16:creationId xmlns:a16="http://schemas.microsoft.com/office/drawing/2014/main" xmlns="" id="{695A9E16-8414-8C46-A0BA-69B44F2F4F44}"/>
              </a:ext>
            </a:extLst>
          </p:cNvPr>
          <p:cNvSpPr>
            <a:spLocks noGrp="1"/>
          </p:cNvSpPr>
          <p:nvPr>
            <p:ph type="ftr" sz="quarter" idx="11"/>
          </p:nvPr>
        </p:nvSpPr>
        <p:spPr>
          <a:xfrm>
            <a:off x="3124199" y="6337825"/>
            <a:ext cx="3230301" cy="476250"/>
          </a:xfrm>
        </p:spPr>
        <p:txBody>
          <a:bodyPr anchor="b"/>
          <a:lstStyle/>
          <a:p>
            <a:r>
              <a:rPr lang="en-GB"/>
              <a:t>V. Kekelidze, 127-th session of SC</a:t>
            </a:r>
            <a:endParaRPr lang="en-US" dirty="0"/>
          </a:p>
        </p:txBody>
      </p:sp>
    </p:spTree>
    <p:extLst>
      <p:ext uri="{BB962C8B-B14F-4D97-AF65-F5344CB8AC3E}">
        <p14:creationId xmlns:p14="http://schemas.microsoft.com/office/powerpoint/2010/main" val="4231618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346493" y="225677"/>
            <a:ext cx="4353371" cy="461665"/>
          </a:xfrm>
          <a:prstGeom prst="rect">
            <a:avLst/>
          </a:prstGeom>
          <a:solidFill>
            <a:srgbClr val="9DF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1" dirty="0">
                <a:solidFill>
                  <a:srgbClr val="000090"/>
                </a:solidFill>
                <a:latin typeface="Calibri" charset="0"/>
              </a:rPr>
              <a:t>Booster commissioning schedule</a:t>
            </a:r>
            <a:endParaRPr lang="ru-RU" sz="2400" b="1" dirty="0">
              <a:solidFill>
                <a:srgbClr val="000090"/>
              </a:solidFill>
              <a:latin typeface="Calibri" charset="0"/>
            </a:endParaRPr>
          </a:p>
        </p:txBody>
      </p:sp>
      <p:pic>
        <p:nvPicPr>
          <p:cNvPr id="4100" name="Picture 17" descr="D:\Library\RI\JINR\Проекты\NICA\SCMD\Доклады\index.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76200"/>
            <a:ext cx="72072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a:xfrm>
            <a:off x="457200" y="6334125"/>
            <a:ext cx="2133600" cy="476250"/>
          </a:xfrm>
        </p:spPr>
        <p:txBody>
          <a:bodyPr anchor="b"/>
          <a:lstStyle/>
          <a:p>
            <a:pPr>
              <a:defRPr/>
            </a:pPr>
            <a:r>
              <a:rPr lang="ru-RU"/>
              <a:t>20 February 2020</a:t>
            </a:r>
          </a:p>
        </p:txBody>
      </p:sp>
      <p:sp>
        <p:nvSpPr>
          <p:cNvPr id="4" name="Footer Placeholder 3"/>
          <p:cNvSpPr>
            <a:spLocks noGrp="1"/>
          </p:cNvSpPr>
          <p:nvPr>
            <p:ph type="ftr" sz="quarter" idx="11"/>
          </p:nvPr>
        </p:nvSpPr>
        <p:spPr>
          <a:xfrm>
            <a:off x="3124199" y="6334125"/>
            <a:ext cx="3056015" cy="476250"/>
          </a:xfrm>
        </p:spPr>
        <p:txBody>
          <a:bodyPr anchor="b"/>
          <a:lstStyle/>
          <a:p>
            <a:pPr>
              <a:defRPr/>
            </a:pPr>
            <a:r>
              <a:rPr lang="en-GB"/>
              <a:t>V. Kekelidze, 127-th session of SC</a:t>
            </a:r>
            <a:endParaRPr lang="ru-RU" dirty="0"/>
          </a:p>
        </p:txBody>
      </p:sp>
      <p:sp>
        <p:nvSpPr>
          <p:cNvPr id="7" name="Slide Number Placeholder 6"/>
          <p:cNvSpPr>
            <a:spLocks noGrp="1"/>
          </p:cNvSpPr>
          <p:nvPr>
            <p:ph type="sldNum" sz="quarter" idx="12"/>
          </p:nvPr>
        </p:nvSpPr>
        <p:spPr>
          <a:xfrm>
            <a:off x="6553200" y="6334125"/>
            <a:ext cx="2133600" cy="476250"/>
          </a:xfrm>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FD34C4-2A1A-3741-85DA-9B0A599A6DE9}" type="slidenum">
              <a:rPr lang="ru-RU">
                <a:solidFill>
                  <a:srgbClr val="898989"/>
                </a:solidFill>
                <a:latin typeface="Calibri" charset="0"/>
              </a:rPr>
              <a:pPr eaLnBrk="1" hangingPunct="1"/>
              <a:t>11</a:t>
            </a:fld>
            <a:endParaRPr lang="ru-RU">
              <a:solidFill>
                <a:srgbClr val="898989"/>
              </a:solidFill>
              <a:latin typeface="Calibri" charset="0"/>
            </a:endParaRPr>
          </a:p>
        </p:txBody>
      </p:sp>
      <p:sp>
        <p:nvSpPr>
          <p:cNvPr id="4557" name="TextBox 29"/>
          <p:cNvSpPr txBox="1">
            <a:spLocks noChangeArrowheads="1"/>
          </p:cNvSpPr>
          <p:nvPr/>
        </p:nvSpPr>
        <p:spPr bwMode="auto">
          <a:xfrm>
            <a:off x="-254000" y="28194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ru-RU">
              <a:latin typeface="Calibri" charset="0"/>
            </a:endParaRPr>
          </a:p>
        </p:txBody>
      </p:sp>
      <p:pic>
        <p:nvPicPr>
          <p:cNvPr id="4558"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aphicFrame>
        <p:nvGraphicFramePr>
          <p:cNvPr id="16" name="Таблица 7">
            <a:extLst>
              <a:ext uri="{FF2B5EF4-FFF2-40B4-BE49-F238E27FC236}">
                <a16:creationId xmlns:a16="http://schemas.microsoft.com/office/drawing/2014/main" xmlns="" id="{9EEAD3EB-5F20-E14C-BF23-4EE1515F1517}"/>
              </a:ext>
            </a:extLst>
          </p:cNvPr>
          <p:cNvGraphicFramePr>
            <a:graphicFrameLocks noGrp="1"/>
          </p:cNvGraphicFramePr>
          <p:nvPr/>
        </p:nvGraphicFramePr>
        <p:xfrm>
          <a:off x="79375" y="1191126"/>
          <a:ext cx="8980410" cy="5143000"/>
        </p:xfrm>
        <a:graphic>
          <a:graphicData uri="http://schemas.openxmlformats.org/drawingml/2006/table">
            <a:tbl>
              <a:tblPr/>
              <a:tblGrid>
                <a:gridCol w="44953">
                  <a:extLst>
                    <a:ext uri="{9D8B030D-6E8A-4147-A177-3AD203B41FA5}">
                      <a16:colId xmlns:a16="http://schemas.microsoft.com/office/drawing/2014/main" xmlns="" val="20000"/>
                    </a:ext>
                  </a:extLst>
                </a:gridCol>
                <a:gridCol w="2157931">
                  <a:extLst>
                    <a:ext uri="{9D8B030D-6E8A-4147-A177-3AD203B41FA5}">
                      <a16:colId xmlns:a16="http://schemas.microsoft.com/office/drawing/2014/main" xmlns="" val="20001"/>
                    </a:ext>
                  </a:extLst>
                </a:gridCol>
                <a:gridCol w="273930">
                  <a:extLst>
                    <a:ext uri="{9D8B030D-6E8A-4147-A177-3AD203B41FA5}">
                      <a16:colId xmlns:a16="http://schemas.microsoft.com/office/drawing/2014/main" xmlns="" val="20002"/>
                    </a:ext>
                  </a:extLst>
                </a:gridCol>
                <a:gridCol w="258378">
                  <a:extLst>
                    <a:ext uri="{9D8B030D-6E8A-4147-A177-3AD203B41FA5}">
                      <a16:colId xmlns:a16="http://schemas.microsoft.com/office/drawing/2014/main" xmlns="" val="20003"/>
                    </a:ext>
                  </a:extLst>
                </a:gridCol>
                <a:gridCol w="258378">
                  <a:extLst>
                    <a:ext uri="{9D8B030D-6E8A-4147-A177-3AD203B41FA5}">
                      <a16:colId xmlns:a16="http://schemas.microsoft.com/office/drawing/2014/main" xmlns="" val="20004"/>
                    </a:ext>
                  </a:extLst>
                </a:gridCol>
                <a:gridCol w="259677">
                  <a:extLst>
                    <a:ext uri="{9D8B030D-6E8A-4147-A177-3AD203B41FA5}">
                      <a16:colId xmlns:a16="http://schemas.microsoft.com/office/drawing/2014/main" xmlns="" val="20005"/>
                    </a:ext>
                  </a:extLst>
                </a:gridCol>
                <a:gridCol w="258378">
                  <a:extLst>
                    <a:ext uri="{9D8B030D-6E8A-4147-A177-3AD203B41FA5}">
                      <a16:colId xmlns:a16="http://schemas.microsoft.com/office/drawing/2014/main" xmlns="" val="20006"/>
                    </a:ext>
                  </a:extLst>
                </a:gridCol>
                <a:gridCol w="258378">
                  <a:extLst>
                    <a:ext uri="{9D8B030D-6E8A-4147-A177-3AD203B41FA5}">
                      <a16:colId xmlns:a16="http://schemas.microsoft.com/office/drawing/2014/main" xmlns="" val="20007"/>
                    </a:ext>
                  </a:extLst>
                </a:gridCol>
                <a:gridCol w="258378">
                  <a:extLst>
                    <a:ext uri="{9D8B030D-6E8A-4147-A177-3AD203B41FA5}">
                      <a16:colId xmlns:a16="http://schemas.microsoft.com/office/drawing/2014/main" xmlns="" val="20008"/>
                    </a:ext>
                  </a:extLst>
                </a:gridCol>
                <a:gridCol w="299924">
                  <a:extLst>
                    <a:ext uri="{9D8B030D-6E8A-4147-A177-3AD203B41FA5}">
                      <a16:colId xmlns:a16="http://schemas.microsoft.com/office/drawing/2014/main" xmlns="" val="20009"/>
                    </a:ext>
                  </a:extLst>
                </a:gridCol>
                <a:gridCol w="258378">
                  <a:extLst>
                    <a:ext uri="{9D8B030D-6E8A-4147-A177-3AD203B41FA5}">
                      <a16:colId xmlns:a16="http://schemas.microsoft.com/office/drawing/2014/main" xmlns="" val="20010"/>
                    </a:ext>
                  </a:extLst>
                </a:gridCol>
                <a:gridCol w="129839">
                  <a:extLst>
                    <a:ext uri="{9D8B030D-6E8A-4147-A177-3AD203B41FA5}">
                      <a16:colId xmlns:a16="http://schemas.microsoft.com/office/drawing/2014/main" xmlns="" val="20011"/>
                    </a:ext>
                  </a:extLst>
                </a:gridCol>
                <a:gridCol w="128539">
                  <a:extLst>
                    <a:ext uri="{9D8B030D-6E8A-4147-A177-3AD203B41FA5}">
                      <a16:colId xmlns:a16="http://schemas.microsoft.com/office/drawing/2014/main" xmlns="" val="20012"/>
                    </a:ext>
                  </a:extLst>
                </a:gridCol>
                <a:gridCol w="259677">
                  <a:extLst>
                    <a:ext uri="{9D8B030D-6E8A-4147-A177-3AD203B41FA5}">
                      <a16:colId xmlns:a16="http://schemas.microsoft.com/office/drawing/2014/main" xmlns="" val="20013"/>
                    </a:ext>
                  </a:extLst>
                </a:gridCol>
                <a:gridCol w="258378">
                  <a:extLst>
                    <a:ext uri="{9D8B030D-6E8A-4147-A177-3AD203B41FA5}">
                      <a16:colId xmlns:a16="http://schemas.microsoft.com/office/drawing/2014/main" xmlns="" val="20014"/>
                    </a:ext>
                  </a:extLst>
                </a:gridCol>
                <a:gridCol w="258378">
                  <a:extLst>
                    <a:ext uri="{9D8B030D-6E8A-4147-A177-3AD203B41FA5}">
                      <a16:colId xmlns:a16="http://schemas.microsoft.com/office/drawing/2014/main" xmlns="" val="20015"/>
                    </a:ext>
                  </a:extLst>
                </a:gridCol>
                <a:gridCol w="258380">
                  <a:extLst>
                    <a:ext uri="{9D8B030D-6E8A-4147-A177-3AD203B41FA5}">
                      <a16:colId xmlns:a16="http://schemas.microsoft.com/office/drawing/2014/main" xmlns="" val="20016"/>
                    </a:ext>
                  </a:extLst>
                </a:gridCol>
                <a:gridCol w="258378">
                  <a:extLst>
                    <a:ext uri="{9D8B030D-6E8A-4147-A177-3AD203B41FA5}">
                      <a16:colId xmlns:a16="http://schemas.microsoft.com/office/drawing/2014/main" xmlns="" val="20017"/>
                    </a:ext>
                  </a:extLst>
                </a:gridCol>
                <a:gridCol w="258378">
                  <a:extLst>
                    <a:ext uri="{9D8B030D-6E8A-4147-A177-3AD203B41FA5}">
                      <a16:colId xmlns:a16="http://schemas.microsoft.com/office/drawing/2014/main" xmlns="" val="20018"/>
                    </a:ext>
                  </a:extLst>
                </a:gridCol>
                <a:gridCol w="258378">
                  <a:extLst>
                    <a:ext uri="{9D8B030D-6E8A-4147-A177-3AD203B41FA5}">
                      <a16:colId xmlns:a16="http://schemas.microsoft.com/office/drawing/2014/main" xmlns="" val="20019"/>
                    </a:ext>
                  </a:extLst>
                </a:gridCol>
                <a:gridCol w="258378">
                  <a:extLst>
                    <a:ext uri="{9D8B030D-6E8A-4147-A177-3AD203B41FA5}">
                      <a16:colId xmlns:a16="http://schemas.microsoft.com/office/drawing/2014/main" xmlns="" val="20020"/>
                    </a:ext>
                  </a:extLst>
                </a:gridCol>
                <a:gridCol w="258378">
                  <a:extLst>
                    <a:ext uri="{9D8B030D-6E8A-4147-A177-3AD203B41FA5}">
                      <a16:colId xmlns:a16="http://schemas.microsoft.com/office/drawing/2014/main" xmlns="" val="20021"/>
                    </a:ext>
                  </a:extLst>
                </a:gridCol>
                <a:gridCol w="258378">
                  <a:extLst>
                    <a:ext uri="{9D8B030D-6E8A-4147-A177-3AD203B41FA5}">
                      <a16:colId xmlns:a16="http://schemas.microsoft.com/office/drawing/2014/main" xmlns="" val="20022"/>
                    </a:ext>
                  </a:extLst>
                </a:gridCol>
                <a:gridCol w="258378">
                  <a:extLst>
                    <a:ext uri="{9D8B030D-6E8A-4147-A177-3AD203B41FA5}">
                      <a16:colId xmlns:a16="http://schemas.microsoft.com/office/drawing/2014/main" xmlns="" val="20023"/>
                    </a:ext>
                  </a:extLst>
                </a:gridCol>
                <a:gridCol w="258378">
                  <a:extLst>
                    <a:ext uri="{9D8B030D-6E8A-4147-A177-3AD203B41FA5}">
                      <a16:colId xmlns:a16="http://schemas.microsoft.com/office/drawing/2014/main" xmlns="" val="20024"/>
                    </a:ext>
                  </a:extLst>
                </a:gridCol>
                <a:gridCol w="258378">
                  <a:extLst>
                    <a:ext uri="{9D8B030D-6E8A-4147-A177-3AD203B41FA5}">
                      <a16:colId xmlns:a16="http://schemas.microsoft.com/office/drawing/2014/main" xmlns="" val="20025"/>
                    </a:ext>
                  </a:extLst>
                </a:gridCol>
                <a:gridCol w="258378">
                  <a:extLst>
                    <a:ext uri="{9D8B030D-6E8A-4147-A177-3AD203B41FA5}">
                      <a16:colId xmlns:a16="http://schemas.microsoft.com/office/drawing/2014/main" xmlns="" val="20026"/>
                    </a:ext>
                  </a:extLst>
                </a:gridCol>
                <a:gridCol w="258378">
                  <a:extLst>
                    <a:ext uri="{9D8B030D-6E8A-4147-A177-3AD203B41FA5}">
                      <a16:colId xmlns:a16="http://schemas.microsoft.com/office/drawing/2014/main" xmlns="" val="20027"/>
                    </a:ext>
                  </a:extLst>
                </a:gridCol>
                <a:gridCol w="258378">
                  <a:extLst>
                    <a:ext uri="{9D8B030D-6E8A-4147-A177-3AD203B41FA5}">
                      <a16:colId xmlns:a16="http://schemas.microsoft.com/office/drawing/2014/main" xmlns="" val="20028"/>
                    </a:ext>
                  </a:extLst>
                </a:gridCol>
              </a:tblGrid>
              <a:tr h="320505">
                <a:tc rowSpan="2"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Booster assembly</a:t>
                      </a:r>
                    </a:p>
                  </a:txBody>
                  <a:tcPr marL="7143" marR="7143" marT="7143" marB="0" anchor="ctr" horzOverflow="overflow">
                    <a:lnL w="12700" cap="flat" cmpd="sng" algn="ctr">
                      <a:solidFill>
                        <a:srgbClr val="00000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8">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2018</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a:t>
                      </a:r>
                      <a:r>
                        <a:rPr kumimoji="0" lang="en-US" sz="1400" b="1" i="0" u="none" strike="noStrike" cap="none" normalizeH="0" baseline="0" dirty="0">
                          <a:ln>
                            <a:noFill/>
                          </a:ln>
                          <a:solidFill>
                            <a:schemeClr val="bg1"/>
                          </a:solidFill>
                          <a:effectLst/>
                          <a:latin typeface="Calibri" charset="0"/>
                          <a:ea typeface="ＭＳ Ｐゴシック" charset="0"/>
                          <a:cs typeface="Arial" charset="0"/>
                        </a:rPr>
                        <a:t>9</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alibri" charset="0"/>
                          <a:ea typeface="ＭＳ Ｐゴシック" charset="0"/>
                          <a:cs typeface="Arial" charset="0"/>
                        </a:rPr>
                        <a:t>2020</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xmlns="" val="10000"/>
                  </a:ext>
                </a:extLst>
              </a:tr>
              <a:tr h="24817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   </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extLst>
                  <a:ext uri="{0D108BD9-81ED-4DB2-BD59-A6C34878D82A}">
                    <a16:rowId xmlns:a16="http://schemas.microsoft.com/office/drawing/2014/main" xmlns="" val="10001"/>
                  </a:ext>
                </a:extLst>
              </a:tr>
              <a:tr h="320505">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Cold</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 sections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268033">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1</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2</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3</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4</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9497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bypasses and ends</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0"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reference magnets</a:t>
                      </a:r>
                    </a:p>
                  </a:txBody>
                  <a:tcPr marL="7143" marR="7143" marT="0" marB="0" anchor="b"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54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ＭＳ Ｐゴシック" charset="0"/>
                          <a:cs typeface="Arial" charset="0"/>
                        </a:rPr>
                        <a:t>   </a:t>
                      </a:r>
                    </a:p>
                  </a:txBody>
                  <a:tcPr marL="7143" marR="7143" marT="0" marB="0" anchor="b" horzOverflow="overflow">
                    <a:lnL w="38100" cap="flat" cmpd="sng" algn="ctr">
                      <a:solidFill>
                        <a:srgbClr val="000090"/>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8">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Warm</a:t>
                      </a: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 sections</a:t>
                      </a:r>
                    </a:p>
                  </a:txBody>
                  <a:tcPr marL="7143" marR="7143"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no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751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E-cooling</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rgbClr val="008000"/>
                          </a:solidFill>
                          <a:effectLst/>
                          <a:latin typeface="Calibri" charset="0"/>
                          <a:ea typeface="ＭＳ Ｐゴシック" charset="0"/>
                          <a:cs typeface="Arial" charset="0"/>
                        </a:rPr>
                        <a:t> </a:t>
                      </a:r>
                      <a:r>
                        <a:rPr kumimoji="0" lang="en-US" sz="1400" b="0" i="1" u="none" strike="noStrike" cap="none" normalizeH="0" baseline="0" dirty="0">
                          <a:ln>
                            <a:noFill/>
                          </a:ln>
                          <a:solidFill>
                            <a:srgbClr val="000090"/>
                          </a:solidFill>
                          <a:effectLst/>
                          <a:latin typeface="Calibri" charset="0"/>
                          <a:ea typeface="ＭＳ Ｐゴシック" charset="0"/>
                          <a:cs typeface="Arial" charset="0"/>
                        </a:rPr>
                        <a:t>commissioned</a:t>
                      </a:r>
                      <a:endParaRPr kumimoji="0" lang="ru-RU" sz="1400" b="0" i="1" u="none" strike="noStrike" cap="none" normalizeH="0" baseline="0" dirty="0">
                        <a:ln>
                          <a:noFill/>
                        </a:ln>
                        <a:solidFill>
                          <a:srgbClr val="00009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injection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beam extraction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DAA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RF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ＭＳ Ｐゴシック" charset="0"/>
                          <a:cs typeface="Arial" charset="0"/>
                        </a:rPr>
                        <a:t>Tested</a:t>
                      </a:r>
                      <a:endParaRPr kumimoji="0" lang="ru-RU" sz="1400" b="0" i="1"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r h="272288">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Systems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8100" cap="flat" cmpd="sng" algn="ctr">
                      <a:solidFill>
                        <a:srgbClr val="00800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vacuum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power supply</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6"/>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cryogenic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7"/>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thermometry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bg1"/>
                          </a:solidFill>
                          <a:effectLst/>
                          <a:latin typeface="Calibri" charset="0"/>
                          <a:ea typeface="ＭＳ Ｐゴシック" charset="0"/>
                          <a:cs typeface="Arial" charset="0"/>
                        </a:rPr>
                        <a:t>Tested</a:t>
                      </a:r>
                      <a:endParaRPr kumimoji="0" lang="ru-RU" sz="1400" b="0"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18"/>
                  </a:ext>
                </a:extLst>
              </a:tr>
            </a:tbl>
          </a:graphicData>
        </a:graphic>
      </p:graphicFrame>
      <p:sp>
        <p:nvSpPr>
          <p:cNvPr id="17" name="Стрелка вниз 4">
            <a:extLst>
              <a:ext uri="{FF2B5EF4-FFF2-40B4-BE49-F238E27FC236}">
                <a16:creationId xmlns:a16="http://schemas.microsoft.com/office/drawing/2014/main" xmlns="" id="{03A33994-FA41-8B48-9405-6CDCE2F81879}"/>
              </a:ext>
            </a:extLst>
          </p:cNvPr>
          <p:cNvSpPr>
            <a:spLocks noChangeArrowheads="1"/>
          </p:cNvSpPr>
          <p:nvPr/>
        </p:nvSpPr>
        <p:spPr bwMode="auto">
          <a:xfrm>
            <a:off x="7879707" y="1793142"/>
            <a:ext cx="71438" cy="161925"/>
          </a:xfrm>
          <a:prstGeom prst="downArrow">
            <a:avLst>
              <a:gd name="adj1" fmla="val 50000"/>
              <a:gd name="adj2" fmla="val 50003"/>
            </a:avLst>
          </a:prstGeom>
          <a:solidFill>
            <a:srgbClr val="FF0000"/>
          </a:solidFill>
          <a:ln w="38100">
            <a:solidFill>
              <a:srgbClr val="FF0000"/>
            </a:solidFill>
            <a:miter lim="800000"/>
            <a:headEnd/>
            <a:tailEnd/>
          </a:ln>
          <a:effectLst>
            <a:outerShdw blurRad="63500" dist="20000" dir="5400000" rotWithShape="0">
              <a:srgbClr val="000000">
                <a:alpha val="37999"/>
              </a:srgbClr>
            </a:outerShdw>
          </a:effectLst>
        </p:spPr>
        <p:txBody>
          <a:bodyPr anchor="ctr"/>
          <a:lstStyle/>
          <a:p>
            <a:pPr algn="ctr">
              <a:defRPr/>
            </a:pPr>
            <a:endParaRPr lang="ru-RU" sz="1350">
              <a:solidFill>
                <a:srgbClr val="FF0000"/>
              </a:solidFill>
            </a:endParaRPr>
          </a:p>
        </p:txBody>
      </p:sp>
      <p:sp>
        <p:nvSpPr>
          <p:cNvPr id="20" name="Прямоугольник 2">
            <a:extLst>
              <a:ext uri="{FF2B5EF4-FFF2-40B4-BE49-F238E27FC236}">
                <a16:creationId xmlns:a16="http://schemas.microsoft.com/office/drawing/2014/main" xmlns="" id="{93A93BB3-1045-5347-B93F-A9CA07283894}"/>
              </a:ext>
            </a:extLst>
          </p:cNvPr>
          <p:cNvSpPr/>
          <p:nvPr/>
        </p:nvSpPr>
        <p:spPr>
          <a:xfrm>
            <a:off x="7384041" y="1781110"/>
            <a:ext cx="906470"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sp>
        <p:nvSpPr>
          <p:cNvPr id="21" name="TextBox 20">
            <a:extLst>
              <a:ext uri="{FF2B5EF4-FFF2-40B4-BE49-F238E27FC236}">
                <a16:creationId xmlns:a16="http://schemas.microsoft.com/office/drawing/2014/main" xmlns="" id="{038646B9-4860-FC42-83F7-B00E3E0F1B52}"/>
              </a:ext>
            </a:extLst>
          </p:cNvPr>
          <p:cNvSpPr txBox="1"/>
          <p:nvPr/>
        </p:nvSpPr>
        <p:spPr>
          <a:xfrm rot="16200000">
            <a:off x="6834407" y="3166334"/>
            <a:ext cx="2217591" cy="184666"/>
          </a:xfrm>
          <a:prstGeom prst="rect">
            <a:avLst/>
          </a:prstGeom>
          <a:solidFill>
            <a:schemeClr val="bg1">
              <a:lumMod val="95000"/>
            </a:schemeClr>
          </a:solidFill>
          <a:ln>
            <a:solidFill>
              <a:schemeClr val="tx1"/>
            </a:solidFill>
          </a:ln>
        </p:spPr>
        <p:txBody>
          <a:bodyPr wrap="square" lIns="27000" tIns="0" rIns="27000" bIns="0">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technological commissioning</a:t>
            </a:r>
          </a:p>
        </p:txBody>
      </p:sp>
      <p:sp>
        <p:nvSpPr>
          <p:cNvPr id="26" name="Прямоугольник 16">
            <a:extLst>
              <a:ext uri="{FF2B5EF4-FFF2-40B4-BE49-F238E27FC236}">
                <a16:creationId xmlns:a16="http://schemas.microsoft.com/office/drawing/2014/main" xmlns="" id="{DC02067B-C936-4B4B-8408-A7A291AB507A}"/>
              </a:ext>
            </a:extLst>
          </p:cNvPr>
          <p:cNvSpPr/>
          <p:nvPr/>
        </p:nvSpPr>
        <p:spPr>
          <a:xfrm>
            <a:off x="8686800" y="1781110"/>
            <a:ext cx="372985"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dirty="0">
              <a:latin typeface="Arial" panose="020B0604020202020204" pitchFamily="34" charset="0"/>
              <a:cs typeface="Arial" panose="020B0604020202020204" pitchFamily="34" charset="0"/>
            </a:endParaRPr>
          </a:p>
          <a:p>
            <a:pPr algn="ctr">
              <a:defRPr/>
            </a:pPr>
            <a:endParaRPr lang="ru-RU"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5F811A9-0353-6F43-92F5-6094F391D54C}"/>
              </a:ext>
            </a:extLst>
          </p:cNvPr>
          <p:cNvSpPr txBox="1"/>
          <p:nvPr/>
        </p:nvSpPr>
        <p:spPr>
          <a:xfrm rot="16200000">
            <a:off x="7753833" y="3137063"/>
            <a:ext cx="2207860" cy="276999"/>
          </a:xfrm>
          <a:prstGeom prst="rect">
            <a:avLst/>
          </a:prstGeom>
          <a:solidFill>
            <a:schemeClr val="bg1">
              <a:lumMod val="95000"/>
            </a:schemeClr>
          </a:solidFill>
          <a:ln>
            <a:solidFill>
              <a:schemeClr val="tx1"/>
            </a:solidFill>
          </a:ln>
        </p:spPr>
        <p:txBody>
          <a:bodyPr wrap="square">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Commissioning  with beam</a:t>
            </a:r>
          </a:p>
        </p:txBody>
      </p:sp>
    </p:spTree>
    <p:extLst>
      <p:ext uri="{BB962C8B-B14F-4D97-AF65-F5344CB8AC3E}">
        <p14:creationId xmlns:p14="http://schemas.microsoft.com/office/powerpoint/2010/main" val="312313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77D8E83-FF0B-8041-AFCF-7A6D105FD708}"/>
              </a:ext>
            </a:extLst>
          </p:cNvPr>
          <p:cNvSpPr>
            <a:spLocks noGrp="1"/>
          </p:cNvSpPr>
          <p:nvPr>
            <p:ph type="dt" sz="half" idx="10"/>
          </p:nvPr>
        </p:nvSpPr>
        <p:spPr/>
        <p:txBody>
          <a:bodyPr/>
          <a:lstStyle/>
          <a:p>
            <a:pPr>
              <a:defRPr/>
            </a:pPr>
            <a:r>
              <a:rPr lang="ru-RU"/>
              <a:t>20 February 2020</a:t>
            </a:r>
          </a:p>
        </p:txBody>
      </p:sp>
      <p:sp>
        <p:nvSpPr>
          <p:cNvPr id="3" name="Footer Placeholder 2">
            <a:extLst>
              <a:ext uri="{FF2B5EF4-FFF2-40B4-BE49-F238E27FC236}">
                <a16:creationId xmlns:a16="http://schemas.microsoft.com/office/drawing/2014/main" xmlns="" id="{B437B33F-B706-B045-9C27-A27CE16B0887}"/>
              </a:ext>
            </a:extLst>
          </p:cNvPr>
          <p:cNvSpPr>
            <a:spLocks noGrp="1"/>
          </p:cNvSpPr>
          <p:nvPr>
            <p:ph type="ftr" sz="quarter" idx="11"/>
          </p:nvPr>
        </p:nvSpPr>
        <p:spPr>
          <a:xfrm>
            <a:off x="3124200" y="6245225"/>
            <a:ext cx="3166068" cy="476250"/>
          </a:xfrm>
        </p:spPr>
        <p:txBody>
          <a:bodyPr/>
          <a:lstStyle/>
          <a:p>
            <a:pPr>
              <a:defRPr/>
            </a:pPr>
            <a:r>
              <a:rPr lang="en-GB" dirty="0"/>
              <a:t>V. </a:t>
            </a:r>
            <a:r>
              <a:rPr lang="en-GB" dirty="0" err="1"/>
              <a:t>Kekelidze</a:t>
            </a:r>
            <a:r>
              <a:rPr lang="en-GB" dirty="0"/>
              <a:t>, 127-th session of SC</a:t>
            </a:r>
            <a:endParaRPr lang="ru-RU" dirty="0"/>
          </a:p>
        </p:txBody>
      </p:sp>
      <p:sp>
        <p:nvSpPr>
          <p:cNvPr id="4" name="Slide Number Placeholder 3">
            <a:extLst>
              <a:ext uri="{FF2B5EF4-FFF2-40B4-BE49-F238E27FC236}">
                <a16:creationId xmlns:a16="http://schemas.microsoft.com/office/drawing/2014/main" xmlns="" id="{E37D2C4A-0EC7-BD47-8702-5E466C274B2A}"/>
              </a:ext>
            </a:extLst>
          </p:cNvPr>
          <p:cNvSpPr>
            <a:spLocks noGrp="1"/>
          </p:cNvSpPr>
          <p:nvPr>
            <p:ph type="sldNum" sz="quarter" idx="12"/>
          </p:nvPr>
        </p:nvSpPr>
        <p:spPr/>
        <p:txBody>
          <a:bodyPr/>
          <a:lstStyle/>
          <a:p>
            <a:fld id="{0D407510-CD4E-4320-B1B7-E77576364A88}" type="slidenum">
              <a:rPr lang="ru-RU" smtClean="0"/>
              <a:pPr/>
              <a:t>12</a:t>
            </a:fld>
            <a:endParaRPr lang="ru-RU"/>
          </a:p>
        </p:txBody>
      </p:sp>
      <p:pic>
        <p:nvPicPr>
          <p:cNvPr id="6" name="Picture 5">
            <a:extLst>
              <a:ext uri="{FF2B5EF4-FFF2-40B4-BE49-F238E27FC236}">
                <a16:creationId xmlns:a16="http://schemas.microsoft.com/office/drawing/2014/main" xmlns="" id="{39394290-C28A-F944-971E-6EF967A14E79}"/>
              </a:ext>
            </a:extLst>
          </p:cNvPr>
          <p:cNvPicPr>
            <a:picLocks noChangeAspect="1"/>
          </p:cNvPicPr>
          <p:nvPr/>
        </p:nvPicPr>
        <p:blipFill>
          <a:blip r:embed="rId2"/>
          <a:stretch>
            <a:fillRect/>
          </a:stretch>
        </p:blipFill>
        <p:spPr>
          <a:xfrm>
            <a:off x="977899" y="994068"/>
            <a:ext cx="7679987" cy="5251157"/>
          </a:xfrm>
          <a:prstGeom prst="rect">
            <a:avLst/>
          </a:prstGeom>
        </p:spPr>
      </p:pic>
      <p:sp>
        <p:nvSpPr>
          <p:cNvPr id="5" name="TextBox 4">
            <a:extLst>
              <a:ext uri="{FF2B5EF4-FFF2-40B4-BE49-F238E27FC236}">
                <a16:creationId xmlns:a16="http://schemas.microsoft.com/office/drawing/2014/main" xmlns="" id="{888417B8-5D35-E04D-852F-D52426FCBB0B}"/>
              </a:ext>
            </a:extLst>
          </p:cNvPr>
          <p:cNvSpPr txBox="1"/>
          <p:nvPr/>
        </p:nvSpPr>
        <p:spPr>
          <a:xfrm>
            <a:off x="1815365" y="413989"/>
            <a:ext cx="6490879" cy="461665"/>
          </a:xfrm>
          <a:prstGeom prst="rect">
            <a:avLst/>
          </a:prstGeom>
          <a:noFill/>
        </p:spPr>
        <p:txBody>
          <a:bodyPr wrap="none" rtlCol="0">
            <a:spAutoFit/>
          </a:bodyPr>
          <a:lstStyle/>
          <a:p>
            <a:r>
              <a:rPr lang="en-US" sz="2400" b="1" dirty="0">
                <a:solidFill>
                  <a:srgbClr val="002060"/>
                </a:solidFill>
              </a:rPr>
              <a:t>Official start of the Booster commissioning</a:t>
            </a:r>
            <a:endParaRPr lang="ru-RU" sz="2400" b="1" dirty="0">
              <a:solidFill>
                <a:srgbClr val="002060"/>
              </a:solidFill>
            </a:endParaRPr>
          </a:p>
        </p:txBody>
      </p:sp>
      <p:sp>
        <p:nvSpPr>
          <p:cNvPr id="7" name="TextBox 6">
            <a:extLst>
              <a:ext uri="{FF2B5EF4-FFF2-40B4-BE49-F238E27FC236}">
                <a16:creationId xmlns:a16="http://schemas.microsoft.com/office/drawing/2014/main" xmlns="" id="{332D1C11-1581-4E4C-86B1-21A69D4DCFA4}"/>
              </a:ext>
            </a:extLst>
          </p:cNvPr>
          <p:cNvSpPr txBox="1"/>
          <p:nvPr/>
        </p:nvSpPr>
        <p:spPr>
          <a:xfrm>
            <a:off x="3363015" y="5726701"/>
            <a:ext cx="2435282" cy="400110"/>
          </a:xfrm>
          <a:prstGeom prst="rect">
            <a:avLst/>
          </a:prstGeom>
          <a:noFill/>
        </p:spPr>
        <p:txBody>
          <a:bodyPr wrap="none" rtlCol="0">
            <a:spAutoFit/>
          </a:bodyPr>
          <a:lstStyle/>
          <a:p>
            <a:r>
              <a:rPr lang="en-US" sz="2000" i="1" dirty="0">
                <a:solidFill>
                  <a:schemeClr val="bg1"/>
                </a:solidFill>
              </a:rPr>
              <a:t>23 December 2019</a:t>
            </a:r>
            <a:endParaRPr lang="ru-RU" sz="2000" i="1" dirty="0">
              <a:solidFill>
                <a:schemeClr val="bg1"/>
              </a:solidFill>
            </a:endParaRPr>
          </a:p>
        </p:txBody>
      </p:sp>
    </p:spTree>
    <p:extLst>
      <p:ext uri="{BB962C8B-B14F-4D97-AF65-F5344CB8AC3E}">
        <p14:creationId xmlns:p14="http://schemas.microsoft.com/office/powerpoint/2010/main" val="716703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8" descr="NC_Ring503m_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27100"/>
            <a:ext cx="8966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2" name="TextBox 24"/>
          <p:cNvSpPr txBox="1">
            <a:spLocks noChangeArrowheads="1"/>
          </p:cNvSpPr>
          <p:nvPr/>
        </p:nvSpPr>
        <p:spPr bwMode="auto">
          <a:xfrm>
            <a:off x="4457700" y="5561012"/>
            <a:ext cx="6969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MPD</a:t>
            </a:r>
          </a:p>
        </p:txBody>
      </p:sp>
      <p:sp>
        <p:nvSpPr>
          <p:cNvPr id="71693" name="TextBox 25"/>
          <p:cNvSpPr txBox="1">
            <a:spLocks noChangeArrowheads="1"/>
          </p:cNvSpPr>
          <p:nvPr/>
        </p:nvSpPr>
        <p:spPr bwMode="auto">
          <a:xfrm>
            <a:off x="4495800" y="1157679"/>
            <a:ext cx="6588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SPD</a:t>
            </a:r>
          </a:p>
        </p:txBody>
      </p:sp>
      <p:cxnSp>
        <p:nvCxnSpPr>
          <p:cNvPr id="28" name="Straight Arrow Connector 27"/>
          <p:cNvCxnSpPr/>
          <p:nvPr/>
        </p:nvCxnSpPr>
        <p:spPr>
          <a:xfrm flipV="1">
            <a:off x="152400" y="1917700"/>
            <a:ext cx="9906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0" y="4914900"/>
            <a:ext cx="9525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730750" y="3232150"/>
            <a:ext cx="3416300" cy="635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5086350" y="3054350"/>
            <a:ext cx="3365500" cy="1066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5156200" y="3149600"/>
            <a:ext cx="3352800" cy="914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71728" name="Рисунок 4" descr="LHEP-emblema-tran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76200"/>
            <a:ext cx="1219200"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9"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a:xfrm>
            <a:off x="457200" y="6321425"/>
            <a:ext cx="2133600" cy="476250"/>
          </a:xfrm>
        </p:spPr>
        <p:txBody>
          <a:bodyPr anchor="b"/>
          <a:lstStyle/>
          <a:p>
            <a:pPr>
              <a:defRPr/>
            </a:pPr>
            <a:r>
              <a:rPr lang="ru-RU"/>
              <a:t>20 February 2020</a:t>
            </a:r>
          </a:p>
        </p:txBody>
      </p:sp>
      <p:sp>
        <p:nvSpPr>
          <p:cNvPr id="3" name="Footer Placeholder 2"/>
          <p:cNvSpPr>
            <a:spLocks noGrp="1"/>
          </p:cNvSpPr>
          <p:nvPr>
            <p:ph type="ftr" sz="quarter" idx="11"/>
          </p:nvPr>
        </p:nvSpPr>
        <p:spPr>
          <a:xfrm>
            <a:off x="3124200" y="6321425"/>
            <a:ext cx="3429000" cy="476250"/>
          </a:xfrm>
        </p:spPr>
        <p:txBody>
          <a:bodyPr anchor="b"/>
          <a:lstStyle/>
          <a:p>
            <a:pPr>
              <a:defRPr/>
            </a:pPr>
            <a:r>
              <a:rPr lang="en-GB"/>
              <a:t>V. Kekelidze, 127-th session of SC</a:t>
            </a:r>
            <a:endParaRPr lang="ru-RU" dirty="0"/>
          </a:p>
        </p:txBody>
      </p:sp>
      <p:sp>
        <p:nvSpPr>
          <p:cNvPr id="4" name="Slide Number Placeholder 3"/>
          <p:cNvSpPr>
            <a:spLocks noGrp="1"/>
          </p:cNvSpPr>
          <p:nvPr>
            <p:ph type="sldNum" sz="quarter" idx="12"/>
          </p:nvPr>
        </p:nvSpPr>
        <p:spPr>
          <a:xfrm>
            <a:off x="6553200" y="6321425"/>
            <a:ext cx="2133600" cy="476250"/>
          </a:xfrm>
        </p:spPr>
        <p:txBody>
          <a:bodyPr anchor="b"/>
          <a:lstStyle/>
          <a:p>
            <a:fld id="{0D407510-CD4E-4320-B1B7-E77576364A88}" type="slidenum">
              <a:rPr lang="ru-RU" smtClean="0"/>
              <a:pPr/>
              <a:t>13</a:t>
            </a:fld>
            <a:endParaRPr lang="ru-RU"/>
          </a:p>
        </p:txBody>
      </p:sp>
      <p:sp>
        <p:nvSpPr>
          <p:cNvPr id="23" name="Прямоугольник 1">
            <a:extLst>
              <a:ext uri="{FF2B5EF4-FFF2-40B4-BE49-F238E27FC236}">
                <a16:creationId xmlns:a16="http://schemas.microsoft.com/office/drawing/2014/main" xmlns="" id="{48C8598C-3A54-4C47-83A7-7F4E6596322C}"/>
              </a:ext>
            </a:extLst>
          </p:cNvPr>
          <p:cNvSpPr>
            <a:spLocks noChangeArrowheads="1"/>
          </p:cNvSpPr>
          <p:nvPr/>
        </p:nvSpPr>
        <p:spPr bwMode="auto">
          <a:xfrm>
            <a:off x="2456441" y="136029"/>
            <a:ext cx="4355680" cy="461665"/>
          </a:xfrm>
          <a:prstGeom prst="rect">
            <a:avLst/>
          </a:prstGeom>
          <a:solidFill>
            <a:srgbClr val="CBFFFB"/>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en-US" altLang="ru-RU" sz="2400" b="1" dirty="0">
                <a:solidFill>
                  <a:srgbClr val="140076"/>
                </a:solidFill>
                <a:effectLst>
                  <a:outerShdw blurRad="38100" dist="38100" dir="2700000" rotWithShape="0">
                    <a:srgbClr val="000000">
                      <a:alpha val="43137"/>
                    </a:srgbClr>
                  </a:outerShdw>
                </a:effectLst>
                <a:latin typeface="Arial" pitchFamily="34" charset="0"/>
              </a:rPr>
              <a:t>Collider systems installation</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24" name="TextBox 23">
            <a:extLst>
              <a:ext uri="{FF2B5EF4-FFF2-40B4-BE49-F238E27FC236}">
                <a16:creationId xmlns:a16="http://schemas.microsoft.com/office/drawing/2014/main" xmlns="" id="{0AD0F48B-B276-1443-91DB-A981FD946DD0}"/>
              </a:ext>
            </a:extLst>
          </p:cNvPr>
          <p:cNvSpPr txBox="1"/>
          <p:nvPr/>
        </p:nvSpPr>
        <p:spPr>
          <a:xfrm>
            <a:off x="2527331" y="2202011"/>
            <a:ext cx="4595750" cy="2616101"/>
          </a:xfrm>
          <a:prstGeom prst="rect">
            <a:avLst/>
          </a:prstGeom>
          <a:solidFill>
            <a:srgbClr val="E8FFF4"/>
          </a:solidFill>
          <a:ln>
            <a:solidFill>
              <a:srgbClr val="002060"/>
            </a:solidFill>
          </a:ln>
        </p:spPr>
        <p:txBody>
          <a:bodyPr wrap="square">
            <a:spAutoFit/>
          </a:bodyPr>
          <a:lstStyle/>
          <a:p>
            <a:pPr eaLnBrk="1" fontAlgn="auto" hangingPunct="1">
              <a:spcBef>
                <a:spcPts val="0"/>
              </a:spcBef>
              <a:spcAft>
                <a:spcPts val="0"/>
              </a:spcAft>
              <a:buClr>
                <a:srgbClr val="FF0000"/>
              </a:buClr>
              <a:defRPr/>
            </a:pPr>
            <a:r>
              <a:rPr lang="en-US" sz="2000" b="1" dirty="0">
                <a:solidFill>
                  <a:srgbClr val="002060"/>
                </a:solidFill>
                <a:latin typeface="Arial" panose="020B0604020202020204" pitchFamily="34" charset="0"/>
                <a:cs typeface="Arial" panose="020B0604020202020204" pitchFamily="34" charset="0"/>
              </a:rPr>
              <a:t>Start of installation</a:t>
            </a:r>
            <a:r>
              <a:rPr lang="ru-RU" sz="2000" b="1" dirty="0">
                <a:solidFill>
                  <a:srgbClr val="002060"/>
                </a:solidFill>
                <a:latin typeface="Arial" panose="020B0604020202020204" pitchFamily="34" charset="0"/>
                <a:cs typeface="Arial" panose="020B0604020202020204" pitchFamily="34" charset="0"/>
              </a:rPr>
              <a:t>: </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magnets</a:t>
            </a:r>
            <a:r>
              <a:rPr lang="ru-RU" i="1" dirty="0">
                <a:solidFill>
                  <a:srgbClr val="002060"/>
                </a:solidFill>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August</a:t>
            </a:r>
            <a:r>
              <a:rPr lang="ru-RU"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2020</a:t>
            </a:r>
            <a:endParaRPr lang="en-US" b="1"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channel equipment     </a:t>
            </a:r>
            <a:r>
              <a:rPr lang="ru-RU" i="1" dirty="0">
                <a:solidFill>
                  <a:srgbClr val="002060"/>
                </a:solidFill>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July</a:t>
            </a:r>
            <a:r>
              <a:rPr lang="ru-RU"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RF systems</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summer</a:t>
            </a:r>
            <a:r>
              <a:rPr lang="ru-RU"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ECS</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summer</a:t>
            </a:r>
            <a:r>
              <a:rPr lang="ru-RU"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2021</a:t>
            </a:r>
            <a:endParaRPr lang="en-US"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28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xmlns="" id="{46FF3363-7B97-E646-B303-2052A5DA055C}"/>
              </a:ext>
            </a:extLst>
          </p:cNvPr>
          <p:cNvSpPr>
            <a:spLocks noChangeArrowheads="1"/>
          </p:cNvSpPr>
          <p:nvPr/>
        </p:nvSpPr>
        <p:spPr bwMode="auto">
          <a:xfrm>
            <a:off x="2982373" y="179779"/>
            <a:ext cx="2680542" cy="461665"/>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en-US" altLang="ru-RU" sz="2400" b="1" dirty="0">
                <a:solidFill>
                  <a:srgbClr val="140076"/>
                </a:solidFill>
                <a:effectLst>
                  <a:outerShdw blurRad="38100" dist="38100" dir="2700000" rotWithShape="0">
                    <a:srgbClr val="000000">
                      <a:alpha val="43137"/>
                    </a:srgbClr>
                  </a:outerShdw>
                </a:effectLst>
                <a:latin typeface="Arial" pitchFamily="34" charset="0"/>
              </a:rPr>
              <a:t>Collider magnets</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18" name="TextBox 17">
            <a:extLst>
              <a:ext uri="{FF2B5EF4-FFF2-40B4-BE49-F238E27FC236}">
                <a16:creationId xmlns:a16="http://schemas.microsoft.com/office/drawing/2014/main" xmlns="" id="{4C3230B9-0F32-504B-9BB7-AF25974EEBF8}"/>
              </a:ext>
            </a:extLst>
          </p:cNvPr>
          <p:cNvSpPr txBox="1"/>
          <p:nvPr/>
        </p:nvSpPr>
        <p:spPr>
          <a:xfrm>
            <a:off x="3947533" y="807584"/>
            <a:ext cx="5030544" cy="2308324"/>
          </a:xfrm>
          <a:prstGeom prst="rect">
            <a:avLst/>
          </a:prstGeom>
          <a:solidFill>
            <a:srgbClr val="FEECE7"/>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Dipoles</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assembly and tests</a:t>
            </a:r>
            <a:r>
              <a:rPr lang="en-US" i="1" dirty="0">
                <a:solidFill>
                  <a:srgbClr val="002060"/>
                </a:solidFill>
                <a:cs typeface="Arial" panose="020B0604020202020204" pitchFamily="34" charset="0"/>
              </a:rPr>
              <a:t>	       </a:t>
            </a:r>
            <a:r>
              <a:rPr lang="ru-RU" b="1" i="1" dirty="0">
                <a:solidFill>
                  <a:srgbClr val="002060"/>
                </a:solidFill>
                <a:latin typeface="Arial" panose="020B0604020202020204" pitchFamily="34" charset="0"/>
                <a:cs typeface="Arial" panose="020B0604020202020204" pitchFamily="34" charset="0"/>
              </a:rPr>
              <a:t>35%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Quadrupoles			      </a:t>
            </a:r>
            <a:r>
              <a:rPr lang="ru-RU" b="1" i="1" dirty="0">
                <a:solidFill>
                  <a:srgbClr val="002060"/>
                </a:solidFill>
                <a:latin typeface="Arial" panose="020B0604020202020204" pitchFamily="34" charset="0"/>
                <a:cs typeface="Arial" panose="020B0604020202020204" pitchFamily="34" charset="0"/>
              </a:rPr>
              <a:t>10%</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Final focus systems                            </a:t>
            </a:r>
            <a:r>
              <a:rPr lang="ru-RU" b="1" i="1" dirty="0">
                <a:solidFill>
                  <a:srgbClr val="002060"/>
                </a:solidFill>
                <a:latin typeface="Arial" panose="020B0604020202020204" pitchFamily="34" charset="0"/>
                <a:cs typeface="Arial" panose="020B0604020202020204" pitchFamily="34" charset="0"/>
              </a:rPr>
              <a:t>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r>
              <a:rPr lang="en-US" b="1" i="1" dirty="0">
                <a:solidFill>
                  <a:srgbClr val="002060"/>
                </a:solidFill>
                <a:cs typeface="Arial" panose="020B0604020202020204" pitchFamily="34" charset="0"/>
              </a:rPr>
              <a:t>mounting &amp; commissioning</a:t>
            </a:r>
          </a:p>
          <a:p>
            <a:pPr algn="r" eaLnBrk="1" fontAlgn="auto" hangingPunct="1">
              <a:spcBef>
                <a:spcPts val="0"/>
              </a:spcBef>
              <a:spcAft>
                <a:spcPts val="0"/>
              </a:spcAft>
              <a:buClr>
                <a:srgbClr val="FF0000"/>
              </a:buClr>
              <a:defRPr/>
            </a:pPr>
            <a:r>
              <a:rPr lang="ru-RU" b="1" i="1" dirty="0">
                <a:solidFill>
                  <a:srgbClr val="FF0000"/>
                </a:solidFill>
                <a:latin typeface="Arial" panose="020B0604020202020204" pitchFamily="34" charset="0"/>
                <a:cs typeface="Arial" panose="020B0604020202020204" pitchFamily="34" charset="0"/>
              </a:rPr>
              <a:t>07.2020 </a:t>
            </a:r>
            <a:r>
              <a:rPr lang="ru-RU" b="1" i="1" dirty="0">
                <a:solidFill>
                  <a:srgbClr val="FF0000"/>
                </a:solidFill>
                <a:cs typeface="Arial" panose="020B0604020202020204" pitchFamily="34" charset="0"/>
              </a:rPr>
              <a:t>-</a:t>
            </a:r>
            <a:r>
              <a:rPr lang="ru-RU" b="1" i="1" dirty="0">
                <a:solidFill>
                  <a:srgbClr val="FF0000"/>
                </a:solidFill>
                <a:latin typeface="Arial" panose="020B0604020202020204" pitchFamily="34" charset="0"/>
                <a:cs typeface="Arial" panose="020B0604020202020204" pitchFamily="34" charset="0"/>
              </a:rPr>
              <a:t> 07.2021</a:t>
            </a:r>
            <a:endParaRPr lang="en-US" b="1" i="1" dirty="0">
              <a:solidFill>
                <a:srgbClr val="FF0000"/>
              </a:solidFill>
              <a:latin typeface="Arial" panose="020B0604020202020204" pitchFamily="34" charset="0"/>
              <a:cs typeface="Arial" panose="020B0604020202020204" pitchFamily="34" charset="0"/>
            </a:endParaRPr>
          </a:p>
        </p:txBody>
      </p:sp>
      <p:pic>
        <p:nvPicPr>
          <p:cNvPr id="27658" name="Picture 2">
            <a:extLst>
              <a:ext uri="{FF2B5EF4-FFF2-40B4-BE49-F238E27FC236}">
                <a16:creationId xmlns:a16="http://schemas.microsoft.com/office/drawing/2014/main" xmlns="" id="{C1C8308B-C561-1748-9031-34202715B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01"/>
          <a:stretch>
            <a:fillRect/>
          </a:stretch>
        </p:blipFill>
        <p:spPr bwMode="auto">
          <a:xfrm>
            <a:off x="339890" y="807584"/>
            <a:ext cx="34178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a:extLst>
              <a:ext uri="{FF2B5EF4-FFF2-40B4-BE49-F238E27FC236}">
                <a16:creationId xmlns:a16="http://schemas.microsoft.com/office/drawing/2014/main" xmlns="" id="{04C6440F-1C56-B44C-9E03-EA18E143B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 r="13631"/>
          <a:stretch>
            <a:fillRect/>
          </a:stretch>
        </p:blipFill>
        <p:spPr bwMode="auto">
          <a:xfrm>
            <a:off x="328778" y="2737984"/>
            <a:ext cx="34099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Таблица 26">
            <a:extLst>
              <a:ext uri="{FF2B5EF4-FFF2-40B4-BE49-F238E27FC236}">
                <a16:creationId xmlns:a16="http://schemas.microsoft.com/office/drawing/2014/main" xmlns="" id="{CF4817F6-0E56-0D44-87B2-ADE1FAC93414}"/>
              </a:ext>
            </a:extLst>
          </p:cNvPr>
          <p:cNvGraphicFramePr>
            <a:graphicFrameLocks noGrp="1"/>
          </p:cNvGraphicFramePr>
          <p:nvPr>
            <p:extLst>
              <p:ext uri="{D42A27DB-BD31-4B8C-83A1-F6EECF244321}">
                <p14:modId xmlns:p14="http://schemas.microsoft.com/office/powerpoint/2010/main" val="2975982814"/>
              </p:ext>
            </p:extLst>
          </p:nvPr>
        </p:nvGraphicFramePr>
        <p:xfrm>
          <a:off x="4193628" y="3420717"/>
          <a:ext cx="4538353" cy="1251712"/>
        </p:xfrm>
        <a:graphic>
          <a:graphicData uri="http://schemas.openxmlformats.org/drawingml/2006/table">
            <a:tbl>
              <a:tblPr/>
              <a:tblGrid>
                <a:gridCol w="2263504">
                  <a:extLst>
                    <a:ext uri="{9D8B030D-6E8A-4147-A177-3AD203B41FA5}">
                      <a16:colId xmlns:a16="http://schemas.microsoft.com/office/drawing/2014/main" xmlns="" val="20000"/>
                    </a:ext>
                  </a:extLst>
                </a:gridCol>
                <a:gridCol w="1277146">
                  <a:extLst>
                    <a:ext uri="{9D8B030D-6E8A-4147-A177-3AD203B41FA5}">
                      <a16:colId xmlns:a16="http://schemas.microsoft.com/office/drawing/2014/main" xmlns="" val="20001"/>
                    </a:ext>
                  </a:extLst>
                </a:gridCol>
                <a:gridCol w="997703">
                  <a:extLst>
                    <a:ext uri="{9D8B030D-6E8A-4147-A177-3AD203B41FA5}">
                      <a16:colId xmlns:a16="http://schemas.microsoft.com/office/drawing/2014/main" xmlns="" val="20002"/>
                    </a:ext>
                  </a:extLst>
                </a:gridCol>
              </a:tblGrid>
              <a:tr h="304754">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dipoles</a:t>
                      </a:r>
                      <a:endPar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lenses</a:t>
                      </a:r>
                      <a:endPar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en-US"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number</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80</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r>
                        <a:rPr kumimoji="0" lang="ru-RU" sz="1600" b="1" i="0" u="none" strike="noStrike" cap="none" normalizeH="0" baseline="0">
                          <a:ln>
                            <a:noFill/>
                          </a:ln>
                          <a:solidFill>
                            <a:srgbClr val="002060"/>
                          </a:solidFill>
                          <a:effectLst/>
                          <a:latin typeface="Arial" panose="020B0604020202020204" pitchFamily="34" charset="0"/>
                          <a:cs typeface="Arial" panose="020B0604020202020204" pitchFamily="34" charset="0"/>
                        </a:rPr>
                        <a:t>0+12</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Мах. </a:t>
                      </a:r>
                      <a:r>
                        <a:rPr kumimoji="0" lang="en-US"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field</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 </a:t>
                      </a:r>
                      <a:r>
                        <a:rPr kumimoji="0" lang="en-US"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gradient</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1.8 T</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23.</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T/m</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en-US" sz="16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weignt</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1670 kg</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240 kg</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2" name="Date Placeholder 1">
            <a:extLst>
              <a:ext uri="{FF2B5EF4-FFF2-40B4-BE49-F238E27FC236}">
                <a16:creationId xmlns:a16="http://schemas.microsoft.com/office/drawing/2014/main" xmlns="" id="{D52CB83F-E492-0048-8F1D-4EB4A18E3180}"/>
              </a:ext>
            </a:extLst>
          </p:cNvPr>
          <p:cNvSpPr>
            <a:spLocks noGrp="1"/>
          </p:cNvSpPr>
          <p:nvPr>
            <p:ph type="dt" sz="half" idx="10"/>
          </p:nvPr>
        </p:nvSpPr>
        <p:spPr>
          <a:xfrm>
            <a:off x="457200" y="6438751"/>
            <a:ext cx="2133600" cy="365125"/>
          </a:xfrm>
        </p:spPr>
        <p:txBody>
          <a:bodyPr anchor="b"/>
          <a:lstStyle/>
          <a:p>
            <a:r>
              <a:rPr lang="ru-RU"/>
              <a:t>20 February 2020</a:t>
            </a:r>
            <a:endParaRPr lang="en-US" dirty="0"/>
          </a:p>
        </p:txBody>
      </p:sp>
      <p:sp>
        <p:nvSpPr>
          <p:cNvPr id="3" name="Footer Placeholder 2">
            <a:extLst>
              <a:ext uri="{FF2B5EF4-FFF2-40B4-BE49-F238E27FC236}">
                <a16:creationId xmlns:a16="http://schemas.microsoft.com/office/drawing/2014/main" xmlns="" id="{5A943F0B-83DE-BD45-9A45-8F510F66775D}"/>
              </a:ext>
            </a:extLst>
          </p:cNvPr>
          <p:cNvSpPr>
            <a:spLocks noGrp="1"/>
          </p:cNvSpPr>
          <p:nvPr>
            <p:ph type="ftr" sz="quarter" idx="11"/>
          </p:nvPr>
        </p:nvSpPr>
        <p:spPr>
          <a:xfrm>
            <a:off x="3124199" y="6438751"/>
            <a:ext cx="3231995" cy="365125"/>
          </a:xfrm>
        </p:spPr>
        <p:txBody>
          <a:bodyPr anchor="b"/>
          <a:lstStyle/>
          <a:p>
            <a:r>
              <a:rPr lang="en-GB"/>
              <a:t>V. Kekelidze, 127-th session of SC</a:t>
            </a:r>
            <a:endParaRPr lang="en-US" dirty="0"/>
          </a:p>
        </p:txBody>
      </p:sp>
      <p:pic>
        <p:nvPicPr>
          <p:cNvPr id="12" name="Рисунок 3">
            <a:extLst>
              <a:ext uri="{FF2B5EF4-FFF2-40B4-BE49-F238E27FC236}">
                <a16:creationId xmlns:a16="http://schemas.microsoft.com/office/drawing/2014/main" xmlns="" id="{F98D335A-D2D3-0C4B-A652-5906112086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1496" y="4729368"/>
            <a:ext cx="2783408" cy="17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xmlns="" id="{E654A18C-03DE-B14C-A06E-12681F09F3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7890" y="4698548"/>
            <a:ext cx="2741397" cy="18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NICA-Logo_4c">
            <a:extLst>
              <a:ext uri="{FF2B5EF4-FFF2-40B4-BE49-F238E27FC236}">
                <a16:creationId xmlns:a16="http://schemas.microsoft.com/office/drawing/2014/main" xmlns="" id="{04363F98-F80B-3A48-8C56-E3A8C306D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xmlns="" id="{2B370427-3AC1-AC4A-A2D7-65A4280CE634}"/>
              </a:ext>
            </a:extLst>
          </p:cNvPr>
          <p:cNvSpPr>
            <a:spLocks noGrp="1"/>
          </p:cNvSpPr>
          <p:nvPr>
            <p:ph type="sldNum" sz="quarter" idx="12"/>
          </p:nvPr>
        </p:nvSpPr>
        <p:spPr>
          <a:xfrm>
            <a:off x="6598381" y="6327626"/>
            <a:ext cx="2133600" cy="476250"/>
          </a:xfrm>
        </p:spPr>
        <p:txBody>
          <a:bodyPr anchor="b"/>
          <a:lstStyle/>
          <a:p>
            <a:fld id="{0D407510-CD4E-4320-B1B7-E77576364A88}" type="slidenum">
              <a:rPr lang="ru-RU" smtClean="0"/>
              <a:pPr/>
              <a:t>14</a:t>
            </a:fld>
            <a:endParaRPr lang="ru-RU" dirty="0"/>
          </a:p>
        </p:txBody>
      </p:sp>
    </p:spTree>
    <p:extLst>
      <p:ext uri="{BB962C8B-B14F-4D97-AF65-F5344CB8AC3E}">
        <p14:creationId xmlns:p14="http://schemas.microsoft.com/office/powerpoint/2010/main" val="4123464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xmlns="" id="{927FDF81-5A9A-6C4D-A5AE-CDAB5EB3F2D5}"/>
              </a:ext>
            </a:extLst>
          </p:cNvPr>
          <p:cNvSpPr>
            <a:spLocks noChangeArrowheads="1"/>
          </p:cNvSpPr>
          <p:nvPr/>
        </p:nvSpPr>
        <p:spPr bwMode="auto">
          <a:xfrm>
            <a:off x="1552044" y="92075"/>
            <a:ext cx="5824030" cy="830997"/>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en-US" altLang="ru-RU" sz="2400" b="1" dirty="0" err="1">
                <a:solidFill>
                  <a:srgbClr val="140076"/>
                </a:solidFill>
                <a:effectLst>
                  <a:outerShdw blurRad="38100" dist="38100" dir="2700000" rotWithShape="0">
                    <a:srgbClr val="000000">
                      <a:alpha val="43137"/>
                    </a:srgbClr>
                  </a:outerShdw>
                </a:effectLst>
                <a:latin typeface="Arial" pitchFamily="34" charset="0"/>
              </a:rPr>
              <a:t>Nuclotron</a:t>
            </a:r>
            <a:r>
              <a:rPr lang="en-US" altLang="ru-RU" sz="2400" b="1" dirty="0">
                <a:solidFill>
                  <a:srgbClr val="140076"/>
                </a:solidFill>
                <a:effectLst>
                  <a:outerShdw blurRad="38100" dist="38100" dir="2700000" rotWithShape="0">
                    <a:srgbClr val="000000">
                      <a:alpha val="43137"/>
                    </a:srgbClr>
                  </a:outerShdw>
                </a:effectLst>
                <a:latin typeface="Arial" pitchFamily="34" charset="0"/>
              </a:rPr>
              <a:t>- Collider transport channels</a:t>
            </a:r>
          </a:p>
          <a:p>
            <a:pPr algn="ctr" eaLnBrk="1" fontAlgn="auto" hangingPunct="1">
              <a:spcBef>
                <a:spcPts val="0"/>
              </a:spcBef>
              <a:spcAft>
                <a:spcPts val="0"/>
              </a:spcAft>
              <a:defRPr/>
            </a:pPr>
            <a:r>
              <a:rPr lang="ru-RU" altLang="ru-RU" sz="2400" i="1" dirty="0">
                <a:solidFill>
                  <a:srgbClr val="140076"/>
                </a:solidFill>
                <a:effectLst>
                  <a:outerShdw blurRad="38100" dist="38100" dir="2700000" rotWithShape="0">
                    <a:srgbClr val="000000">
                      <a:alpha val="43137"/>
                    </a:srgbClr>
                  </a:outerShdw>
                </a:effectLst>
                <a:latin typeface="Arial" pitchFamily="34" charset="0"/>
              </a:rPr>
              <a:t>(</a:t>
            </a:r>
            <a:r>
              <a:rPr lang="en-US" altLang="ru-RU" sz="2400" i="1" dirty="0">
                <a:solidFill>
                  <a:srgbClr val="140076"/>
                </a:solidFill>
                <a:effectLst>
                  <a:outerShdw blurRad="38100" dist="38100" dir="2700000" rotWithShape="0">
                    <a:srgbClr val="000000">
                      <a:alpha val="43137"/>
                    </a:srgbClr>
                  </a:outerShdw>
                </a:effectLst>
                <a:latin typeface="Arial" pitchFamily="34" charset="0"/>
              </a:rPr>
              <a:t>Sigma-Phi)</a:t>
            </a:r>
            <a:endParaRPr lang="ru-RU" altLang="ru-RU" sz="2400" i="1" dirty="0">
              <a:solidFill>
                <a:srgbClr val="140076"/>
              </a:solidFill>
              <a:effectLst>
                <a:outerShdw blurRad="38100" dist="38100" dir="2700000" rotWithShape="0">
                  <a:srgbClr val="000000">
                    <a:alpha val="43137"/>
                  </a:srgbClr>
                </a:outerShdw>
              </a:effectLst>
              <a:latin typeface="Arial" pitchFamily="34" charset="0"/>
            </a:endParaRPr>
          </a:p>
        </p:txBody>
      </p:sp>
      <p:sp>
        <p:nvSpPr>
          <p:cNvPr id="26631" name="Номер слайда 1">
            <a:extLst>
              <a:ext uri="{FF2B5EF4-FFF2-40B4-BE49-F238E27FC236}">
                <a16:creationId xmlns:a16="http://schemas.microsoft.com/office/drawing/2014/main" xmlns="" id="{2ED5488C-D08B-224F-BC3D-3E662AB7B637}"/>
              </a:ext>
            </a:extLst>
          </p:cNvPr>
          <p:cNvSpPr txBox="1">
            <a:spLocks/>
          </p:cNvSpPr>
          <p:nvPr/>
        </p:nvSpPr>
        <p:spPr bwMode="auto">
          <a:xfrm>
            <a:off x="6553200" y="6427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2A6498-FE77-A74A-B865-15B9A4479493}" type="slidenum">
              <a:rPr lang="ru-RU" altLang="ru-RU" sz="1200">
                <a:solidFill>
                  <a:srgbClr val="898989"/>
                </a:solidFill>
              </a:rPr>
              <a:pPr algn="r" eaLnBrk="1" hangingPunct="1">
                <a:spcBef>
                  <a:spcPct val="0"/>
                </a:spcBef>
                <a:buFontTx/>
                <a:buNone/>
              </a:pPr>
              <a:t>15</a:t>
            </a:fld>
            <a:endParaRPr lang="ru-RU" altLang="ru-RU" sz="1200">
              <a:solidFill>
                <a:srgbClr val="898989"/>
              </a:solidFill>
            </a:endParaRPr>
          </a:p>
        </p:txBody>
      </p:sp>
      <p:graphicFrame>
        <p:nvGraphicFramePr>
          <p:cNvPr id="11" name="Таблица 10">
            <a:extLst>
              <a:ext uri="{FF2B5EF4-FFF2-40B4-BE49-F238E27FC236}">
                <a16:creationId xmlns:a16="http://schemas.microsoft.com/office/drawing/2014/main" xmlns="" id="{2F6BE680-287E-F247-9260-015B296E4653}"/>
              </a:ext>
            </a:extLst>
          </p:cNvPr>
          <p:cNvGraphicFramePr>
            <a:graphicFrameLocks noGrp="1"/>
          </p:cNvGraphicFramePr>
          <p:nvPr/>
        </p:nvGraphicFramePr>
        <p:xfrm>
          <a:off x="2895600" y="4558466"/>
          <a:ext cx="5938838" cy="1984839"/>
        </p:xfrm>
        <a:graphic>
          <a:graphicData uri="http://schemas.openxmlformats.org/drawingml/2006/table">
            <a:tbl>
              <a:tblPr firstRow="1" firstCol="1" bandRow="1">
                <a:tableStyleId>{5C22544A-7EE6-4342-B048-85BDC9FD1C3A}</a:tableStyleId>
              </a:tblPr>
              <a:tblGrid>
                <a:gridCol w="1613580">
                  <a:extLst>
                    <a:ext uri="{9D8B030D-6E8A-4147-A177-3AD203B41FA5}">
                      <a16:colId xmlns:a16="http://schemas.microsoft.com/office/drawing/2014/main" xmlns="" val="20000"/>
                    </a:ext>
                  </a:extLst>
                </a:gridCol>
                <a:gridCol w="851840">
                  <a:extLst>
                    <a:ext uri="{9D8B030D-6E8A-4147-A177-3AD203B41FA5}">
                      <a16:colId xmlns:a16="http://schemas.microsoft.com/office/drawing/2014/main" xmlns="" val="20001"/>
                    </a:ext>
                  </a:extLst>
                </a:gridCol>
                <a:gridCol w="1403031">
                  <a:extLst>
                    <a:ext uri="{9D8B030D-6E8A-4147-A177-3AD203B41FA5}">
                      <a16:colId xmlns:a16="http://schemas.microsoft.com/office/drawing/2014/main" xmlns="" val="20002"/>
                    </a:ext>
                  </a:extLst>
                </a:gridCol>
                <a:gridCol w="2070387">
                  <a:extLst>
                    <a:ext uri="{9D8B030D-6E8A-4147-A177-3AD203B41FA5}">
                      <a16:colId xmlns:a16="http://schemas.microsoft.com/office/drawing/2014/main" xmlns="" val="20003"/>
                    </a:ext>
                  </a:extLst>
                </a:gridCol>
              </a:tblGrid>
              <a:tr h="670209">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Magnetic element</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Number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Effective length,</a:t>
                      </a:r>
                      <a:r>
                        <a:rPr lang="ru-RU" sz="1400" b="1" kern="800" dirty="0">
                          <a:effectLst/>
                          <a:latin typeface="Arial" panose="020B0604020202020204" pitchFamily="34" charset="0"/>
                          <a:cs typeface="Arial" panose="020B0604020202020204" pitchFamily="34" charset="0"/>
                        </a:rPr>
                        <a:t>  </a:t>
                      </a:r>
                      <a:r>
                        <a:rPr lang="en-US" sz="1400" b="1" kern="800" dirty="0">
                          <a:effectLst/>
                          <a:latin typeface="Arial" panose="020B0604020202020204" pitchFamily="34" charset="0"/>
                          <a:cs typeface="Arial" panose="020B0604020202020204" pitchFamily="34" charset="0"/>
                        </a:rPr>
                        <a:t>m</a:t>
                      </a:r>
                      <a:r>
                        <a:rPr lang="ru-RU" sz="1400" b="1" kern="800"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Max. magnetic field (gradient), T (T/m)</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extLst>
                  <a:ext uri="{0D108BD9-81ED-4DB2-BD59-A6C34878D82A}">
                    <a16:rowId xmlns:a16="http://schemas.microsoft.com/office/drawing/2014/main" xmlns="" val="10000"/>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Long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21</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xmlns="" val="10001"/>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Short</a:t>
                      </a:r>
                      <a:r>
                        <a:rPr lang="en-US" sz="1400" b="1" kern="800" baseline="0" dirty="0">
                          <a:effectLst/>
                          <a:latin typeface="Arial" panose="020B0604020202020204" pitchFamily="34" charset="0"/>
                          <a:cs typeface="Arial" panose="020B0604020202020204" pitchFamily="34" charset="0"/>
                        </a:rPr>
                        <a:t>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1.2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a:t>
                      </a:r>
                      <a:r>
                        <a:rPr lang="ru-RU"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xmlns="" val="10002"/>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Q10</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22</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.353</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xmlns="" val="10003"/>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Q15</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.519</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xmlns="" val="10004"/>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Steerer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33</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.466</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ea typeface="+mn-ea"/>
                          <a:cs typeface="Arial" panose="020B0604020202020204" pitchFamily="34" charset="0"/>
                        </a:rPr>
                        <a:t>0.114</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xmlns="" val="10005"/>
                  </a:ext>
                </a:extLst>
              </a:tr>
            </a:tbl>
          </a:graphicData>
        </a:graphic>
      </p:graphicFrame>
      <p:pic>
        <p:nvPicPr>
          <p:cNvPr id="26669" name="Рисунок 20">
            <a:extLst>
              <a:ext uri="{FF2B5EF4-FFF2-40B4-BE49-F238E27FC236}">
                <a16:creationId xmlns:a16="http://schemas.microsoft.com/office/drawing/2014/main" xmlns="" id="{37353782-7695-9341-A39A-62B88BF99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027613"/>
            <a:ext cx="1516063" cy="1328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3575E062-B0D8-4545-A63C-DA8436C29D5A}"/>
              </a:ext>
            </a:extLst>
          </p:cNvPr>
          <p:cNvSpPr txBox="1"/>
          <p:nvPr/>
        </p:nvSpPr>
        <p:spPr>
          <a:xfrm>
            <a:off x="3935168" y="1032609"/>
            <a:ext cx="4974616" cy="3139321"/>
          </a:xfrm>
          <a:prstGeom prst="rect">
            <a:avLst/>
          </a:prstGeom>
          <a:solidFill>
            <a:srgbClr val="FFF7E5"/>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magnets</a:t>
            </a:r>
            <a:r>
              <a:rPr lang="ru-RU" i="1" dirty="0">
                <a:solidFill>
                  <a:srgbClr val="002060"/>
                </a:solidFill>
                <a:latin typeface="Arial" panose="020B0604020202020204" pitchFamily="34" charset="0"/>
                <a:cs typeface="Arial" panose="020B0604020202020204" pitchFamily="34" charset="0"/>
              </a:rPr>
              <a:t> – </a:t>
            </a:r>
            <a:r>
              <a:rPr lang="en-US" i="1" dirty="0">
                <a:solidFill>
                  <a:srgbClr val="002060"/>
                </a:solidFill>
                <a:cs typeface="Arial" panose="020B0604020202020204" pitchFamily="34" charset="0"/>
              </a:rPr>
              <a:t>readiness	</a:t>
            </a:r>
            <a:r>
              <a:rPr lang="ru-RU" i="1" dirty="0">
                <a:solidFill>
                  <a:srgbClr val="002060"/>
                </a:solidFill>
                <a:latin typeface="Arial" panose="020B0604020202020204" pitchFamily="34" charset="0"/>
                <a:cs typeface="Arial" panose="020B0604020202020204" pitchFamily="34" charset="0"/>
              </a:rPr>
              <a:t> 95%</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en-US" i="1" dirty="0">
                <a:solidFill>
                  <a:srgbClr val="FF0000"/>
                </a:solidFill>
                <a:latin typeface="Arial" panose="020B0604020202020204" pitchFamily="34" charset="0"/>
                <a:cs typeface="Arial" panose="020B0604020202020204" pitchFamily="34" charset="0"/>
              </a:rPr>
              <a:t>delivery</a:t>
            </a:r>
            <a:r>
              <a:rPr lang="ru-RU" i="1" dirty="0">
                <a:solidFill>
                  <a:srgbClr val="FF0000"/>
                </a:solidFill>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0</a:t>
            </a:r>
            <a:r>
              <a:rPr lang="en-US" i="1" dirty="0">
                <a:solidFill>
                  <a:srgbClr val="FF0000"/>
                </a:solidFill>
                <a:cs typeface="Arial" panose="020B0604020202020204" pitchFamily="34" charset="0"/>
              </a:rPr>
              <a:t>2</a:t>
            </a:r>
            <a:r>
              <a:rPr lang="ru-RU" i="1" dirty="0">
                <a:solidFill>
                  <a:srgbClr val="FF0000"/>
                </a:solidFill>
                <a:latin typeface="Arial" panose="020B0604020202020204" pitchFamily="34" charset="0"/>
                <a:cs typeface="Arial" panose="020B0604020202020204" pitchFamily="34" charset="0"/>
              </a:rPr>
              <a:t>.20</a:t>
            </a:r>
            <a:r>
              <a:rPr lang="en-US" i="1" dirty="0">
                <a:solidFill>
                  <a:srgbClr val="FF0000"/>
                </a:solidFill>
                <a:latin typeface="Arial" panose="020B0604020202020204" pitchFamily="34" charset="0"/>
                <a:cs typeface="Arial" panose="020B0604020202020204" pitchFamily="34" charset="0"/>
              </a:rPr>
              <a:t>20</a:t>
            </a: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err="1">
                <a:solidFill>
                  <a:srgbClr val="002060"/>
                </a:solidFill>
                <a:latin typeface="Arial" panose="020B0604020202020204" pitchFamily="34" charset="0"/>
                <a:cs typeface="Arial" panose="020B0604020202020204" pitchFamily="34" charset="0"/>
              </a:rPr>
              <a:t>Vaccum</a:t>
            </a:r>
            <a:r>
              <a:rPr lang="en-US" i="1" dirty="0">
                <a:solidFill>
                  <a:srgbClr val="002060"/>
                </a:solidFill>
                <a:latin typeface="Arial" panose="020B0604020202020204" pitchFamily="34" charset="0"/>
                <a:cs typeface="Arial" panose="020B0604020202020204" pitchFamily="34" charset="0"/>
              </a:rPr>
              <a:t> chamber and diagnostics</a:t>
            </a:r>
            <a:endParaRPr lang="ru-RU"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 </a:t>
            </a:r>
            <a:r>
              <a:rPr lang="en-US" i="1" dirty="0">
                <a:solidFill>
                  <a:srgbClr val="002060"/>
                </a:solidFill>
                <a:latin typeface="Arial" panose="020B0604020202020204" pitchFamily="34" charset="0"/>
                <a:cs typeface="Arial" panose="020B0604020202020204" pitchFamily="34" charset="0"/>
              </a:rPr>
              <a:t>readiness</a:t>
            </a:r>
            <a:r>
              <a:rPr lang="ru-RU" i="1" dirty="0">
                <a:solidFill>
                  <a:srgbClr val="002060"/>
                </a:solidFill>
                <a:latin typeface="Arial" panose="020B0604020202020204" pitchFamily="34" charset="0"/>
                <a:cs typeface="Arial" panose="020B0604020202020204" pitchFamily="34" charset="0"/>
              </a:rPr>
              <a:t> 70%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en-US" i="1" dirty="0">
                <a:solidFill>
                  <a:srgbClr val="FF0000"/>
                </a:solidFill>
                <a:latin typeface="Arial" panose="020B0604020202020204" pitchFamily="34" charset="0"/>
                <a:cs typeface="Arial" panose="020B0604020202020204" pitchFamily="34" charset="0"/>
              </a:rPr>
              <a:t>delivery</a:t>
            </a:r>
            <a:r>
              <a:rPr lang="ru-RU" i="1" dirty="0">
                <a:solidFill>
                  <a:srgbClr val="FF0000"/>
                </a:solidFill>
                <a:latin typeface="Arial" panose="020B0604020202020204" pitchFamily="34" charset="0"/>
                <a:cs typeface="Arial" panose="020B0604020202020204" pitchFamily="34" charset="0"/>
              </a:rPr>
              <a:t>  06.2020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Power supplies</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readiness</a:t>
            </a:r>
            <a:r>
              <a:rPr lang="ru-RU" i="1" dirty="0">
                <a:solidFill>
                  <a:srgbClr val="002060"/>
                </a:solidFill>
                <a:latin typeface="Arial" panose="020B0604020202020204" pitchFamily="34" charset="0"/>
                <a:cs typeface="Arial" panose="020B0604020202020204" pitchFamily="34" charset="0"/>
              </a:rPr>
              <a:t> 10%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en-US" i="1" dirty="0">
                <a:solidFill>
                  <a:srgbClr val="FF0000"/>
                </a:solidFill>
                <a:latin typeface="Arial" panose="020B0604020202020204" pitchFamily="34" charset="0"/>
                <a:cs typeface="Arial" panose="020B0604020202020204" pitchFamily="34" charset="0"/>
              </a:rPr>
              <a:t>delivery</a:t>
            </a:r>
            <a:r>
              <a:rPr lang="ru-RU" i="1" dirty="0">
                <a:solidFill>
                  <a:srgbClr val="FF0000"/>
                </a:solidFill>
                <a:latin typeface="Arial" panose="020B0604020202020204" pitchFamily="34" charset="0"/>
                <a:cs typeface="Arial" panose="020B0604020202020204" pitchFamily="34" charset="0"/>
              </a:rPr>
              <a:t>  08.2020</a:t>
            </a:r>
          </a:p>
          <a:p>
            <a:pPr eaLnBrk="1" fontAlgn="auto" hangingPunct="1">
              <a:spcBef>
                <a:spcPts val="0"/>
              </a:spcBef>
              <a:spcAft>
                <a:spcPts val="0"/>
              </a:spcAft>
              <a:buClr>
                <a:srgbClr val="FF0000"/>
              </a:buClr>
              <a:defRPr/>
            </a:pPr>
            <a:r>
              <a:rPr lang="ru-RU" i="1" dirty="0">
                <a:solidFill>
                  <a:srgbClr val="002060"/>
                </a:solidFill>
                <a:cs typeface="Arial" panose="020B0604020202020204" pitchFamily="34" charset="0"/>
              </a:rPr>
              <a:t> </a:t>
            </a:r>
            <a:r>
              <a:rPr lang="en-US" i="1" dirty="0">
                <a:solidFill>
                  <a:srgbClr val="002060"/>
                </a:solidFill>
                <a:cs typeface="Arial" panose="020B0604020202020204" pitchFamily="34" charset="0"/>
              </a:rPr>
              <a:t>mounting &amp; commissioning</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08.2020 </a:t>
            </a:r>
            <a:r>
              <a:rPr lang="en-US" b="1" i="1" dirty="0">
                <a:solidFill>
                  <a:srgbClr val="FF0000"/>
                </a:solidFill>
                <a:latin typeface="Arial" panose="020B0604020202020204" pitchFamily="34" charset="0"/>
                <a:cs typeface="Arial" panose="020B0604020202020204" pitchFamily="34" charset="0"/>
              </a:rPr>
              <a:t>&gt;</a:t>
            </a:r>
            <a:r>
              <a:rPr lang="ru-RU" b="1" i="1" dirty="0">
                <a:solidFill>
                  <a:srgbClr val="FF0000"/>
                </a:solidFill>
                <a:latin typeface="Arial" panose="020B0604020202020204" pitchFamily="34" charset="0"/>
                <a:cs typeface="Arial" panose="020B0604020202020204" pitchFamily="34" charset="0"/>
              </a:rPr>
              <a:t> 02.2021</a:t>
            </a:r>
            <a:endParaRPr lang="en-US" b="1" i="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xmlns="" id="{6FF89003-AF5C-AA42-822B-6A14246BA6F9}"/>
              </a:ext>
            </a:extLst>
          </p:cNvPr>
          <p:cNvPicPr>
            <a:picLocks noChangeAspect="1"/>
          </p:cNvPicPr>
          <p:nvPr/>
        </p:nvPicPr>
        <p:blipFill rotWithShape="1">
          <a:blip r:embed="rId3"/>
          <a:srcRect l="10854" t="5210" r="14024" b="-60"/>
          <a:stretch/>
        </p:blipFill>
        <p:spPr>
          <a:xfrm rot="21263596">
            <a:off x="356412" y="985044"/>
            <a:ext cx="3186113" cy="1954213"/>
          </a:xfrm>
          <a:prstGeom prst="rect">
            <a:avLst/>
          </a:prstGeom>
          <a:ln>
            <a:noFill/>
          </a:ln>
          <a:effectLst/>
          <a:scene3d>
            <a:camera prst="orthographicFront">
              <a:rot lat="0" lon="0" rev="21299999"/>
            </a:camera>
            <a:lightRig rig="threePt" dir="t"/>
          </a:scene3d>
        </p:spPr>
      </p:pic>
      <p:pic>
        <p:nvPicPr>
          <p:cNvPr id="6" name="Рисунок 5">
            <a:extLst>
              <a:ext uri="{FF2B5EF4-FFF2-40B4-BE49-F238E27FC236}">
                <a16:creationId xmlns:a16="http://schemas.microsoft.com/office/drawing/2014/main" xmlns="" id="{7C17AB20-4F0F-874A-AAD9-89F5F939EA4A}"/>
              </a:ext>
            </a:extLst>
          </p:cNvPr>
          <p:cNvPicPr>
            <a:picLocks noChangeAspect="1"/>
          </p:cNvPicPr>
          <p:nvPr/>
        </p:nvPicPr>
        <p:blipFill rotWithShape="1">
          <a:blip r:embed="rId4"/>
          <a:srcRect l="632" t="21951" r="5339" b="15610"/>
          <a:stretch/>
        </p:blipFill>
        <p:spPr>
          <a:xfrm rot="374356">
            <a:off x="325695" y="3014469"/>
            <a:ext cx="2097015" cy="1856197"/>
          </a:xfrm>
          <a:prstGeom prst="rect">
            <a:avLst/>
          </a:prstGeom>
          <a:ln>
            <a:noFill/>
          </a:ln>
          <a:effectLst/>
          <a:scene3d>
            <a:camera prst="orthographicFront">
              <a:rot lat="0" lon="0" rev="420000"/>
            </a:camera>
            <a:lightRig rig="threePt" dir="t"/>
          </a:scene3d>
        </p:spPr>
      </p:pic>
      <p:sp>
        <p:nvSpPr>
          <p:cNvPr id="2" name="Date Placeholder 1">
            <a:extLst>
              <a:ext uri="{FF2B5EF4-FFF2-40B4-BE49-F238E27FC236}">
                <a16:creationId xmlns:a16="http://schemas.microsoft.com/office/drawing/2014/main" xmlns="" id="{CB4DB888-F1E3-5648-BE16-50DD868A18E4}"/>
              </a:ext>
            </a:extLst>
          </p:cNvPr>
          <p:cNvSpPr>
            <a:spLocks noGrp="1"/>
          </p:cNvSpPr>
          <p:nvPr>
            <p:ph type="dt" sz="half" idx="10"/>
          </p:nvPr>
        </p:nvSpPr>
        <p:spPr>
          <a:xfrm>
            <a:off x="457200" y="6427600"/>
            <a:ext cx="2133600" cy="365125"/>
          </a:xfrm>
        </p:spPr>
        <p:txBody>
          <a:bodyPr anchor="b"/>
          <a:lstStyle/>
          <a:p>
            <a:r>
              <a:rPr lang="ru-RU"/>
              <a:t>20 February 2020</a:t>
            </a:r>
            <a:endParaRPr lang="en-US" dirty="0"/>
          </a:p>
        </p:txBody>
      </p:sp>
      <p:sp>
        <p:nvSpPr>
          <p:cNvPr id="5" name="Footer Placeholder 4">
            <a:extLst>
              <a:ext uri="{FF2B5EF4-FFF2-40B4-BE49-F238E27FC236}">
                <a16:creationId xmlns:a16="http://schemas.microsoft.com/office/drawing/2014/main" xmlns="" id="{F12953D8-EBEE-C24F-A222-5B4894E58843}"/>
              </a:ext>
            </a:extLst>
          </p:cNvPr>
          <p:cNvSpPr>
            <a:spLocks noGrp="1"/>
          </p:cNvSpPr>
          <p:nvPr>
            <p:ph type="ftr" sz="quarter" idx="11"/>
          </p:nvPr>
        </p:nvSpPr>
        <p:spPr>
          <a:xfrm>
            <a:off x="3124200" y="6427600"/>
            <a:ext cx="3124200" cy="365125"/>
          </a:xfrm>
        </p:spPr>
        <p:txBody>
          <a:bodyPr anchor="b"/>
          <a:lstStyle/>
          <a:p>
            <a:r>
              <a:rPr lang="en-GB"/>
              <a:t>V. Kekelidze, 127-th session of SC</a:t>
            </a:r>
            <a:endParaRPr lang="en-US" dirty="0"/>
          </a:p>
        </p:txBody>
      </p:sp>
      <p:pic>
        <p:nvPicPr>
          <p:cNvPr id="19" name="Picture 6" descr="NICA-Logo_4c">
            <a:extLst>
              <a:ext uri="{FF2B5EF4-FFF2-40B4-BE49-F238E27FC236}">
                <a16:creationId xmlns:a16="http://schemas.microsoft.com/office/drawing/2014/main" xmlns="" id="{DF249917-2AE5-AA41-BDDC-EE8C8238F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xmlns="" id="{2216D0AF-EC63-6D4E-94A6-F2EDE824679A}"/>
              </a:ext>
            </a:extLst>
          </p:cNvPr>
          <p:cNvSpPr>
            <a:spLocks noGrp="1"/>
          </p:cNvSpPr>
          <p:nvPr>
            <p:ph type="sldNum" sz="quarter" idx="12"/>
          </p:nvPr>
        </p:nvSpPr>
        <p:spPr/>
        <p:txBody>
          <a:bodyPr/>
          <a:lstStyle/>
          <a:p>
            <a:fld id="{0D407510-CD4E-4320-B1B7-E77576364A88}" type="slidenum">
              <a:rPr lang="ru-RU" smtClean="0"/>
              <a:pPr/>
              <a:t>15</a:t>
            </a:fld>
            <a:endParaRPr lang="ru-RU"/>
          </a:p>
        </p:txBody>
      </p:sp>
    </p:spTree>
    <p:extLst>
      <p:ext uri="{BB962C8B-B14F-4D97-AF65-F5344CB8AC3E}">
        <p14:creationId xmlns:p14="http://schemas.microsoft.com/office/powerpoint/2010/main" val="210117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9150AF-7755-6647-8686-69E6484829E3}"/>
              </a:ext>
            </a:extLst>
          </p:cNvPr>
          <p:cNvSpPr>
            <a:spLocks noGrp="1"/>
          </p:cNvSpPr>
          <p:nvPr>
            <p:ph type="dt" sz="half" idx="10"/>
          </p:nvPr>
        </p:nvSpPr>
        <p:spPr>
          <a:xfrm>
            <a:off x="457200" y="6312131"/>
            <a:ext cx="2133600" cy="476250"/>
          </a:xfrm>
        </p:spPr>
        <p:txBody>
          <a:bodyPr anchor="b"/>
          <a:lstStyle/>
          <a:p>
            <a:r>
              <a:rPr lang="ru-RU"/>
              <a:t>20 February 2020</a:t>
            </a:r>
            <a:endParaRPr lang="en-US"/>
          </a:p>
        </p:txBody>
      </p:sp>
      <p:sp>
        <p:nvSpPr>
          <p:cNvPr id="3" name="Footer Placeholder 2">
            <a:extLst>
              <a:ext uri="{FF2B5EF4-FFF2-40B4-BE49-F238E27FC236}">
                <a16:creationId xmlns:a16="http://schemas.microsoft.com/office/drawing/2014/main" xmlns="" id="{F070B7C9-CD18-9549-8F17-59950DA3D7F2}"/>
              </a:ext>
            </a:extLst>
          </p:cNvPr>
          <p:cNvSpPr>
            <a:spLocks noGrp="1"/>
          </p:cNvSpPr>
          <p:nvPr>
            <p:ph type="ftr" sz="quarter" idx="11"/>
          </p:nvPr>
        </p:nvSpPr>
        <p:spPr>
          <a:xfrm>
            <a:off x="3124199" y="6312131"/>
            <a:ext cx="3176239" cy="476250"/>
          </a:xfrm>
        </p:spPr>
        <p:txBody>
          <a:bodyPr anchor="b"/>
          <a:lstStyle/>
          <a:p>
            <a:r>
              <a:rPr lang="en-GB"/>
              <a:t>V. Kekelidze, 127-th session of SC</a:t>
            </a:r>
            <a:endParaRPr lang="en-US" dirty="0"/>
          </a:p>
        </p:txBody>
      </p:sp>
      <p:sp>
        <p:nvSpPr>
          <p:cNvPr id="4" name="Slide Number Placeholder 3">
            <a:extLst>
              <a:ext uri="{FF2B5EF4-FFF2-40B4-BE49-F238E27FC236}">
                <a16:creationId xmlns:a16="http://schemas.microsoft.com/office/drawing/2014/main" xmlns="" id="{CDC6CD9E-FE58-F541-9908-9EA2C5D188AD}"/>
              </a:ext>
            </a:extLst>
          </p:cNvPr>
          <p:cNvSpPr>
            <a:spLocks noGrp="1"/>
          </p:cNvSpPr>
          <p:nvPr>
            <p:ph type="sldNum" sz="quarter" idx="12"/>
          </p:nvPr>
        </p:nvSpPr>
        <p:spPr>
          <a:xfrm>
            <a:off x="6553200" y="6312131"/>
            <a:ext cx="2133600" cy="476250"/>
          </a:xfrm>
        </p:spPr>
        <p:txBody>
          <a:bodyPr anchor="b"/>
          <a:lstStyle/>
          <a:p>
            <a:fld id="{B48C6A6B-7DAE-D543-9180-0B8DAED66F63}" type="slidenum">
              <a:rPr lang="en-US" smtClean="0"/>
              <a:t>16</a:t>
            </a:fld>
            <a:endParaRPr lang="en-US"/>
          </a:p>
        </p:txBody>
      </p:sp>
      <p:pic>
        <p:nvPicPr>
          <p:cNvPr id="5" name="Picture 4">
            <a:extLst>
              <a:ext uri="{FF2B5EF4-FFF2-40B4-BE49-F238E27FC236}">
                <a16:creationId xmlns:a16="http://schemas.microsoft.com/office/drawing/2014/main" xmlns="" id="{54EE11F9-CD1B-8B43-B6DA-8CCD1D21CBCC}"/>
              </a:ext>
            </a:extLst>
          </p:cNvPr>
          <p:cNvPicPr>
            <a:picLocks noChangeAspect="1"/>
          </p:cNvPicPr>
          <p:nvPr/>
        </p:nvPicPr>
        <p:blipFill>
          <a:blip r:embed="rId2"/>
          <a:stretch>
            <a:fillRect/>
          </a:stretch>
        </p:blipFill>
        <p:spPr>
          <a:xfrm>
            <a:off x="126169" y="993257"/>
            <a:ext cx="8891661" cy="4028401"/>
          </a:xfrm>
          <a:prstGeom prst="rect">
            <a:avLst/>
          </a:prstGeom>
        </p:spPr>
      </p:pic>
      <p:sp>
        <p:nvSpPr>
          <p:cNvPr id="6" name="Прямоугольник 1">
            <a:extLst>
              <a:ext uri="{FF2B5EF4-FFF2-40B4-BE49-F238E27FC236}">
                <a16:creationId xmlns:a16="http://schemas.microsoft.com/office/drawing/2014/main" xmlns="" id="{D9DCD01A-0AE6-1F4A-A9FD-B004DCE2F54E}"/>
              </a:ext>
            </a:extLst>
          </p:cNvPr>
          <p:cNvSpPr>
            <a:spLocks noChangeArrowheads="1"/>
          </p:cNvSpPr>
          <p:nvPr/>
        </p:nvSpPr>
        <p:spPr bwMode="auto">
          <a:xfrm>
            <a:off x="1205990" y="77903"/>
            <a:ext cx="6558207" cy="523220"/>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en-US" altLang="ru-RU" sz="2800" b="1" dirty="0">
                <a:solidFill>
                  <a:srgbClr val="140076"/>
                </a:solidFill>
                <a:effectLst>
                  <a:outerShdw blurRad="38100" dist="38100" dir="2700000" rotWithShape="0">
                    <a:srgbClr val="000000">
                      <a:alpha val="43137"/>
                    </a:srgbClr>
                  </a:outerShdw>
                </a:effectLst>
                <a:latin typeface="Arial" pitchFamily="34" charset="0"/>
              </a:rPr>
              <a:t>Accelerator commissioning schedule</a:t>
            </a:r>
            <a:endParaRPr lang="ru-RU" altLang="ru-RU" sz="28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8" name="Rectangle 7">
            <a:extLst>
              <a:ext uri="{FF2B5EF4-FFF2-40B4-BE49-F238E27FC236}">
                <a16:creationId xmlns:a16="http://schemas.microsoft.com/office/drawing/2014/main" xmlns="" id="{1F9B81DA-993C-9E43-B352-9601DDCE9B8C}"/>
              </a:ext>
            </a:extLst>
          </p:cNvPr>
          <p:cNvSpPr/>
          <p:nvPr/>
        </p:nvSpPr>
        <p:spPr>
          <a:xfrm>
            <a:off x="2832410" y="5227218"/>
            <a:ext cx="992458" cy="171212"/>
          </a:xfrm>
          <a:prstGeom prst="rect">
            <a:avLst/>
          </a:prstGeom>
          <a:solidFill>
            <a:srgbClr val="CBFFFB"/>
          </a:solidFill>
          <a:ln>
            <a:noFill/>
          </a:ln>
          <a:effectLst>
            <a:outerShdw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9" name="Rectangle 8">
            <a:extLst>
              <a:ext uri="{FF2B5EF4-FFF2-40B4-BE49-F238E27FC236}">
                <a16:creationId xmlns:a16="http://schemas.microsoft.com/office/drawing/2014/main" xmlns="" id="{172BC3F2-71A7-F145-9ED2-FE0F691EE047}"/>
              </a:ext>
            </a:extLst>
          </p:cNvPr>
          <p:cNvSpPr/>
          <p:nvPr/>
        </p:nvSpPr>
        <p:spPr>
          <a:xfrm>
            <a:off x="2832410" y="5446627"/>
            <a:ext cx="992458" cy="171212"/>
          </a:xfrm>
          <a:prstGeom prst="rect">
            <a:avLst/>
          </a:prstGeom>
          <a:solidFill>
            <a:srgbClr val="0070C0"/>
          </a:solidFill>
          <a:ln>
            <a:noFill/>
          </a:ln>
          <a:effectLst>
            <a:outerShdw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 name="Rectangle 9">
            <a:extLst>
              <a:ext uri="{FF2B5EF4-FFF2-40B4-BE49-F238E27FC236}">
                <a16:creationId xmlns:a16="http://schemas.microsoft.com/office/drawing/2014/main" xmlns="" id="{62752521-6C1E-6C41-9666-8985C63B2AF1}"/>
              </a:ext>
            </a:extLst>
          </p:cNvPr>
          <p:cNvSpPr/>
          <p:nvPr/>
        </p:nvSpPr>
        <p:spPr>
          <a:xfrm>
            <a:off x="2832410" y="5713616"/>
            <a:ext cx="992458" cy="171212"/>
          </a:xfrm>
          <a:prstGeom prst="rect">
            <a:avLst/>
          </a:prstGeom>
          <a:noFill/>
          <a:ln w="28575">
            <a:solidFill>
              <a:srgbClr val="FF0000"/>
            </a:solidFill>
          </a:ln>
          <a:effectLst>
            <a:outerShdw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xmlns="" id="{23009830-CE2D-B644-8BB9-E0F47EDF208D}"/>
              </a:ext>
            </a:extLst>
          </p:cNvPr>
          <p:cNvSpPr/>
          <p:nvPr/>
        </p:nvSpPr>
        <p:spPr>
          <a:xfrm>
            <a:off x="2832410" y="5946955"/>
            <a:ext cx="992458" cy="171212"/>
          </a:xfrm>
          <a:prstGeom prst="rect">
            <a:avLst/>
          </a:prstGeom>
          <a:solidFill>
            <a:srgbClr val="FF0000"/>
          </a:solidFill>
          <a:ln>
            <a:noFill/>
          </a:ln>
          <a:effectLst>
            <a:outerShdw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xmlns="" id="{7982EB99-C44D-2041-83FA-7A9D6D08FD7C}"/>
              </a:ext>
            </a:extLst>
          </p:cNvPr>
          <p:cNvSpPr txBox="1"/>
          <p:nvPr/>
        </p:nvSpPr>
        <p:spPr>
          <a:xfrm>
            <a:off x="4267200" y="5113084"/>
            <a:ext cx="2874505" cy="1077218"/>
          </a:xfrm>
          <a:prstGeom prst="rect">
            <a:avLst/>
          </a:prstGeom>
          <a:noFill/>
        </p:spPr>
        <p:txBody>
          <a:bodyPr wrap="none" rtlCol="0">
            <a:spAutoFit/>
          </a:bodyPr>
          <a:lstStyle/>
          <a:p>
            <a:r>
              <a:rPr lang="en-US" sz="1600" i="1" dirty="0">
                <a:solidFill>
                  <a:srgbClr val="002060"/>
                </a:solidFill>
                <a:latin typeface="Arial" panose="020B0604020202020204" pitchFamily="34" charset="0"/>
                <a:cs typeface="Arial" panose="020B0604020202020204" pitchFamily="34" charset="0"/>
              </a:rPr>
              <a:t>works /contracts  in progress</a:t>
            </a:r>
          </a:p>
          <a:p>
            <a:r>
              <a:rPr lang="en-US" sz="1600" i="1" dirty="0">
                <a:solidFill>
                  <a:srgbClr val="002060"/>
                </a:solidFill>
                <a:latin typeface="Arial" panose="020B0604020202020204" pitchFamily="34" charset="0"/>
                <a:cs typeface="Arial" panose="020B0604020202020204" pitchFamily="34" charset="0"/>
              </a:rPr>
              <a:t>magnet assembly &amp; tests</a:t>
            </a:r>
          </a:p>
          <a:p>
            <a:r>
              <a:rPr lang="en-US" sz="1600" i="1" dirty="0">
                <a:solidFill>
                  <a:srgbClr val="002060"/>
                </a:solidFill>
                <a:latin typeface="Arial" panose="020B0604020202020204" pitchFamily="34" charset="0"/>
                <a:cs typeface="Arial" panose="020B0604020202020204" pitchFamily="34" charset="0"/>
              </a:rPr>
              <a:t>technological run</a:t>
            </a:r>
          </a:p>
          <a:p>
            <a:r>
              <a:rPr lang="en-US" sz="1600" i="1" dirty="0">
                <a:solidFill>
                  <a:srgbClr val="002060"/>
                </a:solidFill>
                <a:latin typeface="Arial" panose="020B0604020202020204" pitchFamily="34" charset="0"/>
                <a:cs typeface="Arial" panose="020B0604020202020204" pitchFamily="34" charset="0"/>
              </a:rPr>
              <a:t>commissioning with the beam</a:t>
            </a:r>
            <a:endParaRPr lang="ru-RU" sz="1600" i="1" dirty="0">
              <a:solidFill>
                <a:srgbClr val="0020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DC4D55C-2E04-DD43-B597-73581FE6AE87}"/>
              </a:ext>
            </a:extLst>
          </p:cNvPr>
          <p:cNvSpPr txBox="1"/>
          <p:nvPr/>
        </p:nvSpPr>
        <p:spPr>
          <a:xfrm>
            <a:off x="1761893" y="3521445"/>
            <a:ext cx="6960219" cy="400110"/>
          </a:xfrm>
          <a:prstGeom prst="rect">
            <a:avLst/>
          </a:prstGeom>
          <a:solidFill>
            <a:srgbClr val="FFF7E5"/>
          </a:solidFill>
        </p:spPr>
        <p:txBody>
          <a:bodyPr wrap="square" rtlCol="0">
            <a:spAutoFit/>
          </a:bodyPr>
          <a:lstStyle/>
          <a:p>
            <a:pPr algn="ctr"/>
            <a:r>
              <a:rPr lang="en-US" sz="2000" b="1" i="1" dirty="0">
                <a:solidFill>
                  <a:srgbClr val="000090"/>
                </a:solidFill>
                <a:latin typeface="Arial"/>
                <a:cs typeface="Arial"/>
              </a:rPr>
              <a:t>Completion of mounting</a:t>
            </a:r>
            <a:r>
              <a:rPr lang="ru-RU" sz="2000" b="1" i="1" dirty="0">
                <a:solidFill>
                  <a:srgbClr val="000090"/>
                </a:solidFill>
                <a:latin typeface="Arial"/>
                <a:cs typeface="Arial"/>
              </a:rPr>
              <a:t>		</a:t>
            </a:r>
            <a:r>
              <a:rPr lang="en-US" sz="2000" b="1" i="1" dirty="0">
                <a:solidFill>
                  <a:srgbClr val="000090"/>
                </a:solidFill>
                <a:latin typeface="Arial"/>
                <a:cs typeface="Arial"/>
              </a:rPr>
              <a:t>December</a:t>
            </a:r>
            <a:r>
              <a:rPr lang="ru-RU" sz="2000" b="1" i="1" dirty="0">
                <a:solidFill>
                  <a:srgbClr val="000090"/>
                </a:solidFill>
                <a:latin typeface="Arial"/>
                <a:cs typeface="Arial"/>
              </a:rPr>
              <a:t>2021</a:t>
            </a:r>
            <a:endParaRPr lang="ru-RU" sz="2000" b="1" i="1" dirty="0">
              <a:solidFill>
                <a:srgbClr val="FF0000"/>
              </a:solidFill>
              <a:latin typeface="Arial"/>
              <a:cs typeface="Arial"/>
            </a:endParaRPr>
          </a:p>
        </p:txBody>
      </p:sp>
      <p:sp>
        <p:nvSpPr>
          <p:cNvPr id="14" name="Rectangle 13">
            <a:extLst>
              <a:ext uri="{FF2B5EF4-FFF2-40B4-BE49-F238E27FC236}">
                <a16:creationId xmlns:a16="http://schemas.microsoft.com/office/drawing/2014/main" xmlns="" id="{C52A2CE2-9868-5F45-B772-9C4CA779ED49}"/>
              </a:ext>
            </a:extLst>
          </p:cNvPr>
          <p:cNvSpPr/>
          <p:nvPr/>
        </p:nvSpPr>
        <p:spPr>
          <a:xfrm>
            <a:off x="3367668" y="1426117"/>
            <a:ext cx="702527" cy="625707"/>
          </a:xfrm>
          <a:prstGeom prst="rect">
            <a:avLst/>
          </a:prstGeom>
          <a:noFill/>
          <a:ln w="28575">
            <a:solidFill>
              <a:srgbClr val="FF0000"/>
            </a:solidFill>
          </a:ln>
          <a:effectLst>
            <a:outerShdw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146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3" y="18543"/>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714500" y="506637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22" name="AutoShape 4"/>
          <p:cNvSpPr>
            <a:spLocks noChangeAspect="1" noChangeArrowheads="1"/>
          </p:cNvSpPr>
          <p:nvPr/>
        </p:nvSpPr>
        <p:spPr bwMode="auto">
          <a:xfrm>
            <a:off x="1575984" y="120652"/>
            <a:ext cx="1403648" cy="477837"/>
          </a:xfrm>
          <a:prstGeom prst="rect">
            <a:avLst/>
          </a:prstGeom>
          <a:solidFill>
            <a:srgbClr val="000090"/>
          </a:solidFill>
          <a:ln>
            <a:noFill/>
          </a:ln>
        </p:spPr>
        <p:txBody>
          <a:bodyPr anchor="ctr"/>
          <a:lstStyle/>
          <a:p>
            <a:r>
              <a:rPr lang="en-US" sz="2400" b="1" dirty="0">
                <a:solidFill>
                  <a:schemeClr val="bg1"/>
                </a:solidFill>
              </a:rPr>
              <a:t>Objects</a:t>
            </a:r>
          </a:p>
        </p:txBody>
      </p:sp>
      <p:sp>
        <p:nvSpPr>
          <p:cNvPr id="4" name="Date Placeholder 3"/>
          <p:cNvSpPr>
            <a:spLocks noGrp="1"/>
          </p:cNvSpPr>
          <p:nvPr>
            <p:ph type="dt" sz="half" idx="10"/>
          </p:nvPr>
        </p:nvSpPr>
        <p:spPr>
          <a:xfrm>
            <a:off x="457200" y="6321425"/>
            <a:ext cx="2133600" cy="476250"/>
          </a:xfrm>
        </p:spPr>
        <p:txBody>
          <a:bodyPr anchor="b"/>
          <a:lstStyle/>
          <a:p>
            <a:pPr>
              <a:defRPr/>
            </a:pPr>
            <a:r>
              <a:rPr lang="ru-RU"/>
              <a:t>20 February 2020</a:t>
            </a:r>
          </a:p>
        </p:txBody>
      </p:sp>
      <p:sp>
        <p:nvSpPr>
          <p:cNvPr id="5" name="Footer Placeholder 4"/>
          <p:cNvSpPr>
            <a:spLocks noGrp="1"/>
          </p:cNvSpPr>
          <p:nvPr>
            <p:ph type="ftr" sz="quarter" idx="11"/>
          </p:nvPr>
        </p:nvSpPr>
        <p:spPr>
          <a:xfrm>
            <a:off x="3124200" y="6321425"/>
            <a:ext cx="3454400" cy="476250"/>
          </a:xfrm>
        </p:spPr>
        <p:txBody>
          <a:bodyPr anchor="b"/>
          <a:lstStyle/>
          <a:p>
            <a:pPr>
              <a:defRPr/>
            </a:pPr>
            <a:r>
              <a:rPr lang="en-US"/>
              <a:t>V. Kekelidze, 127-th session of SC</a:t>
            </a:r>
            <a:endParaRPr lang="ru-RU" dirty="0"/>
          </a:p>
        </p:txBody>
      </p:sp>
      <p:sp>
        <p:nvSpPr>
          <p:cNvPr id="8" name="Slide Number Placeholder 7">
            <a:extLst>
              <a:ext uri="{FF2B5EF4-FFF2-40B4-BE49-F238E27FC236}">
                <a16:creationId xmlns:a16="http://schemas.microsoft.com/office/drawing/2014/main" xmlns="" id="{CCA8F932-CD68-BA49-BE3A-4E7F9236D6CD}"/>
              </a:ext>
            </a:extLst>
          </p:cNvPr>
          <p:cNvSpPr>
            <a:spLocks noGrp="1"/>
          </p:cNvSpPr>
          <p:nvPr>
            <p:ph type="sldNum" sz="quarter" idx="12"/>
          </p:nvPr>
        </p:nvSpPr>
        <p:spPr>
          <a:xfrm>
            <a:off x="6553200" y="6302375"/>
            <a:ext cx="2133600" cy="476250"/>
          </a:xfrm>
        </p:spPr>
        <p:txBody>
          <a:bodyPr anchor="b"/>
          <a:lstStyle/>
          <a:p>
            <a:fld id="{4480217B-8183-4E7A-98AC-12846F6965A4}" type="slidenum">
              <a:rPr lang="ru-RU" smtClean="0"/>
              <a:pPr/>
              <a:t>17</a:t>
            </a:fld>
            <a:endParaRPr lang="ru-RU" dirty="0"/>
          </a:p>
        </p:txBody>
      </p:sp>
      <p:sp>
        <p:nvSpPr>
          <p:cNvPr id="15" name="TextBox 14">
            <a:extLst>
              <a:ext uri="{FF2B5EF4-FFF2-40B4-BE49-F238E27FC236}">
                <a16:creationId xmlns:a16="http://schemas.microsoft.com/office/drawing/2014/main" xmlns="" id="{155A0A15-EA48-924F-9D9A-00AFF1B70FE4}"/>
              </a:ext>
            </a:extLst>
          </p:cNvPr>
          <p:cNvSpPr txBox="1"/>
          <p:nvPr/>
        </p:nvSpPr>
        <p:spPr>
          <a:xfrm>
            <a:off x="4110223" y="86362"/>
            <a:ext cx="1452642" cy="400110"/>
          </a:xfrm>
          <a:prstGeom prst="rect">
            <a:avLst/>
          </a:prstGeom>
          <a:noFill/>
        </p:spPr>
        <p:txBody>
          <a:bodyPr wrap="none" rtlCol="0">
            <a:spAutoFit/>
          </a:bodyPr>
          <a:lstStyle/>
          <a:p>
            <a:r>
              <a:rPr lang="en-US" sz="2000" b="1" dirty="0">
                <a:solidFill>
                  <a:srgbClr val="002060"/>
                </a:solidFill>
              </a:rPr>
              <a:t>Detectors:</a:t>
            </a:r>
            <a:endParaRPr lang="ru-RU" sz="2000" b="1" dirty="0">
              <a:solidFill>
                <a:srgbClr val="002060"/>
              </a:solidFill>
            </a:endParaRPr>
          </a:p>
        </p:txBody>
      </p:sp>
      <p:pic>
        <p:nvPicPr>
          <p:cNvPr id="2" name="Picture 1" descr="NICA_scheme_v_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9744"/>
            <a:ext cx="9144000" cy="5140990"/>
          </a:xfrm>
          <a:prstGeom prst="rect">
            <a:avLst/>
          </a:prstGeom>
        </p:spPr>
      </p:pic>
      <p:cxnSp>
        <p:nvCxnSpPr>
          <p:cNvPr id="21" name="Straight Arrow Connector 20"/>
          <p:cNvCxnSpPr>
            <a:cxnSpLocks/>
          </p:cNvCxnSpPr>
          <p:nvPr/>
        </p:nvCxnSpPr>
        <p:spPr>
          <a:xfrm>
            <a:off x="1840230" y="4438554"/>
            <a:ext cx="125732" cy="255217"/>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AFE317A-C673-3349-9CDB-609687604B1D}"/>
              </a:ext>
            </a:extLst>
          </p:cNvPr>
          <p:cNvCxnSpPr>
            <a:cxnSpLocks/>
          </p:cNvCxnSpPr>
          <p:nvPr/>
        </p:nvCxnSpPr>
        <p:spPr>
          <a:xfrm>
            <a:off x="1348740" y="5015567"/>
            <a:ext cx="309288" cy="60354"/>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xmlns="" id="{04722E2F-B91B-EB44-8A56-14E9A3593B3A}"/>
              </a:ext>
            </a:extLst>
          </p:cNvPr>
          <p:cNvGrpSpPr/>
          <p:nvPr/>
        </p:nvGrpSpPr>
        <p:grpSpPr>
          <a:xfrm>
            <a:off x="358814" y="120652"/>
            <a:ext cx="8635202" cy="3236782"/>
            <a:chOff x="358814" y="120652"/>
            <a:chExt cx="8635202" cy="3236782"/>
          </a:xfrm>
        </p:grpSpPr>
        <p:sp>
          <p:nvSpPr>
            <p:cNvPr id="20" name="TextBox 19">
              <a:extLst>
                <a:ext uri="{FF2B5EF4-FFF2-40B4-BE49-F238E27FC236}">
                  <a16:creationId xmlns:a16="http://schemas.microsoft.com/office/drawing/2014/main" xmlns="" id="{F978BA4F-179E-A14D-9BEE-4EACD1156AC9}"/>
                </a:ext>
              </a:extLst>
            </p:cNvPr>
            <p:cNvSpPr txBox="1"/>
            <p:nvPr/>
          </p:nvSpPr>
          <p:spPr>
            <a:xfrm>
              <a:off x="5555254" y="120652"/>
              <a:ext cx="343876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B</a:t>
              </a:r>
              <a:r>
                <a:rPr lang="en-US" i="1" dirty="0">
                  <a:solidFill>
                    <a:srgbClr val="002060"/>
                  </a:solidFill>
                </a:rPr>
                <a:t>aryonic </a:t>
              </a:r>
              <a:r>
                <a:rPr lang="en-US" b="1" i="1" dirty="0">
                  <a:solidFill>
                    <a:srgbClr val="002060"/>
                  </a:solidFill>
                </a:rPr>
                <a:t>M</a:t>
              </a:r>
              <a:r>
                <a:rPr lang="en-US" i="1" dirty="0">
                  <a:solidFill>
                    <a:srgbClr val="002060"/>
                  </a:solidFill>
                </a:rPr>
                <a:t>atter @ </a:t>
              </a:r>
              <a:r>
                <a:rPr lang="en-US" b="1" i="1" dirty="0" err="1">
                  <a:solidFill>
                    <a:srgbClr val="002060"/>
                  </a:solidFill>
                </a:rPr>
                <a:t>N</a:t>
              </a:r>
              <a:r>
                <a:rPr lang="en-US" i="1" dirty="0" err="1">
                  <a:solidFill>
                    <a:srgbClr val="002060"/>
                  </a:solidFill>
                </a:rPr>
                <a:t>uclotron</a:t>
              </a:r>
              <a:endParaRPr lang="ru-RU" i="1" dirty="0">
                <a:solidFill>
                  <a:srgbClr val="002060"/>
                </a:solidFill>
              </a:endParaRPr>
            </a:p>
          </p:txBody>
        </p:sp>
        <p:grpSp>
          <p:nvGrpSpPr>
            <p:cNvPr id="30" name="Group 29">
              <a:extLst>
                <a:ext uri="{FF2B5EF4-FFF2-40B4-BE49-F238E27FC236}">
                  <a16:creationId xmlns:a16="http://schemas.microsoft.com/office/drawing/2014/main" xmlns="" id="{92D16A92-5454-EF40-BB55-8CA5FF063418}"/>
                </a:ext>
              </a:extLst>
            </p:cNvPr>
            <p:cNvGrpSpPr/>
            <p:nvPr/>
          </p:nvGrpSpPr>
          <p:grpSpPr>
            <a:xfrm>
              <a:off x="358814" y="1305457"/>
              <a:ext cx="3362285" cy="2051977"/>
              <a:chOff x="238312" y="813967"/>
              <a:chExt cx="3482788" cy="2051977"/>
            </a:xfrm>
          </p:grpSpPr>
          <p:grpSp>
            <p:nvGrpSpPr>
              <p:cNvPr id="31" name="Group 30">
                <a:extLst>
                  <a:ext uri="{FF2B5EF4-FFF2-40B4-BE49-F238E27FC236}">
                    <a16:creationId xmlns:a16="http://schemas.microsoft.com/office/drawing/2014/main" xmlns="" id="{272597F3-B7E0-494F-9582-BC3AADF0F523}"/>
                  </a:ext>
                </a:extLst>
              </p:cNvPr>
              <p:cNvGrpSpPr/>
              <p:nvPr/>
            </p:nvGrpSpPr>
            <p:grpSpPr>
              <a:xfrm>
                <a:off x="238312" y="813967"/>
                <a:ext cx="3410854" cy="2051977"/>
                <a:chOff x="2002000" y="1169567"/>
                <a:chExt cx="3410854" cy="2051977"/>
              </a:xfrm>
            </p:grpSpPr>
            <p:cxnSp>
              <p:nvCxnSpPr>
                <p:cNvPr id="33" name="Straight Arrow Connector 32">
                  <a:extLst>
                    <a:ext uri="{FF2B5EF4-FFF2-40B4-BE49-F238E27FC236}">
                      <a16:creationId xmlns:a16="http://schemas.microsoft.com/office/drawing/2014/main" xmlns="" id="{963C4DCA-1822-F14A-906B-4F47EEE484AA}"/>
                    </a:ext>
                  </a:extLst>
                </p:cNvPr>
                <p:cNvCxnSpPr>
                  <a:cxnSpLocks/>
                </p:cNvCxnSpPr>
                <p:nvPr/>
              </p:nvCxnSpPr>
              <p:spPr>
                <a:xfrm>
                  <a:off x="4354488" y="2693458"/>
                  <a:ext cx="183129" cy="528086"/>
                </a:xfrm>
                <a:prstGeom prst="straightConnector1">
                  <a:avLst/>
                </a:prstGeom>
                <a:ln w="76200" cmpd="sng">
                  <a:solidFill>
                    <a:srgbClr val="AAF3FF"/>
                  </a:solidFill>
                  <a:tailEnd type="arrow"/>
                </a:ln>
              </p:spPr>
              <p:style>
                <a:lnRef idx="2">
                  <a:schemeClr val="accent1"/>
                </a:lnRef>
                <a:fillRef idx="0">
                  <a:schemeClr val="accent1"/>
                </a:fillRef>
                <a:effectRef idx="1">
                  <a:schemeClr val="accent1"/>
                </a:effectRef>
                <a:fontRef idx="minor">
                  <a:schemeClr val="tx1"/>
                </a:fontRef>
              </p:style>
            </p:cxnSp>
            <p:pic>
              <p:nvPicPr>
                <p:cNvPr id="38" name="Picture 37" descr="C:\Users\Yury\Documents\Suzdal\BMN.jpg">
                  <a:extLst>
                    <a:ext uri="{FF2B5EF4-FFF2-40B4-BE49-F238E27FC236}">
                      <a16:creationId xmlns:a16="http://schemas.microsoft.com/office/drawing/2014/main" xmlns="" id="{D72EA600-BBA7-D046-BD1D-15C9AC5DA5B6}"/>
                    </a:ext>
                  </a:extLst>
                </p:cNvPr>
                <p:cNvPicPr>
                  <a:picLocks noChangeAspect="1" noChangeArrowheads="1"/>
                </p:cNvPicPr>
                <p:nvPr/>
              </p:nvPicPr>
              <p:blipFill>
                <a:blip r:embed="rId5"/>
                <a:srcRect/>
                <a:stretch>
                  <a:fillRect/>
                </a:stretch>
              </p:blipFill>
              <p:spPr bwMode="auto">
                <a:xfrm>
                  <a:off x="3440137" y="1469369"/>
                  <a:ext cx="1972717" cy="1230256"/>
                </a:xfrm>
                <a:prstGeom prst="rect">
                  <a:avLst/>
                </a:prstGeom>
                <a:noFill/>
                <a:ln w="9525">
                  <a:noFill/>
                  <a:miter lim="800000"/>
                  <a:headEnd/>
                  <a:tailEnd/>
                </a:ln>
              </p:spPr>
            </p:pic>
            <p:sp>
              <p:nvSpPr>
                <p:cNvPr id="39" name="Rectangle 38">
                  <a:extLst>
                    <a:ext uri="{FF2B5EF4-FFF2-40B4-BE49-F238E27FC236}">
                      <a16:creationId xmlns:a16="http://schemas.microsoft.com/office/drawing/2014/main" xmlns="" id="{3D14B1D6-10E8-B84D-B723-9950F3A5114C}"/>
                    </a:ext>
                  </a:extLst>
                </p:cNvPr>
                <p:cNvSpPr/>
                <p:nvPr/>
              </p:nvSpPr>
              <p:spPr>
                <a:xfrm>
                  <a:off x="2002000" y="1169567"/>
                  <a:ext cx="1130300" cy="369332"/>
                </a:xfrm>
                <a:prstGeom prst="rect">
                  <a:avLst/>
                </a:prstGeom>
                <a:noFill/>
              </p:spPr>
              <p:txBody>
                <a:bodyPr wrap="square">
                  <a:spAutoFit/>
                </a:bodyPr>
                <a:lstStyle/>
                <a:p>
                  <a:pPr algn="ctr" eaLnBrk="1" hangingPunct="1">
                    <a:spcBef>
                      <a:spcPct val="20000"/>
                    </a:spcBef>
                    <a:buClr>
                      <a:srgbClr val="000090"/>
                    </a:buClr>
                  </a:pPr>
                  <a:endParaRPr lang="en-US" b="1" i="1" dirty="0">
                    <a:solidFill>
                      <a:schemeClr val="bg1"/>
                    </a:solidFill>
                  </a:endParaRPr>
                </a:p>
              </p:txBody>
            </p:sp>
          </p:grpSp>
          <p:sp>
            <p:nvSpPr>
              <p:cNvPr id="32" name="TextBox 31">
                <a:extLst>
                  <a:ext uri="{FF2B5EF4-FFF2-40B4-BE49-F238E27FC236}">
                    <a16:creationId xmlns:a16="http://schemas.microsoft.com/office/drawing/2014/main" xmlns="" id="{EEC33C81-4035-EC4B-8022-ADF74685D58D}"/>
                  </a:ext>
                </a:extLst>
              </p:cNvPr>
              <p:cNvSpPr txBox="1"/>
              <p:nvPr/>
            </p:nvSpPr>
            <p:spPr>
              <a:xfrm>
                <a:off x="2590800" y="1077973"/>
                <a:ext cx="1130300" cy="400110"/>
              </a:xfrm>
              <a:prstGeom prst="rect">
                <a:avLst/>
              </a:prstGeom>
              <a:noFill/>
            </p:spPr>
            <p:txBody>
              <a:bodyPr wrap="square" rtlCol="0">
                <a:spAutoFit/>
              </a:bodyPr>
              <a:lstStyle/>
              <a:p>
                <a:r>
                  <a:rPr lang="en-US" sz="2000" b="1" i="1" dirty="0">
                    <a:solidFill>
                      <a:srgbClr val="FFFFFF"/>
                    </a:solidFill>
                  </a:rPr>
                  <a:t> </a:t>
                </a:r>
                <a:r>
                  <a:rPr lang="en-US" sz="2000" b="1" i="1" dirty="0">
                    <a:solidFill>
                      <a:schemeClr val="bg1"/>
                    </a:solidFill>
                  </a:rPr>
                  <a:t>BM@N</a:t>
                </a:r>
                <a:r>
                  <a:rPr lang="ru-RU" sz="2000" b="1" i="1" dirty="0">
                    <a:solidFill>
                      <a:schemeClr val="bg1"/>
                    </a:solidFill>
                  </a:rPr>
                  <a:t>	</a:t>
                </a:r>
                <a:endParaRPr lang="en-US" sz="2000" b="1" i="1" dirty="0">
                  <a:solidFill>
                    <a:schemeClr val="bg1"/>
                  </a:solidFill>
                </a:endParaRPr>
              </a:p>
            </p:txBody>
          </p:sp>
        </p:grpSp>
      </p:grpSp>
      <p:grpSp>
        <p:nvGrpSpPr>
          <p:cNvPr id="14" name="Group 13">
            <a:extLst>
              <a:ext uri="{FF2B5EF4-FFF2-40B4-BE49-F238E27FC236}">
                <a16:creationId xmlns:a16="http://schemas.microsoft.com/office/drawing/2014/main" xmlns="" id="{76CD573F-9B84-FF4E-8B2A-821151C0A39C}"/>
              </a:ext>
            </a:extLst>
          </p:cNvPr>
          <p:cNvGrpSpPr/>
          <p:nvPr/>
        </p:nvGrpSpPr>
        <p:grpSpPr>
          <a:xfrm>
            <a:off x="3806192" y="359570"/>
            <a:ext cx="4569065" cy="6168192"/>
            <a:chOff x="3806192" y="394414"/>
            <a:chExt cx="4569065" cy="6168192"/>
          </a:xfrm>
        </p:grpSpPr>
        <p:sp>
          <p:nvSpPr>
            <p:cNvPr id="34" name="TextBox 33">
              <a:extLst>
                <a:ext uri="{FF2B5EF4-FFF2-40B4-BE49-F238E27FC236}">
                  <a16:creationId xmlns:a16="http://schemas.microsoft.com/office/drawing/2014/main" xmlns="" id="{A01CD041-C7D9-F846-A35A-2893856518B7}"/>
                </a:ext>
              </a:extLst>
            </p:cNvPr>
            <p:cNvSpPr txBox="1"/>
            <p:nvPr/>
          </p:nvSpPr>
          <p:spPr>
            <a:xfrm>
              <a:off x="5555254" y="394414"/>
              <a:ext cx="2820003"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M</a:t>
              </a:r>
              <a:r>
                <a:rPr lang="en-US" i="1" dirty="0">
                  <a:solidFill>
                    <a:srgbClr val="002060"/>
                  </a:solidFill>
                </a:rPr>
                <a:t>ulti </a:t>
              </a:r>
              <a:r>
                <a:rPr lang="en-US" b="1" i="1" dirty="0">
                  <a:solidFill>
                    <a:srgbClr val="002060"/>
                  </a:solidFill>
                </a:rPr>
                <a:t>P</a:t>
              </a:r>
              <a:r>
                <a:rPr lang="en-US" i="1" dirty="0">
                  <a:solidFill>
                    <a:srgbClr val="002060"/>
                  </a:solidFill>
                </a:rPr>
                <a:t>urpose </a:t>
              </a:r>
              <a:r>
                <a:rPr lang="en-US" b="1" i="1" dirty="0">
                  <a:solidFill>
                    <a:srgbClr val="002060"/>
                  </a:solidFill>
                </a:rPr>
                <a:t>D</a:t>
              </a:r>
              <a:r>
                <a:rPr lang="en-US" i="1" dirty="0">
                  <a:solidFill>
                    <a:srgbClr val="002060"/>
                  </a:solidFill>
                </a:rPr>
                <a:t>etector</a:t>
              </a:r>
              <a:endParaRPr lang="ru-RU" i="1" dirty="0">
                <a:solidFill>
                  <a:srgbClr val="002060"/>
                </a:solidFill>
              </a:endParaRPr>
            </a:p>
          </p:txBody>
        </p:sp>
        <p:grpSp>
          <p:nvGrpSpPr>
            <p:cNvPr id="40" name="Group 39">
              <a:extLst>
                <a:ext uri="{FF2B5EF4-FFF2-40B4-BE49-F238E27FC236}">
                  <a16:creationId xmlns:a16="http://schemas.microsoft.com/office/drawing/2014/main" xmlns="" id="{6EE5DD37-BA7E-3B4A-B122-CFF24DAAA027}"/>
                </a:ext>
              </a:extLst>
            </p:cNvPr>
            <p:cNvGrpSpPr/>
            <p:nvPr/>
          </p:nvGrpSpPr>
          <p:grpSpPr>
            <a:xfrm>
              <a:off x="3806192" y="3431056"/>
              <a:ext cx="3342401" cy="3131550"/>
              <a:chOff x="3966344" y="2809566"/>
              <a:chExt cx="3342401" cy="3131550"/>
            </a:xfrm>
          </p:grpSpPr>
          <p:cxnSp>
            <p:nvCxnSpPr>
              <p:cNvPr id="41" name="Straight Arrow Connector 40">
                <a:extLst>
                  <a:ext uri="{FF2B5EF4-FFF2-40B4-BE49-F238E27FC236}">
                    <a16:creationId xmlns:a16="http://schemas.microsoft.com/office/drawing/2014/main" xmlns="" id="{ADA12054-67F7-EA41-9CFF-65BEBE61D40A}"/>
                  </a:ext>
                </a:extLst>
              </p:cNvPr>
              <p:cNvCxnSpPr>
                <a:cxnSpLocks/>
              </p:cNvCxnSpPr>
              <p:nvPr/>
            </p:nvCxnSpPr>
            <p:spPr>
              <a:xfrm flipV="1">
                <a:off x="5436096" y="2809566"/>
                <a:ext cx="1872649" cy="133951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42" name="Picture 2">
                <a:extLst>
                  <a:ext uri="{FF2B5EF4-FFF2-40B4-BE49-F238E27FC236}">
                    <a16:creationId xmlns:a16="http://schemas.microsoft.com/office/drawing/2014/main" xmlns="" id="{78CAEA10-46AF-A24D-88C9-713F611A0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14"/>
              <a:stretch>
                <a:fillRect/>
              </a:stretch>
            </p:blipFill>
            <p:spPr bwMode="auto">
              <a:xfrm>
                <a:off x="3966344" y="3907780"/>
                <a:ext cx="2487613" cy="2033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3" name="Rectangle 42">
                <a:extLst>
                  <a:ext uri="{FF2B5EF4-FFF2-40B4-BE49-F238E27FC236}">
                    <a16:creationId xmlns:a16="http://schemas.microsoft.com/office/drawing/2014/main" xmlns="" id="{DD178AE7-876F-8345-A8EA-6EF9B5BE5E7B}"/>
                  </a:ext>
                </a:extLst>
              </p:cNvPr>
              <p:cNvSpPr/>
              <p:nvPr/>
            </p:nvSpPr>
            <p:spPr>
              <a:xfrm>
                <a:off x="3966344" y="3882365"/>
                <a:ext cx="933742" cy="369332"/>
              </a:xfrm>
              <a:prstGeom prst="rect">
                <a:avLst/>
              </a:prstGeom>
              <a:solidFill>
                <a:srgbClr val="FFFFFF"/>
              </a:solidFill>
            </p:spPr>
            <p:txBody>
              <a:bodyPr wrap="square">
                <a:spAutoFit/>
              </a:bodyPr>
              <a:lstStyle/>
              <a:p>
                <a:pPr algn="ctr" eaLnBrk="1" hangingPunct="1">
                  <a:spcBef>
                    <a:spcPct val="20000"/>
                  </a:spcBef>
                  <a:buClr>
                    <a:srgbClr val="000090"/>
                  </a:buClr>
                </a:pPr>
                <a:r>
                  <a:rPr lang="en-US" b="1" i="1" dirty="0">
                    <a:solidFill>
                      <a:srgbClr val="000090"/>
                    </a:solidFill>
                  </a:rPr>
                  <a:t>MPD</a:t>
                </a:r>
              </a:p>
            </p:txBody>
          </p:sp>
        </p:grpSp>
      </p:grpSp>
      <p:grpSp>
        <p:nvGrpSpPr>
          <p:cNvPr id="16" name="Group 15">
            <a:extLst>
              <a:ext uri="{FF2B5EF4-FFF2-40B4-BE49-F238E27FC236}">
                <a16:creationId xmlns:a16="http://schemas.microsoft.com/office/drawing/2014/main" xmlns="" id="{1932ECD9-079A-AE4B-BE05-AD486FF4B41E}"/>
              </a:ext>
            </a:extLst>
          </p:cNvPr>
          <p:cNvGrpSpPr/>
          <p:nvPr/>
        </p:nvGrpSpPr>
        <p:grpSpPr>
          <a:xfrm>
            <a:off x="5398846" y="669088"/>
            <a:ext cx="2905684" cy="1857355"/>
            <a:chOff x="5398846" y="669088"/>
            <a:chExt cx="2905684" cy="1857355"/>
          </a:xfrm>
        </p:grpSpPr>
        <p:sp>
          <p:nvSpPr>
            <p:cNvPr id="35" name="TextBox 34">
              <a:extLst>
                <a:ext uri="{FF2B5EF4-FFF2-40B4-BE49-F238E27FC236}">
                  <a16:creationId xmlns:a16="http://schemas.microsoft.com/office/drawing/2014/main" xmlns="" id="{4CB74C19-62DC-224D-B6A0-866EBA0C1EB5}"/>
                </a:ext>
              </a:extLst>
            </p:cNvPr>
            <p:cNvSpPr txBox="1"/>
            <p:nvPr/>
          </p:nvSpPr>
          <p:spPr>
            <a:xfrm>
              <a:off x="5574295" y="669088"/>
              <a:ext cx="2730235"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S</a:t>
              </a:r>
              <a:r>
                <a:rPr lang="en-US" i="1" dirty="0">
                  <a:solidFill>
                    <a:srgbClr val="002060"/>
                  </a:solidFill>
                </a:rPr>
                <a:t>pin </a:t>
              </a:r>
              <a:r>
                <a:rPr lang="en-US" b="1" i="1" dirty="0">
                  <a:solidFill>
                    <a:srgbClr val="002060"/>
                  </a:solidFill>
                </a:rPr>
                <a:t>P</a:t>
              </a:r>
              <a:r>
                <a:rPr lang="en-US" i="1" dirty="0">
                  <a:solidFill>
                    <a:srgbClr val="002060"/>
                  </a:solidFill>
                </a:rPr>
                <a:t>hysics </a:t>
              </a:r>
              <a:r>
                <a:rPr lang="en-US" b="1" i="1" dirty="0">
                  <a:solidFill>
                    <a:srgbClr val="002060"/>
                  </a:solidFill>
                </a:rPr>
                <a:t>D</a:t>
              </a:r>
              <a:r>
                <a:rPr lang="en-US" i="1" dirty="0">
                  <a:solidFill>
                    <a:srgbClr val="002060"/>
                  </a:solidFill>
                </a:rPr>
                <a:t>etector</a:t>
              </a:r>
              <a:endParaRPr lang="ru-RU" i="1" dirty="0">
                <a:solidFill>
                  <a:srgbClr val="002060"/>
                </a:solidFill>
              </a:endParaRPr>
            </a:p>
          </p:txBody>
        </p:sp>
        <p:grpSp>
          <p:nvGrpSpPr>
            <p:cNvPr id="44" name="Group 43">
              <a:extLst>
                <a:ext uri="{FF2B5EF4-FFF2-40B4-BE49-F238E27FC236}">
                  <a16:creationId xmlns:a16="http://schemas.microsoft.com/office/drawing/2014/main" xmlns="" id="{9EEDCFBB-01F3-E941-BE45-202D7A85757E}"/>
                </a:ext>
              </a:extLst>
            </p:cNvPr>
            <p:cNvGrpSpPr/>
            <p:nvPr/>
          </p:nvGrpSpPr>
          <p:grpSpPr>
            <a:xfrm>
              <a:off x="5398846" y="1619689"/>
              <a:ext cx="1313180" cy="906754"/>
              <a:chOff x="5398846" y="1128199"/>
              <a:chExt cx="1313180" cy="906754"/>
            </a:xfrm>
          </p:grpSpPr>
          <p:sp>
            <p:nvSpPr>
              <p:cNvPr id="45" name="TextBox 44">
                <a:extLst>
                  <a:ext uri="{FF2B5EF4-FFF2-40B4-BE49-F238E27FC236}">
                    <a16:creationId xmlns:a16="http://schemas.microsoft.com/office/drawing/2014/main" xmlns="" id="{9F252BA5-B723-B345-9AC3-4D3DA6531806}"/>
                  </a:ext>
                </a:extLst>
              </p:cNvPr>
              <p:cNvSpPr txBox="1"/>
              <p:nvPr/>
            </p:nvSpPr>
            <p:spPr>
              <a:xfrm>
                <a:off x="5398846" y="1128199"/>
                <a:ext cx="1313180" cy="400110"/>
              </a:xfrm>
              <a:prstGeom prst="rect">
                <a:avLst/>
              </a:prstGeom>
              <a:solidFill>
                <a:srgbClr val="FFFFFF"/>
              </a:solidFill>
            </p:spPr>
            <p:txBody>
              <a:bodyPr wrap="square" rtlCol="0">
                <a:spAutoFit/>
              </a:bodyPr>
              <a:lstStyle/>
              <a:p>
                <a:r>
                  <a:rPr lang="en-US" sz="2000" b="1" dirty="0">
                    <a:solidFill>
                      <a:srgbClr val="000090"/>
                    </a:solidFill>
                    <a:latin typeface="Arial"/>
                    <a:cs typeface="Arial"/>
                  </a:rPr>
                  <a:t>SPD</a:t>
                </a:r>
                <a:r>
                  <a:rPr lang="ru-RU" sz="2000" b="1" dirty="0">
                    <a:solidFill>
                      <a:srgbClr val="000090"/>
                    </a:solidFill>
                    <a:latin typeface="Arial"/>
                    <a:cs typeface="Arial"/>
                  </a:rPr>
                  <a:t> </a:t>
                </a:r>
                <a:r>
                  <a:rPr lang="en-US" sz="2000" b="1" dirty="0">
                    <a:solidFill>
                      <a:srgbClr val="000090"/>
                    </a:solidFill>
                    <a:latin typeface="Arial"/>
                    <a:cs typeface="Arial"/>
                  </a:rPr>
                  <a:t>TDR</a:t>
                </a:r>
              </a:p>
            </p:txBody>
          </p:sp>
          <p:cxnSp>
            <p:nvCxnSpPr>
              <p:cNvPr id="48" name="Straight Arrow Connector 47">
                <a:extLst>
                  <a:ext uri="{FF2B5EF4-FFF2-40B4-BE49-F238E27FC236}">
                    <a16:creationId xmlns:a16="http://schemas.microsoft.com/office/drawing/2014/main" xmlns="" id="{EA52E1F0-25D8-C147-89CD-526D05799E5A}"/>
                  </a:ext>
                </a:extLst>
              </p:cNvPr>
              <p:cNvCxnSpPr/>
              <p:nvPr/>
            </p:nvCxnSpPr>
            <p:spPr>
              <a:xfrm flipH="1">
                <a:off x="6140824" y="1556835"/>
                <a:ext cx="44823" cy="478118"/>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1872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096" y="1910228"/>
            <a:ext cx="4533899" cy="4524316"/>
          </a:xfrm>
          <a:prstGeom prst="rect">
            <a:avLst/>
          </a:prstGeom>
          <a:noFill/>
        </p:spPr>
        <p:txBody>
          <a:bodyPr wrap="square" rtlCol="0">
            <a:spAutoFit/>
          </a:bodyPr>
          <a:lstStyle/>
          <a:p>
            <a:pPr marL="285750" indent="-285750">
              <a:buFont typeface="Arial"/>
              <a:buChar char="•"/>
            </a:pPr>
            <a:r>
              <a:rPr lang="en-US" i="1" dirty="0">
                <a:solidFill>
                  <a:srgbClr val="000090"/>
                </a:solidFill>
                <a:latin typeface="Arial"/>
                <a:cs typeface="Arial"/>
              </a:rPr>
              <a:t>University of Plovdiv, </a:t>
            </a:r>
            <a:r>
              <a:rPr lang="en-US" b="1" i="1" dirty="0">
                <a:solidFill>
                  <a:srgbClr val="000090"/>
                </a:solidFill>
                <a:latin typeface="Arial"/>
                <a:cs typeface="Arial"/>
              </a:rPr>
              <a:t>Bulgaria;</a:t>
            </a:r>
          </a:p>
          <a:p>
            <a:pPr marL="285750" indent="-285750">
              <a:buFont typeface="Arial"/>
              <a:buChar char="•"/>
            </a:pPr>
            <a:r>
              <a:rPr lang="en-US" i="1" dirty="0">
                <a:solidFill>
                  <a:srgbClr val="000090"/>
                </a:solidFill>
                <a:latin typeface="Arial"/>
                <a:ea typeface="Calibri"/>
                <a:cs typeface="Arial"/>
              </a:rPr>
              <a:t>Institute of High Energy Physics, </a:t>
            </a:r>
            <a:r>
              <a:rPr lang="en-US" b="1" i="1" dirty="0">
                <a:solidFill>
                  <a:srgbClr val="000090"/>
                </a:solidFill>
                <a:latin typeface="Arial"/>
                <a:ea typeface="Calibri"/>
                <a:cs typeface="Arial"/>
              </a:rPr>
              <a:t>China;</a:t>
            </a:r>
          </a:p>
          <a:p>
            <a:pPr marL="285750" indent="-285750">
              <a:buFont typeface="Arial"/>
              <a:buChar char="•"/>
            </a:pPr>
            <a:r>
              <a:rPr lang="en-US" i="1" dirty="0">
                <a:solidFill>
                  <a:srgbClr val="000090"/>
                </a:solidFill>
                <a:latin typeface="Arial"/>
                <a:ea typeface="Calibri"/>
                <a:cs typeface="Arial"/>
              </a:rPr>
              <a:t>Shanghai Institute of Nuclear and Applied Physics, CFS</a:t>
            </a:r>
            <a:r>
              <a:rPr lang="en-US" b="1" i="1" dirty="0">
                <a:solidFill>
                  <a:srgbClr val="000090"/>
                </a:solidFill>
                <a:latin typeface="Arial"/>
                <a:ea typeface="Calibri"/>
                <a:cs typeface="Arial"/>
              </a:rPr>
              <a:t>, China; </a:t>
            </a:r>
          </a:p>
          <a:p>
            <a:pPr marL="285750" indent="-285750">
              <a:buFont typeface="Arial"/>
              <a:buChar char="•"/>
            </a:pPr>
            <a:r>
              <a:rPr lang="en-US" i="1" dirty="0">
                <a:solidFill>
                  <a:srgbClr val="000090"/>
                </a:solidFill>
                <a:latin typeface="Arial"/>
                <a:ea typeface="Calibri"/>
                <a:cs typeface="Arial"/>
              </a:rPr>
              <a:t>Tsinghua University, Beijing, </a:t>
            </a:r>
            <a:r>
              <a:rPr lang="en-US" b="1" i="1" dirty="0">
                <a:solidFill>
                  <a:srgbClr val="000090"/>
                </a:solidFill>
                <a:latin typeface="Arial"/>
                <a:ea typeface="Calibri"/>
                <a:cs typeface="Arial"/>
              </a:rPr>
              <a:t>China;</a:t>
            </a:r>
          </a:p>
          <a:p>
            <a:pPr marL="285750" indent="-285750">
              <a:buFont typeface="Arial"/>
              <a:buChar char="•"/>
            </a:pPr>
            <a:r>
              <a:rPr lang="en-US" i="1" dirty="0">
                <a:solidFill>
                  <a:srgbClr val="000090"/>
                </a:solidFill>
                <a:latin typeface="Arial"/>
                <a:ea typeface="Calibri"/>
                <a:cs typeface="Arial"/>
              </a:rPr>
              <a:t>Nuclear Physics Institute CAS, </a:t>
            </a:r>
            <a:r>
              <a:rPr lang="en-US" b="1" i="1" dirty="0">
                <a:solidFill>
                  <a:srgbClr val="000090"/>
                </a:solidFill>
                <a:latin typeface="Arial"/>
                <a:ea typeface="Calibri"/>
                <a:cs typeface="Arial"/>
              </a:rPr>
              <a:t>Czech Republic;</a:t>
            </a:r>
          </a:p>
          <a:p>
            <a:pPr marL="285750" indent="-285750">
              <a:buFont typeface="Arial"/>
              <a:buChar char="•"/>
            </a:pPr>
            <a:r>
              <a:rPr lang="en-US" i="1" dirty="0">
                <a:solidFill>
                  <a:srgbClr val="000090"/>
                </a:solidFill>
                <a:latin typeface="Arial"/>
                <a:ea typeface="Calibri"/>
                <a:cs typeface="Arial"/>
              </a:rPr>
              <a:t>Tubingen University, </a:t>
            </a:r>
            <a:r>
              <a:rPr lang="en-US" b="1" i="1" dirty="0">
                <a:solidFill>
                  <a:srgbClr val="000090"/>
                </a:solidFill>
                <a:latin typeface="Arial"/>
                <a:ea typeface="Calibri"/>
                <a:cs typeface="Arial"/>
              </a:rPr>
              <a:t>Germany;</a:t>
            </a:r>
          </a:p>
          <a:p>
            <a:pPr marL="285750" indent="-285750">
              <a:buFont typeface="Arial"/>
              <a:buChar char="•"/>
            </a:pPr>
            <a:r>
              <a:rPr lang="en-US" i="1" dirty="0">
                <a:solidFill>
                  <a:srgbClr val="000090"/>
                </a:solidFill>
                <a:latin typeface="Arial"/>
                <a:ea typeface="Calibri"/>
                <a:cs typeface="Arial"/>
              </a:rPr>
              <a:t>Tel Aviv University</a:t>
            </a:r>
            <a:r>
              <a:rPr lang="en-US" b="1" i="1" dirty="0">
                <a:solidFill>
                  <a:srgbClr val="000090"/>
                </a:solidFill>
                <a:latin typeface="Arial"/>
                <a:ea typeface="Calibri"/>
                <a:cs typeface="Arial"/>
              </a:rPr>
              <a:t>, Israel;</a:t>
            </a:r>
          </a:p>
          <a:p>
            <a:pPr marL="285750" indent="-285750">
              <a:buFont typeface="Arial"/>
              <a:buChar char="•"/>
            </a:pPr>
            <a:r>
              <a:rPr lang="en-US" b="1" i="1" dirty="0">
                <a:solidFill>
                  <a:srgbClr val="0000FF"/>
                </a:solidFill>
                <a:latin typeface="Arial"/>
                <a:ea typeface="Calibri"/>
                <a:cs typeface="Arial"/>
              </a:rPr>
              <a:t>Joint Institute for Nuclear Research;</a:t>
            </a:r>
          </a:p>
          <a:p>
            <a:pPr marL="285750" indent="-285750">
              <a:buFont typeface="Arial"/>
              <a:buChar char="•"/>
            </a:pPr>
            <a:r>
              <a:rPr lang="en-US" i="1" dirty="0">
                <a:solidFill>
                  <a:srgbClr val="000090"/>
                </a:solidFill>
                <a:latin typeface="Arial"/>
                <a:ea typeface="Calibri"/>
                <a:cs typeface="Arial"/>
              </a:rPr>
              <a:t>Almaty Institute of Physics &amp; Technology, </a:t>
            </a:r>
            <a:r>
              <a:rPr lang="en-US" b="1" i="1" dirty="0">
                <a:solidFill>
                  <a:srgbClr val="000090"/>
                </a:solidFill>
                <a:latin typeface="Arial"/>
                <a:ea typeface="Calibri"/>
                <a:cs typeface="Arial"/>
              </a:rPr>
              <a:t>Kazakhstan;</a:t>
            </a:r>
          </a:p>
          <a:p>
            <a:pPr marL="285750" indent="-285750">
              <a:buFont typeface="Arial"/>
              <a:buChar char="•"/>
            </a:pPr>
            <a:r>
              <a:rPr lang="en-US" i="1" dirty="0">
                <a:solidFill>
                  <a:srgbClr val="000090"/>
                </a:solidFill>
                <a:latin typeface="Arial"/>
                <a:ea typeface="Calibri"/>
                <a:cs typeface="Arial"/>
              </a:rPr>
              <a:t>Institute of Applied Physics, </a:t>
            </a:r>
            <a:r>
              <a:rPr lang="en-US" i="1" dirty="0" err="1">
                <a:solidFill>
                  <a:srgbClr val="000090"/>
                </a:solidFill>
                <a:latin typeface="Arial"/>
                <a:ea typeface="Calibri"/>
                <a:cs typeface="Arial"/>
              </a:rPr>
              <a:t>Chisinev</a:t>
            </a:r>
            <a:r>
              <a:rPr lang="en-US" i="1" dirty="0">
                <a:solidFill>
                  <a:srgbClr val="000090"/>
                </a:solidFill>
                <a:latin typeface="Arial"/>
                <a:ea typeface="Calibri"/>
                <a:cs typeface="Arial"/>
              </a:rPr>
              <a:t>, </a:t>
            </a:r>
            <a:r>
              <a:rPr lang="en-US" b="1" i="1" dirty="0">
                <a:solidFill>
                  <a:srgbClr val="000090"/>
                </a:solidFill>
                <a:latin typeface="Arial"/>
                <a:ea typeface="Calibri"/>
                <a:cs typeface="Arial"/>
              </a:rPr>
              <a:t>Moldova;</a:t>
            </a:r>
          </a:p>
          <a:p>
            <a:pPr marL="285750" indent="-285750">
              <a:buFont typeface="Arial"/>
              <a:buChar char="•"/>
            </a:pPr>
            <a:r>
              <a:rPr lang="en-US" i="1" dirty="0">
                <a:solidFill>
                  <a:srgbClr val="000090"/>
                </a:solidFill>
                <a:latin typeface="Arial"/>
                <a:ea typeface="Calibri"/>
                <a:cs typeface="Arial"/>
              </a:rPr>
              <a:t>Warsaw University of Technology, </a:t>
            </a:r>
            <a:r>
              <a:rPr lang="en-US" b="1" i="1" dirty="0">
                <a:solidFill>
                  <a:srgbClr val="000090"/>
                </a:solidFill>
                <a:latin typeface="Arial"/>
                <a:ea typeface="Calibri"/>
                <a:cs typeface="Arial"/>
              </a:rPr>
              <a:t>Poland;</a:t>
            </a:r>
          </a:p>
        </p:txBody>
      </p:sp>
      <p:sp>
        <p:nvSpPr>
          <p:cNvPr id="8" name="TextBox 4"/>
          <p:cNvSpPr txBox="1">
            <a:spLocks noChangeArrowheads="1"/>
          </p:cNvSpPr>
          <p:nvPr/>
        </p:nvSpPr>
        <p:spPr bwMode="auto">
          <a:xfrm>
            <a:off x="177800" y="106363"/>
            <a:ext cx="4660900" cy="907941"/>
          </a:xfrm>
          <a:prstGeom prst="rect">
            <a:avLst/>
          </a:prstGeom>
          <a:solidFill>
            <a:srgbClr val="EEF3FF"/>
          </a:solidFill>
          <a:ln w="9525">
            <a:noFill/>
            <a:miter lim="800000"/>
            <a:headEnd/>
            <a:tailEnd/>
          </a:ln>
        </p:spPr>
        <p:txBody>
          <a:bodyPr wrap="square">
            <a:spAutoFit/>
          </a:bodyPr>
          <a:lstStyle/>
          <a:p>
            <a:pP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p>
          <a:p>
            <a:pPr>
              <a:spcAft>
                <a:spcPts val="600"/>
              </a:spcAft>
            </a:pPr>
            <a:r>
              <a:rPr lang="en-US" sz="2400" b="1" dirty="0">
                <a:solidFill>
                  <a:srgbClr val="000090"/>
                </a:solidFill>
              </a:rPr>
              <a:t>(</a:t>
            </a:r>
            <a:r>
              <a:rPr lang="en-US" sz="2400" b="1" dirty="0">
                <a:solidFill>
                  <a:srgbClr val="FF0000"/>
                </a:solidFill>
              </a:rPr>
              <a:t>BM@N</a:t>
            </a:r>
            <a:r>
              <a:rPr lang="en-US" sz="2400" b="1" dirty="0">
                <a:solidFill>
                  <a:srgbClr val="000090"/>
                </a:solidFill>
              </a:rPr>
              <a:t>)   Collaboration:</a:t>
            </a:r>
          </a:p>
        </p:txBody>
      </p:sp>
      <p:sp>
        <p:nvSpPr>
          <p:cNvPr id="9" name="TextBox 8"/>
          <p:cNvSpPr txBox="1"/>
          <p:nvPr/>
        </p:nvSpPr>
        <p:spPr>
          <a:xfrm>
            <a:off x="4497294" y="2178086"/>
            <a:ext cx="4574988" cy="4247317"/>
          </a:xfrm>
          <a:prstGeom prst="rect">
            <a:avLst/>
          </a:prstGeom>
          <a:noFill/>
        </p:spPr>
        <p:txBody>
          <a:bodyPr wrap="square" rtlCol="0">
            <a:spAutoFit/>
          </a:bodyPr>
          <a:lstStyle/>
          <a:p>
            <a:pPr marL="285750" indent="-285750">
              <a:buFont typeface="Arial"/>
              <a:buChar char="•"/>
            </a:pPr>
            <a:r>
              <a:rPr lang="en-US" i="1" dirty="0">
                <a:solidFill>
                  <a:srgbClr val="000090"/>
                </a:solidFill>
                <a:latin typeface="Arial"/>
                <a:cs typeface="Arial"/>
              </a:rPr>
              <a:t>University of Wroclaw, </a:t>
            </a:r>
            <a:r>
              <a:rPr lang="en-US" b="1" i="1" dirty="0">
                <a:solidFill>
                  <a:srgbClr val="000090"/>
                </a:solidFill>
                <a:latin typeface="Arial"/>
                <a:cs typeface="Arial"/>
              </a:rPr>
              <a:t>Poland</a:t>
            </a:r>
            <a:r>
              <a:rPr lang="en-US" i="1" dirty="0">
                <a:solidFill>
                  <a:srgbClr val="000090"/>
                </a:solidFill>
                <a:latin typeface="Arial"/>
                <a:cs typeface="Arial"/>
              </a:rPr>
              <a:t>;</a:t>
            </a:r>
            <a:endParaRPr lang="en-US" b="1" i="1" dirty="0">
              <a:solidFill>
                <a:srgbClr val="000090"/>
              </a:solidFill>
              <a:latin typeface="Arial"/>
              <a:ea typeface="Calibri"/>
              <a:cs typeface="Arial"/>
            </a:endParaRPr>
          </a:p>
          <a:p>
            <a:pPr marL="285750" indent="-285750">
              <a:buFont typeface="Arial"/>
              <a:buChar char="•"/>
            </a:pPr>
            <a:r>
              <a:rPr lang="en-US" i="1" dirty="0">
                <a:solidFill>
                  <a:srgbClr val="000090"/>
                </a:solidFill>
                <a:latin typeface="Arial"/>
                <a:ea typeface="Calibri"/>
                <a:cs typeface="Arial"/>
              </a:rPr>
              <a:t>Institute of Nuclear Research RAS, Moscow, </a:t>
            </a:r>
            <a:r>
              <a:rPr lang="en-US" b="1" i="1" dirty="0">
                <a:solidFill>
                  <a:srgbClr val="000090"/>
                </a:solidFill>
                <a:latin typeface="Arial"/>
                <a:ea typeface="Calibri"/>
                <a:cs typeface="Arial"/>
              </a:rPr>
              <a:t>Russia;</a:t>
            </a:r>
          </a:p>
          <a:p>
            <a:pPr marL="285750" indent="-285750">
              <a:buFont typeface="Arial"/>
              <a:buChar char="•"/>
            </a:pPr>
            <a:r>
              <a:rPr lang="en-US" i="1" dirty="0">
                <a:solidFill>
                  <a:srgbClr val="000090"/>
                </a:solidFill>
                <a:latin typeface="Arial"/>
                <a:ea typeface="Calibri"/>
                <a:cs typeface="Arial"/>
              </a:rPr>
              <a:t>NRC </a:t>
            </a:r>
            <a:r>
              <a:rPr lang="en-US" i="1" dirty="0" err="1">
                <a:solidFill>
                  <a:srgbClr val="000090"/>
                </a:solidFill>
                <a:latin typeface="Arial"/>
                <a:ea typeface="Calibri"/>
                <a:cs typeface="Arial"/>
              </a:rPr>
              <a:t>Kurchatov</a:t>
            </a:r>
            <a:r>
              <a:rPr lang="en-US" i="1" dirty="0">
                <a:solidFill>
                  <a:srgbClr val="000090"/>
                </a:solidFill>
                <a:latin typeface="Arial"/>
                <a:ea typeface="Calibri"/>
                <a:cs typeface="Arial"/>
              </a:rPr>
              <a:t> Institute, Moscow, </a:t>
            </a:r>
            <a:r>
              <a:rPr lang="en-US" b="1" i="1" dirty="0">
                <a:solidFill>
                  <a:srgbClr val="000090"/>
                </a:solidFill>
                <a:latin typeface="Arial"/>
                <a:ea typeface="Calibri"/>
                <a:cs typeface="Arial"/>
              </a:rPr>
              <a:t>Russia;</a:t>
            </a:r>
          </a:p>
          <a:p>
            <a:pPr marL="285750" indent="-285750">
              <a:buFont typeface="Arial"/>
              <a:buChar char="•"/>
            </a:pPr>
            <a:r>
              <a:rPr lang="en-US" i="1" dirty="0">
                <a:solidFill>
                  <a:srgbClr val="000090"/>
                </a:solidFill>
                <a:latin typeface="Arial"/>
                <a:ea typeface="Calibri"/>
                <a:cs typeface="Arial"/>
              </a:rPr>
              <a:t>Institute of Theoretical &amp; Experimental Physics, NRC KI, Moscow, </a:t>
            </a:r>
            <a:r>
              <a:rPr lang="en-US" b="1" i="1" dirty="0">
                <a:solidFill>
                  <a:srgbClr val="000090"/>
                </a:solidFill>
                <a:latin typeface="Arial"/>
                <a:ea typeface="Calibri"/>
                <a:cs typeface="Arial"/>
              </a:rPr>
              <a:t>Russia;</a:t>
            </a:r>
          </a:p>
          <a:p>
            <a:pPr marL="285750" indent="-285750">
              <a:buFont typeface="Arial"/>
              <a:buChar char="•"/>
            </a:pPr>
            <a:r>
              <a:rPr lang="en-US" i="1" dirty="0">
                <a:solidFill>
                  <a:srgbClr val="000090"/>
                </a:solidFill>
                <a:latin typeface="Arial"/>
                <a:ea typeface="Calibri"/>
                <a:cs typeface="Arial"/>
              </a:rPr>
              <a:t>Moscow Engineer and Physics Institute</a:t>
            </a:r>
            <a:r>
              <a:rPr lang="en-US" b="1" i="1" dirty="0">
                <a:solidFill>
                  <a:srgbClr val="000090"/>
                </a:solidFill>
                <a:latin typeface="Arial"/>
                <a:ea typeface="Calibri"/>
                <a:cs typeface="Arial"/>
              </a:rPr>
              <a:t>, Russia;</a:t>
            </a:r>
          </a:p>
          <a:p>
            <a:pPr marL="285750" indent="-285750">
              <a:buFont typeface="Arial"/>
              <a:buChar char="•"/>
            </a:pPr>
            <a:r>
              <a:rPr lang="en-US" i="1" dirty="0" err="1">
                <a:solidFill>
                  <a:srgbClr val="000090"/>
                </a:solidFill>
                <a:latin typeface="Arial"/>
                <a:ea typeface="Calibri"/>
                <a:cs typeface="Arial"/>
              </a:rPr>
              <a:t>Skobeltsin</a:t>
            </a:r>
            <a:r>
              <a:rPr lang="en-US" i="1" dirty="0">
                <a:solidFill>
                  <a:srgbClr val="000090"/>
                </a:solidFill>
                <a:latin typeface="Arial"/>
                <a:ea typeface="Calibri"/>
                <a:cs typeface="Arial"/>
              </a:rPr>
              <a:t> Institute of Nuclear Physics, MSU, </a:t>
            </a:r>
            <a:r>
              <a:rPr lang="en-US" b="1" i="1" dirty="0">
                <a:solidFill>
                  <a:srgbClr val="000090"/>
                </a:solidFill>
                <a:latin typeface="Arial"/>
                <a:ea typeface="Calibri"/>
                <a:cs typeface="Arial"/>
              </a:rPr>
              <a:t>Russia; </a:t>
            </a:r>
          </a:p>
          <a:p>
            <a:pPr marL="285750" indent="-285750">
              <a:buFont typeface="Arial"/>
              <a:buChar char="•"/>
            </a:pPr>
            <a:r>
              <a:rPr lang="en-US" i="1" dirty="0">
                <a:solidFill>
                  <a:srgbClr val="000090"/>
                </a:solidFill>
                <a:latin typeface="Arial"/>
                <a:ea typeface="Calibri"/>
                <a:cs typeface="Arial"/>
              </a:rPr>
              <a:t>Moscow Institute of Physics and Technics, Moscow, </a:t>
            </a:r>
            <a:r>
              <a:rPr lang="en-US" b="1" i="1" dirty="0">
                <a:solidFill>
                  <a:srgbClr val="000090"/>
                </a:solidFill>
                <a:latin typeface="Arial"/>
                <a:ea typeface="Calibri"/>
                <a:cs typeface="Arial"/>
              </a:rPr>
              <a:t>Russia</a:t>
            </a:r>
            <a:r>
              <a:rPr lang="en-US" i="1" dirty="0">
                <a:solidFill>
                  <a:srgbClr val="000090"/>
                </a:solidFill>
                <a:latin typeface="Arial"/>
                <a:ea typeface="Calibri"/>
                <a:cs typeface="Arial"/>
              </a:rPr>
              <a:t>;</a:t>
            </a:r>
          </a:p>
          <a:p>
            <a:pPr marL="285750" indent="-285750">
              <a:buFont typeface="Arial"/>
              <a:buChar char="•"/>
            </a:pPr>
            <a:r>
              <a:rPr lang="en-US" i="1" dirty="0">
                <a:solidFill>
                  <a:srgbClr val="000090"/>
                </a:solidFill>
                <a:latin typeface="Arial"/>
                <a:ea typeface="Calibri"/>
                <a:cs typeface="Arial"/>
              </a:rPr>
              <a:t>Massachusetts Institute of Technology, Cambridge, </a:t>
            </a:r>
            <a:r>
              <a:rPr lang="en-US" b="1" i="1" dirty="0">
                <a:solidFill>
                  <a:srgbClr val="000090"/>
                </a:solidFill>
                <a:latin typeface="Arial"/>
                <a:ea typeface="Calibri"/>
                <a:cs typeface="Arial"/>
              </a:rPr>
              <a:t>USA. </a:t>
            </a:r>
            <a:endParaRPr lang="en-US" b="1" i="1" dirty="0">
              <a:solidFill>
                <a:srgbClr val="000090"/>
              </a:solidFill>
              <a:latin typeface="Arial"/>
              <a:cs typeface="Arial"/>
            </a:endParaRPr>
          </a:p>
        </p:txBody>
      </p:sp>
      <p:pic>
        <p:nvPicPr>
          <p:cNvPr id="10" name="Picture 12" descr="C:\Users\Yury\Documents\Suzdal\BM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37411" y="137205"/>
            <a:ext cx="3278839" cy="2044802"/>
          </a:xfrm>
          <a:prstGeom prst="rect">
            <a:avLst/>
          </a:prstGeom>
          <a:noFill/>
          <a:ln w="9525">
            <a:noFill/>
            <a:miter lim="800000"/>
            <a:headEnd/>
            <a:tailEnd/>
          </a:ln>
        </p:spPr>
      </p:pic>
      <p:sp>
        <p:nvSpPr>
          <p:cNvPr id="11" name="TextBox 10"/>
          <p:cNvSpPr txBox="1"/>
          <p:nvPr/>
        </p:nvSpPr>
        <p:spPr>
          <a:xfrm>
            <a:off x="215900" y="1218945"/>
            <a:ext cx="5446806" cy="400110"/>
          </a:xfrm>
          <a:prstGeom prst="rect">
            <a:avLst/>
          </a:prstGeom>
          <a:solidFill>
            <a:srgbClr val="A0FFF6"/>
          </a:solidFill>
        </p:spPr>
        <p:txBody>
          <a:bodyPr wrap="square" rtlCol="0">
            <a:spAutoFit/>
          </a:bodyPr>
          <a:lstStyle/>
          <a:p>
            <a:r>
              <a:rPr lang="en-US" sz="2000" b="1" i="1" dirty="0">
                <a:solidFill>
                  <a:srgbClr val="000090"/>
                </a:solidFill>
                <a:latin typeface="Arial"/>
                <a:cs typeface="Arial"/>
              </a:rPr>
              <a:t>11</a:t>
            </a:r>
            <a:r>
              <a:rPr lang="en-US" sz="2000" i="1" dirty="0">
                <a:solidFill>
                  <a:srgbClr val="000090"/>
                </a:solidFill>
                <a:latin typeface="Arial"/>
                <a:cs typeface="Arial"/>
              </a:rPr>
              <a:t> Countries</a:t>
            </a:r>
            <a:r>
              <a:rPr lang="ru-RU" sz="2000" i="1" dirty="0">
                <a:solidFill>
                  <a:srgbClr val="000090"/>
                </a:solidFill>
                <a:latin typeface="Arial"/>
                <a:cs typeface="Arial"/>
              </a:rPr>
              <a:t>, </a:t>
            </a:r>
            <a:r>
              <a:rPr lang="en-US" sz="2000" b="1" i="1" dirty="0">
                <a:solidFill>
                  <a:srgbClr val="000090"/>
                </a:solidFill>
                <a:latin typeface="Arial"/>
                <a:cs typeface="Arial"/>
              </a:rPr>
              <a:t>21</a:t>
            </a:r>
            <a:r>
              <a:rPr lang="ru-RU" sz="2000" i="1" dirty="0">
                <a:solidFill>
                  <a:srgbClr val="000090"/>
                </a:solidFill>
                <a:latin typeface="Arial"/>
                <a:cs typeface="Arial"/>
              </a:rPr>
              <a:t> </a:t>
            </a:r>
            <a:r>
              <a:rPr lang="en-US" sz="2000" i="1" dirty="0">
                <a:solidFill>
                  <a:srgbClr val="000090"/>
                </a:solidFill>
                <a:latin typeface="Arial"/>
                <a:cs typeface="Arial"/>
              </a:rPr>
              <a:t>Institutions</a:t>
            </a:r>
            <a:r>
              <a:rPr lang="ru-RU" sz="2000" i="1" dirty="0">
                <a:solidFill>
                  <a:srgbClr val="000090"/>
                </a:solidFill>
                <a:latin typeface="Arial"/>
                <a:cs typeface="Arial"/>
              </a:rPr>
              <a:t>, </a:t>
            </a:r>
            <a:r>
              <a:rPr lang="ru-RU" sz="2000" b="1" i="1" dirty="0">
                <a:solidFill>
                  <a:srgbClr val="FC0011"/>
                </a:solidFill>
                <a:latin typeface="Arial"/>
                <a:cs typeface="Arial"/>
              </a:rPr>
              <a:t>2</a:t>
            </a:r>
            <a:r>
              <a:rPr lang="en-US" sz="2000" b="1" i="1">
                <a:solidFill>
                  <a:srgbClr val="FC0011"/>
                </a:solidFill>
                <a:latin typeface="Arial"/>
                <a:cs typeface="Arial"/>
              </a:rPr>
              <a:t>45</a:t>
            </a:r>
            <a:r>
              <a:rPr lang="ru-RU" sz="2000" i="1">
                <a:solidFill>
                  <a:srgbClr val="000090"/>
                </a:solidFill>
                <a:latin typeface="Arial"/>
                <a:cs typeface="Arial"/>
              </a:rPr>
              <a:t> </a:t>
            </a:r>
            <a:r>
              <a:rPr lang="en-US" sz="2000" i="1" dirty="0">
                <a:solidFill>
                  <a:srgbClr val="000090"/>
                </a:solidFill>
                <a:latin typeface="Arial"/>
                <a:cs typeface="Arial"/>
              </a:rPr>
              <a:t>participants</a:t>
            </a:r>
            <a:r>
              <a:rPr lang="ru-RU" sz="2000" i="1" dirty="0">
                <a:solidFill>
                  <a:srgbClr val="000090"/>
                </a:solidFill>
                <a:latin typeface="Arial"/>
                <a:cs typeface="Arial"/>
              </a:rPr>
              <a:t> </a:t>
            </a:r>
            <a:endParaRPr lang="en-US" sz="2000" i="1" dirty="0">
              <a:solidFill>
                <a:srgbClr val="000090"/>
              </a:solidFill>
              <a:latin typeface="Arial"/>
              <a:cs typeface="Arial"/>
            </a:endParaRPr>
          </a:p>
        </p:txBody>
      </p:sp>
      <p:pic>
        <p:nvPicPr>
          <p:cNvPr id="7" name="Picture 5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4825" y="0"/>
            <a:ext cx="1019175"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Date Placeholder 1"/>
          <p:cNvSpPr>
            <a:spLocks noGrp="1"/>
          </p:cNvSpPr>
          <p:nvPr>
            <p:ph type="dt" sz="half" idx="10"/>
          </p:nvPr>
        </p:nvSpPr>
        <p:spPr>
          <a:xfrm>
            <a:off x="457200" y="6346825"/>
            <a:ext cx="2133600" cy="476250"/>
          </a:xfrm>
        </p:spPr>
        <p:txBody>
          <a:bodyPr anchor="b"/>
          <a:lstStyle/>
          <a:p>
            <a:r>
              <a:rPr lang="ru-RU"/>
              <a:t>20 February 2020</a:t>
            </a:r>
            <a:endParaRPr lang="en-US"/>
          </a:p>
        </p:txBody>
      </p:sp>
      <p:sp>
        <p:nvSpPr>
          <p:cNvPr id="3" name="Footer Placeholder 2"/>
          <p:cNvSpPr>
            <a:spLocks noGrp="1"/>
          </p:cNvSpPr>
          <p:nvPr>
            <p:ph type="ftr" sz="quarter" idx="11"/>
          </p:nvPr>
        </p:nvSpPr>
        <p:spPr>
          <a:xfrm>
            <a:off x="2794000" y="6346825"/>
            <a:ext cx="3556000" cy="476250"/>
          </a:xfrm>
        </p:spPr>
        <p:txBody>
          <a:bodyPr anchor="b"/>
          <a:lstStyle/>
          <a:p>
            <a:r>
              <a:rPr lang="en-US"/>
              <a:t>V. Kekelidze, 127-th session of SC</a:t>
            </a:r>
            <a:endParaRPr lang="en-US" dirty="0"/>
          </a:p>
        </p:txBody>
      </p:sp>
      <p:sp>
        <p:nvSpPr>
          <p:cNvPr id="4" name="Slide Number Placeholder 3"/>
          <p:cNvSpPr>
            <a:spLocks noGrp="1"/>
          </p:cNvSpPr>
          <p:nvPr>
            <p:ph type="sldNum" sz="quarter" idx="12"/>
          </p:nvPr>
        </p:nvSpPr>
        <p:spPr/>
        <p:txBody>
          <a:bodyPr/>
          <a:lstStyle/>
          <a:p>
            <a:fld id="{0D407510-CD4E-4320-B1B7-E77576364A88}" type="slidenum">
              <a:rPr lang="ru-RU" smtClean="0"/>
              <a:pPr/>
              <a:t>18</a:t>
            </a:fld>
            <a:endParaRPr lang="ru-RU"/>
          </a:p>
        </p:txBody>
      </p:sp>
    </p:spTree>
    <p:extLst>
      <p:ext uri="{BB962C8B-B14F-4D97-AF65-F5344CB8AC3E}">
        <p14:creationId xmlns:p14="http://schemas.microsoft.com/office/powerpoint/2010/main" val="216303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5AF8474-A38F-434D-B59F-08D6E1A8AF57}"/>
              </a:ext>
            </a:extLst>
          </p:cNvPr>
          <p:cNvSpPr>
            <a:spLocks noGrp="1"/>
          </p:cNvSpPr>
          <p:nvPr>
            <p:ph type="dt" sz="half" idx="10"/>
          </p:nvPr>
        </p:nvSpPr>
        <p:spPr>
          <a:xfrm>
            <a:off x="457200" y="6440574"/>
            <a:ext cx="2133600" cy="365125"/>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43732D32-C4EF-0C47-A0FC-A1C6B8FB3B14}"/>
              </a:ext>
            </a:extLst>
          </p:cNvPr>
          <p:cNvSpPr>
            <a:spLocks noGrp="1"/>
          </p:cNvSpPr>
          <p:nvPr>
            <p:ph type="ftr" sz="quarter" idx="11"/>
          </p:nvPr>
        </p:nvSpPr>
        <p:spPr>
          <a:xfrm>
            <a:off x="3124200" y="6440574"/>
            <a:ext cx="3333642" cy="365125"/>
          </a:xfrm>
        </p:spPr>
        <p:txBody>
          <a:bodyPr anchor="b"/>
          <a:lstStyle/>
          <a:p>
            <a:r>
              <a:rPr lang="en-GB" dirty="0"/>
              <a:t>V. </a:t>
            </a:r>
            <a:r>
              <a:rPr lang="en-GB" dirty="0" err="1"/>
              <a:t>Kekelidze</a:t>
            </a:r>
            <a:r>
              <a:rPr lang="en-GB" dirty="0"/>
              <a:t>, 127-th session of SC</a:t>
            </a:r>
            <a:endParaRPr lang="en-US" dirty="0"/>
          </a:p>
        </p:txBody>
      </p:sp>
      <p:sp>
        <p:nvSpPr>
          <p:cNvPr id="6" name="Slide Number Placeholder 5">
            <a:extLst>
              <a:ext uri="{FF2B5EF4-FFF2-40B4-BE49-F238E27FC236}">
                <a16:creationId xmlns:a16="http://schemas.microsoft.com/office/drawing/2014/main" xmlns="" id="{389694B9-DD0A-9B41-86EC-C3F4F5C28059}"/>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19</a:t>
            </a:fld>
            <a:endParaRPr lang="en-US"/>
          </a:p>
        </p:txBody>
      </p:sp>
      <p:pic>
        <p:nvPicPr>
          <p:cNvPr id="7" name="Рисунок 119">
            <a:extLst>
              <a:ext uri="{FF2B5EF4-FFF2-40B4-BE49-F238E27FC236}">
                <a16:creationId xmlns:a16="http://schemas.microsoft.com/office/drawing/2014/main" xmlns="" id="{FABE3964-6667-EC4C-B213-CEEDD90CF8D9}"/>
              </a:ext>
            </a:extLst>
          </p:cNvPr>
          <p:cNvPicPr/>
          <p:nvPr/>
        </p:nvPicPr>
        <p:blipFill>
          <a:blip r:embed="rId2">
            <a:extLst>
              <a:ext uri="{28A0092B-C50C-407E-A947-70E740481C1C}">
                <a14:useLocalDpi xmlns:a14="http://schemas.microsoft.com/office/drawing/2010/main" val="0"/>
              </a:ext>
            </a:extLst>
          </a:blip>
          <a:stretch>
            <a:fillRect/>
          </a:stretch>
        </p:blipFill>
        <p:spPr>
          <a:xfrm>
            <a:off x="757988" y="458461"/>
            <a:ext cx="7404108" cy="3927108"/>
          </a:xfrm>
          <a:prstGeom prst="rect">
            <a:avLst/>
          </a:prstGeom>
        </p:spPr>
      </p:pic>
      <p:pic>
        <p:nvPicPr>
          <p:cNvPr id="8" name="Рисунок 240">
            <a:extLst>
              <a:ext uri="{FF2B5EF4-FFF2-40B4-BE49-F238E27FC236}">
                <a16:creationId xmlns:a16="http://schemas.microsoft.com/office/drawing/2014/main" xmlns="" id="{D9A9C43A-0C9F-D54A-AB2A-A1F1A68B43F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765" y="4454105"/>
            <a:ext cx="2814955" cy="2101850"/>
          </a:xfrm>
          <a:prstGeom prst="rect">
            <a:avLst/>
          </a:prstGeom>
          <a:noFill/>
          <a:ln>
            <a:noFill/>
          </a:ln>
        </p:spPr>
      </p:pic>
      <p:pic>
        <p:nvPicPr>
          <p:cNvPr id="9" name="Рисунок 242">
            <a:extLst>
              <a:ext uri="{FF2B5EF4-FFF2-40B4-BE49-F238E27FC236}">
                <a16:creationId xmlns:a16="http://schemas.microsoft.com/office/drawing/2014/main" xmlns="" id="{59E6F1C0-A5CD-2E46-A949-D79221CC3BC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0595" y="4424781"/>
            <a:ext cx="2185035" cy="1776096"/>
          </a:xfrm>
          <a:prstGeom prst="rect">
            <a:avLst/>
          </a:prstGeom>
          <a:noFill/>
          <a:ln>
            <a:noFill/>
          </a:ln>
        </p:spPr>
      </p:pic>
      <p:pic>
        <p:nvPicPr>
          <p:cNvPr id="10" name="Рисунок 243">
            <a:extLst>
              <a:ext uri="{FF2B5EF4-FFF2-40B4-BE49-F238E27FC236}">
                <a16:creationId xmlns:a16="http://schemas.microsoft.com/office/drawing/2014/main" xmlns="" id="{60444F3B-0953-8D45-9720-8142B5C520BF}"/>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472965"/>
            <a:ext cx="2035969" cy="1703850"/>
          </a:xfrm>
          <a:prstGeom prst="rect">
            <a:avLst/>
          </a:prstGeom>
          <a:noFill/>
          <a:ln>
            <a:noFill/>
          </a:ln>
        </p:spPr>
      </p:pic>
      <p:sp>
        <p:nvSpPr>
          <p:cNvPr id="12" name="Rectangle 11">
            <a:extLst>
              <a:ext uri="{FF2B5EF4-FFF2-40B4-BE49-F238E27FC236}">
                <a16:creationId xmlns:a16="http://schemas.microsoft.com/office/drawing/2014/main" xmlns="" id="{C6B5E7C9-8345-F641-991E-9C523ECBD80B}"/>
              </a:ext>
            </a:extLst>
          </p:cNvPr>
          <p:cNvSpPr/>
          <p:nvPr/>
        </p:nvSpPr>
        <p:spPr>
          <a:xfrm>
            <a:off x="3316078" y="6123869"/>
            <a:ext cx="5634789" cy="390684"/>
          </a:xfrm>
          <a:prstGeom prst="rect">
            <a:avLst/>
          </a:prstGeom>
        </p:spPr>
        <p:txBody>
          <a:bodyPr wrap="square">
            <a:spAutoFit/>
          </a:bodyPr>
          <a:lstStyle/>
          <a:p>
            <a:pPr marR="320675" algn="ctr">
              <a:lnSpc>
                <a:spcPct val="115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Mobily computing farm for BM@N</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4">
            <a:extLst>
              <a:ext uri="{FF2B5EF4-FFF2-40B4-BE49-F238E27FC236}">
                <a16:creationId xmlns:a16="http://schemas.microsoft.com/office/drawing/2014/main" xmlns="" id="{AE1C527E-73AC-3D4F-B0A4-1F57ACDDD03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4" name="Picture 50">
            <a:extLst>
              <a:ext uri="{FF2B5EF4-FFF2-40B4-BE49-F238E27FC236}">
                <a16:creationId xmlns:a16="http://schemas.microsoft.com/office/drawing/2014/main" xmlns="" id="{A3E4F691-7045-8F41-B5D5-0DA640556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939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AutoShape 11"/>
          <p:cNvSpPr>
            <a:spLocks noChangeAspect="1" noChangeArrowheads="1"/>
          </p:cNvSpPr>
          <p:nvPr/>
        </p:nvSpPr>
        <p:spPr bwMode="auto">
          <a:xfrm>
            <a:off x="0" y="4922838"/>
            <a:ext cx="442912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i="1">
              <a:solidFill>
                <a:srgbClr val="0E1480"/>
              </a:solidFill>
              <a:latin typeface="Calibri" charset="0"/>
            </a:endParaRPr>
          </a:p>
        </p:txBody>
      </p:sp>
      <p:pic>
        <p:nvPicPr>
          <p:cNvPr id="118786" name="Изображение 1" descr="image_NICA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388" y="1093911"/>
            <a:ext cx="8782900" cy="4392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128492" y="4839073"/>
            <a:ext cx="8837708" cy="1917327"/>
          </a:xfrm>
          <a:prstGeom prst="rect">
            <a:avLst/>
          </a:prstGeom>
          <a:solidFill>
            <a:srgbClr val="A0FFF6"/>
          </a:solidFill>
          <a:ln>
            <a:noFill/>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000090"/>
              </a:buClr>
              <a:buFont typeface="Wingdings" charset="2"/>
              <a:buChar char="u"/>
              <a:defRPr/>
            </a:pPr>
            <a:r>
              <a:rPr lang="en-US" sz="2000" i="1" dirty="0">
                <a:solidFill>
                  <a:srgbClr val="000090"/>
                </a:solidFill>
              </a:rPr>
              <a:t>essential upgrade of existing accelerator complex; </a:t>
            </a:r>
          </a:p>
          <a:p>
            <a:pPr eaLnBrk="1" hangingPunct="1">
              <a:lnSpc>
                <a:spcPct val="110000"/>
              </a:lnSpc>
              <a:spcBef>
                <a:spcPct val="20000"/>
              </a:spcBef>
              <a:buClr>
                <a:srgbClr val="000090"/>
              </a:buClr>
              <a:buFont typeface="Wingdings" charset="2"/>
              <a:buChar char="u"/>
              <a:defRPr/>
            </a:pPr>
            <a:r>
              <a:rPr lang="en-US" sz="2000" i="1" dirty="0">
                <a:solidFill>
                  <a:srgbClr val="000090"/>
                </a:solidFill>
              </a:rPr>
              <a:t>construction of </a:t>
            </a:r>
            <a:r>
              <a:rPr lang="en-US" sz="2000" b="1" i="1" dirty="0">
                <a:solidFill>
                  <a:srgbClr val="000090"/>
                </a:solidFill>
              </a:rPr>
              <a:t>Collider</a:t>
            </a:r>
            <a:r>
              <a:rPr lang="en-US" sz="2000" i="1" dirty="0">
                <a:solidFill>
                  <a:srgbClr val="000090"/>
                </a:solidFill>
              </a:rPr>
              <a:t> </a:t>
            </a:r>
            <a:r>
              <a:rPr lang="ru-RU" sz="2000" i="1" dirty="0">
                <a:solidFill>
                  <a:srgbClr val="000090"/>
                </a:solidFill>
              </a:rPr>
              <a:t> </a:t>
            </a:r>
            <a:r>
              <a:rPr lang="en-US" sz="2000" i="1" dirty="0">
                <a:solidFill>
                  <a:srgbClr val="000090"/>
                </a:solidFill>
              </a:rPr>
              <a:t>to provide collisions of</a:t>
            </a:r>
            <a:r>
              <a:rPr lang="ru-RU" sz="2000" i="1" dirty="0">
                <a:solidFill>
                  <a:srgbClr val="000090"/>
                </a:solidFill>
              </a:rPr>
              <a:t> </a:t>
            </a:r>
            <a:r>
              <a:rPr lang="en-US" sz="2000" i="1" dirty="0">
                <a:solidFill>
                  <a:srgbClr val="000090"/>
                </a:solidFill>
              </a:rPr>
              <a:t> </a:t>
            </a:r>
          </a:p>
          <a:p>
            <a:pPr marL="0" indent="0" algn="r" eaLnBrk="1" hangingPunct="1">
              <a:lnSpc>
                <a:spcPct val="110000"/>
              </a:lnSpc>
              <a:spcBef>
                <a:spcPct val="20000"/>
              </a:spcBef>
              <a:buClr>
                <a:srgbClr val="000090"/>
              </a:buClr>
              <a:defRPr/>
            </a:pPr>
            <a:r>
              <a:rPr lang="en-US" sz="2000" i="1" dirty="0">
                <a:solidFill>
                  <a:srgbClr val="000090"/>
                </a:solidFill>
              </a:rPr>
              <a:t>ions from </a:t>
            </a:r>
            <a:r>
              <a:rPr lang="en-US" sz="2000" b="1" i="1" dirty="0">
                <a:solidFill>
                  <a:srgbClr val="000090"/>
                </a:solidFill>
              </a:rPr>
              <a:t>p</a:t>
            </a:r>
            <a:r>
              <a:rPr lang="en-US" sz="2000" i="1" dirty="0">
                <a:solidFill>
                  <a:srgbClr val="000090"/>
                </a:solidFill>
              </a:rPr>
              <a:t> to</a:t>
            </a:r>
            <a:r>
              <a:rPr lang="ru-RU" sz="2000" i="1" dirty="0">
                <a:solidFill>
                  <a:srgbClr val="000090"/>
                </a:solidFill>
              </a:rPr>
              <a:t> </a:t>
            </a:r>
            <a:r>
              <a:rPr lang="en-US" sz="2000" b="1" i="1" dirty="0">
                <a:solidFill>
                  <a:srgbClr val="000090"/>
                </a:solidFill>
              </a:rPr>
              <a:t>Au </a:t>
            </a:r>
            <a:r>
              <a:rPr lang="en-US" sz="2000" i="1" dirty="0">
                <a:solidFill>
                  <a:srgbClr val="000090"/>
                </a:solidFill>
              </a:rPr>
              <a:t>and polarized </a:t>
            </a:r>
            <a:r>
              <a:rPr lang="ru-RU" sz="2000" i="1" dirty="0">
                <a:solidFill>
                  <a:srgbClr val="000090"/>
                </a:solidFill>
              </a:rPr>
              <a:t> </a:t>
            </a:r>
            <a:r>
              <a:rPr lang="en-US" sz="2000" b="1" i="1" dirty="0">
                <a:solidFill>
                  <a:srgbClr val="000090"/>
                </a:solidFill>
              </a:rPr>
              <a:t>p</a:t>
            </a:r>
            <a:r>
              <a:rPr lang="en-US" sz="2000" i="1" dirty="0">
                <a:solidFill>
                  <a:srgbClr val="000090"/>
                </a:solidFill>
              </a:rPr>
              <a:t> </a:t>
            </a:r>
            <a:r>
              <a:rPr lang="ru-RU" sz="2000" i="1" dirty="0">
                <a:solidFill>
                  <a:srgbClr val="000090"/>
                </a:solidFill>
              </a:rPr>
              <a:t> и</a:t>
            </a:r>
            <a:r>
              <a:rPr lang="en-US" sz="2000" i="1" dirty="0">
                <a:solidFill>
                  <a:srgbClr val="000090"/>
                </a:solidFill>
              </a:rPr>
              <a:t> </a:t>
            </a:r>
            <a:r>
              <a:rPr lang="ru-RU" sz="2000" i="1" dirty="0">
                <a:solidFill>
                  <a:srgbClr val="000090"/>
                </a:solidFill>
              </a:rPr>
              <a:t> </a:t>
            </a:r>
            <a:r>
              <a:rPr lang="en-US" sz="2000" b="1" i="1" dirty="0">
                <a:solidFill>
                  <a:srgbClr val="000090"/>
                </a:solidFill>
              </a:rPr>
              <a:t>d;</a:t>
            </a:r>
            <a:r>
              <a:rPr lang="en-US" sz="2000" i="1" dirty="0">
                <a:solidFill>
                  <a:srgbClr val="000090"/>
                </a:solidFill>
              </a:rPr>
              <a:t> </a:t>
            </a:r>
            <a:r>
              <a:rPr lang="ru-RU" sz="2000" i="1" dirty="0">
                <a:solidFill>
                  <a:srgbClr val="000090"/>
                </a:solidFill>
              </a:rPr>
              <a:t>  </a:t>
            </a:r>
            <a:endParaRPr lang="en-US" sz="2000" i="1" dirty="0">
              <a:solidFill>
                <a:srgbClr val="000090"/>
              </a:solidFill>
            </a:endParaRPr>
          </a:p>
          <a:p>
            <a:pPr eaLnBrk="1" hangingPunct="1">
              <a:lnSpc>
                <a:spcPct val="110000"/>
              </a:lnSpc>
              <a:spcBef>
                <a:spcPct val="20000"/>
              </a:spcBef>
              <a:buClr>
                <a:srgbClr val="000090"/>
              </a:buClr>
              <a:buFont typeface="Wingdings" charset="2"/>
              <a:buChar char="u"/>
              <a:defRPr/>
            </a:pPr>
            <a:r>
              <a:rPr lang="en-US" sz="2000" i="1" dirty="0">
                <a:solidFill>
                  <a:srgbClr val="000090"/>
                </a:solidFill>
              </a:rPr>
              <a:t>construction of </a:t>
            </a:r>
            <a:r>
              <a:rPr lang="en-US" sz="2000" b="1" i="1" dirty="0">
                <a:solidFill>
                  <a:srgbClr val="000090"/>
                </a:solidFill>
              </a:rPr>
              <a:t>3</a:t>
            </a:r>
            <a:r>
              <a:rPr lang="en-US" sz="2000" i="1" dirty="0">
                <a:solidFill>
                  <a:srgbClr val="000090"/>
                </a:solidFill>
              </a:rPr>
              <a:t> detectors: </a:t>
            </a:r>
            <a:r>
              <a:rPr lang="en-US" sz="2000" b="1" i="1" dirty="0">
                <a:solidFill>
                  <a:srgbClr val="FF0000"/>
                </a:solidFill>
              </a:rPr>
              <a:t>B</a:t>
            </a:r>
            <a:r>
              <a:rPr lang="en-US" sz="2000" b="1" i="1" dirty="0">
                <a:solidFill>
                  <a:srgbClr val="000090"/>
                </a:solidFill>
              </a:rPr>
              <a:t>aryonic </a:t>
            </a:r>
            <a:r>
              <a:rPr lang="en-US" sz="2000" b="1" i="1" dirty="0">
                <a:solidFill>
                  <a:srgbClr val="FF0000"/>
                </a:solidFill>
              </a:rPr>
              <a:t>M</a:t>
            </a:r>
            <a:r>
              <a:rPr lang="en-US" sz="2000" b="1" i="1" dirty="0">
                <a:solidFill>
                  <a:srgbClr val="000090"/>
                </a:solidFill>
              </a:rPr>
              <a:t>atter @ </a:t>
            </a:r>
            <a:r>
              <a:rPr lang="en-US" sz="2000" b="1" i="1" dirty="0" err="1">
                <a:solidFill>
                  <a:srgbClr val="FF0000"/>
                </a:solidFill>
              </a:rPr>
              <a:t>N</a:t>
            </a:r>
            <a:r>
              <a:rPr lang="en-US" sz="2000" b="1" i="1" dirty="0" err="1">
                <a:solidFill>
                  <a:srgbClr val="000090"/>
                </a:solidFill>
              </a:rPr>
              <a:t>uclotron</a:t>
            </a:r>
            <a:r>
              <a:rPr lang="en-US" sz="2000" b="1" i="1" dirty="0">
                <a:solidFill>
                  <a:srgbClr val="000090"/>
                </a:solidFill>
              </a:rPr>
              <a:t> (</a:t>
            </a:r>
            <a:r>
              <a:rPr lang="en-US" sz="2000" b="1" i="1" dirty="0">
                <a:solidFill>
                  <a:srgbClr val="FF0000"/>
                </a:solidFill>
              </a:rPr>
              <a:t>BM@N</a:t>
            </a:r>
            <a:r>
              <a:rPr lang="en-US" sz="2000" b="1" i="1" dirty="0">
                <a:solidFill>
                  <a:srgbClr val="000090"/>
                </a:solidFill>
              </a:rPr>
              <a:t>)</a:t>
            </a:r>
            <a:r>
              <a:rPr lang="en-US" sz="2000" i="1" dirty="0">
                <a:solidFill>
                  <a:srgbClr val="000090"/>
                </a:solidFill>
              </a:rPr>
              <a:t>, </a:t>
            </a:r>
            <a:r>
              <a:rPr lang="en-US" sz="2000" b="1" i="1" dirty="0">
                <a:solidFill>
                  <a:srgbClr val="FF0000"/>
                </a:solidFill>
              </a:rPr>
              <a:t>M</a:t>
            </a:r>
            <a:r>
              <a:rPr lang="en-US" sz="2000" b="1" i="1" dirty="0">
                <a:solidFill>
                  <a:srgbClr val="000090"/>
                </a:solidFill>
              </a:rPr>
              <a:t>ulti </a:t>
            </a:r>
            <a:r>
              <a:rPr lang="en-US" sz="2000" b="1" i="1" dirty="0">
                <a:solidFill>
                  <a:srgbClr val="FF0000"/>
                </a:solidFill>
              </a:rPr>
              <a:t>P</a:t>
            </a:r>
            <a:r>
              <a:rPr lang="en-US" sz="2000" b="1" i="1" dirty="0">
                <a:solidFill>
                  <a:srgbClr val="000090"/>
                </a:solidFill>
              </a:rPr>
              <a:t>urpose </a:t>
            </a:r>
            <a:r>
              <a:rPr lang="en-US" sz="2000" b="1" i="1" dirty="0">
                <a:solidFill>
                  <a:srgbClr val="FF0000"/>
                </a:solidFill>
              </a:rPr>
              <a:t>D</a:t>
            </a:r>
            <a:r>
              <a:rPr lang="en-US" sz="2000" b="1" i="1" dirty="0">
                <a:solidFill>
                  <a:srgbClr val="000090"/>
                </a:solidFill>
              </a:rPr>
              <a:t>etector (</a:t>
            </a:r>
            <a:r>
              <a:rPr lang="en-US" sz="2000" b="1" i="1" dirty="0">
                <a:solidFill>
                  <a:srgbClr val="FF0000"/>
                </a:solidFill>
              </a:rPr>
              <a:t>MPD</a:t>
            </a:r>
            <a:r>
              <a:rPr lang="en-US" sz="2000" b="1" i="1" dirty="0">
                <a:solidFill>
                  <a:srgbClr val="000090"/>
                </a:solidFill>
              </a:rPr>
              <a:t>) </a:t>
            </a:r>
            <a:r>
              <a:rPr lang="en-US" sz="2000" i="1" dirty="0">
                <a:solidFill>
                  <a:srgbClr val="000090"/>
                </a:solidFill>
              </a:rPr>
              <a:t>and</a:t>
            </a:r>
            <a:r>
              <a:rPr lang="en-US" sz="2000" b="1" i="1" dirty="0">
                <a:solidFill>
                  <a:srgbClr val="000090"/>
                </a:solidFill>
              </a:rPr>
              <a:t> </a:t>
            </a:r>
            <a:r>
              <a:rPr lang="en-US" sz="2000" i="1" dirty="0">
                <a:solidFill>
                  <a:srgbClr val="000090"/>
                </a:solidFill>
              </a:rPr>
              <a:t> </a:t>
            </a:r>
            <a:r>
              <a:rPr lang="en-US" sz="2000" b="1" i="1" dirty="0">
                <a:solidFill>
                  <a:srgbClr val="FF0000"/>
                </a:solidFill>
              </a:rPr>
              <a:t>S</a:t>
            </a:r>
            <a:r>
              <a:rPr lang="en-US" sz="2000" b="1" i="1" dirty="0">
                <a:solidFill>
                  <a:srgbClr val="000090"/>
                </a:solidFill>
              </a:rPr>
              <a:t>pin </a:t>
            </a:r>
            <a:r>
              <a:rPr lang="en-US" sz="2000" b="1" i="1" dirty="0">
                <a:solidFill>
                  <a:srgbClr val="FF0000"/>
                </a:solidFill>
              </a:rPr>
              <a:t>P</a:t>
            </a:r>
            <a:r>
              <a:rPr lang="en-US" sz="2000" b="1" i="1" dirty="0">
                <a:solidFill>
                  <a:srgbClr val="000090"/>
                </a:solidFill>
              </a:rPr>
              <a:t>hysics </a:t>
            </a:r>
            <a:r>
              <a:rPr lang="en-US" sz="2000" b="1" i="1" dirty="0">
                <a:solidFill>
                  <a:srgbClr val="FF0000"/>
                </a:solidFill>
              </a:rPr>
              <a:t>D</a:t>
            </a:r>
            <a:r>
              <a:rPr lang="en-US" sz="2000" b="1" i="1" dirty="0">
                <a:solidFill>
                  <a:srgbClr val="000090"/>
                </a:solidFill>
              </a:rPr>
              <a:t>etector (</a:t>
            </a:r>
            <a:r>
              <a:rPr lang="en-US" sz="2000" b="1" i="1" dirty="0">
                <a:solidFill>
                  <a:srgbClr val="FF0000"/>
                </a:solidFill>
              </a:rPr>
              <a:t>SPD</a:t>
            </a:r>
            <a:r>
              <a:rPr lang="en-US" sz="2000" b="1" i="1" dirty="0">
                <a:solidFill>
                  <a:srgbClr val="000090"/>
                </a:solidFill>
              </a:rPr>
              <a:t>).</a:t>
            </a:r>
            <a:endParaRPr lang="en-US" sz="2000" i="1" dirty="0">
              <a:solidFill>
                <a:srgbClr val="000090"/>
              </a:solidFill>
            </a:endParaRPr>
          </a:p>
        </p:txBody>
      </p:sp>
      <p:sp>
        <p:nvSpPr>
          <p:cNvPr id="9" name="Rectangle 3"/>
          <p:cNvSpPr txBox="1">
            <a:spLocks noChangeArrowheads="1"/>
          </p:cNvSpPr>
          <p:nvPr/>
        </p:nvSpPr>
        <p:spPr bwMode="auto">
          <a:xfrm>
            <a:off x="114673" y="40340"/>
            <a:ext cx="8775700" cy="279176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t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110000"/>
              </a:lnSpc>
              <a:spcBef>
                <a:spcPct val="20000"/>
              </a:spcBef>
              <a:buClr>
                <a:srgbClr val="FDF520"/>
              </a:buClr>
            </a:pPr>
            <a:r>
              <a:rPr lang="en-US" sz="2000" b="1" dirty="0">
                <a:solidFill>
                  <a:schemeClr val="bg1"/>
                </a:solidFill>
                <a:latin typeface="Arial"/>
                <a:cs typeface="Arial"/>
              </a:rPr>
              <a:t>Main goals:    </a:t>
            </a:r>
            <a:r>
              <a:rPr lang="en-US" sz="2000" b="1" i="1" dirty="0">
                <a:solidFill>
                  <a:schemeClr val="bg1"/>
                </a:solidFill>
                <a:latin typeface="Arial"/>
                <a:cs typeface="Arial"/>
              </a:rPr>
              <a:t>to obtain comprehensive information on</a:t>
            </a:r>
            <a:endParaRPr lang="ru-RU" altLang="ja-JP" sz="2000" b="1" i="1" dirty="0">
              <a:solidFill>
                <a:schemeClr val="bg1"/>
              </a:solidFill>
              <a:latin typeface="Arial"/>
              <a:cs typeface="Arial"/>
            </a:endParaRPr>
          </a:p>
          <a:p>
            <a:pPr marL="0" eaLnBrk="1" hangingPunct="1">
              <a:lnSpc>
                <a:spcPct val="120000"/>
              </a:lnSpc>
              <a:spcBef>
                <a:spcPct val="20000"/>
              </a:spcBef>
              <a:spcAft>
                <a:spcPts val="600"/>
              </a:spcAft>
              <a:buClr>
                <a:srgbClr val="FDF520"/>
              </a:buClr>
              <a:buFont typeface="Wingdings" charset="2"/>
              <a:buChar char="Ø"/>
            </a:pPr>
            <a:r>
              <a:rPr lang="en-US" sz="2000" dirty="0">
                <a:solidFill>
                  <a:srgbClr val="FFFFFF"/>
                </a:solidFill>
                <a:latin typeface="Arial"/>
                <a:cs typeface="Arial"/>
              </a:rPr>
              <a:t>hot and dense baryonic matter</a:t>
            </a:r>
            <a:r>
              <a:rPr lang="ru-RU" sz="2000" dirty="0">
                <a:solidFill>
                  <a:srgbClr val="FFFFFF"/>
                </a:solidFill>
                <a:latin typeface="Arial"/>
                <a:cs typeface="Arial"/>
              </a:rPr>
              <a:t>:</a:t>
            </a:r>
          </a:p>
          <a:p>
            <a:pPr marL="0" indent="0" eaLnBrk="1" hangingPunct="1">
              <a:lnSpc>
                <a:spcPct val="60000"/>
              </a:lnSpc>
              <a:spcBef>
                <a:spcPct val="20000"/>
              </a:spcBef>
              <a:spcAft>
                <a:spcPts val="600"/>
              </a:spcAft>
              <a:buClr>
                <a:srgbClr val="FDF520"/>
              </a:buClr>
            </a:pPr>
            <a:r>
              <a:rPr lang="ru-RU" sz="2000" dirty="0">
                <a:solidFill>
                  <a:srgbClr val="FFFFFF"/>
                </a:solidFill>
                <a:latin typeface="Arial"/>
                <a:cs typeface="Arial"/>
              </a:rPr>
              <a:t> 	-  </a:t>
            </a:r>
            <a:r>
              <a:rPr lang="en-US" sz="2000" i="1" dirty="0">
                <a:solidFill>
                  <a:srgbClr val="FFFFFF"/>
                </a:solidFill>
                <a:latin typeface="Arial"/>
                <a:cs typeface="Arial"/>
              </a:rPr>
              <a:t>phase transition peculiarity;</a:t>
            </a:r>
          </a:p>
          <a:p>
            <a:pPr marL="0" indent="0" eaLnBrk="1" hangingPunct="1">
              <a:lnSpc>
                <a:spcPct val="60000"/>
              </a:lnSpc>
              <a:spcBef>
                <a:spcPct val="20000"/>
              </a:spcBef>
              <a:spcAft>
                <a:spcPts val="600"/>
              </a:spcAft>
              <a:buClr>
                <a:srgbClr val="FDF520"/>
              </a:buClr>
            </a:pPr>
            <a:r>
              <a:rPr lang="ru-RU" sz="2000" i="1" dirty="0">
                <a:solidFill>
                  <a:srgbClr val="FFFFFF"/>
                </a:solidFill>
                <a:latin typeface="Arial"/>
                <a:cs typeface="Arial"/>
              </a:rPr>
              <a:t> 	-  </a:t>
            </a:r>
            <a:r>
              <a:rPr lang="en-US" sz="2000" i="1" dirty="0">
                <a:solidFill>
                  <a:srgbClr val="FFFFFF"/>
                </a:solidFill>
                <a:latin typeface="Arial"/>
                <a:cs typeface="Arial"/>
              </a:rPr>
              <a:t>whether there is a critical end-point</a:t>
            </a:r>
            <a:r>
              <a:rPr lang="ru-RU" sz="2000" i="1" dirty="0">
                <a:solidFill>
                  <a:srgbClr val="FFFFFF"/>
                </a:solidFill>
                <a:latin typeface="Arial"/>
                <a:cs typeface="Arial"/>
              </a:rPr>
              <a:t>? </a:t>
            </a:r>
          </a:p>
          <a:p>
            <a:pPr eaLnBrk="1" hangingPunct="1">
              <a:lnSpc>
                <a:spcPct val="150000"/>
              </a:lnSpc>
              <a:spcBef>
                <a:spcPct val="20000"/>
              </a:spcBef>
              <a:spcAft>
                <a:spcPts val="600"/>
              </a:spcAft>
              <a:buClr>
                <a:srgbClr val="FDF520"/>
              </a:buClr>
              <a:buFont typeface="Wingdings" charset="2"/>
              <a:buChar char="Ø"/>
            </a:pPr>
            <a:r>
              <a:rPr lang="ru-RU" sz="2000" dirty="0">
                <a:solidFill>
                  <a:srgbClr val="FFFF00"/>
                </a:solidFill>
                <a:latin typeface="Arial"/>
                <a:cs typeface="Arial"/>
              </a:rPr>
              <a:t> </a:t>
            </a:r>
            <a:r>
              <a:rPr lang="en-US" sz="2000" dirty="0">
                <a:solidFill>
                  <a:srgbClr val="FFFF00"/>
                </a:solidFill>
                <a:latin typeface="Arial"/>
                <a:cs typeface="Arial"/>
              </a:rPr>
              <a:t>nucleon spin structure</a:t>
            </a:r>
            <a:r>
              <a:rPr lang="ru-RU" sz="2000" dirty="0">
                <a:solidFill>
                  <a:srgbClr val="FFFF00"/>
                </a:solidFill>
                <a:latin typeface="Arial"/>
                <a:cs typeface="Arial"/>
              </a:rPr>
              <a:t>:</a:t>
            </a:r>
          </a:p>
          <a:p>
            <a:pPr marL="0" indent="0" eaLnBrk="1" hangingPunct="1">
              <a:lnSpc>
                <a:spcPct val="60000"/>
              </a:lnSpc>
              <a:spcBef>
                <a:spcPct val="20000"/>
              </a:spcBef>
              <a:spcAft>
                <a:spcPts val="600"/>
              </a:spcAft>
              <a:buClr>
                <a:srgbClr val="FDF520"/>
              </a:buClr>
            </a:pPr>
            <a:r>
              <a:rPr lang="ru-RU" sz="2000" i="1" dirty="0">
                <a:solidFill>
                  <a:srgbClr val="FFFF00"/>
                </a:solidFill>
                <a:latin typeface="Arial"/>
                <a:cs typeface="Arial"/>
              </a:rPr>
              <a:t>	- </a:t>
            </a:r>
            <a:r>
              <a:rPr lang="en-US" sz="2000" i="1" dirty="0">
                <a:solidFill>
                  <a:srgbClr val="FFFF00"/>
                </a:solidFill>
                <a:latin typeface="Arial"/>
                <a:cs typeface="Arial"/>
              </a:rPr>
              <a:t>how the spin of proton / neutron is composed?</a:t>
            </a:r>
            <a:r>
              <a:rPr lang="ru-RU" sz="2000" i="1" dirty="0">
                <a:solidFill>
                  <a:srgbClr val="FFFF00"/>
                </a:solidFill>
                <a:latin typeface="Arial"/>
                <a:cs typeface="Arial"/>
              </a:rPr>
              <a:t> </a:t>
            </a:r>
          </a:p>
        </p:txBody>
      </p:sp>
    </p:spTree>
    <p:extLst>
      <p:ext uri="{BB962C8B-B14F-4D97-AF65-F5344CB8AC3E}">
        <p14:creationId xmlns:p14="http://schemas.microsoft.com/office/powerpoint/2010/main" val="27247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10C02DA-D91D-DF41-90E3-5503C6D6705A}"/>
              </a:ext>
            </a:extLst>
          </p:cNvPr>
          <p:cNvSpPr>
            <a:spLocks noGrp="1"/>
          </p:cNvSpPr>
          <p:nvPr>
            <p:ph type="dt" sz="half" idx="10"/>
          </p:nvPr>
        </p:nvSpPr>
        <p:spPr>
          <a:xfrm>
            <a:off x="457200" y="6314675"/>
            <a:ext cx="2133600" cy="476250"/>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A8F93A77-5ED8-9F4F-AF2E-4D451F3E9048}"/>
              </a:ext>
            </a:extLst>
          </p:cNvPr>
          <p:cNvSpPr>
            <a:spLocks noGrp="1"/>
          </p:cNvSpPr>
          <p:nvPr>
            <p:ph type="ftr" sz="quarter" idx="11"/>
          </p:nvPr>
        </p:nvSpPr>
        <p:spPr>
          <a:xfrm>
            <a:off x="3124200" y="6314675"/>
            <a:ext cx="2895600" cy="476250"/>
          </a:xfrm>
        </p:spPr>
        <p:txBody>
          <a:bodyPr anchor="b"/>
          <a:lstStyle/>
          <a:p>
            <a:r>
              <a:rPr lang="en-GB"/>
              <a:t>V. Kekelidze, 127-th session of SC</a:t>
            </a:r>
            <a:endParaRPr lang="en-US"/>
          </a:p>
        </p:txBody>
      </p:sp>
      <p:sp>
        <p:nvSpPr>
          <p:cNvPr id="6" name="Slide Number Placeholder 5">
            <a:extLst>
              <a:ext uri="{FF2B5EF4-FFF2-40B4-BE49-F238E27FC236}">
                <a16:creationId xmlns:a16="http://schemas.microsoft.com/office/drawing/2014/main" xmlns="" id="{BC598529-B78D-5C41-8B06-3B735FFE8324}"/>
              </a:ext>
            </a:extLst>
          </p:cNvPr>
          <p:cNvSpPr>
            <a:spLocks noGrp="1"/>
          </p:cNvSpPr>
          <p:nvPr>
            <p:ph type="sldNum" sz="quarter" idx="12"/>
          </p:nvPr>
        </p:nvSpPr>
        <p:spPr>
          <a:xfrm>
            <a:off x="6553200" y="6314675"/>
            <a:ext cx="2133600" cy="476250"/>
          </a:xfrm>
        </p:spPr>
        <p:txBody>
          <a:bodyPr anchor="b"/>
          <a:lstStyle/>
          <a:p>
            <a:fld id="{B48C6A6B-7DAE-D543-9180-0B8DAED66F63}" type="slidenum">
              <a:rPr lang="en-US" smtClean="0"/>
              <a:t>20</a:t>
            </a:fld>
            <a:endParaRPr lang="en-US"/>
          </a:p>
        </p:txBody>
      </p:sp>
      <p:pic>
        <p:nvPicPr>
          <p:cNvPr id="3" name="Picture 2">
            <a:extLst>
              <a:ext uri="{FF2B5EF4-FFF2-40B4-BE49-F238E27FC236}">
                <a16:creationId xmlns:a16="http://schemas.microsoft.com/office/drawing/2014/main" xmlns="" id="{92782550-995D-2141-BB87-14B65BA3BADC}"/>
              </a:ext>
            </a:extLst>
          </p:cNvPr>
          <p:cNvPicPr>
            <a:picLocks noChangeAspect="1"/>
          </p:cNvPicPr>
          <p:nvPr/>
        </p:nvPicPr>
        <p:blipFill>
          <a:blip r:embed="rId2"/>
          <a:stretch>
            <a:fillRect/>
          </a:stretch>
        </p:blipFill>
        <p:spPr>
          <a:xfrm>
            <a:off x="347626" y="136524"/>
            <a:ext cx="8460708" cy="3936867"/>
          </a:xfrm>
          <a:prstGeom prst="rect">
            <a:avLst/>
          </a:prstGeom>
        </p:spPr>
      </p:pic>
      <p:pic>
        <p:nvPicPr>
          <p:cNvPr id="7" name="Picture 6">
            <a:extLst>
              <a:ext uri="{FF2B5EF4-FFF2-40B4-BE49-F238E27FC236}">
                <a16:creationId xmlns:a16="http://schemas.microsoft.com/office/drawing/2014/main" xmlns="" id="{B679C1B5-5C3D-F443-9879-2E3BF744C4DB}"/>
              </a:ext>
            </a:extLst>
          </p:cNvPr>
          <p:cNvPicPr>
            <a:picLocks noChangeAspect="1"/>
          </p:cNvPicPr>
          <p:nvPr/>
        </p:nvPicPr>
        <p:blipFill>
          <a:blip r:embed="rId3"/>
          <a:stretch>
            <a:fillRect/>
          </a:stretch>
        </p:blipFill>
        <p:spPr>
          <a:xfrm>
            <a:off x="3124199" y="4147481"/>
            <a:ext cx="2895601" cy="2167194"/>
          </a:xfrm>
          <a:prstGeom prst="rect">
            <a:avLst/>
          </a:prstGeom>
        </p:spPr>
      </p:pic>
    </p:spTree>
    <p:extLst>
      <p:ext uri="{BB962C8B-B14F-4D97-AF65-F5344CB8AC3E}">
        <p14:creationId xmlns:p14="http://schemas.microsoft.com/office/powerpoint/2010/main" val="706992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39" name="Рисунок 2097238"/>
          <p:cNvPicPr>
            <a:picLocks/>
          </p:cNvPicPr>
          <p:nvPr/>
        </p:nvPicPr>
        <p:blipFill>
          <a:blip r:embed="rId2"/>
          <a:srcRect/>
          <a:stretch>
            <a:fillRect/>
          </a:stretch>
        </p:blipFill>
        <p:spPr>
          <a:xfrm>
            <a:off x="0" y="0"/>
            <a:ext cx="744537" cy="658812"/>
          </a:xfrm>
          <a:prstGeom prst="rect">
            <a:avLst/>
          </a:prstGeom>
          <a:noFill/>
          <a:ln>
            <a:noFill/>
          </a:ln>
        </p:spPr>
      </p:pic>
      <p:pic>
        <p:nvPicPr>
          <p:cNvPr id="2097240" name="Рисунок 2097239"/>
          <p:cNvPicPr>
            <a:picLocks/>
          </p:cNvPicPr>
          <p:nvPr/>
        </p:nvPicPr>
        <p:blipFill>
          <a:blip r:embed="rId3"/>
          <a:srcRect/>
          <a:stretch>
            <a:fillRect/>
          </a:stretch>
        </p:blipFill>
        <p:spPr>
          <a:xfrm>
            <a:off x="7885112" y="-44450"/>
            <a:ext cx="1462087" cy="820737"/>
          </a:xfrm>
          <a:prstGeom prst="rect">
            <a:avLst/>
          </a:prstGeom>
          <a:noFill/>
          <a:ln>
            <a:noFill/>
          </a:ln>
        </p:spPr>
      </p:pic>
      <p:sp>
        <p:nvSpPr>
          <p:cNvPr id="1048827" name="Прямоугольник 1048826"/>
          <p:cNvSpPr/>
          <p:nvPr/>
        </p:nvSpPr>
        <p:spPr>
          <a:xfrm>
            <a:off x="757237" y="12700"/>
            <a:ext cx="7271147" cy="954087"/>
          </a:xfrm>
          <a:prstGeom prst="rect">
            <a:avLst/>
          </a:prstGeom>
          <a:noFill/>
          <a:ln>
            <a:noFill/>
          </a:ln>
        </p:spPr>
        <p:txBody>
          <a:bodyPr lIns="91440" tIns="45720" rIns="91440" bIns="45720">
            <a:noAutofit/>
          </a:bodyPr>
          <a:lstStyle>
            <a:lvl1pPr marL="0" indent="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1pPr>
            <a:lvl2pPr marL="742950" indent="-28575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2pPr>
            <a:lvl3pPr marL="11430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3pPr>
            <a:lvl4pPr marL="16002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4pPr>
            <a:lvl5pPr marL="20574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US" altLang="en-US" sz="2600" dirty="0">
                <a:solidFill>
                  <a:srgbClr val="002060"/>
                </a:solidFill>
              </a:rPr>
              <a:t>First result of BM@N experiment: Λ hyperon yield in  C+C, Al, Cu, </a:t>
            </a:r>
            <a:r>
              <a:rPr lang="en-US" altLang="en-US" sz="2600" dirty="0" err="1">
                <a:solidFill>
                  <a:srgbClr val="002060"/>
                </a:solidFill>
              </a:rPr>
              <a:t>Pb</a:t>
            </a:r>
            <a:r>
              <a:rPr lang="en-US" altLang="en-US" sz="2600" dirty="0">
                <a:solidFill>
                  <a:srgbClr val="002060"/>
                </a:solidFill>
              </a:rPr>
              <a:t> interactions </a:t>
            </a:r>
          </a:p>
        </p:txBody>
      </p:sp>
      <p:sp>
        <p:nvSpPr>
          <p:cNvPr id="1048828" name="Прямоугольник 1048827"/>
          <p:cNvSpPr/>
          <p:nvPr/>
        </p:nvSpPr>
        <p:spPr>
          <a:xfrm>
            <a:off x="31750" y="6550025"/>
            <a:ext cx="2031325" cy="307777"/>
          </a:xfrm>
          <a:prstGeom prst="rect">
            <a:avLst/>
          </a:prstGeom>
          <a:noFill/>
          <a:ln>
            <a:noFill/>
          </a:ln>
        </p:spPr>
        <p:txBody>
          <a:bodyPr wrap="none" lIns="91440" tIns="45720" rIns="91440" bIns="45720">
            <a:spAutoFit/>
          </a:bodyPr>
          <a:lstStyle>
            <a:lvl1pPr marL="0" indent="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1pPr>
            <a:lvl2pPr marL="742950" indent="-28575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2pPr>
            <a:lvl3pPr marL="11430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3pPr>
            <a:lvl4pPr marL="16002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4pPr>
            <a:lvl5pPr marL="20574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5pPr>
          </a:lstStyle>
          <a:p>
            <a:pPr lvl="0" eaLnBrk="1" latinLnBrk="1" hangingPunct="1"/>
            <a:r>
              <a:rPr lang="en-US" altLang="en-US" sz="1400" dirty="0">
                <a:solidFill>
                  <a:srgbClr val="000000"/>
                </a:solidFill>
              </a:rPr>
              <a:t>		</a:t>
            </a:r>
            <a:endParaRPr lang="en-US" altLang="en-US" sz="1400" b="0" dirty="0">
              <a:solidFill>
                <a:srgbClr val="000000"/>
              </a:solidFill>
            </a:endParaRPr>
          </a:p>
        </p:txBody>
      </p:sp>
      <p:sp>
        <p:nvSpPr>
          <p:cNvPr id="4" name="Прямоугольник 3"/>
          <p:cNvSpPr/>
          <p:nvPr/>
        </p:nvSpPr>
        <p:spPr>
          <a:xfrm>
            <a:off x="941107" y="819411"/>
            <a:ext cx="7271147" cy="400110"/>
          </a:xfrm>
          <a:prstGeom prst="rect">
            <a:avLst/>
          </a:prstGeom>
        </p:spPr>
        <p:txBody>
          <a:bodyPr wrap="square">
            <a:spAutoFit/>
          </a:bodyPr>
          <a:lstStyle/>
          <a:p>
            <a:pPr lvl="0"/>
            <a:r>
              <a:rPr lang="en-US" altLang="ru-RU" sz="2000" dirty="0">
                <a:solidFill>
                  <a:srgbClr val="0070C0"/>
                </a:solidFill>
              </a:rPr>
              <a:t>Results presented at SQM 2019 and QM 2019 conferences</a:t>
            </a:r>
            <a:endParaRPr lang="ru-RU" sz="2000" dirty="0">
              <a:solidFill>
                <a:srgbClr val="0070C0"/>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80" y="1219521"/>
            <a:ext cx="3829812" cy="261899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466" y="1248493"/>
            <a:ext cx="3829812" cy="2618994"/>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97" y="3861859"/>
            <a:ext cx="3829812" cy="2618994"/>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3720" y="3890887"/>
            <a:ext cx="3829812" cy="2618994"/>
          </a:xfrm>
          <a:prstGeom prst="rect">
            <a:avLst/>
          </a:prstGeom>
        </p:spPr>
      </p:pic>
      <p:sp>
        <p:nvSpPr>
          <p:cNvPr id="2" name="Date Placeholder 1">
            <a:extLst>
              <a:ext uri="{FF2B5EF4-FFF2-40B4-BE49-F238E27FC236}">
                <a16:creationId xmlns:a16="http://schemas.microsoft.com/office/drawing/2014/main" xmlns="" id="{132B0498-6CCF-4248-8811-B2F24C5E54D6}"/>
              </a:ext>
            </a:extLst>
          </p:cNvPr>
          <p:cNvSpPr>
            <a:spLocks noGrp="1"/>
          </p:cNvSpPr>
          <p:nvPr>
            <p:ph type="dt" sz="half" idx="10"/>
          </p:nvPr>
        </p:nvSpPr>
        <p:spPr>
          <a:xfrm>
            <a:off x="457200" y="6332309"/>
            <a:ext cx="2133600" cy="476250"/>
          </a:xfrm>
        </p:spPr>
        <p:txBody>
          <a:bodyPr anchor="b"/>
          <a:lstStyle/>
          <a:p>
            <a:pPr>
              <a:defRPr/>
            </a:pPr>
            <a:r>
              <a:rPr lang="ru-RU"/>
              <a:t>20 February 2020</a:t>
            </a:r>
            <a:endParaRPr lang="ru-RU" dirty="0"/>
          </a:p>
        </p:txBody>
      </p:sp>
      <p:sp>
        <p:nvSpPr>
          <p:cNvPr id="3" name="Footer Placeholder 2">
            <a:extLst>
              <a:ext uri="{FF2B5EF4-FFF2-40B4-BE49-F238E27FC236}">
                <a16:creationId xmlns:a16="http://schemas.microsoft.com/office/drawing/2014/main" xmlns="" id="{0DE98D6C-F9C9-514F-AA25-F3D870EB64E7}"/>
              </a:ext>
            </a:extLst>
          </p:cNvPr>
          <p:cNvSpPr>
            <a:spLocks noGrp="1"/>
          </p:cNvSpPr>
          <p:nvPr>
            <p:ph type="ftr" sz="quarter" idx="11"/>
          </p:nvPr>
        </p:nvSpPr>
        <p:spPr>
          <a:xfrm>
            <a:off x="3107711" y="6316447"/>
            <a:ext cx="3429000" cy="476250"/>
          </a:xfrm>
        </p:spPr>
        <p:txBody>
          <a:bodyPr anchor="b"/>
          <a:lstStyle/>
          <a:p>
            <a:pPr>
              <a:defRPr/>
            </a:pPr>
            <a:r>
              <a:rPr lang="en-US" dirty="0"/>
              <a:t>V. </a:t>
            </a:r>
            <a:r>
              <a:rPr lang="en-US" dirty="0" err="1"/>
              <a:t>Kekelidze</a:t>
            </a:r>
            <a:r>
              <a:rPr lang="en-US" dirty="0"/>
              <a:t>, 127-th session of SC</a:t>
            </a:r>
            <a:endParaRPr lang="ru-RU" dirty="0"/>
          </a:p>
        </p:txBody>
      </p:sp>
      <p:sp>
        <p:nvSpPr>
          <p:cNvPr id="5" name="Slide Number Placeholder 4">
            <a:extLst>
              <a:ext uri="{FF2B5EF4-FFF2-40B4-BE49-F238E27FC236}">
                <a16:creationId xmlns:a16="http://schemas.microsoft.com/office/drawing/2014/main" xmlns="" id="{41856B68-6829-0F44-BB55-E20B24715A49}"/>
              </a:ext>
            </a:extLst>
          </p:cNvPr>
          <p:cNvSpPr>
            <a:spLocks noGrp="1"/>
          </p:cNvSpPr>
          <p:nvPr>
            <p:ph type="sldNum" sz="quarter" idx="12"/>
          </p:nvPr>
        </p:nvSpPr>
        <p:spPr>
          <a:xfrm>
            <a:off x="6553200" y="6332309"/>
            <a:ext cx="2133600" cy="476250"/>
          </a:xfrm>
        </p:spPr>
        <p:txBody>
          <a:bodyPr anchor="b"/>
          <a:lstStyle/>
          <a:p>
            <a:fld id="{0D407510-CD4E-4320-B1B7-E77576364A88}" type="slidenum">
              <a:rPr lang="ru-RU" smtClean="0"/>
              <a:pPr/>
              <a:t>21</a:t>
            </a:fld>
            <a:endParaRPr lang="ru-RU"/>
          </a:p>
        </p:txBody>
      </p:sp>
    </p:spTree>
    <p:extLst>
      <p:ext uri="{BB962C8B-B14F-4D97-AF65-F5344CB8AC3E}">
        <p14:creationId xmlns:p14="http://schemas.microsoft.com/office/powerpoint/2010/main" val="172044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91F21419-58F3-F247-B945-46C29966E108}"/>
              </a:ext>
            </a:extLst>
          </p:cNvPr>
          <p:cNvSpPr>
            <a:spLocks noGrp="1"/>
          </p:cNvSpPr>
          <p:nvPr>
            <p:ph type="dt" sz="half" idx="10"/>
          </p:nvPr>
        </p:nvSpPr>
        <p:spPr>
          <a:xfrm>
            <a:off x="457200" y="6317795"/>
            <a:ext cx="2133600" cy="476250"/>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32FF5DC2-13C3-7344-9E15-18973F9FACFF}"/>
              </a:ext>
            </a:extLst>
          </p:cNvPr>
          <p:cNvSpPr>
            <a:spLocks noGrp="1"/>
          </p:cNvSpPr>
          <p:nvPr>
            <p:ph type="ftr" sz="quarter" idx="11"/>
          </p:nvPr>
        </p:nvSpPr>
        <p:spPr>
          <a:xfrm>
            <a:off x="3124200" y="6317795"/>
            <a:ext cx="3291114" cy="476250"/>
          </a:xfrm>
        </p:spPr>
        <p:txBody>
          <a:bodyPr anchor="b"/>
          <a:lstStyle/>
          <a:p>
            <a:r>
              <a:rPr lang="en-GB" dirty="0"/>
              <a:t>V. </a:t>
            </a:r>
            <a:r>
              <a:rPr lang="en-GB" dirty="0" err="1"/>
              <a:t>Kekelidze</a:t>
            </a:r>
            <a:r>
              <a:rPr lang="en-GB" dirty="0"/>
              <a:t>, 127-th session of SC</a:t>
            </a:r>
            <a:endParaRPr lang="en-US" dirty="0"/>
          </a:p>
        </p:txBody>
      </p:sp>
      <p:sp>
        <p:nvSpPr>
          <p:cNvPr id="6" name="Slide Number Placeholder 5">
            <a:extLst>
              <a:ext uri="{FF2B5EF4-FFF2-40B4-BE49-F238E27FC236}">
                <a16:creationId xmlns:a16="http://schemas.microsoft.com/office/drawing/2014/main" xmlns="" id="{3FE300F5-3A6C-EE4D-9870-6690810F0300}"/>
              </a:ext>
            </a:extLst>
          </p:cNvPr>
          <p:cNvSpPr>
            <a:spLocks noGrp="1"/>
          </p:cNvSpPr>
          <p:nvPr>
            <p:ph type="sldNum" sz="quarter" idx="12"/>
          </p:nvPr>
        </p:nvSpPr>
        <p:spPr>
          <a:xfrm>
            <a:off x="6553200" y="6317795"/>
            <a:ext cx="2133600" cy="476250"/>
          </a:xfrm>
        </p:spPr>
        <p:txBody>
          <a:bodyPr anchor="b"/>
          <a:lstStyle/>
          <a:p>
            <a:fld id="{B48C6A6B-7DAE-D543-9180-0B8DAED66F63}" type="slidenum">
              <a:rPr lang="en-US" smtClean="0"/>
              <a:t>22</a:t>
            </a:fld>
            <a:endParaRPr lang="en-US"/>
          </a:p>
        </p:txBody>
      </p:sp>
      <p:graphicFrame>
        <p:nvGraphicFramePr>
          <p:cNvPr id="7" name="Table 6">
            <a:extLst>
              <a:ext uri="{FF2B5EF4-FFF2-40B4-BE49-F238E27FC236}">
                <a16:creationId xmlns:a16="http://schemas.microsoft.com/office/drawing/2014/main" xmlns="" id="{DDCD352E-60A0-5C47-A119-0426C0314AA3}"/>
              </a:ext>
            </a:extLst>
          </p:cNvPr>
          <p:cNvGraphicFramePr>
            <a:graphicFrameLocks noGrp="1"/>
          </p:cNvGraphicFramePr>
          <p:nvPr>
            <p:extLst>
              <p:ext uri="{D42A27DB-BD31-4B8C-83A1-F6EECF244321}">
                <p14:modId xmlns:p14="http://schemas.microsoft.com/office/powerpoint/2010/main" val="1174273442"/>
              </p:ext>
            </p:extLst>
          </p:nvPr>
        </p:nvGraphicFramePr>
        <p:xfrm>
          <a:off x="593558" y="969096"/>
          <a:ext cx="8113294" cy="2276795"/>
        </p:xfrm>
        <a:graphic>
          <a:graphicData uri="http://schemas.openxmlformats.org/drawingml/2006/table">
            <a:tbl>
              <a:tblPr firstRow="1" bandRow="1">
                <a:tableStyleId>{5C22544A-7EE6-4342-B048-85BDC9FD1C3A}</a:tableStyleId>
              </a:tblPr>
              <a:tblGrid>
                <a:gridCol w="1984514">
                  <a:extLst>
                    <a:ext uri="{9D8B030D-6E8A-4147-A177-3AD203B41FA5}">
                      <a16:colId xmlns:a16="http://schemas.microsoft.com/office/drawing/2014/main" xmlns="" val="3749226189"/>
                    </a:ext>
                  </a:extLst>
                </a:gridCol>
                <a:gridCol w="1342780">
                  <a:extLst>
                    <a:ext uri="{9D8B030D-6E8A-4147-A177-3AD203B41FA5}">
                      <a16:colId xmlns:a16="http://schemas.microsoft.com/office/drawing/2014/main" xmlns="" val="2917985790"/>
                    </a:ext>
                  </a:extLst>
                </a:gridCol>
                <a:gridCol w="1425180">
                  <a:extLst>
                    <a:ext uri="{9D8B030D-6E8A-4147-A177-3AD203B41FA5}">
                      <a16:colId xmlns:a16="http://schemas.microsoft.com/office/drawing/2014/main" xmlns="" val="3048696827"/>
                    </a:ext>
                  </a:extLst>
                </a:gridCol>
                <a:gridCol w="1503947">
                  <a:extLst>
                    <a:ext uri="{9D8B030D-6E8A-4147-A177-3AD203B41FA5}">
                      <a16:colId xmlns:a16="http://schemas.microsoft.com/office/drawing/2014/main" xmlns="" val="4035696300"/>
                    </a:ext>
                  </a:extLst>
                </a:gridCol>
                <a:gridCol w="1856873">
                  <a:extLst>
                    <a:ext uri="{9D8B030D-6E8A-4147-A177-3AD203B41FA5}">
                      <a16:colId xmlns:a16="http://schemas.microsoft.com/office/drawing/2014/main" xmlns="" val="2398513671"/>
                    </a:ext>
                  </a:extLst>
                </a:gridCol>
              </a:tblGrid>
              <a:tr h="563541">
                <a:tc>
                  <a:txBody>
                    <a:bodyPr/>
                    <a:lstStyle/>
                    <a:p>
                      <a:pP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year</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2017</a:t>
                      </a:r>
                      <a:r>
                        <a:rPr lang="ru-RU" sz="1600" kern="1200" dirty="0">
                          <a:solidFill>
                            <a:schemeClr val="bg1"/>
                          </a:solidFill>
                          <a:effectLst/>
                          <a:latin typeface="Arial" panose="020B0604020202020204" pitchFamily="34" charset="0"/>
                          <a:cs typeface="Arial" panose="020B0604020202020204" pitchFamily="34" charset="0"/>
                        </a:rPr>
                        <a:t> </a:t>
                      </a: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2018  </a:t>
                      </a:r>
                      <a:endParaRPr lang="ru-RU" sz="1600" kern="1200" dirty="0">
                        <a:solidFill>
                          <a:schemeClr val="bg1"/>
                        </a:solidFill>
                        <a:effectLst/>
                        <a:latin typeface="Arial" panose="020B060402020202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2021</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2022 +</a:t>
                      </a:r>
                      <a:r>
                        <a:rPr lang="ru-RU" sz="1600" kern="1200" dirty="0">
                          <a:solidFill>
                            <a:schemeClr val="bg1"/>
                          </a:solidFill>
                          <a:effectLst/>
                          <a:latin typeface="Arial" panose="020B0604020202020204" pitchFamily="34" charset="0"/>
                          <a:cs typeface="Arial" panose="020B0604020202020204" pitchFamily="34" charset="0"/>
                        </a:rPr>
                        <a:t> </a:t>
                      </a:r>
                    </a:p>
                  </a:txBody>
                  <a:tcPr>
                    <a:solidFill>
                      <a:srgbClr val="002060"/>
                    </a:solidFill>
                  </a:tcPr>
                </a:tc>
                <a:extLst>
                  <a:ext uri="{0D108BD9-81ED-4DB2-BD59-A6C34878D82A}">
                    <a16:rowId xmlns:a16="http://schemas.microsoft.com/office/drawing/2014/main" xmlns="" val="1333653268"/>
                  </a:ext>
                </a:extLst>
              </a:tr>
              <a:tr h="575165">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beam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Ar,Kr</a:t>
                      </a:r>
                      <a:r>
                        <a:rPr lang="en-US" sz="1600" kern="1200" dirty="0">
                          <a:solidFill>
                            <a:srgbClr val="002060"/>
                          </a:solidFill>
                          <a:effectLst/>
                          <a:latin typeface="Arial" panose="020B0604020202020204" pitchFamily="34" charset="0"/>
                          <a:cs typeface="Arial" panose="020B0604020202020204" pitchFamily="34" charset="0"/>
                        </a:rPr>
                        <a:t>, C(SRC)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Kr,Xe</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Up to  Au</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xmlns="" val="2202623204"/>
                  </a:ext>
                </a:extLst>
              </a:tr>
              <a:tr h="543277">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beam</a:t>
                      </a:r>
                      <a:r>
                        <a:rPr lang="ru-RU" sz="1600" kern="1200" dirty="0">
                          <a:solidFill>
                            <a:srgbClr val="002060"/>
                          </a:solidFill>
                          <a:effectLst/>
                          <a:latin typeface="Arial" panose="020B0604020202020204" pitchFamily="34" charset="0"/>
                          <a:cs typeface="Arial" panose="020B0604020202020204" pitchFamily="34" charset="0"/>
                        </a:rPr>
                        <a:t>, </a:t>
                      </a:r>
                      <a:r>
                        <a:rPr lang="en-US" sz="1600" kern="1200" dirty="0">
                          <a:solidFill>
                            <a:srgbClr val="002060"/>
                          </a:solidFill>
                          <a:effectLst/>
                          <a:latin typeface="Arial" panose="020B0604020202020204" pitchFamily="34" charset="0"/>
                          <a:cs typeface="Arial" panose="020B0604020202020204" pitchFamily="34" charset="0"/>
                        </a:rPr>
                        <a:t>Hz</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352541290"/>
                  </a:ext>
                </a:extLst>
              </a:tr>
              <a:tr h="541581">
                <a:tc>
                  <a:txBody>
                    <a:bodyPr/>
                    <a:lstStyle/>
                    <a:p>
                      <a:pP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trigger, Hz</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5k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20k→50k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xmlns="" val="2846402087"/>
                  </a:ext>
                </a:extLst>
              </a:tr>
            </a:tbl>
          </a:graphicData>
        </a:graphic>
      </p:graphicFrame>
      <p:graphicFrame>
        <p:nvGraphicFramePr>
          <p:cNvPr id="8" name="Table 7">
            <a:extLst>
              <a:ext uri="{FF2B5EF4-FFF2-40B4-BE49-F238E27FC236}">
                <a16:creationId xmlns:a16="http://schemas.microsoft.com/office/drawing/2014/main" xmlns="" id="{D92DEADC-1461-1548-BAAB-6493C81BFEA2}"/>
              </a:ext>
            </a:extLst>
          </p:cNvPr>
          <p:cNvGraphicFramePr>
            <a:graphicFrameLocks noGrp="1"/>
          </p:cNvGraphicFramePr>
          <p:nvPr>
            <p:extLst>
              <p:ext uri="{D42A27DB-BD31-4B8C-83A1-F6EECF244321}">
                <p14:modId xmlns:p14="http://schemas.microsoft.com/office/powerpoint/2010/main" val="2601615492"/>
              </p:ext>
            </p:extLst>
          </p:nvPr>
        </p:nvGraphicFramePr>
        <p:xfrm>
          <a:off x="593558" y="3589105"/>
          <a:ext cx="8097253" cy="1540510"/>
        </p:xfrm>
        <a:graphic>
          <a:graphicData uri="http://schemas.openxmlformats.org/drawingml/2006/table">
            <a:tbl>
              <a:tblPr firstRow="1" bandRow="1">
                <a:tableStyleId>{5C22544A-7EE6-4342-B048-85BDC9FD1C3A}</a:tableStyleId>
              </a:tblPr>
              <a:tblGrid>
                <a:gridCol w="1957136">
                  <a:extLst>
                    <a:ext uri="{9D8B030D-6E8A-4147-A177-3AD203B41FA5}">
                      <a16:colId xmlns:a16="http://schemas.microsoft.com/office/drawing/2014/main" xmlns="" val="955783729"/>
                    </a:ext>
                  </a:extLst>
                </a:gridCol>
                <a:gridCol w="1371600">
                  <a:extLst>
                    <a:ext uri="{9D8B030D-6E8A-4147-A177-3AD203B41FA5}">
                      <a16:colId xmlns:a16="http://schemas.microsoft.com/office/drawing/2014/main" xmlns="" val="1364083861"/>
                    </a:ext>
                  </a:extLst>
                </a:gridCol>
                <a:gridCol w="1431758">
                  <a:extLst>
                    <a:ext uri="{9D8B030D-6E8A-4147-A177-3AD203B41FA5}">
                      <a16:colId xmlns:a16="http://schemas.microsoft.com/office/drawing/2014/main" xmlns="" val="1086219166"/>
                    </a:ext>
                  </a:extLst>
                </a:gridCol>
                <a:gridCol w="1443790">
                  <a:extLst>
                    <a:ext uri="{9D8B030D-6E8A-4147-A177-3AD203B41FA5}">
                      <a16:colId xmlns:a16="http://schemas.microsoft.com/office/drawing/2014/main" xmlns="" val="3693839858"/>
                    </a:ext>
                  </a:extLst>
                </a:gridCol>
                <a:gridCol w="1892969">
                  <a:extLst>
                    <a:ext uri="{9D8B030D-6E8A-4147-A177-3AD203B41FA5}">
                      <a16:colId xmlns:a16="http://schemas.microsoft.com/office/drawing/2014/main" xmlns="" val="1408373345"/>
                    </a:ext>
                  </a:extLst>
                </a:gridCol>
              </a:tblGrid>
              <a:tr h="900430">
                <a:tc>
                  <a:txBody>
                    <a:bodyPr/>
                    <a:lstStyle/>
                    <a:p>
                      <a:pPr>
                        <a:lnSpc>
                          <a:spcPct val="115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central tracker</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15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6 </a:t>
                      </a:r>
                      <a:r>
                        <a:rPr lang="ru-RU" sz="1600" b="0" kern="1200" dirty="0">
                          <a:solidFill>
                            <a:srgbClr val="002060"/>
                          </a:solidFill>
                          <a:effectLst/>
                          <a:latin typeface="Arial" panose="020B0604020202020204" pitchFamily="34" charset="0"/>
                          <a:cs typeface="Arial" panose="020B0604020202020204" pitchFamily="34" charset="0"/>
                        </a:rPr>
                        <a:t>½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a:t>
                      </a:r>
                      <a:r>
                        <a:rPr lang="en-US" sz="1600" b="0" kern="1200" dirty="0">
                          <a:solidFill>
                            <a:srgbClr val="002060"/>
                          </a:solidFill>
                          <a:effectLst/>
                          <a:latin typeface="Arial" panose="020B0604020202020204" pitchFamily="34" charset="0"/>
                          <a:cs typeface="Arial" panose="020B0604020202020204" pitchFamily="34" charset="0"/>
                        </a:rPr>
                        <a:t>GEM</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6 ½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+3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7 pl</a:t>
                      </a:r>
                      <a:r>
                        <a:rPr lang="ru-RU" sz="1600" b="0" kern="1200" dirty="0">
                          <a:solidFill>
                            <a:srgbClr val="002060"/>
                          </a:solidFill>
                          <a:effectLst/>
                          <a:latin typeface="Arial" panose="020B0604020202020204" pitchFamily="34" charset="0"/>
                          <a:cs typeface="Arial" panose="020B0604020202020204" pitchFamily="34" charset="0"/>
                        </a:rPr>
                        <a:t>. </a:t>
                      </a:r>
                      <a:r>
                        <a:rPr lang="en-US" sz="1600" b="0" kern="1200" dirty="0">
                          <a:solidFill>
                            <a:srgbClr val="002060"/>
                          </a:solidFill>
                          <a:effectLst/>
                          <a:latin typeface="Arial" panose="020B0604020202020204" pitchFamily="34" charset="0"/>
                          <a:cs typeface="Arial" panose="020B0604020202020204" pitchFamily="34" charset="0"/>
                        </a:rPr>
                        <a:t>GEM </a:t>
                      </a:r>
                      <a:endParaRPr lang="ru-RU" sz="1600" b="0" kern="1200" dirty="0">
                        <a:solidFill>
                          <a:srgbClr val="002060"/>
                        </a:solidFill>
                        <a:effectLst/>
                        <a:latin typeface="Arial" panose="020B0604020202020204" pitchFamily="34" charset="0"/>
                        <a:cs typeface="Arial" panose="020B0604020202020204" pitchFamily="34" charset="0"/>
                      </a:endParaRPr>
                    </a:p>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002060"/>
                          </a:solidFill>
                          <a:effectLst/>
                          <a:latin typeface="Arial" panose="020B0604020202020204" pitchFamily="34" charset="0"/>
                          <a:cs typeface="Arial" panose="020B0604020202020204" pitchFamily="34" charset="0"/>
                        </a:rPr>
                        <a:t>3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7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 </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+ 3 </a:t>
                      </a:r>
                      <a:r>
                        <a:rPr lang="en-US" sz="1600" b="0" kern="1200" dirty="0">
                          <a:solidFill>
                            <a:srgbClr val="002060"/>
                          </a:solidFill>
                          <a:effectLst/>
                          <a:latin typeface="Arial" panose="020B0604020202020204" pitchFamily="34" charset="0"/>
                          <a:cs typeface="Arial" panose="020B0604020202020204" pitchFamily="34" charset="0"/>
                        </a:rPr>
                        <a:t>pl</a:t>
                      </a:r>
                      <a:r>
                        <a:rPr lang="ru-RU" sz="1600" b="0" kern="1200" dirty="0">
                          <a:solidFill>
                            <a:srgbClr val="002060"/>
                          </a:solidFill>
                          <a:effectLst/>
                          <a:latin typeface="Arial" panose="020B0604020202020204" pitchFamily="34" charset="0"/>
                          <a:cs typeface="Arial" panose="020B0604020202020204" pitchFamily="34" charset="0"/>
                        </a:rPr>
                        <a:t>. </a:t>
                      </a:r>
                      <a:r>
                        <a:rPr lang="en-US" sz="1600" b="0" kern="1200" dirty="0" err="1">
                          <a:solidFill>
                            <a:srgbClr val="002060"/>
                          </a:solidFill>
                          <a:effectLst/>
                          <a:latin typeface="Arial" panose="020B0604020202020204" pitchFamily="34" charset="0"/>
                          <a:cs typeface="Arial" panose="020B0604020202020204" pitchFamily="34" charset="0"/>
                        </a:rPr>
                        <a:t>FwdSi</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FF0000"/>
                          </a:solidFill>
                          <a:effectLst/>
                          <a:latin typeface="Arial" panose="020B0604020202020204" pitchFamily="34" charset="0"/>
                          <a:cs typeface="Arial" panose="020B0604020202020204" pitchFamily="34" charset="0"/>
                        </a:rPr>
                        <a:t>4 </a:t>
                      </a:r>
                      <a:r>
                        <a:rPr lang="en-US" sz="1600" b="0" kern="1200" dirty="0">
                          <a:solidFill>
                            <a:srgbClr val="FF0000"/>
                          </a:solidFill>
                          <a:effectLst/>
                          <a:latin typeface="Arial" panose="020B0604020202020204" pitchFamily="34" charset="0"/>
                          <a:cs typeface="Arial" panose="020B0604020202020204" pitchFamily="34" charset="0"/>
                        </a:rPr>
                        <a:t>stations</a:t>
                      </a:r>
                      <a:r>
                        <a:rPr lang="ru-RU" sz="1600" b="0" kern="1200" dirty="0">
                          <a:solidFill>
                            <a:srgbClr val="FF0000"/>
                          </a:solidFill>
                          <a:effectLst/>
                          <a:latin typeface="Arial" panose="020B0604020202020204" pitchFamily="34" charset="0"/>
                          <a:cs typeface="Arial" panose="020B0604020202020204" pitchFamily="34" charset="0"/>
                        </a:rPr>
                        <a:t> </a:t>
                      </a:r>
                      <a:r>
                        <a:rPr lang="en-US" sz="1600" b="0" kern="1200" dirty="0">
                          <a:solidFill>
                            <a:srgbClr val="FF0000"/>
                          </a:solidFill>
                          <a:effectLst/>
                          <a:latin typeface="Arial" panose="020B0604020202020204" pitchFamily="34" charset="0"/>
                          <a:cs typeface="Arial" panose="020B0604020202020204" pitchFamily="34" charset="0"/>
                        </a:rPr>
                        <a:t>STS </a:t>
                      </a:r>
                      <a:endParaRPr lang="ru-RU" sz="16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extLst>
                  <a:ext uri="{0D108BD9-81ED-4DB2-BD59-A6C34878D82A}">
                    <a16:rowId xmlns:a16="http://schemas.microsoft.com/office/drawing/2014/main" xmlns="" val="925224637"/>
                  </a:ext>
                </a:extLst>
              </a:tr>
              <a:tr h="640080">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status</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Tech run</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Tech &amp; physics runs</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Phys run,</a:t>
                      </a:r>
                    </a:p>
                    <a:p>
                      <a:pPr>
                        <a:lnSpc>
                          <a:spcPct val="115000"/>
                        </a:lnSpc>
                        <a:spcAft>
                          <a:spcPts val="0"/>
                        </a:spcAft>
                      </a:pPr>
                      <a:r>
                        <a:rPr lang="en-US" sz="1600"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Stage I</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Phys run,</a:t>
                      </a:r>
                    </a:p>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Stage II</a:t>
                      </a:r>
                      <a:endParaRPr lang="ru-RU" sz="1600" kern="1200" dirty="0">
                        <a:solidFill>
                          <a:srgbClr val="00206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096136880"/>
                  </a:ext>
                </a:extLst>
              </a:tr>
            </a:tbl>
          </a:graphicData>
        </a:graphic>
      </p:graphicFrame>
      <p:sp>
        <p:nvSpPr>
          <p:cNvPr id="9" name="Rectangle 1">
            <a:extLst>
              <a:ext uri="{FF2B5EF4-FFF2-40B4-BE49-F238E27FC236}">
                <a16:creationId xmlns:a16="http://schemas.microsoft.com/office/drawing/2014/main" xmlns="" id="{84E11B2B-7DEE-8148-B6A4-73BA4F6C4B01}"/>
              </a:ext>
            </a:extLst>
          </p:cNvPr>
          <p:cNvSpPr>
            <a:spLocks noChangeArrowheads="1"/>
          </p:cNvSpPr>
          <p:nvPr/>
        </p:nvSpPr>
        <p:spPr bwMode="auto">
          <a:xfrm>
            <a:off x="818649" y="26275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TextBox 4">
            <a:extLst>
              <a:ext uri="{FF2B5EF4-FFF2-40B4-BE49-F238E27FC236}">
                <a16:creationId xmlns:a16="http://schemas.microsoft.com/office/drawing/2014/main" xmlns="" id="{6BFD14FE-0EF1-3D49-B7BB-3EC2E1B61D5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1" name="Picture 50">
            <a:extLst>
              <a:ext uri="{FF2B5EF4-FFF2-40B4-BE49-F238E27FC236}">
                <a16:creationId xmlns:a16="http://schemas.microsoft.com/office/drawing/2014/main" xmlns="" id="{E86E06B5-8EEE-8043-A904-FFC6F48ED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2063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5101" y="1085048"/>
            <a:ext cx="4064000" cy="3321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Rectangle 6"/>
          <p:cNvSpPr/>
          <p:nvPr/>
        </p:nvSpPr>
        <p:spPr>
          <a:xfrm>
            <a:off x="88900" y="4341337"/>
            <a:ext cx="6235700" cy="2308324"/>
          </a:xfrm>
          <a:prstGeom prst="rect">
            <a:avLst/>
          </a:prstGeom>
        </p:spPr>
        <p:txBody>
          <a:bodyPr wrap="square">
            <a:spAutoFit/>
          </a:bodyPr>
          <a:lstStyle/>
          <a:p>
            <a:r>
              <a:rPr lang="en-US" sz="1600" i="1" dirty="0">
                <a:solidFill>
                  <a:srgbClr val="000090"/>
                </a:solidFill>
                <a:latin typeface="Arial"/>
                <a:cs typeface="Arial"/>
              </a:rPr>
              <a:t>Baku State University, NNRC, </a:t>
            </a:r>
            <a:r>
              <a:rPr lang="en-US" sz="1600" b="1" i="1" dirty="0">
                <a:solidFill>
                  <a:srgbClr val="000090"/>
                </a:solidFill>
                <a:latin typeface="Arial"/>
                <a:cs typeface="Arial"/>
              </a:rPr>
              <a:t>Azerbaijan</a:t>
            </a:r>
            <a:r>
              <a:rPr lang="en-US" sz="1600" i="1" dirty="0">
                <a:solidFill>
                  <a:srgbClr val="000090"/>
                </a:solidFill>
                <a:latin typeface="Arial"/>
                <a:cs typeface="Arial"/>
              </a:rPr>
              <a:t>;</a:t>
            </a:r>
          </a:p>
          <a:p>
            <a:r>
              <a:rPr lang="en-US" sz="1600" i="1" dirty="0">
                <a:solidFill>
                  <a:srgbClr val="000090"/>
                </a:solidFill>
                <a:latin typeface="Arial"/>
                <a:cs typeface="Arial"/>
              </a:rPr>
              <a:t>University of Plovdiv, </a:t>
            </a:r>
            <a:r>
              <a:rPr lang="en-US" sz="1600" b="1" i="1" dirty="0">
                <a:solidFill>
                  <a:srgbClr val="000090"/>
                </a:solidFill>
                <a:latin typeface="Arial"/>
                <a:cs typeface="Arial"/>
              </a:rPr>
              <a:t>Bulgaria;</a:t>
            </a:r>
          </a:p>
          <a:p>
            <a:r>
              <a:rPr lang="en-US" sz="1600" i="1" dirty="0">
                <a:solidFill>
                  <a:srgbClr val="000090"/>
                </a:solidFill>
                <a:latin typeface="Arial"/>
                <a:cs typeface="Arial"/>
              </a:rPr>
              <a:t>University </a:t>
            </a:r>
            <a:r>
              <a:rPr lang="en-US" sz="1600" i="1" dirty="0" err="1">
                <a:solidFill>
                  <a:srgbClr val="000090"/>
                </a:solidFill>
                <a:latin typeface="Arial"/>
                <a:cs typeface="Arial"/>
              </a:rPr>
              <a:t>Tecnica</a:t>
            </a:r>
            <a:r>
              <a:rPr lang="en-US" sz="1600" i="1" dirty="0">
                <a:solidFill>
                  <a:srgbClr val="000090"/>
                </a:solidFill>
                <a:latin typeface="Arial"/>
                <a:cs typeface="Arial"/>
              </a:rPr>
              <a:t> Federico Santa Maria, Valparaiso, </a:t>
            </a:r>
            <a:r>
              <a:rPr lang="en-US" sz="1600" b="1" i="1" dirty="0">
                <a:solidFill>
                  <a:srgbClr val="000090"/>
                </a:solidFill>
                <a:latin typeface="Arial"/>
                <a:cs typeface="Arial"/>
              </a:rPr>
              <a:t>Chili</a:t>
            </a:r>
            <a:r>
              <a:rPr lang="en-US" sz="1600" i="1" dirty="0">
                <a:solidFill>
                  <a:srgbClr val="000090"/>
                </a:solidFill>
                <a:latin typeface="Arial"/>
                <a:cs typeface="Arial"/>
              </a:rPr>
              <a:t>;</a:t>
            </a:r>
          </a:p>
          <a:p>
            <a:r>
              <a:rPr lang="en-US" sz="1600" i="1" dirty="0">
                <a:solidFill>
                  <a:srgbClr val="000090"/>
                </a:solidFill>
                <a:latin typeface="Arial"/>
                <a:cs typeface="Arial"/>
              </a:rPr>
              <a:t>Tsinghua University, Beijing, </a:t>
            </a:r>
            <a:r>
              <a:rPr lang="en-US" sz="1600" b="1" i="1" dirty="0">
                <a:solidFill>
                  <a:srgbClr val="000090"/>
                </a:solidFill>
                <a:latin typeface="Arial"/>
                <a:cs typeface="Arial"/>
              </a:rPr>
              <a:t>China</a:t>
            </a:r>
            <a:r>
              <a:rPr lang="en-US" sz="1600" i="1" dirty="0">
                <a:solidFill>
                  <a:srgbClr val="000090"/>
                </a:solidFill>
                <a:latin typeface="Arial"/>
                <a:cs typeface="Arial"/>
              </a:rPr>
              <a:t>;</a:t>
            </a:r>
          </a:p>
          <a:p>
            <a:r>
              <a:rPr lang="en-US" sz="1600" i="1" dirty="0">
                <a:solidFill>
                  <a:srgbClr val="000090"/>
                </a:solidFill>
                <a:latin typeface="Arial"/>
                <a:cs typeface="Arial"/>
              </a:rPr>
              <a:t>USTC, Hefei, </a:t>
            </a:r>
            <a:r>
              <a:rPr lang="en-US" sz="1600" b="1" i="1" dirty="0">
                <a:solidFill>
                  <a:srgbClr val="000090"/>
                </a:solidFill>
                <a:latin typeface="Arial"/>
                <a:cs typeface="Arial"/>
              </a:rPr>
              <a:t>China</a:t>
            </a:r>
            <a:r>
              <a:rPr lang="en-US" sz="1600" i="1" dirty="0">
                <a:solidFill>
                  <a:srgbClr val="000090"/>
                </a:solidFill>
                <a:latin typeface="Arial"/>
                <a:cs typeface="Arial"/>
              </a:rPr>
              <a:t>;</a:t>
            </a:r>
          </a:p>
          <a:p>
            <a:r>
              <a:rPr lang="en-US" sz="1600" i="1" dirty="0">
                <a:solidFill>
                  <a:srgbClr val="000090"/>
                </a:solidFill>
                <a:latin typeface="Arial"/>
                <a:cs typeface="Arial"/>
              </a:rPr>
              <a:t>Huizhou University, Huizhou, </a:t>
            </a:r>
            <a:r>
              <a:rPr lang="en-US" sz="1600" b="1" i="1" dirty="0">
                <a:solidFill>
                  <a:srgbClr val="000090"/>
                </a:solidFill>
                <a:latin typeface="Arial"/>
                <a:cs typeface="Arial"/>
              </a:rPr>
              <a:t>China</a:t>
            </a:r>
            <a:r>
              <a:rPr lang="en-US" sz="1600" i="1" dirty="0">
                <a:solidFill>
                  <a:srgbClr val="000090"/>
                </a:solidFill>
                <a:latin typeface="Arial"/>
                <a:cs typeface="Arial"/>
              </a:rPr>
              <a:t>;</a:t>
            </a:r>
          </a:p>
          <a:p>
            <a:r>
              <a:rPr lang="en-US" sz="1600" i="1" dirty="0">
                <a:solidFill>
                  <a:srgbClr val="000090"/>
                </a:solidFill>
                <a:latin typeface="Arial"/>
                <a:cs typeface="Arial"/>
              </a:rPr>
              <a:t>Institute of Nuclear and Applied Physics, CAS, Shanghai, </a:t>
            </a:r>
            <a:r>
              <a:rPr lang="en-US" sz="1600" b="1" i="1" dirty="0">
                <a:solidFill>
                  <a:srgbClr val="000090"/>
                </a:solidFill>
                <a:latin typeface="Arial"/>
                <a:cs typeface="Arial"/>
              </a:rPr>
              <a:t>China</a:t>
            </a:r>
            <a:r>
              <a:rPr lang="en-US" sz="1600" i="1" dirty="0">
                <a:solidFill>
                  <a:srgbClr val="000090"/>
                </a:solidFill>
                <a:latin typeface="Arial"/>
                <a:cs typeface="Arial"/>
              </a:rPr>
              <a:t>; </a:t>
            </a:r>
          </a:p>
          <a:p>
            <a:r>
              <a:rPr lang="en-US" sz="1600" i="1" dirty="0">
                <a:solidFill>
                  <a:srgbClr val="000090"/>
                </a:solidFill>
                <a:latin typeface="Arial"/>
                <a:cs typeface="Arial"/>
              </a:rPr>
              <a:t>Central China Normal University, </a:t>
            </a:r>
            <a:r>
              <a:rPr lang="en-US" sz="1600" b="1" i="1" dirty="0">
                <a:solidFill>
                  <a:srgbClr val="000090"/>
                </a:solidFill>
                <a:latin typeface="Arial"/>
                <a:cs typeface="Arial"/>
              </a:rPr>
              <a:t>China</a:t>
            </a:r>
            <a:r>
              <a:rPr lang="en-US" sz="1600" i="1" dirty="0">
                <a:solidFill>
                  <a:srgbClr val="000090"/>
                </a:solidFill>
                <a:latin typeface="Arial"/>
                <a:cs typeface="Arial"/>
              </a:rPr>
              <a:t>;</a:t>
            </a:r>
          </a:p>
          <a:p>
            <a:r>
              <a:rPr lang="en-US" sz="1600" i="1" dirty="0">
                <a:solidFill>
                  <a:srgbClr val="000090"/>
                </a:solidFill>
                <a:latin typeface="Arial"/>
                <a:cs typeface="Arial"/>
              </a:rPr>
              <a:t>Shandong University, Shandong, </a:t>
            </a:r>
            <a:r>
              <a:rPr lang="en-US" sz="1600" b="1" i="1" dirty="0">
                <a:solidFill>
                  <a:srgbClr val="000090"/>
                </a:solidFill>
                <a:latin typeface="Arial"/>
                <a:cs typeface="Arial"/>
              </a:rPr>
              <a:t>China</a:t>
            </a:r>
            <a:r>
              <a:rPr lang="en-US" sz="1600" i="1" dirty="0">
                <a:solidFill>
                  <a:srgbClr val="000090"/>
                </a:solidFill>
                <a:latin typeface="Arial"/>
                <a:cs typeface="Arial"/>
              </a:rPr>
              <a:t>; </a:t>
            </a:r>
          </a:p>
        </p:txBody>
      </p:sp>
      <p:sp>
        <p:nvSpPr>
          <p:cNvPr id="8" name="Rectangle 7"/>
          <p:cNvSpPr/>
          <p:nvPr/>
        </p:nvSpPr>
        <p:spPr>
          <a:xfrm>
            <a:off x="3835400" y="2855437"/>
            <a:ext cx="5207000" cy="3785652"/>
          </a:xfrm>
          <a:prstGeom prst="rect">
            <a:avLst/>
          </a:prstGeom>
        </p:spPr>
        <p:txBody>
          <a:bodyPr wrap="square" anchor="b">
            <a:spAutoFit/>
          </a:bodyPr>
          <a:lstStyle/>
          <a:p>
            <a:pPr algn="r"/>
            <a:r>
              <a:rPr lang="en-US" sz="1600" i="1" dirty="0">
                <a:solidFill>
                  <a:srgbClr val="002060"/>
                </a:solidFill>
                <a:latin typeface="Arial"/>
                <a:cs typeface="Arial"/>
              </a:rPr>
              <a:t>Consortium MEXNICA, </a:t>
            </a:r>
            <a:r>
              <a:rPr lang="en-US" sz="1600" b="1" i="1" dirty="0">
                <a:solidFill>
                  <a:srgbClr val="002060"/>
                </a:solidFill>
                <a:latin typeface="Arial"/>
                <a:cs typeface="Arial"/>
              </a:rPr>
              <a:t>Mexico</a:t>
            </a:r>
            <a:r>
              <a:rPr lang="en-US" sz="1600" i="1" dirty="0">
                <a:solidFill>
                  <a:srgbClr val="002060"/>
                </a:solidFill>
                <a:latin typeface="Arial"/>
                <a:cs typeface="Arial"/>
              </a:rPr>
              <a:t>;</a:t>
            </a:r>
          </a:p>
          <a:p>
            <a:pPr algn="r"/>
            <a:r>
              <a:rPr lang="en-US" sz="1600" i="1" dirty="0">
                <a:solidFill>
                  <a:srgbClr val="000090"/>
                </a:solidFill>
                <a:latin typeface="Arial"/>
                <a:cs typeface="Arial"/>
              </a:rPr>
              <a:t>Institute of Applied Physics, </a:t>
            </a:r>
            <a:r>
              <a:rPr lang="en-US" sz="1600" i="1" dirty="0" err="1">
                <a:solidFill>
                  <a:srgbClr val="000090"/>
                </a:solidFill>
                <a:latin typeface="Arial"/>
                <a:cs typeface="Arial"/>
              </a:rPr>
              <a:t>Chisinev</a:t>
            </a:r>
            <a:r>
              <a:rPr lang="en-US" sz="1600" i="1" dirty="0">
                <a:solidFill>
                  <a:srgbClr val="000090"/>
                </a:solidFill>
                <a:latin typeface="Arial"/>
                <a:cs typeface="Arial"/>
              </a:rPr>
              <a:t>, </a:t>
            </a:r>
            <a:r>
              <a:rPr lang="en-US" sz="1600" b="1" i="1" dirty="0">
                <a:solidFill>
                  <a:srgbClr val="000090"/>
                </a:solidFill>
                <a:latin typeface="Arial"/>
                <a:cs typeface="Arial"/>
              </a:rPr>
              <a:t>Moldova</a:t>
            </a:r>
            <a:r>
              <a:rPr lang="en-US" sz="1600" i="1" dirty="0">
                <a:solidFill>
                  <a:srgbClr val="000090"/>
                </a:solidFill>
                <a:latin typeface="Arial"/>
                <a:cs typeface="Arial"/>
              </a:rPr>
              <a:t>;</a:t>
            </a:r>
          </a:p>
          <a:p>
            <a:pPr algn="r"/>
            <a:r>
              <a:rPr lang="en-US" sz="1600" i="1" dirty="0">
                <a:solidFill>
                  <a:srgbClr val="000090"/>
                </a:solidFill>
                <a:latin typeface="Arial"/>
                <a:cs typeface="Arial"/>
              </a:rPr>
              <a:t>WUT, Warsaw, </a:t>
            </a:r>
            <a:r>
              <a:rPr lang="en-US" sz="1600" b="1" i="1" dirty="0">
                <a:solidFill>
                  <a:srgbClr val="000090"/>
                </a:solidFill>
                <a:latin typeface="Arial"/>
                <a:cs typeface="Arial"/>
              </a:rPr>
              <a:t>Poland</a:t>
            </a:r>
            <a:r>
              <a:rPr lang="en-US" sz="1600" i="1" dirty="0">
                <a:solidFill>
                  <a:srgbClr val="000090"/>
                </a:solidFill>
                <a:latin typeface="Arial"/>
                <a:cs typeface="Arial"/>
              </a:rPr>
              <a:t>;</a:t>
            </a:r>
            <a:br>
              <a:rPr lang="en-US" sz="1600" i="1" dirty="0">
                <a:solidFill>
                  <a:srgbClr val="000090"/>
                </a:solidFill>
                <a:latin typeface="Arial"/>
                <a:cs typeface="Arial"/>
              </a:rPr>
            </a:br>
            <a:r>
              <a:rPr lang="en-US" sz="1600" i="1" dirty="0">
                <a:solidFill>
                  <a:srgbClr val="000090"/>
                </a:solidFill>
                <a:latin typeface="Arial"/>
                <a:cs typeface="Arial"/>
              </a:rPr>
              <a:t>NCN, </a:t>
            </a:r>
            <a:r>
              <a:rPr lang="en-US" sz="1600" i="1" dirty="0" err="1">
                <a:solidFill>
                  <a:srgbClr val="000090"/>
                </a:solidFill>
                <a:latin typeface="Arial"/>
                <a:cs typeface="Arial"/>
              </a:rPr>
              <a:t>Otwock</a:t>
            </a:r>
            <a:r>
              <a:rPr lang="en-US" sz="1600" i="1" dirty="0">
                <a:solidFill>
                  <a:srgbClr val="000090"/>
                </a:solidFill>
                <a:latin typeface="Arial"/>
                <a:cs typeface="Arial"/>
              </a:rPr>
              <a:t> – </a:t>
            </a:r>
            <a:r>
              <a:rPr lang="en-US" sz="1600" i="1" dirty="0" err="1">
                <a:solidFill>
                  <a:srgbClr val="000090"/>
                </a:solidFill>
                <a:latin typeface="Arial"/>
                <a:cs typeface="Arial"/>
              </a:rPr>
              <a:t>Swierk</a:t>
            </a:r>
            <a:r>
              <a:rPr lang="en-US" sz="1600" i="1" dirty="0">
                <a:solidFill>
                  <a:srgbClr val="000090"/>
                </a:solidFill>
                <a:latin typeface="Arial"/>
                <a:cs typeface="Arial"/>
              </a:rPr>
              <a:t>, </a:t>
            </a:r>
            <a:r>
              <a:rPr lang="en-US" sz="1600" b="1" i="1" dirty="0">
                <a:solidFill>
                  <a:srgbClr val="000090"/>
                </a:solidFill>
                <a:latin typeface="Arial"/>
                <a:cs typeface="Arial"/>
              </a:rPr>
              <a:t>Poland</a:t>
            </a:r>
            <a:r>
              <a:rPr lang="en-US" sz="1600" i="1" dirty="0">
                <a:solidFill>
                  <a:srgbClr val="000090"/>
                </a:solidFill>
                <a:latin typeface="Arial"/>
                <a:cs typeface="Arial"/>
              </a:rPr>
              <a:t>; </a:t>
            </a:r>
          </a:p>
          <a:p>
            <a:pPr algn="r"/>
            <a:r>
              <a:rPr lang="en-US" sz="1600" i="1" dirty="0">
                <a:solidFill>
                  <a:srgbClr val="000090"/>
                </a:solidFill>
                <a:latin typeface="Arial"/>
                <a:cs typeface="Arial"/>
              </a:rPr>
              <a:t>UW, Wroclaw, </a:t>
            </a:r>
            <a:r>
              <a:rPr lang="en-US" sz="1600" b="1" i="1" dirty="0">
                <a:solidFill>
                  <a:srgbClr val="000090"/>
                </a:solidFill>
                <a:latin typeface="Arial"/>
                <a:cs typeface="Arial"/>
              </a:rPr>
              <a:t>Poland</a:t>
            </a:r>
            <a:r>
              <a:rPr lang="en-US" sz="1600" i="1" dirty="0">
                <a:solidFill>
                  <a:srgbClr val="000090"/>
                </a:solidFill>
                <a:latin typeface="Arial"/>
                <a:cs typeface="Arial"/>
              </a:rPr>
              <a:t>;</a:t>
            </a:r>
            <a:br>
              <a:rPr lang="en-US" sz="1600" i="1" dirty="0">
                <a:solidFill>
                  <a:srgbClr val="000090"/>
                </a:solidFill>
                <a:latin typeface="Arial"/>
                <a:cs typeface="Arial"/>
              </a:rPr>
            </a:br>
            <a:r>
              <a:rPr lang="en-US" sz="1600" i="1" dirty="0">
                <a:solidFill>
                  <a:srgbClr val="000090"/>
                </a:solidFill>
                <a:latin typeface="Arial"/>
                <a:cs typeface="Arial"/>
              </a:rPr>
              <a:t>Jan </a:t>
            </a:r>
            <a:r>
              <a:rPr lang="en-US" sz="1600" i="1" dirty="0" err="1">
                <a:solidFill>
                  <a:srgbClr val="000090"/>
                </a:solidFill>
                <a:latin typeface="Arial"/>
                <a:cs typeface="Arial"/>
              </a:rPr>
              <a:t>Kochanowski</a:t>
            </a:r>
            <a:r>
              <a:rPr lang="en-US" sz="1600" i="1" dirty="0">
                <a:solidFill>
                  <a:srgbClr val="000090"/>
                </a:solidFill>
                <a:latin typeface="Arial"/>
                <a:cs typeface="Arial"/>
              </a:rPr>
              <a:t> University, Kielce, </a:t>
            </a:r>
            <a:r>
              <a:rPr lang="en-US" sz="1600" b="1" i="1" dirty="0">
                <a:solidFill>
                  <a:srgbClr val="000090"/>
                </a:solidFill>
                <a:latin typeface="Arial"/>
                <a:cs typeface="Arial"/>
              </a:rPr>
              <a:t>Poland</a:t>
            </a:r>
            <a:r>
              <a:rPr lang="en-US" sz="1600" i="1" dirty="0">
                <a:solidFill>
                  <a:srgbClr val="000090"/>
                </a:solidFill>
                <a:latin typeface="Arial"/>
                <a:cs typeface="Arial"/>
              </a:rPr>
              <a:t>; </a:t>
            </a:r>
          </a:p>
          <a:p>
            <a:pPr algn="r"/>
            <a:r>
              <a:rPr lang="en-US" sz="1600" i="1" dirty="0">
                <a:solidFill>
                  <a:srgbClr val="000090"/>
                </a:solidFill>
                <a:latin typeface="Arial"/>
                <a:cs typeface="Arial"/>
              </a:rPr>
              <a:t>INR RAS, Moscow, </a:t>
            </a:r>
            <a:r>
              <a:rPr lang="en-US" sz="1600" b="1" i="1" dirty="0">
                <a:solidFill>
                  <a:srgbClr val="000090"/>
                </a:solidFill>
                <a:latin typeface="Arial"/>
                <a:cs typeface="Arial"/>
              </a:rPr>
              <a:t>Russia</a:t>
            </a:r>
            <a:r>
              <a:rPr lang="en-US" sz="1600" i="1" dirty="0">
                <a:solidFill>
                  <a:srgbClr val="000090"/>
                </a:solidFill>
                <a:latin typeface="Arial"/>
                <a:cs typeface="Arial"/>
              </a:rPr>
              <a:t>;</a:t>
            </a:r>
          </a:p>
          <a:p>
            <a:pPr algn="r"/>
            <a:r>
              <a:rPr lang="en-US" sz="1600" i="1" dirty="0" err="1">
                <a:solidFill>
                  <a:srgbClr val="000090"/>
                </a:solidFill>
                <a:latin typeface="Arial"/>
                <a:cs typeface="Arial"/>
              </a:rPr>
              <a:t>MEPhI</a:t>
            </a:r>
            <a:r>
              <a:rPr lang="en-US" sz="1600" i="1" dirty="0">
                <a:solidFill>
                  <a:srgbClr val="000090"/>
                </a:solidFill>
                <a:latin typeface="Arial"/>
                <a:cs typeface="Arial"/>
              </a:rPr>
              <a:t>, Moscow, </a:t>
            </a:r>
            <a:r>
              <a:rPr lang="en-US" sz="1600" b="1" i="1" dirty="0">
                <a:solidFill>
                  <a:srgbClr val="000090"/>
                </a:solidFill>
                <a:latin typeface="Arial"/>
                <a:cs typeface="Arial"/>
              </a:rPr>
              <a:t>Russia</a:t>
            </a:r>
            <a:r>
              <a:rPr lang="en-US" sz="1600" i="1" dirty="0">
                <a:solidFill>
                  <a:srgbClr val="000090"/>
                </a:solidFill>
                <a:latin typeface="Arial"/>
                <a:cs typeface="Arial"/>
              </a:rPr>
              <a:t>; </a:t>
            </a:r>
          </a:p>
          <a:p>
            <a:pPr algn="r"/>
            <a:r>
              <a:rPr lang="en-US" sz="1600" i="1" dirty="0">
                <a:solidFill>
                  <a:srgbClr val="000090"/>
                </a:solidFill>
                <a:latin typeface="Arial"/>
                <a:cs typeface="Arial"/>
              </a:rPr>
              <a:t>PNPI, </a:t>
            </a:r>
            <a:r>
              <a:rPr lang="en-US" sz="1600" i="1" dirty="0" err="1">
                <a:solidFill>
                  <a:srgbClr val="000090"/>
                </a:solidFill>
                <a:latin typeface="Arial"/>
                <a:cs typeface="Arial"/>
              </a:rPr>
              <a:t>Gatchina</a:t>
            </a:r>
            <a:r>
              <a:rPr lang="en-US" sz="1600" b="1" i="1" dirty="0">
                <a:solidFill>
                  <a:srgbClr val="000090"/>
                </a:solidFill>
                <a:latin typeface="Arial"/>
                <a:cs typeface="Arial"/>
              </a:rPr>
              <a:t>, Russia</a:t>
            </a:r>
            <a:r>
              <a:rPr lang="en-US" sz="1600" i="1" dirty="0">
                <a:solidFill>
                  <a:srgbClr val="000090"/>
                </a:solidFill>
                <a:latin typeface="Arial"/>
                <a:cs typeface="Arial"/>
              </a:rPr>
              <a:t>;</a:t>
            </a:r>
          </a:p>
          <a:p>
            <a:pPr algn="r"/>
            <a:r>
              <a:rPr lang="en-US" sz="1600" i="1" dirty="0">
                <a:solidFill>
                  <a:srgbClr val="000090"/>
                </a:solidFill>
                <a:latin typeface="Arial"/>
                <a:cs typeface="Arial"/>
              </a:rPr>
              <a:t>INP MSU, Moscow, </a:t>
            </a:r>
            <a:r>
              <a:rPr lang="en-US" sz="1600" b="1" i="1" dirty="0">
                <a:solidFill>
                  <a:srgbClr val="000090"/>
                </a:solidFill>
                <a:latin typeface="Arial"/>
                <a:cs typeface="Arial"/>
              </a:rPr>
              <a:t>Russia;</a:t>
            </a:r>
            <a:endParaRPr lang="ru-RU" sz="1600" b="1" i="1" dirty="0">
              <a:solidFill>
                <a:srgbClr val="000090"/>
              </a:solidFill>
              <a:latin typeface="Arial"/>
              <a:cs typeface="Arial"/>
            </a:endParaRPr>
          </a:p>
          <a:p>
            <a:pPr algn="r"/>
            <a:r>
              <a:rPr lang="en-US" sz="1600" i="1" dirty="0">
                <a:solidFill>
                  <a:srgbClr val="000090"/>
                </a:solidFill>
                <a:latin typeface="Arial"/>
                <a:cs typeface="Arial"/>
              </a:rPr>
              <a:t>KI NRS, Moscow, </a:t>
            </a:r>
            <a:r>
              <a:rPr lang="en-US" sz="1600" b="1" i="1" dirty="0">
                <a:solidFill>
                  <a:srgbClr val="000090"/>
                </a:solidFill>
                <a:latin typeface="Arial"/>
                <a:cs typeface="Arial"/>
              </a:rPr>
              <a:t>Russia</a:t>
            </a:r>
            <a:r>
              <a:rPr lang="en-US" sz="1600" i="1" dirty="0">
                <a:solidFill>
                  <a:srgbClr val="000090"/>
                </a:solidFill>
                <a:latin typeface="Arial"/>
                <a:cs typeface="Arial"/>
              </a:rPr>
              <a:t>;</a:t>
            </a:r>
          </a:p>
          <a:p>
            <a:pPr algn="r"/>
            <a:r>
              <a:rPr lang="en-US" sz="1600" i="1" dirty="0">
                <a:solidFill>
                  <a:srgbClr val="000090"/>
                </a:solidFill>
                <a:latin typeface="Arial"/>
                <a:cs typeface="Arial"/>
              </a:rPr>
              <a:t>SPSU - Dept. of NP, </a:t>
            </a:r>
            <a:r>
              <a:rPr lang="en-US" sz="1600" b="1" i="1" dirty="0">
                <a:solidFill>
                  <a:srgbClr val="000090"/>
                </a:solidFill>
                <a:latin typeface="Arial"/>
                <a:cs typeface="Arial"/>
              </a:rPr>
              <a:t>Russia;</a:t>
            </a:r>
          </a:p>
          <a:p>
            <a:pPr algn="r"/>
            <a:r>
              <a:rPr lang="en-US" sz="1600" i="1" dirty="0">
                <a:solidFill>
                  <a:srgbClr val="000090"/>
                </a:solidFill>
                <a:latin typeface="Arial"/>
                <a:cs typeface="Arial"/>
              </a:rPr>
              <a:t> St. Petersburg, </a:t>
            </a:r>
            <a:r>
              <a:rPr lang="en-US" sz="1600" b="1" i="1" dirty="0">
                <a:solidFill>
                  <a:srgbClr val="000090"/>
                </a:solidFill>
                <a:latin typeface="Arial"/>
                <a:cs typeface="Arial"/>
              </a:rPr>
              <a:t>Russia</a:t>
            </a:r>
            <a:r>
              <a:rPr lang="en-US" sz="1600" i="1" dirty="0">
                <a:solidFill>
                  <a:srgbClr val="000090"/>
                </a:solidFill>
                <a:latin typeface="Arial"/>
                <a:cs typeface="Arial"/>
              </a:rPr>
              <a:t>;  </a:t>
            </a:r>
          </a:p>
          <a:p>
            <a:pPr algn="r"/>
            <a:r>
              <a:rPr lang="en-US" sz="1600" i="1" dirty="0">
                <a:solidFill>
                  <a:srgbClr val="000090"/>
                </a:solidFill>
                <a:latin typeface="Arial"/>
                <a:cs typeface="Arial"/>
              </a:rPr>
              <a:t>SPSU – Dept. of HEP, St. Petersburg, </a:t>
            </a:r>
            <a:r>
              <a:rPr lang="en-US" sz="1600" b="1" i="1" dirty="0">
                <a:solidFill>
                  <a:srgbClr val="000090"/>
                </a:solidFill>
                <a:latin typeface="Arial"/>
                <a:cs typeface="Arial"/>
              </a:rPr>
              <a:t>Russia</a:t>
            </a:r>
            <a:r>
              <a:rPr lang="en-US" sz="1600" i="1" dirty="0">
                <a:solidFill>
                  <a:srgbClr val="000090"/>
                </a:solidFill>
                <a:latin typeface="Arial"/>
                <a:cs typeface="Arial"/>
              </a:rPr>
              <a:t>;</a:t>
            </a:r>
          </a:p>
          <a:p>
            <a:pPr algn="r"/>
            <a:r>
              <a:rPr lang="en-US" sz="1600" i="1" dirty="0">
                <a:solidFill>
                  <a:srgbClr val="000090"/>
                </a:solidFill>
                <a:latin typeface="Arial"/>
                <a:cs typeface="Arial"/>
              </a:rPr>
              <a:t>North Ossetia State University, </a:t>
            </a:r>
            <a:r>
              <a:rPr lang="en-US" sz="1600" i="1" dirty="0" err="1">
                <a:solidFill>
                  <a:srgbClr val="000090"/>
                </a:solidFill>
                <a:latin typeface="Arial"/>
                <a:cs typeface="Arial"/>
              </a:rPr>
              <a:t>Vladikavkaz</a:t>
            </a:r>
            <a:r>
              <a:rPr lang="en-US" sz="1600" i="1" dirty="0">
                <a:solidFill>
                  <a:srgbClr val="000090"/>
                </a:solidFill>
                <a:latin typeface="Arial"/>
                <a:cs typeface="Arial"/>
              </a:rPr>
              <a:t>, </a:t>
            </a:r>
            <a:r>
              <a:rPr lang="en-US" sz="1600" b="1" i="1" dirty="0">
                <a:solidFill>
                  <a:srgbClr val="000090"/>
                </a:solidFill>
                <a:latin typeface="Arial"/>
                <a:cs typeface="Arial"/>
              </a:rPr>
              <a:t>Russia</a:t>
            </a:r>
            <a:r>
              <a:rPr lang="en-US" sz="1600" i="1" dirty="0">
                <a:solidFill>
                  <a:srgbClr val="000090"/>
                </a:solidFill>
                <a:latin typeface="Arial"/>
                <a:cs typeface="Arial"/>
              </a:rPr>
              <a:t>;   </a:t>
            </a:r>
          </a:p>
        </p:txBody>
      </p:sp>
      <p:sp>
        <p:nvSpPr>
          <p:cNvPr id="9" name="Rectangle 8"/>
          <p:cNvSpPr/>
          <p:nvPr/>
        </p:nvSpPr>
        <p:spPr>
          <a:xfrm>
            <a:off x="4229100" y="696437"/>
            <a:ext cx="4813300" cy="2308324"/>
          </a:xfrm>
          <a:prstGeom prst="rect">
            <a:avLst/>
          </a:prstGeom>
        </p:spPr>
        <p:txBody>
          <a:bodyPr wrap="square">
            <a:spAutoFit/>
          </a:bodyPr>
          <a:lstStyle/>
          <a:p>
            <a:pPr algn="r"/>
            <a:r>
              <a:rPr lang="en-US" sz="1600" i="1" dirty="0">
                <a:solidFill>
                  <a:srgbClr val="000090"/>
                </a:solidFill>
                <a:latin typeface="Arial"/>
                <a:cs typeface="Arial"/>
              </a:rPr>
              <a:t>IHEP, Beijing, </a:t>
            </a:r>
            <a:r>
              <a:rPr lang="en-US" sz="1600" b="1" i="1" dirty="0">
                <a:solidFill>
                  <a:srgbClr val="000090"/>
                </a:solidFill>
                <a:latin typeface="Arial"/>
                <a:cs typeface="Arial"/>
              </a:rPr>
              <a:t>China</a:t>
            </a:r>
            <a:r>
              <a:rPr lang="en-US" sz="1600" i="1" dirty="0">
                <a:solidFill>
                  <a:srgbClr val="000090"/>
                </a:solidFill>
                <a:latin typeface="Arial"/>
                <a:cs typeface="Arial"/>
              </a:rPr>
              <a:t>;</a:t>
            </a:r>
          </a:p>
          <a:p>
            <a:pPr algn="r"/>
            <a:r>
              <a:rPr lang="en-US" sz="1600" i="1" dirty="0">
                <a:solidFill>
                  <a:srgbClr val="000090"/>
                </a:solidFill>
                <a:latin typeface="Arial"/>
                <a:cs typeface="Arial"/>
              </a:rPr>
              <a:t>University of South China, </a:t>
            </a:r>
            <a:r>
              <a:rPr lang="en-US" sz="1600" b="1" i="1" dirty="0">
                <a:solidFill>
                  <a:srgbClr val="000090"/>
                </a:solidFill>
                <a:latin typeface="Arial"/>
                <a:cs typeface="Arial"/>
              </a:rPr>
              <a:t>China</a:t>
            </a:r>
            <a:r>
              <a:rPr lang="en-US" sz="1600" i="1" dirty="0">
                <a:solidFill>
                  <a:srgbClr val="000090"/>
                </a:solidFill>
                <a:latin typeface="Arial"/>
                <a:cs typeface="Arial"/>
              </a:rPr>
              <a:t>; </a:t>
            </a:r>
          </a:p>
          <a:p>
            <a:pPr algn="r"/>
            <a:r>
              <a:rPr lang="en-US" sz="1600" i="1" dirty="0" err="1">
                <a:solidFill>
                  <a:srgbClr val="000090"/>
                </a:solidFill>
                <a:latin typeface="Arial"/>
                <a:cs typeface="Arial"/>
              </a:rPr>
              <a:t>Palacky</a:t>
            </a:r>
            <a:r>
              <a:rPr lang="en-US" sz="1600" i="1" dirty="0">
                <a:solidFill>
                  <a:srgbClr val="000090"/>
                </a:solidFill>
                <a:latin typeface="Arial"/>
                <a:cs typeface="Arial"/>
              </a:rPr>
              <a:t> University, Olomouc, </a:t>
            </a:r>
            <a:r>
              <a:rPr lang="en-US" sz="1600" b="1" i="1" dirty="0">
                <a:solidFill>
                  <a:srgbClr val="000090"/>
                </a:solidFill>
                <a:latin typeface="Arial"/>
                <a:cs typeface="Arial"/>
              </a:rPr>
              <a:t>Czech Republic</a:t>
            </a:r>
            <a:r>
              <a:rPr lang="en-US" sz="1600" i="1" dirty="0">
                <a:solidFill>
                  <a:srgbClr val="000090"/>
                </a:solidFill>
                <a:latin typeface="Arial"/>
                <a:cs typeface="Arial"/>
              </a:rPr>
              <a:t>; </a:t>
            </a:r>
          </a:p>
          <a:p>
            <a:pPr algn="r"/>
            <a:r>
              <a:rPr lang="en-US" sz="1600" i="1" dirty="0">
                <a:solidFill>
                  <a:srgbClr val="000090"/>
                </a:solidFill>
                <a:latin typeface="Arial"/>
                <a:cs typeface="Arial"/>
              </a:rPr>
              <a:t>NPI CAS, </a:t>
            </a:r>
            <a:r>
              <a:rPr lang="en-US" sz="1600" i="1" dirty="0" err="1">
                <a:solidFill>
                  <a:srgbClr val="000090"/>
                </a:solidFill>
                <a:latin typeface="Arial"/>
                <a:cs typeface="Arial"/>
              </a:rPr>
              <a:t>Rez</a:t>
            </a:r>
            <a:r>
              <a:rPr lang="en-US" sz="1600" i="1" dirty="0">
                <a:solidFill>
                  <a:srgbClr val="000090"/>
                </a:solidFill>
                <a:latin typeface="Arial"/>
                <a:cs typeface="Arial"/>
              </a:rPr>
              <a:t>, </a:t>
            </a:r>
            <a:r>
              <a:rPr lang="en-US" sz="1600" b="1" i="1" dirty="0">
                <a:solidFill>
                  <a:srgbClr val="000090"/>
                </a:solidFill>
                <a:latin typeface="Arial"/>
                <a:cs typeface="Arial"/>
              </a:rPr>
              <a:t>Czech Republic</a:t>
            </a:r>
            <a:r>
              <a:rPr lang="en-US" sz="1600" i="1" dirty="0">
                <a:solidFill>
                  <a:srgbClr val="000090"/>
                </a:solidFill>
                <a:latin typeface="Arial"/>
                <a:cs typeface="Arial"/>
              </a:rPr>
              <a:t>; </a:t>
            </a:r>
          </a:p>
          <a:p>
            <a:pPr algn="r"/>
            <a:r>
              <a:rPr lang="en-US" sz="1600" i="1" dirty="0">
                <a:solidFill>
                  <a:srgbClr val="000090"/>
                </a:solidFill>
                <a:latin typeface="Arial"/>
                <a:cs typeface="Arial"/>
              </a:rPr>
              <a:t>Tbilisi State University, Tbilisi, </a:t>
            </a:r>
            <a:r>
              <a:rPr lang="en-US" sz="1600" b="1" i="1" dirty="0">
                <a:solidFill>
                  <a:srgbClr val="000090"/>
                </a:solidFill>
                <a:latin typeface="Arial"/>
                <a:cs typeface="Arial"/>
              </a:rPr>
              <a:t>Georgia</a:t>
            </a:r>
            <a:r>
              <a:rPr lang="en-US" sz="1600" i="1" dirty="0">
                <a:solidFill>
                  <a:srgbClr val="000090"/>
                </a:solidFill>
                <a:latin typeface="Arial"/>
                <a:cs typeface="Arial"/>
              </a:rPr>
              <a:t>; </a:t>
            </a:r>
          </a:p>
          <a:p>
            <a:pPr algn="r"/>
            <a:r>
              <a:rPr lang="en-US" sz="1600" i="1" dirty="0">
                <a:solidFill>
                  <a:srgbClr val="000090"/>
                </a:solidFill>
                <a:latin typeface="Arial"/>
                <a:cs typeface="Arial"/>
              </a:rPr>
              <a:t>Tubingen University, Tubingen, </a:t>
            </a:r>
            <a:r>
              <a:rPr lang="en-US" sz="1600" b="1" i="1" dirty="0">
                <a:solidFill>
                  <a:srgbClr val="000090"/>
                </a:solidFill>
                <a:latin typeface="Arial"/>
                <a:cs typeface="Arial"/>
              </a:rPr>
              <a:t>Germany</a:t>
            </a:r>
            <a:r>
              <a:rPr lang="en-US" sz="1600" i="1" dirty="0">
                <a:solidFill>
                  <a:srgbClr val="000090"/>
                </a:solidFill>
                <a:latin typeface="Arial"/>
                <a:cs typeface="Arial"/>
              </a:rPr>
              <a:t>;</a:t>
            </a:r>
            <a:br>
              <a:rPr lang="en-US" sz="1600" i="1" dirty="0">
                <a:solidFill>
                  <a:srgbClr val="000090"/>
                </a:solidFill>
                <a:latin typeface="Arial"/>
                <a:cs typeface="Arial"/>
              </a:rPr>
            </a:br>
            <a:r>
              <a:rPr lang="en-US" sz="1600" i="1" dirty="0">
                <a:solidFill>
                  <a:srgbClr val="000090"/>
                </a:solidFill>
                <a:latin typeface="Arial"/>
                <a:cs typeface="Arial"/>
              </a:rPr>
              <a:t>Tel Aviv University, Tel Aviv, </a:t>
            </a:r>
            <a:r>
              <a:rPr lang="en-US" sz="1600" b="1" i="1" dirty="0">
                <a:solidFill>
                  <a:srgbClr val="000090"/>
                </a:solidFill>
                <a:latin typeface="Arial"/>
                <a:cs typeface="Arial"/>
              </a:rPr>
              <a:t>Israel</a:t>
            </a:r>
            <a:r>
              <a:rPr lang="en-US" sz="1600" i="1" dirty="0">
                <a:solidFill>
                  <a:srgbClr val="000090"/>
                </a:solidFill>
                <a:latin typeface="Arial"/>
                <a:cs typeface="Arial"/>
              </a:rPr>
              <a:t>;</a:t>
            </a:r>
          </a:p>
          <a:p>
            <a:pPr algn="r"/>
            <a:r>
              <a:rPr lang="en-US" sz="1600" b="1" i="1" dirty="0">
                <a:solidFill>
                  <a:srgbClr val="0000FF"/>
                </a:solidFill>
                <a:latin typeface="Arial"/>
                <a:cs typeface="Arial"/>
              </a:rPr>
              <a:t>Joint Institute for Nuclear Research</a:t>
            </a:r>
            <a:r>
              <a:rPr lang="en-US" sz="1600" b="1" i="1" dirty="0">
                <a:solidFill>
                  <a:srgbClr val="000090"/>
                </a:solidFill>
                <a:latin typeface="Arial"/>
                <a:cs typeface="Arial"/>
              </a:rPr>
              <a:t>;</a:t>
            </a:r>
          </a:p>
          <a:p>
            <a:pPr algn="r"/>
            <a:r>
              <a:rPr lang="en-US" sz="1600" i="1" dirty="0">
                <a:solidFill>
                  <a:srgbClr val="000090"/>
                </a:solidFill>
                <a:latin typeface="Arial"/>
                <a:cs typeface="Arial"/>
              </a:rPr>
              <a:t>IPT, Almaty, </a:t>
            </a:r>
            <a:r>
              <a:rPr lang="en-US" sz="1600" b="1" i="1" dirty="0">
                <a:solidFill>
                  <a:srgbClr val="000090"/>
                </a:solidFill>
                <a:latin typeface="Arial"/>
                <a:cs typeface="Arial"/>
              </a:rPr>
              <a:t>Kazakhstan</a:t>
            </a:r>
            <a:r>
              <a:rPr lang="en-US" sz="1600" i="1" dirty="0">
                <a:solidFill>
                  <a:srgbClr val="000090"/>
                </a:solidFill>
                <a:latin typeface="Arial"/>
                <a:cs typeface="Arial"/>
              </a:rPr>
              <a:t>;</a:t>
            </a:r>
          </a:p>
        </p:txBody>
      </p:sp>
      <p:sp>
        <p:nvSpPr>
          <p:cNvPr id="12" name="TextBox 11"/>
          <p:cNvSpPr txBox="1"/>
          <p:nvPr/>
        </p:nvSpPr>
        <p:spPr>
          <a:xfrm>
            <a:off x="3606800" y="1104900"/>
            <a:ext cx="693381" cy="307777"/>
          </a:xfrm>
          <a:prstGeom prst="rect">
            <a:avLst/>
          </a:prstGeom>
          <a:solidFill>
            <a:srgbClr val="FFFFFF"/>
          </a:solidFill>
          <a:ln>
            <a:noFill/>
          </a:ln>
        </p:spPr>
        <p:txBody>
          <a:bodyPr wrap="none" rtlCol="0">
            <a:spAutoFit/>
          </a:bodyPr>
          <a:lstStyle/>
          <a:p>
            <a:r>
              <a:rPr lang="en-US" sz="1400" dirty="0" err="1"/>
              <a:t>FHCal</a:t>
            </a:r>
            <a:endParaRPr lang="en-US" sz="1400" dirty="0"/>
          </a:p>
        </p:txBody>
      </p:sp>
      <p:pic>
        <p:nvPicPr>
          <p:cNvPr id="13" name="Picture 72" descr="AA04988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0500" y="3389313"/>
            <a:ext cx="203200" cy="59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4"/>
          <p:cNvSpPr txBox="1">
            <a:spLocks noChangeArrowheads="1"/>
          </p:cNvSpPr>
          <p:nvPr/>
        </p:nvSpPr>
        <p:spPr bwMode="auto">
          <a:xfrm>
            <a:off x="218936" y="114300"/>
            <a:ext cx="3040015" cy="461665"/>
          </a:xfrm>
          <a:prstGeom prst="rect">
            <a:avLst/>
          </a:prstGeom>
          <a:solidFill>
            <a:srgbClr val="C7FCFF"/>
          </a:solidFill>
          <a:ln>
            <a:noFill/>
          </a:ln>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0000"/>
                </a:solidFill>
              </a:rPr>
              <a:t>MPD </a:t>
            </a:r>
            <a:r>
              <a:rPr lang="en-US" b="1" dirty="0">
                <a:solidFill>
                  <a:srgbClr val="000090"/>
                </a:solidFill>
                <a:latin typeface="Arial"/>
                <a:cs typeface="Arial"/>
              </a:rPr>
              <a:t>Collaboration:</a:t>
            </a:r>
          </a:p>
        </p:txBody>
      </p:sp>
      <p:pic>
        <p:nvPicPr>
          <p:cNvPr id="16" name="Picture 6" descr="NICA-Logo_4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p:cNvSpPr txBox="1"/>
          <p:nvPr/>
        </p:nvSpPr>
        <p:spPr>
          <a:xfrm>
            <a:off x="199434" y="643120"/>
            <a:ext cx="5162182" cy="400110"/>
          </a:xfrm>
          <a:prstGeom prst="rect">
            <a:avLst/>
          </a:prstGeom>
          <a:solidFill>
            <a:srgbClr val="ECEDFF"/>
          </a:solidFill>
        </p:spPr>
        <p:txBody>
          <a:bodyPr wrap="none" rtlCol="0">
            <a:spAutoFit/>
          </a:bodyPr>
          <a:lstStyle/>
          <a:p>
            <a:r>
              <a:rPr lang="en-US" sz="2000" b="1" i="1" dirty="0">
                <a:solidFill>
                  <a:srgbClr val="000090"/>
                </a:solidFill>
                <a:latin typeface="Arial"/>
                <a:cs typeface="Arial"/>
              </a:rPr>
              <a:t>11 </a:t>
            </a:r>
            <a:r>
              <a:rPr lang="en-US" sz="2000" i="1" dirty="0">
                <a:solidFill>
                  <a:srgbClr val="000090"/>
                </a:solidFill>
                <a:latin typeface="Arial"/>
                <a:cs typeface="Arial"/>
              </a:rPr>
              <a:t>Countries</a:t>
            </a:r>
            <a:r>
              <a:rPr lang="ru-RU" sz="2000" i="1" dirty="0">
                <a:solidFill>
                  <a:srgbClr val="000090"/>
                </a:solidFill>
                <a:latin typeface="Arial"/>
                <a:cs typeface="Arial"/>
              </a:rPr>
              <a:t>, </a:t>
            </a:r>
            <a:r>
              <a:rPr lang="ru-RU" sz="2000" b="1" i="1" dirty="0">
                <a:solidFill>
                  <a:srgbClr val="000090"/>
                </a:solidFill>
                <a:latin typeface="Arial"/>
                <a:cs typeface="Arial"/>
              </a:rPr>
              <a:t>3</a:t>
            </a:r>
            <a:r>
              <a:rPr lang="en-US" sz="2000" b="1" i="1" dirty="0">
                <a:solidFill>
                  <a:srgbClr val="000090"/>
                </a:solidFill>
                <a:latin typeface="Arial"/>
                <a:cs typeface="Arial"/>
              </a:rPr>
              <a:t>8</a:t>
            </a:r>
            <a:r>
              <a:rPr lang="ru-RU" sz="2000" i="1" dirty="0">
                <a:solidFill>
                  <a:srgbClr val="000090"/>
                </a:solidFill>
                <a:latin typeface="Arial"/>
                <a:cs typeface="Arial"/>
              </a:rPr>
              <a:t> </a:t>
            </a:r>
            <a:r>
              <a:rPr lang="en-US" sz="2000" i="1" dirty="0">
                <a:solidFill>
                  <a:srgbClr val="000090"/>
                </a:solidFill>
                <a:latin typeface="Arial"/>
                <a:cs typeface="Arial"/>
              </a:rPr>
              <a:t>Institutes</a:t>
            </a:r>
            <a:r>
              <a:rPr lang="ru-RU" sz="2000" i="1" dirty="0">
                <a:solidFill>
                  <a:srgbClr val="000090"/>
                </a:solidFill>
                <a:latin typeface="Arial"/>
                <a:cs typeface="Arial"/>
              </a:rPr>
              <a:t>, </a:t>
            </a:r>
            <a:r>
              <a:rPr lang="en-US" sz="2000" b="1" i="1" dirty="0">
                <a:solidFill>
                  <a:srgbClr val="FC0011"/>
                </a:solidFill>
                <a:latin typeface="Arial"/>
                <a:cs typeface="Arial"/>
              </a:rPr>
              <a:t>50</a:t>
            </a:r>
            <a:r>
              <a:rPr lang="ru-RU" sz="2000" b="1" i="1" dirty="0">
                <a:solidFill>
                  <a:srgbClr val="FC0011"/>
                </a:solidFill>
                <a:latin typeface="Arial"/>
                <a:cs typeface="Arial"/>
              </a:rPr>
              <a:t>5</a:t>
            </a:r>
            <a:r>
              <a:rPr lang="ru-RU" sz="2000" i="1" dirty="0">
                <a:solidFill>
                  <a:srgbClr val="000090"/>
                </a:solidFill>
                <a:latin typeface="Arial"/>
                <a:cs typeface="Arial"/>
              </a:rPr>
              <a:t> </a:t>
            </a:r>
            <a:r>
              <a:rPr lang="en-US" sz="2000" i="1" dirty="0">
                <a:solidFill>
                  <a:srgbClr val="000090"/>
                </a:solidFill>
                <a:latin typeface="Arial"/>
                <a:cs typeface="Arial"/>
              </a:rPr>
              <a:t>participants</a:t>
            </a:r>
            <a:r>
              <a:rPr lang="ru-RU" sz="2000" i="1" dirty="0">
                <a:solidFill>
                  <a:srgbClr val="000090"/>
                </a:solidFill>
                <a:latin typeface="Arial"/>
                <a:cs typeface="Arial"/>
              </a:rPr>
              <a:t> </a:t>
            </a:r>
            <a:endParaRPr lang="en-US" sz="2000" i="1" dirty="0">
              <a:solidFill>
                <a:srgbClr val="000090"/>
              </a:solidFill>
              <a:latin typeface="Arial"/>
              <a:cs typeface="Arial"/>
            </a:endParaRPr>
          </a:p>
        </p:txBody>
      </p:sp>
      <p:sp>
        <p:nvSpPr>
          <p:cNvPr id="18" name="TextBox 17"/>
          <p:cNvSpPr txBox="1"/>
          <p:nvPr/>
        </p:nvSpPr>
        <p:spPr>
          <a:xfrm>
            <a:off x="3352800" y="170648"/>
            <a:ext cx="4258410" cy="369332"/>
          </a:xfrm>
          <a:prstGeom prst="rect">
            <a:avLst/>
          </a:prstGeom>
          <a:solidFill>
            <a:srgbClr val="FEF4E7"/>
          </a:solidFill>
        </p:spPr>
        <p:txBody>
          <a:bodyPr wrap="none" rtlCol="0">
            <a:spAutoFit/>
          </a:bodyPr>
          <a:lstStyle/>
          <a:p>
            <a:r>
              <a:rPr lang="en-US" i="1" dirty="0">
                <a:solidFill>
                  <a:srgbClr val="000090"/>
                </a:solidFill>
                <a:latin typeface="Arial"/>
                <a:cs typeface="Arial"/>
              </a:rPr>
              <a:t>spokesperson </a:t>
            </a:r>
            <a:r>
              <a:rPr lang="mr-IN" i="1" dirty="0">
                <a:solidFill>
                  <a:srgbClr val="000090"/>
                </a:solidFill>
                <a:latin typeface="Arial"/>
                <a:cs typeface="Arial"/>
              </a:rPr>
              <a:t>–</a:t>
            </a:r>
            <a:r>
              <a:rPr lang="en-US" i="1" dirty="0">
                <a:solidFill>
                  <a:srgbClr val="000090"/>
                </a:solidFill>
                <a:latin typeface="Arial"/>
                <a:cs typeface="Arial"/>
              </a:rPr>
              <a:t> </a:t>
            </a:r>
            <a:r>
              <a:rPr lang="en-US" b="1" i="1" dirty="0">
                <a:solidFill>
                  <a:srgbClr val="000090"/>
                </a:solidFill>
                <a:latin typeface="Arial"/>
                <a:cs typeface="Arial"/>
              </a:rPr>
              <a:t>A. </a:t>
            </a:r>
            <a:r>
              <a:rPr lang="en-US" b="1" i="1" dirty="0" err="1" smtClean="0">
                <a:solidFill>
                  <a:srgbClr val="000090"/>
                </a:solidFill>
                <a:latin typeface="Arial"/>
                <a:cs typeface="Arial"/>
              </a:rPr>
              <a:t>Kisiel</a:t>
            </a:r>
            <a:r>
              <a:rPr lang="en-US" b="1" i="1" dirty="0" smtClean="0">
                <a:solidFill>
                  <a:srgbClr val="000090"/>
                </a:solidFill>
                <a:latin typeface="Arial"/>
                <a:cs typeface="Arial"/>
              </a:rPr>
              <a:t> </a:t>
            </a:r>
            <a:r>
              <a:rPr lang="en-US" b="1" i="1" dirty="0">
                <a:solidFill>
                  <a:srgbClr val="000090"/>
                </a:solidFill>
                <a:latin typeface="Arial"/>
                <a:cs typeface="Arial"/>
              </a:rPr>
              <a:t>WUT, Poland</a:t>
            </a:r>
          </a:p>
        </p:txBody>
      </p:sp>
      <p:sp>
        <p:nvSpPr>
          <p:cNvPr id="2" name="Date Placeholder 1"/>
          <p:cNvSpPr>
            <a:spLocks noGrp="1"/>
          </p:cNvSpPr>
          <p:nvPr>
            <p:ph type="dt" sz="half" idx="10"/>
          </p:nvPr>
        </p:nvSpPr>
        <p:spPr>
          <a:xfrm>
            <a:off x="457200" y="6457950"/>
            <a:ext cx="2133600" cy="365125"/>
          </a:xfrm>
        </p:spPr>
        <p:txBody>
          <a:bodyPr anchor="b"/>
          <a:lstStyle/>
          <a:p>
            <a:r>
              <a:rPr lang="ru-RU"/>
              <a:t>20 February 2020</a:t>
            </a:r>
            <a:endParaRPr lang="en-US"/>
          </a:p>
        </p:txBody>
      </p:sp>
      <p:sp>
        <p:nvSpPr>
          <p:cNvPr id="3" name="Footer Placeholder 2"/>
          <p:cNvSpPr>
            <a:spLocks noGrp="1"/>
          </p:cNvSpPr>
          <p:nvPr>
            <p:ph type="ftr" sz="quarter" idx="11"/>
          </p:nvPr>
        </p:nvSpPr>
        <p:spPr>
          <a:xfrm>
            <a:off x="3124200" y="6457950"/>
            <a:ext cx="3429000" cy="365125"/>
          </a:xfrm>
        </p:spPr>
        <p:txBody>
          <a:bodyPr anchor="b"/>
          <a:lstStyle/>
          <a:p>
            <a:r>
              <a:rPr lang="en-US"/>
              <a:t>V. Kekelidze, 127-th session of SC</a:t>
            </a:r>
            <a:endParaRPr lang="en-US" dirty="0"/>
          </a:p>
        </p:txBody>
      </p:sp>
      <p:sp>
        <p:nvSpPr>
          <p:cNvPr id="4" name="Slide Number Placeholder 3"/>
          <p:cNvSpPr>
            <a:spLocks noGrp="1"/>
          </p:cNvSpPr>
          <p:nvPr>
            <p:ph type="sldNum" sz="quarter" idx="12"/>
          </p:nvPr>
        </p:nvSpPr>
        <p:spPr/>
        <p:txBody>
          <a:bodyPr/>
          <a:lstStyle/>
          <a:p>
            <a:fld id="{4480217B-8183-4E7A-98AC-12846F6965A4}" type="slidenum">
              <a:rPr lang="ru-RU" smtClean="0"/>
              <a:pPr/>
              <a:t>23</a:t>
            </a:fld>
            <a:endParaRPr lang="ru-RU"/>
          </a:p>
        </p:txBody>
      </p:sp>
    </p:spTree>
    <p:extLst>
      <p:ext uri="{BB962C8B-B14F-4D97-AF65-F5344CB8AC3E}">
        <p14:creationId xmlns:p14="http://schemas.microsoft.com/office/powerpoint/2010/main" val="116973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bwMode="auto">
          <a:xfrm>
            <a:off x="241300" y="700088"/>
            <a:ext cx="6604000" cy="400110"/>
          </a:xfrm>
          <a:prstGeom prst="rect">
            <a:avLst/>
          </a:prstGeom>
          <a:solidFill>
            <a:srgbClr val="FCF7FB">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u="sng" dirty="0">
                <a:solidFill>
                  <a:srgbClr val="000090"/>
                </a:solidFill>
              </a:rPr>
              <a:t>Stage I:</a:t>
            </a:r>
            <a:r>
              <a:rPr lang="en-US" sz="2000" b="1" dirty="0">
                <a:solidFill>
                  <a:srgbClr val="000090"/>
                </a:solidFill>
              </a:rPr>
              <a:t>         TPC, TOF, ECAL, </a:t>
            </a:r>
            <a:r>
              <a:rPr lang="en-US" sz="2000" b="1" dirty="0" err="1">
                <a:solidFill>
                  <a:srgbClr val="000090"/>
                </a:solidFill>
              </a:rPr>
              <a:t>FHCal</a:t>
            </a:r>
            <a:r>
              <a:rPr lang="en-US" sz="2000" b="1" dirty="0">
                <a:solidFill>
                  <a:srgbClr val="000090"/>
                </a:solidFill>
              </a:rPr>
              <a:t>, FFD</a:t>
            </a:r>
            <a:endParaRPr lang="ru-RU" sz="2000" b="1" dirty="0">
              <a:solidFill>
                <a:srgbClr val="000090"/>
              </a:solidFill>
            </a:endParaRPr>
          </a:p>
        </p:txBody>
      </p:sp>
      <p:sp>
        <p:nvSpPr>
          <p:cNvPr id="89" name="TextBox 7"/>
          <p:cNvSpPr txBox="1">
            <a:spLocks noChangeArrowheads="1"/>
          </p:cNvSpPr>
          <p:nvPr/>
        </p:nvSpPr>
        <p:spPr bwMode="auto">
          <a:xfrm>
            <a:off x="2089150" y="88900"/>
            <a:ext cx="4544934" cy="461665"/>
          </a:xfrm>
          <a:prstGeom prst="rect">
            <a:avLst/>
          </a:prstGeom>
          <a:solidFill>
            <a:srgbClr val="AEFFFB"/>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0000"/>
                </a:solidFill>
              </a:rPr>
              <a:t>M</a:t>
            </a:r>
            <a:r>
              <a:rPr lang="en-US" b="1" dirty="0">
                <a:solidFill>
                  <a:srgbClr val="000090"/>
                </a:solidFill>
              </a:rPr>
              <a:t>ulti-</a:t>
            </a:r>
            <a:r>
              <a:rPr lang="en-US" b="1" dirty="0">
                <a:solidFill>
                  <a:srgbClr val="FF0000"/>
                </a:solidFill>
              </a:rPr>
              <a:t>P</a:t>
            </a:r>
            <a:r>
              <a:rPr lang="en-US" b="1" dirty="0">
                <a:solidFill>
                  <a:srgbClr val="000090"/>
                </a:solidFill>
              </a:rPr>
              <a:t>urpose </a:t>
            </a:r>
            <a:r>
              <a:rPr lang="en-US" b="1" dirty="0">
                <a:solidFill>
                  <a:srgbClr val="FF0000"/>
                </a:solidFill>
              </a:rPr>
              <a:t>D</a:t>
            </a:r>
            <a:r>
              <a:rPr lang="en-US" b="1" dirty="0">
                <a:solidFill>
                  <a:srgbClr val="000090"/>
                </a:solidFill>
              </a:rPr>
              <a:t>etector (</a:t>
            </a:r>
            <a:r>
              <a:rPr lang="en-US" b="1" dirty="0">
                <a:solidFill>
                  <a:srgbClr val="FF0000"/>
                </a:solidFill>
              </a:rPr>
              <a:t>MPD</a:t>
            </a:r>
            <a:r>
              <a:rPr lang="en-US" b="1" dirty="0">
                <a:solidFill>
                  <a:srgbClr val="000090"/>
                </a:solidFill>
              </a:rPr>
              <a:t>)</a:t>
            </a:r>
            <a:endParaRPr lang="ru-RU" b="1" dirty="0">
              <a:solidFill>
                <a:srgbClr val="000090"/>
              </a:solidFill>
            </a:endParaRPr>
          </a:p>
        </p:txBody>
      </p:sp>
      <p:pic>
        <p:nvPicPr>
          <p:cNvPr id="90" name="Picture 6" descr="NICA-Logo_4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457200" y="6334125"/>
            <a:ext cx="2133600" cy="476250"/>
          </a:xfrm>
        </p:spPr>
        <p:txBody>
          <a:bodyPr anchor="b"/>
          <a:lstStyle/>
          <a:p>
            <a:pPr>
              <a:defRPr/>
            </a:pPr>
            <a:r>
              <a:rPr lang="ru-RU"/>
              <a:t>20 February 2020</a:t>
            </a:r>
          </a:p>
        </p:txBody>
      </p:sp>
      <p:sp>
        <p:nvSpPr>
          <p:cNvPr id="4" name="Footer Placeholder 3"/>
          <p:cNvSpPr>
            <a:spLocks noGrp="1"/>
          </p:cNvSpPr>
          <p:nvPr>
            <p:ph type="ftr" sz="quarter" idx="11"/>
          </p:nvPr>
        </p:nvSpPr>
        <p:spPr>
          <a:xfrm>
            <a:off x="3124200" y="6334125"/>
            <a:ext cx="3987800" cy="476250"/>
          </a:xfrm>
        </p:spPr>
        <p:txBody>
          <a:bodyPr anchor="b"/>
          <a:lstStyle/>
          <a:p>
            <a:pPr>
              <a:defRPr/>
            </a:pPr>
            <a:r>
              <a:rPr lang="en-US"/>
              <a:t>V. Kekelidze, 127-th session of SC</a:t>
            </a:r>
            <a:endParaRPr lang="ru-RU" dirty="0"/>
          </a:p>
        </p:txBody>
      </p:sp>
      <p:grpSp>
        <p:nvGrpSpPr>
          <p:cNvPr id="62" name="Группа 29"/>
          <p:cNvGrpSpPr>
            <a:grpSpLocks/>
          </p:cNvGrpSpPr>
          <p:nvPr/>
        </p:nvGrpSpPr>
        <p:grpSpPr bwMode="auto">
          <a:xfrm>
            <a:off x="74705" y="2442504"/>
            <a:ext cx="3625850" cy="2987675"/>
            <a:chOff x="114300" y="3714752"/>
            <a:chExt cx="3625821" cy="2987675"/>
          </a:xfrm>
        </p:grpSpPr>
        <p:pic>
          <p:nvPicPr>
            <p:cNvPr id="63" name="Рисунок 5"/>
            <p:cNvPicPr>
              <a:picLocks/>
            </p:cNvPicPr>
            <p:nvPr/>
          </p:nvPicPr>
          <p:blipFill>
            <a:blip r:embed="rId4" cstate="screen">
              <a:extLst>
                <a:ext uri="{28A0092B-C50C-407E-A947-70E740481C1C}">
                  <a14:useLocalDpi xmlns:a14="http://schemas.microsoft.com/office/drawing/2010/main"/>
                </a:ext>
              </a:extLst>
            </a:blip>
            <a:srcRect l="3838" t="7805" r="9120" b="6364"/>
            <a:stretch>
              <a:fillRect/>
            </a:stretch>
          </p:blipFill>
          <p:spPr bwMode="auto">
            <a:xfrm>
              <a:off x="500034" y="3714752"/>
              <a:ext cx="3240087" cy="29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TextBox 63"/>
            <p:cNvSpPr txBox="1"/>
            <p:nvPr/>
          </p:nvSpPr>
          <p:spPr>
            <a:xfrm>
              <a:off x="870304" y="3789365"/>
              <a:ext cx="959710" cy="830997"/>
            </a:xfrm>
            <a:prstGeom prst="rect">
              <a:avLst/>
            </a:prstGeom>
            <a:solidFill>
              <a:srgbClr val="FCF7FB"/>
            </a:solidFill>
          </p:spPr>
          <p:txBody>
            <a:bodyPr wrap="none">
              <a:spAutoFit/>
            </a:bodyPr>
            <a:lstStyle/>
            <a:p>
              <a:pPr algn="ctr">
                <a:defRPr/>
              </a:pPr>
              <a:r>
                <a:rPr lang="en-US" sz="1600" dirty="0">
                  <a:solidFill>
                    <a:srgbClr val="000090"/>
                  </a:solidFill>
                </a:rPr>
                <a:t>URQMD</a:t>
              </a:r>
            </a:p>
            <a:p>
              <a:pPr algn="ctr">
                <a:defRPr/>
              </a:pPr>
              <a:r>
                <a:rPr lang="en-US" sz="1600" dirty="0">
                  <a:solidFill>
                    <a:srgbClr val="000090"/>
                  </a:solidFill>
                </a:rPr>
                <a:t>charged</a:t>
              </a:r>
            </a:p>
            <a:p>
              <a:pPr algn="ctr">
                <a:defRPr/>
              </a:pPr>
              <a:r>
                <a:rPr lang="en-US" sz="1600" dirty="0">
                  <a:solidFill>
                    <a:srgbClr val="000090"/>
                  </a:solidFill>
                </a:rPr>
                <a:t>b&lt;11 </a:t>
              </a:r>
              <a:r>
                <a:rPr lang="en-US" sz="1600" dirty="0" err="1">
                  <a:solidFill>
                    <a:srgbClr val="000090"/>
                  </a:solidFill>
                </a:rPr>
                <a:t>fm</a:t>
              </a:r>
              <a:endParaRPr lang="ru-RU" sz="1600" dirty="0">
                <a:solidFill>
                  <a:srgbClr val="000090"/>
                </a:solidFill>
              </a:endParaRPr>
            </a:p>
          </p:txBody>
        </p:sp>
        <p:sp>
          <p:nvSpPr>
            <p:cNvPr id="65" name="TextBox 8"/>
            <p:cNvSpPr txBox="1">
              <a:spLocks noChangeArrowheads="1"/>
            </p:cNvSpPr>
            <p:nvPr/>
          </p:nvSpPr>
          <p:spPr bwMode="auto">
            <a:xfrm rot="-5400000">
              <a:off x="-102393" y="4006056"/>
              <a:ext cx="787400"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700">
                  <a:latin typeface="Calibri" panose="020F0502020204030204" pitchFamily="34" charset="0"/>
                </a:rPr>
                <a:t>dN/d</a:t>
              </a:r>
              <a:r>
                <a:rPr lang="en-US" altLang="ru-RU" sz="1700">
                  <a:latin typeface="Symbol" panose="05050102010706020507" pitchFamily="18" charset="2"/>
                </a:rPr>
                <a:t>h</a:t>
              </a:r>
              <a:endParaRPr lang="ru-RU" altLang="ru-RU" sz="1700">
                <a:latin typeface="Calibri" panose="020F0502020204030204" pitchFamily="34" charset="0"/>
              </a:endParaRPr>
            </a:p>
          </p:txBody>
        </p:sp>
        <p:sp>
          <p:nvSpPr>
            <p:cNvPr id="66" name="TextBox 76"/>
            <p:cNvSpPr txBox="1">
              <a:spLocks noChangeArrowheads="1"/>
            </p:cNvSpPr>
            <p:nvPr/>
          </p:nvSpPr>
          <p:spPr bwMode="auto">
            <a:xfrm>
              <a:off x="2911474" y="5078413"/>
              <a:ext cx="69847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err="1">
                  <a:solidFill>
                    <a:srgbClr val="FF0000"/>
                  </a:solidFill>
                </a:rPr>
                <a:t>ECal</a:t>
              </a:r>
              <a:endParaRPr lang="ru-RU" altLang="ru-RU" sz="1600" b="1" dirty="0">
                <a:solidFill>
                  <a:srgbClr val="FF0000"/>
                </a:solidFill>
              </a:endParaRPr>
            </a:p>
          </p:txBody>
        </p:sp>
      </p:grpSp>
      <p:sp>
        <p:nvSpPr>
          <p:cNvPr id="67" name="TextBox 7"/>
          <p:cNvSpPr txBox="1">
            <a:spLocks noChangeArrowheads="1"/>
          </p:cNvSpPr>
          <p:nvPr/>
        </p:nvSpPr>
        <p:spPr bwMode="auto">
          <a:xfrm>
            <a:off x="2025743" y="5390491"/>
            <a:ext cx="316131" cy="310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ru-RU" sz="1700" dirty="0">
                <a:latin typeface="Symbol" panose="05050102010706020507" pitchFamily="18" charset="2"/>
              </a:rPr>
              <a:t>h</a:t>
            </a:r>
            <a:endParaRPr lang="ru-RU" altLang="ru-RU" sz="1700" dirty="0">
              <a:latin typeface="Calibri" panose="020F0502020204030204" pitchFamily="34" charset="0"/>
            </a:endParaRPr>
          </a:p>
        </p:txBody>
      </p:sp>
      <p:sp>
        <p:nvSpPr>
          <p:cNvPr id="69" name="Прямоугольник 64"/>
          <p:cNvSpPr/>
          <p:nvPr/>
        </p:nvSpPr>
        <p:spPr>
          <a:xfrm>
            <a:off x="1895568" y="3348968"/>
            <a:ext cx="571500" cy="45719"/>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1" name="Прямоугольник 67"/>
          <p:cNvSpPr/>
          <p:nvPr/>
        </p:nvSpPr>
        <p:spPr>
          <a:xfrm>
            <a:off x="1928906" y="3922053"/>
            <a:ext cx="511174" cy="476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2" name="Прямоугольник 69"/>
          <p:cNvSpPr/>
          <p:nvPr/>
        </p:nvSpPr>
        <p:spPr>
          <a:xfrm>
            <a:off x="1317719" y="4414178"/>
            <a:ext cx="357187"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3" name="Прямоугольник 71"/>
          <p:cNvSpPr/>
          <p:nvPr/>
        </p:nvSpPr>
        <p:spPr>
          <a:xfrm>
            <a:off x="2603594" y="4414178"/>
            <a:ext cx="357187"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4" name="Прямоугольник 72"/>
          <p:cNvSpPr/>
          <p:nvPr/>
        </p:nvSpPr>
        <p:spPr>
          <a:xfrm>
            <a:off x="1174843" y="4699928"/>
            <a:ext cx="285750"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6" name="Прямоугольник 73"/>
          <p:cNvSpPr/>
          <p:nvPr/>
        </p:nvSpPr>
        <p:spPr>
          <a:xfrm>
            <a:off x="2817905" y="4699928"/>
            <a:ext cx="285750"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7" name="TextBox 75"/>
          <p:cNvSpPr txBox="1">
            <a:spLocks noChangeArrowheads="1"/>
          </p:cNvSpPr>
          <p:nvPr/>
        </p:nvSpPr>
        <p:spPr bwMode="auto">
          <a:xfrm>
            <a:off x="1855881" y="3010828"/>
            <a:ext cx="7143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000090"/>
                </a:solidFill>
              </a:rPr>
              <a:t>TPC</a:t>
            </a:r>
            <a:endParaRPr lang="ru-RU" altLang="ru-RU" b="1" dirty="0">
              <a:solidFill>
                <a:srgbClr val="000090"/>
              </a:solidFill>
            </a:endParaRPr>
          </a:p>
        </p:txBody>
      </p:sp>
      <p:cxnSp>
        <p:nvCxnSpPr>
          <p:cNvPr id="78" name="Прямая со стрелкой 78"/>
          <p:cNvCxnSpPr/>
          <p:nvPr/>
        </p:nvCxnSpPr>
        <p:spPr>
          <a:xfrm flipH="1">
            <a:off x="2475007" y="3950628"/>
            <a:ext cx="406398"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9"/>
          <p:cNvSpPr txBox="1">
            <a:spLocks noChangeArrowheads="1"/>
          </p:cNvSpPr>
          <p:nvPr/>
        </p:nvSpPr>
        <p:spPr bwMode="auto">
          <a:xfrm>
            <a:off x="1927317" y="4501492"/>
            <a:ext cx="6873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a:solidFill>
                  <a:srgbClr val="000090"/>
                </a:solidFill>
              </a:rPr>
              <a:t>FFD</a:t>
            </a:r>
            <a:endParaRPr lang="ru-RU" altLang="ru-RU" sz="1600" b="1" dirty="0">
              <a:solidFill>
                <a:srgbClr val="000090"/>
              </a:solidFill>
            </a:endParaRPr>
          </a:p>
        </p:txBody>
      </p:sp>
      <p:sp>
        <p:nvSpPr>
          <p:cNvPr id="80" name="TextBox 81"/>
          <p:cNvSpPr txBox="1">
            <a:spLocks noChangeArrowheads="1"/>
          </p:cNvSpPr>
          <p:nvPr/>
        </p:nvSpPr>
        <p:spPr bwMode="auto">
          <a:xfrm>
            <a:off x="1833656" y="4799942"/>
            <a:ext cx="7858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err="1">
                <a:solidFill>
                  <a:srgbClr val="000090"/>
                </a:solidFill>
              </a:rPr>
              <a:t>FHCal</a:t>
            </a:r>
            <a:endParaRPr lang="ru-RU" altLang="ru-RU" sz="1600" b="1" dirty="0">
              <a:solidFill>
                <a:srgbClr val="000090"/>
              </a:solidFill>
            </a:endParaRPr>
          </a:p>
        </p:txBody>
      </p:sp>
      <p:cxnSp>
        <p:nvCxnSpPr>
          <p:cNvPr id="81" name="Прямая со стрелкой 82"/>
          <p:cNvCxnSpPr>
            <a:stCxn id="80" idx="3"/>
          </p:cNvCxnSpPr>
          <p:nvPr/>
        </p:nvCxnSpPr>
        <p:spPr>
          <a:xfrm flipV="1">
            <a:off x="2619469" y="4823753"/>
            <a:ext cx="312736" cy="1454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2"/>
          <p:cNvCxnSpPr/>
          <p:nvPr/>
        </p:nvCxnSpPr>
        <p:spPr>
          <a:xfrm>
            <a:off x="1924983" y="3679167"/>
            <a:ext cx="513509" cy="0"/>
          </a:xfrm>
          <a:prstGeom prst="line">
            <a:avLst/>
          </a:prstGeom>
          <a:ln w="47625">
            <a:solidFill>
              <a:srgbClr val="000090"/>
            </a:solidFill>
          </a:ln>
        </p:spPr>
        <p:style>
          <a:lnRef idx="2">
            <a:schemeClr val="accent5"/>
          </a:lnRef>
          <a:fillRef idx="0">
            <a:schemeClr val="accent5"/>
          </a:fillRef>
          <a:effectRef idx="1">
            <a:schemeClr val="accent5"/>
          </a:effectRef>
          <a:fontRef idx="minor">
            <a:schemeClr val="tx1"/>
          </a:fontRef>
        </p:style>
      </p:cxnSp>
      <p:sp>
        <p:nvSpPr>
          <p:cNvPr id="83" name="TextBox 82"/>
          <p:cNvSpPr txBox="1"/>
          <p:nvPr/>
        </p:nvSpPr>
        <p:spPr>
          <a:xfrm>
            <a:off x="1001805" y="3469042"/>
            <a:ext cx="718768" cy="377249"/>
          </a:xfrm>
          <a:prstGeom prst="rect">
            <a:avLst/>
          </a:prstGeom>
          <a:noFill/>
        </p:spPr>
        <p:txBody>
          <a:bodyPr wrap="square" rtlCol="0">
            <a:spAutoFit/>
          </a:bodyPr>
          <a:lstStyle/>
          <a:p>
            <a:r>
              <a:rPr lang="en-US" b="1" dirty="0">
                <a:solidFill>
                  <a:srgbClr val="000090"/>
                </a:solidFill>
              </a:rPr>
              <a:t>TOF</a:t>
            </a:r>
            <a:endParaRPr lang="ru-RU" b="1" dirty="0">
              <a:solidFill>
                <a:srgbClr val="000090"/>
              </a:solidFill>
            </a:endParaRPr>
          </a:p>
        </p:txBody>
      </p:sp>
      <p:cxnSp>
        <p:nvCxnSpPr>
          <p:cNvPr id="84" name="Прямая со стрелкой 82"/>
          <p:cNvCxnSpPr/>
          <p:nvPr/>
        </p:nvCxnSpPr>
        <p:spPr>
          <a:xfrm flipH="1" flipV="1">
            <a:off x="1370105" y="4798353"/>
            <a:ext cx="423864" cy="1835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82"/>
          <p:cNvCxnSpPr/>
          <p:nvPr/>
        </p:nvCxnSpPr>
        <p:spPr>
          <a:xfrm flipV="1">
            <a:off x="2454369" y="4531653"/>
            <a:ext cx="312736" cy="1454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82"/>
          <p:cNvCxnSpPr/>
          <p:nvPr/>
        </p:nvCxnSpPr>
        <p:spPr>
          <a:xfrm flipH="1" flipV="1">
            <a:off x="1586005" y="4518953"/>
            <a:ext cx="423864" cy="1835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82"/>
          <p:cNvCxnSpPr/>
          <p:nvPr/>
        </p:nvCxnSpPr>
        <p:spPr>
          <a:xfrm flipV="1">
            <a:off x="1541555" y="3687103"/>
            <a:ext cx="361950" cy="635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4"/>
          <p:cNvSpPr txBox="1">
            <a:spLocks noChangeArrowheads="1"/>
          </p:cNvSpPr>
          <p:nvPr/>
        </p:nvSpPr>
        <p:spPr bwMode="auto">
          <a:xfrm>
            <a:off x="1349448" y="2049549"/>
            <a:ext cx="1644474" cy="400110"/>
          </a:xfrm>
          <a:prstGeom prst="rect">
            <a:avLst/>
          </a:prstGeom>
          <a:solidFill>
            <a:srgbClr val="FFFEF8"/>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000" b="1" i="1" dirty="0">
                <a:solidFill>
                  <a:srgbClr val="000090"/>
                </a:solidFill>
                <a:latin typeface="Arial"/>
                <a:cs typeface="Arial"/>
              </a:rPr>
              <a:t>acceptance</a:t>
            </a:r>
            <a:endParaRPr lang="ru-RU" altLang="ru-RU" sz="2000" b="1" i="1" dirty="0">
              <a:solidFill>
                <a:srgbClr val="000090"/>
              </a:solidFill>
              <a:latin typeface="Arial"/>
              <a:cs typeface="Arial"/>
            </a:endParaRPr>
          </a:p>
        </p:txBody>
      </p:sp>
      <p:grpSp>
        <p:nvGrpSpPr>
          <p:cNvPr id="45" name="Group 44"/>
          <p:cNvGrpSpPr/>
          <p:nvPr/>
        </p:nvGrpSpPr>
        <p:grpSpPr>
          <a:xfrm>
            <a:off x="2570256" y="2385353"/>
            <a:ext cx="1686217" cy="646331"/>
            <a:chOff x="3117851" y="2387600"/>
            <a:chExt cx="1686217" cy="646331"/>
          </a:xfrm>
        </p:grpSpPr>
        <p:sp>
          <p:nvSpPr>
            <p:cNvPr id="46" name="TextBox 45"/>
            <p:cNvSpPr txBox="1"/>
            <p:nvPr/>
          </p:nvSpPr>
          <p:spPr>
            <a:xfrm>
              <a:off x="3117851" y="2387600"/>
              <a:ext cx="1686217" cy="646331"/>
            </a:xfrm>
            <a:prstGeom prst="rect">
              <a:avLst/>
            </a:prstGeom>
            <a:solidFill>
              <a:schemeClr val="bg1"/>
            </a:solidFill>
          </p:spPr>
          <p:txBody>
            <a:bodyPr wrap="square" rtlCol="0">
              <a:spAutoFit/>
            </a:bodyPr>
            <a:lstStyle/>
            <a:p>
              <a:pPr algn="r"/>
              <a:r>
                <a:rPr lang="en-US" dirty="0">
                  <a:solidFill>
                    <a:srgbClr val="000090"/>
                  </a:solidFill>
                </a:rPr>
                <a:t>       11 A </a:t>
              </a:r>
              <a:r>
                <a:rPr lang="en-US" dirty="0" err="1">
                  <a:solidFill>
                    <a:srgbClr val="000090"/>
                  </a:solidFill>
                </a:rPr>
                <a:t>GeV</a:t>
              </a:r>
              <a:endParaRPr lang="en-US" dirty="0">
                <a:solidFill>
                  <a:srgbClr val="000090"/>
                </a:solidFill>
              </a:endParaRPr>
            </a:p>
            <a:p>
              <a:pPr algn="r"/>
              <a:r>
                <a:rPr lang="en-US" dirty="0">
                  <a:solidFill>
                    <a:srgbClr val="000090"/>
                  </a:solidFill>
                </a:rPr>
                <a:t>4 A </a:t>
              </a:r>
              <a:r>
                <a:rPr lang="en-US" dirty="0" err="1">
                  <a:solidFill>
                    <a:srgbClr val="000090"/>
                  </a:solidFill>
                </a:rPr>
                <a:t>GeV</a:t>
              </a:r>
              <a:endParaRPr lang="en-US" dirty="0">
                <a:solidFill>
                  <a:srgbClr val="000090"/>
                </a:solidFill>
              </a:endParaRPr>
            </a:p>
          </p:txBody>
        </p:sp>
        <p:cxnSp>
          <p:nvCxnSpPr>
            <p:cNvPr id="47" name="Straight Connector 46"/>
            <p:cNvCxnSpPr/>
            <p:nvPr/>
          </p:nvCxnSpPr>
          <p:spPr>
            <a:xfrm>
              <a:off x="3302000" y="2578100"/>
              <a:ext cx="406400" cy="0"/>
            </a:xfrm>
            <a:prstGeom prst="line">
              <a:avLst/>
            </a:prstGeom>
            <a:ln w="38100" cmpd="sng">
              <a:solidFill>
                <a:srgbClr val="FF99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700" y="2870200"/>
              <a:ext cx="406400" cy="0"/>
            </a:xfrm>
            <a:prstGeom prst="line">
              <a:avLst/>
            </a:prstGeom>
            <a:ln w="38100" cmpd="sng">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49" name="TextBox 11"/>
          <p:cNvSpPr txBox="1">
            <a:spLocks noChangeArrowheads="1"/>
          </p:cNvSpPr>
          <p:nvPr/>
        </p:nvSpPr>
        <p:spPr bwMode="auto">
          <a:xfrm>
            <a:off x="107577" y="5993653"/>
            <a:ext cx="4061012" cy="400110"/>
          </a:xfrm>
          <a:prstGeom prst="rect">
            <a:avLst/>
          </a:prstGeom>
          <a:solidFill>
            <a:srgbClr val="9DFC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rgbClr val="0C1167"/>
                </a:solidFill>
              </a:rPr>
              <a:t>Stage I</a:t>
            </a:r>
            <a:r>
              <a:rPr kumimoji="0" lang="en-US" sz="2000" b="1" i="0" u="none" strike="noStrike" kern="1200" cap="none" spc="0" normalizeH="0" baseline="0" noProof="0" dirty="0">
                <a:ln>
                  <a:noFill/>
                </a:ln>
                <a:solidFill>
                  <a:srgbClr val="0C1167"/>
                </a:solidFill>
                <a:effectLst/>
                <a:uLnTx/>
                <a:uFillTx/>
                <a:latin typeface="Arial" charset="0"/>
                <a:ea typeface="ＭＳ Ｐゴシック" charset="0"/>
              </a:rPr>
              <a:t>: </a:t>
            </a:r>
            <a:r>
              <a:rPr kumimoji="0" lang="en-US" sz="2000" b="0" i="1" u="none" strike="noStrike" kern="1200" cap="none" spc="0" normalizeH="0" baseline="0" noProof="0" dirty="0">
                <a:ln>
                  <a:noFill/>
                </a:ln>
                <a:solidFill>
                  <a:srgbClr val="0C1167"/>
                </a:solidFill>
                <a:effectLst/>
                <a:uLnTx/>
                <a:uFillTx/>
                <a:latin typeface="Arial" charset="0"/>
                <a:ea typeface="ＭＳ Ｐゴシック" charset="0"/>
              </a:rPr>
              <a:t>put in operation</a:t>
            </a:r>
            <a:r>
              <a:rPr kumimoji="0" lang="en-US" sz="2000" b="0" i="1" u="none" strike="noStrike" kern="1200" cap="none" spc="0" normalizeH="0" noProof="0" dirty="0">
                <a:ln>
                  <a:noFill/>
                </a:ln>
                <a:solidFill>
                  <a:srgbClr val="0C1167"/>
                </a:solidFill>
                <a:effectLst/>
                <a:uLnTx/>
                <a:uFillTx/>
                <a:latin typeface="Arial" charset="0"/>
                <a:ea typeface="ＭＳ Ｐゴシック" charset="0"/>
              </a:rPr>
              <a:t> in </a:t>
            </a:r>
            <a:r>
              <a:rPr kumimoji="0" lang="en-US" sz="2000" b="1" i="1" u="none" strike="noStrike" kern="1200" cap="none" spc="0" normalizeH="0" noProof="0" dirty="0">
                <a:ln>
                  <a:noFill/>
                </a:ln>
                <a:solidFill>
                  <a:srgbClr val="FF0000"/>
                </a:solidFill>
                <a:effectLst/>
                <a:uLnTx/>
                <a:uFillTx/>
                <a:latin typeface="Arial" charset="0"/>
                <a:ea typeface="ＭＳ Ｐゴシック" charset="0"/>
              </a:rPr>
              <a:t>2021</a:t>
            </a:r>
            <a:endParaRPr kumimoji="0" lang="en-US" sz="2000" b="1" i="1"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3" name="Slide Number Placeholder 2">
            <a:extLst>
              <a:ext uri="{FF2B5EF4-FFF2-40B4-BE49-F238E27FC236}">
                <a16:creationId xmlns:a16="http://schemas.microsoft.com/office/drawing/2014/main" xmlns="" id="{8BF10BC0-1427-B040-B597-41BB61CF4E75}"/>
              </a:ext>
            </a:extLst>
          </p:cNvPr>
          <p:cNvSpPr>
            <a:spLocks noGrp="1"/>
          </p:cNvSpPr>
          <p:nvPr>
            <p:ph type="sldNum" sz="quarter" idx="12"/>
          </p:nvPr>
        </p:nvSpPr>
        <p:spPr/>
        <p:txBody>
          <a:bodyPr/>
          <a:lstStyle/>
          <a:p>
            <a:fld id="{4480217B-8183-4E7A-98AC-12846F6965A4}" type="slidenum">
              <a:rPr lang="ru-RU" smtClean="0"/>
              <a:pPr/>
              <a:t>24</a:t>
            </a:fld>
            <a:endParaRPr lang="ru-RU"/>
          </a:p>
        </p:txBody>
      </p:sp>
      <p:pic>
        <p:nvPicPr>
          <p:cNvPr id="8" name="Picture 7">
            <a:extLst>
              <a:ext uri="{FF2B5EF4-FFF2-40B4-BE49-F238E27FC236}">
                <a16:creationId xmlns:a16="http://schemas.microsoft.com/office/drawing/2014/main" xmlns="" id="{7836C057-F9CF-684B-B32A-5A6E954FFD95}"/>
              </a:ext>
            </a:extLst>
          </p:cNvPr>
          <p:cNvPicPr>
            <a:picLocks noChangeAspect="1"/>
          </p:cNvPicPr>
          <p:nvPr/>
        </p:nvPicPr>
        <p:blipFill>
          <a:blip r:embed="rId5"/>
          <a:stretch>
            <a:fillRect/>
          </a:stretch>
        </p:blipFill>
        <p:spPr>
          <a:xfrm>
            <a:off x="4086006" y="740236"/>
            <a:ext cx="4132508" cy="584802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5104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7"/>
          <p:cNvSpPr txBox="1">
            <a:spLocks noChangeArrowheads="1"/>
          </p:cNvSpPr>
          <p:nvPr/>
        </p:nvSpPr>
        <p:spPr bwMode="auto">
          <a:xfrm>
            <a:off x="2089150" y="88900"/>
            <a:ext cx="4544934" cy="461665"/>
          </a:xfrm>
          <a:prstGeom prst="rect">
            <a:avLst/>
          </a:prstGeom>
          <a:solidFill>
            <a:srgbClr val="AEFFFB"/>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0000"/>
                </a:solidFill>
              </a:rPr>
              <a:t>M</a:t>
            </a:r>
            <a:r>
              <a:rPr lang="en-US" b="1" dirty="0">
                <a:solidFill>
                  <a:srgbClr val="000090"/>
                </a:solidFill>
              </a:rPr>
              <a:t>ulti-</a:t>
            </a:r>
            <a:r>
              <a:rPr lang="en-US" b="1" dirty="0">
                <a:solidFill>
                  <a:srgbClr val="FF0000"/>
                </a:solidFill>
              </a:rPr>
              <a:t>P</a:t>
            </a:r>
            <a:r>
              <a:rPr lang="en-US" b="1" dirty="0">
                <a:solidFill>
                  <a:srgbClr val="000090"/>
                </a:solidFill>
              </a:rPr>
              <a:t>urpose </a:t>
            </a:r>
            <a:r>
              <a:rPr lang="en-US" b="1" dirty="0">
                <a:solidFill>
                  <a:srgbClr val="FF0000"/>
                </a:solidFill>
              </a:rPr>
              <a:t>D</a:t>
            </a:r>
            <a:r>
              <a:rPr lang="en-US" b="1" dirty="0">
                <a:solidFill>
                  <a:srgbClr val="000090"/>
                </a:solidFill>
              </a:rPr>
              <a:t>etector (</a:t>
            </a:r>
            <a:r>
              <a:rPr lang="en-US" b="1" dirty="0">
                <a:solidFill>
                  <a:srgbClr val="FF0000"/>
                </a:solidFill>
              </a:rPr>
              <a:t>MPD</a:t>
            </a:r>
            <a:r>
              <a:rPr lang="en-US" b="1" dirty="0">
                <a:solidFill>
                  <a:srgbClr val="000090"/>
                </a:solidFill>
              </a:rPr>
              <a:t>)</a:t>
            </a:r>
            <a:endParaRPr lang="ru-RU" b="1" dirty="0">
              <a:solidFill>
                <a:srgbClr val="000090"/>
              </a:solidFill>
            </a:endParaRPr>
          </a:p>
        </p:txBody>
      </p:sp>
      <p:pic>
        <p:nvPicPr>
          <p:cNvPr id="90" name="Picture 6" descr="NICA-Logo_4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457200" y="6334125"/>
            <a:ext cx="2133600" cy="476250"/>
          </a:xfrm>
        </p:spPr>
        <p:txBody>
          <a:bodyPr anchor="b"/>
          <a:lstStyle/>
          <a:p>
            <a:pPr>
              <a:defRPr/>
            </a:pPr>
            <a:r>
              <a:rPr lang="ru-RU"/>
              <a:t>20 February 2020</a:t>
            </a:r>
          </a:p>
        </p:txBody>
      </p:sp>
      <p:sp>
        <p:nvSpPr>
          <p:cNvPr id="4" name="Footer Placeholder 3"/>
          <p:cNvSpPr>
            <a:spLocks noGrp="1"/>
          </p:cNvSpPr>
          <p:nvPr>
            <p:ph type="ftr" sz="quarter" idx="11"/>
          </p:nvPr>
        </p:nvSpPr>
        <p:spPr>
          <a:xfrm>
            <a:off x="3124200" y="6334125"/>
            <a:ext cx="3594100" cy="476250"/>
          </a:xfrm>
        </p:spPr>
        <p:txBody>
          <a:bodyPr anchor="b"/>
          <a:lstStyle/>
          <a:p>
            <a:pPr>
              <a:defRPr/>
            </a:pPr>
            <a:r>
              <a:rPr lang="en-US"/>
              <a:t>V. Kekelidze, 127-th session of SC</a:t>
            </a:r>
            <a:endParaRPr lang="ru-RU" dirty="0"/>
          </a:p>
        </p:txBody>
      </p:sp>
      <p:grpSp>
        <p:nvGrpSpPr>
          <p:cNvPr id="62" name="Группа 29"/>
          <p:cNvGrpSpPr>
            <a:grpSpLocks/>
          </p:cNvGrpSpPr>
          <p:nvPr/>
        </p:nvGrpSpPr>
        <p:grpSpPr bwMode="auto">
          <a:xfrm>
            <a:off x="74705" y="2442504"/>
            <a:ext cx="3625850" cy="2987675"/>
            <a:chOff x="114300" y="3714752"/>
            <a:chExt cx="3625821" cy="2987675"/>
          </a:xfrm>
        </p:grpSpPr>
        <p:pic>
          <p:nvPicPr>
            <p:cNvPr id="63" name="Рисунок 5"/>
            <p:cNvPicPr>
              <a:picLocks/>
            </p:cNvPicPr>
            <p:nvPr/>
          </p:nvPicPr>
          <p:blipFill>
            <a:blip r:embed="rId4" cstate="screen">
              <a:extLst>
                <a:ext uri="{28A0092B-C50C-407E-A947-70E740481C1C}">
                  <a14:useLocalDpi xmlns:a14="http://schemas.microsoft.com/office/drawing/2010/main"/>
                </a:ext>
              </a:extLst>
            </a:blip>
            <a:srcRect l="3838" t="7805" r="9120" b="6364"/>
            <a:stretch>
              <a:fillRect/>
            </a:stretch>
          </p:blipFill>
          <p:spPr bwMode="auto">
            <a:xfrm>
              <a:off x="500034" y="3714752"/>
              <a:ext cx="3240087" cy="29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TextBox 63"/>
            <p:cNvSpPr txBox="1"/>
            <p:nvPr/>
          </p:nvSpPr>
          <p:spPr>
            <a:xfrm>
              <a:off x="870304" y="3789365"/>
              <a:ext cx="959710" cy="830997"/>
            </a:xfrm>
            <a:prstGeom prst="rect">
              <a:avLst/>
            </a:prstGeom>
            <a:solidFill>
              <a:srgbClr val="FCF7FB"/>
            </a:solidFill>
          </p:spPr>
          <p:txBody>
            <a:bodyPr wrap="none">
              <a:spAutoFit/>
            </a:bodyPr>
            <a:lstStyle/>
            <a:p>
              <a:pPr algn="ctr">
                <a:defRPr/>
              </a:pPr>
              <a:r>
                <a:rPr lang="en-US" sz="1600" dirty="0">
                  <a:solidFill>
                    <a:srgbClr val="000090"/>
                  </a:solidFill>
                </a:rPr>
                <a:t>URQMD</a:t>
              </a:r>
            </a:p>
            <a:p>
              <a:pPr algn="ctr">
                <a:defRPr/>
              </a:pPr>
              <a:r>
                <a:rPr lang="en-US" sz="1600" dirty="0">
                  <a:solidFill>
                    <a:srgbClr val="000090"/>
                  </a:solidFill>
                </a:rPr>
                <a:t>charged</a:t>
              </a:r>
            </a:p>
            <a:p>
              <a:pPr algn="ctr">
                <a:defRPr/>
              </a:pPr>
              <a:r>
                <a:rPr lang="en-US" sz="1600" dirty="0">
                  <a:solidFill>
                    <a:srgbClr val="000090"/>
                  </a:solidFill>
                </a:rPr>
                <a:t>b&lt;11 </a:t>
              </a:r>
              <a:r>
                <a:rPr lang="en-US" sz="1600" dirty="0" err="1">
                  <a:solidFill>
                    <a:srgbClr val="000090"/>
                  </a:solidFill>
                </a:rPr>
                <a:t>fm</a:t>
              </a:r>
              <a:endParaRPr lang="ru-RU" sz="1600" dirty="0">
                <a:solidFill>
                  <a:srgbClr val="000090"/>
                </a:solidFill>
              </a:endParaRPr>
            </a:p>
          </p:txBody>
        </p:sp>
        <p:sp>
          <p:nvSpPr>
            <p:cNvPr id="65" name="TextBox 8"/>
            <p:cNvSpPr txBox="1">
              <a:spLocks noChangeArrowheads="1"/>
            </p:cNvSpPr>
            <p:nvPr/>
          </p:nvSpPr>
          <p:spPr bwMode="auto">
            <a:xfrm rot="-5400000">
              <a:off x="-102393" y="4006056"/>
              <a:ext cx="787400"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700">
                  <a:latin typeface="Calibri" panose="020F0502020204030204" pitchFamily="34" charset="0"/>
                </a:rPr>
                <a:t>dN/d</a:t>
              </a:r>
              <a:r>
                <a:rPr lang="en-US" altLang="ru-RU" sz="1700">
                  <a:latin typeface="Symbol" panose="05050102010706020507" pitchFamily="18" charset="2"/>
                </a:rPr>
                <a:t>h</a:t>
              </a:r>
              <a:endParaRPr lang="ru-RU" altLang="ru-RU" sz="1700">
                <a:latin typeface="Calibri" panose="020F0502020204030204" pitchFamily="34" charset="0"/>
              </a:endParaRPr>
            </a:p>
          </p:txBody>
        </p:sp>
        <p:sp>
          <p:nvSpPr>
            <p:cNvPr id="66" name="TextBox 76"/>
            <p:cNvSpPr txBox="1">
              <a:spLocks noChangeArrowheads="1"/>
            </p:cNvSpPr>
            <p:nvPr/>
          </p:nvSpPr>
          <p:spPr bwMode="auto">
            <a:xfrm>
              <a:off x="2911474" y="5078413"/>
              <a:ext cx="69847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err="1">
                  <a:solidFill>
                    <a:srgbClr val="FF0000"/>
                  </a:solidFill>
                </a:rPr>
                <a:t>ECal</a:t>
              </a:r>
              <a:endParaRPr lang="ru-RU" altLang="ru-RU" sz="1600" b="1" dirty="0">
                <a:solidFill>
                  <a:srgbClr val="FF0000"/>
                </a:solidFill>
              </a:endParaRPr>
            </a:p>
          </p:txBody>
        </p:sp>
      </p:grpSp>
      <p:sp>
        <p:nvSpPr>
          <p:cNvPr id="67" name="TextBox 7"/>
          <p:cNvSpPr txBox="1">
            <a:spLocks noChangeArrowheads="1"/>
          </p:cNvSpPr>
          <p:nvPr/>
        </p:nvSpPr>
        <p:spPr bwMode="auto">
          <a:xfrm>
            <a:off x="2025743" y="5390491"/>
            <a:ext cx="316131" cy="310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ru-RU" sz="1700" dirty="0">
                <a:latin typeface="Symbol" panose="05050102010706020507" pitchFamily="18" charset="2"/>
              </a:rPr>
              <a:t>h</a:t>
            </a:r>
            <a:endParaRPr lang="ru-RU" altLang="ru-RU" sz="1700" dirty="0">
              <a:latin typeface="Calibri" panose="020F0502020204030204" pitchFamily="34" charset="0"/>
            </a:endParaRPr>
          </a:p>
        </p:txBody>
      </p:sp>
      <p:sp>
        <p:nvSpPr>
          <p:cNvPr id="69" name="Прямоугольник 64"/>
          <p:cNvSpPr/>
          <p:nvPr/>
        </p:nvSpPr>
        <p:spPr>
          <a:xfrm>
            <a:off x="1895568" y="3348968"/>
            <a:ext cx="571500" cy="45719"/>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1" name="Прямоугольник 67"/>
          <p:cNvSpPr/>
          <p:nvPr/>
        </p:nvSpPr>
        <p:spPr>
          <a:xfrm>
            <a:off x="1928906" y="3922053"/>
            <a:ext cx="511174" cy="476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2" name="Прямоугольник 69"/>
          <p:cNvSpPr/>
          <p:nvPr/>
        </p:nvSpPr>
        <p:spPr>
          <a:xfrm>
            <a:off x="1317719" y="4414178"/>
            <a:ext cx="357187"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3" name="Прямоугольник 71"/>
          <p:cNvSpPr/>
          <p:nvPr/>
        </p:nvSpPr>
        <p:spPr>
          <a:xfrm>
            <a:off x="2603594" y="4414178"/>
            <a:ext cx="357187"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4" name="Прямоугольник 72"/>
          <p:cNvSpPr/>
          <p:nvPr/>
        </p:nvSpPr>
        <p:spPr>
          <a:xfrm>
            <a:off x="1174843" y="4699928"/>
            <a:ext cx="285750"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6" name="Прямоугольник 73"/>
          <p:cNvSpPr/>
          <p:nvPr/>
        </p:nvSpPr>
        <p:spPr>
          <a:xfrm>
            <a:off x="2817905" y="4699928"/>
            <a:ext cx="285750" cy="4603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7" name="TextBox 75"/>
          <p:cNvSpPr txBox="1">
            <a:spLocks noChangeArrowheads="1"/>
          </p:cNvSpPr>
          <p:nvPr/>
        </p:nvSpPr>
        <p:spPr bwMode="auto">
          <a:xfrm>
            <a:off x="1855881" y="3010828"/>
            <a:ext cx="7143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000090"/>
                </a:solidFill>
              </a:rPr>
              <a:t>TPC</a:t>
            </a:r>
            <a:endParaRPr lang="ru-RU" altLang="ru-RU" b="1" dirty="0">
              <a:solidFill>
                <a:srgbClr val="000090"/>
              </a:solidFill>
            </a:endParaRPr>
          </a:p>
        </p:txBody>
      </p:sp>
      <p:cxnSp>
        <p:nvCxnSpPr>
          <p:cNvPr id="78" name="Прямая со стрелкой 78"/>
          <p:cNvCxnSpPr/>
          <p:nvPr/>
        </p:nvCxnSpPr>
        <p:spPr>
          <a:xfrm flipH="1">
            <a:off x="2475007" y="3950628"/>
            <a:ext cx="406398"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9"/>
          <p:cNvSpPr txBox="1">
            <a:spLocks noChangeArrowheads="1"/>
          </p:cNvSpPr>
          <p:nvPr/>
        </p:nvSpPr>
        <p:spPr bwMode="auto">
          <a:xfrm>
            <a:off x="1927317" y="4501492"/>
            <a:ext cx="6873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a:solidFill>
                  <a:srgbClr val="000090"/>
                </a:solidFill>
              </a:rPr>
              <a:t>FFD</a:t>
            </a:r>
            <a:endParaRPr lang="ru-RU" altLang="ru-RU" sz="1600" b="1" dirty="0">
              <a:solidFill>
                <a:srgbClr val="000090"/>
              </a:solidFill>
            </a:endParaRPr>
          </a:p>
        </p:txBody>
      </p:sp>
      <p:sp>
        <p:nvSpPr>
          <p:cNvPr id="80" name="TextBox 81"/>
          <p:cNvSpPr txBox="1">
            <a:spLocks noChangeArrowheads="1"/>
          </p:cNvSpPr>
          <p:nvPr/>
        </p:nvSpPr>
        <p:spPr bwMode="auto">
          <a:xfrm>
            <a:off x="1833656" y="4799942"/>
            <a:ext cx="7858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dirty="0" err="1">
                <a:solidFill>
                  <a:srgbClr val="000090"/>
                </a:solidFill>
              </a:rPr>
              <a:t>FHCal</a:t>
            </a:r>
            <a:endParaRPr lang="ru-RU" altLang="ru-RU" sz="1600" b="1" dirty="0">
              <a:solidFill>
                <a:srgbClr val="000090"/>
              </a:solidFill>
            </a:endParaRPr>
          </a:p>
        </p:txBody>
      </p:sp>
      <p:cxnSp>
        <p:nvCxnSpPr>
          <p:cNvPr id="81" name="Прямая со стрелкой 82"/>
          <p:cNvCxnSpPr>
            <a:stCxn id="80" idx="3"/>
          </p:cNvCxnSpPr>
          <p:nvPr/>
        </p:nvCxnSpPr>
        <p:spPr>
          <a:xfrm flipV="1">
            <a:off x="2619469" y="4823753"/>
            <a:ext cx="312736" cy="1454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2"/>
          <p:cNvCxnSpPr/>
          <p:nvPr/>
        </p:nvCxnSpPr>
        <p:spPr>
          <a:xfrm>
            <a:off x="1924983" y="3679167"/>
            <a:ext cx="513509" cy="0"/>
          </a:xfrm>
          <a:prstGeom prst="line">
            <a:avLst/>
          </a:prstGeom>
          <a:ln w="47625">
            <a:solidFill>
              <a:srgbClr val="000090"/>
            </a:solidFill>
          </a:ln>
        </p:spPr>
        <p:style>
          <a:lnRef idx="2">
            <a:schemeClr val="accent5"/>
          </a:lnRef>
          <a:fillRef idx="0">
            <a:schemeClr val="accent5"/>
          </a:fillRef>
          <a:effectRef idx="1">
            <a:schemeClr val="accent5"/>
          </a:effectRef>
          <a:fontRef idx="minor">
            <a:schemeClr val="tx1"/>
          </a:fontRef>
        </p:style>
      </p:cxnSp>
      <p:sp>
        <p:nvSpPr>
          <p:cNvPr id="83" name="TextBox 82"/>
          <p:cNvSpPr txBox="1"/>
          <p:nvPr/>
        </p:nvSpPr>
        <p:spPr>
          <a:xfrm>
            <a:off x="1001805" y="3469042"/>
            <a:ext cx="718768" cy="377249"/>
          </a:xfrm>
          <a:prstGeom prst="rect">
            <a:avLst/>
          </a:prstGeom>
          <a:noFill/>
        </p:spPr>
        <p:txBody>
          <a:bodyPr wrap="square" rtlCol="0">
            <a:spAutoFit/>
          </a:bodyPr>
          <a:lstStyle/>
          <a:p>
            <a:r>
              <a:rPr lang="en-US" b="1" dirty="0">
                <a:solidFill>
                  <a:srgbClr val="000090"/>
                </a:solidFill>
              </a:rPr>
              <a:t>TOF</a:t>
            </a:r>
            <a:endParaRPr lang="ru-RU" b="1" dirty="0">
              <a:solidFill>
                <a:srgbClr val="000090"/>
              </a:solidFill>
            </a:endParaRPr>
          </a:p>
        </p:txBody>
      </p:sp>
      <p:cxnSp>
        <p:nvCxnSpPr>
          <p:cNvPr id="84" name="Прямая со стрелкой 82"/>
          <p:cNvCxnSpPr/>
          <p:nvPr/>
        </p:nvCxnSpPr>
        <p:spPr>
          <a:xfrm flipH="1" flipV="1">
            <a:off x="1370105" y="4798353"/>
            <a:ext cx="423864" cy="1835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82"/>
          <p:cNvCxnSpPr/>
          <p:nvPr/>
        </p:nvCxnSpPr>
        <p:spPr>
          <a:xfrm flipV="1">
            <a:off x="2454369" y="4531653"/>
            <a:ext cx="312736" cy="1454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82"/>
          <p:cNvCxnSpPr/>
          <p:nvPr/>
        </p:nvCxnSpPr>
        <p:spPr>
          <a:xfrm flipH="1" flipV="1">
            <a:off x="1586005" y="4518953"/>
            <a:ext cx="423864" cy="18356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82"/>
          <p:cNvCxnSpPr/>
          <p:nvPr/>
        </p:nvCxnSpPr>
        <p:spPr>
          <a:xfrm flipV="1">
            <a:off x="1541555" y="3687103"/>
            <a:ext cx="361950" cy="635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4"/>
          <p:cNvSpPr txBox="1">
            <a:spLocks noChangeArrowheads="1"/>
          </p:cNvSpPr>
          <p:nvPr/>
        </p:nvSpPr>
        <p:spPr bwMode="auto">
          <a:xfrm>
            <a:off x="1349448" y="2049549"/>
            <a:ext cx="1644474" cy="400110"/>
          </a:xfrm>
          <a:prstGeom prst="rect">
            <a:avLst/>
          </a:prstGeom>
          <a:solidFill>
            <a:srgbClr val="FFFEF8"/>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000" b="1" i="1" dirty="0">
                <a:solidFill>
                  <a:srgbClr val="000090"/>
                </a:solidFill>
                <a:latin typeface="Arial"/>
                <a:cs typeface="Arial"/>
              </a:rPr>
              <a:t>acceptance</a:t>
            </a:r>
            <a:endParaRPr lang="ru-RU" altLang="ru-RU" sz="2000" b="1" i="1" dirty="0">
              <a:solidFill>
                <a:srgbClr val="000090"/>
              </a:solidFill>
              <a:latin typeface="Arial"/>
              <a:cs typeface="Arial"/>
            </a:endParaRPr>
          </a:p>
        </p:txBody>
      </p:sp>
      <p:grpSp>
        <p:nvGrpSpPr>
          <p:cNvPr id="95" name="Group 94"/>
          <p:cNvGrpSpPr/>
          <p:nvPr/>
        </p:nvGrpSpPr>
        <p:grpSpPr>
          <a:xfrm>
            <a:off x="227105" y="2004353"/>
            <a:ext cx="3489326" cy="2143125"/>
            <a:chOff x="533400" y="3035300"/>
            <a:chExt cx="3489326" cy="2143125"/>
          </a:xfrm>
        </p:grpSpPr>
        <p:sp>
          <p:nvSpPr>
            <p:cNvPr id="96" name="Прямоугольник 67"/>
            <p:cNvSpPr/>
            <p:nvPr/>
          </p:nvSpPr>
          <p:spPr>
            <a:xfrm>
              <a:off x="1816099" y="5111750"/>
              <a:ext cx="422275" cy="50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7" name="Прямоугольник 67"/>
            <p:cNvSpPr/>
            <p:nvPr/>
          </p:nvSpPr>
          <p:spPr>
            <a:xfrm>
              <a:off x="2724149" y="5127625"/>
              <a:ext cx="422275" cy="50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98" name="Прямая соединительная линия 2"/>
            <p:cNvCxnSpPr/>
            <p:nvPr/>
          </p:nvCxnSpPr>
          <p:spPr>
            <a:xfrm>
              <a:off x="1758203" y="4846639"/>
              <a:ext cx="513509" cy="0"/>
            </a:xfrm>
            <a:prstGeom prst="line">
              <a:avLst/>
            </a:prstGeom>
            <a:ln w="47625">
              <a:solidFill>
                <a:srgbClr val="000090"/>
              </a:solidFill>
            </a:ln>
          </p:spPr>
          <p:style>
            <a:lnRef idx="2">
              <a:schemeClr val="accent5"/>
            </a:lnRef>
            <a:fillRef idx="0">
              <a:schemeClr val="accent5"/>
            </a:fillRef>
            <a:effectRef idx="1">
              <a:schemeClr val="accent5"/>
            </a:effectRef>
            <a:fontRef idx="minor">
              <a:schemeClr val="tx1"/>
            </a:fontRef>
          </p:style>
        </p:cxnSp>
        <p:cxnSp>
          <p:nvCxnSpPr>
            <p:cNvPr id="99" name="Прямая соединительная линия 2"/>
            <p:cNvCxnSpPr/>
            <p:nvPr/>
          </p:nvCxnSpPr>
          <p:spPr>
            <a:xfrm>
              <a:off x="2704353" y="4846639"/>
              <a:ext cx="513509" cy="0"/>
            </a:xfrm>
            <a:prstGeom prst="line">
              <a:avLst/>
            </a:prstGeom>
            <a:ln w="47625">
              <a:solidFill>
                <a:srgbClr val="000090"/>
              </a:solidFill>
            </a:ln>
          </p:spPr>
          <p:style>
            <a:lnRef idx="2">
              <a:schemeClr val="accent5"/>
            </a:lnRef>
            <a:fillRef idx="0">
              <a:schemeClr val="accent5"/>
            </a:fillRef>
            <a:effectRef idx="1">
              <a:schemeClr val="accent5"/>
            </a:effectRef>
            <a:fontRef idx="minor">
              <a:schemeClr val="tx1"/>
            </a:fontRef>
          </p:style>
        </p:cxnSp>
        <p:cxnSp>
          <p:nvCxnSpPr>
            <p:cNvPr id="100" name="Прямая соединительная линия 2"/>
            <p:cNvCxnSpPr/>
            <p:nvPr/>
          </p:nvCxnSpPr>
          <p:spPr>
            <a:xfrm>
              <a:off x="2676525" y="4543425"/>
              <a:ext cx="485775" cy="0"/>
            </a:xfrm>
            <a:prstGeom prst="line">
              <a:avLst/>
            </a:prstGeom>
            <a:ln w="47625">
              <a:solidFill>
                <a:srgbClr val="3366FF"/>
              </a:solidFill>
            </a:ln>
          </p:spPr>
          <p:style>
            <a:lnRef idx="2">
              <a:schemeClr val="accent5"/>
            </a:lnRef>
            <a:fillRef idx="0">
              <a:schemeClr val="accent5"/>
            </a:fillRef>
            <a:effectRef idx="1">
              <a:schemeClr val="accent5"/>
            </a:effectRef>
            <a:fontRef idx="minor">
              <a:schemeClr val="tx1"/>
            </a:fontRef>
          </p:style>
        </p:cxnSp>
        <p:cxnSp>
          <p:nvCxnSpPr>
            <p:cNvPr id="101" name="Прямая соединительная линия 2"/>
            <p:cNvCxnSpPr/>
            <p:nvPr/>
          </p:nvCxnSpPr>
          <p:spPr>
            <a:xfrm>
              <a:off x="1803400" y="4533900"/>
              <a:ext cx="485775" cy="0"/>
            </a:xfrm>
            <a:prstGeom prst="line">
              <a:avLst/>
            </a:prstGeom>
            <a:ln w="47625">
              <a:solidFill>
                <a:srgbClr val="3366FF"/>
              </a:solidFill>
            </a:ln>
          </p:spPr>
          <p:style>
            <a:lnRef idx="2">
              <a:schemeClr val="accent5"/>
            </a:lnRef>
            <a:fillRef idx="0">
              <a:schemeClr val="accent5"/>
            </a:fillRef>
            <a:effectRef idx="1">
              <a:schemeClr val="accent5"/>
            </a:effectRef>
            <a:fontRef idx="minor">
              <a:schemeClr val="tx1"/>
            </a:fontRef>
          </p:style>
        </p:cxnSp>
        <p:sp>
          <p:nvSpPr>
            <p:cNvPr id="102" name="TextBox 75"/>
            <p:cNvSpPr txBox="1">
              <a:spLocks noChangeArrowheads="1"/>
            </p:cNvSpPr>
            <p:nvPr/>
          </p:nvSpPr>
          <p:spPr bwMode="auto">
            <a:xfrm>
              <a:off x="3308351" y="4352925"/>
              <a:ext cx="714375" cy="36988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3366FF"/>
                  </a:solidFill>
                </a:rPr>
                <a:t>CPC</a:t>
              </a:r>
              <a:endParaRPr lang="ru-RU" altLang="ru-RU" b="1" dirty="0">
                <a:solidFill>
                  <a:srgbClr val="3366FF"/>
                </a:solidFill>
              </a:endParaRPr>
            </a:p>
          </p:txBody>
        </p:sp>
        <p:sp>
          <p:nvSpPr>
            <p:cNvPr id="103" name="TextBox 102"/>
            <p:cNvSpPr txBox="1"/>
            <p:nvPr/>
          </p:nvSpPr>
          <p:spPr>
            <a:xfrm>
              <a:off x="533400" y="3035300"/>
              <a:ext cx="1095172" cy="400110"/>
            </a:xfrm>
            <a:prstGeom prst="rect">
              <a:avLst/>
            </a:prstGeom>
            <a:noFill/>
          </p:spPr>
          <p:txBody>
            <a:bodyPr wrap="none" rtlCol="0">
              <a:spAutoFit/>
            </a:bodyPr>
            <a:lstStyle/>
            <a:p>
              <a:r>
                <a:rPr lang="en-US" sz="2000" b="1" dirty="0">
                  <a:solidFill>
                    <a:srgbClr val="3366FF"/>
                  </a:solidFill>
                </a:rPr>
                <a:t>Stage </a:t>
              </a:r>
              <a:r>
                <a:rPr lang="en-US" sz="2000" b="1" dirty="0">
                  <a:solidFill>
                    <a:srgbClr val="FF0000"/>
                  </a:solidFill>
                </a:rPr>
                <a:t>II</a:t>
              </a:r>
            </a:p>
          </p:txBody>
        </p:sp>
      </p:grpSp>
      <p:sp>
        <p:nvSpPr>
          <p:cNvPr id="105" name="TextBox 104"/>
          <p:cNvSpPr txBox="1"/>
          <p:nvPr/>
        </p:nvSpPr>
        <p:spPr bwMode="auto">
          <a:xfrm>
            <a:off x="228600" y="1335088"/>
            <a:ext cx="7480300" cy="400110"/>
          </a:xfrm>
          <a:prstGeom prst="rect">
            <a:avLst/>
          </a:prstGeom>
          <a:solidFill>
            <a:srgbClr val="EEF3FF">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rgbClr val="FF0000"/>
                </a:solidFill>
              </a:rPr>
              <a:t>Stage</a:t>
            </a:r>
            <a:r>
              <a:rPr kumimoji="0" lang="ru-RU" sz="2000" b="1" i="0" strike="noStrike" kern="1200" cap="none" spc="0" normalizeH="0" baseline="0" noProof="0" dirty="0">
                <a:ln>
                  <a:noFill/>
                </a:ln>
                <a:solidFill>
                  <a:srgbClr val="FF0000"/>
                </a:solidFill>
                <a:effectLst/>
                <a:uLnTx/>
                <a:uFillTx/>
                <a:latin typeface="Arial" charset="0"/>
                <a:ea typeface="ＭＳ Ｐゴシック" charset="0"/>
              </a:rPr>
              <a:t> </a:t>
            </a:r>
            <a:r>
              <a:rPr kumimoji="0" lang="en-US" sz="2000" b="1" i="0" strike="noStrike" kern="1200" cap="none" spc="0" normalizeH="0" baseline="0" noProof="0" dirty="0">
                <a:ln>
                  <a:noFill/>
                </a:ln>
                <a:solidFill>
                  <a:srgbClr val="FF0000"/>
                </a:solidFill>
                <a:effectLst/>
                <a:uLnTx/>
                <a:uFillTx/>
                <a:latin typeface="Arial" charset="0"/>
                <a:ea typeface="ＭＳ Ｐゴシック" charset="0"/>
              </a:rPr>
              <a:t>II </a:t>
            </a:r>
            <a:r>
              <a:rPr kumimoji="0" lang="en-US" sz="2000" b="1" i="0" strike="noStrike" kern="1200" cap="none" spc="0" normalizeH="0" baseline="0" noProof="0" dirty="0">
                <a:ln>
                  <a:noFill/>
                </a:ln>
                <a:solidFill>
                  <a:srgbClr val="000090"/>
                </a:solidFill>
                <a:effectLst/>
                <a:uLnTx/>
                <a:uFillTx/>
                <a:latin typeface="Arial" charset="0"/>
                <a:ea typeface="ＭＳ Ｐゴシック" charset="0"/>
              </a:rPr>
              <a:t>( </a:t>
            </a:r>
            <a:r>
              <a:rPr kumimoji="0" lang="en-US" sz="2000" b="1" i="0" strike="noStrike" kern="1200" cap="none" spc="0" normalizeH="0" baseline="0" noProof="0" dirty="0">
                <a:ln>
                  <a:noFill/>
                </a:ln>
                <a:solidFill>
                  <a:srgbClr val="FF0000"/>
                </a:solidFill>
                <a:effectLst/>
                <a:uLnTx/>
                <a:uFillTx/>
                <a:latin typeface="Arial" charset="0"/>
                <a:ea typeface="ＭＳ Ｐゴシック" charset="0"/>
              </a:rPr>
              <a:t>2023</a:t>
            </a:r>
            <a:r>
              <a:rPr kumimoji="0" lang="en-US" sz="2000" b="1" i="0" strike="noStrike" kern="1200" cap="none" spc="0" normalizeH="0" baseline="0" noProof="0" dirty="0">
                <a:ln>
                  <a:noFill/>
                </a:ln>
                <a:solidFill>
                  <a:srgbClr val="000090"/>
                </a:solidFill>
                <a:effectLst/>
                <a:uLnTx/>
                <a:uFillTx/>
                <a:latin typeface="Arial" charset="0"/>
                <a:ea typeface="ＭＳ Ｐゴシック" charset="0"/>
              </a:rPr>
              <a:t>)</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   + ITS + </a:t>
            </a:r>
            <a:r>
              <a:rPr kumimoji="0" lang="en-US" sz="2000" b="1" i="0" u="none" strike="noStrike" kern="1200" cap="none" spc="0" normalizeH="0" baseline="0" noProof="0" dirty="0" err="1">
                <a:ln>
                  <a:noFill/>
                </a:ln>
                <a:solidFill>
                  <a:srgbClr val="000090"/>
                </a:solidFill>
                <a:effectLst/>
                <a:uLnTx/>
                <a:uFillTx/>
                <a:latin typeface="Arial" charset="0"/>
                <a:ea typeface="ＭＳ Ｐゴシック" charset="0"/>
              </a:rPr>
              <a:t>EndCap</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 (CPC</a:t>
            </a:r>
            <a:r>
              <a:rPr lang="en-US" sz="2000" b="1" dirty="0">
                <a:solidFill>
                  <a:srgbClr val="000090"/>
                </a:solidFill>
              </a:rPr>
              <a:t> / </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Straw, TOF, ECAL)</a:t>
            </a:r>
            <a:endParaRPr kumimoji="0" lang="ru-RU"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152" name="TextBox 151"/>
          <p:cNvSpPr txBox="1"/>
          <p:nvPr/>
        </p:nvSpPr>
        <p:spPr bwMode="auto">
          <a:xfrm>
            <a:off x="241300" y="700088"/>
            <a:ext cx="6604000" cy="400110"/>
          </a:xfrm>
          <a:prstGeom prst="rect">
            <a:avLst/>
          </a:prstGeom>
          <a:solidFill>
            <a:srgbClr val="FCF7FB">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u="sng" dirty="0">
                <a:solidFill>
                  <a:srgbClr val="000090"/>
                </a:solidFill>
              </a:rPr>
              <a:t>Stage I:</a:t>
            </a:r>
            <a:r>
              <a:rPr lang="en-US" sz="2000" b="1" dirty="0">
                <a:solidFill>
                  <a:srgbClr val="000090"/>
                </a:solidFill>
              </a:rPr>
              <a:t>         TPC, TOF, ECAL, </a:t>
            </a:r>
            <a:r>
              <a:rPr lang="en-US" sz="2000" b="1" dirty="0" err="1">
                <a:solidFill>
                  <a:srgbClr val="000090"/>
                </a:solidFill>
              </a:rPr>
              <a:t>FHCal</a:t>
            </a:r>
            <a:r>
              <a:rPr lang="en-US" sz="2000" b="1" dirty="0">
                <a:solidFill>
                  <a:srgbClr val="000090"/>
                </a:solidFill>
              </a:rPr>
              <a:t>, FFD</a:t>
            </a:r>
            <a:endParaRPr lang="ru-RU" sz="2000" b="1" dirty="0">
              <a:solidFill>
                <a:srgbClr val="000090"/>
              </a:solidFill>
            </a:endParaRPr>
          </a:p>
        </p:txBody>
      </p:sp>
      <p:sp>
        <p:nvSpPr>
          <p:cNvPr id="153" name="TextBox 11"/>
          <p:cNvSpPr txBox="1">
            <a:spLocks noChangeArrowheads="1"/>
          </p:cNvSpPr>
          <p:nvPr/>
        </p:nvSpPr>
        <p:spPr bwMode="auto">
          <a:xfrm>
            <a:off x="107577" y="5993653"/>
            <a:ext cx="4061012" cy="400110"/>
          </a:xfrm>
          <a:prstGeom prst="rect">
            <a:avLst/>
          </a:prstGeom>
          <a:solidFill>
            <a:srgbClr val="9DFC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rgbClr val="0C1167"/>
                </a:solidFill>
              </a:rPr>
              <a:t>Stage I</a:t>
            </a:r>
            <a:r>
              <a:rPr kumimoji="0" lang="en-US" sz="2000" b="1" i="0" u="none" strike="noStrike" kern="1200" cap="none" spc="0" normalizeH="0" baseline="0" noProof="0" dirty="0">
                <a:ln>
                  <a:noFill/>
                </a:ln>
                <a:solidFill>
                  <a:srgbClr val="0C1167"/>
                </a:solidFill>
                <a:effectLst/>
                <a:uLnTx/>
                <a:uFillTx/>
                <a:latin typeface="Arial" charset="0"/>
                <a:ea typeface="ＭＳ Ｐゴシック" charset="0"/>
              </a:rPr>
              <a:t>: </a:t>
            </a:r>
            <a:r>
              <a:rPr kumimoji="0" lang="en-US" sz="2000" b="0" i="1" u="none" strike="noStrike" kern="1200" cap="none" spc="0" normalizeH="0" baseline="0" noProof="0" dirty="0">
                <a:ln>
                  <a:noFill/>
                </a:ln>
                <a:solidFill>
                  <a:srgbClr val="0C1167"/>
                </a:solidFill>
                <a:effectLst/>
                <a:uLnTx/>
                <a:uFillTx/>
                <a:latin typeface="Arial" charset="0"/>
                <a:ea typeface="ＭＳ Ｐゴシック" charset="0"/>
              </a:rPr>
              <a:t>put in operation</a:t>
            </a:r>
            <a:r>
              <a:rPr kumimoji="0" lang="en-US" sz="2000" b="0" i="1" u="none" strike="noStrike" kern="1200" cap="none" spc="0" normalizeH="0" noProof="0" dirty="0">
                <a:ln>
                  <a:noFill/>
                </a:ln>
                <a:solidFill>
                  <a:srgbClr val="0C1167"/>
                </a:solidFill>
                <a:effectLst/>
                <a:uLnTx/>
                <a:uFillTx/>
                <a:latin typeface="Arial" charset="0"/>
                <a:ea typeface="ＭＳ Ｐゴシック" charset="0"/>
              </a:rPr>
              <a:t> in </a:t>
            </a:r>
            <a:r>
              <a:rPr kumimoji="0" lang="en-US" sz="2000" b="1" i="1" u="none" strike="noStrike" kern="1200" cap="none" spc="0" normalizeH="0" noProof="0" dirty="0">
                <a:ln>
                  <a:noFill/>
                </a:ln>
                <a:solidFill>
                  <a:srgbClr val="FF0000"/>
                </a:solidFill>
                <a:effectLst/>
                <a:uLnTx/>
                <a:uFillTx/>
                <a:latin typeface="Arial" charset="0"/>
                <a:ea typeface="ＭＳ Ｐゴシック" charset="0"/>
              </a:rPr>
              <a:t>202</a:t>
            </a:r>
            <a:r>
              <a:rPr kumimoji="0" lang="ru-RU" sz="2000" b="1" i="1" u="none" strike="noStrike" kern="1200" cap="none" spc="0" normalizeH="0" noProof="0" dirty="0">
                <a:ln>
                  <a:noFill/>
                </a:ln>
                <a:solidFill>
                  <a:srgbClr val="FF0000"/>
                </a:solidFill>
                <a:effectLst/>
                <a:uLnTx/>
                <a:uFillTx/>
                <a:latin typeface="Arial" charset="0"/>
                <a:ea typeface="ＭＳ Ｐゴシック" charset="0"/>
              </a:rPr>
              <a:t>1</a:t>
            </a:r>
            <a:endParaRPr kumimoji="0" lang="en-US" sz="2000" b="1" i="1" u="none" strike="noStrike" kern="1200" cap="none" spc="0" normalizeH="0" baseline="0" noProof="0" dirty="0">
              <a:ln>
                <a:noFill/>
              </a:ln>
              <a:solidFill>
                <a:srgbClr val="FF0000"/>
              </a:solidFill>
              <a:effectLst/>
              <a:uLnTx/>
              <a:uFillTx/>
              <a:latin typeface="Arial" charset="0"/>
              <a:ea typeface="ＭＳ Ｐゴシック" charset="0"/>
            </a:endParaRPr>
          </a:p>
        </p:txBody>
      </p:sp>
      <p:grpSp>
        <p:nvGrpSpPr>
          <p:cNvPr id="154" name="Group 153"/>
          <p:cNvGrpSpPr/>
          <p:nvPr/>
        </p:nvGrpSpPr>
        <p:grpSpPr>
          <a:xfrm>
            <a:off x="2570256" y="2385353"/>
            <a:ext cx="1686217" cy="646331"/>
            <a:chOff x="3117851" y="2387600"/>
            <a:chExt cx="1686217" cy="646331"/>
          </a:xfrm>
        </p:grpSpPr>
        <p:sp>
          <p:nvSpPr>
            <p:cNvPr id="155" name="TextBox 154"/>
            <p:cNvSpPr txBox="1"/>
            <p:nvPr/>
          </p:nvSpPr>
          <p:spPr>
            <a:xfrm>
              <a:off x="3117851" y="2387600"/>
              <a:ext cx="1686217" cy="646331"/>
            </a:xfrm>
            <a:prstGeom prst="rect">
              <a:avLst/>
            </a:prstGeom>
            <a:solidFill>
              <a:schemeClr val="bg1"/>
            </a:solidFill>
          </p:spPr>
          <p:txBody>
            <a:bodyPr wrap="square" rtlCol="0">
              <a:spAutoFit/>
            </a:bodyPr>
            <a:lstStyle/>
            <a:p>
              <a:pPr algn="r"/>
              <a:r>
                <a:rPr lang="en-US" dirty="0">
                  <a:solidFill>
                    <a:srgbClr val="000090"/>
                  </a:solidFill>
                </a:rPr>
                <a:t>       11 A </a:t>
              </a:r>
              <a:r>
                <a:rPr lang="en-US" dirty="0" err="1">
                  <a:solidFill>
                    <a:srgbClr val="000090"/>
                  </a:solidFill>
                </a:rPr>
                <a:t>GeV</a:t>
              </a:r>
              <a:endParaRPr lang="en-US" dirty="0">
                <a:solidFill>
                  <a:srgbClr val="000090"/>
                </a:solidFill>
              </a:endParaRPr>
            </a:p>
            <a:p>
              <a:pPr algn="r"/>
              <a:r>
                <a:rPr lang="en-US" dirty="0">
                  <a:solidFill>
                    <a:srgbClr val="000090"/>
                  </a:solidFill>
                </a:rPr>
                <a:t>4 A </a:t>
              </a:r>
              <a:r>
                <a:rPr lang="en-US" dirty="0" err="1">
                  <a:solidFill>
                    <a:srgbClr val="000090"/>
                  </a:solidFill>
                </a:rPr>
                <a:t>GeV</a:t>
              </a:r>
              <a:endParaRPr lang="en-US" dirty="0">
                <a:solidFill>
                  <a:srgbClr val="000090"/>
                </a:solidFill>
              </a:endParaRPr>
            </a:p>
          </p:txBody>
        </p:sp>
        <p:cxnSp>
          <p:nvCxnSpPr>
            <p:cNvPr id="156" name="Straight Connector 155"/>
            <p:cNvCxnSpPr/>
            <p:nvPr/>
          </p:nvCxnSpPr>
          <p:spPr>
            <a:xfrm>
              <a:off x="3302000" y="2578100"/>
              <a:ext cx="406400" cy="0"/>
            </a:xfrm>
            <a:prstGeom prst="line">
              <a:avLst/>
            </a:prstGeom>
            <a:ln w="38100" cmpd="sng">
              <a:solidFill>
                <a:srgbClr val="FF99FF"/>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314700" y="2870200"/>
              <a:ext cx="406400" cy="0"/>
            </a:xfrm>
            <a:prstGeom prst="line">
              <a:avLst/>
            </a:prstGeom>
            <a:ln w="38100" cmpd="sng">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a:extLst>
              <a:ext uri="{FF2B5EF4-FFF2-40B4-BE49-F238E27FC236}">
                <a16:creationId xmlns:a16="http://schemas.microsoft.com/office/drawing/2014/main" xmlns="" id="{B1BEEE7B-AA6F-3245-A9B3-5C3CB7E617B5}"/>
              </a:ext>
            </a:extLst>
          </p:cNvPr>
          <p:cNvSpPr>
            <a:spLocks noGrp="1"/>
          </p:cNvSpPr>
          <p:nvPr>
            <p:ph type="sldNum" sz="quarter" idx="12"/>
          </p:nvPr>
        </p:nvSpPr>
        <p:spPr/>
        <p:txBody>
          <a:bodyPr/>
          <a:lstStyle/>
          <a:p>
            <a:fld id="{4480217B-8183-4E7A-98AC-12846F6965A4}" type="slidenum">
              <a:rPr lang="ru-RU" smtClean="0"/>
              <a:pPr/>
              <a:t>25</a:t>
            </a:fld>
            <a:endParaRPr lang="ru-RU"/>
          </a:p>
        </p:txBody>
      </p:sp>
      <p:pic>
        <p:nvPicPr>
          <p:cNvPr id="6" name="Picture 5">
            <a:extLst>
              <a:ext uri="{FF2B5EF4-FFF2-40B4-BE49-F238E27FC236}">
                <a16:creationId xmlns:a16="http://schemas.microsoft.com/office/drawing/2014/main" xmlns="" id="{C875FBBB-495D-DA46-AA11-38B4352EA5B3}"/>
              </a:ext>
            </a:extLst>
          </p:cNvPr>
          <p:cNvPicPr>
            <a:picLocks noChangeAspect="1"/>
          </p:cNvPicPr>
          <p:nvPr/>
        </p:nvPicPr>
        <p:blipFill>
          <a:blip r:embed="rId5"/>
          <a:stretch>
            <a:fillRect/>
          </a:stretch>
        </p:blipFill>
        <p:spPr>
          <a:xfrm>
            <a:off x="4417904" y="759815"/>
            <a:ext cx="4129514" cy="5843784"/>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247052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3">
            <a:extLst>
              <a:ext uri="{FF2B5EF4-FFF2-40B4-BE49-F238E27FC236}">
                <a16:creationId xmlns:a16="http://schemas.microsoft.com/office/drawing/2014/main" xmlns="" id="{5BA5A2F9-B37D-4B6C-9BAE-9B81150C8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997" y="1225896"/>
            <a:ext cx="4698999" cy="3141465"/>
          </a:xfrm>
          <a:prstGeom prst="rect">
            <a:avLst/>
          </a:prstGeom>
        </p:spPr>
      </p:pic>
      <p:pic>
        <p:nvPicPr>
          <p:cNvPr id="9523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30369" y="778108"/>
            <a:ext cx="4283836" cy="3520781"/>
          </a:xfrm>
        </p:spPr>
      </p:pic>
      <p:sp>
        <p:nvSpPr>
          <p:cNvPr id="95235" name="TextBox 4"/>
          <p:cNvSpPr txBox="1">
            <a:spLocks noChangeArrowheads="1"/>
          </p:cNvSpPr>
          <p:nvPr/>
        </p:nvSpPr>
        <p:spPr bwMode="auto">
          <a:xfrm>
            <a:off x="43479" y="1217395"/>
            <a:ext cx="936625" cy="646331"/>
          </a:xfrm>
          <a:prstGeom prst="rect">
            <a:avLst/>
          </a:prstGeom>
          <a:solidFill>
            <a:srgbClr val="FEFFD8"/>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dirty="0">
                <a:solidFill>
                  <a:srgbClr val="000090"/>
                </a:solidFill>
              </a:rPr>
              <a:t>Control</a:t>
            </a:r>
          </a:p>
          <a:p>
            <a:pPr algn="ctr" eaLnBrk="1" hangingPunct="1"/>
            <a:r>
              <a:rPr lang="en-US" sz="1800" i="1" dirty="0" err="1">
                <a:solidFill>
                  <a:srgbClr val="000090"/>
                </a:solidFill>
              </a:rPr>
              <a:t>Duar</a:t>
            </a:r>
            <a:endParaRPr lang="en-US" sz="1800" i="1" dirty="0">
              <a:solidFill>
                <a:srgbClr val="000090"/>
              </a:solidFill>
            </a:endParaRPr>
          </a:p>
        </p:txBody>
      </p:sp>
      <p:sp>
        <p:nvSpPr>
          <p:cNvPr id="6" name="Rectangle 5"/>
          <p:cNvSpPr/>
          <p:nvPr/>
        </p:nvSpPr>
        <p:spPr>
          <a:xfrm>
            <a:off x="1669655" y="2120734"/>
            <a:ext cx="1170129"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Arial" charset="0"/>
                <a:ea typeface="ＭＳ Ｐゴシック" charset="0"/>
                <a:cs typeface="ＭＳ Ｐゴシック" charset="0"/>
              </a:rPr>
              <a:t>cryostat</a:t>
            </a:r>
          </a:p>
        </p:txBody>
      </p:sp>
      <p:sp>
        <p:nvSpPr>
          <p:cNvPr id="7" name="Rectangle 6"/>
          <p:cNvSpPr/>
          <p:nvPr/>
        </p:nvSpPr>
        <p:spPr>
          <a:xfrm>
            <a:off x="3205395" y="1301164"/>
            <a:ext cx="1634234"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solidFill>
                  <a:schemeClr val="bg1"/>
                </a:solidFill>
                <a:latin typeface="Arial" charset="0"/>
                <a:ea typeface="ＭＳ Ｐゴシック" charset="0"/>
                <a:cs typeface="ＭＳ Ｐゴシック" charset="0"/>
              </a:rPr>
              <a:t>SC coil</a:t>
            </a:r>
          </a:p>
        </p:txBody>
      </p:sp>
      <p:sp>
        <p:nvSpPr>
          <p:cNvPr id="95238" name="TextBox 7"/>
          <p:cNvSpPr txBox="1">
            <a:spLocks noChangeArrowheads="1"/>
          </p:cNvSpPr>
          <p:nvPr/>
        </p:nvSpPr>
        <p:spPr bwMode="auto">
          <a:xfrm>
            <a:off x="3124199" y="2714865"/>
            <a:ext cx="1308559" cy="646331"/>
          </a:xfrm>
          <a:prstGeom prst="rect">
            <a:avLst/>
          </a:prstGeom>
          <a:solidFill>
            <a:schemeClr val="bg1"/>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dirty="0">
                <a:solidFill>
                  <a:srgbClr val="FF0000"/>
                </a:solidFill>
              </a:rPr>
              <a:t>Trim</a:t>
            </a:r>
          </a:p>
          <a:p>
            <a:pPr algn="ctr" eaLnBrk="1" hangingPunct="1"/>
            <a:r>
              <a:rPr lang="en-US" sz="1800" i="1" dirty="0">
                <a:solidFill>
                  <a:srgbClr val="FF0000"/>
                </a:solidFill>
              </a:rPr>
              <a:t>Coils</a:t>
            </a:r>
          </a:p>
        </p:txBody>
      </p:sp>
      <p:cxnSp>
        <p:nvCxnSpPr>
          <p:cNvPr id="10" name="Straight Arrow Connector 9"/>
          <p:cNvCxnSpPr>
            <a:cxnSpLocks/>
            <a:stCxn id="7" idx="1"/>
          </p:cNvCxnSpPr>
          <p:nvPr/>
        </p:nvCxnSpPr>
        <p:spPr>
          <a:xfrm flipH="1" flipV="1">
            <a:off x="2935705" y="1217395"/>
            <a:ext cx="269690" cy="291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3261815" y="2034447"/>
            <a:ext cx="359690" cy="6980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10291" y="75375"/>
            <a:ext cx="2063385" cy="461665"/>
          </a:xfrm>
          <a:prstGeom prst="rect">
            <a:avLst/>
          </a:prstGeom>
          <a:solidFill>
            <a:srgbClr val="EAFC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000090"/>
                </a:solidFill>
                <a:cs typeface="Arial" charset="0"/>
              </a:rPr>
              <a:t>SC</a:t>
            </a:r>
            <a:r>
              <a:rPr lang="ru-RU" b="1" dirty="0">
                <a:solidFill>
                  <a:srgbClr val="000090"/>
                </a:solidFill>
                <a:cs typeface="Arial" charset="0"/>
              </a:rPr>
              <a:t> </a:t>
            </a:r>
            <a:r>
              <a:rPr lang="en-US" b="1" dirty="0">
                <a:solidFill>
                  <a:srgbClr val="000090"/>
                </a:solidFill>
                <a:cs typeface="Arial" charset="0"/>
              </a:rPr>
              <a:t>solenoid:</a:t>
            </a:r>
          </a:p>
        </p:txBody>
      </p:sp>
      <p:cxnSp>
        <p:nvCxnSpPr>
          <p:cNvPr id="17" name="Straight Arrow Connector 16"/>
          <p:cNvCxnSpPr>
            <a:cxnSpLocks/>
          </p:cNvCxnSpPr>
          <p:nvPr/>
        </p:nvCxnSpPr>
        <p:spPr>
          <a:xfrm flipV="1">
            <a:off x="980104" y="1453501"/>
            <a:ext cx="573839" cy="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5249" name="TextBox 27"/>
          <p:cNvSpPr txBox="1">
            <a:spLocks noChangeArrowheads="1"/>
          </p:cNvSpPr>
          <p:nvPr/>
        </p:nvSpPr>
        <p:spPr bwMode="auto">
          <a:xfrm>
            <a:off x="3360450" y="954561"/>
            <a:ext cx="92951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90"/>
                </a:solidFill>
              </a:rPr>
              <a:t>yoke</a:t>
            </a:r>
          </a:p>
        </p:txBody>
      </p:sp>
      <p:sp>
        <p:nvSpPr>
          <p:cNvPr id="95250" name="TextBox 4"/>
          <p:cNvSpPr txBox="1">
            <a:spLocks noChangeArrowheads="1"/>
          </p:cNvSpPr>
          <p:nvPr/>
        </p:nvSpPr>
        <p:spPr bwMode="auto">
          <a:xfrm>
            <a:off x="496734" y="596078"/>
            <a:ext cx="165984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=0.5 T</a:t>
            </a:r>
            <a:endParaRPr lang="ru-RU" b="1" dirty="0">
              <a:solidFill>
                <a:srgbClr val="000090"/>
              </a:solidFill>
            </a:endParaRPr>
          </a:p>
        </p:txBody>
      </p:sp>
      <p:sp>
        <p:nvSpPr>
          <p:cNvPr id="2" name="Rectangle 1"/>
          <p:cNvSpPr/>
          <p:nvPr/>
        </p:nvSpPr>
        <p:spPr>
          <a:xfrm>
            <a:off x="5118531" y="600583"/>
            <a:ext cx="3235309" cy="707886"/>
          </a:xfrm>
          <a:prstGeom prst="rect">
            <a:avLst/>
          </a:prstGeom>
          <a:solidFill>
            <a:srgbClr val="FCF7FB"/>
          </a:solidFill>
        </p:spPr>
        <p:txBody>
          <a:bodyPr wrap="none" anchor="ctr">
            <a:spAutoFit/>
          </a:bodyPr>
          <a:lstStyle/>
          <a:p>
            <a:r>
              <a:rPr lang="en-US" sz="2000" i="1" dirty="0">
                <a:solidFill>
                  <a:srgbClr val="000090"/>
                </a:solidFill>
              </a:rPr>
              <a:t>Nominal current:   </a:t>
            </a:r>
            <a:r>
              <a:rPr lang="ru-RU" sz="2000" i="1" dirty="0">
                <a:solidFill>
                  <a:srgbClr val="000090"/>
                </a:solidFill>
              </a:rPr>
              <a:t>  </a:t>
            </a:r>
            <a:r>
              <a:rPr lang="fi-FI" sz="2000" b="1" i="1" dirty="0">
                <a:solidFill>
                  <a:srgbClr val="000090"/>
                </a:solidFill>
              </a:rPr>
              <a:t>1790 A</a:t>
            </a:r>
          </a:p>
          <a:p>
            <a:r>
              <a:rPr lang="en-US" sz="2000" i="1" dirty="0">
                <a:solidFill>
                  <a:srgbClr val="000090"/>
                </a:solidFill>
              </a:rPr>
              <a:t>Stored energy</a:t>
            </a:r>
            <a:r>
              <a:rPr lang="hr-HR" sz="2000" i="1" dirty="0">
                <a:solidFill>
                  <a:srgbClr val="000090"/>
                </a:solidFill>
              </a:rPr>
              <a:t>: </a:t>
            </a:r>
            <a:r>
              <a:rPr lang="ru-RU" sz="2000" i="1" dirty="0">
                <a:solidFill>
                  <a:srgbClr val="000090"/>
                </a:solidFill>
              </a:rPr>
              <a:t> </a:t>
            </a:r>
            <a:r>
              <a:rPr lang="hr-HR" sz="2000" b="1" i="1" dirty="0">
                <a:solidFill>
                  <a:srgbClr val="000090"/>
                </a:solidFill>
              </a:rPr>
              <a:t>14.6 M</a:t>
            </a:r>
            <a:r>
              <a:rPr lang="en-US" sz="2000" b="1" i="1">
                <a:solidFill>
                  <a:srgbClr val="000090"/>
                </a:solidFill>
              </a:rPr>
              <a:t>J</a:t>
            </a:r>
            <a:r>
              <a:rPr lang="fi-FI" sz="2000" b="1" i="1">
                <a:solidFill>
                  <a:srgbClr val="000090"/>
                </a:solidFill>
              </a:rPr>
              <a:t> </a:t>
            </a:r>
            <a:endParaRPr lang="en-US" sz="2000" b="1" i="1" dirty="0">
              <a:solidFill>
                <a:srgbClr val="000090"/>
              </a:solidFill>
            </a:endParaRPr>
          </a:p>
        </p:txBody>
      </p:sp>
      <p:sp>
        <p:nvSpPr>
          <p:cNvPr id="3" name="Date Placeholder 2"/>
          <p:cNvSpPr>
            <a:spLocks noGrp="1"/>
          </p:cNvSpPr>
          <p:nvPr>
            <p:ph type="dt" sz="half" idx="10"/>
          </p:nvPr>
        </p:nvSpPr>
        <p:spPr>
          <a:xfrm>
            <a:off x="457200" y="6321425"/>
            <a:ext cx="2133600" cy="476250"/>
          </a:xfrm>
        </p:spPr>
        <p:txBody>
          <a:bodyPr anchor="b"/>
          <a:lstStyle/>
          <a:p>
            <a:pPr>
              <a:defRPr/>
            </a:pPr>
            <a:r>
              <a:rPr lang="ru-RU"/>
              <a:t>20 February 2020</a:t>
            </a:r>
          </a:p>
        </p:txBody>
      </p:sp>
      <p:sp>
        <p:nvSpPr>
          <p:cNvPr id="4" name="Footer Placeholder 3"/>
          <p:cNvSpPr>
            <a:spLocks noGrp="1"/>
          </p:cNvSpPr>
          <p:nvPr>
            <p:ph type="ftr" sz="quarter" idx="11"/>
          </p:nvPr>
        </p:nvSpPr>
        <p:spPr>
          <a:xfrm>
            <a:off x="3124199" y="6502399"/>
            <a:ext cx="3357623" cy="295275"/>
          </a:xfrm>
        </p:spPr>
        <p:txBody>
          <a:bodyPr anchor="b"/>
          <a:lstStyle/>
          <a:p>
            <a:pPr>
              <a:defRPr/>
            </a:pPr>
            <a:r>
              <a:rPr lang="en-GB">
                <a:latin typeface="Arial"/>
                <a:cs typeface="Arial"/>
              </a:rPr>
              <a:t>V. Kekelidze, 127-th session of SC</a:t>
            </a:r>
            <a:endParaRPr lang="ru-RU" dirty="0">
              <a:latin typeface="Arial"/>
              <a:cs typeface="Arial"/>
            </a:endParaRPr>
          </a:p>
        </p:txBody>
      </p:sp>
      <p:sp>
        <p:nvSpPr>
          <p:cNvPr id="23" name="TextBox 22"/>
          <p:cNvSpPr txBox="1"/>
          <p:nvPr/>
        </p:nvSpPr>
        <p:spPr>
          <a:xfrm>
            <a:off x="3849511" y="3666271"/>
            <a:ext cx="5227485" cy="707886"/>
          </a:xfrm>
          <a:prstGeom prst="rect">
            <a:avLst/>
          </a:prstGeom>
          <a:noFill/>
        </p:spPr>
        <p:txBody>
          <a:bodyPr wrap="square" rtlCol="0">
            <a:spAutoFit/>
          </a:bodyPr>
          <a:lstStyle/>
          <a:p>
            <a:pPr algn="r"/>
            <a:r>
              <a:rPr lang="en-US" sz="2000" b="1" i="1" dirty="0">
                <a:solidFill>
                  <a:srgbClr val="FFFFFF"/>
                </a:solidFill>
                <a:latin typeface="Arial"/>
                <a:cs typeface="Arial"/>
              </a:rPr>
              <a:t>Yoke</a:t>
            </a:r>
            <a:r>
              <a:rPr lang="en-US" sz="2000" i="1" dirty="0">
                <a:solidFill>
                  <a:srgbClr val="FFFFFF"/>
                </a:solidFill>
                <a:latin typeface="Arial"/>
                <a:cs typeface="Arial"/>
              </a:rPr>
              <a:t>: all parts in </a:t>
            </a:r>
            <a:r>
              <a:rPr lang="en-US" sz="2000" i="1" dirty="0" err="1">
                <a:solidFill>
                  <a:srgbClr val="FFFFFF"/>
                </a:solidFill>
                <a:latin typeface="Arial"/>
                <a:cs typeface="Arial"/>
              </a:rPr>
              <a:t>Dubna</a:t>
            </a:r>
            <a:r>
              <a:rPr lang="en-US" sz="2000" i="1" dirty="0">
                <a:solidFill>
                  <a:srgbClr val="FFFFFF"/>
                </a:solidFill>
                <a:latin typeface="Arial"/>
                <a:cs typeface="Arial"/>
              </a:rPr>
              <a:t>,</a:t>
            </a:r>
          </a:p>
          <a:p>
            <a:pPr algn="r"/>
            <a:r>
              <a:rPr lang="en-US" sz="2000" i="1" dirty="0">
                <a:solidFill>
                  <a:srgbClr val="FFFFFF"/>
                </a:solidFill>
                <a:latin typeface="Arial"/>
                <a:cs typeface="Arial"/>
              </a:rPr>
              <a:t> control assembly tolerance</a:t>
            </a:r>
            <a:r>
              <a:rPr lang="en-US" sz="2000" i="1" dirty="0">
                <a:solidFill>
                  <a:srgbClr val="FFFFFF"/>
                </a:solidFill>
              </a:rPr>
              <a:t>~  </a:t>
            </a:r>
            <a:r>
              <a:rPr lang="en-US" sz="2000" b="1" i="1" dirty="0">
                <a:solidFill>
                  <a:srgbClr val="FFFFFF"/>
                </a:solidFill>
              </a:rPr>
              <a:t>0,5 mm  </a:t>
            </a:r>
          </a:p>
        </p:txBody>
      </p:sp>
      <p:pic>
        <p:nvPicPr>
          <p:cNvPr id="24" name="Picture 23" descr="IMG-20190904-WA001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934410"/>
            <a:ext cx="3882014" cy="2856356"/>
          </a:xfrm>
          <a:prstGeom prst="rect">
            <a:avLst/>
          </a:prstGeom>
        </p:spPr>
      </p:pic>
      <p:sp>
        <p:nvSpPr>
          <p:cNvPr id="29" name="TextBox 28"/>
          <p:cNvSpPr txBox="1"/>
          <p:nvPr/>
        </p:nvSpPr>
        <p:spPr>
          <a:xfrm>
            <a:off x="436383" y="6062334"/>
            <a:ext cx="3940755" cy="646331"/>
          </a:xfrm>
          <a:prstGeom prst="rect">
            <a:avLst/>
          </a:prstGeom>
          <a:noFill/>
        </p:spPr>
        <p:txBody>
          <a:bodyPr wrap="square" rtlCol="0">
            <a:spAutoFit/>
          </a:bodyPr>
          <a:lstStyle/>
          <a:p>
            <a:r>
              <a:rPr lang="en-US" i="1" dirty="0">
                <a:solidFill>
                  <a:srgbClr val="FFFFFF"/>
                </a:solidFill>
                <a:latin typeface="Arial"/>
                <a:cs typeface="Arial"/>
              </a:rPr>
              <a:t>The cryostat with SC coil:</a:t>
            </a:r>
            <a:endParaRPr lang="ru-RU" i="1" dirty="0">
              <a:solidFill>
                <a:srgbClr val="FFFFFF"/>
              </a:solidFill>
              <a:latin typeface="Arial"/>
              <a:cs typeface="Arial"/>
            </a:endParaRPr>
          </a:p>
          <a:p>
            <a:r>
              <a:rPr lang="ru-RU" i="1" dirty="0">
                <a:solidFill>
                  <a:srgbClr val="FFFFFF"/>
                </a:solidFill>
                <a:latin typeface="Arial"/>
                <a:cs typeface="Arial"/>
              </a:rPr>
              <a:t>- </a:t>
            </a:r>
            <a:r>
              <a:rPr lang="en-US" i="1" dirty="0">
                <a:solidFill>
                  <a:srgbClr val="FFFFFF"/>
                </a:solidFill>
                <a:latin typeface="Arial"/>
                <a:cs typeface="Arial"/>
              </a:rPr>
              <a:t>Ready for cold tests</a:t>
            </a:r>
          </a:p>
        </p:txBody>
      </p:sp>
      <p:sp>
        <p:nvSpPr>
          <p:cNvPr id="5" name="Slide Number Placeholder 4"/>
          <p:cNvSpPr>
            <a:spLocks noGrp="1"/>
          </p:cNvSpPr>
          <p:nvPr>
            <p:ph type="sldNum" sz="quarter" idx="12"/>
          </p:nvPr>
        </p:nvSpPr>
        <p:spPr>
          <a:xfrm>
            <a:off x="6553200" y="6424590"/>
            <a:ext cx="2133600" cy="365125"/>
          </a:xfrm>
        </p:spPr>
        <p:txBody>
          <a:bodyPr anchor="b"/>
          <a:lstStyle/>
          <a:p>
            <a:fld id="{4480217B-8183-4E7A-98AC-12846F6965A4}" type="slidenum">
              <a:rPr lang="ru-RU" smtClean="0"/>
              <a:pPr/>
              <a:t>26</a:t>
            </a:fld>
            <a:endParaRPr lang="ru-RU" dirty="0"/>
          </a:p>
        </p:txBody>
      </p:sp>
      <p:sp>
        <p:nvSpPr>
          <p:cNvPr id="25" name="TextBox 10">
            <a:extLst>
              <a:ext uri="{FF2B5EF4-FFF2-40B4-BE49-F238E27FC236}">
                <a16:creationId xmlns:a16="http://schemas.microsoft.com/office/drawing/2014/main" xmlns="" id="{85B460F7-1ED2-184B-9F3A-FC57F8DE4042}"/>
              </a:ext>
            </a:extLst>
          </p:cNvPr>
          <p:cNvSpPr txBox="1">
            <a:spLocks noChangeArrowheads="1"/>
          </p:cNvSpPr>
          <p:nvPr/>
        </p:nvSpPr>
        <p:spPr bwMode="auto">
          <a:xfrm>
            <a:off x="2308093" y="49690"/>
            <a:ext cx="6111801" cy="461665"/>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cs typeface="Arial" charset="0"/>
              </a:rPr>
              <a:t>Produced </a:t>
            </a:r>
            <a:r>
              <a:rPr lang="en-US" b="1" dirty="0" err="1">
                <a:solidFill>
                  <a:srgbClr val="FFFFFF"/>
                </a:solidFill>
                <a:cs typeface="Arial" charset="0"/>
              </a:rPr>
              <a:t>in</a:t>
            </a:r>
            <a:r>
              <a:rPr lang="en-US" i="1" dirty="0" err="1">
                <a:solidFill>
                  <a:srgbClr val="FFFFFF"/>
                </a:solidFill>
                <a:cs typeface="Arial" charset="0"/>
              </a:rPr>
              <a:t>ASG</a:t>
            </a:r>
            <a:r>
              <a:rPr lang="en-US" i="1" dirty="0">
                <a:solidFill>
                  <a:srgbClr val="FFFFFF"/>
                </a:solidFill>
                <a:cs typeface="Arial" charset="0"/>
              </a:rPr>
              <a:t> (Genova) </a:t>
            </a:r>
            <a:r>
              <a:rPr lang="ru-RU" i="1" dirty="0">
                <a:solidFill>
                  <a:srgbClr val="FFFFFF"/>
                </a:solidFill>
                <a:cs typeface="Arial" charset="0"/>
              </a:rPr>
              <a:t>и</a:t>
            </a:r>
            <a:r>
              <a:rPr lang="en-US" i="1" dirty="0">
                <a:solidFill>
                  <a:srgbClr val="FFFFFF"/>
                </a:solidFill>
                <a:cs typeface="Arial" charset="0"/>
              </a:rPr>
              <a:t> </a:t>
            </a:r>
            <a:r>
              <a:rPr lang="en-US" i="1" dirty="0" err="1">
                <a:solidFill>
                  <a:srgbClr val="FFFFFF"/>
                </a:solidFill>
                <a:cs typeface="Arial" charset="0"/>
              </a:rPr>
              <a:t>Vitkovice</a:t>
            </a:r>
            <a:r>
              <a:rPr lang="en-US" i="1" dirty="0">
                <a:solidFill>
                  <a:srgbClr val="FFFFFF"/>
                </a:solidFill>
                <a:cs typeface="Arial" charset="0"/>
              </a:rPr>
              <a:t> HM</a:t>
            </a:r>
          </a:p>
        </p:txBody>
      </p:sp>
      <p:sp>
        <p:nvSpPr>
          <p:cNvPr id="26" name="TextBox 27">
            <a:extLst>
              <a:ext uri="{FF2B5EF4-FFF2-40B4-BE49-F238E27FC236}">
                <a16:creationId xmlns:a16="http://schemas.microsoft.com/office/drawing/2014/main" xmlns="" id="{9E1C2F69-DF9B-FA40-BC93-A3C9F59D89CD}"/>
              </a:ext>
            </a:extLst>
          </p:cNvPr>
          <p:cNvSpPr txBox="1">
            <a:spLocks noChangeArrowheads="1"/>
          </p:cNvSpPr>
          <p:nvPr/>
        </p:nvSpPr>
        <p:spPr bwMode="auto">
          <a:xfrm>
            <a:off x="3117844" y="588100"/>
            <a:ext cx="2016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90"/>
                </a:solidFill>
              </a:rPr>
              <a:t>weight</a:t>
            </a:r>
            <a:r>
              <a:rPr lang="en-US" sz="2000" b="1" dirty="0">
                <a:solidFill>
                  <a:srgbClr val="000090"/>
                </a:solidFill>
              </a:rPr>
              <a:t> ~</a:t>
            </a:r>
            <a:r>
              <a:rPr lang="ru-RU" sz="2000" b="1" dirty="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cxnSp>
        <p:nvCxnSpPr>
          <p:cNvPr id="30" name="Straight Arrow Connector 29">
            <a:extLst>
              <a:ext uri="{FF2B5EF4-FFF2-40B4-BE49-F238E27FC236}">
                <a16:creationId xmlns:a16="http://schemas.microsoft.com/office/drawing/2014/main" xmlns="" id="{21FEF8FC-727F-7A4A-8761-C27C681B9D8E}"/>
              </a:ext>
            </a:extLst>
          </p:cNvPr>
          <p:cNvCxnSpPr>
            <a:cxnSpLocks/>
            <a:stCxn id="95249" idx="1"/>
          </p:cNvCxnSpPr>
          <p:nvPr/>
        </p:nvCxnSpPr>
        <p:spPr>
          <a:xfrm flipH="1" flipV="1">
            <a:off x="3117844" y="1118376"/>
            <a:ext cx="242606" cy="36210"/>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xmlns="" id="{25A47B8D-789D-9341-9472-1967068F894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4385762"/>
            <a:ext cx="4497346" cy="2440375"/>
          </a:xfrm>
          <a:prstGeom prst="rect">
            <a:avLst/>
          </a:prstGeom>
          <a:noFill/>
        </p:spPr>
      </p:pic>
      <p:sp>
        <p:nvSpPr>
          <p:cNvPr id="36" name="Rectangle 35">
            <a:extLst>
              <a:ext uri="{FF2B5EF4-FFF2-40B4-BE49-F238E27FC236}">
                <a16:creationId xmlns:a16="http://schemas.microsoft.com/office/drawing/2014/main" xmlns="" id="{8DA74C85-6FC9-9F4D-B66D-FC959E876C07}"/>
              </a:ext>
            </a:extLst>
          </p:cNvPr>
          <p:cNvSpPr/>
          <p:nvPr/>
        </p:nvSpPr>
        <p:spPr>
          <a:xfrm>
            <a:off x="4399305" y="6329745"/>
            <a:ext cx="2737275"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solidFill>
                  <a:schemeClr val="bg1"/>
                </a:solidFill>
                <a:latin typeface="Arial" charset="0"/>
                <a:ea typeface="ＭＳ Ｐゴシック" charset="0"/>
                <a:cs typeface="ＭＳ Ｐゴシック" charset="0"/>
              </a:rPr>
              <a:t>mounting</a:t>
            </a:r>
            <a:r>
              <a:rPr lang="ru-RU" i="1" dirty="0">
                <a:solidFill>
                  <a:schemeClr val="bg1"/>
                </a:solidFill>
                <a:latin typeface="Arial" charset="0"/>
                <a:ea typeface="ＭＳ Ｐゴシック" charset="0"/>
                <a:cs typeface="ＭＳ Ｐゴシック" charset="0"/>
              </a:rPr>
              <a:t> -  </a:t>
            </a:r>
            <a:r>
              <a:rPr lang="en-US" i="1" dirty="0">
                <a:solidFill>
                  <a:schemeClr val="bg1"/>
                </a:solidFill>
                <a:latin typeface="Arial" charset="0"/>
                <a:ea typeface="ＭＳ Ｐゴシック" charset="0"/>
                <a:cs typeface="ＭＳ Ｐゴシック" charset="0"/>
              </a:rPr>
              <a:t>Mar.‘20</a:t>
            </a:r>
          </a:p>
        </p:txBody>
      </p:sp>
    </p:spTree>
    <p:extLst>
      <p:ext uri="{BB962C8B-B14F-4D97-AF65-F5344CB8AC3E}">
        <p14:creationId xmlns:p14="http://schemas.microsoft.com/office/powerpoint/2010/main" val="236595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5">
            <a:extLst>
              <a:ext uri="{FF2B5EF4-FFF2-40B4-BE49-F238E27FC236}">
                <a16:creationId xmlns:a16="http://schemas.microsoft.com/office/drawing/2014/main" xmlns="" id="{4920A652-6606-AC46-AF22-42266809E33A}"/>
              </a:ext>
            </a:extLst>
          </p:cNvPr>
          <p:cNvSpPr/>
          <p:nvPr/>
        </p:nvSpPr>
        <p:spPr>
          <a:xfrm>
            <a:off x="6405636" y="2167461"/>
            <a:ext cx="2621859" cy="923330"/>
          </a:xfrm>
          <a:prstGeom prst="rect">
            <a:avLst/>
          </a:prstGeom>
          <a:solidFill>
            <a:srgbClr val="EEF3FF"/>
          </a:solidFill>
        </p:spPr>
        <p:txBody>
          <a:bodyPr wrap="square">
            <a:spAutoFit/>
          </a:bodyPr>
          <a:lstStyle/>
          <a:p>
            <a:r>
              <a:rPr lang="en-US" dirty="0">
                <a:solidFill>
                  <a:srgbClr val="000090"/>
                </a:solidFill>
                <a:cs typeface="Arial" panose="020B0604020202020204" pitchFamily="34" charset="0"/>
              </a:rPr>
              <a:t>FEC64SAM</a:t>
            </a:r>
            <a:r>
              <a:rPr lang="ru-RU" dirty="0">
                <a:solidFill>
                  <a:srgbClr val="000090"/>
                </a:solidFill>
                <a:cs typeface="Arial" panose="020B0604020202020204" pitchFamily="34" charset="0"/>
              </a:rPr>
              <a:t>: </a:t>
            </a:r>
          </a:p>
          <a:p>
            <a:pPr algn="r"/>
            <a:r>
              <a:rPr lang="en-US" b="1" i="1" dirty="0">
                <a:solidFill>
                  <a:srgbClr val="000090"/>
                </a:solidFill>
              </a:rPr>
              <a:t>4500</a:t>
            </a:r>
            <a:r>
              <a:rPr lang="en-US" i="1" dirty="0">
                <a:solidFill>
                  <a:srgbClr val="000090"/>
                </a:solidFill>
              </a:rPr>
              <a:t> SAMPA</a:t>
            </a:r>
            <a:r>
              <a:rPr lang="ru-RU" i="1" dirty="0">
                <a:solidFill>
                  <a:srgbClr val="000090"/>
                </a:solidFill>
              </a:rPr>
              <a:t> </a:t>
            </a:r>
            <a:r>
              <a:rPr lang="en-US" i="1" dirty="0">
                <a:solidFill>
                  <a:srgbClr val="000090"/>
                </a:solidFill>
              </a:rPr>
              <a:t>V4</a:t>
            </a:r>
            <a:endParaRPr lang="ru-RU" i="1" dirty="0">
              <a:solidFill>
                <a:srgbClr val="000090"/>
              </a:solidFill>
            </a:endParaRPr>
          </a:p>
          <a:p>
            <a:pPr algn="r"/>
            <a:r>
              <a:rPr lang="en-US" i="1" dirty="0">
                <a:solidFill>
                  <a:srgbClr val="000090"/>
                </a:solidFill>
              </a:rPr>
              <a:t> –</a:t>
            </a:r>
            <a:r>
              <a:rPr lang="ru-RU" i="1" dirty="0">
                <a:solidFill>
                  <a:srgbClr val="000090"/>
                </a:solidFill>
              </a:rPr>
              <a:t> </a:t>
            </a:r>
            <a:r>
              <a:rPr lang="en-US" i="1" dirty="0">
                <a:solidFill>
                  <a:srgbClr val="000090"/>
                </a:solidFill>
              </a:rPr>
              <a:t>delivered from </a:t>
            </a:r>
            <a:r>
              <a:rPr lang="en-US" b="1" i="1" dirty="0">
                <a:solidFill>
                  <a:srgbClr val="FF0000"/>
                </a:solidFill>
              </a:rPr>
              <a:t>CERN</a:t>
            </a:r>
          </a:p>
        </p:txBody>
      </p:sp>
      <p:pic>
        <p:nvPicPr>
          <p:cNvPr id="19" name="Рисунок 11" descr="FEC-64SAM1.jpg">
            <a:extLst>
              <a:ext uri="{FF2B5EF4-FFF2-40B4-BE49-F238E27FC236}">
                <a16:creationId xmlns:a16="http://schemas.microsoft.com/office/drawing/2014/main" xmlns="" id="{FAFB1E23-2AAF-2041-942C-C3BEFCEFC3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828740" y="120262"/>
            <a:ext cx="1750434" cy="2495362"/>
          </a:xfrm>
          <a:prstGeom prst="rect">
            <a:avLst/>
          </a:prstGeom>
          <a:noFill/>
          <a:ln>
            <a:noFill/>
          </a:ln>
          <a:scene3d>
            <a:camera prst="orthographicFront">
              <a:rot lat="0" lon="0" rev="5400000"/>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xmlns="" id="{024CFF7F-480F-6349-9750-5C697A1BD7AC}"/>
              </a:ext>
            </a:extLst>
          </p:cNvPr>
          <p:cNvSpPr>
            <a:spLocks noGrp="1"/>
          </p:cNvSpPr>
          <p:nvPr>
            <p:ph type="dt" sz="half" idx="10"/>
          </p:nvPr>
        </p:nvSpPr>
        <p:spPr>
          <a:xfrm>
            <a:off x="457200" y="6440574"/>
            <a:ext cx="2133600" cy="365125"/>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46AE0F28-520A-C344-843B-3A44F1D7DAEA}"/>
              </a:ext>
            </a:extLst>
          </p:cNvPr>
          <p:cNvSpPr>
            <a:spLocks noGrp="1"/>
          </p:cNvSpPr>
          <p:nvPr>
            <p:ph type="ftr" sz="quarter" idx="11"/>
          </p:nvPr>
        </p:nvSpPr>
        <p:spPr>
          <a:xfrm>
            <a:off x="3124200" y="6440574"/>
            <a:ext cx="2895600" cy="365125"/>
          </a:xfrm>
        </p:spPr>
        <p:txBody>
          <a:bodyPr anchor="b"/>
          <a:lstStyle/>
          <a:p>
            <a:r>
              <a:rPr lang="en-GB"/>
              <a:t>V. Kekelidze, 127-th session of SC</a:t>
            </a:r>
            <a:endParaRPr lang="en-US"/>
          </a:p>
        </p:txBody>
      </p:sp>
      <p:sp>
        <p:nvSpPr>
          <p:cNvPr id="6" name="Slide Number Placeholder 5">
            <a:extLst>
              <a:ext uri="{FF2B5EF4-FFF2-40B4-BE49-F238E27FC236}">
                <a16:creationId xmlns:a16="http://schemas.microsoft.com/office/drawing/2014/main" xmlns="" id="{108F3E32-4A00-8E46-A63F-7DD122918F4E}"/>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27</a:t>
            </a:fld>
            <a:endParaRPr lang="en-US"/>
          </a:p>
        </p:txBody>
      </p:sp>
      <p:pic>
        <p:nvPicPr>
          <p:cNvPr id="8" name="Рисунок 7222" descr="IMG_20191031_122020">
            <a:extLst>
              <a:ext uri="{FF2B5EF4-FFF2-40B4-BE49-F238E27FC236}">
                <a16:creationId xmlns:a16="http://schemas.microsoft.com/office/drawing/2014/main" xmlns="" id="{A8146643-CB20-A642-B751-682BA7A07B0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490" y="613637"/>
            <a:ext cx="3153449" cy="2428342"/>
          </a:xfrm>
          <a:prstGeom prst="rect">
            <a:avLst/>
          </a:prstGeom>
          <a:noFill/>
          <a:ln>
            <a:noFill/>
          </a:ln>
        </p:spPr>
      </p:pic>
      <p:sp>
        <p:nvSpPr>
          <p:cNvPr id="16" name="Заголовок 3">
            <a:extLst>
              <a:ext uri="{FF2B5EF4-FFF2-40B4-BE49-F238E27FC236}">
                <a16:creationId xmlns:a16="http://schemas.microsoft.com/office/drawing/2014/main" xmlns="" id="{289F467A-6583-2949-9685-873DEF882AA2}"/>
              </a:ext>
            </a:extLst>
          </p:cNvPr>
          <p:cNvSpPr txBox="1">
            <a:spLocks/>
          </p:cNvSpPr>
          <p:nvPr/>
        </p:nvSpPr>
        <p:spPr>
          <a:xfrm>
            <a:off x="2219915" y="108373"/>
            <a:ext cx="4596521" cy="478074"/>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TPC – the basic tracker</a:t>
            </a:r>
          </a:p>
        </p:txBody>
      </p:sp>
      <p:graphicFrame>
        <p:nvGraphicFramePr>
          <p:cNvPr id="17" name="Таблица 12">
            <a:extLst>
              <a:ext uri="{FF2B5EF4-FFF2-40B4-BE49-F238E27FC236}">
                <a16:creationId xmlns:a16="http://schemas.microsoft.com/office/drawing/2014/main" xmlns="" id="{102291AB-5699-684A-8CB2-6A420FFC1ED7}"/>
              </a:ext>
            </a:extLst>
          </p:cNvPr>
          <p:cNvGraphicFramePr>
            <a:graphicFrameLocks noGrp="1"/>
          </p:cNvGraphicFramePr>
          <p:nvPr>
            <p:extLst>
              <p:ext uri="{D42A27DB-BD31-4B8C-83A1-F6EECF244321}">
                <p14:modId xmlns:p14="http://schemas.microsoft.com/office/powerpoint/2010/main" val="1366904001"/>
              </p:ext>
            </p:extLst>
          </p:nvPr>
        </p:nvGraphicFramePr>
        <p:xfrm>
          <a:off x="169974" y="727157"/>
          <a:ext cx="3017813" cy="2360392"/>
        </p:xfrm>
        <a:graphic>
          <a:graphicData uri="http://schemas.openxmlformats.org/drawingml/2006/table">
            <a:tbl>
              <a:tblPr/>
              <a:tblGrid>
                <a:gridCol w="1601676">
                  <a:extLst>
                    <a:ext uri="{9D8B030D-6E8A-4147-A177-3AD203B41FA5}">
                      <a16:colId xmlns:a16="http://schemas.microsoft.com/office/drawing/2014/main" xmlns="" val="20000"/>
                    </a:ext>
                  </a:extLst>
                </a:gridCol>
                <a:gridCol w="1416137">
                  <a:extLst>
                    <a:ext uri="{9D8B030D-6E8A-4147-A177-3AD203B41FA5}">
                      <a16:colId xmlns:a16="http://schemas.microsoft.com/office/drawing/2014/main" xmlns="" val="20001"/>
                    </a:ext>
                  </a:extLst>
                </a:gridCol>
              </a:tblGrid>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length</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340</a:t>
                      </a:r>
                      <a:r>
                        <a:rPr kumimoji="0" lang="ru-RU" sz="1600" b="0" i="1" u="none" strike="noStrike" cap="none" normalizeH="0" baseline="0" dirty="0">
                          <a:ln>
                            <a:noFill/>
                          </a:ln>
                          <a:solidFill>
                            <a:srgbClr val="000090"/>
                          </a:solidFill>
                          <a:effectLst/>
                          <a:latin typeface="Arial"/>
                          <a:ea typeface="ＭＳ Ｐゴシック" charset="0"/>
                          <a:cs typeface="Arial"/>
                        </a:rPr>
                        <a:t> с</a:t>
                      </a:r>
                      <a:r>
                        <a:rPr kumimoji="0" lang="en-US" sz="1600" b="0" i="1" u="none" strike="noStrike" cap="none" normalizeH="0" baseline="0" dirty="0">
                          <a:ln>
                            <a:noFill/>
                          </a:ln>
                          <a:solidFill>
                            <a:srgbClr val="000090"/>
                          </a:solidFill>
                          <a:effectLst/>
                          <a:latin typeface="Arial"/>
                          <a:ea typeface="ＭＳ Ｐゴシック" charset="0"/>
                          <a:cs typeface="Arial"/>
                        </a:rPr>
                        <a:t>m</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0"/>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radius</a:t>
                      </a:r>
                      <a:r>
                        <a:rPr kumimoji="0" lang="ru-RU" sz="1600" b="0" i="0" u="none" strike="noStrike" cap="none" normalizeH="0" baseline="0" dirty="0">
                          <a:ln>
                            <a:noFill/>
                          </a:ln>
                          <a:solidFill>
                            <a:srgbClr val="000090"/>
                          </a:solidFill>
                          <a:effectLst/>
                          <a:latin typeface="Arial"/>
                          <a:ea typeface="ＭＳ Ｐゴシック" charset="0"/>
                          <a:cs typeface="Arial"/>
                        </a:rPr>
                        <a:t> 4</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140</a:t>
                      </a:r>
                      <a:r>
                        <a:rPr kumimoji="0" lang="ru-RU" sz="1600" b="0" i="1" u="none" strike="noStrike" cap="none" normalizeH="0" baseline="0" dirty="0">
                          <a:ln>
                            <a:noFill/>
                          </a:ln>
                          <a:solidFill>
                            <a:srgbClr val="000090"/>
                          </a:solidFill>
                          <a:effectLst/>
                          <a:latin typeface="Arial"/>
                          <a:ea typeface="ＭＳ Ｐゴシック" charset="0"/>
                          <a:cs typeface="Arial"/>
                        </a:rPr>
                        <a:t> с</a:t>
                      </a:r>
                      <a:r>
                        <a:rPr kumimoji="0" lang="en-US" sz="1600" b="0" i="1" u="none" strike="noStrike" cap="none" normalizeH="0" baseline="0" dirty="0">
                          <a:ln>
                            <a:noFill/>
                          </a:ln>
                          <a:solidFill>
                            <a:srgbClr val="000090"/>
                          </a:solidFill>
                          <a:effectLst/>
                          <a:latin typeface="Arial"/>
                          <a:ea typeface="ＭＳ Ｐゴシック" charset="0"/>
                          <a:cs typeface="Arial"/>
                        </a:rPr>
                        <a:t>m</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1"/>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Radius</a:t>
                      </a:r>
                      <a:r>
                        <a:rPr kumimoji="0" lang="ru-RU" sz="1600" b="0" i="0" u="none" strike="noStrike" cap="none" normalizeH="0" baseline="0" dirty="0">
                          <a:ln>
                            <a:noFill/>
                          </a:ln>
                          <a:solidFill>
                            <a:srgbClr val="000090"/>
                          </a:solidFill>
                          <a:effectLst/>
                          <a:latin typeface="Arial"/>
                          <a:ea typeface="ＭＳ Ｐゴシック" charset="0"/>
                          <a:cs typeface="Arial"/>
                        </a:rPr>
                        <a:t> 1</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27 </a:t>
                      </a:r>
                      <a:r>
                        <a:rPr kumimoji="0" lang="ru-RU" sz="1600" b="0" i="1" u="none" strike="noStrike" cap="none" normalizeH="0" baseline="0" dirty="0">
                          <a:ln>
                            <a:noFill/>
                          </a:ln>
                          <a:solidFill>
                            <a:srgbClr val="000090"/>
                          </a:solidFill>
                          <a:effectLst/>
                          <a:latin typeface="Arial"/>
                          <a:ea typeface="ＭＳ Ｐゴシック" charset="0"/>
                          <a:cs typeface="Arial"/>
                        </a:rPr>
                        <a:t>с</a:t>
                      </a:r>
                      <a:r>
                        <a:rPr kumimoji="0" lang="en-US" sz="1600" b="0" i="1" u="none" strike="noStrike" cap="none" normalizeH="0" baseline="0" dirty="0">
                          <a:ln>
                            <a:noFill/>
                          </a:ln>
                          <a:solidFill>
                            <a:srgbClr val="000090"/>
                          </a:solidFill>
                          <a:effectLst/>
                          <a:latin typeface="Arial"/>
                          <a:ea typeface="ＭＳ Ｐゴシック" charset="0"/>
                          <a:cs typeface="Arial"/>
                        </a:rPr>
                        <a:t>m</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2"/>
                  </a:ext>
                </a:extLst>
              </a:tr>
              <a:tr h="281214">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gas</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ru-RU" sz="1600" b="0" i="1" u="none" strike="noStrike" cap="none" normalizeH="0" baseline="0" dirty="0">
                          <a:ln>
                            <a:noFill/>
                          </a:ln>
                          <a:solidFill>
                            <a:srgbClr val="000090"/>
                          </a:solidFill>
                          <a:effectLst/>
                          <a:latin typeface="Arial"/>
                          <a:ea typeface="ＭＳ Ｐゴシック" charset="0"/>
                          <a:cs typeface="Arial"/>
                        </a:rPr>
                        <a:t>0,</a:t>
                      </a:r>
                      <a:r>
                        <a:rPr kumimoji="0" lang="en-US" sz="1600" b="0" i="1" u="none" strike="noStrike" cap="none" normalizeH="0" baseline="0" dirty="0">
                          <a:ln>
                            <a:noFill/>
                          </a:ln>
                          <a:solidFill>
                            <a:srgbClr val="000090"/>
                          </a:solidFill>
                          <a:effectLst/>
                          <a:latin typeface="Arial"/>
                          <a:ea typeface="ＭＳ Ｐゴシック" charset="0"/>
                          <a:cs typeface="Arial"/>
                        </a:rPr>
                        <a:t>9Ar+</a:t>
                      </a:r>
                      <a:r>
                        <a:rPr kumimoji="0" lang="ru-RU" sz="1600" b="0" i="1" u="none" strike="noStrike" cap="none" normalizeH="0" baseline="0" dirty="0">
                          <a:ln>
                            <a:noFill/>
                          </a:ln>
                          <a:solidFill>
                            <a:srgbClr val="000090"/>
                          </a:solidFill>
                          <a:effectLst/>
                          <a:latin typeface="Arial"/>
                          <a:ea typeface="ＭＳ Ｐゴシック" charset="0"/>
                          <a:cs typeface="Arial"/>
                        </a:rPr>
                        <a:t>0,1</a:t>
                      </a:r>
                      <a:r>
                        <a:rPr kumimoji="0" lang="en-US" sz="1600" b="0" i="1" u="none" strike="noStrike" cap="none" normalizeH="0" baseline="0" dirty="0">
                          <a:ln>
                            <a:noFill/>
                          </a:ln>
                          <a:solidFill>
                            <a:srgbClr val="000090"/>
                          </a:solidFill>
                          <a:effectLst/>
                          <a:latin typeface="Arial"/>
                          <a:ea typeface="ＭＳ Ｐゴシック" charset="0"/>
                          <a:cs typeface="Arial"/>
                        </a:rPr>
                        <a:t>CH</a:t>
                      </a:r>
                      <a:r>
                        <a:rPr kumimoji="0" lang="en-US" sz="1600" b="0" i="1" u="none" strike="noStrike" cap="none" normalizeH="0" baseline="-25000" dirty="0">
                          <a:ln>
                            <a:noFill/>
                          </a:ln>
                          <a:solidFill>
                            <a:srgbClr val="000090"/>
                          </a:solidFill>
                          <a:effectLst/>
                          <a:latin typeface="Arial"/>
                          <a:ea typeface="ＭＳ Ｐゴシック" charset="0"/>
                          <a:cs typeface="Arial"/>
                        </a:rPr>
                        <a:t>4</a:t>
                      </a:r>
                      <a:endParaRPr kumimoji="0" lang="ru-RU" sz="1600" b="0" i="1" u="none" strike="noStrike" cap="none" normalizeH="0" baseline="-2500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3"/>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drift velocity</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5.45 </a:t>
                      </a:r>
                      <a:r>
                        <a:rPr kumimoji="0" lang="ru-RU" sz="1600" b="0" i="1" u="none" strike="noStrike" cap="none" normalizeH="0" baseline="0" dirty="0">
                          <a:ln>
                            <a:noFill/>
                          </a:ln>
                          <a:solidFill>
                            <a:srgbClr val="000090"/>
                          </a:solidFill>
                          <a:effectLst/>
                          <a:latin typeface="Arial"/>
                          <a:ea typeface="ＭＳ Ｐゴシック" charset="0"/>
                          <a:cs typeface="Arial"/>
                        </a:rPr>
                        <a:t>см</a:t>
                      </a:r>
                      <a:r>
                        <a:rPr kumimoji="0" lang="en-US" sz="1600" b="0" i="1" u="none" strike="noStrike" cap="none" normalizeH="0" baseline="0" dirty="0">
                          <a:ln>
                            <a:noFill/>
                          </a:ln>
                          <a:solidFill>
                            <a:srgbClr val="000090"/>
                          </a:solidFill>
                          <a:effectLst/>
                          <a:latin typeface="Arial"/>
                          <a:ea typeface="ＭＳ Ｐゴシック" charset="0"/>
                          <a:cs typeface="Arial"/>
                        </a:rPr>
                        <a:t>/</a:t>
                      </a:r>
                      <a:r>
                        <a:rPr kumimoji="0" lang="en-US" sz="1600" b="0" i="1" u="none" strike="noStrike" cap="none" normalizeH="0" baseline="0" dirty="0" err="1">
                          <a:ln>
                            <a:noFill/>
                          </a:ln>
                          <a:solidFill>
                            <a:srgbClr val="000090"/>
                          </a:solidFill>
                          <a:effectLst/>
                          <a:latin typeface="Arial"/>
                          <a:ea typeface="ＭＳ Ｐゴシック" charset="0"/>
                          <a:cs typeface="Arial"/>
                        </a:rPr>
                        <a:t>mks</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4"/>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drift time</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&lt; 30</a:t>
                      </a:r>
                      <a:r>
                        <a:rPr kumimoji="0" lang="ru-RU" sz="1600" b="0" i="1" u="none" strike="noStrike" cap="none" normalizeH="0" baseline="0" dirty="0">
                          <a:ln>
                            <a:noFill/>
                          </a:ln>
                          <a:solidFill>
                            <a:srgbClr val="000090"/>
                          </a:solidFill>
                          <a:effectLst/>
                          <a:latin typeface="Arial"/>
                          <a:ea typeface="ＭＳ Ｐゴシック" charset="0"/>
                          <a:cs typeface="Arial"/>
                        </a:rPr>
                        <a:t> </a:t>
                      </a:r>
                      <a:r>
                        <a:rPr kumimoji="0" lang="en-US" sz="1600" b="0" i="1" u="none" strike="noStrike" cap="none" normalizeH="0" baseline="0" dirty="0" err="1">
                          <a:ln>
                            <a:noFill/>
                          </a:ln>
                          <a:solidFill>
                            <a:srgbClr val="000090"/>
                          </a:solidFill>
                          <a:effectLst/>
                          <a:latin typeface="Arial"/>
                          <a:ea typeface="ＭＳ Ｐゴシック" charset="0"/>
                          <a:cs typeface="Arial"/>
                        </a:rPr>
                        <a:t>mks</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5"/>
                  </a:ext>
                </a:extLst>
              </a:tr>
              <a:tr h="28339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N of R</a:t>
                      </a:r>
                      <a:r>
                        <a:rPr kumimoji="0" lang="ru-RU" sz="1600" b="0" i="0" u="none" strike="noStrike" cap="none" normalizeH="0" baseline="0" dirty="0">
                          <a:ln>
                            <a:noFill/>
                          </a:ln>
                          <a:solidFill>
                            <a:srgbClr val="000090"/>
                          </a:solidFill>
                          <a:effectLst/>
                          <a:latin typeface="Arial"/>
                          <a:ea typeface="ＭＳ Ｐゴシック" charset="0"/>
                          <a:cs typeface="Arial"/>
                        </a:rPr>
                        <a:t>/</a:t>
                      </a:r>
                      <a:r>
                        <a:rPr kumimoji="0" lang="en-US" sz="1600" b="0" i="0" u="none" strike="noStrike" cap="none" normalizeH="0" baseline="0" dirty="0">
                          <a:ln>
                            <a:noFill/>
                          </a:ln>
                          <a:solidFill>
                            <a:srgbClr val="000090"/>
                          </a:solidFill>
                          <a:effectLst/>
                          <a:latin typeface="Arial"/>
                          <a:ea typeface="ＭＳ Ｐゴシック" charset="0"/>
                          <a:cs typeface="Arial"/>
                        </a:rPr>
                        <a:t>O </a:t>
                      </a:r>
                      <a:r>
                        <a:rPr kumimoji="0" lang="en-US" sz="1600" b="0" i="0" u="none" strike="noStrike" cap="none" normalizeH="0" baseline="0" dirty="0" err="1">
                          <a:ln>
                            <a:noFill/>
                          </a:ln>
                          <a:solidFill>
                            <a:srgbClr val="000090"/>
                          </a:solidFill>
                          <a:effectLst/>
                          <a:latin typeface="Arial"/>
                          <a:ea typeface="ＭＳ Ｐゴシック" charset="0"/>
                          <a:cs typeface="Arial"/>
                        </a:rPr>
                        <a:t>cham</a:t>
                      </a:r>
                      <a:r>
                        <a:rPr kumimoji="0" lang="en-US" sz="1600" b="0" i="0" u="none" strike="noStrike" cap="none" normalizeH="0" baseline="0" dirty="0">
                          <a:ln>
                            <a:noFill/>
                          </a:ln>
                          <a:solidFill>
                            <a:srgbClr val="000090"/>
                          </a:solidFill>
                          <a:effectLst/>
                          <a:latin typeface="Arial"/>
                          <a:ea typeface="ＭＳ Ｐゴシック" charset="0"/>
                          <a:cs typeface="Arial"/>
                        </a:rPr>
                        <a:t>.</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12 + 12</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6"/>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channels</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a:ln>
                            <a:noFill/>
                          </a:ln>
                          <a:solidFill>
                            <a:srgbClr val="000090"/>
                          </a:solidFill>
                          <a:effectLst/>
                          <a:latin typeface="Arial"/>
                          <a:ea typeface="ＭＳ Ｐゴシック" charset="0"/>
                          <a:cs typeface="Arial"/>
                        </a:rPr>
                        <a:t>95</a:t>
                      </a:r>
                      <a:r>
                        <a:rPr kumimoji="0" lang="ru-RU" sz="1600" b="1" i="1" u="none" strike="noStrike" cap="none" normalizeH="0" baseline="0" dirty="0">
                          <a:ln>
                            <a:noFill/>
                          </a:ln>
                          <a:solidFill>
                            <a:srgbClr val="000090"/>
                          </a:solidFill>
                          <a:effectLst/>
                          <a:latin typeface="Arial"/>
                          <a:ea typeface="ＭＳ Ｐゴシック" charset="0"/>
                          <a:cs typeface="Arial"/>
                        </a:rPr>
                        <a:t> </a:t>
                      </a:r>
                      <a:r>
                        <a:rPr kumimoji="0" lang="en-US" sz="1600" b="1" i="1" u="none" strike="noStrike" cap="none" normalizeH="0" baseline="0" dirty="0">
                          <a:ln>
                            <a:noFill/>
                          </a:ln>
                          <a:solidFill>
                            <a:srgbClr val="000090"/>
                          </a:solidFill>
                          <a:effectLst/>
                          <a:latin typeface="Arial"/>
                          <a:ea typeface="ＭＳ Ｐゴシック" charset="0"/>
                          <a:cs typeface="Arial"/>
                        </a:rPr>
                        <a:t>232</a:t>
                      </a:r>
                      <a:endParaRPr kumimoji="0" lang="ru-RU" sz="1600" b="1"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7"/>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Max rate</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 7 kHz</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xmlns="" val="10008"/>
                  </a:ext>
                </a:extLst>
              </a:tr>
            </a:tbl>
          </a:graphicData>
        </a:graphic>
      </p:graphicFrame>
      <p:sp>
        <p:nvSpPr>
          <p:cNvPr id="21" name="TextBox 20">
            <a:extLst>
              <a:ext uri="{FF2B5EF4-FFF2-40B4-BE49-F238E27FC236}">
                <a16:creationId xmlns:a16="http://schemas.microsoft.com/office/drawing/2014/main" xmlns="" id="{65A6ABC5-D38B-4F49-8A7D-B9542B5B8DDB}"/>
              </a:ext>
            </a:extLst>
          </p:cNvPr>
          <p:cNvSpPr txBox="1"/>
          <p:nvPr/>
        </p:nvSpPr>
        <p:spPr>
          <a:xfrm>
            <a:off x="3273156" y="2673560"/>
            <a:ext cx="3018775" cy="369332"/>
          </a:xfrm>
          <a:prstGeom prst="rect">
            <a:avLst/>
          </a:prstGeom>
          <a:noFill/>
        </p:spPr>
        <p:txBody>
          <a:bodyPr wrap="none" rtlCol="0">
            <a:spAutoFit/>
          </a:bodyPr>
          <a:lstStyle/>
          <a:p>
            <a:r>
              <a:rPr lang="en-US" i="1" dirty="0">
                <a:solidFill>
                  <a:schemeClr val="bg1"/>
                </a:solidFill>
                <a:latin typeface="Arial" panose="020B0604020202020204" pitchFamily="34" charset="0"/>
                <a:cs typeface="Arial" panose="020B0604020202020204" pitchFamily="34" charset="0"/>
              </a:rPr>
              <a:t>Assembly in the clean room</a:t>
            </a:r>
            <a:endParaRPr lang="ru-RU" i="1" dirty="0">
              <a:solidFill>
                <a:schemeClr val="bg1"/>
              </a:solidFill>
              <a:latin typeface="Arial" panose="020B0604020202020204" pitchFamily="34" charset="0"/>
              <a:cs typeface="Arial" panose="020B0604020202020204" pitchFamily="34" charset="0"/>
            </a:endParaRPr>
          </a:p>
        </p:txBody>
      </p:sp>
      <p:pic>
        <p:nvPicPr>
          <p:cNvPr id="22" name="Picture 6" descr="NICA-Logo_4c">
            <a:extLst>
              <a:ext uri="{FF2B5EF4-FFF2-40B4-BE49-F238E27FC236}">
                <a16:creationId xmlns:a16="http://schemas.microsoft.com/office/drawing/2014/main" xmlns="" id="{038A8777-4A0D-7248-9F7A-9C67C22552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52" y="34090"/>
            <a:ext cx="1333500" cy="6568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4" name="Picture 3" descr="D:\babkin\NIKA-MPD\ToF_RPC\documents_15\ToF_TDR\Lobastov_MC\mpd_geov7.png">
            <a:extLst>
              <a:ext uri="{FF2B5EF4-FFF2-40B4-BE49-F238E27FC236}">
                <a16:creationId xmlns:a16="http://schemas.microsoft.com/office/drawing/2014/main" xmlns="" id="{7CDD24F1-EB3F-A941-B535-95D830477AE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1583" t="2973" r="13470" b="3965"/>
          <a:stretch>
            <a:fillRect/>
          </a:stretch>
        </p:blipFill>
        <p:spPr bwMode="auto">
          <a:xfrm>
            <a:off x="0" y="3581093"/>
            <a:ext cx="3759200" cy="2802312"/>
          </a:xfrm>
          <a:prstGeom prst="rect">
            <a:avLst/>
          </a:prstGeom>
          <a:noFill/>
        </p:spPr>
      </p:pic>
      <p:sp>
        <p:nvSpPr>
          <p:cNvPr id="25" name="TextBox 24">
            <a:extLst>
              <a:ext uri="{FF2B5EF4-FFF2-40B4-BE49-F238E27FC236}">
                <a16:creationId xmlns:a16="http://schemas.microsoft.com/office/drawing/2014/main" xmlns="" id="{6334BB48-B57E-CC4A-B3D8-5BB98A4640CD}"/>
              </a:ext>
            </a:extLst>
          </p:cNvPr>
          <p:cNvSpPr txBox="1"/>
          <p:nvPr/>
        </p:nvSpPr>
        <p:spPr>
          <a:xfrm>
            <a:off x="407859" y="4199069"/>
            <a:ext cx="2333000" cy="1015663"/>
          </a:xfrm>
          <a:prstGeom prst="rect">
            <a:avLst/>
          </a:prstGeom>
          <a:solidFill>
            <a:srgbClr val="FFF6DB"/>
          </a:solidFill>
        </p:spPr>
        <p:txBody>
          <a:bodyPr wrap="square" rtlCol="0">
            <a:spAutoFit/>
          </a:bodyPr>
          <a:lstStyle/>
          <a:p>
            <a:r>
              <a:rPr lang="en-US" sz="2000" b="1" dirty="0">
                <a:solidFill>
                  <a:srgbClr val="000090"/>
                </a:solidFill>
                <a:latin typeface="Arial"/>
                <a:cs typeface="Arial"/>
              </a:rPr>
              <a:t>28</a:t>
            </a:r>
            <a:r>
              <a:rPr lang="en-US" sz="2000" dirty="0">
                <a:solidFill>
                  <a:srgbClr val="000090"/>
                </a:solidFill>
                <a:latin typeface="Arial"/>
                <a:cs typeface="Arial"/>
              </a:rPr>
              <a:t> </a:t>
            </a:r>
            <a:r>
              <a:rPr lang="en-US" sz="2000" i="1" dirty="0">
                <a:solidFill>
                  <a:srgbClr val="000090"/>
                </a:solidFill>
                <a:latin typeface="Arial"/>
                <a:cs typeface="Arial"/>
              </a:rPr>
              <a:t>modules</a:t>
            </a:r>
          </a:p>
          <a:p>
            <a:r>
              <a:rPr lang="en-US" sz="2000" b="1" dirty="0">
                <a:solidFill>
                  <a:srgbClr val="000090"/>
                </a:solidFill>
                <a:latin typeface="Arial"/>
                <a:cs typeface="Arial"/>
              </a:rPr>
              <a:t>280</a:t>
            </a:r>
            <a:r>
              <a:rPr lang="en-US" sz="2000" dirty="0">
                <a:solidFill>
                  <a:srgbClr val="000090"/>
                </a:solidFill>
                <a:latin typeface="Arial"/>
                <a:cs typeface="Arial"/>
              </a:rPr>
              <a:t> </a:t>
            </a:r>
            <a:r>
              <a:rPr lang="en-US" sz="2000" i="1" dirty="0">
                <a:solidFill>
                  <a:srgbClr val="000090"/>
                </a:solidFill>
                <a:latin typeface="Arial"/>
                <a:cs typeface="Arial"/>
              </a:rPr>
              <a:t>prop. </a:t>
            </a:r>
            <a:r>
              <a:rPr lang="en-US" sz="2000" i="1" dirty="0" err="1">
                <a:solidFill>
                  <a:srgbClr val="000090"/>
                </a:solidFill>
                <a:latin typeface="Arial"/>
                <a:cs typeface="Arial"/>
              </a:rPr>
              <a:t>cham</a:t>
            </a:r>
            <a:r>
              <a:rPr lang="en-US" sz="2000" i="1" dirty="0">
                <a:solidFill>
                  <a:srgbClr val="000090"/>
                </a:solidFill>
                <a:latin typeface="Arial"/>
                <a:cs typeface="Arial"/>
              </a:rPr>
              <a:t>-s</a:t>
            </a:r>
          </a:p>
          <a:p>
            <a:r>
              <a:rPr lang="en-US" sz="2000" b="1" dirty="0">
                <a:solidFill>
                  <a:srgbClr val="000090"/>
                </a:solidFill>
                <a:latin typeface="Arial"/>
                <a:cs typeface="Arial"/>
              </a:rPr>
              <a:t>13 440 </a:t>
            </a:r>
            <a:r>
              <a:rPr lang="en-US" sz="2000" i="1" dirty="0">
                <a:solidFill>
                  <a:srgbClr val="000090"/>
                </a:solidFill>
                <a:latin typeface="Arial"/>
                <a:cs typeface="Arial"/>
              </a:rPr>
              <a:t>channels</a:t>
            </a:r>
            <a:endParaRPr lang="en-US" sz="2000" dirty="0">
              <a:latin typeface="Arial"/>
              <a:cs typeface="Arial"/>
            </a:endParaRPr>
          </a:p>
        </p:txBody>
      </p:sp>
      <p:pic>
        <p:nvPicPr>
          <p:cNvPr id="26" name="Рисунок 28">
            <a:extLst>
              <a:ext uri="{FF2B5EF4-FFF2-40B4-BE49-F238E27FC236}">
                <a16:creationId xmlns:a16="http://schemas.microsoft.com/office/drawing/2014/main" xmlns="" id="{A1E5ECEB-496A-C946-9742-C2C4E52067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5752" y="5858238"/>
            <a:ext cx="1687141" cy="877352"/>
          </a:xfrm>
          <a:prstGeom prst="rect">
            <a:avLst/>
          </a:prstGeom>
          <a:ln>
            <a:noFill/>
          </a:ln>
          <a:effectLst>
            <a:outerShdw blurRad="190500" algn="tl" rotWithShape="0">
              <a:srgbClr val="000000">
                <a:alpha val="70000"/>
              </a:srgbClr>
            </a:outerShdw>
          </a:effectLst>
        </p:spPr>
      </p:pic>
      <p:pic>
        <p:nvPicPr>
          <p:cNvPr id="27" name="Рисунок 8">
            <a:extLst>
              <a:ext uri="{FF2B5EF4-FFF2-40B4-BE49-F238E27FC236}">
                <a16:creationId xmlns:a16="http://schemas.microsoft.com/office/drawing/2014/main" xmlns="" id="{35AD1EEE-6A5A-3E49-BA9C-B79509D534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6485" y="4784573"/>
            <a:ext cx="1797806" cy="1174861"/>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xmlns="" id="{D1FE5703-F2A5-5A49-A4D7-33496C12F309}"/>
              </a:ext>
            </a:extLst>
          </p:cNvPr>
          <p:cNvSpPr txBox="1"/>
          <p:nvPr/>
        </p:nvSpPr>
        <p:spPr>
          <a:xfrm>
            <a:off x="3258134" y="5855933"/>
            <a:ext cx="1881800" cy="923330"/>
          </a:xfrm>
          <a:prstGeom prst="rect">
            <a:avLst/>
          </a:prstGeom>
          <a:solidFill>
            <a:srgbClr val="FFFFFF"/>
          </a:solidFill>
        </p:spPr>
        <p:txBody>
          <a:bodyPr wrap="square">
            <a:spAutoFit/>
          </a:bodyPr>
          <a:lstStyle/>
          <a:p>
            <a:pPr>
              <a:defRPr/>
            </a:pPr>
            <a:r>
              <a:rPr lang="en-US" i="1" dirty="0">
                <a:solidFill>
                  <a:srgbClr val="000090"/>
                </a:solidFill>
                <a:latin typeface="Arial"/>
                <a:cs typeface="Arial"/>
              </a:rPr>
              <a:t>R/O cards</a:t>
            </a:r>
            <a:r>
              <a:rPr lang="ru-RU" i="1" dirty="0">
                <a:solidFill>
                  <a:srgbClr val="000090"/>
                </a:solidFill>
                <a:latin typeface="Arial"/>
                <a:cs typeface="Arial"/>
              </a:rPr>
              <a:t> </a:t>
            </a:r>
            <a:r>
              <a:rPr lang="en-US" i="1" dirty="0">
                <a:solidFill>
                  <a:srgbClr val="000090"/>
                </a:solidFill>
                <a:latin typeface="Arial"/>
                <a:cs typeface="Arial"/>
              </a:rPr>
              <a:t>with</a:t>
            </a:r>
            <a:r>
              <a:rPr lang="ru-RU" i="1" dirty="0">
                <a:solidFill>
                  <a:srgbClr val="000090"/>
                </a:solidFill>
                <a:latin typeface="Arial"/>
                <a:cs typeface="Arial"/>
              </a:rPr>
              <a:t> </a:t>
            </a:r>
            <a:r>
              <a:rPr lang="en-US" i="1" dirty="0">
                <a:solidFill>
                  <a:srgbClr val="000090"/>
                </a:solidFill>
                <a:latin typeface="Arial"/>
                <a:cs typeface="Arial"/>
              </a:rPr>
              <a:t>NINO &amp; HPTC</a:t>
            </a:r>
          </a:p>
          <a:p>
            <a:pPr algn="r">
              <a:defRPr/>
            </a:pPr>
            <a:r>
              <a:rPr lang="en-US" i="1" dirty="0">
                <a:solidFill>
                  <a:srgbClr val="000090"/>
                </a:solidFill>
                <a:latin typeface="Arial"/>
                <a:cs typeface="Arial"/>
              </a:rPr>
              <a:t>- are produced</a:t>
            </a:r>
          </a:p>
        </p:txBody>
      </p:sp>
      <p:pic>
        <p:nvPicPr>
          <p:cNvPr id="30" name="Рисунок 1">
            <a:extLst>
              <a:ext uri="{FF2B5EF4-FFF2-40B4-BE49-F238E27FC236}">
                <a16:creationId xmlns:a16="http://schemas.microsoft.com/office/drawing/2014/main" xmlns="" id="{56682519-92A2-BE47-B921-DE200291910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14000"/>
                    </a14:imgEffect>
                    <a14:imgEffect>
                      <a14:brightnessContrast bright="-8000" contrast="-8000"/>
                    </a14:imgEffect>
                  </a14:imgLayer>
                </a14:imgProps>
              </a:ext>
              <a:ext uri="{28A0092B-C50C-407E-A947-70E740481C1C}">
                <a14:useLocalDpi xmlns:a14="http://schemas.microsoft.com/office/drawing/2010/main"/>
              </a:ext>
            </a:extLst>
          </a:blip>
          <a:srcRect r="3151"/>
          <a:stretch/>
        </p:blipFill>
        <p:spPr>
          <a:xfrm>
            <a:off x="6292076" y="3611355"/>
            <a:ext cx="2799774" cy="2667364"/>
          </a:xfrm>
          <a:prstGeom prst="rect">
            <a:avLst/>
          </a:prstGeom>
        </p:spPr>
      </p:pic>
      <p:cxnSp>
        <p:nvCxnSpPr>
          <p:cNvPr id="31" name="Straight Arrow Connector 30">
            <a:extLst>
              <a:ext uri="{FF2B5EF4-FFF2-40B4-BE49-F238E27FC236}">
                <a16:creationId xmlns:a16="http://schemas.microsoft.com/office/drawing/2014/main" xmlns="" id="{BEC93CD2-DB85-C44C-AA67-9690440CC4CB}"/>
              </a:ext>
            </a:extLst>
          </p:cNvPr>
          <p:cNvCxnSpPr>
            <a:cxnSpLocks/>
          </p:cNvCxnSpPr>
          <p:nvPr/>
        </p:nvCxnSpPr>
        <p:spPr>
          <a:xfrm flipV="1">
            <a:off x="7850060" y="4162940"/>
            <a:ext cx="807146" cy="793409"/>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xmlns="" id="{E8A0EE58-8361-FE44-A8A8-8B1349016CD8}"/>
              </a:ext>
            </a:extLst>
          </p:cNvPr>
          <p:cNvSpPr txBox="1"/>
          <p:nvPr/>
        </p:nvSpPr>
        <p:spPr>
          <a:xfrm>
            <a:off x="6816436" y="4173659"/>
            <a:ext cx="1496761" cy="400110"/>
          </a:xfrm>
          <a:prstGeom prst="rect">
            <a:avLst/>
          </a:prstGeom>
          <a:noFill/>
        </p:spPr>
        <p:txBody>
          <a:bodyPr wrap="square" rtlCol="0">
            <a:spAutoFit/>
          </a:bodyPr>
          <a:lstStyle/>
          <a:p>
            <a:r>
              <a:rPr lang="en-US" sz="2000" i="1" dirty="0">
                <a:solidFill>
                  <a:srgbClr val="000090"/>
                </a:solidFill>
              </a:rPr>
              <a:t>R= 170 cm</a:t>
            </a:r>
          </a:p>
        </p:txBody>
      </p:sp>
      <p:pic>
        <p:nvPicPr>
          <p:cNvPr id="33" name="Рисунок 2">
            <a:extLst>
              <a:ext uri="{FF2B5EF4-FFF2-40B4-BE49-F238E27FC236}">
                <a16:creationId xmlns:a16="http://schemas.microsoft.com/office/drawing/2014/main" xmlns="" id="{5D497455-A118-DC49-8EBD-BDD59A71E631}"/>
              </a:ext>
            </a:extLst>
          </p:cNvPr>
          <p:cNvPicPr/>
          <p:nvPr/>
        </p:nvPicPr>
        <p:blipFill>
          <a:blip r:embed="rId10"/>
          <a:srcRect t="7301" b="8427"/>
          <a:stretch/>
        </p:blipFill>
        <p:spPr>
          <a:xfrm>
            <a:off x="3794826" y="3607585"/>
            <a:ext cx="2841960" cy="1294227"/>
          </a:xfrm>
          <a:prstGeom prst="rect">
            <a:avLst/>
          </a:prstGeom>
          <a:ln>
            <a:noFill/>
          </a:ln>
        </p:spPr>
      </p:pic>
      <p:pic>
        <p:nvPicPr>
          <p:cNvPr id="34" name="Рисунок 10">
            <a:extLst>
              <a:ext uri="{FF2B5EF4-FFF2-40B4-BE49-F238E27FC236}">
                <a16:creationId xmlns:a16="http://schemas.microsoft.com/office/drawing/2014/main" xmlns="" id="{63423DE9-A770-2D41-A6E8-AD392C446C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56760" y="5232222"/>
            <a:ext cx="2133600" cy="1601662"/>
          </a:xfrm>
          <a:prstGeom prst="rect">
            <a:avLst/>
          </a:prstGeom>
        </p:spPr>
      </p:pic>
      <p:pic>
        <p:nvPicPr>
          <p:cNvPr id="35" name="Рисунок 5">
            <a:extLst>
              <a:ext uri="{FF2B5EF4-FFF2-40B4-BE49-F238E27FC236}">
                <a16:creationId xmlns:a16="http://schemas.microsoft.com/office/drawing/2014/main" xmlns="" id="{302E6D00-F827-1447-9ABA-FF2C83D4C9D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959410" y="5211970"/>
            <a:ext cx="2160840" cy="1620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xmlns="" id="{86BD8B3E-BBB0-8F4A-BC18-D778AD2820E6}"/>
              </a:ext>
            </a:extLst>
          </p:cNvPr>
          <p:cNvSpPr txBox="1"/>
          <p:nvPr/>
        </p:nvSpPr>
        <p:spPr>
          <a:xfrm>
            <a:off x="3982220" y="4772273"/>
            <a:ext cx="5109632" cy="369332"/>
          </a:xfrm>
          <a:prstGeom prst="rect">
            <a:avLst/>
          </a:prstGeom>
          <a:solidFill>
            <a:srgbClr val="CBFFFB"/>
          </a:solidFill>
        </p:spPr>
        <p:txBody>
          <a:bodyPr wrap="square">
            <a:spAutoFit/>
          </a:bodyPr>
          <a:lstStyle/>
          <a:p>
            <a:pPr algn="ctr">
              <a:defRPr/>
            </a:pPr>
            <a:r>
              <a:rPr lang="en-US" b="1" i="1" dirty="0">
                <a:solidFill>
                  <a:srgbClr val="000090"/>
                </a:solidFill>
                <a:latin typeface="Arial"/>
                <a:cs typeface="Arial"/>
              </a:rPr>
              <a:t>20</a:t>
            </a:r>
            <a:r>
              <a:rPr lang="en-US" i="1" dirty="0">
                <a:solidFill>
                  <a:srgbClr val="000090"/>
                </a:solidFill>
                <a:latin typeface="Arial"/>
                <a:cs typeface="Arial"/>
              </a:rPr>
              <a:t>% modules assembled &amp; tested</a:t>
            </a:r>
          </a:p>
        </p:txBody>
      </p:sp>
      <p:sp>
        <p:nvSpPr>
          <p:cNvPr id="23" name="Заголовок 3">
            <a:extLst>
              <a:ext uri="{FF2B5EF4-FFF2-40B4-BE49-F238E27FC236}">
                <a16:creationId xmlns:a16="http://schemas.microsoft.com/office/drawing/2014/main" xmlns="" id="{F821A13C-D669-4349-9C74-00F67ED8A924}"/>
              </a:ext>
            </a:extLst>
          </p:cNvPr>
          <p:cNvSpPr txBox="1">
            <a:spLocks/>
          </p:cNvSpPr>
          <p:nvPr/>
        </p:nvSpPr>
        <p:spPr>
          <a:xfrm>
            <a:off x="2146107" y="3129480"/>
            <a:ext cx="5109633"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Time of flight </a:t>
            </a:r>
            <a:r>
              <a:rPr lang="en-US" sz="2400" b="1" dirty="0" err="1">
                <a:solidFill>
                  <a:schemeClr val="bg1"/>
                </a:solidFill>
                <a:effectLst>
                  <a:glow>
                    <a:schemeClr val="accent1">
                      <a:alpha val="40000"/>
                    </a:schemeClr>
                  </a:glow>
                  <a:reflection endPos="0" dist="50800" dir="5400000" sy="-100000" algn="bl" rotWithShape="0"/>
                </a:effectLst>
                <a:latin typeface="Arial"/>
                <a:cs typeface="Arial"/>
              </a:rPr>
              <a:t>sytem</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(TOF)</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1543453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F648FA35-EF1D-0648-86A7-C16F72BF028F}"/>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11131" y="4086881"/>
            <a:ext cx="3278605" cy="2617675"/>
          </a:xfrm>
          <a:prstGeom prst="rect">
            <a:avLst/>
          </a:prstGeom>
          <a:noFill/>
          <a:extLst>
            <a:ext uri="{FAA26D3D-D897-4be2-8F04-BA451C77F1D7}">
              <ma14:placeholderFlag xmlns="" xmlns:ma14="http://schemas.microsoft.com/office/mac/drawingml/2011/main"/>
            </a:ext>
          </a:extLst>
        </p:spPr>
      </p:pic>
      <p:sp>
        <p:nvSpPr>
          <p:cNvPr id="21" name="TextBox 20">
            <a:extLst>
              <a:ext uri="{FF2B5EF4-FFF2-40B4-BE49-F238E27FC236}">
                <a16:creationId xmlns:a16="http://schemas.microsoft.com/office/drawing/2014/main" xmlns="" id="{5FFC5049-38AB-9E45-87C3-363F79838B84}"/>
              </a:ext>
            </a:extLst>
          </p:cNvPr>
          <p:cNvSpPr txBox="1"/>
          <p:nvPr/>
        </p:nvSpPr>
        <p:spPr>
          <a:xfrm>
            <a:off x="117270" y="581254"/>
            <a:ext cx="5186249" cy="400110"/>
          </a:xfrm>
          <a:prstGeom prst="rect">
            <a:avLst/>
          </a:prstGeom>
          <a:solidFill>
            <a:srgbClr val="F9DCCF"/>
          </a:solidFill>
        </p:spPr>
        <p:txBody>
          <a:bodyPr wrap="square" rtlCol="0">
            <a:spAutoFit/>
          </a:bodyPr>
          <a:lstStyle/>
          <a:p>
            <a:r>
              <a:rPr lang="en-US" sz="2000" b="1" dirty="0">
                <a:solidFill>
                  <a:srgbClr val="DE4E43"/>
                </a:solidFill>
                <a:latin typeface="Arial"/>
                <a:cs typeface="Arial"/>
              </a:rPr>
              <a:t>43</a:t>
            </a:r>
            <a:r>
              <a:rPr lang="ru-RU" sz="2000" b="1" dirty="0">
                <a:solidFill>
                  <a:srgbClr val="DE4E43"/>
                </a:solidFill>
                <a:latin typeface="Arial"/>
                <a:cs typeface="Arial"/>
              </a:rPr>
              <a:t>000</a:t>
            </a:r>
            <a:r>
              <a:rPr lang="en-US" sz="2000" dirty="0">
                <a:solidFill>
                  <a:srgbClr val="000090"/>
                </a:solidFill>
                <a:latin typeface="Arial"/>
                <a:cs typeface="Arial"/>
              </a:rPr>
              <a:t>  </a:t>
            </a:r>
            <a:r>
              <a:rPr lang="en-US" sz="2000" i="1" dirty="0">
                <a:solidFill>
                  <a:srgbClr val="000090"/>
                </a:solidFill>
                <a:latin typeface="Arial"/>
                <a:cs typeface="Arial"/>
              </a:rPr>
              <a:t>modules </a:t>
            </a:r>
            <a:r>
              <a:rPr lang="ru-RU" sz="2000" i="1" dirty="0">
                <a:solidFill>
                  <a:srgbClr val="000090"/>
                </a:solidFill>
                <a:latin typeface="Arial"/>
                <a:cs typeface="Arial"/>
              </a:rPr>
              <a:t>«</a:t>
            </a:r>
            <a:r>
              <a:rPr lang="en-US" sz="2000" i="1" dirty="0" err="1">
                <a:solidFill>
                  <a:srgbClr val="000090"/>
                </a:solidFill>
                <a:latin typeface="Arial"/>
                <a:cs typeface="Arial"/>
              </a:rPr>
              <a:t>shashlyk</a:t>
            </a:r>
            <a:r>
              <a:rPr lang="ru-RU" sz="2000" i="1" dirty="0">
                <a:solidFill>
                  <a:srgbClr val="000090"/>
                </a:solidFill>
                <a:latin typeface="Arial"/>
                <a:cs typeface="Arial"/>
              </a:rPr>
              <a:t>» </a:t>
            </a:r>
            <a:r>
              <a:rPr lang="en-US" sz="2000" i="1" dirty="0">
                <a:solidFill>
                  <a:srgbClr val="000090"/>
                </a:solidFill>
                <a:latin typeface="Arial"/>
                <a:cs typeface="Arial"/>
              </a:rPr>
              <a:t>type</a:t>
            </a:r>
            <a:r>
              <a:rPr lang="ru-RU" sz="2000" i="1" dirty="0">
                <a:solidFill>
                  <a:srgbClr val="000090"/>
                </a:solidFill>
                <a:latin typeface="Arial"/>
                <a:cs typeface="Arial"/>
              </a:rPr>
              <a:t>(</a:t>
            </a:r>
            <a:r>
              <a:rPr lang="en-US" sz="2000" i="1" dirty="0" err="1">
                <a:solidFill>
                  <a:srgbClr val="000090"/>
                </a:solidFill>
                <a:latin typeface="+mn-lt"/>
              </a:rPr>
              <a:t>Pb+Sc</a:t>
            </a:r>
            <a:r>
              <a:rPr lang="ru-RU" sz="2000" i="1" dirty="0">
                <a:solidFill>
                  <a:srgbClr val="000090"/>
                </a:solidFill>
                <a:latin typeface="+mn-lt"/>
              </a:rPr>
              <a:t>)</a:t>
            </a:r>
            <a:r>
              <a:rPr lang="en-US" sz="2000" i="1" dirty="0">
                <a:solidFill>
                  <a:srgbClr val="000090"/>
                </a:solidFill>
                <a:latin typeface="+mn-lt"/>
              </a:rPr>
              <a:t> </a:t>
            </a:r>
            <a:endParaRPr lang="ru-RU" sz="2000" i="1" dirty="0">
              <a:solidFill>
                <a:srgbClr val="000090"/>
              </a:solidFill>
              <a:latin typeface="Arial"/>
              <a:cs typeface="Arial"/>
            </a:endParaRPr>
          </a:p>
        </p:txBody>
      </p:sp>
      <p:pic>
        <p:nvPicPr>
          <p:cNvPr id="12" name="Picture 1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66523" y="1296628"/>
            <a:ext cx="4645655" cy="23378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6" name="Picture 4">
            <a:extLst>
              <a:ext uri="{FF2B5EF4-FFF2-40B4-BE49-F238E27FC236}">
                <a16:creationId xmlns:a16="http://schemas.microsoft.com/office/drawing/2014/main" xmlns="" id="{59D3AA5E-324C-6A44-92EB-77D77142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09" t="10382" r="26785" b="11237"/>
          <a:stretch>
            <a:fillRect/>
          </a:stretch>
        </p:blipFill>
        <p:spPr bwMode="auto">
          <a:xfrm>
            <a:off x="58705" y="1018185"/>
            <a:ext cx="3056349" cy="2730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a:xfrm>
            <a:off x="457200" y="6456709"/>
            <a:ext cx="2133600" cy="365125"/>
          </a:xfrm>
        </p:spPr>
        <p:txBody>
          <a:bodyPr anchor="b"/>
          <a:lstStyle/>
          <a:p>
            <a:r>
              <a:rPr lang="ru-RU"/>
              <a:t>20 February 2020</a:t>
            </a:r>
            <a:endParaRPr lang="en-US"/>
          </a:p>
        </p:txBody>
      </p:sp>
      <p:sp>
        <p:nvSpPr>
          <p:cNvPr id="5" name="Footer Placeholder 4"/>
          <p:cNvSpPr>
            <a:spLocks noGrp="1"/>
          </p:cNvSpPr>
          <p:nvPr>
            <p:ph type="ftr" sz="quarter" idx="11"/>
          </p:nvPr>
        </p:nvSpPr>
        <p:spPr>
          <a:xfrm>
            <a:off x="3124199" y="6456709"/>
            <a:ext cx="3246615" cy="365125"/>
          </a:xfrm>
        </p:spPr>
        <p:txBody>
          <a:bodyPr anchor="b"/>
          <a:lstStyle/>
          <a:p>
            <a:r>
              <a:rPr lang="en-GB"/>
              <a:t>V. Kekelidze, 127-th session of SC</a:t>
            </a:r>
            <a:endParaRPr lang="en-US" dirty="0"/>
          </a:p>
        </p:txBody>
      </p:sp>
      <p:sp>
        <p:nvSpPr>
          <p:cNvPr id="6" name="Slide Number Placeholder 5"/>
          <p:cNvSpPr>
            <a:spLocks noGrp="1"/>
          </p:cNvSpPr>
          <p:nvPr>
            <p:ph type="sldNum" sz="quarter" idx="12"/>
          </p:nvPr>
        </p:nvSpPr>
        <p:spPr>
          <a:xfrm>
            <a:off x="6553200" y="6456709"/>
            <a:ext cx="2133600" cy="365125"/>
          </a:xfrm>
        </p:spPr>
        <p:txBody>
          <a:bodyPr anchor="b"/>
          <a:lstStyle/>
          <a:p>
            <a:fld id="{B48C6A6B-7DAE-D543-9180-0B8DAED66F63}" type="slidenum">
              <a:rPr lang="en-US" smtClean="0"/>
              <a:t>28</a:t>
            </a:fld>
            <a:endParaRPr lang="en-US"/>
          </a:p>
        </p:txBody>
      </p:sp>
      <p:pic>
        <p:nvPicPr>
          <p:cNvPr id="15" name="Рисунок 7188"/>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99" y="4652430"/>
            <a:ext cx="1688484" cy="2142351"/>
          </a:xfrm>
          <a:prstGeom prst="rect">
            <a:avLst/>
          </a:prstGeom>
          <a:noFill/>
        </p:spPr>
      </p:pic>
      <p:sp>
        <p:nvSpPr>
          <p:cNvPr id="18" name="Rectangle 17"/>
          <p:cNvSpPr/>
          <p:nvPr/>
        </p:nvSpPr>
        <p:spPr>
          <a:xfrm>
            <a:off x="370061" y="6425449"/>
            <a:ext cx="979032" cy="369332"/>
          </a:xfrm>
          <a:prstGeom prst="rect">
            <a:avLst/>
          </a:prstGeom>
        </p:spPr>
        <p:txBody>
          <a:bodyPr wrap="square">
            <a:spAutoFit/>
          </a:bodyPr>
          <a:lstStyle/>
          <a:p>
            <a:r>
              <a:rPr lang="en-US" b="1" i="1" dirty="0">
                <a:solidFill>
                  <a:srgbClr val="000090"/>
                </a:solidFill>
                <a:latin typeface="Arial"/>
                <a:ea typeface="Calibri"/>
                <a:cs typeface="Arial"/>
              </a:rPr>
              <a:t>IHEP</a:t>
            </a:r>
            <a:endParaRPr lang="en-US" b="1" dirty="0"/>
          </a:p>
        </p:txBody>
      </p:sp>
      <p:sp>
        <p:nvSpPr>
          <p:cNvPr id="20" name="TextBox 19"/>
          <p:cNvSpPr txBox="1"/>
          <p:nvPr/>
        </p:nvSpPr>
        <p:spPr>
          <a:xfrm>
            <a:off x="4954366" y="1567379"/>
            <a:ext cx="1017025" cy="461665"/>
          </a:xfrm>
          <a:prstGeom prst="rect">
            <a:avLst/>
          </a:prstGeom>
          <a:noFill/>
        </p:spPr>
        <p:txBody>
          <a:bodyPr wrap="none" rtlCol="0">
            <a:spAutoFit/>
          </a:bodyPr>
          <a:lstStyle/>
          <a:p>
            <a:r>
              <a:rPr lang="en-US" sz="2400" dirty="0">
                <a:solidFill>
                  <a:srgbClr val="000090"/>
                </a:solidFill>
                <a:latin typeface="Symbol" charset="2"/>
                <a:cs typeface="Symbol" charset="2"/>
              </a:rPr>
              <a:t>p</a:t>
            </a:r>
            <a:r>
              <a:rPr lang="en-US" sz="2400" baseline="30000" dirty="0">
                <a:solidFill>
                  <a:srgbClr val="000090"/>
                </a:solidFill>
                <a:latin typeface="Symbol" charset="2"/>
                <a:cs typeface="Symbol" charset="2"/>
              </a:rPr>
              <a:t>0</a:t>
            </a:r>
            <a:r>
              <a:rPr lang="en-US" sz="2400" dirty="0">
                <a:solidFill>
                  <a:srgbClr val="000090"/>
                </a:solidFill>
                <a:latin typeface="Symbol" charset="2"/>
                <a:cs typeface="Symbol" charset="2"/>
              </a:rPr>
              <a:t>    </a:t>
            </a:r>
            <a:r>
              <a:rPr lang="en-US" sz="2400" dirty="0" err="1">
                <a:solidFill>
                  <a:srgbClr val="000090"/>
                </a:solidFill>
                <a:latin typeface="Symbol" charset="2"/>
                <a:cs typeface="Symbol" charset="2"/>
              </a:rPr>
              <a:t>gg</a:t>
            </a:r>
            <a:endParaRPr lang="en-US" sz="2400" dirty="0">
              <a:solidFill>
                <a:srgbClr val="000090"/>
              </a:solidFill>
              <a:latin typeface="Symbol" charset="2"/>
              <a:cs typeface="Symbol" charset="2"/>
            </a:endParaRPr>
          </a:p>
        </p:txBody>
      </p:sp>
      <p:cxnSp>
        <p:nvCxnSpPr>
          <p:cNvPr id="22" name="Straight Arrow Connector 21"/>
          <p:cNvCxnSpPr/>
          <p:nvPr/>
        </p:nvCxnSpPr>
        <p:spPr>
          <a:xfrm>
            <a:off x="5344229" y="1853966"/>
            <a:ext cx="203200"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6" descr="NICA-Logo_4c">
            <a:extLst>
              <a:ext uri="{FF2B5EF4-FFF2-40B4-BE49-F238E27FC236}">
                <a16:creationId xmlns:a16="http://schemas.microsoft.com/office/drawing/2014/main" xmlns="" id="{8A0319F1-86FB-DB42-9C99-B35449A6DBF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0500" y="0"/>
            <a:ext cx="1333500" cy="6568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43A76D19-F89E-2644-A604-3B2B4EE093A5}"/>
              </a:ext>
            </a:extLst>
          </p:cNvPr>
          <p:cNvSpPr txBox="1"/>
          <p:nvPr/>
        </p:nvSpPr>
        <p:spPr>
          <a:xfrm>
            <a:off x="67355" y="912016"/>
            <a:ext cx="1058303" cy="400110"/>
          </a:xfrm>
          <a:prstGeom prst="rect">
            <a:avLst/>
          </a:prstGeom>
          <a:noFill/>
        </p:spPr>
        <p:txBody>
          <a:bodyPr wrap="none" rtlCol="0">
            <a:spAutoFit/>
          </a:bodyPr>
          <a:lstStyle/>
          <a:p>
            <a:r>
              <a:rPr lang="en-US" sz="2000" b="1" i="1" dirty="0">
                <a:solidFill>
                  <a:srgbClr val="002060"/>
                </a:solidFill>
                <a:latin typeface="Arial"/>
                <a:cs typeface="Arial"/>
              </a:rPr>
              <a:t>~</a:t>
            </a:r>
            <a:r>
              <a:rPr lang="ru-RU" sz="2000" b="1" i="1" dirty="0">
                <a:solidFill>
                  <a:srgbClr val="002060"/>
                </a:solidFill>
                <a:latin typeface="Arial"/>
                <a:cs typeface="Arial"/>
              </a:rPr>
              <a:t> </a:t>
            </a:r>
            <a:r>
              <a:rPr lang="en-US" sz="2000" b="1" i="1" dirty="0">
                <a:solidFill>
                  <a:srgbClr val="002060"/>
                </a:solidFill>
                <a:latin typeface="Arial"/>
                <a:cs typeface="Arial"/>
              </a:rPr>
              <a:t> </a:t>
            </a:r>
            <a:r>
              <a:rPr lang="ru-RU" sz="2000" b="1" i="1" dirty="0">
                <a:solidFill>
                  <a:srgbClr val="002060"/>
                </a:solidFill>
                <a:latin typeface="Arial"/>
                <a:cs typeface="Arial"/>
              </a:rPr>
              <a:t>100 </a:t>
            </a:r>
            <a:r>
              <a:rPr lang="en-US" sz="2000" b="1" i="1" dirty="0">
                <a:solidFill>
                  <a:srgbClr val="002060"/>
                </a:solidFill>
                <a:latin typeface="Arial"/>
                <a:cs typeface="Arial"/>
              </a:rPr>
              <a:t>t</a:t>
            </a:r>
            <a:endParaRPr lang="ru-RU" sz="2000" i="1" dirty="0">
              <a:solidFill>
                <a:srgbClr val="002060"/>
              </a:solidFill>
              <a:latin typeface="Arial"/>
              <a:cs typeface="Arial"/>
            </a:endParaRPr>
          </a:p>
        </p:txBody>
      </p:sp>
      <p:sp>
        <p:nvSpPr>
          <p:cNvPr id="7" name="Rectangle 6">
            <a:extLst>
              <a:ext uri="{FF2B5EF4-FFF2-40B4-BE49-F238E27FC236}">
                <a16:creationId xmlns:a16="http://schemas.microsoft.com/office/drawing/2014/main" xmlns="" id="{8375D272-4A2C-5C4E-95FD-6104AF22E527}"/>
              </a:ext>
            </a:extLst>
          </p:cNvPr>
          <p:cNvSpPr/>
          <p:nvPr/>
        </p:nvSpPr>
        <p:spPr>
          <a:xfrm>
            <a:off x="1011829" y="1850183"/>
            <a:ext cx="1197764" cy="646331"/>
          </a:xfrm>
          <a:prstGeom prst="rect">
            <a:avLst/>
          </a:prstGeom>
        </p:spPr>
        <p:txBody>
          <a:bodyPr wrap="none">
            <a:spAutoFit/>
          </a:bodyPr>
          <a:lstStyle/>
          <a:p>
            <a:pPr algn="ctr"/>
            <a:r>
              <a:rPr lang="en-US" i="1" dirty="0">
                <a:solidFill>
                  <a:schemeClr val="bg1"/>
                </a:solidFill>
              </a:rPr>
              <a:t>Projective</a:t>
            </a:r>
          </a:p>
          <a:p>
            <a:pPr algn="ctr"/>
            <a:r>
              <a:rPr lang="en-US" i="1" dirty="0">
                <a:solidFill>
                  <a:schemeClr val="bg1"/>
                </a:solidFill>
              </a:rPr>
              <a:t>geometry</a:t>
            </a:r>
          </a:p>
        </p:txBody>
      </p:sp>
      <p:sp>
        <p:nvSpPr>
          <p:cNvPr id="27" name="TextBox 26">
            <a:extLst>
              <a:ext uri="{FF2B5EF4-FFF2-40B4-BE49-F238E27FC236}">
                <a16:creationId xmlns:a16="http://schemas.microsoft.com/office/drawing/2014/main" xmlns="" id="{EF1676EB-D787-EF4C-B3C8-ECF7176D6BEE}"/>
              </a:ext>
            </a:extLst>
          </p:cNvPr>
          <p:cNvSpPr txBox="1"/>
          <p:nvPr/>
        </p:nvSpPr>
        <p:spPr>
          <a:xfrm>
            <a:off x="6035879" y="2015626"/>
            <a:ext cx="2784308" cy="726096"/>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latin typeface="+mn-lt"/>
              </a:rPr>
              <a:t>(E) ~ 5% @ 1 GeV; </a:t>
            </a:r>
          </a:p>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rPr>
              <a:t>(t)</a:t>
            </a:r>
            <a:r>
              <a:rPr lang="en-US" i="1" dirty="0">
                <a:solidFill>
                  <a:srgbClr val="000090"/>
                </a:solidFill>
                <a:latin typeface="+mn-lt"/>
              </a:rPr>
              <a:t> ~</a:t>
            </a:r>
            <a:r>
              <a:rPr lang="ru-RU" i="1" dirty="0">
                <a:solidFill>
                  <a:srgbClr val="000090"/>
                </a:solidFill>
                <a:latin typeface="+mn-lt"/>
              </a:rPr>
              <a:t>  </a:t>
            </a:r>
            <a:r>
              <a:rPr lang="en-US" i="1" dirty="0">
                <a:solidFill>
                  <a:srgbClr val="000090"/>
                </a:solidFill>
                <a:latin typeface="+mn-lt"/>
              </a:rPr>
              <a:t>500 </a:t>
            </a:r>
            <a:r>
              <a:rPr lang="en-US" i="1" dirty="0" err="1">
                <a:solidFill>
                  <a:srgbClr val="000090"/>
                </a:solidFill>
                <a:latin typeface="+mn-lt"/>
              </a:rPr>
              <a:t>ps</a:t>
            </a:r>
            <a:r>
              <a:rPr lang="en-US" i="1" dirty="0">
                <a:solidFill>
                  <a:srgbClr val="000090"/>
                </a:solidFill>
                <a:latin typeface="+mn-lt"/>
              </a:rPr>
              <a:t>  </a:t>
            </a:r>
            <a:endParaRPr lang="ru-RU" i="1" dirty="0">
              <a:solidFill>
                <a:srgbClr val="000090"/>
              </a:solidFill>
              <a:latin typeface="+mn-lt"/>
            </a:endParaRPr>
          </a:p>
        </p:txBody>
      </p:sp>
      <p:pic>
        <p:nvPicPr>
          <p:cNvPr id="14" name="Picture 13"/>
          <p:cNvPicPr/>
          <p:nvPr/>
        </p:nvPicPr>
        <p:blipFill>
          <a:blip r:embed="rId7" cstate="print">
            <a:extLst>
              <a:ext uri="{28A0092B-C50C-407E-A947-70E740481C1C}">
                <a14:useLocalDpi xmlns:a14="http://schemas.microsoft.com/office/drawing/2010/main"/>
              </a:ext>
            </a:extLst>
          </a:blip>
          <a:srcRect/>
          <a:stretch>
            <a:fillRect/>
          </a:stretch>
        </p:blipFill>
        <p:spPr bwMode="auto">
          <a:xfrm>
            <a:off x="1892482" y="4638121"/>
            <a:ext cx="1591145" cy="2156660"/>
          </a:xfrm>
          <a:prstGeom prst="rect">
            <a:avLst/>
          </a:prstGeom>
          <a:noFill/>
          <a:extLst>
            <a:ext uri="{FAA26D3D-D897-4be2-8F04-BA451C77F1D7}">
              <ma14:placeholderFlag xmlns="" xmlns:ma14="http://schemas.microsoft.com/office/mac/drawingml/2011/main"/>
            </a:ext>
          </a:extLst>
        </p:spPr>
      </p:pic>
      <p:sp>
        <p:nvSpPr>
          <p:cNvPr id="17" name="Rectangle 16"/>
          <p:cNvSpPr/>
          <p:nvPr/>
        </p:nvSpPr>
        <p:spPr>
          <a:xfrm>
            <a:off x="2001185" y="6356413"/>
            <a:ext cx="1247717" cy="400110"/>
          </a:xfrm>
          <a:prstGeom prst="rect">
            <a:avLst/>
          </a:prstGeom>
        </p:spPr>
        <p:txBody>
          <a:bodyPr wrap="square">
            <a:spAutoFit/>
          </a:bodyPr>
          <a:lstStyle/>
          <a:p>
            <a:r>
              <a:rPr lang="en-US" sz="2000" b="1" i="1" dirty="0">
                <a:solidFill>
                  <a:srgbClr val="000090"/>
                </a:solidFill>
                <a:latin typeface="Arial"/>
                <a:ea typeface="Calibri"/>
                <a:cs typeface="Arial"/>
              </a:rPr>
              <a:t>Beijing</a:t>
            </a:r>
            <a:r>
              <a:rPr lang="ru-RU" sz="2000" b="1" i="1" dirty="0">
                <a:solidFill>
                  <a:srgbClr val="000090"/>
                </a:solidFill>
                <a:latin typeface="Arial"/>
                <a:ea typeface="Calibri"/>
                <a:cs typeface="Arial"/>
              </a:rPr>
              <a:t> </a:t>
            </a:r>
            <a:endParaRPr lang="en-US" sz="2000" b="1" dirty="0">
              <a:solidFill>
                <a:srgbClr val="000090"/>
              </a:solidFill>
            </a:endParaRPr>
          </a:p>
        </p:txBody>
      </p:sp>
      <p:sp>
        <p:nvSpPr>
          <p:cNvPr id="16" name="Надпись 24"/>
          <p:cNvSpPr txBox="1"/>
          <p:nvPr/>
        </p:nvSpPr>
        <p:spPr>
          <a:xfrm>
            <a:off x="139405" y="4474266"/>
            <a:ext cx="3278605" cy="436033"/>
          </a:xfrm>
          <a:prstGeom prst="rect">
            <a:avLst/>
          </a:prstGeom>
          <a:solidFill>
            <a:srgbClr val="FDEAD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i="1" dirty="0">
                <a:solidFill>
                  <a:srgbClr val="000090"/>
                </a:solidFill>
                <a:latin typeface="Arial"/>
                <a:ea typeface="Calibri"/>
                <a:cs typeface="Arial"/>
              </a:rPr>
              <a:t>Blocks f modules</a:t>
            </a:r>
            <a:endParaRPr lang="en-US" dirty="0">
              <a:solidFill>
                <a:srgbClr val="000090"/>
              </a:solidFill>
              <a:effectLst/>
              <a:latin typeface="Arial"/>
              <a:ea typeface="Calibri"/>
              <a:cs typeface="Arial"/>
            </a:endParaRPr>
          </a:p>
        </p:txBody>
      </p:sp>
      <p:sp>
        <p:nvSpPr>
          <p:cNvPr id="28" name="TextBox 27">
            <a:extLst>
              <a:ext uri="{FF2B5EF4-FFF2-40B4-BE49-F238E27FC236}">
                <a16:creationId xmlns:a16="http://schemas.microsoft.com/office/drawing/2014/main" xmlns="" id="{93C96460-C828-6A40-9402-D90E8F22CDDB}"/>
              </a:ext>
            </a:extLst>
          </p:cNvPr>
          <p:cNvSpPr txBox="1"/>
          <p:nvPr/>
        </p:nvSpPr>
        <p:spPr>
          <a:xfrm>
            <a:off x="56230" y="3818006"/>
            <a:ext cx="4298600" cy="707886"/>
          </a:xfrm>
          <a:prstGeom prst="rect">
            <a:avLst/>
          </a:prstGeom>
          <a:noFill/>
        </p:spPr>
        <p:txBody>
          <a:bodyPr wrap="square" rtlCol="0">
            <a:spAutoFit/>
          </a:bodyPr>
          <a:lstStyle/>
          <a:p>
            <a:pPr marL="285750" indent="-285750">
              <a:buFont typeface="Arial"/>
              <a:buChar char="•"/>
            </a:pPr>
            <a:r>
              <a:rPr lang="en-US" sz="2000" i="1" dirty="0">
                <a:solidFill>
                  <a:srgbClr val="000090"/>
                </a:solidFill>
                <a:latin typeface="Arial"/>
                <a:cs typeface="Arial"/>
              </a:rPr>
              <a:t>JINR</a:t>
            </a:r>
            <a:r>
              <a:rPr lang="ru-RU" sz="2000" i="1" dirty="0">
                <a:solidFill>
                  <a:srgbClr val="000090"/>
                </a:solidFill>
                <a:latin typeface="Arial"/>
                <a:cs typeface="Arial"/>
              </a:rPr>
              <a:t>, </a:t>
            </a:r>
            <a:r>
              <a:rPr lang="en-US" sz="2000" i="1" dirty="0">
                <a:solidFill>
                  <a:srgbClr val="000090"/>
                </a:solidFill>
                <a:latin typeface="Arial"/>
                <a:cs typeface="Arial"/>
              </a:rPr>
              <a:t>IHEP</a:t>
            </a:r>
            <a:r>
              <a:rPr lang="ru-RU" sz="2000" i="1" dirty="0">
                <a:solidFill>
                  <a:srgbClr val="000090"/>
                </a:solidFill>
                <a:latin typeface="Arial"/>
                <a:cs typeface="Arial"/>
              </a:rPr>
              <a:t>, </a:t>
            </a:r>
            <a:r>
              <a:rPr lang="en-US" sz="2000" i="1" dirty="0">
                <a:solidFill>
                  <a:srgbClr val="000090"/>
                </a:solidFill>
                <a:latin typeface="Arial"/>
                <a:cs typeface="Arial"/>
              </a:rPr>
              <a:t>Tensor</a:t>
            </a:r>
            <a:r>
              <a:rPr lang="ru-RU" sz="2000" i="1" dirty="0">
                <a:solidFill>
                  <a:srgbClr val="000090"/>
                </a:solidFill>
                <a:latin typeface="Arial"/>
                <a:cs typeface="Arial"/>
              </a:rPr>
              <a:t> + .. - </a:t>
            </a:r>
            <a:r>
              <a:rPr lang="ru-RU" sz="2000" b="1" i="1" dirty="0">
                <a:solidFill>
                  <a:srgbClr val="000090"/>
                </a:solidFill>
                <a:latin typeface="Arial"/>
                <a:cs typeface="Arial"/>
              </a:rPr>
              <a:t>25</a:t>
            </a:r>
            <a:r>
              <a:rPr lang="en-US" sz="2000" b="1" i="1" dirty="0">
                <a:solidFill>
                  <a:srgbClr val="000090"/>
                </a:solidFill>
                <a:latin typeface="Arial"/>
                <a:cs typeface="Arial"/>
              </a:rPr>
              <a:t>%</a:t>
            </a:r>
            <a:endParaRPr lang="ru-RU" sz="2000" b="1" i="1" dirty="0">
              <a:solidFill>
                <a:srgbClr val="000090"/>
              </a:solidFill>
              <a:latin typeface="Arial"/>
              <a:cs typeface="Arial"/>
            </a:endParaRPr>
          </a:p>
          <a:p>
            <a:pPr marL="285750" indent="-285750">
              <a:buFont typeface="Arial"/>
              <a:buChar char="•"/>
            </a:pPr>
            <a:r>
              <a:rPr lang="en-US" sz="2000" b="1" i="1" dirty="0">
                <a:solidFill>
                  <a:srgbClr val="0000FF"/>
                </a:solidFill>
                <a:latin typeface="Arial"/>
                <a:cs typeface="Arial"/>
              </a:rPr>
              <a:t>China</a:t>
            </a:r>
            <a:r>
              <a:rPr lang="ru-RU" sz="2000" i="1" dirty="0">
                <a:solidFill>
                  <a:srgbClr val="00009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 </a:t>
            </a:r>
            <a:r>
              <a:rPr lang="ru-RU" sz="2000" b="1" i="1" dirty="0">
                <a:solidFill>
                  <a:srgbClr val="FC0011"/>
                </a:solidFill>
                <a:latin typeface="Arial"/>
                <a:cs typeface="Arial"/>
              </a:rPr>
              <a:t>75</a:t>
            </a:r>
            <a:r>
              <a:rPr lang="en-US" sz="2000" b="1" i="1" dirty="0">
                <a:solidFill>
                  <a:srgbClr val="000090"/>
                </a:solidFill>
                <a:latin typeface="Arial"/>
                <a:cs typeface="Arial"/>
              </a:rPr>
              <a:t>%</a:t>
            </a:r>
            <a:r>
              <a:rPr lang="ru-RU" sz="2000" i="1" dirty="0">
                <a:solidFill>
                  <a:srgbClr val="000090"/>
                </a:solidFill>
                <a:latin typeface="Arial"/>
                <a:cs typeface="Arial"/>
              </a:rPr>
              <a:t>   </a:t>
            </a:r>
          </a:p>
        </p:txBody>
      </p:sp>
      <p:sp>
        <p:nvSpPr>
          <p:cNvPr id="29" name="TextBox 28">
            <a:extLst>
              <a:ext uri="{FF2B5EF4-FFF2-40B4-BE49-F238E27FC236}">
                <a16:creationId xmlns:a16="http://schemas.microsoft.com/office/drawing/2014/main" xmlns="" id="{D7730E3F-FA2E-E24C-AECA-3DBCDEBE94F4}"/>
              </a:ext>
            </a:extLst>
          </p:cNvPr>
          <p:cNvSpPr txBox="1"/>
          <p:nvPr/>
        </p:nvSpPr>
        <p:spPr>
          <a:xfrm>
            <a:off x="982685" y="3463433"/>
            <a:ext cx="2364750" cy="400110"/>
          </a:xfrm>
          <a:prstGeom prst="rect">
            <a:avLst/>
          </a:prstGeom>
          <a:solidFill>
            <a:srgbClr val="CBFFFB"/>
          </a:solidFill>
        </p:spPr>
        <p:txBody>
          <a:bodyPr wrap="none" rtlCol="0">
            <a:spAutoFit/>
          </a:bodyPr>
          <a:lstStyle/>
          <a:p>
            <a:r>
              <a:rPr lang="en-US" sz="2000" b="1" dirty="0">
                <a:solidFill>
                  <a:srgbClr val="000090"/>
                </a:solidFill>
                <a:latin typeface="Arial"/>
                <a:cs typeface="Arial"/>
              </a:rPr>
              <a:t>Production plans:</a:t>
            </a:r>
          </a:p>
        </p:txBody>
      </p:sp>
      <p:sp>
        <p:nvSpPr>
          <p:cNvPr id="30" name="TextBox 29">
            <a:extLst>
              <a:ext uri="{FF2B5EF4-FFF2-40B4-BE49-F238E27FC236}">
                <a16:creationId xmlns:a16="http://schemas.microsoft.com/office/drawing/2014/main" xmlns="" id="{FACFC1E6-DF43-3744-ADE8-00E2FD55B956}"/>
              </a:ext>
            </a:extLst>
          </p:cNvPr>
          <p:cNvSpPr txBox="1"/>
          <p:nvPr/>
        </p:nvSpPr>
        <p:spPr>
          <a:xfrm>
            <a:off x="2677402" y="944901"/>
            <a:ext cx="2782938" cy="394210"/>
          </a:xfrm>
          <a:prstGeom prst="rect">
            <a:avLst/>
          </a:prstGeom>
          <a:solidFill>
            <a:srgbClr val="DFFBFF"/>
          </a:solidFill>
        </p:spPr>
        <p:txBody>
          <a:bodyPr wrap="square" rtlCol="0">
            <a:spAutoFit/>
          </a:bodyPr>
          <a:lstStyle/>
          <a:p>
            <a:pPr>
              <a:lnSpc>
                <a:spcPct val="120000"/>
              </a:lnSpc>
            </a:pPr>
            <a:r>
              <a:rPr lang="en-US" i="1" dirty="0">
                <a:solidFill>
                  <a:srgbClr val="000090"/>
                </a:solidFill>
                <a:latin typeface="+mn-lt"/>
              </a:rPr>
              <a:t>r/o: WLS fibers</a:t>
            </a:r>
            <a:r>
              <a:rPr lang="ru-RU" i="1" dirty="0">
                <a:solidFill>
                  <a:srgbClr val="000090"/>
                </a:solidFill>
                <a:latin typeface="+mn-lt"/>
              </a:rPr>
              <a:t> </a:t>
            </a:r>
            <a:r>
              <a:rPr lang="en-US" i="1" dirty="0">
                <a:solidFill>
                  <a:srgbClr val="000090"/>
                </a:solidFill>
                <a:latin typeface="+mn-lt"/>
              </a:rPr>
              <a:t>+MAPD;</a:t>
            </a:r>
          </a:p>
        </p:txBody>
      </p:sp>
      <p:sp>
        <p:nvSpPr>
          <p:cNvPr id="31" name="TextBox 30">
            <a:extLst>
              <a:ext uri="{FF2B5EF4-FFF2-40B4-BE49-F238E27FC236}">
                <a16:creationId xmlns:a16="http://schemas.microsoft.com/office/drawing/2014/main" xmlns="" id="{E501DEC4-72FE-5747-8BCB-401C59F22B59}"/>
              </a:ext>
            </a:extLst>
          </p:cNvPr>
          <p:cNvSpPr txBox="1"/>
          <p:nvPr/>
        </p:nvSpPr>
        <p:spPr>
          <a:xfrm>
            <a:off x="5547429" y="575212"/>
            <a:ext cx="3151862" cy="726609"/>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mn-lt"/>
                <a:sym typeface="SymbolPS" charset="0"/>
              </a:rPr>
              <a:t>L ~35</a:t>
            </a:r>
            <a:r>
              <a:rPr lang="en-US" i="1" dirty="0">
                <a:solidFill>
                  <a:srgbClr val="000090"/>
                </a:solidFill>
                <a:latin typeface="+mn-lt"/>
              </a:rPr>
              <a:t> c</a:t>
            </a:r>
            <a:r>
              <a:rPr lang="ru-RU" i="1" dirty="0">
                <a:solidFill>
                  <a:srgbClr val="000090"/>
                </a:solidFill>
                <a:latin typeface="+mn-lt"/>
              </a:rPr>
              <a:t>м</a:t>
            </a:r>
            <a:r>
              <a:rPr lang="en-US" i="1" dirty="0">
                <a:solidFill>
                  <a:srgbClr val="000090"/>
                </a:solidFill>
                <a:latin typeface="+mn-lt"/>
              </a:rPr>
              <a:t> (~ 14 X</a:t>
            </a:r>
            <a:r>
              <a:rPr lang="en-US" i="1" baseline="-25000" dirty="0">
                <a:solidFill>
                  <a:srgbClr val="000090"/>
                </a:solidFill>
                <a:latin typeface="+mn-lt"/>
              </a:rPr>
              <a:t>0</a:t>
            </a:r>
            <a:r>
              <a:rPr lang="en-US" i="1" dirty="0">
                <a:solidFill>
                  <a:srgbClr val="000090"/>
                </a:solidFill>
                <a:latin typeface="+mn-lt"/>
              </a:rPr>
              <a:t>);</a:t>
            </a:r>
          </a:p>
          <a:p>
            <a:pPr marL="285750" indent="-285750">
              <a:lnSpc>
                <a:spcPct val="120000"/>
              </a:lnSpc>
              <a:buFont typeface="Arial" panose="020B0604020202020204" pitchFamily="34" charset="0"/>
              <a:buChar char="•"/>
            </a:pPr>
            <a:r>
              <a:rPr lang="en-US" i="1" dirty="0">
                <a:solidFill>
                  <a:srgbClr val="000090"/>
                </a:solidFill>
                <a:latin typeface="+mn-lt"/>
              </a:rPr>
              <a:t>Segmentation (4x4 cm</a:t>
            </a:r>
            <a:r>
              <a:rPr lang="en-US" i="1" baseline="30000" dirty="0">
                <a:solidFill>
                  <a:srgbClr val="000090"/>
                </a:solidFill>
                <a:latin typeface="+mn-lt"/>
              </a:rPr>
              <a:t>2</a:t>
            </a:r>
            <a:r>
              <a:rPr lang="en-US" i="1" dirty="0">
                <a:solidFill>
                  <a:srgbClr val="000090"/>
                </a:solidFill>
                <a:latin typeface="+mn-lt"/>
              </a:rPr>
              <a:t>). </a:t>
            </a:r>
          </a:p>
        </p:txBody>
      </p:sp>
      <p:sp>
        <p:nvSpPr>
          <p:cNvPr id="33" name="TextBox 32">
            <a:extLst>
              <a:ext uri="{FF2B5EF4-FFF2-40B4-BE49-F238E27FC236}">
                <a16:creationId xmlns:a16="http://schemas.microsoft.com/office/drawing/2014/main" xmlns="" id="{192D641E-6635-454A-B0AA-69BFCE1BB87F}"/>
              </a:ext>
            </a:extLst>
          </p:cNvPr>
          <p:cNvSpPr txBox="1"/>
          <p:nvPr/>
        </p:nvSpPr>
        <p:spPr>
          <a:xfrm>
            <a:off x="5091571" y="3677521"/>
            <a:ext cx="3243196" cy="461665"/>
          </a:xfrm>
          <a:prstGeom prst="rect">
            <a:avLst/>
          </a:prstGeom>
          <a:solidFill>
            <a:srgbClr val="002060"/>
          </a:solidFill>
        </p:spPr>
        <p:txBody>
          <a:bodyPr wrap="none" rtlCol="0">
            <a:spAutoFit/>
          </a:bodyPr>
          <a:lstStyle/>
          <a:p>
            <a:r>
              <a:rPr lang="en-US" sz="2400" b="1" dirty="0">
                <a:solidFill>
                  <a:schemeClr val="bg1"/>
                </a:solidFill>
                <a:latin typeface="Arial"/>
                <a:cs typeface="Arial"/>
              </a:rPr>
              <a:t>Supporting structure</a:t>
            </a:r>
          </a:p>
        </p:txBody>
      </p:sp>
      <p:sp>
        <p:nvSpPr>
          <p:cNvPr id="34" name="TextBox 33">
            <a:extLst>
              <a:ext uri="{FF2B5EF4-FFF2-40B4-BE49-F238E27FC236}">
                <a16:creationId xmlns:a16="http://schemas.microsoft.com/office/drawing/2014/main" xmlns="" id="{50FDC288-ABAA-5746-8AFD-AC4BB0C92C36}"/>
              </a:ext>
            </a:extLst>
          </p:cNvPr>
          <p:cNvSpPr txBox="1"/>
          <p:nvPr/>
        </p:nvSpPr>
        <p:spPr>
          <a:xfrm>
            <a:off x="6220178" y="5500373"/>
            <a:ext cx="2955814" cy="646331"/>
          </a:xfrm>
          <a:prstGeom prst="rect">
            <a:avLst/>
          </a:prstGeom>
          <a:noFill/>
        </p:spPr>
        <p:txBody>
          <a:bodyPr wrap="square" rtlCol="0">
            <a:spAutoFit/>
          </a:bodyPr>
          <a:lstStyle/>
          <a:p>
            <a:r>
              <a:rPr lang="en-US" i="1" dirty="0">
                <a:solidFill>
                  <a:srgbClr val="000090"/>
                </a:solidFill>
                <a:latin typeface="Arial"/>
                <a:cs typeface="Arial"/>
              </a:rPr>
              <a:t>- sagitta     </a:t>
            </a:r>
            <a:r>
              <a:rPr lang="ru-RU" i="1" dirty="0">
                <a:solidFill>
                  <a:srgbClr val="000090"/>
                </a:solidFill>
                <a:latin typeface="Arial"/>
                <a:cs typeface="Arial"/>
              </a:rPr>
              <a:t>   </a:t>
            </a:r>
            <a:r>
              <a:rPr lang="en-US" i="1" dirty="0">
                <a:solidFill>
                  <a:srgbClr val="000090"/>
                </a:solidFill>
                <a:latin typeface="Arial"/>
                <a:cs typeface="Arial"/>
              </a:rPr>
              <a:t>~ </a:t>
            </a:r>
            <a:r>
              <a:rPr lang="en-US" b="1" i="1" dirty="0">
                <a:solidFill>
                  <a:srgbClr val="000090"/>
                </a:solidFill>
                <a:latin typeface="Arial"/>
                <a:cs typeface="Arial"/>
              </a:rPr>
              <a:t>5</a:t>
            </a:r>
            <a:r>
              <a:rPr lang="ru-RU" b="1" i="1" dirty="0">
                <a:solidFill>
                  <a:srgbClr val="000090"/>
                </a:solidFill>
                <a:latin typeface="Arial"/>
                <a:cs typeface="Arial"/>
              </a:rPr>
              <a:t> мм</a:t>
            </a:r>
            <a:endParaRPr lang="ru-RU" i="1" dirty="0">
              <a:solidFill>
                <a:srgbClr val="000090"/>
              </a:solidFill>
              <a:latin typeface="Arial"/>
              <a:cs typeface="Arial"/>
            </a:endParaRPr>
          </a:p>
          <a:p>
            <a:r>
              <a:rPr lang="en-US" i="1" dirty="0">
                <a:solidFill>
                  <a:srgbClr val="000090"/>
                </a:solidFill>
                <a:latin typeface="Arial"/>
                <a:cs typeface="Arial"/>
              </a:rPr>
              <a:t>- material </a:t>
            </a:r>
            <a:r>
              <a:rPr lang="en-US" i="1" dirty="0" err="1">
                <a:solidFill>
                  <a:srgbClr val="000090"/>
                </a:solidFill>
                <a:latin typeface="Arial"/>
                <a:cs typeface="Arial"/>
              </a:rPr>
              <a:t>budg</a:t>
            </a:r>
            <a:r>
              <a:rPr lang="en-US" i="1" dirty="0">
                <a:solidFill>
                  <a:srgbClr val="000090"/>
                </a:solidFill>
                <a:latin typeface="Arial"/>
                <a:cs typeface="Arial"/>
              </a:rPr>
              <a:t>. (R)</a:t>
            </a:r>
            <a:r>
              <a:rPr lang="en-US" b="1" i="1" dirty="0">
                <a:solidFill>
                  <a:srgbClr val="000090"/>
                </a:solidFill>
                <a:latin typeface="Arial"/>
                <a:cs typeface="Arial"/>
              </a:rPr>
              <a:t>0,13 X</a:t>
            </a:r>
            <a:r>
              <a:rPr lang="en-US" b="1" i="1" baseline="-25000" dirty="0">
                <a:solidFill>
                  <a:srgbClr val="000090"/>
                </a:solidFill>
                <a:latin typeface="Arial"/>
                <a:cs typeface="Arial"/>
              </a:rPr>
              <a:t>0</a:t>
            </a:r>
          </a:p>
        </p:txBody>
      </p:sp>
      <p:sp>
        <p:nvSpPr>
          <p:cNvPr id="35" name="TextBox 34">
            <a:extLst>
              <a:ext uri="{FF2B5EF4-FFF2-40B4-BE49-F238E27FC236}">
                <a16:creationId xmlns:a16="http://schemas.microsoft.com/office/drawing/2014/main" xmlns="" id="{BFECF6DD-40DC-8647-B59B-A9E8F3B2234E}"/>
              </a:ext>
            </a:extLst>
          </p:cNvPr>
          <p:cNvSpPr txBox="1"/>
          <p:nvPr/>
        </p:nvSpPr>
        <p:spPr>
          <a:xfrm>
            <a:off x="6421681" y="5009238"/>
            <a:ext cx="2265119" cy="369332"/>
          </a:xfrm>
          <a:prstGeom prst="rect">
            <a:avLst/>
          </a:prstGeom>
          <a:noFill/>
        </p:spPr>
        <p:txBody>
          <a:bodyPr wrap="square" rtlCol="0">
            <a:spAutoFit/>
          </a:bodyPr>
          <a:lstStyle/>
          <a:p>
            <a:r>
              <a:rPr lang="en-US" b="1" i="1" dirty="0" err="1">
                <a:solidFill>
                  <a:srgbClr val="002060"/>
                </a:solidFill>
                <a:latin typeface="Arial"/>
                <a:cs typeface="Arial"/>
              </a:rPr>
              <a:t>ECal</a:t>
            </a:r>
            <a:r>
              <a:rPr lang="en-US" b="1" i="1" dirty="0">
                <a:solidFill>
                  <a:srgbClr val="002060"/>
                </a:solidFill>
                <a:latin typeface="Arial"/>
                <a:cs typeface="Arial"/>
              </a:rPr>
              <a:t>   ~</a:t>
            </a:r>
            <a:r>
              <a:rPr lang="ru-RU" b="1" i="1" dirty="0">
                <a:solidFill>
                  <a:srgbClr val="002060"/>
                </a:solidFill>
                <a:latin typeface="Arial"/>
                <a:cs typeface="Arial"/>
              </a:rPr>
              <a:t> 100 </a:t>
            </a:r>
            <a:r>
              <a:rPr lang="en-US" b="1" i="1" dirty="0">
                <a:solidFill>
                  <a:srgbClr val="002060"/>
                </a:solidFill>
                <a:latin typeface="Arial"/>
                <a:cs typeface="Arial"/>
              </a:rPr>
              <a:t>t</a:t>
            </a:r>
            <a:endParaRPr lang="ru-RU" i="1" dirty="0">
              <a:solidFill>
                <a:srgbClr val="002060"/>
              </a:solidFill>
              <a:latin typeface="Arial"/>
              <a:cs typeface="Arial"/>
            </a:endParaRPr>
          </a:p>
        </p:txBody>
      </p:sp>
      <p:sp>
        <p:nvSpPr>
          <p:cNvPr id="36" name="TextBox 35">
            <a:extLst>
              <a:ext uri="{FF2B5EF4-FFF2-40B4-BE49-F238E27FC236}">
                <a16:creationId xmlns:a16="http://schemas.microsoft.com/office/drawing/2014/main" xmlns="" id="{8C81BB81-AB01-AF48-8679-2A71D3E9EC25}"/>
              </a:ext>
            </a:extLst>
          </p:cNvPr>
          <p:cNvSpPr txBox="1"/>
          <p:nvPr/>
        </p:nvSpPr>
        <p:spPr>
          <a:xfrm>
            <a:off x="6657249" y="4433237"/>
            <a:ext cx="1709122" cy="400110"/>
          </a:xfrm>
          <a:prstGeom prst="rect">
            <a:avLst/>
          </a:prstGeom>
          <a:solidFill>
            <a:srgbClr val="CBFFFB"/>
          </a:solidFill>
        </p:spPr>
        <p:txBody>
          <a:bodyPr wrap="none" rtlCol="0">
            <a:spAutoFit/>
          </a:bodyPr>
          <a:lstStyle/>
          <a:p>
            <a:r>
              <a:rPr lang="en-US" sz="2000" b="1" i="1" dirty="0">
                <a:solidFill>
                  <a:srgbClr val="002060"/>
                </a:solidFill>
                <a:latin typeface="Arial"/>
                <a:cs typeface="Arial"/>
              </a:rPr>
              <a:t>Carbon fiber</a:t>
            </a:r>
            <a:endParaRPr lang="ru-RU" sz="2000" i="1" dirty="0">
              <a:solidFill>
                <a:srgbClr val="002060"/>
              </a:solidFill>
              <a:latin typeface="Arial"/>
              <a:cs typeface="Arial"/>
            </a:endParaRPr>
          </a:p>
        </p:txBody>
      </p:sp>
      <p:sp>
        <p:nvSpPr>
          <p:cNvPr id="2" name="TextBox 1">
            <a:extLst>
              <a:ext uri="{FF2B5EF4-FFF2-40B4-BE49-F238E27FC236}">
                <a16:creationId xmlns:a16="http://schemas.microsoft.com/office/drawing/2014/main" xmlns="" id="{ADE83E90-09BA-BC44-9614-4CD480E9FE64}"/>
              </a:ext>
            </a:extLst>
          </p:cNvPr>
          <p:cNvSpPr txBox="1"/>
          <p:nvPr/>
        </p:nvSpPr>
        <p:spPr>
          <a:xfrm>
            <a:off x="5460339" y="6153397"/>
            <a:ext cx="3591561" cy="369332"/>
          </a:xfrm>
          <a:prstGeom prst="rect">
            <a:avLst/>
          </a:prstGeom>
          <a:solidFill>
            <a:srgbClr val="CBFFFB"/>
          </a:solidFill>
        </p:spPr>
        <p:txBody>
          <a:bodyPr wrap="none" rtlCol="0">
            <a:spAutoFit/>
          </a:bodyPr>
          <a:lstStyle/>
          <a:p>
            <a:r>
              <a:rPr lang="en-US" i="1" dirty="0">
                <a:cs typeface="Arial" panose="020B0604020202020204" pitchFamily="34" charset="0"/>
              </a:rPr>
              <a:t>Contract signed </a:t>
            </a:r>
            <a:r>
              <a:rPr lang="ru-RU" i="1" dirty="0"/>
              <a:t>АО «ЦНИИСМ»</a:t>
            </a:r>
            <a:r>
              <a:rPr lang="ru-RU" i="1" dirty="0">
                <a:cs typeface="Arial" panose="020B0604020202020204" pitchFamily="34" charset="0"/>
              </a:rPr>
              <a:t> </a:t>
            </a:r>
            <a:endParaRPr lang="ru-RU" i="1" dirty="0">
              <a:latin typeface="Arial" panose="020B0604020202020204" pitchFamily="34" charset="0"/>
              <a:cs typeface="Arial" panose="020B0604020202020204" pitchFamily="34" charset="0"/>
            </a:endParaRPr>
          </a:p>
        </p:txBody>
      </p:sp>
      <p:sp>
        <p:nvSpPr>
          <p:cNvPr id="37" name="Заголовок 3">
            <a:extLst>
              <a:ext uri="{FF2B5EF4-FFF2-40B4-BE49-F238E27FC236}">
                <a16:creationId xmlns:a16="http://schemas.microsoft.com/office/drawing/2014/main" xmlns="" id="{761440CF-9015-1B42-8681-ECDDFB4D1D9D}"/>
              </a:ext>
            </a:extLst>
          </p:cNvPr>
          <p:cNvSpPr txBox="1">
            <a:spLocks/>
          </p:cNvSpPr>
          <p:nvPr/>
        </p:nvSpPr>
        <p:spPr>
          <a:xfrm>
            <a:off x="138364" y="98414"/>
            <a:ext cx="7131010"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Electromagnetic calorimetry (</a:t>
            </a:r>
            <a:r>
              <a:rPr lang="en-US" sz="2400" b="1" dirty="0" err="1">
                <a:solidFill>
                  <a:schemeClr val="bg1"/>
                </a:solidFill>
                <a:effectLst>
                  <a:glow>
                    <a:schemeClr val="accent1">
                      <a:alpha val="40000"/>
                    </a:schemeClr>
                  </a:glow>
                  <a:reflection endPos="0" dist="50800" dir="5400000" sy="-100000" algn="bl" rotWithShape="0"/>
                </a:effectLst>
                <a:latin typeface="Arial"/>
                <a:cs typeface="Arial"/>
              </a:rPr>
              <a:t>ECal</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 system</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
        <p:nvSpPr>
          <p:cNvPr id="3" name="TextBox 2">
            <a:extLst>
              <a:ext uri="{FF2B5EF4-FFF2-40B4-BE49-F238E27FC236}">
                <a16:creationId xmlns:a16="http://schemas.microsoft.com/office/drawing/2014/main" xmlns="" id="{9194B97B-3C85-F441-AD62-CF35FB89DECF}"/>
              </a:ext>
            </a:extLst>
          </p:cNvPr>
          <p:cNvSpPr txBox="1"/>
          <p:nvPr/>
        </p:nvSpPr>
        <p:spPr>
          <a:xfrm>
            <a:off x="1880976" y="5425416"/>
            <a:ext cx="1295547" cy="1015663"/>
          </a:xfrm>
          <a:prstGeom prst="rect">
            <a:avLst/>
          </a:prstGeom>
          <a:solidFill>
            <a:srgbClr val="BEFBFF"/>
          </a:solidFill>
          <a:ln>
            <a:solidFill>
              <a:srgbClr val="FF0000"/>
            </a:solidFill>
          </a:ln>
        </p:spPr>
        <p:txBody>
          <a:bodyPr wrap="none" rtlCol="0">
            <a:spAutoFit/>
          </a:bodyPr>
          <a:lstStyle/>
          <a:p>
            <a:pPr algn="ctr"/>
            <a:r>
              <a:rPr lang="en-US" sz="2000" b="1" dirty="0">
                <a:solidFill>
                  <a:srgbClr val="002060"/>
                </a:solidFill>
              </a:rPr>
              <a:t>MOST </a:t>
            </a:r>
          </a:p>
          <a:p>
            <a:pPr algn="ctr"/>
            <a:r>
              <a:rPr lang="en-US" sz="2000" b="1" dirty="0">
                <a:solidFill>
                  <a:srgbClr val="002060"/>
                </a:solidFill>
              </a:rPr>
              <a:t>allocated</a:t>
            </a:r>
            <a:endParaRPr lang="ru-RU" sz="2000" b="1" dirty="0">
              <a:solidFill>
                <a:srgbClr val="002060"/>
              </a:solidFill>
            </a:endParaRPr>
          </a:p>
          <a:p>
            <a:pPr algn="ctr"/>
            <a:r>
              <a:rPr lang="ru-RU" sz="2000" b="1" dirty="0">
                <a:solidFill>
                  <a:srgbClr val="002060"/>
                </a:solidFill>
              </a:rPr>
              <a:t> </a:t>
            </a:r>
            <a:r>
              <a:rPr lang="ru-RU" sz="2000" b="1" dirty="0">
                <a:solidFill>
                  <a:srgbClr val="FF0000"/>
                </a:solidFill>
              </a:rPr>
              <a:t>6 </a:t>
            </a:r>
            <a:r>
              <a:rPr lang="ru-RU" sz="2000" b="1" dirty="0">
                <a:solidFill>
                  <a:srgbClr val="002060"/>
                </a:solidFill>
              </a:rPr>
              <a:t>М </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163104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2340429" y="172325"/>
            <a:ext cx="4124015" cy="369332"/>
          </a:xfrm>
          <a:prstGeom prst="rect">
            <a:avLst/>
          </a:prstGeom>
          <a:solidFill>
            <a:srgbClr val="BAFAFF"/>
          </a:solidFill>
          <a:ln>
            <a:solidFill>
              <a:schemeClr val="accent1"/>
            </a:solidFill>
          </a:ln>
        </p:spPr>
        <p:txBody>
          <a:bodyPr lIns="0" tIns="0" rIns="0" bIns="0" anchor="ctr">
            <a:spAutoFit/>
          </a:bodyPr>
          <a:lstStyle/>
          <a:p>
            <a:pPr algn="ctr"/>
            <a:r>
              <a:rPr lang="en-US" sz="2400" b="1" spc="-1" dirty="0">
                <a:solidFill>
                  <a:srgbClr val="002060"/>
                </a:solidFill>
                <a:latin typeface="+mn-lt"/>
              </a:rPr>
              <a:t>First Physics with MPD</a:t>
            </a:r>
          </a:p>
        </p:txBody>
      </p:sp>
      <p:pic>
        <p:nvPicPr>
          <p:cNvPr id="42" name="Picture 41"/>
          <p:cNvPicPr/>
          <p:nvPr/>
        </p:nvPicPr>
        <p:blipFill>
          <a:blip r:embed="rId2"/>
          <a:srcRect l="7711" t="6624" r="6440" b="7222"/>
          <a:stretch/>
        </p:blipFill>
        <p:spPr>
          <a:xfrm>
            <a:off x="4858816" y="791816"/>
            <a:ext cx="4012722" cy="5524527"/>
          </a:xfrm>
          <a:prstGeom prst="rect">
            <a:avLst/>
          </a:prstGeom>
          <a:ln w="9000">
            <a:solidFill>
              <a:srgbClr val="000000"/>
            </a:solidFill>
            <a:round/>
          </a:ln>
        </p:spPr>
      </p:pic>
      <p:sp>
        <p:nvSpPr>
          <p:cNvPr id="43" name="TextShape 2"/>
          <p:cNvSpPr txBox="1"/>
          <p:nvPr/>
        </p:nvSpPr>
        <p:spPr>
          <a:xfrm>
            <a:off x="272462" y="791816"/>
            <a:ext cx="4478976" cy="4833784"/>
          </a:xfrm>
          <a:prstGeom prst="rect">
            <a:avLst/>
          </a:prstGeom>
          <a:noFill/>
          <a:ln>
            <a:noFill/>
          </a:ln>
        </p:spPr>
        <p:txBody>
          <a:bodyPr lIns="0" tIns="0" rIns="0" bIns="0">
            <a:noAutofit/>
          </a:bodyPr>
          <a:lstStyle/>
          <a:p>
            <a:pPr marL="391867" indent="-293900">
              <a:spcBef>
                <a:spcPts val="1285"/>
              </a:spcBef>
              <a:buClr>
                <a:srgbClr val="000000"/>
              </a:buClr>
              <a:buSzPct val="45000"/>
              <a:buFont typeface="Wingdings" charset="2"/>
              <a:buChar char=""/>
            </a:pPr>
            <a:r>
              <a:rPr lang="en-US" i="1" spc="-1" dirty="0">
                <a:solidFill>
                  <a:srgbClr val="002060"/>
                </a:solidFill>
                <a:latin typeface="+mn-lt"/>
              </a:rPr>
              <a:t>Preparation of the report on expected physics results on the first run of MPD</a:t>
            </a:r>
          </a:p>
          <a:p>
            <a:pPr marL="391867" indent="-293900">
              <a:spcBef>
                <a:spcPts val="1285"/>
              </a:spcBef>
              <a:buClr>
                <a:srgbClr val="000000"/>
              </a:buClr>
              <a:buSzPct val="45000"/>
              <a:buFont typeface="Wingdings" charset="2"/>
              <a:buChar char=""/>
            </a:pPr>
            <a:r>
              <a:rPr lang="en-US" i="1" spc="-1" dirty="0">
                <a:solidFill>
                  <a:srgbClr val="002060"/>
                </a:solidFill>
                <a:latin typeface="+mn-lt"/>
              </a:rPr>
              <a:t>Initial running plan for the NICA Complex (beam types, collision energies)</a:t>
            </a:r>
          </a:p>
          <a:p>
            <a:pPr marL="391867" indent="-293900">
              <a:spcBef>
                <a:spcPts val="1285"/>
              </a:spcBef>
              <a:buClr>
                <a:srgbClr val="000000"/>
              </a:buClr>
              <a:buSzPct val="45000"/>
              <a:buFont typeface="Wingdings" charset="2"/>
              <a:buChar char=""/>
            </a:pPr>
            <a:r>
              <a:rPr lang="en-US" i="1" spc="-1" dirty="0">
                <a:solidFill>
                  <a:srgbClr val="002060"/>
                </a:solidFill>
                <a:latin typeface="+mn-lt"/>
              </a:rPr>
              <a:t>Status of the readiness of the MPD detector subsystems</a:t>
            </a:r>
          </a:p>
          <a:p>
            <a:pPr marL="391867" indent="-293900">
              <a:spcBef>
                <a:spcPts val="1285"/>
              </a:spcBef>
              <a:buClr>
                <a:srgbClr val="000000"/>
              </a:buClr>
              <a:buSzPct val="45000"/>
              <a:buFont typeface="Wingdings" charset="2"/>
              <a:buChar char=""/>
            </a:pPr>
            <a:r>
              <a:rPr lang="en-US" i="1" spc="-1" dirty="0">
                <a:solidFill>
                  <a:srgbClr val="002060"/>
                </a:solidFill>
                <a:latin typeface="+mn-lt"/>
              </a:rPr>
              <a:t>Calibration and computing readiness</a:t>
            </a:r>
          </a:p>
          <a:p>
            <a:pPr marL="391867" indent="-293900">
              <a:spcBef>
                <a:spcPts val="1285"/>
              </a:spcBef>
              <a:buClr>
                <a:srgbClr val="000000"/>
              </a:buClr>
              <a:buSzPct val="45000"/>
              <a:buFont typeface="Wingdings" charset="2"/>
              <a:buChar char=""/>
            </a:pPr>
            <a:r>
              <a:rPr lang="en-US" i="1" spc="-1" dirty="0">
                <a:solidFill>
                  <a:srgbClr val="002060"/>
                </a:solidFill>
                <a:latin typeface="+mn-lt"/>
              </a:rPr>
              <a:t>Selection of physics observables with largest discovery potential for the initial data sample</a:t>
            </a:r>
          </a:p>
          <a:p>
            <a:pPr marL="391867" indent="-293900">
              <a:spcBef>
                <a:spcPts val="1285"/>
              </a:spcBef>
              <a:buClr>
                <a:srgbClr val="000000"/>
              </a:buClr>
              <a:buSzPct val="45000"/>
              <a:buFont typeface="Wingdings" charset="2"/>
              <a:buChar char=""/>
            </a:pPr>
            <a:r>
              <a:rPr lang="en-US" i="1" spc="-1" dirty="0">
                <a:solidFill>
                  <a:srgbClr val="002060"/>
                </a:solidFill>
                <a:latin typeface="+mn-lt"/>
              </a:rPr>
              <a:t>Schedule for preparation of first scientific publications from MPD data</a:t>
            </a:r>
          </a:p>
        </p:txBody>
      </p:sp>
    </p:spTree>
    <p:extLst>
      <p:ext uri="{BB962C8B-B14F-4D97-AF65-F5344CB8AC3E}">
        <p14:creationId xmlns:p14="http://schemas.microsoft.com/office/powerpoint/2010/main" val="114601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xfrm>
            <a:off x="457200" y="63341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20 February 2020</a:t>
            </a:r>
            <a:endParaRPr lang="ru-RU" sz="1400" dirty="0"/>
          </a:p>
        </p:txBody>
      </p:sp>
      <p:sp>
        <p:nvSpPr>
          <p:cNvPr id="2" name="Rectangle 1"/>
          <p:cNvSpPr/>
          <p:nvPr/>
        </p:nvSpPr>
        <p:spPr>
          <a:xfrm>
            <a:off x="2273301" y="2446636"/>
            <a:ext cx="5054600" cy="1569660"/>
          </a:xfrm>
          <a:prstGeom prst="rect">
            <a:avLst/>
          </a:prstGeom>
          <a:solidFill>
            <a:srgbClr val="000090"/>
          </a:solidFill>
        </p:spPr>
        <p:txBody>
          <a:bodyPr wrap="square">
            <a:spAutoFit/>
          </a:bodyPr>
          <a:lstStyle/>
          <a:p>
            <a:pPr algn="ctr" eaLnBrk="1" hangingPunct="1">
              <a:buSzPct val="75000"/>
            </a:pPr>
            <a:r>
              <a:rPr lang="en-US" sz="3200" b="1" dirty="0">
                <a:solidFill>
                  <a:srgbClr val="FFFFFF"/>
                </a:solidFill>
              </a:rPr>
              <a:t>NICA Complex:</a:t>
            </a:r>
          </a:p>
          <a:p>
            <a:pPr algn="ctr" eaLnBrk="1" hangingPunct="1">
              <a:buSzPct val="75000"/>
            </a:pPr>
            <a:r>
              <a:rPr lang="en-US" sz="3200" b="1" dirty="0">
                <a:solidFill>
                  <a:srgbClr val="FFFFFF"/>
                </a:solidFill>
              </a:rPr>
              <a:t>Accelerators,  Detectors, Infrastructure</a:t>
            </a:r>
          </a:p>
        </p:txBody>
      </p:sp>
      <p:sp>
        <p:nvSpPr>
          <p:cNvPr id="3" name="Footer Placeholder 2"/>
          <p:cNvSpPr>
            <a:spLocks noGrp="1"/>
          </p:cNvSpPr>
          <p:nvPr>
            <p:ph type="ftr" sz="quarter" idx="11"/>
          </p:nvPr>
        </p:nvSpPr>
        <p:spPr>
          <a:xfrm>
            <a:off x="3124200" y="6321425"/>
            <a:ext cx="3390900" cy="476250"/>
          </a:xfrm>
        </p:spPr>
        <p:txBody>
          <a:bodyPr anchor="b"/>
          <a:lstStyle/>
          <a:p>
            <a:pPr>
              <a:defRPr/>
            </a:pPr>
            <a:r>
              <a:rPr lang="en-GB"/>
              <a:t>V. Kekelidze, 127-th session of SC</a:t>
            </a:r>
            <a:endParaRPr lang="ru-RU" dirty="0"/>
          </a:p>
        </p:txBody>
      </p:sp>
      <p:sp>
        <p:nvSpPr>
          <p:cNvPr id="4" name="Slide Number Placeholder 3">
            <a:extLst>
              <a:ext uri="{FF2B5EF4-FFF2-40B4-BE49-F238E27FC236}">
                <a16:creationId xmlns:a16="http://schemas.microsoft.com/office/drawing/2014/main" xmlns="" id="{82FA21A6-0453-9E4F-8BE6-4BEEC2BDE635}"/>
              </a:ext>
            </a:extLst>
          </p:cNvPr>
          <p:cNvSpPr>
            <a:spLocks noGrp="1"/>
          </p:cNvSpPr>
          <p:nvPr>
            <p:ph type="sldNum" sz="quarter" idx="12"/>
          </p:nvPr>
        </p:nvSpPr>
        <p:spPr/>
        <p:txBody>
          <a:bodyPr/>
          <a:lstStyle/>
          <a:p>
            <a:fld id="{4480217B-8183-4E7A-98AC-12846F6965A4}" type="slidenum">
              <a:rPr lang="ru-RU" smtClean="0"/>
              <a:pPr/>
              <a:t>3</a:t>
            </a:fld>
            <a:endParaRPr lang="ru-RU"/>
          </a:p>
        </p:txBody>
      </p:sp>
    </p:spTree>
    <p:extLst>
      <p:ext uri="{BB962C8B-B14F-4D97-AF65-F5344CB8AC3E}">
        <p14:creationId xmlns:p14="http://schemas.microsoft.com/office/powerpoint/2010/main" val="1990106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AA304D3-75FB-904A-A72C-510ECC8717FD}"/>
              </a:ext>
            </a:extLst>
          </p:cNvPr>
          <p:cNvSpPr>
            <a:spLocks noGrp="1"/>
          </p:cNvSpPr>
          <p:nvPr>
            <p:ph type="dt" sz="half" idx="10"/>
          </p:nvPr>
        </p:nvSpPr>
        <p:spPr>
          <a:xfrm>
            <a:off x="457200" y="6416510"/>
            <a:ext cx="2133600" cy="365125"/>
          </a:xfrm>
        </p:spPr>
        <p:txBody>
          <a:bodyPr/>
          <a:lstStyle/>
          <a:p>
            <a:r>
              <a:rPr lang="ru-RU"/>
              <a:t>20 February 2020</a:t>
            </a:r>
            <a:endParaRPr lang="en-US"/>
          </a:p>
        </p:txBody>
      </p:sp>
      <p:sp>
        <p:nvSpPr>
          <p:cNvPr id="5" name="Footer Placeholder 4">
            <a:extLst>
              <a:ext uri="{FF2B5EF4-FFF2-40B4-BE49-F238E27FC236}">
                <a16:creationId xmlns:a16="http://schemas.microsoft.com/office/drawing/2014/main" xmlns="" id="{1132893F-DC60-6841-8873-AE4B21089387}"/>
              </a:ext>
            </a:extLst>
          </p:cNvPr>
          <p:cNvSpPr>
            <a:spLocks noGrp="1"/>
          </p:cNvSpPr>
          <p:nvPr>
            <p:ph type="ftr" sz="quarter" idx="11"/>
          </p:nvPr>
        </p:nvSpPr>
        <p:spPr>
          <a:xfrm>
            <a:off x="3124200" y="6416510"/>
            <a:ext cx="2895600" cy="365125"/>
          </a:xfrm>
        </p:spPr>
        <p:txBody>
          <a:bodyPr/>
          <a:lstStyle/>
          <a:p>
            <a:r>
              <a:rPr lang="en-GB"/>
              <a:t>V. Kekelidze, 127-th session of SC</a:t>
            </a:r>
            <a:endParaRPr lang="en-US"/>
          </a:p>
        </p:txBody>
      </p:sp>
      <p:sp>
        <p:nvSpPr>
          <p:cNvPr id="6" name="Slide Number Placeholder 5">
            <a:extLst>
              <a:ext uri="{FF2B5EF4-FFF2-40B4-BE49-F238E27FC236}">
                <a16:creationId xmlns:a16="http://schemas.microsoft.com/office/drawing/2014/main" xmlns="" id="{1D7BEF2C-468A-4448-9EEC-4ECA1864D21F}"/>
              </a:ext>
            </a:extLst>
          </p:cNvPr>
          <p:cNvSpPr>
            <a:spLocks noGrp="1"/>
          </p:cNvSpPr>
          <p:nvPr>
            <p:ph type="sldNum" sz="quarter" idx="12"/>
          </p:nvPr>
        </p:nvSpPr>
        <p:spPr>
          <a:xfrm>
            <a:off x="6553200" y="6416510"/>
            <a:ext cx="2133600" cy="365125"/>
          </a:xfrm>
        </p:spPr>
        <p:txBody>
          <a:bodyPr/>
          <a:lstStyle/>
          <a:p>
            <a:fld id="{B48C6A6B-7DAE-D543-9180-0B8DAED66F63}" type="slidenum">
              <a:rPr lang="en-US" smtClean="0"/>
              <a:t>30</a:t>
            </a:fld>
            <a:endParaRPr lang="en-US"/>
          </a:p>
        </p:txBody>
      </p:sp>
      <p:pic>
        <p:nvPicPr>
          <p:cNvPr id="7" name="Picture 6">
            <a:extLst>
              <a:ext uri="{FF2B5EF4-FFF2-40B4-BE49-F238E27FC236}">
                <a16:creationId xmlns:a16="http://schemas.microsoft.com/office/drawing/2014/main" xmlns="" id="{FAF86467-AA6D-ED41-B7D4-9D6F9F1FD07E}"/>
              </a:ext>
            </a:extLst>
          </p:cNvPr>
          <p:cNvPicPr>
            <a:picLocks noChangeAspect="1"/>
          </p:cNvPicPr>
          <p:nvPr/>
        </p:nvPicPr>
        <p:blipFill>
          <a:blip r:embed="rId2"/>
          <a:stretch>
            <a:fillRect/>
          </a:stretch>
        </p:blipFill>
        <p:spPr>
          <a:xfrm>
            <a:off x="3031962" y="724348"/>
            <a:ext cx="6052219" cy="5800447"/>
          </a:xfrm>
          <a:prstGeom prst="rect">
            <a:avLst/>
          </a:prstGeom>
        </p:spPr>
      </p:pic>
      <p:sp>
        <p:nvSpPr>
          <p:cNvPr id="8" name="Rectangle 7">
            <a:extLst>
              <a:ext uri="{FF2B5EF4-FFF2-40B4-BE49-F238E27FC236}">
                <a16:creationId xmlns:a16="http://schemas.microsoft.com/office/drawing/2014/main" xmlns="" id="{3AA483C0-A5F6-D143-8D16-7D4D0FEF50C4}"/>
              </a:ext>
            </a:extLst>
          </p:cNvPr>
          <p:cNvSpPr/>
          <p:nvPr/>
        </p:nvSpPr>
        <p:spPr>
          <a:xfrm>
            <a:off x="107947" y="724348"/>
            <a:ext cx="5462672" cy="2246769"/>
          </a:xfrm>
          <a:prstGeom prst="rect">
            <a:avLst/>
          </a:prstGeom>
          <a:solidFill>
            <a:srgbClr val="F3FCFF"/>
          </a:solidFill>
        </p:spPr>
        <p:txBody>
          <a:bodyPr wrap="square">
            <a:spAutoFit/>
          </a:bodyPr>
          <a:lstStyle/>
          <a:p>
            <a:r>
              <a:rPr lang="en-GB" sz="2000" b="1" dirty="0">
                <a:solidFill>
                  <a:srgbClr val="002060"/>
                </a:solidFill>
                <a:latin typeface="Arial" panose="020B0604020202020204" pitchFamily="34" charset="0"/>
                <a:cs typeface="Arial" panose="020B0604020202020204" pitchFamily="34" charset="0"/>
              </a:rPr>
              <a:t>COLLABORATION AGREEMENT with:</a:t>
            </a:r>
            <a:endParaRPr lang="ru-RU" sz="20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National Autonomous University of Mexico,</a:t>
            </a:r>
            <a:endParaRPr lang="ru-RU" sz="2000" b="1" dirty="0">
              <a:solidFill>
                <a:srgbClr val="002060"/>
              </a:solidFill>
              <a:latin typeface="Arial" panose="020B0604020202020204" pitchFamily="34" charset="0"/>
              <a:cs typeface="Arial" panose="020B0604020202020204" pitchFamily="34" charset="0"/>
            </a:endParaRPr>
          </a:p>
          <a:p>
            <a:pPr lvl="1" algn="r"/>
            <a:r>
              <a:rPr lang="en-GB" sz="2000" i="1" dirty="0">
                <a:solidFill>
                  <a:srgbClr val="002060"/>
                </a:solidFill>
                <a:latin typeface="Arial" panose="020B0604020202020204" pitchFamily="34" charset="0"/>
                <a:cs typeface="Arial" panose="020B0604020202020204" pitchFamily="34" charset="0"/>
              </a:rPr>
              <a:t>Institute fir Nuclear Science;</a:t>
            </a:r>
            <a:endParaRPr lang="ru-RU" sz="2000" i="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err="1">
                <a:solidFill>
                  <a:srgbClr val="002060"/>
                </a:solidFill>
                <a:latin typeface="Arial" panose="020B0604020202020204" pitchFamily="34" charset="0"/>
                <a:cs typeface="Arial" panose="020B0604020202020204" pitchFamily="34" charset="0"/>
              </a:rPr>
              <a:t>Benemerita</a:t>
            </a:r>
            <a:r>
              <a:rPr lang="en-GB"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Autonomous University </a:t>
            </a:r>
            <a:r>
              <a:rPr lang="en-GB" sz="2000" dirty="0">
                <a:solidFill>
                  <a:srgbClr val="002060"/>
                </a:solidFill>
                <a:latin typeface="Arial" panose="020B0604020202020204" pitchFamily="34" charset="0"/>
                <a:cs typeface="Arial" panose="020B0604020202020204" pitchFamily="34" charset="0"/>
              </a:rPr>
              <a:t>Puebla;</a:t>
            </a:r>
            <a:endParaRPr lang="ru-RU" sz="20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Research &amp; Advanced Studies </a:t>
            </a:r>
            <a:r>
              <a:rPr lang="en-GB" sz="2000" dirty="0" err="1">
                <a:solidFill>
                  <a:srgbClr val="002060"/>
                </a:solidFill>
                <a:latin typeface="Arial" panose="020B0604020202020204" pitchFamily="34" charset="0"/>
                <a:cs typeface="Arial" panose="020B0604020202020204" pitchFamily="34" charset="0"/>
              </a:rPr>
              <a:t>Center</a:t>
            </a:r>
            <a:r>
              <a:rPr lang="en-GB" sz="2000" dirty="0">
                <a:solidFill>
                  <a:srgbClr val="002060"/>
                </a:solidFill>
                <a:latin typeface="Arial" panose="020B0604020202020204" pitchFamily="34" charset="0"/>
                <a:cs typeface="Arial" panose="020B0604020202020204" pitchFamily="34" charset="0"/>
              </a:rPr>
              <a:t>;</a:t>
            </a:r>
            <a:endParaRPr lang="ru-RU"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University of Colima</a:t>
            </a:r>
            <a:r>
              <a:rPr lang="en-GB" sz="2000" b="1" dirty="0">
                <a:solidFill>
                  <a:srgbClr val="002060"/>
                </a:solidFill>
                <a:latin typeface="Arial" panose="020B0604020202020204" pitchFamily="34" charset="0"/>
                <a:cs typeface="Arial" panose="020B0604020202020204" pitchFamily="34" charset="0"/>
              </a:rPr>
              <a:t>;</a:t>
            </a:r>
            <a:r>
              <a:rPr lang="ru-RU" sz="2000" b="1" dirty="0">
                <a:solidFill>
                  <a:srgbClr val="00206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Autonomous University of </a:t>
            </a:r>
            <a:r>
              <a:rPr lang="en-GB" sz="2000" dirty="0">
                <a:solidFill>
                  <a:srgbClr val="002060"/>
                </a:solidFill>
                <a:latin typeface="Arial" panose="020B0604020202020204" pitchFamily="34" charset="0"/>
                <a:cs typeface="Arial" panose="020B0604020202020204" pitchFamily="34" charset="0"/>
              </a:rPr>
              <a:t>Sinaloa</a:t>
            </a:r>
            <a:r>
              <a:rPr lang="en-GB" sz="2000" b="1" dirty="0">
                <a:solidFill>
                  <a:srgbClr val="002060"/>
                </a:solidFill>
                <a:latin typeface="Arial" panose="020B0604020202020204" pitchFamily="34" charset="0"/>
                <a:cs typeface="Arial" panose="020B0604020202020204" pitchFamily="34" charset="0"/>
              </a:rPr>
              <a:t>.</a:t>
            </a:r>
            <a:r>
              <a:rPr lang="ru-RU" sz="2000" b="1" dirty="0">
                <a:solidFill>
                  <a:srgbClr val="002060"/>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xmlns="" id="{DB807CE9-659F-164F-BC54-F5477FC9F622}"/>
              </a:ext>
            </a:extLst>
          </p:cNvPr>
          <p:cNvSpPr/>
          <p:nvPr/>
        </p:nvSpPr>
        <p:spPr>
          <a:xfrm>
            <a:off x="107947" y="102372"/>
            <a:ext cx="8928106" cy="461665"/>
          </a:xfrm>
          <a:prstGeom prst="rect">
            <a:avLst/>
          </a:prstGeom>
          <a:solidFill>
            <a:srgbClr val="ADFFFF"/>
          </a:solidFill>
        </p:spPr>
        <p:txBody>
          <a:bodyPr wrap="square">
            <a:spAutoFit/>
          </a:bodyPr>
          <a:lstStyle/>
          <a:p>
            <a:pPr algn="ctr"/>
            <a:r>
              <a:rPr lang="en-US" sz="2400" b="1" dirty="0">
                <a:solidFill>
                  <a:srgbClr val="000090"/>
                </a:solidFill>
                <a:latin typeface="Arial"/>
                <a:cs typeface="Arial"/>
              </a:rPr>
              <a:t> Agreement was signed with </a:t>
            </a:r>
            <a:r>
              <a:rPr lang="ru-RU" sz="2400" b="1" dirty="0">
                <a:solidFill>
                  <a:srgbClr val="FC0011"/>
                </a:solidFill>
                <a:latin typeface="Arial"/>
                <a:cs typeface="Arial"/>
              </a:rPr>
              <a:t>5 </a:t>
            </a:r>
            <a:r>
              <a:rPr lang="en-US" sz="2400" b="1" dirty="0">
                <a:solidFill>
                  <a:srgbClr val="FC0011"/>
                </a:solidFill>
                <a:latin typeface="Arial"/>
                <a:cs typeface="Arial"/>
              </a:rPr>
              <a:t>Mexico </a:t>
            </a:r>
            <a:r>
              <a:rPr lang="en-US" sz="2400" b="1" dirty="0">
                <a:solidFill>
                  <a:srgbClr val="000090"/>
                </a:solidFill>
                <a:latin typeface="Arial"/>
                <a:cs typeface="Arial"/>
              </a:rPr>
              <a:t>Universities</a:t>
            </a:r>
            <a:endParaRPr lang="en-US" sz="2400" b="1" dirty="0">
              <a:solidFill>
                <a:srgbClr val="FC0011"/>
              </a:solidFill>
              <a:latin typeface="Arial"/>
              <a:cs typeface="Arial"/>
            </a:endParaRPr>
          </a:p>
        </p:txBody>
      </p:sp>
      <p:sp>
        <p:nvSpPr>
          <p:cNvPr id="3" name="TextBox 2">
            <a:extLst>
              <a:ext uri="{FF2B5EF4-FFF2-40B4-BE49-F238E27FC236}">
                <a16:creationId xmlns:a16="http://schemas.microsoft.com/office/drawing/2014/main" xmlns="" id="{9083B4A8-D715-D347-B80C-E01E44807B36}"/>
              </a:ext>
            </a:extLst>
          </p:cNvPr>
          <p:cNvSpPr txBox="1"/>
          <p:nvPr/>
        </p:nvSpPr>
        <p:spPr>
          <a:xfrm>
            <a:off x="613611" y="3429000"/>
            <a:ext cx="2073196" cy="400110"/>
          </a:xfrm>
          <a:prstGeom prst="rect">
            <a:avLst/>
          </a:prstGeom>
          <a:solidFill>
            <a:srgbClr val="FEECE7"/>
          </a:solidFill>
        </p:spPr>
        <p:txBody>
          <a:bodyPr wrap="none" rtlCol="0">
            <a:spAutoFit/>
          </a:bodyPr>
          <a:lstStyle/>
          <a:p>
            <a:r>
              <a:rPr lang="ru-RU" sz="2000" i="1" dirty="0">
                <a:solidFill>
                  <a:srgbClr val="002060"/>
                </a:solidFill>
                <a:latin typeface="Arial" panose="020B0604020202020204" pitchFamily="34" charset="0"/>
                <a:cs typeface="Arial" panose="020B0604020202020204" pitchFamily="34" charset="0"/>
              </a:rPr>
              <a:t>11 </a:t>
            </a:r>
            <a:r>
              <a:rPr lang="en-US" sz="2000" i="1" dirty="0">
                <a:solidFill>
                  <a:srgbClr val="002060"/>
                </a:solidFill>
                <a:latin typeface="Arial" panose="020B0604020202020204" pitchFamily="34" charset="0"/>
                <a:cs typeface="Arial" panose="020B0604020202020204" pitchFamily="34" charset="0"/>
              </a:rPr>
              <a:t>October</a:t>
            </a:r>
            <a:r>
              <a:rPr lang="ru-RU" sz="2000" i="1" dirty="0">
                <a:solidFill>
                  <a:srgbClr val="002060"/>
                </a:solidFill>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3218311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AA304D3-75FB-904A-A72C-510ECC8717FD}"/>
              </a:ext>
            </a:extLst>
          </p:cNvPr>
          <p:cNvSpPr>
            <a:spLocks noGrp="1"/>
          </p:cNvSpPr>
          <p:nvPr>
            <p:ph type="dt" sz="half" idx="10"/>
          </p:nvPr>
        </p:nvSpPr>
        <p:spPr>
          <a:xfrm>
            <a:off x="457200" y="6488702"/>
            <a:ext cx="2133600" cy="365125"/>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1132893F-DC60-6841-8873-AE4B21089387}"/>
              </a:ext>
            </a:extLst>
          </p:cNvPr>
          <p:cNvSpPr>
            <a:spLocks noGrp="1"/>
          </p:cNvSpPr>
          <p:nvPr>
            <p:ph type="ftr" sz="quarter" idx="11"/>
          </p:nvPr>
        </p:nvSpPr>
        <p:spPr>
          <a:xfrm>
            <a:off x="3124200" y="6488702"/>
            <a:ext cx="2895600" cy="365125"/>
          </a:xfrm>
        </p:spPr>
        <p:txBody>
          <a:bodyPr anchor="b"/>
          <a:lstStyle/>
          <a:p>
            <a:r>
              <a:rPr lang="en-GB"/>
              <a:t>V. Kekelidze, 127-th session of SC</a:t>
            </a:r>
            <a:endParaRPr lang="en-US"/>
          </a:p>
        </p:txBody>
      </p:sp>
      <p:sp>
        <p:nvSpPr>
          <p:cNvPr id="6" name="Slide Number Placeholder 5">
            <a:extLst>
              <a:ext uri="{FF2B5EF4-FFF2-40B4-BE49-F238E27FC236}">
                <a16:creationId xmlns:a16="http://schemas.microsoft.com/office/drawing/2014/main" xmlns="" id="{1D7BEF2C-468A-4448-9EEC-4ECA1864D21F}"/>
              </a:ext>
            </a:extLst>
          </p:cNvPr>
          <p:cNvSpPr>
            <a:spLocks noGrp="1"/>
          </p:cNvSpPr>
          <p:nvPr>
            <p:ph type="sldNum" sz="quarter" idx="12"/>
          </p:nvPr>
        </p:nvSpPr>
        <p:spPr>
          <a:xfrm>
            <a:off x="6553200" y="6488702"/>
            <a:ext cx="2133600" cy="365125"/>
          </a:xfrm>
        </p:spPr>
        <p:txBody>
          <a:bodyPr anchor="b"/>
          <a:lstStyle/>
          <a:p>
            <a:fld id="{B48C6A6B-7DAE-D543-9180-0B8DAED66F63}" type="slidenum">
              <a:rPr lang="en-US" smtClean="0"/>
              <a:t>31</a:t>
            </a:fld>
            <a:endParaRPr lang="en-US"/>
          </a:p>
        </p:txBody>
      </p:sp>
      <p:pic>
        <p:nvPicPr>
          <p:cNvPr id="8" name="Picture 7">
            <a:extLst>
              <a:ext uri="{FF2B5EF4-FFF2-40B4-BE49-F238E27FC236}">
                <a16:creationId xmlns:a16="http://schemas.microsoft.com/office/drawing/2014/main" xmlns="" id="{2B05E1E2-816D-4A40-B825-B591882083F1}"/>
              </a:ext>
            </a:extLst>
          </p:cNvPr>
          <p:cNvPicPr>
            <a:picLocks noChangeAspect="1"/>
          </p:cNvPicPr>
          <p:nvPr/>
        </p:nvPicPr>
        <p:blipFill>
          <a:blip r:embed="rId3"/>
          <a:stretch>
            <a:fillRect/>
          </a:stretch>
        </p:blipFill>
        <p:spPr>
          <a:xfrm>
            <a:off x="12032" y="1094876"/>
            <a:ext cx="9144000" cy="5486400"/>
          </a:xfrm>
          <a:prstGeom prst="rect">
            <a:avLst/>
          </a:prstGeom>
        </p:spPr>
      </p:pic>
      <p:graphicFrame>
        <p:nvGraphicFramePr>
          <p:cNvPr id="9" name="Object 2">
            <a:extLst>
              <a:ext uri="{FF2B5EF4-FFF2-40B4-BE49-F238E27FC236}">
                <a16:creationId xmlns:a16="http://schemas.microsoft.com/office/drawing/2014/main" xmlns="" id="{4D6A7C09-7763-C042-8A3A-0302D7CEC263}"/>
              </a:ext>
            </a:extLst>
          </p:cNvPr>
          <p:cNvGraphicFramePr>
            <a:graphicFrameLocks noChangeAspect="1"/>
          </p:cNvGraphicFramePr>
          <p:nvPr/>
        </p:nvGraphicFramePr>
        <p:xfrm>
          <a:off x="180475" y="216564"/>
          <a:ext cx="2815318" cy="3027790"/>
        </p:xfrm>
        <a:graphic>
          <a:graphicData uri="http://schemas.openxmlformats.org/presentationml/2006/ole">
            <mc:AlternateContent xmlns:mc="http://schemas.openxmlformats.org/markup-compatibility/2006">
              <mc:Choice xmlns:v="urn:schemas-microsoft-com:vml" Requires="v">
                <p:oleObj spid="_x0000_s2144" name="Acrobat Document" r:id="rId4" imgW="21333333" imgH="29742857" progId="AcroExch.Document.DC">
                  <p:embed/>
                </p:oleObj>
              </mc:Choice>
              <mc:Fallback>
                <p:oleObj name="Acrobat Document" r:id="rId4" imgW="21333333" imgH="29742857" progId="AcroExch.Document.DC">
                  <p:embed/>
                  <p:pic>
                    <p:nvPicPr>
                      <p:cNvPr id="9" name="Object 2">
                        <a:extLst>
                          <a:ext uri="{FF2B5EF4-FFF2-40B4-BE49-F238E27FC236}">
                            <a16:creationId xmlns:a16="http://schemas.microsoft.com/office/drawing/2014/main" xmlns="" id="{4D6A7C09-7763-C042-8A3A-0302D7CEC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75" y="216564"/>
                        <a:ext cx="2815318" cy="3027790"/>
                      </a:xfrm>
                      <a:prstGeom prst="rect">
                        <a:avLst/>
                      </a:prstGeom>
                      <a:solidFill>
                        <a:srgbClr val="FEECE7"/>
                      </a:solidFill>
                    </p:spPr>
                  </p:pic>
                </p:oleObj>
              </mc:Fallback>
            </mc:AlternateContent>
          </a:graphicData>
        </a:graphic>
      </p:graphicFrame>
      <p:sp>
        <p:nvSpPr>
          <p:cNvPr id="7" name="Rectangle 6">
            <a:extLst>
              <a:ext uri="{FF2B5EF4-FFF2-40B4-BE49-F238E27FC236}">
                <a16:creationId xmlns:a16="http://schemas.microsoft.com/office/drawing/2014/main" xmlns="" id="{0D2643FA-9F68-A44E-B083-AF505660E48F}"/>
              </a:ext>
            </a:extLst>
          </p:cNvPr>
          <p:cNvSpPr/>
          <p:nvPr/>
        </p:nvSpPr>
        <p:spPr>
          <a:xfrm>
            <a:off x="930106" y="118082"/>
            <a:ext cx="7315537" cy="461665"/>
          </a:xfrm>
          <a:prstGeom prst="rect">
            <a:avLst/>
          </a:prstGeom>
          <a:solidFill>
            <a:srgbClr val="ADFFFF"/>
          </a:solidFill>
        </p:spPr>
        <p:txBody>
          <a:bodyPr wrap="square">
            <a:spAutoFit/>
          </a:bodyPr>
          <a:lstStyle/>
          <a:p>
            <a:pPr algn="ctr"/>
            <a:r>
              <a:rPr lang="en-US" sz="2400" b="1" dirty="0">
                <a:solidFill>
                  <a:srgbClr val="FC0011"/>
                </a:solidFill>
                <a:latin typeface="Arial"/>
                <a:cs typeface="Arial"/>
              </a:rPr>
              <a:t>NICA</a:t>
            </a:r>
            <a:r>
              <a:rPr lang="en-US" sz="2400" b="1" dirty="0">
                <a:solidFill>
                  <a:srgbClr val="000090"/>
                </a:solidFill>
                <a:latin typeface="Arial"/>
                <a:cs typeface="Arial"/>
              </a:rPr>
              <a:t> days in Warsaw, 21-21 October, 2019</a:t>
            </a:r>
          </a:p>
        </p:txBody>
      </p:sp>
      <p:sp>
        <p:nvSpPr>
          <p:cNvPr id="10" name="TextBox 9">
            <a:extLst>
              <a:ext uri="{FF2B5EF4-FFF2-40B4-BE49-F238E27FC236}">
                <a16:creationId xmlns:a16="http://schemas.microsoft.com/office/drawing/2014/main" xmlns="" id="{9A3027C1-8B0F-7D44-A4ED-D6A7C4B91286}"/>
              </a:ext>
            </a:extLst>
          </p:cNvPr>
          <p:cNvSpPr txBox="1"/>
          <p:nvPr/>
        </p:nvSpPr>
        <p:spPr>
          <a:xfrm>
            <a:off x="2590800" y="625120"/>
            <a:ext cx="6523529" cy="2246769"/>
          </a:xfrm>
          <a:prstGeom prst="rect">
            <a:avLst/>
          </a:prstGeom>
          <a:solidFill>
            <a:srgbClr val="FEECE7"/>
          </a:solidFill>
        </p:spPr>
        <p:txBody>
          <a:bodyPr wrap="square" rtlCol="0">
            <a:spAutoFit/>
          </a:bodyPr>
          <a:lstStyle/>
          <a:p>
            <a:r>
              <a:rPr lang="ru-RU" sz="2000" b="1" dirty="0">
                <a:solidFill>
                  <a:schemeClr val="tx2"/>
                </a:solidFill>
                <a:latin typeface="Arial" pitchFamily="34" charset="0"/>
                <a:cs typeface="Arial" pitchFamily="34" charset="0"/>
              </a:rPr>
              <a:t>21 </a:t>
            </a:r>
            <a:r>
              <a:rPr lang="en-US" sz="2000" b="1" dirty="0">
                <a:solidFill>
                  <a:schemeClr val="tx2"/>
                </a:solidFill>
                <a:latin typeface="Arial" pitchFamily="34" charset="0"/>
                <a:cs typeface="Arial" pitchFamily="34" charset="0"/>
              </a:rPr>
              <a:t>October</a:t>
            </a:r>
            <a:r>
              <a:rPr lang="ru-RU" sz="2000" b="1" dirty="0">
                <a:solidFill>
                  <a:schemeClr val="tx2"/>
                </a:solidFill>
                <a:latin typeface="Arial" pitchFamily="34" charset="0"/>
                <a:cs typeface="Arial" pitchFamily="34" charset="0"/>
              </a:rPr>
              <a:t> 2019 г.         </a:t>
            </a:r>
            <a:r>
              <a:rPr lang="en-US" sz="2000" b="1" dirty="0">
                <a:solidFill>
                  <a:schemeClr val="tx2"/>
                </a:solidFill>
                <a:latin typeface="Arial" pitchFamily="34" charset="0"/>
                <a:cs typeface="Arial" pitchFamily="34" charset="0"/>
              </a:rPr>
              <a:t>Memorandum was signed by </a:t>
            </a:r>
            <a:r>
              <a:rPr lang="ru-RU" sz="2000" b="1" dirty="0">
                <a:solidFill>
                  <a:srgbClr val="FC0011"/>
                </a:solidFill>
                <a:latin typeface="Arial" pitchFamily="34" charset="0"/>
                <a:cs typeface="Arial" pitchFamily="34" charset="0"/>
              </a:rPr>
              <a:t>5 </a:t>
            </a:r>
            <a:r>
              <a:rPr lang="en-US" sz="2000" b="1" dirty="0">
                <a:solidFill>
                  <a:schemeClr val="tx2"/>
                </a:solidFill>
                <a:cs typeface="Arial" pitchFamily="34" charset="0"/>
              </a:rPr>
              <a:t>Polish </a:t>
            </a:r>
            <a:r>
              <a:rPr lang="en-US" sz="2000" b="1" dirty="0" err="1">
                <a:solidFill>
                  <a:schemeClr val="tx2"/>
                </a:solidFill>
                <a:cs typeface="Arial" pitchFamily="34" charset="0"/>
              </a:rPr>
              <a:t>insoftitutions</a:t>
            </a:r>
            <a:r>
              <a:rPr lang="en-US" sz="2000" b="1" dirty="0">
                <a:solidFill>
                  <a:schemeClr val="tx2"/>
                </a:solidFill>
                <a:cs typeface="Arial" pitchFamily="34" charset="0"/>
              </a:rPr>
              <a:t>  participation in the </a:t>
            </a:r>
            <a:r>
              <a:rPr lang="ru-RU" sz="2000" b="1" dirty="0">
                <a:solidFill>
                  <a:schemeClr val="tx2"/>
                </a:solidFill>
                <a:latin typeface="Arial" pitchFamily="34" charset="0"/>
                <a:cs typeface="Arial" pitchFamily="34" charset="0"/>
              </a:rPr>
              <a:t> </a:t>
            </a:r>
            <a:r>
              <a:rPr lang="en-US" sz="2000" b="1" dirty="0">
                <a:solidFill>
                  <a:schemeClr val="tx2"/>
                </a:solidFill>
                <a:latin typeface="Arial" pitchFamily="34" charset="0"/>
                <a:cs typeface="Arial" pitchFamily="34" charset="0"/>
              </a:rPr>
              <a:t>MPD</a:t>
            </a:r>
            <a:r>
              <a:rPr lang="ru-RU" sz="2000" b="1" dirty="0">
                <a:solidFill>
                  <a:schemeClr val="tx2"/>
                </a:solidFill>
                <a:latin typeface="Arial" pitchFamily="34" charset="0"/>
                <a:cs typeface="Arial" pitchFamily="34" charset="0"/>
              </a:rPr>
              <a:t>:</a:t>
            </a:r>
            <a:endParaRPr lang="en-US" sz="2000" b="1" dirty="0">
              <a:solidFill>
                <a:schemeClr val="tx2"/>
              </a:solidFill>
              <a:latin typeface="Arial" pitchFamily="34" charset="0"/>
              <a:cs typeface="Arial" pitchFamily="34" charset="0"/>
            </a:endParaRPr>
          </a:p>
          <a:p>
            <a:r>
              <a:rPr lang="en-US" sz="2000" i="1" dirty="0">
                <a:solidFill>
                  <a:schemeClr val="tx2"/>
                </a:solidFill>
                <a:latin typeface="Arial" pitchFamily="34" charset="0"/>
                <a:cs typeface="Arial" pitchFamily="34" charset="0"/>
              </a:rPr>
              <a:t>Jan Kochanowski University;</a:t>
            </a:r>
          </a:p>
          <a:p>
            <a:r>
              <a:rPr lang="en-US" sz="2000" i="1" dirty="0">
                <a:solidFill>
                  <a:schemeClr val="tx2"/>
                </a:solidFill>
                <a:latin typeface="Arial" pitchFamily="34" charset="0"/>
                <a:cs typeface="Arial" pitchFamily="34" charset="0"/>
              </a:rPr>
              <a:t>National Centre for Nuclear Research (NCBJ), </a:t>
            </a:r>
            <a:r>
              <a:rPr lang="en-US" sz="2000" i="1" dirty="0" err="1">
                <a:solidFill>
                  <a:schemeClr val="tx2"/>
                </a:solidFill>
                <a:latin typeface="Arial" pitchFamily="34" charset="0"/>
                <a:cs typeface="Arial" pitchFamily="34" charset="0"/>
              </a:rPr>
              <a:t>Otwock</a:t>
            </a:r>
            <a:r>
              <a:rPr lang="en-US" sz="2000" i="1" dirty="0">
                <a:solidFill>
                  <a:schemeClr val="tx2"/>
                </a:solidFill>
                <a:latin typeface="Arial" pitchFamily="34" charset="0"/>
                <a:cs typeface="Arial" pitchFamily="34" charset="0"/>
              </a:rPr>
              <a:t>;</a:t>
            </a:r>
          </a:p>
          <a:p>
            <a:r>
              <a:rPr lang="en-US" sz="2000" i="1" dirty="0">
                <a:solidFill>
                  <a:schemeClr val="tx2"/>
                </a:solidFill>
                <a:latin typeface="Arial" pitchFamily="34" charset="0"/>
                <a:cs typeface="Arial" pitchFamily="34" charset="0"/>
              </a:rPr>
              <a:t>University of Wroclaw,  Wroclaw;</a:t>
            </a:r>
          </a:p>
          <a:p>
            <a:r>
              <a:rPr lang="en-US" sz="2000" i="1" dirty="0">
                <a:solidFill>
                  <a:schemeClr val="tx2"/>
                </a:solidFill>
                <a:latin typeface="Arial" pitchFamily="34" charset="0"/>
                <a:cs typeface="Arial" pitchFamily="34" charset="0"/>
              </a:rPr>
              <a:t>Warsaw University of Technology, Warsaw;</a:t>
            </a:r>
          </a:p>
          <a:p>
            <a:r>
              <a:rPr lang="en-US" sz="2000" i="1" dirty="0">
                <a:solidFill>
                  <a:schemeClr val="tx2"/>
                </a:solidFill>
                <a:latin typeface="Arial" pitchFamily="34" charset="0"/>
                <a:cs typeface="Arial" pitchFamily="34" charset="0"/>
              </a:rPr>
              <a:t>University of Warsaw.</a:t>
            </a:r>
            <a:endParaRPr lang="ru-RU" sz="2000" i="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74730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DD1E2B1-0001-FE4B-9A69-F1D1B3E2241D}"/>
              </a:ext>
            </a:extLst>
          </p:cNvPr>
          <p:cNvSpPr>
            <a:spLocks noGrp="1"/>
          </p:cNvSpPr>
          <p:nvPr>
            <p:ph type="dt" sz="half" idx="10"/>
          </p:nvPr>
        </p:nvSpPr>
        <p:spPr>
          <a:xfrm>
            <a:off x="457200" y="6341477"/>
            <a:ext cx="2133600" cy="476250"/>
          </a:xfrm>
        </p:spPr>
        <p:txBody>
          <a:bodyPr anchor="b"/>
          <a:lstStyle/>
          <a:p>
            <a:pPr>
              <a:defRPr/>
            </a:pPr>
            <a:r>
              <a:rPr lang="ru-RU"/>
              <a:t>20 February 2020</a:t>
            </a:r>
          </a:p>
        </p:txBody>
      </p:sp>
      <p:sp>
        <p:nvSpPr>
          <p:cNvPr id="5" name="Footer Placeholder 4">
            <a:extLst>
              <a:ext uri="{FF2B5EF4-FFF2-40B4-BE49-F238E27FC236}">
                <a16:creationId xmlns:a16="http://schemas.microsoft.com/office/drawing/2014/main" xmlns="" id="{7F57CCD4-7E15-0149-8F6F-39604522AAD3}"/>
              </a:ext>
            </a:extLst>
          </p:cNvPr>
          <p:cNvSpPr>
            <a:spLocks noGrp="1"/>
          </p:cNvSpPr>
          <p:nvPr>
            <p:ph type="ftr" sz="quarter" idx="11"/>
          </p:nvPr>
        </p:nvSpPr>
        <p:spPr>
          <a:xfrm>
            <a:off x="3124200" y="6341477"/>
            <a:ext cx="3429000" cy="476250"/>
          </a:xfrm>
        </p:spPr>
        <p:txBody>
          <a:bodyPr anchor="b"/>
          <a:lstStyle/>
          <a:p>
            <a:pPr>
              <a:defRPr/>
            </a:pPr>
            <a:r>
              <a:rPr lang="en-GB"/>
              <a:t>V. Kekelidze, 127-th session of SC</a:t>
            </a:r>
            <a:endParaRPr lang="ru-RU" dirty="0"/>
          </a:p>
        </p:txBody>
      </p:sp>
      <p:sp>
        <p:nvSpPr>
          <p:cNvPr id="7" name="TextBox 6">
            <a:extLst>
              <a:ext uri="{FF2B5EF4-FFF2-40B4-BE49-F238E27FC236}">
                <a16:creationId xmlns:a16="http://schemas.microsoft.com/office/drawing/2014/main" xmlns="" id="{E3DDE847-7B8A-314B-9DBA-20D287AF2EDB}"/>
              </a:ext>
            </a:extLst>
          </p:cNvPr>
          <p:cNvSpPr txBox="1"/>
          <p:nvPr/>
        </p:nvSpPr>
        <p:spPr>
          <a:xfrm>
            <a:off x="885726" y="159169"/>
            <a:ext cx="7905947" cy="400110"/>
          </a:xfrm>
          <a:prstGeom prst="rect">
            <a:avLst/>
          </a:prstGeom>
          <a:solidFill>
            <a:srgbClr val="A0FFF6"/>
          </a:solidFill>
        </p:spPr>
        <p:txBody>
          <a:bodyPr wrap="square" rtlCol="0">
            <a:spAutoFit/>
          </a:bodyPr>
          <a:lstStyle/>
          <a:p>
            <a:pPr algn="ctr"/>
            <a:r>
              <a:rPr lang="en-GB" sz="2000" b="1" dirty="0">
                <a:solidFill>
                  <a:srgbClr val="002060"/>
                </a:solidFill>
              </a:rPr>
              <a:t>Helmholtz-</a:t>
            </a:r>
            <a:r>
              <a:rPr lang="en-GB" sz="2000" b="1" dirty="0" err="1">
                <a:solidFill>
                  <a:srgbClr val="002060"/>
                </a:solidFill>
              </a:rPr>
              <a:t>Wintergespräche</a:t>
            </a:r>
            <a:r>
              <a:rPr lang="en-US" sz="2000" b="1" dirty="0">
                <a:solidFill>
                  <a:srgbClr val="002060"/>
                </a:solidFill>
              </a:rPr>
              <a:t>, </a:t>
            </a:r>
            <a:r>
              <a:rPr lang="en-US" sz="2000" b="1" i="1" dirty="0">
                <a:solidFill>
                  <a:srgbClr val="002060"/>
                </a:solidFill>
              </a:rPr>
              <a:t>Moscow, 7</a:t>
            </a:r>
            <a:r>
              <a:rPr lang="ru-RU" sz="2000" b="1" i="1" dirty="0">
                <a:solidFill>
                  <a:srgbClr val="002060"/>
                </a:solidFill>
              </a:rPr>
              <a:t> </a:t>
            </a:r>
            <a:r>
              <a:rPr lang="en-US" sz="2000" b="1" i="1" dirty="0">
                <a:solidFill>
                  <a:srgbClr val="002060"/>
                </a:solidFill>
              </a:rPr>
              <a:t>February</a:t>
            </a:r>
            <a:r>
              <a:rPr lang="ru-RU" sz="2000" b="1" i="1" dirty="0">
                <a:solidFill>
                  <a:srgbClr val="002060"/>
                </a:solidFill>
              </a:rPr>
              <a:t> </a:t>
            </a:r>
            <a:r>
              <a:rPr lang="en-US" sz="2000" b="1" i="1" dirty="0">
                <a:solidFill>
                  <a:srgbClr val="002060"/>
                </a:solidFill>
              </a:rPr>
              <a:t>20</a:t>
            </a:r>
            <a:r>
              <a:rPr lang="ru-RU" sz="2000" b="1" i="1" dirty="0">
                <a:solidFill>
                  <a:srgbClr val="002060"/>
                </a:solidFill>
              </a:rPr>
              <a:t>20</a:t>
            </a:r>
            <a:r>
              <a:rPr lang="en-US" sz="2000" b="1" i="1" dirty="0">
                <a:solidFill>
                  <a:srgbClr val="002060"/>
                </a:solidFill>
              </a:rPr>
              <a:t> </a:t>
            </a:r>
            <a:endParaRPr lang="ru-RU" sz="2000" b="1" i="1" dirty="0">
              <a:solidFill>
                <a:srgbClr val="002060"/>
              </a:solidFill>
            </a:endParaRPr>
          </a:p>
        </p:txBody>
      </p:sp>
      <p:pic>
        <p:nvPicPr>
          <p:cNvPr id="10" name="Picture 9">
            <a:extLst>
              <a:ext uri="{FF2B5EF4-FFF2-40B4-BE49-F238E27FC236}">
                <a16:creationId xmlns:a16="http://schemas.microsoft.com/office/drawing/2014/main" xmlns="" id="{B0A75291-7CF3-7E40-B767-7AB87E575568}"/>
              </a:ext>
            </a:extLst>
          </p:cNvPr>
          <p:cNvPicPr>
            <a:picLocks noChangeAspect="1"/>
          </p:cNvPicPr>
          <p:nvPr/>
        </p:nvPicPr>
        <p:blipFill>
          <a:blip r:embed="rId2"/>
          <a:stretch>
            <a:fillRect/>
          </a:stretch>
        </p:blipFill>
        <p:spPr>
          <a:xfrm>
            <a:off x="4388923" y="3903630"/>
            <a:ext cx="4755077" cy="2676326"/>
          </a:xfrm>
          <a:prstGeom prst="rect">
            <a:avLst/>
          </a:prstGeom>
        </p:spPr>
      </p:pic>
      <p:pic>
        <p:nvPicPr>
          <p:cNvPr id="12" name="Picture 11">
            <a:extLst>
              <a:ext uri="{FF2B5EF4-FFF2-40B4-BE49-F238E27FC236}">
                <a16:creationId xmlns:a16="http://schemas.microsoft.com/office/drawing/2014/main" xmlns="" id="{4C32CF09-FE12-AD45-B21A-160CB089F85F}"/>
              </a:ext>
            </a:extLst>
          </p:cNvPr>
          <p:cNvPicPr>
            <a:picLocks noChangeAspect="1"/>
          </p:cNvPicPr>
          <p:nvPr/>
        </p:nvPicPr>
        <p:blipFill>
          <a:blip r:embed="rId3"/>
          <a:stretch>
            <a:fillRect/>
          </a:stretch>
        </p:blipFill>
        <p:spPr>
          <a:xfrm>
            <a:off x="48381" y="3617686"/>
            <a:ext cx="4523619" cy="2867374"/>
          </a:xfrm>
          <a:prstGeom prst="rect">
            <a:avLst/>
          </a:prstGeom>
        </p:spPr>
      </p:pic>
      <p:sp>
        <p:nvSpPr>
          <p:cNvPr id="2" name="TextBox 1">
            <a:extLst>
              <a:ext uri="{FF2B5EF4-FFF2-40B4-BE49-F238E27FC236}">
                <a16:creationId xmlns:a16="http://schemas.microsoft.com/office/drawing/2014/main" xmlns="" id="{2E40CC48-7E7B-D34F-8311-F91145439F9A}"/>
              </a:ext>
            </a:extLst>
          </p:cNvPr>
          <p:cNvSpPr txBox="1"/>
          <p:nvPr/>
        </p:nvSpPr>
        <p:spPr>
          <a:xfrm>
            <a:off x="134109" y="2037775"/>
            <a:ext cx="3374431" cy="1015663"/>
          </a:xfrm>
          <a:prstGeom prst="rect">
            <a:avLst/>
          </a:prstGeom>
          <a:solidFill>
            <a:srgbClr val="FFEEDA"/>
          </a:solidFill>
        </p:spPr>
        <p:txBody>
          <a:bodyPr wrap="square" rtlCol="0">
            <a:spAutoFit/>
          </a:bodyPr>
          <a:lstStyle/>
          <a:p>
            <a:r>
              <a:rPr lang="en-US" sz="2000" b="1" i="1" dirty="0">
                <a:solidFill>
                  <a:srgbClr val="002060"/>
                </a:solidFill>
              </a:rPr>
              <a:t>GSI</a:t>
            </a:r>
            <a:r>
              <a:rPr lang="ru-RU" sz="2000" b="1" i="1" dirty="0">
                <a:solidFill>
                  <a:srgbClr val="002060"/>
                </a:solidFill>
              </a:rPr>
              <a:t> </a:t>
            </a:r>
            <a:r>
              <a:rPr lang="en-US" sz="2000" b="1" i="1" dirty="0">
                <a:solidFill>
                  <a:srgbClr val="002060"/>
                </a:solidFill>
              </a:rPr>
              <a:t>coordinates German institutions participation  </a:t>
            </a:r>
          </a:p>
          <a:p>
            <a:pPr algn="r"/>
            <a:r>
              <a:rPr lang="en-US" sz="2000" b="1" i="1" dirty="0">
                <a:solidFill>
                  <a:srgbClr val="002060"/>
                </a:solidFill>
              </a:rPr>
              <a:t>in the </a:t>
            </a:r>
            <a:r>
              <a:rPr lang="ru-RU" sz="2000" b="1" i="1" dirty="0">
                <a:solidFill>
                  <a:srgbClr val="002060"/>
                </a:solidFill>
              </a:rPr>
              <a:t> </a:t>
            </a:r>
            <a:r>
              <a:rPr lang="en-US" sz="2000" b="1" i="1" dirty="0">
                <a:solidFill>
                  <a:srgbClr val="FF0000"/>
                </a:solidFill>
              </a:rPr>
              <a:t>NICA </a:t>
            </a:r>
            <a:r>
              <a:rPr lang="en-US" sz="2000" b="1" i="1" dirty="0">
                <a:solidFill>
                  <a:srgbClr val="002060"/>
                </a:solidFill>
              </a:rPr>
              <a:t>Project</a:t>
            </a:r>
          </a:p>
        </p:txBody>
      </p:sp>
      <p:pic>
        <p:nvPicPr>
          <p:cNvPr id="11" name="Picture 10">
            <a:extLst>
              <a:ext uri="{FF2B5EF4-FFF2-40B4-BE49-F238E27FC236}">
                <a16:creationId xmlns:a16="http://schemas.microsoft.com/office/drawing/2014/main" xmlns="" id="{D3BE7D83-E2F5-0C42-9194-D65FD8E64DFF}"/>
              </a:ext>
            </a:extLst>
          </p:cNvPr>
          <p:cNvPicPr>
            <a:picLocks noChangeAspect="1"/>
          </p:cNvPicPr>
          <p:nvPr/>
        </p:nvPicPr>
        <p:blipFill>
          <a:blip r:embed="rId4"/>
          <a:stretch>
            <a:fillRect/>
          </a:stretch>
        </p:blipFill>
        <p:spPr>
          <a:xfrm>
            <a:off x="3632834" y="637880"/>
            <a:ext cx="5395390" cy="3034907"/>
          </a:xfrm>
          <a:prstGeom prst="rect">
            <a:avLst/>
          </a:prstGeom>
        </p:spPr>
      </p:pic>
      <p:sp>
        <p:nvSpPr>
          <p:cNvPr id="14" name="TextBox 13">
            <a:extLst>
              <a:ext uri="{FF2B5EF4-FFF2-40B4-BE49-F238E27FC236}">
                <a16:creationId xmlns:a16="http://schemas.microsoft.com/office/drawing/2014/main" xmlns="" id="{091AB041-DE92-A241-8FA6-3336A86EE7EE}"/>
              </a:ext>
            </a:extLst>
          </p:cNvPr>
          <p:cNvSpPr txBox="1"/>
          <p:nvPr/>
        </p:nvSpPr>
        <p:spPr>
          <a:xfrm>
            <a:off x="153936" y="645406"/>
            <a:ext cx="3268876" cy="1323439"/>
          </a:xfrm>
          <a:prstGeom prst="rect">
            <a:avLst/>
          </a:prstGeom>
          <a:solidFill>
            <a:srgbClr val="EDF5FF"/>
          </a:solidFill>
        </p:spPr>
        <p:txBody>
          <a:bodyPr wrap="square" rtlCol="0">
            <a:spAutoFit/>
          </a:bodyPr>
          <a:lstStyle/>
          <a:p>
            <a:pPr algn="ctr"/>
            <a:r>
              <a:rPr lang="en-US" sz="2000" b="1" i="1" dirty="0">
                <a:solidFill>
                  <a:srgbClr val="002060"/>
                </a:solidFill>
              </a:rPr>
              <a:t>GSI-JINR Agreement </a:t>
            </a:r>
          </a:p>
          <a:p>
            <a:pPr algn="ctr"/>
            <a:r>
              <a:rPr lang="en-US" sz="2000" b="1" i="1" dirty="0">
                <a:solidFill>
                  <a:srgbClr val="002060"/>
                </a:solidFill>
              </a:rPr>
              <a:t>Got Green Light</a:t>
            </a:r>
            <a:endParaRPr lang="ru-RU" sz="2000" b="1" i="1" dirty="0">
              <a:solidFill>
                <a:srgbClr val="002060"/>
              </a:solidFill>
            </a:endParaRPr>
          </a:p>
          <a:p>
            <a:pPr algn="ctr"/>
            <a:r>
              <a:rPr lang="en-US" sz="2000" i="1" dirty="0">
                <a:solidFill>
                  <a:srgbClr val="002060"/>
                </a:solidFill>
              </a:rPr>
              <a:t>and parties exchanged </a:t>
            </a:r>
          </a:p>
          <a:p>
            <a:pPr algn="ctr"/>
            <a:r>
              <a:rPr lang="en-US" sz="2000" i="1" dirty="0">
                <a:solidFill>
                  <a:srgbClr val="002060"/>
                </a:solidFill>
              </a:rPr>
              <a:t>signed documents</a:t>
            </a:r>
            <a:endParaRPr lang="ru-RU" sz="2000" i="1" dirty="0">
              <a:solidFill>
                <a:srgbClr val="002060"/>
              </a:solidFill>
            </a:endParaRPr>
          </a:p>
        </p:txBody>
      </p:sp>
      <p:sp>
        <p:nvSpPr>
          <p:cNvPr id="13" name="TextBox 12">
            <a:extLst>
              <a:ext uri="{FF2B5EF4-FFF2-40B4-BE49-F238E27FC236}">
                <a16:creationId xmlns:a16="http://schemas.microsoft.com/office/drawing/2014/main" xmlns="" id="{8DEDB90D-2DA7-6344-9EA4-21605AB45ECC}"/>
              </a:ext>
            </a:extLst>
          </p:cNvPr>
          <p:cNvSpPr txBox="1"/>
          <p:nvPr/>
        </p:nvSpPr>
        <p:spPr>
          <a:xfrm>
            <a:off x="134109" y="3138975"/>
            <a:ext cx="3367314" cy="400110"/>
          </a:xfrm>
          <a:prstGeom prst="rect">
            <a:avLst/>
          </a:prstGeom>
          <a:solidFill>
            <a:srgbClr val="A0FFF6"/>
          </a:solidFill>
        </p:spPr>
        <p:txBody>
          <a:bodyPr wrap="square" rtlCol="0">
            <a:spAutoFit/>
          </a:bodyPr>
          <a:lstStyle/>
          <a:p>
            <a:r>
              <a:rPr lang="en-US" sz="2000" b="1" i="1" dirty="0">
                <a:solidFill>
                  <a:srgbClr val="002060"/>
                </a:solidFill>
              </a:rPr>
              <a:t>contribution ~ </a:t>
            </a:r>
            <a:r>
              <a:rPr lang="en-US" sz="2000" b="1" i="1" dirty="0">
                <a:solidFill>
                  <a:srgbClr val="FF0000"/>
                </a:solidFill>
              </a:rPr>
              <a:t>20 </a:t>
            </a:r>
            <a:r>
              <a:rPr lang="ru-RU" sz="2000" b="1" i="1" dirty="0">
                <a:solidFill>
                  <a:srgbClr val="002060"/>
                </a:solidFill>
              </a:rPr>
              <a:t>М Евро</a:t>
            </a:r>
          </a:p>
        </p:txBody>
      </p:sp>
      <p:sp>
        <p:nvSpPr>
          <p:cNvPr id="3" name="Slide Number Placeholder 2">
            <a:extLst>
              <a:ext uri="{FF2B5EF4-FFF2-40B4-BE49-F238E27FC236}">
                <a16:creationId xmlns:a16="http://schemas.microsoft.com/office/drawing/2014/main" xmlns="" id="{392D42FB-F499-C040-A2D9-CA462CAF96B6}"/>
              </a:ext>
            </a:extLst>
          </p:cNvPr>
          <p:cNvSpPr>
            <a:spLocks noGrp="1"/>
          </p:cNvSpPr>
          <p:nvPr>
            <p:ph type="sldNum" sz="quarter" idx="12"/>
          </p:nvPr>
        </p:nvSpPr>
        <p:spPr/>
        <p:txBody>
          <a:bodyPr/>
          <a:lstStyle/>
          <a:p>
            <a:fld id="{4480217B-8183-4E7A-98AC-12846F6965A4}" type="slidenum">
              <a:rPr lang="ru-RU" smtClean="0"/>
              <a:pPr/>
              <a:t>32</a:t>
            </a:fld>
            <a:endParaRPr lang="ru-RU"/>
          </a:p>
        </p:txBody>
      </p:sp>
    </p:spTree>
    <p:extLst>
      <p:ext uri="{BB962C8B-B14F-4D97-AF65-F5344CB8AC3E}">
        <p14:creationId xmlns:p14="http://schemas.microsoft.com/office/powerpoint/2010/main" val="127199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3" y="18543"/>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714500" y="506637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22" name="AutoShape 4"/>
          <p:cNvSpPr>
            <a:spLocks noChangeAspect="1" noChangeArrowheads="1"/>
          </p:cNvSpPr>
          <p:nvPr/>
        </p:nvSpPr>
        <p:spPr bwMode="auto">
          <a:xfrm>
            <a:off x="1575984" y="120652"/>
            <a:ext cx="1403648" cy="477837"/>
          </a:xfrm>
          <a:prstGeom prst="rect">
            <a:avLst/>
          </a:prstGeom>
          <a:solidFill>
            <a:srgbClr val="000090"/>
          </a:solidFill>
          <a:ln>
            <a:noFill/>
          </a:ln>
        </p:spPr>
        <p:txBody>
          <a:bodyPr anchor="ctr"/>
          <a:lstStyle/>
          <a:p>
            <a:r>
              <a:rPr lang="en-US" sz="2400" b="1" dirty="0">
                <a:solidFill>
                  <a:schemeClr val="bg1"/>
                </a:solidFill>
              </a:rPr>
              <a:t>Objects</a:t>
            </a:r>
          </a:p>
        </p:txBody>
      </p:sp>
      <p:sp>
        <p:nvSpPr>
          <p:cNvPr id="4" name="Date Placeholder 3"/>
          <p:cNvSpPr>
            <a:spLocks noGrp="1"/>
          </p:cNvSpPr>
          <p:nvPr>
            <p:ph type="dt" sz="half" idx="10"/>
          </p:nvPr>
        </p:nvSpPr>
        <p:spPr>
          <a:xfrm>
            <a:off x="457200" y="6321425"/>
            <a:ext cx="2133600" cy="476250"/>
          </a:xfrm>
        </p:spPr>
        <p:txBody>
          <a:bodyPr anchor="b"/>
          <a:lstStyle/>
          <a:p>
            <a:pPr>
              <a:defRPr/>
            </a:pPr>
            <a:r>
              <a:rPr lang="ru-RU"/>
              <a:t>20 February 2020</a:t>
            </a:r>
          </a:p>
        </p:txBody>
      </p:sp>
      <p:sp>
        <p:nvSpPr>
          <p:cNvPr id="5" name="Footer Placeholder 4"/>
          <p:cNvSpPr>
            <a:spLocks noGrp="1"/>
          </p:cNvSpPr>
          <p:nvPr>
            <p:ph type="ftr" sz="quarter" idx="11"/>
          </p:nvPr>
        </p:nvSpPr>
        <p:spPr>
          <a:xfrm>
            <a:off x="3124200" y="6321425"/>
            <a:ext cx="3454400" cy="476250"/>
          </a:xfrm>
        </p:spPr>
        <p:txBody>
          <a:bodyPr anchor="b"/>
          <a:lstStyle/>
          <a:p>
            <a:pPr>
              <a:defRPr/>
            </a:pPr>
            <a:r>
              <a:rPr lang="en-US"/>
              <a:t>V. Kekelidze, 127-th session of SC</a:t>
            </a:r>
            <a:endParaRPr lang="ru-RU" dirty="0"/>
          </a:p>
        </p:txBody>
      </p:sp>
      <p:sp>
        <p:nvSpPr>
          <p:cNvPr id="8" name="Slide Number Placeholder 7">
            <a:extLst>
              <a:ext uri="{FF2B5EF4-FFF2-40B4-BE49-F238E27FC236}">
                <a16:creationId xmlns:a16="http://schemas.microsoft.com/office/drawing/2014/main" xmlns="" id="{CCA8F932-CD68-BA49-BE3A-4E7F9236D6CD}"/>
              </a:ext>
            </a:extLst>
          </p:cNvPr>
          <p:cNvSpPr>
            <a:spLocks noGrp="1"/>
          </p:cNvSpPr>
          <p:nvPr>
            <p:ph type="sldNum" sz="quarter" idx="12"/>
          </p:nvPr>
        </p:nvSpPr>
        <p:spPr>
          <a:xfrm>
            <a:off x="6553200" y="6302375"/>
            <a:ext cx="2133600" cy="476250"/>
          </a:xfrm>
        </p:spPr>
        <p:txBody>
          <a:bodyPr anchor="b"/>
          <a:lstStyle/>
          <a:p>
            <a:fld id="{4480217B-8183-4E7A-98AC-12846F6965A4}" type="slidenum">
              <a:rPr lang="ru-RU" smtClean="0"/>
              <a:pPr/>
              <a:t>33</a:t>
            </a:fld>
            <a:endParaRPr lang="ru-RU" dirty="0"/>
          </a:p>
        </p:txBody>
      </p:sp>
      <p:sp>
        <p:nvSpPr>
          <p:cNvPr id="15" name="TextBox 14">
            <a:extLst>
              <a:ext uri="{FF2B5EF4-FFF2-40B4-BE49-F238E27FC236}">
                <a16:creationId xmlns:a16="http://schemas.microsoft.com/office/drawing/2014/main" xmlns="" id="{155A0A15-EA48-924F-9D9A-00AFF1B70FE4}"/>
              </a:ext>
            </a:extLst>
          </p:cNvPr>
          <p:cNvSpPr txBox="1"/>
          <p:nvPr/>
        </p:nvSpPr>
        <p:spPr>
          <a:xfrm>
            <a:off x="3136582" y="135595"/>
            <a:ext cx="1935145" cy="400110"/>
          </a:xfrm>
          <a:prstGeom prst="rect">
            <a:avLst/>
          </a:prstGeom>
          <a:noFill/>
        </p:spPr>
        <p:txBody>
          <a:bodyPr wrap="none" rtlCol="0">
            <a:spAutoFit/>
          </a:bodyPr>
          <a:lstStyle/>
          <a:p>
            <a:r>
              <a:rPr lang="en-US" sz="2000" b="1" dirty="0">
                <a:solidFill>
                  <a:srgbClr val="002060"/>
                </a:solidFill>
              </a:rPr>
              <a:t>Infrastructure:</a:t>
            </a:r>
            <a:endParaRPr lang="ru-RU" sz="2000" b="1" dirty="0">
              <a:solidFill>
                <a:srgbClr val="002060"/>
              </a:solidFill>
            </a:endParaRPr>
          </a:p>
        </p:txBody>
      </p:sp>
      <p:pic>
        <p:nvPicPr>
          <p:cNvPr id="2" name="Picture 1" descr="NICA_scheme_v_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1360"/>
            <a:ext cx="9144000" cy="5140990"/>
          </a:xfrm>
          <a:prstGeom prst="rect">
            <a:avLst/>
          </a:prstGeom>
        </p:spPr>
      </p:pic>
      <p:cxnSp>
        <p:nvCxnSpPr>
          <p:cNvPr id="21" name="Straight Arrow Connector 20"/>
          <p:cNvCxnSpPr>
            <a:cxnSpLocks/>
          </p:cNvCxnSpPr>
          <p:nvPr/>
        </p:nvCxnSpPr>
        <p:spPr>
          <a:xfrm>
            <a:off x="1840230" y="4438554"/>
            <a:ext cx="125732" cy="255217"/>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AFE317A-C673-3349-9CDB-609687604B1D}"/>
              </a:ext>
            </a:extLst>
          </p:cNvPr>
          <p:cNvCxnSpPr>
            <a:cxnSpLocks/>
          </p:cNvCxnSpPr>
          <p:nvPr/>
        </p:nvCxnSpPr>
        <p:spPr>
          <a:xfrm>
            <a:off x="1348740" y="5015567"/>
            <a:ext cx="309288" cy="60354"/>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xmlns="" id="{F978BA4F-179E-A14D-9BEE-4EACD1156AC9}"/>
              </a:ext>
            </a:extLst>
          </p:cNvPr>
          <p:cNvSpPr txBox="1"/>
          <p:nvPr/>
        </p:nvSpPr>
        <p:spPr>
          <a:xfrm>
            <a:off x="5052686" y="153542"/>
            <a:ext cx="2896947"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Collider building (#17)</a:t>
            </a:r>
            <a:endParaRPr lang="ru-RU" i="1" dirty="0">
              <a:solidFill>
                <a:srgbClr val="002060"/>
              </a:solidFill>
            </a:endParaRPr>
          </a:p>
        </p:txBody>
      </p:sp>
      <p:sp>
        <p:nvSpPr>
          <p:cNvPr id="37" name="TextBox 36">
            <a:extLst>
              <a:ext uri="{FF2B5EF4-FFF2-40B4-BE49-F238E27FC236}">
                <a16:creationId xmlns:a16="http://schemas.microsoft.com/office/drawing/2014/main" xmlns="" id="{E2CACB25-0B22-3846-AB32-FE58D67067A8}"/>
              </a:ext>
            </a:extLst>
          </p:cNvPr>
          <p:cNvSpPr txBox="1"/>
          <p:nvPr/>
        </p:nvSpPr>
        <p:spPr>
          <a:xfrm>
            <a:off x="5060152" y="1035737"/>
            <a:ext cx="1806905"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Engineering</a:t>
            </a:r>
            <a:endParaRPr lang="ru-RU" i="1" dirty="0">
              <a:solidFill>
                <a:srgbClr val="002060"/>
              </a:solidFill>
            </a:endParaRPr>
          </a:p>
        </p:txBody>
      </p:sp>
      <p:grpSp>
        <p:nvGrpSpPr>
          <p:cNvPr id="9" name="Group 8">
            <a:extLst>
              <a:ext uri="{FF2B5EF4-FFF2-40B4-BE49-F238E27FC236}">
                <a16:creationId xmlns:a16="http://schemas.microsoft.com/office/drawing/2014/main" xmlns="" id="{C89F4AC3-13BA-6249-ADFE-4AB559F99483}"/>
              </a:ext>
            </a:extLst>
          </p:cNvPr>
          <p:cNvGrpSpPr/>
          <p:nvPr/>
        </p:nvGrpSpPr>
        <p:grpSpPr>
          <a:xfrm>
            <a:off x="463176" y="736703"/>
            <a:ext cx="7829846" cy="3701851"/>
            <a:chOff x="463176" y="736703"/>
            <a:chExt cx="7829846" cy="3701851"/>
          </a:xfrm>
        </p:grpSpPr>
        <p:sp>
          <p:nvSpPr>
            <p:cNvPr id="35" name="TextBox 34">
              <a:extLst>
                <a:ext uri="{FF2B5EF4-FFF2-40B4-BE49-F238E27FC236}">
                  <a16:creationId xmlns:a16="http://schemas.microsoft.com/office/drawing/2014/main" xmlns="" id="{4CB74C19-62DC-224D-B6A0-866EBA0C1EB5}"/>
                </a:ext>
              </a:extLst>
            </p:cNvPr>
            <p:cNvSpPr txBox="1"/>
            <p:nvPr/>
          </p:nvSpPr>
          <p:spPr>
            <a:xfrm>
              <a:off x="5037002" y="736703"/>
              <a:ext cx="3256020"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Area for applied research</a:t>
              </a:r>
              <a:endParaRPr lang="ru-RU" i="1" dirty="0">
                <a:solidFill>
                  <a:srgbClr val="002060"/>
                </a:solidFill>
              </a:endParaRPr>
            </a:p>
          </p:txBody>
        </p:sp>
        <p:grpSp>
          <p:nvGrpSpPr>
            <p:cNvPr id="46" name="Group 45">
              <a:extLst>
                <a:ext uri="{FF2B5EF4-FFF2-40B4-BE49-F238E27FC236}">
                  <a16:creationId xmlns:a16="http://schemas.microsoft.com/office/drawing/2014/main" xmlns="" id="{A22B2000-0116-8944-9577-BB8BA0294E53}"/>
                </a:ext>
              </a:extLst>
            </p:cNvPr>
            <p:cNvGrpSpPr/>
            <p:nvPr/>
          </p:nvGrpSpPr>
          <p:grpSpPr>
            <a:xfrm>
              <a:off x="463176" y="3793490"/>
              <a:ext cx="2673406" cy="645064"/>
              <a:chOff x="463176" y="3302000"/>
              <a:chExt cx="2673406" cy="645064"/>
            </a:xfrm>
          </p:grpSpPr>
          <p:sp>
            <p:nvSpPr>
              <p:cNvPr id="47" name="TextBox 46">
                <a:extLst>
                  <a:ext uri="{FF2B5EF4-FFF2-40B4-BE49-F238E27FC236}">
                    <a16:creationId xmlns:a16="http://schemas.microsoft.com/office/drawing/2014/main" xmlns="" id="{E48E245F-1F34-844B-BEBC-0F8EBE813B30}"/>
                  </a:ext>
                </a:extLst>
              </p:cNvPr>
              <p:cNvSpPr txBox="1"/>
              <p:nvPr/>
            </p:nvSpPr>
            <p:spPr>
              <a:xfrm>
                <a:off x="463176" y="3302000"/>
                <a:ext cx="2673406" cy="380999"/>
              </a:xfrm>
              <a:prstGeom prst="rect">
                <a:avLst/>
              </a:prstGeom>
              <a:solidFill>
                <a:srgbClr val="E1F3FA"/>
              </a:solidFill>
            </p:spPr>
            <p:txBody>
              <a:bodyPr wrap="square" rtlCol="0">
                <a:spAutoFit/>
              </a:bodyPr>
              <a:lstStyle/>
              <a:p>
                <a:pPr algn="ctr"/>
                <a:r>
                  <a:rPr lang="en-US" b="1" dirty="0">
                    <a:solidFill>
                      <a:srgbClr val="000090"/>
                    </a:solidFill>
                  </a:rPr>
                  <a:t>applied research area</a:t>
                </a:r>
              </a:p>
            </p:txBody>
          </p:sp>
          <p:cxnSp>
            <p:nvCxnSpPr>
              <p:cNvPr id="49" name="Straight Arrow Connector 48">
                <a:extLst>
                  <a:ext uri="{FF2B5EF4-FFF2-40B4-BE49-F238E27FC236}">
                    <a16:creationId xmlns:a16="http://schemas.microsoft.com/office/drawing/2014/main" xmlns="" id="{95613D75-9253-A34A-A7DE-FE600B958035}"/>
                  </a:ext>
                </a:extLst>
              </p:cNvPr>
              <p:cNvCxnSpPr>
                <a:cxnSpLocks/>
              </p:cNvCxnSpPr>
              <p:nvPr/>
            </p:nvCxnSpPr>
            <p:spPr>
              <a:xfrm>
                <a:off x="1957294" y="3675529"/>
                <a:ext cx="1092200" cy="271535"/>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0" name="Group 9">
            <a:extLst>
              <a:ext uri="{FF2B5EF4-FFF2-40B4-BE49-F238E27FC236}">
                <a16:creationId xmlns:a16="http://schemas.microsoft.com/office/drawing/2014/main" xmlns="" id="{57748D5B-A46F-384B-ADA2-E75BEA60CABE}"/>
              </a:ext>
            </a:extLst>
          </p:cNvPr>
          <p:cNvGrpSpPr/>
          <p:nvPr/>
        </p:nvGrpSpPr>
        <p:grpSpPr>
          <a:xfrm>
            <a:off x="5052686" y="438760"/>
            <a:ext cx="4108963" cy="6092648"/>
            <a:chOff x="5052686" y="438760"/>
            <a:chExt cx="4108963" cy="6092648"/>
          </a:xfrm>
        </p:grpSpPr>
        <p:sp>
          <p:nvSpPr>
            <p:cNvPr id="34" name="TextBox 33">
              <a:extLst>
                <a:ext uri="{FF2B5EF4-FFF2-40B4-BE49-F238E27FC236}">
                  <a16:creationId xmlns:a16="http://schemas.microsoft.com/office/drawing/2014/main" xmlns="" id="{A01CD041-C7D9-F846-A35A-2893856518B7}"/>
                </a:ext>
              </a:extLst>
            </p:cNvPr>
            <p:cNvSpPr txBox="1"/>
            <p:nvPr/>
          </p:nvSpPr>
          <p:spPr>
            <a:xfrm>
              <a:off x="5052686" y="438760"/>
              <a:ext cx="1785489"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solidFill>
                    <a:srgbClr val="002060"/>
                  </a:solidFill>
                </a:rPr>
                <a:t>NICA center</a:t>
              </a:r>
              <a:endParaRPr lang="ru-RU" i="1" dirty="0">
                <a:solidFill>
                  <a:srgbClr val="002060"/>
                </a:solidFill>
              </a:endParaRPr>
            </a:p>
          </p:txBody>
        </p:sp>
        <p:grpSp>
          <p:nvGrpSpPr>
            <p:cNvPr id="50" name="Group 49">
              <a:extLst>
                <a:ext uri="{FF2B5EF4-FFF2-40B4-BE49-F238E27FC236}">
                  <a16:creationId xmlns:a16="http://schemas.microsoft.com/office/drawing/2014/main" xmlns="" id="{3A05D315-26D0-094B-A0EC-11C64D81B6BC}"/>
                </a:ext>
              </a:extLst>
            </p:cNvPr>
            <p:cNvGrpSpPr/>
            <p:nvPr/>
          </p:nvGrpSpPr>
          <p:grpSpPr>
            <a:xfrm>
              <a:off x="5921289" y="4337260"/>
              <a:ext cx="3240360" cy="2194148"/>
              <a:chOff x="5940152" y="4547220"/>
              <a:chExt cx="3240360" cy="2194148"/>
            </a:xfrm>
          </p:grpSpPr>
          <p:pic>
            <p:nvPicPr>
              <p:cNvPr id="52" name="Picture 51" descr="Macintosh HD:Users:air:Desktop:АРЕНА:20180118_Dubna_IQ-2_cam11_2_.jpg">
                <a:extLst>
                  <a:ext uri="{FF2B5EF4-FFF2-40B4-BE49-F238E27FC236}">
                    <a16:creationId xmlns:a16="http://schemas.microsoft.com/office/drawing/2014/main" xmlns="" id="{AD01FA14-48E2-044B-A80A-D22DE1A7BC8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725144"/>
                <a:ext cx="3240360" cy="2016224"/>
              </a:xfrm>
              <a:prstGeom prst="rect">
                <a:avLst/>
              </a:prstGeom>
              <a:noFill/>
              <a:ln>
                <a:noFill/>
              </a:ln>
            </p:spPr>
          </p:pic>
          <p:sp>
            <p:nvSpPr>
              <p:cNvPr id="53" name="TextBox 52">
                <a:extLst>
                  <a:ext uri="{FF2B5EF4-FFF2-40B4-BE49-F238E27FC236}">
                    <a16:creationId xmlns:a16="http://schemas.microsoft.com/office/drawing/2014/main" xmlns="" id="{B1D84370-154E-A145-8705-501C72640228}"/>
                  </a:ext>
                </a:extLst>
              </p:cNvPr>
              <p:cNvSpPr txBox="1"/>
              <p:nvPr/>
            </p:nvSpPr>
            <p:spPr>
              <a:xfrm>
                <a:off x="6921500" y="4547220"/>
                <a:ext cx="1968500" cy="400110"/>
              </a:xfrm>
              <a:prstGeom prst="rect">
                <a:avLst/>
              </a:prstGeom>
              <a:solidFill>
                <a:srgbClr val="000090"/>
              </a:solidFill>
            </p:spPr>
            <p:txBody>
              <a:bodyPr wrap="square" rtlCol="0">
                <a:spAutoFit/>
              </a:bodyPr>
              <a:lstStyle/>
              <a:p>
                <a:pPr algn="ctr"/>
                <a:r>
                  <a:rPr lang="en-US" sz="2000" b="1" i="1" dirty="0">
                    <a:solidFill>
                      <a:schemeClr val="bg1"/>
                    </a:solidFill>
                    <a:latin typeface="Arial"/>
                    <a:cs typeface="Arial"/>
                  </a:rPr>
                  <a:t>NICA Center</a:t>
                </a:r>
              </a:p>
            </p:txBody>
          </p:sp>
        </p:grpSp>
      </p:grpSp>
      <p:sp>
        <p:nvSpPr>
          <p:cNvPr id="11" name="Rectangle 10">
            <a:extLst>
              <a:ext uri="{FF2B5EF4-FFF2-40B4-BE49-F238E27FC236}">
                <a16:creationId xmlns:a16="http://schemas.microsoft.com/office/drawing/2014/main" xmlns="" id="{CC1D2B61-6290-144F-A97C-8CF929431F03}"/>
              </a:ext>
            </a:extLst>
          </p:cNvPr>
          <p:cNvSpPr/>
          <p:nvPr/>
        </p:nvSpPr>
        <p:spPr>
          <a:xfrm>
            <a:off x="2105226" y="908308"/>
            <a:ext cx="1402948" cy="369332"/>
          </a:xfrm>
          <a:prstGeom prst="rect">
            <a:avLst/>
          </a:prstGeom>
          <a:solidFill>
            <a:srgbClr val="FFEEDA"/>
          </a:solidFill>
        </p:spPr>
        <p:txBody>
          <a:bodyPr wrap="none">
            <a:spAutoFit/>
          </a:bodyPr>
          <a:lstStyle/>
          <a:p>
            <a:r>
              <a:rPr lang="en-US" b="1" i="1" dirty="0">
                <a:solidFill>
                  <a:srgbClr val="002060"/>
                </a:solidFill>
              </a:rPr>
              <a:t>Computing</a:t>
            </a:r>
            <a:endParaRPr lang="ru-RU" dirty="0"/>
          </a:p>
        </p:txBody>
      </p:sp>
    </p:spTree>
    <p:extLst>
      <p:ext uri="{BB962C8B-B14F-4D97-AF65-F5344CB8AC3E}">
        <p14:creationId xmlns:p14="http://schemas.microsoft.com/office/powerpoint/2010/main" val="35995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7"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6"/>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20 February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 Kekelidze, 127-th session of SC</a:t>
            </a:r>
            <a:endParaRPr lang="ru-RU" sz="1400" dirty="0"/>
          </a:p>
        </p:txBody>
      </p:sp>
      <p:sp>
        <p:nvSpPr>
          <p:cNvPr id="121860" name="Picture 6"/>
          <p:cNvSpPr>
            <a:spLocks noChangeAspect="1"/>
          </p:cNvSpPr>
          <p:nvPr/>
        </p:nvSpPr>
        <p:spPr bwMode="auto">
          <a:xfrm>
            <a:off x="381000" y="969847"/>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58" y="50800"/>
            <a:ext cx="1293541" cy="63717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34</a:t>
            </a:fld>
            <a:endParaRPr lang="en-US" dirty="0"/>
          </a:p>
        </p:txBody>
      </p:sp>
      <p:sp>
        <p:nvSpPr>
          <p:cNvPr id="20" name="TextBox 19"/>
          <p:cNvSpPr txBox="1"/>
          <p:nvPr/>
        </p:nvSpPr>
        <p:spPr>
          <a:xfrm>
            <a:off x="6499678" y="1269535"/>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0412" y="62003"/>
            <a:ext cx="7820046" cy="590554"/>
          </a:xfrm>
          <a:prstGeom prst="rect">
            <a:avLst/>
          </a:prstGeom>
          <a:solidFill>
            <a:srgbClr val="0070C0"/>
          </a:solidFill>
          <a:ln>
            <a:noFill/>
          </a:ln>
        </p:spPr>
        <p:txBody>
          <a:bodyPr anchor="ctr"/>
          <a:lstStyle/>
          <a:p>
            <a:pPr algn="ctr"/>
            <a:r>
              <a:rPr lang="en-US" sz="2400" b="1" i="1" dirty="0">
                <a:solidFill>
                  <a:schemeClr val="bg1"/>
                </a:solidFill>
              </a:rPr>
              <a:t>Collider building (</a:t>
            </a:r>
            <a:r>
              <a:rPr lang="ru-RU" sz="2400" b="1" i="1" dirty="0">
                <a:solidFill>
                  <a:schemeClr val="bg1"/>
                </a:solidFill>
              </a:rPr>
              <a:t>№ 17</a:t>
            </a:r>
            <a:r>
              <a:rPr lang="en-US" sz="2400" b="1" i="1" dirty="0">
                <a:solidFill>
                  <a:schemeClr val="bg1"/>
                </a:solidFill>
              </a:rPr>
              <a:t>) civil construction</a:t>
            </a:r>
            <a:endParaRPr lang="ru-RU" sz="2400" b="1" i="1" dirty="0">
              <a:solidFill>
                <a:schemeClr val="bg1"/>
              </a:solidFill>
            </a:endParaRPr>
          </a:p>
        </p:txBody>
      </p:sp>
      <p:sp>
        <p:nvSpPr>
          <p:cNvPr id="18" name="TextBox 17"/>
          <p:cNvSpPr txBox="1"/>
          <p:nvPr/>
        </p:nvSpPr>
        <p:spPr>
          <a:xfrm>
            <a:off x="2409669" y="2864627"/>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96527" y="2618061"/>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4972836" cy="400110"/>
          </a:xfrm>
          <a:prstGeom prst="rect">
            <a:avLst/>
          </a:prstGeom>
          <a:solidFill>
            <a:srgbClr val="FEECE7"/>
          </a:solidFill>
        </p:spPr>
        <p:txBody>
          <a:bodyPr wrap="none" rtlCol="0">
            <a:spAutoFit/>
          </a:bodyPr>
          <a:lstStyle/>
          <a:p>
            <a:r>
              <a:rPr lang="en-US" sz="2000" i="1" dirty="0">
                <a:solidFill>
                  <a:srgbClr val="000090"/>
                </a:solidFill>
                <a:latin typeface="Arial"/>
                <a:cs typeface="Arial"/>
              </a:rPr>
              <a:t>Construction completion</a:t>
            </a:r>
            <a:r>
              <a:rPr lang="ru-RU" sz="2000" i="1" dirty="0">
                <a:solidFill>
                  <a:srgbClr val="000090"/>
                </a:solidFill>
                <a:latin typeface="Arial"/>
                <a:cs typeface="Arial"/>
              </a:rPr>
              <a:t>– </a:t>
            </a:r>
            <a:r>
              <a:rPr lang="en-US" sz="2000" i="1" dirty="0">
                <a:solidFill>
                  <a:srgbClr val="000090"/>
                </a:solidFill>
                <a:latin typeface="Arial"/>
                <a:cs typeface="Arial"/>
              </a:rPr>
              <a:t>December</a:t>
            </a:r>
            <a:r>
              <a:rPr lang="ru-RU" sz="2000" i="1" dirty="0">
                <a:solidFill>
                  <a:srgbClr val="000090"/>
                </a:solidFill>
                <a:latin typeface="Arial"/>
                <a:cs typeface="Arial"/>
              </a:rPr>
              <a:t> </a:t>
            </a:r>
            <a:r>
              <a:rPr lang="ru-RU" sz="2000" b="1" i="1" dirty="0">
                <a:solidFill>
                  <a:srgbClr val="000090"/>
                </a:solidFill>
                <a:latin typeface="Arial"/>
                <a:cs typeface="Arial"/>
              </a:rPr>
              <a:t>2020</a:t>
            </a:r>
            <a:endParaRPr lang="en-US" sz="2000" b="1" i="1" dirty="0">
              <a:solidFill>
                <a:srgbClr val="000090"/>
              </a:solidFill>
              <a:latin typeface="Arial"/>
              <a:cs typeface="Arial"/>
            </a:endParaRPr>
          </a:p>
        </p:txBody>
      </p:sp>
      <p:sp>
        <p:nvSpPr>
          <p:cNvPr id="3" name="TextBox 2"/>
          <p:cNvSpPr txBox="1"/>
          <p:nvPr/>
        </p:nvSpPr>
        <p:spPr>
          <a:xfrm>
            <a:off x="30412" y="1269535"/>
            <a:ext cx="1624163" cy="400110"/>
          </a:xfrm>
          <a:prstGeom prst="rect">
            <a:avLst/>
          </a:prstGeom>
          <a:noFill/>
        </p:spPr>
        <p:txBody>
          <a:bodyPr wrap="none" rtlCol="0">
            <a:spAutoFit/>
          </a:bodyPr>
          <a:lstStyle/>
          <a:p>
            <a:r>
              <a:rPr lang="en-US" sz="2000" i="1" dirty="0">
                <a:solidFill>
                  <a:schemeClr val="bg1"/>
                </a:solidFill>
                <a:latin typeface="Arial"/>
                <a:cs typeface="Arial"/>
              </a:rPr>
              <a:t>August</a:t>
            </a:r>
            <a:r>
              <a:rPr lang="ru-RU" sz="2000" i="1" dirty="0">
                <a:solidFill>
                  <a:schemeClr val="bg1"/>
                </a:solidFill>
                <a:latin typeface="Arial"/>
                <a:cs typeface="Arial"/>
              </a:rPr>
              <a:t> 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xmlns=""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50" y="4507873"/>
            <a:ext cx="2919876" cy="195205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6197366" y="3758445"/>
            <a:ext cx="2919876" cy="707886"/>
          </a:xfrm>
          <a:prstGeom prst="rect">
            <a:avLst/>
          </a:prstGeom>
          <a:solidFill>
            <a:srgbClr val="E8FFF4"/>
          </a:solidFill>
        </p:spPr>
        <p:txBody>
          <a:bodyPr wrap="square" rtlCol="0">
            <a:spAutoFit/>
          </a:bodyPr>
          <a:lstStyle/>
          <a:p>
            <a:pPr algn="ctr"/>
            <a:r>
              <a:rPr lang="en-US" sz="2000" i="1" dirty="0">
                <a:solidFill>
                  <a:srgbClr val="000090"/>
                </a:solidFill>
              </a:rPr>
              <a:t>tunnel – preparation for equipment installation</a:t>
            </a:r>
          </a:p>
        </p:txBody>
      </p:sp>
      <p:sp>
        <p:nvSpPr>
          <p:cNvPr id="6" name="TextBox 5">
            <a:extLst>
              <a:ext uri="{FF2B5EF4-FFF2-40B4-BE49-F238E27FC236}">
                <a16:creationId xmlns:a16="http://schemas.microsoft.com/office/drawing/2014/main" xmlns="" id="{ECC43AE9-65EF-1045-9ABF-35304F031CB7}"/>
              </a:ext>
            </a:extLst>
          </p:cNvPr>
          <p:cNvSpPr txBox="1"/>
          <p:nvPr/>
        </p:nvSpPr>
        <p:spPr>
          <a:xfrm>
            <a:off x="168796"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85505CDD-C434-6A4A-A440-545820B6E809}"/>
              </a:ext>
            </a:extLst>
          </p:cNvPr>
          <p:cNvPicPr>
            <a:picLocks noChangeAspect="1"/>
          </p:cNvPicPr>
          <p:nvPr/>
        </p:nvPicPr>
        <p:blipFill>
          <a:blip r:embed="rId6"/>
          <a:stretch>
            <a:fillRect/>
          </a:stretch>
        </p:blipFill>
        <p:spPr>
          <a:xfrm>
            <a:off x="13768" y="4448768"/>
            <a:ext cx="3213075" cy="2409806"/>
          </a:xfrm>
          <a:prstGeom prst="rect">
            <a:avLst/>
          </a:prstGeom>
        </p:spPr>
      </p:pic>
      <p:sp>
        <p:nvSpPr>
          <p:cNvPr id="24" name="TextBox 23">
            <a:extLst>
              <a:ext uri="{FF2B5EF4-FFF2-40B4-BE49-F238E27FC236}">
                <a16:creationId xmlns:a16="http://schemas.microsoft.com/office/drawing/2014/main" xmlns="" id="{E292F3BD-7F13-BC45-8C9C-6A0E70F9CFB0}"/>
              </a:ext>
            </a:extLst>
          </p:cNvPr>
          <p:cNvSpPr txBox="1"/>
          <p:nvPr/>
        </p:nvSpPr>
        <p:spPr>
          <a:xfrm>
            <a:off x="2402033" y="4400544"/>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56EE45D-05D1-1043-A45B-4780FB6AF3D5}"/>
              </a:ext>
            </a:extLst>
          </p:cNvPr>
          <p:cNvSpPr/>
          <p:nvPr/>
        </p:nvSpPr>
        <p:spPr>
          <a:xfrm>
            <a:off x="3226843" y="5627530"/>
            <a:ext cx="3326357" cy="1200329"/>
          </a:xfrm>
          <a:prstGeom prst="rect">
            <a:avLst/>
          </a:prstGeom>
          <a:solidFill>
            <a:srgbClr val="002060"/>
          </a:solidFill>
        </p:spPr>
        <p:txBody>
          <a:bodyPr wrap="square">
            <a:spAutoFit/>
          </a:bodyPr>
          <a:lstStyle/>
          <a:p>
            <a:r>
              <a:rPr lang="en-US" i="1" dirty="0">
                <a:solidFill>
                  <a:schemeClr val="bg1"/>
                </a:solidFill>
                <a:latin typeface="Arial" panose="020B0604020202020204" pitchFamily="34" charset="0"/>
                <a:cs typeface="Arial" panose="020B0604020202020204" pitchFamily="34" charset="0"/>
              </a:rPr>
              <a:t>Staging in object commissioning</a:t>
            </a:r>
            <a:r>
              <a:rPr lang="ru-RU" i="1" dirty="0">
                <a:solidFill>
                  <a:schemeClr val="bg1"/>
                </a:solidFill>
                <a:latin typeface="Arial" panose="020B0604020202020204" pitchFamily="34" charset="0"/>
                <a:cs typeface="Arial" panose="020B0604020202020204" pitchFamily="34" charset="0"/>
              </a:rPr>
              <a:t>: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  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a:t>
            </a:r>
            <a:r>
              <a:rPr lang="en-US" i="1" dirty="0">
                <a:solidFill>
                  <a:schemeClr val="bg1"/>
                </a:solidFill>
                <a:latin typeface="Arial" panose="020B0604020202020204" pitchFamily="34" charset="0"/>
                <a:cs typeface="Arial" panose="020B0604020202020204" pitchFamily="34" charset="0"/>
              </a:rPr>
              <a:t>March</a:t>
            </a:r>
            <a:r>
              <a:rPr lang="ru-RU" i="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’20</a:t>
            </a:r>
          </a:p>
          <a:p>
            <a:r>
              <a:rPr lang="en-US" b="1" i="1" dirty="0">
                <a:solidFill>
                  <a:schemeClr val="bg1"/>
                </a:solidFill>
                <a:latin typeface="Arial" panose="020B0604020202020204" pitchFamily="34" charset="0"/>
                <a:cs typeface="Arial" panose="020B0604020202020204" pitchFamily="34" charset="0"/>
              </a:rPr>
              <a:t>  Collider</a:t>
            </a:r>
            <a:r>
              <a:rPr lang="ru-RU" b="1"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July</a:t>
            </a:r>
            <a:r>
              <a:rPr lang="ru-RU"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a:t>
            </a:r>
            <a:r>
              <a:rPr lang="ru-RU" b="1" i="1" dirty="0">
                <a:solidFill>
                  <a:schemeClr val="bg1"/>
                </a:solidFill>
                <a:latin typeface="Arial" panose="020B0604020202020204" pitchFamily="34" charset="0"/>
                <a:cs typeface="Arial" panose="020B0604020202020204" pitchFamily="34" charset="0"/>
              </a:rPr>
              <a:t>20</a:t>
            </a:r>
            <a:r>
              <a:rPr lang="ru-RU" i="1" dirty="0">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xmlns="" id="{B0B8E815-A3A2-E242-84FC-70C93612586E}"/>
              </a:ext>
            </a:extLst>
          </p:cNvPr>
          <p:cNvSpPr txBox="1"/>
          <p:nvPr/>
        </p:nvSpPr>
        <p:spPr>
          <a:xfrm>
            <a:off x="580701" y="1898878"/>
            <a:ext cx="4512774" cy="1323439"/>
          </a:xfrm>
          <a:prstGeom prst="rect">
            <a:avLst/>
          </a:prstGeom>
          <a:solidFill>
            <a:srgbClr val="A0FFF6"/>
          </a:solidFill>
        </p:spPr>
        <p:txBody>
          <a:bodyPr wrap="none" rtlCol="0">
            <a:spAutoFit/>
          </a:bodyPr>
          <a:lstStyle/>
          <a:p>
            <a:r>
              <a:rPr lang="en-US" sz="2000" i="1" dirty="0">
                <a:solidFill>
                  <a:srgbClr val="000090"/>
                </a:solidFill>
                <a:latin typeface="Arial"/>
                <a:cs typeface="Arial"/>
              </a:rPr>
              <a:t>Supplement to the Agreement </a:t>
            </a:r>
          </a:p>
          <a:p>
            <a:r>
              <a:rPr lang="en-US" sz="2000" i="1" dirty="0">
                <a:solidFill>
                  <a:srgbClr val="000090"/>
                </a:solidFill>
                <a:latin typeface="Arial"/>
                <a:cs typeface="Arial"/>
              </a:rPr>
              <a:t>with the General Contractor </a:t>
            </a:r>
            <a:r>
              <a:rPr lang="ru-RU" sz="2000" i="1" dirty="0">
                <a:solidFill>
                  <a:srgbClr val="000090"/>
                </a:solidFill>
                <a:latin typeface="Arial"/>
                <a:cs typeface="Arial"/>
              </a:rPr>
              <a:t>№5</a:t>
            </a:r>
            <a:r>
              <a:rPr lang="en-US" sz="2000" i="1" dirty="0">
                <a:solidFill>
                  <a:srgbClr val="000090"/>
                </a:solidFill>
                <a:latin typeface="Arial"/>
                <a:cs typeface="Arial"/>
              </a:rPr>
              <a:t>:</a:t>
            </a:r>
            <a:r>
              <a:rPr lang="ru-RU" sz="2000" i="1" dirty="0">
                <a:solidFill>
                  <a:srgbClr val="000090"/>
                </a:solidFill>
                <a:latin typeface="Arial"/>
                <a:cs typeface="Arial"/>
              </a:rPr>
              <a:t> </a:t>
            </a:r>
            <a:endParaRPr lang="en-US" sz="2000" i="1" dirty="0">
              <a:solidFill>
                <a:srgbClr val="000090"/>
              </a:solidFill>
              <a:latin typeface="Arial"/>
              <a:cs typeface="Arial"/>
            </a:endParaRPr>
          </a:p>
          <a:p>
            <a:r>
              <a:rPr lang="en-US" sz="2000" b="1" i="1" dirty="0">
                <a:solidFill>
                  <a:srgbClr val="000090"/>
                </a:solidFill>
                <a:latin typeface="Arial"/>
                <a:cs typeface="Arial"/>
              </a:rPr>
              <a:t>Draft is prepared; negotiation stage</a:t>
            </a:r>
          </a:p>
          <a:p>
            <a:r>
              <a:rPr lang="en-US" sz="2000" b="1" i="1" dirty="0">
                <a:solidFill>
                  <a:srgbClr val="000090"/>
                </a:solidFill>
                <a:latin typeface="Arial"/>
                <a:cs typeface="Arial"/>
              </a:rPr>
              <a:t>Plan to sign in March </a:t>
            </a:r>
            <a:r>
              <a:rPr lang="ru-RU" sz="2000" b="1" i="1" dirty="0">
                <a:solidFill>
                  <a:srgbClr val="000090"/>
                </a:solidFill>
                <a:latin typeface="Arial"/>
                <a:cs typeface="Arial"/>
              </a:rPr>
              <a:t>2020</a:t>
            </a:r>
            <a:endParaRPr lang="en-US" sz="2000" b="1" i="1" dirty="0">
              <a:solidFill>
                <a:srgbClr val="000090"/>
              </a:solidFill>
              <a:latin typeface="Arial"/>
              <a:cs typeface="Arial"/>
            </a:endParaRPr>
          </a:p>
        </p:txBody>
      </p:sp>
    </p:spTree>
    <p:extLst>
      <p:ext uri="{BB962C8B-B14F-4D97-AF65-F5344CB8AC3E}">
        <p14:creationId xmlns:p14="http://schemas.microsoft.com/office/powerpoint/2010/main" val="180320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20 February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 Kekelidze, 127-th session of SC</a:t>
            </a:r>
            <a:endParaRPr lang="ru-RU" sz="1400" dirty="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35</a:t>
            </a:fld>
            <a:endParaRPr lang="en-US" dirty="0"/>
          </a:p>
        </p:txBody>
      </p:sp>
      <p:sp>
        <p:nvSpPr>
          <p:cNvPr id="20" name="TextBox 19"/>
          <p:cNvSpPr txBox="1"/>
          <p:nvPr/>
        </p:nvSpPr>
        <p:spPr>
          <a:xfrm>
            <a:off x="5793556" y="1597302"/>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p:nvPr/>
        </p:nvCxnSpPr>
        <p:spPr>
          <a:xfrm flipH="1">
            <a:off x="5588000" y="1997412"/>
            <a:ext cx="520700"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2120900" y="127000"/>
            <a:ext cx="4432300" cy="558800"/>
          </a:xfrm>
          <a:prstGeom prst="rect">
            <a:avLst/>
          </a:prstGeom>
          <a:solidFill>
            <a:srgbClr val="000090"/>
          </a:solidFill>
          <a:ln>
            <a:noFill/>
          </a:ln>
        </p:spPr>
        <p:txBody>
          <a:bodyPr anchor="ctr"/>
          <a:lstStyle/>
          <a:p>
            <a:pPr algn="ctr"/>
            <a:r>
              <a:rPr lang="en-US" sz="2800" b="1" i="1" dirty="0">
                <a:solidFill>
                  <a:schemeClr val="bg1"/>
                </a:solidFill>
              </a:rPr>
              <a:t>Power substations 6 kV</a:t>
            </a:r>
            <a:endParaRPr lang="ru-RU" sz="2800" b="1" i="1" dirty="0">
              <a:solidFill>
                <a:schemeClr val="bg1"/>
              </a:solidFill>
            </a:endParaRPr>
          </a:p>
        </p:txBody>
      </p:sp>
      <p:sp>
        <p:nvSpPr>
          <p:cNvPr id="18" name="TextBox 17"/>
          <p:cNvSpPr txBox="1"/>
          <p:nvPr/>
        </p:nvSpPr>
        <p:spPr>
          <a:xfrm>
            <a:off x="2388436" y="3426102"/>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334106" y="3169204"/>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3" name="TextBox 2"/>
          <p:cNvSpPr txBox="1"/>
          <p:nvPr/>
        </p:nvSpPr>
        <p:spPr>
          <a:xfrm>
            <a:off x="101600" y="1470302"/>
            <a:ext cx="1624163" cy="400110"/>
          </a:xfrm>
          <a:prstGeom prst="rect">
            <a:avLst/>
          </a:prstGeom>
          <a:noFill/>
        </p:spPr>
        <p:txBody>
          <a:bodyPr wrap="none" rtlCol="0">
            <a:spAutoFit/>
          </a:bodyPr>
          <a:lstStyle/>
          <a:p>
            <a:r>
              <a:rPr lang="en-US" sz="2000" i="1" dirty="0">
                <a:solidFill>
                  <a:schemeClr val="bg1"/>
                </a:solidFill>
                <a:latin typeface="Arial"/>
                <a:cs typeface="Arial"/>
              </a:rPr>
              <a:t>August</a:t>
            </a:r>
            <a:r>
              <a:rPr lang="ru-RU" sz="2000" i="1" dirty="0">
                <a:solidFill>
                  <a:schemeClr val="bg1"/>
                </a:solidFill>
                <a:latin typeface="Arial"/>
                <a:cs typeface="Arial"/>
              </a:rPr>
              <a:t> 2019</a:t>
            </a:r>
            <a:endParaRPr lang="en-US" sz="2000" i="1" dirty="0">
              <a:solidFill>
                <a:schemeClr val="bg1"/>
              </a:solidFill>
              <a:latin typeface="Arial"/>
              <a:cs typeface="Arial"/>
            </a:endParaRPr>
          </a:p>
        </p:txBody>
      </p:sp>
      <p:sp>
        <p:nvSpPr>
          <p:cNvPr id="21" name="TextBox 20"/>
          <p:cNvSpPr txBox="1"/>
          <p:nvPr/>
        </p:nvSpPr>
        <p:spPr>
          <a:xfrm>
            <a:off x="5207000" y="5928002"/>
            <a:ext cx="2514022"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5 for collider:</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a:t>
            </a:r>
            <a:r>
              <a:rPr lang="en-US" sz="2000" i="1" dirty="0">
                <a:solidFill>
                  <a:schemeClr val="bg1"/>
                </a:solidFill>
                <a:latin typeface="Arial"/>
                <a:cs typeface="Arial"/>
              </a:rPr>
              <a:t>W</a:t>
            </a:r>
          </a:p>
        </p:txBody>
      </p:sp>
      <p:sp>
        <p:nvSpPr>
          <p:cNvPr id="22" name="TextBox 21"/>
          <p:cNvSpPr txBox="1"/>
          <p:nvPr/>
        </p:nvSpPr>
        <p:spPr>
          <a:xfrm>
            <a:off x="228600" y="2689502"/>
            <a:ext cx="2243115"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1 for</a:t>
            </a:r>
            <a:r>
              <a:rPr lang="ru-RU" sz="2000" i="1" dirty="0">
                <a:solidFill>
                  <a:schemeClr val="bg1"/>
                </a:solidFill>
                <a:latin typeface="Arial"/>
                <a:cs typeface="Arial"/>
              </a:rPr>
              <a:t> </a:t>
            </a:r>
            <a:r>
              <a:rPr lang="en-US" sz="2000" i="1" dirty="0">
                <a:solidFill>
                  <a:schemeClr val="bg1"/>
                </a:solidFill>
                <a:latin typeface="Arial"/>
                <a:cs typeface="Arial"/>
              </a:rPr>
              <a:t>CCS:</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a:t>
            </a:r>
            <a:r>
              <a:rPr lang="en-US" sz="2000" i="1" dirty="0">
                <a:solidFill>
                  <a:schemeClr val="bg1"/>
                </a:solidFill>
                <a:latin typeface="Arial"/>
                <a:cs typeface="Arial"/>
              </a:rPr>
              <a:t>W</a:t>
            </a:r>
          </a:p>
        </p:txBody>
      </p:sp>
      <p:grpSp>
        <p:nvGrpSpPr>
          <p:cNvPr id="12" name="Group 11"/>
          <p:cNvGrpSpPr/>
          <p:nvPr/>
        </p:nvGrpSpPr>
        <p:grpSpPr>
          <a:xfrm>
            <a:off x="5092700" y="2257395"/>
            <a:ext cx="3832434" cy="913259"/>
            <a:chOff x="5092700" y="2295495"/>
            <a:chExt cx="3832434" cy="913259"/>
          </a:xfrm>
        </p:grpSpPr>
        <p:grpSp>
          <p:nvGrpSpPr>
            <p:cNvPr id="10" name="Group 9"/>
            <p:cNvGrpSpPr/>
            <p:nvPr/>
          </p:nvGrpSpPr>
          <p:grpSpPr>
            <a:xfrm>
              <a:off x="5118100" y="2295495"/>
              <a:ext cx="3807034" cy="854105"/>
              <a:chOff x="5118100" y="2295495"/>
              <a:chExt cx="3807034" cy="854105"/>
            </a:xfrm>
          </p:grpSpPr>
          <p:sp>
            <p:nvSpPr>
              <p:cNvPr id="16" name="TextBox 15"/>
              <p:cNvSpPr txBox="1"/>
              <p:nvPr/>
            </p:nvSpPr>
            <p:spPr>
              <a:xfrm>
                <a:off x="6436952" y="2295495"/>
                <a:ext cx="2488182" cy="400110"/>
              </a:xfrm>
              <a:prstGeom prst="rect">
                <a:avLst/>
              </a:prstGeom>
              <a:solidFill>
                <a:srgbClr val="FFFF00"/>
              </a:solidFill>
            </p:spPr>
            <p:txBody>
              <a:bodyPr wrap="none" rtlCol="0">
                <a:spAutoFit/>
              </a:bodyPr>
              <a:lstStyle/>
              <a:p>
                <a:r>
                  <a:rPr lang="en-US" sz="2000" i="1" dirty="0">
                    <a:solidFill>
                      <a:srgbClr val="000090"/>
                    </a:solidFill>
                    <a:latin typeface="Arial"/>
                    <a:cs typeface="Arial"/>
                  </a:rPr>
                  <a:t>1 for </a:t>
                </a:r>
                <a:r>
                  <a:rPr lang="en-US" sz="2000" i="1" dirty="0" err="1">
                    <a:solidFill>
                      <a:srgbClr val="000090"/>
                    </a:solidFill>
                    <a:latin typeface="Arial"/>
                    <a:cs typeface="Arial"/>
                  </a:rPr>
                  <a:t>bld</a:t>
                </a:r>
                <a:r>
                  <a:rPr lang="ru-RU" sz="2000" i="1" dirty="0">
                    <a:solidFill>
                      <a:srgbClr val="000090"/>
                    </a:solidFill>
                    <a:latin typeface="Arial"/>
                    <a:cs typeface="Arial"/>
                  </a:rPr>
                  <a:t>.</a:t>
                </a:r>
                <a:r>
                  <a:rPr lang="en-US" sz="2000" i="1" dirty="0">
                    <a:solidFill>
                      <a:srgbClr val="000090"/>
                    </a:solidFill>
                    <a:latin typeface="Arial"/>
                    <a:cs typeface="Arial"/>
                  </a:rPr>
                  <a:t> 205:</a:t>
                </a:r>
                <a:r>
                  <a:rPr lang="ru-RU" sz="2000" i="1" dirty="0">
                    <a:solidFill>
                      <a:srgbClr val="000090"/>
                    </a:solidFill>
                    <a:latin typeface="Arial"/>
                    <a:cs typeface="Arial"/>
                  </a:rPr>
                  <a:t> </a:t>
                </a:r>
                <a:r>
                  <a:rPr lang="en-US" sz="2000" b="1" i="1" dirty="0">
                    <a:solidFill>
                      <a:srgbClr val="000090"/>
                    </a:solidFill>
                    <a:latin typeface="Arial"/>
                    <a:cs typeface="Arial"/>
                  </a:rPr>
                  <a:t>8</a:t>
                </a:r>
                <a:r>
                  <a:rPr lang="en-US" sz="2000" i="1" dirty="0">
                    <a:solidFill>
                      <a:srgbClr val="000090"/>
                    </a:solidFill>
                    <a:latin typeface="Arial"/>
                    <a:cs typeface="Arial"/>
                  </a:rPr>
                  <a:t> </a:t>
                </a:r>
                <a:r>
                  <a:rPr lang="ru-RU" sz="2000" i="1" dirty="0">
                    <a:solidFill>
                      <a:srgbClr val="000090"/>
                    </a:solidFill>
                    <a:latin typeface="Arial"/>
                    <a:cs typeface="Arial"/>
                  </a:rPr>
                  <a:t>М</a:t>
                </a:r>
                <a:r>
                  <a:rPr lang="en-US" sz="2000" i="1" dirty="0">
                    <a:solidFill>
                      <a:srgbClr val="000090"/>
                    </a:solidFill>
                    <a:latin typeface="Arial"/>
                    <a:cs typeface="Arial"/>
                  </a:rPr>
                  <a:t>W</a:t>
                </a:r>
              </a:p>
            </p:txBody>
          </p:sp>
          <p:sp>
            <p:nvSpPr>
              <p:cNvPr id="2" name="Rectangle 1"/>
              <p:cNvSpPr/>
              <p:nvPr/>
            </p:nvSpPr>
            <p:spPr>
              <a:xfrm>
                <a:off x="5118100" y="2921000"/>
                <a:ext cx="584200" cy="228600"/>
              </a:xfrm>
              <a:prstGeom prst="rect">
                <a:avLst/>
              </a:prstGeom>
              <a:solidFill>
                <a:srgbClr val="FFFF00"/>
              </a:solidFill>
              <a:scene3d>
                <a:camera prst="orthographicFront">
                  <a:rot lat="0" lon="0" rev="10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78500" y="2679700"/>
                <a:ext cx="723900" cy="292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92700" y="2870200"/>
              <a:ext cx="641622" cy="338554"/>
            </a:xfrm>
            <a:prstGeom prst="rect">
              <a:avLst/>
            </a:prstGeom>
            <a:noFill/>
          </p:spPr>
          <p:txBody>
            <a:bodyPr wrap="none" rtlCol="0">
              <a:spAutoFit/>
              <a:scene3d>
                <a:camera prst="orthographicFront">
                  <a:rot lat="0" lon="0" rev="21180000"/>
                </a:camera>
                <a:lightRig rig="threePt" dir="t"/>
              </a:scene3d>
            </a:bodyPr>
            <a:lstStyle/>
            <a:p>
              <a:r>
                <a:rPr lang="ru-RU" sz="1600" b="1" dirty="0">
                  <a:solidFill>
                    <a:srgbClr val="000090"/>
                  </a:solidFill>
                </a:rPr>
                <a:t>№</a:t>
              </a:r>
              <a:r>
                <a:rPr lang="en-US" sz="1600" b="1" dirty="0">
                  <a:solidFill>
                    <a:srgbClr val="000090"/>
                  </a:solidFill>
                </a:rPr>
                <a:t>15</a:t>
              </a:r>
            </a:p>
          </p:txBody>
        </p:sp>
      </p:grpSp>
    </p:spTree>
    <p:extLst>
      <p:ext uri="{BB962C8B-B14F-4D97-AF65-F5344CB8AC3E}">
        <p14:creationId xmlns:p14="http://schemas.microsoft.com/office/powerpoint/2010/main" val="30793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1\Downloads\Сборка1 в корпусе 32  (18 марта) лист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838201"/>
            <a:ext cx="8666163" cy="5416550"/>
          </a:xfrm>
          <a:prstGeom prst="rect">
            <a:avLst/>
          </a:prstGeom>
          <a:noFill/>
          <a:ln>
            <a:noFill/>
          </a:ln>
        </p:spPr>
      </p:pic>
      <p:sp>
        <p:nvSpPr>
          <p:cNvPr id="20" name="Прямоугольная выноска 14"/>
          <p:cNvSpPr>
            <a:spLocks noChangeArrowheads="1"/>
          </p:cNvSpPr>
          <p:nvPr/>
        </p:nvSpPr>
        <p:spPr bwMode="auto">
          <a:xfrm>
            <a:off x="0" y="2019300"/>
            <a:ext cx="2882899" cy="736600"/>
          </a:xfrm>
          <a:prstGeom prst="wedgeRectCallout">
            <a:avLst>
              <a:gd name="adj1" fmla="val 64785"/>
              <a:gd name="adj2" fmla="val 44950"/>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kumimoji="0" lang="en-US" altLang="en-US" sz="2000" b="1" dirty="0">
                <a:solidFill>
                  <a:srgbClr val="000066"/>
                </a:solidFill>
              </a:rPr>
              <a:t>Compressor</a:t>
            </a:r>
          </a:p>
          <a:p>
            <a:pPr algn="ctr" eaLnBrk="1" hangingPunct="1"/>
            <a:r>
              <a:rPr kumimoji="0" lang="ru-RU" altLang="en-US" sz="2000" b="1" dirty="0">
                <a:solidFill>
                  <a:srgbClr val="000066"/>
                </a:solidFill>
              </a:rPr>
              <a:t> </a:t>
            </a:r>
            <a:r>
              <a:rPr kumimoji="0" lang="en-US" altLang="en-US" sz="2000" b="1" dirty="0">
                <a:solidFill>
                  <a:srgbClr val="000066"/>
                </a:solidFill>
              </a:rPr>
              <a:t>station</a:t>
            </a:r>
            <a:r>
              <a:rPr kumimoji="0" lang="ru-RU" altLang="en-US" sz="2000" b="1" dirty="0">
                <a:solidFill>
                  <a:srgbClr val="000066"/>
                </a:solidFill>
              </a:rPr>
              <a:t> </a:t>
            </a:r>
            <a:r>
              <a:rPr kumimoji="0" lang="en-US" altLang="en-US" sz="2000" b="1" dirty="0">
                <a:solidFill>
                  <a:srgbClr val="FF0000"/>
                </a:solidFill>
              </a:rPr>
              <a:t>4,4</a:t>
            </a:r>
            <a:r>
              <a:rPr kumimoji="0" lang="en-US" altLang="en-US" sz="2000" b="1" dirty="0">
                <a:solidFill>
                  <a:srgbClr val="000066"/>
                </a:solidFill>
              </a:rPr>
              <a:t> MW </a:t>
            </a:r>
            <a:endParaRPr lang="ru-RU" altLang="en-US" sz="2000" b="1" dirty="0">
              <a:solidFill>
                <a:schemeClr val="bg2"/>
              </a:solidFill>
            </a:endParaRPr>
          </a:p>
        </p:txBody>
      </p:sp>
      <p:sp>
        <p:nvSpPr>
          <p:cNvPr id="27" name="Date Placeholder 1"/>
          <p:cNvSpPr>
            <a:spLocks noGrp="1"/>
          </p:cNvSpPr>
          <p:nvPr>
            <p:ph type="dt" sz="quarter" idx="10"/>
          </p:nvPr>
        </p:nvSpPr>
        <p:spPr>
          <a:xfrm>
            <a:off x="561975" y="6524625"/>
            <a:ext cx="2374900" cy="3333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400">
                <a:ea typeface="ＭＳ Ｐゴシック" charset="0"/>
                <a:cs typeface="ＭＳ Ｐゴシック" charset="0"/>
              </a:rPr>
              <a:t>20 February 2020</a:t>
            </a:r>
            <a:endParaRPr kumimoji="0" lang="ru-RU" sz="1400" dirty="0">
              <a:ea typeface="ＭＳ Ｐゴシック" charset="0"/>
              <a:cs typeface="ＭＳ Ｐゴシック" charset="0"/>
            </a:endParaRPr>
          </a:p>
        </p:txBody>
      </p:sp>
      <p:pic>
        <p:nvPicPr>
          <p:cNvPr id="16" name="Picture 4"/>
          <p:cNvPicPr>
            <a:picLocks noChangeAspect="1" noChangeArrowheads="1"/>
          </p:cNvPicPr>
          <p:nvPr/>
        </p:nvPicPr>
        <p:blipFill>
          <a:blip r:embed="rId4" cstate="print"/>
          <a:srcRect/>
          <a:stretch>
            <a:fillRect/>
          </a:stretch>
        </p:blipFill>
        <p:spPr bwMode="auto">
          <a:xfrm>
            <a:off x="5981700" y="5403908"/>
            <a:ext cx="1111199" cy="1170462"/>
          </a:xfrm>
          <a:prstGeom prst="rect">
            <a:avLst/>
          </a:prstGeom>
          <a:noFill/>
          <a:ln w="19050">
            <a:solidFill>
              <a:schemeClr val="tx1"/>
            </a:solidFill>
            <a:miter lim="800000"/>
            <a:headEnd/>
            <a:tailEnd/>
          </a:ln>
        </p:spPr>
      </p:pic>
      <p:pic>
        <p:nvPicPr>
          <p:cNvPr id="17" name="Изображение 1" descr="ФотоОГ1000.jpg"/>
          <p:cNvPicPr>
            <a:picLocks noChangeAspect="1"/>
          </p:cNvPicPr>
          <p:nvPr/>
        </p:nvPicPr>
        <p:blipFill>
          <a:blip r:embed="rId5" cstate="print"/>
          <a:stretch>
            <a:fillRect/>
          </a:stretch>
        </p:blipFill>
        <p:spPr bwMode="auto">
          <a:xfrm>
            <a:off x="3830341" y="4377968"/>
            <a:ext cx="1997475" cy="1783678"/>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Lst>
        </p:spPr>
      </p:pic>
      <p:sp>
        <p:nvSpPr>
          <p:cNvPr id="12" name="Прямоугольная выноска 14"/>
          <p:cNvSpPr>
            <a:spLocks noChangeArrowheads="1"/>
          </p:cNvSpPr>
          <p:nvPr/>
        </p:nvSpPr>
        <p:spPr bwMode="auto">
          <a:xfrm>
            <a:off x="0" y="2997200"/>
            <a:ext cx="3340100" cy="330200"/>
          </a:xfrm>
          <a:prstGeom prst="wedgeRectCallout">
            <a:avLst>
              <a:gd name="adj1" fmla="val 61944"/>
              <a:gd name="adj2" fmla="val -30716"/>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b"/>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0000"/>
                </a:solidFill>
              </a:rPr>
              <a:t>1000 l</a:t>
            </a:r>
            <a:r>
              <a:rPr lang="ru-RU" sz="2000" b="1" dirty="0">
                <a:solidFill>
                  <a:srgbClr val="FF0000"/>
                </a:solidFill>
              </a:rPr>
              <a:t>/</a:t>
            </a:r>
            <a:r>
              <a:rPr lang="en-US" sz="2000" b="1" dirty="0">
                <a:solidFill>
                  <a:srgbClr val="FF0000"/>
                </a:solidFill>
              </a:rPr>
              <a:t>h </a:t>
            </a:r>
            <a:r>
              <a:rPr lang="en-US" sz="2000" b="1" dirty="0">
                <a:solidFill>
                  <a:srgbClr val="000090"/>
                </a:solidFill>
              </a:rPr>
              <a:t>He </a:t>
            </a:r>
            <a:r>
              <a:rPr lang="en-US" sz="2000" b="1" dirty="0" err="1">
                <a:solidFill>
                  <a:srgbClr val="000090"/>
                </a:solidFill>
              </a:rPr>
              <a:t>liquifier</a:t>
            </a:r>
            <a:r>
              <a:rPr lang="en-US" sz="2000" b="1" dirty="0">
                <a:solidFill>
                  <a:srgbClr val="000090"/>
                </a:solidFill>
              </a:rPr>
              <a:t> </a:t>
            </a:r>
            <a:endParaRPr lang="ru-RU" altLang="en-US" sz="2000" b="1" dirty="0">
              <a:solidFill>
                <a:schemeClr val="bg2"/>
              </a:solidFill>
            </a:endParaRPr>
          </a:p>
        </p:txBody>
      </p:sp>
      <p:pic>
        <p:nvPicPr>
          <p:cNvPr id="18" name="Picture 3"/>
          <p:cNvPicPr>
            <a:picLocks noChangeAspect="1" noChangeArrowheads="1"/>
          </p:cNvPicPr>
          <p:nvPr/>
        </p:nvPicPr>
        <p:blipFill>
          <a:blip r:embed="rId6" cstate="print"/>
          <a:srcRect l="13953" b="13130"/>
          <a:stretch>
            <a:fillRect/>
          </a:stretch>
        </p:blipFill>
        <p:spPr bwMode="auto">
          <a:xfrm>
            <a:off x="7442200" y="4996559"/>
            <a:ext cx="1586829" cy="1543941"/>
          </a:xfrm>
          <a:prstGeom prst="rect">
            <a:avLst/>
          </a:prstGeom>
          <a:noFill/>
          <a:ln w="19050">
            <a:solidFill>
              <a:schemeClr val="tx1"/>
            </a:solidFill>
            <a:miter lim="800000"/>
            <a:headEnd/>
            <a:tailEnd/>
          </a:ln>
        </p:spPr>
      </p:pic>
      <p:sp>
        <p:nvSpPr>
          <p:cNvPr id="10" name="Прямоугольная выноска 14"/>
          <p:cNvSpPr>
            <a:spLocks noChangeArrowheads="1"/>
          </p:cNvSpPr>
          <p:nvPr/>
        </p:nvSpPr>
        <p:spPr bwMode="auto">
          <a:xfrm>
            <a:off x="40978" y="6051551"/>
            <a:ext cx="4780723" cy="406400"/>
          </a:xfrm>
          <a:prstGeom prst="wedgeRectCallout">
            <a:avLst>
              <a:gd name="adj1" fmla="val 15042"/>
              <a:gd name="adj2" fmla="val -313877"/>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000" b="1" dirty="0">
                <a:solidFill>
                  <a:srgbClr val="000066"/>
                </a:solidFill>
              </a:rPr>
              <a:t>Cryogenic-compressor station</a:t>
            </a:r>
            <a:endParaRPr lang="ru-RU" altLang="en-US" sz="2000" b="1" dirty="0">
              <a:solidFill>
                <a:schemeClr val="bg2"/>
              </a:solidFill>
            </a:endParaRPr>
          </a:p>
        </p:txBody>
      </p:sp>
      <p:sp>
        <p:nvSpPr>
          <p:cNvPr id="23" name="Прямоугольная выноска 15"/>
          <p:cNvSpPr>
            <a:spLocks noChangeArrowheads="1"/>
          </p:cNvSpPr>
          <p:nvPr/>
        </p:nvSpPr>
        <p:spPr bwMode="auto">
          <a:xfrm>
            <a:off x="3678211" y="3971570"/>
            <a:ext cx="2149605" cy="488918"/>
          </a:xfrm>
          <a:prstGeom prst="wedgeRectCallout">
            <a:avLst>
              <a:gd name="adj1" fmla="val -61828"/>
              <a:gd name="adj2" fmla="val -153738"/>
            </a:avLst>
          </a:prstGeom>
          <a:solidFill>
            <a:schemeClr val="accent1">
              <a:lumMod val="50000"/>
            </a:schemeClr>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ru-RU" sz="1600" b="1" dirty="0">
                <a:solidFill>
                  <a:schemeClr val="bg1"/>
                </a:solidFill>
              </a:rPr>
              <a:t>40 </a:t>
            </a:r>
            <a:r>
              <a:rPr lang="ru-RU" altLang="ru-RU" sz="1600" b="1" dirty="0">
                <a:solidFill>
                  <a:schemeClr val="bg1"/>
                </a:solidFill>
              </a:rPr>
              <a:t>м</a:t>
            </a:r>
            <a:r>
              <a:rPr lang="en-GB" altLang="ru-RU" sz="1600" b="1" baseline="30000" dirty="0">
                <a:solidFill>
                  <a:schemeClr val="bg1"/>
                </a:solidFill>
              </a:rPr>
              <a:t>3</a:t>
            </a:r>
            <a:r>
              <a:rPr lang="en-GB" altLang="ru-RU" sz="1600" b="1" dirty="0">
                <a:solidFill>
                  <a:schemeClr val="bg1"/>
                </a:solidFill>
              </a:rPr>
              <a:t> </a:t>
            </a:r>
            <a:r>
              <a:rPr lang="ru-RU" altLang="ru-RU" sz="1600" b="1" dirty="0">
                <a:solidFill>
                  <a:schemeClr val="bg1"/>
                </a:solidFill>
              </a:rPr>
              <a:t>резервуар  д/жидкого гелия </a:t>
            </a:r>
            <a:endParaRPr lang="ru-RU" altLang="ru-RU" sz="1600" dirty="0">
              <a:solidFill>
                <a:schemeClr val="bg1"/>
              </a:solidFill>
            </a:endParaRPr>
          </a:p>
        </p:txBody>
      </p:sp>
      <p:sp>
        <p:nvSpPr>
          <p:cNvPr id="24" name="Прямоугольная выноска 15"/>
          <p:cNvSpPr>
            <a:spLocks noChangeArrowheads="1"/>
          </p:cNvSpPr>
          <p:nvPr/>
        </p:nvSpPr>
        <p:spPr bwMode="auto">
          <a:xfrm>
            <a:off x="98425" y="1012843"/>
            <a:ext cx="2600170" cy="676257"/>
          </a:xfrm>
          <a:prstGeom prst="wedgeRectCallout">
            <a:avLst>
              <a:gd name="adj1" fmla="val 98116"/>
              <a:gd name="adj2" fmla="val 213395"/>
            </a:avLst>
          </a:prstGeom>
          <a:solidFill>
            <a:srgbClr val="3C8C93"/>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eaLnBrk="1" hangingPunct="1"/>
            <a:r>
              <a:rPr lang="en-GB" altLang="ru-RU" sz="1600" b="1" kern="1200" dirty="0">
                <a:solidFill>
                  <a:schemeClr val="bg1"/>
                </a:solidFill>
              </a:rPr>
              <a:t>500 </a:t>
            </a:r>
            <a:r>
              <a:rPr lang="en-US" altLang="ru-RU" sz="1600" b="1" kern="1200" dirty="0">
                <a:solidFill>
                  <a:schemeClr val="bg1"/>
                </a:solidFill>
              </a:rPr>
              <a:t>kg</a:t>
            </a:r>
            <a:r>
              <a:rPr lang="en-GB" altLang="ru-RU" sz="1600" b="1" kern="1200" dirty="0">
                <a:solidFill>
                  <a:schemeClr val="bg1"/>
                </a:solidFill>
              </a:rPr>
              <a:t>/</a:t>
            </a:r>
            <a:r>
              <a:rPr lang="en-US" altLang="ru-RU" sz="1600" b="1" kern="1200" dirty="0">
                <a:solidFill>
                  <a:schemeClr val="bg1"/>
                </a:solidFill>
              </a:rPr>
              <a:t>h</a:t>
            </a:r>
            <a:r>
              <a:rPr lang="en-GB" altLang="ru-RU" sz="1600" b="1" kern="1200" dirty="0">
                <a:solidFill>
                  <a:schemeClr val="bg1"/>
                </a:solidFill>
              </a:rPr>
              <a:t> </a:t>
            </a:r>
            <a:r>
              <a:rPr lang="en-US" altLang="ru-RU" sz="1600" b="1" kern="1200" dirty="0">
                <a:solidFill>
                  <a:schemeClr val="bg1"/>
                </a:solidFill>
              </a:rPr>
              <a:t>nitrogen</a:t>
            </a:r>
            <a:r>
              <a:rPr lang="ru-RU" altLang="ru-RU" sz="1600" b="1" kern="1200" dirty="0">
                <a:solidFill>
                  <a:schemeClr val="bg1"/>
                </a:solidFill>
              </a:rPr>
              <a:t> </a:t>
            </a:r>
            <a:r>
              <a:rPr lang="en-US" altLang="ru-RU" sz="1600" b="1" kern="1200" dirty="0" err="1">
                <a:solidFill>
                  <a:schemeClr val="bg1"/>
                </a:solidFill>
              </a:rPr>
              <a:t>recondenser</a:t>
            </a:r>
            <a:r>
              <a:rPr lang="ru-RU" altLang="ru-RU" sz="1600" b="1" kern="1200" dirty="0">
                <a:solidFill>
                  <a:schemeClr val="bg1"/>
                </a:solidFill>
              </a:rPr>
              <a:t> </a:t>
            </a:r>
            <a:r>
              <a:rPr lang="en-GB" altLang="ru-RU" sz="1600" b="1" kern="1200" dirty="0">
                <a:solidFill>
                  <a:schemeClr val="bg1"/>
                </a:solidFill>
              </a:rPr>
              <a:t>RA-0.5</a:t>
            </a:r>
            <a:endParaRPr lang="ru-RU" altLang="ru-RU" sz="1600" b="1" kern="1200" dirty="0">
              <a:solidFill>
                <a:schemeClr val="bg1"/>
              </a:solidFill>
            </a:endParaRPr>
          </a:p>
        </p:txBody>
      </p:sp>
      <p:sp>
        <p:nvSpPr>
          <p:cNvPr id="25" name="TextBox 24"/>
          <p:cNvSpPr txBox="1"/>
          <p:nvPr/>
        </p:nvSpPr>
        <p:spPr>
          <a:xfrm>
            <a:off x="5636871" y="573349"/>
            <a:ext cx="3408704" cy="646331"/>
          </a:xfrm>
          <a:prstGeom prst="rect">
            <a:avLst/>
          </a:prstGeom>
          <a:noFill/>
        </p:spPr>
        <p:txBody>
          <a:bodyPr wrap="square" rtlCol="0">
            <a:spAutoFit/>
          </a:bodyPr>
          <a:lstStyle/>
          <a:p>
            <a:pPr algn="r"/>
            <a:r>
              <a:rPr lang="en-US" b="1" dirty="0">
                <a:solidFill>
                  <a:srgbClr val="000090"/>
                </a:solidFill>
              </a:rPr>
              <a:t>Two </a:t>
            </a:r>
            <a:r>
              <a:rPr lang="en-US" b="1" dirty="0" err="1">
                <a:solidFill>
                  <a:srgbClr val="000090"/>
                </a:solidFill>
              </a:rPr>
              <a:t>recondensers</a:t>
            </a:r>
            <a:r>
              <a:rPr lang="en-US" b="1" dirty="0">
                <a:solidFill>
                  <a:srgbClr val="000090"/>
                </a:solidFill>
              </a:rPr>
              <a:t> RA05</a:t>
            </a:r>
          </a:p>
          <a:p>
            <a:pPr algn="r"/>
            <a:r>
              <a:rPr lang="en-US" b="1" dirty="0">
                <a:solidFill>
                  <a:srgbClr val="000090"/>
                </a:solidFill>
              </a:rPr>
              <a:t>- </a:t>
            </a:r>
            <a:r>
              <a:rPr lang="en-US" b="1" i="1" dirty="0">
                <a:solidFill>
                  <a:srgbClr val="FF0000"/>
                </a:solidFill>
              </a:rPr>
              <a:t>are produced</a:t>
            </a:r>
          </a:p>
        </p:txBody>
      </p:sp>
      <p:sp>
        <p:nvSpPr>
          <p:cNvPr id="26" name="TextBox 25"/>
          <p:cNvSpPr txBox="1"/>
          <p:nvPr/>
        </p:nvSpPr>
        <p:spPr>
          <a:xfrm>
            <a:off x="5916534" y="1819986"/>
            <a:ext cx="3197305" cy="923330"/>
          </a:xfrm>
          <a:prstGeom prst="rect">
            <a:avLst/>
          </a:prstGeom>
          <a:noFill/>
        </p:spPr>
        <p:txBody>
          <a:bodyPr wrap="square" rtlCol="0">
            <a:spAutoFit/>
          </a:bodyPr>
          <a:lstStyle/>
          <a:p>
            <a:pPr algn="r"/>
            <a:r>
              <a:rPr lang="en-US" b="1" dirty="0">
                <a:solidFill>
                  <a:srgbClr val="000090"/>
                </a:solidFill>
              </a:rPr>
              <a:t>3 satellite</a:t>
            </a:r>
          </a:p>
          <a:p>
            <a:pPr algn="r"/>
            <a:r>
              <a:rPr lang="en-US" b="1" dirty="0">
                <a:solidFill>
                  <a:srgbClr val="000090"/>
                </a:solidFill>
              </a:rPr>
              <a:t>refrigerators</a:t>
            </a:r>
          </a:p>
          <a:p>
            <a:pPr algn="r"/>
            <a:r>
              <a:rPr lang="en-US" b="1" dirty="0">
                <a:solidFill>
                  <a:srgbClr val="000090"/>
                </a:solidFill>
              </a:rPr>
              <a:t>- </a:t>
            </a:r>
            <a:r>
              <a:rPr lang="en-US" b="1" i="1" dirty="0">
                <a:solidFill>
                  <a:srgbClr val="000090"/>
                </a:solidFill>
              </a:rPr>
              <a:t>to be </a:t>
            </a:r>
            <a:r>
              <a:rPr lang="en-US" b="1" i="1" dirty="0">
                <a:solidFill>
                  <a:srgbClr val="FF0000"/>
                </a:solidFill>
              </a:rPr>
              <a:t>mounted</a:t>
            </a:r>
          </a:p>
        </p:txBody>
      </p:sp>
      <p:sp>
        <p:nvSpPr>
          <p:cNvPr id="3" name="Footer Placeholder 2"/>
          <p:cNvSpPr>
            <a:spLocks noGrp="1"/>
          </p:cNvSpPr>
          <p:nvPr>
            <p:ph type="ftr" sz="quarter" idx="11"/>
          </p:nvPr>
        </p:nvSpPr>
        <p:spPr>
          <a:xfrm>
            <a:off x="3124200" y="6308725"/>
            <a:ext cx="3733800" cy="476250"/>
          </a:xfrm>
        </p:spPr>
        <p:txBody>
          <a:bodyPr anchor="b"/>
          <a:lstStyle/>
          <a:p>
            <a:pPr>
              <a:defRPr/>
            </a:pPr>
            <a:r>
              <a:rPr lang="en-GB"/>
              <a:t>V. Kekelidze, 127-th session of SC</a:t>
            </a:r>
            <a:endParaRPr lang="ru-RU" dirty="0"/>
          </a:p>
        </p:txBody>
      </p:sp>
      <p:sp>
        <p:nvSpPr>
          <p:cNvPr id="4" name="Slide Number Placeholder 3"/>
          <p:cNvSpPr>
            <a:spLocks noGrp="1"/>
          </p:cNvSpPr>
          <p:nvPr>
            <p:ph type="sldNum" sz="quarter" idx="12"/>
          </p:nvPr>
        </p:nvSpPr>
        <p:spPr>
          <a:xfrm>
            <a:off x="6553200" y="6308725"/>
            <a:ext cx="2133600" cy="476250"/>
          </a:xfrm>
        </p:spPr>
        <p:txBody>
          <a:bodyPr anchor="b"/>
          <a:lstStyle/>
          <a:p>
            <a:fld id="{61CB4037-B1E1-45DC-8300-9D287C81F4C6}" type="slidenum">
              <a:rPr lang="ru-RU" smtClean="0"/>
              <a:pPr/>
              <a:t>36</a:t>
            </a:fld>
            <a:endParaRPr lang="ru-RU" dirty="0"/>
          </a:p>
        </p:txBody>
      </p:sp>
      <p:sp>
        <p:nvSpPr>
          <p:cNvPr id="19" name="Rectangle 2"/>
          <p:cNvSpPr>
            <a:spLocks noGrp="1" noChangeArrowheads="1"/>
          </p:cNvSpPr>
          <p:nvPr>
            <p:ph type="title"/>
          </p:nvPr>
        </p:nvSpPr>
        <p:spPr>
          <a:xfrm>
            <a:off x="2441131" y="94635"/>
            <a:ext cx="1905091" cy="504056"/>
          </a:xfrm>
          <a:solidFill>
            <a:srgbClr val="000090"/>
          </a:solidFill>
        </p:spPr>
        <p:txBody>
          <a:bodyPr/>
          <a:lstStyle/>
          <a:p>
            <a:pPr marL="514350" indent="-514350" algn="l"/>
            <a:r>
              <a:rPr lang="en-US" sz="2400" b="1" dirty="0">
                <a:solidFill>
                  <a:srgbClr val="FFFFFF"/>
                </a:solidFill>
                <a:latin typeface="+mn-lt"/>
              </a:rPr>
              <a:t>Cryogenics</a:t>
            </a:r>
          </a:p>
        </p:txBody>
      </p:sp>
      <p:pic>
        <p:nvPicPr>
          <p:cNvPr id="7174" name="Picture 7" descr="NICA-Logo_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9139" y="62960"/>
            <a:ext cx="1092200" cy="540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28D9205B-2ACC-E549-B26C-38AA69344064}"/>
              </a:ext>
            </a:extLst>
          </p:cNvPr>
          <p:cNvPicPr>
            <a:picLocks noChangeAspect="1"/>
          </p:cNvPicPr>
          <p:nvPr/>
        </p:nvPicPr>
        <p:blipFill>
          <a:blip r:embed="rId8"/>
          <a:stretch>
            <a:fillRect/>
          </a:stretch>
        </p:blipFill>
        <p:spPr>
          <a:xfrm>
            <a:off x="56821" y="817426"/>
            <a:ext cx="5517343" cy="4138008"/>
          </a:xfrm>
          <a:prstGeom prst="rect">
            <a:avLst/>
          </a:prstGeom>
        </p:spPr>
      </p:pic>
      <p:sp>
        <p:nvSpPr>
          <p:cNvPr id="28" name="TextBox 27">
            <a:extLst>
              <a:ext uri="{FF2B5EF4-FFF2-40B4-BE49-F238E27FC236}">
                <a16:creationId xmlns:a16="http://schemas.microsoft.com/office/drawing/2014/main" xmlns="" id="{FDDF4090-2AEF-F24A-A318-7FE78421AF38}"/>
              </a:ext>
            </a:extLst>
          </p:cNvPr>
          <p:cNvSpPr txBox="1"/>
          <p:nvPr/>
        </p:nvSpPr>
        <p:spPr>
          <a:xfrm>
            <a:off x="2192463" y="1004974"/>
            <a:ext cx="2534668" cy="400110"/>
          </a:xfrm>
          <a:prstGeom prst="rect">
            <a:avLst/>
          </a:prstGeom>
          <a:noFill/>
        </p:spPr>
        <p:txBody>
          <a:bodyPr wrap="none" rtlCol="0">
            <a:spAutoFit/>
          </a:bodyPr>
          <a:lstStyle/>
          <a:p>
            <a:pPr algn="ctr"/>
            <a:r>
              <a:rPr lang="en-US" sz="2000" b="1" i="1" dirty="0">
                <a:solidFill>
                  <a:srgbClr val="000090"/>
                </a:solidFill>
              </a:rPr>
              <a:t>Completion in 2020</a:t>
            </a:r>
          </a:p>
        </p:txBody>
      </p:sp>
      <p:sp>
        <p:nvSpPr>
          <p:cNvPr id="21" name="Rectangle 1"/>
          <p:cNvSpPr>
            <a:spLocks noChangeArrowheads="1"/>
          </p:cNvSpPr>
          <p:nvPr/>
        </p:nvSpPr>
        <p:spPr bwMode="auto">
          <a:xfrm>
            <a:off x="3730959" y="3914258"/>
            <a:ext cx="4193713" cy="1169551"/>
          </a:xfrm>
          <a:prstGeom prst="rect">
            <a:avLst/>
          </a:prstGeom>
          <a:solidFill>
            <a:srgbClr val="C7FCFF"/>
          </a:solidFill>
          <a:ln w="9525">
            <a:solidFill>
              <a:srgbClr val="000090"/>
            </a:solidFill>
            <a:miter lim="800000"/>
            <a:headEnd/>
            <a:tailEnd/>
          </a:ln>
        </p:spPr>
        <p:txBody>
          <a:bodyPr wrap="square">
            <a:spAutoFit/>
          </a:bodyPr>
          <a:lstStyle/>
          <a:p>
            <a:pPr>
              <a:spcAft>
                <a:spcPts val="600"/>
              </a:spcAft>
            </a:pPr>
            <a:r>
              <a:rPr lang="en-US" sz="2000" b="1" i="1" dirty="0">
                <a:solidFill>
                  <a:srgbClr val="000090"/>
                </a:solidFill>
              </a:rPr>
              <a:t>Power in cold will be </a:t>
            </a:r>
          </a:p>
          <a:p>
            <a:pPr>
              <a:spcAft>
                <a:spcPts val="600"/>
              </a:spcAft>
            </a:pPr>
            <a:r>
              <a:rPr lang="en-US" sz="2000" b="1" i="1" dirty="0">
                <a:solidFill>
                  <a:srgbClr val="000090"/>
                </a:solidFill>
              </a:rPr>
              <a:t>more that doubled</a:t>
            </a:r>
          </a:p>
          <a:p>
            <a:pPr algn="r">
              <a:spcAft>
                <a:spcPts val="600"/>
              </a:spcAft>
            </a:pPr>
            <a:r>
              <a:rPr lang="en-US" sz="2000" b="1" i="1" dirty="0">
                <a:solidFill>
                  <a:srgbClr val="000090"/>
                </a:solidFill>
              </a:rPr>
              <a:t>from </a:t>
            </a:r>
            <a:r>
              <a:rPr lang="en-US" sz="2000" b="1" i="1" dirty="0">
                <a:solidFill>
                  <a:srgbClr val="FF0000"/>
                </a:solidFill>
              </a:rPr>
              <a:t>4</a:t>
            </a:r>
            <a:r>
              <a:rPr lang="en-US" sz="2000" b="1" i="1" dirty="0">
                <a:solidFill>
                  <a:srgbClr val="000090"/>
                </a:solidFill>
              </a:rPr>
              <a:t> kW  to </a:t>
            </a:r>
            <a:r>
              <a:rPr lang="en-US" sz="2000" b="1" i="1" dirty="0">
                <a:solidFill>
                  <a:srgbClr val="FF0000"/>
                </a:solidFill>
              </a:rPr>
              <a:t>10 </a:t>
            </a:r>
            <a:r>
              <a:rPr lang="en-US" sz="2000" b="1" i="1" dirty="0">
                <a:solidFill>
                  <a:srgbClr val="000090"/>
                </a:solidFill>
              </a:rPr>
              <a:t>kW at </a:t>
            </a:r>
            <a:r>
              <a:rPr lang="en-US" sz="2000" b="1" i="1" dirty="0">
                <a:solidFill>
                  <a:srgbClr val="FF0000"/>
                </a:solidFill>
              </a:rPr>
              <a:t>4.5K</a:t>
            </a:r>
            <a:endParaRPr lang="en-US" sz="2000" b="1" i="1" dirty="0"/>
          </a:p>
        </p:txBody>
      </p:sp>
    </p:spTree>
    <p:extLst>
      <p:ext uri="{BB962C8B-B14F-4D97-AF65-F5344CB8AC3E}">
        <p14:creationId xmlns:p14="http://schemas.microsoft.com/office/powerpoint/2010/main" val="33141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020F191E-11C4-7B44-8C15-AA03E3F491B3}"/>
              </a:ext>
            </a:extLst>
          </p:cNvPr>
          <p:cNvSpPr>
            <a:spLocks noGrp="1"/>
          </p:cNvSpPr>
          <p:nvPr>
            <p:ph type="dt" sz="half" idx="10"/>
          </p:nvPr>
        </p:nvSpPr>
        <p:spPr>
          <a:xfrm>
            <a:off x="457200" y="6300980"/>
            <a:ext cx="2133600" cy="476250"/>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54A491F3-9798-F74A-988E-B49C4BBFD181}"/>
              </a:ext>
            </a:extLst>
          </p:cNvPr>
          <p:cNvSpPr>
            <a:spLocks noGrp="1"/>
          </p:cNvSpPr>
          <p:nvPr>
            <p:ph type="ftr" sz="quarter" idx="11"/>
          </p:nvPr>
        </p:nvSpPr>
        <p:spPr>
          <a:xfrm>
            <a:off x="3124200" y="6300980"/>
            <a:ext cx="3109332" cy="476250"/>
          </a:xfrm>
        </p:spPr>
        <p:txBody>
          <a:bodyPr anchor="b"/>
          <a:lstStyle/>
          <a:p>
            <a:r>
              <a:rPr lang="en-GB"/>
              <a:t>V. Kekelidze, 127-th session of SC</a:t>
            </a:r>
            <a:endParaRPr lang="en-US" dirty="0"/>
          </a:p>
        </p:txBody>
      </p:sp>
      <p:sp>
        <p:nvSpPr>
          <p:cNvPr id="6" name="Slide Number Placeholder 5">
            <a:extLst>
              <a:ext uri="{FF2B5EF4-FFF2-40B4-BE49-F238E27FC236}">
                <a16:creationId xmlns:a16="http://schemas.microsoft.com/office/drawing/2014/main" xmlns=""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37</a:t>
            </a:fld>
            <a:endParaRPr lang="en-US"/>
          </a:p>
        </p:txBody>
      </p:sp>
      <p:pic>
        <p:nvPicPr>
          <p:cNvPr id="8" name="Picture 7">
            <a:extLst>
              <a:ext uri="{FF2B5EF4-FFF2-40B4-BE49-F238E27FC236}">
                <a16:creationId xmlns:a16="http://schemas.microsoft.com/office/drawing/2014/main" xmlns=""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xmlns="" id="{70437329-4A72-5E4C-9570-AE6A8B7FEEB4}"/>
              </a:ext>
            </a:extLst>
          </p:cNvPr>
          <p:cNvSpPr txBox="1"/>
          <p:nvPr/>
        </p:nvSpPr>
        <p:spPr>
          <a:xfrm>
            <a:off x="179804" y="336883"/>
            <a:ext cx="6096669" cy="400110"/>
          </a:xfrm>
          <a:prstGeom prst="rect">
            <a:avLst/>
          </a:prstGeom>
          <a:noFill/>
        </p:spPr>
        <p:txBody>
          <a:bodyPr wrap="none" rtlCol="0">
            <a:spAutoFit/>
          </a:bodyPr>
          <a:lstStyle/>
          <a:p>
            <a:r>
              <a:rPr lang="en-US" sz="2000" b="1" dirty="0">
                <a:solidFill>
                  <a:schemeClr val="bg1"/>
                </a:solidFill>
              </a:rPr>
              <a:t>NICA Center</a:t>
            </a:r>
            <a:r>
              <a:rPr lang="ru-RU" sz="2000" b="1" dirty="0">
                <a:solidFill>
                  <a:schemeClr val="bg1"/>
                </a:solidFill>
              </a:rPr>
              <a:t>:</a:t>
            </a:r>
            <a:r>
              <a:rPr lang="en-US" sz="2000" i="1" dirty="0">
                <a:solidFill>
                  <a:schemeClr val="bg1"/>
                </a:solidFill>
              </a:rPr>
              <a:t>   general designer </a:t>
            </a:r>
            <a:r>
              <a:rPr lang="ru-RU" sz="2000" i="1" dirty="0">
                <a:solidFill>
                  <a:schemeClr val="bg1"/>
                </a:solidFill>
              </a:rPr>
              <a:t>ООО ПИ «Арена»</a:t>
            </a:r>
          </a:p>
        </p:txBody>
      </p:sp>
      <p:sp>
        <p:nvSpPr>
          <p:cNvPr id="7" name="TextBox 6">
            <a:extLst>
              <a:ext uri="{FF2B5EF4-FFF2-40B4-BE49-F238E27FC236}">
                <a16:creationId xmlns:a16="http://schemas.microsoft.com/office/drawing/2014/main" xmlns="" id="{9CBAD0E4-58B6-EF49-8FA0-EAACF719652A}"/>
              </a:ext>
            </a:extLst>
          </p:cNvPr>
          <p:cNvSpPr txBox="1"/>
          <p:nvPr/>
        </p:nvSpPr>
        <p:spPr>
          <a:xfrm>
            <a:off x="94025" y="736993"/>
            <a:ext cx="2942686" cy="707886"/>
          </a:xfrm>
          <a:prstGeom prst="rect">
            <a:avLst/>
          </a:prstGeom>
          <a:noFill/>
        </p:spPr>
        <p:txBody>
          <a:bodyPr wrap="square" rtlCol="0">
            <a:spAutoFit/>
          </a:bodyPr>
          <a:lstStyle/>
          <a:p>
            <a:r>
              <a:rPr lang="en-US" sz="2000" b="1" dirty="0">
                <a:solidFill>
                  <a:schemeClr val="bg1"/>
                </a:solidFill>
              </a:rPr>
              <a:t>Plan</a:t>
            </a:r>
            <a:r>
              <a:rPr lang="ru-RU" sz="2000" b="1" dirty="0">
                <a:solidFill>
                  <a:schemeClr val="bg1"/>
                </a:solidFill>
              </a:rPr>
              <a:t>: </a:t>
            </a:r>
          </a:p>
          <a:p>
            <a:r>
              <a:rPr lang="en-US" sz="2000" dirty="0">
                <a:solidFill>
                  <a:schemeClr val="bg1"/>
                </a:solidFill>
              </a:rPr>
              <a:t>State Expertise in </a:t>
            </a:r>
            <a:r>
              <a:rPr lang="ru-RU" sz="2000" dirty="0">
                <a:solidFill>
                  <a:schemeClr val="bg1"/>
                </a:solidFill>
              </a:rPr>
              <a:t>2020 </a:t>
            </a:r>
          </a:p>
        </p:txBody>
      </p:sp>
    </p:spTree>
    <p:extLst>
      <p:ext uri="{BB962C8B-B14F-4D97-AF65-F5344CB8AC3E}">
        <p14:creationId xmlns:p14="http://schemas.microsoft.com/office/powerpoint/2010/main" val="3847388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F51763BF-A00F-2D41-BBFD-0B2F83A9A616}"/>
              </a:ext>
            </a:extLst>
          </p:cNvPr>
          <p:cNvSpPr>
            <a:spLocks noGrp="1"/>
          </p:cNvSpPr>
          <p:nvPr>
            <p:ph type="dt" sz="half" idx="10"/>
          </p:nvPr>
        </p:nvSpPr>
        <p:spPr>
          <a:xfrm>
            <a:off x="457200" y="6404478"/>
            <a:ext cx="2133600" cy="365125"/>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1CFF4C79-1F1A-724B-871D-879ACA4065B9}"/>
              </a:ext>
            </a:extLst>
          </p:cNvPr>
          <p:cNvSpPr>
            <a:spLocks noGrp="1"/>
          </p:cNvSpPr>
          <p:nvPr>
            <p:ph type="ftr" sz="quarter" idx="11"/>
          </p:nvPr>
        </p:nvSpPr>
        <p:spPr>
          <a:xfrm>
            <a:off x="3124200" y="6404478"/>
            <a:ext cx="2895600" cy="365125"/>
          </a:xfrm>
        </p:spPr>
        <p:txBody>
          <a:bodyPr anchor="b"/>
          <a:lstStyle/>
          <a:p>
            <a:r>
              <a:rPr lang="en-GB"/>
              <a:t>V. Kekelidze, 127-th session of SC</a:t>
            </a:r>
            <a:endParaRPr lang="en-US"/>
          </a:p>
        </p:txBody>
      </p:sp>
      <p:sp>
        <p:nvSpPr>
          <p:cNvPr id="6" name="Slide Number Placeholder 5">
            <a:extLst>
              <a:ext uri="{FF2B5EF4-FFF2-40B4-BE49-F238E27FC236}">
                <a16:creationId xmlns:a16="http://schemas.microsoft.com/office/drawing/2014/main" xmlns="" id="{E2F60735-33BB-3446-91BE-788FF7DA27E0}"/>
              </a:ext>
            </a:extLst>
          </p:cNvPr>
          <p:cNvSpPr>
            <a:spLocks noGrp="1"/>
          </p:cNvSpPr>
          <p:nvPr>
            <p:ph type="sldNum" sz="quarter" idx="12"/>
          </p:nvPr>
        </p:nvSpPr>
        <p:spPr>
          <a:xfrm>
            <a:off x="6553200" y="6404478"/>
            <a:ext cx="2133600" cy="365125"/>
          </a:xfrm>
        </p:spPr>
        <p:txBody>
          <a:bodyPr anchor="b"/>
          <a:lstStyle/>
          <a:p>
            <a:fld id="{B48C6A6B-7DAE-D543-9180-0B8DAED66F63}" type="slidenum">
              <a:rPr lang="en-US" smtClean="0"/>
              <a:t>38</a:t>
            </a:fld>
            <a:endParaRPr lang="en-US"/>
          </a:p>
        </p:txBody>
      </p:sp>
      <p:pic>
        <p:nvPicPr>
          <p:cNvPr id="8" name="Picture 7">
            <a:extLst>
              <a:ext uri="{FF2B5EF4-FFF2-40B4-BE49-F238E27FC236}">
                <a16:creationId xmlns:a16="http://schemas.microsoft.com/office/drawing/2014/main" xmlns="" id="{54DF9F40-6FA7-A84F-9BAF-48AA33236335}"/>
              </a:ext>
            </a:extLst>
          </p:cNvPr>
          <p:cNvPicPr>
            <a:picLocks noChangeAspect="1"/>
          </p:cNvPicPr>
          <p:nvPr/>
        </p:nvPicPr>
        <p:blipFill>
          <a:blip r:embed="rId2"/>
          <a:stretch>
            <a:fillRect/>
          </a:stretch>
        </p:blipFill>
        <p:spPr>
          <a:xfrm>
            <a:off x="101886" y="684402"/>
            <a:ext cx="6006268" cy="5820507"/>
          </a:xfrm>
          <a:prstGeom prst="rect">
            <a:avLst/>
          </a:prstGeom>
        </p:spPr>
      </p:pic>
      <p:pic>
        <p:nvPicPr>
          <p:cNvPr id="7" name="Picture 17" descr="IMG_6432c.jpg">
            <a:extLst>
              <a:ext uri="{FF2B5EF4-FFF2-40B4-BE49-F238E27FC236}">
                <a16:creationId xmlns:a16="http://schemas.microsoft.com/office/drawing/2014/main" xmlns="" id="{7914EB32-9C02-2E4B-802D-4F949C5D03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6139" y="1169050"/>
            <a:ext cx="1893847" cy="1732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xmlns="" id="{4A9DFE2D-E958-6046-8BD1-958695987071}"/>
              </a:ext>
            </a:extLst>
          </p:cNvPr>
          <p:cNvSpPr>
            <a:spLocks noChangeArrowheads="1"/>
          </p:cNvSpPr>
          <p:nvPr/>
        </p:nvSpPr>
        <p:spPr bwMode="auto">
          <a:xfrm>
            <a:off x="6254416" y="2859322"/>
            <a:ext cx="273116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b="1" dirty="0">
                <a:solidFill>
                  <a:srgbClr val="000090"/>
                </a:solidFill>
                <a:latin typeface="Arial" panose="020B0604020202020204" pitchFamily="34" charset="0"/>
                <a:cs typeface="Arial" panose="020B0604020202020204" pitchFamily="34" charset="0"/>
              </a:rPr>
              <a:t>Data storage</a:t>
            </a:r>
            <a:r>
              <a:rPr lang="ru-RU" b="1" dirty="0">
                <a:solidFill>
                  <a:srgbClr val="000090"/>
                </a:solidFill>
                <a:latin typeface="Arial" panose="020B0604020202020204" pitchFamily="34" charset="0"/>
                <a:cs typeface="Arial" panose="020B0604020202020204" pitchFamily="34" charset="0"/>
              </a:rPr>
              <a:t>:</a:t>
            </a:r>
            <a:endParaRPr lang="en-US" b="1" dirty="0">
              <a:solidFill>
                <a:srgbClr val="000090"/>
              </a:solidFill>
              <a:latin typeface="Arial" panose="020B0604020202020204" pitchFamily="34" charset="0"/>
              <a:cs typeface="Arial" panose="020B0604020202020204" pitchFamily="34" charset="0"/>
            </a:endParaRPr>
          </a:p>
          <a:p>
            <a:pPr marL="214313" indent="-214313">
              <a:buFontTx/>
              <a:buChar char="-"/>
            </a:pPr>
            <a:r>
              <a:rPr lang="en-US" dirty="0">
                <a:solidFill>
                  <a:srgbClr val="000090"/>
                </a:solidFill>
                <a:latin typeface="Arial" panose="020B0604020202020204" pitchFamily="34" charset="0"/>
                <a:cs typeface="Arial" panose="020B0604020202020204" pitchFamily="34" charset="0"/>
              </a:rPr>
              <a:t>2017</a:t>
            </a:r>
            <a:r>
              <a:rPr lang="ru-RU" dirty="0">
                <a:solidFill>
                  <a:srgbClr val="000090"/>
                </a:solidFill>
                <a:latin typeface="Arial" panose="020B0604020202020204" pitchFamily="34" charset="0"/>
                <a:cs typeface="Arial" panose="020B0604020202020204" pitchFamily="34" charset="0"/>
              </a:rPr>
              <a:t>: </a:t>
            </a:r>
            <a:r>
              <a:rPr lang="en-US" dirty="0">
                <a:solidFill>
                  <a:srgbClr val="000090"/>
                </a:solidFill>
                <a:latin typeface="Arial" panose="020B0604020202020204" pitchFamily="34" charset="0"/>
                <a:cs typeface="Arial" panose="020B0604020202020204" pitchFamily="34" charset="0"/>
              </a:rPr>
              <a:t>1 PB RAW </a:t>
            </a:r>
            <a:r>
              <a:rPr lang="ru-RU" dirty="0">
                <a:solidFill>
                  <a:srgbClr val="000090"/>
                </a:solidFill>
                <a:latin typeface="Arial" panose="020B0604020202020204" pitchFamily="34" charset="0"/>
                <a:cs typeface="Arial" panose="020B0604020202020204" pitchFamily="34" charset="0"/>
              </a:rPr>
              <a:t>/</a:t>
            </a:r>
            <a:r>
              <a:rPr lang="en-US" dirty="0">
                <a:solidFill>
                  <a:srgbClr val="000090"/>
                </a:solidFill>
                <a:latin typeface="Arial" panose="020B0604020202020204" pitchFamily="34" charset="0"/>
                <a:cs typeface="Arial" panose="020B0604020202020204" pitchFamily="34" charset="0"/>
              </a:rPr>
              <a:t>year</a:t>
            </a:r>
          </a:p>
          <a:p>
            <a:r>
              <a:rPr lang="ru-RU" dirty="0">
                <a:solidFill>
                  <a:srgbClr val="FF0000"/>
                </a:solidFill>
                <a:latin typeface="Arial" panose="020B0604020202020204" pitchFamily="34" charset="0"/>
                <a:cs typeface="Arial" panose="020B0604020202020204" pitchFamily="34" charset="0"/>
              </a:rPr>
              <a:t>- </a:t>
            </a:r>
            <a:r>
              <a:rPr lang="en-US" dirty="0">
                <a:solidFill>
                  <a:srgbClr val="FF0000"/>
                </a:solidFill>
                <a:cs typeface="Arial" panose="020B0604020202020204" pitchFamily="34" charset="0"/>
              </a:rPr>
              <a:t>plan</a:t>
            </a:r>
            <a:r>
              <a:rPr lang="ru-RU"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10 PB </a:t>
            </a:r>
            <a:r>
              <a:rPr lang="en-US" dirty="0">
                <a:solidFill>
                  <a:srgbClr val="000090"/>
                </a:solidFill>
                <a:latin typeface="Arial" panose="020B0604020202020204" pitchFamily="34" charset="0"/>
                <a:cs typeface="Arial" panose="020B0604020202020204" pitchFamily="34" charset="0"/>
              </a:rPr>
              <a:t>RAW </a:t>
            </a:r>
            <a:r>
              <a:rPr lang="ru-RU" dirty="0">
                <a:solidFill>
                  <a:srgbClr val="000090"/>
                </a:solidFill>
                <a:latin typeface="Arial" panose="020B0604020202020204" pitchFamily="34" charset="0"/>
                <a:cs typeface="Arial" panose="020B0604020202020204" pitchFamily="34" charset="0"/>
              </a:rPr>
              <a:t>/</a:t>
            </a:r>
            <a:r>
              <a:rPr lang="en-US" dirty="0">
                <a:solidFill>
                  <a:srgbClr val="000090"/>
                </a:solidFill>
                <a:latin typeface="Arial" panose="020B0604020202020204" pitchFamily="34" charset="0"/>
                <a:cs typeface="Arial" panose="020B0604020202020204" pitchFamily="34" charset="0"/>
              </a:rPr>
              <a:t>year </a:t>
            </a:r>
          </a:p>
        </p:txBody>
      </p:sp>
      <p:pic>
        <p:nvPicPr>
          <p:cNvPr id="10" name="Picture 5">
            <a:extLst>
              <a:ext uri="{FF2B5EF4-FFF2-40B4-BE49-F238E27FC236}">
                <a16:creationId xmlns:a16="http://schemas.microsoft.com/office/drawing/2014/main" xmlns="" id="{BAF0356C-8EDA-0249-BFB3-0E02AD21A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229" y="4019092"/>
            <a:ext cx="1423440" cy="1470034"/>
          </a:xfrm>
          <a:prstGeom prst="rect">
            <a:avLst/>
          </a:prstGeom>
          <a:noFill/>
          <a:ln>
            <a:noFill/>
          </a:ln>
          <a:effectLst>
            <a:outerShdw blurRad="63500" dist="101823" dir="2700000" algn="ctr" rotWithShape="0">
              <a:srgbClr val="808080"/>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Lst>
        </p:spPr>
      </p:pic>
      <p:sp>
        <p:nvSpPr>
          <p:cNvPr id="11" name="Text Box 9">
            <a:extLst>
              <a:ext uri="{FF2B5EF4-FFF2-40B4-BE49-F238E27FC236}">
                <a16:creationId xmlns:a16="http://schemas.microsoft.com/office/drawing/2014/main" xmlns="" id="{28CB6ABE-E8AD-F547-8E3A-0D23BC8C942E}"/>
              </a:ext>
            </a:extLst>
          </p:cNvPr>
          <p:cNvSpPr txBox="1">
            <a:spLocks noChangeArrowheads="1"/>
          </p:cNvSpPr>
          <p:nvPr/>
        </p:nvSpPr>
        <p:spPr bwMode="auto">
          <a:xfrm>
            <a:off x="6653022" y="5533180"/>
            <a:ext cx="2332561" cy="9233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1229" tIns="41501" rIns="61229" bIns="30615"/>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9pPr>
          </a:lstStyle>
          <a:p>
            <a:pPr>
              <a:defRPr/>
            </a:pPr>
            <a:r>
              <a:rPr lang="en-US" i="1" dirty="0">
                <a:solidFill>
                  <a:srgbClr val="000090"/>
                </a:solidFill>
              </a:rPr>
              <a:t>Fast disk memory</a:t>
            </a:r>
          </a:p>
          <a:p>
            <a:pPr>
              <a:defRPr/>
            </a:pPr>
            <a:r>
              <a:rPr lang="en-US" i="1" dirty="0">
                <a:solidFill>
                  <a:srgbClr val="000090"/>
                </a:solidFill>
              </a:rPr>
              <a:t>of the super computer</a:t>
            </a:r>
          </a:p>
          <a:p>
            <a:pPr>
              <a:defRPr/>
            </a:pPr>
            <a:r>
              <a:rPr lang="ru-RU" b="1" i="1" dirty="0">
                <a:solidFill>
                  <a:srgbClr val="000090"/>
                </a:solidFill>
              </a:rPr>
              <a:t>«Говорун»</a:t>
            </a:r>
          </a:p>
        </p:txBody>
      </p:sp>
      <p:sp>
        <p:nvSpPr>
          <p:cNvPr id="12" name="Rectangle 1">
            <a:extLst>
              <a:ext uri="{FF2B5EF4-FFF2-40B4-BE49-F238E27FC236}">
                <a16:creationId xmlns:a16="http://schemas.microsoft.com/office/drawing/2014/main" xmlns="" id="{3BC6A320-C9FE-9443-9A72-E96DDBBED898}"/>
              </a:ext>
            </a:extLst>
          </p:cNvPr>
          <p:cNvSpPr>
            <a:spLocks noGrp="1" noChangeArrowheads="1"/>
          </p:cNvSpPr>
          <p:nvPr>
            <p:ph type="title"/>
          </p:nvPr>
        </p:nvSpPr>
        <p:spPr>
          <a:xfrm>
            <a:off x="1806498" y="150029"/>
            <a:ext cx="5063314" cy="406123"/>
          </a:xfrm>
          <a:solidFill>
            <a:srgbClr val="CBFFFB"/>
          </a:solidFill>
        </p:spPr>
        <p:txBody>
          <a:bodyPr vert="horz" lIns="68580" tIns="6221" rIns="68580" bIns="34290" rtlCol="0" anchor="ctr">
            <a:normAutofit/>
          </a:bodyPr>
          <a:lstStyle/>
          <a:p>
            <a:pPr>
              <a:lnSpc>
                <a:spcPct val="98000"/>
              </a:lnSpc>
              <a:tabLst>
                <a:tab pos="305645" algn="l"/>
                <a:tab pos="611289" algn="l"/>
                <a:tab pos="916934" algn="l"/>
                <a:tab pos="1222578" algn="l"/>
                <a:tab pos="1528223" algn="l"/>
                <a:tab pos="1833867" algn="l"/>
                <a:tab pos="2139512" algn="l"/>
                <a:tab pos="2445156" algn="l"/>
                <a:tab pos="2750801" algn="l"/>
                <a:tab pos="3056445" algn="l"/>
                <a:tab pos="3362090" algn="l"/>
                <a:tab pos="3667734" algn="l"/>
                <a:tab pos="3973379" algn="l"/>
                <a:tab pos="4279023" algn="l"/>
                <a:tab pos="4584668" algn="l"/>
                <a:tab pos="4890312" algn="l"/>
                <a:tab pos="5195957" algn="l"/>
                <a:tab pos="5501601" algn="l"/>
                <a:tab pos="5807246" algn="l"/>
                <a:tab pos="6112890" algn="l"/>
              </a:tabLst>
              <a:defRPr/>
            </a:pPr>
            <a:r>
              <a:rPr lang="ru-RU" sz="2400" b="1" dirty="0">
                <a:solidFill>
                  <a:srgbClr val="FF0D1A"/>
                </a:solidFill>
                <a:latin typeface="Arial" panose="020B0604020202020204" pitchFamily="34" charset="0"/>
                <a:cs typeface="Arial" panose="020B0604020202020204" pitchFamily="34" charset="0"/>
              </a:rPr>
              <a:t>NICA</a:t>
            </a:r>
            <a:r>
              <a:rPr lang="en-US" sz="2400" b="1" dirty="0">
                <a:solidFill>
                  <a:srgbClr val="FF0D1A"/>
                </a:solidFill>
                <a:latin typeface="Arial" panose="020B0604020202020204" pitchFamily="34" charset="0"/>
                <a:cs typeface="Arial" panose="020B0604020202020204" pitchFamily="34" charset="0"/>
              </a:rPr>
              <a:t> </a:t>
            </a:r>
            <a:r>
              <a:rPr lang="en-US" sz="2400" b="1" dirty="0">
                <a:solidFill>
                  <a:srgbClr val="000090"/>
                </a:solidFill>
                <a:latin typeface="Arial" panose="020B0604020202020204" pitchFamily="34" charset="0"/>
                <a:cs typeface="Arial" panose="020B0604020202020204" pitchFamily="34" charset="0"/>
              </a:rPr>
              <a:t>Computing and networks</a:t>
            </a:r>
            <a:endParaRPr lang="ru-RU" sz="2400" b="1" dirty="0">
              <a:solidFill>
                <a:srgbClr val="FF0D1A"/>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3D4E5531-E857-7E4E-8416-2473059F7244}"/>
              </a:ext>
            </a:extLst>
          </p:cNvPr>
          <p:cNvSpPr txBox="1"/>
          <p:nvPr/>
        </p:nvSpPr>
        <p:spPr>
          <a:xfrm>
            <a:off x="7267179" y="686943"/>
            <a:ext cx="569387" cy="400110"/>
          </a:xfrm>
          <a:prstGeom prst="rect">
            <a:avLst/>
          </a:prstGeom>
          <a:solidFill>
            <a:srgbClr val="FFF7E5"/>
          </a:solidFill>
        </p:spPr>
        <p:txBody>
          <a:bodyPr wrap="none" rtlCol="0">
            <a:spAutoFit/>
          </a:bodyPr>
          <a:lstStyle/>
          <a:p>
            <a:r>
              <a:rPr lang="en-US" sz="2000" b="1" dirty="0">
                <a:solidFill>
                  <a:srgbClr val="002060"/>
                </a:solidFill>
                <a:latin typeface="Arial" panose="020B0604020202020204" pitchFamily="34" charset="0"/>
                <a:cs typeface="Arial" panose="020B0604020202020204" pitchFamily="34" charset="0"/>
              </a:rPr>
              <a:t>LIT</a:t>
            </a:r>
            <a:endParaRPr lang="ru-RU"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0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46825"/>
            <a:ext cx="2133600" cy="476250"/>
          </a:xfrm>
        </p:spPr>
        <p:txBody>
          <a:bodyPr anchor="b"/>
          <a:lstStyle/>
          <a:p>
            <a:pPr>
              <a:defRPr/>
            </a:pPr>
            <a:r>
              <a:rPr lang="ru-RU"/>
              <a:t>20 February 2020</a:t>
            </a:r>
          </a:p>
        </p:txBody>
      </p:sp>
      <p:sp>
        <p:nvSpPr>
          <p:cNvPr id="4" name="Footer Placeholder 3"/>
          <p:cNvSpPr>
            <a:spLocks noGrp="1"/>
          </p:cNvSpPr>
          <p:nvPr>
            <p:ph type="ftr" sz="quarter" idx="11"/>
          </p:nvPr>
        </p:nvSpPr>
        <p:spPr>
          <a:xfrm flipH="1">
            <a:off x="3078480" y="6346825"/>
            <a:ext cx="3246119" cy="476250"/>
          </a:xfrm>
        </p:spPr>
        <p:txBody>
          <a:bodyPr anchor="b"/>
          <a:lstStyle/>
          <a:p>
            <a:pPr>
              <a:defRPr/>
            </a:pPr>
            <a:r>
              <a:rPr lang="en-GB"/>
              <a:t>V. Kekelidze, 127-th session of SC</a:t>
            </a:r>
            <a:endParaRPr lang="ru-RU" dirty="0"/>
          </a:p>
        </p:txBody>
      </p:sp>
      <p:sp>
        <p:nvSpPr>
          <p:cNvPr id="5" name="Slide Number Placeholder 4"/>
          <p:cNvSpPr>
            <a:spLocks noGrp="1"/>
          </p:cNvSpPr>
          <p:nvPr>
            <p:ph type="sldNum" sz="quarter" idx="12"/>
          </p:nvPr>
        </p:nvSpPr>
        <p:spPr>
          <a:xfrm>
            <a:off x="6553200" y="6346825"/>
            <a:ext cx="2133600" cy="476250"/>
          </a:xfrm>
        </p:spPr>
        <p:txBody>
          <a:bodyPr anchor="b"/>
          <a:lstStyle/>
          <a:p>
            <a:fld id="{61CB4037-B1E1-45DC-8300-9D287C81F4C6}" type="slidenum">
              <a:rPr lang="ru-RU" smtClean="0"/>
              <a:pPr/>
              <a:t>39</a:t>
            </a:fld>
            <a:endParaRPr lang="ru-RU"/>
          </a:p>
        </p:txBody>
      </p:sp>
      <p:pic>
        <p:nvPicPr>
          <p:cNvPr id="7"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1" y="3009900"/>
            <a:ext cx="5584846" cy="3361412"/>
          </a:xfrm>
          <a:prstGeom prst="rect">
            <a:avLst/>
          </a:prstGeom>
        </p:spPr>
      </p:pic>
      <p:pic>
        <p:nvPicPr>
          <p:cNvPr id="8" name="Изображение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700" y="1245732"/>
            <a:ext cx="5194300" cy="5122664"/>
          </a:xfrm>
          <a:prstGeom prst="rect">
            <a:avLst/>
          </a:prstGeom>
        </p:spPr>
      </p:pic>
      <p:sp>
        <p:nvSpPr>
          <p:cNvPr id="9" name="TextBox 8"/>
          <p:cNvSpPr txBox="1"/>
          <p:nvPr/>
        </p:nvSpPr>
        <p:spPr>
          <a:xfrm>
            <a:off x="317500" y="139700"/>
            <a:ext cx="7302500" cy="830997"/>
          </a:xfrm>
          <a:prstGeom prst="rect">
            <a:avLst/>
          </a:prstGeom>
          <a:solidFill>
            <a:srgbClr val="85DEFF"/>
          </a:solidFill>
        </p:spPr>
        <p:txBody>
          <a:bodyPr wrap="square" rtlCol="0">
            <a:spAutoFit/>
          </a:bodyPr>
          <a:lstStyle/>
          <a:p>
            <a:r>
              <a:rPr lang="en-US" sz="2400" b="1" dirty="0">
                <a:solidFill>
                  <a:srgbClr val="000090"/>
                </a:solidFill>
              </a:rPr>
              <a:t>LHEP off-line cluster</a:t>
            </a:r>
          </a:p>
          <a:p>
            <a:pPr algn="r"/>
            <a:r>
              <a:rPr lang="en-US" sz="2400" b="1" dirty="0">
                <a:solidFill>
                  <a:srgbClr val="000090"/>
                </a:solidFill>
              </a:rPr>
              <a:t> - </a:t>
            </a:r>
            <a:r>
              <a:rPr lang="ru-RU" sz="2400" b="1" i="1" dirty="0" err="1">
                <a:solidFill>
                  <a:srgbClr val="000090"/>
                </a:solidFill>
              </a:rPr>
              <a:t>зап</a:t>
            </a:r>
            <a:r>
              <a:rPr lang="en-US" sz="2400" b="1" i="1" dirty="0">
                <a:solidFill>
                  <a:srgbClr val="000090"/>
                </a:solidFill>
              </a:rPr>
              <a:t>put in operation on 19</a:t>
            </a:r>
            <a:r>
              <a:rPr lang="ru-RU" sz="2400" b="1" i="1" dirty="0">
                <a:solidFill>
                  <a:srgbClr val="000090"/>
                </a:solidFill>
              </a:rPr>
              <a:t> </a:t>
            </a:r>
            <a:r>
              <a:rPr lang="en-US" sz="2400" b="1" i="1" dirty="0">
                <a:solidFill>
                  <a:srgbClr val="000090"/>
                </a:solidFill>
              </a:rPr>
              <a:t>September 2019 </a:t>
            </a:r>
          </a:p>
        </p:txBody>
      </p:sp>
      <p:sp>
        <p:nvSpPr>
          <p:cNvPr id="10" name="TextBox 9"/>
          <p:cNvSpPr txBox="1"/>
          <p:nvPr/>
        </p:nvSpPr>
        <p:spPr>
          <a:xfrm>
            <a:off x="72794" y="1282700"/>
            <a:ext cx="4030856" cy="1323439"/>
          </a:xfrm>
          <a:prstGeom prst="rect">
            <a:avLst/>
          </a:prstGeom>
          <a:solidFill>
            <a:srgbClr val="FFEEDA"/>
          </a:solidFill>
        </p:spPr>
        <p:txBody>
          <a:bodyPr wrap="square" rtlCol="0">
            <a:spAutoFit/>
          </a:bodyPr>
          <a:lstStyle/>
          <a:p>
            <a:pPr marL="285750" indent="-285750">
              <a:buFont typeface="Arial"/>
              <a:buChar char="•"/>
            </a:pPr>
            <a:r>
              <a:rPr lang="en-US" sz="2000" b="1" i="1" dirty="0">
                <a:solidFill>
                  <a:srgbClr val="000090"/>
                </a:solidFill>
              </a:rPr>
              <a:t>3000</a:t>
            </a:r>
            <a:r>
              <a:rPr lang="en-US" sz="2000" i="1" dirty="0">
                <a:solidFill>
                  <a:srgbClr val="000090"/>
                </a:solidFill>
              </a:rPr>
              <a:t> cores,</a:t>
            </a:r>
          </a:p>
          <a:p>
            <a:pPr algn="r"/>
            <a:r>
              <a:rPr lang="en-US" sz="2000" i="1" dirty="0">
                <a:solidFill>
                  <a:srgbClr val="000090"/>
                </a:solidFill>
              </a:rPr>
              <a:t>upgraded up to </a:t>
            </a:r>
            <a:r>
              <a:rPr lang="en-US" sz="2000" b="1" i="1" dirty="0">
                <a:solidFill>
                  <a:srgbClr val="000090"/>
                </a:solidFill>
              </a:rPr>
              <a:t>5000</a:t>
            </a:r>
            <a:r>
              <a:rPr lang="en-US" sz="2000" i="1" dirty="0">
                <a:solidFill>
                  <a:srgbClr val="000090"/>
                </a:solidFill>
              </a:rPr>
              <a:t>;</a:t>
            </a:r>
          </a:p>
          <a:p>
            <a:pPr algn="r"/>
            <a:endParaRPr lang="en-US" sz="2000" i="1" dirty="0">
              <a:solidFill>
                <a:srgbClr val="000090"/>
              </a:solidFill>
            </a:endParaRPr>
          </a:p>
          <a:p>
            <a:pPr marL="342900" indent="-342900">
              <a:buFont typeface="Arial"/>
              <a:buChar char="•"/>
            </a:pPr>
            <a:r>
              <a:rPr lang="en-US" sz="2000" b="1" i="1" dirty="0">
                <a:solidFill>
                  <a:srgbClr val="000090"/>
                </a:solidFill>
              </a:rPr>
              <a:t>3,5</a:t>
            </a:r>
            <a:r>
              <a:rPr lang="en-US" sz="2000" i="1" dirty="0">
                <a:solidFill>
                  <a:srgbClr val="000090"/>
                </a:solidFill>
              </a:rPr>
              <a:t>+</a:t>
            </a:r>
            <a:r>
              <a:rPr lang="en-US" sz="2000" b="1" i="1" dirty="0">
                <a:solidFill>
                  <a:srgbClr val="000090"/>
                </a:solidFill>
              </a:rPr>
              <a:t>3,5</a:t>
            </a:r>
            <a:r>
              <a:rPr lang="en-US" sz="2000" i="1" dirty="0">
                <a:solidFill>
                  <a:srgbClr val="000090"/>
                </a:solidFill>
              </a:rPr>
              <a:t> PB disk </a:t>
            </a:r>
            <a:r>
              <a:rPr lang="en-US" sz="2000" i="1">
                <a:solidFill>
                  <a:srgbClr val="000090"/>
                </a:solidFill>
              </a:rPr>
              <a:t>memorty</a:t>
            </a:r>
            <a:endParaRPr lang="en-US" sz="2000" i="1" dirty="0">
              <a:solidFill>
                <a:srgbClr val="000090"/>
              </a:solidFill>
            </a:endParaRPr>
          </a:p>
        </p:txBody>
      </p:sp>
      <p:pic>
        <p:nvPicPr>
          <p:cNvPr id="11"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10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3" y="18543"/>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714500" y="506637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22" name="AutoShape 4"/>
          <p:cNvSpPr>
            <a:spLocks noChangeAspect="1" noChangeArrowheads="1"/>
          </p:cNvSpPr>
          <p:nvPr/>
        </p:nvSpPr>
        <p:spPr bwMode="auto">
          <a:xfrm>
            <a:off x="1575984" y="120652"/>
            <a:ext cx="1403648" cy="477837"/>
          </a:xfrm>
          <a:prstGeom prst="rect">
            <a:avLst/>
          </a:prstGeom>
          <a:solidFill>
            <a:srgbClr val="000090"/>
          </a:solidFill>
          <a:ln>
            <a:noFill/>
          </a:ln>
        </p:spPr>
        <p:txBody>
          <a:bodyPr anchor="ctr"/>
          <a:lstStyle/>
          <a:p>
            <a:r>
              <a:rPr lang="en-US" sz="2400" b="1" dirty="0">
                <a:solidFill>
                  <a:schemeClr val="bg1"/>
                </a:solidFill>
              </a:rPr>
              <a:t>Objects</a:t>
            </a:r>
          </a:p>
        </p:txBody>
      </p:sp>
      <p:sp>
        <p:nvSpPr>
          <p:cNvPr id="4" name="Date Placeholder 3"/>
          <p:cNvSpPr>
            <a:spLocks noGrp="1"/>
          </p:cNvSpPr>
          <p:nvPr>
            <p:ph type="dt" sz="half" idx="10"/>
          </p:nvPr>
        </p:nvSpPr>
        <p:spPr>
          <a:xfrm>
            <a:off x="457200" y="6321425"/>
            <a:ext cx="2133600" cy="476250"/>
          </a:xfrm>
        </p:spPr>
        <p:txBody>
          <a:bodyPr anchor="b"/>
          <a:lstStyle/>
          <a:p>
            <a:pPr>
              <a:defRPr/>
            </a:pPr>
            <a:r>
              <a:rPr lang="ru-RU"/>
              <a:t>20 February 2020</a:t>
            </a:r>
          </a:p>
        </p:txBody>
      </p:sp>
      <p:sp>
        <p:nvSpPr>
          <p:cNvPr id="5" name="Footer Placeholder 4"/>
          <p:cNvSpPr>
            <a:spLocks noGrp="1"/>
          </p:cNvSpPr>
          <p:nvPr>
            <p:ph type="ftr" sz="quarter" idx="11"/>
          </p:nvPr>
        </p:nvSpPr>
        <p:spPr>
          <a:xfrm>
            <a:off x="3124200" y="6321425"/>
            <a:ext cx="3454400" cy="476250"/>
          </a:xfrm>
        </p:spPr>
        <p:txBody>
          <a:bodyPr anchor="b"/>
          <a:lstStyle/>
          <a:p>
            <a:pPr>
              <a:defRPr/>
            </a:pPr>
            <a:r>
              <a:rPr lang="en-US"/>
              <a:t>V. Kekelidze, 127-th session of SC</a:t>
            </a:r>
            <a:endParaRPr lang="ru-RU" dirty="0"/>
          </a:p>
        </p:txBody>
      </p:sp>
      <p:sp>
        <p:nvSpPr>
          <p:cNvPr id="8" name="Slide Number Placeholder 7">
            <a:extLst>
              <a:ext uri="{FF2B5EF4-FFF2-40B4-BE49-F238E27FC236}">
                <a16:creationId xmlns:a16="http://schemas.microsoft.com/office/drawing/2014/main" xmlns="" id="{CCA8F932-CD68-BA49-BE3A-4E7F9236D6CD}"/>
              </a:ext>
            </a:extLst>
          </p:cNvPr>
          <p:cNvSpPr>
            <a:spLocks noGrp="1"/>
          </p:cNvSpPr>
          <p:nvPr>
            <p:ph type="sldNum" sz="quarter" idx="12"/>
          </p:nvPr>
        </p:nvSpPr>
        <p:spPr>
          <a:xfrm>
            <a:off x="6553200" y="6302375"/>
            <a:ext cx="2133600" cy="476250"/>
          </a:xfrm>
        </p:spPr>
        <p:txBody>
          <a:bodyPr anchor="b"/>
          <a:lstStyle/>
          <a:p>
            <a:fld id="{4480217B-8183-4E7A-98AC-12846F6965A4}" type="slidenum">
              <a:rPr lang="ru-RU" smtClean="0"/>
              <a:pPr/>
              <a:t>4</a:t>
            </a:fld>
            <a:endParaRPr lang="ru-RU" dirty="0"/>
          </a:p>
        </p:txBody>
      </p:sp>
      <p:sp>
        <p:nvSpPr>
          <p:cNvPr id="15" name="TextBox 14">
            <a:extLst>
              <a:ext uri="{FF2B5EF4-FFF2-40B4-BE49-F238E27FC236}">
                <a16:creationId xmlns:a16="http://schemas.microsoft.com/office/drawing/2014/main" xmlns="" id="{155A0A15-EA48-924F-9D9A-00AFF1B70FE4}"/>
              </a:ext>
            </a:extLst>
          </p:cNvPr>
          <p:cNvSpPr txBox="1"/>
          <p:nvPr/>
        </p:nvSpPr>
        <p:spPr>
          <a:xfrm>
            <a:off x="3114890" y="86911"/>
            <a:ext cx="2420856" cy="400110"/>
          </a:xfrm>
          <a:prstGeom prst="rect">
            <a:avLst/>
          </a:prstGeom>
          <a:noFill/>
        </p:spPr>
        <p:txBody>
          <a:bodyPr wrap="none" rtlCol="0">
            <a:spAutoFit/>
          </a:bodyPr>
          <a:lstStyle/>
          <a:p>
            <a:r>
              <a:rPr lang="en-US" sz="2000" b="1" dirty="0">
                <a:solidFill>
                  <a:srgbClr val="002060"/>
                </a:solidFill>
              </a:rPr>
              <a:t>Accelerator block:</a:t>
            </a:r>
            <a:endParaRPr lang="ru-RU" sz="2000" b="1" dirty="0">
              <a:solidFill>
                <a:srgbClr val="002060"/>
              </a:solidFill>
            </a:endParaRPr>
          </a:p>
        </p:txBody>
      </p:sp>
      <p:pic>
        <p:nvPicPr>
          <p:cNvPr id="2" name="Picture 1" descr="NICA_scheme_v_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9744"/>
            <a:ext cx="9144000" cy="5140990"/>
          </a:xfrm>
          <a:prstGeom prst="rect">
            <a:avLst/>
          </a:prstGeom>
        </p:spPr>
      </p:pic>
      <p:grpSp>
        <p:nvGrpSpPr>
          <p:cNvPr id="71" name="Group 70">
            <a:extLst>
              <a:ext uri="{FF2B5EF4-FFF2-40B4-BE49-F238E27FC236}">
                <a16:creationId xmlns:a16="http://schemas.microsoft.com/office/drawing/2014/main" xmlns="" id="{6D99F39E-FC2F-DB46-9453-27002682B69E}"/>
              </a:ext>
            </a:extLst>
          </p:cNvPr>
          <p:cNvGrpSpPr/>
          <p:nvPr/>
        </p:nvGrpSpPr>
        <p:grpSpPr>
          <a:xfrm>
            <a:off x="1524000" y="101751"/>
            <a:ext cx="6697368" cy="5574223"/>
            <a:chOff x="1524000" y="101751"/>
            <a:chExt cx="6697368" cy="5574223"/>
          </a:xfrm>
        </p:grpSpPr>
        <p:cxnSp>
          <p:nvCxnSpPr>
            <p:cNvPr id="21" name="Straight Arrow Connector 20"/>
            <p:cNvCxnSpPr>
              <a:cxnSpLocks/>
            </p:cNvCxnSpPr>
            <p:nvPr/>
          </p:nvCxnSpPr>
          <p:spPr>
            <a:xfrm>
              <a:off x="1840230" y="4419653"/>
              <a:ext cx="125732" cy="255217"/>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5" name="TextBox 11"/>
            <p:cNvSpPr txBox="1">
              <a:spLocks noChangeArrowheads="1"/>
            </p:cNvSpPr>
            <p:nvPr/>
          </p:nvSpPr>
          <p:spPr bwMode="auto">
            <a:xfrm>
              <a:off x="1524000" y="4071015"/>
              <a:ext cx="1365250" cy="338554"/>
            </a:xfrm>
            <a:prstGeom prst="rect">
              <a:avLst/>
            </a:prstGeom>
            <a:solidFill>
              <a:srgbClr val="A0FFF6"/>
            </a:solidFill>
            <a:ln w="9525">
              <a:solidFill>
                <a:srgbClr val="1822CD"/>
              </a:solidFill>
              <a:miter lim="800000"/>
              <a:headEnd/>
              <a:tailEnd/>
            </a:ln>
          </p:spPr>
          <p:txBody>
            <a:bodyPr wrap="square">
              <a:spAutoFit/>
            </a:bodyPr>
            <a:lstStyle/>
            <a:p>
              <a:pPr algn="ctr"/>
              <a:r>
                <a:rPr lang="en-US" sz="1600" b="1" dirty="0" err="1">
                  <a:solidFill>
                    <a:srgbClr val="002060"/>
                  </a:solidFill>
                </a:rPr>
                <a:t>Nuclotron</a:t>
              </a:r>
              <a:endParaRPr lang="en-US" sz="1600" dirty="0">
                <a:solidFill>
                  <a:srgbClr val="002060"/>
                </a:solidFill>
              </a:endParaRPr>
            </a:p>
          </p:txBody>
        </p:sp>
        <p:sp>
          <p:nvSpPr>
            <p:cNvPr id="20" name="TextBox 19">
              <a:extLst>
                <a:ext uri="{FF2B5EF4-FFF2-40B4-BE49-F238E27FC236}">
                  <a16:creationId xmlns:a16="http://schemas.microsoft.com/office/drawing/2014/main" xmlns="" id="{F978BA4F-179E-A14D-9BEE-4EACD1156AC9}"/>
                </a:ext>
              </a:extLst>
            </p:cNvPr>
            <p:cNvSpPr txBox="1"/>
            <p:nvPr/>
          </p:nvSpPr>
          <p:spPr>
            <a:xfrm>
              <a:off x="5555254" y="101751"/>
              <a:ext cx="2666114" cy="369332"/>
            </a:xfrm>
            <a:prstGeom prst="rect">
              <a:avLst/>
            </a:prstGeom>
            <a:noFill/>
          </p:spPr>
          <p:txBody>
            <a:bodyPr wrap="none" rtlCol="0">
              <a:spAutoFit/>
            </a:bodyPr>
            <a:lstStyle/>
            <a:p>
              <a:pPr marL="285750" indent="-285750">
                <a:buFont typeface="Arial" panose="020B0604020202020204" pitchFamily="34" charset="0"/>
                <a:buChar char="•"/>
              </a:pPr>
              <a:r>
                <a:rPr lang="en-US" i="1" dirty="0" err="1">
                  <a:solidFill>
                    <a:srgbClr val="002060"/>
                  </a:solidFill>
                </a:rPr>
                <a:t>Nuclotron</a:t>
              </a:r>
              <a:r>
                <a:rPr lang="en-US" i="1" dirty="0">
                  <a:solidFill>
                    <a:srgbClr val="002060"/>
                  </a:solidFill>
                </a:rPr>
                <a:t> &amp; channels</a:t>
              </a:r>
              <a:endParaRPr lang="ru-RU" i="1" dirty="0">
                <a:solidFill>
                  <a:srgbClr val="002060"/>
                </a:solidFill>
              </a:endParaRPr>
            </a:p>
          </p:txBody>
        </p:sp>
        <p:sp>
          <p:nvSpPr>
            <p:cNvPr id="37" name="Oval 36">
              <a:extLst>
                <a:ext uri="{FF2B5EF4-FFF2-40B4-BE49-F238E27FC236}">
                  <a16:creationId xmlns:a16="http://schemas.microsoft.com/office/drawing/2014/main" xmlns="" id="{D3D6C6C7-D1A4-2742-8983-8C8FB6FE2DD3}"/>
                </a:ext>
              </a:extLst>
            </p:cNvPr>
            <p:cNvSpPr/>
            <p:nvPr/>
          </p:nvSpPr>
          <p:spPr>
            <a:xfrm>
              <a:off x="1725930" y="4551525"/>
              <a:ext cx="1577340" cy="1124449"/>
            </a:xfrm>
            <a:prstGeom prst="ellipse">
              <a:avLst/>
            </a:prstGeom>
            <a:noFill/>
            <a:ln w="38100">
              <a:solidFill>
                <a:srgbClr val="FF0D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grpSp>
        <p:nvGrpSpPr>
          <p:cNvPr id="68" name="Group 67">
            <a:extLst>
              <a:ext uri="{FF2B5EF4-FFF2-40B4-BE49-F238E27FC236}">
                <a16:creationId xmlns:a16="http://schemas.microsoft.com/office/drawing/2014/main" xmlns="" id="{41E0294B-A3E2-F44D-B803-7C0FFBFB9DD8}"/>
              </a:ext>
            </a:extLst>
          </p:cNvPr>
          <p:cNvGrpSpPr/>
          <p:nvPr/>
        </p:nvGrpSpPr>
        <p:grpSpPr>
          <a:xfrm>
            <a:off x="194352" y="394414"/>
            <a:ext cx="7578176" cy="4681507"/>
            <a:chOff x="194352" y="394414"/>
            <a:chExt cx="7578176" cy="4681507"/>
          </a:xfrm>
        </p:grpSpPr>
        <p:sp>
          <p:nvSpPr>
            <p:cNvPr id="34" name="TextBox 33">
              <a:extLst>
                <a:ext uri="{FF2B5EF4-FFF2-40B4-BE49-F238E27FC236}">
                  <a16:creationId xmlns:a16="http://schemas.microsoft.com/office/drawing/2014/main" xmlns="" id="{A01CD041-C7D9-F846-A35A-2893856518B7}"/>
                </a:ext>
              </a:extLst>
            </p:cNvPr>
            <p:cNvSpPr txBox="1"/>
            <p:nvPr/>
          </p:nvSpPr>
          <p:spPr>
            <a:xfrm>
              <a:off x="5555254" y="394414"/>
              <a:ext cx="2217274" cy="369332"/>
            </a:xfrm>
            <a:prstGeom prst="rect">
              <a:avLst/>
            </a:prstGeom>
            <a:noFill/>
          </p:spPr>
          <p:txBody>
            <a:bodyPr wrap="none" rtlCol="0">
              <a:spAutoFit/>
            </a:bodyPr>
            <a:lstStyle/>
            <a:p>
              <a:pPr marL="285750" indent="-285750">
                <a:buFont typeface="Arial" panose="020B0604020202020204" pitchFamily="34" charset="0"/>
                <a:buChar char="•"/>
              </a:pPr>
              <a:r>
                <a:rPr lang="en-US" i="1" dirty="0">
                  <a:solidFill>
                    <a:srgbClr val="002060"/>
                  </a:solidFill>
                </a:rPr>
                <a:t>Injector complex </a:t>
              </a:r>
              <a:endParaRPr lang="ru-RU" i="1" dirty="0">
                <a:solidFill>
                  <a:srgbClr val="002060"/>
                </a:solidFill>
              </a:endParaRPr>
            </a:p>
          </p:txBody>
        </p:sp>
        <p:sp>
          <p:nvSpPr>
            <p:cNvPr id="46" name="TextBox 11">
              <a:extLst>
                <a:ext uri="{FF2B5EF4-FFF2-40B4-BE49-F238E27FC236}">
                  <a16:creationId xmlns:a16="http://schemas.microsoft.com/office/drawing/2014/main" xmlns="" id="{0A41A1B0-CEDB-FF49-9F86-15C4BEA6DEC1}"/>
                </a:ext>
              </a:extLst>
            </p:cNvPr>
            <p:cNvSpPr txBox="1">
              <a:spLocks noChangeArrowheads="1"/>
            </p:cNvSpPr>
            <p:nvPr/>
          </p:nvSpPr>
          <p:spPr bwMode="auto">
            <a:xfrm>
              <a:off x="194352" y="3617073"/>
              <a:ext cx="2034497" cy="338554"/>
            </a:xfrm>
            <a:prstGeom prst="rect">
              <a:avLst/>
            </a:prstGeom>
            <a:solidFill>
              <a:srgbClr val="A0FFF6"/>
            </a:solidFill>
            <a:ln w="9525">
              <a:solidFill>
                <a:srgbClr val="1822CD"/>
              </a:solidFill>
              <a:miter lim="800000"/>
              <a:headEnd/>
              <a:tailEnd/>
            </a:ln>
          </p:spPr>
          <p:txBody>
            <a:bodyPr wrap="square">
              <a:spAutoFit/>
            </a:bodyPr>
            <a:lstStyle/>
            <a:p>
              <a:pPr algn="ctr"/>
              <a:r>
                <a:rPr lang="en-US" sz="1600" b="1" dirty="0">
                  <a:solidFill>
                    <a:srgbClr val="002060"/>
                  </a:solidFill>
                </a:rPr>
                <a:t>Injection complex</a:t>
              </a:r>
              <a:endParaRPr lang="en-US" sz="1600" dirty="0">
                <a:solidFill>
                  <a:srgbClr val="002060"/>
                </a:solidFill>
              </a:endParaRPr>
            </a:p>
          </p:txBody>
        </p:sp>
        <p:cxnSp>
          <p:nvCxnSpPr>
            <p:cNvPr id="47" name="Straight Arrow Connector 46">
              <a:extLst>
                <a:ext uri="{FF2B5EF4-FFF2-40B4-BE49-F238E27FC236}">
                  <a16:creationId xmlns:a16="http://schemas.microsoft.com/office/drawing/2014/main" xmlns="" id="{DB8D43D6-C025-9343-A069-78FF8E830EDC}"/>
                </a:ext>
              </a:extLst>
            </p:cNvPr>
            <p:cNvCxnSpPr>
              <a:cxnSpLocks/>
            </p:cNvCxnSpPr>
            <p:nvPr/>
          </p:nvCxnSpPr>
          <p:spPr>
            <a:xfrm>
              <a:off x="1475741" y="3967057"/>
              <a:ext cx="19684" cy="980660"/>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AFE317A-C673-3349-9CDB-609687604B1D}"/>
                </a:ext>
              </a:extLst>
            </p:cNvPr>
            <p:cNvCxnSpPr>
              <a:cxnSpLocks/>
            </p:cNvCxnSpPr>
            <p:nvPr/>
          </p:nvCxnSpPr>
          <p:spPr>
            <a:xfrm>
              <a:off x="1348740" y="5015567"/>
              <a:ext cx="309288" cy="60354"/>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xmlns="" id="{EA4C441B-C859-EC44-B260-D98BF35D17E9}"/>
              </a:ext>
            </a:extLst>
          </p:cNvPr>
          <p:cNvGrpSpPr/>
          <p:nvPr/>
        </p:nvGrpSpPr>
        <p:grpSpPr>
          <a:xfrm>
            <a:off x="1855470" y="669088"/>
            <a:ext cx="4987121" cy="4922795"/>
            <a:chOff x="1855470" y="669088"/>
            <a:chExt cx="4987121" cy="4922795"/>
          </a:xfrm>
        </p:grpSpPr>
        <p:sp>
          <p:nvSpPr>
            <p:cNvPr id="35" name="TextBox 34">
              <a:extLst>
                <a:ext uri="{FF2B5EF4-FFF2-40B4-BE49-F238E27FC236}">
                  <a16:creationId xmlns:a16="http://schemas.microsoft.com/office/drawing/2014/main" xmlns="" id="{4CB74C19-62DC-224D-B6A0-866EBA0C1EB5}"/>
                </a:ext>
              </a:extLst>
            </p:cNvPr>
            <p:cNvSpPr txBox="1"/>
            <p:nvPr/>
          </p:nvSpPr>
          <p:spPr>
            <a:xfrm>
              <a:off x="5574295" y="669088"/>
              <a:ext cx="1268296" cy="369332"/>
            </a:xfrm>
            <a:prstGeom prst="rect">
              <a:avLst/>
            </a:prstGeom>
            <a:noFill/>
          </p:spPr>
          <p:txBody>
            <a:bodyPr wrap="none" rtlCol="0">
              <a:spAutoFit/>
            </a:bodyPr>
            <a:lstStyle/>
            <a:p>
              <a:pPr marL="285750" indent="-285750">
                <a:buFont typeface="Arial" panose="020B0604020202020204" pitchFamily="34" charset="0"/>
                <a:buChar char="•"/>
              </a:pPr>
              <a:r>
                <a:rPr lang="en-US" i="1" dirty="0">
                  <a:solidFill>
                    <a:srgbClr val="002060"/>
                  </a:solidFill>
                </a:rPr>
                <a:t>Booster</a:t>
              </a:r>
              <a:endParaRPr lang="ru-RU" i="1" dirty="0">
                <a:solidFill>
                  <a:srgbClr val="002060"/>
                </a:solidFill>
              </a:endParaRPr>
            </a:p>
          </p:txBody>
        </p:sp>
        <p:sp>
          <p:nvSpPr>
            <p:cNvPr id="54" name="Oval 53">
              <a:extLst>
                <a:ext uri="{FF2B5EF4-FFF2-40B4-BE49-F238E27FC236}">
                  <a16:creationId xmlns:a16="http://schemas.microsoft.com/office/drawing/2014/main" xmlns="" id="{5DEC0CA2-E440-A04D-A386-6AC35902AF4A}"/>
                </a:ext>
              </a:extLst>
            </p:cNvPr>
            <p:cNvSpPr/>
            <p:nvPr/>
          </p:nvSpPr>
          <p:spPr>
            <a:xfrm>
              <a:off x="1855470" y="4612432"/>
              <a:ext cx="1273175" cy="979451"/>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5" name="TextBox 11">
              <a:extLst>
                <a:ext uri="{FF2B5EF4-FFF2-40B4-BE49-F238E27FC236}">
                  <a16:creationId xmlns:a16="http://schemas.microsoft.com/office/drawing/2014/main" xmlns="" id="{269A359A-EA2F-1F4D-A8FA-B6A6B28AEFDA}"/>
                </a:ext>
              </a:extLst>
            </p:cNvPr>
            <p:cNvSpPr txBox="1">
              <a:spLocks noChangeArrowheads="1"/>
            </p:cNvSpPr>
            <p:nvPr/>
          </p:nvSpPr>
          <p:spPr bwMode="auto">
            <a:xfrm>
              <a:off x="2129321" y="4906644"/>
              <a:ext cx="962025" cy="338554"/>
            </a:xfrm>
            <a:prstGeom prst="rect">
              <a:avLst/>
            </a:prstGeom>
            <a:solidFill>
              <a:srgbClr val="A0FFF6"/>
            </a:solidFill>
            <a:ln w="9525">
              <a:solidFill>
                <a:srgbClr val="1822CD"/>
              </a:solidFill>
              <a:miter lim="800000"/>
              <a:headEnd/>
              <a:tailEnd/>
            </a:ln>
          </p:spPr>
          <p:txBody>
            <a:bodyPr wrap="square">
              <a:spAutoFit/>
            </a:bodyPr>
            <a:lstStyle/>
            <a:p>
              <a:pPr algn="ctr"/>
              <a:r>
                <a:rPr lang="en-US" sz="1600" b="1" dirty="0">
                  <a:solidFill>
                    <a:srgbClr val="002060"/>
                  </a:solidFill>
                </a:rPr>
                <a:t>Booster</a:t>
              </a:r>
              <a:endParaRPr lang="en-US" sz="1600" dirty="0">
                <a:solidFill>
                  <a:srgbClr val="002060"/>
                </a:solidFill>
              </a:endParaRPr>
            </a:p>
          </p:txBody>
        </p:sp>
        <p:cxnSp>
          <p:nvCxnSpPr>
            <p:cNvPr id="56" name="Straight Arrow Connector 55">
              <a:extLst>
                <a:ext uri="{FF2B5EF4-FFF2-40B4-BE49-F238E27FC236}">
                  <a16:creationId xmlns:a16="http://schemas.microsoft.com/office/drawing/2014/main" xmlns="" id="{E5E10B7A-CAA0-FB4D-A8BA-09B2F9E0DD87}"/>
                </a:ext>
              </a:extLst>
            </p:cNvPr>
            <p:cNvCxnSpPr>
              <a:cxnSpLocks/>
            </p:cNvCxnSpPr>
            <p:nvPr/>
          </p:nvCxnSpPr>
          <p:spPr>
            <a:xfrm>
              <a:off x="2737440" y="5235896"/>
              <a:ext cx="93706" cy="299073"/>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xmlns="" id="{FC667BC1-7287-DE42-A8F3-AAB33CC987BC}"/>
              </a:ext>
            </a:extLst>
          </p:cNvPr>
          <p:cNvGrpSpPr/>
          <p:nvPr/>
        </p:nvGrpSpPr>
        <p:grpSpPr>
          <a:xfrm>
            <a:off x="4648200" y="949957"/>
            <a:ext cx="3737919" cy="2786398"/>
            <a:chOff x="4648200" y="949957"/>
            <a:chExt cx="3737919" cy="2786398"/>
          </a:xfrm>
        </p:grpSpPr>
        <p:sp>
          <p:nvSpPr>
            <p:cNvPr id="36" name="TextBox 35">
              <a:extLst>
                <a:ext uri="{FF2B5EF4-FFF2-40B4-BE49-F238E27FC236}">
                  <a16:creationId xmlns:a16="http://schemas.microsoft.com/office/drawing/2014/main" xmlns="" id="{9FE5BB89-9C82-E449-8988-F62381EDB63E}"/>
                </a:ext>
              </a:extLst>
            </p:cNvPr>
            <p:cNvSpPr txBox="1"/>
            <p:nvPr/>
          </p:nvSpPr>
          <p:spPr>
            <a:xfrm>
              <a:off x="5562865" y="949957"/>
              <a:ext cx="1255472" cy="369332"/>
            </a:xfrm>
            <a:prstGeom prst="rect">
              <a:avLst/>
            </a:prstGeom>
            <a:noFill/>
          </p:spPr>
          <p:txBody>
            <a:bodyPr wrap="none" rtlCol="0">
              <a:spAutoFit/>
            </a:bodyPr>
            <a:lstStyle/>
            <a:p>
              <a:pPr marL="285750" indent="-285750">
                <a:buFont typeface="Arial" panose="020B0604020202020204" pitchFamily="34" charset="0"/>
                <a:buChar char="•"/>
              </a:pPr>
              <a:r>
                <a:rPr lang="en-US" i="1" dirty="0">
                  <a:solidFill>
                    <a:srgbClr val="002060"/>
                  </a:solidFill>
                </a:rPr>
                <a:t>Collider</a:t>
              </a:r>
              <a:endParaRPr lang="ru-RU" i="1" dirty="0">
                <a:solidFill>
                  <a:srgbClr val="002060"/>
                </a:solidFill>
              </a:endParaRPr>
            </a:p>
          </p:txBody>
        </p:sp>
        <p:sp>
          <p:nvSpPr>
            <p:cNvPr id="64" name="Oval 63">
              <a:extLst>
                <a:ext uri="{FF2B5EF4-FFF2-40B4-BE49-F238E27FC236}">
                  <a16:creationId xmlns:a16="http://schemas.microsoft.com/office/drawing/2014/main" xmlns="" id="{8A439095-CEBB-4F44-993B-0B7D9E51D9C2}"/>
                </a:ext>
              </a:extLst>
            </p:cNvPr>
            <p:cNvSpPr/>
            <p:nvPr/>
          </p:nvSpPr>
          <p:spPr>
            <a:xfrm>
              <a:off x="4761470" y="2421212"/>
              <a:ext cx="3624649" cy="1315143"/>
            </a:xfrm>
            <a:prstGeom prst="ellipse">
              <a:avLst/>
            </a:prstGeom>
            <a:noFill/>
            <a:ln w="38100">
              <a:solidFill>
                <a:srgbClr val="FF0D1A"/>
              </a:solidFill>
            </a:ln>
            <a:scene3d>
              <a:camera prst="orthographicFront">
                <a:rot lat="0" lon="0" rev="1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58" name="Straight Arrow Connector 57">
              <a:extLst>
                <a:ext uri="{FF2B5EF4-FFF2-40B4-BE49-F238E27FC236}">
                  <a16:creationId xmlns:a16="http://schemas.microsoft.com/office/drawing/2014/main" xmlns="" id="{14464F1D-0DB9-5544-9C27-C339605821DB}"/>
                </a:ext>
              </a:extLst>
            </p:cNvPr>
            <p:cNvCxnSpPr>
              <a:cxnSpLocks/>
            </p:cNvCxnSpPr>
            <p:nvPr/>
          </p:nvCxnSpPr>
          <p:spPr>
            <a:xfrm flipH="1">
              <a:off x="4884388" y="3160928"/>
              <a:ext cx="173645" cy="523425"/>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8" name="TextBox 11"/>
            <p:cNvSpPr txBox="1">
              <a:spLocks noChangeArrowheads="1"/>
            </p:cNvSpPr>
            <p:nvPr/>
          </p:nvSpPr>
          <p:spPr bwMode="auto">
            <a:xfrm>
              <a:off x="4648200" y="2838450"/>
              <a:ext cx="1043940" cy="369332"/>
            </a:xfrm>
            <a:prstGeom prst="rect">
              <a:avLst/>
            </a:prstGeom>
            <a:solidFill>
              <a:srgbClr val="A0FFF6"/>
            </a:solidFill>
            <a:ln w="9525">
              <a:solidFill>
                <a:srgbClr val="1822CD"/>
              </a:solidFill>
              <a:miter lim="800000"/>
              <a:headEnd/>
              <a:tailEnd/>
            </a:ln>
          </p:spPr>
          <p:txBody>
            <a:bodyPr wrap="square">
              <a:spAutoFit/>
            </a:bodyPr>
            <a:lstStyle/>
            <a:p>
              <a:r>
                <a:rPr lang="en-US" b="1" dirty="0">
                  <a:solidFill>
                    <a:srgbClr val="000090"/>
                  </a:solidFill>
                </a:rPr>
                <a:t>Collider</a:t>
              </a:r>
              <a:r>
                <a:rPr lang="ru-RU" b="1" dirty="0">
                  <a:solidFill>
                    <a:srgbClr val="000090"/>
                  </a:solidFill>
                </a:rPr>
                <a:t> </a:t>
              </a:r>
              <a:endParaRPr lang="en-US" b="1" dirty="0">
                <a:solidFill>
                  <a:srgbClr val="000090"/>
                </a:solidFill>
              </a:endParaRPr>
            </a:p>
          </p:txBody>
        </p:sp>
      </p:grpSp>
    </p:spTree>
    <p:extLst>
      <p:ext uri="{BB962C8B-B14F-4D97-AF65-F5344CB8AC3E}">
        <p14:creationId xmlns:p14="http://schemas.microsoft.com/office/powerpoint/2010/main" val="17695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linds(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linds(horizont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linds(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linds(horizont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xfrm>
            <a:off x="457200" y="62960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20 February 2020</a:t>
            </a:r>
          </a:p>
        </p:txBody>
      </p:sp>
      <p:sp>
        <p:nvSpPr>
          <p:cNvPr id="2" name="Rectangle 1"/>
          <p:cNvSpPr/>
          <p:nvPr/>
        </p:nvSpPr>
        <p:spPr>
          <a:xfrm>
            <a:off x="2101850" y="2410395"/>
            <a:ext cx="5054600" cy="830997"/>
          </a:xfrm>
          <a:prstGeom prst="rect">
            <a:avLst/>
          </a:prstGeom>
          <a:solidFill>
            <a:srgbClr val="000090"/>
          </a:solidFill>
        </p:spPr>
        <p:txBody>
          <a:bodyPr wrap="square">
            <a:spAutoFit/>
          </a:bodyPr>
          <a:lstStyle/>
          <a:p>
            <a:pPr algn="ctr"/>
            <a:r>
              <a:rPr lang="en-US" sz="2400" b="1" dirty="0">
                <a:solidFill>
                  <a:schemeClr val="bg1"/>
                </a:solidFill>
              </a:rPr>
              <a:t>Project schedule</a:t>
            </a:r>
          </a:p>
          <a:p>
            <a:pPr algn="ctr"/>
            <a:r>
              <a:rPr lang="en-US" sz="2400" b="1" dirty="0">
                <a:solidFill>
                  <a:schemeClr val="bg1"/>
                </a:solidFill>
              </a:rPr>
              <a:t>and funding issues</a:t>
            </a:r>
          </a:p>
        </p:txBody>
      </p:sp>
      <p:sp>
        <p:nvSpPr>
          <p:cNvPr id="3" name="Footer Placeholder 2"/>
          <p:cNvSpPr>
            <a:spLocks noGrp="1"/>
          </p:cNvSpPr>
          <p:nvPr>
            <p:ph type="ftr" sz="quarter" idx="11"/>
          </p:nvPr>
        </p:nvSpPr>
        <p:spPr>
          <a:xfrm>
            <a:off x="2832100" y="6296025"/>
            <a:ext cx="3594100" cy="476250"/>
          </a:xfrm>
        </p:spPr>
        <p:txBody>
          <a:bodyPr anchor="b"/>
          <a:lstStyle/>
          <a:p>
            <a:pPr>
              <a:defRPr/>
            </a:pPr>
            <a:r>
              <a:rPr lang="en-GB"/>
              <a:t>V. Kekelidze, 127-th session of SC</a:t>
            </a:r>
            <a:endParaRPr lang="ru-RU" dirty="0"/>
          </a:p>
        </p:txBody>
      </p:sp>
      <p:sp>
        <p:nvSpPr>
          <p:cNvPr id="4" name="Slide Number Placeholder 3">
            <a:extLst>
              <a:ext uri="{FF2B5EF4-FFF2-40B4-BE49-F238E27FC236}">
                <a16:creationId xmlns:a16="http://schemas.microsoft.com/office/drawing/2014/main" xmlns="" id="{9BFDBA81-0639-A140-9985-A32E25CD35A2}"/>
              </a:ext>
            </a:extLst>
          </p:cNvPr>
          <p:cNvSpPr>
            <a:spLocks noGrp="1"/>
          </p:cNvSpPr>
          <p:nvPr>
            <p:ph type="sldNum" sz="quarter" idx="12"/>
          </p:nvPr>
        </p:nvSpPr>
        <p:spPr/>
        <p:txBody>
          <a:bodyPr/>
          <a:lstStyle/>
          <a:p>
            <a:fld id="{4480217B-8183-4E7A-98AC-12846F6965A4}" type="slidenum">
              <a:rPr lang="ru-RU" smtClean="0"/>
              <a:pPr/>
              <a:t>40</a:t>
            </a:fld>
            <a:endParaRPr lang="ru-RU"/>
          </a:p>
        </p:txBody>
      </p:sp>
    </p:spTree>
    <p:extLst>
      <p:ext uri="{BB962C8B-B14F-4D97-AF65-F5344CB8AC3E}">
        <p14:creationId xmlns:p14="http://schemas.microsoft.com/office/powerpoint/2010/main" val="3569666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4877672" y="1879664"/>
            <a:ext cx="3869185" cy="1323439"/>
          </a:xfrm>
          <a:prstGeom prst="rect">
            <a:avLst/>
          </a:prstGeom>
          <a:solidFill>
            <a:srgbClr val="FEEC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000090"/>
                </a:solidFill>
              </a:rPr>
              <a:t>Agreement between </a:t>
            </a:r>
          </a:p>
          <a:p>
            <a:pPr algn="ctr" eaLnBrk="1" hangingPunct="1"/>
            <a:r>
              <a:rPr lang="en-US" sz="2000" b="1" dirty="0">
                <a:solidFill>
                  <a:srgbClr val="000090"/>
                </a:solidFill>
              </a:rPr>
              <a:t>the RF Government </a:t>
            </a:r>
          </a:p>
          <a:p>
            <a:pPr algn="ctr" eaLnBrk="1" hangingPunct="1"/>
            <a:r>
              <a:rPr lang="en-US" sz="2000" b="1" dirty="0">
                <a:solidFill>
                  <a:srgbClr val="000090"/>
                </a:solidFill>
              </a:rPr>
              <a:t>and JINR</a:t>
            </a:r>
          </a:p>
          <a:p>
            <a:pPr algn="ctr" eaLnBrk="1" hangingPunct="1"/>
            <a:r>
              <a:rPr lang="en-US" sz="2000" i="1" dirty="0">
                <a:solidFill>
                  <a:srgbClr val="000090"/>
                </a:solidFill>
              </a:rPr>
              <a:t>signed on </a:t>
            </a:r>
            <a:r>
              <a:rPr lang="en-US" sz="2000" b="1" i="1" dirty="0">
                <a:solidFill>
                  <a:srgbClr val="000090"/>
                </a:solidFill>
              </a:rPr>
              <a:t>June 2-nd 2016</a:t>
            </a:r>
          </a:p>
        </p:txBody>
      </p:sp>
      <p:sp>
        <p:nvSpPr>
          <p:cNvPr id="2" name="Slide Number Placeholder 1"/>
          <p:cNvSpPr>
            <a:spLocks noGrp="1"/>
          </p:cNvSpPr>
          <p:nvPr>
            <p:ph type="sldNum" sz="quarter" idx="12"/>
          </p:nvPr>
        </p:nvSpPr>
        <p:spPr>
          <a:xfrm>
            <a:off x="6553200" y="6434407"/>
            <a:ext cx="2133600" cy="365125"/>
          </a:xfrm>
        </p:spPr>
        <p:txBody>
          <a:bodyPr anchor="b"/>
          <a:lstStyle/>
          <a:p>
            <a:fld id="{0D407510-CD4E-4320-B1B7-E77576364A88}" type="slidenum">
              <a:rPr lang="ru-RU" smtClean="0"/>
              <a:pPr/>
              <a:t>41</a:t>
            </a:fld>
            <a:endParaRPr lang="ru-RU"/>
          </a:p>
        </p:txBody>
      </p:sp>
      <p:sp>
        <p:nvSpPr>
          <p:cNvPr id="3" name="Date Placeholder 2"/>
          <p:cNvSpPr>
            <a:spLocks noGrp="1"/>
          </p:cNvSpPr>
          <p:nvPr>
            <p:ph type="dt" sz="half" idx="10"/>
          </p:nvPr>
        </p:nvSpPr>
        <p:spPr>
          <a:xfrm>
            <a:off x="457200" y="6434407"/>
            <a:ext cx="2133600" cy="365125"/>
          </a:xfrm>
        </p:spPr>
        <p:txBody>
          <a:bodyPr anchor="b"/>
          <a:lstStyle/>
          <a:p>
            <a:pPr>
              <a:defRPr/>
            </a:pPr>
            <a:r>
              <a:rPr lang="ru-RU"/>
              <a:t>20 February 2020</a:t>
            </a:r>
          </a:p>
        </p:txBody>
      </p:sp>
      <p:sp>
        <p:nvSpPr>
          <p:cNvPr id="4" name="Footer Placeholder 3"/>
          <p:cNvSpPr>
            <a:spLocks noGrp="1"/>
          </p:cNvSpPr>
          <p:nvPr>
            <p:ph type="ftr" sz="quarter" idx="11"/>
          </p:nvPr>
        </p:nvSpPr>
        <p:spPr>
          <a:xfrm>
            <a:off x="2709333" y="6434407"/>
            <a:ext cx="3310467" cy="365125"/>
          </a:xfrm>
        </p:spPr>
        <p:txBody>
          <a:bodyPr anchor="b"/>
          <a:lstStyle/>
          <a:p>
            <a:pPr>
              <a:defRPr/>
            </a:pPr>
            <a:r>
              <a:rPr lang="en-GB" dirty="0"/>
              <a:t>V. </a:t>
            </a:r>
            <a:r>
              <a:rPr lang="en-GB" dirty="0" err="1"/>
              <a:t>Kekelidze</a:t>
            </a:r>
            <a:r>
              <a:rPr lang="en-GB" dirty="0"/>
              <a:t>, 127-th session of SC</a:t>
            </a:r>
            <a:endParaRPr lang="ru-RU" dirty="0"/>
          </a:p>
        </p:txBody>
      </p:sp>
      <p:sp>
        <p:nvSpPr>
          <p:cNvPr id="5" name="TextBox 4">
            <a:extLst>
              <a:ext uri="{FF2B5EF4-FFF2-40B4-BE49-F238E27FC236}">
                <a16:creationId xmlns:a16="http://schemas.microsoft.com/office/drawing/2014/main" xmlns="" id="{A7732C2C-109C-4040-BCE6-6BA90ABD80A5}"/>
              </a:ext>
            </a:extLst>
          </p:cNvPr>
          <p:cNvSpPr txBox="1"/>
          <p:nvPr/>
        </p:nvSpPr>
        <p:spPr>
          <a:xfrm>
            <a:off x="410161" y="5714623"/>
            <a:ext cx="986167" cy="523220"/>
          </a:xfrm>
          <a:prstGeom prst="rect">
            <a:avLst/>
          </a:prstGeom>
          <a:solidFill>
            <a:srgbClr val="0070C0"/>
          </a:solidFill>
        </p:spPr>
        <p:txBody>
          <a:bodyPr wrap="none" rtlCol="0">
            <a:spAutoFit/>
          </a:bodyPr>
          <a:lstStyle/>
          <a:p>
            <a:r>
              <a:rPr lang="ru-RU" sz="2800" b="1" dirty="0">
                <a:solidFill>
                  <a:schemeClr val="bg1"/>
                </a:solidFill>
                <a:latin typeface="Arial" panose="020B0604020202020204" pitchFamily="34" charset="0"/>
                <a:cs typeface="Arial" panose="020B0604020202020204" pitchFamily="34" charset="0"/>
              </a:rPr>
              <a:t>2022</a:t>
            </a:r>
          </a:p>
        </p:txBody>
      </p:sp>
      <p:sp>
        <p:nvSpPr>
          <p:cNvPr id="14" name="TextBox 6">
            <a:extLst>
              <a:ext uri="{FF2B5EF4-FFF2-40B4-BE49-F238E27FC236}">
                <a16:creationId xmlns:a16="http://schemas.microsoft.com/office/drawing/2014/main" xmlns="" id="{4BD127F7-C7B0-D940-9826-5854A9DD55CC}"/>
              </a:ext>
            </a:extLst>
          </p:cNvPr>
          <p:cNvSpPr txBox="1">
            <a:spLocks noChangeArrowheads="1"/>
          </p:cNvSpPr>
          <p:nvPr/>
        </p:nvSpPr>
        <p:spPr bwMode="auto">
          <a:xfrm>
            <a:off x="316089" y="116622"/>
            <a:ext cx="8446547" cy="1266437"/>
          </a:xfrm>
          <a:prstGeom prst="rect">
            <a:avLst/>
          </a:prstGeom>
          <a:solidFill>
            <a:srgbClr val="F0FFFD"/>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2060"/>
                </a:solidFill>
              </a:rPr>
              <a:t>The </a:t>
            </a:r>
            <a:r>
              <a:rPr lang="ru-RU" sz="2000" b="1" dirty="0">
                <a:solidFill>
                  <a:srgbClr val="FF0000"/>
                </a:solidFill>
              </a:rPr>
              <a:t> </a:t>
            </a:r>
            <a:r>
              <a:rPr lang="en-US" sz="2000" b="1" dirty="0">
                <a:solidFill>
                  <a:srgbClr val="FF0000"/>
                </a:solidFill>
              </a:rPr>
              <a:t>NICA</a:t>
            </a:r>
            <a:r>
              <a:rPr lang="en-US" sz="2000" b="1" dirty="0">
                <a:solidFill>
                  <a:srgbClr val="000090"/>
                </a:solidFill>
              </a:rPr>
              <a:t> Project is being implemented in accordance with </a:t>
            </a:r>
          </a:p>
          <a:p>
            <a:pPr algn="r" eaLnBrk="1" hangingPunct="1">
              <a:lnSpc>
                <a:spcPct val="150000"/>
              </a:lnSpc>
            </a:pPr>
            <a:r>
              <a:rPr lang="en-US" sz="2000" b="1" dirty="0">
                <a:solidFill>
                  <a:srgbClr val="000090"/>
                </a:solidFill>
              </a:rPr>
              <a:t>the JINR </a:t>
            </a:r>
            <a:r>
              <a:rPr lang="ru-RU" sz="2000" b="1" dirty="0">
                <a:solidFill>
                  <a:srgbClr val="FF0000"/>
                </a:solidFill>
              </a:rPr>
              <a:t>7</a:t>
            </a:r>
            <a:r>
              <a:rPr lang="ru-RU" sz="2000" b="1" dirty="0">
                <a:solidFill>
                  <a:srgbClr val="000090"/>
                </a:solidFill>
              </a:rPr>
              <a:t>-</a:t>
            </a:r>
            <a:r>
              <a:rPr lang="en-US" sz="2000" b="1" dirty="0">
                <a:solidFill>
                  <a:srgbClr val="000090"/>
                </a:solidFill>
              </a:rPr>
              <a:t>year plans in 2010-</a:t>
            </a:r>
            <a:r>
              <a:rPr lang="ru-RU" sz="2000" b="1" dirty="0">
                <a:solidFill>
                  <a:srgbClr val="000090"/>
                </a:solidFill>
              </a:rPr>
              <a:t>20</a:t>
            </a:r>
            <a:r>
              <a:rPr lang="en-US" sz="2000" b="1" dirty="0">
                <a:solidFill>
                  <a:srgbClr val="000090"/>
                </a:solidFill>
              </a:rPr>
              <a:t>16 and </a:t>
            </a:r>
          </a:p>
          <a:p>
            <a:pPr algn="r" eaLnBrk="1" hangingPunct="1">
              <a:lnSpc>
                <a:spcPct val="150000"/>
              </a:lnSpc>
            </a:pPr>
            <a:r>
              <a:rPr lang="en-US" sz="2000" b="1" dirty="0">
                <a:solidFill>
                  <a:srgbClr val="000090"/>
                </a:solidFill>
              </a:rPr>
              <a:t>in 2017- </a:t>
            </a:r>
            <a:r>
              <a:rPr lang="ru-RU" sz="2000" b="1" dirty="0">
                <a:solidFill>
                  <a:srgbClr val="000090"/>
                </a:solidFill>
              </a:rPr>
              <a:t>2</a:t>
            </a:r>
            <a:r>
              <a:rPr lang="en-US" sz="2000" b="1" dirty="0">
                <a:solidFill>
                  <a:srgbClr val="000090"/>
                </a:solidFill>
              </a:rPr>
              <a:t>023: </a:t>
            </a:r>
            <a:r>
              <a:rPr lang="en-US" sz="2000" b="1" i="1" dirty="0">
                <a:solidFill>
                  <a:srgbClr val="FF0000"/>
                </a:solidFill>
              </a:rPr>
              <a:t>237,9</a:t>
            </a:r>
            <a:r>
              <a:rPr lang="en-US" sz="2000" b="1" i="1" dirty="0">
                <a:solidFill>
                  <a:srgbClr val="000090"/>
                </a:solidFill>
              </a:rPr>
              <a:t> M$</a:t>
            </a:r>
          </a:p>
        </p:txBody>
      </p:sp>
      <p:pic>
        <p:nvPicPr>
          <p:cNvPr id="1433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0157"/>
            <a:ext cx="2792657" cy="3844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6" name="TextBox 6"/>
          <p:cNvSpPr txBox="1">
            <a:spLocks noChangeArrowheads="1"/>
          </p:cNvSpPr>
          <p:nvPr/>
        </p:nvSpPr>
        <p:spPr bwMode="auto">
          <a:xfrm>
            <a:off x="4914685" y="1350385"/>
            <a:ext cx="3755429" cy="400110"/>
          </a:xfrm>
          <a:prstGeom prst="rect">
            <a:avLst/>
          </a:prstGeom>
          <a:solidFill>
            <a:srgbClr val="CBFFF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rPr>
              <a:t>The RF Government Decree</a:t>
            </a:r>
          </a:p>
        </p:txBody>
      </p:sp>
      <p:pic>
        <p:nvPicPr>
          <p:cNvPr id="10" name="Picture 9" descr="Screen Shot 2019-02-17 at 21.49.33.png">
            <a:extLst>
              <a:ext uri="{FF2B5EF4-FFF2-40B4-BE49-F238E27FC236}">
                <a16:creationId xmlns:a16="http://schemas.microsoft.com/office/drawing/2014/main" xmlns="" id="{D837AAB8-25B4-B24A-8035-16D6A640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62" y="3929685"/>
            <a:ext cx="3950026" cy="1607569"/>
          </a:xfrm>
          <a:prstGeom prst="rect">
            <a:avLst/>
          </a:prstGeom>
        </p:spPr>
      </p:pic>
      <p:pic>
        <p:nvPicPr>
          <p:cNvPr id="1433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7594" y="1096589"/>
            <a:ext cx="2433777" cy="3021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1CE4A3E9-2F86-9F45-AD32-FD7817B6A3EB}"/>
              </a:ext>
            </a:extLst>
          </p:cNvPr>
          <p:cNvSpPr/>
          <p:nvPr/>
        </p:nvSpPr>
        <p:spPr>
          <a:xfrm>
            <a:off x="4701011" y="4049169"/>
            <a:ext cx="4140307" cy="1323439"/>
          </a:xfrm>
          <a:prstGeom prst="rect">
            <a:avLst/>
          </a:prstGeom>
          <a:solidFill>
            <a:srgbClr val="DDD6FF"/>
          </a:solidFill>
        </p:spPr>
        <p:txBody>
          <a:bodyPr wrap="square">
            <a:spAutoFit/>
          </a:bodyPr>
          <a:lstStyle/>
          <a:p>
            <a:pPr algn="ctr"/>
            <a:r>
              <a:rPr lang="en-GB" sz="2000" i="1" dirty="0">
                <a:solidFill>
                  <a:srgbClr val="000090"/>
                </a:solidFill>
              </a:rPr>
              <a:t>updated in </a:t>
            </a:r>
          </a:p>
          <a:p>
            <a:pPr algn="ctr"/>
            <a:r>
              <a:rPr lang="en-GB" sz="2000" b="1" dirty="0">
                <a:solidFill>
                  <a:srgbClr val="000090"/>
                </a:solidFill>
              </a:rPr>
              <a:t>the National Project </a:t>
            </a:r>
            <a:r>
              <a:rPr lang="en-US" sz="2000" b="1" dirty="0">
                <a:solidFill>
                  <a:srgbClr val="000090"/>
                </a:solidFill>
              </a:rPr>
              <a:t>“S</a:t>
            </a:r>
            <a:r>
              <a:rPr lang="en-GB" sz="2000" b="1" dirty="0" err="1">
                <a:solidFill>
                  <a:srgbClr val="000090"/>
                </a:solidFill>
              </a:rPr>
              <a:t>cience</a:t>
            </a:r>
            <a:r>
              <a:rPr lang="en-GB" sz="2000" b="1" dirty="0">
                <a:solidFill>
                  <a:srgbClr val="000090"/>
                </a:solidFill>
              </a:rPr>
              <a:t>”</a:t>
            </a:r>
          </a:p>
          <a:p>
            <a:pPr algn="ctr"/>
            <a:r>
              <a:rPr lang="en-GB" sz="2000" i="1" dirty="0">
                <a:solidFill>
                  <a:srgbClr val="000090"/>
                </a:solidFill>
              </a:rPr>
              <a:t>with the allocation of the necessary funding (+ </a:t>
            </a:r>
            <a:r>
              <a:rPr lang="en-GB" sz="2000" b="1" i="1" dirty="0">
                <a:solidFill>
                  <a:srgbClr val="000090"/>
                </a:solidFill>
              </a:rPr>
              <a:t>5,6 </a:t>
            </a:r>
            <a:r>
              <a:rPr lang="en-GB" sz="2000" b="1" i="1" dirty="0" err="1">
                <a:solidFill>
                  <a:srgbClr val="000090"/>
                </a:solidFill>
              </a:rPr>
              <a:t>BRub</a:t>
            </a:r>
            <a:r>
              <a:rPr lang="en-GB" sz="2000" i="1" dirty="0">
                <a:solidFill>
                  <a:srgbClr val="000090"/>
                </a:solidFill>
              </a:rPr>
              <a:t>)</a:t>
            </a:r>
            <a:endParaRPr lang="en-US" sz="2000" i="1" dirty="0">
              <a:solidFill>
                <a:srgbClr val="000090"/>
              </a:solidFill>
            </a:endParaRPr>
          </a:p>
        </p:txBody>
      </p:sp>
      <p:sp>
        <p:nvSpPr>
          <p:cNvPr id="13" name="TextBox 12">
            <a:extLst>
              <a:ext uri="{FF2B5EF4-FFF2-40B4-BE49-F238E27FC236}">
                <a16:creationId xmlns:a16="http://schemas.microsoft.com/office/drawing/2014/main" xmlns="" id="{24C23785-C06B-1A47-B722-0D56ABFBADFF}"/>
              </a:ext>
            </a:extLst>
          </p:cNvPr>
          <p:cNvSpPr txBox="1"/>
          <p:nvPr/>
        </p:nvSpPr>
        <p:spPr>
          <a:xfrm>
            <a:off x="1975556" y="5491664"/>
            <a:ext cx="6865764" cy="1015663"/>
          </a:xfrm>
          <a:prstGeom prst="rect">
            <a:avLst/>
          </a:prstGeom>
          <a:solidFill>
            <a:schemeClr val="bg1"/>
          </a:solidFill>
          <a:ln w="38100" cmpd="sng">
            <a:solidFill>
              <a:srgbClr val="FF0000"/>
            </a:solidFill>
          </a:ln>
        </p:spPr>
        <p:txBody>
          <a:bodyPr wrap="square" rtlCol="0">
            <a:spAutoFit/>
          </a:bodyPr>
          <a:lstStyle/>
          <a:p>
            <a:r>
              <a:rPr lang="en-GB" sz="2000" i="1" dirty="0">
                <a:solidFill>
                  <a:srgbClr val="000090"/>
                </a:solidFill>
                <a:latin typeface="Arial"/>
                <a:cs typeface="Arial"/>
              </a:rPr>
              <a:t>the beginning of international scientific research</a:t>
            </a:r>
          </a:p>
          <a:p>
            <a:r>
              <a:rPr lang="en-GB" sz="2000" i="1" dirty="0">
                <a:solidFill>
                  <a:srgbClr val="000090"/>
                </a:solidFill>
                <a:latin typeface="Arial"/>
                <a:cs typeface="Arial"/>
              </a:rPr>
              <a:t> at a scientific facility of the "</a:t>
            </a:r>
            <a:r>
              <a:rPr lang="en-GB" sz="2000" b="1" i="1" dirty="0">
                <a:solidFill>
                  <a:srgbClr val="000090"/>
                </a:solidFill>
                <a:latin typeface="Arial"/>
                <a:cs typeface="Arial"/>
              </a:rPr>
              <a:t>mega-science</a:t>
            </a:r>
            <a:r>
              <a:rPr lang="en-GB" sz="2000" i="1" dirty="0">
                <a:solidFill>
                  <a:srgbClr val="000090"/>
                </a:solidFill>
                <a:latin typeface="Arial"/>
                <a:cs typeface="Arial"/>
              </a:rPr>
              <a:t>" class: </a:t>
            </a:r>
          </a:p>
          <a:p>
            <a:pPr algn="r"/>
            <a:r>
              <a:rPr lang="en-US" sz="2000" b="1" dirty="0">
                <a:solidFill>
                  <a:srgbClr val="FF0000"/>
                </a:solidFill>
                <a:latin typeface="Arial"/>
                <a:cs typeface="Arial"/>
              </a:rPr>
              <a:t>NICA </a:t>
            </a:r>
            <a:r>
              <a:rPr lang="en-US" sz="2000" b="1" dirty="0">
                <a:solidFill>
                  <a:srgbClr val="000090"/>
                </a:solidFill>
                <a:latin typeface="Arial"/>
                <a:cs typeface="Arial"/>
              </a:rPr>
              <a:t>Complex </a:t>
            </a:r>
            <a:endParaRPr lang="en-US" sz="2000" b="1" dirty="0">
              <a:solidFill>
                <a:srgbClr val="FF0000"/>
              </a:solidFill>
              <a:latin typeface="Arial"/>
              <a:cs typeface="Arial"/>
            </a:endParaRPr>
          </a:p>
        </p:txBody>
      </p:sp>
      <p:sp>
        <p:nvSpPr>
          <p:cNvPr id="16" name="TextBox 6">
            <a:extLst>
              <a:ext uri="{FF2B5EF4-FFF2-40B4-BE49-F238E27FC236}">
                <a16:creationId xmlns:a16="http://schemas.microsoft.com/office/drawing/2014/main" xmlns="" id="{02EDE501-52CC-AB46-B1E9-B797EF2F0F4B}"/>
              </a:ext>
            </a:extLst>
          </p:cNvPr>
          <p:cNvSpPr txBox="1">
            <a:spLocks noChangeArrowheads="1"/>
          </p:cNvSpPr>
          <p:nvPr/>
        </p:nvSpPr>
        <p:spPr bwMode="auto">
          <a:xfrm>
            <a:off x="4914685" y="3269278"/>
            <a:ext cx="3869185" cy="707886"/>
          </a:xfrm>
          <a:prstGeom prst="rect">
            <a:avLst/>
          </a:prstGeom>
          <a:solidFill>
            <a:srgbClr val="CBFFF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i="1" dirty="0">
                <a:solidFill>
                  <a:srgbClr val="000090"/>
                </a:solidFill>
              </a:rPr>
              <a:t>allocation of </a:t>
            </a:r>
          </a:p>
          <a:p>
            <a:pPr algn="ctr" eaLnBrk="1" hangingPunct="1"/>
            <a:r>
              <a:rPr lang="en-US" sz="2000" i="1" dirty="0">
                <a:solidFill>
                  <a:srgbClr val="000090"/>
                </a:solidFill>
              </a:rPr>
              <a:t>initial funding (</a:t>
            </a:r>
            <a:r>
              <a:rPr lang="en-US" sz="2000" b="1" i="1" dirty="0">
                <a:solidFill>
                  <a:srgbClr val="000090"/>
                </a:solidFill>
              </a:rPr>
              <a:t>8,8 B Rub</a:t>
            </a:r>
            <a:r>
              <a:rPr lang="en-US" sz="2000" i="1" dirty="0">
                <a:solidFill>
                  <a:srgbClr val="000090"/>
                </a:solidFill>
              </a:rPr>
              <a:t>)</a:t>
            </a:r>
          </a:p>
        </p:txBody>
      </p:sp>
    </p:spTree>
    <p:extLst>
      <p:ext uri="{BB962C8B-B14F-4D97-AF65-F5344CB8AC3E}">
        <p14:creationId xmlns:p14="http://schemas.microsoft.com/office/powerpoint/2010/main" val="234420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4image39740608">
            <a:extLst>
              <a:ext uri="{FF2B5EF4-FFF2-40B4-BE49-F238E27FC236}">
                <a16:creationId xmlns:a16="http://schemas.microsoft.com/office/drawing/2014/main" xmlns="" id="{F2D11347-5231-DB4C-867E-7E32582EA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50" y="1161012"/>
            <a:ext cx="9525"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xmlns="" id="{E61867AF-D4C8-5948-91F8-D741606E9FA1}"/>
              </a:ext>
            </a:extLst>
          </p:cNvPr>
          <p:cNvGraphicFramePr>
            <a:graphicFrameLocks noGrp="1"/>
          </p:cNvGraphicFramePr>
          <p:nvPr>
            <p:extLst>
              <p:ext uri="{D42A27DB-BD31-4B8C-83A1-F6EECF244321}">
                <p14:modId xmlns:p14="http://schemas.microsoft.com/office/powerpoint/2010/main" val="4072632618"/>
              </p:ext>
            </p:extLst>
          </p:nvPr>
        </p:nvGraphicFramePr>
        <p:xfrm>
          <a:off x="432480" y="1327303"/>
          <a:ext cx="8279038" cy="4800600"/>
        </p:xfrm>
        <a:graphic>
          <a:graphicData uri="http://schemas.openxmlformats.org/drawingml/2006/table">
            <a:tbl>
              <a:tblPr/>
              <a:tblGrid>
                <a:gridCol w="853368">
                  <a:extLst>
                    <a:ext uri="{9D8B030D-6E8A-4147-A177-3AD203B41FA5}">
                      <a16:colId xmlns:a16="http://schemas.microsoft.com/office/drawing/2014/main" xmlns="" val="3893258377"/>
                    </a:ext>
                  </a:extLst>
                </a:gridCol>
                <a:gridCol w="3871940">
                  <a:extLst>
                    <a:ext uri="{9D8B030D-6E8A-4147-A177-3AD203B41FA5}">
                      <a16:colId xmlns:a16="http://schemas.microsoft.com/office/drawing/2014/main" xmlns="" val="3909303160"/>
                    </a:ext>
                  </a:extLst>
                </a:gridCol>
                <a:gridCol w="1219852">
                  <a:extLst>
                    <a:ext uri="{9D8B030D-6E8A-4147-A177-3AD203B41FA5}">
                      <a16:colId xmlns:a16="http://schemas.microsoft.com/office/drawing/2014/main" xmlns="" val="1278022154"/>
                    </a:ext>
                  </a:extLst>
                </a:gridCol>
                <a:gridCol w="2333878">
                  <a:extLst>
                    <a:ext uri="{9D8B030D-6E8A-4147-A177-3AD203B41FA5}">
                      <a16:colId xmlns:a16="http://schemas.microsoft.com/office/drawing/2014/main" xmlns="" val="3973179262"/>
                    </a:ext>
                  </a:extLst>
                </a:gridCol>
              </a:tblGrid>
              <a:tr h="617220">
                <a:tc>
                  <a:txBody>
                    <a:bodyPr/>
                    <a:lstStyle/>
                    <a:p>
                      <a:r>
                        <a:rPr lang="ru-RU" sz="1800" i="1" dirty="0">
                          <a:solidFill>
                            <a:srgbClr val="002060"/>
                          </a:solidFill>
                          <a:effectLst/>
                          <a:latin typeface="Arial" panose="020B0604020202020204" pitchFamily="34" charset="0"/>
                          <a:cs typeface="Arial" panose="020B0604020202020204" pitchFamily="34" charset="0"/>
                        </a:rPr>
                        <a:t>17.1.1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2060"/>
                          </a:solidFill>
                          <a:effectLst/>
                          <a:latin typeface="Arial" panose="020B0604020202020204" pitchFamily="34" charset="0"/>
                          <a:cs typeface="Arial" panose="020B0604020202020204" pitchFamily="34" charset="0"/>
                        </a:rPr>
                        <a:t>Mounting of the accelerator complex including SC Booster synchrotron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2060"/>
                          </a:solidFill>
                          <a:effectLst/>
                          <a:latin typeface="Arial" panose="020B0604020202020204" pitchFamily="34" charset="0"/>
                          <a:cs typeface="Arial" panose="020B0604020202020204" pitchFamily="34" charset="0"/>
                        </a:rPr>
                        <a:t>and collider</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r>
                        <a:rPr lang="ru-RU" sz="1800" b="1" i="0" dirty="0">
                          <a:solidFill>
                            <a:srgbClr val="002060"/>
                          </a:solidFill>
                          <a:effectLst/>
                          <a:latin typeface="Arial" panose="020B0604020202020204" pitchFamily="34" charset="0"/>
                          <a:cs typeface="Arial" panose="020B0604020202020204" pitchFamily="34" charset="0"/>
                        </a:rPr>
                        <a:t>20.12.21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Act of completion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 </a:t>
                      </a:r>
                      <a:r>
                        <a:rPr lang="en-US" sz="1800" i="1" dirty="0">
                          <a:solidFill>
                            <a:srgbClr val="002060"/>
                          </a:solidFill>
                          <a:effectLst/>
                          <a:latin typeface="Arial" panose="020B0604020202020204" pitchFamily="34" charset="0"/>
                          <a:cs typeface="Arial" panose="020B0604020202020204" pitchFamily="34" charset="0"/>
                        </a:rPr>
                        <a:t>sent to the MES</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808392"/>
                  </a:ext>
                </a:extLst>
              </a:tr>
              <a:tr h="617220">
                <a:tc>
                  <a:txBody>
                    <a:bodyPr/>
                    <a:lstStyle/>
                    <a:p>
                      <a:r>
                        <a:rPr lang="ru-RU" sz="1800" i="1" dirty="0">
                          <a:solidFill>
                            <a:srgbClr val="002060"/>
                          </a:solidFill>
                          <a:effectLst/>
                          <a:latin typeface="Arial" panose="020B0604020202020204" pitchFamily="34" charset="0"/>
                          <a:cs typeface="Arial" panose="020B0604020202020204" pitchFamily="34" charset="0"/>
                        </a:rPr>
                        <a:t>17.1.2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i="1" dirty="0">
                          <a:solidFill>
                            <a:srgbClr val="002060"/>
                          </a:solidFill>
                          <a:effectLst/>
                          <a:latin typeface="Arial" panose="020B0604020202020204" pitchFamily="34" charset="0"/>
                          <a:cs typeface="Arial" panose="020B0604020202020204" pitchFamily="34" charset="0"/>
                        </a:rPr>
                        <a:t>Construction of  the experimental </a:t>
                      </a:r>
                    </a:p>
                    <a:p>
                      <a:r>
                        <a:rPr lang="en-US" sz="1800" i="1" dirty="0">
                          <a:solidFill>
                            <a:srgbClr val="002060"/>
                          </a:solidFill>
                          <a:effectLst/>
                          <a:latin typeface="Arial" panose="020B0604020202020204" pitchFamily="34" charset="0"/>
                          <a:cs typeface="Arial" panose="020B0604020202020204" pitchFamily="34" charset="0"/>
                        </a:rPr>
                        <a:t>set-ups </a:t>
                      </a:r>
                      <a:r>
                        <a:rPr lang="ru-RU" sz="1800" i="1" dirty="0">
                          <a:solidFill>
                            <a:srgbClr val="002060"/>
                          </a:solidFill>
                          <a:effectLst/>
                          <a:latin typeface="Arial" panose="020B0604020202020204" pitchFamily="34" charset="0"/>
                          <a:cs typeface="Arial" panose="020B0604020202020204" pitchFamily="34" charset="0"/>
                        </a:rPr>
                        <a:t>(</a:t>
                      </a:r>
                      <a:r>
                        <a:rPr lang="en-GB" sz="1800" i="1" dirty="0">
                          <a:solidFill>
                            <a:srgbClr val="002060"/>
                          </a:solidFill>
                          <a:effectLst/>
                          <a:latin typeface="Arial" panose="020B0604020202020204" pitchFamily="34" charset="0"/>
                          <a:cs typeface="Arial" panose="020B0604020202020204" pitchFamily="34" charset="0"/>
                        </a:rPr>
                        <a:t>MPD, BM@N</a:t>
                      </a:r>
                      <a:r>
                        <a:rPr lang="en-US" sz="1800" i="1" dirty="0">
                          <a:solidFill>
                            <a:srgbClr val="002060"/>
                          </a:solidFill>
                          <a:effectLst/>
                          <a:latin typeface="Arial" panose="020B0604020202020204" pitchFamily="34" charset="0"/>
                          <a:cs typeface="Arial" panose="020B0604020202020204" pitchFamily="34" charset="0"/>
                        </a:rPr>
                        <a:t>, SPD</a:t>
                      </a:r>
                      <a:r>
                        <a:rPr lang="en-GB" sz="1800" i="1" dirty="0">
                          <a:solidFill>
                            <a:srgbClr val="002060"/>
                          </a:solidFill>
                          <a:effectLst/>
                          <a:latin typeface="Arial" panose="020B0604020202020204" pitchFamily="34" charset="0"/>
                          <a:cs typeface="Arial" panose="020B0604020202020204" pitchFamily="34" charset="0"/>
                        </a:rPr>
                        <a:t> )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ru-RU" sz="1800" b="1" i="0" dirty="0">
                          <a:solidFill>
                            <a:srgbClr val="002060"/>
                          </a:solidFill>
                          <a:effectLst/>
                          <a:latin typeface="Arial" panose="020B0604020202020204" pitchFamily="34" charset="0"/>
                          <a:cs typeface="Arial" panose="020B0604020202020204" pitchFamily="34" charset="0"/>
                        </a:rPr>
                        <a:t>01.06.24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Act of completion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i="1" dirty="0">
                          <a:solidFill>
                            <a:srgbClr val="002060"/>
                          </a:solidFill>
                          <a:effectLst/>
                          <a:latin typeface="Arial" panose="020B0604020202020204" pitchFamily="34" charset="0"/>
                          <a:cs typeface="Arial" panose="020B0604020202020204" pitchFamily="34" charset="0"/>
                        </a:rPr>
                        <a:t> sent to the MES</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51720422"/>
                  </a:ext>
                </a:extLst>
              </a:tr>
              <a:tr h="617220">
                <a:tc>
                  <a:txBody>
                    <a:bodyPr/>
                    <a:lstStyle/>
                    <a:p>
                      <a:r>
                        <a:rPr lang="ru-RU" sz="1800" i="1" dirty="0">
                          <a:solidFill>
                            <a:srgbClr val="002060"/>
                          </a:solidFill>
                          <a:effectLst/>
                          <a:latin typeface="Arial" panose="020B0604020202020204" pitchFamily="34" charset="0"/>
                          <a:cs typeface="Arial" panose="020B0604020202020204" pitchFamily="34" charset="0"/>
                        </a:rPr>
                        <a:t>17.1.3</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002060"/>
                          </a:solidFill>
                          <a:effectLst/>
                          <a:latin typeface="Arial" panose="020B0604020202020204" pitchFamily="34" charset="0"/>
                          <a:ea typeface="+mn-ea"/>
                          <a:cs typeface="Arial" panose="020B0604020202020204" pitchFamily="34" charset="0"/>
                        </a:rPr>
                        <a:t>Construction of the engineering infrastructure</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b="1" i="0" dirty="0">
                          <a:solidFill>
                            <a:srgbClr val="002060"/>
                          </a:solidFill>
                          <a:effectLst/>
                          <a:latin typeface="Arial" panose="020B0604020202020204" pitchFamily="34" charset="0"/>
                          <a:cs typeface="Arial" panose="020B0604020202020204" pitchFamily="34" charset="0"/>
                        </a:rPr>
                        <a:t>01.10.22</a:t>
                      </a:r>
                      <a:endParaRPr lang="ru-RU" sz="1800" b="1" i="0"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Act of completion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 </a:t>
                      </a:r>
                      <a:r>
                        <a:rPr lang="en-US" sz="1800" i="1" dirty="0">
                          <a:solidFill>
                            <a:srgbClr val="002060"/>
                          </a:solidFill>
                          <a:effectLst/>
                          <a:latin typeface="Arial" panose="020B0604020202020204" pitchFamily="34" charset="0"/>
                          <a:cs typeface="Arial" panose="020B0604020202020204" pitchFamily="34" charset="0"/>
                        </a:rPr>
                        <a:t>sent to the MES</a:t>
                      </a:r>
                      <a:endParaRPr lang="ru-RU" sz="1800" i="1"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i="1"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5311846"/>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i="1" dirty="0">
                          <a:solidFill>
                            <a:srgbClr val="002060"/>
                          </a:solidFill>
                          <a:effectLst/>
                          <a:latin typeface="Arial" panose="020B0604020202020204" pitchFamily="34" charset="0"/>
                          <a:cs typeface="Arial" panose="020B0604020202020204" pitchFamily="34" charset="0"/>
                        </a:rPr>
                        <a:t>17.1.4</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2060"/>
                          </a:solidFill>
                          <a:effectLst/>
                          <a:latin typeface="Arial" panose="020B0604020202020204" pitchFamily="34" charset="0"/>
                          <a:ea typeface="+mn-ea"/>
                          <a:cs typeface="Arial" panose="020B0604020202020204" pitchFamily="34" charset="0"/>
                        </a:rPr>
                        <a:t>Construction of computer complex</a:t>
                      </a:r>
                      <a:endParaRPr lang="ru-RU" sz="1800"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ru-RU" sz="1800" b="1" i="0" dirty="0">
                          <a:solidFill>
                            <a:srgbClr val="002060"/>
                          </a:solidFill>
                          <a:effectLst/>
                          <a:latin typeface="Arial" panose="020B0604020202020204" pitchFamily="34" charset="0"/>
                          <a:cs typeface="Arial" panose="020B0604020202020204" pitchFamily="34" charset="0"/>
                        </a:rPr>
                        <a:t>01.10.21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Act of completion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 </a:t>
                      </a:r>
                      <a:r>
                        <a:rPr lang="en-US" sz="1800" i="1" dirty="0">
                          <a:solidFill>
                            <a:srgbClr val="002060"/>
                          </a:solidFill>
                          <a:effectLst/>
                          <a:latin typeface="Arial" panose="020B0604020202020204" pitchFamily="34" charset="0"/>
                          <a:cs typeface="Arial" panose="020B0604020202020204" pitchFamily="34" charset="0"/>
                        </a:rPr>
                        <a:t>sent to the MES</a:t>
                      </a:r>
                      <a:endParaRPr lang="ru-RU" sz="1800" i="1"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i="1"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6763294"/>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i="1" dirty="0">
                          <a:solidFill>
                            <a:srgbClr val="002060"/>
                          </a:solidFill>
                          <a:effectLst/>
                          <a:latin typeface="Arial" panose="020B0604020202020204" pitchFamily="34" charset="0"/>
                          <a:cs typeface="Arial" panose="020B0604020202020204" pitchFamily="34" charset="0"/>
                        </a:rPr>
                        <a:t>17.1.5</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002060"/>
                          </a:solidFill>
                          <a:effectLst/>
                          <a:latin typeface="Arial" panose="020B0604020202020204" pitchFamily="34" charset="0"/>
                          <a:ea typeface="+mn-ea"/>
                          <a:cs typeface="Arial" panose="020B0604020202020204" pitchFamily="34" charset="0"/>
                        </a:rPr>
                        <a:t>Construction of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002060"/>
                          </a:solidFill>
                          <a:effectLst/>
                          <a:latin typeface="Arial" panose="020B0604020202020204" pitchFamily="34" charset="0"/>
                          <a:ea typeface="+mn-ea"/>
                          <a:cs typeface="Arial" panose="020B0604020202020204" pitchFamily="34" charset="0"/>
                        </a:rPr>
                        <a:t>for applied research</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ru-RU" sz="1800" b="1" i="0" dirty="0">
                          <a:solidFill>
                            <a:srgbClr val="002060"/>
                          </a:solidFill>
                          <a:effectLst/>
                          <a:latin typeface="Arial" panose="020B0604020202020204" pitchFamily="34" charset="0"/>
                          <a:cs typeface="Arial" panose="020B0604020202020204" pitchFamily="34" charset="0"/>
                        </a:rPr>
                        <a:t>01.12.21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002060"/>
                          </a:solidFill>
                          <a:effectLst/>
                          <a:latin typeface="Arial" panose="020B0604020202020204" pitchFamily="34" charset="0"/>
                          <a:cs typeface="Arial" panose="020B0604020202020204" pitchFamily="34" charset="0"/>
                        </a:rPr>
                        <a:t>Act </a:t>
                      </a:r>
                      <a:r>
                        <a:rPr lang="en-US" sz="1800" b="1" i="0">
                          <a:solidFill>
                            <a:srgbClr val="002060"/>
                          </a:solidFill>
                          <a:effectLst/>
                          <a:latin typeface="Arial" panose="020B0604020202020204" pitchFamily="34" charset="0"/>
                          <a:cs typeface="Arial" panose="020B0604020202020204" pitchFamily="34" charset="0"/>
                        </a:rPr>
                        <a:t>of completion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a:solidFill>
                            <a:srgbClr val="002060"/>
                          </a:solidFill>
                          <a:effectLst/>
                          <a:latin typeface="Arial" panose="020B0604020202020204" pitchFamily="34" charset="0"/>
                          <a:cs typeface="Arial" panose="020B0604020202020204" pitchFamily="34" charset="0"/>
                        </a:rPr>
                        <a:t> </a:t>
                      </a:r>
                      <a:r>
                        <a:rPr lang="en-US" sz="1800" i="1" dirty="0">
                          <a:solidFill>
                            <a:srgbClr val="002060"/>
                          </a:solidFill>
                          <a:effectLst/>
                          <a:latin typeface="Arial" panose="020B0604020202020204" pitchFamily="34" charset="0"/>
                          <a:cs typeface="Arial" panose="020B0604020202020204" pitchFamily="34" charset="0"/>
                        </a:rPr>
                        <a:t>sent to the MES</a:t>
                      </a:r>
                      <a:endParaRPr lang="ru-RU" sz="1800" i="1"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i="1"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704646"/>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i="1" dirty="0">
                          <a:solidFill>
                            <a:srgbClr val="002060"/>
                          </a:solidFill>
                          <a:effectLst/>
                          <a:latin typeface="Arial" panose="020B0604020202020204" pitchFamily="34" charset="0"/>
                          <a:cs typeface="Arial" panose="020B0604020202020204" pitchFamily="34" charset="0"/>
                        </a:rPr>
                        <a:t>17.1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rgbClr val="002060"/>
                          </a:solidFill>
                          <a:effectLst/>
                          <a:latin typeface="Arial" panose="020B0604020202020204" pitchFamily="34" charset="0"/>
                          <a:ea typeface="+mn-ea"/>
                          <a:cs typeface="Arial" panose="020B0604020202020204" pitchFamily="34" charset="0"/>
                        </a:rPr>
                        <a:t>Start of the scientific researches</a:t>
                      </a:r>
                      <a:endParaRPr lang="ru-RU" sz="1800" b="1"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r>
                        <a:rPr lang="ru-RU" sz="1800" b="1" i="0" dirty="0">
                          <a:solidFill>
                            <a:srgbClr val="002060"/>
                          </a:solidFill>
                          <a:effectLst/>
                          <a:latin typeface="Arial" panose="020B0604020202020204" pitchFamily="34" charset="0"/>
                          <a:cs typeface="Arial" panose="020B0604020202020204" pitchFamily="34" charset="0"/>
                        </a:rPr>
                        <a:t>25.12.22</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002060"/>
                          </a:solidFill>
                          <a:effectLst/>
                          <a:latin typeface="Arial" panose="020B0604020202020204" pitchFamily="34" charset="0"/>
                          <a:ea typeface="+mn-ea"/>
                          <a:cs typeface="Arial" panose="020B0604020202020204" pitchFamily="34" charset="0"/>
                        </a:rPr>
                        <a:t>Report</a:t>
                      </a:r>
                      <a:r>
                        <a:rPr lang="en-US" sz="1800" i="1" kern="1200" dirty="0">
                          <a:solidFill>
                            <a:srgbClr val="002060"/>
                          </a:solidFill>
                          <a:effectLst/>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002060"/>
                          </a:solidFill>
                          <a:effectLst/>
                          <a:latin typeface="Arial" panose="020B0604020202020204" pitchFamily="34" charset="0"/>
                          <a:ea typeface="+mn-ea"/>
                          <a:cs typeface="Arial" panose="020B0604020202020204" pitchFamily="34" charset="0"/>
                        </a:rPr>
                        <a:t>sent to the MES</a:t>
                      </a:r>
                      <a:endParaRPr lang="ru-RU" sz="18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extLst>
                  <a:ext uri="{0D108BD9-81ED-4DB2-BD59-A6C34878D82A}">
                    <a16:rowId xmlns:a16="http://schemas.microsoft.com/office/drawing/2014/main" xmlns="" val="2495541847"/>
                  </a:ext>
                </a:extLst>
              </a:tr>
            </a:tbl>
          </a:graphicData>
        </a:graphic>
      </p:graphicFrame>
      <p:sp>
        <p:nvSpPr>
          <p:cNvPr id="5" name="TextBox 4">
            <a:extLst>
              <a:ext uri="{FF2B5EF4-FFF2-40B4-BE49-F238E27FC236}">
                <a16:creationId xmlns:a16="http://schemas.microsoft.com/office/drawing/2014/main" xmlns="" id="{99EAE1AD-0921-D440-97D7-A838042933A5}"/>
              </a:ext>
            </a:extLst>
          </p:cNvPr>
          <p:cNvSpPr txBox="1"/>
          <p:nvPr/>
        </p:nvSpPr>
        <p:spPr>
          <a:xfrm>
            <a:off x="2054515" y="268432"/>
            <a:ext cx="4637616" cy="461665"/>
          </a:xfrm>
          <a:prstGeom prst="rect">
            <a:avLst/>
          </a:prstGeom>
          <a:solidFill>
            <a:srgbClr val="002060"/>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Updated </a:t>
            </a:r>
            <a:r>
              <a:rPr lang="en-US" sz="2400" b="1" dirty="0">
                <a:solidFill>
                  <a:schemeClr val="bg1"/>
                </a:solidFill>
                <a:cs typeface="Arial" panose="020B0604020202020204" pitchFamily="34" charset="0"/>
              </a:rPr>
              <a:t>J</a:t>
            </a:r>
            <a:r>
              <a:rPr lang="en-US" sz="2400" b="1" dirty="0">
                <a:solidFill>
                  <a:schemeClr val="bg1"/>
                </a:solidFill>
                <a:latin typeface="Arial" panose="020B0604020202020204" pitchFamily="34" charset="0"/>
                <a:cs typeface="Arial" panose="020B0604020202020204" pitchFamily="34" charset="0"/>
              </a:rPr>
              <a:t>INR – RF Agreement</a:t>
            </a:r>
            <a:endParaRPr lang="ru-RU" sz="24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2CAD1FAF-AD6F-9147-BD7E-B34ECF2F4663}"/>
              </a:ext>
            </a:extLst>
          </p:cNvPr>
          <p:cNvSpPr txBox="1"/>
          <p:nvPr/>
        </p:nvSpPr>
        <p:spPr>
          <a:xfrm>
            <a:off x="2451868" y="730097"/>
            <a:ext cx="4240263" cy="400110"/>
          </a:xfrm>
          <a:prstGeom prst="rect">
            <a:avLst/>
          </a:prstGeom>
          <a:noFill/>
        </p:spPr>
        <p:txBody>
          <a:bodyPr wrap="none" rtlCol="0">
            <a:spAutoFit/>
          </a:bodyPr>
          <a:lstStyle/>
          <a:p>
            <a:r>
              <a:rPr lang="ru-RU" sz="2000" i="1" dirty="0">
                <a:solidFill>
                  <a:srgbClr val="002060"/>
                </a:solidFill>
                <a:latin typeface="Arial" panose="020B0604020202020204" pitchFamily="34" charset="0"/>
                <a:cs typeface="Arial" panose="020B0604020202020204" pitchFamily="34" charset="0"/>
              </a:rPr>
              <a:t>(</a:t>
            </a:r>
            <a:r>
              <a:rPr lang="en-US" sz="2000" i="1" dirty="0">
                <a:solidFill>
                  <a:srgbClr val="002060"/>
                </a:solidFill>
                <a:latin typeface="Arial" panose="020B0604020202020204" pitchFamily="34" charset="0"/>
                <a:cs typeface="Arial" panose="020B0604020202020204" pitchFamily="34" charset="0"/>
              </a:rPr>
              <a:t>completion</a:t>
            </a:r>
            <a:r>
              <a:rPr lang="ru-RU" sz="2000" i="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dates</a:t>
            </a:r>
            <a:r>
              <a:rPr lang="en-US" sz="2000" i="1" dirty="0">
                <a:solidFill>
                  <a:srgbClr val="002060"/>
                </a:solidFill>
                <a:cs typeface="Arial" panose="020B0604020202020204" pitchFamily="34" charset="0"/>
              </a:rPr>
              <a:t> and</a:t>
            </a:r>
            <a:r>
              <a:rPr lang="ru-RU" sz="2000" i="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re</a:t>
            </a:r>
            <a:r>
              <a:rPr lang="en-US" sz="2000" i="1" dirty="0">
                <a:solidFill>
                  <a:srgbClr val="002060"/>
                </a:solidFill>
                <a:cs typeface="Arial" panose="020B0604020202020204" pitchFamily="34" charset="0"/>
              </a:rPr>
              <a:t>port forms</a:t>
            </a:r>
            <a:r>
              <a:rPr lang="ru-RU" sz="2000" i="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2993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Gerade Verbindung 100">
            <a:extLst>
              <a:ext uri="{FF2B5EF4-FFF2-40B4-BE49-F238E27FC236}">
                <a16:creationId xmlns:a16="http://schemas.microsoft.com/office/drawing/2014/main" xmlns="" id="{8CDC9C69-4ABE-DB47-8C09-84BD70B4F06A}"/>
              </a:ext>
            </a:extLst>
          </p:cNvPr>
          <p:cNvCxnSpPr>
            <a:cxnSpLocks/>
          </p:cNvCxnSpPr>
          <p:nvPr/>
        </p:nvCxnSpPr>
        <p:spPr>
          <a:xfrm flipH="1">
            <a:off x="871742" y="4921534"/>
            <a:ext cx="1270262"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7" name="Gerade Verbindung 127">
            <a:extLst>
              <a:ext uri="{FF2B5EF4-FFF2-40B4-BE49-F238E27FC236}">
                <a16:creationId xmlns:a16="http://schemas.microsoft.com/office/drawing/2014/main" xmlns="" id="{93ED676D-1183-884D-9926-FFDE324FBA4D}"/>
              </a:ext>
            </a:extLst>
          </p:cNvPr>
          <p:cNvCxnSpPr>
            <a:cxnSpLocks/>
          </p:cNvCxnSpPr>
          <p:nvPr/>
        </p:nvCxnSpPr>
        <p:spPr>
          <a:xfrm flipH="1">
            <a:off x="2132565" y="4098152"/>
            <a:ext cx="9439" cy="80855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6" name="Gerade Verbindung 100">
            <a:extLst>
              <a:ext uri="{FF2B5EF4-FFF2-40B4-BE49-F238E27FC236}">
                <a16:creationId xmlns:a16="http://schemas.microsoft.com/office/drawing/2014/main" xmlns="" id="{20214C9F-8EA7-E641-B388-865893F62710}"/>
              </a:ext>
            </a:extLst>
          </p:cNvPr>
          <p:cNvCxnSpPr>
            <a:cxnSpLocks/>
          </p:cNvCxnSpPr>
          <p:nvPr/>
        </p:nvCxnSpPr>
        <p:spPr>
          <a:xfrm flipH="1">
            <a:off x="1043638" y="4113447"/>
            <a:ext cx="1096419" cy="342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3" name="Gerade Verbindung 127">
            <a:extLst>
              <a:ext uri="{FF2B5EF4-FFF2-40B4-BE49-F238E27FC236}">
                <a16:creationId xmlns:a16="http://schemas.microsoft.com/office/drawing/2014/main" xmlns="" id="{BD9E6B8B-B789-DF40-9799-1AB7E6A38879}"/>
              </a:ext>
            </a:extLst>
          </p:cNvPr>
          <p:cNvCxnSpPr>
            <a:cxnSpLocks/>
          </p:cNvCxnSpPr>
          <p:nvPr/>
        </p:nvCxnSpPr>
        <p:spPr>
          <a:xfrm>
            <a:off x="973340" y="4160745"/>
            <a:ext cx="0" cy="161596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72" name="Gerade Verbindung 96"/>
          <p:cNvCxnSpPr>
            <a:cxnSpLocks/>
          </p:cNvCxnSpPr>
          <p:nvPr/>
        </p:nvCxnSpPr>
        <p:spPr>
          <a:xfrm flipH="1">
            <a:off x="5461639" y="2419813"/>
            <a:ext cx="2346968" cy="10583"/>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127" name="Gerade Verbindung 127"/>
          <p:cNvCxnSpPr>
            <a:cxnSpLocks/>
          </p:cNvCxnSpPr>
          <p:nvPr/>
        </p:nvCxnSpPr>
        <p:spPr>
          <a:xfrm>
            <a:off x="7829441" y="2776912"/>
            <a:ext cx="0" cy="129549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75" name="Gerade Verbindung 127">
            <a:extLst>
              <a:ext uri="{FF2B5EF4-FFF2-40B4-BE49-F238E27FC236}">
                <a16:creationId xmlns:a16="http://schemas.microsoft.com/office/drawing/2014/main" xmlns="" id="{426954C9-297F-E749-9597-3DDD91E451CC}"/>
              </a:ext>
            </a:extLst>
          </p:cNvPr>
          <p:cNvCxnSpPr>
            <a:cxnSpLocks/>
          </p:cNvCxnSpPr>
          <p:nvPr/>
        </p:nvCxnSpPr>
        <p:spPr>
          <a:xfrm>
            <a:off x="4133328" y="1259244"/>
            <a:ext cx="0" cy="1059335"/>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89" name="Gerade Verbindung 96"/>
          <p:cNvCxnSpPr>
            <a:cxnSpLocks/>
          </p:cNvCxnSpPr>
          <p:nvPr/>
        </p:nvCxnSpPr>
        <p:spPr>
          <a:xfrm flipH="1">
            <a:off x="3663360" y="1158982"/>
            <a:ext cx="1205493"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1" name="Straight Connector 22"/>
          <p:cNvCxnSpPr>
            <a:cxnSpLocks noChangeShapeType="1"/>
          </p:cNvCxnSpPr>
          <p:nvPr/>
        </p:nvCxnSpPr>
        <p:spPr bwMode="auto">
          <a:xfrm flipH="1">
            <a:off x="3623478" y="1220726"/>
            <a:ext cx="20455" cy="3494506"/>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107" name="Gerade Verbindung 127"/>
          <p:cNvCxnSpPr>
            <a:cxnSpLocks/>
          </p:cNvCxnSpPr>
          <p:nvPr/>
        </p:nvCxnSpPr>
        <p:spPr>
          <a:xfrm>
            <a:off x="4245661" y="4715232"/>
            <a:ext cx="1" cy="76991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5" name="Gerade Verbindung 127">
            <a:extLst>
              <a:ext uri="{FF2B5EF4-FFF2-40B4-BE49-F238E27FC236}">
                <a16:creationId xmlns:a16="http://schemas.microsoft.com/office/drawing/2014/main" xmlns="" id="{25AB405D-517A-1C42-A826-E5BDBFD04C43}"/>
              </a:ext>
            </a:extLst>
          </p:cNvPr>
          <p:cNvCxnSpPr/>
          <p:nvPr/>
        </p:nvCxnSpPr>
        <p:spPr>
          <a:xfrm>
            <a:off x="6367459" y="5295220"/>
            <a:ext cx="0" cy="28971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0" name="Straight Connector 27">
            <a:extLst>
              <a:ext uri="{FF2B5EF4-FFF2-40B4-BE49-F238E27FC236}">
                <a16:creationId xmlns:a16="http://schemas.microsoft.com/office/drawing/2014/main" xmlns="" id="{39DA644F-1838-544A-A642-A2F78B371ACA}"/>
              </a:ext>
            </a:extLst>
          </p:cNvPr>
          <p:cNvCxnSpPr>
            <a:cxnSpLocks noChangeShapeType="1"/>
          </p:cNvCxnSpPr>
          <p:nvPr/>
        </p:nvCxnSpPr>
        <p:spPr bwMode="auto">
          <a:xfrm flipH="1">
            <a:off x="6207899" y="4351618"/>
            <a:ext cx="1" cy="471091"/>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92" name="Gerade Verbindung 96">
            <a:extLst>
              <a:ext uri="{FF2B5EF4-FFF2-40B4-BE49-F238E27FC236}">
                <a16:creationId xmlns:a16="http://schemas.microsoft.com/office/drawing/2014/main" xmlns="" id="{04FC5820-B6AE-F148-B0A9-88FC20CF2410}"/>
              </a:ext>
            </a:extLst>
          </p:cNvPr>
          <p:cNvCxnSpPr>
            <a:cxnSpLocks/>
          </p:cNvCxnSpPr>
          <p:nvPr/>
        </p:nvCxnSpPr>
        <p:spPr>
          <a:xfrm flipH="1">
            <a:off x="6212047" y="4810514"/>
            <a:ext cx="583244"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88" name="Straight Connector 27">
            <a:extLst>
              <a:ext uri="{FF2B5EF4-FFF2-40B4-BE49-F238E27FC236}">
                <a16:creationId xmlns:a16="http://schemas.microsoft.com/office/drawing/2014/main" xmlns="" id="{F64512A4-14D0-304F-8238-3EBD1EB0F77F}"/>
              </a:ext>
            </a:extLst>
          </p:cNvPr>
          <p:cNvCxnSpPr>
            <a:cxnSpLocks noChangeShapeType="1"/>
          </p:cNvCxnSpPr>
          <p:nvPr/>
        </p:nvCxnSpPr>
        <p:spPr bwMode="auto">
          <a:xfrm>
            <a:off x="6959065" y="4560629"/>
            <a:ext cx="0" cy="724006"/>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82" name="Straight Connector 27">
            <a:extLst>
              <a:ext uri="{FF2B5EF4-FFF2-40B4-BE49-F238E27FC236}">
                <a16:creationId xmlns:a16="http://schemas.microsoft.com/office/drawing/2014/main" xmlns="" id="{3C33E765-F585-5045-96E8-82FB50773C17}"/>
              </a:ext>
            </a:extLst>
          </p:cNvPr>
          <p:cNvCxnSpPr>
            <a:cxnSpLocks noChangeShapeType="1"/>
          </p:cNvCxnSpPr>
          <p:nvPr/>
        </p:nvCxnSpPr>
        <p:spPr bwMode="auto">
          <a:xfrm>
            <a:off x="6089717" y="3011013"/>
            <a:ext cx="0" cy="2259710"/>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76" name="Прямая соединительная линия 75"/>
          <p:cNvCxnSpPr>
            <a:cxnSpLocks/>
          </p:cNvCxnSpPr>
          <p:nvPr/>
        </p:nvCxnSpPr>
        <p:spPr>
          <a:xfrm flipH="1">
            <a:off x="5235397" y="1424506"/>
            <a:ext cx="5086" cy="35425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3" name="Прямая соединительная линия 72"/>
          <p:cNvCxnSpPr>
            <a:cxnSpLocks/>
          </p:cNvCxnSpPr>
          <p:nvPr/>
        </p:nvCxnSpPr>
        <p:spPr>
          <a:xfrm>
            <a:off x="4317660" y="1158056"/>
            <a:ext cx="0" cy="51301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8" name="Gerade Verbindung 127"/>
          <p:cNvCxnSpPr>
            <a:cxnSpLocks/>
            <a:endCxn id="14408" idx="1"/>
          </p:cNvCxnSpPr>
          <p:nvPr/>
        </p:nvCxnSpPr>
        <p:spPr>
          <a:xfrm>
            <a:off x="2770733" y="3964814"/>
            <a:ext cx="1427629"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80" name="Gerade Verbindung 127">
            <a:extLst>
              <a:ext uri="{FF2B5EF4-FFF2-40B4-BE49-F238E27FC236}">
                <a16:creationId xmlns:a16="http://schemas.microsoft.com/office/drawing/2014/main" xmlns="" id="{8FA1685A-E356-2444-A140-FB607B6F9CEA}"/>
              </a:ext>
            </a:extLst>
          </p:cNvPr>
          <p:cNvCxnSpPr/>
          <p:nvPr/>
        </p:nvCxnSpPr>
        <p:spPr>
          <a:xfrm>
            <a:off x="1425111" y="5293396"/>
            <a:ext cx="0" cy="28971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94" name="Gerade Verbindung 127"/>
          <p:cNvCxnSpPr>
            <a:cxnSpLocks/>
          </p:cNvCxnSpPr>
          <p:nvPr/>
        </p:nvCxnSpPr>
        <p:spPr>
          <a:xfrm>
            <a:off x="3058305" y="4743113"/>
            <a:ext cx="1" cy="750716"/>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78" name="Gerade Verbindung 127">
            <a:extLst>
              <a:ext uri="{FF2B5EF4-FFF2-40B4-BE49-F238E27FC236}">
                <a16:creationId xmlns:a16="http://schemas.microsoft.com/office/drawing/2014/main" xmlns="" id="{6A654C7B-AFCD-4F48-894F-D1AF094CB716}"/>
              </a:ext>
            </a:extLst>
          </p:cNvPr>
          <p:cNvCxnSpPr>
            <a:cxnSpLocks/>
          </p:cNvCxnSpPr>
          <p:nvPr/>
        </p:nvCxnSpPr>
        <p:spPr>
          <a:xfrm>
            <a:off x="2615205" y="3899137"/>
            <a:ext cx="0" cy="161596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71" name="Gerade Verbindung 127">
            <a:extLst>
              <a:ext uri="{FF2B5EF4-FFF2-40B4-BE49-F238E27FC236}">
                <a16:creationId xmlns:a16="http://schemas.microsoft.com/office/drawing/2014/main" xmlns="" id="{217730B9-26F4-104B-BF2A-6C469AD20638}"/>
              </a:ext>
            </a:extLst>
          </p:cNvPr>
          <p:cNvCxnSpPr>
            <a:cxnSpLocks/>
          </p:cNvCxnSpPr>
          <p:nvPr/>
        </p:nvCxnSpPr>
        <p:spPr>
          <a:xfrm>
            <a:off x="6362015" y="1404045"/>
            <a:ext cx="0" cy="931371"/>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79" name="Gerade Verbindung 127">
            <a:extLst>
              <a:ext uri="{FF2B5EF4-FFF2-40B4-BE49-F238E27FC236}">
                <a16:creationId xmlns:a16="http://schemas.microsoft.com/office/drawing/2014/main" xmlns="" id="{77085E3D-3B9A-5449-9CC1-98FFFC2290E7}"/>
              </a:ext>
            </a:extLst>
          </p:cNvPr>
          <p:cNvCxnSpPr>
            <a:cxnSpLocks/>
          </p:cNvCxnSpPr>
          <p:nvPr/>
        </p:nvCxnSpPr>
        <p:spPr>
          <a:xfrm>
            <a:off x="4514703" y="3869175"/>
            <a:ext cx="0" cy="1646383"/>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135" name="Gerade Verbindung 96"/>
          <p:cNvCxnSpPr>
            <a:cxnSpLocks/>
          </p:cNvCxnSpPr>
          <p:nvPr/>
        </p:nvCxnSpPr>
        <p:spPr>
          <a:xfrm flipH="1">
            <a:off x="7412330" y="4070955"/>
            <a:ext cx="93133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4" name="Straight Connector 22">
            <a:extLst>
              <a:ext uri="{FF2B5EF4-FFF2-40B4-BE49-F238E27FC236}">
                <a16:creationId xmlns:a16="http://schemas.microsoft.com/office/drawing/2014/main" xmlns="" id="{DCE049B9-58D9-E547-8817-9B9BED944B33}"/>
              </a:ext>
            </a:extLst>
          </p:cNvPr>
          <p:cNvCxnSpPr>
            <a:cxnSpLocks noChangeShapeType="1"/>
          </p:cNvCxnSpPr>
          <p:nvPr/>
        </p:nvCxnSpPr>
        <p:spPr bwMode="auto">
          <a:xfrm>
            <a:off x="5246487" y="2121868"/>
            <a:ext cx="3590" cy="3173353"/>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123" name="Straight Connector 122"/>
          <p:cNvCxnSpPr>
            <a:cxnSpLocks noChangeShapeType="1"/>
          </p:cNvCxnSpPr>
          <p:nvPr/>
        </p:nvCxnSpPr>
        <p:spPr bwMode="auto">
          <a:xfrm>
            <a:off x="2094483" y="2995563"/>
            <a:ext cx="0" cy="552979"/>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77" name="Straight Connector 76"/>
          <p:cNvCxnSpPr>
            <a:cxnSpLocks noChangeShapeType="1"/>
          </p:cNvCxnSpPr>
          <p:nvPr/>
        </p:nvCxnSpPr>
        <p:spPr bwMode="auto">
          <a:xfrm flipH="1">
            <a:off x="7808609" y="2416441"/>
            <a:ext cx="3589" cy="666310"/>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105" name="Gerade Verbindung 127"/>
          <p:cNvCxnSpPr/>
          <p:nvPr/>
        </p:nvCxnSpPr>
        <p:spPr>
          <a:xfrm>
            <a:off x="8046986" y="5274051"/>
            <a:ext cx="0" cy="291042"/>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103" name="Gerade Verbindung 127"/>
          <p:cNvCxnSpPr/>
          <p:nvPr/>
        </p:nvCxnSpPr>
        <p:spPr>
          <a:xfrm>
            <a:off x="4797921" y="5284635"/>
            <a:ext cx="0" cy="28971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5" name="Gerade Verbindung 100"/>
          <p:cNvCxnSpPr>
            <a:cxnSpLocks/>
          </p:cNvCxnSpPr>
          <p:nvPr/>
        </p:nvCxnSpPr>
        <p:spPr>
          <a:xfrm flipH="1">
            <a:off x="2082908" y="3011013"/>
            <a:ext cx="3171032" cy="2646"/>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sp>
        <p:nvSpPr>
          <p:cNvPr id="10" name="Rechteck 12"/>
          <p:cNvSpPr/>
          <p:nvPr/>
        </p:nvSpPr>
        <p:spPr>
          <a:xfrm>
            <a:off x="1303249" y="3239339"/>
            <a:ext cx="1536372" cy="360041"/>
          </a:xfrm>
          <a:prstGeom prst="rect">
            <a:avLst/>
          </a:prstGeom>
          <a:solidFill>
            <a:srgbClr val="FFEEE4"/>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3704" tIns="3704" rIns="3704" bIns="44743" anchor="ctr"/>
          <a:lstStyle/>
          <a:p>
            <a:pPr algn="ctr" defTabSz="259281"/>
            <a:r>
              <a:rPr lang="en-US" altLang="ru-RU" sz="1400" i="1" dirty="0">
                <a:solidFill>
                  <a:srgbClr val="000090"/>
                </a:solidFill>
                <a:latin typeface="Arial" pitchFamily="34" charset="0"/>
                <a:ea typeface="MS PGothic" pitchFamily="34" charset="-128"/>
                <a:cs typeface="Arial" pitchFamily="34" charset="0"/>
              </a:rPr>
              <a:t>Project office</a:t>
            </a:r>
            <a:endParaRPr lang="de-DE" altLang="ru-RU" sz="1400" i="1" dirty="0">
              <a:solidFill>
                <a:srgbClr val="000090"/>
              </a:solidFill>
              <a:latin typeface="Arial" pitchFamily="34" charset="0"/>
              <a:ea typeface="MS PGothic" pitchFamily="34" charset="-128"/>
              <a:cs typeface="Arial" pitchFamily="34" charset="0"/>
            </a:endParaRPr>
          </a:p>
        </p:txBody>
      </p:sp>
      <p:sp>
        <p:nvSpPr>
          <p:cNvPr id="11" name="Rechteck 27"/>
          <p:cNvSpPr/>
          <p:nvPr/>
        </p:nvSpPr>
        <p:spPr>
          <a:xfrm>
            <a:off x="4053992" y="5438255"/>
            <a:ext cx="1421937" cy="308512"/>
          </a:xfrm>
          <a:prstGeom prst="rect">
            <a:avLst/>
          </a:prstGeom>
          <a:solidFill>
            <a:srgbClr val="92D050"/>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200" b="1" dirty="0">
                <a:solidFill>
                  <a:srgbClr val="000090"/>
                </a:solidFill>
                <a:latin typeface="Arial" pitchFamily="34" charset="0"/>
                <a:ea typeface="MS PGothic" pitchFamily="34" charset="-128"/>
                <a:cs typeface="Arial" pitchFamily="34" charset="0"/>
              </a:rPr>
              <a:t>Machines</a:t>
            </a:r>
          </a:p>
        </p:txBody>
      </p:sp>
      <p:cxnSp>
        <p:nvCxnSpPr>
          <p:cNvPr id="16" name="Gerade Verbindung 96"/>
          <p:cNvCxnSpPr>
            <a:cxnSpLocks/>
          </p:cNvCxnSpPr>
          <p:nvPr/>
        </p:nvCxnSpPr>
        <p:spPr>
          <a:xfrm flipH="1">
            <a:off x="7371803" y="3715658"/>
            <a:ext cx="93133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Gerade Verbindung 106"/>
          <p:cNvCxnSpPr>
            <a:cxnSpLocks/>
          </p:cNvCxnSpPr>
          <p:nvPr/>
        </p:nvCxnSpPr>
        <p:spPr>
          <a:xfrm flipH="1">
            <a:off x="1425111" y="5293396"/>
            <a:ext cx="6893635"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18" name="Gerade Verbindung 113"/>
          <p:cNvCxnSpPr>
            <a:cxnSpLocks/>
          </p:cNvCxnSpPr>
          <p:nvPr/>
        </p:nvCxnSpPr>
        <p:spPr>
          <a:xfrm>
            <a:off x="3272881" y="5284635"/>
            <a:ext cx="0" cy="89296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sp>
        <p:nvSpPr>
          <p:cNvPr id="14358" name="Textfeld 150"/>
          <p:cNvSpPr txBox="1">
            <a:spLocks noChangeArrowheads="1"/>
          </p:cNvSpPr>
          <p:nvPr/>
        </p:nvSpPr>
        <p:spPr bwMode="auto">
          <a:xfrm>
            <a:off x="258278" y="101757"/>
            <a:ext cx="8707682" cy="380480"/>
          </a:xfrm>
          <a:prstGeom prst="rect">
            <a:avLst/>
          </a:prstGeom>
          <a:solidFill>
            <a:srgbClr val="A0FFF6"/>
          </a:solidFill>
          <a:ln w="9525">
            <a:noFill/>
            <a:miter lim="800000"/>
            <a:headEnd/>
            <a:tailEnd/>
          </a:ln>
        </p:spPr>
        <p:txBody>
          <a:bodyPr wrap="square" tIns="36000" bIns="36000">
            <a:spAutoFit/>
          </a:bodyPr>
          <a:lstStyle/>
          <a:p>
            <a:pPr algn="ctr" eaLnBrk="1" hangingPunct="1"/>
            <a:r>
              <a:rPr lang="en-US" altLang="ru-RU" sz="2000" b="1" dirty="0">
                <a:solidFill>
                  <a:srgbClr val="002060"/>
                </a:solidFill>
              </a:rPr>
              <a:t>Project management and expertise structure</a:t>
            </a:r>
          </a:p>
        </p:txBody>
      </p:sp>
      <p:cxnSp>
        <p:nvCxnSpPr>
          <p:cNvPr id="23" name="Straight Connector 22"/>
          <p:cNvCxnSpPr>
            <a:cxnSpLocks noChangeShapeType="1"/>
          </p:cNvCxnSpPr>
          <p:nvPr/>
        </p:nvCxnSpPr>
        <p:spPr bwMode="auto">
          <a:xfrm>
            <a:off x="5343920" y="3021234"/>
            <a:ext cx="1318086" cy="0"/>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cxnSp>
        <p:nvCxnSpPr>
          <p:cNvPr id="28" name="Straight Connector 27"/>
          <p:cNvCxnSpPr>
            <a:cxnSpLocks noChangeShapeType="1"/>
          </p:cNvCxnSpPr>
          <p:nvPr/>
        </p:nvCxnSpPr>
        <p:spPr bwMode="auto">
          <a:xfrm>
            <a:off x="6661762" y="3011013"/>
            <a:ext cx="10450" cy="1529656"/>
          </a:xfrm>
          <a:prstGeom prst="line">
            <a:avLst/>
          </a:prstGeom>
          <a:noFill/>
          <a:ln w="25400">
            <a:solidFill>
              <a:srgbClr val="000090"/>
            </a:solidFill>
            <a:round/>
            <a:headEnd/>
            <a:tailEnd/>
          </a:ln>
          <a:effectLst>
            <a:outerShdw blurRad="40000" dist="20000" dir="5400000" rotWithShape="0">
              <a:srgbClr val="808080">
                <a:alpha val="37999"/>
              </a:srgbClr>
            </a:outerShdw>
          </a:effectLst>
        </p:spPr>
      </p:cxnSp>
      <p:sp>
        <p:nvSpPr>
          <p:cNvPr id="34" name="Rechteck 15"/>
          <p:cNvSpPr/>
          <p:nvPr/>
        </p:nvSpPr>
        <p:spPr>
          <a:xfrm>
            <a:off x="4472726" y="2776912"/>
            <a:ext cx="1536371" cy="488420"/>
          </a:xfrm>
          <a:prstGeom prst="rect">
            <a:avLst/>
          </a:prstGeom>
          <a:solidFill>
            <a:srgbClr val="AAFFED"/>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400" b="1" dirty="0">
                <a:solidFill>
                  <a:srgbClr val="000090"/>
                </a:solidFill>
                <a:latin typeface="Arial" pitchFamily="34" charset="0"/>
                <a:ea typeface="MS PGothic" pitchFamily="34" charset="-128"/>
                <a:cs typeface="Arial" pitchFamily="34" charset="0"/>
              </a:rPr>
              <a:t>Project Leader</a:t>
            </a:r>
            <a:endParaRPr lang="ru-RU" altLang="ru-RU" sz="1400" b="1" dirty="0">
              <a:solidFill>
                <a:srgbClr val="000090"/>
              </a:solidFill>
              <a:latin typeface="Arial" pitchFamily="34" charset="0"/>
              <a:ea typeface="MS PGothic" pitchFamily="34" charset="-128"/>
              <a:cs typeface="Arial" pitchFamily="34" charset="0"/>
            </a:endParaRPr>
          </a:p>
        </p:txBody>
      </p:sp>
      <p:sp>
        <p:nvSpPr>
          <p:cNvPr id="35" name="Rechteck 30"/>
          <p:cNvSpPr/>
          <p:nvPr/>
        </p:nvSpPr>
        <p:spPr>
          <a:xfrm>
            <a:off x="5600078" y="5438256"/>
            <a:ext cx="1559718" cy="300718"/>
          </a:xfrm>
          <a:prstGeom prst="rect">
            <a:avLst/>
          </a:prstGeom>
          <a:solidFill>
            <a:schemeClr val="accent6">
              <a:lumMod val="20000"/>
              <a:lumOff val="80000"/>
            </a:schemeClr>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200" b="1" dirty="0">
                <a:solidFill>
                  <a:srgbClr val="000090"/>
                </a:solidFill>
                <a:latin typeface="Arial" pitchFamily="34" charset="0"/>
                <a:ea typeface="MS PGothic" pitchFamily="34" charset="-128"/>
                <a:cs typeface="Arial" pitchFamily="34" charset="0"/>
              </a:rPr>
              <a:t>Civil construction</a:t>
            </a:r>
            <a:endParaRPr lang="ru-RU" altLang="ru-RU" sz="1200" b="1" dirty="0">
              <a:solidFill>
                <a:srgbClr val="000090"/>
              </a:solidFill>
              <a:latin typeface="Arial" pitchFamily="34" charset="0"/>
              <a:ea typeface="MS PGothic" pitchFamily="34" charset="-128"/>
              <a:cs typeface="Arial" pitchFamily="34" charset="0"/>
            </a:endParaRPr>
          </a:p>
        </p:txBody>
      </p:sp>
      <p:sp>
        <p:nvSpPr>
          <p:cNvPr id="38" name="Rechteck 24"/>
          <p:cNvSpPr/>
          <p:nvPr/>
        </p:nvSpPr>
        <p:spPr>
          <a:xfrm>
            <a:off x="2538762" y="5439074"/>
            <a:ext cx="1369711" cy="311885"/>
          </a:xfrm>
          <a:prstGeom prst="rect">
            <a:avLst/>
          </a:prstGeom>
          <a:solidFill>
            <a:srgbClr val="C7F4EA"/>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200" b="1" dirty="0">
                <a:solidFill>
                  <a:srgbClr val="000090"/>
                </a:solidFill>
                <a:latin typeface="Arial" pitchFamily="34" charset="0"/>
                <a:ea typeface="MS PGothic" pitchFamily="34" charset="-128"/>
                <a:cs typeface="Arial" pitchFamily="34" charset="0"/>
              </a:rPr>
              <a:t>Detectors</a:t>
            </a:r>
            <a:endParaRPr lang="en-GB" altLang="ru-RU" sz="1200" b="1" dirty="0">
              <a:solidFill>
                <a:srgbClr val="000090"/>
              </a:solidFill>
              <a:latin typeface="Arial" pitchFamily="34" charset="0"/>
              <a:ea typeface="MS PGothic" pitchFamily="34" charset="-128"/>
              <a:cs typeface="Arial" pitchFamily="34" charset="0"/>
            </a:endParaRPr>
          </a:p>
        </p:txBody>
      </p:sp>
      <p:cxnSp>
        <p:nvCxnSpPr>
          <p:cNvPr id="39" name="Gerade Verbindung 100"/>
          <p:cNvCxnSpPr>
            <a:cxnSpLocks/>
          </p:cNvCxnSpPr>
          <p:nvPr/>
        </p:nvCxnSpPr>
        <p:spPr>
          <a:xfrm flipH="1">
            <a:off x="2569536" y="5928432"/>
            <a:ext cx="1484456"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40" name="Gerade Verbindung 127"/>
          <p:cNvCxnSpPr/>
          <p:nvPr/>
        </p:nvCxnSpPr>
        <p:spPr>
          <a:xfrm>
            <a:off x="2569534" y="5921618"/>
            <a:ext cx="0" cy="28971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41" name="Gerade Verbindung 127"/>
          <p:cNvCxnSpPr/>
          <p:nvPr/>
        </p:nvCxnSpPr>
        <p:spPr>
          <a:xfrm>
            <a:off x="4059374" y="5924972"/>
            <a:ext cx="0" cy="289718"/>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sp>
        <p:nvSpPr>
          <p:cNvPr id="42" name="Rechteck 33"/>
          <p:cNvSpPr/>
          <p:nvPr/>
        </p:nvSpPr>
        <p:spPr>
          <a:xfrm>
            <a:off x="2144210" y="6062610"/>
            <a:ext cx="689745" cy="360040"/>
          </a:xfrm>
          <a:prstGeom prst="rect">
            <a:avLst/>
          </a:prstGeom>
          <a:solidFill>
            <a:srgbClr val="C7F4EA"/>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de-DE" altLang="ru-RU" sz="1200" b="1" dirty="0">
                <a:solidFill>
                  <a:srgbClr val="000090"/>
                </a:solidFill>
                <a:latin typeface="Arial" pitchFamily="34" charset="0"/>
                <a:ea typeface="MS PGothic" pitchFamily="34" charset="-128"/>
                <a:cs typeface="Arial" pitchFamily="34" charset="0"/>
              </a:rPr>
              <a:t>BM</a:t>
            </a:r>
            <a:r>
              <a:rPr lang="en-US" altLang="ru-RU" sz="1200" b="1" dirty="0">
                <a:solidFill>
                  <a:srgbClr val="000090"/>
                </a:solidFill>
                <a:latin typeface="Arial" pitchFamily="34" charset="0"/>
                <a:ea typeface="MS PGothic" pitchFamily="34" charset="-128"/>
                <a:cs typeface="Arial" pitchFamily="34" charset="0"/>
              </a:rPr>
              <a:t>@N</a:t>
            </a:r>
          </a:p>
        </p:txBody>
      </p:sp>
      <p:sp>
        <p:nvSpPr>
          <p:cNvPr id="43" name="Rechteck 36"/>
          <p:cNvSpPr/>
          <p:nvPr/>
        </p:nvSpPr>
        <p:spPr>
          <a:xfrm>
            <a:off x="2975141" y="6062940"/>
            <a:ext cx="649908" cy="360040"/>
          </a:xfrm>
          <a:prstGeom prst="rect">
            <a:avLst/>
          </a:prstGeom>
          <a:solidFill>
            <a:srgbClr val="C7F4EA"/>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200" b="1" dirty="0">
                <a:solidFill>
                  <a:srgbClr val="000090"/>
                </a:solidFill>
                <a:latin typeface="Arial" pitchFamily="34" charset="0"/>
                <a:ea typeface="MS PGothic" pitchFamily="34" charset="-128"/>
                <a:cs typeface="Arial" pitchFamily="34" charset="0"/>
              </a:rPr>
              <a:t>MPD</a:t>
            </a:r>
            <a:endParaRPr lang="ru-RU" altLang="ru-RU" sz="1200" b="1" dirty="0">
              <a:solidFill>
                <a:srgbClr val="000090"/>
              </a:solidFill>
              <a:latin typeface="Arial" pitchFamily="34" charset="0"/>
              <a:ea typeface="MS PGothic" pitchFamily="34" charset="-128"/>
              <a:cs typeface="Arial" pitchFamily="34" charset="0"/>
            </a:endParaRPr>
          </a:p>
        </p:txBody>
      </p:sp>
      <p:sp>
        <p:nvSpPr>
          <p:cNvPr id="44" name="Rechteck 39"/>
          <p:cNvSpPr/>
          <p:nvPr/>
        </p:nvSpPr>
        <p:spPr>
          <a:xfrm>
            <a:off x="3786973" y="6051035"/>
            <a:ext cx="612400" cy="360040"/>
          </a:xfrm>
          <a:prstGeom prst="rect">
            <a:avLst/>
          </a:prstGeom>
          <a:solidFill>
            <a:srgbClr val="C7F4EA"/>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lvl1pPr defTabSz="4000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000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0005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0005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0005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000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000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000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000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de-DE" altLang="ru-RU" sz="1200" b="1" dirty="0">
                <a:solidFill>
                  <a:srgbClr val="000090"/>
                </a:solidFill>
                <a:latin typeface="Arial" panose="020B0604020202020204" pitchFamily="34" charset="0"/>
                <a:cs typeface="Arial" panose="020B0604020202020204" pitchFamily="34" charset="0"/>
              </a:rPr>
              <a:t>SPD</a:t>
            </a:r>
          </a:p>
        </p:txBody>
      </p:sp>
      <p:sp>
        <p:nvSpPr>
          <p:cNvPr id="51" name="TextBox 50"/>
          <p:cNvSpPr txBox="1"/>
          <p:nvPr/>
        </p:nvSpPr>
        <p:spPr>
          <a:xfrm>
            <a:off x="6316514" y="4505188"/>
            <a:ext cx="1279397" cy="646331"/>
          </a:xfrm>
          <a:prstGeom prst="rect">
            <a:avLst/>
          </a:prstGeom>
          <a:solidFill>
            <a:schemeClr val="accent6">
              <a:lumMod val="20000"/>
              <a:lumOff val="80000"/>
            </a:schemeClr>
          </a:solidFill>
          <a:ln>
            <a:solidFill>
              <a:srgbClr val="000090"/>
            </a:solidFill>
          </a:ln>
        </p:spPr>
        <p:txBody>
          <a:bodyPr wrap="square">
            <a:spAutoFit/>
          </a:bodyPr>
          <a:lstStyle/>
          <a:p>
            <a:pPr algn="ctr" eaLnBrk="1" hangingPunct="1"/>
            <a:r>
              <a:rPr lang="en-US" altLang="ru-RU" sz="1200" dirty="0">
                <a:solidFill>
                  <a:srgbClr val="000090"/>
                </a:solidFill>
                <a:cs typeface="Arial" pitchFamily="34" charset="0"/>
              </a:rPr>
              <a:t>Computing </a:t>
            </a:r>
          </a:p>
          <a:p>
            <a:pPr algn="ctr" eaLnBrk="1" hangingPunct="1"/>
            <a:r>
              <a:rPr lang="en-US" altLang="ru-RU" sz="1200" dirty="0">
                <a:solidFill>
                  <a:srgbClr val="000090"/>
                </a:solidFill>
                <a:cs typeface="Arial" pitchFamily="34" charset="0"/>
              </a:rPr>
              <a:t>&amp; network integration</a:t>
            </a:r>
          </a:p>
        </p:txBody>
      </p:sp>
      <p:sp>
        <p:nvSpPr>
          <p:cNvPr id="64" name="Rechteck 27"/>
          <p:cNvSpPr/>
          <p:nvPr/>
        </p:nvSpPr>
        <p:spPr>
          <a:xfrm>
            <a:off x="7270772" y="5403777"/>
            <a:ext cx="1529290" cy="466805"/>
          </a:xfrm>
          <a:prstGeom prst="rect">
            <a:avLst/>
          </a:prstGeom>
          <a:solidFill>
            <a:schemeClr val="accent2">
              <a:lumMod val="20000"/>
              <a:lumOff val="80000"/>
            </a:schemeClr>
          </a:solidFill>
          <a:ln>
            <a:solidFill>
              <a:srgbClr val="00009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4763" tIns="4763" rIns="4763" bIns="44743" anchor="ctr"/>
          <a:lstStyle/>
          <a:p>
            <a:pPr algn="ctr" defTabSz="333362"/>
            <a:r>
              <a:rPr lang="en-US" altLang="ru-RU" sz="1200" dirty="0">
                <a:solidFill>
                  <a:srgbClr val="000090"/>
                </a:solidFill>
                <a:latin typeface="Arial" pitchFamily="34" charset="0"/>
                <a:ea typeface="MS PGothic" pitchFamily="34" charset="-128"/>
                <a:cs typeface="Arial" pitchFamily="34" charset="0"/>
              </a:rPr>
              <a:t>Engineering </a:t>
            </a:r>
          </a:p>
          <a:p>
            <a:pPr algn="ctr" defTabSz="333362"/>
            <a:r>
              <a:rPr lang="en-US" altLang="ru-RU" sz="1200" dirty="0">
                <a:solidFill>
                  <a:srgbClr val="000090"/>
                </a:solidFill>
                <a:latin typeface="Arial" pitchFamily="34" charset="0"/>
                <a:ea typeface="MS PGothic" pitchFamily="34" charset="-128"/>
                <a:cs typeface="Arial" pitchFamily="34" charset="0"/>
              </a:rPr>
              <a:t>infrastructure</a:t>
            </a:r>
            <a:endParaRPr lang="ru-RU" altLang="ru-RU" sz="1200" dirty="0">
              <a:solidFill>
                <a:srgbClr val="000090"/>
              </a:solidFill>
              <a:latin typeface="Arial" pitchFamily="34" charset="0"/>
              <a:ea typeface="MS PGothic" pitchFamily="34" charset="-128"/>
              <a:cs typeface="Arial" pitchFamily="34" charset="0"/>
            </a:endParaRPr>
          </a:p>
        </p:txBody>
      </p:sp>
      <p:sp>
        <p:nvSpPr>
          <p:cNvPr id="14384" name="Rectangle 1"/>
          <p:cNvSpPr>
            <a:spLocks noChangeArrowheads="1"/>
          </p:cNvSpPr>
          <p:nvPr/>
        </p:nvSpPr>
        <p:spPr bwMode="auto">
          <a:xfrm>
            <a:off x="4774938" y="846914"/>
            <a:ext cx="2815886" cy="624136"/>
          </a:xfrm>
          <a:prstGeom prst="rect">
            <a:avLst/>
          </a:prstGeom>
          <a:solidFill>
            <a:srgbClr val="002060"/>
          </a:solidFill>
          <a:ln w="9525">
            <a:noFill/>
            <a:miter lim="800000"/>
            <a:headEnd/>
            <a:tailEnd/>
          </a:ln>
        </p:spPr>
        <p:txBody>
          <a:bodyPr wrap="square" tIns="72000">
            <a:spAutoFit/>
          </a:bodyPr>
          <a:lstStyle/>
          <a:p>
            <a:pPr algn="ctr">
              <a:spcAft>
                <a:spcPts val="100"/>
              </a:spcAft>
            </a:pPr>
            <a:r>
              <a:rPr lang="en-US" altLang="ru-RU" sz="1600" b="1" dirty="0">
                <a:solidFill>
                  <a:schemeClr val="bg1"/>
                </a:solidFill>
                <a:cs typeface="Arial" pitchFamily="34" charset="0"/>
              </a:rPr>
              <a:t>Supervisory Board</a:t>
            </a:r>
          </a:p>
          <a:p>
            <a:pPr algn="ctr">
              <a:spcAft>
                <a:spcPts val="100"/>
              </a:spcAft>
            </a:pPr>
            <a:r>
              <a:rPr lang="en-US" altLang="ru-RU" sz="1600" b="1" dirty="0">
                <a:solidFill>
                  <a:schemeClr val="bg1"/>
                </a:solidFill>
                <a:cs typeface="Arial" pitchFamily="34" charset="0"/>
              </a:rPr>
              <a:t>JINR and RF</a:t>
            </a:r>
            <a:endParaRPr lang="de-DE" altLang="ru-RU" sz="1600" b="1" dirty="0">
              <a:solidFill>
                <a:schemeClr val="bg1"/>
              </a:solidFill>
              <a:cs typeface="Arial" pitchFamily="34" charset="0"/>
            </a:endParaRPr>
          </a:p>
        </p:txBody>
      </p:sp>
      <p:sp>
        <p:nvSpPr>
          <p:cNvPr id="14385" name="Rectangle 21"/>
          <p:cNvSpPr>
            <a:spLocks noChangeArrowheads="1"/>
          </p:cNvSpPr>
          <p:nvPr/>
        </p:nvSpPr>
        <p:spPr bwMode="auto">
          <a:xfrm>
            <a:off x="3928196" y="2283613"/>
            <a:ext cx="2601178" cy="264688"/>
          </a:xfrm>
          <a:prstGeom prst="rect">
            <a:avLst/>
          </a:prstGeom>
          <a:solidFill>
            <a:srgbClr val="A0FFF6"/>
          </a:solidFill>
          <a:ln w="9525">
            <a:solidFill>
              <a:srgbClr val="002060"/>
            </a:solidFill>
            <a:miter lim="800000"/>
            <a:headEnd/>
            <a:tailEnd/>
          </a:ln>
        </p:spPr>
        <p:txBody>
          <a:bodyPr wrap="square" lIns="36000" rIns="36000" anchor="b">
            <a:spAutoFit/>
          </a:bodyPr>
          <a:lstStyle/>
          <a:p>
            <a:pPr algn="ctr" defTabSz="333362">
              <a:lnSpc>
                <a:spcPct val="80000"/>
              </a:lnSpc>
              <a:spcBef>
                <a:spcPts val="600"/>
              </a:spcBef>
              <a:spcAft>
                <a:spcPct val="35000"/>
              </a:spcAft>
            </a:pPr>
            <a:r>
              <a:rPr lang="en-US" altLang="ru-RU" sz="1400" b="1" dirty="0">
                <a:solidFill>
                  <a:srgbClr val="002060"/>
                </a:solidFill>
                <a:cs typeface="Arial" pitchFamily="34" charset="0"/>
              </a:rPr>
              <a:t>Coordination Committee</a:t>
            </a:r>
          </a:p>
        </p:txBody>
      </p:sp>
      <p:sp>
        <p:nvSpPr>
          <p:cNvPr id="14386" name="Rectangle 16384"/>
          <p:cNvSpPr>
            <a:spLocks noChangeArrowheads="1"/>
          </p:cNvSpPr>
          <p:nvPr/>
        </p:nvSpPr>
        <p:spPr bwMode="auto">
          <a:xfrm>
            <a:off x="7067199" y="2605811"/>
            <a:ext cx="1529292" cy="480131"/>
          </a:xfrm>
          <a:prstGeom prst="rect">
            <a:avLst/>
          </a:prstGeom>
          <a:solidFill>
            <a:srgbClr val="A0FFF6"/>
          </a:solidFill>
          <a:ln w="9525">
            <a:solidFill>
              <a:srgbClr val="000090"/>
            </a:solidFill>
            <a:miter lim="800000"/>
            <a:headEnd/>
            <a:tailEnd/>
          </a:ln>
        </p:spPr>
        <p:txBody>
          <a:bodyPr>
            <a:spAutoFit/>
          </a:bodyPr>
          <a:lstStyle/>
          <a:p>
            <a:pPr algn="ctr" defTabSz="333362">
              <a:lnSpc>
                <a:spcPct val="90000"/>
              </a:lnSpc>
              <a:spcAft>
                <a:spcPct val="35000"/>
              </a:spcAft>
            </a:pPr>
            <a:r>
              <a:rPr lang="en-US" altLang="ru-RU" sz="1400" b="1" dirty="0">
                <a:solidFill>
                  <a:srgbClr val="000090"/>
                </a:solidFill>
                <a:cs typeface="Arial" pitchFamily="34" charset="0"/>
              </a:rPr>
              <a:t>Project Directorate</a:t>
            </a:r>
            <a:endParaRPr lang="ru-RU" altLang="ru-RU" sz="1400" b="1" dirty="0">
              <a:solidFill>
                <a:srgbClr val="000090"/>
              </a:solidFill>
              <a:cs typeface="Arial" pitchFamily="34" charset="0"/>
            </a:endParaRPr>
          </a:p>
        </p:txBody>
      </p:sp>
      <p:sp>
        <p:nvSpPr>
          <p:cNvPr id="14387" name="Rectangle 16386"/>
          <p:cNvSpPr>
            <a:spLocks noChangeArrowheads="1"/>
          </p:cNvSpPr>
          <p:nvPr/>
        </p:nvSpPr>
        <p:spPr bwMode="auto">
          <a:xfrm>
            <a:off x="5052982" y="6134076"/>
            <a:ext cx="603394" cy="276999"/>
          </a:xfrm>
          <a:prstGeom prst="rect">
            <a:avLst/>
          </a:prstGeom>
          <a:solidFill>
            <a:srgbClr val="FFFF00"/>
          </a:solidFill>
          <a:ln w="9525">
            <a:solidFill>
              <a:srgbClr val="000090"/>
            </a:solidFill>
            <a:miter lim="800000"/>
            <a:headEnd/>
            <a:tailEnd/>
          </a:ln>
        </p:spPr>
        <p:txBody>
          <a:bodyPr wrap="square">
            <a:spAutoFit/>
          </a:bodyPr>
          <a:lstStyle/>
          <a:p>
            <a:pPr algn="ctr" eaLnBrk="1" hangingPunct="1"/>
            <a:r>
              <a:rPr lang="en-US" altLang="ru-RU" sz="1200" b="1" dirty="0">
                <a:solidFill>
                  <a:srgbClr val="002060"/>
                </a:solidFill>
                <a:cs typeface="Arial" pitchFamily="34" charset="0"/>
              </a:rPr>
              <a:t>RRB</a:t>
            </a:r>
            <a:endParaRPr lang="ru-RU" altLang="ru-RU" sz="1200" b="1" dirty="0">
              <a:solidFill>
                <a:srgbClr val="002060"/>
              </a:solidFill>
              <a:cs typeface="Arial" pitchFamily="34" charset="0"/>
            </a:endParaRPr>
          </a:p>
        </p:txBody>
      </p:sp>
      <p:sp>
        <p:nvSpPr>
          <p:cNvPr id="14388" name="TextBox 16389"/>
          <p:cNvSpPr txBox="1">
            <a:spLocks noChangeArrowheads="1"/>
          </p:cNvSpPr>
          <p:nvPr/>
        </p:nvSpPr>
        <p:spPr bwMode="auto">
          <a:xfrm>
            <a:off x="5134570" y="5902569"/>
            <a:ext cx="1660721" cy="276999"/>
          </a:xfrm>
          <a:prstGeom prst="rect">
            <a:avLst/>
          </a:prstGeom>
          <a:noFill/>
          <a:ln w="9525">
            <a:noFill/>
            <a:miter lim="800000"/>
            <a:headEnd/>
            <a:tailEnd/>
          </a:ln>
        </p:spPr>
        <p:txBody>
          <a:bodyPr wrap="square">
            <a:spAutoFit/>
          </a:bodyPr>
          <a:lstStyle/>
          <a:p>
            <a:pPr algn="ctr" eaLnBrk="1" hangingPunct="1"/>
            <a:r>
              <a:rPr lang="en-US" altLang="ru-RU" sz="1200" b="1" dirty="0">
                <a:solidFill>
                  <a:srgbClr val="000090"/>
                </a:solidFill>
                <a:cs typeface="Arial" pitchFamily="34" charset="0"/>
              </a:rPr>
              <a:t>COLLABORATIONS</a:t>
            </a:r>
          </a:p>
        </p:txBody>
      </p:sp>
      <p:sp>
        <p:nvSpPr>
          <p:cNvPr id="2" name="TextBox 1"/>
          <p:cNvSpPr txBox="1"/>
          <p:nvPr/>
        </p:nvSpPr>
        <p:spPr>
          <a:xfrm>
            <a:off x="5558726" y="3889953"/>
            <a:ext cx="1071964" cy="461665"/>
          </a:xfrm>
          <a:prstGeom prst="rect">
            <a:avLst/>
          </a:prstGeom>
          <a:solidFill>
            <a:srgbClr val="A0FFF6"/>
          </a:solidFill>
          <a:ln w="19050" cmpd="sng">
            <a:solidFill>
              <a:srgbClr val="002060"/>
            </a:solidFill>
          </a:ln>
        </p:spPr>
        <p:txBody>
          <a:bodyPr wrap="square">
            <a:spAutoFit/>
          </a:bodyPr>
          <a:lstStyle/>
          <a:p>
            <a:pPr algn="ctr" eaLnBrk="1" hangingPunct="1"/>
            <a:r>
              <a:rPr lang="en-US" altLang="ru-RU" sz="1200" b="1" dirty="0">
                <a:solidFill>
                  <a:schemeClr val="tx2">
                    <a:lumMod val="50000"/>
                  </a:schemeClr>
                </a:solidFill>
                <a:cs typeface="Arial" pitchFamily="34" charset="0"/>
              </a:rPr>
              <a:t>Chief Engineer</a:t>
            </a:r>
            <a:endParaRPr lang="ru-RU" altLang="ru-RU" sz="1200" b="1" dirty="0">
              <a:solidFill>
                <a:schemeClr val="tx2">
                  <a:lumMod val="50000"/>
                </a:schemeClr>
              </a:solidFill>
              <a:cs typeface="Arial" pitchFamily="34" charset="0"/>
            </a:endParaRPr>
          </a:p>
        </p:txBody>
      </p:sp>
      <p:sp>
        <p:nvSpPr>
          <p:cNvPr id="14393" name="TextBox 64"/>
          <p:cNvSpPr txBox="1">
            <a:spLocks noChangeArrowheads="1"/>
          </p:cNvSpPr>
          <p:nvPr/>
        </p:nvSpPr>
        <p:spPr bwMode="auto">
          <a:xfrm>
            <a:off x="4289588" y="1609593"/>
            <a:ext cx="1952287" cy="523220"/>
          </a:xfrm>
          <a:prstGeom prst="rect">
            <a:avLst/>
          </a:prstGeom>
          <a:solidFill>
            <a:srgbClr val="FFFF00"/>
          </a:solidFill>
          <a:ln w="9525">
            <a:solidFill>
              <a:srgbClr val="000000"/>
            </a:solidFill>
            <a:miter lim="800000"/>
            <a:headEnd/>
            <a:tailEnd/>
          </a:ln>
        </p:spPr>
        <p:txBody>
          <a:bodyPr wrap="square">
            <a:spAutoFit/>
          </a:bodyPr>
          <a:lstStyle/>
          <a:p>
            <a:pPr algn="ctr" eaLnBrk="1" hangingPunct="1"/>
            <a:r>
              <a:rPr lang="en-US" altLang="ru-RU" sz="1400" b="1" dirty="0"/>
              <a:t>Cost &amp; Schedule Review Committee</a:t>
            </a:r>
            <a:endParaRPr lang="en-GB" altLang="ru-RU" sz="1400" b="1" dirty="0">
              <a:solidFill>
                <a:srgbClr val="000090"/>
              </a:solidFill>
              <a:cs typeface="Arial" pitchFamily="34" charset="0"/>
            </a:endParaRPr>
          </a:p>
        </p:txBody>
      </p:sp>
      <p:sp>
        <p:nvSpPr>
          <p:cNvPr id="22" name="Rectangle 21"/>
          <p:cNvSpPr/>
          <p:nvPr/>
        </p:nvSpPr>
        <p:spPr>
          <a:xfrm>
            <a:off x="42368" y="5216875"/>
            <a:ext cx="8943936" cy="1359177"/>
          </a:xfrm>
          <a:prstGeom prst="rect">
            <a:avLst/>
          </a:prstGeom>
          <a:noFill/>
          <a:ln w="28575">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4402" name="TextBox 25"/>
          <p:cNvSpPr txBox="1">
            <a:spLocks noChangeArrowheads="1"/>
          </p:cNvSpPr>
          <p:nvPr/>
        </p:nvSpPr>
        <p:spPr bwMode="auto">
          <a:xfrm>
            <a:off x="7714851" y="4865080"/>
            <a:ext cx="1415772" cy="369332"/>
          </a:xfrm>
          <a:prstGeom prst="rect">
            <a:avLst/>
          </a:prstGeom>
          <a:noFill/>
          <a:ln w="9525">
            <a:noFill/>
            <a:miter lim="800000"/>
            <a:headEnd/>
            <a:tailEnd/>
          </a:ln>
        </p:spPr>
        <p:txBody>
          <a:bodyPr wrap="none">
            <a:spAutoFit/>
          </a:bodyPr>
          <a:lstStyle/>
          <a:p>
            <a:r>
              <a:rPr lang="en-US" i="1" dirty="0">
                <a:solidFill>
                  <a:srgbClr val="002060"/>
                </a:solidFill>
              </a:rPr>
              <a:t>PROJECTS</a:t>
            </a:r>
            <a:endParaRPr lang="ru-RU" i="1" dirty="0">
              <a:solidFill>
                <a:srgbClr val="002060"/>
              </a:solidFill>
            </a:endParaRPr>
          </a:p>
        </p:txBody>
      </p:sp>
      <p:sp>
        <p:nvSpPr>
          <p:cNvPr id="14403" name="Rectangle 16387"/>
          <p:cNvSpPr>
            <a:spLocks noChangeArrowheads="1"/>
          </p:cNvSpPr>
          <p:nvPr/>
        </p:nvSpPr>
        <p:spPr bwMode="auto">
          <a:xfrm>
            <a:off x="5817986" y="6152703"/>
            <a:ext cx="1099343" cy="276999"/>
          </a:xfrm>
          <a:prstGeom prst="rect">
            <a:avLst/>
          </a:prstGeom>
          <a:solidFill>
            <a:srgbClr val="A0FFF6"/>
          </a:solidFill>
          <a:ln w="9525">
            <a:solidFill>
              <a:srgbClr val="000090"/>
            </a:solidFill>
            <a:miter lim="800000"/>
            <a:headEnd/>
            <a:tailEnd/>
          </a:ln>
        </p:spPr>
        <p:txBody>
          <a:bodyPr>
            <a:spAutoFit/>
          </a:bodyPr>
          <a:lstStyle/>
          <a:p>
            <a:pPr algn="ctr" eaLnBrk="1" hangingPunct="1"/>
            <a:r>
              <a:rPr lang="en-US" altLang="ru-RU" sz="1200" b="1" i="1" dirty="0">
                <a:solidFill>
                  <a:srgbClr val="002060"/>
                </a:solidFill>
                <a:cs typeface="Arial" pitchFamily="34" charset="0"/>
              </a:rPr>
              <a:t>IB Boards</a:t>
            </a:r>
          </a:p>
        </p:txBody>
      </p:sp>
      <p:sp>
        <p:nvSpPr>
          <p:cNvPr id="14406" name="TextBox 64"/>
          <p:cNvSpPr txBox="1">
            <a:spLocks noChangeArrowheads="1"/>
          </p:cNvSpPr>
          <p:nvPr/>
        </p:nvSpPr>
        <p:spPr bwMode="auto">
          <a:xfrm>
            <a:off x="2327490" y="3809547"/>
            <a:ext cx="705279" cy="307777"/>
          </a:xfrm>
          <a:prstGeom prst="rect">
            <a:avLst/>
          </a:prstGeom>
          <a:solidFill>
            <a:srgbClr val="FFFF00"/>
          </a:solidFill>
          <a:ln w="9525">
            <a:solidFill>
              <a:srgbClr val="000000"/>
            </a:solidFill>
            <a:miter lim="800000"/>
            <a:headEnd/>
            <a:tailEnd/>
          </a:ln>
        </p:spPr>
        <p:txBody>
          <a:bodyPr wrap="square">
            <a:spAutoFit/>
          </a:bodyPr>
          <a:lstStyle/>
          <a:p>
            <a:pPr eaLnBrk="1" hangingPunct="1"/>
            <a:r>
              <a:rPr lang="en-US" altLang="ru-RU" sz="1400" b="1" dirty="0">
                <a:solidFill>
                  <a:srgbClr val="000090"/>
                </a:solidFill>
                <a:cs typeface="Arial" pitchFamily="34" charset="0"/>
              </a:rPr>
              <a:t>DACs</a:t>
            </a:r>
          </a:p>
        </p:txBody>
      </p:sp>
      <p:sp>
        <p:nvSpPr>
          <p:cNvPr id="14408" name="TextBox 64"/>
          <p:cNvSpPr txBox="1">
            <a:spLocks noChangeArrowheads="1"/>
          </p:cNvSpPr>
          <p:nvPr/>
        </p:nvSpPr>
        <p:spPr bwMode="auto">
          <a:xfrm>
            <a:off x="4198362" y="3810925"/>
            <a:ext cx="650989" cy="307777"/>
          </a:xfrm>
          <a:prstGeom prst="rect">
            <a:avLst/>
          </a:prstGeom>
          <a:solidFill>
            <a:srgbClr val="FFFF00"/>
          </a:solidFill>
          <a:ln w="9525">
            <a:solidFill>
              <a:srgbClr val="000000"/>
            </a:solidFill>
            <a:miter lim="800000"/>
            <a:headEnd/>
            <a:tailEnd/>
          </a:ln>
        </p:spPr>
        <p:txBody>
          <a:bodyPr wrap="square">
            <a:spAutoFit/>
          </a:bodyPr>
          <a:lstStyle/>
          <a:p>
            <a:pPr algn="ctr" eaLnBrk="1" hangingPunct="1"/>
            <a:r>
              <a:rPr lang="en-US" altLang="ru-RU" sz="1400" b="1" dirty="0">
                <a:solidFill>
                  <a:srgbClr val="000090"/>
                </a:solidFill>
                <a:cs typeface="Arial" pitchFamily="34" charset="0"/>
              </a:rPr>
              <a:t>MAC</a:t>
            </a:r>
          </a:p>
        </p:txBody>
      </p:sp>
      <p:sp>
        <p:nvSpPr>
          <p:cNvPr id="14410" name="TextBox 64"/>
          <p:cNvSpPr txBox="1">
            <a:spLocks noChangeArrowheads="1"/>
          </p:cNvSpPr>
          <p:nvPr/>
        </p:nvSpPr>
        <p:spPr bwMode="auto">
          <a:xfrm>
            <a:off x="3170215" y="1854401"/>
            <a:ext cx="912307" cy="276999"/>
          </a:xfrm>
          <a:prstGeom prst="rect">
            <a:avLst/>
          </a:prstGeom>
          <a:solidFill>
            <a:srgbClr val="FFFF00"/>
          </a:solidFill>
          <a:ln w="9525">
            <a:solidFill>
              <a:srgbClr val="000000"/>
            </a:solidFill>
            <a:miter lim="800000"/>
            <a:headEnd/>
            <a:tailEnd/>
          </a:ln>
        </p:spPr>
        <p:txBody>
          <a:bodyPr wrap="square">
            <a:spAutoFit/>
          </a:bodyPr>
          <a:lstStyle/>
          <a:p>
            <a:pPr algn="ctr" eaLnBrk="1" hangingPunct="1"/>
            <a:r>
              <a:rPr lang="en-US" altLang="ru-RU" sz="1200" b="1" dirty="0">
                <a:solidFill>
                  <a:srgbClr val="000090"/>
                </a:solidFill>
                <a:cs typeface="Arial" pitchFamily="34" charset="0"/>
              </a:rPr>
              <a:t>JINR SC</a:t>
            </a:r>
          </a:p>
        </p:txBody>
      </p:sp>
      <p:sp>
        <p:nvSpPr>
          <p:cNvPr id="129" name="TextBox 23"/>
          <p:cNvSpPr txBox="1">
            <a:spLocks noChangeArrowheads="1"/>
          </p:cNvSpPr>
          <p:nvPr/>
        </p:nvSpPr>
        <p:spPr bwMode="auto">
          <a:xfrm>
            <a:off x="6772993" y="3930796"/>
            <a:ext cx="844952" cy="307777"/>
          </a:xfrm>
          <a:prstGeom prst="rect">
            <a:avLst/>
          </a:prstGeom>
          <a:solidFill>
            <a:srgbClr val="FFEEE4"/>
          </a:solidFill>
          <a:ln>
            <a:solidFill>
              <a:srgbClr val="002060"/>
            </a:solidFill>
          </a:ln>
        </p:spPr>
        <p:txBody>
          <a:bodyPr wrap="square">
            <a:spAutoFit/>
          </a:bodyPr>
          <a:lstStyle/>
          <a:p>
            <a:pPr algn="ctr" eaLnBrk="1" hangingPunct="1"/>
            <a:r>
              <a:rPr lang="en-US" altLang="ru-RU" sz="1400" i="1" dirty="0">
                <a:solidFill>
                  <a:srgbClr val="000090"/>
                </a:solidFill>
                <a:cs typeface="Arial" pitchFamily="34" charset="0"/>
              </a:rPr>
              <a:t>PFO</a:t>
            </a:r>
          </a:p>
        </p:txBody>
      </p:sp>
      <p:sp>
        <p:nvSpPr>
          <p:cNvPr id="130" name="TextBox 23"/>
          <p:cNvSpPr txBox="1">
            <a:spLocks noChangeArrowheads="1"/>
          </p:cNvSpPr>
          <p:nvPr/>
        </p:nvSpPr>
        <p:spPr bwMode="auto">
          <a:xfrm>
            <a:off x="7968371" y="3518550"/>
            <a:ext cx="1107601" cy="307777"/>
          </a:xfrm>
          <a:prstGeom prst="rect">
            <a:avLst/>
          </a:prstGeom>
          <a:solidFill>
            <a:srgbClr val="FFEEE4"/>
          </a:solidFill>
          <a:ln>
            <a:solidFill>
              <a:srgbClr val="002060"/>
            </a:solidFill>
          </a:ln>
        </p:spPr>
        <p:txBody>
          <a:bodyPr wrap="square">
            <a:spAutoFit/>
          </a:bodyPr>
          <a:lstStyle/>
          <a:p>
            <a:pPr eaLnBrk="1" hangingPunct="1"/>
            <a:r>
              <a:rPr lang="en-US" altLang="ru-RU" sz="1400" i="1" dirty="0">
                <a:solidFill>
                  <a:srgbClr val="000090"/>
                </a:solidFill>
                <a:cs typeface="Arial" pitchFamily="34" charset="0"/>
              </a:rPr>
              <a:t>Legal off.</a:t>
            </a:r>
          </a:p>
        </p:txBody>
      </p:sp>
      <p:sp>
        <p:nvSpPr>
          <p:cNvPr id="131" name="TextBox 23"/>
          <p:cNvSpPr txBox="1">
            <a:spLocks noChangeArrowheads="1"/>
          </p:cNvSpPr>
          <p:nvPr/>
        </p:nvSpPr>
        <p:spPr bwMode="auto">
          <a:xfrm>
            <a:off x="6744639" y="3547542"/>
            <a:ext cx="970211" cy="307777"/>
          </a:xfrm>
          <a:prstGeom prst="rect">
            <a:avLst/>
          </a:prstGeom>
          <a:solidFill>
            <a:srgbClr val="FFEEE4"/>
          </a:solidFill>
          <a:ln>
            <a:solidFill>
              <a:srgbClr val="002060"/>
            </a:solidFill>
          </a:ln>
        </p:spPr>
        <p:txBody>
          <a:bodyPr wrap="square">
            <a:spAutoFit/>
          </a:bodyPr>
          <a:lstStyle/>
          <a:p>
            <a:pPr algn="ctr" eaLnBrk="1" hangingPunct="1"/>
            <a:r>
              <a:rPr lang="en-US" altLang="ru-RU" sz="1400" i="1" dirty="0">
                <a:solidFill>
                  <a:srgbClr val="000090"/>
                </a:solidFill>
                <a:cs typeface="Arial" pitchFamily="34" charset="0"/>
              </a:rPr>
              <a:t>Procure-t</a:t>
            </a:r>
            <a:r>
              <a:rPr lang="ru-RU" altLang="ru-RU" sz="1400" i="1" dirty="0">
                <a:solidFill>
                  <a:srgbClr val="000090"/>
                </a:solidFill>
                <a:cs typeface="Arial" pitchFamily="34" charset="0"/>
              </a:rPr>
              <a:t> </a:t>
            </a:r>
            <a:endParaRPr lang="en-US" altLang="ru-RU" sz="1400" i="1" dirty="0">
              <a:solidFill>
                <a:srgbClr val="000090"/>
              </a:solidFill>
              <a:cs typeface="Arial" pitchFamily="34" charset="0"/>
            </a:endParaRPr>
          </a:p>
        </p:txBody>
      </p:sp>
      <p:sp>
        <p:nvSpPr>
          <p:cNvPr id="132" name="TextBox 23"/>
          <p:cNvSpPr txBox="1">
            <a:spLocks noChangeArrowheads="1"/>
          </p:cNvSpPr>
          <p:nvPr/>
        </p:nvSpPr>
        <p:spPr bwMode="auto">
          <a:xfrm>
            <a:off x="7993907" y="3865471"/>
            <a:ext cx="847993" cy="523220"/>
          </a:xfrm>
          <a:prstGeom prst="rect">
            <a:avLst/>
          </a:prstGeom>
          <a:solidFill>
            <a:srgbClr val="FFEEE4"/>
          </a:solidFill>
          <a:ln>
            <a:solidFill>
              <a:srgbClr val="002060"/>
            </a:solidFill>
          </a:ln>
        </p:spPr>
        <p:txBody>
          <a:bodyPr wrap="square" rIns="36000">
            <a:spAutoFit/>
          </a:bodyPr>
          <a:lstStyle/>
          <a:p>
            <a:pPr eaLnBrk="1" hangingPunct="1"/>
            <a:r>
              <a:rPr lang="en-US" altLang="ru-RU" sz="1400" i="1" dirty="0" err="1">
                <a:solidFill>
                  <a:srgbClr val="000090"/>
                </a:solidFill>
                <a:cs typeface="Arial" pitchFamily="34" charset="0"/>
              </a:rPr>
              <a:t>Accoun</a:t>
            </a:r>
            <a:r>
              <a:rPr lang="en-US" altLang="ru-RU" sz="1400" i="1" dirty="0">
                <a:solidFill>
                  <a:srgbClr val="000090"/>
                </a:solidFill>
                <a:cs typeface="Arial" pitchFamily="34" charset="0"/>
              </a:rPr>
              <a:t>-ting off.</a:t>
            </a:r>
          </a:p>
        </p:txBody>
      </p:sp>
      <p:sp>
        <p:nvSpPr>
          <p:cNvPr id="16409" name="TextBox 23"/>
          <p:cNvSpPr txBox="1">
            <a:spLocks noChangeArrowheads="1"/>
          </p:cNvSpPr>
          <p:nvPr/>
        </p:nvSpPr>
        <p:spPr bwMode="auto">
          <a:xfrm>
            <a:off x="7435480" y="3173921"/>
            <a:ext cx="841897" cy="307777"/>
          </a:xfrm>
          <a:prstGeom prst="rect">
            <a:avLst/>
          </a:prstGeom>
          <a:solidFill>
            <a:srgbClr val="FFEEE4"/>
          </a:solidFill>
          <a:ln>
            <a:solidFill>
              <a:srgbClr val="002060"/>
            </a:solidFill>
          </a:ln>
        </p:spPr>
        <p:txBody>
          <a:bodyPr wrap="none">
            <a:spAutoFit/>
          </a:bodyPr>
          <a:lstStyle/>
          <a:p>
            <a:pPr eaLnBrk="1" hangingPunct="1"/>
            <a:r>
              <a:rPr lang="en-US" altLang="ru-RU" sz="1400" i="1" dirty="0">
                <a:solidFill>
                  <a:srgbClr val="000090"/>
                </a:solidFill>
                <a:cs typeface="Arial" pitchFamily="34" charset="0"/>
              </a:rPr>
              <a:t>services</a:t>
            </a:r>
          </a:p>
        </p:txBody>
      </p:sp>
      <p:sp>
        <p:nvSpPr>
          <p:cNvPr id="14395" name="TextBox 64"/>
          <p:cNvSpPr txBox="1">
            <a:spLocks noChangeArrowheads="1"/>
          </p:cNvSpPr>
          <p:nvPr/>
        </p:nvSpPr>
        <p:spPr bwMode="auto">
          <a:xfrm>
            <a:off x="3320013" y="3809090"/>
            <a:ext cx="619202" cy="307777"/>
          </a:xfrm>
          <a:prstGeom prst="rect">
            <a:avLst/>
          </a:prstGeom>
          <a:solidFill>
            <a:srgbClr val="FFFF00"/>
          </a:solidFill>
          <a:ln w="9525">
            <a:solidFill>
              <a:srgbClr val="000000"/>
            </a:solidFill>
            <a:miter lim="800000"/>
            <a:headEnd/>
            <a:tailEnd/>
          </a:ln>
        </p:spPr>
        <p:txBody>
          <a:bodyPr wrap="square">
            <a:spAutoFit/>
          </a:bodyPr>
          <a:lstStyle/>
          <a:p>
            <a:pPr algn="ctr" eaLnBrk="1" hangingPunct="1"/>
            <a:r>
              <a:rPr lang="en-US" altLang="ru-RU" sz="1400" b="1" dirty="0">
                <a:solidFill>
                  <a:srgbClr val="000090"/>
                </a:solidFill>
                <a:cs typeface="Arial" pitchFamily="34" charset="0"/>
              </a:rPr>
              <a:t>PAC</a:t>
            </a:r>
          </a:p>
        </p:txBody>
      </p:sp>
      <p:cxnSp>
        <p:nvCxnSpPr>
          <p:cNvPr id="112" name="Gerade Verbindung 100"/>
          <p:cNvCxnSpPr>
            <a:cxnSpLocks/>
          </p:cNvCxnSpPr>
          <p:nvPr/>
        </p:nvCxnSpPr>
        <p:spPr>
          <a:xfrm flipH="1">
            <a:off x="3058305" y="4729158"/>
            <a:ext cx="1187356" cy="0"/>
          </a:xfrm>
          <a:prstGeom prst="line">
            <a:avLst/>
          </a:prstGeom>
          <a:ln w="25400">
            <a:solidFill>
              <a:srgbClr val="00009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0C0D6EE7-ADB8-3448-87D7-596EA71FC95C}"/>
              </a:ext>
            </a:extLst>
          </p:cNvPr>
          <p:cNvSpPr/>
          <p:nvPr/>
        </p:nvSpPr>
        <p:spPr>
          <a:xfrm>
            <a:off x="2894979" y="973547"/>
            <a:ext cx="1591623" cy="369017"/>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JINR CP</a:t>
            </a:r>
            <a:endParaRPr lang="ru-RU" sz="1600" b="1" dirty="0"/>
          </a:p>
        </p:txBody>
      </p:sp>
      <p:sp>
        <p:nvSpPr>
          <p:cNvPr id="12" name="TextBox 11">
            <a:extLst>
              <a:ext uri="{FF2B5EF4-FFF2-40B4-BE49-F238E27FC236}">
                <a16:creationId xmlns:a16="http://schemas.microsoft.com/office/drawing/2014/main" xmlns="" id="{FE01A526-89DB-5344-ACDC-D73AE440C9BC}"/>
              </a:ext>
            </a:extLst>
          </p:cNvPr>
          <p:cNvSpPr txBox="1"/>
          <p:nvPr/>
        </p:nvSpPr>
        <p:spPr>
          <a:xfrm>
            <a:off x="258279" y="997292"/>
            <a:ext cx="1477388" cy="338554"/>
          </a:xfrm>
          <a:prstGeom prst="rect">
            <a:avLst/>
          </a:prstGeom>
          <a:solidFill>
            <a:srgbClr val="002060"/>
          </a:solidFill>
        </p:spPr>
        <p:txBody>
          <a:bodyPr wrap="square" rtlCol="0">
            <a:spAutoFit/>
          </a:bodyPr>
          <a:lstStyle/>
          <a:p>
            <a:pPr algn="ctr"/>
            <a:r>
              <a:rPr lang="en-US" sz="1600" b="1" dirty="0">
                <a:solidFill>
                  <a:schemeClr val="bg1"/>
                </a:solidFill>
              </a:rPr>
              <a:t>stockholders</a:t>
            </a:r>
            <a:endParaRPr lang="ru-RU" sz="1600" b="1" dirty="0">
              <a:solidFill>
                <a:schemeClr val="bg1"/>
              </a:solidFill>
            </a:endParaRPr>
          </a:p>
        </p:txBody>
      </p:sp>
      <p:sp>
        <p:nvSpPr>
          <p:cNvPr id="81" name="TextBox 80">
            <a:extLst>
              <a:ext uri="{FF2B5EF4-FFF2-40B4-BE49-F238E27FC236}">
                <a16:creationId xmlns:a16="http://schemas.microsoft.com/office/drawing/2014/main" xmlns="" id="{4B826033-B2F5-7247-BAC8-B91DEE9E6DAF}"/>
              </a:ext>
            </a:extLst>
          </p:cNvPr>
          <p:cNvSpPr txBox="1"/>
          <p:nvPr/>
        </p:nvSpPr>
        <p:spPr>
          <a:xfrm>
            <a:off x="258279" y="1496041"/>
            <a:ext cx="1460460" cy="338554"/>
          </a:xfrm>
          <a:prstGeom prst="rect">
            <a:avLst/>
          </a:prstGeom>
          <a:solidFill>
            <a:srgbClr val="FFFF00"/>
          </a:solidFill>
        </p:spPr>
        <p:txBody>
          <a:bodyPr wrap="square" rtlCol="0">
            <a:spAutoFit/>
          </a:bodyPr>
          <a:lstStyle/>
          <a:p>
            <a:pPr algn="ctr"/>
            <a:r>
              <a:rPr lang="en-US" sz="1600" b="1" dirty="0">
                <a:solidFill>
                  <a:srgbClr val="002060"/>
                </a:solidFill>
              </a:rPr>
              <a:t>expertise</a:t>
            </a:r>
            <a:endParaRPr lang="ru-RU" sz="1600" b="1" dirty="0">
              <a:solidFill>
                <a:srgbClr val="002060"/>
              </a:solidFill>
            </a:endParaRPr>
          </a:p>
        </p:txBody>
      </p:sp>
      <p:sp>
        <p:nvSpPr>
          <p:cNvPr id="83" name="TextBox 82">
            <a:extLst>
              <a:ext uri="{FF2B5EF4-FFF2-40B4-BE49-F238E27FC236}">
                <a16:creationId xmlns:a16="http://schemas.microsoft.com/office/drawing/2014/main" xmlns="" id="{C6FA9EE8-E092-2046-B056-5CF73330167B}"/>
              </a:ext>
            </a:extLst>
          </p:cNvPr>
          <p:cNvSpPr txBox="1"/>
          <p:nvPr/>
        </p:nvSpPr>
        <p:spPr>
          <a:xfrm>
            <a:off x="261303" y="1983759"/>
            <a:ext cx="1457072" cy="338554"/>
          </a:xfrm>
          <a:prstGeom prst="rect">
            <a:avLst/>
          </a:prstGeom>
          <a:solidFill>
            <a:srgbClr val="A0FFF6"/>
          </a:solidFill>
        </p:spPr>
        <p:txBody>
          <a:bodyPr wrap="square" rtlCol="0">
            <a:spAutoFit/>
          </a:bodyPr>
          <a:lstStyle/>
          <a:p>
            <a:pPr algn="ctr"/>
            <a:r>
              <a:rPr lang="en-US" sz="1600" b="1" dirty="0">
                <a:solidFill>
                  <a:srgbClr val="002060"/>
                </a:solidFill>
              </a:rPr>
              <a:t>management</a:t>
            </a:r>
            <a:endParaRPr lang="ru-RU" sz="1600" b="1" dirty="0">
              <a:solidFill>
                <a:srgbClr val="002060"/>
              </a:solidFill>
            </a:endParaRPr>
          </a:p>
        </p:txBody>
      </p:sp>
      <p:sp>
        <p:nvSpPr>
          <p:cNvPr id="3" name="Date Placeholder 2">
            <a:extLst>
              <a:ext uri="{FF2B5EF4-FFF2-40B4-BE49-F238E27FC236}">
                <a16:creationId xmlns:a16="http://schemas.microsoft.com/office/drawing/2014/main" xmlns="" id="{9F984075-7D3C-1E46-B847-B44322EC79A9}"/>
              </a:ext>
            </a:extLst>
          </p:cNvPr>
          <p:cNvSpPr>
            <a:spLocks noGrp="1"/>
          </p:cNvSpPr>
          <p:nvPr>
            <p:ph type="dt" sz="half" idx="10"/>
          </p:nvPr>
        </p:nvSpPr>
        <p:spPr>
          <a:xfrm>
            <a:off x="457200" y="6345584"/>
            <a:ext cx="2133600" cy="476250"/>
          </a:xfrm>
        </p:spPr>
        <p:txBody>
          <a:bodyPr anchor="b"/>
          <a:lstStyle/>
          <a:p>
            <a:pPr>
              <a:defRPr/>
            </a:pPr>
            <a:r>
              <a:rPr lang="ru-RU"/>
              <a:t>20 February 2020</a:t>
            </a:r>
          </a:p>
        </p:txBody>
      </p:sp>
      <p:sp>
        <p:nvSpPr>
          <p:cNvPr id="4" name="Footer Placeholder 3">
            <a:extLst>
              <a:ext uri="{FF2B5EF4-FFF2-40B4-BE49-F238E27FC236}">
                <a16:creationId xmlns:a16="http://schemas.microsoft.com/office/drawing/2014/main" xmlns="" id="{2A09E52F-6614-584A-B3EE-08E881AC4790}"/>
              </a:ext>
            </a:extLst>
          </p:cNvPr>
          <p:cNvSpPr>
            <a:spLocks noGrp="1"/>
          </p:cNvSpPr>
          <p:nvPr>
            <p:ph type="ftr" sz="quarter" idx="11"/>
          </p:nvPr>
        </p:nvSpPr>
        <p:spPr>
          <a:xfrm>
            <a:off x="3124199" y="6345584"/>
            <a:ext cx="3243253" cy="476250"/>
          </a:xfrm>
        </p:spPr>
        <p:txBody>
          <a:bodyPr anchor="b"/>
          <a:lstStyle/>
          <a:p>
            <a:pPr>
              <a:defRPr/>
            </a:pPr>
            <a:r>
              <a:rPr lang="en-GB"/>
              <a:t>V. Kekelidze, 127-th session of SC</a:t>
            </a:r>
            <a:endParaRPr lang="ru-RU" dirty="0"/>
          </a:p>
        </p:txBody>
      </p:sp>
      <p:sp>
        <p:nvSpPr>
          <p:cNvPr id="6" name="Slide Number Placeholder 5">
            <a:extLst>
              <a:ext uri="{FF2B5EF4-FFF2-40B4-BE49-F238E27FC236}">
                <a16:creationId xmlns:a16="http://schemas.microsoft.com/office/drawing/2014/main" xmlns="" id="{1C542DDE-15D1-2043-83AB-EBC9695029F8}"/>
              </a:ext>
            </a:extLst>
          </p:cNvPr>
          <p:cNvSpPr>
            <a:spLocks noGrp="1"/>
          </p:cNvSpPr>
          <p:nvPr>
            <p:ph type="sldNum" sz="quarter" idx="12"/>
          </p:nvPr>
        </p:nvSpPr>
        <p:spPr>
          <a:xfrm>
            <a:off x="6553200" y="6345584"/>
            <a:ext cx="2133600" cy="476250"/>
          </a:xfrm>
        </p:spPr>
        <p:txBody>
          <a:bodyPr anchor="b"/>
          <a:lstStyle/>
          <a:p>
            <a:fld id="{4480217B-8183-4E7A-98AC-12846F6965A4}" type="slidenum">
              <a:rPr lang="ru-RU" smtClean="0"/>
              <a:pPr/>
              <a:t>43</a:t>
            </a:fld>
            <a:endParaRPr lang="ru-RU"/>
          </a:p>
        </p:txBody>
      </p:sp>
      <p:sp>
        <p:nvSpPr>
          <p:cNvPr id="9" name="Rectangle 8">
            <a:extLst>
              <a:ext uri="{FF2B5EF4-FFF2-40B4-BE49-F238E27FC236}">
                <a16:creationId xmlns:a16="http://schemas.microsoft.com/office/drawing/2014/main" xmlns="" id="{387095DB-4E2E-694A-B750-BBF7FD2FF969}"/>
              </a:ext>
            </a:extLst>
          </p:cNvPr>
          <p:cNvSpPr/>
          <p:nvPr/>
        </p:nvSpPr>
        <p:spPr>
          <a:xfrm>
            <a:off x="1983547" y="5870582"/>
            <a:ext cx="5136201" cy="620936"/>
          </a:xfrm>
          <a:prstGeom prst="rect">
            <a:avLst/>
          </a:prstGeom>
          <a:noFill/>
          <a:ln w="28575">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4" name="TextBox 16389">
            <a:extLst>
              <a:ext uri="{FF2B5EF4-FFF2-40B4-BE49-F238E27FC236}">
                <a16:creationId xmlns:a16="http://schemas.microsoft.com/office/drawing/2014/main" xmlns="" id="{C08274C0-D0E5-1F41-AA40-7C6D4C598C1A}"/>
              </a:ext>
            </a:extLst>
          </p:cNvPr>
          <p:cNvSpPr txBox="1">
            <a:spLocks noChangeArrowheads="1"/>
          </p:cNvSpPr>
          <p:nvPr/>
        </p:nvSpPr>
        <p:spPr bwMode="auto">
          <a:xfrm>
            <a:off x="152368" y="5565577"/>
            <a:ext cx="1741727" cy="523220"/>
          </a:xfrm>
          <a:prstGeom prst="rect">
            <a:avLst/>
          </a:prstGeom>
          <a:solidFill>
            <a:srgbClr val="85DEFF"/>
          </a:solidFill>
          <a:ln w="9525">
            <a:noFill/>
            <a:miter lim="800000"/>
            <a:headEnd/>
            <a:tailEnd/>
          </a:ln>
        </p:spPr>
        <p:txBody>
          <a:bodyPr wrap="square">
            <a:spAutoFit/>
          </a:bodyPr>
          <a:lstStyle/>
          <a:p>
            <a:pPr algn="ctr" eaLnBrk="1" hangingPunct="1"/>
            <a:r>
              <a:rPr lang="en-US" altLang="ru-RU" sz="1400" b="1" dirty="0">
                <a:solidFill>
                  <a:srgbClr val="000090"/>
                </a:solidFill>
                <a:cs typeface="Arial" pitchFamily="34" charset="0"/>
              </a:rPr>
              <a:t>Applied research</a:t>
            </a:r>
          </a:p>
          <a:p>
            <a:pPr algn="ctr" eaLnBrk="1" hangingPunct="1"/>
            <a:r>
              <a:rPr lang="en-US" altLang="ru-RU" sz="1400" b="1" dirty="0">
                <a:solidFill>
                  <a:srgbClr val="000090"/>
                </a:solidFill>
                <a:cs typeface="Arial" pitchFamily="34" charset="0"/>
              </a:rPr>
              <a:t>infrastructure</a:t>
            </a:r>
          </a:p>
        </p:txBody>
      </p:sp>
      <p:sp>
        <p:nvSpPr>
          <p:cNvPr id="85" name="Rectangle 84">
            <a:extLst>
              <a:ext uri="{FF2B5EF4-FFF2-40B4-BE49-F238E27FC236}">
                <a16:creationId xmlns:a16="http://schemas.microsoft.com/office/drawing/2014/main" xmlns="" id="{D53DD10C-246E-F543-BA3B-5EBCF30B91EA}"/>
              </a:ext>
            </a:extLst>
          </p:cNvPr>
          <p:cNvSpPr/>
          <p:nvPr/>
        </p:nvSpPr>
        <p:spPr>
          <a:xfrm>
            <a:off x="684466" y="3917587"/>
            <a:ext cx="563114" cy="369017"/>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SB</a:t>
            </a:r>
            <a:endParaRPr lang="ru-RU" sz="1600" b="1" dirty="0"/>
          </a:p>
        </p:txBody>
      </p:sp>
      <p:sp>
        <p:nvSpPr>
          <p:cNvPr id="86" name="TextBox 64">
            <a:extLst>
              <a:ext uri="{FF2B5EF4-FFF2-40B4-BE49-F238E27FC236}">
                <a16:creationId xmlns:a16="http://schemas.microsoft.com/office/drawing/2014/main" xmlns="" id="{36C0F094-C6B4-4549-8ABC-2E2B04FEBF37}"/>
              </a:ext>
            </a:extLst>
          </p:cNvPr>
          <p:cNvSpPr txBox="1">
            <a:spLocks noChangeArrowheads="1"/>
          </p:cNvSpPr>
          <p:nvPr/>
        </p:nvSpPr>
        <p:spPr bwMode="auto">
          <a:xfrm>
            <a:off x="1802563" y="4297590"/>
            <a:ext cx="650989" cy="307777"/>
          </a:xfrm>
          <a:prstGeom prst="rect">
            <a:avLst/>
          </a:prstGeom>
          <a:solidFill>
            <a:srgbClr val="FFFF00"/>
          </a:solidFill>
          <a:ln w="9525">
            <a:solidFill>
              <a:srgbClr val="000000"/>
            </a:solidFill>
            <a:miter lim="800000"/>
            <a:headEnd/>
            <a:tailEnd/>
          </a:ln>
        </p:spPr>
        <p:txBody>
          <a:bodyPr wrap="square">
            <a:spAutoFit/>
          </a:bodyPr>
          <a:lstStyle/>
          <a:p>
            <a:pPr algn="ctr" eaLnBrk="1" hangingPunct="1"/>
            <a:r>
              <a:rPr lang="en-US" altLang="ru-RU" sz="1400" b="1" dirty="0">
                <a:solidFill>
                  <a:srgbClr val="000090"/>
                </a:solidFill>
                <a:cs typeface="Arial" pitchFamily="34" charset="0"/>
              </a:rPr>
              <a:t>EC</a:t>
            </a:r>
          </a:p>
        </p:txBody>
      </p:sp>
      <p:sp>
        <p:nvSpPr>
          <p:cNvPr id="87" name="Rectangle 21">
            <a:extLst>
              <a:ext uri="{FF2B5EF4-FFF2-40B4-BE49-F238E27FC236}">
                <a16:creationId xmlns:a16="http://schemas.microsoft.com/office/drawing/2014/main" xmlns="" id="{295600BF-38E8-8E4F-8920-BD27288F0500}"/>
              </a:ext>
            </a:extLst>
          </p:cNvPr>
          <p:cNvSpPr>
            <a:spLocks noChangeArrowheads="1"/>
          </p:cNvSpPr>
          <p:nvPr/>
        </p:nvSpPr>
        <p:spPr bwMode="auto">
          <a:xfrm>
            <a:off x="214067" y="4683003"/>
            <a:ext cx="1604077" cy="437043"/>
          </a:xfrm>
          <a:prstGeom prst="rect">
            <a:avLst/>
          </a:prstGeom>
          <a:solidFill>
            <a:srgbClr val="A0FFF6"/>
          </a:solidFill>
          <a:ln w="9525">
            <a:solidFill>
              <a:srgbClr val="002060"/>
            </a:solidFill>
            <a:miter lim="800000"/>
            <a:headEnd/>
            <a:tailEnd/>
          </a:ln>
        </p:spPr>
        <p:txBody>
          <a:bodyPr wrap="square" lIns="36000" rIns="36000" anchor="ctr">
            <a:spAutoFit/>
          </a:bodyPr>
          <a:lstStyle/>
          <a:p>
            <a:pPr algn="ctr" defTabSz="333362">
              <a:lnSpc>
                <a:spcPct val="80000"/>
              </a:lnSpc>
              <a:spcBef>
                <a:spcPts val="0"/>
              </a:spcBef>
              <a:spcAft>
                <a:spcPts val="0"/>
              </a:spcAft>
            </a:pPr>
            <a:r>
              <a:rPr lang="en-US" altLang="ru-RU" sz="1400" b="1" dirty="0">
                <a:solidFill>
                  <a:srgbClr val="002060"/>
                </a:solidFill>
                <a:cs typeface="Arial" pitchFamily="34" charset="0"/>
              </a:rPr>
              <a:t>User</a:t>
            </a:r>
          </a:p>
          <a:p>
            <a:pPr algn="ctr" defTabSz="333362">
              <a:lnSpc>
                <a:spcPct val="80000"/>
              </a:lnSpc>
              <a:spcBef>
                <a:spcPts val="0"/>
              </a:spcBef>
              <a:spcAft>
                <a:spcPts val="0"/>
              </a:spcAft>
            </a:pPr>
            <a:r>
              <a:rPr lang="en-US" altLang="ru-RU" sz="1400" b="1" dirty="0">
                <a:solidFill>
                  <a:srgbClr val="002060"/>
                </a:solidFill>
                <a:cs typeface="Arial" pitchFamily="34" charset="0"/>
              </a:rPr>
              <a:t>Committee</a:t>
            </a:r>
            <a:endParaRPr lang="ru-RU" altLang="ru-RU" sz="1400" b="1" dirty="0">
              <a:solidFill>
                <a:srgbClr val="002060"/>
              </a:solidFill>
              <a:cs typeface="Arial" pitchFamily="34" charset="0"/>
            </a:endParaRPr>
          </a:p>
        </p:txBody>
      </p:sp>
      <p:sp>
        <p:nvSpPr>
          <p:cNvPr id="20" name="Rectangle 19">
            <a:extLst>
              <a:ext uri="{FF2B5EF4-FFF2-40B4-BE49-F238E27FC236}">
                <a16:creationId xmlns:a16="http://schemas.microsoft.com/office/drawing/2014/main" xmlns="" id="{4822E2E8-DBC4-9545-9D65-B7208760A6E5}"/>
              </a:ext>
            </a:extLst>
          </p:cNvPr>
          <p:cNvSpPr/>
          <p:nvPr/>
        </p:nvSpPr>
        <p:spPr>
          <a:xfrm>
            <a:off x="4232705" y="1565646"/>
            <a:ext cx="2056457" cy="60612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0" name="Rectangle 99">
            <a:extLst>
              <a:ext uri="{FF2B5EF4-FFF2-40B4-BE49-F238E27FC236}">
                <a16:creationId xmlns:a16="http://schemas.microsoft.com/office/drawing/2014/main" xmlns="" id="{EFFFC4B4-1351-984A-94AF-A5822F2258BE}"/>
              </a:ext>
            </a:extLst>
          </p:cNvPr>
          <p:cNvSpPr/>
          <p:nvPr/>
        </p:nvSpPr>
        <p:spPr>
          <a:xfrm>
            <a:off x="152369" y="4248475"/>
            <a:ext cx="2381556" cy="89924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719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301" y="125164"/>
            <a:ext cx="8573316" cy="707886"/>
          </a:xfrm>
          <a:prstGeom prst="rect">
            <a:avLst/>
          </a:prstGeom>
          <a:solidFill>
            <a:srgbClr val="F0FFFD"/>
          </a:solidFill>
        </p:spPr>
        <p:txBody>
          <a:bodyPr wrap="square" rtlCol="0">
            <a:spAutoFit/>
          </a:bodyPr>
          <a:lstStyle/>
          <a:p>
            <a:r>
              <a:rPr lang="en-GB" sz="2000" dirty="0">
                <a:solidFill>
                  <a:srgbClr val="000090"/>
                </a:solidFill>
                <a:latin typeface="Arial"/>
                <a:cs typeface="Arial"/>
              </a:rPr>
              <a:t>The</a:t>
            </a:r>
            <a:r>
              <a:rPr lang="en-GB" sz="2000" b="1" dirty="0">
                <a:solidFill>
                  <a:srgbClr val="000090"/>
                </a:solidFill>
                <a:latin typeface="Arial"/>
                <a:cs typeface="Arial"/>
              </a:rPr>
              <a:t> TDR’</a:t>
            </a:r>
            <a:r>
              <a:rPr lang="en-GB" sz="2000" dirty="0">
                <a:solidFill>
                  <a:srgbClr val="000090"/>
                </a:solidFill>
                <a:latin typeface="Arial"/>
                <a:cs typeface="Arial"/>
              </a:rPr>
              <a:t>s</a:t>
            </a:r>
            <a:r>
              <a:rPr lang="en-GB" sz="2000" b="1" dirty="0">
                <a:solidFill>
                  <a:srgbClr val="000090"/>
                </a:solidFill>
                <a:latin typeface="Arial"/>
                <a:cs typeface="Arial"/>
              </a:rPr>
              <a:t> </a:t>
            </a:r>
            <a:r>
              <a:rPr lang="en-GB" sz="2000" dirty="0">
                <a:solidFill>
                  <a:srgbClr val="000090"/>
                </a:solidFill>
                <a:latin typeface="Arial"/>
                <a:cs typeface="Arial"/>
              </a:rPr>
              <a:t>of </a:t>
            </a:r>
            <a:r>
              <a:rPr lang="en-US" sz="2000" dirty="0">
                <a:solidFill>
                  <a:srgbClr val="000090"/>
                </a:solidFill>
                <a:latin typeface="Arial"/>
                <a:cs typeface="Arial"/>
              </a:rPr>
              <a:t>the</a:t>
            </a:r>
            <a:r>
              <a:rPr lang="en-US" sz="2000" b="1" dirty="0">
                <a:solidFill>
                  <a:srgbClr val="000090"/>
                </a:solidFill>
                <a:latin typeface="Arial"/>
                <a:cs typeface="Arial"/>
              </a:rPr>
              <a:t> </a:t>
            </a:r>
            <a:r>
              <a:rPr lang="en-GB" sz="2000" b="1" dirty="0">
                <a:solidFill>
                  <a:srgbClr val="000090"/>
                </a:solidFill>
                <a:latin typeface="Arial"/>
                <a:cs typeface="Arial"/>
              </a:rPr>
              <a:t>Accelerator complex </a:t>
            </a:r>
          </a:p>
          <a:p>
            <a:pPr algn="ctr"/>
            <a:r>
              <a:rPr lang="en-GB" sz="2000" dirty="0">
                <a:solidFill>
                  <a:srgbClr val="000090"/>
                </a:solidFill>
                <a:latin typeface="Arial"/>
                <a:cs typeface="Arial"/>
              </a:rPr>
              <a:t>and both detectors </a:t>
            </a:r>
            <a:r>
              <a:rPr lang="en-GB" sz="2000" b="1" dirty="0">
                <a:solidFill>
                  <a:srgbClr val="000090"/>
                </a:solidFill>
                <a:latin typeface="Arial"/>
                <a:cs typeface="Arial"/>
              </a:rPr>
              <a:t>BM@N </a:t>
            </a:r>
            <a:r>
              <a:rPr lang="en-GB" sz="2000" dirty="0">
                <a:solidFill>
                  <a:srgbClr val="000090"/>
                </a:solidFill>
                <a:latin typeface="Arial"/>
                <a:cs typeface="Arial"/>
              </a:rPr>
              <a:t>and</a:t>
            </a:r>
            <a:r>
              <a:rPr lang="en-GB" sz="2000" b="1" dirty="0">
                <a:solidFill>
                  <a:srgbClr val="000090"/>
                </a:solidFill>
                <a:latin typeface="Arial"/>
                <a:cs typeface="Arial"/>
              </a:rPr>
              <a:t> MPD </a:t>
            </a:r>
            <a:r>
              <a:rPr lang="en-GB" sz="2000" dirty="0">
                <a:solidFill>
                  <a:srgbClr val="000090"/>
                </a:solidFill>
                <a:latin typeface="Arial"/>
                <a:cs typeface="Arial"/>
              </a:rPr>
              <a:t>have been completed in </a:t>
            </a:r>
            <a:r>
              <a:rPr lang="en-GB" sz="2000" b="1" dirty="0">
                <a:solidFill>
                  <a:srgbClr val="000090"/>
                </a:solidFill>
                <a:latin typeface="Arial"/>
                <a:cs typeface="Arial"/>
              </a:rPr>
              <a:t>2012</a:t>
            </a:r>
          </a:p>
        </p:txBody>
      </p:sp>
      <p:sp>
        <p:nvSpPr>
          <p:cNvPr id="2" name="Date Placeholder 1"/>
          <p:cNvSpPr>
            <a:spLocks noGrp="1"/>
          </p:cNvSpPr>
          <p:nvPr>
            <p:ph type="dt" sz="half" idx="10"/>
          </p:nvPr>
        </p:nvSpPr>
        <p:spPr>
          <a:xfrm>
            <a:off x="457200" y="6314675"/>
            <a:ext cx="2133600" cy="476250"/>
          </a:xfrm>
        </p:spPr>
        <p:txBody>
          <a:bodyPr anchor="b"/>
          <a:lstStyle/>
          <a:p>
            <a:r>
              <a:rPr lang="ru-RU"/>
              <a:t>20 February 2020</a:t>
            </a:r>
            <a:endParaRPr lang="en-US"/>
          </a:p>
        </p:txBody>
      </p:sp>
      <p:sp>
        <p:nvSpPr>
          <p:cNvPr id="3" name="Footer Placeholder 2"/>
          <p:cNvSpPr>
            <a:spLocks noGrp="1"/>
          </p:cNvSpPr>
          <p:nvPr>
            <p:ph type="ftr" sz="quarter" idx="11"/>
          </p:nvPr>
        </p:nvSpPr>
        <p:spPr>
          <a:xfrm>
            <a:off x="3124199" y="6314675"/>
            <a:ext cx="3694289" cy="476250"/>
          </a:xfrm>
        </p:spPr>
        <p:txBody>
          <a:bodyPr anchor="b"/>
          <a:lstStyle/>
          <a:p>
            <a:r>
              <a:rPr lang="en-GB" dirty="0"/>
              <a:t>V. </a:t>
            </a:r>
            <a:r>
              <a:rPr lang="en-GB" dirty="0" err="1"/>
              <a:t>Kekelidze</a:t>
            </a:r>
            <a:r>
              <a:rPr lang="en-GB" dirty="0"/>
              <a:t>, 127-th session of SC</a:t>
            </a:r>
            <a:endParaRPr lang="en-US" dirty="0"/>
          </a:p>
        </p:txBody>
      </p:sp>
      <p:sp>
        <p:nvSpPr>
          <p:cNvPr id="7" name="Slide Number Placeholder 6"/>
          <p:cNvSpPr>
            <a:spLocks noGrp="1"/>
          </p:cNvSpPr>
          <p:nvPr>
            <p:ph type="sldNum" sz="quarter" idx="12"/>
          </p:nvPr>
        </p:nvSpPr>
        <p:spPr>
          <a:xfrm>
            <a:off x="6553200" y="6314675"/>
            <a:ext cx="2133600" cy="476250"/>
          </a:xfrm>
        </p:spPr>
        <p:txBody>
          <a:bodyPr anchor="b"/>
          <a:lstStyle/>
          <a:p>
            <a:fld id="{220A4BC6-FD69-4243-A004-0DD5CF7061FE}" type="slidenum">
              <a:rPr lang="en-US" smtClean="0"/>
              <a:t>44</a:t>
            </a:fld>
            <a:endParaRPr lang="en-US"/>
          </a:p>
        </p:txBody>
      </p:sp>
      <p:sp>
        <p:nvSpPr>
          <p:cNvPr id="9" name="TextBox 8">
            <a:extLst>
              <a:ext uri="{FF2B5EF4-FFF2-40B4-BE49-F238E27FC236}">
                <a16:creationId xmlns:a16="http://schemas.microsoft.com/office/drawing/2014/main" xmlns="" id="{85D408D3-6B54-064B-914B-A64DAC18A2FC}"/>
              </a:ext>
            </a:extLst>
          </p:cNvPr>
          <p:cNvSpPr txBox="1"/>
          <p:nvPr/>
        </p:nvSpPr>
        <p:spPr>
          <a:xfrm>
            <a:off x="307795" y="971329"/>
            <a:ext cx="8633822" cy="1323439"/>
          </a:xfrm>
          <a:prstGeom prst="rect">
            <a:avLst/>
          </a:prstGeom>
          <a:solidFill>
            <a:srgbClr val="F4EAFF"/>
          </a:solidFill>
        </p:spPr>
        <p:txBody>
          <a:bodyPr wrap="square" rtlCol="0">
            <a:spAutoFit/>
          </a:bodyPr>
          <a:lstStyle/>
          <a:p>
            <a:r>
              <a:rPr lang="en-GB" sz="2000" dirty="0">
                <a:solidFill>
                  <a:srgbClr val="002060"/>
                </a:solidFill>
                <a:latin typeface="Arial"/>
                <a:cs typeface="Arial"/>
              </a:rPr>
              <a:t>Three international committees were created to expertise the project:</a:t>
            </a:r>
          </a:p>
          <a:p>
            <a:pPr marL="342900" indent="-342900">
              <a:buFont typeface="Arial" panose="020B0604020202020204" pitchFamily="34" charset="0"/>
              <a:buChar char="•"/>
            </a:pPr>
            <a:r>
              <a:rPr lang="en-US" sz="2000" b="1" i="1" dirty="0">
                <a:solidFill>
                  <a:srgbClr val="002060"/>
                </a:solidFill>
                <a:latin typeface="Arial"/>
                <a:cs typeface="Arial"/>
              </a:rPr>
              <a:t>M</a:t>
            </a:r>
            <a:r>
              <a:rPr lang="en-US" sz="2000" i="1" dirty="0">
                <a:solidFill>
                  <a:srgbClr val="002060"/>
                </a:solidFill>
                <a:latin typeface="Arial"/>
                <a:cs typeface="Arial"/>
              </a:rPr>
              <a:t>achine</a:t>
            </a:r>
            <a:r>
              <a:rPr lang="en-US" sz="2000" b="1" i="1" dirty="0">
                <a:solidFill>
                  <a:srgbClr val="002060"/>
                </a:solidFill>
                <a:latin typeface="Arial"/>
                <a:cs typeface="Arial"/>
              </a:rPr>
              <a:t> A</a:t>
            </a:r>
            <a:r>
              <a:rPr lang="en-US" sz="2000" i="1" dirty="0">
                <a:solidFill>
                  <a:srgbClr val="002060"/>
                </a:solidFill>
                <a:latin typeface="Arial"/>
                <a:cs typeface="Arial"/>
              </a:rPr>
              <a:t>dvisory</a:t>
            </a:r>
            <a:r>
              <a:rPr lang="en-US" sz="2000" b="1" i="1" dirty="0">
                <a:solidFill>
                  <a:srgbClr val="002060"/>
                </a:solidFill>
                <a:latin typeface="Arial"/>
                <a:cs typeface="Arial"/>
              </a:rPr>
              <a:t> C</a:t>
            </a:r>
            <a:r>
              <a:rPr lang="en-US" sz="2000" i="1" dirty="0">
                <a:solidFill>
                  <a:srgbClr val="002060"/>
                </a:solidFill>
                <a:latin typeface="Arial"/>
                <a:cs typeface="Arial"/>
              </a:rPr>
              <a:t>ommittee</a:t>
            </a:r>
            <a:r>
              <a:rPr lang="en-US" sz="2000" b="1" i="1" dirty="0">
                <a:solidFill>
                  <a:srgbClr val="002060"/>
                </a:solidFill>
                <a:latin typeface="Arial"/>
                <a:cs typeface="Arial"/>
              </a:rPr>
              <a:t> </a:t>
            </a:r>
          </a:p>
          <a:p>
            <a:pPr marL="342900" indent="-342900">
              <a:buFont typeface="Arial" panose="020B0604020202020204" pitchFamily="34" charset="0"/>
              <a:buChar char="•"/>
            </a:pPr>
            <a:r>
              <a:rPr lang="en-US" sz="2000" b="1" i="1" dirty="0">
                <a:solidFill>
                  <a:srgbClr val="002060"/>
                </a:solidFill>
                <a:latin typeface="Arial"/>
                <a:cs typeface="Arial"/>
              </a:rPr>
              <a:t>D</a:t>
            </a:r>
            <a:r>
              <a:rPr lang="en-US" sz="2000" i="1" dirty="0">
                <a:solidFill>
                  <a:srgbClr val="002060"/>
                </a:solidFill>
                <a:latin typeface="Arial"/>
                <a:cs typeface="Arial"/>
              </a:rPr>
              <a:t>etector </a:t>
            </a:r>
            <a:r>
              <a:rPr lang="en-US" sz="2000" b="1" i="1" dirty="0">
                <a:solidFill>
                  <a:srgbClr val="002060"/>
                </a:solidFill>
                <a:latin typeface="Arial"/>
                <a:cs typeface="Arial"/>
              </a:rPr>
              <a:t>A</a:t>
            </a:r>
            <a:r>
              <a:rPr lang="en-US" sz="2000" i="1" dirty="0">
                <a:solidFill>
                  <a:srgbClr val="002060"/>
                </a:solidFill>
                <a:latin typeface="Arial"/>
                <a:cs typeface="Arial"/>
              </a:rPr>
              <a:t>dvisory</a:t>
            </a:r>
            <a:r>
              <a:rPr lang="en-US" sz="2000" b="1" i="1" dirty="0">
                <a:solidFill>
                  <a:srgbClr val="002060"/>
                </a:solidFill>
                <a:latin typeface="Arial"/>
                <a:cs typeface="Arial"/>
              </a:rPr>
              <a:t> C</a:t>
            </a:r>
            <a:r>
              <a:rPr lang="en-US" sz="2000" i="1" dirty="0">
                <a:solidFill>
                  <a:srgbClr val="002060"/>
                </a:solidFill>
                <a:latin typeface="Arial"/>
                <a:cs typeface="Arial"/>
              </a:rPr>
              <a:t>ommittee</a:t>
            </a:r>
            <a:r>
              <a:rPr lang="en-US" sz="2000" b="1" i="1" dirty="0">
                <a:solidFill>
                  <a:srgbClr val="002060"/>
                </a:solidFill>
                <a:latin typeface="Arial"/>
                <a:cs typeface="Arial"/>
              </a:rPr>
              <a:t> </a:t>
            </a:r>
            <a:r>
              <a:rPr lang="en-US" sz="2000" i="1" dirty="0">
                <a:solidFill>
                  <a:srgbClr val="002060"/>
                </a:solidFill>
                <a:latin typeface="Arial"/>
                <a:cs typeface="Arial"/>
              </a:rPr>
              <a:t>for</a:t>
            </a:r>
            <a:r>
              <a:rPr lang="en-US" sz="2000" b="1" i="1" dirty="0">
                <a:solidFill>
                  <a:srgbClr val="002060"/>
                </a:solidFill>
                <a:latin typeface="Arial"/>
                <a:cs typeface="Arial"/>
              </a:rPr>
              <a:t> MPD</a:t>
            </a:r>
          </a:p>
          <a:p>
            <a:pPr marL="342900" indent="-342900">
              <a:buFont typeface="Arial" panose="020B0604020202020204" pitchFamily="34" charset="0"/>
              <a:buChar char="•"/>
            </a:pPr>
            <a:r>
              <a:rPr lang="en-US" sz="2000" b="1" i="1" dirty="0">
                <a:solidFill>
                  <a:srgbClr val="002060"/>
                </a:solidFill>
                <a:latin typeface="Arial"/>
                <a:cs typeface="Arial"/>
              </a:rPr>
              <a:t>De</a:t>
            </a:r>
            <a:r>
              <a:rPr lang="en-US" sz="2000" i="1" dirty="0">
                <a:solidFill>
                  <a:srgbClr val="002060"/>
                </a:solidFill>
                <a:latin typeface="Arial"/>
                <a:cs typeface="Arial"/>
              </a:rPr>
              <a:t>tector</a:t>
            </a:r>
            <a:r>
              <a:rPr lang="en-US" sz="2000" b="1" i="1" dirty="0">
                <a:solidFill>
                  <a:srgbClr val="002060"/>
                </a:solidFill>
                <a:latin typeface="Arial"/>
                <a:cs typeface="Arial"/>
              </a:rPr>
              <a:t> A</a:t>
            </a:r>
            <a:r>
              <a:rPr lang="en-US" sz="2000" i="1" dirty="0">
                <a:solidFill>
                  <a:srgbClr val="002060"/>
                </a:solidFill>
                <a:latin typeface="Arial"/>
                <a:cs typeface="Arial"/>
              </a:rPr>
              <a:t>dvisory</a:t>
            </a:r>
            <a:r>
              <a:rPr lang="en-US" sz="2000" b="1" i="1" dirty="0">
                <a:solidFill>
                  <a:srgbClr val="002060"/>
                </a:solidFill>
                <a:latin typeface="Arial"/>
                <a:cs typeface="Arial"/>
              </a:rPr>
              <a:t> C</a:t>
            </a:r>
            <a:r>
              <a:rPr lang="en-US" sz="2000" i="1" dirty="0">
                <a:solidFill>
                  <a:srgbClr val="002060"/>
                </a:solidFill>
                <a:latin typeface="Arial"/>
                <a:cs typeface="Arial"/>
              </a:rPr>
              <a:t>ommittee for </a:t>
            </a:r>
            <a:r>
              <a:rPr lang="en-US" sz="2000" b="1" i="1" dirty="0">
                <a:solidFill>
                  <a:srgbClr val="002060"/>
                </a:solidFill>
                <a:latin typeface="Arial"/>
                <a:cs typeface="Arial"/>
              </a:rPr>
              <a:t>BM@N</a:t>
            </a:r>
          </a:p>
        </p:txBody>
      </p:sp>
      <p:sp>
        <p:nvSpPr>
          <p:cNvPr id="10" name="TextBox 9">
            <a:extLst>
              <a:ext uri="{FF2B5EF4-FFF2-40B4-BE49-F238E27FC236}">
                <a16:creationId xmlns:a16="http://schemas.microsoft.com/office/drawing/2014/main" xmlns="" id="{AA0E3566-C167-814A-800A-41AF5946774B}"/>
              </a:ext>
            </a:extLst>
          </p:cNvPr>
          <p:cNvSpPr txBox="1"/>
          <p:nvPr/>
        </p:nvSpPr>
        <p:spPr>
          <a:xfrm>
            <a:off x="307795" y="3366217"/>
            <a:ext cx="8618222" cy="1631216"/>
          </a:xfrm>
          <a:prstGeom prst="rect">
            <a:avLst/>
          </a:prstGeom>
          <a:solidFill>
            <a:srgbClr val="FFEEDA"/>
          </a:solidFill>
        </p:spPr>
        <p:txBody>
          <a:bodyPr wrap="square" rtlCol="0">
            <a:spAutoFit/>
          </a:bodyPr>
          <a:lstStyle/>
          <a:p>
            <a:r>
              <a:rPr lang="en-US" sz="2000" b="1" i="1" dirty="0">
                <a:solidFill>
                  <a:srgbClr val="002060"/>
                </a:solidFill>
                <a:latin typeface="Arial"/>
                <a:cs typeface="Arial"/>
              </a:rPr>
              <a:t> </a:t>
            </a:r>
            <a:r>
              <a:rPr lang="en-US" sz="2000" b="1" dirty="0">
                <a:solidFill>
                  <a:srgbClr val="002060"/>
                </a:solidFill>
                <a:latin typeface="Arial"/>
                <a:cs typeface="Arial"/>
              </a:rPr>
              <a:t>It was decided to implement the project in </a:t>
            </a:r>
            <a:r>
              <a:rPr lang="en-US" sz="2000" b="1" dirty="0">
                <a:solidFill>
                  <a:srgbClr val="FF0000"/>
                </a:solidFill>
                <a:latin typeface="Arial"/>
                <a:cs typeface="Arial"/>
              </a:rPr>
              <a:t>two stages</a:t>
            </a:r>
            <a:r>
              <a:rPr lang="en-US" sz="2000" b="1" dirty="0">
                <a:solidFill>
                  <a:srgbClr val="002060"/>
                </a:solidFill>
                <a:latin typeface="Arial"/>
                <a:cs typeface="Arial"/>
              </a:rPr>
              <a:t>:</a:t>
            </a:r>
          </a:p>
          <a:p>
            <a:pPr marL="342900" indent="-342900">
              <a:buFont typeface="Arial" panose="020B0604020202020204" pitchFamily="34" charset="0"/>
              <a:buChar char="•"/>
            </a:pPr>
            <a:r>
              <a:rPr lang="en-US" sz="2000" b="1" i="1" dirty="0">
                <a:solidFill>
                  <a:srgbClr val="002060"/>
                </a:solidFill>
                <a:latin typeface="Arial"/>
                <a:cs typeface="Arial"/>
              </a:rPr>
              <a:t>Stage I  (</a:t>
            </a:r>
            <a:r>
              <a:rPr lang="en-US" sz="2000" b="1" i="1" dirty="0">
                <a:solidFill>
                  <a:srgbClr val="FF0000"/>
                </a:solidFill>
                <a:latin typeface="Arial"/>
                <a:cs typeface="Arial"/>
              </a:rPr>
              <a:t>Basic Configuration</a:t>
            </a:r>
            <a:r>
              <a:rPr lang="en-US" sz="2000" b="1" i="1" dirty="0">
                <a:solidFill>
                  <a:srgbClr val="002060"/>
                </a:solidFill>
                <a:latin typeface="Arial"/>
                <a:cs typeface="Arial"/>
              </a:rPr>
              <a:t>) - </a:t>
            </a:r>
            <a:r>
              <a:rPr lang="en-US" sz="2000" i="1" dirty="0">
                <a:solidFill>
                  <a:srgbClr val="002060"/>
                </a:solidFill>
                <a:latin typeface="Arial"/>
                <a:cs typeface="Arial"/>
              </a:rPr>
              <a:t>allowing to start </a:t>
            </a:r>
            <a:r>
              <a:rPr lang="en-US" sz="2000" b="1" i="1" dirty="0">
                <a:solidFill>
                  <a:srgbClr val="002060"/>
                </a:solidFill>
                <a:latin typeface="Arial"/>
                <a:cs typeface="Arial"/>
              </a:rPr>
              <a:t>BM@N </a:t>
            </a:r>
            <a:r>
              <a:rPr lang="en-US" sz="2000" i="1" dirty="0">
                <a:solidFill>
                  <a:srgbClr val="002060"/>
                </a:solidFill>
                <a:latin typeface="Arial"/>
                <a:cs typeface="Arial"/>
              </a:rPr>
              <a:t>and </a:t>
            </a:r>
            <a:r>
              <a:rPr lang="en-US" sz="2000" b="1" i="1" dirty="0">
                <a:solidFill>
                  <a:srgbClr val="002060"/>
                </a:solidFill>
                <a:latin typeface="Arial"/>
                <a:cs typeface="Arial"/>
              </a:rPr>
              <a:t>MPD</a:t>
            </a:r>
            <a:r>
              <a:rPr lang="en-US" sz="2000" i="1" dirty="0">
                <a:solidFill>
                  <a:srgbClr val="002060"/>
                </a:solidFill>
                <a:latin typeface="Arial"/>
                <a:cs typeface="Arial"/>
              </a:rPr>
              <a:t> experiments at reasonable conditions (beam species and luminosity);</a:t>
            </a:r>
          </a:p>
          <a:p>
            <a:pPr marL="342900" indent="-342900">
              <a:buFont typeface="Arial" panose="020B0604020202020204" pitchFamily="34" charset="0"/>
              <a:buChar char="•"/>
            </a:pPr>
            <a:r>
              <a:rPr lang="en-US" sz="2000" b="1" i="1" dirty="0">
                <a:solidFill>
                  <a:srgbClr val="002060"/>
                </a:solidFill>
                <a:latin typeface="Arial"/>
                <a:cs typeface="Arial"/>
              </a:rPr>
              <a:t>Stage II – </a:t>
            </a:r>
            <a:r>
              <a:rPr lang="en-US" sz="2000" i="1" dirty="0">
                <a:solidFill>
                  <a:srgbClr val="002060"/>
                </a:solidFill>
                <a:latin typeface="Arial"/>
                <a:cs typeface="Arial"/>
              </a:rPr>
              <a:t>to reach the design parameters of collider in luminosity, </a:t>
            </a:r>
          </a:p>
          <a:p>
            <a:r>
              <a:rPr lang="en-US" sz="2000" i="1" dirty="0">
                <a:solidFill>
                  <a:srgbClr val="002060"/>
                </a:solidFill>
                <a:latin typeface="Arial"/>
                <a:cs typeface="Arial"/>
              </a:rPr>
              <a:t>      and detectors in acceptances and resolutions.</a:t>
            </a:r>
          </a:p>
        </p:txBody>
      </p:sp>
      <p:sp>
        <p:nvSpPr>
          <p:cNvPr id="12" name="TextBox 11">
            <a:extLst>
              <a:ext uri="{FF2B5EF4-FFF2-40B4-BE49-F238E27FC236}">
                <a16:creationId xmlns:a16="http://schemas.microsoft.com/office/drawing/2014/main" xmlns="" id="{D5199DB0-F560-5A4C-A21D-B13B7C297773}"/>
              </a:ext>
            </a:extLst>
          </p:cNvPr>
          <p:cNvSpPr txBox="1"/>
          <p:nvPr/>
        </p:nvSpPr>
        <p:spPr>
          <a:xfrm>
            <a:off x="307795" y="5183509"/>
            <a:ext cx="8633822" cy="1323439"/>
          </a:xfrm>
          <a:prstGeom prst="rect">
            <a:avLst/>
          </a:prstGeom>
          <a:solidFill>
            <a:srgbClr val="F4EAFF"/>
          </a:solidFill>
        </p:spPr>
        <p:txBody>
          <a:bodyPr wrap="square" rtlCol="0">
            <a:spAutoFit/>
          </a:bodyPr>
          <a:lstStyle/>
          <a:p>
            <a:r>
              <a:rPr lang="en-US" sz="2000" b="1" i="1" dirty="0">
                <a:solidFill>
                  <a:srgbClr val="002060"/>
                </a:solidFill>
                <a:latin typeface="Arial"/>
                <a:cs typeface="Arial"/>
              </a:rPr>
              <a:t> The Project </a:t>
            </a:r>
            <a:r>
              <a:rPr lang="en-US" sz="2000" b="1" i="1" dirty="0">
                <a:solidFill>
                  <a:srgbClr val="FF0000"/>
                </a:solidFill>
                <a:latin typeface="Arial"/>
                <a:cs typeface="Arial"/>
              </a:rPr>
              <a:t>Stage I</a:t>
            </a:r>
            <a:r>
              <a:rPr lang="en-US" sz="2000" b="1" i="1" dirty="0">
                <a:solidFill>
                  <a:srgbClr val="002060"/>
                </a:solidFill>
                <a:latin typeface="Arial"/>
                <a:cs typeface="Arial"/>
              </a:rPr>
              <a:t> cost was estimated </a:t>
            </a:r>
          </a:p>
          <a:p>
            <a:pPr algn="r"/>
            <a:r>
              <a:rPr lang="en-US" sz="2000" b="1" i="1" dirty="0">
                <a:solidFill>
                  <a:srgbClr val="002060"/>
                </a:solidFill>
                <a:latin typeface="Arial"/>
                <a:cs typeface="Arial"/>
              </a:rPr>
              <a:t>as </a:t>
            </a:r>
            <a:r>
              <a:rPr lang="en-US" sz="2000" b="1" i="1" dirty="0">
                <a:solidFill>
                  <a:srgbClr val="FF0000"/>
                </a:solidFill>
                <a:latin typeface="Arial"/>
                <a:cs typeface="Arial"/>
              </a:rPr>
              <a:t>17 500</a:t>
            </a:r>
            <a:r>
              <a:rPr lang="en-US" sz="2000" b="1" i="1" dirty="0">
                <a:solidFill>
                  <a:srgbClr val="002060"/>
                </a:solidFill>
                <a:latin typeface="Arial"/>
                <a:cs typeface="Arial"/>
              </a:rPr>
              <a:t> M Rub </a:t>
            </a:r>
            <a:r>
              <a:rPr lang="en-US" sz="2000" b="1" i="1" dirty="0">
                <a:solidFill>
                  <a:srgbClr val="0070C0"/>
                </a:solidFill>
                <a:latin typeface="Arial"/>
                <a:cs typeface="Arial"/>
              </a:rPr>
              <a:t>in 2013 prices  </a:t>
            </a:r>
            <a:r>
              <a:rPr lang="en-US" sz="2000" b="1" i="1" dirty="0">
                <a:solidFill>
                  <a:srgbClr val="002060"/>
                </a:solidFill>
                <a:latin typeface="Arial"/>
                <a:cs typeface="Arial"/>
              </a:rPr>
              <a:t>(~ </a:t>
            </a:r>
            <a:r>
              <a:rPr lang="en-US" sz="2000" b="1" i="1" dirty="0">
                <a:solidFill>
                  <a:srgbClr val="FF0000"/>
                </a:solidFill>
                <a:latin typeface="Arial"/>
                <a:cs typeface="Arial"/>
              </a:rPr>
              <a:t>550 </a:t>
            </a:r>
            <a:r>
              <a:rPr lang="en-US" sz="2000" b="1" i="1" dirty="0">
                <a:solidFill>
                  <a:srgbClr val="002060"/>
                </a:solidFill>
                <a:latin typeface="Arial"/>
                <a:cs typeface="Arial"/>
              </a:rPr>
              <a:t>M$)</a:t>
            </a:r>
          </a:p>
          <a:p>
            <a:r>
              <a:rPr lang="en-US" sz="2000" b="1" i="1" dirty="0">
                <a:solidFill>
                  <a:srgbClr val="002060"/>
                </a:solidFill>
                <a:latin typeface="Arial"/>
                <a:cs typeface="Arial"/>
              </a:rPr>
              <a:t>= </a:t>
            </a:r>
            <a:r>
              <a:rPr lang="en-US" sz="2000" b="1" i="1" dirty="0">
                <a:solidFill>
                  <a:srgbClr val="FF0000"/>
                </a:solidFill>
                <a:latin typeface="Arial"/>
                <a:cs typeface="Arial"/>
              </a:rPr>
              <a:t>28 158,9</a:t>
            </a:r>
            <a:r>
              <a:rPr lang="en-US" sz="2000" b="1" i="1" dirty="0">
                <a:solidFill>
                  <a:srgbClr val="002060"/>
                </a:solidFill>
                <a:latin typeface="Arial"/>
                <a:cs typeface="Arial"/>
              </a:rPr>
              <a:t> M</a:t>
            </a:r>
            <a:r>
              <a:rPr lang="ru-RU" sz="2000" b="1" i="1" dirty="0">
                <a:solidFill>
                  <a:srgbClr val="002060"/>
                </a:solidFill>
                <a:latin typeface="Arial"/>
                <a:cs typeface="Arial"/>
              </a:rPr>
              <a:t> </a:t>
            </a:r>
            <a:r>
              <a:rPr lang="en-US" sz="2000" b="1" i="1" dirty="0">
                <a:solidFill>
                  <a:srgbClr val="002060"/>
                </a:solidFill>
                <a:latin typeface="Arial"/>
                <a:cs typeface="Arial"/>
              </a:rPr>
              <a:t>Rub (~ 456,1 M$) </a:t>
            </a:r>
            <a:r>
              <a:rPr lang="en-US" sz="2000" b="1" i="1" dirty="0">
                <a:solidFill>
                  <a:srgbClr val="0070C0"/>
                </a:solidFill>
                <a:latin typeface="Arial"/>
                <a:cs typeface="Arial"/>
              </a:rPr>
              <a:t>in</a:t>
            </a:r>
            <a:r>
              <a:rPr lang="en-US" sz="2000" b="1" i="1" dirty="0">
                <a:solidFill>
                  <a:srgbClr val="002060"/>
                </a:solidFill>
                <a:latin typeface="Arial"/>
                <a:cs typeface="Arial"/>
              </a:rPr>
              <a:t> </a:t>
            </a:r>
            <a:r>
              <a:rPr lang="en-US" sz="2000" b="1" i="1" dirty="0">
                <a:solidFill>
                  <a:srgbClr val="0070C0"/>
                </a:solidFill>
                <a:latin typeface="Arial"/>
                <a:cs typeface="Arial"/>
              </a:rPr>
              <a:t>current prices </a:t>
            </a:r>
          </a:p>
          <a:p>
            <a:pPr algn="r"/>
            <a:r>
              <a:rPr lang="en-US" sz="2000" i="1" dirty="0">
                <a:solidFill>
                  <a:srgbClr val="002060"/>
                </a:solidFill>
                <a:latin typeface="Arial"/>
                <a:cs typeface="Arial"/>
              </a:rPr>
              <a:t>approved by the </a:t>
            </a:r>
            <a:r>
              <a:rPr lang="en-US" sz="2000" b="1" i="1" dirty="0">
                <a:solidFill>
                  <a:srgbClr val="002060"/>
                </a:solidFill>
                <a:latin typeface="Arial"/>
                <a:cs typeface="Arial"/>
              </a:rPr>
              <a:t>JINR PC </a:t>
            </a:r>
            <a:r>
              <a:rPr lang="en-US" sz="2000" i="1" dirty="0">
                <a:solidFill>
                  <a:srgbClr val="002060"/>
                </a:solidFill>
                <a:latin typeface="Arial"/>
                <a:cs typeface="Arial"/>
              </a:rPr>
              <a:t>&amp; </a:t>
            </a:r>
            <a:r>
              <a:rPr lang="en-US" sz="2000" b="1" i="1" dirty="0">
                <a:solidFill>
                  <a:srgbClr val="002060"/>
                </a:solidFill>
                <a:latin typeface="Arial"/>
                <a:cs typeface="Arial"/>
              </a:rPr>
              <a:t>SB </a:t>
            </a:r>
            <a:r>
              <a:rPr lang="en-US" sz="2000" i="1" dirty="0">
                <a:solidFill>
                  <a:srgbClr val="002060"/>
                </a:solidFill>
                <a:latin typeface="Arial"/>
                <a:cs typeface="Arial"/>
              </a:rPr>
              <a:t>in March 2019 </a:t>
            </a:r>
          </a:p>
        </p:txBody>
      </p:sp>
      <p:sp>
        <p:nvSpPr>
          <p:cNvPr id="11" name="TextBox 10">
            <a:extLst>
              <a:ext uri="{FF2B5EF4-FFF2-40B4-BE49-F238E27FC236}">
                <a16:creationId xmlns:a16="http://schemas.microsoft.com/office/drawing/2014/main" xmlns="" id="{0ED3891C-083B-F34B-A0F7-2E31DE6F3668}"/>
              </a:ext>
            </a:extLst>
          </p:cNvPr>
          <p:cNvSpPr txBox="1"/>
          <p:nvPr/>
        </p:nvSpPr>
        <p:spPr>
          <a:xfrm>
            <a:off x="323395" y="2444373"/>
            <a:ext cx="8618222" cy="707886"/>
          </a:xfrm>
          <a:prstGeom prst="rect">
            <a:avLst/>
          </a:prstGeom>
          <a:solidFill>
            <a:srgbClr val="BAFAFF"/>
          </a:solidFill>
        </p:spPr>
        <p:txBody>
          <a:bodyPr wrap="square" rtlCol="0">
            <a:spAutoFit/>
          </a:bodyPr>
          <a:lstStyle/>
          <a:p>
            <a:r>
              <a:rPr lang="en-US" sz="2000" b="1" i="1" dirty="0">
                <a:solidFill>
                  <a:srgbClr val="002060"/>
                </a:solidFill>
                <a:latin typeface="Arial"/>
                <a:cs typeface="Arial"/>
              </a:rPr>
              <a:t>The committee recommendations initiated a significant modernization of the project to achieve the required competitiveness.</a:t>
            </a:r>
            <a:endParaRPr lang="ru-RU" sz="2000" b="1" i="1" dirty="0">
              <a:solidFill>
                <a:srgbClr val="002060"/>
              </a:solidFill>
              <a:latin typeface="Arial"/>
              <a:cs typeface="Arial"/>
            </a:endParaRPr>
          </a:p>
        </p:txBody>
      </p:sp>
    </p:spTree>
    <p:extLst>
      <p:ext uri="{BB962C8B-B14F-4D97-AF65-F5344CB8AC3E}">
        <p14:creationId xmlns:p14="http://schemas.microsoft.com/office/powerpoint/2010/main" val="1202971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06C3940-C4EC-C94F-88B4-DCE0F113B9AD}"/>
              </a:ext>
            </a:extLst>
          </p:cNvPr>
          <p:cNvSpPr>
            <a:spLocks noGrp="1"/>
          </p:cNvSpPr>
          <p:nvPr>
            <p:ph type="dt" sz="half" idx="10"/>
          </p:nvPr>
        </p:nvSpPr>
        <p:spPr>
          <a:xfrm>
            <a:off x="457200" y="6426688"/>
            <a:ext cx="2133600" cy="365125"/>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A8F840E7-42DA-CE43-948C-8C5386CA34C3}"/>
              </a:ext>
            </a:extLst>
          </p:cNvPr>
          <p:cNvSpPr>
            <a:spLocks noGrp="1"/>
          </p:cNvSpPr>
          <p:nvPr>
            <p:ph type="ftr" sz="quarter" idx="11"/>
          </p:nvPr>
        </p:nvSpPr>
        <p:spPr>
          <a:xfrm>
            <a:off x="3124199" y="6426688"/>
            <a:ext cx="3208867" cy="365125"/>
          </a:xfrm>
        </p:spPr>
        <p:txBody>
          <a:bodyPr anchor="b"/>
          <a:lstStyle/>
          <a:p>
            <a:r>
              <a:rPr lang="en-GB" dirty="0"/>
              <a:t>V. </a:t>
            </a:r>
            <a:r>
              <a:rPr lang="en-GB" dirty="0" err="1"/>
              <a:t>Kekelidze</a:t>
            </a:r>
            <a:r>
              <a:rPr lang="en-GB" dirty="0"/>
              <a:t>, 127-th session of SC</a:t>
            </a:r>
            <a:endParaRPr lang="en-US" dirty="0"/>
          </a:p>
        </p:txBody>
      </p:sp>
      <p:sp>
        <p:nvSpPr>
          <p:cNvPr id="6" name="Slide Number Placeholder 5">
            <a:extLst>
              <a:ext uri="{FF2B5EF4-FFF2-40B4-BE49-F238E27FC236}">
                <a16:creationId xmlns:a16="http://schemas.microsoft.com/office/drawing/2014/main" xmlns="" id="{B99FBB60-C563-A342-A876-9FE74AA9CD1A}"/>
              </a:ext>
            </a:extLst>
          </p:cNvPr>
          <p:cNvSpPr>
            <a:spLocks noGrp="1"/>
          </p:cNvSpPr>
          <p:nvPr>
            <p:ph type="sldNum" sz="quarter" idx="12"/>
          </p:nvPr>
        </p:nvSpPr>
        <p:spPr>
          <a:xfrm>
            <a:off x="6553200" y="6426688"/>
            <a:ext cx="2133600" cy="365125"/>
          </a:xfrm>
        </p:spPr>
        <p:txBody>
          <a:bodyPr anchor="b"/>
          <a:lstStyle/>
          <a:p>
            <a:fld id="{220A4BC6-FD69-4243-A004-0DD5CF7061FE}" type="slidenum">
              <a:rPr lang="en-US" smtClean="0"/>
              <a:t>45</a:t>
            </a:fld>
            <a:endParaRPr lang="en-US"/>
          </a:p>
        </p:txBody>
      </p:sp>
      <p:graphicFrame>
        <p:nvGraphicFramePr>
          <p:cNvPr id="7" name="Table 6">
            <a:extLst>
              <a:ext uri="{FF2B5EF4-FFF2-40B4-BE49-F238E27FC236}">
                <a16:creationId xmlns:a16="http://schemas.microsoft.com/office/drawing/2014/main" xmlns="" id="{1FD9AA4B-DFAC-0E49-BAB8-70A0D311401E}"/>
              </a:ext>
            </a:extLst>
          </p:cNvPr>
          <p:cNvGraphicFramePr>
            <a:graphicFrameLocks noGrp="1"/>
          </p:cNvGraphicFramePr>
          <p:nvPr>
            <p:extLst>
              <p:ext uri="{D42A27DB-BD31-4B8C-83A1-F6EECF244321}">
                <p14:modId xmlns:p14="http://schemas.microsoft.com/office/powerpoint/2010/main" val="2928449875"/>
              </p:ext>
            </p:extLst>
          </p:nvPr>
        </p:nvGraphicFramePr>
        <p:xfrm>
          <a:off x="230553" y="1735200"/>
          <a:ext cx="8538307" cy="4595145"/>
        </p:xfrm>
        <a:graphic>
          <a:graphicData uri="http://schemas.openxmlformats.org/drawingml/2006/table">
            <a:tbl>
              <a:tblPr firstRow="1" bandRow="1">
                <a:tableStyleId>{5C22544A-7EE6-4342-B048-85BDC9FD1C3A}</a:tableStyleId>
              </a:tblPr>
              <a:tblGrid>
                <a:gridCol w="473490">
                  <a:extLst>
                    <a:ext uri="{9D8B030D-6E8A-4147-A177-3AD203B41FA5}">
                      <a16:colId xmlns:a16="http://schemas.microsoft.com/office/drawing/2014/main" xmlns="" val="2116341307"/>
                    </a:ext>
                  </a:extLst>
                </a:gridCol>
                <a:gridCol w="3393824">
                  <a:extLst>
                    <a:ext uri="{9D8B030D-6E8A-4147-A177-3AD203B41FA5}">
                      <a16:colId xmlns:a16="http://schemas.microsoft.com/office/drawing/2014/main" xmlns="" val="3712483514"/>
                    </a:ext>
                  </a:extLst>
                </a:gridCol>
                <a:gridCol w="1580444">
                  <a:extLst>
                    <a:ext uri="{9D8B030D-6E8A-4147-A177-3AD203B41FA5}">
                      <a16:colId xmlns:a16="http://schemas.microsoft.com/office/drawing/2014/main" xmlns="" val="1348327358"/>
                    </a:ext>
                  </a:extLst>
                </a:gridCol>
                <a:gridCol w="1151467">
                  <a:extLst>
                    <a:ext uri="{9D8B030D-6E8A-4147-A177-3AD203B41FA5}">
                      <a16:colId xmlns:a16="http://schemas.microsoft.com/office/drawing/2014/main" xmlns="" val="261282852"/>
                    </a:ext>
                  </a:extLst>
                </a:gridCol>
                <a:gridCol w="1939082">
                  <a:extLst>
                    <a:ext uri="{9D8B030D-6E8A-4147-A177-3AD203B41FA5}">
                      <a16:colId xmlns:a16="http://schemas.microsoft.com/office/drawing/2014/main" xmlns="" val="1385861525"/>
                    </a:ext>
                  </a:extLst>
                </a:gridCol>
              </a:tblGrid>
              <a:tr h="607716">
                <a:tc>
                  <a:txBody>
                    <a:bodyPr/>
                    <a:lstStyle/>
                    <a:p>
                      <a:pPr algn="ctr"/>
                      <a:r>
                        <a:rPr lang="ru-RU" dirty="0"/>
                        <a:t>№</a:t>
                      </a:r>
                    </a:p>
                  </a:txBody>
                  <a:tcPr anchor="ctr">
                    <a:solidFill>
                      <a:srgbClr val="002060"/>
                    </a:solidFill>
                  </a:tcPr>
                </a:tc>
                <a:tc>
                  <a:txBody>
                    <a:bodyPr/>
                    <a:lstStyle/>
                    <a:p>
                      <a:pPr algn="ctr"/>
                      <a:r>
                        <a:rPr lang="en-US" dirty="0"/>
                        <a:t>objects</a:t>
                      </a:r>
                      <a:endParaRPr lang="ru-RU" dirty="0"/>
                    </a:p>
                  </a:txBody>
                  <a:tcPr anchor="ctr">
                    <a:solidFill>
                      <a:srgbClr val="002060"/>
                    </a:solidFill>
                  </a:tcPr>
                </a:tc>
                <a:tc>
                  <a:txBody>
                    <a:bodyPr/>
                    <a:lstStyle/>
                    <a:p>
                      <a:pPr algn="ctr"/>
                      <a:r>
                        <a:rPr lang="en-US" dirty="0"/>
                        <a:t>completion</a:t>
                      </a:r>
                      <a:endParaRPr lang="ru-RU" dirty="0"/>
                    </a:p>
                  </a:txBody>
                  <a:tcPr anchor="ctr">
                    <a:solidFill>
                      <a:srgbClr val="002060"/>
                    </a:solidFill>
                  </a:tcPr>
                </a:tc>
                <a:tc>
                  <a:txBody>
                    <a:bodyPr/>
                    <a:lstStyle/>
                    <a:p>
                      <a:pPr algn="ctr"/>
                      <a:r>
                        <a:rPr lang="en-US" dirty="0"/>
                        <a:t>CB</a:t>
                      </a:r>
                      <a:endParaRPr lang="ru-RU" dirty="0"/>
                    </a:p>
                  </a:txBody>
                  <a:tcPr anchor="ctr">
                    <a:solidFill>
                      <a:srgbClr val="002060"/>
                    </a:solidFill>
                  </a:tcPr>
                </a:tc>
                <a:tc>
                  <a:txBody>
                    <a:bodyPr/>
                    <a:lstStyle/>
                    <a:p>
                      <a:pPr algn="ctr"/>
                      <a:r>
                        <a:rPr lang="en-US" dirty="0"/>
                        <a:t>Spent +</a:t>
                      </a:r>
                    </a:p>
                    <a:p>
                      <a:pPr algn="ctr"/>
                      <a:r>
                        <a:rPr lang="en-US" dirty="0"/>
                        <a:t>commitments</a:t>
                      </a:r>
                      <a:endParaRPr lang="ru-RU" dirty="0"/>
                    </a:p>
                  </a:txBody>
                  <a:tcPr anchor="ctr">
                    <a:solidFill>
                      <a:srgbClr val="002060"/>
                    </a:solidFill>
                  </a:tcPr>
                </a:tc>
                <a:extLst>
                  <a:ext uri="{0D108BD9-81ED-4DB2-BD59-A6C34878D82A}">
                    <a16:rowId xmlns:a16="http://schemas.microsoft.com/office/drawing/2014/main" xmlns="" val="4176482063"/>
                  </a:ext>
                </a:extLst>
              </a:tr>
              <a:tr h="881062">
                <a:tc>
                  <a:txBody>
                    <a:bodyPr/>
                    <a:lstStyle/>
                    <a:p>
                      <a:r>
                        <a:rPr lang="ru-RU" dirty="0">
                          <a:solidFill>
                            <a:srgbClr val="002060"/>
                          </a:solidFill>
                        </a:rPr>
                        <a:t>1</a:t>
                      </a:r>
                    </a:p>
                  </a:txBody>
                  <a:tcPr anchor="ctr"/>
                </a:tc>
                <a:tc>
                  <a:txBody>
                    <a:bodyPr/>
                    <a:lstStyle/>
                    <a:p>
                      <a:r>
                        <a:rPr lang="en-US" i="1" dirty="0">
                          <a:solidFill>
                            <a:srgbClr val="002060"/>
                          </a:solidFill>
                        </a:rPr>
                        <a:t>Accelerator complex including Booster and Collider</a:t>
                      </a:r>
                      <a:endParaRPr lang="ru-RU" i="1" dirty="0">
                        <a:solidFill>
                          <a:srgbClr val="002060"/>
                        </a:solidFill>
                      </a:endParaRPr>
                    </a:p>
                  </a:txBody>
                  <a:tcPr anchor="ctr"/>
                </a:tc>
                <a:tc>
                  <a:txBody>
                    <a:bodyPr/>
                    <a:lstStyle/>
                    <a:p>
                      <a:pPr algn="ctr"/>
                      <a:r>
                        <a:rPr lang="ru-RU" dirty="0">
                          <a:solidFill>
                            <a:srgbClr val="002060"/>
                          </a:solidFill>
                        </a:rPr>
                        <a:t>20/12/22</a:t>
                      </a:r>
                    </a:p>
                  </a:txBody>
                  <a:tcPr anchor="ctr"/>
                </a:tc>
                <a:tc>
                  <a:txBody>
                    <a:bodyPr/>
                    <a:lstStyle/>
                    <a:p>
                      <a:pPr algn="r"/>
                      <a:r>
                        <a:rPr lang="en-US" b="1" dirty="0">
                          <a:solidFill>
                            <a:srgbClr val="002060"/>
                          </a:solidFill>
                        </a:rPr>
                        <a:t>144,9</a:t>
                      </a:r>
                      <a:endParaRPr lang="ru-RU" b="1" dirty="0">
                        <a:solidFill>
                          <a:srgbClr val="002060"/>
                        </a:solidFill>
                      </a:endParaRPr>
                    </a:p>
                  </a:txBody>
                  <a:tcPr anchor="ctr"/>
                </a:tc>
                <a:tc>
                  <a:txBody>
                    <a:bodyPr/>
                    <a:lstStyle/>
                    <a:p>
                      <a:pPr algn="r"/>
                      <a:r>
                        <a:rPr lang="en-US" b="1" dirty="0">
                          <a:solidFill>
                            <a:srgbClr val="0070C0"/>
                          </a:solidFill>
                        </a:rPr>
                        <a:t>80,0</a:t>
                      </a:r>
                      <a:endParaRPr lang="ru-RU" b="1" dirty="0">
                        <a:solidFill>
                          <a:srgbClr val="0070C0"/>
                        </a:solidFill>
                      </a:endParaRPr>
                    </a:p>
                  </a:txBody>
                  <a:tcPr anchor="ctr"/>
                </a:tc>
                <a:extLst>
                  <a:ext uri="{0D108BD9-81ED-4DB2-BD59-A6C34878D82A}">
                    <a16:rowId xmlns:a16="http://schemas.microsoft.com/office/drawing/2014/main" xmlns="" val="797761350"/>
                  </a:ext>
                </a:extLst>
              </a:tr>
              <a:tr h="593088">
                <a:tc>
                  <a:txBody>
                    <a:bodyPr/>
                    <a:lstStyle/>
                    <a:p>
                      <a:r>
                        <a:rPr lang="ru-RU" dirty="0">
                          <a:solidFill>
                            <a:srgbClr val="002060"/>
                          </a:solidFill>
                        </a:rPr>
                        <a:t>2</a:t>
                      </a:r>
                    </a:p>
                  </a:txBody>
                  <a:tcPr anchor="ctr"/>
                </a:tc>
                <a:tc>
                  <a:txBody>
                    <a:bodyPr/>
                    <a:lstStyle/>
                    <a:p>
                      <a:r>
                        <a:rPr lang="en-US" i="1" dirty="0">
                          <a:solidFill>
                            <a:srgbClr val="002060"/>
                          </a:solidFill>
                        </a:rPr>
                        <a:t>Detectors (BM@N, MPD, SPD)</a:t>
                      </a:r>
                      <a:endParaRPr lang="ru-RU" i="1" dirty="0">
                        <a:solidFill>
                          <a:srgbClr val="002060"/>
                        </a:solidFill>
                      </a:endParaRPr>
                    </a:p>
                  </a:txBody>
                  <a:tcPr anchor="ctr"/>
                </a:tc>
                <a:tc>
                  <a:txBody>
                    <a:bodyPr/>
                    <a:lstStyle/>
                    <a:p>
                      <a:pPr algn="ctr"/>
                      <a:r>
                        <a:rPr lang="ru-RU" dirty="0">
                          <a:solidFill>
                            <a:srgbClr val="002060"/>
                          </a:solidFill>
                        </a:rPr>
                        <a:t>01/06/24</a:t>
                      </a:r>
                    </a:p>
                  </a:txBody>
                  <a:tcPr anchor="ctr"/>
                </a:tc>
                <a:tc>
                  <a:txBody>
                    <a:bodyPr/>
                    <a:lstStyle/>
                    <a:p>
                      <a:pPr algn="r"/>
                      <a:r>
                        <a:rPr lang="en-US" b="1" dirty="0">
                          <a:solidFill>
                            <a:srgbClr val="002060"/>
                          </a:solidFill>
                        </a:rPr>
                        <a:t>91,1</a:t>
                      </a:r>
                    </a:p>
                  </a:txBody>
                  <a:tcPr anchor="ctr"/>
                </a:tc>
                <a:tc>
                  <a:txBody>
                    <a:bodyPr/>
                    <a:lstStyle/>
                    <a:p>
                      <a:pPr algn="r"/>
                      <a:r>
                        <a:rPr lang="en-US" b="1" dirty="0">
                          <a:solidFill>
                            <a:srgbClr val="0070C0"/>
                          </a:solidFill>
                        </a:rPr>
                        <a:t>70,1</a:t>
                      </a:r>
                      <a:endParaRPr lang="ru-RU" b="1" dirty="0">
                        <a:solidFill>
                          <a:srgbClr val="0070C0"/>
                        </a:solidFill>
                      </a:endParaRPr>
                    </a:p>
                  </a:txBody>
                  <a:tcPr anchor="ctr"/>
                </a:tc>
                <a:extLst>
                  <a:ext uri="{0D108BD9-81ED-4DB2-BD59-A6C34878D82A}">
                    <a16:rowId xmlns:a16="http://schemas.microsoft.com/office/drawing/2014/main" xmlns="" val="198735640"/>
                  </a:ext>
                </a:extLst>
              </a:tr>
              <a:tr h="616743">
                <a:tc>
                  <a:txBody>
                    <a:bodyPr/>
                    <a:lstStyle/>
                    <a:p>
                      <a:r>
                        <a:rPr lang="ru-RU" dirty="0">
                          <a:solidFill>
                            <a:srgbClr val="002060"/>
                          </a:solidFill>
                        </a:rPr>
                        <a:t>3</a:t>
                      </a:r>
                    </a:p>
                  </a:txBody>
                  <a:tcPr anchor="ctr"/>
                </a:tc>
                <a:tc>
                  <a:txBody>
                    <a:bodyPr/>
                    <a:lstStyle/>
                    <a:p>
                      <a:r>
                        <a:rPr lang="en-US" i="1" dirty="0">
                          <a:solidFill>
                            <a:srgbClr val="002060"/>
                          </a:solidFill>
                        </a:rPr>
                        <a:t>Engineering infrastructure</a:t>
                      </a:r>
                      <a:endParaRPr lang="ru-RU" i="1" dirty="0">
                        <a:solidFill>
                          <a:srgbClr val="002060"/>
                        </a:solidFill>
                      </a:endParaRPr>
                    </a:p>
                  </a:txBody>
                  <a:tcPr anchor="ctr"/>
                </a:tc>
                <a:tc>
                  <a:txBody>
                    <a:bodyPr/>
                    <a:lstStyle/>
                    <a:p>
                      <a:pPr algn="ctr"/>
                      <a:r>
                        <a:rPr lang="ru-RU" dirty="0">
                          <a:solidFill>
                            <a:srgbClr val="002060"/>
                          </a:solidFill>
                        </a:rPr>
                        <a:t>01/10/22</a:t>
                      </a:r>
                    </a:p>
                  </a:txBody>
                  <a:tcPr anchor="ctr"/>
                </a:tc>
                <a:tc>
                  <a:txBody>
                    <a:bodyPr/>
                    <a:lstStyle/>
                    <a:p>
                      <a:pPr algn="r"/>
                      <a:r>
                        <a:rPr lang="en-US" b="1" dirty="0">
                          <a:solidFill>
                            <a:srgbClr val="002060"/>
                          </a:solidFill>
                        </a:rPr>
                        <a:t>187,8</a:t>
                      </a:r>
                      <a:endParaRPr lang="ru-RU" b="1" dirty="0">
                        <a:solidFill>
                          <a:srgbClr val="002060"/>
                        </a:solidFill>
                      </a:endParaRPr>
                    </a:p>
                  </a:txBody>
                  <a:tcPr anchor="ctr"/>
                </a:tc>
                <a:tc>
                  <a:txBody>
                    <a:bodyPr/>
                    <a:lstStyle/>
                    <a:p>
                      <a:pPr algn="r"/>
                      <a:r>
                        <a:rPr lang="en-US" b="1" dirty="0">
                          <a:solidFill>
                            <a:srgbClr val="FF0000"/>
                          </a:solidFill>
                        </a:rPr>
                        <a:t>184,2</a:t>
                      </a:r>
                      <a:endParaRPr lang="ru-RU" b="1" dirty="0">
                        <a:solidFill>
                          <a:srgbClr val="FF0000"/>
                        </a:solidFill>
                      </a:endParaRPr>
                    </a:p>
                  </a:txBody>
                  <a:tcPr anchor="ctr"/>
                </a:tc>
                <a:extLst>
                  <a:ext uri="{0D108BD9-81ED-4DB2-BD59-A6C34878D82A}">
                    <a16:rowId xmlns:a16="http://schemas.microsoft.com/office/drawing/2014/main" xmlns="" val="1126445931"/>
                  </a:ext>
                </a:extLst>
              </a:tr>
              <a:tr h="607716">
                <a:tc>
                  <a:txBody>
                    <a:bodyPr/>
                    <a:lstStyle/>
                    <a:p>
                      <a:r>
                        <a:rPr lang="ru-RU" dirty="0">
                          <a:solidFill>
                            <a:srgbClr val="002060"/>
                          </a:solidFill>
                        </a:rPr>
                        <a:t>4</a:t>
                      </a:r>
                    </a:p>
                  </a:txBody>
                  <a:tcPr anchor="ctr"/>
                </a:tc>
                <a:tc>
                  <a:txBody>
                    <a:bodyPr/>
                    <a:lstStyle/>
                    <a:p>
                      <a:r>
                        <a:rPr lang="en-US" i="1" dirty="0">
                          <a:solidFill>
                            <a:srgbClr val="002060"/>
                          </a:solidFill>
                        </a:rPr>
                        <a:t>Computing</a:t>
                      </a:r>
                      <a:endParaRPr lang="ru-RU" i="1" dirty="0">
                        <a:solidFill>
                          <a:srgbClr val="002060"/>
                        </a:solidFill>
                      </a:endParaRPr>
                    </a:p>
                  </a:txBody>
                  <a:tcPr anchor="ctr"/>
                </a:tc>
                <a:tc>
                  <a:txBody>
                    <a:bodyPr/>
                    <a:lstStyle/>
                    <a:p>
                      <a:pPr algn="ctr"/>
                      <a:r>
                        <a:rPr lang="ru-RU" dirty="0">
                          <a:solidFill>
                            <a:srgbClr val="002060"/>
                          </a:solidFill>
                        </a:rPr>
                        <a:t>01/10/21</a:t>
                      </a:r>
                    </a:p>
                  </a:txBody>
                  <a:tcPr anchor="ctr"/>
                </a:tc>
                <a:tc>
                  <a:txBody>
                    <a:bodyPr/>
                    <a:lstStyle/>
                    <a:p>
                      <a:pPr algn="r"/>
                      <a:r>
                        <a:rPr lang="en-US" b="1" dirty="0">
                          <a:solidFill>
                            <a:srgbClr val="002060"/>
                          </a:solidFill>
                        </a:rPr>
                        <a:t>   18,4</a:t>
                      </a:r>
                      <a:endParaRPr lang="ru-RU" b="1" dirty="0">
                        <a:solidFill>
                          <a:srgbClr val="002060"/>
                        </a:solidFill>
                      </a:endParaRPr>
                    </a:p>
                  </a:txBody>
                  <a:tcPr anchor="ctr"/>
                </a:tc>
                <a:tc>
                  <a:txBody>
                    <a:bodyPr/>
                    <a:lstStyle/>
                    <a:p>
                      <a:pPr algn="r"/>
                      <a:r>
                        <a:rPr lang="en-US" b="1" dirty="0">
                          <a:solidFill>
                            <a:srgbClr val="0070C0"/>
                          </a:solidFill>
                        </a:rPr>
                        <a:t>11,2</a:t>
                      </a:r>
                      <a:endParaRPr lang="ru-RU" b="1" dirty="0">
                        <a:solidFill>
                          <a:srgbClr val="0070C0"/>
                        </a:solidFill>
                      </a:endParaRPr>
                    </a:p>
                  </a:txBody>
                  <a:tcPr anchor="ctr"/>
                </a:tc>
                <a:extLst>
                  <a:ext uri="{0D108BD9-81ED-4DB2-BD59-A6C34878D82A}">
                    <a16:rowId xmlns:a16="http://schemas.microsoft.com/office/drawing/2014/main" xmlns="" val="2289249261"/>
                  </a:ext>
                </a:extLst>
              </a:tr>
              <a:tr h="663368">
                <a:tc>
                  <a:txBody>
                    <a:bodyPr/>
                    <a:lstStyle/>
                    <a:p>
                      <a:r>
                        <a:rPr lang="ru-RU" dirty="0">
                          <a:solidFill>
                            <a:srgbClr val="002060"/>
                          </a:solidFill>
                        </a:rPr>
                        <a:t>5</a:t>
                      </a:r>
                    </a:p>
                  </a:txBody>
                  <a:tcPr anchor="ctr"/>
                </a:tc>
                <a:tc>
                  <a:txBody>
                    <a:bodyPr/>
                    <a:lstStyle/>
                    <a:p>
                      <a:r>
                        <a:rPr lang="en-US" i="1" dirty="0">
                          <a:solidFill>
                            <a:srgbClr val="002060"/>
                          </a:solidFill>
                        </a:rPr>
                        <a:t>Infrastructure for applied researches</a:t>
                      </a:r>
                      <a:endParaRPr lang="ru-RU" i="1" dirty="0">
                        <a:solidFill>
                          <a:srgbClr val="002060"/>
                        </a:solidFill>
                      </a:endParaRPr>
                    </a:p>
                  </a:txBody>
                  <a:tcPr anchor="ctr"/>
                </a:tc>
                <a:tc>
                  <a:txBody>
                    <a:bodyPr/>
                    <a:lstStyle/>
                    <a:p>
                      <a:pPr algn="ctr"/>
                      <a:r>
                        <a:rPr lang="ru-RU" dirty="0">
                          <a:solidFill>
                            <a:srgbClr val="002060"/>
                          </a:solidFill>
                        </a:rPr>
                        <a:t>01/12/21</a:t>
                      </a:r>
                    </a:p>
                  </a:txBody>
                  <a:tcPr anchor="ctr"/>
                </a:tc>
                <a:tc>
                  <a:txBody>
                    <a:bodyPr/>
                    <a:lstStyle/>
                    <a:p>
                      <a:pPr algn="r"/>
                      <a:r>
                        <a:rPr lang="en-US" b="1" dirty="0">
                          <a:solidFill>
                            <a:srgbClr val="002060"/>
                          </a:solidFill>
                        </a:rPr>
                        <a:t>      13,9</a:t>
                      </a:r>
                      <a:endParaRPr lang="ru-RU" b="1" dirty="0">
                        <a:solidFill>
                          <a:srgbClr val="002060"/>
                        </a:solidFill>
                      </a:endParaRPr>
                    </a:p>
                  </a:txBody>
                  <a:tcPr anchor="ctr"/>
                </a:tc>
                <a:tc>
                  <a:txBody>
                    <a:bodyPr/>
                    <a:lstStyle/>
                    <a:p>
                      <a:pPr algn="r"/>
                      <a:r>
                        <a:rPr lang="en-US" b="1" dirty="0">
                          <a:solidFill>
                            <a:srgbClr val="0070C0"/>
                          </a:solidFill>
                        </a:rPr>
                        <a:t>2,0</a:t>
                      </a:r>
                      <a:endParaRPr lang="ru-RU" b="1" dirty="0">
                        <a:solidFill>
                          <a:srgbClr val="0070C0"/>
                        </a:solidFill>
                      </a:endParaRPr>
                    </a:p>
                  </a:txBody>
                  <a:tcPr anchor="ctr"/>
                </a:tc>
                <a:extLst>
                  <a:ext uri="{0D108BD9-81ED-4DB2-BD59-A6C34878D82A}">
                    <a16:rowId xmlns:a16="http://schemas.microsoft.com/office/drawing/2014/main" xmlns="" val="1917266593"/>
                  </a:ext>
                </a:extLst>
              </a:tr>
              <a:tr h="593088">
                <a:tc>
                  <a:txBody>
                    <a:bodyPr/>
                    <a:lstStyle/>
                    <a:p>
                      <a:endParaRPr lang="ru-RU">
                        <a:solidFill>
                          <a:srgbClr val="002060"/>
                        </a:solidFill>
                      </a:endParaRPr>
                    </a:p>
                  </a:txBody>
                  <a:tcPr anchor="ctr"/>
                </a:tc>
                <a:tc>
                  <a:txBody>
                    <a:bodyPr/>
                    <a:lstStyle/>
                    <a:p>
                      <a:r>
                        <a:rPr lang="en-US" b="1" dirty="0">
                          <a:solidFill>
                            <a:srgbClr val="002060"/>
                          </a:solidFill>
                        </a:rPr>
                        <a:t>total</a:t>
                      </a:r>
                      <a:endParaRPr lang="ru-RU" b="1" dirty="0">
                        <a:solidFill>
                          <a:srgbClr val="002060"/>
                        </a:solidFill>
                      </a:endParaRPr>
                    </a:p>
                  </a:txBody>
                  <a:tcPr anchor="ctr"/>
                </a:tc>
                <a:tc>
                  <a:txBody>
                    <a:bodyPr/>
                    <a:lstStyle/>
                    <a:p>
                      <a:endParaRPr lang="ru-RU" dirty="0">
                        <a:solidFill>
                          <a:srgbClr val="002060"/>
                        </a:solidFill>
                      </a:endParaRPr>
                    </a:p>
                  </a:txBody>
                  <a:tcPr anchor="ctr"/>
                </a:tc>
                <a:tc>
                  <a:txBody>
                    <a:bodyPr/>
                    <a:lstStyle/>
                    <a:p>
                      <a:pPr algn="r"/>
                      <a:r>
                        <a:rPr lang="en-US" b="1" dirty="0">
                          <a:solidFill>
                            <a:srgbClr val="002060"/>
                          </a:solidFill>
                        </a:rPr>
                        <a:t>456,1</a:t>
                      </a:r>
                      <a:endParaRPr lang="ru-RU" b="1" dirty="0">
                        <a:solidFill>
                          <a:srgbClr val="002060"/>
                        </a:solidFill>
                      </a:endParaRPr>
                    </a:p>
                  </a:txBody>
                  <a:tcPr anchor="ctr"/>
                </a:tc>
                <a:tc>
                  <a:txBody>
                    <a:bodyPr/>
                    <a:lstStyle/>
                    <a:p>
                      <a:pPr algn="r"/>
                      <a:r>
                        <a:rPr lang="en-US" b="1" dirty="0">
                          <a:solidFill>
                            <a:srgbClr val="0070C0"/>
                          </a:solidFill>
                        </a:rPr>
                        <a:t>347,5</a:t>
                      </a:r>
                      <a:endParaRPr lang="ru-RU" b="1" dirty="0">
                        <a:solidFill>
                          <a:srgbClr val="0070C0"/>
                        </a:solidFill>
                      </a:endParaRPr>
                    </a:p>
                  </a:txBody>
                  <a:tcPr anchor="ctr"/>
                </a:tc>
                <a:extLst>
                  <a:ext uri="{0D108BD9-81ED-4DB2-BD59-A6C34878D82A}">
                    <a16:rowId xmlns:a16="http://schemas.microsoft.com/office/drawing/2014/main" xmlns="" val="2406010087"/>
                  </a:ext>
                </a:extLst>
              </a:tr>
            </a:tbl>
          </a:graphicData>
        </a:graphic>
      </p:graphicFrame>
      <p:sp>
        <p:nvSpPr>
          <p:cNvPr id="9" name="Rectangle 8">
            <a:extLst>
              <a:ext uri="{FF2B5EF4-FFF2-40B4-BE49-F238E27FC236}">
                <a16:creationId xmlns:a16="http://schemas.microsoft.com/office/drawing/2014/main" xmlns="" id="{F0D09FE0-166B-B340-BDA1-DB599C26CE41}"/>
              </a:ext>
            </a:extLst>
          </p:cNvPr>
          <p:cNvSpPr/>
          <p:nvPr/>
        </p:nvSpPr>
        <p:spPr>
          <a:xfrm>
            <a:off x="7620000" y="1317597"/>
            <a:ext cx="880533" cy="369332"/>
          </a:xfrm>
          <a:prstGeom prst="rect">
            <a:avLst/>
          </a:prstGeom>
        </p:spPr>
        <p:txBody>
          <a:bodyPr wrap="square">
            <a:spAutoFit/>
          </a:bodyPr>
          <a:lstStyle/>
          <a:p>
            <a:pPr algn="r">
              <a:spcBef>
                <a:spcPts val="600"/>
              </a:spcBef>
              <a:spcAft>
                <a:spcPts val="1200"/>
              </a:spcAft>
              <a:tabLst>
                <a:tab pos="630555" algn="l"/>
                <a:tab pos="900430" algn="l"/>
                <a:tab pos="990600" algn="l"/>
                <a:tab pos="6031230" algn="l"/>
              </a:tabLst>
            </a:pPr>
            <a:r>
              <a:rPr lang="en-US" b="1" i="1" dirty="0">
                <a:solidFill>
                  <a:srgbClr val="002060"/>
                </a:solidFill>
                <a:latin typeface="Arial" panose="020B0604020202020204" pitchFamily="34" charset="0"/>
                <a:ea typeface="MS Mincho" panose="02020609040205080304" pitchFamily="49" charset="-128"/>
                <a:cs typeface="Arial" panose="020B0604020202020204" pitchFamily="34" charset="0"/>
              </a:rPr>
              <a:t>M </a:t>
            </a:r>
            <a:r>
              <a:rPr lang="en-US" b="1" i="1" dirty="0">
                <a:solidFill>
                  <a:srgbClr val="002060"/>
                </a:solidFill>
                <a:ea typeface="MS Mincho" panose="02020609040205080304" pitchFamily="49" charset="-128"/>
                <a:cs typeface="Arial" panose="020B0604020202020204" pitchFamily="34" charset="0"/>
              </a:rPr>
              <a:t>$</a:t>
            </a:r>
            <a:endParaRPr lang="ru-RU" i="1"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sp>
        <p:nvSpPr>
          <p:cNvPr id="11" name="Rectangle 10">
            <a:extLst>
              <a:ext uri="{FF2B5EF4-FFF2-40B4-BE49-F238E27FC236}">
                <a16:creationId xmlns:a16="http://schemas.microsoft.com/office/drawing/2014/main" xmlns="" id="{017C8F41-C7F1-814B-95B7-A84B4F2EF919}"/>
              </a:ext>
            </a:extLst>
          </p:cNvPr>
          <p:cNvSpPr/>
          <p:nvPr/>
        </p:nvSpPr>
        <p:spPr>
          <a:xfrm>
            <a:off x="230553" y="301934"/>
            <a:ext cx="8269980" cy="1015663"/>
          </a:xfrm>
          <a:prstGeom prst="rect">
            <a:avLst/>
          </a:prstGeom>
          <a:solidFill>
            <a:srgbClr val="F0FFFD"/>
          </a:solidFill>
        </p:spPr>
        <p:txBody>
          <a:bodyPr wrap="square">
            <a:spAutoFit/>
          </a:bodyPr>
          <a:lstStyle/>
          <a:p>
            <a:pPr algn="ctr">
              <a:spcAft>
                <a:spcPts val="0"/>
              </a:spcAft>
              <a:tabLst>
                <a:tab pos="630555" algn="l"/>
                <a:tab pos="900430" algn="l"/>
                <a:tab pos="990600" algn="l"/>
                <a:tab pos="6031230" algn="l"/>
              </a:tabLst>
            </a:pPr>
            <a:r>
              <a:rPr lang="en-GB" sz="2000" b="1" dirty="0">
                <a:solidFill>
                  <a:srgbClr val="002060"/>
                </a:solidFill>
                <a:ea typeface="MS Mincho" panose="02020609040205080304" pitchFamily="49" charset="-128"/>
                <a:cs typeface="Arial" panose="020B0604020202020204" pitchFamily="34" charset="0"/>
              </a:rPr>
              <a:t>Key financial table with some </a:t>
            </a:r>
            <a:r>
              <a:rPr lang="en-GB" sz="2000" b="1" dirty="0">
                <a:solidFill>
                  <a:srgbClr val="FF0000"/>
                </a:solidFill>
                <a:ea typeface="MS Mincho" panose="02020609040205080304" pitchFamily="49" charset="-128"/>
                <a:cs typeface="Arial" panose="020B0604020202020204" pitchFamily="34" charset="0"/>
              </a:rPr>
              <a:t>re</a:t>
            </a:r>
            <a:r>
              <a:rPr lang="en-US" sz="2000" b="1" dirty="0">
                <a:solidFill>
                  <a:srgbClr val="FF0000"/>
                </a:solidFill>
                <a:ea typeface="MS Mincho" panose="02020609040205080304" pitchFamily="49" charset="-128"/>
                <a:cs typeface="Arial" panose="020B0604020202020204" pitchFamily="34" charset="0"/>
              </a:rPr>
              <a:t>distribution </a:t>
            </a:r>
            <a:r>
              <a:rPr lang="en-GB" sz="2000" b="1" dirty="0">
                <a:solidFill>
                  <a:srgbClr val="002060"/>
                </a:solidFill>
                <a:ea typeface="MS Mincho" panose="02020609040205080304" pitchFamily="49" charset="-128"/>
                <a:cs typeface="Arial" panose="020B0604020202020204" pitchFamily="34" charset="0"/>
              </a:rPr>
              <a:t>between </a:t>
            </a:r>
            <a:r>
              <a:rPr lang="en-GB" sz="2000" b="1" dirty="0">
                <a:solidFill>
                  <a:srgbClr val="FF0000"/>
                </a:solidFill>
                <a:ea typeface="MS Mincho" panose="02020609040205080304" pitchFamily="49" charset="-128"/>
                <a:cs typeface="Arial" panose="020B0604020202020204" pitchFamily="34" charset="0"/>
              </a:rPr>
              <a:t>5</a:t>
            </a:r>
            <a:r>
              <a:rPr lang="en-GB" sz="2000" b="1" dirty="0">
                <a:solidFill>
                  <a:srgbClr val="002060"/>
                </a:solidFill>
                <a:ea typeface="MS Mincho" panose="02020609040205080304" pitchFamily="49" charset="-128"/>
                <a:cs typeface="Arial" panose="020B0604020202020204" pitchFamily="34" charset="0"/>
              </a:rPr>
              <a:t> blocks </a:t>
            </a:r>
          </a:p>
          <a:p>
            <a:pPr algn="ctr">
              <a:spcAft>
                <a:spcPts val="0"/>
              </a:spcAft>
              <a:tabLst>
                <a:tab pos="630555" algn="l"/>
                <a:tab pos="900430" algn="l"/>
                <a:tab pos="990600" algn="l"/>
                <a:tab pos="6031230" algn="l"/>
              </a:tabLst>
            </a:pPr>
            <a:r>
              <a:rPr lang="en-GB" sz="2000" b="1" dirty="0">
                <a:solidFill>
                  <a:srgbClr val="002060"/>
                </a:solidFill>
                <a:ea typeface="MS Mincho" panose="02020609040205080304" pitchFamily="49" charset="-128"/>
                <a:cs typeface="Arial" panose="020B0604020202020204" pitchFamily="34" charset="0"/>
              </a:rPr>
              <a:t>for the implementation of the project Complex</a:t>
            </a:r>
            <a:r>
              <a:rPr lang="ru-RU" sz="2000" b="1" dirty="0">
                <a:solidFill>
                  <a:srgbClr val="002060"/>
                </a:solidFill>
                <a:ea typeface="MS Mincho" panose="02020609040205080304" pitchFamily="49" charset="-128"/>
                <a:cs typeface="Arial" panose="020B0604020202020204" pitchFamily="34" charset="0"/>
              </a:rPr>
              <a:t> </a:t>
            </a:r>
            <a:r>
              <a:rPr lang="en-GB" sz="2000" b="1" dirty="0">
                <a:solidFill>
                  <a:srgbClr val="002060"/>
                </a:solidFill>
                <a:ea typeface="MS Mincho" panose="02020609040205080304" pitchFamily="49" charset="-128"/>
                <a:cs typeface="Arial" panose="020B0604020202020204" pitchFamily="34" charset="0"/>
              </a:rPr>
              <a:t>N</a:t>
            </a:r>
            <a:r>
              <a:rPr lang="en-US" sz="2000" b="1" dirty="0">
                <a:solidFill>
                  <a:srgbClr val="002060"/>
                </a:solidFill>
                <a:ea typeface="MS Mincho" panose="02020609040205080304" pitchFamily="49" charset="-128"/>
                <a:cs typeface="Arial" panose="020B0604020202020204" pitchFamily="34" charset="0"/>
              </a:rPr>
              <a:t>ICA </a:t>
            </a:r>
            <a:r>
              <a:rPr lang="en-GB" sz="2000" b="1" dirty="0">
                <a:solidFill>
                  <a:srgbClr val="002060"/>
                </a:solidFill>
                <a:ea typeface="MS Mincho" panose="02020609040205080304" pitchFamily="49" charset="-128"/>
                <a:cs typeface="Arial" panose="020B0604020202020204" pitchFamily="34" charset="0"/>
              </a:rPr>
              <a:t>Stage I</a:t>
            </a:r>
          </a:p>
          <a:p>
            <a:pPr algn="ctr">
              <a:spcAft>
                <a:spcPts val="0"/>
              </a:spcAft>
              <a:tabLst>
                <a:tab pos="630555" algn="l"/>
                <a:tab pos="900430" algn="l"/>
                <a:tab pos="990600" algn="l"/>
                <a:tab pos="6031230" algn="l"/>
              </a:tabLst>
            </a:pPr>
            <a:r>
              <a:rPr lang="en-GB" sz="2000" i="1" dirty="0">
                <a:solidFill>
                  <a:srgbClr val="000090"/>
                </a:solidFill>
                <a:latin typeface="Arial"/>
                <a:cs typeface="Arial"/>
              </a:rPr>
              <a:t>approved by the </a:t>
            </a:r>
            <a:r>
              <a:rPr lang="en-GB" sz="2000" b="1" i="1" dirty="0">
                <a:solidFill>
                  <a:srgbClr val="000090"/>
                </a:solidFill>
                <a:latin typeface="Arial"/>
                <a:cs typeface="Arial"/>
              </a:rPr>
              <a:t>SB</a:t>
            </a:r>
            <a:r>
              <a:rPr lang="en-GB" sz="2000" i="1" dirty="0">
                <a:solidFill>
                  <a:srgbClr val="000090"/>
                </a:solidFill>
                <a:latin typeface="Arial"/>
                <a:cs typeface="Arial"/>
              </a:rPr>
              <a:t> (Dec. 2019)</a:t>
            </a:r>
            <a:endParaRPr lang="en-US" sz="2000" i="1" dirty="0">
              <a:solidFill>
                <a:srgbClr val="FF0000"/>
              </a:solidFill>
              <a:latin typeface="Arial"/>
              <a:cs typeface="Arial"/>
            </a:endParaRPr>
          </a:p>
        </p:txBody>
      </p:sp>
      <p:sp>
        <p:nvSpPr>
          <p:cNvPr id="2" name="Rectangle 1">
            <a:extLst>
              <a:ext uri="{FF2B5EF4-FFF2-40B4-BE49-F238E27FC236}">
                <a16:creationId xmlns:a16="http://schemas.microsoft.com/office/drawing/2014/main" xmlns="" id="{992D6CE1-115E-114D-8EE7-46F49806CF22}"/>
              </a:ext>
            </a:extLst>
          </p:cNvPr>
          <p:cNvSpPr/>
          <p:nvPr/>
        </p:nvSpPr>
        <p:spPr>
          <a:xfrm>
            <a:off x="5746045" y="3872089"/>
            <a:ext cx="2985911" cy="49671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7723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97477"/>
            <a:ext cx="2133600" cy="476250"/>
          </a:xfrm>
        </p:spPr>
        <p:txBody>
          <a:bodyPr anchor="b"/>
          <a:lstStyle/>
          <a:p>
            <a:r>
              <a:rPr lang="ru-RU"/>
              <a:t>20 February 2020</a:t>
            </a:r>
            <a:endParaRPr lang="en-US"/>
          </a:p>
        </p:txBody>
      </p:sp>
      <p:sp>
        <p:nvSpPr>
          <p:cNvPr id="3" name="Footer Placeholder 2"/>
          <p:cNvSpPr>
            <a:spLocks noGrp="1"/>
          </p:cNvSpPr>
          <p:nvPr>
            <p:ph type="ftr" sz="quarter" idx="11"/>
          </p:nvPr>
        </p:nvSpPr>
        <p:spPr>
          <a:xfrm>
            <a:off x="3124200" y="6297477"/>
            <a:ext cx="3152422" cy="476250"/>
          </a:xfrm>
        </p:spPr>
        <p:txBody>
          <a:bodyPr anchor="b"/>
          <a:lstStyle/>
          <a:p>
            <a:r>
              <a:rPr lang="en-GB" dirty="0"/>
              <a:t>V. </a:t>
            </a:r>
            <a:r>
              <a:rPr lang="en-GB" dirty="0" err="1"/>
              <a:t>Kekelidze</a:t>
            </a:r>
            <a:r>
              <a:rPr lang="en-GB" dirty="0"/>
              <a:t>, 127-th session of SC</a:t>
            </a:r>
            <a:endParaRPr lang="en-US" dirty="0"/>
          </a:p>
        </p:txBody>
      </p:sp>
      <p:sp>
        <p:nvSpPr>
          <p:cNvPr id="7" name="Slide Number Placeholder 6"/>
          <p:cNvSpPr>
            <a:spLocks noGrp="1"/>
          </p:cNvSpPr>
          <p:nvPr>
            <p:ph type="sldNum" sz="quarter" idx="12"/>
          </p:nvPr>
        </p:nvSpPr>
        <p:spPr>
          <a:xfrm>
            <a:off x="6553200" y="6297477"/>
            <a:ext cx="2133600" cy="476250"/>
          </a:xfrm>
        </p:spPr>
        <p:txBody>
          <a:bodyPr anchor="b"/>
          <a:lstStyle/>
          <a:p>
            <a:fld id="{220A4BC6-FD69-4243-A004-0DD5CF7061FE}" type="slidenum">
              <a:rPr lang="en-US" smtClean="0"/>
              <a:t>46</a:t>
            </a:fld>
            <a:endParaRPr lang="en-US" dirty="0"/>
          </a:p>
        </p:txBody>
      </p:sp>
      <p:sp>
        <p:nvSpPr>
          <p:cNvPr id="10" name="TextBox 9">
            <a:extLst>
              <a:ext uri="{FF2B5EF4-FFF2-40B4-BE49-F238E27FC236}">
                <a16:creationId xmlns:a16="http://schemas.microsoft.com/office/drawing/2014/main" xmlns="" id="{EF19068C-58C8-FD4A-B1D8-3D11B52FE076}"/>
              </a:ext>
            </a:extLst>
          </p:cNvPr>
          <p:cNvSpPr txBox="1"/>
          <p:nvPr/>
        </p:nvSpPr>
        <p:spPr>
          <a:xfrm>
            <a:off x="231864" y="272195"/>
            <a:ext cx="8569236" cy="3170099"/>
          </a:xfrm>
          <a:prstGeom prst="rect">
            <a:avLst/>
          </a:prstGeom>
          <a:solidFill>
            <a:srgbClr val="F0FFFD"/>
          </a:solidFill>
        </p:spPr>
        <p:txBody>
          <a:bodyPr wrap="square" rtlCol="0">
            <a:spAutoFit/>
          </a:bodyPr>
          <a:lstStyle/>
          <a:p>
            <a:r>
              <a:rPr lang="en-US" sz="2000" b="1" dirty="0">
                <a:solidFill>
                  <a:srgbClr val="002060"/>
                </a:solidFill>
                <a:latin typeface="Arial"/>
                <a:cs typeface="Arial"/>
              </a:rPr>
              <a:t>The project cost (Stage 1) </a:t>
            </a:r>
            <a:r>
              <a:rPr lang="en-US" sz="2000" i="1" dirty="0">
                <a:solidFill>
                  <a:srgbClr val="002060"/>
                </a:solidFill>
                <a:latin typeface="Arial"/>
                <a:cs typeface="Arial"/>
              </a:rPr>
              <a:t>has been updated twice, </a:t>
            </a:r>
          </a:p>
          <a:p>
            <a:pPr algn="r"/>
            <a:r>
              <a:rPr lang="en-US" sz="2000" i="1" dirty="0">
                <a:solidFill>
                  <a:srgbClr val="002060"/>
                </a:solidFill>
                <a:latin typeface="Arial"/>
                <a:cs typeface="Arial"/>
              </a:rPr>
              <a:t>each time </a:t>
            </a:r>
            <a:r>
              <a:rPr lang="en-GB" sz="2000" b="1" i="1" dirty="0">
                <a:solidFill>
                  <a:srgbClr val="002060"/>
                </a:solidFill>
                <a:latin typeface="Arial"/>
                <a:cs typeface="Arial"/>
              </a:rPr>
              <a:t>approved by the </a:t>
            </a:r>
            <a:r>
              <a:rPr lang="en-GB" sz="2000" b="1" i="1" dirty="0">
                <a:solidFill>
                  <a:srgbClr val="FF0000"/>
                </a:solidFill>
                <a:latin typeface="Arial"/>
                <a:cs typeface="Arial"/>
              </a:rPr>
              <a:t>SB</a:t>
            </a:r>
            <a:r>
              <a:rPr lang="en-GB" sz="2000" i="1" dirty="0">
                <a:solidFill>
                  <a:srgbClr val="000090"/>
                </a:solidFill>
                <a:latin typeface="Arial"/>
                <a:cs typeface="Arial"/>
              </a:rPr>
              <a:t>:</a:t>
            </a:r>
          </a:p>
          <a:p>
            <a:endParaRPr lang="en-US" sz="2000" i="1" dirty="0">
              <a:solidFill>
                <a:srgbClr val="002060"/>
              </a:solidFill>
              <a:latin typeface="Arial"/>
              <a:cs typeface="Arial"/>
            </a:endParaRPr>
          </a:p>
          <a:p>
            <a:r>
              <a:rPr lang="en-US" sz="2000" i="1" dirty="0">
                <a:solidFill>
                  <a:srgbClr val="002060"/>
                </a:solidFill>
                <a:latin typeface="Arial"/>
                <a:cs typeface="Arial"/>
              </a:rPr>
              <a:t>							         M $</a:t>
            </a:r>
            <a:endParaRPr lang="en-US" sz="2000" b="1" i="1" dirty="0">
              <a:solidFill>
                <a:srgbClr val="002060"/>
              </a:solidFill>
              <a:latin typeface="Arial"/>
              <a:cs typeface="Arial"/>
            </a:endParaRPr>
          </a:p>
          <a:p>
            <a:r>
              <a:rPr lang="en-GB" sz="2000" b="1" dirty="0">
                <a:solidFill>
                  <a:srgbClr val="000090"/>
                </a:solidFill>
                <a:latin typeface="Arial"/>
                <a:cs typeface="Arial"/>
              </a:rPr>
              <a:t>2013</a:t>
            </a:r>
            <a:r>
              <a:rPr lang="en-GB" sz="2000" dirty="0">
                <a:solidFill>
                  <a:srgbClr val="000090"/>
                </a:solidFill>
                <a:latin typeface="Arial"/>
                <a:cs typeface="Arial"/>
              </a:rPr>
              <a:t> 	</a:t>
            </a:r>
            <a:r>
              <a:rPr lang="en-GB" sz="2000" i="1" dirty="0">
                <a:solidFill>
                  <a:srgbClr val="000090"/>
                </a:solidFill>
                <a:latin typeface="Arial"/>
                <a:cs typeface="Arial"/>
              </a:rPr>
              <a:t>        initial version  (in </a:t>
            </a:r>
            <a:r>
              <a:rPr lang="en-GB" sz="2000" b="1" i="1" dirty="0">
                <a:solidFill>
                  <a:srgbClr val="FF0000"/>
                </a:solidFill>
                <a:latin typeface="Arial"/>
                <a:cs typeface="Arial"/>
              </a:rPr>
              <a:t>2013 prices</a:t>
            </a:r>
            <a:r>
              <a:rPr lang="en-GB" sz="2000" i="1" dirty="0">
                <a:solidFill>
                  <a:srgbClr val="000090"/>
                </a:solidFill>
                <a:latin typeface="Arial"/>
                <a:cs typeface="Arial"/>
              </a:rPr>
              <a:t>)</a:t>
            </a:r>
            <a:r>
              <a:rPr lang="en-GB" sz="2000" dirty="0">
                <a:solidFill>
                  <a:srgbClr val="000090"/>
                </a:solidFill>
                <a:latin typeface="Arial"/>
                <a:cs typeface="Arial"/>
              </a:rPr>
              <a:t>		      ~ </a:t>
            </a:r>
            <a:r>
              <a:rPr lang="en-GB" sz="2000" b="1" dirty="0">
                <a:solidFill>
                  <a:srgbClr val="000090"/>
                </a:solidFill>
                <a:latin typeface="Arial"/>
                <a:cs typeface="Arial"/>
              </a:rPr>
              <a:t>550</a:t>
            </a:r>
          </a:p>
          <a:p>
            <a:pPr>
              <a:lnSpc>
                <a:spcPct val="150000"/>
              </a:lnSpc>
            </a:pPr>
            <a:r>
              <a:rPr lang="en-GB" sz="2000" b="1" dirty="0">
                <a:solidFill>
                  <a:srgbClr val="000090"/>
                </a:solidFill>
                <a:latin typeface="Arial"/>
                <a:cs typeface="Arial"/>
              </a:rPr>
              <a:t>2019</a:t>
            </a:r>
            <a:r>
              <a:rPr lang="en-GB" sz="2000" dirty="0">
                <a:solidFill>
                  <a:srgbClr val="000090"/>
                </a:solidFill>
                <a:latin typeface="Arial"/>
                <a:cs typeface="Arial"/>
              </a:rPr>
              <a:t> (</a:t>
            </a:r>
            <a:r>
              <a:rPr lang="en-GB" sz="2000" b="1" dirty="0">
                <a:solidFill>
                  <a:srgbClr val="000090"/>
                </a:solidFill>
                <a:latin typeface="Arial"/>
                <a:cs typeface="Arial"/>
              </a:rPr>
              <a:t>Feb</a:t>
            </a:r>
            <a:r>
              <a:rPr lang="en-GB" sz="2000" dirty="0">
                <a:solidFill>
                  <a:srgbClr val="000090"/>
                </a:solidFill>
                <a:latin typeface="Arial"/>
                <a:cs typeface="Arial"/>
              </a:rPr>
              <a:t>)   </a:t>
            </a:r>
            <a:r>
              <a:rPr lang="en-GB" sz="2000" i="1" dirty="0">
                <a:solidFill>
                  <a:srgbClr val="000090"/>
                </a:solidFill>
                <a:latin typeface="Arial"/>
                <a:cs typeface="Arial"/>
              </a:rPr>
              <a:t>update due to change of </a:t>
            </a:r>
            <a:r>
              <a:rPr lang="en-GB" sz="2000" b="1" i="1" dirty="0">
                <a:solidFill>
                  <a:srgbClr val="000090"/>
                </a:solidFill>
                <a:latin typeface="Arial"/>
                <a:cs typeface="Arial"/>
              </a:rPr>
              <a:t>currency rate  </a:t>
            </a:r>
          </a:p>
          <a:p>
            <a:r>
              <a:rPr lang="en-GB" sz="2000" i="1" dirty="0">
                <a:solidFill>
                  <a:srgbClr val="000090"/>
                </a:solidFill>
                <a:latin typeface="Arial"/>
                <a:cs typeface="Arial"/>
              </a:rPr>
              <a:t>	        within </a:t>
            </a:r>
            <a:r>
              <a:rPr lang="en-GB" sz="2000" b="1" i="1" dirty="0">
                <a:solidFill>
                  <a:srgbClr val="000090"/>
                </a:solidFill>
                <a:latin typeface="Arial"/>
                <a:cs typeface="Arial"/>
              </a:rPr>
              <a:t>the same project value 	</a:t>
            </a:r>
            <a:r>
              <a:rPr lang="en-GB" sz="2000" dirty="0">
                <a:solidFill>
                  <a:srgbClr val="000090"/>
                </a:solidFill>
                <a:latin typeface="Arial"/>
                <a:cs typeface="Arial"/>
              </a:rPr>
              <a:t> 	        </a:t>
            </a:r>
            <a:r>
              <a:rPr lang="en-GB" sz="2000" b="1" dirty="0">
                <a:solidFill>
                  <a:srgbClr val="000090"/>
                </a:solidFill>
                <a:latin typeface="Arial"/>
                <a:cs typeface="Arial"/>
              </a:rPr>
              <a:t>4</a:t>
            </a:r>
            <a:r>
              <a:rPr lang="ru-RU" sz="2000" b="1" dirty="0">
                <a:solidFill>
                  <a:srgbClr val="000090"/>
                </a:solidFill>
                <a:latin typeface="Arial"/>
                <a:cs typeface="Arial"/>
              </a:rPr>
              <a:t>5</a:t>
            </a:r>
            <a:r>
              <a:rPr lang="en-US" sz="2000" b="1" dirty="0">
                <a:solidFill>
                  <a:srgbClr val="000090"/>
                </a:solidFill>
                <a:latin typeface="Arial"/>
                <a:cs typeface="Arial"/>
              </a:rPr>
              <a:t>6,1</a:t>
            </a:r>
            <a:endParaRPr lang="en-GB" sz="2000" b="1" dirty="0">
              <a:solidFill>
                <a:srgbClr val="000090"/>
              </a:solidFill>
              <a:latin typeface="Arial"/>
              <a:cs typeface="Arial"/>
            </a:endParaRPr>
          </a:p>
          <a:p>
            <a:pPr>
              <a:lnSpc>
                <a:spcPct val="150000"/>
              </a:lnSpc>
            </a:pPr>
            <a:r>
              <a:rPr lang="en-GB" sz="2000" b="1" dirty="0">
                <a:solidFill>
                  <a:srgbClr val="000090"/>
                </a:solidFill>
                <a:latin typeface="Arial"/>
                <a:cs typeface="Arial"/>
              </a:rPr>
              <a:t>2019 (Dec) </a:t>
            </a:r>
            <a:r>
              <a:rPr lang="en-GB" sz="2000" i="1" dirty="0">
                <a:solidFill>
                  <a:srgbClr val="000090"/>
                </a:solidFill>
                <a:latin typeface="Arial"/>
                <a:cs typeface="Arial"/>
              </a:rPr>
              <a:t>reallocation of object costs </a:t>
            </a:r>
            <a:r>
              <a:rPr lang="en-GB" sz="2000" b="1" i="1" dirty="0">
                <a:solidFill>
                  <a:srgbClr val="000090"/>
                </a:solidFill>
                <a:latin typeface="Arial"/>
                <a:cs typeface="Arial"/>
              </a:rPr>
              <a:t>to free up </a:t>
            </a:r>
          </a:p>
          <a:p>
            <a:r>
              <a:rPr lang="en-GB" sz="2000" b="1" i="1" dirty="0">
                <a:solidFill>
                  <a:srgbClr val="000090"/>
                </a:solidFill>
                <a:latin typeface="Arial"/>
                <a:cs typeface="Arial"/>
              </a:rPr>
              <a:t>	      too tight limits </a:t>
            </a:r>
            <a:r>
              <a:rPr lang="en-GB" sz="2000" i="1" dirty="0">
                <a:solidFill>
                  <a:srgbClr val="000090"/>
                </a:solidFill>
                <a:latin typeface="Arial"/>
                <a:cs typeface="Arial"/>
              </a:rPr>
              <a:t>on the infrastructure </a:t>
            </a:r>
            <a:r>
              <a:rPr lang="en-GB" sz="2000" dirty="0">
                <a:solidFill>
                  <a:srgbClr val="000090"/>
                </a:solidFill>
                <a:latin typeface="Arial"/>
                <a:cs typeface="Arial"/>
              </a:rPr>
              <a:t>		        </a:t>
            </a:r>
            <a:r>
              <a:rPr lang="en-GB" sz="2000" b="1" dirty="0">
                <a:solidFill>
                  <a:srgbClr val="000090"/>
                </a:solidFill>
                <a:latin typeface="Arial"/>
                <a:cs typeface="Arial"/>
              </a:rPr>
              <a:t>456,1</a:t>
            </a:r>
          </a:p>
        </p:txBody>
      </p:sp>
      <p:cxnSp>
        <p:nvCxnSpPr>
          <p:cNvPr id="5" name="Straight Connector 4">
            <a:extLst>
              <a:ext uri="{FF2B5EF4-FFF2-40B4-BE49-F238E27FC236}">
                <a16:creationId xmlns:a16="http://schemas.microsoft.com/office/drawing/2014/main" xmlns="" id="{1CDB9321-D80B-564D-90A7-BE4CFFAB08C4}"/>
              </a:ext>
            </a:extLst>
          </p:cNvPr>
          <p:cNvCxnSpPr/>
          <p:nvPr/>
        </p:nvCxnSpPr>
        <p:spPr>
          <a:xfrm>
            <a:off x="635791" y="4848203"/>
            <a:ext cx="7778496"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xmlns="" id="{758500F0-3164-5847-A6D1-D1D566C0F936}"/>
              </a:ext>
            </a:extLst>
          </p:cNvPr>
          <p:cNvSpPr/>
          <p:nvPr/>
        </p:nvSpPr>
        <p:spPr>
          <a:xfrm>
            <a:off x="286977" y="5099556"/>
            <a:ext cx="697627" cy="369332"/>
          </a:xfrm>
          <a:prstGeom prst="rect">
            <a:avLst/>
          </a:prstGeom>
        </p:spPr>
        <p:txBody>
          <a:bodyPr wrap="none">
            <a:spAutoFit/>
          </a:bodyPr>
          <a:lstStyle/>
          <a:p>
            <a:r>
              <a:rPr lang="en-GB" b="1" dirty="0">
                <a:solidFill>
                  <a:srgbClr val="000090"/>
                </a:solidFill>
                <a:latin typeface="Arial"/>
                <a:cs typeface="Arial"/>
              </a:rPr>
              <a:t>2013</a:t>
            </a:r>
            <a:endParaRPr lang="ru-RU" dirty="0"/>
          </a:p>
        </p:txBody>
      </p:sp>
      <p:cxnSp>
        <p:nvCxnSpPr>
          <p:cNvPr id="13" name="Straight Connector 12">
            <a:extLst>
              <a:ext uri="{FF2B5EF4-FFF2-40B4-BE49-F238E27FC236}">
                <a16:creationId xmlns:a16="http://schemas.microsoft.com/office/drawing/2014/main" xmlns="" id="{57CFF831-0221-7C4A-B6AD-22C790456F50}"/>
              </a:ext>
            </a:extLst>
          </p:cNvPr>
          <p:cNvCxnSpPr/>
          <p:nvPr/>
        </p:nvCxnSpPr>
        <p:spPr>
          <a:xfrm>
            <a:off x="635791" y="4837349"/>
            <a:ext cx="0" cy="18265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B79760A-7A58-114F-B652-C7C00A9973D7}"/>
              </a:ext>
            </a:extLst>
          </p:cNvPr>
          <p:cNvCxnSpPr/>
          <p:nvPr/>
        </p:nvCxnSpPr>
        <p:spPr>
          <a:xfrm>
            <a:off x="2312191" y="4850764"/>
            <a:ext cx="0" cy="18265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5D8BFF98-1119-1B43-9E7C-12C58B488FF2}"/>
              </a:ext>
            </a:extLst>
          </p:cNvPr>
          <p:cNvCxnSpPr/>
          <p:nvPr/>
        </p:nvCxnSpPr>
        <p:spPr>
          <a:xfrm>
            <a:off x="4361911" y="4850764"/>
            <a:ext cx="0" cy="18265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A9C05A93-5E5A-1C44-BC67-3095996698B5}"/>
              </a:ext>
            </a:extLst>
          </p:cNvPr>
          <p:cNvCxnSpPr/>
          <p:nvPr/>
        </p:nvCxnSpPr>
        <p:spPr>
          <a:xfrm>
            <a:off x="7898910" y="4836011"/>
            <a:ext cx="0" cy="18265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2E72CC49-E0E0-6342-AF45-0B9E73B6EB88}"/>
              </a:ext>
            </a:extLst>
          </p:cNvPr>
          <p:cNvCxnSpPr/>
          <p:nvPr/>
        </p:nvCxnSpPr>
        <p:spPr>
          <a:xfrm>
            <a:off x="6136389" y="4832476"/>
            <a:ext cx="0" cy="18265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xmlns="" id="{CCBB69E3-26E4-484A-8AD6-7729E900B4A8}"/>
              </a:ext>
            </a:extLst>
          </p:cNvPr>
          <p:cNvSpPr txBox="1"/>
          <p:nvPr/>
        </p:nvSpPr>
        <p:spPr>
          <a:xfrm>
            <a:off x="5350768" y="3549775"/>
            <a:ext cx="1492716" cy="1200329"/>
          </a:xfrm>
          <a:prstGeom prst="rect">
            <a:avLst/>
          </a:prstGeom>
          <a:solidFill>
            <a:srgbClr val="FFF4FD"/>
          </a:solidFill>
          <a:ln>
            <a:solidFill>
              <a:srgbClr val="FF0D1A"/>
            </a:solidFill>
          </a:ln>
        </p:spPr>
        <p:txBody>
          <a:bodyPr wrap="none" rtlCol="0">
            <a:spAutoFit/>
          </a:bodyPr>
          <a:lstStyle/>
          <a:p>
            <a:r>
              <a:rPr lang="en-US" b="1" dirty="0">
                <a:solidFill>
                  <a:srgbClr val="FF0D1A"/>
                </a:solidFill>
              </a:rPr>
              <a:t>New</a:t>
            </a:r>
            <a:r>
              <a:rPr lang="en-US" dirty="0">
                <a:solidFill>
                  <a:srgbClr val="002060"/>
                </a:solidFill>
              </a:rPr>
              <a:t> Project </a:t>
            </a:r>
          </a:p>
          <a:p>
            <a:pPr algn="r"/>
            <a:r>
              <a:rPr lang="en-US" dirty="0">
                <a:solidFill>
                  <a:srgbClr val="002060"/>
                </a:solidFill>
              </a:rPr>
              <a:t>of </a:t>
            </a:r>
            <a:r>
              <a:rPr lang="en-US" b="1" dirty="0">
                <a:solidFill>
                  <a:srgbClr val="002060"/>
                </a:solidFill>
              </a:rPr>
              <a:t>bld. 1</a:t>
            </a:r>
            <a:r>
              <a:rPr lang="en-US" b="1" i="1" dirty="0">
                <a:solidFill>
                  <a:srgbClr val="002060"/>
                </a:solidFill>
              </a:rPr>
              <a:t>7</a:t>
            </a:r>
            <a:endParaRPr lang="ru-RU" b="1" i="1" dirty="0">
              <a:solidFill>
                <a:srgbClr val="002060"/>
              </a:solidFill>
            </a:endParaRPr>
          </a:p>
          <a:p>
            <a:r>
              <a:rPr lang="en-US" b="1" i="1" dirty="0">
                <a:solidFill>
                  <a:srgbClr val="002060"/>
                </a:solidFill>
              </a:rPr>
              <a:t>State </a:t>
            </a:r>
          </a:p>
          <a:p>
            <a:pPr algn="r"/>
            <a:r>
              <a:rPr lang="en-US" b="1" i="1" dirty="0">
                <a:solidFill>
                  <a:srgbClr val="002060"/>
                </a:solidFill>
              </a:rPr>
              <a:t>Expertise</a:t>
            </a:r>
          </a:p>
        </p:txBody>
      </p:sp>
      <p:sp>
        <p:nvSpPr>
          <p:cNvPr id="19" name="Rectangle 18">
            <a:extLst>
              <a:ext uri="{FF2B5EF4-FFF2-40B4-BE49-F238E27FC236}">
                <a16:creationId xmlns:a16="http://schemas.microsoft.com/office/drawing/2014/main" xmlns="" id="{F07A1FA8-5511-8143-99E4-6ABC89EA6140}"/>
              </a:ext>
            </a:extLst>
          </p:cNvPr>
          <p:cNvSpPr/>
          <p:nvPr/>
        </p:nvSpPr>
        <p:spPr>
          <a:xfrm>
            <a:off x="1963377" y="5109883"/>
            <a:ext cx="697627" cy="369332"/>
          </a:xfrm>
          <a:prstGeom prst="rect">
            <a:avLst/>
          </a:prstGeom>
        </p:spPr>
        <p:txBody>
          <a:bodyPr wrap="none">
            <a:spAutoFit/>
          </a:bodyPr>
          <a:lstStyle/>
          <a:p>
            <a:r>
              <a:rPr lang="en-GB" b="1" dirty="0">
                <a:solidFill>
                  <a:srgbClr val="000090"/>
                </a:solidFill>
                <a:latin typeface="Arial"/>
                <a:cs typeface="Arial"/>
              </a:rPr>
              <a:t>2015</a:t>
            </a:r>
            <a:endParaRPr lang="ru-RU" dirty="0"/>
          </a:p>
        </p:txBody>
      </p:sp>
      <p:sp>
        <p:nvSpPr>
          <p:cNvPr id="21" name="TextBox 20">
            <a:extLst>
              <a:ext uri="{FF2B5EF4-FFF2-40B4-BE49-F238E27FC236}">
                <a16:creationId xmlns:a16="http://schemas.microsoft.com/office/drawing/2014/main" xmlns="" id="{B79FC6AE-A829-804A-8638-3B05BBEF545E}"/>
              </a:ext>
            </a:extLst>
          </p:cNvPr>
          <p:cNvSpPr txBox="1"/>
          <p:nvPr/>
        </p:nvSpPr>
        <p:spPr>
          <a:xfrm>
            <a:off x="1503069" y="3574048"/>
            <a:ext cx="1854162" cy="1200329"/>
          </a:xfrm>
          <a:prstGeom prst="rect">
            <a:avLst/>
          </a:prstGeom>
          <a:solidFill>
            <a:srgbClr val="BAFAFF"/>
          </a:solidFill>
          <a:ln>
            <a:solidFill>
              <a:srgbClr val="002060"/>
            </a:solidFill>
          </a:ln>
        </p:spPr>
        <p:txBody>
          <a:bodyPr wrap="square" rtlCol="0">
            <a:spAutoFit/>
          </a:bodyPr>
          <a:lstStyle/>
          <a:p>
            <a:r>
              <a:rPr lang="en-US" dirty="0">
                <a:solidFill>
                  <a:srgbClr val="002060"/>
                </a:solidFill>
              </a:rPr>
              <a:t>Gen. Contrac</a:t>
            </a:r>
            <a:r>
              <a:rPr lang="en-US" i="1" dirty="0">
                <a:solidFill>
                  <a:srgbClr val="002060"/>
                </a:solidFill>
              </a:rPr>
              <a:t>tor</a:t>
            </a:r>
          </a:p>
          <a:p>
            <a:pPr algn="r"/>
            <a:r>
              <a:rPr lang="en-US" b="1" dirty="0"/>
              <a:t>~ 3 800 </a:t>
            </a:r>
            <a:r>
              <a:rPr lang="en-US" i="1" dirty="0"/>
              <a:t>M Rub</a:t>
            </a:r>
            <a:endParaRPr lang="ru-RU" i="1" dirty="0">
              <a:solidFill>
                <a:srgbClr val="002060"/>
              </a:solidFill>
            </a:endParaRPr>
          </a:p>
          <a:p>
            <a:r>
              <a:rPr lang="en-US" b="1" i="1" dirty="0">
                <a:solidFill>
                  <a:srgbClr val="002060"/>
                </a:solidFill>
              </a:rPr>
              <a:t>Contract </a:t>
            </a:r>
          </a:p>
          <a:p>
            <a:pPr algn="r"/>
            <a:r>
              <a:rPr lang="en-US" b="1" i="1" dirty="0">
                <a:solidFill>
                  <a:srgbClr val="002060"/>
                </a:solidFill>
              </a:rPr>
              <a:t>Signed</a:t>
            </a:r>
          </a:p>
        </p:txBody>
      </p:sp>
      <p:sp>
        <p:nvSpPr>
          <p:cNvPr id="22" name="TextBox 21">
            <a:extLst>
              <a:ext uri="{FF2B5EF4-FFF2-40B4-BE49-F238E27FC236}">
                <a16:creationId xmlns:a16="http://schemas.microsoft.com/office/drawing/2014/main" xmlns="" id="{953B4661-00FC-DF45-8310-2D3F85DC5F77}"/>
              </a:ext>
            </a:extLst>
          </p:cNvPr>
          <p:cNvSpPr txBox="1"/>
          <p:nvPr/>
        </p:nvSpPr>
        <p:spPr>
          <a:xfrm>
            <a:off x="6904484" y="3563365"/>
            <a:ext cx="2124342" cy="1200329"/>
          </a:xfrm>
          <a:prstGeom prst="rect">
            <a:avLst/>
          </a:prstGeom>
          <a:solidFill>
            <a:srgbClr val="BAFAFF"/>
          </a:solidFill>
          <a:ln>
            <a:solidFill>
              <a:srgbClr val="002060"/>
            </a:solidFill>
          </a:ln>
        </p:spPr>
        <p:txBody>
          <a:bodyPr wrap="square" rtlCol="0">
            <a:spAutoFit/>
          </a:bodyPr>
          <a:lstStyle/>
          <a:p>
            <a:r>
              <a:rPr lang="en-US" dirty="0">
                <a:solidFill>
                  <a:srgbClr val="002060"/>
                </a:solidFill>
              </a:rPr>
              <a:t>Gen. Contracto</a:t>
            </a:r>
            <a:r>
              <a:rPr lang="en-US" i="1" dirty="0">
                <a:solidFill>
                  <a:srgbClr val="002060"/>
                </a:solidFill>
              </a:rPr>
              <a:t>r</a:t>
            </a:r>
          </a:p>
          <a:p>
            <a:pPr algn="r"/>
            <a:r>
              <a:rPr lang="en-US" b="1" dirty="0">
                <a:solidFill>
                  <a:srgbClr val="002060"/>
                </a:solidFill>
              </a:rPr>
              <a:t>~ </a:t>
            </a:r>
            <a:r>
              <a:rPr lang="en-US" b="1" dirty="0">
                <a:solidFill>
                  <a:srgbClr val="FF0000"/>
                </a:solidFill>
              </a:rPr>
              <a:t>7 000</a:t>
            </a:r>
            <a:r>
              <a:rPr lang="en-US" b="1" dirty="0">
                <a:solidFill>
                  <a:srgbClr val="002060"/>
                </a:solidFill>
              </a:rPr>
              <a:t> </a:t>
            </a:r>
            <a:r>
              <a:rPr lang="en-US" i="1" dirty="0">
                <a:solidFill>
                  <a:srgbClr val="002060"/>
                </a:solidFill>
              </a:rPr>
              <a:t>M Rub</a:t>
            </a:r>
            <a:endParaRPr lang="ru-RU" i="1" dirty="0">
              <a:solidFill>
                <a:srgbClr val="002060"/>
              </a:solidFill>
            </a:endParaRPr>
          </a:p>
          <a:p>
            <a:r>
              <a:rPr lang="en-US" b="1" i="1" dirty="0">
                <a:solidFill>
                  <a:srgbClr val="FF0000"/>
                </a:solidFill>
              </a:rPr>
              <a:t>Updated </a:t>
            </a:r>
            <a:r>
              <a:rPr lang="en-US" b="1" i="1" dirty="0">
                <a:solidFill>
                  <a:srgbClr val="002060"/>
                </a:solidFill>
              </a:rPr>
              <a:t>Contract </a:t>
            </a:r>
          </a:p>
          <a:p>
            <a:pPr algn="r"/>
            <a:r>
              <a:rPr lang="en-US" b="1" i="1" dirty="0">
                <a:solidFill>
                  <a:srgbClr val="002060"/>
                </a:solidFill>
              </a:rPr>
              <a:t>to be Signed</a:t>
            </a:r>
          </a:p>
        </p:txBody>
      </p:sp>
      <p:sp>
        <p:nvSpPr>
          <p:cNvPr id="24" name="TextBox 23">
            <a:extLst>
              <a:ext uri="{FF2B5EF4-FFF2-40B4-BE49-F238E27FC236}">
                <a16:creationId xmlns:a16="http://schemas.microsoft.com/office/drawing/2014/main" xmlns="" id="{5E5FB7E6-3ED3-D64D-8AB3-C10A94C06122}"/>
              </a:ext>
            </a:extLst>
          </p:cNvPr>
          <p:cNvSpPr txBox="1"/>
          <p:nvPr/>
        </p:nvSpPr>
        <p:spPr>
          <a:xfrm>
            <a:off x="128346" y="3591145"/>
            <a:ext cx="1223412" cy="1200329"/>
          </a:xfrm>
          <a:prstGeom prst="rect">
            <a:avLst/>
          </a:prstGeom>
          <a:solidFill>
            <a:srgbClr val="FFF4FD"/>
          </a:solidFill>
          <a:ln>
            <a:solidFill>
              <a:srgbClr val="FF0D1A"/>
            </a:solidFill>
          </a:ln>
        </p:spPr>
        <p:txBody>
          <a:bodyPr wrap="none" rtlCol="0">
            <a:spAutoFit/>
          </a:bodyPr>
          <a:lstStyle/>
          <a:p>
            <a:r>
              <a:rPr lang="en-US" dirty="0">
                <a:solidFill>
                  <a:srgbClr val="002060"/>
                </a:solidFill>
              </a:rPr>
              <a:t>Project </a:t>
            </a:r>
          </a:p>
          <a:p>
            <a:pPr algn="r"/>
            <a:r>
              <a:rPr lang="en-US" dirty="0">
                <a:solidFill>
                  <a:srgbClr val="002060"/>
                </a:solidFill>
              </a:rPr>
              <a:t>of </a:t>
            </a:r>
            <a:r>
              <a:rPr lang="en-US" b="1" dirty="0">
                <a:solidFill>
                  <a:srgbClr val="002060"/>
                </a:solidFill>
              </a:rPr>
              <a:t>bld. 17</a:t>
            </a:r>
            <a:endParaRPr lang="ru-RU" b="1" dirty="0">
              <a:solidFill>
                <a:srgbClr val="002060"/>
              </a:solidFill>
            </a:endParaRPr>
          </a:p>
          <a:p>
            <a:r>
              <a:rPr lang="en-US" b="1" i="1" dirty="0">
                <a:solidFill>
                  <a:srgbClr val="002060"/>
                </a:solidFill>
              </a:rPr>
              <a:t>State </a:t>
            </a:r>
          </a:p>
          <a:p>
            <a:r>
              <a:rPr lang="en-US" b="1" i="1" dirty="0">
                <a:solidFill>
                  <a:srgbClr val="002060"/>
                </a:solidFill>
              </a:rPr>
              <a:t>Expertise</a:t>
            </a:r>
          </a:p>
        </p:txBody>
      </p:sp>
      <p:sp>
        <p:nvSpPr>
          <p:cNvPr id="25" name="Rectangle 24">
            <a:extLst>
              <a:ext uri="{FF2B5EF4-FFF2-40B4-BE49-F238E27FC236}">
                <a16:creationId xmlns:a16="http://schemas.microsoft.com/office/drawing/2014/main" xmlns="" id="{2216AD49-5138-1341-8555-4D444F8408AB}"/>
              </a:ext>
            </a:extLst>
          </p:cNvPr>
          <p:cNvSpPr/>
          <p:nvPr/>
        </p:nvSpPr>
        <p:spPr>
          <a:xfrm>
            <a:off x="5788192" y="5099847"/>
            <a:ext cx="697627" cy="369332"/>
          </a:xfrm>
          <a:prstGeom prst="rect">
            <a:avLst/>
          </a:prstGeom>
        </p:spPr>
        <p:txBody>
          <a:bodyPr wrap="none">
            <a:spAutoFit/>
          </a:bodyPr>
          <a:lstStyle/>
          <a:p>
            <a:r>
              <a:rPr lang="en-GB" b="1" dirty="0">
                <a:solidFill>
                  <a:srgbClr val="000090"/>
                </a:solidFill>
                <a:latin typeface="Arial"/>
                <a:cs typeface="Arial"/>
              </a:rPr>
              <a:t>2019</a:t>
            </a:r>
            <a:endParaRPr lang="ru-RU" dirty="0"/>
          </a:p>
        </p:txBody>
      </p:sp>
      <p:sp>
        <p:nvSpPr>
          <p:cNvPr id="26" name="Rectangle 25">
            <a:extLst>
              <a:ext uri="{FF2B5EF4-FFF2-40B4-BE49-F238E27FC236}">
                <a16:creationId xmlns:a16="http://schemas.microsoft.com/office/drawing/2014/main" xmlns="" id="{CEEBF6C1-B87D-0F40-8CCD-D6C0B79B216D}"/>
              </a:ext>
            </a:extLst>
          </p:cNvPr>
          <p:cNvSpPr/>
          <p:nvPr/>
        </p:nvSpPr>
        <p:spPr>
          <a:xfrm>
            <a:off x="7604961" y="5082860"/>
            <a:ext cx="697627" cy="369332"/>
          </a:xfrm>
          <a:prstGeom prst="rect">
            <a:avLst/>
          </a:prstGeom>
        </p:spPr>
        <p:txBody>
          <a:bodyPr wrap="none">
            <a:spAutoFit/>
          </a:bodyPr>
          <a:lstStyle/>
          <a:p>
            <a:r>
              <a:rPr lang="en-GB" b="1" dirty="0">
                <a:solidFill>
                  <a:srgbClr val="000090"/>
                </a:solidFill>
                <a:latin typeface="Arial"/>
                <a:cs typeface="Arial"/>
              </a:rPr>
              <a:t>2020</a:t>
            </a:r>
            <a:endParaRPr lang="ru-RU" dirty="0"/>
          </a:p>
        </p:txBody>
      </p:sp>
      <p:sp>
        <p:nvSpPr>
          <p:cNvPr id="27" name="Rectangle 26">
            <a:extLst>
              <a:ext uri="{FF2B5EF4-FFF2-40B4-BE49-F238E27FC236}">
                <a16:creationId xmlns:a16="http://schemas.microsoft.com/office/drawing/2014/main" xmlns="" id="{72C04FE0-4772-364E-936B-43F935230FEA}"/>
              </a:ext>
            </a:extLst>
          </p:cNvPr>
          <p:cNvSpPr/>
          <p:nvPr/>
        </p:nvSpPr>
        <p:spPr>
          <a:xfrm>
            <a:off x="4013097" y="5099847"/>
            <a:ext cx="697627" cy="369332"/>
          </a:xfrm>
          <a:prstGeom prst="rect">
            <a:avLst/>
          </a:prstGeom>
        </p:spPr>
        <p:txBody>
          <a:bodyPr wrap="none">
            <a:spAutoFit/>
          </a:bodyPr>
          <a:lstStyle/>
          <a:p>
            <a:r>
              <a:rPr lang="en-GB" b="1" dirty="0">
                <a:solidFill>
                  <a:srgbClr val="000090"/>
                </a:solidFill>
                <a:latin typeface="Arial"/>
                <a:cs typeface="Arial"/>
              </a:rPr>
              <a:t>2016</a:t>
            </a:r>
            <a:endParaRPr lang="ru-RU" dirty="0"/>
          </a:p>
        </p:txBody>
      </p:sp>
      <p:sp>
        <p:nvSpPr>
          <p:cNvPr id="28" name="TextBox 27">
            <a:extLst>
              <a:ext uri="{FF2B5EF4-FFF2-40B4-BE49-F238E27FC236}">
                <a16:creationId xmlns:a16="http://schemas.microsoft.com/office/drawing/2014/main" xmlns="" id="{35A5B579-1F73-0243-9564-EE76B2DE4CD2}"/>
              </a:ext>
            </a:extLst>
          </p:cNvPr>
          <p:cNvSpPr txBox="1"/>
          <p:nvPr/>
        </p:nvSpPr>
        <p:spPr>
          <a:xfrm>
            <a:off x="3703506" y="3861857"/>
            <a:ext cx="1390124" cy="923330"/>
          </a:xfrm>
          <a:prstGeom prst="rect">
            <a:avLst/>
          </a:prstGeom>
          <a:noFill/>
        </p:spPr>
        <p:txBody>
          <a:bodyPr wrap="none" rtlCol="0">
            <a:spAutoFit/>
          </a:bodyPr>
          <a:lstStyle/>
          <a:p>
            <a:r>
              <a:rPr lang="en-US" b="1" i="1" dirty="0">
                <a:solidFill>
                  <a:srgbClr val="002060"/>
                </a:solidFill>
              </a:rPr>
              <a:t>JINR - RF</a:t>
            </a:r>
            <a:endParaRPr lang="ru-RU" b="1" i="1" dirty="0">
              <a:solidFill>
                <a:srgbClr val="002060"/>
              </a:solidFill>
            </a:endParaRPr>
          </a:p>
          <a:p>
            <a:r>
              <a:rPr lang="en-US" b="1" i="1" dirty="0">
                <a:solidFill>
                  <a:srgbClr val="002060"/>
                </a:solidFill>
              </a:rPr>
              <a:t>Agreement</a:t>
            </a:r>
          </a:p>
          <a:p>
            <a:pPr algn="ctr"/>
            <a:r>
              <a:rPr lang="en-US" b="1" i="1" dirty="0">
                <a:solidFill>
                  <a:srgbClr val="002060"/>
                </a:solidFill>
              </a:rPr>
              <a:t>Signed</a:t>
            </a:r>
          </a:p>
        </p:txBody>
      </p:sp>
      <p:sp>
        <p:nvSpPr>
          <p:cNvPr id="4" name="Oval 3">
            <a:extLst>
              <a:ext uri="{FF2B5EF4-FFF2-40B4-BE49-F238E27FC236}">
                <a16:creationId xmlns:a16="http://schemas.microsoft.com/office/drawing/2014/main" xmlns="" id="{3971959B-193F-CA4F-8782-83DF52573E60}"/>
              </a:ext>
            </a:extLst>
          </p:cNvPr>
          <p:cNvSpPr/>
          <p:nvPr/>
        </p:nvSpPr>
        <p:spPr>
          <a:xfrm>
            <a:off x="3614706" y="3690062"/>
            <a:ext cx="1573176" cy="108520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nvGrpSpPr>
          <p:cNvPr id="11" name="Group 10">
            <a:extLst>
              <a:ext uri="{FF2B5EF4-FFF2-40B4-BE49-F238E27FC236}">
                <a16:creationId xmlns:a16="http://schemas.microsoft.com/office/drawing/2014/main" xmlns="" id="{0349B907-03CE-F04C-A952-78BC3CA6C656}"/>
              </a:ext>
            </a:extLst>
          </p:cNvPr>
          <p:cNvGrpSpPr/>
          <p:nvPr/>
        </p:nvGrpSpPr>
        <p:grpSpPr>
          <a:xfrm>
            <a:off x="286977" y="5538557"/>
            <a:ext cx="6596678" cy="933214"/>
            <a:chOff x="364185" y="5697598"/>
            <a:chExt cx="6596678" cy="933214"/>
          </a:xfrm>
        </p:grpSpPr>
        <p:sp>
          <p:nvSpPr>
            <p:cNvPr id="31" name="TextBox 30">
              <a:extLst>
                <a:ext uri="{FF2B5EF4-FFF2-40B4-BE49-F238E27FC236}">
                  <a16:creationId xmlns:a16="http://schemas.microsoft.com/office/drawing/2014/main" xmlns="" id="{6AE83E44-CB06-4949-9999-72D2A713ACFA}"/>
                </a:ext>
              </a:extLst>
            </p:cNvPr>
            <p:cNvSpPr txBox="1"/>
            <p:nvPr/>
          </p:nvSpPr>
          <p:spPr>
            <a:xfrm>
              <a:off x="364185" y="5984481"/>
              <a:ext cx="6596678" cy="646331"/>
            </a:xfrm>
            <a:prstGeom prst="rect">
              <a:avLst/>
            </a:prstGeom>
            <a:solidFill>
              <a:srgbClr val="BAFAFF"/>
            </a:solidFill>
          </p:spPr>
          <p:txBody>
            <a:bodyPr wrap="none" rtlCol="0">
              <a:spAutoFit/>
            </a:bodyPr>
            <a:lstStyle/>
            <a:p>
              <a:r>
                <a:rPr lang="en-US" i="1" dirty="0">
                  <a:solidFill>
                    <a:srgbClr val="002060"/>
                  </a:solidFill>
                </a:rPr>
                <a:t>project development under the supervision of </a:t>
              </a:r>
              <a:r>
                <a:rPr lang="en-US" b="1" i="1" dirty="0">
                  <a:solidFill>
                    <a:srgbClr val="002060"/>
                  </a:solidFill>
                </a:rPr>
                <a:t>MAC </a:t>
              </a:r>
              <a:r>
                <a:rPr lang="en-US" i="1" dirty="0">
                  <a:solidFill>
                    <a:srgbClr val="002060"/>
                  </a:solidFill>
                </a:rPr>
                <a:t>and </a:t>
              </a:r>
              <a:r>
                <a:rPr lang="en-US" b="1" i="1" dirty="0">
                  <a:solidFill>
                    <a:srgbClr val="002060"/>
                  </a:solidFill>
                </a:rPr>
                <a:t>DAC</a:t>
              </a:r>
            </a:p>
            <a:p>
              <a:r>
                <a:rPr lang="en-US" b="1" i="1" dirty="0">
                  <a:solidFill>
                    <a:srgbClr val="002060"/>
                  </a:solidFill>
                </a:rPr>
                <a:t>has led to the essential expansion of the civil construction</a:t>
              </a:r>
              <a:endParaRPr lang="ru-RU" b="1" i="1" dirty="0">
                <a:solidFill>
                  <a:srgbClr val="002060"/>
                </a:solidFill>
              </a:endParaRPr>
            </a:p>
          </p:txBody>
        </p:sp>
        <p:sp>
          <p:nvSpPr>
            <p:cNvPr id="9" name="Right Arrow 8">
              <a:extLst>
                <a:ext uri="{FF2B5EF4-FFF2-40B4-BE49-F238E27FC236}">
                  <a16:creationId xmlns:a16="http://schemas.microsoft.com/office/drawing/2014/main" xmlns="" id="{519F2F7D-77A5-4143-8D13-53655F6DD2AB}"/>
                </a:ext>
              </a:extLst>
            </p:cNvPr>
            <p:cNvSpPr/>
            <p:nvPr/>
          </p:nvSpPr>
          <p:spPr>
            <a:xfrm>
              <a:off x="437464" y="5697598"/>
              <a:ext cx="5993949" cy="15115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0159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A33ED15-72EC-1343-BF65-B23C8AFBFC82}"/>
              </a:ext>
            </a:extLst>
          </p:cNvPr>
          <p:cNvSpPr>
            <a:spLocks noGrp="1"/>
          </p:cNvSpPr>
          <p:nvPr>
            <p:ph type="dt" sz="half" idx="10"/>
          </p:nvPr>
        </p:nvSpPr>
        <p:spPr>
          <a:xfrm>
            <a:off x="457200" y="6335537"/>
            <a:ext cx="2133600" cy="476250"/>
          </a:xfrm>
        </p:spPr>
        <p:txBody>
          <a:bodyPr anchor="b"/>
          <a:lstStyle/>
          <a:p>
            <a:pPr>
              <a:defRPr/>
            </a:pPr>
            <a:r>
              <a:rPr lang="ru-RU"/>
              <a:t>20 February 2020</a:t>
            </a:r>
          </a:p>
        </p:txBody>
      </p:sp>
      <p:sp>
        <p:nvSpPr>
          <p:cNvPr id="5" name="Footer Placeholder 4">
            <a:extLst>
              <a:ext uri="{FF2B5EF4-FFF2-40B4-BE49-F238E27FC236}">
                <a16:creationId xmlns:a16="http://schemas.microsoft.com/office/drawing/2014/main" xmlns="" id="{DEF0E410-EDED-EC46-8A24-A67A3AC64EC3}"/>
              </a:ext>
            </a:extLst>
          </p:cNvPr>
          <p:cNvSpPr>
            <a:spLocks noGrp="1"/>
          </p:cNvSpPr>
          <p:nvPr>
            <p:ph type="ftr" sz="quarter" idx="11"/>
          </p:nvPr>
        </p:nvSpPr>
        <p:spPr>
          <a:xfrm>
            <a:off x="3124200" y="6335537"/>
            <a:ext cx="3073400" cy="476250"/>
          </a:xfrm>
        </p:spPr>
        <p:txBody>
          <a:bodyPr anchor="b"/>
          <a:lstStyle/>
          <a:p>
            <a:pPr>
              <a:defRPr/>
            </a:pPr>
            <a:r>
              <a:rPr lang="en-GB" dirty="0"/>
              <a:t>V. </a:t>
            </a:r>
            <a:r>
              <a:rPr lang="en-GB" dirty="0" err="1"/>
              <a:t>Kekelidze</a:t>
            </a:r>
            <a:r>
              <a:rPr lang="en-GB" dirty="0"/>
              <a:t>, 127-th session of SC</a:t>
            </a:r>
            <a:endParaRPr lang="ru-RU" dirty="0"/>
          </a:p>
        </p:txBody>
      </p:sp>
      <p:sp>
        <p:nvSpPr>
          <p:cNvPr id="6" name="Slide Number Placeholder 5">
            <a:extLst>
              <a:ext uri="{FF2B5EF4-FFF2-40B4-BE49-F238E27FC236}">
                <a16:creationId xmlns:a16="http://schemas.microsoft.com/office/drawing/2014/main" xmlns="" id="{55116D1E-5177-5748-892B-15EB0FE96007}"/>
              </a:ext>
            </a:extLst>
          </p:cNvPr>
          <p:cNvSpPr>
            <a:spLocks noGrp="1"/>
          </p:cNvSpPr>
          <p:nvPr>
            <p:ph type="sldNum" sz="quarter" idx="12"/>
          </p:nvPr>
        </p:nvSpPr>
        <p:spPr>
          <a:xfrm>
            <a:off x="6553200" y="6335537"/>
            <a:ext cx="2133600" cy="476250"/>
          </a:xfrm>
        </p:spPr>
        <p:txBody>
          <a:bodyPr anchor="b"/>
          <a:lstStyle/>
          <a:p>
            <a:fld id="{4480217B-8183-4E7A-98AC-12846F6965A4}" type="slidenum">
              <a:rPr lang="ru-RU" smtClean="0"/>
              <a:pPr/>
              <a:t>47</a:t>
            </a:fld>
            <a:endParaRPr lang="ru-RU"/>
          </a:p>
        </p:txBody>
      </p:sp>
      <p:pic>
        <p:nvPicPr>
          <p:cNvPr id="8" name="Picture 7">
            <a:extLst>
              <a:ext uri="{FF2B5EF4-FFF2-40B4-BE49-F238E27FC236}">
                <a16:creationId xmlns:a16="http://schemas.microsoft.com/office/drawing/2014/main" xmlns="" id="{7F1C0A14-5CDB-E844-BA91-6B7D0DF13D06}"/>
              </a:ext>
            </a:extLst>
          </p:cNvPr>
          <p:cNvPicPr>
            <a:picLocks noChangeAspect="1"/>
          </p:cNvPicPr>
          <p:nvPr/>
        </p:nvPicPr>
        <p:blipFill>
          <a:blip r:embed="rId2"/>
          <a:stretch>
            <a:fillRect/>
          </a:stretch>
        </p:blipFill>
        <p:spPr>
          <a:xfrm>
            <a:off x="0" y="1046871"/>
            <a:ext cx="9144000" cy="4764258"/>
          </a:xfrm>
          <a:prstGeom prst="rect">
            <a:avLst/>
          </a:prstGeom>
        </p:spPr>
      </p:pic>
      <p:sp>
        <p:nvSpPr>
          <p:cNvPr id="9" name="Rectangle 8">
            <a:extLst>
              <a:ext uri="{FF2B5EF4-FFF2-40B4-BE49-F238E27FC236}">
                <a16:creationId xmlns:a16="http://schemas.microsoft.com/office/drawing/2014/main" xmlns="" id="{00915C77-CD8F-DB4F-B2D1-E4F79426B453}"/>
              </a:ext>
            </a:extLst>
          </p:cNvPr>
          <p:cNvSpPr/>
          <p:nvPr/>
        </p:nvSpPr>
        <p:spPr>
          <a:xfrm>
            <a:off x="1398834" y="297124"/>
            <a:ext cx="7344097" cy="461665"/>
          </a:xfrm>
          <a:prstGeom prst="rect">
            <a:avLst/>
          </a:prstGeom>
          <a:solidFill>
            <a:srgbClr val="CBFFFB"/>
          </a:solidFill>
        </p:spPr>
        <p:txBody>
          <a:bodyPr wrap="square">
            <a:spAutoFit/>
          </a:bodyPr>
          <a:lstStyle/>
          <a:p>
            <a:pPr algn="ctr"/>
            <a:r>
              <a:rPr lang="en-US" sz="2400" i="1" dirty="0">
                <a:solidFill>
                  <a:srgbClr val="000090"/>
                </a:solidFill>
                <a:latin typeface="Arial"/>
                <a:cs typeface="Arial"/>
              </a:rPr>
              <a:t>Progress in </a:t>
            </a:r>
            <a:r>
              <a:rPr lang="en-US" sz="2400" b="1" i="1" dirty="0">
                <a:solidFill>
                  <a:srgbClr val="000090"/>
                </a:solidFill>
                <a:latin typeface="Arial"/>
                <a:cs typeface="Arial"/>
              </a:rPr>
              <a:t>2014 </a:t>
            </a:r>
            <a:r>
              <a:rPr lang="mr-IN" sz="2400" b="1" i="1" dirty="0">
                <a:solidFill>
                  <a:srgbClr val="000090"/>
                </a:solidFill>
                <a:latin typeface="Arial"/>
                <a:cs typeface="Arial"/>
              </a:rPr>
              <a:t>–</a:t>
            </a:r>
            <a:r>
              <a:rPr lang="en-US" sz="2400" b="1" i="1" dirty="0">
                <a:solidFill>
                  <a:srgbClr val="000090"/>
                </a:solidFill>
                <a:latin typeface="Arial"/>
                <a:cs typeface="Arial"/>
              </a:rPr>
              <a:t> 2019 </a:t>
            </a:r>
            <a:r>
              <a:rPr lang="en-US" sz="2400" i="1" dirty="0">
                <a:solidFill>
                  <a:srgbClr val="000090"/>
                </a:solidFill>
                <a:latin typeface="Arial"/>
                <a:cs typeface="Arial"/>
              </a:rPr>
              <a:t>and plans (</a:t>
            </a:r>
            <a:r>
              <a:rPr lang="en-US" sz="2400" b="1" i="1" dirty="0">
                <a:solidFill>
                  <a:srgbClr val="000090"/>
                </a:solidFill>
                <a:latin typeface="Arial"/>
                <a:cs typeface="Arial"/>
              </a:rPr>
              <a:t>EVM</a:t>
            </a:r>
            <a:r>
              <a:rPr lang="en-US" sz="2400" i="1" dirty="0">
                <a:solidFill>
                  <a:srgbClr val="000090"/>
                </a:solidFill>
                <a:latin typeface="Arial"/>
                <a:cs typeface="Arial"/>
              </a:rPr>
              <a:t> diagram)</a:t>
            </a:r>
          </a:p>
        </p:txBody>
      </p:sp>
      <p:cxnSp>
        <p:nvCxnSpPr>
          <p:cNvPr id="11" name="Straight Arrow Connector 10">
            <a:extLst>
              <a:ext uri="{FF2B5EF4-FFF2-40B4-BE49-F238E27FC236}">
                <a16:creationId xmlns:a16="http://schemas.microsoft.com/office/drawing/2014/main" xmlns="" id="{CAEE4843-9D0B-C14F-A0F2-056DA3640199}"/>
              </a:ext>
            </a:extLst>
          </p:cNvPr>
          <p:cNvCxnSpPr/>
          <p:nvPr/>
        </p:nvCxnSpPr>
        <p:spPr>
          <a:xfrm>
            <a:off x="5022573" y="3127513"/>
            <a:ext cx="103698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28A95EF9-3038-1645-8147-7BDD05F5F3ED}"/>
              </a:ext>
            </a:extLst>
          </p:cNvPr>
          <p:cNvSpPr txBox="1"/>
          <p:nvPr/>
        </p:nvSpPr>
        <p:spPr>
          <a:xfrm>
            <a:off x="3034748" y="2900954"/>
            <a:ext cx="1680268" cy="400110"/>
          </a:xfrm>
          <a:prstGeom prst="rect">
            <a:avLst/>
          </a:prstGeom>
          <a:noFill/>
        </p:spPr>
        <p:txBody>
          <a:bodyPr wrap="none" rtlCol="0">
            <a:spAutoFit/>
          </a:bodyPr>
          <a:lstStyle/>
          <a:p>
            <a:r>
              <a:rPr lang="en-US" sz="2000" b="1" dirty="0">
                <a:solidFill>
                  <a:srgbClr val="0070C0"/>
                </a:solidFill>
              </a:rPr>
              <a:t>256 332,1 </a:t>
            </a:r>
            <a:r>
              <a:rPr lang="en-US" sz="2000" b="1" dirty="0">
                <a:solidFill>
                  <a:srgbClr val="002060"/>
                </a:solidFill>
              </a:rPr>
              <a:t>k$</a:t>
            </a:r>
            <a:endParaRPr lang="ru-RU" sz="2000" b="1" dirty="0">
              <a:solidFill>
                <a:srgbClr val="002060"/>
              </a:solidFill>
            </a:endParaRPr>
          </a:p>
        </p:txBody>
      </p:sp>
      <p:cxnSp>
        <p:nvCxnSpPr>
          <p:cNvPr id="15" name="Straight Arrow Connector 14">
            <a:extLst>
              <a:ext uri="{FF2B5EF4-FFF2-40B4-BE49-F238E27FC236}">
                <a16:creationId xmlns:a16="http://schemas.microsoft.com/office/drawing/2014/main" xmlns="" id="{04A5D847-8306-A749-9DE4-3590D82215F4}"/>
              </a:ext>
            </a:extLst>
          </p:cNvPr>
          <p:cNvCxnSpPr/>
          <p:nvPr/>
        </p:nvCxnSpPr>
        <p:spPr>
          <a:xfrm>
            <a:off x="7393731" y="1372337"/>
            <a:ext cx="0" cy="212034"/>
          </a:xfrm>
          <a:prstGeom prst="straightConnector1">
            <a:avLst/>
          </a:prstGeom>
          <a:ln w="190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xmlns="" id="{6912A929-5D40-DE42-9A26-ACB5DDA85FA4}"/>
              </a:ext>
            </a:extLst>
          </p:cNvPr>
          <p:cNvCxnSpPr/>
          <p:nvPr/>
        </p:nvCxnSpPr>
        <p:spPr>
          <a:xfrm flipV="1">
            <a:off x="8824819" y="1661215"/>
            <a:ext cx="0" cy="6976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xmlns="" id="{47BA5577-C268-5942-8100-D5F30C7CEF80}"/>
              </a:ext>
            </a:extLst>
          </p:cNvPr>
          <p:cNvSpPr txBox="1"/>
          <p:nvPr/>
        </p:nvSpPr>
        <p:spPr>
          <a:xfrm>
            <a:off x="7872767" y="2323029"/>
            <a:ext cx="1120820" cy="369332"/>
          </a:xfrm>
          <a:prstGeom prst="rect">
            <a:avLst/>
          </a:prstGeom>
          <a:noFill/>
        </p:spPr>
        <p:txBody>
          <a:bodyPr wrap="none" rtlCol="0">
            <a:spAutoFit/>
          </a:bodyPr>
          <a:lstStyle/>
          <a:p>
            <a:r>
              <a:rPr lang="en-US" b="1" dirty="0">
                <a:solidFill>
                  <a:srgbClr val="FF0000"/>
                </a:solidFill>
              </a:rPr>
              <a:t>deadline</a:t>
            </a:r>
            <a:endParaRPr lang="ru-RU" b="1" dirty="0">
              <a:solidFill>
                <a:srgbClr val="FF0000"/>
              </a:solidFill>
            </a:endParaRPr>
          </a:p>
        </p:txBody>
      </p:sp>
      <p:sp>
        <p:nvSpPr>
          <p:cNvPr id="21" name="Oval 20">
            <a:extLst>
              <a:ext uri="{FF2B5EF4-FFF2-40B4-BE49-F238E27FC236}">
                <a16:creationId xmlns:a16="http://schemas.microsoft.com/office/drawing/2014/main" xmlns="" id="{B2DE937E-7094-6042-9F9B-45E7D6623445}"/>
              </a:ext>
            </a:extLst>
          </p:cNvPr>
          <p:cNvSpPr/>
          <p:nvPr/>
        </p:nvSpPr>
        <p:spPr>
          <a:xfrm>
            <a:off x="5854890" y="4940490"/>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xmlns="" id="{924CAF0D-0E37-A443-A857-484BFE9A6E4D}"/>
              </a:ext>
            </a:extLst>
          </p:cNvPr>
          <p:cNvSpPr/>
          <p:nvPr/>
        </p:nvSpPr>
        <p:spPr>
          <a:xfrm>
            <a:off x="8369701" y="4956413"/>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xmlns="" id="{D9C32DC7-9ACE-DB4C-9677-87BE20FAE83C}"/>
              </a:ext>
            </a:extLst>
          </p:cNvPr>
          <p:cNvSpPr txBox="1"/>
          <p:nvPr/>
        </p:nvSpPr>
        <p:spPr>
          <a:xfrm>
            <a:off x="4692192" y="1982292"/>
            <a:ext cx="1327608" cy="400110"/>
          </a:xfrm>
          <a:prstGeom prst="rect">
            <a:avLst/>
          </a:prstGeom>
          <a:noFill/>
        </p:spPr>
        <p:txBody>
          <a:bodyPr wrap="none" rtlCol="0">
            <a:spAutoFit/>
          </a:bodyPr>
          <a:lstStyle/>
          <a:p>
            <a:r>
              <a:rPr lang="en-US" sz="2000" i="1" dirty="0">
                <a:solidFill>
                  <a:srgbClr val="002060"/>
                </a:solidFill>
              </a:rPr>
              <a:t>initial plan</a:t>
            </a:r>
            <a:endParaRPr lang="ru-RU" sz="2000" i="1" dirty="0">
              <a:solidFill>
                <a:srgbClr val="002060"/>
              </a:solidFill>
            </a:endParaRPr>
          </a:p>
        </p:txBody>
      </p:sp>
      <p:cxnSp>
        <p:nvCxnSpPr>
          <p:cNvPr id="24" name="Straight Arrow Connector 23">
            <a:extLst>
              <a:ext uri="{FF2B5EF4-FFF2-40B4-BE49-F238E27FC236}">
                <a16:creationId xmlns:a16="http://schemas.microsoft.com/office/drawing/2014/main" xmlns="" id="{61E719FF-F9AA-8049-B020-D4D6148A43D8}"/>
              </a:ext>
            </a:extLst>
          </p:cNvPr>
          <p:cNvCxnSpPr>
            <a:cxnSpLocks/>
          </p:cNvCxnSpPr>
          <p:nvPr/>
        </p:nvCxnSpPr>
        <p:spPr>
          <a:xfrm>
            <a:off x="5728513" y="2371941"/>
            <a:ext cx="217920" cy="152920"/>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539CA0B5-8CEC-2141-9C12-63CADB9B328A}"/>
              </a:ext>
            </a:extLst>
          </p:cNvPr>
          <p:cNvSpPr txBox="1"/>
          <p:nvPr/>
        </p:nvSpPr>
        <p:spPr>
          <a:xfrm>
            <a:off x="6763861" y="2848628"/>
            <a:ext cx="1537600" cy="400110"/>
          </a:xfrm>
          <a:prstGeom prst="rect">
            <a:avLst/>
          </a:prstGeom>
          <a:noFill/>
        </p:spPr>
        <p:txBody>
          <a:bodyPr wrap="none" rtlCol="0">
            <a:spAutoFit/>
          </a:bodyPr>
          <a:lstStyle/>
          <a:p>
            <a:r>
              <a:rPr lang="en-US" sz="2000" i="1" dirty="0">
                <a:solidFill>
                  <a:srgbClr val="002060"/>
                </a:solidFill>
              </a:rPr>
              <a:t>current plan</a:t>
            </a:r>
            <a:endParaRPr lang="ru-RU" sz="2000" i="1" dirty="0">
              <a:solidFill>
                <a:srgbClr val="002060"/>
              </a:solidFill>
            </a:endParaRPr>
          </a:p>
        </p:txBody>
      </p:sp>
      <p:cxnSp>
        <p:nvCxnSpPr>
          <p:cNvPr id="27" name="Straight Arrow Connector 26">
            <a:extLst>
              <a:ext uri="{FF2B5EF4-FFF2-40B4-BE49-F238E27FC236}">
                <a16:creationId xmlns:a16="http://schemas.microsoft.com/office/drawing/2014/main" xmlns="" id="{A49D4191-B587-A545-BEB3-32E104300E5B}"/>
              </a:ext>
            </a:extLst>
          </p:cNvPr>
          <p:cNvCxnSpPr>
            <a:cxnSpLocks/>
          </p:cNvCxnSpPr>
          <p:nvPr/>
        </p:nvCxnSpPr>
        <p:spPr>
          <a:xfrm flipH="1" flipV="1">
            <a:off x="6553200" y="2739444"/>
            <a:ext cx="276179" cy="228465"/>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CC593753-BF16-BC48-BBC2-16A7E15096C3}"/>
              </a:ext>
            </a:extLst>
          </p:cNvPr>
          <p:cNvCxnSpPr/>
          <p:nvPr/>
        </p:nvCxnSpPr>
        <p:spPr>
          <a:xfrm>
            <a:off x="1154105" y="1980339"/>
            <a:ext cx="80611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5A1738EA-3E38-3E4D-903E-032B5E8F4C12}"/>
              </a:ext>
            </a:extLst>
          </p:cNvPr>
          <p:cNvCxnSpPr/>
          <p:nvPr/>
        </p:nvCxnSpPr>
        <p:spPr>
          <a:xfrm>
            <a:off x="1150089" y="2265091"/>
            <a:ext cx="80611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8D21ABAA-F5EF-AC49-9367-57183E347AB3}"/>
              </a:ext>
            </a:extLst>
          </p:cNvPr>
          <p:cNvCxnSpPr/>
          <p:nvPr/>
        </p:nvCxnSpPr>
        <p:spPr>
          <a:xfrm>
            <a:off x="1134052" y="2542054"/>
            <a:ext cx="806116" cy="0"/>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xmlns="" id="{CD51283D-AE10-E049-AFBD-383B63A010A0}"/>
              </a:ext>
            </a:extLst>
          </p:cNvPr>
          <p:cNvSpPr txBox="1"/>
          <p:nvPr/>
        </p:nvSpPr>
        <p:spPr>
          <a:xfrm>
            <a:off x="2329739" y="1788605"/>
            <a:ext cx="1479892" cy="923330"/>
          </a:xfrm>
          <a:prstGeom prst="rect">
            <a:avLst/>
          </a:prstGeom>
          <a:noFill/>
        </p:spPr>
        <p:txBody>
          <a:bodyPr wrap="none" rtlCol="0">
            <a:spAutoFit/>
          </a:bodyPr>
          <a:lstStyle/>
          <a:p>
            <a:r>
              <a:rPr lang="en-US" i="1" dirty="0">
                <a:solidFill>
                  <a:srgbClr val="002060"/>
                </a:solidFill>
              </a:rPr>
              <a:t>plan</a:t>
            </a:r>
            <a:endParaRPr lang="ru-RU" i="1" dirty="0">
              <a:solidFill>
                <a:srgbClr val="002060"/>
              </a:solidFill>
            </a:endParaRPr>
          </a:p>
          <a:p>
            <a:r>
              <a:rPr lang="en-US" i="1" dirty="0">
                <a:solidFill>
                  <a:srgbClr val="FF0000"/>
                </a:solidFill>
              </a:rPr>
              <a:t>procurement</a:t>
            </a:r>
            <a:endParaRPr lang="ru-RU" i="1" dirty="0">
              <a:solidFill>
                <a:srgbClr val="FF0000"/>
              </a:solidFill>
            </a:endParaRPr>
          </a:p>
          <a:p>
            <a:r>
              <a:rPr lang="en-US" i="1" dirty="0">
                <a:solidFill>
                  <a:srgbClr val="00B050"/>
                </a:solidFill>
              </a:rPr>
              <a:t>work done</a:t>
            </a:r>
            <a:endParaRPr lang="ru-RU" i="1" dirty="0">
              <a:solidFill>
                <a:srgbClr val="00B050"/>
              </a:solidFill>
            </a:endParaRPr>
          </a:p>
        </p:txBody>
      </p:sp>
    </p:spTree>
    <p:extLst>
      <p:ext uri="{BB962C8B-B14F-4D97-AF65-F5344CB8AC3E}">
        <p14:creationId xmlns:p14="http://schemas.microsoft.com/office/powerpoint/2010/main" val="3161421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B8F6617-1A1B-FC4A-AFE5-DDAEEA21BB27}"/>
              </a:ext>
            </a:extLst>
          </p:cNvPr>
          <p:cNvSpPr>
            <a:spLocks noGrp="1"/>
          </p:cNvSpPr>
          <p:nvPr>
            <p:ph type="dt" sz="half" idx="10"/>
          </p:nvPr>
        </p:nvSpPr>
        <p:spPr>
          <a:xfrm>
            <a:off x="457200" y="6312131"/>
            <a:ext cx="2133600" cy="476250"/>
          </a:xfrm>
        </p:spPr>
        <p:txBody>
          <a:bodyPr anchor="b"/>
          <a:lstStyle/>
          <a:p>
            <a:r>
              <a:rPr lang="ru-RU"/>
              <a:t>20 February 2020</a:t>
            </a:r>
            <a:endParaRPr lang="en-US"/>
          </a:p>
        </p:txBody>
      </p:sp>
      <p:sp>
        <p:nvSpPr>
          <p:cNvPr id="5" name="Footer Placeholder 4">
            <a:extLst>
              <a:ext uri="{FF2B5EF4-FFF2-40B4-BE49-F238E27FC236}">
                <a16:creationId xmlns:a16="http://schemas.microsoft.com/office/drawing/2014/main" xmlns="" id="{DB4E8D9E-9D0D-9049-8CCC-AFC2E1E94E00}"/>
              </a:ext>
            </a:extLst>
          </p:cNvPr>
          <p:cNvSpPr>
            <a:spLocks noGrp="1"/>
          </p:cNvSpPr>
          <p:nvPr>
            <p:ph type="ftr" sz="quarter" idx="11"/>
          </p:nvPr>
        </p:nvSpPr>
        <p:spPr>
          <a:xfrm>
            <a:off x="3124199" y="6312131"/>
            <a:ext cx="3087029" cy="476250"/>
          </a:xfrm>
        </p:spPr>
        <p:txBody>
          <a:bodyPr anchor="b"/>
          <a:lstStyle/>
          <a:p>
            <a:r>
              <a:rPr lang="en-GB"/>
              <a:t>V. Kekelidze, 127-th session of SC</a:t>
            </a:r>
            <a:endParaRPr lang="en-US" dirty="0"/>
          </a:p>
        </p:txBody>
      </p:sp>
      <p:sp>
        <p:nvSpPr>
          <p:cNvPr id="6" name="Slide Number Placeholder 5">
            <a:extLst>
              <a:ext uri="{FF2B5EF4-FFF2-40B4-BE49-F238E27FC236}">
                <a16:creationId xmlns:a16="http://schemas.microsoft.com/office/drawing/2014/main" xmlns="" id="{1E270B51-EC77-4C49-8BC4-BB54E8E9AB13}"/>
              </a:ext>
            </a:extLst>
          </p:cNvPr>
          <p:cNvSpPr>
            <a:spLocks noGrp="1"/>
          </p:cNvSpPr>
          <p:nvPr>
            <p:ph type="sldNum" sz="quarter" idx="12"/>
          </p:nvPr>
        </p:nvSpPr>
        <p:spPr>
          <a:xfrm>
            <a:off x="6553200" y="6312131"/>
            <a:ext cx="2133600" cy="476250"/>
          </a:xfrm>
        </p:spPr>
        <p:txBody>
          <a:bodyPr anchor="b"/>
          <a:lstStyle/>
          <a:p>
            <a:fld id="{B48C6A6B-7DAE-D543-9180-0B8DAED66F63}" type="slidenum">
              <a:rPr lang="en-US" smtClean="0"/>
              <a:t>48</a:t>
            </a:fld>
            <a:endParaRPr lang="en-US"/>
          </a:p>
        </p:txBody>
      </p:sp>
      <p:sp>
        <p:nvSpPr>
          <p:cNvPr id="7" name="TextBox 6">
            <a:extLst>
              <a:ext uri="{FF2B5EF4-FFF2-40B4-BE49-F238E27FC236}">
                <a16:creationId xmlns:a16="http://schemas.microsoft.com/office/drawing/2014/main" xmlns="" id="{6ADE4F4B-37A7-A040-A183-16F4DD578097}"/>
              </a:ext>
            </a:extLst>
          </p:cNvPr>
          <p:cNvSpPr txBox="1"/>
          <p:nvPr/>
        </p:nvSpPr>
        <p:spPr>
          <a:xfrm>
            <a:off x="3479206" y="85271"/>
            <a:ext cx="2029723" cy="461665"/>
          </a:xfrm>
          <a:prstGeom prst="rect">
            <a:avLst/>
          </a:prstGeom>
          <a:solidFill>
            <a:srgbClr val="CBFFFB"/>
          </a:solid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Conclusions</a:t>
            </a:r>
            <a:endParaRPr lang="ru-RU" sz="24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A8C317DA-0FC3-3C45-A4BB-0DD202437742}"/>
              </a:ext>
            </a:extLst>
          </p:cNvPr>
          <p:cNvSpPr txBox="1"/>
          <p:nvPr/>
        </p:nvSpPr>
        <p:spPr>
          <a:xfrm>
            <a:off x="252320" y="2893310"/>
            <a:ext cx="8502794" cy="1015663"/>
          </a:xfrm>
          <a:prstGeom prst="rect">
            <a:avLst/>
          </a:prstGeom>
          <a:noFill/>
        </p:spPr>
        <p:txBody>
          <a:bodyPr wrap="square" rtlCol="0">
            <a:spAutoFit/>
          </a:bodyPr>
          <a:lstStyle/>
          <a:p>
            <a:pPr marL="342900" indent="-342900">
              <a:buClr>
                <a:srgbClr val="FC0011"/>
              </a:buClr>
              <a:buFont typeface="Wingdings" pitchFamily="2" charset="2"/>
              <a:buChar char="Ø"/>
            </a:pPr>
            <a:r>
              <a:rPr lang="en-GB" sz="2000" b="1" i="1" dirty="0">
                <a:solidFill>
                  <a:srgbClr val="002060"/>
                </a:solidFill>
                <a:cs typeface="Arial" panose="020B0604020202020204" pitchFamily="34" charset="0"/>
              </a:rPr>
              <a:t>Construction plans for key blocks of the  </a:t>
            </a:r>
            <a:r>
              <a:rPr lang="en-GB" sz="2000" b="1" i="1" dirty="0">
                <a:solidFill>
                  <a:srgbClr val="FF0000"/>
                </a:solidFill>
                <a:cs typeface="Arial" panose="020B0604020202020204" pitchFamily="34" charset="0"/>
              </a:rPr>
              <a:t>NICA</a:t>
            </a:r>
            <a:r>
              <a:rPr lang="en-GB" sz="2000" b="1" i="1" dirty="0">
                <a:solidFill>
                  <a:srgbClr val="002060"/>
                </a:solidFill>
                <a:cs typeface="Arial" panose="020B0604020202020204" pitchFamily="34" charset="0"/>
              </a:rPr>
              <a:t> project, </a:t>
            </a:r>
          </a:p>
          <a:p>
            <a:pPr algn="r">
              <a:buClr>
                <a:srgbClr val="FC0011"/>
              </a:buClr>
            </a:pPr>
            <a:r>
              <a:rPr lang="en-GB" sz="2000" b="1" i="1" dirty="0">
                <a:solidFill>
                  <a:srgbClr val="002060"/>
                </a:solidFill>
                <a:cs typeface="Arial" panose="020B0604020202020204" pitchFamily="34" charset="0"/>
              </a:rPr>
              <a:t>indicated in the JINR </a:t>
            </a:r>
            <a:r>
              <a:rPr lang="en-GB" sz="2000" b="1" i="1" dirty="0">
                <a:solidFill>
                  <a:srgbClr val="FF0000"/>
                </a:solidFill>
                <a:cs typeface="Arial" panose="020B0604020202020204" pitchFamily="34" charset="0"/>
              </a:rPr>
              <a:t>7-year</a:t>
            </a:r>
            <a:r>
              <a:rPr lang="en-GB" sz="2000" b="1" i="1" dirty="0">
                <a:solidFill>
                  <a:srgbClr val="002060"/>
                </a:solidFill>
                <a:cs typeface="Arial" panose="020B0604020202020204" pitchFamily="34" charset="0"/>
              </a:rPr>
              <a:t> </a:t>
            </a:r>
            <a:r>
              <a:rPr lang="en-GB" sz="2000" b="1" i="1" dirty="0">
                <a:solidFill>
                  <a:srgbClr val="FF0000"/>
                </a:solidFill>
                <a:cs typeface="Arial" panose="020B0604020202020204" pitchFamily="34" charset="0"/>
              </a:rPr>
              <a:t>plan</a:t>
            </a:r>
            <a:r>
              <a:rPr lang="en-GB" sz="2000" b="1" i="1" dirty="0">
                <a:solidFill>
                  <a:srgbClr val="002060"/>
                </a:solidFill>
                <a:cs typeface="Arial" panose="020B0604020202020204" pitchFamily="34" charset="0"/>
              </a:rPr>
              <a:t> and in the JINR-RF </a:t>
            </a:r>
            <a:r>
              <a:rPr lang="en-GB" sz="2000" b="1" i="1" dirty="0">
                <a:solidFill>
                  <a:srgbClr val="FF0000"/>
                </a:solidFill>
                <a:cs typeface="Arial" panose="020B0604020202020204" pitchFamily="34" charset="0"/>
              </a:rPr>
              <a:t>Agreement</a:t>
            </a:r>
            <a:r>
              <a:rPr lang="en-GB" sz="2000" b="1" i="1" dirty="0">
                <a:solidFill>
                  <a:srgbClr val="002060"/>
                </a:solidFill>
                <a:cs typeface="Arial" panose="020B0604020202020204" pitchFamily="34" charset="0"/>
              </a:rPr>
              <a:t>,</a:t>
            </a:r>
          </a:p>
          <a:p>
            <a:pPr algn="r">
              <a:buClr>
                <a:srgbClr val="FC0011"/>
              </a:buClr>
            </a:pPr>
            <a:r>
              <a:rPr lang="en-GB" sz="2000" b="1" i="1" dirty="0">
                <a:solidFill>
                  <a:srgbClr val="002060"/>
                </a:solidFill>
                <a:cs typeface="Arial" panose="020B0604020202020204" pitchFamily="34" charset="0"/>
              </a:rPr>
              <a:t>have been updated in the National project "</a:t>
            </a:r>
            <a:r>
              <a:rPr lang="en-GB" sz="2000" b="1" i="1" dirty="0">
                <a:solidFill>
                  <a:srgbClr val="FF0000"/>
                </a:solidFill>
                <a:cs typeface="Arial" panose="020B0604020202020204" pitchFamily="34" charset="0"/>
              </a:rPr>
              <a:t>Science</a:t>
            </a:r>
            <a:r>
              <a:rPr lang="en-GB" sz="2000" b="1" i="1" dirty="0">
                <a:solidFill>
                  <a:srgbClr val="002060"/>
                </a:solidFill>
                <a:cs typeface="Arial" panose="020B0604020202020204" pitchFamily="34" charset="0"/>
              </a:rPr>
              <a:t>"</a:t>
            </a:r>
            <a:endParaRPr lang="ru-RU" sz="2000" b="1" i="1"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45963ADB-4671-B24F-B991-148A18C22DB8}"/>
              </a:ext>
            </a:extLst>
          </p:cNvPr>
          <p:cNvSpPr txBox="1"/>
          <p:nvPr/>
        </p:nvSpPr>
        <p:spPr>
          <a:xfrm>
            <a:off x="278789" y="4202519"/>
            <a:ext cx="8502794" cy="1015663"/>
          </a:xfrm>
          <a:prstGeom prst="rect">
            <a:avLst/>
          </a:prstGeom>
          <a:noFill/>
        </p:spPr>
        <p:txBody>
          <a:bodyPr wrap="square" rtlCol="0">
            <a:spAutoFit/>
          </a:bodyPr>
          <a:lstStyle/>
          <a:p>
            <a:pPr marL="342900" indent="-342900">
              <a:buClr>
                <a:srgbClr val="FC0011"/>
              </a:buClr>
              <a:buFont typeface="Wingdings" pitchFamily="2" charset="2"/>
              <a:buChar char="Ø"/>
            </a:pPr>
            <a:r>
              <a:rPr lang="en-GB" sz="2000" b="1" i="1" dirty="0">
                <a:solidFill>
                  <a:srgbClr val="002060"/>
                </a:solidFill>
                <a:cs typeface="Arial" panose="020B0604020202020204" pitchFamily="34" charset="0"/>
              </a:rPr>
              <a:t>Work on the project is carried out in accordance with the updated plans; one of the key milestone - the Booster commissioning,</a:t>
            </a:r>
          </a:p>
          <a:p>
            <a:pPr algn="r">
              <a:buClr>
                <a:srgbClr val="FC0011"/>
              </a:buClr>
            </a:pPr>
            <a:r>
              <a:rPr lang="en-GB" sz="2000" b="1" i="1" dirty="0">
                <a:solidFill>
                  <a:srgbClr val="002060"/>
                </a:solidFill>
                <a:cs typeface="Arial" panose="020B0604020202020204" pitchFamily="34" charset="0"/>
              </a:rPr>
              <a:t>   will be implemented in </a:t>
            </a:r>
            <a:r>
              <a:rPr lang="en-GB" sz="2000" b="1" i="1" dirty="0">
                <a:solidFill>
                  <a:srgbClr val="FF0000"/>
                </a:solidFill>
                <a:cs typeface="Arial" panose="020B0604020202020204" pitchFamily="34" charset="0"/>
              </a:rPr>
              <a:t>2020</a:t>
            </a:r>
            <a:endParaRPr lang="ru-RU" sz="2000" b="1" i="1" dirty="0">
              <a:solidFill>
                <a:srgbClr val="FF0000"/>
              </a:solidFill>
              <a:cs typeface="Arial" panose="020B0604020202020204" pitchFamily="34" charset="0"/>
            </a:endParaRPr>
          </a:p>
        </p:txBody>
      </p:sp>
      <p:sp>
        <p:nvSpPr>
          <p:cNvPr id="9" name="TextBox 8">
            <a:extLst>
              <a:ext uri="{FF2B5EF4-FFF2-40B4-BE49-F238E27FC236}">
                <a16:creationId xmlns:a16="http://schemas.microsoft.com/office/drawing/2014/main" xmlns="" id="{B0C3852F-3308-4444-917C-10735405D83E}"/>
              </a:ext>
            </a:extLst>
          </p:cNvPr>
          <p:cNvSpPr txBox="1"/>
          <p:nvPr/>
        </p:nvSpPr>
        <p:spPr>
          <a:xfrm>
            <a:off x="252301" y="706980"/>
            <a:ext cx="8419171" cy="1015663"/>
          </a:xfrm>
          <a:prstGeom prst="rect">
            <a:avLst/>
          </a:prstGeom>
          <a:noFill/>
        </p:spPr>
        <p:txBody>
          <a:bodyPr wrap="square" rtlCol="0">
            <a:spAutoFit/>
          </a:bodyPr>
          <a:lstStyle/>
          <a:p>
            <a:pPr marL="342900" indent="-342900">
              <a:buClr>
                <a:srgbClr val="FC0011"/>
              </a:buClr>
              <a:buFont typeface="Wingdings" pitchFamily="2" charset="2"/>
              <a:buChar char="Ø"/>
            </a:pPr>
            <a:r>
              <a:rPr lang="en-GB" sz="2000" b="1" i="1" dirty="0">
                <a:solidFill>
                  <a:srgbClr val="002060"/>
                </a:solidFill>
                <a:cs typeface="Arial" panose="020B0604020202020204" pitchFamily="34" charset="0"/>
              </a:rPr>
              <a:t>The NICA project has been widely recognized </a:t>
            </a:r>
          </a:p>
          <a:p>
            <a:pPr algn="ctr">
              <a:buClr>
                <a:srgbClr val="FC0011"/>
              </a:buClr>
            </a:pPr>
            <a:r>
              <a:rPr lang="en-GB" sz="2000" b="1" i="1" dirty="0">
                <a:solidFill>
                  <a:srgbClr val="002060"/>
                </a:solidFill>
                <a:cs typeface="Arial" panose="020B0604020202020204" pitchFamily="34" charset="0"/>
              </a:rPr>
              <a:t>by the international scientific community </a:t>
            </a:r>
          </a:p>
          <a:p>
            <a:pPr algn="r">
              <a:buClr>
                <a:srgbClr val="FC0011"/>
              </a:buClr>
            </a:pPr>
            <a:r>
              <a:rPr lang="en-GB" sz="2000" b="1" i="1" dirty="0">
                <a:solidFill>
                  <a:srgbClr val="002060"/>
                </a:solidFill>
                <a:cs typeface="Arial" panose="020B0604020202020204" pitchFamily="34" charset="0"/>
              </a:rPr>
              <a:t>and has attracted participants from all over the world</a:t>
            </a:r>
            <a:endParaRPr lang="ru-RU" sz="2000" b="1"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871BE723-F113-544C-8320-16847A0192E3}"/>
              </a:ext>
            </a:extLst>
          </p:cNvPr>
          <p:cNvSpPr/>
          <p:nvPr/>
        </p:nvSpPr>
        <p:spPr>
          <a:xfrm>
            <a:off x="278789" y="1906738"/>
            <a:ext cx="8366197" cy="707886"/>
          </a:xfrm>
          <a:prstGeom prst="rect">
            <a:avLst/>
          </a:prstGeom>
        </p:spPr>
        <p:txBody>
          <a:bodyPr wrap="square">
            <a:spAutoFit/>
          </a:bodyPr>
          <a:lstStyle/>
          <a:p>
            <a:pPr marL="342900" indent="-342900">
              <a:buClr>
                <a:srgbClr val="FC0011"/>
              </a:buClr>
              <a:buFont typeface="Wingdings" pitchFamily="2" charset="2"/>
              <a:buChar char="Ø"/>
            </a:pPr>
            <a:r>
              <a:rPr lang="en-US" sz="2000" b="1" i="1" dirty="0">
                <a:solidFill>
                  <a:srgbClr val="002060"/>
                </a:solidFill>
                <a:cs typeface="Arial" panose="020B0604020202020204" pitchFamily="34" charset="0"/>
              </a:rPr>
              <a:t>To achieve the required competitiveness, the </a:t>
            </a:r>
            <a:r>
              <a:rPr lang="en-US" sz="2000" b="1" i="1" dirty="0">
                <a:solidFill>
                  <a:srgbClr val="FF0000"/>
                </a:solidFill>
                <a:cs typeface="Arial" panose="020B0604020202020204" pitchFamily="34" charset="0"/>
              </a:rPr>
              <a:t>NICA </a:t>
            </a:r>
            <a:r>
              <a:rPr lang="en-US" sz="2000" b="1" i="1" dirty="0">
                <a:solidFill>
                  <a:srgbClr val="002060"/>
                </a:solidFill>
                <a:cs typeface="Arial" panose="020B0604020202020204" pitchFamily="34" charset="0"/>
              </a:rPr>
              <a:t>project </a:t>
            </a:r>
          </a:p>
          <a:p>
            <a:pPr algn="r">
              <a:buClr>
                <a:srgbClr val="FC0011"/>
              </a:buClr>
            </a:pPr>
            <a:r>
              <a:rPr lang="en-US" sz="2000" b="1" i="1" dirty="0">
                <a:solidFill>
                  <a:srgbClr val="002060"/>
                </a:solidFill>
                <a:cs typeface="Arial" panose="020B0604020202020204" pitchFamily="34" charset="0"/>
              </a:rPr>
              <a:t>has been substantially modernized since its approval</a:t>
            </a:r>
          </a:p>
        </p:txBody>
      </p:sp>
      <p:sp>
        <p:nvSpPr>
          <p:cNvPr id="10" name="TextBox 9">
            <a:extLst>
              <a:ext uri="{FF2B5EF4-FFF2-40B4-BE49-F238E27FC236}">
                <a16:creationId xmlns:a16="http://schemas.microsoft.com/office/drawing/2014/main" xmlns="" id="{AEA86907-B002-004D-B97B-E29D47897A40}"/>
              </a:ext>
            </a:extLst>
          </p:cNvPr>
          <p:cNvSpPr txBox="1"/>
          <p:nvPr/>
        </p:nvSpPr>
        <p:spPr>
          <a:xfrm>
            <a:off x="303562" y="5520166"/>
            <a:ext cx="8502794" cy="707886"/>
          </a:xfrm>
          <a:prstGeom prst="rect">
            <a:avLst/>
          </a:prstGeom>
          <a:noFill/>
        </p:spPr>
        <p:txBody>
          <a:bodyPr wrap="square" rtlCol="0">
            <a:spAutoFit/>
          </a:bodyPr>
          <a:lstStyle/>
          <a:p>
            <a:pPr marL="342900" indent="-342900">
              <a:buClr>
                <a:srgbClr val="FC0011"/>
              </a:buClr>
              <a:buFont typeface="Wingdings" pitchFamily="2" charset="2"/>
              <a:buChar char="Ø"/>
            </a:pPr>
            <a:r>
              <a:rPr lang="en-GB" sz="2000" b="1" i="1" dirty="0">
                <a:solidFill>
                  <a:srgbClr val="002060"/>
                </a:solidFill>
                <a:cs typeface="Arial" panose="020B0604020202020204" pitchFamily="34" charset="0"/>
              </a:rPr>
              <a:t>It is proposed to adopt and approve </a:t>
            </a:r>
            <a:r>
              <a:rPr lang="en-US" sz="2000" b="1" i="1" dirty="0">
                <a:solidFill>
                  <a:srgbClr val="FF0000"/>
                </a:solidFill>
                <a:cs typeface="Arial" panose="020B0604020202020204" pitchFamily="34" charset="0"/>
              </a:rPr>
              <a:t>NICA </a:t>
            </a:r>
            <a:r>
              <a:rPr lang="en-GB" sz="2000" b="1" i="1" dirty="0">
                <a:solidFill>
                  <a:srgbClr val="002060"/>
                </a:solidFill>
                <a:cs typeface="Arial" panose="020B0604020202020204" pitchFamily="34" charset="0"/>
              </a:rPr>
              <a:t>project implementation</a:t>
            </a:r>
          </a:p>
          <a:p>
            <a:pPr algn="r">
              <a:buClr>
                <a:srgbClr val="FC0011"/>
              </a:buClr>
            </a:pPr>
            <a:r>
              <a:rPr lang="en-GB" sz="2000" b="1" i="1" dirty="0">
                <a:solidFill>
                  <a:srgbClr val="002060"/>
                </a:solidFill>
                <a:cs typeface="Arial" panose="020B0604020202020204" pitchFamily="34" charset="0"/>
              </a:rPr>
              <a:t> plans specified in the national project “</a:t>
            </a:r>
            <a:r>
              <a:rPr lang="en-GB" sz="2000" b="1" i="1" dirty="0">
                <a:solidFill>
                  <a:srgbClr val="FF0000"/>
                </a:solidFill>
                <a:cs typeface="Arial" panose="020B0604020202020204" pitchFamily="34" charset="0"/>
              </a:rPr>
              <a:t>Science</a:t>
            </a:r>
            <a:r>
              <a:rPr lang="en-GB" sz="2000" b="1" i="1" dirty="0">
                <a:solidFill>
                  <a:srgbClr val="002060"/>
                </a:solidFill>
                <a:cs typeface="Arial" panose="020B0604020202020204" pitchFamily="34" charset="0"/>
              </a:rPr>
              <a:t>”</a:t>
            </a:r>
            <a:endParaRPr lang="ru-RU" sz="20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173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30953"/>
            <a:ext cx="2393282" cy="476250"/>
          </a:xfrm>
        </p:spPr>
        <p:txBody>
          <a:bodyPr anchor="b"/>
          <a:lstStyle/>
          <a:p>
            <a:r>
              <a:rPr lang="ru-RU"/>
              <a:t>20 February 2020</a:t>
            </a:r>
          </a:p>
        </p:txBody>
      </p:sp>
      <p:sp>
        <p:nvSpPr>
          <p:cNvPr id="3" name="Footer Placeholder 2"/>
          <p:cNvSpPr>
            <a:spLocks noGrp="1"/>
          </p:cNvSpPr>
          <p:nvPr>
            <p:ph type="ftr" sz="quarter" idx="11"/>
          </p:nvPr>
        </p:nvSpPr>
        <p:spPr>
          <a:xfrm>
            <a:off x="3124199" y="6330953"/>
            <a:ext cx="3248025" cy="476250"/>
          </a:xfrm>
        </p:spPr>
        <p:txBody>
          <a:bodyPr anchor="b"/>
          <a:lstStyle/>
          <a:p>
            <a:r>
              <a:rPr lang="en-GB"/>
              <a:t>V. Kekelidze, 127-th session of SC</a:t>
            </a:r>
            <a:endParaRPr lang="ru-RU"/>
          </a:p>
        </p:txBody>
      </p:sp>
      <p:sp>
        <p:nvSpPr>
          <p:cNvPr id="4" name="Slide Number Placeholder 3"/>
          <p:cNvSpPr>
            <a:spLocks noGrp="1"/>
          </p:cNvSpPr>
          <p:nvPr>
            <p:ph type="sldNum" sz="quarter" idx="12"/>
          </p:nvPr>
        </p:nvSpPr>
        <p:spPr>
          <a:xfrm>
            <a:off x="6553200" y="6330953"/>
            <a:ext cx="2393282" cy="476250"/>
          </a:xfrm>
        </p:spPr>
        <p:txBody>
          <a:bodyPr anchor="b"/>
          <a:lstStyle/>
          <a:p>
            <a:fld id="{57969022-01D7-4F69-AB99-9E90D10D0B26}" type="slidenum">
              <a:rPr lang="ru-RU" smtClean="0"/>
              <a:t>49</a:t>
            </a:fld>
            <a:endParaRPr lang="ru-RU"/>
          </a:p>
        </p:txBody>
      </p:sp>
      <p:pic>
        <p:nvPicPr>
          <p:cNvPr id="6" name="Picture 5"/>
          <p:cNvPicPr>
            <a:picLocks noChangeAspect="1"/>
          </p:cNvPicPr>
          <p:nvPr/>
        </p:nvPicPr>
        <p:blipFill>
          <a:blip r:embed="rId2"/>
          <a:stretch>
            <a:fillRect/>
          </a:stretch>
        </p:blipFill>
        <p:spPr>
          <a:xfrm>
            <a:off x="0" y="249836"/>
            <a:ext cx="9144000" cy="6081117"/>
          </a:xfrm>
          <a:prstGeom prst="rect">
            <a:avLst/>
          </a:prstGeom>
        </p:spPr>
      </p:pic>
      <p:sp>
        <p:nvSpPr>
          <p:cNvPr id="5" name="Rectangle 4">
            <a:extLst>
              <a:ext uri="{FF2B5EF4-FFF2-40B4-BE49-F238E27FC236}">
                <a16:creationId xmlns:a16="http://schemas.microsoft.com/office/drawing/2014/main" xmlns="" id="{75365169-B5B3-3A4C-AB2D-C3CB739EA069}"/>
              </a:ext>
            </a:extLst>
          </p:cNvPr>
          <p:cNvSpPr/>
          <p:nvPr/>
        </p:nvSpPr>
        <p:spPr>
          <a:xfrm>
            <a:off x="327359" y="216986"/>
            <a:ext cx="8489282" cy="1200329"/>
          </a:xfrm>
          <a:prstGeom prst="rect">
            <a:avLst/>
          </a:prstGeom>
        </p:spPr>
        <p:txBody>
          <a:bodyPr wrap="square">
            <a:spAutoFit/>
          </a:bodyPr>
          <a:lstStyle/>
          <a:p>
            <a:r>
              <a:rPr lang="en-US" sz="2400" i="1" dirty="0">
                <a:solidFill>
                  <a:schemeClr val="bg1"/>
                </a:solidFill>
              </a:rPr>
              <a:t>“</a:t>
            </a:r>
            <a:r>
              <a:rPr lang="en-GB" sz="2400" i="1" dirty="0">
                <a:solidFill>
                  <a:schemeClr val="bg1"/>
                </a:solidFill>
              </a:rPr>
              <a:t>When it seems to you that the goal is unattainable, do not change the goal - change your plan of action.</a:t>
            </a:r>
            <a:r>
              <a:rPr lang="en-US" sz="2400" i="1" dirty="0">
                <a:solidFill>
                  <a:schemeClr val="bg1"/>
                </a:solidFill>
              </a:rPr>
              <a:t>”</a:t>
            </a:r>
          </a:p>
          <a:p>
            <a:pPr algn="r"/>
            <a:r>
              <a:rPr lang="en-US" sz="2400" i="1" dirty="0">
                <a:solidFill>
                  <a:schemeClr val="bg1"/>
                </a:solidFill>
              </a:rPr>
              <a:t>Confucius</a:t>
            </a:r>
            <a:r>
              <a:rPr lang="ru-RU" sz="2400" i="1" dirty="0">
                <a:solidFill>
                  <a:schemeClr val="bg1"/>
                </a:solidFill>
              </a:rPr>
              <a:t>.</a:t>
            </a:r>
          </a:p>
        </p:txBody>
      </p:sp>
      <p:sp>
        <p:nvSpPr>
          <p:cNvPr id="7" name="TextBox 6">
            <a:extLst>
              <a:ext uri="{FF2B5EF4-FFF2-40B4-BE49-F238E27FC236}">
                <a16:creationId xmlns:a16="http://schemas.microsoft.com/office/drawing/2014/main" xmlns="" id="{5011475E-09C9-1B41-B83F-BAB3A42E6395}"/>
              </a:ext>
            </a:extLst>
          </p:cNvPr>
          <p:cNvSpPr txBox="1"/>
          <p:nvPr/>
        </p:nvSpPr>
        <p:spPr>
          <a:xfrm>
            <a:off x="6553200" y="3136612"/>
            <a:ext cx="2231701" cy="584775"/>
          </a:xfrm>
          <a:prstGeom prst="rect">
            <a:avLst/>
          </a:prstGeom>
          <a:noFill/>
        </p:spPr>
        <p:txBody>
          <a:bodyPr wrap="none" rtlCol="0">
            <a:spAutoFit/>
          </a:bodyPr>
          <a:lstStyle/>
          <a:p>
            <a:r>
              <a:rPr lang="en-US" sz="3200" b="1" dirty="0">
                <a:solidFill>
                  <a:srgbClr val="002060"/>
                </a:solidFill>
              </a:rPr>
              <a:t>Thank you</a:t>
            </a:r>
            <a:endParaRPr lang="ru-RU" sz="3200" b="1" dirty="0">
              <a:solidFill>
                <a:srgbClr val="002060"/>
              </a:solidFill>
            </a:endParaRPr>
          </a:p>
        </p:txBody>
      </p:sp>
    </p:spTree>
    <p:extLst>
      <p:ext uri="{BB962C8B-B14F-4D97-AF65-F5344CB8AC3E}">
        <p14:creationId xmlns:p14="http://schemas.microsoft.com/office/powerpoint/2010/main" val="72478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27883581"/>
              </p:ext>
            </p:extLst>
          </p:nvPr>
        </p:nvGraphicFramePr>
        <p:xfrm>
          <a:off x="132143" y="575733"/>
          <a:ext cx="4917314" cy="2860040"/>
        </p:xfrm>
        <a:graphic>
          <a:graphicData uri="http://schemas.openxmlformats.org/drawingml/2006/table">
            <a:tbl>
              <a:tblPr firstRow="1" bandRow="1">
                <a:tableStyleId>{5C22544A-7EE6-4342-B048-85BDC9FD1C3A}</a:tableStyleId>
              </a:tblPr>
              <a:tblGrid>
                <a:gridCol w="2472161">
                  <a:extLst>
                    <a:ext uri="{9D8B030D-6E8A-4147-A177-3AD203B41FA5}">
                      <a16:colId xmlns:a16="http://schemas.microsoft.com/office/drawing/2014/main" xmlns="" val="20000"/>
                    </a:ext>
                  </a:extLst>
                </a:gridCol>
                <a:gridCol w="2445153">
                  <a:extLst>
                    <a:ext uri="{9D8B030D-6E8A-4147-A177-3AD203B41FA5}">
                      <a16:colId xmlns:a16="http://schemas.microsoft.com/office/drawing/2014/main" xmlns="" val="20001"/>
                    </a:ext>
                  </a:extLst>
                </a:gridCol>
              </a:tblGrid>
              <a:tr h="330149">
                <a:tc>
                  <a:txBody>
                    <a:bodyPr/>
                    <a:lstStyle/>
                    <a:p>
                      <a:pPr algn="l"/>
                      <a:r>
                        <a:rPr lang="en-US" sz="1800" b="0" i="1" dirty="0">
                          <a:latin typeface="Arial"/>
                          <a:cs typeface="Arial"/>
                        </a:rPr>
                        <a:t>Type</a:t>
                      </a:r>
                      <a:r>
                        <a:rPr lang="ru-RU" sz="1800" b="0" i="1" dirty="0">
                          <a:latin typeface="Arial"/>
                          <a:cs typeface="Arial"/>
                        </a:rPr>
                        <a:t> </a:t>
                      </a:r>
                      <a:r>
                        <a:rPr lang="ru-RU" sz="1800" b="0" i="1" dirty="0" err="1">
                          <a:latin typeface="Arial"/>
                          <a:cs typeface="Arial"/>
                        </a:rPr>
                        <a:t>сю</a:t>
                      </a:r>
                      <a:endParaRPr lang="en-US" sz="1800" b="0" i="1" dirty="0">
                        <a:latin typeface="Arial"/>
                        <a:cs typeface="Arial"/>
                      </a:endParaRPr>
                    </a:p>
                  </a:txBody>
                  <a:tcPr>
                    <a:solidFill>
                      <a:srgbClr val="33339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a:cs typeface="Arial"/>
                        </a:rPr>
                        <a:t>SC synchrotron</a:t>
                      </a:r>
                    </a:p>
                  </a:txBody>
                  <a:tcPr>
                    <a:solidFill>
                      <a:srgbClr val="333399"/>
                    </a:solidFill>
                  </a:tcPr>
                </a:tc>
                <a:extLst>
                  <a:ext uri="{0D108BD9-81ED-4DB2-BD59-A6C34878D82A}">
                    <a16:rowId xmlns:a16="http://schemas.microsoft.com/office/drawing/2014/main" xmlns="" val="10000"/>
                  </a:ext>
                </a:extLst>
              </a:tr>
              <a:tr h="370840">
                <a:tc>
                  <a:txBody>
                    <a:bodyPr/>
                    <a:lstStyle/>
                    <a:p>
                      <a:r>
                        <a:rPr lang="en-US" sz="1800" i="1" dirty="0">
                          <a:solidFill>
                            <a:srgbClr val="000090"/>
                          </a:solidFill>
                          <a:latin typeface="Arial"/>
                          <a:cs typeface="Arial"/>
                        </a:rPr>
                        <a:t>particles</a:t>
                      </a:r>
                    </a:p>
                  </a:txBody>
                  <a:tcPr/>
                </a:tc>
                <a:tc>
                  <a:txBody>
                    <a:bodyPr/>
                    <a:lstStyle/>
                    <a:p>
                      <a:pPr algn="ctr"/>
                      <a:r>
                        <a:rPr lang="en-US" sz="1800" dirty="0">
                          <a:solidFill>
                            <a:srgbClr val="000090"/>
                          </a:solidFill>
                          <a:latin typeface="Arial"/>
                          <a:cs typeface="Arial"/>
                        </a:rPr>
                        <a:t>p,</a:t>
                      </a:r>
                      <a:r>
                        <a:rPr lang="en-US" sz="1800" baseline="0" dirty="0">
                          <a:solidFill>
                            <a:srgbClr val="000090"/>
                          </a:solidFill>
                          <a:latin typeface="Arial"/>
                          <a:cs typeface="Arial"/>
                        </a:rPr>
                        <a:t>  d, nuclei</a:t>
                      </a:r>
                      <a:endParaRPr lang="en-US" sz="1800" dirty="0">
                        <a:solidFill>
                          <a:srgbClr val="000090"/>
                        </a:solidFill>
                        <a:latin typeface="Arial"/>
                        <a:cs typeface="Arial"/>
                      </a:endParaRPr>
                    </a:p>
                  </a:txBody>
                  <a:tcPr/>
                </a:tc>
                <a:extLst>
                  <a:ext uri="{0D108BD9-81ED-4DB2-BD59-A6C34878D82A}">
                    <a16:rowId xmlns:a16="http://schemas.microsoft.com/office/drawing/2014/main" xmlns="" val="10001"/>
                  </a:ext>
                </a:extLst>
              </a:tr>
              <a:tr h="370840">
                <a:tc>
                  <a:txBody>
                    <a:bodyPr/>
                    <a:lstStyle/>
                    <a:p>
                      <a:r>
                        <a:rPr lang="en-US" sz="1800" i="1" dirty="0">
                          <a:solidFill>
                            <a:srgbClr val="000090"/>
                          </a:solidFill>
                          <a:latin typeface="Arial"/>
                          <a:cs typeface="Arial"/>
                        </a:rPr>
                        <a:t>max. kinetic</a:t>
                      </a:r>
                      <a:r>
                        <a:rPr lang="en-US" sz="1800" i="1" baseline="0" dirty="0">
                          <a:solidFill>
                            <a:srgbClr val="000090"/>
                          </a:solidFill>
                          <a:latin typeface="Arial"/>
                          <a:cs typeface="Arial"/>
                        </a:rPr>
                        <a:t> energy, </a:t>
                      </a:r>
                    </a:p>
                    <a:p>
                      <a:pPr algn="ctr"/>
                      <a:r>
                        <a:rPr lang="en-US" sz="1800" i="1" baseline="0" dirty="0" err="1">
                          <a:solidFill>
                            <a:srgbClr val="000090"/>
                          </a:solidFill>
                          <a:latin typeface="Arial"/>
                          <a:cs typeface="Arial"/>
                        </a:rPr>
                        <a:t>GeV</a:t>
                      </a:r>
                      <a:r>
                        <a:rPr lang="en-US" sz="1800" i="1" baseline="0" dirty="0">
                          <a:solidFill>
                            <a:srgbClr val="000090"/>
                          </a:solidFill>
                          <a:latin typeface="Arial"/>
                          <a:cs typeface="Arial"/>
                        </a:rPr>
                        <a:t>/u</a:t>
                      </a:r>
                      <a:endParaRPr lang="en-US" sz="1800" i="1" dirty="0">
                        <a:solidFill>
                          <a:srgbClr val="000090"/>
                        </a:solidFill>
                        <a:latin typeface="Arial"/>
                        <a:cs typeface="Arial"/>
                      </a:endParaRPr>
                    </a:p>
                  </a:txBody>
                  <a:tcPr/>
                </a:tc>
                <a:tc>
                  <a:txBody>
                    <a:bodyPr/>
                    <a:lstStyle/>
                    <a:p>
                      <a:pPr algn="ctr"/>
                      <a:r>
                        <a:rPr lang="en-US" sz="1800" dirty="0">
                          <a:solidFill>
                            <a:srgbClr val="000090"/>
                          </a:solidFill>
                          <a:latin typeface="Arial"/>
                          <a:cs typeface="Arial"/>
                        </a:rPr>
                        <a:t>1</a:t>
                      </a:r>
                      <a:r>
                        <a:rPr lang="ru-RU" sz="1800" dirty="0">
                          <a:solidFill>
                            <a:srgbClr val="000090"/>
                          </a:solidFill>
                          <a:latin typeface="Arial"/>
                          <a:cs typeface="Arial"/>
                        </a:rPr>
                        <a:t>0</a:t>
                      </a:r>
                      <a:r>
                        <a:rPr lang="en-US" sz="1800" dirty="0">
                          <a:solidFill>
                            <a:srgbClr val="000090"/>
                          </a:solidFill>
                          <a:latin typeface="Arial"/>
                          <a:cs typeface="Arial"/>
                        </a:rPr>
                        <a:t>.7</a:t>
                      </a:r>
                      <a:r>
                        <a:rPr lang="ru-RU" sz="1800" dirty="0">
                          <a:solidFill>
                            <a:srgbClr val="000090"/>
                          </a:solidFill>
                          <a:latin typeface="Arial"/>
                          <a:cs typeface="Arial"/>
                        </a:rPr>
                        <a:t>1</a:t>
                      </a:r>
                      <a:r>
                        <a:rPr lang="en-US" sz="1800" dirty="0">
                          <a:solidFill>
                            <a:srgbClr val="000090"/>
                          </a:solidFill>
                          <a:latin typeface="Arial"/>
                          <a:cs typeface="Arial"/>
                        </a:rPr>
                        <a:t> (  p);</a:t>
                      </a:r>
                      <a:r>
                        <a:rPr lang="en-US" sz="1800" baseline="0" dirty="0">
                          <a:solidFill>
                            <a:srgbClr val="000090"/>
                          </a:solidFill>
                          <a:latin typeface="Arial"/>
                          <a:cs typeface="Arial"/>
                        </a:rPr>
                        <a:t>  </a:t>
                      </a:r>
                      <a:r>
                        <a:rPr lang="en-US" sz="1800" dirty="0">
                          <a:solidFill>
                            <a:srgbClr val="000090"/>
                          </a:solidFill>
                          <a:latin typeface="Arial"/>
                          <a:cs typeface="Arial"/>
                        </a:rPr>
                        <a:t>5.</a:t>
                      </a:r>
                      <a:r>
                        <a:rPr lang="ru-RU" sz="1800" dirty="0">
                          <a:solidFill>
                            <a:srgbClr val="000090"/>
                          </a:solidFill>
                          <a:latin typeface="Arial"/>
                          <a:cs typeface="Arial"/>
                        </a:rPr>
                        <a:t>35</a:t>
                      </a:r>
                      <a:r>
                        <a:rPr lang="en-US" sz="1800" dirty="0">
                          <a:solidFill>
                            <a:srgbClr val="000090"/>
                          </a:solidFill>
                          <a:latin typeface="Arial"/>
                          <a:cs typeface="Arial"/>
                        </a:rPr>
                        <a:t> (  d)</a:t>
                      </a:r>
                    </a:p>
                    <a:p>
                      <a:pPr algn="ctr"/>
                      <a:r>
                        <a:rPr lang="en-US" sz="1800" b="1" dirty="0">
                          <a:solidFill>
                            <a:srgbClr val="000090"/>
                          </a:solidFill>
                          <a:latin typeface="Arial"/>
                          <a:cs typeface="Arial"/>
                        </a:rPr>
                        <a:t>3.8</a:t>
                      </a:r>
                      <a:r>
                        <a:rPr lang="en-US" sz="1800" dirty="0">
                          <a:solidFill>
                            <a:srgbClr val="000090"/>
                          </a:solidFill>
                          <a:latin typeface="Arial"/>
                          <a:cs typeface="Arial"/>
                        </a:rPr>
                        <a:t> (</a:t>
                      </a:r>
                      <a:r>
                        <a:rPr lang="en-US" sz="1800" dirty="0">
                          <a:solidFill>
                            <a:srgbClr val="FF0000"/>
                          </a:solidFill>
                          <a:latin typeface="Arial"/>
                          <a:cs typeface="Arial"/>
                        </a:rPr>
                        <a:t>Au</a:t>
                      </a:r>
                      <a:r>
                        <a:rPr lang="en-US" sz="1800" dirty="0">
                          <a:solidFill>
                            <a:srgbClr val="000090"/>
                          </a:solidFill>
                          <a:latin typeface="Arial"/>
                          <a:cs typeface="Arial"/>
                        </a:rPr>
                        <a:t>)</a:t>
                      </a:r>
                    </a:p>
                  </a:txBody>
                  <a:tcPr/>
                </a:tc>
                <a:extLst>
                  <a:ext uri="{0D108BD9-81ED-4DB2-BD59-A6C34878D82A}">
                    <a16:rowId xmlns:a16="http://schemas.microsoft.com/office/drawing/2014/main" xmlns="" val="10002"/>
                  </a:ext>
                </a:extLst>
              </a:tr>
              <a:tr h="370840">
                <a:tc>
                  <a:txBody>
                    <a:bodyPr/>
                    <a:lstStyle/>
                    <a:p>
                      <a:r>
                        <a:rPr lang="en-US" sz="1800" i="1" dirty="0">
                          <a:solidFill>
                            <a:srgbClr val="000090"/>
                          </a:solidFill>
                          <a:latin typeface="Arial"/>
                          <a:cs typeface="Arial"/>
                        </a:rPr>
                        <a:t>max. mag. rigidity, Tm</a:t>
                      </a:r>
                    </a:p>
                  </a:txBody>
                  <a:tcPr/>
                </a:tc>
                <a:tc>
                  <a:txBody>
                    <a:bodyPr/>
                    <a:lstStyle/>
                    <a:p>
                      <a:pPr algn="ctr"/>
                      <a:r>
                        <a:rPr lang="en-US" sz="1800" dirty="0">
                          <a:solidFill>
                            <a:srgbClr val="000090"/>
                          </a:solidFill>
                          <a:latin typeface="Arial"/>
                          <a:cs typeface="Arial"/>
                        </a:rPr>
                        <a:t>38.5</a:t>
                      </a:r>
                    </a:p>
                  </a:txBody>
                  <a:tcPr/>
                </a:tc>
                <a:extLst>
                  <a:ext uri="{0D108BD9-81ED-4DB2-BD59-A6C34878D82A}">
                    <a16:rowId xmlns:a16="http://schemas.microsoft.com/office/drawing/2014/main" xmlns="" val="10004"/>
                  </a:ext>
                </a:extLst>
              </a:tr>
              <a:tr h="370840">
                <a:tc>
                  <a:txBody>
                    <a:bodyPr/>
                    <a:lstStyle/>
                    <a:p>
                      <a:r>
                        <a:rPr lang="en-US" sz="1800" i="1" dirty="0">
                          <a:solidFill>
                            <a:srgbClr val="000090"/>
                          </a:solidFill>
                          <a:latin typeface="Arial"/>
                          <a:cs typeface="Arial"/>
                        </a:rPr>
                        <a:t>circumference, m</a:t>
                      </a:r>
                    </a:p>
                  </a:txBody>
                  <a:tcPr/>
                </a:tc>
                <a:tc>
                  <a:txBody>
                    <a:bodyPr/>
                    <a:lstStyle/>
                    <a:p>
                      <a:pPr algn="ctr"/>
                      <a:r>
                        <a:rPr lang="en-US" sz="1800" dirty="0">
                          <a:solidFill>
                            <a:srgbClr val="000090"/>
                          </a:solidFill>
                          <a:latin typeface="Arial"/>
                          <a:cs typeface="Arial"/>
                        </a:rPr>
                        <a:t>251.52</a:t>
                      </a:r>
                    </a:p>
                  </a:txBody>
                  <a:tcPr/>
                </a:tc>
                <a:extLst>
                  <a:ext uri="{0D108BD9-81ED-4DB2-BD59-A6C34878D82A}">
                    <a16:rowId xmlns:a16="http://schemas.microsoft.com/office/drawing/2014/main" xmlns="" val="10005"/>
                  </a:ext>
                </a:extLst>
              </a:tr>
              <a:tr h="370840">
                <a:tc>
                  <a:txBody>
                    <a:bodyPr/>
                    <a:lstStyle/>
                    <a:p>
                      <a:r>
                        <a:rPr lang="en-US" sz="1800" i="1" dirty="0">
                          <a:solidFill>
                            <a:srgbClr val="000090"/>
                          </a:solidFill>
                          <a:latin typeface="Arial"/>
                          <a:cs typeface="Arial"/>
                        </a:rPr>
                        <a:t>vacuum, </a:t>
                      </a:r>
                      <a:r>
                        <a:rPr lang="en-US" sz="1800" i="1" dirty="0" err="1">
                          <a:solidFill>
                            <a:srgbClr val="000090"/>
                          </a:solidFill>
                          <a:latin typeface="Arial"/>
                          <a:cs typeface="Arial"/>
                        </a:rPr>
                        <a:t>Torr</a:t>
                      </a:r>
                      <a:endParaRPr lang="en-US" sz="1800" i="1" dirty="0">
                        <a:solidFill>
                          <a:srgbClr val="000090"/>
                        </a:solidFill>
                        <a:latin typeface="Arial"/>
                        <a:cs typeface="Arial"/>
                      </a:endParaRPr>
                    </a:p>
                  </a:txBody>
                  <a:tcPr/>
                </a:tc>
                <a:tc>
                  <a:txBody>
                    <a:bodyPr/>
                    <a:lstStyle/>
                    <a:p>
                      <a:pPr algn="ctr"/>
                      <a:r>
                        <a:rPr lang="en-US" sz="1800" dirty="0">
                          <a:solidFill>
                            <a:srgbClr val="000090"/>
                          </a:solidFill>
                          <a:latin typeface="Arial"/>
                          <a:cs typeface="Arial"/>
                        </a:rPr>
                        <a:t>10</a:t>
                      </a:r>
                      <a:r>
                        <a:rPr lang="en-US" sz="1800" baseline="30000" dirty="0">
                          <a:solidFill>
                            <a:srgbClr val="000090"/>
                          </a:solidFill>
                          <a:latin typeface="Arial"/>
                          <a:cs typeface="Arial"/>
                        </a:rPr>
                        <a:t>-9</a:t>
                      </a:r>
                    </a:p>
                  </a:txBody>
                  <a:tcPr/>
                </a:tc>
                <a:extLst>
                  <a:ext uri="{0D108BD9-81ED-4DB2-BD59-A6C34878D82A}">
                    <a16:rowId xmlns:a16="http://schemas.microsoft.com/office/drawing/2014/main" xmlns="" val="10006"/>
                  </a:ext>
                </a:extLst>
              </a:tr>
              <a:tr h="370840">
                <a:tc>
                  <a:txBody>
                    <a:bodyPr/>
                    <a:lstStyle/>
                    <a:p>
                      <a:r>
                        <a:rPr lang="en-US" sz="1800" i="1" dirty="0">
                          <a:solidFill>
                            <a:srgbClr val="000090"/>
                          </a:solidFill>
                          <a:latin typeface="Arial"/>
                          <a:cs typeface="Arial"/>
                        </a:rPr>
                        <a:t>intensity,</a:t>
                      </a:r>
                      <a:r>
                        <a:rPr lang="en-US" sz="1800" b="1" i="1" dirty="0">
                          <a:solidFill>
                            <a:srgbClr val="000090"/>
                          </a:solidFill>
                          <a:latin typeface="Arial"/>
                          <a:cs typeface="Arial"/>
                        </a:rPr>
                        <a:t> Au</a:t>
                      </a:r>
                      <a:r>
                        <a:rPr lang="en-US" sz="1800" i="1" dirty="0">
                          <a:solidFill>
                            <a:srgbClr val="000090"/>
                          </a:solidFill>
                          <a:latin typeface="Arial"/>
                          <a:cs typeface="Arial"/>
                        </a:rPr>
                        <a:t> /pulse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000090"/>
                          </a:solidFill>
                          <a:latin typeface="Arial"/>
                          <a:cs typeface="Arial"/>
                        </a:rPr>
                        <a:t>1 10</a:t>
                      </a:r>
                      <a:r>
                        <a:rPr lang="en-US" sz="1800" baseline="30000" dirty="0">
                          <a:solidFill>
                            <a:srgbClr val="000090"/>
                          </a:solidFill>
                          <a:latin typeface="Arial"/>
                          <a:cs typeface="Arial"/>
                        </a:rPr>
                        <a:t>9</a:t>
                      </a:r>
                    </a:p>
                  </a:txBody>
                  <a:tcPr/>
                </a:tc>
                <a:extLst>
                  <a:ext uri="{0D108BD9-81ED-4DB2-BD59-A6C34878D82A}">
                    <a16:rowId xmlns:a16="http://schemas.microsoft.com/office/drawing/2014/main" xmlns="" val="10007"/>
                  </a:ext>
                </a:extLst>
              </a:tr>
            </a:tbl>
          </a:graphicData>
        </a:graphic>
      </p:graphicFrame>
      <p:sp>
        <p:nvSpPr>
          <p:cNvPr id="4" name="Date Placeholder 3"/>
          <p:cNvSpPr>
            <a:spLocks noGrp="1"/>
          </p:cNvSpPr>
          <p:nvPr>
            <p:ph type="dt" sz="half" idx="10"/>
          </p:nvPr>
        </p:nvSpPr>
        <p:spPr>
          <a:xfrm>
            <a:off x="457200" y="6346825"/>
            <a:ext cx="2133600" cy="476250"/>
          </a:xfrm>
        </p:spPr>
        <p:txBody>
          <a:bodyPr anchor="b"/>
          <a:lstStyle/>
          <a:p>
            <a:pPr>
              <a:defRPr/>
            </a:pPr>
            <a:r>
              <a:rPr lang="ru-RU"/>
              <a:t>20 February 2020</a:t>
            </a:r>
          </a:p>
        </p:txBody>
      </p:sp>
      <p:sp>
        <p:nvSpPr>
          <p:cNvPr id="5" name="Footer Placeholder 4"/>
          <p:cNvSpPr>
            <a:spLocks noGrp="1"/>
          </p:cNvSpPr>
          <p:nvPr>
            <p:ph type="ftr" sz="quarter" idx="11"/>
          </p:nvPr>
        </p:nvSpPr>
        <p:spPr>
          <a:xfrm>
            <a:off x="3124200" y="6346825"/>
            <a:ext cx="3378200" cy="476250"/>
          </a:xfrm>
        </p:spPr>
        <p:txBody>
          <a:bodyPr anchor="b"/>
          <a:lstStyle/>
          <a:p>
            <a:pPr>
              <a:defRPr/>
            </a:pPr>
            <a:r>
              <a:rPr lang="en-US"/>
              <a:t>V. Kekelidze, 127-th session of SC</a:t>
            </a:r>
            <a:endParaRPr lang="ru-RU" dirty="0"/>
          </a:p>
        </p:txBody>
      </p:sp>
      <p:cxnSp>
        <p:nvCxnSpPr>
          <p:cNvPr id="8" name="Straight Arrow Connector 7"/>
          <p:cNvCxnSpPr/>
          <p:nvPr/>
        </p:nvCxnSpPr>
        <p:spPr>
          <a:xfrm flipV="1">
            <a:off x="3136900" y="10541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467100" y="10668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505200" y="14097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622800" y="14097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40364" y="119363"/>
            <a:ext cx="1396536" cy="400110"/>
          </a:xfrm>
          <a:prstGeom prst="rect">
            <a:avLst/>
          </a:prstGeom>
          <a:solidFill>
            <a:srgbClr val="000090"/>
          </a:solidFill>
        </p:spPr>
        <p:txBody>
          <a:bodyPr wrap="none" rtlCol="0">
            <a:spAutoFit/>
          </a:bodyPr>
          <a:lstStyle/>
          <a:p>
            <a:r>
              <a:rPr lang="en-US" sz="2000" b="1" dirty="0" err="1">
                <a:solidFill>
                  <a:schemeClr val="bg1"/>
                </a:solidFill>
                <a:latin typeface="Arial"/>
                <a:cs typeface="Arial"/>
              </a:rPr>
              <a:t>Nuclotron</a:t>
            </a:r>
            <a:endParaRPr lang="en-US" sz="2000" i="1" dirty="0">
              <a:solidFill>
                <a:schemeClr val="bg1"/>
              </a:solidFill>
              <a:latin typeface="Arial"/>
              <a:cs typeface="Arial"/>
            </a:endParaRPr>
          </a:p>
        </p:txBody>
      </p:sp>
      <p:sp>
        <p:nvSpPr>
          <p:cNvPr id="22" name="TextBox 52">
            <a:extLst>
              <a:ext uri="{FF2B5EF4-FFF2-40B4-BE49-F238E27FC236}">
                <a16:creationId xmlns:a16="http://schemas.microsoft.com/office/drawing/2014/main" xmlns="" id="{8ED16C1E-3AB9-D947-A88E-B053E6A1A2E0}"/>
              </a:ext>
            </a:extLst>
          </p:cNvPr>
          <p:cNvSpPr txBox="1">
            <a:spLocks noChangeArrowheads="1"/>
          </p:cNvSpPr>
          <p:nvPr/>
        </p:nvSpPr>
        <p:spPr bwMode="auto">
          <a:xfrm>
            <a:off x="6264606" y="76170"/>
            <a:ext cx="1806905" cy="400110"/>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The Collider  </a:t>
            </a:r>
            <a:endParaRPr lang="ru-RU" sz="2000" b="1">
              <a:solidFill>
                <a:srgbClr val="FFFFFF"/>
              </a:solidFill>
            </a:endParaRPr>
          </a:p>
        </p:txBody>
      </p:sp>
      <p:sp>
        <p:nvSpPr>
          <p:cNvPr id="24" name="Rectangle 6">
            <a:extLst>
              <a:ext uri="{FF2B5EF4-FFF2-40B4-BE49-F238E27FC236}">
                <a16:creationId xmlns:a16="http://schemas.microsoft.com/office/drawing/2014/main" xmlns="" id="{C3ECAA9F-7466-8845-A281-1D2DD1EE9B26}"/>
              </a:ext>
            </a:extLst>
          </p:cNvPr>
          <p:cNvSpPr>
            <a:spLocks noChangeArrowheads="1"/>
          </p:cNvSpPr>
          <p:nvPr/>
        </p:nvSpPr>
        <p:spPr bwMode="auto">
          <a:xfrm>
            <a:off x="5409697" y="1104590"/>
            <a:ext cx="3471207" cy="400110"/>
          </a:xfrm>
          <a:prstGeom prst="rect">
            <a:avLst/>
          </a:prstGeom>
          <a:solidFill>
            <a:srgbClr val="FFEEDA"/>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solidFill>
                  <a:srgbClr val="000090"/>
                </a:solidFill>
              </a:rPr>
              <a:t>45 T*m</a:t>
            </a:r>
            <a:r>
              <a:rPr lang="en-US" sz="2000" dirty="0">
                <a:solidFill>
                  <a:srgbClr val="000090"/>
                </a:solidFill>
              </a:rPr>
              <a:t>,  </a:t>
            </a:r>
            <a:r>
              <a:rPr lang="en-US" sz="2000" b="1" dirty="0">
                <a:solidFill>
                  <a:srgbClr val="000090"/>
                </a:solidFill>
              </a:rPr>
              <a:t>11</a:t>
            </a:r>
            <a:r>
              <a:rPr lang="en-US" sz="2000" dirty="0">
                <a:solidFill>
                  <a:srgbClr val="000090"/>
                </a:solidFill>
              </a:rPr>
              <a:t> </a:t>
            </a:r>
            <a:r>
              <a:rPr lang="en-US" sz="2000" b="1" dirty="0">
                <a:solidFill>
                  <a:srgbClr val="000090"/>
                </a:solidFill>
              </a:rPr>
              <a:t>GeV/u for </a:t>
            </a:r>
            <a:r>
              <a:rPr lang="en-US" sz="2000" b="1" dirty="0">
                <a:solidFill>
                  <a:srgbClr val="FF0000"/>
                </a:solidFill>
              </a:rPr>
              <a:t>Au</a:t>
            </a:r>
            <a:r>
              <a:rPr lang="en-US" sz="2000" b="1" baseline="30000" dirty="0">
                <a:solidFill>
                  <a:srgbClr val="FF0000"/>
                </a:solidFill>
              </a:rPr>
              <a:t>79+</a:t>
            </a:r>
            <a:r>
              <a:rPr lang="en-US" sz="2000" baseline="30000" dirty="0">
                <a:solidFill>
                  <a:srgbClr val="000090"/>
                </a:solidFill>
              </a:rPr>
              <a:t> </a:t>
            </a:r>
          </a:p>
        </p:txBody>
      </p:sp>
      <p:graphicFrame>
        <p:nvGraphicFramePr>
          <p:cNvPr id="25" name="Table 24">
            <a:extLst>
              <a:ext uri="{FF2B5EF4-FFF2-40B4-BE49-F238E27FC236}">
                <a16:creationId xmlns:a16="http://schemas.microsoft.com/office/drawing/2014/main" xmlns="" id="{1514534A-25F9-4C40-80DE-A3D9731D246B}"/>
              </a:ext>
            </a:extLst>
          </p:cNvPr>
          <p:cNvGraphicFramePr>
            <a:graphicFrameLocks noGrp="1"/>
          </p:cNvGraphicFramePr>
          <p:nvPr>
            <p:extLst>
              <p:ext uri="{D42A27DB-BD31-4B8C-83A1-F6EECF244321}">
                <p14:modId xmlns:p14="http://schemas.microsoft.com/office/powerpoint/2010/main" val="3806551786"/>
              </p:ext>
            </p:extLst>
          </p:nvPr>
        </p:nvGraphicFramePr>
        <p:xfrm>
          <a:off x="5214901" y="1623825"/>
          <a:ext cx="3860800" cy="2349500"/>
        </p:xfrm>
        <a:graphic>
          <a:graphicData uri="http://schemas.openxmlformats.org/drawingml/2006/table">
            <a:tbl>
              <a:tblPr/>
              <a:tblGrid>
                <a:gridCol w="2921000">
                  <a:extLst>
                    <a:ext uri="{9D8B030D-6E8A-4147-A177-3AD203B41FA5}">
                      <a16:colId xmlns:a16="http://schemas.microsoft.com/office/drawing/2014/main" xmlns="" val="20000"/>
                    </a:ext>
                  </a:extLst>
                </a:gridCol>
                <a:gridCol w="939800">
                  <a:extLst>
                    <a:ext uri="{9D8B030D-6E8A-4147-A177-3AD203B41FA5}">
                      <a16:colId xmlns:a16="http://schemas.microsoft.com/office/drawing/2014/main" xmlns="" val="20001"/>
                    </a:ext>
                  </a:extLst>
                </a:gridCol>
              </a:tblGrid>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0"/>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Number of bunches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22</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1"/>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bunch length, m</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2"/>
                  </a:ext>
                </a:extLst>
              </a:tr>
              <a:tr h="292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Symbol" charset="0"/>
                          <a:ea typeface="ＭＳ Ｐゴシック" charset="0"/>
                          <a:cs typeface="ＭＳ Ｐゴシック" charset="0"/>
                        </a:rPr>
                        <a:t> b</a:t>
                      </a: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m</a:t>
                      </a:r>
                      <a:endParaRPr kumimoji="0" lang="en-US" sz="1800" b="0" i="1" u="none" strike="noStrike" cap="none" normalizeH="0" baseline="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0,35</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3"/>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Energy</a:t>
                      </a:r>
                      <a:r>
                        <a:rPr kumimoji="0" lang="ru-RU" sz="18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in </a:t>
                      </a:r>
                      <a:r>
                        <a:rPr kumimoji="0" lang="en-US" sz="1800" b="0" i="1" u="none" strike="noStrike" cap="none" normalizeH="0" baseline="0" dirty="0" err="1">
                          <a:ln>
                            <a:noFill/>
                          </a:ln>
                          <a:solidFill>
                            <a:srgbClr val="000090"/>
                          </a:solidFill>
                          <a:effectLst/>
                          <a:latin typeface="Arial" charset="0"/>
                          <a:ea typeface="ＭＳ Ｐゴシック" charset="0"/>
                          <a:cs typeface="ＭＳ Ｐゴシック" charset="0"/>
                        </a:rPr>
                        <a:t>c.m</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800" b="0" i="1" u="none" strike="noStrike" cap="none" normalizeH="0" baseline="0" dirty="0" err="1">
                          <a:ln>
                            <a:noFill/>
                          </a:ln>
                          <a:solidFill>
                            <a:srgbClr val="000090"/>
                          </a:solidFill>
                          <a:effectLst/>
                          <a:latin typeface="Arial" charset="0"/>
                          <a:ea typeface="ＭＳ Ｐゴシック" charset="0"/>
                          <a:cs typeface="ＭＳ Ｐゴシック" charset="0"/>
                        </a:rPr>
                        <a:t>Gev</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/u</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DE4E43"/>
                          </a:solidFill>
                          <a:effectLst/>
                          <a:latin typeface="Arial" charset="0"/>
                          <a:ea typeface="ＭＳ Ｐゴシック" charset="0"/>
                          <a:cs typeface="ＭＳ Ｐゴシック" charset="0"/>
                        </a:rPr>
                        <a:t>4-11</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4"/>
                  </a:ext>
                </a:extLst>
              </a:tr>
              <a:tr h="3175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a:t>
                      </a:r>
                      <a:r>
                        <a:rPr kumimoji="0" lang="en-US" sz="1800" b="0" i="1" u="none" strike="noStrike" cap="none" normalizeH="0" baseline="0">
                          <a:ln>
                            <a:noFill/>
                          </a:ln>
                          <a:solidFill>
                            <a:srgbClr val="000090"/>
                          </a:solidFill>
                          <a:effectLst/>
                          <a:latin typeface="Symbol" charset="0"/>
                          <a:ea typeface="ＭＳ Ｐゴシック" charset="0"/>
                          <a:cs typeface="ＭＳ Ｐゴシック" charset="0"/>
                        </a:rPr>
                        <a:t>D</a:t>
                      </a: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p/p, 10</a:t>
                      </a:r>
                      <a:r>
                        <a:rPr kumimoji="0" lang="en-US" sz="1800" b="0" i="1" u="none" strike="noStrike" cap="none" normalizeH="0" baseline="30000">
                          <a:ln>
                            <a:noFill/>
                          </a:ln>
                          <a:solidFill>
                            <a:srgbClr val="000090"/>
                          </a:solidFill>
                          <a:effectLst/>
                          <a:latin typeface="Arial" charset="0"/>
                          <a:ea typeface="ＭＳ Ｐゴシック" charset="0"/>
                          <a:cs typeface="ＭＳ Ｐゴシック" charset="0"/>
                        </a:rPr>
                        <a:t>-3</a:t>
                      </a:r>
                      <a:endParaRPr kumimoji="0" lang="en-US" sz="18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1,6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IBS growth time, 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rgbClr val="000090"/>
                          </a:solidFill>
                          <a:effectLst/>
                          <a:latin typeface="Arial" charset="0"/>
                          <a:ea typeface="ＭＳ Ｐゴシック" charset="0"/>
                          <a:cs typeface="ＭＳ Ｐゴシック" charset="0"/>
                        </a:rPr>
                        <a:t>18</a:t>
                      </a:r>
                      <a:r>
                        <a:rPr kumimoji="0" lang="en-US" sz="1800" b="1" i="0" u="none" strike="noStrike" cap="none" normalizeH="0" baseline="0" dirty="0">
                          <a:ln>
                            <a:noFill/>
                          </a:ln>
                          <a:solidFill>
                            <a:srgbClr val="000090"/>
                          </a:solidFill>
                          <a:effectLst/>
                          <a:latin typeface="Arial" charset="0"/>
                          <a:ea typeface="ＭＳ Ｐゴシック" charset="0"/>
                          <a:cs typeface="ＭＳ Ｐゴシック" charset="0"/>
                        </a:rPr>
                        <a:t>00</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6"/>
                  </a:ext>
                </a:extLst>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Luminosity, cm</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a:t>
                      </a:r>
                      <a:r>
                        <a:rPr kumimoji="0" lang="en-US" sz="1800" b="0" i="0" u="none" strike="noStrike" cap="none" normalizeH="0" baseline="0" dirty="0">
                          <a:ln>
                            <a:noFill/>
                          </a:ln>
                          <a:solidFill>
                            <a:srgbClr val="000090"/>
                          </a:solidFill>
                          <a:effectLst/>
                          <a:latin typeface="Arial" charset="0"/>
                          <a:ea typeface="ＭＳ Ｐゴシック" charset="0"/>
                          <a:cs typeface="ＭＳ Ｐゴシック" charset="0"/>
                        </a:rPr>
                        <a:t>x</a:t>
                      </a: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10</a:t>
                      </a:r>
                      <a:r>
                        <a:rPr kumimoji="0" lang="en-US" sz="1800" b="1" i="0" u="none" strike="noStrike" cap="none" normalizeH="0" baseline="50000" dirty="0">
                          <a:ln>
                            <a:noFill/>
                          </a:ln>
                          <a:solidFill>
                            <a:srgbClr val="FF0000"/>
                          </a:solidFill>
                          <a:effectLst/>
                          <a:latin typeface="Arial" charset="0"/>
                          <a:ea typeface="ＭＳ Ｐゴシック" charset="0"/>
                          <a:cs typeface="ＭＳ Ｐゴシック" charset="0"/>
                        </a:rPr>
                        <a:t>27</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7"/>
                  </a:ext>
                </a:extLst>
              </a:tr>
            </a:tbl>
          </a:graphicData>
        </a:graphic>
      </p:graphicFrame>
      <p:sp>
        <p:nvSpPr>
          <p:cNvPr id="26" name="Rectangle 6">
            <a:extLst>
              <a:ext uri="{FF2B5EF4-FFF2-40B4-BE49-F238E27FC236}">
                <a16:creationId xmlns:a16="http://schemas.microsoft.com/office/drawing/2014/main" xmlns="" id="{7FB518BA-C38C-2342-BF16-73618F6F76CB}"/>
              </a:ext>
            </a:extLst>
          </p:cNvPr>
          <p:cNvSpPr>
            <a:spLocks noChangeArrowheads="1"/>
          </p:cNvSpPr>
          <p:nvPr/>
        </p:nvSpPr>
        <p:spPr bwMode="auto">
          <a:xfrm>
            <a:off x="5321916" y="582096"/>
            <a:ext cx="3558988" cy="400110"/>
          </a:xfrm>
          <a:prstGeom prst="rect">
            <a:avLst/>
          </a:prstGeom>
          <a:solidFill>
            <a:srgbClr val="A0FFF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solidFill>
                  <a:srgbClr val="000090"/>
                </a:solidFill>
              </a:rPr>
              <a:t>Design parameters, Stage II</a:t>
            </a:r>
            <a:endParaRPr lang="en-US" sz="2000" baseline="30000" dirty="0">
              <a:solidFill>
                <a:srgbClr val="000090"/>
              </a:solidFill>
            </a:endParaRPr>
          </a:p>
        </p:txBody>
      </p:sp>
      <p:sp>
        <p:nvSpPr>
          <p:cNvPr id="27" name="Rectangle 6">
            <a:extLst>
              <a:ext uri="{FF2B5EF4-FFF2-40B4-BE49-F238E27FC236}">
                <a16:creationId xmlns:a16="http://schemas.microsoft.com/office/drawing/2014/main" xmlns="" id="{549261AA-6782-854C-AC4E-2BC1C787E5D6}"/>
              </a:ext>
            </a:extLst>
          </p:cNvPr>
          <p:cNvSpPr>
            <a:spLocks noChangeArrowheads="1"/>
          </p:cNvSpPr>
          <p:nvPr/>
        </p:nvSpPr>
        <p:spPr bwMode="auto">
          <a:xfrm>
            <a:off x="5459400" y="4498355"/>
            <a:ext cx="3535937" cy="1323439"/>
          </a:xfrm>
          <a:prstGeom prst="rect">
            <a:avLst/>
          </a:prstGeom>
          <a:solidFill>
            <a:srgbClr val="A0FFF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rgbClr val="FF0000"/>
                </a:solidFill>
              </a:rPr>
              <a:t>Stage I</a:t>
            </a:r>
            <a:r>
              <a:rPr lang="en-US" sz="2000" b="1" dirty="0">
                <a:solidFill>
                  <a:srgbClr val="000090"/>
                </a:solidFill>
              </a:rPr>
              <a:t>:  </a:t>
            </a:r>
          </a:p>
          <a:p>
            <a:pPr marL="342900" indent="-342900">
              <a:buFont typeface="Arial" panose="020B0604020202020204" pitchFamily="34" charset="0"/>
              <a:buChar char="•"/>
            </a:pPr>
            <a:r>
              <a:rPr lang="en-US" sz="2000" b="1" i="1" dirty="0">
                <a:solidFill>
                  <a:srgbClr val="000090"/>
                </a:solidFill>
              </a:rPr>
              <a:t>without ECS</a:t>
            </a:r>
          </a:p>
          <a:p>
            <a:pPr marL="342900" indent="-342900">
              <a:buFont typeface="Arial" panose="020B0604020202020204" pitchFamily="34" charset="0"/>
              <a:buChar char="•"/>
            </a:pPr>
            <a:r>
              <a:rPr lang="en-US" sz="2000" b="1" i="1" dirty="0">
                <a:solidFill>
                  <a:srgbClr val="000090"/>
                </a:solidFill>
              </a:rPr>
              <a:t>reduced number of RF</a:t>
            </a:r>
          </a:p>
          <a:p>
            <a:pPr marL="342900" indent="-342900">
              <a:buFont typeface="Arial" panose="020B0604020202020204" pitchFamily="34" charset="0"/>
              <a:buChar char="•"/>
            </a:pPr>
            <a:r>
              <a:rPr lang="en-US" sz="2000" b="1" i="1" dirty="0">
                <a:solidFill>
                  <a:srgbClr val="FF0000"/>
                </a:solidFill>
              </a:rPr>
              <a:t>reduced luminosity</a:t>
            </a:r>
            <a:endParaRPr lang="en-US" sz="2000" b="1" i="1" baseline="30000" dirty="0">
              <a:solidFill>
                <a:srgbClr val="FF0000"/>
              </a:solidFill>
            </a:endParaRPr>
          </a:p>
        </p:txBody>
      </p:sp>
      <p:sp>
        <p:nvSpPr>
          <p:cNvPr id="3" name="Slide Number Placeholder 2">
            <a:extLst>
              <a:ext uri="{FF2B5EF4-FFF2-40B4-BE49-F238E27FC236}">
                <a16:creationId xmlns:a16="http://schemas.microsoft.com/office/drawing/2014/main" xmlns="" id="{4DC338A6-E2AE-184F-819B-DBDE98675DD6}"/>
              </a:ext>
            </a:extLst>
          </p:cNvPr>
          <p:cNvSpPr>
            <a:spLocks noGrp="1"/>
          </p:cNvSpPr>
          <p:nvPr>
            <p:ph type="sldNum" sz="quarter" idx="12"/>
          </p:nvPr>
        </p:nvSpPr>
        <p:spPr>
          <a:xfrm>
            <a:off x="6565392" y="6306185"/>
            <a:ext cx="2133600" cy="476250"/>
          </a:xfrm>
        </p:spPr>
        <p:txBody>
          <a:bodyPr anchor="b"/>
          <a:lstStyle/>
          <a:p>
            <a:fld id="{4480217B-8183-4E7A-98AC-12846F6965A4}" type="slidenum">
              <a:rPr lang="ru-RU" smtClean="0"/>
              <a:pPr/>
              <a:t>5</a:t>
            </a:fld>
            <a:endParaRPr lang="ru-RU"/>
          </a:p>
        </p:txBody>
      </p:sp>
      <p:graphicFrame>
        <p:nvGraphicFramePr>
          <p:cNvPr id="20" name="Table 19">
            <a:extLst>
              <a:ext uri="{FF2B5EF4-FFF2-40B4-BE49-F238E27FC236}">
                <a16:creationId xmlns:a16="http://schemas.microsoft.com/office/drawing/2014/main" xmlns="" id="{0ADE47BC-D34B-F642-808C-86BB58D88DDE}"/>
              </a:ext>
            </a:extLst>
          </p:cNvPr>
          <p:cNvGraphicFramePr>
            <a:graphicFrameLocks noGrp="1"/>
          </p:cNvGraphicFramePr>
          <p:nvPr>
            <p:extLst>
              <p:ext uri="{D42A27DB-BD31-4B8C-83A1-F6EECF244321}">
                <p14:modId xmlns:p14="http://schemas.microsoft.com/office/powerpoint/2010/main" val="4114701299"/>
              </p:ext>
            </p:extLst>
          </p:nvPr>
        </p:nvGraphicFramePr>
        <p:xfrm>
          <a:off x="282530" y="3849521"/>
          <a:ext cx="4766927" cy="2595880"/>
        </p:xfrm>
        <a:graphic>
          <a:graphicData uri="http://schemas.openxmlformats.org/drawingml/2006/table">
            <a:tbl>
              <a:tblPr firstRow="1" bandRow="1">
                <a:tableStyleId>{5C22544A-7EE6-4342-B048-85BDC9FD1C3A}</a:tableStyleId>
              </a:tblPr>
              <a:tblGrid>
                <a:gridCol w="3286599">
                  <a:extLst>
                    <a:ext uri="{9D8B030D-6E8A-4147-A177-3AD203B41FA5}">
                      <a16:colId xmlns:a16="http://schemas.microsoft.com/office/drawing/2014/main" xmlns="" val="20000"/>
                    </a:ext>
                  </a:extLst>
                </a:gridCol>
                <a:gridCol w="1480328">
                  <a:extLst>
                    <a:ext uri="{9D8B030D-6E8A-4147-A177-3AD203B41FA5}">
                      <a16:colId xmlns:a16="http://schemas.microsoft.com/office/drawing/2014/main" xmlns="" val="20001"/>
                    </a:ext>
                  </a:extLst>
                </a:gridCol>
              </a:tblGrid>
              <a:tr h="370840">
                <a:tc>
                  <a:txBody>
                    <a:bodyPr/>
                    <a:lstStyle/>
                    <a:p>
                      <a:pPr algn="ctr"/>
                      <a:endParaRPr lang="en-US" b="0" i="1" dirty="0"/>
                    </a:p>
                  </a:txBody>
                  <a:tcPr>
                    <a:solidFill>
                      <a:srgbClr val="333399"/>
                    </a:solidFill>
                  </a:tcPr>
                </a:tc>
                <a:tc>
                  <a:txBody>
                    <a:bodyPr/>
                    <a:lstStyle/>
                    <a:p>
                      <a:pPr algn="ctr"/>
                      <a:r>
                        <a:rPr lang="en-US" b="0" i="1" dirty="0"/>
                        <a:t>value</a:t>
                      </a:r>
                    </a:p>
                  </a:txBody>
                  <a:tcPr>
                    <a:solidFill>
                      <a:srgbClr val="333399"/>
                    </a:solidFill>
                  </a:tcPr>
                </a:tc>
                <a:extLst>
                  <a:ext uri="{0D108BD9-81ED-4DB2-BD59-A6C34878D82A}">
                    <a16:rowId xmlns:a16="http://schemas.microsoft.com/office/drawing/2014/main" xmlns="" val="10000"/>
                  </a:ext>
                </a:extLst>
              </a:tr>
              <a:tr h="370840">
                <a:tc>
                  <a:txBody>
                    <a:bodyPr/>
                    <a:lstStyle/>
                    <a:p>
                      <a:r>
                        <a:rPr lang="en-US" sz="1800" i="1" dirty="0">
                          <a:solidFill>
                            <a:srgbClr val="000090"/>
                          </a:solidFill>
                        </a:rPr>
                        <a:t>ion species</a:t>
                      </a:r>
                    </a:p>
                  </a:txBody>
                  <a:tcPr/>
                </a:tc>
                <a:tc>
                  <a:txBody>
                    <a:bodyPr/>
                    <a:lstStyle/>
                    <a:p>
                      <a:pPr algn="ctr"/>
                      <a:r>
                        <a:rPr lang="en-US" sz="1800" dirty="0">
                          <a:solidFill>
                            <a:srgbClr val="000090"/>
                          </a:solidFill>
                        </a:rPr>
                        <a:t> A/Z </a:t>
                      </a:r>
                      <a:r>
                        <a:rPr lang="en-US" sz="1800" u="sng" dirty="0">
                          <a:solidFill>
                            <a:srgbClr val="000090"/>
                          </a:solidFill>
                        </a:rPr>
                        <a:t>&lt;</a:t>
                      </a:r>
                      <a:r>
                        <a:rPr lang="en-US" sz="1800" dirty="0">
                          <a:solidFill>
                            <a:srgbClr val="000090"/>
                          </a:solidFill>
                        </a:rPr>
                        <a:t> 3</a:t>
                      </a:r>
                    </a:p>
                  </a:txBody>
                  <a:tcPr>
                    <a:solidFill>
                      <a:srgbClr val="D8EEFF"/>
                    </a:solidFill>
                  </a:tcPr>
                </a:tc>
                <a:extLst>
                  <a:ext uri="{0D108BD9-81ED-4DB2-BD59-A6C34878D82A}">
                    <a16:rowId xmlns:a16="http://schemas.microsoft.com/office/drawing/2014/main" xmlns="" val="10001"/>
                  </a:ext>
                </a:extLst>
              </a:tr>
              <a:tr h="370840">
                <a:tc>
                  <a:txBody>
                    <a:bodyPr/>
                    <a:lstStyle/>
                    <a:p>
                      <a:r>
                        <a:rPr lang="en-US" sz="1800" i="1" dirty="0">
                          <a:solidFill>
                            <a:srgbClr val="000090"/>
                          </a:solidFill>
                        </a:rPr>
                        <a:t>max. energy</a:t>
                      </a:r>
                      <a:r>
                        <a:rPr lang="en-US" sz="1800" i="1" baseline="0" dirty="0">
                          <a:solidFill>
                            <a:srgbClr val="000090"/>
                          </a:solidFill>
                        </a:rPr>
                        <a:t>, MeV/u</a:t>
                      </a:r>
                      <a:endParaRPr lang="en-US" sz="1800" i="1" dirty="0">
                        <a:solidFill>
                          <a:srgbClr val="000090"/>
                        </a:solidFill>
                      </a:endParaRPr>
                    </a:p>
                  </a:txBody>
                  <a:tcPr/>
                </a:tc>
                <a:tc>
                  <a:txBody>
                    <a:bodyPr/>
                    <a:lstStyle/>
                    <a:p>
                      <a:pPr algn="ctr"/>
                      <a:r>
                        <a:rPr lang="en-US" sz="1800" b="1" dirty="0">
                          <a:solidFill>
                            <a:srgbClr val="000090"/>
                          </a:solidFill>
                        </a:rPr>
                        <a:t>600</a:t>
                      </a:r>
                    </a:p>
                  </a:txBody>
                  <a:tcPr>
                    <a:solidFill>
                      <a:srgbClr val="D8EEFF"/>
                    </a:solidFill>
                  </a:tcPr>
                </a:tc>
                <a:extLst>
                  <a:ext uri="{0D108BD9-81ED-4DB2-BD59-A6C34878D82A}">
                    <a16:rowId xmlns:a16="http://schemas.microsoft.com/office/drawing/2014/main" xmlns="" val="10002"/>
                  </a:ext>
                </a:extLst>
              </a:tr>
              <a:tr h="370840">
                <a:tc>
                  <a:txBody>
                    <a:bodyPr/>
                    <a:lstStyle/>
                    <a:p>
                      <a:r>
                        <a:rPr lang="en-US" sz="1800" i="1" dirty="0">
                          <a:solidFill>
                            <a:srgbClr val="000090"/>
                          </a:solidFill>
                        </a:rPr>
                        <a:t>magnetic rigidity, T m</a:t>
                      </a:r>
                    </a:p>
                  </a:txBody>
                  <a:tcPr/>
                </a:tc>
                <a:tc>
                  <a:txBody>
                    <a:bodyPr/>
                    <a:lstStyle/>
                    <a:p>
                      <a:pPr algn="ctr"/>
                      <a:r>
                        <a:rPr lang="en-US" sz="1800" dirty="0">
                          <a:solidFill>
                            <a:srgbClr val="000090"/>
                          </a:solidFill>
                        </a:rPr>
                        <a:t>1.6 – 25.0</a:t>
                      </a:r>
                    </a:p>
                  </a:txBody>
                  <a:tcPr>
                    <a:solidFill>
                      <a:srgbClr val="D8EEFF"/>
                    </a:solidFill>
                  </a:tcPr>
                </a:tc>
                <a:extLst>
                  <a:ext uri="{0D108BD9-81ED-4DB2-BD59-A6C34878D82A}">
                    <a16:rowId xmlns:a16="http://schemas.microsoft.com/office/drawing/2014/main" xmlns="" val="10004"/>
                  </a:ext>
                </a:extLst>
              </a:tr>
              <a:tr h="370840">
                <a:tc>
                  <a:txBody>
                    <a:bodyPr/>
                    <a:lstStyle/>
                    <a:p>
                      <a:r>
                        <a:rPr lang="en-US" sz="1800" i="1" dirty="0">
                          <a:solidFill>
                            <a:srgbClr val="000090"/>
                          </a:solidFill>
                        </a:rPr>
                        <a:t>circumference, m</a:t>
                      </a:r>
                    </a:p>
                  </a:txBody>
                  <a:tcPr/>
                </a:tc>
                <a:tc>
                  <a:txBody>
                    <a:bodyPr/>
                    <a:lstStyle/>
                    <a:p>
                      <a:pPr algn="ctr"/>
                      <a:r>
                        <a:rPr lang="en-US" sz="1800" dirty="0">
                          <a:solidFill>
                            <a:srgbClr val="000090"/>
                          </a:solidFill>
                        </a:rPr>
                        <a:t>210.96</a:t>
                      </a:r>
                    </a:p>
                  </a:txBody>
                  <a:tcPr>
                    <a:solidFill>
                      <a:srgbClr val="D8EEFF"/>
                    </a:solidFill>
                  </a:tcPr>
                </a:tc>
                <a:extLst>
                  <a:ext uri="{0D108BD9-81ED-4DB2-BD59-A6C34878D82A}">
                    <a16:rowId xmlns:a16="http://schemas.microsoft.com/office/drawing/2014/main" xmlns="" val="10005"/>
                  </a:ext>
                </a:extLst>
              </a:tr>
              <a:tr h="370840">
                <a:tc>
                  <a:txBody>
                    <a:bodyPr/>
                    <a:lstStyle/>
                    <a:p>
                      <a:r>
                        <a:rPr lang="en-US" sz="1800" i="1" dirty="0">
                          <a:solidFill>
                            <a:srgbClr val="000090"/>
                          </a:solidFill>
                        </a:rPr>
                        <a:t>vacuum, Tor</a:t>
                      </a:r>
                    </a:p>
                  </a:txBody>
                  <a:tcPr/>
                </a:tc>
                <a:tc>
                  <a:txBody>
                    <a:bodyPr/>
                    <a:lstStyle/>
                    <a:p>
                      <a:pPr algn="ctr"/>
                      <a:r>
                        <a:rPr lang="en-US" sz="1800" dirty="0">
                          <a:solidFill>
                            <a:srgbClr val="000090"/>
                          </a:solidFill>
                        </a:rPr>
                        <a:t>10</a:t>
                      </a:r>
                      <a:r>
                        <a:rPr lang="en-US" sz="1800" baseline="30000" dirty="0">
                          <a:solidFill>
                            <a:srgbClr val="000090"/>
                          </a:solidFill>
                        </a:rPr>
                        <a:t>-11</a:t>
                      </a:r>
                    </a:p>
                  </a:txBody>
                  <a:tcPr>
                    <a:solidFill>
                      <a:srgbClr val="D8EEFF"/>
                    </a:solidFill>
                  </a:tcPr>
                </a:tc>
                <a:extLst>
                  <a:ext uri="{0D108BD9-81ED-4DB2-BD59-A6C34878D82A}">
                    <a16:rowId xmlns:a16="http://schemas.microsoft.com/office/drawing/2014/main" xmlns="" val="10006"/>
                  </a:ext>
                </a:extLst>
              </a:tr>
              <a:tr h="370840">
                <a:tc>
                  <a:txBody>
                    <a:bodyPr/>
                    <a:lstStyle/>
                    <a:p>
                      <a:r>
                        <a:rPr lang="en-US" sz="1800" i="1" dirty="0">
                          <a:solidFill>
                            <a:srgbClr val="000090"/>
                          </a:solidFill>
                        </a:rPr>
                        <a:t>intensity, </a:t>
                      </a:r>
                      <a:r>
                        <a:rPr lang="en-US" sz="1800" b="1" i="1" dirty="0">
                          <a:solidFill>
                            <a:srgbClr val="000090"/>
                          </a:solidFill>
                        </a:rPr>
                        <a:t>Au </a:t>
                      </a:r>
                      <a:r>
                        <a:rPr lang="en-US" sz="1800" i="1" dirty="0">
                          <a:solidFill>
                            <a:srgbClr val="000090"/>
                          </a:solidFill>
                        </a:rPr>
                        <a:t>/p</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000090"/>
                          </a:solidFill>
                        </a:rPr>
                        <a:t>1.5 10</a:t>
                      </a:r>
                      <a:r>
                        <a:rPr lang="en-US" sz="1800" baseline="30000" dirty="0">
                          <a:solidFill>
                            <a:srgbClr val="000090"/>
                          </a:solidFill>
                        </a:rPr>
                        <a:t>9</a:t>
                      </a:r>
                    </a:p>
                  </a:txBody>
                  <a:tcPr>
                    <a:solidFill>
                      <a:srgbClr val="D8EEFF"/>
                    </a:solidFill>
                  </a:tcPr>
                </a:tc>
                <a:extLst>
                  <a:ext uri="{0D108BD9-81ED-4DB2-BD59-A6C34878D82A}">
                    <a16:rowId xmlns:a16="http://schemas.microsoft.com/office/drawing/2014/main" xmlns="" val="10007"/>
                  </a:ext>
                </a:extLst>
              </a:tr>
            </a:tbl>
          </a:graphicData>
        </a:graphic>
      </p:graphicFrame>
      <p:sp>
        <p:nvSpPr>
          <p:cNvPr id="21" name="TextBox 20">
            <a:extLst>
              <a:ext uri="{FF2B5EF4-FFF2-40B4-BE49-F238E27FC236}">
                <a16:creationId xmlns:a16="http://schemas.microsoft.com/office/drawing/2014/main" xmlns="" id="{42C242CA-2F54-9E4A-A5FA-6253EABADB06}"/>
              </a:ext>
            </a:extLst>
          </p:cNvPr>
          <p:cNvSpPr txBox="1"/>
          <p:nvPr/>
        </p:nvSpPr>
        <p:spPr>
          <a:xfrm>
            <a:off x="1969717" y="3492970"/>
            <a:ext cx="1154483" cy="400110"/>
          </a:xfrm>
          <a:prstGeom prst="rect">
            <a:avLst/>
          </a:prstGeom>
          <a:solidFill>
            <a:srgbClr val="000090"/>
          </a:solidFill>
        </p:spPr>
        <p:txBody>
          <a:bodyPr wrap="none" rtlCol="0">
            <a:spAutoFit/>
          </a:bodyPr>
          <a:lstStyle/>
          <a:p>
            <a:r>
              <a:rPr lang="en-US" sz="2000" b="1" dirty="0">
                <a:solidFill>
                  <a:schemeClr val="bg1"/>
                </a:solidFill>
                <a:latin typeface="Arial"/>
                <a:cs typeface="Arial"/>
              </a:rPr>
              <a:t>Booster</a:t>
            </a:r>
            <a:endParaRPr lang="en-US" sz="2000" i="1" dirty="0">
              <a:solidFill>
                <a:schemeClr val="bg1"/>
              </a:solidFill>
              <a:latin typeface="Arial"/>
              <a:cs typeface="Arial"/>
            </a:endParaRPr>
          </a:p>
        </p:txBody>
      </p:sp>
    </p:spTree>
    <p:extLst>
      <p:ext uri="{BB962C8B-B14F-4D97-AF65-F5344CB8AC3E}">
        <p14:creationId xmlns:p14="http://schemas.microsoft.com/office/powerpoint/2010/main" val="300756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993"/>
            <a:ext cx="9144000" cy="5143500"/>
          </a:xfrm>
          <a:prstGeom prst="rect">
            <a:avLst/>
          </a:prstGeom>
        </p:spPr>
      </p:pic>
      <p:sp>
        <p:nvSpPr>
          <p:cNvPr id="2" name="Rectangle 1"/>
          <p:cNvSpPr/>
          <p:nvPr/>
        </p:nvSpPr>
        <p:spPr>
          <a:xfrm>
            <a:off x="94928" y="61640"/>
            <a:ext cx="8922072" cy="1200328"/>
          </a:xfrm>
          <a:prstGeom prst="rect">
            <a:avLst/>
          </a:prstGeom>
        </p:spPr>
        <p:txBody>
          <a:bodyPr wrap="square">
            <a:spAutoFit/>
          </a:bodyPr>
          <a:lstStyle/>
          <a:p>
            <a:r>
              <a:rPr lang="en-US" sz="2400" b="1" dirty="0">
                <a:solidFill>
                  <a:srgbClr val="000090"/>
                </a:solidFill>
              </a:rPr>
              <a:t>The technological line for production, tests and </a:t>
            </a:r>
          </a:p>
          <a:p>
            <a:r>
              <a:rPr lang="en-US" sz="2400" b="1" dirty="0">
                <a:solidFill>
                  <a:srgbClr val="000090"/>
                </a:solidFill>
              </a:rPr>
              <a:t>certification of SC magnets for </a:t>
            </a:r>
            <a:r>
              <a:rPr lang="en-US" sz="2400" b="1" dirty="0">
                <a:solidFill>
                  <a:srgbClr val="FF0000"/>
                </a:solidFill>
              </a:rPr>
              <a:t>NICA</a:t>
            </a:r>
            <a:r>
              <a:rPr lang="en-US" sz="2400" b="1" dirty="0">
                <a:solidFill>
                  <a:srgbClr val="000090"/>
                </a:solidFill>
              </a:rPr>
              <a:t> and </a:t>
            </a:r>
            <a:r>
              <a:rPr lang="en-US" sz="2400" b="1" dirty="0">
                <a:solidFill>
                  <a:srgbClr val="FF0000"/>
                </a:solidFill>
              </a:rPr>
              <a:t>FAIR</a:t>
            </a:r>
          </a:p>
          <a:p>
            <a:pPr algn="r"/>
            <a:r>
              <a:rPr lang="en-US" sz="2400" b="1" dirty="0">
                <a:solidFill>
                  <a:srgbClr val="000090"/>
                </a:solidFill>
              </a:rPr>
              <a:t>was put in operation on November 28, 2016</a:t>
            </a:r>
          </a:p>
        </p:txBody>
      </p:sp>
      <p:pic>
        <p:nvPicPr>
          <p:cNvPr id="5"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0"/>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7200" y="6318377"/>
            <a:ext cx="2133600" cy="476250"/>
          </a:xfrm>
        </p:spPr>
        <p:txBody>
          <a:bodyPr anchor="b"/>
          <a:lstStyle/>
          <a:p>
            <a:pPr>
              <a:defRPr/>
            </a:pPr>
            <a:r>
              <a:rPr lang="ru-RU"/>
              <a:t>20 February 2020</a:t>
            </a:r>
          </a:p>
        </p:txBody>
      </p:sp>
      <p:sp>
        <p:nvSpPr>
          <p:cNvPr id="6" name="Footer Placeholder 5"/>
          <p:cNvSpPr>
            <a:spLocks noGrp="1"/>
          </p:cNvSpPr>
          <p:nvPr>
            <p:ph type="ftr" sz="quarter" idx="11"/>
          </p:nvPr>
        </p:nvSpPr>
        <p:spPr>
          <a:xfrm>
            <a:off x="3124200" y="6318377"/>
            <a:ext cx="3313176" cy="476250"/>
          </a:xfrm>
        </p:spPr>
        <p:txBody>
          <a:bodyPr anchor="b"/>
          <a:lstStyle/>
          <a:p>
            <a:pPr>
              <a:defRPr/>
            </a:pPr>
            <a:r>
              <a:rPr lang="en-GB"/>
              <a:t>V. Kekelidze, 127-th session of SC</a:t>
            </a:r>
            <a:endParaRPr lang="ru-RU" dirty="0"/>
          </a:p>
        </p:txBody>
      </p:sp>
      <p:sp>
        <p:nvSpPr>
          <p:cNvPr id="7" name="Slide Number Placeholder 6">
            <a:extLst>
              <a:ext uri="{FF2B5EF4-FFF2-40B4-BE49-F238E27FC236}">
                <a16:creationId xmlns:a16="http://schemas.microsoft.com/office/drawing/2014/main" xmlns="" id="{2C6566E4-FACC-0744-B1E4-678F20644664}"/>
              </a:ext>
            </a:extLst>
          </p:cNvPr>
          <p:cNvSpPr>
            <a:spLocks noGrp="1"/>
          </p:cNvSpPr>
          <p:nvPr>
            <p:ph type="sldNum" sz="quarter" idx="12"/>
          </p:nvPr>
        </p:nvSpPr>
        <p:spPr>
          <a:xfrm>
            <a:off x="6673552" y="6318377"/>
            <a:ext cx="2133600" cy="476250"/>
          </a:xfrm>
        </p:spPr>
        <p:txBody>
          <a:bodyPr anchor="b"/>
          <a:lstStyle/>
          <a:p>
            <a:fld id="{4480217B-8183-4E7A-98AC-12846F6965A4}" type="slidenum">
              <a:rPr lang="ru-RU" smtClean="0"/>
              <a:pPr/>
              <a:t>6</a:t>
            </a:fld>
            <a:endParaRPr lang="ru-RU" dirty="0"/>
          </a:p>
        </p:txBody>
      </p:sp>
    </p:spTree>
    <p:extLst>
      <p:ext uri="{BB962C8B-B14F-4D97-AF65-F5344CB8AC3E}">
        <p14:creationId xmlns:p14="http://schemas.microsoft.com/office/powerpoint/2010/main" val="70710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9855"/>
            <a:ext cx="6789738" cy="3417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88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874" y="997570"/>
            <a:ext cx="4407071" cy="29422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8852" name="Rectangle 14"/>
          <p:cNvSpPr>
            <a:spLocks noChangeArrowheads="1"/>
          </p:cNvSpPr>
          <p:nvPr/>
        </p:nvSpPr>
        <p:spPr bwMode="auto">
          <a:xfrm>
            <a:off x="297346" y="62200"/>
            <a:ext cx="8664497" cy="502380"/>
          </a:xfrm>
          <a:prstGeom prst="rect">
            <a:avLst/>
          </a:prstGeom>
          <a:solidFill>
            <a:srgbClr val="DBEEF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400" b="1" dirty="0">
                <a:solidFill>
                  <a:srgbClr val="000090"/>
                </a:solidFill>
              </a:rPr>
              <a:t>Magnet production </a:t>
            </a:r>
            <a:r>
              <a:rPr lang="en-US" sz="2400" i="1" dirty="0">
                <a:solidFill>
                  <a:srgbClr val="000090"/>
                </a:solidFill>
              </a:rPr>
              <a:t>(</a:t>
            </a:r>
            <a:r>
              <a:rPr lang="ru-RU" sz="2400" i="1" dirty="0">
                <a:solidFill>
                  <a:srgbClr val="000090"/>
                </a:solidFill>
              </a:rPr>
              <a:t>к</a:t>
            </a:r>
            <a:r>
              <a:rPr lang="en-US" sz="2400" i="1" dirty="0">
                <a:solidFill>
                  <a:srgbClr val="000090"/>
                </a:solidFill>
              </a:rPr>
              <a:t>. 217)</a:t>
            </a:r>
            <a:endParaRPr lang="en-US" sz="2400" b="1" dirty="0">
              <a:solidFill>
                <a:srgbClr val="F9535A"/>
              </a:solidFill>
            </a:endParaRPr>
          </a:p>
        </p:txBody>
      </p:sp>
      <p:sp>
        <p:nvSpPr>
          <p:cNvPr id="78853" name="TextBox 5"/>
          <p:cNvSpPr txBox="1">
            <a:spLocks noChangeArrowheads="1"/>
          </p:cNvSpPr>
          <p:nvPr/>
        </p:nvSpPr>
        <p:spPr bwMode="auto">
          <a:xfrm>
            <a:off x="3394869" y="581020"/>
            <a:ext cx="5325497" cy="400110"/>
          </a:xfrm>
          <a:prstGeom prst="rect">
            <a:avLst/>
          </a:prstGeom>
          <a:solidFill>
            <a:srgbClr val="FEFF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i="1" dirty="0">
                <a:solidFill>
                  <a:srgbClr val="000090"/>
                </a:solidFill>
                <a:ea typeface="MS PGothic" charset="0"/>
                <a:cs typeface="MS PGothic" charset="0"/>
              </a:rPr>
              <a:t>all Booster magnets are produced and tested</a:t>
            </a:r>
          </a:p>
        </p:txBody>
      </p:sp>
      <p:sp>
        <p:nvSpPr>
          <p:cNvPr id="2" name="Date Placeholder 1"/>
          <p:cNvSpPr>
            <a:spLocks noGrp="1"/>
          </p:cNvSpPr>
          <p:nvPr>
            <p:ph type="dt" sz="half" idx="10"/>
          </p:nvPr>
        </p:nvSpPr>
        <p:spPr>
          <a:xfrm>
            <a:off x="457200" y="6324605"/>
            <a:ext cx="2133600" cy="476250"/>
          </a:xfrm>
        </p:spPr>
        <p:txBody>
          <a:bodyPr anchor="b"/>
          <a:lstStyle/>
          <a:p>
            <a:pPr>
              <a:defRPr/>
            </a:pPr>
            <a:r>
              <a:rPr lang="ru-RU"/>
              <a:t>20 February 2020</a:t>
            </a:r>
          </a:p>
        </p:txBody>
      </p:sp>
      <p:sp>
        <p:nvSpPr>
          <p:cNvPr id="3" name="Footer Placeholder 2"/>
          <p:cNvSpPr>
            <a:spLocks noGrp="1"/>
          </p:cNvSpPr>
          <p:nvPr>
            <p:ph type="ftr" sz="quarter" idx="11"/>
          </p:nvPr>
        </p:nvSpPr>
        <p:spPr>
          <a:xfrm>
            <a:off x="2910206" y="6324605"/>
            <a:ext cx="3426106" cy="476250"/>
          </a:xfrm>
        </p:spPr>
        <p:txBody>
          <a:bodyPr anchor="b"/>
          <a:lstStyle/>
          <a:p>
            <a:pPr>
              <a:defRPr/>
            </a:pPr>
            <a:r>
              <a:rPr lang="en-GB"/>
              <a:t>V. Kekelidze, 127-th session of SC</a:t>
            </a:r>
            <a:endParaRPr lang="ru-RU" dirty="0"/>
          </a:p>
        </p:txBody>
      </p:sp>
      <p:pic>
        <p:nvPicPr>
          <p:cNvPr id="12" name="Рисунок 6" descr="C:\Users\Hamlet\Desktop\IMG_1228s.jpg">
            <a:extLst>
              <a:ext uri="{FF2B5EF4-FFF2-40B4-BE49-F238E27FC236}">
                <a16:creationId xmlns:a16="http://schemas.microsoft.com/office/drawing/2014/main" xmlns="" id="{01B6D213-19FF-2C42-9670-4CC2D240C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38"/>
          <a:stretch>
            <a:fillRect/>
          </a:stretch>
        </p:blipFill>
        <p:spPr bwMode="auto">
          <a:xfrm>
            <a:off x="22578" y="4135496"/>
            <a:ext cx="4198938" cy="272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5" descr="C:\Users\Hamlet\Desktop\IMG_20160702_151901 уз.jpg">
            <a:extLst>
              <a:ext uri="{FF2B5EF4-FFF2-40B4-BE49-F238E27FC236}">
                <a16:creationId xmlns:a16="http://schemas.microsoft.com/office/drawing/2014/main" xmlns="" id="{6C626D74-3A38-4945-81A9-46C7D7776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5364" y="3956732"/>
            <a:ext cx="4721260" cy="148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xmlns="" id="{DF065CF8-E965-8D4E-90BD-FB4EF4B119B0}"/>
              </a:ext>
            </a:extLst>
          </p:cNvPr>
          <p:cNvSpPr>
            <a:spLocks noGrp="1"/>
          </p:cNvSpPr>
          <p:nvPr>
            <p:ph type="sldNum" sz="quarter" idx="12"/>
          </p:nvPr>
        </p:nvSpPr>
        <p:spPr/>
        <p:txBody>
          <a:bodyPr/>
          <a:lstStyle/>
          <a:p>
            <a:fld id="{0D407510-CD4E-4320-B1B7-E77576364A88}" type="slidenum">
              <a:rPr lang="ru-RU" smtClean="0"/>
              <a:pPr/>
              <a:t>7</a:t>
            </a:fld>
            <a:endParaRPr lang="ru-RU"/>
          </a:p>
        </p:txBody>
      </p:sp>
      <p:pic>
        <p:nvPicPr>
          <p:cNvPr id="14" name="Picture 2" descr="F:\Документы (Ходжибагиян Г.Г.)\договоры\FAIR_GSI\QP module\FoS production\отбор фото\IMG_6582 sh.JPG">
            <a:extLst>
              <a:ext uri="{FF2B5EF4-FFF2-40B4-BE49-F238E27FC236}">
                <a16:creationId xmlns:a16="http://schemas.microsoft.com/office/drawing/2014/main" xmlns="" id="{EA4ECB06-BDBE-6746-9451-28B397DDE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782" r="8504" b="6644"/>
          <a:stretch>
            <a:fillRect/>
          </a:stretch>
        </p:blipFill>
        <p:spPr bwMode="auto">
          <a:xfrm>
            <a:off x="6482738" y="5040629"/>
            <a:ext cx="2499765" cy="181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xmlns="" id="{6283C209-A802-7244-9D47-45E7068E3FF4}"/>
              </a:ext>
            </a:extLst>
          </p:cNvPr>
          <p:cNvSpPr txBox="1">
            <a:spLocks noChangeArrowheads="1"/>
          </p:cNvSpPr>
          <p:nvPr/>
        </p:nvSpPr>
        <p:spPr bwMode="auto">
          <a:xfrm>
            <a:off x="4335762" y="5398036"/>
            <a:ext cx="2109873" cy="1015663"/>
          </a:xfrm>
          <a:prstGeom prst="rect">
            <a:avLst/>
          </a:prstGeom>
          <a:solidFill>
            <a:srgbClr val="FEFF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i="1" dirty="0">
                <a:solidFill>
                  <a:srgbClr val="000090"/>
                </a:solidFill>
                <a:ea typeface="MS PGothic" charset="0"/>
                <a:cs typeface="MS PGothic" charset="0"/>
              </a:rPr>
              <a:t>production of </a:t>
            </a:r>
          </a:p>
          <a:p>
            <a:pPr algn="ctr" eaLnBrk="1" hangingPunct="1"/>
            <a:r>
              <a:rPr lang="en-US" sz="2000" i="1" dirty="0">
                <a:solidFill>
                  <a:srgbClr val="000090"/>
                </a:solidFill>
                <a:ea typeface="MS PGothic" charset="0"/>
                <a:cs typeface="MS PGothic" charset="0"/>
              </a:rPr>
              <a:t>Collider magnets</a:t>
            </a:r>
          </a:p>
          <a:p>
            <a:pPr algn="ctr" eaLnBrk="1" hangingPunct="1"/>
            <a:r>
              <a:rPr lang="en-US" sz="2000" i="1" dirty="0">
                <a:solidFill>
                  <a:srgbClr val="000090"/>
                </a:solidFill>
                <a:ea typeface="MS PGothic" charset="0"/>
                <a:cs typeface="MS PGothic" charset="0"/>
              </a:rPr>
              <a:t>is in progress</a:t>
            </a:r>
          </a:p>
        </p:txBody>
      </p:sp>
    </p:spTree>
    <p:extLst>
      <p:ext uri="{BB962C8B-B14F-4D97-AF65-F5344CB8AC3E}">
        <p14:creationId xmlns:p14="http://schemas.microsoft.com/office/powerpoint/2010/main" val="15834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Lib\RI\_Проекты\NICA\MAC\2019-06-06_07\Presentation\Galimov\Data\полный 2.jpg"/>
          <p:cNvPicPr>
            <a:picLocks noChangeAspect="1" noChangeArrowheads="1"/>
          </p:cNvPicPr>
          <p:nvPr/>
        </p:nvPicPr>
        <p:blipFill rotWithShape="1">
          <a:blip r:embed="rId3" cstate="screen">
            <a:clrChange>
              <a:clrFrom>
                <a:srgbClr val="C2DCF5"/>
              </a:clrFrom>
              <a:clrTo>
                <a:srgbClr val="C2DCF5">
                  <a:alpha val="0"/>
                </a:srgbClr>
              </a:clrTo>
            </a:clrChange>
            <a:extLst>
              <a:ext uri="{28A0092B-C50C-407E-A947-70E740481C1C}">
                <a14:useLocalDpi xmlns:a14="http://schemas.microsoft.com/office/drawing/2010/main"/>
              </a:ext>
            </a:extLst>
          </a:blip>
          <a:srcRect/>
          <a:stretch/>
        </p:blipFill>
        <p:spPr bwMode="auto">
          <a:xfrm>
            <a:off x="1044970" y="1013335"/>
            <a:ext cx="7877765" cy="583686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Скругленная прямоугольная выноска 7"/>
          <p:cNvSpPr/>
          <p:nvPr/>
        </p:nvSpPr>
        <p:spPr>
          <a:xfrm>
            <a:off x="3119656" y="2533860"/>
            <a:ext cx="1563855" cy="493323"/>
          </a:xfrm>
          <a:prstGeom prst="wedgeRoundRectCallout">
            <a:avLst>
              <a:gd name="adj1" fmla="val -56320"/>
              <a:gd name="adj2" fmla="val 24538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000090"/>
                </a:solidFill>
                <a:latin typeface="Arial"/>
                <a:cs typeface="Arial"/>
              </a:rPr>
              <a:t>Reference period</a:t>
            </a:r>
            <a:endParaRPr lang="ru-RU" sz="1600" dirty="0">
              <a:solidFill>
                <a:srgbClr val="000090"/>
              </a:solidFill>
              <a:latin typeface="Arial"/>
              <a:cs typeface="Arial"/>
            </a:endParaRPr>
          </a:p>
        </p:txBody>
      </p:sp>
      <p:sp>
        <p:nvSpPr>
          <p:cNvPr id="9" name="Скругленная прямоугольная выноска 8"/>
          <p:cNvSpPr/>
          <p:nvPr/>
        </p:nvSpPr>
        <p:spPr>
          <a:xfrm>
            <a:off x="7370431" y="6151308"/>
            <a:ext cx="1552304" cy="311150"/>
          </a:xfrm>
          <a:prstGeom prst="wedgeRoundRectCallout">
            <a:avLst>
              <a:gd name="adj1" fmla="val -108750"/>
              <a:gd name="adj2" fmla="val 8288"/>
              <a:gd name="adj3" fmla="val 16667"/>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en-US" dirty="0" err="1">
                <a:solidFill>
                  <a:srgbClr val="000090"/>
                </a:solidFill>
                <a:latin typeface="Arial"/>
                <a:cs typeface="Arial"/>
              </a:rPr>
              <a:t>Nuclotron</a:t>
            </a:r>
            <a:endParaRPr lang="ru-RU" dirty="0">
              <a:solidFill>
                <a:srgbClr val="000090"/>
              </a:solidFill>
              <a:latin typeface="Arial"/>
              <a:cs typeface="Arial"/>
            </a:endParaRPr>
          </a:p>
        </p:txBody>
      </p:sp>
      <p:sp>
        <p:nvSpPr>
          <p:cNvPr id="10" name="Скругленная прямоугольная выноска 9"/>
          <p:cNvSpPr/>
          <p:nvPr/>
        </p:nvSpPr>
        <p:spPr>
          <a:xfrm>
            <a:off x="4127499" y="1993154"/>
            <a:ext cx="1147027" cy="330946"/>
          </a:xfrm>
          <a:prstGeom prst="wedgeRoundRectCallout">
            <a:avLst>
              <a:gd name="adj1" fmla="val -125016"/>
              <a:gd name="adj2" fmla="val -851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000090"/>
                </a:solidFill>
                <a:latin typeface="Arial"/>
                <a:cs typeface="Arial"/>
              </a:rPr>
              <a:t>injection</a:t>
            </a:r>
            <a:endParaRPr lang="ru-RU" sz="1600" dirty="0">
              <a:solidFill>
                <a:srgbClr val="000090"/>
              </a:solidFill>
              <a:latin typeface="Arial"/>
              <a:cs typeface="Arial"/>
            </a:endParaRPr>
          </a:p>
        </p:txBody>
      </p:sp>
      <p:sp>
        <p:nvSpPr>
          <p:cNvPr id="11" name="Скругленная прямоугольная выноска 10"/>
          <p:cNvSpPr/>
          <p:nvPr/>
        </p:nvSpPr>
        <p:spPr>
          <a:xfrm>
            <a:off x="4341036" y="3258243"/>
            <a:ext cx="1324827" cy="534955"/>
          </a:xfrm>
          <a:prstGeom prst="wedgeRoundRectCallout">
            <a:avLst>
              <a:gd name="adj1" fmla="val -57696"/>
              <a:gd name="adj2" fmla="val 129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000090"/>
                </a:solidFill>
                <a:latin typeface="Arial"/>
                <a:cs typeface="Arial"/>
              </a:rPr>
              <a:t>Power supplies</a:t>
            </a:r>
            <a:endParaRPr lang="ru-RU" sz="1600" dirty="0">
              <a:solidFill>
                <a:srgbClr val="000090"/>
              </a:solidFill>
              <a:latin typeface="Arial"/>
              <a:cs typeface="Arial"/>
            </a:endParaRPr>
          </a:p>
        </p:txBody>
      </p:sp>
      <p:sp>
        <p:nvSpPr>
          <p:cNvPr id="12" name="Скругленная прямоугольная выноска 11"/>
          <p:cNvSpPr/>
          <p:nvPr/>
        </p:nvSpPr>
        <p:spPr>
          <a:xfrm>
            <a:off x="181648" y="4581128"/>
            <a:ext cx="1431252" cy="575072"/>
          </a:xfrm>
          <a:prstGeom prst="wedgeRoundRectCallout">
            <a:avLst>
              <a:gd name="adj1" fmla="val 100220"/>
              <a:gd name="adj2" fmla="val -14933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000090"/>
                </a:solidFill>
                <a:latin typeface="Arial"/>
                <a:cs typeface="Arial"/>
              </a:rPr>
              <a:t>RF station</a:t>
            </a:r>
            <a:endParaRPr lang="ru-RU" sz="1600" dirty="0">
              <a:solidFill>
                <a:srgbClr val="000090"/>
              </a:solidFill>
              <a:latin typeface="Arial"/>
              <a:cs typeface="Arial"/>
            </a:endParaRPr>
          </a:p>
        </p:txBody>
      </p:sp>
      <p:sp>
        <p:nvSpPr>
          <p:cNvPr id="13" name="Скругленная прямоугольная выноска 12"/>
          <p:cNvSpPr/>
          <p:nvPr/>
        </p:nvSpPr>
        <p:spPr>
          <a:xfrm>
            <a:off x="5959748" y="3351244"/>
            <a:ext cx="1186904" cy="315424"/>
          </a:xfrm>
          <a:prstGeom prst="wedgeRoundRectCallout">
            <a:avLst>
              <a:gd name="adj1" fmla="val 116965"/>
              <a:gd name="adj2" fmla="val 7986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000090"/>
                </a:solidFill>
                <a:latin typeface="Arial"/>
                <a:cs typeface="Arial"/>
              </a:rPr>
              <a:t>extraction</a:t>
            </a:r>
            <a:endParaRPr lang="ru-RU" sz="1600" dirty="0">
              <a:solidFill>
                <a:srgbClr val="000090"/>
              </a:solidFill>
              <a:latin typeface="Arial"/>
              <a:cs typeface="Arial"/>
            </a:endParaRPr>
          </a:p>
        </p:txBody>
      </p:sp>
      <p:pic>
        <p:nvPicPr>
          <p:cNvPr id="14" name="Picture 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72" y="21734"/>
            <a:ext cx="2540598" cy="240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L10605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100" y="20059"/>
            <a:ext cx="2489627" cy="1664413"/>
          </a:xfrm>
          <a:prstGeom prst="rect">
            <a:avLst/>
          </a:prstGeom>
        </p:spPr>
      </p:pic>
      <p:sp>
        <p:nvSpPr>
          <p:cNvPr id="5" name="Скругленная прямоугольная выноска 4"/>
          <p:cNvSpPr/>
          <p:nvPr/>
        </p:nvSpPr>
        <p:spPr>
          <a:xfrm>
            <a:off x="7228644" y="1393004"/>
            <a:ext cx="1903083" cy="561031"/>
          </a:xfrm>
          <a:prstGeom prst="wedgeRoundRectCallout">
            <a:avLst>
              <a:gd name="adj1" fmla="val -92807"/>
              <a:gd name="adj2" fmla="val 8279"/>
              <a:gd name="adj3" fmla="val 16667"/>
            </a:avLst>
          </a:prstGeom>
          <a:solidFill>
            <a:srgbClr val="0000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FFFFFF"/>
                </a:solidFill>
                <a:latin typeface="Arial"/>
                <a:cs typeface="Arial"/>
              </a:rPr>
              <a:t>E-cooling system</a:t>
            </a:r>
          </a:p>
        </p:txBody>
      </p:sp>
      <p:sp>
        <p:nvSpPr>
          <p:cNvPr id="16" name="TextBox 15"/>
          <p:cNvSpPr txBox="1"/>
          <p:nvPr/>
        </p:nvSpPr>
        <p:spPr>
          <a:xfrm>
            <a:off x="1943100" y="53132"/>
            <a:ext cx="4648200" cy="461665"/>
          </a:xfrm>
          <a:prstGeom prst="rect">
            <a:avLst/>
          </a:prstGeom>
          <a:solidFill>
            <a:srgbClr val="000090"/>
          </a:solidFill>
        </p:spPr>
        <p:txBody>
          <a:bodyPr wrap="square" rtlCol="0">
            <a:spAutoFit/>
          </a:bodyPr>
          <a:lstStyle/>
          <a:p>
            <a:pPr algn="ctr"/>
            <a:r>
              <a:rPr lang="en-US" sz="2400" b="1" dirty="0">
                <a:solidFill>
                  <a:srgbClr val="FFFFFF"/>
                </a:solidFill>
                <a:latin typeface="Arial"/>
                <a:cs typeface="Arial"/>
              </a:rPr>
              <a:t> Booster: </a:t>
            </a:r>
            <a:r>
              <a:rPr lang="en-US" sz="2400" i="1" dirty="0">
                <a:solidFill>
                  <a:srgbClr val="FFFFFF"/>
                </a:solidFill>
                <a:latin typeface="Arial"/>
                <a:cs typeface="Arial"/>
              </a:rPr>
              <a:t>assembly since 2018</a:t>
            </a:r>
          </a:p>
        </p:txBody>
      </p:sp>
      <p:sp>
        <p:nvSpPr>
          <p:cNvPr id="2" name="TextBox 1"/>
          <p:cNvSpPr txBox="1"/>
          <p:nvPr/>
        </p:nvSpPr>
        <p:spPr>
          <a:xfrm>
            <a:off x="838200" y="-23068"/>
            <a:ext cx="1056700" cy="369332"/>
          </a:xfrm>
          <a:prstGeom prst="rect">
            <a:avLst/>
          </a:prstGeom>
          <a:noFill/>
        </p:spPr>
        <p:txBody>
          <a:bodyPr wrap="none" rtlCol="0">
            <a:spAutoFit/>
          </a:bodyPr>
          <a:lstStyle/>
          <a:p>
            <a:r>
              <a:rPr lang="en-US" b="1" dirty="0">
                <a:solidFill>
                  <a:srgbClr val="000090"/>
                </a:solidFill>
                <a:latin typeface="Arial"/>
                <a:cs typeface="Arial"/>
              </a:rPr>
              <a:t>Booster</a:t>
            </a:r>
          </a:p>
        </p:txBody>
      </p:sp>
      <p:cxnSp>
        <p:nvCxnSpPr>
          <p:cNvPr id="6" name="Straight Arrow Connector 5"/>
          <p:cNvCxnSpPr/>
          <p:nvPr/>
        </p:nvCxnSpPr>
        <p:spPr>
          <a:xfrm flipH="1">
            <a:off x="927100" y="308164"/>
            <a:ext cx="642713" cy="42843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9403" y="2458323"/>
            <a:ext cx="1274708" cy="369332"/>
          </a:xfrm>
          <a:prstGeom prst="rect">
            <a:avLst/>
          </a:prstGeom>
          <a:noFill/>
        </p:spPr>
        <p:txBody>
          <a:bodyPr wrap="none" rtlCol="0">
            <a:spAutoFit/>
          </a:bodyPr>
          <a:lstStyle/>
          <a:p>
            <a:r>
              <a:rPr lang="en-US" b="1" dirty="0" err="1">
                <a:solidFill>
                  <a:srgbClr val="000090"/>
                </a:solidFill>
                <a:latin typeface="Arial"/>
                <a:cs typeface="Arial"/>
              </a:rPr>
              <a:t>Nuclotron</a:t>
            </a:r>
            <a:endParaRPr lang="en-US" b="1" dirty="0">
              <a:solidFill>
                <a:srgbClr val="000090"/>
              </a:solidFill>
              <a:latin typeface="Arial"/>
              <a:cs typeface="Arial"/>
            </a:endParaRPr>
          </a:p>
        </p:txBody>
      </p:sp>
      <p:cxnSp>
        <p:nvCxnSpPr>
          <p:cNvPr id="20" name="Straight Arrow Connector 19"/>
          <p:cNvCxnSpPr/>
          <p:nvPr/>
        </p:nvCxnSpPr>
        <p:spPr>
          <a:xfrm flipV="1">
            <a:off x="687795" y="1638300"/>
            <a:ext cx="793118" cy="870823"/>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457200" y="6483350"/>
            <a:ext cx="2133600" cy="365125"/>
          </a:xfrm>
        </p:spPr>
        <p:txBody>
          <a:bodyPr anchor="b"/>
          <a:lstStyle/>
          <a:p>
            <a:r>
              <a:rPr lang="ru-RU"/>
              <a:t>20 February 2020</a:t>
            </a:r>
            <a:endParaRPr lang="en-US"/>
          </a:p>
        </p:txBody>
      </p:sp>
      <p:sp>
        <p:nvSpPr>
          <p:cNvPr id="7" name="Footer Placeholder 6"/>
          <p:cNvSpPr>
            <a:spLocks noGrp="1"/>
          </p:cNvSpPr>
          <p:nvPr>
            <p:ph type="ftr" sz="quarter" idx="11"/>
          </p:nvPr>
        </p:nvSpPr>
        <p:spPr>
          <a:xfrm>
            <a:off x="3124200" y="6483350"/>
            <a:ext cx="3479800" cy="365125"/>
          </a:xfrm>
        </p:spPr>
        <p:txBody>
          <a:bodyPr anchor="b"/>
          <a:lstStyle/>
          <a:p>
            <a:r>
              <a:rPr lang="en-GB"/>
              <a:t>V. Kekelidze, 127-th session of SC</a:t>
            </a:r>
            <a:endParaRPr lang="en-US" dirty="0"/>
          </a:p>
        </p:txBody>
      </p:sp>
      <p:cxnSp>
        <p:nvCxnSpPr>
          <p:cNvPr id="21" name="Straight Arrow Connector 20"/>
          <p:cNvCxnSpPr>
            <a:cxnSpLocks/>
          </p:cNvCxnSpPr>
          <p:nvPr/>
        </p:nvCxnSpPr>
        <p:spPr>
          <a:xfrm flipH="1">
            <a:off x="3274927" y="910836"/>
            <a:ext cx="561093" cy="943882"/>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9" name="Рисунок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07236" y="573633"/>
            <a:ext cx="1749578" cy="96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 name="Slide Number Placeholder 2048"/>
          <p:cNvSpPr>
            <a:spLocks noGrp="1"/>
          </p:cNvSpPr>
          <p:nvPr>
            <p:ph type="sldNum" sz="quarter" idx="12"/>
          </p:nvPr>
        </p:nvSpPr>
        <p:spPr>
          <a:xfrm>
            <a:off x="6553200" y="6445250"/>
            <a:ext cx="2133600" cy="365125"/>
          </a:xfrm>
        </p:spPr>
        <p:txBody>
          <a:bodyPr/>
          <a:lstStyle/>
          <a:p>
            <a:fld id="{9A4D39EF-AC8C-DB42-8F31-8A54AA683B2E}" type="slidenum">
              <a:rPr lang="en-US" smtClean="0"/>
              <a:t>8</a:t>
            </a:fld>
            <a:endParaRPr lang="en-US" dirty="0"/>
          </a:p>
        </p:txBody>
      </p:sp>
    </p:spTree>
    <p:extLst>
      <p:ext uri="{BB962C8B-B14F-4D97-AF65-F5344CB8AC3E}">
        <p14:creationId xmlns:p14="http://schemas.microsoft.com/office/powerpoint/2010/main" val="260171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31D8479C-BABE-E541-AB42-068DA50CE1E3}"/>
              </a:ext>
            </a:extLst>
          </p:cNvPr>
          <p:cNvPicPr>
            <a:picLocks noChangeAspect="1" noChangeArrowheads="1"/>
          </p:cNvPicPr>
          <p:nvPr/>
        </p:nvPicPr>
        <p:blipFill>
          <a:blip r:embed="rId3"/>
          <a:srcRect/>
          <a:stretch>
            <a:fillRect/>
          </a:stretch>
        </p:blipFill>
        <p:spPr bwMode="auto">
          <a:xfrm>
            <a:off x="2135781" y="632604"/>
            <a:ext cx="6956425" cy="3884612"/>
          </a:xfrm>
          <a:prstGeom prst="rect">
            <a:avLst/>
          </a:prstGeom>
          <a:ln>
            <a:noFill/>
          </a:ln>
          <a:effectLst>
            <a:outerShdw blurRad="292100" dist="139700" dir="2700000" algn="tl" rotWithShape="0">
              <a:srgbClr val="333333">
                <a:alpha val="65000"/>
              </a:srgbClr>
            </a:outerShdw>
          </a:effectLst>
        </p:spPr>
      </p:pic>
      <p:pic>
        <p:nvPicPr>
          <p:cNvPr id="8194" name="Picture 3" descr="D:\Photos\Work\Проекты\NICA\Booster\Cостояние\20190329, Серочкина\IMG_2807.JPG">
            <a:extLst>
              <a:ext uri="{FF2B5EF4-FFF2-40B4-BE49-F238E27FC236}">
                <a16:creationId xmlns:a16="http://schemas.microsoft.com/office/drawing/2014/main" xmlns="" id="{C16642C5-E891-6D42-94C9-3B09261E6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3" y="602341"/>
            <a:ext cx="5652797" cy="34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NICA-Logo_4c">
            <a:extLst>
              <a:ext uri="{FF2B5EF4-FFF2-40B4-BE49-F238E27FC236}">
                <a16:creationId xmlns:a16="http://schemas.microsoft.com/office/drawing/2014/main" xmlns="" id="{20491334-2268-4C4D-BA7D-808EDF42C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xmlns="" id="{C10F6CBE-4F29-0244-9021-0187504285E7}"/>
              </a:ext>
            </a:extLst>
          </p:cNvPr>
          <p:cNvSpPr>
            <a:spLocks noGrp="1"/>
          </p:cNvSpPr>
          <p:nvPr>
            <p:ph type="dt" sz="half" idx="10"/>
          </p:nvPr>
        </p:nvSpPr>
        <p:spPr>
          <a:xfrm>
            <a:off x="457200" y="6334433"/>
            <a:ext cx="2133600" cy="476250"/>
          </a:xfrm>
        </p:spPr>
        <p:txBody>
          <a:bodyPr anchor="b"/>
          <a:lstStyle/>
          <a:p>
            <a:r>
              <a:rPr lang="ru-RU"/>
              <a:t>20 February 2020</a:t>
            </a:r>
            <a:endParaRPr lang="en-US"/>
          </a:p>
        </p:txBody>
      </p:sp>
      <p:sp>
        <p:nvSpPr>
          <p:cNvPr id="3" name="Footer Placeholder 2">
            <a:extLst>
              <a:ext uri="{FF2B5EF4-FFF2-40B4-BE49-F238E27FC236}">
                <a16:creationId xmlns:a16="http://schemas.microsoft.com/office/drawing/2014/main" xmlns="" id="{80A0B515-5E57-BC4C-B489-83B1CF8640CA}"/>
              </a:ext>
            </a:extLst>
          </p:cNvPr>
          <p:cNvSpPr>
            <a:spLocks noGrp="1"/>
          </p:cNvSpPr>
          <p:nvPr>
            <p:ph type="ftr" sz="quarter" idx="11"/>
          </p:nvPr>
        </p:nvSpPr>
        <p:spPr>
          <a:xfrm>
            <a:off x="3124199" y="6334433"/>
            <a:ext cx="3343507" cy="476250"/>
          </a:xfrm>
        </p:spPr>
        <p:txBody>
          <a:bodyPr anchor="b"/>
          <a:lstStyle/>
          <a:p>
            <a:r>
              <a:rPr lang="en-GB"/>
              <a:t>V. Kekelidze, 127-th session of SC</a:t>
            </a:r>
            <a:endParaRPr lang="en-US" dirty="0"/>
          </a:p>
        </p:txBody>
      </p:sp>
      <p:sp>
        <p:nvSpPr>
          <p:cNvPr id="4" name="Slide Number Placeholder 3">
            <a:extLst>
              <a:ext uri="{FF2B5EF4-FFF2-40B4-BE49-F238E27FC236}">
                <a16:creationId xmlns:a16="http://schemas.microsoft.com/office/drawing/2014/main" xmlns="" id="{410CF8E5-6A6E-AE40-B51F-A702D6131678}"/>
              </a:ext>
            </a:extLst>
          </p:cNvPr>
          <p:cNvSpPr>
            <a:spLocks noGrp="1"/>
          </p:cNvSpPr>
          <p:nvPr>
            <p:ph type="sldNum" sz="quarter" idx="12"/>
          </p:nvPr>
        </p:nvSpPr>
        <p:spPr>
          <a:xfrm>
            <a:off x="6553200" y="6334433"/>
            <a:ext cx="2133600" cy="476250"/>
          </a:xfrm>
        </p:spPr>
        <p:txBody>
          <a:bodyPr anchor="b"/>
          <a:lstStyle/>
          <a:p>
            <a:fld id="{B48C6A6B-7DAE-D543-9180-0B8DAED66F63}" type="slidenum">
              <a:rPr lang="en-US" smtClean="0"/>
              <a:t>9</a:t>
            </a:fld>
            <a:endParaRPr lang="en-US"/>
          </a:p>
        </p:txBody>
      </p:sp>
      <p:pic>
        <p:nvPicPr>
          <p:cNvPr id="8205" name="Picture 13" descr="D:\Загрузки Chrom\IMG_20191111_101715.jpg">
            <a:extLst>
              <a:ext uri="{FF2B5EF4-FFF2-40B4-BE49-F238E27FC236}">
                <a16:creationId xmlns:a16="http://schemas.microsoft.com/office/drawing/2014/main" xmlns="" id="{A3D7CD48-E15F-D24A-AD8D-FABDB82DB97A}"/>
              </a:ext>
            </a:extLst>
          </p:cNvPr>
          <p:cNvPicPr>
            <a:picLocks noChangeAspect="1" noChangeArrowheads="1"/>
          </p:cNvPicPr>
          <p:nvPr/>
        </p:nvPicPr>
        <p:blipFill>
          <a:blip r:embed="rId6"/>
          <a:srcRect/>
          <a:stretch>
            <a:fillRect/>
          </a:stretch>
        </p:blipFill>
        <p:spPr bwMode="auto">
          <a:xfrm>
            <a:off x="76511" y="3089750"/>
            <a:ext cx="3011622" cy="2031324"/>
          </a:xfrm>
          <a:prstGeom prst="rect">
            <a:avLst/>
          </a:prstGeom>
          <a:ln>
            <a:solidFill>
              <a:schemeClr val="bg1"/>
            </a:solidFill>
          </a:ln>
          <a:effectLst>
            <a:outerShdw blurRad="292100" dist="139700" dir="2700000" sx="99000" sy="99000" algn="tl" rotWithShape="0">
              <a:srgbClr val="333333"/>
            </a:outerShdw>
          </a:effectLst>
        </p:spPr>
      </p:pic>
      <p:pic>
        <p:nvPicPr>
          <p:cNvPr id="16" name="Picture 2" descr="C:\Users\Artem\Desktop\2019-06-06_07\Presentation\Galimov\Data\Photos\IMG_20190604_112643.jpg">
            <a:extLst>
              <a:ext uri="{FF2B5EF4-FFF2-40B4-BE49-F238E27FC236}">
                <a16:creationId xmlns:a16="http://schemas.microsoft.com/office/drawing/2014/main" xmlns="" id="{C8E73335-45B8-314D-8FC0-8A82FD811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470" y="4964857"/>
            <a:ext cx="832908" cy="18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Artem\Desktop\2019-06-06_07\Presentation\Galimov\Data\Photos\IMG_20190604_112703.jpg">
            <a:extLst>
              <a:ext uri="{FF2B5EF4-FFF2-40B4-BE49-F238E27FC236}">
                <a16:creationId xmlns:a16="http://schemas.microsoft.com/office/drawing/2014/main" xmlns="" id="{9D8454D3-D558-4A45-AE75-5F2EE0348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7648" y="4747625"/>
            <a:ext cx="1462920" cy="205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Artem\Desktop\2019-06-06_07\Presentation\Galimov\Data\Photos\IMG_20190604_112650.jpg">
            <a:extLst>
              <a:ext uri="{FF2B5EF4-FFF2-40B4-BE49-F238E27FC236}">
                <a16:creationId xmlns:a16="http://schemas.microsoft.com/office/drawing/2014/main" xmlns="" id="{DBE8B9C8-CD6D-5B4C-8EE9-B30E76BE8E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455" y="4770371"/>
            <a:ext cx="927415" cy="2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2">
            <a:extLst>
              <a:ext uri="{FF2B5EF4-FFF2-40B4-BE49-F238E27FC236}">
                <a16:creationId xmlns:a16="http://schemas.microsoft.com/office/drawing/2014/main" xmlns="" id="{08C35E13-DB6D-A442-9946-EC9D2E2456D0}"/>
              </a:ext>
            </a:extLst>
          </p:cNvPr>
          <p:cNvSpPr/>
          <p:nvPr/>
        </p:nvSpPr>
        <p:spPr>
          <a:xfrm>
            <a:off x="5129966" y="3883630"/>
            <a:ext cx="2640093" cy="646331"/>
          </a:xfrm>
          <a:prstGeom prst="rect">
            <a:avLst/>
          </a:prstGeom>
          <a:solidFill>
            <a:srgbClr val="002060"/>
          </a:solidFill>
        </p:spPr>
        <p:txBody>
          <a:bodyPr wrap="square">
            <a:spAutoFit/>
          </a:bodyPr>
          <a:lstStyle/>
          <a:p>
            <a:pPr eaLnBrk="1" fontAlgn="auto" hangingPunct="1">
              <a:spcBef>
                <a:spcPts val="0"/>
              </a:spcBef>
              <a:spcAft>
                <a:spcPts val="0"/>
              </a:spcAft>
              <a:buClr>
                <a:srgbClr val="FF0000"/>
              </a:buClr>
              <a:defRPr/>
            </a:pPr>
            <a:r>
              <a:rPr lang="en-US" i="1" dirty="0">
                <a:solidFill>
                  <a:schemeClr val="bg1"/>
                </a:solidFill>
              </a:rPr>
              <a:t>ECS</a:t>
            </a:r>
            <a:r>
              <a:rPr lang="ru-RU" i="1" dirty="0">
                <a:solidFill>
                  <a:schemeClr val="bg1"/>
                </a:solidFill>
              </a:rPr>
              <a:t>  -  </a:t>
            </a:r>
            <a:r>
              <a:rPr lang="en-US" i="1" dirty="0">
                <a:solidFill>
                  <a:schemeClr val="bg1"/>
                </a:solidFill>
              </a:rPr>
              <a:t>mounted &amp; tested (</a:t>
            </a:r>
            <a:r>
              <a:rPr lang="en-US" i="1" dirty="0" err="1">
                <a:solidFill>
                  <a:schemeClr val="bg1"/>
                </a:solidFill>
              </a:rPr>
              <a:t>Budker</a:t>
            </a:r>
            <a:r>
              <a:rPr lang="en-US" i="1" dirty="0">
                <a:solidFill>
                  <a:schemeClr val="bg1"/>
                </a:solidFill>
              </a:rPr>
              <a:t> institute)</a:t>
            </a:r>
          </a:p>
        </p:txBody>
      </p:sp>
      <p:sp>
        <p:nvSpPr>
          <p:cNvPr id="23" name="TextBox 22">
            <a:extLst>
              <a:ext uri="{FF2B5EF4-FFF2-40B4-BE49-F238E27FC236}">
                <a16:creationId xmlns:a16="http://schemas.microsoft.com/office/drawing/2014/main" xmlns="" id="{9E444DC9-44F1-304F-9D46-3AC19F234CF1}"/>
              </a:ext>
            </a:extLst>
          </p:cNvPr>
          <p:cNvSpPr txBox="1"/>
          <p:nvPr/>
        </p:nvSpPr>
        <p:spPr>
          <a:xfrm>
            <a:off x="5814716" y="4752368"/>
            <a:ext cx="3311338" cy="1754326"/>
          </a:xfrm>
          <a:prstGeom prst="rect">
            <a:avLst/>
          </a:prstGeom>
          <a:solidFill>
            <a:srgbClr val="FEECE7"/>
          </a:solidFill>
        </p:spPr>
        <p:txBody>
          <a:bodyPr wrap="square">
            <a:spAutoFit/>
          </a:bodyPr>
          <a:lstStyle/>
          <a:p>
            <a:pPr eaLnBrk="1" fontAlgn="auto" hangingPunct="1">
              <a:lnSpc>
                <a:spcPct val="150000"/>
              </a:lnSpc>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lnSpc>
                <a:spcPct val="150000"/>
              </a:lnSpc>
              <a:spcBef>
                <a:spcPts val="0"/>
              </a:spcBef>
              <a:spcAft>
                <a:spcPts val="0"/>
              </a:spcAft>
              <a:buClr>
                <a:srgbClr val="FF0000"/>
              </a:buClr>
              <a:buFont typeface="Arial" panose="020B0604020202020204" pitchFamily="34" charset="0"/>
              <a:buChar char="•"/>
              <a:defRPr/>
            </a:pPr>
            <a:r>
              <a:rPr lang="en-US" i="1" dirty="0">
                <a:solidFill>
                  <a:srgbClr val="002060"/>
                </a:solidFill>
                <a:cs typeface="Arial" panose="020B0604020202020204" pitchFamily="34" charset="0"/>
              </a:rPr>
              <a:t>b</a:t>
            </a:r>
            <a:r>
              <a:rPr lang="en-US" i="1" dirty="0">
                <a:solidFill>
                  <a:srgbClr val="002060"/>
                </a:solidFill>
                <a:latin typeface="Arial" panose="020B0604020202020204" pitchFamily="34" charset="0"/>
                <a:cs typeface="Arial" panose="020B0604020202020204" pitchFamily="34" charset="0"/>
              </a:rPr>
              <a:t>eam diagnostics   </a:t>
            </a:r>
            <a:r>
              <a:rPr lang="ru-RU" i="1" dirty="0">
                <a:solidFill>
                  <a:srgbClr val="002060"/>
                </a:solidFill>
                <a:latin typeface="Arial" panose="020B0604020202020204" pitchFamily="34" charset="0"/>
                <a:cs typeface="Arial" panose="020B0604020202020204" pitchFamily="34" charset="0"/>
              </a:rPr>
              <a:t>- 90%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cs typeface="Arial" panose="020B0604020202020204" pitchFamily="34" charset="0"/>
              </a:rPr>
              <a:t>c</a:t>
            </a:r>
            <a:r>
              <a:rPr lang="en-US" i="1" dirty="0">
                <a:solidFill>
                  <a:srgbClr val="002060"/>
                </a:solidFill>
                <a:latin typeface="Arial" panose="020B0604020202020204" pitchFamily="34" charset="0"/>
                <a:cs typeface="Arial" panose="020B0604020202020204" pitchFamily="34" charset="0"/>
              </a:rPr>
              <a:t>ontrol systems     </a:t>
            </a:r>
            <a:r>
              <a:rPr lang="ru-RU" i="1" dirty="0">
                <a:solidFill>
                  <a:srgbClr val="002060"/>
                </a:solidFill>
                <a:latin typeface="Arial" panose="020B0604020202020204" pitchFamily="34" charset="0"/>
                <a:cs typeface="Arial" panose="020B0604020202020204" pitchFamily="34" charset="0"/>
              </a:rPr>
              <a:t>-</a:t>
            </a:r>
            <a:r>
              <a:rPr lang="en-US" i="1" dirty="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 9</a:t>
            </a:r>
            <a:r>
              <a:rPr lang="en-US" i="1" dirty="0">
                <a:solidFill>
                  <a:srgbClr val="002060"/>
                </a:solidFill>
                <a:latin typeface="Arial" panose="020B0604020202020204" pitchFamily="34" charset="0"/>
                <a:cs typeface="Arial" panose="020B0604020202020204" pitchFamily="34" charset="0"/>
              </a:rPr>
              <a:t>5</a:t>
            </a:r>
            <a:r>
              <a:rPr lang="ru-RU" i="1" dirty="0">
                <a:solidFill>
                  <a:srgbClr val="002060"/>
                </a:solidFill>
                <a:latin typeface="Arial" panose="020B0604020202020204" pitchFamily="34" charset="0"/>
                <a:cs typeface="Arial" panose="020B0604020202020204" pitchFamily="34" charset="0"/>
              </a:rPr>
              <a:t>%</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US" i="1" dirty="0">
                <a:solidFill>
                  <a:srgbClr val="002060"/>
                </a:solidFill>
                <a:latin typeface="Arial" panose="020B0604020202020204" pitchFamily="34" charset="0"/>
                <a:cs typeface="Arial" panose="020B0604020202020204" pitchFamily="34" charset="0"/>
              </a:rPr>
              <a:t>ACS of beam pipe vacuum pumping	      </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4</a:t>
            </a:r>
            <a:r>
              <a:rPr lang="ru-RU" i="1" dirty="0">
                <a:solidFill>
                  <a:srgbClr val="002060"/>
                </a:solidFill>
                <a:latin typeface="Arial" panose="020B0604020202020204" pitchFamily="34" charset="0"/>
                <a:cs typeface="Arial" panose="020B0604020202020204" pitchFamily="34" charset="0"/>
              </a:rPr>
              <a:t>0%</a:t>
            </a:r>
            <a:endParaRPr lang="en-US" i="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ED441E4E-8D9D-004E-B8B6-CF212B394700}"/>
              </a:ext>
            </a:extLst>
          </p:cNvPr>
          <p:cNvSpPr txBox="1"/>
          <p:nvPr/>
        </p:nvSpPr>
        <p:spPr>
          <a:xfrm>
            <a:off x="56575" y="5169275"/>
            <a:ext cx="3067624" cy="1200329"/>
          </a:xfrm>
          <a:prstGeom prst="rect">
            <a:avLst/>
          </a:prstGeom>
          <a:solidFill>
            <a:srgbClr val="002060"/>
          </a:solidFill>
          <a:ln>
            <a:solidFill>
              <a:srgbClr val="9CAAEE"/>
            </a:solidFill>
          </a:ln>
          <a:effectLst>
            <a:outerShdw blurRad="114300" sx="104000" sy="104000" algn="ctr" rotWithShape="0">
              <a:prstClr val="black">
                <a:alpha val="65000"/>
              </a:prstClr>
            </a:outerShdw>
          </a:effectLst>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a:t>
            </a: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a:solidFill>
                  <a:schemeClr val="bg1"/>
                </a:solidFill>
                <a:effectLst>
                  <a:outerShdw blurRad="38100" dist="38100" dir="2700000" algn="tl">
                    <a:srgbClr val="000000">
                      <a:alpha val="43137"/>
                    </a:srgbClr>
                  </a:outerShdw>
                </a:effectLst>
                <a:cs typeface="Arial" panose="020B0604020202020204" pitchFamily="34" charset="0"/>
              </a:rPr>
              <a:t>40</a:t>
            </a: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dipoles</a:t>
            </a:r>
            <a:endPar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r>
              <a:rPr lang="en-US" b="1" dirty="0">
                <a:solidFill>
                  <a:schemeClr val="bg1"/>
                </a:solidFill>
                <a:effectLst>
                  <a:outerShdw blurRad="38100" dist="38100" dir="2700000" algn="tl">
                    <a:srgbClr val="000000">
                      <a:alpha val="43137"/>
                    </a:srgbClr>
                  </a:outerShdw>
                </a:effectLst>
                <a:cs typeface="Arial" panose="020B0604020202020204" pitchFamily="34" charset="0"/>
              </a:rPr>
              <a:t>and</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cs typeface="Arial" panose="020B0604020202020204" pitchFamily="34" charset="0"/>
              </a:rPr>
              <a:t>24 quadrupole doublets</a:t>
            </a:r>
            <a:endPar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en-US" i="1" dirty="0">
                <a:solidFill>
                  <a:schemeClr val="bg1"/>
                </a:solidFill>
                <a:effectLst>
                  <a:outerShdw blurRad="38100" dist="38100" dir="2700000" algn="tl">
                    <a:srgbClr val="000000">
                      <a:alpha val="43137"/>
                    </a:srgbClr>
                  </a:outerShdw>
                </a:effectLst>
                <a:cs typeface="Arial" panose="020B0604020202020204" pitchFamily="34" charset="0"/>
              </a:rPr>
              <a:t>m</a:t>
            </a:r>
            <a: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ounted in the tunnel</a:t>
            </a:r>
            <a:r>
              <a:rPr lang="ru-RU"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B5D08300-F766-A649-95AA-B982AB05E401}"/>
              </a:ext>
            </a:extLst>
          </p:cNvPr>
          <p:cNvSpPr txBox="1"/>
          <p:nvPr/>
        </p:nvSpPr>
        <p:spPr>
          <a:xfrm>
            <a:off x="3060700" y="4542707"/>
            <a:ext cx="6065354" cy="369332"/>
          </a:xfrm>
          <a:prstGeom prst="rect">
            <a:avLst/>
          </a:prstGeom>
          <a:solidFill>
            <a:srgbClr val="FEECE7"/>
          </a:solidFill>
        </p:spPr>
        <p:txBody>
          <a:bodyPr wrap="square">
            <a:spAutoFit/>
          </a:bodyPr>
          <a:lstStyle/>
          <a:p>
            <a:pPr eaLnBrk="1" fontAlgn="auto" hangingPunct="1">
              <a:spcBef>
                <a:spcPts val="0"/>
              </a:spcBef>
              <a:spcAft>
                <a:spcPts val="0"/>
              </a:spcAft>
              <a:buClr>
                <a:srgbClr val="FF0000"/>
              </a:buClr>
              <a:defRPr/>
            </a:pPr>
            <a:r>
              <a:rPr lang="en-US" b="1" i="1" dirty="0">
                <a:solidFill>
                  <a:srgbClr val="002060"/>
                </a:solidFill>
                <a:cs typeface="Arial" panose="020B0604020202020204" pitchFamily="34" charset="0"/>
              </a:rPr>
              <a:t>Control and monitoring systems</a:t>
            </a:r>
            <a:r>
              <a:rPr lang="ru-RU" b="1" i="1" dirty="0">
                <a:solidFill>
                  <a:srgbClr val="002060"/>
                </a:solidFill>
                <a:latin typeface="Arial" panose="020B0604020202020204" pitchFamily="34" charset="0"/>
                <a:cs typeface="Arial" panose="020B0604020202020204" pitchFamily="34" charset="0"/>
              </a:rPr>
              <a:t>:</a:t>
            </a:r>
            <a:endParaRPr lang="ru-RU" i="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9AA87352-8281-DE41-8EF4-666B06F0EB88}"/>
              </a:ext>
            </a:extLst>
          </p:cNvPr>
          <p:cNvSpPr txBox="1"/>
          <p:nvPr/>
        </p:nvSpPr>
        <p:spPr>
          <a:xfrm>
            <a:off x="2748850" y="72898"/>
            <a:ext cx="2667718" cy="461665"/>
          </a:xfrm>
          <a:prstGeom prst="rect">
            <a:avLst/>
          </a:prstGeom>
          <a:solidFill>
            <a:srgbClr val="A0FFF6"/>
          </a:solidFill>
        </p:spPr>
        <p:txBody>
          <a:bodyPr wrap="none" rtlCol="0">
            <a:spAutoFit/>
          </a:bodyPr>
          <a:lstStyle/>
          <a:p>
            <a:r>
              <a:rPr lang="en-US" sz="2400" b="1" dirty="0">
                <a:solidFill>
                  <a:srgbClr val="002060"/>
                </a:solidFill>
              </a:rPr>
              <a:t>Booster systems</a:t>
            </a:r>
            <a:endParaRPr lang="ru-RU" sz="2400" b="1" dirty="0">
              <a:solidFill>
                <a:srgbClr val="002060"/>
              </a:solidFill>
            </a:endParaRPr>
          </a:p>
        </p:txBody>
      </p:sp>
    </p:spTree>
    <p:extLst>
      <p:ext uri="{BB962C8B-B14F-4D97-AF65-F5344CB8AC3E}">
        <p14:creationId xmlns:p14="http://schemas.microsoft.com/office/powerpoint/2010/main" val="3524536710"/>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69323</TotalTime>
  <Words>4011</Words>
  <Application>Microsoft Office PowerPoint</Application>
  <PresentationFormat>Экран (4:3)</PresentationFormat>
  <Paragraphs>968</Paragraphs>
  <Slides>49</Slides>
  <Notes>21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49</vt:i4>
      </vt:variant>
    </vt:vector>
  </HeadingPairs>
  <TitlesOfParts>
    <vt:vector size="61" baseType="lpstr">
      <vt:lpstr>ＭＳ Ｐゴシック</vt:lpstr>
      <vt:lpstr>ＭＳ Ｐゴシック</vt:lpstr>
      <vt:lpstr>Arial</vt:lpstr>
      <vt:lpstr>Calibri</vt:lpstr>
      <vt:lpstr>DejaVu Sans</vt:lpstr>
      <vt:lpstr>MS Mincho</vt:lpstr>
      <vt:lpstr>Symbol</vt:lpstr>
      <vt:lpstr>SymbolPS</vt:lpstr>
      <vt:lpstr>Times New Roman</vt:lpstr>
      <vt:lpstr>Wingdings</vt:lpstr>
      <vt:lpstr>Оформление по умолчанию</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Cryogenics</vt:lpstr>
      <vt:lpstr>Презентация PowerPoint</vt:lpstr>
      <vt:lpstr>NICA Computing and networks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Учетная запись Майкрософт</cp:lastModifiedBy>
  <cp:revision>2487</cp:revision>
  <cp:lastPrinted>2017-01-31T07:17:02Z</cp:lastPrinted>
  <dcterms:created xsi:type="dcterms:W3CDTF">2014-10-09T06:21:49Z</dcterms:created>
  <dcterms:modified xsi:type="dcterms:W3CDTF">2020-02-20T07:58:19Z</dcterms:modified>
</cp:coreProperties>
</file>