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03" r:id="rId3"/>
    <p:sldId id="322" r:id="rId4"/>
    <p:sldId id="311" r:id="rId5"/>
    <p:sldId id="262" r:id="rId6"/>
    <p:sldId id="261" r:id="rId7"/>
    <p:sldId id="263" r:id="rId8"/>
    <p:sldId id="265" r:id="rId9"/>
    <p:sldId id="317" r:id="rId10"/>
    <p:sldId id="267" r:id="rId11"/>
    <p:sldId id="271"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315" r:id="rId26"/>
    <p:sldId id="286" r:id="rId27"/>
    <p:sldId id="287" r:id="rId28"/>
    <p:sldId id="288" r:id="rId29"/>
    <p:sldId id="289" r:id="rId30"/>
    <p:sldId id="316"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19" r:id="rId44"/>
    <p:sldId id="321" r:id="rId45"/>
    <p:sldId id="323" r:id="rId46"/>
    <p:sldId id="324" r:id="rId47"/>
    <p:sldId id="325" r:id="rId48"/>
    <p:sldId id="326" r:id="rId49"/>
    <p:sldId id="327" r:id="rId50"/>
    <p:sldId id="320" r:id="rId51"/>
    <p:sldId id="330" r:id="rId52"/>
    <p:sldId id="331" r:id="rId53"/>
    <p:sldId id="329" r:id="rId5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118" d="100"/>
          <a:sy n="118" d="100"/>
        </p:scale>
        <p:origin x="2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5" Type="http://schemas.openxmlformats.org/officeDocument/2006/relationships/image" Target="../media/image87.wmf"/><Relationship Id="rId4"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F4F43-DA16-4AA3-9483-5B5301F118B4}" type="datetimeFigureOut">
              <a:rPr lang="ru-RU" smtClean="0"/>
              <a:t>19.02.2020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7024A-CB94-4F39-94F5-DDAB0670DC68}" type="slidenum">
              <a:rPr lang="ru-RU" smtClean="0"/>
              <a:t>‹#›</a:t>
            </a:fld>
            <a:endParaRPr lang="ru-RU"/>
          </a:p>
        </p:txBody>
      </p:sp>
    </p:spTree>
    <p:extLst>
      <p:ext uri="{BB962C8B-B14F-4D97-AF65-F5344CB8AC3E}">
        <p14:creationId xmlns:p14="http://schemas.microsoft.com/office/powerpoint/2010/main" val="4067684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dirty="0" smtClean="0">
              <a:cs typeface="Arial" charset="0"/>
            </a:endParaRPr>
          </a:p>
        </p:txBody>
      </p:sp>
    </p:spTree>
    <p:extLst>
      <p:ext uri="{BB962C8B-B14F-4D97-AF65-F5344CB8AC3E}">
        <p14:creationId xmlns:p14="http://schemas.microsoft.com/office/powerpoint/2010/main" val="234808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smtClean="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BA2926-CC02-4D81-893A-A3C5234C0209}" type="slidenum">
              <a:rPr lang="ru-RU" altLang="ru-RU" smtClean="0"/>
              <a:pPr fontAlgn="base">
                <a:spcBef>
                  <a:spcPct val="0"/>
                </a:spcBef>
                <a:spcAft>
                  <a:spcPct val="0"/>
                </a:spcAft>
              </a:pPr>
              <a:t>30</a:t>
            </a:fld>
            <a:endParaRPr lang="ru-RU" altLang="ru-RU" smtClean="0"/>
          </a:p>
        </p:txBody>
      </p:sp>
    </p:spTree>
    <p:extLst>
      <p:ext uri="{BB962C8B-B14F-4D97-AF65-F5344CB8AC3E}">
        <p14:creationId xmlns:p14="http://schemas.microsoft.com/office/powerpoint/2010/main" val="385593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31</a:t>
            </a:fld>
            <a:endParaRPr lang="ru-RU"/>
          </a:p>
        </p:txBody>
      </p:sp>
    </p:spTree>
    <p:extLst>
      <p:ext uri="{BB962C8B-B14F-4D97-AF65-F5344CB8AC3E}">
        <p14:creationId xmlns:p14="http://schemas.microsoft.com/office/powerpoint/2010/main" val="198138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First observation of P-odd asymmetry of α-particle emission in the 10B(n, α)7Linuclear reaction. Experimental investigation of spatial parity in reactions of polarized neutrons with light nuclei is an important topic in the framework of exploring the fundamental problem of manifestations of weak interaction in nuclear processes as well as evaluating constants of weak nucleon–nucleon (NN) potential. The precision of measurement of P-odd asymmetry in the emission of α-particles in the reaction 10B(n, α)7Li  =−(11.2 ±3.4) ·10−8) is comparable with the precision of measurement of P-odd effect in the reaction 6Li(n, α)3H. The non-zero result in the reaction 10B(n, α)7Li. is obtained for the first time. 10Bis the second light nucleus, after 6Li, where P-odd effect has been observed. P-odd effect in the reaction 10B(n, α)7Lican be theoretically calculated within the cluster model; it would be of high importance to describe the considered reaction also from “first principles”.</a:t>
            </a:r>
            <a:endParaRPr lang="ru-RU" dirty="0"/>
          </a:p>
        </p:txBody>
      </p:sp>
      <p:sp>
        <p:nvSpPr>
          <p:cNvPr id="4" name="Номер слайда 3"/>
          <p:cNvSpPr>
            <a:spLocks noGrp="1"/>
          </p:cNvSpPr>
          <p:nvPr>
            <p:ph type="sldNum" sz="quarter" idx="10"/>
          </p:nvPr>
        </p:nvSpPr>
        <p:spPr/>
        <p:txBody>
          <a:bodyPr/>
          <a:lstStyle/>
          <a:p>
            <a:pPr>
              <a:defRPr/>
            </a:pPr>
            <a:fld id="{64831527-4F72-45DB-8F56-AF12C02424C9}" type="slidenum">
              <a:rPr lang="pl-PL" smtClean="0"/>
              <a:pPr>
                <a:defRPr/>
              </a:pPr>
              <a:t>33</a:t>
            </a:fld>
            <a:endParaRPr lang="pl-PL"/>
          </a:p>
        </p:txBody>
      </p:sp>
    </p:spTree>
    <p:extLst>
      <p:ext uri="{BB962C8B-B14F-4D97-AF65-F5344CB8AC3E}">
        <p14:creationId xmlns:p14="http://schemas.microsoft.com/office/powerpoint/2010/main" val="380488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Data on the reactions with the emission of charged particles induced by fast neutrons are of much interest for studying the mechanisms of nuclear reactions and atomic nuclear structure</a:t>
            </a:r>
            <a:r>
              <a:rPr lang="ru-RU" dirty="0"/>
              <a:t>,</a:t>
            </a:r>
            <a:r>
              <a:rPr lang="ru-RU" baseline="0" dirty="0"/>
              <a:t> </a:t>
            </a:r>
            <a:r>
              <a:rPr lang="en-US" dirty="0"/>
              <a:t>in choosing engineering materials for nuclear power engineering</a:t>
            </a:r>
            <a:r>
              <a:rPr lang="ru-RU" baseline="0" dirty="0"/>
              <a:t> </a:t>
            </a:r>
            <a:r>
              <a:rPr lang="en-US" baseline="0" dirty="0"/>
              <a:t>as well as for </a:t>
            </a:r>
            <a:r>
              <a:rPr lang="en-US" dirty="0"/>
              <a:t>studying some astrophysical aspects.</a:t>
            </a:r>
            <a:r>
              <a:rPr lang="en-US" baseline="0" dirty="0"/>
              <a:t> A representative example is the  </a:t>
            </a:r>
            <a:r>
              <a:rPr lang="en-US" baseline="30000" dirty="0">
                <a:effectLst/>
              </a:rPr>
              <a:t>25</a:t>
            </a:r>
            <a:r>
              <a:rPr lang="en-US" dirty="0">
                <a:effectLst/>
              </a:rPr>
              <a:t>Mg(</a:t>
            </a:r>
            <a:r>
              <a:rPr lang="en-US" dirty="0" err="1">
                <a:effectLst/>
              </a:rPr>
              <a:t>n,α</a:t>
            </a:r>
            <a:r>
              <a:rPr lang="en-US" dirty="0">
                <a:effectLst/>
              </a:rPr>
              <a:t>)</a:t>
            </a:r>
            <a:r>
              <a:rPr lang="en-US" baseline="30000" dirty="0">
                <a:effectLst/>
              </a:rPr>
              <a:t>22</a:t>
            </a:r>
            <a:r>
              <a:rPr lang="en-US" dirty="0">
                <a:effectLst/>
              </a:rPr>
              <a:t>Ne</a:t>
            </a:r>
            <a:r>
              <a:rPr lang="en-US" dirty="0"/>
              <a:t> reaction.</a:t>
            </a:r>
            <a:r>
              <a:rPr lang="en-US" baseline="0" dirty="0"/>
              <a:t> As one can see (upper graphs), u</a:t>
            </a:r>
            <a:r>
              <a:rPr lang="en-US" dirty="0"/>
              <a:t>p to date, only two data points in the MeV region are included in the EXFOR library, and the discrepancies among different evaluations are apparent. Present measurement were performed</a:t>
            </a:r>
            <a:r>
              <a:rPr lang="en-US" baseline="0" dirty="0"/>
              <a:t> at </a:t>
            </a:r>
            <a:r>
              <a:rPr lang="en-US" dirty="0"/>
              <a:t>the 4.5 MeV Van de Graff accelerator of Peking University. A twin-gridded ionization chamber created in FLNP JINR was used as the charged particle detector.</a:t>
            </a:r>
            <a:r>
              <a:rPr lang="en-US" baseline="0" dirty="0"/>
              <a:t> C</a:t>
            </a:r>
            <a:r>
              <a:rPr lang="en-US" dirty="0"/>
              <a:t>ross sections of the 25Mg(</a:t>
            </a:r>
            <a:r>
              <a:rPr lang="en-US" dirty="0" err="1"/>
              <a:t>n,α</a:t>
            </a:r>
            <a:r>
              <a:rPr lang="en-US" dirty="0"/>
              <a:t>)22Ne and the 25Mg(n,α0)22Ne reactions were measured at five neutron energy points in the 4.0–6.0 </a:t>
            </a:r>
            <a:r>
              <a:rPr lang="en-US" dirty="0" err="1"/>
              <a:t>MeV</a:t>
            </a:r>
            <a:r>
              <a:rPr lang="en-US" dirty="0"/>
              <a:t> region. The present results are helpful to constrain the excitation functions of the 25Mg(</a:t>
            </a:r>
            <a:r>
              <a:rPr lang="en-US" dirty="0" err="1"/>
              <a:t>n,α</a:t>
            </a:r>
            <a:r>
              <a:rPr lang="en-US" dirty="0"/>
              <a:t>)22Ne and the 25Mg(n,α0)22Ne reactions, and so that they are useful in the content evaluation of the 22Ne in meteoroids. According to the detailed balance principle, the present results can also provide some information about the 22Ne(α,n)25Mg reaction, which is one of the main neutron sources for the astrophysical </a:t>
            </a:r>
            <a:r>
              <a:rPr lang="en-US"/>
              <a:t>s-process nucleosinesis</a:t>
            </a:r>
            <a:r>
              <a:rPr lang="en-US" dirty="0"/>
              <a:t>. However, the present results are different from all existing evaluations  both in magnitude and in tendency, which indicates that further measurements and improved evaluations are demanded.</a:t>
            </a:r>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34</a:t>
            </a:fld>
            <a:endParaRPr lang="ru-RU" dirty="0"/>
          </a:p>
        </p:txBody>
      </p:sp>
    </p:spTree>
    <p:extLst>
      <p:ext uri="{BB962C8B-B14F-4D97-AF65-F5344CB8AC3E}">
        <p14:creationId xmlns:p14="http://schemas.microsoft.com/office/powerpoint/2010/main" val="118711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a:solidFill>
                  <a:schemeClr val="tx1"/>
                </a:solidFill>
                <a:latin typeface="+mn-lt"/>
                <a:ea typeface="+mn-ea"/>
                <a:cs typeface="+mn-cs"/>
              </a:rPr>
              <a:t>In the framework of the TANGRA project, measurements of angular correlations and gamma-ray yields in the (n, </a:t>
            </a:r>
            <a:r>
              <a:rPr lang="en-US" sz="1200" kern="1200" dirty="0" err="1">
                <a:solidFill>
                  <a:schemeClr val="tx1"/>
                </a:solidFill>
                <a:latin typeface="+mn-lt"/>
                <a:ea typeface="+mn-ea"/>
                <a:cs typeface="+mn-cs"/>
              </a:rPr>
              <a:t>n’γ</a:t>
            </a:r>
            <a:r>
              <a:rPr lang="en-US" sz="1200" kern="1200" dirty="0">
                <a:solidFill>
                  <a:schemeClr val="tx1"/>
                </a:solidFill>
                <a:latin typeface="+mn-lt"/>
                <a:ea typeface="+mn-ea"/>
                <a:cs typeface="+mn-cs"/>
              </a:rPr>
              <a:t>) reaction on various nuclei using the tagged neutron method are continued. </a:t>
            </a:r>
            <a:endParaRPr lang="ru-RU"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first figure demonstrates the principle of the tagged neutron method: 14.1 </a:t>
            </a:r>
            <a:r>
              <a:rPr lang="en-US" sz="1200" kern="1200" dirty="0" err="1">
                <a:solidFill>
                  <a:schemeClr val="tx1"/>
                </a:solidFill>
                <a:latin typeface="+mn-lt"/>
                <a:ea typeface="+mn-ea"/>
                <a:cs typeface="+mn-cs"/>
              </a:rPr>
              <a:t>MeV</a:t>
            </a:r>
            <a:r>
              <a:rPr lang="en-US" sz="1200" kern="1200" dirty="0">
                <a:solidFill>
                  <a:schemeClr val="tx1"/>
                </a:solidFill>
                <a:latin typeface="+mn-lt"/>
                <a:ea typeface="+mn-ea"/>
                <a:cs typeface="+mn-cs"/>
              </a:rPr>
              <a:t> neutrons are emitted in the reaction D + T →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 + n and are “tagged” by the detection of accompanied </a:t>
            </a:r>
            <a:r>
              <a:rPr lang="en-US" sz="1200" kern="1200" dirty="0">
                <a:solidFill>
                  <a:schemeClr val="tx1"/>
                </a:solidFill>
                <a:latin typeface="+mn-lt"/>
                <a:ea typeface="+mn-ea"/>
                <a:cs typeface="+mn-cs"/>
                <a:sym typeface="Symbol"/>
              </a:rPr>
              <a:t></a:t>
            </a:r>
            <a:r>
              <a:rPr lang="en-US" sz="1200" kern="1200" dirty="0">
                <a:solidFill>
                  <a:schemeClr val="tx1"/>
                </a:solidFill>
                <a:latin typeface="+mn-lt"/>
                <a:ea typeface="+mn-ea"/>
                <a:cs typeface="+mn-cs"/>
              </a:rPr>
              <a:t>-particles. Gamma-rays from nuclear reactions of neutrons with a target are measured. Two gamma-ray detector configurations were used: 18 BGO detectors for measuring angular distributions of gamma-rays; and one high purity germanium (</a:t>
            </a:r>
            <a:r>
              <a:rPr lang="en-US" sz="1200" kern="1200" dirty="0" err="1">
                <a:solidFill>
                  <a:schemeClr val="tx1"/>
                </a:solidFill>
                <a:latin typeface="+mn-lt"/>
                <a:ea typeface="+mn-ea"/>
                <a:cs typeface="+mn-cs"/>
              </a:rPr>
              <a:t>HPGe</a:t>
            </a:r>
            <a:r>
              <a:rPr lang="en-US" sz="1200" kern="1200" dirty="0">
                <a:solidFill>
                  <a:schemeClr val="tx1"/>
                </a:solidFill>
                <a:latin typeface="+mn-lt"/>
                <a:ea typeface="+mn-ea"/>
                <a:cs typeface="+mn-cs"/>
              </a:rPr>
              <a:t>) detector for measuring their yields. Some examples of angular distributions and energy spectra for the chromium target are shown in the figures below.   </a:t>
            </a:r>
            <a:endParaRPr lang="ru-RU"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35</a:t>
            </a:fld>
            <a:endParaRPr lang="ru-RU"/>
          </a:p>
        </p:txBody>
      </p:sp>
    </p:spTree>
    <p:extLst>
      <p:ext uri="{BB962C8B-B14F-4D97-AF65-F5344CB8AC3E}">
        <p14:creationId xmlns:p14="http://schemas.microsoft.com/office/powerpoint/2010/main" val="293162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During 2017-2019 </a:t>
            </a:r>
            <a:r>
              <a:rPr lang="en-US" sz="1200" dirty="0"/>
              <a:t>the partial cross sections for the formation of gamma rays and their angular distributions in inelastic neutron scattering reactions were measured for 22 nuclei. They are marked by the red color in the table.</a:t>
            </a:r>
            <a:r>
              <a:rPr lang="en-US" sz="1200" baseline="0" dirty="0"/>
              <a:t> Green color indicated the targets which are available and are planned to be measured in the nearest future. Some results are already included in the EXFOR nuclear data library.</a:t>
            </a:r>
            <a:endParaRPr lang="en-US" sz="1200" b="1" cap="none" spc="50" dirty="0">
              <a:ln w="0"/>
              <a:effectLst>
                <a:innerShdw blurRad="63500" dist="50800" dir="13500000">
                  <a:srgbClr val="000000">
                    <a:alpha val="50000"/>
                  </a:srgbClr>
                </a:innerShdw>
              </a:effectLst>
            </a:endParaRPr>
          </a:p>
          <a:p>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36</a:t>
            </a:fld>
            <a:endParaRPr lang="ru-RU"/>
          </a:p>
        </p:txBody>
      </p:sp>
    </p:spTree>
    <p:extLst>
      <p:ext uri="{BB962C8B-B14F-4D97-AF65-F5344CB8AC3E}">
        <p14:creationId xmlns:p14="http://schemas.microsoft.com/office/powerpoint/2010/main" val="73149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C3AC1F6B-DCDC-48ED-A5A2-10420FBD6255}" type="slidenum">
              <a:rPr lang="ru-RU">
                <a:latin typeface="Arial" pitchFamily="34" charset="0"/>
              </a:rPr>
              <a:pPr/>
              <a:t>37</a:t>
            </a:fld>
            <a:endParaRPr lang="ru-RU">
              <a:latin typeface="Arial"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ROT-effect in fission is a formally T-odd effect, which is not currently associated with the violation of time</a:t>
            </a:r>
            <a:r>
              <a:rPr lang="en-US" baseline="0" dirty="0"/>
              <a:t> reversal</a:t>
            </a:r>
            <a:r>
              <a:rPr lang="en-US" dirty="0"/>
              <a:t> invariance, but is explained by the mechanism of the fission process.</a:t>
            </a:r>
            <a:r>
              <a:rPr lang="en-US" baseline="0" dirty="0"/>
              <a:t> Due </a:t>
            </a:r>
            <a:r>
              <a:rPr lang="en-US" sz="1200" dirty="0"/>
              <a:t>to rotation of the </a:t>
            </a:r>
            <a:r>
              <a:rPr lang="en-US" sz="1200" dirty="0" err="1"/>
              <a:t>fissioning</a:t>
            </a:r>
            <a:r>
              <a:rPr lang="en-US" sz="1200" dirty="0"/>
              <a:t> nucleus neutrons and </a:t>
            </a:r>
            <a:r>
              <a:rPr lang="el-GR" sz="1200" dirty="0"/>
              <a:t>γ</a:t>
            </a:r>
            <a:r>
              <a:rPr lang="en-US" sz="1200" dirty="0"/>
              <a:t>-rays are emitted, on average, not along the direction of the fission fragments, but at some angle. The direction of rotation depends on the polarization of the target. </a:t>
            </a:r>
            <a:r>
              <a:rPr lang="en-US" dirty="0"/>
              <a:t>T-odd effects were discovered in fission in the early 2000s and were measured for a</a:t>
            </a:r>
            <a:r>
              <a:rPr lang="en-US" baseline="0" dirty="0"/>
              <a:t> number of </a:t>
            </a:r>
            <a:r>
              <a:rPr lang="en-US" dirty="0"/>
              <a:t>nuclei only for cold neutrons. In a series of experiments performed at high flux neutron sources, the ROT-effect was measured for </a:t>
            </a:r>
            <a:r>
              <a:rPr lang="en-US" baseline="30000" dirty="0"/>
              <a:t>235</a:t>
            </a:r>
            <a:r>
              <a:rPr lang="en-US" dirty="0"/>
              <a:t>U for different energies of the incident neutrons. Angular anisotropy of the emission of gamma-rays and neutrons was measured as a function of the direction of the spin of incident polarized neutrons. The effect obtained in the lowest resonance of </a:t>
            </a:r>
            <a:r>
              <a:rPr lang="en-US" baseline="30000" dirty="0"/>
              <a:t>235</a:t>
            </a:r>
            <a:r>
              <a:rPr lang="en-US" dirty="0"/>
              <a:t>U </a:t>
            </a:r>
            <a:r>
              <a:rPr lang="en-US" baseline="0" dirty="0"/>
              <a:t> at </a:t>
            </a:r>
            <a:r>
              <a:rPr lang="en-US" dirty="0"/>
              <a:t>0.3 eV is at least several times smaller than the analogous effect for cold and warm neutrons. This result is in good agreement with the predictions of the theory.</a:t>
            </a:r>
            <a:endParaRPr lang="en-US"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eaLnBrk="1" hangingPunct="1"/>
            <a:endParaRPr lang="en-US" dirty="0">
              <a:latin typeface="Arial" pitchFamily="34" charset="0"/>
            </a:endParaRPr>
          </a:p>
        </p:txBody>
      </p:sp>
    </p:spTree>
    <p:extLst>
      <p:ext uri="{BB962C8B-B14F-4D97-AF65-F5344CB8AC3E}">
        <p14:creationId xmlns:p14="http://schemas.microsoft.com/office/powerpoint/2010/main" val="3166364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a:solidFill>
                  <a:schemeClr val="tx1"/>
                </a:solidFill>
                <a:latin typeface="+mn-lt"/>
                <a:ea typeface="+mn-ea"/>
                <a:cs typeface="+mn-cs"/>
              </a:rPr>
              <a:t>Data on prompt fission neutron emission (PFN) in the reactions </a:t>
            </a:r>
            <a:r>
              <a:rPr lang="en-US" sz="1200" kern="1200" baseline="30000" dirty="0">
                <a:solidFill>
                  <a:schemeClr val="tx1"/>
                </a:solidFill>
                <a:latin typeface="+mn-lt"/>
                <a:ea typeface="+mn-ea"/>
                <a:cs typeface="+mn-cs"/>
              </a:rPr>
              <a:t>235</a:t>
            </a:r>
            <a:r>
              <a:rPr lang="en-US" sz="1200" kern="1200" dirty="0">
                <a:solidFill>
                  <a:schemeClr val="tx1"/>
                </a:solidFill>
                <a:latin typeface="+mn-lt"/>
                <a:ea typeface="+mn-ea"/>
                <a:cs typeface="+mn-cs"/>
              </a:rPr>
              <a:t>U(</a:t>
            </a:r>
            <a:r>
              <a:rPr lang="en-US" sz="1200" kern="1200" dirty="0" err="1">
                <a:solidFill>
                  <a:schemeClr val="tx1"/>
                </a:solidFill>
                <a:latin typeface="+mn-lt"/>
                <a:ea typeface="+mn-ea"/>
                <a:cs typeface="+mn-cs"/>
              </a:rPr>
              <a:t>n</a:t>
            </a:r>
            <a:r>
              <a:rPr lang="en-US" sz="1200" kern="1200" baseline="-25000" dirty="0" err="1">
                <a:solidFill>
                  <a:schemeClr val="tx1"/>
                </a:solidFill>
                <a:latin typeface="+mn-lt"/>
                <a:ea typeface="+mn-ea"/>
                <a:cs typeface="+mn-cs"/>
              </a:rPr>
              <a:t>th</a:t>
            </a:r>
            <a:r>
              <a:rPr lang="en-US" sz="1200" kern="1200" dirty="0" err="1">
                <a:solidFill>
                  <a:schemeClr val="tx1"/>
                </a:solidFill>
                <a:latin typeface="+mn-lt"/>
                <a:ea typeface="+mn-ea"/>
                <a:cs typeface="+mn-cs"/>
              </a:rPr>
              <a:t>,f</a:t>
            </a:r>
            <a:r>
              <a:rPr lang="en-US" sz="1200" kern="1200" dirty="0">
                <a:solidFill>
                  <a:schemeClr val="tx1"/>
                </a:solidFill>
                <a:latin typeface="+mn-lt"/>
                <a:ea typeface="+mn-ea"/>
                <a:cs typeface="+mn-cs"/>
              </a:rPr>
              <a:t>) and </a:t>
            </a:r>
            <a:r>
              <a:rPr lang="en-US" sz="1200" kern="1200" baseline="30000" dirty="0">
                <a:solidFill>
                  <a:schemeClr val="tx1"/>
                </a:solidFill>
                <a:latin typeface="+mn-lt"/>
                <a:ea typeface="+mn-ea"/>
                <a:cs typeface="+mn-cs"/>
              </a:rPr>
              <a:t>252</a:t>
            </a:r>
            <a:r>
              <a:rPr lang="en-US" sz="1200" kern="1200" dirty="0">
                <a:solidFill>
                  <a:schemeClr val="tx1"/>
                </a:solidFill>
                <a:latin typeface="+mn-lt"/>
                <a:ea typeface="+mn-ea"/>
                <a:cs typeface="+mn-cs"/>
              </a:rPr>
              <a:t>Cf(</a:t>
            </a:r>
            <a:r>
              <a:rPr lang="en-US" sz="1200" kern="1200" dirty="0" err="1">
                <a:solidFill>
                  <a:schemeClr val="tx1"/>
                </a:solidFill>
                <a:latin typeface="+mn-lt"/>
                <a:ea typeface="+mn-ea"/>
                <a:cs typeface="+mn-cs"/>
              </a:rPr>
              <a:t>sf</a:t>
            </a:r>
            <a:r>
              <a:rPr lang="en-US" sz="1200" kern="1200" dirty="0">
                <a:solidFill>
                  <a:schemeClr val="tx1"/>
                </a:solidFill>
                <a:latin typeface="+mn-lt"/>
                <a:ea typeface="+mn-ea"/>
                <a:cs typeface="+mn-cs"/>
              </a:rPr>
              <a:t>) was measured using twin back-to-back ionization chamber (TIC) with Frisch grids along with data acquisition system based on fast waveform digitizers (WFD). Using the digital signal processing (DSP) algorithms along with fission fragments (FF) and PFN analysis software we managed to correct PFN multiplicity dependences for measured reaction that widely used in the scientific literature. Position sensitive TIC for FF and PFN emission study was developed and investigated in capability to be used in combination with 32 liquid </a:t>
            </a:r>
            <a:r>
              <a:rPr lang="en-US" sz="1200" kern="1200" dirty="0" err="1">
                <a:solidFill>
                  <a:schemeClr val="tx1"/>
                </a:solidFill>
                <a:latin typeface="+mn-lt"/>
                <a:ea typeface="+mn-ea"/>
                <a:cs typeface="+mn-cs"/>
              </a:rPr>
              <a:t>scintillators</a:t>
            </a:r>
            <a:r>
              <a:rPr lang="en-US" sz="1200" kern="1200" dirty="0">
                <a:solidFill>
                  <a:schemeClr val="tx1"/>
                </a:solidFill>
                <a:latin typeface="+mn-lt"/>
                <a:ea typeface="+mn-ea"/>
                <a:cs typeface="+mn-cs"/>
              </a:rPr>
              <a:t> for PFN characteristic measurement. Developed setup opens new perspectives for investigations of resonance neutron induced fission and the sub-barrier fission, induced by thermal neutrons for nuclei as </a:t>
            </a:r>
            <a:r>
              <a:rPr lang="en-US" sz="1200" kern="1200" baseline="30000" dirty="0">
                <a:solidFill>
                  <a:schemeClr val="tx1"/>
                </a:solidFill>
                <a:latin typeface="+mn-lt"/>
                <a:ea typeface="+mn-ea"/>
                <a:cs typeface="+mn-cs"/>
              </a:rPr>
              <a:t>232</a:t>
            </a:r>
            <a:r>
              <a:rPr lang="en-US" sz="1200" kern="1200" dirty="0">
                <a:solidFill>
                  <a:schemeClr val="tx1"/>
                </a:solidFill>
                <a:latin typeface="+mn-lt"/>
                <a:ea typeface="+mn-ea"/>
                <a:cs typeface="+mn-cs"/>
              </a:rPr>
              <a:t>Th,</a:t>
            </a:r>
            <a:r>
              <a:rPr lang="en-US" sz="1200" kern="1200" baseline="30000" dirty="0">
                <a:solidFill>
                  <a:schemeClr val="tx1"/>
                </a:solidFill>
                <a:latin typeface="+mn-lt"/>
                <a:ea typeface="+mn-ea"/>
                <a:cs typeface="+mn-cs"/>
              </a:rPr>
              <a:t>237</a:t>
            </a:r>
            <a:r>
              <a:rPr lang="en-US" sz="1200" kern="1200" dirty="0">
                <a:solidFill>
                  <a:schemeClr val="tx1"/>
                </a:solidFill>
                <a:latin typeface="+mn-lt"/>
                <a:ea typeface="+mn-ea"/>
                <a:cs typeface="+mn-cs"/>
              </a:rPr>
              <a:t>Np, </a:t>
            </a:r>
            <a:r>
              <a:rPr lang="en-US" sz="1200" kern="1200" baseline="30000" dirty="0">
                <a:solidFill>
                  <a:schemeClr val="tx1"/>
                </a:solidFill>
                <a:latin typeface="+mn-lt"/>
                <a:ea typeface="+mn-ea"/>
                <a:cs typeface="+mn-cs"/>
              </a:rPr>
              <a:t>238</a:t>
            </a:r>
            <a:r>
              <a:rPr lang="en-US" sz="1200" kern="1200" dirty="0">
                <a:solidFill>
                  <a:schemeClr val="tx1"/>
                </a:solidFill>
                <a:latin typeface="+mn-lt"/>
                <a:ea typeface="+mn-ea"/>
                <a:cs typeface="+mn-cs"/>
              </a:rPr>
              <a:t>U. </a:t>
            </a:r>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38</a:t>
            </a:fld>
            <a:endParaRPr lang="ru-RU"/>
          </a:p>
        </p:txBody>
      </p:sp>
    </p:spTree>
    <p:extLst>
      <p:ext uri="{BB962C8B-B14F-4D97-AF65-F5344CB8AC3E}">
        <p14:creationId xmlns:p14="http://schemas.microsoft.com/office/powerpoint/2010/main" val="3380385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The </a:t>
            </a:r>
            <a:r>
              <a:rPr lang="en-US" dirty="0" err="1"/>
              <a:t>quasispecular</a:t>
            </a:r>
            <a:r>
              <a:rPr lang="en-US" dirty="0"/>
              <a:t> reflection of cold neutrons from powders of raw and fluorinated detonation </a:t>
            </a:r>
            <a:r>
              <a:rPr lang="en-US" dirty="0" err="1"/>
              <a:t>nanodiamonds</a:t>
            </a:r>
            <a:r>
              <a:rPr lang="en-US" dirty="0"/>
              <a:t> have been studied. As expected, fluorination, which had removed hydrogen and amorphous carbon from the surface of the nanoparticles, increased the probability of </a:t>
            </a:r>
            <a:r>
              <a:rPr lang="en-US" dirty="0" err="1"/>
              <a:t>quasispecular</a:t>
            </a:r>
            <a:r>
              <a:rPr lang="en-US" dirty="0"/>
              <a:t> reflection. This method can be used for focusing and delivery of neutrons, and is thus complementary to supermirrors [25], at certain conditions. It might serve for designing and building more efficient neutron facilities and sources.</a:t>
            </a:r>
            <a:endParaRPr lang="ru-RU" dirty="0"/>
          </a:p>
          <a:p>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39</a:t>
            </a:fld>
            <a:endParaRPr lang="ru-RU"/>
          </a:p>
        </p:txBody>
      </p:sp>
    </p:spTree>
    <p:extLst>
      <p:ext uri="{BB962C8B-B14F-4D97-AF65-F5344CB8AC3E}">
        <p14:creationId xmlns:p14="http://schemas.microsoft.com/office/powerpoint/2010/main" val="381173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C1F6B-DCDC-48ED-A5A2-10420FBD6255}" type="slidenum">
              <a:rPr kumimoji="0" lang="ru-RU"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feasibility study has been performed at the resonance neutron source IREN of FLNP for determining the content of palladium in the engine elements of the "Proton" rocket. There was a need for nondestructive analysis of the engines in order to determine if they contain palladium,</a:t>
            </a:r>
            <a:r>
              <a:rPr lang="en-US" sz="1200" kern="1200" baseline="0" dirty="0">
                <a:solidFill>
                  <a:schemeClr val="tx1"/>
                </a:solidFill>
                <a:latin typeface="+mn-lt"/>
                <a:ea typeface="+mn-ea"/>
                <a:cs typeface="+mn-cs"/>
              </a:rPr>
              <a:t> which could cause the rocket crash.</a:t>
            </a:r>
            <a:r>
              <a:rPr lang="en-US" sz="1200" kern="1200" dirty="0">
                <a:solidFill>
                  <a:schemeClr val="tx1"/>
                </a:solidFill>
                <a:latin typeface="+mn-lt"/>
                <a:ea typeface="+mn-ea"/>
                <a:cs typeface="+mn-cs"/>
              </a:rPr>
              <a:t> The neutron resonance analysis is especially sensitive for the elements like palladium, for which the resonance neutron capture cross section is very large. Two samples (engine components) were used of approximately the same weight (about 60 g), provided by the "ROSCOSMOS" corporation, one of them containing palladium, the other without palladium, and a standard sample of pure palladium (5 g). The results of the measurement demonstrated the presence of characteristic resonances in the sample containing palladium (see. Fig.). The weight of detected palladium is 99 ± 7 mg for the 60 g sample. Thus, the sensitivity of the method is about 2 mg / g.</a:t>
            </a:r>
            <a:endParaRPr lang="ru-RU" sz="1200" kern="1200" dirty="0">
              <a:solidFill>
                <a:schemeClr val="tx1"/>
              </a:solidFill>
              <a:latin typeface="+mn-lt"/>
              <a:ea typeface="+mn-ea"/>
              <a:cs typeface="+mn-cs"/>
            </a:endParaRPr>
          </a:p>
          <a:p>
            <a:pPr eaLnBrk="1" hangingPunct="1"/>
            <a:endParaRPr lang="en-US" dirty="0">
              <a:latin typeface="Arial" pitchFamily="34" charset="0"/>
            </a:endParaRPr>
          </a:p>
        </p:txBody>
      </p:sp>
    </p:spTree>
    <p:extLst>
      <p:ext uri="{BB962C8B-B14F-4D97-AF65-F5344CB8AC3E}">
        <p14:creationId xmlns:p14="http://schemas.microsoft.com/office/powerpoint/2010/main" val="313631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50 years ago </a:t>
            </a:r>
            <a:r>
              <a:rPr lang="en-US" sz="1200" b="1" kern="1200" baseline="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existence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island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114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N </a:t>
            </a:r>
            <a:r>
              <a:rPr lang="ru-RU" sz="1200" kern="1200" dirty="0" smtClean="0">
                <a:solidFill>
                  <a:schemeClr val="tx1"/>
                </a:solidFill>
                <a:effectLst/>
                <a:latin typeface="+mn-lt"/>
                <a:ea typeface="+mn-ea"/>
                <a:cs typeface="+mn-cs"/>
              </a:rPr>
              <a:t>= 184 </a:t>
            </a:r>
            <a:r>
              <a:rPr lang="en-US" sz="1200" kern="1200" dirty="0" smtClean="0">
                <a:solidFill>
                  <a:schemeClr val="tx1"/>
                </a:solidFill>
                <a:effectLst/>
                <a:latin typeface="+mn-lt"/>
                <a:ea typeface="+mn-ea"/>
                <a:cs typeface="+mn-cs"/>
              </a:rPr>
              <a:t>was </a:t>
            </a:r>
            <a:r>
              <a:rPr lang="ru-RU" sz="1200" kern="1200" dirty="0" err="1" smtClean="0">
                <a:solidFill>
                  <a:schemeClr val="tx1"/>
                </a:solidFill>
                <a:effectLst/>
                <a:latin typeface="+mn-lt"/>
                <a:ea typeface="+mn-ea"/>
                <a:cs typeface="+mn-cs"/>
              </a:rPr>
              <a:t>predicted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theoretically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Sobiczewski</a:t>
            </a:r>
            <a:r>
              <a:rPr lang="en-US" sz="1200" kern="1200" dirty="0" smtClean="0">
                <a:solidFill>
                  <a:schemeClr val="tx1"/>
                </a:solidFill>
                <a:effectLst/>
                <a:latin typeface="+mn-lt"/>
                <a:ea typeface="+mn-ea"/>
                <a:cs typeface="+mn-cs"/>
              </a:rPr>
              <a:t>, F. A. </a:t>
            </a:r>
            <a:r>
              <a:rPr lang="en-US" sz="1200" kern="1200" dirty="0" err="1" smtClean="0">
                <a:solidFill>
                  <a:schemeClr val="tx1"/>
                </a:solidFill>
                <a:effectLst/>
                <a:latin typeface="+mn-lt"/>
                <a:ea typeface="+mn-ea"/>
                <a:cs typeface="+mn-cs"/>
              </a:rPr>
              <a:t>Gareev</a:t>
            </a:r>
            <a:r>
              <a:rPr lang="en-US" sz="1200" kern="1200" dirty="0" smtClean="0">
                <a:solidFill>
                  <a:schemeClr val="tx1"/>
                </a:solidFill>
                <a:effectLst/>
                <a:latin typeface="+mn-lt"/>
                <a:ea typeface="+mn-ea"/>
                <a:cs typeface="+mn-cs"/>
              </a:rPr>
              <a:t>, and B. N. </a:t>
            </a:r>
            <a:r>
              <a:rPr lang="en-US" sz="1200" kern="1200" dirty="0" err="1" smtClean="0">
                <a:solidFill>
                  <a:schemeClr val="tx1"/>
                </a:solidFill>
                <a:effectLst/>
                <a:latin typeface="+mn-lt"/>
                <a:ea typeface="+mn-ea"/>
                <a:cs typeface="+mn-cs"/>
              </a:rPr>
              <a:t>Kalinkin</a:t>
            </a:r>
            <a:r>
              <a:rPr lang="en-US" sz="1200" kern="1200" dirty="0" smtClean="0">
                <a:solidFill>
                  <a:schemeClr val="tx1"/>
                </a:solidFill>
                <a:effectLst/>
                <a:latin typeface="+mn-lt"/>
                <a:ea typeface="+mn-ea"/>
                <a:cs typeface="+mn-cs"/>
              </a:rPr>
              <a:t>, Phys. </a:t>
            </a:r>
            <a:r>
              <a:rPr lang="en-US" sz="1200" kern="1200" dirty="0" err="1" smtClean="0">
                <a:solidFill>
                  <a:schemeClr val="tx1"/>
                </a:solidFill>
                <a:effectLst/>
                <a:latin typeface="+mn-lt"/>
                <a:ea typeface="+mn-ea"/>
                <a:cs typeface="+mn-cs"/>
              </a:rPr>
              <a:t>Lett</a:t>
            </a:r>
            <a:r>
              <a:rPr lang="en-US" sz="1200" kern="1200" dirty="0" smtClean="0">
                <a:solidFill>
                  <a:schemeClr val="tx1"/>
                </a:solidFill>
                <a:effectLst/>
                <a:latin typeface="+mn-lt"/>
                <a:ea typeface="+mn-ea"/>
                <a:cs typeface="+mn-cs"/>
              </a:rPr>
              <a:t>. 22, 500 (1966)]</a:t>
            </a:r>
          </a:p>
          <a:p>
            <a:r>
              <a:rPr lang="en-US" sz="1200" kern="1200" dirty="0" smtClean="0">
                <a:solidFill>
                  <a:schemeClr val="tx1"/>
                </a:solidFill>
                <a:effectLst/>
                <a:latin typeface="+mn-lt"/>
                <a:ea typeface="+mn-ea"/>
                <a:cs typeface="+mn-cs"/>
              </a:rPr>
              <a:t>That </a:t>
            </a:r>
            <a:r>
              <a:rPr lang="ru-RU" sz="1200" kern="1200" dirty="0" err="1" smtClean="0">
                <a:solidFill>
                  <a:schemeClr val="tx1"/>
                </a:solidFill>
                <a:effectLst/>
                <a:latin typeface="+mn-lt"/>
                <a:ea typeface="+mn-ea"/>
                <a:cs typeface="+mn-cs"/>
              </a:rPr>
              <a:t>caused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investigation</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field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Nowadays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more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than</a:t>
            </a:r>
            <a:r>
              <a:rPr lang="ru-RU" sz="1200" kern="1200" dirty="0" smtClean="0">
                <a:solidFill>
                  <a:schemeClr val="tx1"/>
                </a:solidFill>
                <a:effectLst/>
                <a:latin typeface="+mn-lt"/>
                <a:ea typeface="+mn-ea"/>
                <a:cs typeface="+mn-cs"/>
              </a:rPr>
              <a:t> 30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a:t>
            </a:r>
            <a:r>
              <a:rPr lang="ru-RU" sz="1200" kern="1200" dirty="0" smtClean="0">
                <a:solidFill>
                  <a:schemeClr val="tx1"/>
                </a:solidFill>
                <a:effectLst/>
                <a:latin typeface="+mn-lt"/>
                <a:ea typeface="+mn-ea"/>
                <a:cs typeface="+mn-cs"/>
              </a:rPr>
              <a:t> = 108-118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hot fusion reactions</a:t>
            </a: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Flerov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Laboratory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great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success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achieved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Unfortunately, nuclei with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&gt; 118 cannot be synthesized in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Ca-induced reactions since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is the heaviest target material available for these purposes. </a:t>
            </a:r>
          </a:p>
          <a:p>
            <a:r>
              <a:rPr lang="ru-RU" sz="1200" kern="1200" dirty="0" err="1" smtClean="0">
                <a:solidFill>
                  <a:schemeClr val="tx1"/>
                </a:solidFill>
                <a:effectLst/>
                <a:latin typeface="+mn-lt"/>
                <a:ea typeface="+mn-ea"/>
                <a:cs typeface="+mn-cs"/>
              </a:rPr>
              <a:t>One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possible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pathways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118</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-126</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Ti</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 </a:t>
            </a:r>
            <a:r>
              <a:rPr lang="ru-RU" sz="1200" kern="1200" dirty="0" err="1" smtClean="0">
                <a:solidFill>
                  <a:schemeClr val="tx1"/>
                </a:solidFill>
                <a:effectLst/>
                <a:latin typeface="+mn-lt"/>
                <a:ea typeface="+mn-ea"/>
                <a:cs typeface="+mn-cs"/>
              </a:rPr>
              <a:t>Fe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interest in damped collisions of heavy nuclei is conditioned by the necessity to find new ways to produce neutron-rich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elements (SHE). Few years ago the inverse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process, was proposed to produce SHE in the collisions of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[1]. The low-energy damped collisions of intermediate mass nuclei are less difficult for experimental study than the reactions with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One may expect that the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shell effect will be similar in both cases [2].</a:t>
            </a:r>
          </a:p>
          <a:p>
            <a:r>
              <a:rPr lang="en-US" sz="1200" kern="1200" dirty="0" smtClean="0">
                <a:solidFill>
                  <a:schemeClr val="tx1"/>
                </a:solidFill>
                <a:effectLst/>
                <a:latin typeface="+mn-lt"/>
                <a:ea typeface="+mn-ea"/>
                <a:cs typeface="+mn-cs"/>
              </a:rPr>
              <a:t>To study the role of shell effects in inverse QF, the binary reaction channels in the reactions </a:t>
            </a:r>
            <a:r>
              <a:rPr lang="en-US" sz="1200" kern="1200" baseline="30000" dirty="0" smtClean="0">
                <a:solidFill>
                  <a:schemeClr val="tx1"/>
                </a:solidFill>
                <a:effectLst/>
                <a:latin typeface="+mn-lt"/>
                <a:ea typeface="+mn-ea"/>
                <a:cs typeface="+mn-cs"/>
              </a:rPr>
              <a:t>156,160</a:t>
            </a:r>
            <a:r>
              <a:rPr lang="en-US" sz="1200" kern="1200" dirty="0" smtClean="0">
                <a:solidFill>
                  <a:schemeClr val="tx1"/>
                </a:solidFill>
                <a:effectLst/>
                <a:latin typeface="+mn-lt"/>
                <a:ea typeface="+mn-ea"/>
                <a:cs typeface="+mn-cs"/>
              </a:rPr>
              <a:t>Gd + </a:t>
            </a:r>
            <a:r>
              <a:rPr lang="en-US" sz="1200" kern="1200" baseline="30000" dirty="0" smtClean="0">
                <a:solidFill>
                  <a:schemeClr val="tx1"/>
                </a:solidFill>
                <a:effectLst/>
                <a:latin typeface="+mn-lt"/>
                <a:ea typeface="+mn-ea"/>
                <a:cs typeface="+mn-cs"/>
              </a:rPr>
              <a:t>186</a:t>
            </a:r>
            <a:r>
              <a:rPr lang="en-US" sz="1200" kern="1200" dirty="0" smtClean="0">
                <a:solidFill>
                  <a:schemeClr val="tx1"/>
                </a:solidFill>
                <a:effectLst/>
                <a:latin typeface="+mn-lt"/>
                <a:ea typeface="+mn-ea"/>
                <a:cs typeface="+mn-cs"/>
              </a:rPr>
              <a:t>W at the Coulomb barrier energy have been investigated. In these reactions the projectile and target nuclei are located between the closed shells with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50,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82 (double magic tin) and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82,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126 (double magic lead) which should play a significant role in the nucleon transfer process. To form lead-like fragment the projectile nucleus has to transfer about 22 nucleons to the target.</a:t>
            </a: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61625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Unique samples of the remains from the Moscow Kremlin necropolises are being investigated in the Frank Laboratory of Neutron Physics using neutron activation analysis at the IREN facility and the IBR-2 reactor. There are the following among the samples: </a:t>
            </a:r>
            <a:br>
              <a:rPr lang="en-US" dirty="0"/>
            </a:br>
            <a:r>
              <a:rPr lang="en-US" dirty="0"/>
              <a:t>- a fragment of the brain and organic matter from the skull of Elena </a:t>
            </a:r>
            <a:r>
              <a:rPr lang="en-US" dirty="0" err="1"/>
              <a:t>Glinskaya</a:t>
            </a:r>
            <a:r>
              <a:rPr lang="en-US" dirty="0"/>
              <a:t> – mother of Tsar Ivan the Terrible,</a:t>
            </a:r>
            <a:br>
              <a:rPr lang="en-US" dirty="0"/>
            </a:br>
            <a:r>
              <a:rPr lang="en-US" dirty="0"/>
              <a:t>- fragments of hair of Anastasia </a:t>
            </a:r>
            <a:r>
              <a:rPr lang="en-US" dirty="0" err="1"/>
              <a:t>Romanovna</a:t>
            </a:r>
            <a:r>
              <a:rPr lang="en-US" dirty="0"/>
              <a:t> - the first Russian Tsarina, the first wife of Ivan the Terrible,</a:t>
            </a:r>
            <a:br>
              <a:rPr lang="en-US" dirty="0"/>
            </a:br>
            <a:r>
              <a:rPr lang="en-US" dirty="0"/>
              <a:t>- rib bone of </a:t>
            </a:r>
            <a:r>
              <a:rPr lang="en-US" dirty="0" err="1"/>
              <a:t>Tsarevich</a:t>
            </a:r>
            <a:r>
              <a:rPr lang="en-US" dirty="0"/>
              <a:t> Ivan </a:t>
            </a:r>
            <a:r>
              <a:rPr lang="en-US" dirty="0" err="1"/>
              <a:t>Ivanovich</a:t>
            </a:r>
            <a:r>
              <a:rPr lang="en-US" dirty="0"/>
              <a:t> - son of Tsar Ivan the Terrible, etc.</a:t>
            </a:r>
            <a:br>
              <a:rPr lang="en-US" dirty="0"/>
            </a:br>
            <a:r>
              <a:rPr lang="en-US" dirty="0"/>
              <a:t>The obtained results allowed archaeologists to confirm the hypothesis of mercury poisoning of Anastasia </a:t>
            </a:r>
            <a:r>
              <a:rPr lang="en-US" dirty="0" err="1"/>
              <a:t>Romanovna</a:t>
            </a:r>
            <a:r>
              <a:rPr lang="en-US" dirty="0"/>
              <a:t>, to clarify some circumstances of the life and the death of some representatives of the medieval Russian nobility.</a:t>
            </a:r>
          </a:p>
          <a:p>
            <a:endParaRPr lang="en-US" dirty="0"/>
          </a:p>
          <a:p>
            <a:r>
              <a:rPr lang="ru-RU" dirty="0"/>
              <a:t>В Лаборатории нейтронной физики с помощью нейтронного активационного анализа на установке ИРЕН и реакторе ИБР-2 исследуют уникальные образцы останков из некрополей Московского Кремля. Среди образцов: </a:t>
            </a:r>
            <a:br>
              <a:rPr lang="ru-RU" dirty="0"/>
            </a:br>
            <a:r>
              <a:rPr lang="ru-RU" dirty="0"/>
              <a:t>- фрагмент мозга и органика из черепа Елены Глинской – матери Ивана Грозного,</a:t>
            </a:r>
            <a:br>
              <a:rPr lang="ru-RU" dirty="0"/>
            </a:br>
            <a:r>
              <a:rPr lang="ru-RU" dirty="0"/>
              <a:t>- фрагменты волос Анастасии Романовны - первой русской царицы, первой жены Ивана Грозного,</a:t>
            </a:r>
            <a:br>
              <a:rPr lang="ru-RU" dirty="0"/>
            </a:br>
            <a:r>
              <a:rPr lang="ru-RU" dirty="0"/>
              <a:t>- реберная кость царевича Ивана Ивановича – сына царя Ивана Грозного и др.</a:t>
            </a:r>
            <a:br>
              <a:rPr lang="ru-RU" dirty="0"/>
            </a:br>
            <a:r>
              <a:rPr lang="ru-RU" dirty="0"/>
              <a:t>Полученные данные позволили археологам подтвердить гипотезу об отравлении ртутью Анастасии Романовны,  а также прояснить некоторые обстоятельства жизни смерти представителей средневековой русской знати.</a:t>
            </a:r>
          </a:p>
          <a:p>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41</a:t>
            </a:fld>
            <a:endParaRPr lang="ru-RU"/>
          </a:p>
        </p:txBody>
      </p:sp>
    </p:spTree>
    <p:extLst>
      <p:ext uri="{BB962C8B-B14F-4D97-AF65-F5344CB8AC3E}">
        <p14:creationId xmlns:p14="http://schemas.microsoft.com/office/powerpoint/2010/main" val="50995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Sector of Neutron Activation Analysis and Applied Research together with the Moscow Regional Clinical Research Institute named after </a:t>
            </a:r>
            <a:r>
              <a:rPr lang="en-US" sz="1200" b="0" kern="1200" dirty="0" err="1">
                <a:solidFill>
                  <a:schemeClr val="tx1"/>
                </a:solidFill>
                <a:effectLst/>
                <a:latin typeface="+mn-lt"/>
                <a:ea typeface="+mn-ea"/>
                <a:cs typeface="+mn-cs"/>
              </a:rPr>
              <a:t>Vladimirsky</a:t>
            </a:r>
            <a:r>
              <a:rPr lang="en-US" sz="1200" b="0" kern="1200" dirty="0">
                <a:solidFill>
                  <a:schemeClr val="tx1"/>
                </a:solidFill>
                <a:effectLst/>
                <a:latin typeface="+mn-lt"/>
                <a:ea typeface="+mn-ea"/>
                <a:cs typeface="+mn-cs"/>
              </a:rPr>
              <a:t> carried out for the first time the research</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 to assess the effect on the mice offspring of silver nanoparticles received from the mother's body in the prenatal and lactation periods. Cognitive function levels were compared in young animals exposed to silver nanoparticles and control animals. The results of behavioral tests showed that in the prenatal period, the brain regions responsible for the formation of spatial memory are more vulnerable to silver nanoparticles than after birth, which leads to impaired cognitive function in the offspring. The silver content in various organs (blood, liver, lungs, kidneys and brain) of females and their offspring was determined by the method of neutron activation analysis. The data obtained are important for assessing the toxic effect of nanomaterials on the human reproductive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Сектор НАА и </a:t>
            </a:r>
            <a:r>
              <a:rPr lang="ru-RU" sz="1200" kern="1200" dirty="0" err="1">
                <a:solidFill>
                  <a:schemeClr val="tx1"/>
                </a:solidFill>
                <a:effectLst/>
                <a:latin typeface="+mn-lt"/>
                <a:ea typeface="+mn-ea"/>
                <a:cs typeface="+mn-cs"/>
              </a:rPr>
              <a:t>прикладнвх</a:t>
            </a:r>
            <a:r>
              <a:rPr lang="ru-RU" sz="1200" kern="1200" dirty="0">
                <a:solidFill>
                  <a:schemeClr val="tx1"/>
                </a:solidFill>
                <a:effectLst/>
                <a:latin typeface="+mn-lt"/>
                <a:ea typeface="+mn-ea"/>
                <a:cs typeface="+mn-cs"/>
              </a:rPr>
              <a:t> исследований ЛНФ совместно с Московским областным научно-исследовательским клиническим институтом им. М. Ф. Владимирского впервые выполнил работу по оценке влияния на потомство </a:t>
            </a:r>
            <a:r>
              <a:rPr lang="ru-RU" sz="1200" kern="1200" dirty="0" err="1">
                <a:solidFill>
                  <a:schemeClr val="tx1"/>
                </a:solidFill>
                <a:effectLst/>
                <a:latin typeface="+mn-lt"/>
                <a:ea typeface="+mn-ea"/>
                <a:cs typeface="+mn-cs"/>
              </a:rPr>
              <a:t>наночастиц</a:t>
            </a:r>
            <a:r>
              <a:rPr lang="ru-RU" sz="1200" kern="1200" dirty="0">
                <a:solidFill>
                  <a:schemeClr val="tx1"/>
                </a:solidFill>
                <a:effectLst/>
                <a:latin typeface="+mn-lt"/>
                <a:ea typeface="+mn-ea"/>
                <a:cs typeface="+mn-cs"/>
              </a:rPr>
              <a:t> серебра, поступивших из организма матери в </a:t>
            </a:r>
            <a:r>
              <a:rPr lang="ru-RU" sz="1200" kern="1200" dirty="0" err="1">
                <a:solidFill>
                  <a:schemeClr val="tx1"/>
                </a:solidFill>
                <a:effectLst/>
                <a:latin typeface="+mn-lt"/>
                <a:ea typeface="+mn-ea"/>
                <a:cs typeface="+mn-cs"/>
              </a:rPr>
              <a:t>пренатальный</a:t>
            </a:r>
            <a:r>
              <a:rPr lang="ru-RU" sz="1200" kern="1200" dirty="0">
                <a:solidFill>
                  <a:schemeClr val="tx1"/>
                </a:solidFill>
                <a:effectLst/>
                <a:latin typeface="+mn-lt"/>
                <a:ea typeface="+mn-ea"/>
                <a:cs typeface="+mn-cs"/>
              </a:rPr>
              <a:t> период и период лактации. Были сравнены уровни когнитивных функций у молодых животных, подвергавшихся влиянию </a:t>
            </a:r>
            <a:r>
              <a:rPr lang="ru-RU" sz="1200" kern="1200" dirty="0" err="1">
                <a:solidFill>
                  <a:schemeClr val="tx1"/>
                </a:solidFill>
                <a:effectLst/>
                <a:latin typeface="+mn-lt"/>
                <a:ea typeface="+mn-ea"/>
                <a:cs typeface="+mn-cs"/>
              </a:rPr>
              <a:t>наночастиц</a:t>
            </a:r>
            <a:r>
              <a:rPr lang="ru-RU" sz="1200" kern="1200" dirty="0">
                <a:solidFill>
                  <a:schemeClr val="tx1"/>
                </a:solidFill>
                <a:effectLst/>
                <a:latin typeface="+mn-lt"/>
                <a:ea typeface="+mn-ea"/>
                <a:cs typeface="+mn-cs"/>
              </a:rPr>
              <a:t> серебра и контрольных животных. Результаты поведенческих тестов показали, что в </a:t>
            </a:r>
            <a:r>
              <a:rPr lang="ru-RU" sz="1200" kern="1200" dirty="0" err="1">
                <a:solidFill>
                  <a:schemeClr val="tx1"/>
                </a:solidFill>
                <a:effectLst/>
                <a:latin typeface="+mn-lt"/>
                <a:ea typeface="+mn-ea"/>
                <a:cs typeface="+mn-cs"/>
              </a:rPr>
              <a:t>пренатальный</a:t>
            </a:r>
            <a:r>
              <a:rPr lang="ru-RU" sz="1200" kern="1200" dirty="0">
                <a:solidFill>
                  <a:schemeClr val="tx1"/>
                </a:solidFill>
                <a:effectLst/>
                <a:latin typeface="+mn-lt"/>
                <a:ea typeface="+mn-ea"/>
                <a:cs typeface="+mn-cs"/>
              </a:rPr>
              <a:t> период области мозга, отвечающие за формирование пространственной памяти, более уязвимы перед </a:t>
            </a:r>
            <a:r>
              <a:rPr lang="ru-RU" sz="1200" kern="1200" dirty="0" err="1">
                <a:solidFill>
                  <a:schemeClr val="tx1"/>
                </a:solidFill>
                <a:effectLst/>
                <a:latin typeface="+mn-lt"/>
                <a:ea typeface="+mn-ea"/>
                <a:cs typeface="+mn-cs"/>
              </a:rPr>
              <a:t>наночастицами</a:t>
            </a:r>
            <a:r>
              <a:rPr lang="ru-RU" sz="1200" kern="1200" dirty="0">
                <a:solidFill>
                  <a:schemeClr val="tx1"/>
                </a:solidFill>
                <a:effectLst/>
                <a:latin typeface="+mn-lt"/>
                <a:ea typeface="+mn-ea"/>
                <a:cs typeface="+mn-cs"/>
              </a:rPr>
              <a:t> серебра, чем после рождения, что приводит к нарушению когнитивных функций у потомства. Содержание серебра в различных органах (кровь, печень, легкие, почки и мозг) самок и их потомства было определено методом нейтронного активационного анализа. Полученные данные важны для оценки токсического эффекта </a:t>
            </a:r>
            <a:r>
              <a:rPr lang="ru-RU" sz="1200" kern="1200" dirty="0" err="1">
                <a:solidFill>
                  <a:schemeClr val="tx1"/>
                </a:solidFill>
                <a:effectLst/>
                <a:latin typeface="+mn-lt"/>
                <a:ea typeface="+mn-ea"/>
                <a:cs typeface="+mn-cs"/>
              </a:rPr>
              <a:t>наноматериалов</a:t>
            </a:r>
            <a:r>
              <a:rPr lang="ru-RU" sz="1200" kern="1200" dirty="0">
                <a:solidFill>
                  <a:schemeClr val="tx1"/>
                </a:solidFill>
                <a:effectLst/>
                <a:latin typeface="+mn-lt"/>
                <a:ea typeface="+mn-ea"/>
                <a:cs typeface="+mn-cs"/>
              </a:rPr>
              <a:t> на репродуктивную систему человека.</a:t>
            </a:r>
            <a:endParaRPr lang="en-US" altLang="en-US" dirty="0">
              <a:latin typeface="Arial" panose="020B0604020202020204" pitchFamily="34" charset="0"/>
            </a:endParaRPr>
          </a:p>
          <a:p>
            <a:endParaRPr lang="ru-RU" dirty="0"/>
          </a:p>
        </p:txBody>
      </p:sp>
      <p:sp>
        <p:nvSpPr>
          <p:cNvPr id="4" name="Номер слайда 3"/>
          <p:cNvSpPr>
            <a:spLocks noGrp="1"/>
          </p:cNvSpPr>
          <p:nvPr>
            <p:ph type="sldNum" sz="quarter" idx="10"/>
          </p:nvPr>
        </p:nvSpPr>
        <p:spPr/>
        <p:txBody>
          <a:bodyPr/>
          <a:lstStyle/>
          <a:p>
            <a:fld id="{D085A76B-ADE0-47F4-B832-3F38C00298CD}" type="slidenum">
              <a:rPr lang="ru-RU" smtClean="0"/>
              <a:pPr/>
              <a:t>42</a:t>
            </a:fld>
            <a:endParaRPr lang="ru-RU"/>
          </a:p>
        </p:txBody>
      </p:sp>
    </p:spTree>
    <p:extLst>
      <p:ext uri="{BB962C8B-B14F-4D97-AF65-F5344CB8AC3E}">
        <p14:creationId xmlns:p14="http://schemas.microsoft.com/office/powerpoint/2010/main" val="3285805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400" kern="1200" dirty="0">
                <a:solidFill>
                  <a:schemeClr val="tx1"/>
                </a:solidFill>
                <a:effectLst/>
                <a:latin typeface="+mn-lt"/>
                <a:ea typeface="+mn-ea"/>
                <a:cs typeface="+mn-cs"/>
              </a:rPr>
              <a:t>The DANSS project is a segmented spectrometer (one cubic meter) from plastic scintillators that measures antineutrino spectra at different distances from the reactor (by inverse beta decay). Deviations of the ratio of these spectra, measured at different distances, from the constant (3</a:t>
            </a:r>
            <a:r>
              <a:rPr lang="ru-RU" sz="1400" kern="1200" dirty="0">
                <a:solidFill>
                  <a:schemeClr val="tx1"/>
                </a:solidFill>
                <a:effectLst/>
                <a:latin typeface="+mn-lt"/>
                <a:ea typeface="+mn-ea"/>
                <a:cs typeface="+mn-cs"/>
              </a:rPr>
              <a:t>ν</a:t>
            </a:r>
            <a:r>
              <a:rPr lang="en-US" sz="1400" kern="1200" dirty="0">
                <a:solidFill>
                  <a:schemeClr val="tx1"/>
                </a:solidFill>
                <a:effectLst/>
                <a:latin typeface="+mn-lt"/>
                <a:ea typeface="+mn-ea"/>
                <a:cs typeface="+mn-cs"/>
              </a:rPr>
              <a:t> hypothesis) are a possible signal of the mixture with a sterile neutrino (4</a:t>
            </a:r>
            <a:r>
              <a:rPr lang="ru-RU" sz="1400" kern="1200" dirty="0">
                <a:solidFill>
                  <a:schemeClr val="tx1"/>
                </a:solidFill>
                <a:effectLst/>
                <a:latin typeface="+mn-lt"/>
                <a:ea typeface="+mn-ea"/>
                <a:cs typeface="+mn-cs"/>
              </a:rPr>
              <a:t>ν</a:t>
            </a:r>
            <a:r>
              <a:rPr lang="en-US" sz="1400" kern="1200" dirty="0">
                <a:solidFill>
                  <a:schemeClr val="tx1"/>
                </a:solidFill>
                <a:effectLst/>
                <a:latin typeface="+mn-lt"/>
                <a:ea typeface="+mn-ea"/>
                <a:cs typeface="+mn-cs"/>
              </a:rPr>
              <a:t> hypothesis).</a:t>
            </a:r>
            <a:endParaRPr lang="ru-RU"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400" kern="1200" dirty="0">
                <a:solidFill>
                  <a:schemeClr val="tx1"/>
                </a:solidFill>
                <a:effectLst/>
                <a:latin typeface="+mn-lt"/>
                <a:ea typeface="+mn-ea"/>
                <a:cs typeface="+mn-cs"/>
              </a:rPr>
              <a:t>Full 2016-2019 statistics (2M events, twice as much as published data) has been processed with an improved analysis method and taking into account systematic errors</a:t>
            </a:r>
          </a:p>
          <a:p>
            <a:pPr marL="285750" indent="-285750">
              <a:buFont typeface="Arial" panose="020B0604020202020204" pitchFamily="34" charset="0"/>
              <a:buChar char="•"/>
            </a:pPr>
            <a:r>
              <a:rPr lang="en-US" sz="1400" kern="1200" dirty="0">
                <a:solidFill>
                  <a:schemeClr val="tx1"/>
                </a:solidFill>
                <a:effectLst/>
                <a:latin typeface="+mn-lt"/>
                <a:ea typeface="+mn-ea"/>
                <a:cs typeface="+mn-cs"/>
              </a:rPr>
              <a:t>No statistically significant sign of the sterile neutrino oscillations effect was observed.</a:t>
            </a:r>
          </a:p>
          <a:p>
            <a:endParaRPr lang="en-US" sz="14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Проект </a:t>
            </a:r>
            <a:r>
              <a:rPr lang="en-US" sz="1200" kern="1200" dirty="0">
                <a:solidFill>
                  <a:schemeClr val="tx1"/>
                </a:solidFill>
                <a:effectLst/>
                <a:latin typeface="+mn-lt"/>
                <a:ea typeface="+mn-ea"/>
                <a:cs typeface="+mn-cs"/>
              </a:rPr>
              <a:t>DANSS</a:t>
            </a:r>
            <a:r>
              <a:rPr lang="ru-RU" sz="1200" kern="1200" dirty="0">
                <a:solidFill>
                  <a:schemeClr val="tx1"/>
                </a:solidFill>
                <a:effectLst/>
                <a:latin typeface="+mn-lt"/>
                <a:ea typeface="+mn-ea"/>
                <a:cs typeface="+mn-cs"/>
              </a:rPr>
              <a:t>  - сегментированный спектрометр (объем кубический метр) из пластических сцинтилляторов, измеряющий спектры антинейтрино на разных расстояниях от реактора (методом инверсного бета-распада). Отклонения отношения этих спектров, измеренных на разных расстояниях, от константы (3ν гипотеза) – возможный сигнал о примеси стерильного нейтрино (4ν гипотеза).</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Полная статистика за 2016–2019 гг. (2 млн. Событий, в два раза больше опубликованных данных) была обработана с использованием улучшенного метода анализа и с учетом систематических ошибок</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Статистически значимых признаков эффекта осцилляций</a:t>
            </a:r>
            <a:r>
              <a:rPr lang="ru-RU" sz="1200" kern="1200" baseline="0" dirty="0">
                <a:solidFill>
                  <a:schemeClr val="tx1"/>
                </a:solidFill>
                <a:effectLst/>
                <a:latin typeface="+mn-lt"/>
                <a:ea typeface="+mn-ea"/>
                <a:cs typeface="+mn-cs"/>
              </a:rPr>
              <a:t> в </a:t>
            </a:r>
            <a:r>
              <a:rPr lang="ru-RU" sz="1200" kern="1200" dirty="0">
                <a:solidFill>
                  <a:schemeClr val="tx1"/>
                </a:solidFill>
                <a:effectLst/>
                <a:latin typeface="+mn-lt"/>
                <a:ea typeface="+mn-ea"/>
                <a:cs typeface="+mn-cs"/>
              </a:rPr>
              <a:t>стерильное нейтрино не наблюдалось.</a:t>
            </a:r>
          </a:p>
          <a:p>
            <a:endParaRPr lang="ru-RU" dirty="0"/>
          </a:p>
        </p:txBody>
      </p:sp>
      <p:sp>
        <p:nvSpPr>
          <p:cNvPr id="4" name="Номер слайда 3"/>
          <p:cNvSpPr>
            <a:spLocks noGrp="1"/>
          </p:cNvSpPr>
          <p:nvPr>
            <p:ph type="sldNum" sz="quarter" idx="10"/>
          </p:nvPr>
        </p:nvSpPr>
        <p:spPr/>
        <p:txBody>
          <a:bodyPr/>
          <a:lstStyle/>
          <a:p>
            <a:fld id="{0C929A3B-CAEE-435F-8550-2B753D2573F0}" type="slidenum">
              <a:rPr lang="ru-RU" smtClean="0"/>
              <a:t>43</a:t>
            </a:fld>
            <a:endParaRPr lang="ru-RU"/>
          </a:p>
        </p:txBody>
      </p:sp>
    </p:spTree>
    <p:extLst>
      <p:ext uri="{BB962C8B-B14F-4D97-AF65-F5344CB8AC3E}">
        <p14:creationId xmlns:p14="http://schemas.microsoft.com/office/powerpoint/2010/main" val="845078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New data allowed to extend excluded area of phase space for 4n hypothesis in comparison with old results published in 2018. </a:t>
            </a:r>
            <a:r>
              <a:rPr lang="en-US" sz="1200" b="1" kern="1200" dirty="0">
                <a:solidFill>
                  <a:srgbClr val="FF0000"/>
                </a:solidFill>
                <a:effectLst/>
                <a:latin typeface="+mn-lt"/>
                <a:ea typeface="+mn-ea"/>
                <a:cs typeface="+mn-cs"/>
              </a:rPr>
              <a:t>This is the best experimental result in the world.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Reactor anomaly best fit point was excluded at &gt;5 sigma.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Systematics influence is small, results of our method are independent from shape of </a:t>
            </a:r>
            <a:r>
              <a:rPr lang="en-US" sz="1200" kern="1200" dirty="0" err="1">
                <a:solidFill>
                  <a:schemeClr val="tx1"/>
                </a:solidFill>
                <a:effectLst/>
                <a:latin typeface="+mn-lt"/>
                <a:ea typeface="+mn-ea"/>
                <a:cs typeface="+mn-cs"/>
              </a:rPr>
              <a:t>antinu</a:t>
            </a:r>
            <a:r>
              <a:rPr lang="en-US" sz="1200" kern="1200" dirty="0">
                <a:solidFill>
                  <a:schemeClr val="tx1"/>
                </a:solidFill>
                <a:effectLst/>
                <a:latin typeface="+mn-lt"/>
                <a:ea typeface="+mn-ea"/>
                <a:cs typeface="+mn-cs"/>
              </a:rPr>
              <a:t>-spectrum, detector efficiency.</a:t>
            </a:r>
            <a:endParaRPr lang="ru-R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DANSS continues to take data and progress in detector calibration and systematics studies is going on.</a:t>
            </a:r>
            <a:endParaRPr lang="ru-R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Новые данные позволили расширить исключенную область фазового пространства 4</a:t>
            </a:r>
            <a:r>
              <a:rPr lang="en-US" sz="1200" kern="1200" dirty="0">
                <a:solidFill>
                  <a:schemeClr val="tx1"/>
                </a:solidFill>
                <a:effectLst/>
                <a:latin typeface="+mn-lt"/>
                <a:ea typeface="+mn-ea"/>
                <a:cs typeface="+mn-cs"/>
              </a:rPr>
              <a:t>nu </a:t>
            </a:r>
            <a:r>
              <a:rPr lang="ru-RU" sz="1200" kern="1200" dirty="0">
                <a:solidFill>
                  <a:schemeClr val="tx1"/>
                </a:solidFill>
                <a:effectLst/>
                <a:latin typeface="+mn-lt"/>
                <a:ea typeface="+mn-ea"/>
                <a:cs typeface="+mn-cs"/>
              </a:rPr>
              <a:t>модели по сравнению со старыми результатами, опубликованными в 2018 году.</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Это лучший экспериментальный результат в мире.</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Точка</a:t>
            </a:r>
            <a:r>
              <a:rPr lang="ru-RU" sz="1200" kern="1200" baseline="0" dirty="0">
                <a:solidFill>
                  <a:schemeClr val="tx1"/>
                </a:solidFill>
                <a:effectLst/>
                <a:latin typeface="+mn-lt"/>
                <a:ea typeface="+mn-ea"/>
                <a:cs typeface="+mn-cs"/>
              </a:rPr>
              <a:t> лучшего фита реакторной аномалии исключена на уровне более 5 сигма.</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Влияние систематики невелико, результаты данного метода не зависят от формы спектра реакторных антинейтрино и эффективности детектора.</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DANSS</a:t>
            </a:r>
            <a:r>
              <a:rPr lang="ru-RU" sz="1200" kern="1200" dirty="0">
                <a:solidFill>
                  <a:schemeClr val="tx1"/>
                </a:solidFill>
                <a:effectLst/>
                <a:latin typeface="+mn-lt"/>
                <a:ea typeface="+mn-ea"/>
                <a:cs typeface="+mn-cs"/>
              </a:rPr>
              <a:t> продолжает собирать данные, и продолжается процесс совершенствования</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обработки и исследования систематических эффектов.</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C929A3B-CAEE-435F-8550-2B753D2573F0}" type="slidenum">
              <a:rPr lang="ru-RU" smtClean="0"/>
              <a:t>44</a:t>
            </a:fld>
            <a:endParaRPr lang="ru-RU"/>
          </a:p>
        </p:txBody>
      </p:sp>
    </p:spTree>
    <p:extLst>
      <p:ext uri="{BB962C8B-B14F-4D97-AF65-F5344CB8AC3E}">
        <p14:creationId xmlns:p14="http://schemas.microsoft.com/office/powerpoint/2010/main" val="1224932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vGEN</a:t>
            </a:r>
            <a:r>
              <a:rPr lang="en-US" baseline="0" dirty="0"/>
              <a:t>/GEMMA-3 projects is aimed to investigates fundamental properties of neutrino at close vicinity to the reactor core of Kalinin Nuclear Power Plant. In particular, the searches for coherent elastic neutrino nucleus scattering and magnetic moment of neutrino are performed. It also has many other future applications like search for sterile neutrino, non-standard neutrino interactions and reactor monitoring. </a:t>
            </a:r>
          </a:p>
          <a:p>
            <a:r>
              <a:rPr lang="en-US" sz="1200" kern="1200" dirty="0" err="1">
                <a:solidFill>
                  <a:schemeClr val="tx1"/>
                </a:solidFill>
                <a:effectLst/>
                <a:latin typeface="+mn-lt"/>
                <a:ea typeface="+mn-ea"/>
                <a:cs typeface="+mn-cs"/>
              </a:rPr>
              <a:t>vGEN</a:t>
            </a:r>
            <a:r>
              <a:rPr lang="en-US" sz="1200" kern="1200" dirty="0">
                <a:solidFill>
                  <a:schemeClr val="tx1"/>
                </a:solidFill>
                <a:effectLst/>
                <a:latin typeface="+mn-lt"/>
                <a:ea typeface="+mn-ea"/>
                <a:cs typeface="+mn-cs"/>
              </a:rPr>
              <a:t>/GEMMA-3 projects are aimed to investigation of fundamental properties of neutrino. The searches for </a:t>
            </a:r>
            <a:r>
              <a:rPr lang="en-US" sz="1200" kern="1200" dirty="0" err="1">
                <a:solidFill>
                  <a:schemeClr val="tx1"/>
                </a:solidFill>
                <a:effectLst/>
                <a:latin typeface="+mn-lt"/>
                <a:ea typeface="+mn-ea"/>
                <a:cs typeface="+mn-cs"/>
              </a:rPr>
              <a:t>CEvNS</a:t>
            </a:r>
            <a:r>
              <a:rPr lang="en-US" sz="1200" kern="1200" dirty="0">
                <a:solidFill>
                  <a:schemeClr val="tx1"/>
                </a:solidFill>
                <a:effectLst/>
                <a:latin typeface="+mn-lt"/>
                <a:ea typeface="+mn-ea"/>
                <a:cs typeface="+mn-cs"/>
              </a:rPr>
              <a:t> and MMN are performed. The experimental setup is been constructed under the reactor core of KNPP (285 km from </a:t>
            </a:r>
            <a:r>
              <a:rPr lang="en-US" sz="1200" kern="1200" dirty="0" err="1">
                <a:solidFill>
                  <a:schemeClr val="tx1"/>
                </a:solidFill>
                <a:effectLst/>
                <a:latin typeface="+mn-lt"/>
                <a:ea typeface="+mn-ea"/>
                <a:cs typeface="+mn-cs"/>
              </a:rPr>
              <a:t>Dubna</a:t>
            </a:r>
            <a:r>
              <a:rPr lang="en-US" sz="1200" kern="1200" dirty="0">
                <a:solidFill>
                  <a:schemeClr val="tx1"/>
                </a:solidFill>
                <a:effectLst/>
                <a:latin typeface="+mn-lt"/>
                <a:ea typeface="+mn-ea"/>
                <a:cs typeface="+mn-cs"/>
              </a:rPr>
              <a:t>). The distance to the reactor core is just 10 m, so the detector is under an enormous antineutrino flux of more than 5*10^13 neutrinos/(s*cm2). This is the highest value in the field.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Проекты </a:t>
            </a:r>
            <a:r>
              <a:rPr lang="ru-RU" sz="1200" kern="1200" dirty="0" err="1">
                <a:solidFill>
                  <a:schemeClr val="tx1"/>
                </a:solidFill>
                <a:effectLst/>
                <a:latin typeface="+mn-lt"/>
                <a:ea typeface="+mn-ea"/>
                <a:cs typeface="+mn-cs"/>
              </a:rPr>
              <a:t>vGEN</a:t>
            </a:r>
            <a:r>
              <a:rPr lang="ru-RU" sz="1200" kern="1200" dirty="0">
                <a:solidFill>
                  <a:schemeClr val="tx1"/>
                </a:solidFill>
                <a:effectLst/>
                <a:latin typeface="+mn-lt"/>
                <a:ea typeface="+mn-ea"/>
                <a:cs typeface="+mn-cs"/>
              </a:rPr>
              <a:t>/GEMMA-3 нацелены на исследование фундаментальных свойств нейтрино. В частности, производится поиск когерентного упругого рассеяния нейтрино на ядре и магнитного момента нейтрино. Экспериментальная установка строится под реактором Калининской АЭС находящейся на расстоянии 285 км от Дубны. Расстояние до ядра реактора составляет всего 10 м, таким образом детектор находится под огромным потоком нейтрино более чем 5*10^13 нейтрино/(см сек). Это наивысшее значение потока для данной области исследований. Конструктивные материалы реактора, расположенные вокруг установки, служат хорошей защитой от космического излучения. </a:t>
            </a:r>
          </a:p>
        </p:txBody>
      </p:sp>
      <p:sp>
        <p:nvSpPr>
          <p:cNvPr id="4" name="Номер слайда 3"/>
          <p:cNvSpPr>
            <a:spLocks noGrp="1"/>
          </p:cNvSpPr>
          <p:nvPr>
            <p:ph type="sldNum" sz="quarter" idx="10"/>
          </p:nvPr>
        </p:nvSpPr>
        <p:spPr/>
        <p:txBody>
          <a:bodyPr/>
          <a:lstStyle/>
          <a:p>
            <a:fld id="{98D3BCFD-410B-43D3-AB27-227DA972D1EE}" type="slidenum">
              <a:rPr lang="ru-RU" smtClean="0"/>
              <a:t>45</a:t>
            </a:fld>
            <a:endParaRPr lang="ru-RU"/>
          </a:p>
        </p:txBody>
      </p:sp>
    </p:spTree>
    <p:extLst>
      <p:ext uri="{BB962C8B-B14F-4D97-AF65-F5344CB8AC3E}">
        <p14:creationId xmlns:p14="http://schemas.microsoft.com/office/powerpoint/2010/main" val="29244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setup is surrounded by constructive materials of the reactor, which serve as good shielding against cosmic radiation. Innovative low background low threshold </a:t>
            </a:r>
            <a:r>
              <a:rPr lang="en-US" sz="1200" kern="1200" dirty="0" err="1">
                <a:solidFill>
                  <a:schemeClr val="tx1"/>
                </a:solidFill>
                <a:effectLst/>
                <a:latin typeface="+mn-lt"/>
                <a:ea typeface="+mn-ea"/>
                <a:cs typeface="+mn-cs"/>
              </a:rPr>
              <a:t>HPGe</a:t>
            </a:r>
            <a:r>
              <a:rPr lang="en-US" sz="1200" kern="1200" dirty="0">
                <a:solidFill>
                  <a:schemeClr val="tx1"/>
                </a:solidFill>
                <a:effectLst/>
                <a:latin typeface="+mn-lt"/>
                <a:ea typeface="+mn-ea"/>
                <a:cs typeface="+mn-cs"/>
              </a:rPr>
              <a:t> detectors are used to detect signal from neutrinos. A demonstrated possibility to acquire signal below 200 eV is important for detection of the low energy recoils from neutrino scattering. </a:t>
            </a:r>
          </a:p>
          <a:p>
            <a:r>
              <a:rPr lang="ru-RU" sz="1200" kern="1200" dirty="0">
                <a:solidFill>
                  <a:schemeClr val="tx1"/>
                </a:solidFill>
                <a:effectLst/>
                <a:latin typeface="+mn-lt"/>
                <a:ea typeface="+mn-ea"/>
                <a:cs typeface="+mn-cs"/>
              </a:rPr>
              <a:t>Инновационные </a:t>
            </a:r>
            <a:r>
              <a:rPr lang="ru-RU" sz="1200" kern="1200" dirty="0" err="1">
                <a:solidFill>
                  <a:schemeClr val="tx1"/>
                </a:solidFill>
                <a:effectLst/>
                <a:latin typeface="+mn-lt"/>
                <a:ea typeface="+mn-ea"/>
                <a:cs typeface="+mn-cs"/>
              </a:rPr>
              <a:t>низкопороговые</a:t>
            </a:r>
            <a:r>
              <a:rPr lang="ru-RU" sz="1200" kern="1200" dirty="0">
                <a:solidFill>
                  <a:schemeClr val="tx1"/>
                </a:solidFill>
                <a:effectLst/>
                <a:latin typeface="+mn-lt"/>
                <a:ea typeface="+mn-ea"/>
                <a:cs typeface="+mn-cs"/>
              </a:rPr>
              <a:t> низкофоновые детекторы из сверхчистого германия используются для детектирования сигналов от нейтрино. Была продемонстрирована возможность регистрации сигналов с энергией ниже 200 эВ, что очень важно для регистрации </a:t>
            </a:r>
            <a:r>
              <a:rPr lang="ru-RU" sz="1200" kern="1200" dirty="0" err="1">
                <a:solidFill>
                  <a:schemeClr val="tx1"/>
                </a:solidFill>
                <a:effectLst/>
                <a:latin typeface="+mn-lt"/>
                <a:ea typeface="+mn-ea"/>
                <a:cs typeface="+mn-cs"/>
              </a:rPr>
              <a:t>низкоэнергетичных</a:t>
            </a:r>
            <a:r>
              <a:rPr lang="ru-RU" sz="1200" kern="1200" dirty="0">
                <a:solidFill>
                  <a:schemeClr val="tx1"/>
                </a:solidFill>
                <a:effectLst/>
                <a:latin typeface="+mn-lt"/>
                <a:ea typeface="+mn-ea"/>
                <a:cs typeface="+mn-cs"/>
              </a:rPr>
              <a:t> сигналов от ядер отдач</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8D3BCFD-410B-43D3-AB27-227DA972D1EE}" type="slidenum">
              <a:rPr lang="ru-RU" smtClean="0"/>
              <a:t>46</a:t>
            </a:fld>
            <a:endParaRPr lang="ru-RU"/>
          </a:p>
        </p:txBody>
      </p:sp>
    </p:spTree>
    <p:extLst>
      <p:ext uri="{BB962C8B-B14F-4D97-AF65-F5344CB8AC3E}">
        <p14:creationId xmlns:p14="http://schemas.microsoft.com/office/powerpoint/2010/main" val="2999193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data taking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KNPP </a:t>
            </a:r>
            <a:r>
              <a:rPr lang="ru-RU" sz="1200" kern="1200" dirty="0" err="1">
                <a:solidFill>
                  <a:schemeClr val="tx1"/>
                </a:solidFill>
                <a:effectLst/>
                <a:latin typeface="+mn-lt"/>
                <a:ea typeface="+mn-ea"/>
                <a:cs typeface="+mn-cs"/>
              </a:rPr>
              <a:t>are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ongoing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moment</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Key parameters of the experimental setup are improved significantly in a </a:t>
            </a:r>
            <a:r>
              <a:rPr lang="en-US" sz="1200" kern="1200" dirty="0" err="1">
                <a:solidFill>
                  <a:schemeClr val="tx1"/>
                </a:solidFill>
                <a:effectLst/>
                <a:latin typeface="+mn-lt"/>
                <a:ea typeface="+mn-ea"/>
                <a:cs typeface="+mn-cs"/>
              </a:rPr>
              <a:t>comparion</a:t>
            </a:r>
            <a:r>
              <a:rPr lang="en-US" sz="1200" kern="1200" dirty="0">
                <a:solidFill>
                  <a:schemeClr val="tx1"/>
                </a:solidFill>
                <a:effectLst/>
                <a:latin typeface="+mn-lt"/>
                <a:ea typeface="+mn-ea"/>
                <a:cs typeface="+mn-cs"/>
              </a:rPr>
              <a:t> with GEMMA-I experiment which holds the best current limit for MMN. </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В настоящее время начат набор данных на Калининской АЭС. Ключевые параметры экспериментальной установки были значительно улучшены по сравнению с предыдущей фазой эксперимента GEMMA-I, получившей лучший современный лабораторный предел на значение магнитного момента нейтрино. </a:t>
            </a:r>
          </a:p>
        </p:txBody>
      </p:sp>
      <p:sp>
        <p:nvSpPr>
          <p:cNvPr id="4" name="Номер слайда 3"/>
          <p:cNvSpPr>
            <a:spLocks noGrp="1"/>
          </p:cNvSpPr>
          <p:nvPr>
            <p:ph type="sldNum" sz="quarter" idx="10"/>
          </p:nvPr>
        </p:nvSpPr>
        <p:spPr/>
        <p:txBody>
          <a:bodyPr/>
          <a:lstStyle/>
          <a:p>
            <a:fld id="{98D3BCFD-410B-43D3-AB27-227DA972D1EE}" type="slidenum">
              <a:rPr lang="ru-RU" smtClean="0"/>
              <a:t>47</a:t>
            </a:fld>
            <a:endParaRPr lang="ru-RU"/>
          </a:p>
        </p:txBody>
      </p:sp>
    </p:spTree>
    <p:extLst>
      <p:ext uri="{BB962C8B-B14F-4D97-AF65-F5344CB8AC3E}">
        <p14:creationId xmlns:p14="http://schemas.microsoft.com/office/powerpoint/2010/main" val="3998443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Прямой поиск частиц темной материи является фундаментальной научной задачей эксперимента EDELWEISS. В эксперименте используются </a:t>
            </a:r>
            <a:r>
              <a:rPr lang="ru-RU" sz="1200" kern="1200" dirty="0" err="1">
                <a:solidFill>
                  <a:schemeClr val="tx1"/>
                </a:solidFill>
                <a:effectLst/>
                <a:latin typeface="+mn-lt"/>
                <a:ea typeface="+mn-ea"/>
                <a:cs typeface="+mn-cs"/>
              </a:rPr>
              <a:t>HPGe</a:t>
            </a:r>
            <a:r>
              <a:rPr lang="ru-RU" sz="1200" kern="1200" dirty="0">
                <a:solidFill>
                  <a:schemeClr val="tx1"/>
                </a:solidFill>
                <a:effectLst/>
                <a:latin typeface="+mn-lt"/>
                <a:ea typeface="+mn-ea"/>
                <a:cs typeface="+mn-cs"/>
              </a:rPr>
              <a:t> детекторы-болометры (Рис. 1), позволяющие проводить высокоэффективный отбор фоновых событий. Благодаря высокому энергетическому разрешению и низкому порогу регистрации, детекторы </a:t>
            </a:r>
            <a:r>
              <a:rPr lang="en-US" sz="1200" kern="1200" dirty="0">
                <a:solidFill>
                  <a:schemeClr val="tx1"/>
                </a:solidFill>
                <a:effectLst/>
                <a:latin typeface="+mn-lt"/>
                <a:ea typeface="+mn-ea"/>
                <a:cs typeface="+mn-cs"/>
              </a:rPr>
              <a:t>EDELWEISS</a:t>
            </a:r>
            <a:r>
              <a:rPr lang="ru-RU" sz="1200" kern="1200" dirty="0">
                <a:solidFill>
                  <a:schemeClr val="tx1"/>
                </a:solidFill>
                <a:effectLst/>
                <a:latin typeface="+mn-lt"/>
                <a:ea typeface="+mn-ea"/>
                <a:cs typeface="+mn-cs"/>
              </a:rPr>
              <a:t> позволяют проводить поиски легких WIMP и </a:t>
            </a:r>
            <a:r>
              <a:rPr lang="ru-RU" sz="1200" kern="1200" dirty="0" err="1">
                <a:solidFill>
                  <a:schemeClr val="tx1"/>
                </a:solidFill>
                <a:effectLst/>
                <a:latin typeface="+mn-lt"/>
                <a:ea typeface="+mn-ea"/>
                <a:cs typeface="+mn-cs"/>
              </a:rPr>
              <a:t>аксионо</a:t>
            </a:r>
            <a:r>
              <a:rPr lang="ru-RU" sz="1200" kern="1200" dirty="0">
                <a:solidFill>
                  <a:schemeClr val="tx1"/>
                </a:solidFill>
                <a:effectLst/>
                <a:latin typeface="+mn-lt"/>
                <a:ea typeface="+mn-ea"/>
                <a:cs typeface="+mn-cs"/>
              </a:rPr>
              <a:t>-подобных частиц в области энергий, недоступной для других экспериментов. В 2019 г. новые результаты эксперимента связаны с разработкой уникальных </a:t>
            </a:r>
            <a:r>
              <a:rPr lang="ru-RU" sz="1200" kern="1200" dirty="0" err="1">
                <a:solidFill>
                  <a:schemeClr val="tx1"/>
                </a:solidFill>
                <a:effectLst/>
                <a:latin typeface="+mn-lt"/>
                <a:ea typeface="+mn-ea"/>
                <a:cs typeface="+mn-cs"/>
              </a:rPr>
              <a:t>низкопороговых</a:t>
            </a:r>
            <a:r>
              <a:rPr lang="ru-RU" sz="1200" kern="1200" dirty="0">
                <a:solidFill>
                  <a:schemeClr val="tx1"/>
                </a:solidFill>
                <a:effectLst/>
                <a:latin typeface="+mn-lt"/>
                <a:ea typeface="+mn-ea"/>
                <a:cs typeface="+mn-cs"/>
              </a:rPr>
              <a:t> детекторов-болометров, позволяющих детектировать ядра отдачи с рекордными энергиями от ~20 эВ. Измерения с новыми детекторами ведутся в подземной лаборатории </a:t>
            </a:r>
            <a:r>
              <a:rPr lang="en-US" sz="1200" kern="1200" dirty="0">
                <a:solidFill>
                  <a:schemeClr val="tx1"/>
                </a:solidFill>
                <a:effectLst/>
                <a:latin typeface="+mn-lt"/>
                <a:ea typeface="+mn-ea"/>
                <a:cs typeface="+mn-cs"/>
              </a:rPr>
              <a:t>LSM</a:t>
            </a:r>
            <a:r>
              <a:rPr lang="ru-RU" sz="1200" kern="1200" dirty="0">
                <a:solidFill>
                  <a:schemeClr val="tx1"/>
                </a:solidFill>
                <a:effectLst/>
                <a:latin typeface="+mn-lt"/>
                <a:ea typeface="+mn-ea"/>
                <a:cs typeface="+mn-cs"/>
              </a:rPr>
              <a:t> (Модан, Франция) и в </a:t>
            </a:r>
            <a:r>
              <a:rPr lang="en-US" sz="1200" kern="1200" dirty="0">
                <a:solidFill>
                  <a:schemeClr val="tx1"/>
                </a:solidFill>
                <a:effectLst/>
                <a:latin typeface="+mn-lt"/>
                <a:ea typeface="+mn-ea"/>
                <a:cs typeface="+mn-cs"/>
              </a:rPr>
              <a:t>IP</a:t>
            </a:r>
            <a:r>
              <a:rPr lang="ru-RU" sz="1200"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I</a:t>
            </a:r>
            <a:r>
              <a:rPr lang="ru-RU" sz="1200" kern="1200" dirty="0">
                <a:solidFill>
                  <a:schemeClr val="tx1"/>
                </a:solidFill>
                <a:effectLst/>
                <a:latin typeface="+mn-lt"/>
                <a:ea typeface="+mn-ea"/>
                <a:cs typeface="+mn-cs"/>
              </a:rPr>
              <a:t> (Лион). Из измерений с новыми детекторами получены и опубликованы результаты по поиску WIMP в районе масс ниже 1 ГэВ/с</a:t>
            </a:r>
            <a:r>
              <a:rPr lang="ru-RU" sz="1200" kern="1200" baseline="30000" dirty="0">
                <a:solidFill>
                  <a:schemeClr val="tx1"/>
                </a:solidFill>
                <a:effectLst/>
                <a:latin typeface="+mn-lt"/>
                <a:ea typeface="+mn-ea"/>
                <a:cs typeface="+mn-cs"/>
              </a:rPr>
              <a:t>2</a:t>
            </a:r>
            <a:r>
              <a:rPr lang="ru-RU" sz="1200" kern="1200" dirty="0">
                <a:solidFill>
                  <a:schemeClr val="tx1"/>
                </a:solidFill>
                <a:effectLst/>
                <a:latin typeface="+mn-lt"/>
                <a:ea typeface="+mn-ea"/>
                <a:cs typeface="+mn-cs"/>
              </a:rPr>
              <a:t> (Рис. 2). Кроме того, в рамках совместного использования криостата EDELWEISS с экспериментом CUPID получены результаты по полной идентификации α/γ(β) фоновых событий. В результате синергии между экспериментами в 2019 году осуществлен набор данных с целью достижения наилучшей чувствительности к 0ν2β распаду </a:t>
            </a:r>
            <a:r>
              <a:rPr lang="ru-RU" sz="1200" kern="1200" baseline="30000" dirty="0">
                <a:solidFill>
                  <a:schemeClr val="tx1"/>
                </a:solidFill>
                <a:effectLst/>
                <a:latin typeface="+mn-lt"/>
                <a:ea typeface="+mn-ea"/>
                <a:cs typeface="+mn-cs"/>
              </a:rPr>
              <a:t>100</a:t>
            </a:r>
            <a:r>
              <a:rPr lang="en-US" sz="1200" kern="1200" dirty="0">
                <a:solidFill>
                  <a:schemeClr val="tx1"/>
                </a:solidFill>
                <a:effectLst/>
                <a:latin typeface="+mn-lt"/>
                <a:ea typeface="+mn-ea"/>
                <a:cs typeface="+mn-cs"/>
              </a:rPr>
              <a:t>Mo</a:t>
            </a:r>
            <a:r>
              <a:rPr lang="ru-RU" sz="1200" kern="1200" dirty="0">
                <a:solidFill>
                  <a:schemeClr val="tx1"/>
                </a:solidFill>
                <a:effectLst/>
                <a:latin typeface="+mn-lt"/>
                <a:ea typeface="+mn-ea"/>
                <a:cs typeface="+mn-cs"/>
              </a:rPr>
              <a:t> (arXiv:1909.02994).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8D3BCFD-410B-43D3-AB27-227DA972D1EE}" type="slidenum">
              <a:rPr lang="ru-RU" smtClean="0"/>
              <a:t>48</a:t>
            </a:fld>
            <a:endParaRPr lang="ru-RU"/>
          </a:p>
        </p:txBody>
      </p:sp>
    </p:spTree>
    <p:extLst>
      <p:ext uri="{BB962C8B-B14F-4D97-AF65-F5344CB8AC3E}">
        <p14:creationId xmlns:p14="http://schemas.microsoft.com/office/powerpoint/2010/main" val="1426939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Прорыв, осуществленный EDELWEISS, в создание детекторов, регистрирующих сигнал в диапазоне энергий ядер отдачи ниже 100 эВ, открывает совершенно новые возможности не только поиска частиц темной материи, но и исследования нейтрино, используя когерентное рассеяние на ядрах (</a:t>
            </a:r>
            <a:r>
              <a:rPr lang="ru-RU" sz="1200" kern="1200" dirty="0" err="1">
                <a:solidFill>
                  <a:schemeClr val="tx1"/>
                </a:solidFill>
                <a:effectLst/>
                <a:latin typeface="+mn-lt"/>
                <a:ea typeface="+mn-ea"/>
                <a:cs typeface="+mn-cs"/>
              </a:rPr>
              <a:t>CEνNS</a:t>
            </a:r>
            <a:r>
              <a:rPr lang="ru-RU" sz="1200" kern="1200" dirty="0">
                <a:solidFill>
                  <a:schemeClr val="tx1"/>
                </a:solidFill>
                <a:effectLst/>
                <a:latin typeface="+mn-lt"/>
                <a:ea typeface="+mn-ea"/>
                <a:cs typeface="+mn-cs"/>
              </a:rPr>
              <a:t>). Поиск физики за пределами Стандартной модели с </a:t>
            </a:r>
            <a:r>
              <a:rPr lang="ru-RU" sz="1200" kern="1200" dirty="0" err="1">
                <a:solidFill>
                  <a:schemeClr val="tx1"/>
                </a:solidFill>
                <a:effectLst/>
                <a:latin typeface="+mn-lt"/>
                <a:ea typeface="+mn-ea"/>
                <a:cs typeface="+mn-cs"/>
              </a:rPr>
              <a:t>CEνNS</a:t>
            </a:r>
            <a:r>
              <a:rPr lang="ru-RU" sz="1200" kern="1200" dirty="0">
                <a:solidFill>
                  <a:schemeClr val="tx1"/>
                </a:solidFill>
                <a:effectLst/>
                <a:latin typeface="+mn-lt"/>
                <a:ea typeface="+mn-ea"/>
                <a:cs typeface="+mn-cs"/>
              </a:rPr>
              <a:t> требует измерений с высочайшим уровнем точности в самом низу энергетического диапазона индуцированных ядерных отдач, так как ожидается, что влияние Новой физики будет приводить к спектральным искажениям для энергий ядер отдачи ниже 100 эВ. Из-за существенных неопределенностей в </a:t>
            </a:r>
            <a:r>
              <a:rPr lang="ru-RU" sz="1200" kern="1200" dirty="0" err="1">
                <a:solidFill>
                  <a:schemeClr val="tx1"/>
                </a:solidFill>
                <a:effectLst/>
                <a:latin typeface="+mn-lt"/>
                <a:ea typeface="+mn-ea"/>
                <a:cs typeface="+mn-cs"/>
              </a:rPr>
              <a:t>квенчинге</a:t>
            </a:r>
            <a:r>
              <a:rPr lang="ru-RU" sz="1200" kern="1200" dirty="0">
                <a:solidFill>
                  <a:schemeClr val="tx1"/>
                </a:solidFill>
                <a:effectLst/>
                <a:latin typeface="+mn-lt"/>
                <a:ea typeface="+mn-ea"/>
                <a:cs typeface="+mn-cs"/>
              </a:rPr>
              <a:t> в области низких энергий (распределение энергии потерь между ионизацией и прямыми возбуждениями колебаний решетки), только криогенные болометры следующего поколения, как уже разработанные EDELWEISS, с беспрецедентным низкоэнергетическим порогом и возможностью подавления фоновых событий, смогут обеспечить ~1% </a:t>
            </a:r>
            <a:r>
              <a:rPr lang="ru-RU" sz="1200" kern="1200" dirty="0" err="1">
                <a:solidFill>
                  <a:schemeClr val="tx1"/>
                </a:solidFill>
                <a:effectLst/>
                <a:latin typeface="+mn-lt"/>
                <a:ea typeface="+mn-ea"/>
                <a:cs typeface="+mn-cs"/>
              </a:rPr>
              <a:t>прецизионность</a:t>
            </a:r>
            <a:r>
              <a:rPr lang="ru-RU" sz="1200" kern="1200" dirty="0">
                <a:solidFill>
                  <a:schemeClr val="tx1"/>
                </a:solidFill>
                <a:effectLst/>
                <a:latin typeface="+mn-lt"/>
                <a:ea typeface="+mn-ea"/>
                <a:cs typeface="+mn-cs"/>
              </a:rPr>
              <a:t> измерения </a:t>
            </a:r>
            <a:r>
              <a:rPr lang="ru-RU" sz="1200" kern="1200" dirty="0" err="1">
                <a:solidFill>
                  <a:schemeClr val="tx1"/>
                </a:solidFill>
                <a:effectLst/>
                <a:latin typeface="+mn-lt"/>
                <a:ea typeface="+mn-ea"/>
                <a:cs typeface="+mn-cs"/>
              </a:rPr>
              <a:t>CEνNS</a:t>
            </a:r>
            <a:r>
              <a:rPr lang="ru-RU" sz="1200" kern="1200" dirty="0">
                <a:solidFill>
                  <a:schemeClr val="tx1"/>
                </a:solidFill>
                <a:effectLst/>
                <a:latin typeface="+mn-lt"/>
                <a:ea typeface="+mn-ea"/>
                <a:cs typeface="+mn-cs"/>
              </a:rPr>
              <a:t> вплоть до O(10) эВ. Такая точность, которую предполагается достичь в новом эксперименте </a:t>
            </a:r>
            <a:r>
              <a:rPr lang="ru-RU" sz="1200" kern="1200" dirty="0" err="1">
                <a:solidFill>
                  <a:schemeClr val="tx1"/>
                </a:solidFill>
                <a:effectLst/>
                <a:latin typeface="+mn-lt"/>
                <a:ea typeface="+mn-ea"/>
                <a:cs typeface="+mn-cs"/>
              </a:rPr>
              <a:t>Ricochet</a:t>
            </a:r>
            <a:r>
              <a:rPr lang="ru-RU" sz="1200" kern="1200" dirty="0">
                <a:solidFill>
                  <a:schemeClr val="tx1"/>
                </a:solidFill>
                <a:effectLst/>
                <a:latin typeface="+mn-lt"/>
                <a:ea typeface="+mn-ea"/>
                <a:cs typeface="+mn-cs"/>
              </a:rPr>
              <a:t>, R&amp;D которого ведется на базе EDELWEISS с активным участием ОИЯИ, позволит проверить различные расширения Стандартной модели и значительно повлияет на наше понимание </a:t>
            </a:r>
            <a:r>
              <a:rPr lang="ru-RU" sz="1200" kern="1200" dirty="0" err="1">
                <a:solidFill>
                  <a:schemeClr val="tx1"/>
                </a:solidFill>
                <a:effectLst/>
                <a:latin typeface="+mn-lt"/>
                <a:ea typeface="+mn-ea"/>
                <a:cs typeface="+mn-cs"/>
              </a:rPr>
              <a:t>электрослабого</a:t>
            </a:r>
            <a:r>
              <a:rPr lang="ru-RU" sz="1200" kern="1200" dirty="0">
                <a:solidFill>
                  <a:schemeClr val="tx1"/>
                </a:solidFill>
                <a:effectLst/>
                <a:latin typeface="+mn-lt"/>
                <a:ea typeface="+mn-ea"/>
                <a:cs typeface="+mn-cs"/>
              </a:rPr>
              <a:t> сектора. Для проведения эксперимента начато изучение мест потенциального расположения установки вблизи исследовательского реактора ILL (Франция) и вблизи реактора ВВР-1200 Нововоронежской АЭС.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8D3BCFD-410B-43D3-AB27-227DA972D1EE}" type="slidenum">
              <a:rPr lang="ru-RU" smtClean="0"/>
              <a:t>49</a:t>
            </a:fld>
            <a:endParaRPr lang="ru-RU"/>
          </a:p>
        </p:txBody>
      </p:sp>
    </p:spTree>
    <p:extLst>
      <p:ext uri="{BB962C8B-B14F-4D97-AF65-F5344CB8AC3E}">
        <p14:creationId xmlns:p14="http://schemas.microsoft.com/office/powerpoint/2010/main" val="268435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 fundamentally new detector, the </a:t>
            </a:r>
            <a:r>
              <a:rPr lang="en-US" sz="1200" b="1" kern="1200" dirty="0">
                <a:solidFill>
                  <a:schemeClr val="tx1"/>
                </a:solidFill>
                <a:effectLst/>
                <a:latin typeface="+mn-lt"/>
                <a:ea typeface="+mn-ea"/>
                <a:cs typeface="+mn-cs"/>
              </a:rPr>
              <a:t>Precision Laser Inclinometer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PLI</a:t>
            </a:r>
            <a:r>
              <a:rPr lang="en-US" sz="1200" kern="1200" dirty="0">
                <a:solidFill>
                  <a:schemeClr val="tx1"/>
                </a:solidFill>
                <a:effectLst/>
                <a:latin typeface="+mn-lt"/>
                <a:ea typeface="+mn-ea"/>
                <a:cs typeface="+mn-cs"/>
              </a:rPr>
              <a:t>), has been developed and put into operation at JINR, which makes it possible to detect angular oscillations of the earth surface in the frequency range of 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to 4 Hz with the maximum sensitivity of 2.4 ⋅ 10</a:t>
            </a:r>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rad/Hz</a:t>
            </a:r>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Five complete inclinometer sets are manufactured and supplied to CERN for monitoring LHC deformations. Up to date, three of them have been successfully put into operation. A trilateral Addendum was signed by JINR, EGO–VIRGO, and CERN to start using the PLI for stabilization of active elements of IGA VIRGO against angular </a:t>
            </a:r>
            <a:r>
              <a:rPr lang="en-US" sz="1200" kern="1200" dirty="0" err="1">
                <a:solidFill>
                  <a:schemeClr val="tx1"/>
                </a:solidFill>
                <a:effectLst/>
                <a:latin typeface="+mn-lt"/>
                <a:ea typeface="+mn-ea"/>
                <a:cs typeface="+mn-cs"/>
              </a:rPr>
              <a:t>microseismic</a:t>
            </a:r>
            <a:r>
              <a:rPr lang="en-US" sz="1200" kern="1200" dirty="0">
                <a:solidFill>
                  <a:schemeClr val="tx1"/>
                </a:solidFill>
                <a:effectLst/>
                <a:latin typeface="+mn-lt"/>
                <a:ea typeface="+mn-ea"/>
                <a:cs typeface="+mn-cs"/>
              </a:rPr>
              <a:t> oscillations. In August and October 2019, two PLIs were installed in the experimental hall of the Northern Mirror of IGA VIRGO. They showed stable performance for several months.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ОИЯИ создан и введён в действие прецизионный лазерный инклинометр (</a:t>
            </a:r>
            <a:r>
              <a:rPr lang="en-US" sz="1200" b="1" kern="1200" dirty="0">
                <a:solidFill>
                  <a:schemeClr val="tx1"/>
                </a:solidFill>
                <a:effectLst/>
                <a:latin typeface="+mn-lt"/>
                <a:ea typeface="+mn-ea"/>
                <a:cs typeface="+mn-cs"/>
              </a:rPr>
              <a:t>PLI</a:t>
            </a:r>
            <a:r>
              <a:rPr lang="ru-RU" sz="1200" kern="1200" dirty="0">
                <a:solidFill>
                  <a:schemeClr val="tx1"/>
                </a:solidFill>
                <a:effectLst/>
                <a:latin typeface="+mn-lt"/>
                <a:ea typeface="+mn-ea"/>
                <a:cs typeface="+mn-cs"/>
              </a:rPr>
              <a:t>) – принципиально новый детектор, сделавший возможным регистрацию угловых колебаний земной поверхности в диапазоне частот 10</a:t>
            </a:r>
            <a:r>
              <a:rPr lang="ru-RU" sz="1200" kern="1200" baseline="30000" dirty="0">
                <a:solidFill>
                  <a:schemeClr val="tx1"/>
                </a:solidFill>
                <a:effectLst/>
                <a:latin typeface="+mn-lt"/>
                <a:ea typeface="+mn-ea"/>
                <a:cs typeface="+mn-cs"/>
              </a:rPr>
              <a:t>-6</a:t>
            </a:r>
            <a:r>
              <a:rPr lang="ru-RU" sz="1200" kern="1200" dirty="0">
                <a:solidFill>
                  <a:schemeClr val="tx1"/>
                </a:solidFill>
                <a:effectLst/>
                <a:latin typeface="+mn-lt"/>
                <a:ea typeface="+mn-ea"/>
                <a:cs typeface="+mn-cs"/>
              </a:rPr>
              <a:t>–4 Гц с максимальной чувствительностью 2.4∙10</a:t>
            </a:r>
            <a:r>
              <a:rPr lang="ru-RU" sz="1200" kern="1200" baseline="30000" dirty="0">
                <a:solidFill>
                  <a:schemeClr val="tx1"/>
                </a:solidFill>
                <a:effectLst/>
                <a:latin typeface="+mn-lt"/>
                <a:ea typeface="+mn-ea"/>
                <a:cs typeface="+mn-cs"/>
              </a:rPr>
              <a:t>-11</a:t>
            </a:r>
            <a:r>
              <a:rPr lang="ru-RU" sz="1200" kern="1200" dirty="0">
                <a:solidFill>
                  <a:schemeClr val="tx1"/>
                </a:solidFill>
                <a:effectLst/>
                <a:latin typeface="+mn-lt"/>
                <a:ea typeface="+mn-ea"/>
                <a:cs typeface="+mn-cs"/>
              </a:rPr>
              <a:t> рад/Гц</a:t>
            </a:r>
            <a:r>
              <a:rPr lang="ru-RU" sz="1200" kern="1200" baseline="30000" dirty="0">
                <a:solidFill>
                  <a:schemeClr val="tx1"/>
                </a:solidFill>
                <a:effectLst/>
                <a:latin typeface="+mn-lt"/>
                <a:ea typeface="+mn-ea"/>
                <a:cs typeface="+mn-cs"/>
              </a:rPr>
              <a:t>1/2</a:t>
            </a:r>
            <a:r>
              <a:rPr lang="ru-RU" sz="1200" kern="1200" dirty="0">
                <a:solidFill>
                  <a:schemeClr val="tx1"/>
                </a:solidFill>
                <a:effectLst/>
                <a:latin typeface="+mn-lt"/>
                <a:ea typeface="+mn-ea"/>
                <a:cs typeface="+mn-cs"/>
              </a:rPr>
              <a:t>. Для регистрации деформаций коллайдера LHC изготовлены и поставлены в ЦЕРН пять комплектов инклинометров . На данный момент успешно запущены три. Подписан трёхсторонний договор между ОИЯИ, Европейской гравитационной обсерваторией </a:t>
            </a:r>
            <a:r>
              <a:rPr lang="en-US" sz="1200" kern="1200" dirty="0">
                <a:solidFill>
                  <a:schemeClr val="tx1"/>
                </a:solidFill>
                <a:effectLst/>
                <a:latin typeface="+mn-lt"/>
                <a:ea typeface="+mn-ea"/>
                <a:cs typeface="+mn-cs"/>
              </a:rPr>
              <a:t>Virgo</a:t>
            </a:r>
            <a:r>
              <a:rPr lang="ru-RU" sz="1200" kern="1200" dirty="0">
                <a:solidFill>
                  <a:schemeClr val="tx1"/>
                </a:solidFill>
                <a:effectLst/>
                <a:latin typeface="+mn-lt"/>
                <a:ea typeface="+mn-ea"/>
                <a:cs typeface="+mn-cs"/>
              </a:rPr>
              <a:t> и </a:t>
            </a:r>
            <a:r>
              <a:rPr lang="en-US" sz="1200" kern="1200" dirty="0">
                <a:solidFill>
                  <a:schemeClr val="tx1"/>
                </a:solidFill>
                <a:effectLst/>
                <a:latin typeface="+mn-lt"/>
                <a:ea typeface="+mn-ea"/>
                <a:cs typeface="+mn-cs"/>
              </a:rPr>
              <a:t>CERN</a:t>
            </a:r>
            <a:r>
              <a:rPr lang="ru-RU" sz="1200" kern="1200" dirty="0">
                <a:solidFill>
                  <a:schemeClr val="tx1"/>
                </a:solidFill>
                <a:effectLst/>
                <a:latin typeface="+mn-lt"/>
                <a:ea typeface="+mn-ea"/>
                <a:cs typeface="+mn-cs"/>
              </a:rPr>
              <a:t> о начале работ по стабилизации активных элементов Интерференционной Гравитационной Антенны (ИГА) от угловых микросейсмических колебаний на базе </a:t>
            </a:r>
            <a:r>
              <a:rPr lang="en-US" sz="1200" kern="1200" dirty="0">
                <a:solidFill>
                  <a:schemeClr val="tx1"/>
                </a:solidFill>
                <a:effectLst/>
                <a:latin typeface="+mn-lt"/>
                <a:ea typeface="+mn-ea"/>
                <a:cs typeface="+mn-cs"/>
              </a:rPr>
              <a:t>PLI</a:t>
            </a:r>
            <a:r>
              <a:rPr lang="ru-RU" sz="1200" kern="1200" dirty="0">
                <a:solidFill>
                  <a:schemeClr val="tx1"/>
                </a:solidFill>
                <a:effectLst/>
                <a:latin typeface="+mn-lt"/>
                <a:ea typeface="+mn-ea"/>
                <a:cs typeface="+mn-cs"/>
              </a:rPr>
              <a:t>. В августе и октябре 2019 г. установлены два инклинометра в экспериментальном зале северного зеркала ИГА. Получена устойчивая работа инклинометров в течение нескольких месяцев.</a:t>
            </a:r>
          </a:p>
          <a:p>
            <a:endParaRPr lang="ru-RU" dirty="0"/>
          </a:p>
        </p:txBody>
      </p:sp>
      <p:sp>
        <p:nvSpPr>
          <p:cNvPr id="4" name="Номер слайда 3"/>
          <p:cNvSpPr>
            <a:spLocks noGrp="1"/>
          </p:cNvSpPr>
          <p:nvPr>
            <p:ph type="sldNum" sz="quarter" idx="5"/>
          </p:nvPr>
        </p:nvSpPr>
        <p:spPr/>
        <p:txBody>
          <a:bodyPr/>
          <a:lstStyle/>
          <a:p>
            <a:fld id="{EF59EA51-A539-4251-8FC6-73DE179CD98B}" type="slidenum">
              <a:rPr lang="ru-RU" smtClean="0"/>
              <a:pPr/>
              <a:t>50</a:t>
            </a:fld>
            <a:endParaRPr lang="ru-RU"/>
          </a:p>
        </p:txBody>
      </p:sp>
    </p:spTree>
    <p:extLst>
      <p:ext uri="{BB962C8B-B14F-4D97-AF65-F5344CB8AC3E}">
        <p14:creationId xmlns:p14="http://schemas.microsoft.com/office/powerpoint/2010/main" val="269374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fontAlgn="auto">
              <a:spcBef>
                <a:spcPts val="0"/>
              </a:spcBef>
              <a:spcAft>
                <a:spcPts val="0"/>
              </a:spcAft>
            </a:pPr>
            <a:fld id="{288530B0-E613-4B26-AABE-361B88B767C3}" type="slidenum">
              <a:rPr lang="en-US" altLang="ru-RU" sz="1200">
                <a:solidFill>
                  <a:prstClr val="black"/>
                </a:solidFill>
              </a:rPr>
              <a:pPr algn="r" fontAlgn="auto">
                <a:spcBef>
                  <a:spcPts val="0"/>
                </a:spcBef>
                <a:spcAft>
                  <a:spcPts val="0"/>
                </a:spcAft>
              </a:pPr>
              <a:t>7</a:t>
            </a:fld>
            <a:endParaRPr lang="en-US" altLang="ru-RU" sz="1200">
              <a:solidFill>
                <a:prstClr val="black"/>
              </a:solidFill>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2137063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rgbClr val="000000"/>
                </a:solidFill>
              </a:rPr>
              <a:t>The </a:t>
            </a:r>
            <a:r>
              <a:rPr lang="en-US" i="0" dirty="0" err="1" smtClean="0">
                <a:solidFill>
                  <a:srgbClr val="000000"/>
                </a:solidFill>
              </a:rPr>
              <a:t>quasiparticle</a:t>
            </a:r>
            <a:r>
              <a:rPr lang="en-US" i="0" dirty="0" smtClean="0">
                <a:solidFill>
                  <a:srgbClr val="000000"/>
                </a:solidFill>
              </a:rPr>
              <a:t> random phase approximation (QRPA) and cluster model (CM) were applied to explain the observed 2 orders of magnitude reduction of B(E1;3</a:t>
            </a:r>
            <a:r>
              <a:rPr lang="en-US" i="0" baseline="33000" dirty="0" smtClean="0">
                <a:solidFill>
                  <a:srgbClr val="000000"/>
                </a:solidFill>
              </a:rPr>
              <a:t>-</a:t>
            </a:r>
            <a:r>
              <a:rPr lang="en-US" i="0" baseline="-33000" dirty="0" smtClean="0">
                <a:solidFill>
                  <a:srgbClr val="000000"/>
                </a:solidFill>
              </a:rPr>
              <a:t>1</a:t>
            </a:r>
            <a:r>
              <a:rPr lang="en-US" i="0" dirty="0" smtClean="0">
                <a:solidFill>
                  <a:srgbClr val="000000"/>
                </a:solidFill>
              </a:rPr>
              <a:t>→2</a:t>
            </a:r>
            <a:r>
              <a:rPr lang="en-US" i="0" baseline="33000" dirty="0" smtClean="0">
                <a:solidFill>
                  <a:srgbClr val="000000"/>
                </a:solidFill>
              </a:rPr>
              <a:t>+</a:t>
            </a:r>
            <a:r>
              <a:rPr lang="en-US" i="0" baseline="-33000" dirty="0" smtClean="0">
                <a:solidFill>
                  <a:srgbClr val="000000"/>
                </a:solidFill>
              </a:rPr>
              <a:t>1</a:t>
            </a:r>
            <a:r>
              <a:rPr lang="en-US" i="0" dirty="0" smtClean="0">
                <a:solidFill>
                  <a:srgbClr val="000000"/>
                </a:solidFill>
              </a:rPr>
              <a:t>) </a:t>
            </a:r>
            <a:r>
              <a:rPr lang="ru-RU" i="0" dirty="0" smtClean="0">
                <a:solidFill>
                  <a:srgbClr val="000000"/>
                </a:solidFill>
              </a:rPr>
              <a:t> </a:t>
            </a:r>
            <a:r>
              <a:rPr lang="en-US" i="0" dirty="0" smtClean="0">
                <a:solidFill>
                  <a:srgbClr val="000000"/>
                </a:solidFill>
              </a:rPr>
              <a:t>strength along Mo isotopes. The models suggest that this sharp drop is due to the interference between the neutron and proton contributions to the E1 transition.</a:t>
            </a:r>
          </a:p>
          <a:p>
            <a:endParaRPr lang="en-US" dirty="0" smtClean="0"/>
          </a:p>
          <a:p>
            <a:r>
              <a:rPr lang="ru-RU" dirty="0" err="1" smtClean="0"/>
              <a:t>Квазичастичное</a:t>
            </a:r>
            <a:r>
              <a:rPr lang="ru-RU" baseline="0" dirty="0" smtClean="0"/>
              <a:t> приближение случайной фазы </a:t>
            </a:r>
            <a:r>
              <a:rPr lang="ru-RU" dirty="0" smtClean="0"/>
              <a:t>(QRPA) и кластерная модель (CM) были применены для объяснения наблюдаемого уменьшения на 2 порядка величины силы перехода </a:t>
            </a:r>
            <a:r>
              <a:rPr lang="en-US" i="1" dirty="0" smtClean="0">
                <a:solidFill>
                  <a:srgbClr val="000000"/>
                </a:solidFill>
              </a:rPr>
              <a:t>B(E1;3</a:t>
            </a:r>
            <a:r>
              <a:rPr lang="en-US" i="1" baseline="33000" dirty="0" smtClean="0">
                <a:solidFill>
                  <a:srgbClr val="000000"/>
                </a:solidFill>
              </a:rPr>
              <a:t>-</a:t>
            </a:r>
            <a:r>
              <a:rPr lang="en-US" i="1" baseline="-33000" dirty="0" smtClean="0">
                <a:solidFill>
                  <a:srgbClr val="000000"/>
                </a:solidFill>
              </a:rPr>
              <a:t>1</a:t>
            </a:r>
            <a:r>
              <a:rPr lang="en-US" i="1" dirty="0" smtClean="0">
                <a:solidFill>
                  <a:srgbClr val="000000"/>
                </a:solidFill>
              </a:rPr>
              <a:t>→2</a:t>
            </a:r>
            <a:r>
              <a:rPr lang="en-US" i="1" baseline="33000" dirty="0" smtClean="0">
                <a:solidFill>
                  <a:srgbClr val="000000"/>
                </a:solidFill>
              </a:rPr>
              <a:t>+</a:t>
            </a:r>
            <a:r>
              <a:rPr lang="en-US" i="1" baseline="-33000" dirty="0" smtClean="0">
                <a:solidFill>
                  <a:srgbClr val="000000"/>
                </a:solidFill>
              </a:rPr>
              <a:t>1</a:t>
            </a:r>
            <a:r>
              <a:rPr lang="en-US" i="1" dirty="0" smtClean="0">
                <a:solidFill>
                  <a:srgbClr val="000000"/>
                </a:solidFill>
              </a:rPr>
              <a:t>) </a:t>
            </a:r>
            <a:r>
              <a:rPr lang="ru-RU" i="1" dirty="0" smtClean="0">
                <a:solidFill>
                  <a:srgbClr val="000000"/>
                </a:solidFill>
              </a:rPr>
              <a:t> </a:t>
            </a:r>
            <a:r>
              <a:rPr lang="ru-RU" dirty="0" smtClean="0"/>
              <a:t>для изотопов Мо. Модели предполагают, что такое резкое уменьшение связано с интерференцией нейтронного и протонного вкладов в E1 переход.</a:t>
            </a:r>
            <a:endParaRPr lang="ru-RU" dirty="0"/>
          </a:p>
        </p:txBody>
      </p:sp>
      <p:sp>
        <p:nvSpPr>
          <p:cNvPr id="4" name="Номер слайда 3"/>
          <p:cNvSpPr>
            <a:spLocks noGrp="1"/>
          </p:cNvSpPr>
          <p:nvPr>
            <p:ph type="sldNum" sz="quarter" idx="10"/>
          </p:nvPr>
        </p:nvSpPr>
        <p:spPr/>
        <p:txBody>
          <a:bodyPr/>
          <a:lstStyle/>
          <a:p>
            <a:fld id="{41DED578-1348-4FA1-84C8-D48DC90B3B44}" type="slidenum">
              <a:rPr lang="ru-RU" smtClean="0"/>
              <a:pPr/>
              <a:t>51</a:t>
            </a:fld>
            <a:endParaRPr lang="ru-RU"/>
          </a:p>
        </p:txBody>
      </p:sp>
    </p:spTree>
    <p:extLst>
      <p:ext uri="{BB962C8B-B14F-4D97-AF65-F5344CB8AC3E}">
        <p14:creationId xmlns:p14="http://schemas.microsoft.com/office/powerpoint/2010/main" val="129493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Microsoft YaHei" charset="-122"/>
              </a:rPr>
              <a:t>For the first time, alpha-decay, cluster radioactivity, and spontaneous fission were simultaneously described with the unified approach exploiting a dynamics in charge asymmetry coordinate </a:t>
            </a:r>
            <a:r>
              <a:rPr lang="en-US" i="1" dirty="0" err="1" smtClean="0">
                <a:cs typeface="Times New Roman" pitchFamily="16" charset="0"/>
              </a:rPr>
              <a:t>η</a:t>
            </a:r>
            <a:r>
              <a:rPr lang="en-US" i="1" baseline="-33000" dirty="0" err="1" smtClean="0">
                <a:cs typeface="Times New Roman" pitchFamily="16" charset="0"/>
              </a:rPr>
              <a:t>Z</a:t>
            </a:r>
            <a:r>
              <a:rPr lang="en-US" dirty="0" smtClean="0">
                <a:ea typeface="Microsoft YaHei" charset="-122"/>
              </a:rPr>
              <a:t>. </a:t>
            </a:r>
          </a:p>
          <a:p>
            <a:endParaRPr lang="ru-RU" dirty="0" smtClean="0"/>
          </a:p>
          <a:p>
            <a:r>
              <a:rPr lang="ru-RU" dirty="0" smtClean="0"/>
              <a:t>Впервые альфа-распад, кластерная радиоактивность и спонтанное деление были одновременно описаны с помощью единого подхода, использующего динамику по координате зарядовой асимметрии.</a:t>
            </a:r>
            <a:endParaRPr lang="ru-RU" dirty="0"/>
          </a:p>
        </p:txBody>
      </p:sp>
      <p:sp>
        <p:nvSpPr>
          <p:cNvPr id="4" name="Номер слайда 3"/>
          <p:cNvSpPr>
            <a:spLocks noGrp="1"/>
          </p:cNvSpPr>
          <p:nvPr>
            <p:ph type="sldNum" sz="quarter" idx="10"/>
          </p:nvPr>
        </p:nvSpPr>
        <p:spPr/>
        <p:txBody>
          <a:bodyPr/>
          <a:lstStyle/>
          <a:p>
            <a:fld id="{41DED578-1348-4FA1-84C8-D48DC90B3B44}" type="slidenum">
              <a:rPr lang="ru-RU" smtClean="0"/>
              <a:pPr/>
              <a:t>52</a:t>
            </a:fld>
            <a:endParaRPr lang="ru-RU"/>
          </a:p>
        </p:txBody>
      </p:sp>
    </p:spTree>
    <p:extLst>
      <p:ext uri="{BB962C8B-B14F-4D97-AF65-F5344CB8AC3E}">
        <p14:creationId xmlns:p14="http://schemas.microsoft.com/office/powerpoint/2010/main" val="142135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379413"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p>
        </p:txBody>
      </p:sp>
    </p:spTree>
    <p:extLst>
      <p:ext uri="{BB962C8B-B14F-4D97-AF65-F5344CB8AC3E}">
        <p14:creationId xmlns:p14="http://schemas.microsoft.com/office/powerpoint/2010/main" val="92151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13</a:t>
            </a:fld>
            <a:endParaRPr lang="ru-RU"/>
          </a:p>
        </p:txBody>
      </p:sp>
    </p:spTree>
    <p:extLst>
      <p:ext uri="{BB962C8B-B14F-4D97-AF65-F5344CB8AC3E}">
        <p14:creationId xmlns:p14="http://schemas.microsoft.com/office/powerpoint/2010/main" val="75042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14</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108149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ru-RU" sz="1200" kern="1200" dirty="0" smtClean="0">
              <a:solidFill>
                <a:schemeClr val="tx1"/>
              </a:solidFill>
              <a:effectLst/>
              <a:latin typeface="Arial" pitchFamily="34" charset="0"/>
              <a:ea typeface="+mn-ea"/>
              <a:cs typeface="+mn-cs"/>
            </a:endParaRPr>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16</a:t>
            </a:fld>
            <a:endParaRPr lang="ru-RU"/>
          </a:p>
        </p:txBody>
      </p:sp>
    </p:spTree>
    <p:extLst>
      <p:ext uri="{BB962C8B-B14F-4D97-AF65-F5344CB8AC3E}">
        <p14:creationId xmlns:p14="http://schemas.microsoft.com/office/powerpoint/2010/main" val="152417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21</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327260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29</a:t>
            </a:fld>
            <a:endParaRPr lang="ru-RU"/>
          </a:p>
        </p:txBody>
      </p:sp>
    </p:spTree>
    <p:extLst>
      <p:ext uri="{BB962C8B-B14F-4D97-AF65-F5344CB8AC3E}">
        <p14:creationId xmlns:p14="http://schemas.microsoft.com/office/powerpoint/2010/main" val="229330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301445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226251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2257622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31C26A28-67F4-4DB3-ABA2-D724EB60F235}" type="datetime1">
              <a:rPr lang="ru-RU" smtClean="0"/>
              <a:pPr>
                <a:defRPr/>
              </a:pPr>
              <a:t>19.02.2020</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FD7142A-0CEA-4E0D-9DF4-5E1C3D248C28}" type="slidenum">
              <a:rPr lang="en-US"/>
              <a:pPr>
                <a:defRPr/>
              </a:pPr>
              <a:t>‹#›</a:t>
            </a:fld>
            <a:endParaRPr lang="en-US" dirty="0"/>
          </a:p>
        </p:txBody>
      </p:sp>
    </p:spTree>
    <p:extLst>
      <p:ext uri="{BB962C8B-B14F-4D97-AF65-F5344CB8AC3E}">
        <p14:creationId xmlns:p14="http://schemas.microsoft.com/office/powerpoint/2010/main" val="215510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185693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187344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D1CDCB3-697F-463A-ACC3-C2BF028BF757}" type="datetimeFigureOut">
              <a:rPr lang="ru-RU" smtClean="0"/>
              <a:t>19.02.2020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76907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D1CDCB3-697F-463A-ACC3-C2BF028BF757}" type="datetimeFigureOut">
              <a:rPr lang="ru-RU" smtClean="0"/>
              <a:t>19.02.2020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335826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D1CDCB3-697F-463A-ACC3-C2BF028BF757}" type="datetimeFigureOut">
              <a:rPr lang="ru-RU" smtClean="0"/>
              <a:t>19.02.2020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228904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D1CDCB3-697F-463A-ACC3-C2BF028BF757}" type="datetimeFigureOut">
              <a:rPr lang="ru-RU" smtClean="0"/>
              <a:t>19.02.2020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88169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D1CDCB3-697F-463A-ACC3-C2BF028BF757}" type="datetimeFigureOut">
              <a:rPr lang="ru-RU" smtClean="0"/>
              <a:t>19.02.2020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285470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D1CDCB3-697F-463A-ACC3-C2BF028BF757}" type="datetimeFigureOut">
              <a:rPr lang="ru-RU" smtClean="0"/>
              <a:t>19.02.2020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3FC6AA-8C18-4814-AC4D-BBE220799DF5}" type="slidenum">
              <a:rPr lang="ru-RU" smtClean="0"/>
              <a:t>‹#›</a:t>
            </a:fld>
            <a:endParaRPr lang="ru-RU"/>
          </a:p>
        </p:txBody>
      </p:sp>
    </p:spTree>
    <p:extLst>
      <p:ext uri="{BB962C8B-B14F-4D97-AF65-F5344CB8AC3E}">
        <p14:creationId xmlns:p14="http://schemas.microsoft.com/office/powerpoint/2010/main" val="309065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CDCB3-697F-463A-ACC3-C2BF028BF757}" type="datetimeFigureOut">
              <a:rPr lang="ru-RU" smtClean="0"/>
              <a:t>19.02.2020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FC6AA-8C18-4814-AC4D-BBE220799DF5}" type="slidenum">
              <a:rPr lang="ru-RU" smtClean="0"/>
              <a:t>‹#›</a:t>
            </a:fld>
            <a:endParaRPr lang="ru-RU"/>
          </a:p>
        </p:txBody>
      </p:sp>
    </p:spTree>
    <p:extLst>
      <p:ext uri="{BB962C8B-B14F-4D97-AF65-F5344CB8AC3E}">
        <p14:creationId xmlns:p14="http://schemas.microsoft.com/office/powerpoint/2010/main" val="15499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bin"/><Relationship Id="rId7"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aculina.jinr.ru/acc-2.php"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0.wmf"/><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7.emf"/><Relationship Id="rId4" Type="http://schemas.openxmlformats.org/officeDocument/2006/relationships/oleObject" Target="../embeddings/oleObject3.bin"/><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2.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4.gif"/><Relationship Id="rId4" Type="http://schemas.openxmlformats.org/officeDocument/2006/relationships/image" Target="../media/image43.wmf"/></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65.emf"/></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6.wmf"/><Relationship Id="rId3" Type="http://schemas.openxmlformats.org/officeDocument/2006/relationships/notesSlide" Target="../notesSlides/notesSlide17.xml"/><Relationship Id="rId7" Type="http://schemas.openxmlformats.org/officeDocument/2006/relationships/oleObject" Target="../embeddings/oleObject9.bin"/><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8.png"/><Relationship Id="rId11" Type="http://schemas.openxmlformats.org/officeDocument/2006/relationships/image" Target="../media/image85.wmf"/><Relationship Id="rId5" Type="http://schemas.openxmlformats.org/officeDocument/2006/relationships/image" Target="../media/image83.wmf"/><Relationship Id="rId15" Type="http://schemas.openxmlformats.org/officeDocument/2006/relationships/image" Target="../media/image87.wmf"/><Relationship Id="rId10" Type="http://schemas.openxmlformats.org/officeDocument/2006/relationships/oleObject" Target="../embeddings/oleObject10.bin"/><Relationship Id="rId4" Type="http://schemas.openxmlformats.org/officeDocument/2006/relationships/oleObject" Target="../embeddings/oleObject8.bin"/><Relationship Id="rId9" Type="http://schemas.openxmlformats.org/officeDocument/2006/relationships/image" Target="../media/image89.png"/><Relationship Id="rId1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wmf"/><Relationship Id="rId10" Type="http://schemas.openxmlformats.org/officeDocument/2006/relationships/image" Target="../media/image119.png"/><Relationship Id="rId4" Type="http://schemas.openxmlformats.org/officeDocument/2006/relationships/image" Target="../media/image113.wmf"/><Relationship Id="rId9"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27.wmf"/><Relationship Id="rId7"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30.jpg"/><Relationship Id="rId5" Type="http://schemas.openxmlformats.org/officeDocument/2006/relationships/image" Target="../media/image129.wmf"/><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4.emf"/><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77000">
              <a:schemeClr val="accent1">
                <a:lumMod val="45000"/>
                <a:lumOff val="55000"/>
              </a:schemeClr>
            </a:gs>
            <a:gs pos="100000">
              <a:schemeClr val="accent1">
                <a:lumMod val="45000"/>
                <a:lumOff val="55000"/>
              </a:schemeClr>
            </a:gs>
            <a:gs pos="100000">
              <a:schemeClr val="accent1">
                <a:lumMod val="11000"/>
                <a:lumOff val="89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dirty="0" smtClean="0"/>
              <a:t>Progress of implementation of the Seven-year plan for the development of JINR for 2017-2023 in </a:t>
            </a:r>
            <a:r>
              <a:rPr lang="en-US" dirty="0" smtClean="0">
                <a:solidFill>
                  <a:srgbClr val="FF0000"/>
                </a:solidFill>
              </a:rPr>
              <a:t>Nuclear physics</a:t>
            </a:r>
            <a:endParaRPr lang="ru-RU" dirty="0">
              <a:solidFill>
                <a:srgbClr val="FF0000"/>
              </a:solidFill>
            </a:endParaRPr>
          </a:p>
        </p:txBody>
      </p:sp>
      <p:sp>
        <p:nvSpPr>
          <p:cNvPr id="3" name="Подзаголовок 2"/>
          <p:cNvSpPr>
            <a:spLocks noGrp="1"/>
          </p:cNvSpPr>
          <p:nvPr>
            <p:ph type="subTitle" idx="1"/>
          </p:nvPr>
        </p:nvSpPr>
        <p:spPr>
          <a:xfrm>
            <a:off x="5186994" y="4867456"/>
            <a:ext cx="1818011" cy="427796"/>
          </a:xfrm>
        </p:spPr>
        <p:txBody>
          <a:bodyPr>
            <a:noAutofit/>
          </a:bodyPr>
          <a:lstStyle/>
          <a:p>
            <a:r>
              <a:rPr lang="en-US" sz="3600" dirty="0" err="1" smtClean="0"/>
              <a:t>M.Itkis</a:t>
            </a:r>
            <a:endParaRPr lang="ru-RU" sz="3600" dirty="0"/>
          </a:p>
        </p:txBody>
      </p:sp>
      <p:sp>
        <p:nvSpPr>
          <p:cNvPr id="4" name="Заголовок 1"/>
          <p:cNvSpPr txBox="1">
            <a:spLocks/>
          </p:cNvSpPr>
          <p:nvPr/>
        </p:nvSpPr>
        <p:spPr>
          <a:xfrm>
            <a:off x="1696630" y="4078385"/>
            <a:ext cx="9144000" cy="648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chemeClr val="accent1">
                    <a:lumMod val="75000"/>
                  </a:schemeClr>
                </a:solidFill>
              </a:rPr>
              <a:t>127th Session of the JINR Scientific Council</a:t>
            </a:r>
            <a:endParaRPr lang="ru-RU" sz="3600" dirty="0">
              <a:solidFill>
                <a:schemeClr val="accent1">
                  <a:lumMod val="75000"/>
                </a:schemeClr>
              </a:solidFill>
            </a:endParaRPr>
          </a:p>
        </p:txBody>
      </p:sp>
    </p:spTree>
    <p:extLst>
      <p:ext uri="{BB962C8B-B14F-4D97-AF65-F5344CB8AC3E}">
        <p14:creationId xmlns:p14="http://schemas.microsoft.com/office/powerpoint/2010/main" val="227313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372820" y="68627"/>
            <a:ext cx="4445448" cy="461665"/>
          </a:xfrm>
          <a:prstGeom prst="rect">
            <a:avLst/>
          </a:prstGeom>
        </p:spPr>
        <p:txBody>
          <a:bodyPr wrap="none">
            <a:spAutoFit/>
          </a:bodyPr>
          <a:lstStyle/>
          <a:p>
            <a:pPr algn="ctr" fontAlgn="auto">
              <a:spcBef>
                <a:spcPts val="0"/>
              </a:spcBef>
              <a:spcAft>
                <a:spcPts val="1200"/>
              </a:spcAft>
            </a:pPr>
            <a:r>
              <a:rPr lang="en-US" sz="2400" b="1" dirty="0" err="1" smtClean="0">
                <a:solidFill>
                  <a:srgbClr val="C00000"/>
                </a:solidFill>
                <a:latin typeface="Arial" pitchFamily="34" charset="0"/>
                <a:cs typeface="Arial" pitchFamily="34" charset="0"/>
              </a:rPr>
              <a:t>SuperHeavy</a:t>
            </a:r>
            <a:r>
              <a:rPr lang="en-US" sz="2400" b="1" dirty="0" smtClean="0">
                <a:solidFill>
                  <a:srgbClr val="C00000"/>
                </a:solidFill>
                <a:latin typeface="Arial" pitchFamily="34" charset="0"/>
                <a:cs typeface="Arial" pitchFamily="34" charset="0"/>
              </a:rPr>
              <a:t> Element Factory</a:t>
            </a:r>
            <a:endParaRPr lang="ru-RU" sz="2400" b="1" dirty="0">
              <a:solidFill>
                <a:srgbClr val="C00000"/>
              </a:solidFill>
              <a:latin typeface="Arial" pitchFamily="34" charset="0"/>
              <a:cs typeface="Arial" pitchFamily="34" charset="0"/>
            </a:endParaRPr>
          </a:p>
        </p:txBody>
      </p:sp>
      <p:sp>
        <p:nvSpPr>
          <p:cNvPr id="10" name="Прямоугольник 9"/>
          <p:cNvSpPr/>
          <p:nvPr/>
        </p:nvSpPr>
        <p:spPr>
          <a:xfrm>
            <a:off x="353683" y="798658"/>
            <a:ext cx="6483722" cy="3416320"/>
          </a:xfrm>
          <a:prstGeom prst="rect">
            <a:avLst/>
          </a:prstGeom>
        </p:spPr>
        <p:txBody>
          <a:bodyPr wrap="square">
            <a:spAutoFit/>
          </a:bodyPr>
          <a:lstStyle/>
          <a:p>
            <a:pPr marL="285750" indent="-285750" fontAlgn="auto">
              <a:spcBef>
                <a:spcPts val="0"/>
              </a:spcBef>
              <a:spcAft>
                <a:spcPts val="0"/>
              </a:spcAft>
              <a:buFont typeface="Arial" panose="020B0604020202020204" pitchFamily="34" charset="0"/>
              <a:buChar char="•"/>
            </a:pPr>
            <a:r>
              <a:rPr lang="en-US" sz="1800" b="1" dirty="0" smtClean="0">
                <a:solidFill>
                  <a:srgbClr val="2F5597"/>
                </a:solidFill>
                <a:latin typeface="Arial" pitchFamily="34" charset="0"/>
                <a:cs typeface="Arial" pitchFamily="34" charset="0"/>
              </a:rPr>
              <a:t>GFRS-2</a:t>
            </a:r>
          </a:p>
          <a:p>
            <a:pPr fontAlgn="auto">
              <a:spcBef>
                <a:spcPts val="0"/>
              </a:spcBef>
              <a:spcAft>
                <a:spcPts val="0"/>
              </a:spcAft>
            </a:pPr>
            <a:r>
              <a:rPr lang="en-US" sz="1800" b="1" dirty="0" smtClean="0">
                <a:solidFill>
                  <a:srgbClr val="2F5597"/>
                </a:solidFill>
                <a:latin typeface="Arial" pitchFamily="34" charset="0"/>
                <a:cs typeface="Arial" pitchFamily="34" charset="0"/>
              </a:rPr>
              <a:t>status: </a:t>
            </a:r>
            <a:r>
              <a:rPr lang="en-US" sz="1800" dirty="0" smtClean="0">
                <a:solidFill>
                  <a:srgbClr val="002060"/>
                </a:solidFill>
                <a:latin typeface="Arial" pitchFamily="34" charset="0"/>
                <a:cs typeface="Arial" pitchFamily="34" charset="0"/>
              </a:rPr>
              <a:t>commissioned;</a:t>
            </a:r>
            <a:br>
              <a:rPr lang="en-US" sz="1800" dirty="0" smtClean="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tests and tuning are in progress</a:t>
            </a:r>
            <a:r>
              <a:rPr lang="en-US" sz="1800" b="1" dirty="0">
                <a:solidFill>
                  <a:srgbClr val="002060"/>
                </a:solidFill>
                <a:latin typeface="Arial" pitchFamily="34" charset="0"/>
                <a:cs typeface="Arial" pitchFamily="34" charset="0"/>
              </a:rPr>
              <a:t/>
            </a:r>
            <a:br>
              <a:rPr lang="en-US" sz="1800" b="1" dirty="0">
                <a:solidFill>
                  <a:srgbClr val="002060"/>
                </a:solidFill>
                <a:latin typeface="Arial" pitchFamily="34" charset="0"/>
                <a:cs typeface="Arial" pitchFamily="34" charset="0"/>
              </a:rPr>
            </a:br>
            <a:r>
              <a:rPr lang="en-US" sz="1800" b="1" dirty="0" smtClean="0">
                <a:solidFill>
                  <a:srgbClr val="2F5597"/>
                </a:solidFill>
                <a:latin typeface="Arial" pitchFamily="34" charset="0"/>
                <a:cs typeface="Arial" pitchFamily="34" charset="0"/>
              </a:rPr>
              <a:t>purpose: </a:t>
            </a:r>
            <a:r>
              <a:rPr lang="en-US" sz="1800" dirty="0" smtClean="0">
                <a:solidFill>
                  <a:srgbClr val="002060"/>
                </a:solidFill>
                <a:latin typeface="Arial" pitchFamily="34" charset="0"/>
                <a:cs typeface="Arial" pitchFamily="34" charset="0"/>
              </a:rPr>
              <a:t>synthesis of new SHE,</a:t>
            </a:r>
            <a:br>
              <a:rPr lang="en-US" sz="1800" dirty="0" smtClean="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new isotopes of SHE, decay modes, excitation functions, etc.</a:t>
            </a:r>
          </a:p>
          <a:p>
            <a:pPr fontAlgn="auto">
              <a:spcBef>
                <a:spcPts val="0"/>
              </a:spcBef>
              <a:spcAft>
                <a:spcPts val="0"/>
              </a:spcAft>
            </a:pPr>
            <a:endParaRPr lang="en-US" sz="1800" b="1" dirty="0" smtClean="0">
              <a:solidFill>
                <a:srgbClr val="2F5597"/>
              </a:solidFill>
              <a:latin typeface="Arial" pitchFamily="34" charset="0"/>
              <a:cs typeface="Arial" pitchFamily="34" charset="0"/>
            </a:endParaRPr>
          </a:p>
          <a:p>
            <a:pPr fontAlgn="auto">
              <a:spcBef>
                <a:spcPts val="0"/>
              </a:spcBef>
              <a:spcAft>
                <a:spcPts val="0"/>
              </a:spcAft>
            </a:pPr>
            <a:endParaRPr lang="en-US" sz="1800" b="1" dirty="0" smtClean="0">
              <a:solidFill>
                <a:srgbClr val="2F5597"/>
              </a:solidFill>
              <a:latin typeface="Arial" pitchFamily="34" charset="0"/>
              <a:cs typeface="Arial" pitchFamily="34" charset="0"/>
            </a:endParaRPr>
          </a:p>
          <a:p>
            <a:pPr marL="285750" indent="-285750" fontAlgn="auto">
              <a:spcBef>
                <a:spcPts val="0"/>
              </a:spcBef>
              <a:spcAft>
                <a:spcPts val="0"/>
              </a:spcAft>
              <a:buFont typeface="Arial" panose="020B0604020202020204" pitchFamily="34" charset="0"/>
              <a:buChar char="•"/>
            </a:pPr>
            <a:r>
              <a:rPr lang="en-US" sz="1800" b="1" dirty="0" smtClean="0">
                <a:solidFill>
                  <a:srgbClr val="2F5597"/>
                </a:solidFill>
                <a:latin typeface="Arial" pitchFamily="34" charset="0"/>
                <a:cs typeface="Arial" pitchFamily="34" charset="0"/>
              </a:rPr>
              <a:t>GFRS-3</a:t>
            </a:r>
          </a:p>
          <a:p>
            <a:pPr fontAlgn="auto">
              <a:spcBef>
                <a:spcPts val="0"/>
              </a:spcBef>
              <a:spcAft>
                <a:spcPts val="0"/>
              </a:spcAft>
            </a:pPr>
            <a:r>
              <a:rPr lang="en-US" sz="1800" b="1" dirty="0">
                <a:solidFill>
                  <a:srgbClr val="2F5597"/>
                </a:solidFill>
                <a:latin typeface="Arial" pitchFamily="34" charset="0"/>
                <a:cs typeface="Arial" pitchFamily="34" charset="0"/>
              </a:rPr>
              <a:t>status: </a:t>
            </a:r>
            <a:r>
              <a:rPr lang="en-US" sz="1800" dirty="0" smtClean="0">
                <a:solidFill>
                  <a:srgbClr val="002060"/>
                </a:solidFill>
                <a:latin typeface="Arial" pitchFamily="34" charset="0"/>
                <a:cs typeface="Arial" pitchFamily="34" charset="0"/>
              </a:rPr>
              <a:t>manufactured,</a:t>
            </a:r>
            <a:br>
              <a:rPr lang="en-US" sz="1800" dirty="0" smtClean="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delivery to Dubna is expected by the end of 2019;</a:t>
            </a:r>
            <a:br>
              <a:rPr lang="en-US" sz="1800" dirty="0" smtClean="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assembling - 2020</a:t>
            </a:r>
            <a:r>
              <a:rPr lang="en-US" sz="1800" b="1" dirty="0">
                <a:solidFill>
                  <a:srgbClr val="002060"/>
                </a:solidFill>
                <a:latin typeface="Arial" pitchFamily="34" charset="0"/>
                <a:cs typeface="Arial" pitchFamily="34" charset="0"/>
              </a:rPr>
              <a:t/>
            </a:r>
            <a:br>
              <a:rPr lang="en-US" sz="1800" b="1" dirty="0">
                <a:solidFill>
                  <a:srgbClr val="002060"/>
                </a:solidFill>
                <a:latin typeface="Arial" pitchFamily="34" charset="0"/>
                <a:cs typeface="Arial" pitchFamily="34" charset="0"/>
              </a:rPr>
            </a:br>
            <a:r>
              <a:rPr lang="en-US" sz="1800" b="1" dirty="0">
                <a:solidFill>
                  <a:srgbClr val="2F5597"/>
                </a:solidFill>
                <a:latin typeface="Arial" pitchFamily="34" charset="0"/>
                <a:cs typeface="Arial" pitchFamily="34" charset="0"/>
              </a:rPr>
              <a:t>purpose: </a:t>
            </a:r>
            <a:r>
              <a:rPr lang="en-US" sz="1800" dirty="0" smtClean="0">
                <a:solidFill>
                  <a:srgbClr val="002060"/>
                </a:solidFill>
                <a:latin typeface="Arial" pitchFamily="34" charset="0"/>
                <a:cs typeface="Arial" pitchFamily="34" charset="0"/>
              </a:rPr>
              <a:t>decay spectroscopy; chemistry of SHE</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2702" y="127189"/>
            <a:ext cx="3990966" cy="22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Прямая соединительная линия 10"/>
          <p:cNvCxnSpPr/>
          <p:nvPr/>
        </p:nvCxnSpPr>
        <p:spPr>
          <a:xfrm>
            <a:off x="0" y="2421920"/>
            <a:ext cx="12192000" cy="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0" y="4603335"/>
            <a:ext cx="12192000" cy="8238"/>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410" b="14953"/>
          <a:stretch/>
        </p:blipFill>
        <p:spPr>
          <a:xfrm>
            <a:off x="7252702" y="2534715"/>
            <a:ext cx="3990966" cy="2010033"/>
          </a:xfrm>
          <a:prstGeom prst="rect">
            <a:avLst/>
          </a:prstGeom>
        </p:spPr>
      </p:pic>
      <p:sp>
        <p:nvSpPr>
          <p:cNvPr id="15" name="Прямоугольник 14"/>
          <p:cNvSpPr/>
          <p:nvPr/>
        </p:nvSpPr>
        <p:spPr>
          <a:xfrm>
            <a:off x="2652584" y="4753425"/>
            <a:ext cx="6096000" cy="2031325"/>
          </a:xfrm>
          <a:prstGeom prst="rect">
            <a:avLst/>
          </a:prstGeom>
        </p:spPr>
        <p:txBody>
          <a:bodyPr>
            <a:spAutoFit/>
          </a:bodyPr>
          <a:lstStyle/>
          <a:p>
            <a:pPr algn="ctr" fontAlgn="auto">
              <a:spcBef>
                <a:spcPts val="0"/>
              </a:spcBef>
              <a:spcAft>
                <a:spcPts val="0"/>
              </a:spcAft>
            </a:pPr>
            <a:r>
              <a:rPr lang="en-US" sz="1800" b="1" dirty="0">
                <a:solidFill>
                  <a:srgbClr val="C00000"/>
                </a:solidFill>
                <a:latin typeface="Arial" pitchFamily="34" charset="0"/>
                <a:cs typeface="Arial" pitchFamily="34" charset="0"/>
              </a:rPr>
              <a:t>Long-term plans:</a:t>
            </a:r>
          </a:p>
          <a:p>
            <a:pPr algn="ctr" fontAlgn="auto">
              <a:spcBef>
                <a:spcPts val="0"/>
              </a:spcBef>
              <a:spcAft>
                <a:spcPts val="0"/>
              </a:spcAft>
            </a:pPr>
            <a:endParaRPr lang="en-US" sz="1800" b="1" dirty="0">
              <a:solidFill>
                <a:srgbClr val="C00000"/>
              </a:solidFill>
              <a:latin typeface="Arial" pitchFamily="34" charset="0"/>
              <a:cs typeface="Arial" pitchFamily="34" charset="0"/>
            </a:endParaRPr>
          </a:p>
          <a:p>
            <a:pPr marL="285750" indent="-285750" fontAlgn="auto">
              <a:spcBef>
                <a:spcPts val="0"/>
              </a:spcBef>
              <a:spcAft>
                <a:spcPts val="0"/>
              </a:spcAft>
              <a:buFont typeface="Arial" panose="020B0604020202020204" pitchFamily="34" charset="0"/>
              <a:buChar char="•"/>
            </a:pPr>
            <a:r>
              <a:rPr lang="en-US" sz="1800" b="1" dirty="0">
                <a:solidFill>
                  <a:srgbClr val="2F5597"/>
                </a:solidFill>
                <a:latin typeface="Arial" pitchFamily="34" charset="0"/>
                <a:cs typeface="Arial" pitchFamily="34" charset="0"/>
              </a:rPr>
              <a:t>Specialized radiochemical complex of the 1st class</a:t>
            </a:r>
          </a:p>
          <a:p>
            <a:pPr marL="285750" indent="-285750" fontAlgn="auto">
              <a:spcBef>
                <a:spcPts val="0"/>
              </a:spcBef>
              <a:spcAft>
                <a:spcPts val="0"/>
              </a:spcAft>
              <a:buFont typeface="Arial" panose="020B0604020202020204" pitchFamily="34" charset="0"/>
              <a:buChar char="•"/>
            </a:pPr>
            <a:endParaRPr lang="en-US" sz="1800" b="1" dirty="0">
              <a:solidFill>
                <a:srgbClr val="2F5597"/>
              </a:solidFill>
              <a:latin typeface="Arial" pitchFamily="34" charset="0"/>
              <a:cs typeface="Arial" pitchFamily="34" charset="0"/>
            </a:endParaRPr>
          </a:p>
          <a:p>
            <a:pPr marL="285750" indent="-285750" fontAlgn="auto">
              <a:spcBef>
                <a:spcPts val="0"/>
              </a:spcBef>
              <a:spcAft>
                <a:spcPts val="0"/>
              </a:spcAft>
              <a:buFont typeface="Arial" panose="020B0604020202020204" pitchFamily="34" charset="0"/>
              <a:buChar char="•"/>
            </a:pPr>
            <a:r>
              <a:rPr lang="en-US" sz="1800" b="1" dirty="0">
                <a:solidFill>
                  <a:srgbClr val="2F5597"/>
                </a:solidFill>
                <a:latin typeface="Arial" pitchFamily="34" charset="0"/>
                <a:cs typeface="Arial" pitchFamily="34" charset="0"/>
              </a:rPr>
              <a:t>ECR ion source on 28 GHz</a:t>
            </a:r>
          </a:p>
          <a:p>
            <a:pPr marL="285750" indent="-285750" fontAlgn="auto">
              <a:spcBef>
                <a:spcPts val="0"/>
              </a:spcBef>
              <a:spcAft>
                <a:spcPts val="0"/>
              </a:spcAft>
              <a:buFont typeface="Arial" panose="020B0604020202020204" pitchFamily="34" charset="0"/>
              <a:buChar char="•"/>
            </a:pPr>
            <a:endParaRPr lang="en-US" sz="1800" b="1" dirty="0">
              <a:solidFill>
                <a:srgbClr val="2F5597"/>
              </a:solidFill>
              <a:latin typeface="Arial" pitchFamily="34" charset="0"/>
              <a:cs typeface="Arial" pitchFamily="34" charset="0"/>
            </a:endParaRPr>
          </a:p>
          <a:p>
            <a:pPr marL="285750" indent="-285750" fontAlgn="auto">
              <a:spcBef>
                <a:spcPts val="0"/>
              </a:spcBef>
              <a:spcAft>
                <a:spcPts val="0"/>
              </a:spcAft>
              <a:buFont typeface="Arial" panose="020B0604020202020204" pitchFamily="34" charset="0"/>
              <a:buChar char="•"/>
            </a:pPr>
            <a:r>
              <a:rPr lang="en-US" sz="1800" b="1" dirty="0">
                <a:solidFill>
                  <a:srgbClr val="2F5597"/>
                </a:solidFill>
                <a:latin typeface="Arial" pitchFamily="34" charset="0"/>
                <a:cs typeface="Arial" pitchFamily="34" charset="0"/>
              </a:rPr>
              <a:t>Development of experimental set-ups</a:t>
            </a:r>
          </a:p>
        </p:txBody>
      </p:sp>
    </p:spTree>
    <p:extLst>
      <p:ext uri="{BB962C8B-B14F-4D97-AF65-F5344CB8AC3E}">
        <p14:creationId xmlns:p14="http://schemas.microsoft.com/office/powerpoint/2010/main" val="902407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024034" y="142852"/>
            <a:ext cx="3999958" cy="50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altLang="ja-JP" sz="2400" b="1" kern="0" dirty="0">
                <a:solidFill>
                  <a:srgbClr val="C00000"/>
                </a:solidFill>
                <a:latin typeface="Arial" panose="020B0604020202020204" pitchFamily="34" charset="0"/>
                <a:cs typeface="Arial" panose="020B0604020202020204" pitchFamily="34" charset="0"/>
              </a:rPr>
              <a:t>Test reactions:</a:t>
            </a:r>
            <a:endParaRPr lang="ru-RU" sz="2400" b="1" kern="0" dirty="0">
              <a:solidFill>
                <a:srgbClr val="C00000"/>
              </a:solidFill>
              <a:latin typeface="Arial" panose="020B0604020202020204" pitchFamily="34" charset="0"/>
              <a:cs typeface="Arial" panose="020B0604020202020204" pitchFamily="34" charset="0"/>
            </a:endParaRPr>
          </a:p>
        </p:txBody>
      </p:sp>
      <p:sp>
        <p:nvSpPr>
          <p:cNvPr id="17" name="TextBox 16"/>
          <p:cNvSpPr txBox="1"/>
          <p:nvPr/>
        </p:nvSpPr>
        <p:spPr>
          <a:xfrm>
            <a:off x="672094" y="2096777"/>
            <a:ext cx="4290405" cy="4170372"/>
          </a:xfrm>
          <a:prstGeom prst="rect">
            <a:avLst/>
          </a:prstGeom>
          <a:noFill/>
        </p:spPr>
        <p:txBody>
          <a:bodyPr wrap="none" rtlCol="0">
            <a:spAutoFit/>
          </a:bodyPr>
          <a:lstStyle/>
          <a:p>
            <a:r>
              <a:rPr lang="en-US" b="1" dirty="0" smtClean="0">
                <a:solidFill>
                  <a:srgbClr val="002060"/>
                </a:solidFill>
                <a:latin typeface="Arial" panose="020B0604020202020204" pitchFamily="34" charset="0"/>
                <a:cs typeface="Arial" panose="020B0604020202020204" pitchFamily="34" charset="0"/>
              </a:rPr>
              <a:t>Purposes:</a:t>
            </a:r>
          </a:p>
          <a:p>
            <a:endParaRPr lang="en-US" dirty="0">
              <a:solidFill>
                <a:srgbClr val="002060"/>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Adjustment of optical </a:t>
            </a:r>
            <a:r>
              <a:rPr lang="en-US" dirty="0" smtClean="0">
                <a:solidFill>
                  <a:srgbClr val="002060"/>
                </a:solidFill>
                <a:latin typeface="Arial" panose="020B0604020202020204" pitchFamily="34" charset="0"/>
                <a:cs typeface="Arial" panose="020B0604020202020204" pitchFamily="34" charset="0"/>
              </a:rPr>
              <a:t>elements</a:t>
            </a:r>
            <a:endParaRPr lang="en-US"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Transmission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Image size on detector</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Dispersion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Background</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Optimal gas pressure</a:t>
            </a:r>
          </a:p>
          <a:p>
            <a:pPr marL="342900" indent="-342900">
              <a:buFont typeface="Arial" panose="020B0604020202020204" pitchFamily="34" charset="0"/>
              <a:buChar char="•"/>
            </a:pPr>
            <a:r>
              <a:rPr lang="en-US" dirty="0" err="1">
                <a:solidFill>
                  <a:srgbClr val="002060"/>
                </a:solidFill>
                <a:latin typeface="Arial" panose="020B0604020202020204" pitchFamily="34" charset="0"/>
                <a:cs typeface="Arial" panose="020B0604020202020204" pitchFamily="34" charset="0"/>
              </a:rPr>
              <a:t>Systematics</a:t>
            </a:r>
            <a:r>
              <a:rPr lang="en-US" dirty="0">
                <a:solidFill>
                  <a:srgbClr val="002060"/>
                </a:solidFill>
                <a:latin typeface="Arial" panose="020B0604020202020204" pitchFamily="34" charset="0"/>
                <a:cs typeface="Arial" panose="020B0604020202020204" pitchFamily="34" charset="0"/>
              </a:rPr>
              <a:t> of charge states</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Target stability vs. beam intensity</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Yield vs. target thickness</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Test of digital and analog </a:t>
            </a:r>
          </a:p>
          <a:p>
            <a:pPr marL="342900"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Data </a:t>
            </a:r>
            <a:r>
              <a:rPr lang="en-US" dirty="0">
                <a:solidFill>
                  <a:srgbClr val="002060"/>
                </a:solidFill>
                <a:latin typeface="Arial" panose="020B0604020202020204" pitchFamily="34" charset="0"/>
                <a:cs typeface="Arial" panose="020B0604020202020204" pitchFamily="34" charset="0"/>
              </a:rPr>
              <a:t>acquisition systems</a:t>
            </a:r>
          </a:p>
        </p:txBody>
      </p:sp>
      <p:sp>
        <p:nvSpPr>
          <p:cNvPr id="16" name="Rectangle 2"/>
          <p:cNvSpPr txBox="1">
            <a:spLocks noChangeArrowheads="1"/>
          </p:cNvSpPr>
          <p:nvPr/>
        </p:nvSpPr>
        <p:spPr bwMode="auto">
          <a:xfrm>
            <a:off x="699858" y="773650"/>
            <a:ext cx="10580718" cy="9271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altLang="ja-JP" sz="2600" kern="0" baseline="30000" dirty="0">
                <a:solidFill>
                  <a:srgbClr val="002060"/>
                </a:solidFill>
                <a:latin typeface="Arial" panose="020B0604020202020204" pitchFamily="34" charset="0"/>
                <a:cs typeface="Arial" panose="020B0604020202020204" pitchFamily="34" charset="0"/>
              </a:rPr>
              <a:t>nat</a:t>
            </a:r>
            <a:r>
              <a:rPr lang="en-US" altLang="ja-JP" sz="1800" kern="0" dirty="0">
                <a:solidFill>
                  <a:srgbClr val="002060"/>
                </a:solidFill>
                <a:latin typeface="Arial" panose="020B0604020202020204" pitchFamily="34" charset="0"/>
                <a:cs typeface="Arial" panose="020B0604020202020204" pitchFamily="34" charset="0"/>
              </a:rPr>
              <a:t>Yb+</a:t>
            </a:r>
            <a:r>
              <a:rPr lang="en-US" altLang="ja-JP" sz="2400" kern="0" baseline="30000" dirty="0">
                <a:solidFill>
                  <a:srgbClr val="002060"/>
                </a:solidFill>
                <a:latin typeface="Arial" panose="020B0604020202020204" pitchFamily="34" charset="0"/>
                <a:cs typeface="Arial" panose="020B0604020202020204" pitchFamily="34" charset="0"/>
              </a:rPr>
              <a:t>40</a:t>
            </a:r>
            <a:r>
              <a:rPr lang="en-US" altLang="ja-JP" sz="1800" kern="0" dirty="0">
                <a:solidFill>
                  <a:srgbClr val="002060"/>
                </a:solidFill>
                <a:latin typeface="Arial" panose="020B0604020202020204" pitchFamily="34" charset="0"/>
                <a:cs typeface="Arial" panose="020B0604020202020204" pitchFamily="34" charset="0"/>
              </a:rPr>
              <a:t>Ar</a:t>
            </a:r>
            <a:r>
              <a:rPr lang="en-US" altLang="ja-JP" sz="1800" kern="0" dirty="0">
                <a:solidFill>
                  <a:srgbClr val="002060"/>
                </a:solidFill>
                <a:latin typeface="Arial" panose="020B0604020202020204" pitchFamily="34" charset="0"/>
                <a:cs typeface="Arial" panose="020B0604020202020204" pitchFamily="34" charset="0"/>
                <a:sym typeface="Symbol"/>
              </a:rPr>
              <a:t></a:t>
            </a:r>
            <a:r>
              <a:rPr lang="en-US" altLang="ja-JP" sz="2400" kern="0" baseline="30000" dirty="0">
                <a:solidFill>
                  <a:srgbClr val="002060"/>
                </a:solidFill>
                <a:latin typeface="Arial" panose="020B0604020202020204" pitchFamily="34" charset="0"/>
                <a:cs typeface="Arial" panose="020B0604020202020204" pitchFamily="34" charset="0"/>
              </a:rPr>
              <a:t>207-212</a:t>
            </a:r>
            <a:r>
              <a:rPr lang="en-US" altLang="ja-JP" sz="1800" kern="0" dirty="0">
                <a:solidFill>
                  <a:srgbClr val="002060"/>
                </a:solidFill>
                <a:latin typeface="Arial" panose="020B0604020202020204" pitchFamily="34" charset="0"/>
                <a:cs typeface="Arial" panose="020B0604020202020204" pitchFamily="34" charset="0"/>
              </a:rPr>
              <a:t>Ra,  </a:t>
            </a:r>
            <a:r>
              <a:rPr lang="en-US" altLang="ja-JP" sz="2400" kern="0" baseline="30000" dirty="0">
                <a:solidFill>
                  <a:srgbClr val="002060"/>
                </a:solidFill>
                <a:latin typeface="Arial" panose="020B0604020202020204" pitchFamily="34" charset="0"/>
                <a:cs typeface="Arial" panose="020B0604020202020204" pitchFamily="34" charset="0"/>
              </a:rPr>
              <a:t>170</a:t>
            </a:r>
            <a:r>
              <a:rPr lang="en-US" altLang="ja-JP" sz="1800" kern="0" dirty="0">
                <a:solidFill>
                  <a:srgbClr val="002060"/>
                </a:solidFill>
                <a:latin typeface="Arial" panose="020B0604020202020204" pitchFamily="34" charset="0"/>
                <a:cs typeface="Arial" panose="020B0604020202020204" pitchFamily="34" charset="0"/>
              </a:rPr>
              <a:t>Er+</a:t>
            </a:r>
            <a:r>
              <a:rPr lang="en-US" altLang="ja-JP" sz="2400"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en-US" altLang="ja-JP" sz="1800" kern="0" dirty="0">
                <a:solidFill>
                  <a:srgbClr val="002060"/>
                </a:solidFill>
                <a:latin typeface="Arial" panose="020B0604020202020204" pitchFamily="34" charset="0"/>
                <a:cs typeface="Arial" panose="020B0604020202020204" pitchFamily="34" charset="0"/>
                <a:sym typeface="Symbol"/>
              </a:rPr>
              <a:t> </a:t>
            </a:r>
            <a:r>
              <a:rPr lang="en-US" altLang="ja-JP" sz="2400" kern="0" baseline="30000" dirty="0">
                <a:solidFill>
                  <a:srgbClr val="002060"/>
                </a:solidFill>
                <a:latin typeface="Arial" panose="020B0604020202020204" pitchFamily="34" charset="0"/>
                <a:cs typeface="Arial" panose="020B0604020202020204" pitchFamily="34" charset="0"/>
              </a:rPr>
              <a:t>214,215</a:t>
            </a:r>
            <a:r>
              <a:rPr lang="en-US" altLang="ja-JP" sz="1800" kern="0" dirty="0">
                <a:solidFill>
                  <a:srgbClr val="002060"/>
                </a:solidFill>
                <a:latin typeface="Arial" panose="020B0604020202020204" pitchFamily="34" charset="0"/>
                <a:cs typeface="Arial" panose="020B0604020202020204" pitchFamily="34" charset="0"/>
              </a:rPr>
              <a:t>Ra, </a:t>
            </a:r>
            <a:r>
              <a:rPr lang="en-US" altLang="ja-JP" sz="2600" kern="0" baseline="30000" dirty="0">
                <a:solidFill>
                  <a:srgbClr val="002060"/>
                </a:solidFill>
                <a:latin typeface="Arial" panose="020B0604020202020204" pitchFamily="34" charset="0"/>
                <a:cs typeface="Arial" panose="020B0604020202020204" pitchFamily="34" charset="0"/>
              </a:rPr>
              <a:t>nat</a:t>
            </a:r>
            <a:r>
              <a:rPr lang="en-US" altLang="ja-JP" sz="1800" kern="0" dirty="0">
                <a:solidFill>
                  <a:srgbClr val="002060"/>
                </a:solidFill>
                <a:latin typeface="Arial" panose="020B0604020202020204" pitchFamily="34" charset="0"/>
                <a:cs typeface="Arial" panose="020B0604020202020204" pitchFamily="34" charset="0"/>
              </a:rPr>
              <a:t>Yb,</a:t>
            </a:r>
            <a:r>
              <a:rPr lang="en-US" altLang="ja-JP" sz="2400" kern="0" baseline="30000" dirty="0">
                <a:solidFill>
                  <a:srgbClr val="002060"/>
                </a:solidFill>
                <a:latin typeface="Arial" panose="020B0604020202020204" pitchFamily="34" charset="0"/>
                <a:cs typeface="Arial" panose="020B0604020202020204" pitchFamily="34" charset="0"/>
              </a:rPr>
              <a:t>174</a:t>
            </a:r>
            <a:r>
              <a:rPr lang="en-US" altLang="ja-JP" sz="1800" kern="0" dirty="0">
                <a:solidFill>
                  <a:srgbClr val="002060"/>
                </a:solidFill>
                <a:latin typeface="Arial" panose="020B0604020202020204" pitchFamily="34" charset="0"/>
                <a:cs typeface="Arial" panose="020B0604020202020204" pitchFamily="34" charset="0"/>
              </a:rPr>
              <a:t>Yb+</a:t>
            </a:r>
            <a:r>
              <a:rPr lang="en-US" altLang="ja-JP" sz="2400"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en-US" altLang="ja-JP" sz="1800" kern="0" dirty="0">
                <a:solidFill>
                  <a:srgbClr val="002060"/>
                </a:solidFill>
                <a:latin typeface="Arial" panose="020B0604020202020204" pitchFamily="34" charset="0"/>
                <a:cs typeface="Arial" panose="020B0604020202020204" pitchFamily="34" charset="0"/>
                <a:sym typeface="Symbol"/>
              </a:rPr>
              <a:t> </a:t>
            </a:r>
            <a:r>
              <a:rPr lang="en-US" altLang="ja-JP" sz="2400" kern="0" baseline="30000" dirty="0" smtClean="0">
                <a:solidFill>
                  <a:srgbClr val="002060"/>
                </a:solidFill>
                <a:latin typeface="Arial" panose="020B0604020202020204" pitchFamily="34" charset="0"/>
                <a:cs typeface="Arial" panose="020B0604020202020204" pitchFamily="34" charset="0"/>
              </a:rPr>
              <a:t>216,217</a:t>
            </a:r>
            <a:r>
              <a:rPr lang="en-US" altLang="ja-JP" sz="1800" kern="0" dirty="0" smtClean="0">
                <a:solidFill>
                  <a:srgbClr val="002060"/>
                </a:solidFill>
                <a:latin typeface="Arial" panose="020B0604020202020204" pitchFamily="34" charset="0"/>
                <a:cs typeface="Arial" panose="020B0604020202020204" pitchFamily="34" charset="0"/>
              </a:rPr>
              <a:t>Th</a:t>
            </a:r>
            <a:r>
              <a:rPr lang="en-US" altLang="ja-JP" sz="1800" b="1" kern="0" dirty="0" smtClean="0">
                <a:solidFill>
                  <a:srgbClr val="002060"/>
                </a:solidFill>
                <a:latin typeface="Arial" panose="020B0604020202020204" pitchFamily="34" charset="0"/>
                <a:cs typeface="Arial" panose="020B0604020202020204" pitchFamily="34" charset="0"/>
              </a:rPr>
              <a:t> </a:t>
            </a:r>
            <a:r>
              <a:rPr lang="en-US" altLang="ja-JP" sz="1800" b="1" kern="0" dirty="0" smtClean="0">
                <a:solidFill>
                  <a:srgbClr val="C00000"/>
                </a:solidFill>
                <a:latin typeface="Arial" panose="020B0604020202020204" pitchFamily="34" charset="0"/>
                <a:cs typeface="Arial" panose="020B0604020202020204" pitchFamily="34" charset="0"/>
              </a:rPr>
              <a:t>(done)</a:t>
            </a:r>
            <a:endParaRPr lang="en-US" altLang="ja-JP" sz="1800" b="1" kern="0" dirty="0">
              <a:solidFill>
                <a:srgbClr val="002060"/>
              </a:solidFill>
              <a:latin typeface="Arial" panose="020B0604020202020204" pitchFamily="34" charset="0"/>
              <a:cs typeface="Arial" panose="020B0604020202020204" pitchFamily="34" charset="0"/>
            </a:endParaRPr>
          </a:p>
          <a:p>
            <a:pPr>
              <a:defRPr/>
            </a:pPr>
            <a:endParaRPr lang="en-US" altLang="ja-JP" sz="2400" b="1" kern="0" baseline="30000" dirty="0" smtClean="0">
              <a:solidFill>
                <a:srgbClr val="002060"/>
              </a:solidFill>
              <a:latin typeface="Arial" panose="020B0604020202020204" pitchFamily="34" charset="0"/>
              <a:cs typeface="Arial" panose="020B0604020202020204" pitchFamily="34" charset="0"/>
            </a:endParaRPr>
          </a:p>
          <a:p>
            <a:pPr>
              <a:defRPr/>
            </a:pPr>
            <a:r>
              <a:rPr lang="en-US" altLang="ja-JP" sz="2400" b="1" kern="0" baseline="30000" dirty="0" smtClean="0">
                <a:solidFill>
                  <a:srgbClr val="002060"/>
                </a:solidFill>
                <a:latin typeface="Arial" panose="020B0604020202020204" pitchFamily="34" charset="0"/>
                <a:cs typeface="Arial" panose="020B0604020202020204" pitchFamily="34" charset="0"/>
              </a:rPr>
              <a:t>206</a:t>
            </a:r>
            <a:r>
              <a:rPr lang="en-US" altLang="ja-JP" sz="1800" b="1" kern="0" dirty="0" smtClean="0">
                <a:solidFill>
                  <a:srgbClr val="002060"/>
                </a:solidFill>
                <a:latin typeface="Arial" panose="020B0604020202020204" pitchFamily="34" charset="0"/>
                <a:cs typeface="Arial" panose="020B0604020202020204" pitchFamily="34" charset="0"/>
              </a:rPr>
              <a:t>Pb+</a:t>
            </a:r>
            <a:r>
              <a:rPr lang="en-US" altLang="ja-JP" sz="2400" b="1" kern="0" baseline="30000" dirty="0" smtClean="0">
                <a:solidFill>
                  <a:srgbClr val="002060"/>
                </a:solidFill>
                <a:latin typeface="Arial" panose="020B0604020202020204" pitchFamily="34" charset="0"/>
                <a:cs typeface="Arial" panose="020B0604020202020204" pitchFamily="34" charset="0"/>
              </a:rPr>
              <a:t>48</a:t>
            </a:r>
            <a:r>
              <a:rPr lang="en-US" altLang="ja-JP" sz="1800" b="1" kern="0" dirty="0" smtClean="0">
                <a:solidFill>
                  <a:srgbClr val="002060"/>
                </a:solidFill>
                <a:latin typeface="Arial" panose="020B0604020202020204" pitchFamily="34" charset="0"/>
                <a:cs typeface="Arial" panose="020B0604020202020204" pitchFamily="34" charset="0"/>
              </a:rPr>
              <a:t>Ca</a:t>
            </a:r>
            <a:r>
              <a:rPr lang="en-US" altLang="ja-JP" sz="1800" b="1" kern="0" dirty="0" smtClean="0">
                <a:solidFill>
                  <a:srgbClr val="002060"/>
                </a:solidFill>
                <a:latin typeface="Arial" panose="020B0604020202020204" pitchFamily="34" charset="0"/>
                <a:cs typeface="Arial" panose="020B0604020202020204" pitchFamily="34" charset="0"/>
                <a:sym typeface="Symbol"/>
              </a:rPr>
              <a:t> </a:t>
            </a:r>
            <a:r>
              <a:rPr lang="en-US" altLang="ja-JP" sz="1800" b="1" kern="0" dirty="0">
                <a:solidFill>
                  <a:srgbClr val="002060"/>
                </a:solidFill>
                <a:latin typeface="Arial" panose="020B0604020202020204" pitchFamily="34" charset="0"/>
                <a:cs typeface="Arial" panose="020B0604020202020204" pitchFamily="34" charset="0"/>
                <a:sym typeface="Symbol"/>
              </a:rPr>
              <a:t></a:t>
            </a:r>
            <a:r>
              <a:rPr lang="en-US" altLang="ja-JP" sz="2400" b="1" kern="0" baseline="30000" dirty="0" smtClean="0">
                <a:solidFill>
                  <a:srgbClr val="002060"/>
                </a:solidFill>
                <a:latin typeface="Arial" panose="020B0604020202020204" pitchFamily="34" charset="0"/>
                <a:cs typeface="Arial" panose="020B0604020202020204" pitchFamily="34" charset="0"/>
              </a:rPr>
              <a:t>252</a:t>
            </a:r>
            <a:r>
              <a:rPr lang="en-US" altLang="ja-JP" sz="1800" b="1" kern="0" dirty="0" smtClean="0">
                <a:solidFill>
                  <a:srgbClr val="002060"/>
                </a:solidFill>
                <a:latin typeface="Arial" panose="020B0604020202020204" pitchFamily="34" charset="0"/>
                <a:cs typeface="Arial" panose="020B0604020202020204" pitchFamily="34" charset="0"/>
              </a:rPr>
              <a:t>No </a:t>
            </a:r>
            <a:r>
              <a:rPr lang="en-US" altLang="ja-JP" sz="1800" b="1" kern="0" dirty="0" smtClean="0">
                <a:solidFill>
                  <a:srgbClr val="C00000"/>
                </a:solidFill>
                <a:latin typeface="Arial" panose="020B0604020202020204" pitchFamily="34" charset="0"/>
                <a:cs typeface="Arial" panose="020B0604020202020204" pitchFamily="34" charset="0"/>
              </a:rPr>
              <a:t>(at present)</a:t>
            </a:r>
            <a:endParaRPr lang="ru-RU" sz="1800" b="1" kern="0" dirty="0">
              <a:solidFill>
                <a:srgbClr val="C00000"/>
              </a:solidFill>
              <a:latin typeface="Arial" panose="020B0604020202020204" pitchFamily="34" charset="0"/>
              <a:cs typeface="Arial" panose="020B0604020202020204" pitchFamily="34" charset="0"/>
            </a:endParaRPr>
          </a:p>
        </p:txBody>
      </p:sp>
      <p:pic>
        <p:nvPicPr>
          <p:cNvPr id="9" name="Рисунок 8" descr="z2.bmp"/>
          <p:cNvPicPr>
            <a:picLocks noChangeAspect="1"/>
          </p:cNvPicPr>
          <p:nvPr/>
        </p:nvPicPr>
        <p:blipFill>
          <a:blip r:embed="rId2" cstate="print"/>
          <a:srcRect r="17179"/>
          <a:stretch>
            <a:fillRect/>
          </a:stretch>
        </p:blipFill>
        <p:spPr>
          <a:xfrm>
            <a:off x="5375920" y="1932794"/>
            <a:ext cx="6379271" cy="4332667"/>
          </a:xfrm>
          <a:prstGeom prst="rect">
            <a:avLst/>
          </a:prstGeom>
        </p:spPr>
      </p:pic>
      <p:sp>
        <p:nvSpPr>
          <p:cNvPr id="10" name="Rectangle 2"/>
          <p:cNvSpPr txBox="1">
            <a:spLocks noChangeArrowheads="1"/>
          </p:cNvSpPr>
          <p:nvPr/>
        </p:nvSpPr>
        <p:spPr>
          <a:xfrm>
            <a:off x="7968208" y="5799635"/>
            <a:ext cx="3786983" cy="465826"/>
          </a:xfrm>
          <a:prstGeom prst="rect">
            <a:avLst/>
          </a:prstGeom>
          <a:solidFill>
            <a:srgbClr val="C2C2B8"/>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mj-ea"/>
                <a:cs typeface="Calibri" pitchFamily="34" charset="0"/>
              </a:rPr>
              <a:t>Separator GFRS-2</a:t>
            </a:r>
            <a:endParaRPr kumimoji="0" lang="ru-RU"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3732882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zz.bmp"/>
          <p:cNvPicPr>
            <a:picLocks noChangeAspect="1"/>
          </p:cNvPicPr>
          <p:nvPr/>
        </p:nvPicPr>
        <p:blipFill rotWithShape="1">
          <a:blip r:embed="rId2" cstate="print"/>
          <a:srcRect t="19494"/>
          <a:stretch/>
        </p:blipFill>
        <p:spPr>
          <a:xfrm>
            <a:off x="7752184" y="393954"/>
            <a:ext cx="4168097" cy="3337026"/>
          </a:xfrm>
          <a:prstGeom prst="rect">
            <a:avLst/>
          </a:prstGeom>
        </p:spPr>
      </p:pic>
      <p:sp>
        <p:nvSpPr>
          <p:cNvPr id="2" name="Rectangle 2"/>
          <p:cNvSpPr txBox="1">
            <a:spLocks noChangeArrowheads="1"/>
          </p:cNvSpPr>
          <p:nvPr/>
        </p:nvSpPr>
        <p:spPr bwMode="auto">
          <a:xfrm>
            <a:off x="0" y="93598"/>
            <a:ext cx="9241156"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altLang="ja-JP" sz="2400" b="1" kern="0" dirty="0" smtClean="0">
                <a:solidFill>
                  <a:srgbClr val="C00000"/>
                </a:solidFill>
                <a:latin typeface="Arial" panose="020B0604020202020204" pitchFamily="34" charset="0"/>
                <a:ea typeface="+mj-ea"/>
                <a:cs typeface="Arial" panose="020B0604020202020204" pitchFamily="34" charset="0"/>
              </a:rPr>
              <a:t>First experiment at</a:t>
            </a:r>
            <a:r>
              <a:rPr lang="ru-RU" altLang="ja-JP" sz="2400" b="1" kern="0" dirty="0" smtClean="0">
                <a:solidFill>
                  <a:srgbClr val="C00000"/>
                </a:solidFill>
                <a:latin typeface="Arial" panose="020B0604020202020204" pitchFamily="34" charset="0"/>
                <a:ea typeface="+mj-ea"/>
                <a:cs typeface="Arial" panose="020B0604020202020204" pitchFamily="34" charset="0"/>
              </a:rPr>
              <a:t> </a:t>
            </a:r>
            <a:r>
              <a:rPr lang="en-US" altLang="ja-JP" sz="2400" b="1" kern="0" dirty="0" smtClean="0">
                <a:solidFill>
                  <a:srgbClr val="C00000"/>
                </a:solidFill>
                <a:latin typeface="Arial" panose="020B0604020202020204" pitchFamily="34" charset="0"/>
                <a:ea typeface="+mj-ea"/>
                <a:cs typeface="Arial" panose="020B0604020202020204" pitchFamily="34" charset="0"/>
              </a:rPr>
              <a:t>SHE Factory: </a:t>
            </a:r>
            <a:r>
              <a:rPr lang="en-US" altLang="ja-JP" sz="2400" b="1" kern="0" baseline="30000" dirty="0" smtClean="0">
                <a:solidFill>
                  <a:srgbClr val="C00000"/>
                </a:solidFill>
                <a:latin typeface="Arial" panose="020B0604020202020204" pitchFamily="34" charset="0"/>
                <a:ea typeface="+mj-ea"/>
                <a:cs typeface="Arial" panose="020B0604020202020204" pitchFamily="34" charset="0"/>
              </a:rPr>
              <a:t>243</a:t>
            </a:r>
            <a:r>
              <a:rPr lang="en-US" altLang="ja-JP" sz="2400" b="1" kern="0" dirty="0" smtClean="0">
                <a:solidFill>
                  <a:srgbClr val="C00000"/>
                </a:solidFill>
                <a:latin typeface="Arial" panose="020B0604020202020204" pitchFamily="34" charset="0"/>
                <a:ea typeface="+mj-ea"/>
                <a:cs typeface="Arial" panose="020B0604020202020204" pitchFamily="34" charset="0"/>
              </a:rPr>
              <a:t>Am+</a:t>
            </a:r>
            <a:r>
              <a:rPr lang="en-US" altLang="ja-JP" sz="2400" b="1" kern="0" baseline="30000" dirty="0" smtClean="0">
                <a:solidFill>
                  <a:srgbClr val="C00000"/>
                </a:solidFill>
                <a:latin typeface="Arial" panose="020B0604020202020204" pitchFamily="34" charset="0"/>
                <a:ea typeface="+mj-ea"/>
                <a:cs typeface="Arial" panose="020B0604020202020204" pitchFamily="34" charset="0"/>
              </a:rPr>
              <a:t>48</a:t>
            </a:r>
            <a:r>
              <a:rPr lang="en-US" altLang="ja-JP" sz="2400" b="1" kern="0" dirty="0" smtClean="0">
                <a:solidFill>
                  <a:srgbClr val="C00000"/>
                </a:solidFill>
                <a:latin typeface="Arial" panose="020B0604020202020204" pitchFamily="34" charset="0"/>
                <a:ea typeface="+mj-ea"/>
                <a:cs typeface="Arial" panose="020B0604020202020204" pitchFamily="34" charset="0"/>
              </a:rPr>
              <a:t>Ca reaction</a:t>
            </a:r>
            <a:endParaRPr lang="ru-RU" sz="2400" b="1" kern="0" dirty="0">
              <a:solidFill>
                <a:srgbClr val="C00000"/>
              </a:solidFill>
              <a:latin typeface="Arial" panose="020B0604020202020204" pitchFamily="34" charset="0"/>
              <a:ea typeface="+mj-ea"/>
              <a:cs typeface="Arial" panose="020B0604020202020204" pitchFamily="34" charset="0"/>
            </a:endParaRPr>
          </a:p>
        </p:txBody>
      </p:sp>
      <p:pic>
        <p:nvPicPr>
          <p:cNvPr id="3" name="Рисунок 2"/>
          <p:cNvPicPr>
            <a:picLocks noChangeAspect="1"/>
          </p:cNvPicPr>
          <p:nvPr/>
        </p:nvPicPr>
        <p:blipFill>
          <a:blip r:embed="rId3"/>
          <a:srcRect l="2362" t="6061" r="10831" b="12121"/>
          <a:stretch>
            <a:fillRect/>
          </a:stretch>
        </p:blipFill>
        <p:spPr>
          <a:xfrm>
            <a:off x="7819753" y="4034834"/>
            <a:ext cx="4032957" cy="2655850"/>
          </a:xfrm>
          <a:prstGeom prst="rect">
            <a:avLst/>
          </a:prstGeom>
        </p:spPr>
      </p:pic>
      <p:sp>
        <p:nvSpPr>
          <p:cNvPr id="5" name="TextBox 4"/>
          <p:cNvSpPr txBox="1"/>
          <p:nvPr/>
        </p:nvSpPr>
        <p:spPr>
          <a:xfrm>
            <a:off x="479376" y="1067246"/>
            <a:ext cx="7019945" cy="5386090"/>
          </a:xfrm>
          <a:prstGeom prst="rect">
            <a:avLst/>
          </a:prstGeom>
          <a:noFill/>
        </p:spPr>
        <p:txBody>
          <a:bodyPr wrap="square" rtlCol="0">
            <a:spAutoFit/>
          </a:bodyPr>
          <a:lstStyle/>
          <a:p>
            <a:r>
              <a:rPr lang="en-US" sz="1800" b="1" dirty="0">
                <a:solidFill>
                  <a:srgbClr val="002060"/>
                </a:solidFill>
                <a:latin typeface="Arial" panose="020B0604020202020204" pitchFamily="34" charset="0"/>
                <a:cs typeface="Arial" panose="020B0604020202020204" pitchFamily="34" charset="0"/>
              </a:rPr>
              <a:t>Cross section  </a:t>
            </a:r>
            <a:r>
              <a:rPr lang="en-US" sz="1800" b="1" dirty="0">
                <a:solidFill>
                  <a:srgbClr val="002060"/>
                </a:solidFill>
                <a:latin typeface="Arial" panose="020B0604020202020204" pitchFamily="34" charset="0"/>
                <a:cs typeface="Arial" panose="020B0604020202020204" pitchFamily="34" charset="0"/>
                <a:sym typeface="Symbol"/>
              </a:rPr>
              <a:t></a:t>
            </a:r>
            <a:r>
              <a:rPr lang="en-US" sz="1800" b="1" dirty="0">
                <a:solidFill>
                  <a:srgbClr val="002060"/>
                </a:solidFill>
                <a:latin typeface="Arial" panose="020B0604020202020204" pitchFamily="34" charset="0"/>
                <a:cs typeface="Arial" panose="020B0604020202020204" pitchFamily="34" charset="0"/>
              </a:rPr>
              <a:t>10 </a:t>
            </a:r>
            <a:r>
              <a:rPr lang="en-US" sz="1800" b="1" dirty="0" err="1">
                <a:solidFill>
                  <a:srgbClr val="002060"/>
                </a:solidFill>
                <a:latin typeface="Arial" panose="020B0604020202020204" pitchFamily="34" charset="0"/>
                <a:cs typeface="Arial" panose="020B0604020202020204" pitchFamily="34" charset="0"/>
              </a:rPr>
              <a:t>pb</a:t>
            </a:r>
            <a:endParaRPr lang="en-US" sz="1800" b="1" dirty="0">
              <a:solidFill>
                <a:srgbClr val="002060"/>
              </a:solidFill>
              <a:latin typeface="Arial" panose="020B0604020202020204" pitchFamily="34" charset="0"/>
              <a:cs typeface="Arial" panose="020B0604020202020204" pitchFamily="34" charset="0"/>
            </a:endParaRPr>
          </a:p>
          <a:p>
            <a:pPr>
              <a:spcBef>
                <a:spcPts val="0"/>
              </a:spcBef>
            </a:pPr>
            <a:r>
              <a:rPr lang="en-US" sz="1800" dirty="0">
                <a:solidFill>
                  <a:srgbClr val="002060"/>
                </a:solidFill>
                <a:latin typeface="Symbol" panose="05050102010706020507" pitchFamily="18" charset="2"/>
                <a:cs typeface="Arial" panose="020B0604020202020204" pitchFamily="34" charset="0"/>
              </a:rPr>
              <a:t>s</a:t>
            </a:r>
            <a:r>
              <a:rPr lang="en-US" sz="1800" dirty="0">
                <a:solidFill>
                  <a:srgbClr val="002060"/>
                </a:solidFill>
                <a:latin typeface="Arial" panose="020B0604020202020204" pitchFamily="34" charset="0"/>
                <a:cs typeface="Arial" panose="020B0604020202020204" pitchFamily="34" charset="0"/>
              </a:rPr>
              <a:t>=8.5 </a:t>
            </a:r>
            <a:r>
              <a:rPr lang="en-US" sz="1800" dirty="0" err="1">
                <a:solidFill>
                  <a:srgbClr val="002060"/>
                </a:solidFill>
                <a:latin typeface="Arial" panose="020B0604020202020204" pitchFamily="34" charset="0"/>
                <a:cs typeface="Arial" panose="020B0604020202020204" pitchFamily="34" charset="0"/>
              </a:rPr>
              <a:t>pb</a:t>
            </a:r>
            <a:r>
              <a:rPr lang="en-US" sz="1800" dirty="0">
                <a:solidFill>
                  <a:srgbClr val="002060"/>
                </a:solidFill>
                <a:latin typeface="Arial" panose="020B0604020202020204" pitchFamily="34" charset="0"/>
                <a:cs typeface="Arial" panose="020B0604020202020204" pitchFamily="34" charset="0"/>
              </a:rPr>
              <a:t>, h</a:t>
            </a:r>
            <a:r>
              <a:rPr lang="en-US" sz="1800" baseline="-25000" dirty="0">
                <a:solidFill>
                  <a:srgbClr val="002060"/>
                </a:solidFill>
                <a:latin typeface="Arial" panose="020B0604020202020204" pitchFamily="34" charset="0"/>
                <a:cs typeface="Arial" panose="020B0604020202020204" pitchFamily="34" charset="0"/>
              </a:rPr>
              <a:t>t</a:t>
            </a:r>
            <a:r>
              <a:rPr lang="en-US" sz="1800" dirty="0">
                <a:solidFill>
                  <a:srgbClr val="002060"/>
                </a:solidFill>
                <a:latin typeface="Arial" panose="020B0604020202020204" pitchFamily="34" charset="0"/>
                <a:cs typeface="Arial" panose="020B0604020202020204" pitchFamily="34" charset="0"/>
              </a:rPr>
              <a:t>=0.5 mg/cm</a:t>
            </a:r>
            <a:r>
              <a:rPr lang="en-US" sz="1800" baseline="30000" dirty="0">
                <a:solidFill>
                  <a:srgbClr val="002060"/>
                </a:solidFill>
                <a:latin typeface="Arial" panose="020B0604020202020204" pitchFamily="34" charset="0"/>
                <a:cs typeface="Arial" panose="020B0604020202020204" pitchFamily="34" charset="0"/>
              </a:rPr>
              <a:t>2</a:t>
            </a:r>
            <a:r>
              <a:rPr lang="en-US"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sym typeface="Symbol"/>
              </a:rPr>
              <a:t></a:t>
            </a:r>
            <a:r>
              <a:rPr lang="en-US" sz="1800" baseline="-25000" dirty="0" err="1">
                <a:solidFill>
                  <a:srgbClr val="002060"/>
                </a:solidFill>
                <a:latin typeface="Arial" panose="020B0604020202020204" pitchFamily="34" charset="0"/>
                <a:cs typeface="Arial" panose="020B0604020202020204" pitchFamily="34" charset="0"/>
              </a:rPr>
              <a:t>coll</a:t>
            </a:r>
            <a:r>
              <a:rPr lang="en-US" sz="1800" dirty="0">
                <a:solidFill>
                  <a:srgbClr val="002060"/>
                </a:solidFill>
                <a:latin typeface="Arial" panose="020B0604020202020204" pitchFamily="34" charset="0"/>
                <a:cs typeface="Arial" panose="020B0604020202020204" pitchFamily="34" charset="0"/>
              </a:rPr>
              <a:t>=0.6, </a:t>
            </a:r>
            <a:r>
              <a:rPr lang="en-US" sz="1800" dirty="0" err="1">
                <a:solidFill>
                  <a:srgbClr val="002060"/>
                </a:solidFill>
                <a:latin typeface="Arial" panose="020B0604020202020204" pitchFamily="34" charset="0"/>
                <a:cs typeface="Arial" panose="020B0604020202020204" pitchFamily="34" charset="0"/>
              </a:rPr>
              <a:t>I</a:t>
            </a:r>
            <a:r>
              <a:rPr lang="en-US" sz="1800" baseline="-25000" dirty="0" err="1">
                <a:solidFill>
                  <a:srgbClr val="002060"/>
                </a:solidFill>
                <a:latin typeface="Arial" panose="020B0604020202020204" pitchFamily="34" charset="0"/>
                <a:cs typeface="Arial" panose="020B0604020202020204" pitchFamily="34" charset="0"/>
              </a:rPr>
              <a:t>beam</a:t>
            </a:r>
            <a:r>
              <a:rPr lang="en-US" sz="1800" dirty="0">
                <a:solidFill>
                  <a:srgbClr val="002060"/>
                </a:solidFill>
                <a:latin typeface="Arial" panose="020B0604020202020204" pitchFamily="34" charset="0"/>
                <a:cs typeface="Arial" panose="020B0604020202020204" pitchFamily="34" charset="0"/>
              </a:rPr>
              <a:t>=5 </a:t>
            </a:r>
            <a:r>
              <a:rPr lang="en-US" sz="1800" dirty="0" err="1">
                <a:solidFill>
                  <a:srgbClr val="002060"/>
                </a:solidFill>
                <a:latin typeface="Arial" panose="020B0604020202020204" pitchFamily="34" charset="0"/>
                <a:cs typeface="Arial" panose="020B0604020202020204" pitchFamily="34" charset="0"/>
              </a:rPr>
              <a:t>pmA</a:t>
            </a:r>
            <a:r>
              <a:rPr lang="en-US"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sym typeface="Symbol"/>
              </a:rPr>
              <a:t> 17/day</a:t>
            </a:r>
            <a:endParaRPr lang="en-US" sz="1800" dirty="0">
              <a:solidFill>
                <a:srgbClr val="002060"/>
              </a:solidFill>
              <a:latin typeface="Arial" panose="020B0604020202020204" pitchFamily="34" charset="0"/>
              <a:cs typeface="Arial" panose="020B0604020202020204" pitchFamily="34" charset="0"/>
            </a:endParaRPr>
          </a:p>
          <a:p>
            <a:pPr>
              <a:spcBef>
                <a:spcPts val="600"/>
              </a:spcBef>
            </a:pPr>
            <a:endParaRPr lang="en-US" sz="1800" b="1" dirty="0" smtClean="0">
              <a:solidFill>
                <a:srgbClr val="002060"/>
              </a:solidFill>
              <a:latin typeface="Arial" panose="020B0604020202020204" pitchFamily="34" charset="0"/>
              <a:cs typeface="Arial" panose="020B0604020202020204" pitchFamily="34" charset="0"/>
            </a:endParaRPr>
          </a:p>
          <a:p>
            <a:pPr>
              <a:spcBef>
                <a:spcPts val="600"/>
              </a:spcBef>
            </a:pPr>
            <a:r>
              <a:rPr lang="en-US" sz="1800" b="1" dirty="0" smtClean="0">
                <a:solidFill>
                  <a:srgbClr val="002060"/>
                </a:solidFill>
                <a:latin typeface="Arial" panose="020B0604020202020204" pitchFamily="34" charset="0"/>
                <a:cs typeface="Arial" panose="020B0604020202020204" pitchFamily="34" charset="0"/>
              </a:rPr>
              <a:t>Scientific purposes:</a:t>
            </a:r>
          </a:p>
          <a:p>
            <a:pPr marL="285750" indent="-285750">
              <a:spcBef>
                <a:spcPts val="600"/>
              </a:spcBef>
              <a:buFont typeface="Arial" panose="020B0604020202020204" pitchFamily="34" charset="0"/>
              <a:buChar char="•"/>
            </a:pPr>
            <a:r>
              <a:rPr lang="en-US" sz="1800" dirty="0" smtClean="0">
                <a:solidFill>
                  <a:srgbClr val="002060"/>
                </a:solidFill>
                <a:latin typeface="Arial" panose="020B0604020202020204" pitchFamily="34" charset="0"/>
                <a:cs typeface="Arial" panose="020B0604020202020204" pitchFamily="34" charset="0"/>
              </a:rPr>
              <a:t>Excitation </a:t>
            </a:r>
            <a:r>
              <a:rPr lang="en-US" sz="1800" dirty="0">
                <a:solidFill>
                  <a:srgbClr val="002060"/>
                </a:solidFill>
                <a:latin typeface="Arial" panose="020B0604020202020204" pitchFamily="34" charset="0"/>
                <a:cs typeface="Arial" panose="020B0604020202020204" pitchFamily="34" charset="0"/>
              </a:rPr>
              <a:t>function for the 2</a:t>
            </a:r>
            <a:r>
              <a:rPr lang="en-US" sz="1800" i="1" dirty="0">
                <a:solidFill>
                  <a:srgbClr val="002060"/>
                </a:solidFill>
                <a:latin typeface="Arial" panose="020B0604020202020204" pitchFamily="34" charset="0"/>
                <a:cs typeface="Arial" panose="020B0604020202020204" pitchFamily="34" charset="0"/>
              </a:rPr>
              <a:t>n</a:t>
            </a:r>
            <a:r>
              <a:rPr lang="en-US" sz="1800" dirty="0">
                <a:solidFill>
                  <a:srgbClr val="002060"/>
                </a:solidFill>
                <a:latin typeface="Arial" panose="020B0604020202020204" pitchFamily="34" charset="0"/>
                <a:cs typeface="Arial" panose="020B0604020202020204" pitchFamily="34" charset="0"/>
              </a:rPr>
              <a:t>-evaporation channel</a:t>
            </a:r>
          </a:p>
          <a:p>
            <a:pPr>
              <a:spcBef>
                <a:spcPts val="0"/>
              </a:spcBef>
            </a:pPr>
            <a:r>
              <a:rPr lang="en-US" sz="1800" dirty="0">
                <a:solidFill>
                  <a:srgbClr val="002060"/>
                </a:solidFill>
                <a:latin typeface="Arial" panose="020B0604020202020204" pitchFamily="34" charset="0"/>
                <a:cs typeface="Arial" panose="020B0604020202020204" pitchFamily="34" charset="0"/>
              </a:rPr>
              <a:t>  - Observation of a decay of </a:t>
            </a:r>
            <a:r>
              <a:rPr lang="en-US" sz="1800" baseline="30000" dirty="0">
                <a:solidFill>
                  <a:srgbClr val="002060"/>
                </a:solidFill>
                <a:latin typeface="Arial" panose="020B0604020202020204" pitchFamily="34" charset="0"/>
                <a:cs typeface="Arial" panose="020B0604020202020204" pitchFamily="34" charset="0"/>
              </a:rPr>
              <a:t>281</a:t>
            </a:r>
            <a:r>
              <a:rPr lang="en-US" sz="1800" dirty="0">
                <a:solidFill>
                  <a:srgbClr val="002060"/>
                </a:solidFill>
                <a:latin typeface="Arial" panose="020B0604020202020204" pitchFamily="34" charset="0"/>
                <a:cs typeface="Arial" panose="020B0604020202020204" pitchFamily="34" charset="0"/>
              </a:rPr>
              <a:t>Rg</a:t>
            </a:r>
          </a:p>
          <a:p>
            <a:pPr marL="285750" indent="-285750">
              <a:spcBef>
                <a:spcPts val="600"/>
              </a:spcBef>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Excitation function for the 3</a:t>
            </a:r>
            <a:r>
              <a:rPr lang="en-US" sz="1800" i="1" dirty="0">
                <a:solidFill>
                  <a:srgbClr val="002060"/>
                </a:solidFill>
                <a:latin typeface="Arial" panose="020B0604020202020204" pitchFamily="34" charset="0"/>
                <a:cs typeface="Arial" panose="020B0604020202020204" pitchFamily="34" charset="0"/>
              </a:rPr>
              <a:t>n</a:t>
            </a:r>
            <a:r>
              <a:rPr lang="en-US" sz="1800" dirty="0">
                <a:solidFill>
                  <a:srgbClr val="002060"/>
                </a:solidFill>
                <a:latin typeface="Arial" panose="020B0604020202020204" pitchFamily="34" charset="0"/>
                <a:cs typeface="Arial" panose="020B0604020202020204" pitchFamily="34" charset="0"/>
              </a:rPr>
              <a:t>-evaporation channel</a:t>
            </a:r>
          </a:p>
          <a:p>
            <a:pPr>
              <a:spcBef>
                <a:spcPts val="0"/>
              </a:spcBef>
            </a:pPr>
            <a:r>
              <a:rPr lang="en-US" sz="1800" dirty="0">
                <a:solidFill>
                  <a:srgbClr val="002060"/>
                </a:solidFill>
                <a:latin typeface="Arial" panose="020B0604020202020204" pitchFamily="34" charset="0"/>
                <a:cs typeface="Arial" panose="020B0604020202020204" pitchFamily="34" charset="0"/>
              </a:rPr>
              <a:t>  - Two decay times of </a:t>
            </a:r>
            <a:r>
              <a:rPr lang="en-US" sz="1800" baseline="30000" dirty="0">
                <a:solidFill>
                  <a:srgbClr val="002060"/>
                </a:solidFill>
                <a:latin typeface="Arial" panose="020B0604020202020204" pitchFamily="34" charset="0"/>
                <a:cs typeface="Arial" panose="020B0604020202020204" pitchFamily="34" charset="0"/>
              </a:rPr>
              <a:t>276</a:t>
            </a:r>
            <a:r>
              <a:rPr lang="en-US" sz="1800" dirty="0">
                <a:solidFill>
                  <a:srgbClr val="002060"/>
                </a:solidFill>
                <a:latin typeface="Arial" panose="020B0604020202020204" pitchFamily="34" charset="0"/>
                <a:cs typeface="Arial" panose="020B0604020202020204" pitchFamily="34" charset="0"/>
              </a:rPr>
              <a:t>Mt</a:t>
            </a:r>
          </a:p>
          <a:p>
            <a:pPr>
              <a:spcBef>
                <a:spcPts val="0"/>
              </a:spcBef>
            </a:pPr>
            <a:r>
              <a:rPr lang="en-US" sz="1800" dirty="0">
                <a:solidFill>
                  <a:srgbClr val="002060"/>
                </a:solidFill>
                <a:latin typeface="Arial" panose="020B0604020202020204" pitchFamily="34" charset="0"/>
                <a:cs typeface="Arial" panose="020B0604020202020204" pitchFamily="34" charset="0"/>
              </a:rPr>
              <a:t>  - Level of cross section for the </a:t>
            </a:r>
            <a:r>
              <a:rPr lang="en-US" sz="1800" dirty="0" err="1">
                <a:solidFill>
                  <a:srgbClr val="002060"/>
                </a:solidFill>
                <a:latin typeface="Arial" panose="020B0604020202020204" pitchFamily="34" charset="0"/>
                <a:cs typeface="Arial" panose="020B0604020202020204" pitchFamily="34" charset="0"/>
              </a:rPr>
              <a:t>p</a:t>
            </a:r>
            <a:r>
              <a:rPr lang="en-US" sz="1800" i="1" dirty="0" err="1">
                <a:solidFill>
                  <a:srgbClr val="002060"/>
                </a:solidFill>
                <a:latin typeface="Arial" panose="020B0604020202020204" pitchFamily="34" charset="0"/>
                <a:cs typeface="Arial" panose="020B0604020202020204" pitchFamily="34" charset="0"/>
              </a:rPr>
              <a:t>xn</a:t>
            </a:r>
            <a:r>
              <a:rPr lang="en-US" sz="1800" dirty="0">
                <a:solidFill>
                  <a:srgbClr val="002060"/>
                </a:solidFill>
                <a:latin typeface="Arial" panose="020B0604020202020204" pitchFamily="34" charset="0"/>
                <a:cs typeface="Arial" panose="020B0604020202020204" pitchFamily="34" charset="0"/>
              </a:rPr>
              <a:t> channel</a:t>
            </a:r>
          </a:p>
          <a:p>
            <a:pPr>
              <a:spcBef>
                <a:spcPts val="0"/>
              </a:spcBef>
            </a:pPr>
            <a:r>
              <a:rPr lang="en-US" sz="1800" dirty="0">
                <a:solidFill>
                  <a:srgbClr val="002060"/>
                </a:solidFill>
                <a:latin typeface="Arial" panose="020B0604020202020204" pitchFamily="34" charset="0"/>
                <a:cs typeface="Arial" panose="020B0604020202020204" pitchFamily="34" charset="0"/>
              </a:rPr>
              <a:t>  - Level of EC branch for </a:t>
            </a:r>
            <a:r>
              <a:rPr lang="en-US" sz="1800" baseline="30000" dirty="0">
                <a:solidFill>
                  <a:srgbClr val="002060"/>
                </a:solidFill>
                <a:latin typeface="Arial" panose="020B0604020202020204" pitchFamily="34" charset="0"/>
                <a:cs typeface="Arial" panose="020B0604020202020204" pitchFamily="34" charset="0"/>
              </a:rPr>
              <a:t>288</a:t>
            </a:r>
            <a:r>
              <a:rPr lang="en-US" sz="1800" dirty="0">
                <a:solidFill>
                  <a:srgbClr val="002060"/>
                </a:solidFill>
                <a:latin typeface="Arial" panose="020B0604020202020204" pitchFamily="34" charset="0"/>
                <a:cs typeface="Arial" panose="020B0604020202020204" pitchFamily="34" charset="0"/>
              </a:rPr>
              <a:t>Mc and </a:t>
            </a:r>
            <a:r>
              <a:rPr lang="en-US" sz="1800" baseline="30000" dirty="0">
                <a:solidFill>
                  <a:srgbClr val="002060"/>
                </a:solidFill>
                <a:latin typeface="Arial" panose="020B0604020202020204" pitchFamily="34" charset="0"/>
                <a:cs typeface="Arial" panose="020B0604020202020204" pitchFamily="34" charset="0"/>
              </a:rPr>
              <a:t>284</a:t>
            </a:r>
            <a:r>
              <a:rPr lang="en-US" sz="1800" dirty="0">
                <a:solidFill>
                  <a:srgbClr val="002060"/>
                </a:solidFill>
                <a:latin typeface="Arial" panose="020B0604020202020204" pitchFamily="34" charset="0"/>
                <a:cs typeface="Arial" panose="020B0604020202020204" pitchFamily="34" charset="0"/>
              </a:rPr>
              <a:t>Nh</a:t>
            </a:r>
          </a:p>
          <a:p>
            <a:pPr marL="285750" indent="-285750">
              <a:spcBef>
                <a:spcPts val="0"/>
              </a:spcBef>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5</a:t>
            </a:r>
            <a:r>
              <a:rPr lang="en-US" sz="1800" i="1" dirty="0">
                <a:solidFill>
                  <a:srgbClr val="002060"/>
                </a:solidFill>
                <a:latin typeface="Arial" panose="020B0604020202020204" pitchFamily="34" charset="0"/>
                <a:cs typeface="Arial" panose="020B0604020202020204" pitchFamily="34" charset="0"/>
              </a:rPr>
              <a:t>n</a:t>
            </a:r>
            <a:r>
              <a:rPr lang="en-US" sz="1800" dirty="0">
                <a:solidFill>
                  <a:srgbClr val="002060"/>
                </a:solidFill>
                <a:latin typeface="Arial" panose="020B0604020202020204" pitchFamily="34" charset="0"/>
                <a:cs typeface="Arial" panose="020B0604020202020204" pitchFamily="34" charset="0"/>
              </a:rPr>
              <a:t>-evaporation channel: new isotope </a:t>
            </a:r>
            <a:r>
              <a:rPr lang="en-US" sz="1800" baseline="30000" dirty="0">
                <a:solidFill>
                  <a:srgbClr val="002060"/>
                </a:solidFill>
                <a:latin typeface="Arial" panose="020B0604020202020204" pitchFamily="34" charset="0"/>
                <a:cs typeface="Arial" panose="020B0604020202020204" pitchFamily="34" charset="0"/>
              </a:rPr>
              <a:t>286</a:t>
            </a:r>
            <a:r>
              <a:rPr lang="en-US" sz="1800" dirty="0">
                <a:solidFill>
                  <a:srgbClr val="002060"/>
                </a:solidFill>
                <a:latin typeface="Arial" panose="020B0604020202020204" pitchFamily="34" charset="0"/>
                <a:cs typeface="Arial" panose="020B0604020202020204" pitchFamily="34" charset="0"/>
              </a:rPr>
              <a:t>Mc</a:t>
            </a:r>
            <a:r>
              <a:rPr lang="en-US" sz="1800" dirty="0" smtClean="0">
                <a:solidFill>
                  <a:srgbClr val="002060"/>
                </a:solidFill>
                <a:latin typeface="Arial" panose="020B0604020202020204" pitchFamily="34" charset="0"/>
                <a:cs typeface="Arial" panose="020B0604020202020204" pitchFamily="34" charset="0"/>
              </a:rPr>
              <a:t>, cross section</a:t>
            </a:r>
          </a:p>
          <a:p>
            <a:endParaRPr lang="en-US" sz="1800" b="1"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1" dirty="0" smtClean="0">
                <a:solidFill>
                  <a:srgbClr val="002060"/>
                </a:solidFill>
                <a:latin typeface="Arial" panose="020B0604020202020204" pitchFamily="34" charset="0"/>
                <a:cs typeface="Arial" panose="020B0604020202020204" pitchFamily="34" charset="0"/>
              </a:rPr>
              <a:t>Technical purposes:</a:t>
            </a:r>
            <a:br>
              <a:rPr lang="en-US" sz="1800" b="1" dirty="0" smtClean="0">
                <a:solidFill>
                  <a:srgbClr val="002060"/>
                </a:solidFill>
                <a:latin typeface="Arial" panose="020B0604020202020204" pitchFamily="34" charset="0"/>
                <a:cs typeface="Arial" panose="020B0604020202020204" pitchFamily="34" charset="0"/>
              </a:rPr>
            </a:br>
            <a:r>
              <a:rPr lang="en-US" sz="1800" dirty="0" smtClean="0">
                <a:solidFill>
                  <a:srgbClr val="002060"/>
                </a:solidFill>
                <a:latin typeface="Arial" panose="020B0604020202020204" pitchFamily="34" charset="0"/>
                <a:cs typeface="Arial" panose="020B0604020202020204" pitchFamily="34" charset="0"/>
              </a:rPr>
              <a:t>Transmission</a:t>
            </a:r>
            <a:endParaRPr lang="en-US" sz="18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Image size on detector</a:t>
            </a:r>
          </a:p>
          <a:p>
            <a:pPr marL="2857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Background</a:t>
            </a:r>
          </a:p>
          <a:p>
            <a:pPr marL="2857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Systematics of charge states</a:t>
            </a:r>
          </a:p>
          <a:p>
            <a:pPr marL="285750" indent="-285750">
              <a:buFont typeface="Arial" panose="020B0604020202020204" pitchFamily="34" charset="0"/>
              <a:buChar char="•"/>
            </a:pPr>
            <a:r>
              <a:rPr lang="en-US" sz="1800" dirty="0">
                <a:solidFill>
                  <a:srgbClr val="002060"/>
                </a:solidFill>
                <a:latin typeface="Arial" panose="020B0604020202020204" pitchFamily="34" charset="0"/>
                <a:cs typeface="Arial" panose="020B0604020202020204" pitchFamily="34" charset="0"/>
              </a:rPr>
              <a:t>Test of digital and analog data acquisition </a:t>
            </a:r>
            <a:r>
              <a:rPr lang="en-US" sz="1800" dirty="0" smtClean="0">
                <a:solidFill>
                  <a:srgbClr val="002060"/>
                </a:solidFill>
                <a:latin typeface="Arial" panose="020B0604020202020204" pitchFamily="34" charset="0"/>
                <a:cs typeface="Arial" panose="020B0604020202020204" pitchFamily="34" charset="0"/>
              </a:rPr>
              <a:t>systems</a:t>
            </a:r>
            <a:endParaRPr lang="en-US" sz="1800" dirty="0">
              <a:solidFill>
                <a:srgbClr val="002060"/>
              </a:solidFill>
              <a:latin typeface="Arial" panose="020B0604020202020204" pitchFamily="34" charset="0"/>
              <a:cs typeface="Arial" panose="020B0604020202020204" pitchFamily="34" charset="0"/>
            </a:endParaRPr>
          </a:p>
        </p:txBody>
      </p:sp>
      <p:sp>
        <p:nvSpPr>
          <p:cNvPr id="4" name="Прямоугольник 3"/>
          <p:cNvSpPr/>
          <p:nvPr/>
        </p:nvSpPr>
        <p:spPr>
          <a:xfrm>
            <a:off x="7104112" y="548683"/>
            <a:ext cx="2940228" cy="400110"/>
          </a:xfrm>
          <a:prstGeom prst="rect">
            <a:avLst/>
          </a:prstGeom>
          <a:solidFill>
            <a:schemeClr val="bg1"/>
          </a:solidFill>
        </p:spPr>
        <p:txBody>
          <a:bodyPr wrap="none">
            <a:spAutoFit/>
          </a:bodyPr>
          <a:lstStyle/>
          <a:p>
            <a:r>
              <a:rPr lang="en-US" b="1" kern="0" dirty="0">
                <a:solidFill>
                  <a:srgbClr val="002060"/>
                </a:solidFill>
                <a:latin typeface="Calibri" pitchFamily="34" charset="0"/>
                <a:cs typeface="Calibri" pitchFamily="34" charset="0"/>
              </a:rPr>
              <a:t>Americium target is ready</a:t>
            </a:r>
            <a:endParaRPr lang="ru-RU" dirty="0"/>
          </a:p>
        </p:txBody>
      </p:sp>
      <p:sp>
        <p:nvSpPr>
          <p:cNvPr id="6" name="Прямоугольник 5"/>
          <p:cNvSpPr/>
          <p:nvPr/>
        </p:nvSpPr>
        <p:spPr>
          <a:xfrm>
            <a:off x="6672064" y="926863"/>
            <a:ext cx="2714205" cy="400110"/>
          </a:xfrm>
          <a:prstGeom prst="rect">
            <a:avLst/>
          </a:prstGeom>
        </p:spPr>
        <p:txBody>
          <a:bodyPr wrap="none">
            <a:spAutoFit/>
          </a:bodyPr>
          <a:lstStyle/>
          <a:p>
            <a:r>
              <a:rPr lang="en-US" b="1" kern="0" dirty="0">
                <a:solidFill>
                  <a:srgbClr val="002060"/>
                </a:solidFill>
                <a:latin typeface="Calibri" pitchFamily="34" charset="0"/>
                <a:cs typeface="Calibri" pitchFamily="34" charset="0"/>
              </a:rPr>
              <a:t>will be started in </a:t>
            </a:r>
            <a:r>
              <a:rPr lang="en-US" b="1" kern="0" dirty="0" smtClean="0">
                <a:solidFill>
                  <a:srgbClr val="002060"/>
                </a:solidFill>
                <a:latin typeface="Calibri" pitchFamily="34" charset="0"/>
                <a:cs typeface="Calibri" pitchFamily="34" charset="0"/>
              </a:rPr>
              <a:t>March</a:t>
            </a:r>
            <a:endParaRPr lang="ru-RU" dirty="0"/>
          </a:p>
        </p:txBody>
      </p:sp>
    </p:spTree>
    <p:extLst>
      <p:ext uri="{BB962C8B-B14F-4D97-AF65-F5344CB8AC3E}">
        <p14:creationId xmlns:p14="http://schemas.microsoft.com/office/powerpoint/2010/main" val="801700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nvPr>
        </p:nvGraphicFramePr>
        <p:xfrm>
          <a:off x="551383" y="2060848"/>
          <a:ext cx="11017226" cy="2807265"/>
        </p:xfrm>
        <a:graphic>
          <a:graphicData uri="http://schemas.openxmlformats.org/drawingml/2006/table">
            <a:tbl>
              <a:tblPr>
                <a:tableStyleId>{5C22544A-7EE6-4342-B048-85BDC9FD1C3A}</a:tableStyleId>
              </a:tblPr>
              <a:tblGrid>
                <a:gridCol w="3047317"/>
                <a:gridCol w="1276228"/>
                <a:gridCol w="1276228"/>
                <a:gridCol w="1302274"/>
                <a:gridCol w="1406454"/>
                <a:gridCol w="1191686"/>
                <a:gridCol w="1517039"/>
              </a:tblGrid>
              <a:tr h="589845">
                <a:tc>
                  <a:txBody>
                    <a:bodyPr/>
                    <a:lstStyle/>
                    <a:p>
                      <a:pPr algn="ctr" fontAlgn="ctr"/>
                      <a:r>
                        <a:rPr lang="en-US" sz="2200" i="1" u="none" strike="noStrike" dirty="0" smtClean="0">
                          <a:effectLst/>
                          <a:latin typeface="Arial" panose="020B0604020202020204" pitchFamily="34" charset="0"/>
                          <a:cs typeface="Arial" panose="020B0604020202020204" pitchFamily="34" charset="0"/>
                        </a:rPr>
                        <a:t>Accelerator</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1" i="1" u="none" strike="noStrike" dirty="0" smtClean="0">
                          <a:effectLst/>
                          <a:latin typeface="Arial" panose="020B0604020202020204" pitchFamily="34" charset="0"/>
                          <a:cs typeface="Arial" panose="020B0604020202020204" pitchFamily="34" charset="0"/>
                        </a:rPr>
                        <a:t>DC-280</a:t>
                      </a:r>
                      <a:endParaRPr lang="ru-RU" sz="2200" b="1"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i="1" u="none" strike="noStrike" dirty="0" smtClean="0">
                          <a:effectLst/>
                          <a:latin typeface="Arial" panose="020B0604020202020204" pitchFamily="34" charset="0"/>
                          <a:cs typeface="Arial" panose="020B0604020202020204" pitchFamily="34" charset="0"/>
                        </a:rPr>
                        <a:t>U</a:t>
                      </a:r>
                      <a:r>
                        <a:rPr lang="ru-RU" sz="2200" i="1" u="none" strike="noStrike" dirty="0" smtClean="0">
                          <a:effectLst/>
                          <a:latin typeface="Arial" panose="020B0604020202020204" pitchFamily="34" charset="0"/>
                          <a:cs typeface="Arial" panose="020B0604020202020204" pitchFamily="34" charset="0"/>
                        </a:rPr>
                        <a:t>-400</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i="1" u="none" strike="noStrike" dirty="0" smtClean="0">
                          <a:effectLst/>
                          <a:latin typeface="Arial" panose="020B0604020202020204" pitchFamily="34" charset="0"/>
                          <a:cs typeface="Arial" panose="020B0604020202020204" pitchFamily="34" charset="0"/>
                        </a:rPr>
                        <a:t>U</a:t>
                      </a:r>
                      <a:r>
                        <a:rPr lang="ru-RU" sz="2200" i="1" u="none" strike="noStrike" dirty="0" smtClean="0">
                          <a:effectLst/>
                          <a:latin typeface="Arial" panose="020B0604020202020204" pitchFamily="34" charset="0"/>
                          <a:cs typeface="Arial" panose="020B0604020202020204" pitchFamily="34" charset="0"/>
                        </a:rPr>
                        <a:t>-400</a:t>
                      </a:r>
                      <a:r>
                        <a:rPr lang="en-US" sz="2200" i="1" u="none" strike="noStrike" dirty="0" smtClean="0">
                          <a:effectLst/>
                          <a:latin typeface="Arial" panose="020B0604020202020204" pitchFamily="34" charset="0"/>
                          <a:cs typeface="Arial" panose="020B0604020202020204" pitchFamily="34" charset="0"/>
                        </a:rPr>
                        <a:t>M</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i="1" u="none" strike="noStrike" dirty="0" smtClean="0">
                          <a:effectLst/>
                          <a:latin typeface="Arial" panose="020B0604020202020204" pitchFamily="34" charset="0"/>
                          <a:cs typeface="Arial" panose="020B0604020202020204" pitchFamily="34" charset="0"/>
                        </a:rPr>
                        <a:t>IC</a:t>
                      </a:r>
                      <a:r>
                        <a:rPr lang="ru-RU" sz="2200" i="1" u="none" strike="noStrike" dirty="0" smtClean="0">
                          <a:effectLst/>
                          <a:latin typeface="Arial" panose="020B0604020202020204" pitchFamily="34" charset="0"/>
                          <a:cs typeface="Arial" panose="020B0604020202020204" pitchFamily="34" charset="0"/>
                        </a:rPr>
                        <a:t>-100</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200" i="1" u="none" strike="noStrike" dirty="0">
                          <a:effectLst/>
                          <a:latin typeface="Arial" panose="020B0604020202020204" pitchFamily="34" charset="0"/>
                          <a:cs typeface="Arial" panose="020B0604020202020204" pitchFamily="34" charset="0"/>
                        </a:rPr>
                        <a:t>МТ-25</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1" i="1" u="none" strike="noStrike" dirty="0" smtClean="0">
                          <a:effectLst/>
                          <a:latin typeface="Symbol" panose="05050102010706020507" pitchFamily="18" charset="2"/>
                          <a:cs typeface="Arial" panose="020B0604020202020204" pitchFamily="34" charset="0"/>
                        </a:rPr>
                        <a:t>S</a:t>
                      </a:r>
                      <a:endParaRPr lang="ru-RU" sz="2200" b="1" i="1" u="none" strike="noStrike" dirty="0">
                        <a:effectLst/>
                        <a:latin typeface="Arial" panose="020B0604020202020204" pitchFamily="34" charset="0"/>
                        <a:cs typeface="Arial" panose="020B0604020202020204" pitchFamily="34" charset="0"/>
                      </a:endParaRPr>
                    </a:p>
                  </a:txBody>
                  <a:tcPr marL="7620" marR="7620" marT="7620" marB="0" anchor="ctr"/>
                </a:tc>
              </a:tr>
              <a:tr h="617668">
                <a:tc>
                  <a:txBody>
                    <a:bodyPr/>
                    <a:lstStyle/>
                    <a:p>
                      <a:pPr algn="ctr" fontAlgn="ctr"/>
                      <a:r>
                        <a:rPr lang="en-US" sz="2200" b="0" i="1" u="none" strike="noStrike" dirty="0" smtClean="0">
                          <a:effectLst/>
                          <a:latin typeface="Arial" panose="020B0604020202020204" pitchFamily="34" charset="0"/>
                          <a:cs typeface="Arial" panose="020B0604020202020204" pitchFamily="34" charset="0"/>
                        </a:rPr>
                        <a:t>Operation time (2017)</a:t>
                      </a:r>
                      <a:endParaRPr lang="ru-RU" sz="2200" b="0" i="1"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1" i="0" u="none" strike="noStrike" dirty="0" smtClean="0">
                          <a:effectLst/>
                          <a:latin typeface="Arial" panose="020B0604020202020204" pitchFamily="34" charset="0"/>
                          <a:cs typeface="Arial" panose="020B0604020202020204" pitchFamily="34" charset="0"/>
                        </a:rPr>
                        <a:t>-</a:t>
                      </a:r>
                      <a:endParaRPr lang="ru-RU" sz="2200" b="1"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200" b="0" u="none" strike="noStrike" dirty="0">
                          <a:effectLst/>
                          <a:latin typeface="Arial" panose="020B0604020202020204" pitchFamily="34" charset="0"/>
                          <a:cs typeface="Arial" panose="020B0604020202020204" pitchFamily="34" charset="0"/>
                        </a:rPr>
                        <a:t>6546</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200" b="0" u="none" strike="noStrike" dirty="0">
                          <a:effectLst/>
                          <a:latin typeface="Arial" panose="020B0604020202020204" pitchFamily="34" charset="0"/>
                          <a:cs typeface="Arial" panose="020B0604020202020204" pitchFamily="34" charset="0"/>
                        </a:rPr>
                        <a:t>5967</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200" b="0" u="none" strike="noStrike" dirty="0">
                          <a:effectLst/>
                          <a:latin typeface="Arial" panose="020B0604020202020204" pitchFamily="34" charset="0"/>
                          <a:cs typeface="Arial" panose="020B0604020202020204" pitchFamily="34" charset="0"/>
                        </a:rPr>
                        <a:t>3317</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200" b="0" u="none" strike="noStrike" dirty="0">
                          <a:effectLst/>
                          <a:latin typeface="Arial" panose="020B0604020202020204" pitchFamily="34" charset="0"/>
                          <a:cs typeface="Arial" panose="020B0604020202020204" pitchFamily="34" charset="0"/>
                        </a:rPr>
                        <a:t>827</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ru-RU" sz="2400" b="1" u="none" strike="noStrike" dirty="0" smtClean="0">
                          <a:solidFill>
                            <a:srgbClr val="C00000"/>
                          </a:solidFill>
                          <a:effectLst/>
                          <a:latin typeface="Arial" panose="020B0604020202020204" pitchFamily="34" charset="0"/>
                          <a:cs typeface="Arial" panose="020B0604020202020204" pitchFamily="34" charset="0"/>
                        </a:rPr>
                        <a:t>16657</a:t>
                      </a:r>
                      <a:r>
                        <a:rPr lang="en-US" sz="2400" b="1" u="none" strike="noStrike" dirty="0" smtClean="0">
                          <a:solidFill>
                            <a:srgbClr val="C00000"/>
                          </a:solidFill>
                          <a:effectLst/>
                          <a:latin typeface="Arial" panose="020B0604020202020204" pitchFamily="34" charset="0"/>
                          <a:cs typeface="Arial" panose="020B0604020202020204" pitchFamily="34" charset="0"/>
                        </a:rPr>
                        <a:t> hours</a:t>
                      </a:r>
                      <a:endParaRPr lang="ru-RU" sz="2400" b="1" i="0" u="none" strike="noStrike" dirty="0">
                        <a:solidFill>
                          <a:srgbClr val="C00000"/>
                        </a:solidFill>
                        <a:effectLst/>
                        <a:latin typeface="Arial" panose="020B0604020202020204" pitchFamily="34" charset="0"/>
                        <a:cs typeface="Arial" panose="020B0604020202020204" pitchFamily="34" charset="0"/>
                      </a:endParaRPr>
                    </a:p>
                  </a:txBody>
                  <a:tcPr marL="7620" marR="7620" marT="7620" marB="0" anchor="ctr"/>
                </a:tc>
              </a:tr>
              <a:tr h="61766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200" b="0" i="1" u="none" strike="noStrike" dirty="0" smtClean="0">
                          <a:effectLst/>
                          <a:latin typeface="Arial" panose="020B0604020202020204" pitchFamily="34" charset="0"/>
                          <a:cs typeface="Arial" panose="020B0604020202020204" pitchFamily="34" charset="0"/>
                        </a:rPr>
                        <a:t>Operation time (2018)</a:t>
                      </a:r>
                      <a:endParaRPr lang="ru-RU" sz="2200" b="0" i="1" u="none" strike="noStrike" dirty="0" smtClean="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1" i="0" u="none" strike="noStrike" dirty="0" smtClean="0">
                          <a:effectLst/>
                          <a:latin typeface="Arial" panose="020B0604020202020204" pitchFamily="34" charset="0"/>
                          <a:cs typeface="Arial" panose="020B0604020202020204" pitchFamily="34" charset="0"/>
                        </a:rPr>
                        <a:t>-</a:t>
                      </a:r>
                      <a:endParaRPr lang="ru-RU" sz="2200" b="1"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u="none" strike="noStrike" dirty="0" smtClean="0">
                          <a:effectLst/>
                          <a:latin typeface="Arial" panose="020B0604020202020204" pitchFamily="34" charset="0"/>
                          <a:cs typeface="Arial" panose="020B0604020202020204" pitchFamily="34" charset="0"/>
                        </a:rPr>
                        <a:t>6474</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5863</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3180</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1387</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400" b="1" u="none" strike="noStrike" dirty="0" smtClean="0">
                          <a:solidFill>
                            <a:srgbClr val="C00000"/>
                          </a:solidFill>
                          <a:effectLst/>
                          <a:latin typeface="Arial" panose="020B0604020202020204" pitchFamily="34" charset="0"/>
                          <a:cs typeface="Arial" panose="020B0604020202020204" pitchFamily="34" charset="0"/>
                        </a:rPr>
                        <a:t>16904 hours</a:t>
                      </a:r>
                      <a:endParaRPr lang="ru-RU" sz="2400" b="1" i="0" u="none" strike="noStrike" dirty="0">
                        <a:solidFill>
                          <a:srgbClr val="C00000"/>
                        </a:solidFill>
                        <a:effectLst/>
                        <a:latin typeface="Arial" panose="020B0604020202020204" pitchFamily="34" charset="0"/>
                        <a:cs typeface="Arial" panose="020B0604020202020204" pitchFamily="34" charset="0"/>
                      </a:endParaRPr>
                    </a:p>
                  </a:txBody>
                  <a:tcPr marL="7620" marR="7620" marT="7620" marB="0" anchor="ctr"/>
                </a:tc>
              </a:tr>
              <a:tr h="61766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200" b="0" i="1" u="none" strike="noStrike" dirty="0" smtClean="0">
                          <a:effectLst/>
                          <a:latin typeface="Arial" panose="020B0604020202020204" pitchFamily="34" charset="0"/>
                          <a:cs typeface="Arial" panose="020B0604020202020204" pitchFamily="34" charset="0"/>
                        </a:rPr>
                        <a:t>Operation time (2019)</a:t>
                      </a:r>
                      <a:endParaRPr lang="ru-RU" sz="2200" b="0" i="1" u="none" strike="noStrike" dirty="0" smtClean="0">
                        <a:effectLst/>
                        <a:latin typeface="Arial" panose="020B0604020202020204" pitchFamily="34" charset="0"/>
                        <a:cs typeface="Arial" panose="020B060402020202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200" b="1" u="none" strike="noStrike" dirty="0" smtClean="0">
                          <a:effectLst/>
                          <a:latin typeface="Arial" panose="020B0604020202020204" pitchFamily="34" charset="0"/>
                          <a:cs typeface="Arial" panose="020B0604020202020204" pitchFamily="34" charset="0"/>
                        </a:rPr>
                        <a:t>3377</a:t>
                      </a:r>
                      <a:endParaRPr lang="ru-RU" sz="2200" b="1" i="0" u="none" strike="noStrike" dirty="0" smtClean="0">
                        <a:effectLst/>
                        <a:latin typeface="Arial" panose="020B0604020202020204" pitchFamily="34" charset="0"/>
                        <a:cs typeface="Arial" panose="020B0604020202020204" pitchFamily="34" charset="0"/>
                      </a:endParaRPr>
                    </a:p>
                    <a:p>
                      <a:pPr algn="ctr" fontAlgn="ct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5867</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6755</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3092</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200" b="0" i="0" u="none" strike="noStrike" dirty="0" smtClean="0">
                          <a:effectLst/>
                          <a:latin typeface="Arial" panose="020B0604020202020204" pitchFamily="34" charset="0"/>
                          <a:cs typeface="Arial" panose="020B0604020202020204" pitchFamily="34" charset="0"/>
                        </a:rPr>
                        <a:t>1019</a:t>
                      </a:r>
                      <a:endParaRPr lang="ru-RU" sz="22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2400" b="1" u="none" strike="noStrike" dirty="0" smtClean="0">
                          <a:solidFill>
                            <a:srgbClr val="C00000"/>
                          </a:solidFill>
                          <a:effectLst/>
                          <a:latin typeface="Arial" panose="020B0604020202020204" pitchFamily="34" charset="0"/>
                          <a:cs typeface="Arial" panose="020B0604020202020204" pitchFamily="34" charset="0"/>
                        </a:rPr>
                        <a:t>20110 hours</a:t>
                      </a:r>
                      <a:endParaRPr lang="ru-RU" sz="2400" b="1" i="0" u="none" strike="noStrike" dirty="0">
                        <a:solidFill>
                          <a:srgbClr val="C00000"/>
                        </a:solidFill>
                        <a:effectLst/>
                        <a:latin typeface="Arial" panose="020B0604020202020204" pitchFamily="34" charset="0"/>
                        <a:cs typeface="Arial" panose="020B0604020202020204" pitchFamily="34" charset="0"/>
                      </a:endParaRPr>
                    </a:p>
                  </a:txBody>
                  <a:tcPr marL="7620" marR="7620" marT="7620" marB="0" anchor="ctr"/>
                </a:tc>
              </a:tr>
            </a:tbl>
          </a:graphicData>
        </a:graphic>
      </p:graphicFrame>
      <p:sp>
        <p:nvSpPr>
          <p:cNvPr id="5" name="TextBox 4"/>
          <p:cNvSpPr txBox="1"/>
          <p:nvPr/>
        </p:nvSpPr>
        <p:spPr>
          <a:xfrm>
            <a:off x="2162935" y="332656"/>
            <a:ext cx="7794121" cy="461665"/>
          </a:xfrm>
          <a:prstGeom prst="rect">
            <a:avLst/>
          </a:prstGeom>
          <a:noFill/>
        </p:spPr>
        <p:txBody>
          <a:bodyPr wrap="none" rtlCol="0">
            <a:spAutoFit/>
          </a:bodyPr>
          <a:lstStyle/>
          <a:p>
            <a:pPr algn="ctr"/>
            <a:r>
              <a:rPr lang="en-US" sz="2400" b="1" dirty="0">
                <a:solidFill>
                  <a:srgbClr val="C00000"/>
                </a:solidFill>
                <a:latin typeface="Arial" panose="020B0604020202020204" pitchFamily="34" charset="0"/>
                <a:cs typeface="Arial" panose="020B0604020202020204" pitchFamily="34" charset="0"/>
              </a:rPr>
              <a:t>Running time of the FLNR accelerators in </a:t>
            </a:r>
            <a:r>
              <a:rPr lang="en-US" sz="2400" b="1" dirty="0" smtClean="0">
                <a:solidFill>
                  <a:srgbClr val="C00000"/>
                </a:solidFill>
                <a:latin typeface="Arial" panose="020B0604020202020204" pitchFamily="34" charset="0"/>
                <a:cs typeface="Arial" panose="020B0604020202020204" pitchFamily="34" charset="0"/>
              </a:rPr>
              <a:t>2017-2019</a:t>
            </a:r>
            <a:endParaRPr 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90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5859514" y="90462"/>
            <a:ext cx="629332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chemeClr val="hlink"/>
                </a:solidFill>
                <a:latin typeface="Arial" panose="020B0604020202020204" pitchFamily="34" charset="0"/>
                <a:cs typeface="Arial" panose="020B0604020202020204" pitchFamily="34" charset="0"/>
              </a:rPr>
              <a:t>U-400M ACCELERATOR COMPLEX</a:t>
            </a:r>
            <a:endParaRPr lang="en-US" sz="2800" b="1" dirty="0">
              <a:solidFill>
                <a:schemeClr val="hlink"/>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187483" y="4129155"/>
            <a:ext cx="6069290" cy="2554545"/>
          </a:xfrm>
          <a:prstGeom prst="rect">
            <a:avLst/>
          </a:prstGeom>
          <a:noFill/>
          <a:ln w="9525">
            <a:noFill/>
            <a:miter lim="800000"/>
            <a:headEnd/>
            <a:tailEnd/>
          </a:ln>
        </p:spPr>
        <p:txBody>
          <a:bodyPr wrap="none">
            <a:spAutoFit/>
          </a:bodyPr>
          <a:lstStyle/>
          <a:p>
            <a:pPr algn="ctr">
              <a:buClr>
                <a:srgbClr val="FF3300"/>
              </a:buClr>
            </a:pPr>
            <a:r>
              <a:rPr lang="en-US" altLang="ru-RU" sz="1600" dirty="0" smtClean="0">
                <a:solidFill>
                  <a:srgbClr val="C00000"/>
                </a:solidFill>
                <a:latin typeface="Arial" panose="020B0604020202020204" pitchFamily="34" charset="0"/>
                <a:ea typeface="Gungsuh"/>
                <a:cs typeface="Arial" panose="020B0604020202020204" pitchFamily="34" charset="0"/>
              </a:rPr>
              <a:t>Tasks:</a:t>
            </a:r>
            <a:endParaRPr lang="en-US" altLang="ru-RU" sz="1600" dirty="0">
              <a:solidFill>
                <a:srgbClr val="002060"/>
              </a:solidFill>
              <a:latin typeface="Arial" panose="020B0604020202020204" pitchFamily="34" charset="0"/>
              <a:cs typeface="Arial" panose="020B0604020202020204" pitchFamily="34" charset="0"/>
            </a:endParaRPr>
          </a:p>
          <a:p>
            <a:pPr>
              <a:buClr>
                <a:srgbClr val="FF3300"/>
              </a:buClr>
            </a:pPr>
            <a:r>
              <a:rPr lang="en-US" altLang="ru-RU" sz="1600" dirty="0">
                <a:solidFill>
                  <a:srgbClr val="002060"/>
                </a:solidFill>
                <a:latin typeface="Arial" panose="020B0604020202020204" pitchFamily="34" charset="0"/>
                <a:cs typeface="Arial" panose="020B0604020202020204" pitchFamily="34" charset="0"/>
              </a:rPr>
              <a:t>Stand-alone mode:</a:t>
            </a:r>
            <a:endParaRPr lang="ru-RU" altLang="ru-RU" sz="1600" dirty="0">
              <a:solidFill>
                <a:srgbClr val="00206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Properties </a:t>
            </a:r>
            <a:r>
              <a:rPr lang="en-US" altLang="ru-RU" sz="1600" dirty="0">
                <a:solidFill>
                  <a:schemeClr val="accent5">
                    <a:lumMod val="75000"/>
                  </a:schemeClr>
                </a:solidFill>
                <a:latin typeface="Arial" panose="020B0604020202020204" pitchFamily="34" charset="0"/>
                <a:cs typeface="Arial" panose="020B0604020202020204" pitchFamily="34" charset="0"/>
              </a:rPr>
              <a:t>and structure of light exotic nuclei</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Reactions with exotic nuclei</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Decay properties of nuclei at drip lines</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Mass &amp; laser spectroscopy of heavy nuclei</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Applied research</a:t>
            </a:r>
          </a:p>
          <a:p>
            <a:pPr>
              <a:buClr>
                <a:srgbClr val="FF3300"/>
              </a:buClr>
            </a:pPr>
            <a:endParaRPr lang="en-US" altLang="ru-RU" sz="1600" dirty="0">
              <a:solidFill>
                <a:srgbClr val="002060"/>
              </a:solidFill>
              <a:latin typeface="Arial" panose="020B0604020202020204" pitchFamily="34" charset="0"/>
              <a:cs typeface="Arial" panose="020B0604020202020204" pitchFamily="34" charset="0"/>
            </a:endParaRPr>
          </a:p>
          <a:p>
            <a:pPr>
              <a:buClr>
                <a:srgbClr val="FF3300"/>
              </a:buClr>
            </a:pPr>
            <a:r>
              <a:rPr lang="en-US" altLang="ru-RU" sz="1600" dirty="0">
                <a:solidFill>
                  <a:srgbClr val="002060"/>
                </a:solidFill>
                <a:latin typeface="Arial" panose="020B0604020202020204" pitchFamily="34" charset="0"/>
                <a:cs typeface="Arial" panose="020B0604020202020204" pitchFamily="34" charset="0"/>
              </a:rPr>
              <a:t>Driving accelerator </a:t>
            </a:r>
            <a:r>
              <a:rPr lang="en-US" altLang="ru-RU" sz="1600" dirty="0" smtClean="0">
                <a:solidFill>
                  <a:srgbClr val="002060"/>
                </a:solidFill>
                <a:latin typeface="Arial" panose="020B0604020202020204" pitchFamily="34" charset="0"/>
                <a:cs typeface="Arial" panose="020B0604020202020204" pitchFamily="34" charset="0"/>
              </a:rPr>
              <a:t>mode:</a:t>
            </a:r>
            <a:endParaRPr lang="en-US" altLang="ru-RU" sz="1600" dirty="0">
              <a:solidFill>
                <a:srgbClr val="00206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Production </a:t>
            </a:r>
            <a:r>
              <a:rPr lang="en-US" altLang="ru-RU" sz="1600" dirty="0">
                <a:solidFill>
                  <a:schemeClr val="accent5">
                    <a:lumMod val="75000"/>
                  </a:schemeClr>
                </a:solidFill>
                <a:latin typeface="Arial" panose="020B0604020202020204" pitchFamily="34" charset="0"/>
                <a:cs typeface="Arial" panose="020B0604020202020204" pitchFamily="34" charset="0"/>
              </a:rPr>
              <a:t>of beams of radioactive nuclei (U-400M </a:t>
            </a:r>
            <a:r>
              <a:rPr lang="en-US" altLang="ru-RU" sz="1600" dirty="0" smtClean="0">
                <a:solidFill>
                  <a:schemeClr val="accent5">
                    <a:lumMod val="75000"/>
                  </a:schemeClr>
                </a:solidFill>
                <a:latin typeface="Arial" panose="020B0604020202020204" pitchFamily="34" charset="0"/>
                <a:cs typeface="Arial" panose="020B0604020202020204" pitchFamily="34" charset="0"/>
              </a:rPr>
              <a:t>→ </a:t>
            </a:r>
            <a:r>
              <a:rPr lang="en-US" altLang="ru-RU" sz="1600" dirty="0">
                <a:solidFill>
                  <a:schemeClr val="accent5">
                    <a:lumMod val="75000"/>
                  </a:schemeClr>
                </a:solidFill>
                <a:latin typeface="Arial" panose="020B0604020202020204" pitchFamily="34" charset="0"/>
                <a:cs typeface="Arial" panose="020B0604020202020204" pitchFamily="34" charset="0"/>
              </a:rPr>
              <a:t>U-400)</a:t>
            </a:r>
          </a:p>
        </p:txBody>
      </p:sp>
      <p:sp>
        <p:nvSpPr>
          <p:cNvPr id="2" name="Прямоугольник 1"/>
          <p:cNvSpPr/>
          <p:nvPr/>
        </p:nvSpPr>
        <p:spPr>
          <a:xfrm>
            <a:off x="6378407" y="698437"/>
            <a:ext cx="4876656"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EXPERIMENTS WITH RADIOACTIVE ION BEAMS</a:t>
            </a:r>
          </a:p>
        </p:txBody>
      </p:sp>
      <p:sp>
        <p:nvSpPr>
          <p:cNvPr id="4" name="Прямоугольник 3"/>
          <p:cNvSpPr/>
          <p:nvPr/>
        </p:nvSpPr>
        <p:spPr>
          <a:xfrm>
            <a:off x="274761" y="3254372"/>
            <a:ext cx="4437282"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Commissioned:		</a:t>
            </a:r>
            <a:r>
              <a:rPr lang="en-US" altLang="ru-RU" sz="1400" dirty="0" smtClean="0">
                <a:solidFill>
                  <a:srgbClr val="002060"/>
                </a:solidFill>
                <a:latin typeface="Arial" panose="020B0604020202020204" pitchFamily="34" charset="0"/>
                <a:cs typeface="Arial" panose="020B0604020202020204" pitchFamily="34" charset="0"/>
              </a:rPr>
              <a:t>1991</a:t>
            </a:r>
            <a:endParaRPr lang="en-US" altLang="ru-RU" sz="1400" dirty="0">
              <a:solidFill>
                <a:srgbClr val="00206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Modernized:		1996</a:t>
            </a:r>
            <a:endParaRPr lang="ru-RU" altLang="ru-RU" sz="1400" dirty="0">
              <a:solidFill>
                <a:srgbClr val="00206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Reconstruction:	</a:t>
            </a:r>
            <a:r>
              <a:rPr lang="en-US" altLang="ru-RU" sz="1400">
                <a:solidFill>
                  <a:srgbClr val="002060"/>
                </a:solidFill>
                <a:latin typeface="Arial" panose="020B0604020202020204" pitchFamily="34" charset="0"/>
                <a:cs typeface="Arial" panose="020B0604020202020204" pitchFamily="34" charset="0"/>
              </a:rPr>
              <a:t>	</a:t>
            </a:r>
            <a:r>
              <a:rPr lang="en-US" altLang="ru-RU" sz="1400" smtClean="0">
                <a:solidFill>
                  <a:srgbClr val="002060"/>
                </a:solidFill>
                <a:latin typeface="Arial" panose="020B0604020202020204" pitchFamily="34" charset="0"/>
                <a:cs typeface="Arial" panose="020B0604020202020204" pitchFamily="34" charset="0"/>
              </a:rPr>
              <a:t>2020-2021 </a:t>
            </a:r>
            <a:r>
              <a:rPr lang="en-US" altLang="ru-RU" sz="1400" dirty="0">
                <a:solidFill>
                  <a:srgbClr val="00206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9006174" y="1164928"/>
          <a:ext cx="2776708" cy="2439067"/>
        </p:xfrm>
        <a:graphic>
          <a:graphicData uri="http://schemas.openxmlformats.org/drawingml/2006/table">
            <a:tbl>
              <a:tblPr>
                <a:tableStyleId>{69CF1AB2-1976-4502-BF36-3FF5EA218861}</a:tableStyleId>
              </a:tblPr>
              <a:tblGrid>
                <a:gridCol w="1447642"/>
                <a:gridCol w="1329066"/>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r>
              <a:tr h="504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altLang="ru-RU" sz="1400" b="0" dirty="0" smtClean="0">
                          <a:solidFill>
                            <a:srgbClr val="002060"/>
                          </a:solidFill>
                          <a:latin typeface="Arial" panose="020B0604020202020204" pitchFamily="34" charset="0"/>
                          <a:cs typeface="Arial" panose="020B0604020202020204" pitchFamily="34" charset="0"/>
                        </a:rPr>
                        <a:t>5</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 </a:t>
                      </a:r>
                      <a:r>
                        <a:rPr lang="en-US" sz="1400" b="0" dirty="0" smtClean="0">
                          <a:solidFill>
                            <a:srgbClr val="002060"/>
                          </a:solidFill>
                          <a:latin typeface="Arial" panose="020B0604020202020204" pitchFamily="34" charset="0"/>
                          <a:cs typeface="Arial" panose="020B0604020202020204" pitchFamily="34" charset="0"/>
                        </a:rPr>
                        <a:t>&amp; 25÷55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550</a:t>
                      </a: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23</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1000 kW</a:t>
                      </a: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91466" marR="91466" marT="45734" marB="45734" horzOverflow="overflow"/>
                </a:tc>
              </a:tr>
            </a:tbl>
          </a:graphicData>
        </a:graphic>
      </p:graphicFrame>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1" y="181232"/>
            <a:ext cx="4849706" cy="2968320"/>
          </a:xfrm>
          <a:prstGeom prst="rect">
            <a:avLst/>
          </a:prstGeom>
        </p:spPr>
      </p:pic>
      <p:graphicFrame>
        <p:nvGraphicFramePr>
          <p:cNvPr id="10" name="Group 58"/>
          <p:cNvGraphicFramePr>
            <a:graphicFrameLocks noGrp="1"/>
          </p:cNvGraphicFramePr>
          <p:nvPr>
            <p:extLst/>
          </p:nvPr>
        </p:nvGraphicFramePr>
        <p:xfrm>
          <a:off x="5893460" y="1169060"/>
          <a:ext cx="2865107" cy="4843661"/>
        </p:xfrm>
        <a:graphic>
          <a:graphicData uri="http://schemas.openxmlformats.org/drawingml/2006/table">
            <a:tbl>
              <a:tblPr>
                <a:tableStyleId>{69CF1AB2-1976-4502-BF36-3FF5EA218861}</a:tableStyleId>
              </a:tblPr>
              <a:tblGrid>
                <a:gridCol w="713286"/>
                <a:gridCol w="883194"/>
                <a:gridCol w="1268627"/>
              </a:tblGrid>
              <a:tr h="37274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a:t>
                      </a:r>
                      <a:r>
                        <a:rPr lang="ru-RU" altLang="ru-RU" sz="1400" dirty="0" smtClean="0">
                          <a:solidFill>
                            <a:srgbClr val="C00000"/>
                          </a:solidFill>
                          <a:latin typeface="Arial" panose="020B0604020202020204" pitchFamily="34" charset="0"/>
                          <a:ea typeface="Gungsuh"/>
                          <a:cs typeface="Arial" panose="020B0604020202020204" pitchFamily="34" charset="0"/>
                        </a:rPr>
                        <a:t> (</a:t>
                      </a:r>
                      <a:r>
                        <a:rPr lang="en-US" altLang="ru-RU" sz="1400" dirty="0" smtClean="0">
                          <a:solidFill>
                            <a:srgbClr val="C00000"/>
                          </a:solidFill>
                          <a:latin typeface="Arial" panose="020B0604020202020204" pitchFamily="34" charset="0"/>
                          <a:ea typeface="Gungsuh"/>
                          <a:cs typeface="Arial" panose="020B0604020202020204" pitchFamily="34" charset="0"/>
                        </a:rPr>
                        <a:t>examples</a:t>
                      </a:r>
                      <a:r>
                        <a:rPr lang="ru-RU" altLang="ru-RU" sz="1400" dirty="0" smtClean="0">
                          <a:solidFill>
                            <a:srgbClr val="C00000"/>
                          </a:solidFill>
                          <a:latin typeface="Arial" panose="020B0604020202020204" pitchFamily="34" charset="0"/>
                          <a:ea typeface="Gungsuh"/>
                          <a:cs typeface="Arial" panose="020B0604020202020204" pitchFamily="34" charset="0"/>
                        </a:rPr>
                        <a:t>)</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66" marR="91466" marT="45734" marB="45734" horzOverflow="overflow"/>
                </a:tc>
                <a:tc hMerge="1">
                  <a:txBody>
                    <a:bodyPr/>
                    <a:lstStyle/>
                    <a:p>
                      <a:endParaRPr lang="ru-RU"/>
                    </a:p>
                  </a:txBody>
                  <a:tcPr/>
                </a:tc>
                <a:tc hMerge="1">
                  <a:txBody>
                    <a:bodyPr/>
                    <a:lstStyle/>
                    <a:p>
                      <a:endParaRPr lang="ru-RU"/>
                    </a:p>
                  </a:txBody>
                  <a:tcPr/>
                </a:tc>
              </a:tr>
              <a:tr h="5616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16" marB="45716" anchor="ctr" horzOverflow="overflow"/>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16" marB="45716" anchor="ctr" horzOverflow="overflow"/>
                </a:tc>
              </a:tr>
              <a:tr h="339943">
                <a:tc>
                  <a:txBody>
                    <a:bodyPr/>
                    <a:lstStyle/>
                    <a:p>
                      <a:pPr algn="ctr">
                        <a:spcAft>
                          <a:spcPts val="0"/>
                        </a:spcAft>
                      </a:pPr>
                      <a:r>
                        <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rPr>
                        <a:t>11</a:t>
                      </a: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В</a:t>
                      </a:r>
                    </a:p>
                  </a:txBody>
                  <a:tcPr marL="68580" marR="68580" marT="0" marB="0" anchor="ctr"/>
                </a:tc>
                <a:tc>
                  <a:txBody>
                    <a:bodyPr/>
                    <a:lstStyle/>
                    <a:p>
                      <a:pPr algn="ctr">
                        <a:spcAft>
                          <a:spcPts val="0"/>
                        </a:spcAft>
                      </a:pP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32</a:t>
                      </a:r>
                    </a:p>
                  </a:txBody>
                  <a:tcPr marL="68580" marR="68580" marT="0" marB="0" anchor="ctr"/>
                </a:tc>
                <a:tc>
                  <a:txBody>
                    <a:bodyPr/>
                    <a:lstStyle/>
                    <a:p>
                      <a:pPr algn="ctr">
                        <a:spcAft>
                          <a:spcPts val="0"/>
                        </a:spcAft>
                      </a:pP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3</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10</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13</a:t>
                      </a:r>
                      <a:endPar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r>
              <a:tr h="339943">
                <a:tc>
                  <a:txBody>
                    <a:bodyPr/>
                    <a:lstStyle/>
                    <a:p>
                      <a:pPr algn="ctr">
                        <a:spcAft>
                          <a:spcPts val="0"/>
                        </a:spcAft>
                      </a:pPr>
                      <a:r>
                        <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rPr>
                        <a:t>12</a:t>
                      </a: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С</a:t>
                      </a:r>
                    </a:p>
                  </a:txBody>
                  <a:tcPr marL="68580" marR="68580" marT="0" marB="0" anchor="ctr"/>
                </a:tc>
                <a:tc>
                  <a:txBody>
                    <a:bodyPr/>
                    <a:lstStyle/>
                    <a:p>
                      <a:pPr algn="ctr">
                        <a:spcAft>
                          <a:spcPts val="0"/>
                        </a:spcAft>
                      </a:pP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47</a:t>
                      </a:r>
                    </a:p>
                  </a:txBody>
                  <a:tcPr marL="68580" marR="68580" marT="0" marB="0" anchor="ctr"/>
                </a:tc>
                <a:tc>
                  <a:txBody>
                    <a:bodyPr/>
                    <a:lstStyle/>
                    <a:p>
                      <a:pPr algn="ctr">
                        <a:spcAft>
                          <a:spcPts val="0"/>
                        </a:spcAft>
                      </a:pP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2</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10</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13</a:t>
                      </a:r>
                      <a:endPar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r>
              <a:tr h="339943">
                <a:tc>
                  <a:txBody>
                    <a:bodyPr/>
                    <a:lstStyle/>
                    <a:p>
                      <a:pPr algn="ctr">
                        <a:spcAft>
                          <a:spcPts val="0"/>
                        </a:spcAft>
                      </a:pP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a:t>
                      </a:r>
                      <a:r>
                        <a:rPr kumimoji="0" lang="pl-PL"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5</a:t>
                      </a:r>
                      <a:r>
                        <a:rPr kumimoji="0" lang="pl-PL"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N</a:t>
                      </a:r>
                      <a:endPar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kumimoji="0" lang="pl-PL"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50</a:t>
                      </a:r>
                      <a:endPar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kumimoji="0" lang="pl-PL"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10</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13</a:t>
                      </a:r>
                      <a:endPar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18</a:t>
                      </a:r>
                      <a:r>
                        <a:rPr kumimoji="0" lang="en-US"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O</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33</a:t>
                      </a:r>
                      <a:endParaRPr kumimoji="0" lang="en-US"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endParaRP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1×10</a:t>
                      </a:r>
                      <a:r>
                        <a:rPr kumimoji="0" lang="en-GB"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13</a:t>
                      </a:r>
                      <a:endParaRPr kumimoji="0" lang="en-GB"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sym typeface="Symbol" pitchFamily="18" charset="2"/>
                      </a:endParaRPr>
                    </a:p>
                  </a:txBody>
                  <a:tcPr marL="91445" marR="91445" marT="45716" marB="45716" anchor="ctr" horzOverflow="overflow"/>
                </a:tc>
              </a:tr>
              <a:tr h="339943">
                <a:tc>
                  <a:txBody>
                    <a:bodyPr/>
                    <a:lstStyle/>
                    <a:p>
                      <a:pPr algn="ctr">
                        <a:spcAft>
                          <a:spcPts val="0"/>
                        </a:spcAft>
                      </a:pPr>
                      <a:r>
                        <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rPr>
                        <a:t>20</a:t>
                      </a: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Ne</a:t>
                      </a:r>
                    </a:p>
                  </a:txBody>
                  <a:tcPr marL="68580" marR="68580" marT="0" marB="0" anchor="ctr"/>
                </a:tc>
                <a:tc>
                  <a:txBody>
                    <a:bodyPr/>
                    <a:lstStyle/>
                    <a:p>
                      <a:pPr algn="ctr">
                        <a:spcAft>
                          <a:spcPts val="0"/>
                        </a:spcAft>
                      </a:pP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53</a:t>
                      </a:r>
                    </a:p>
                  </a:txBody>
                  <a:tcPr marL="68580" marR="68580" marT="0" marB="0" anchor="ctr"/>
                </a:tc>
                <a:tc>
                  <a:txBody>
                    <a:bodyPr/>
                    <a:lstStyle/>
                    <a:p>
                      <a:pPr algn="ctr">
                        <a:spcAft>
                          <a:spcPts val="0"/>
                        </a:spcAft>
                      </a:pP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2</a:t>
                      </a:r>
                      <a:r>
                        <a:rPr kumimoji="0" lang="en-GB"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a:t>
                      </a: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10</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12</a:t>
                      </a:r>
                      <a:endPar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r>
              <a:tr h="339943">
                <a:tc>
                  <a:txBody>
                    <a:bodyPr/>
                    <a:lstStyle/>
                    <a:p>
                      <a:pPr algn="ctr">
                        <a:spcAft>
                          <a:spcPts val="0"/>
                        </a:spcAft>
                      </a:pPr>
                      <a:r>
                        <a:rPr kumimoji="0" lang="pl-PL"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3</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2</a:t>
                      </a:r>
                      <a:r>
                        <a:rPr kumimoji="0" lang="pl-PL"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S</a:t>
                      </a:r>
                      <a:endPar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kumimoji="0" lang="ru-RU" sz="1400" b="0" i="0" u="none" strike="noStrike" kern="1200" cap="none" normalizeH="0" baseline="0" dirty="0">
                          <a:ln>
                            <a:noFill/>
                          </a:ln>
                          <a:solidFill>
                            <a:srgbClr val="002060"/>
                          </a:solidFill>
                          <a:effectLst/>
                          <a:latin typeface="Arial" panose="020B0604020202020204" pitchFamily="34" charset="0"/>
                          <a:ea typeface="+mn-ea"/>
                          <a:cs typeface="Arial" panose="020B0604020202020204" pitchFamily="34" charset="0"/>
                        </a:rPr>
                        <a:t>53</a:t>
                      </a:r>
                    </a:p>
                  </a:txBody>
                  <a:tcPr marL="68580" marR="68580" marT="0" marB="0" anchor="ctr"/>
                </a:tc>
                <a:tc>
                  <a:txBody>
                    <a:bodyPr/>
                    <a:lstStyle/>
                    <a:p>
                      <a:pPr algn="ctr">
                        <a:spcAft>
                          <a:spcPts val="0"/>
                        </a:spcAft>
                      </a:pPr>
                      <a:r>
                        <a:rPr kumimoji="0" lang="pl-PL"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a:t>
                      </a:r>
                      <a:r>
                        <a:rPr kumimoji="0" lang="en-GB"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a:t>
                      </a:r>
                      <a:r>
                        <a:rPr kumimoji="0" lang="ru-RU" sz="1400" b="0" i="0" u="none" strike="noStrike" kern="1200" cap="none" normalizeH="0" baseline="0" dirty="0" smtClean="0">
                          <a:ln>
                            <a:noFill/>
                          </a:ln>
                          <a:solidFill>
                            <a:srgbClr val="002060"/>
                          </a:solidFill>
                          <a:effectLst/>
                          <a:latin typeface="Arial" panose="020B0604020202020204" pitchFamily="34" charset="0"/>
                          <a:ea typeface="+mn-ea"/>
                          <a:cs typeface="Arial" panose="020B0604020202020204" pitchFamily="34" charset="0"/>
                        </a:rPr>
                        <a:t>10</a:t>
                      </a:r>
                      <a:r>
                        <a:rPr kumimoji="0" lang="ru-RU" sz="1400" b="0" i="0" u="none" strike="noStrike" kern="1200" cap="none" normalizeH="0" baseline="30000" dirty="0" smtClean="0">
                          <a:ln>
                            <a:noFill/>
                          </a:ln>
                          <a:solidFill>
                            <a:srgbClr val="002060"/>
                          </a:solidFill>
                          <a:effectLst/>
                          <a:latin typeface="Arial" panose="020B0604020202020204" pitchFamily="34" charset="0"/>
                          <a:ea typeface="+mn-ea"/>
                          <a:cs typeface="Arial" panose="020B0604020202020204" pitchFamily="34" charset="0"/>
                        </a:rPr>
                        <a:t>12</a:t>
                      </a:r>
                      <a:endParaRPr kumimoji="0" lang="ru-RU" sz="1400" b="0" i="0" u="none" strike="noStrike" kern="1200" cap="none" normalizeH="0" baseline="30000" dirty="0">
                        <a:ln>
                          <a:noFill/>
                        </a:ln>
                        <a:solidFill>
                          <a:srgbClr val="002060"/>
                        </a:solidFill>
                        <a:effectLst/>
                        <a:latin typeface="Arial" panose="020B0604020202020204" pitchFamily="34" charset="0"/>
                        <a:ea typeface="+mn-ea"/>
                        <a:cs typeface="Arial" panose="020B0604020202020204" pitchFamily="34" charset="0"/>
                      </a:endParaRPr>
                    </a:p>
                  </a:txBody>
                  <a:tcPr marL="68580" marR="68580" marT="0" marB="0" anchor="ctr"/>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40</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16" marB="45716" anchor="ctr" horzOverflow="overflow"/>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27</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16" marB="45716" anchor="ctr" horzOverflow="overflow"/>
                </a:tc>
              </a:tr>
              <a:tr h="3399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16" marB="4571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16" marB="45716" anchor="ctr" horzOverflow="overflow"/>
                </a:tc>
              </a:tr>
            </a:tbl>
          </a:graphicData>
        </a:graphic>
      </p:graphicFrame>
    </p:spTree>
    <p:extLst>
      <p:ext uri="{BB962C8B-B14F-4D97-AF65-F5344CB8AC3E}">
        <p14:creationId xmlns:p14="http://schemas.microsoft.com/office/powerpoint/2010/main" val="390868162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2"/>
          <p:cNvGraphicFramePr>
            <a:graphicFrameLocks noChangeAspect="1"/>
          </p:cNvGraphicFramePr>
          <p:nvPr>
            <p:extLst/>
          </p:nvPr>
        </p:nvGraphicFramePr>
        <p:xfrm>
          <a:off x="265353" y="553119"/>
          <a:ext cx="2513936" cy="2941698"/>
        </p:xfrm>
        <a:graphic>
          <a:graphicData uri="http://schemas.openxmlformats.org/presentationml/2006/ole">
            <mc:AlternateContent xmlns:mc="http://schemas.openxmlformats.org/markup-compatibility/2006">
              <mc:Choice xmlns:v="urn:schemas-microsoft-com:vml" Requires="v">
                <p:oleObj spid="_x0000_s1051" name="PHOTO-PAINT" r:id="rId3" imgW="5217745" imgH="5760244" progId="CorelPHOTOPAINT.Image.16">
                  <p:embed/>
                </p:oleObj>
              </mc:Choice>
              <mc:Fallback>
                <p:oleObj name="PHOTO-PAINT" r:id="rId3" imgW="5217745" imgH="5760244" progId="CorelPHOTOPAINT.Image.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53" y="553119"/>
                        <a:ext cx="2513936" cy="2941698"/>
                      </a:xfrm>
                      <a:prstGeom prst="rect">
                        <a:avLst/>
                      </a:prstGeom>
                      <a:noFill/>
                      <a:ln>
                        <a:noFill/>
                      </a:ln>
                    </p:spPr>
                  </p:pic>
                </p:oleObj>
              </mc:Fallback>
            </mc:AlternateContent>
          </a:graphicData>
        </a:graphic>
      </p:graphicFrame>
      <p:pic>
        <p:nvPicPr>
          <p:cNvPr id="5" name="Рисунок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353" y="3544994"/>
            <a:ext cx="2513936" cy="32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
          <p:cNvSpPr>
            <a:spLocks noChangeArrowheads="1"/>
          </p:cNvSpPr>
          <p:nvPr/>
        </p:nvSpPr>
        <p:spPr bwMode="auto">
          <a:xfrm>
            <a:off x="889046" y="0"/>
            <a:ext cx="45891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ru-RU" sz="1600" dirty="0" smtClean="0">
                <a:solidFill>
                  <a:schemeClr val="accent5">
                    <a:lumMod val="75000"/>
                  </a:schemeClr>
                </a:solidFill>
                <a:cs typeface="Arial" panose="020B0604020202020204" pitchFamily="34" charset="0"/>
              </a:rPr>
              <a:t>FRAGMENT SEPARATOR ACCULINNA-II</a:t>
            </a:r>
            <a:endParaRPr lang="en-US" altLang="ru-RU" sz="1600" dirty="0">
              <a:solidFill>
                <a:schemeClr val="accent5">
                  <a:lumMod val="75000"/>
                </a:schemeClr>
              </a:solidFill>
              <a:cs typeface="Arial" panose="020B0604020202020204" pitchFamily="34" charset="0"/>
            </a:endParaRPr>
          </a:p>
        </p:txBody>
      </p:sp>
      <p:sp>
        <p:nvSpPr>
          <p:cNvPr id="9" name="Прямоугольник 8"/>
          <p:cNvSpPr/>
          <p:nvPr/>
        </p:nvSpPr>
        <p:spPr>
          <a:xfrm>
            <a:off x="3046162" y="6201905"/>
            <a:ext cx="3049838" cy="307777"/>
          </a:xfrm>
          <a:prstGeom prst="rect">
            <a:avLst/>
          </a:prstGeom>
        </p:spPr>
        <p:txBody>
          <a:bodyPr wrap="square">
            <a:spAutoFit/>
          </a:bodyPr>
          <a:lstStyle/>
          <a:p>
            <a:pPr algn="just"/>
            <a:r>
              <a:rPr lang="en-US" altLang="ru-RU" sz="1400" dirty="0" smtClean="0">
                <a:solidFill>
                  <a:srgbClr val="FF0000"/>
                </a:solidFill>
                <a:latin typeface="Arial" panose="020B0604020202020204" pitchFamily="34" charset="0"/>
                <a:cs typeface="Arial" panose="020B0604020202020204" pitchFamily="34" charset="0"/>
                <a:hlinkClick r:id="rId6"/>
              </a:rPr>
              <a:t>http://aculina.jinr.ru/acc-2.php</a:t>
            </a:r>
            <a:endParaRPr lang="en-US" altLang="ru-RU" sz="1400" dirty="0" smtClean="0">
              <a:solidFill>
                <a:srgbClr val="FF0000"/>
              </a:solidFill>
              <a:latin typeface="Arial" panose="020B0604020202020204" pitchFamily="34" charset="0"/>
              <a:cs typeface="Arial" panose="020B0604020202020204" pitchFamily="34" charset="0"/>
            </a:endParaRPr>
          </a:p>
        </p:txBody>
      </p:sp>
      <p:graphicFrame>
        <p:nvGraphicFramePr>
          <p:cNvPr id="11" name="Таблица 10"/>
          <p:cNvGraphicFramePr>
            <a:graphicFrameLocks noGrp="1"/>
          </p:cNvGraphicFramePr>
          <p:nvPr>
            <p:extLst/>
          </p:nvPr>
        </p:nvGraphicFramePr>
        <p:xfrm>
          <a:off x="2903614" y="534579"/>
          <a:ext cx="3326992" cy="5382460"/>
        </p:xfrm>
        <a:graphic>
          <a:graphicData uri="http://schemas.openxmlformats.org/drawingml/2006/table">
            <a:tbl>
              <a:tblPr firstRow="1" bandRow="1">
                <a:tableStyleId>{5C22544A-7EE6-4342-B048-85BDC9FD1C3A}</a:tableStyleId>
              </a:tblPr>
              <a:tblGrid>
                <a:gridCol w="750194"/>
                <a:gridCol w="1288892"/>
                <a:gridCol w="1287906"/>
              </a:tblGrid>
              <a:tr h="502556">
                <a:tc>
                  <a:txBody>
                    <a:bodyPr/>
                    <a:lstStyle/>
                    <a:p>
                      <a:pPr algn="ctr"/>
                      <a:r>
                        <a:rPr lang="en-US" sz="1400" b="0" dirty="0" smtClean="0">
                          <a:solidFill>
                            <a:srgbClr val="C00000"/>
                          </a:solidFill>
                          <a:latin typeface="Arial" panose="020B0604020202020204" pitchFamily="34" charset="0"/>
                          <a:cs typeface="Arial" panose="020B0604020202020204" pitchFamily="34" charset="0"/>
                        </a:rPr>
                        <a:t>RIB*</a:t>
                      </a:r>
                      <a:endParaRPr lang="ru-RU" sz="1400" b="0" dirty="0">
                        <a:solidFill>
                          <a:srgbClr val="C00000"/>
                        </a:solidFill>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pPr algn="ctr"/>
                      <a:r>
                        <a:rPr lang="en-US" sz="1400" b="0" dirty="0" smtClean="0">
                          <a:solidFill>
                            <a:srgbClr val="C00000"/>
                          </a:solidFill>
                          <a:latin typeface="Arial" panose="020B0604020202020204" pitchFamily="34" charset="0"/>
                          <a:cs typeface="Arial" panose="020B0604020202020204" pitchFamily="34" charset="0"/>
                        </a:rPr>
                        <a:t>Intensity, </a:t>
                      </a:r>
                      <a:r>
                        <a:rPr lang="en-US" sz="1400" b="0" dirty="0" err="1" smtClean="0">
                          <a:solidFill>
                            <a:srgbClr val="C00000"/>
                          </a:solidFill>
                          <a:latin typeface="Arial" panose="020B0604020202020204" pitchFamily="34" charset="0"/>
                          <a:cs typeface="Arial" panose="020B0604020202020204" pitchFamily="34" charset="0"/>
                        </a:rPr>
                        <a:t>pps</a:t>
                      </a:r>
                      <a:endParaRPr lang="en-US" sz="1400" b="0" dirty="0" smtClean="0">
                        <a:solidFill>
                          <a:srgbClr val="C00000"/>
                        </a:solidFill>
                        <a:latin typeface="Arial" panose="020B0604020202020204" pitchFamily="34" charset="0"/>
                        <a:cs typeface="Arial" panose="020B0604020202020204" pitchFamily="34" charset="0"/>
                      </a:endParaRPr>
                    </a:p>
                    <a:p>
                      <a:pPr algn="ctr"/>
                      <a:r>
                        <a:rPr lang="en-US" sz="1400" b="0" dirty="0" smtClean="0">
                          <a:solidFill>
                            <a:srgbClr val="C00000"/>
                          </a:solidFill>
                          <a:latin typeface="Arial" panose="020B0604020202020204" pitchFamily="34" charset="0"/>
                          <a:cs typeface="Arial" panose="020B0604020202020204" pitchFamily="34" charset="0"/>
                        </a:rPr>
                        <a:t>(at</a:t>
                      </a:r>
                      <a:r>
                        <a:rPr lang="en-US" sz="1400" b="0" baseline="0" dirty="0" smtClean="0">
                          <a:solidFill>
                            <a:srgbClr val="C00000"/>
                          </a:solidFill>
                          <a:latin typeface="Arial" panose="020B0604020202020204" pitchFamily="34" charset="0"/>
                          <a:cs typeface="Arial" panose="020B0604020202020204" pitchFamily="34" charset="0"/>
                        </a:rPr>
                        <a:t> 1 </a:t>
                      </a:r>
                      <a:r>
                        <a:rPr lang="en-US" sz="1400" b="0" baseline="0" dirty="0" err="1" smtClean="0">
                          <a:solidFill>
                            <a:srgbClr val="C00000"/>
                          </a:solidFill>
                          <a:latin typeface="Arial" panose="020B0604020202020204" pitchFamily="34" charset="0"/>
                          <a:cs typeface="Arial" panose="020B0604020202020204" pitchFamily="34" charset="0"/>
                        </a:rPr>
                        <a:t>p</a:t>
                      </a:r>
                      <a:r>
                        <a:rPr lang="en-US" sz="1400" b="0" baseline="0" dirty="0" err="1" smtClean="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sz="1400" b="0" baseline="0" dirty="0" err="1" smtClean="0">
                          <a:solidFill>
                            <a:srgbClr val="C00000"/>
                          </a:solidFill>
                          <a:latin typeface="Arial" panose="020B0604020202020204" pitchFamily="34" charset="0"/>
                          <a:cs typeface="Arial" panose="020B0604020202020204" pitchFamily="34" charset="0"/>
                        </a:rPr>
                        <a:t>A</a:t>
                      </a:r>
                      <a:r>
                        <a:rPr lang="en-US" sz="1400" b="0" baseline="0" dirty="0" smtClean="0">
                          <a:solidFill>
                            <a:srgbClr val="C00000"/>
                          </a:solidFill>
                          <a:latin typeface="Arial" panose="020B0604020202020204" pitchFamily="34" charset="0"/>
                          <a:cs typeface="Arial" panose="020B0604020202020204" pitchFamily="34" charset="0"/>
                        </a:rPr>
                        <a:t>)</a:t>
                      </a:r>
                      <a:endParaRPr lang="ru-RU" sz="1400" b="0" dirty="0">
                        <a:solidFill>
                          <a:srgbClr val="C00000"/>
                        </a:solidFill>
                        <a:latin typeface="Arial" panose="020B0604020202020204" pitchFamily="34" charset="0"/>
                        <a:cs typeface="Arial" panose="020B0604020202020204" pitchFamily="34" charset="0"/>
                      </a:endParaRPr>
                    </a:p>
                  </a:txBody>
                  <a:tcPr>
                    <a:solidFill>
                      <a:schemeClr val="bg2">
                        <a:lumMod val="90000"/>
                      </a:schemeClr>
                    </a:solidFill>
                  </a:tcPr>
                </a:tc>
                <a:tc>
                  <a:txBody>
                    <a:bodyPr/>
                    <a:lstStyle/>
                    <a:p>
                      <a:pPr algn="ctr"/>
                      <a:r>
                        <a:rPr lang="en-US" sz="1400" b="0" dirty="0" smtClean="0">
                          <a:solidFill>
                            <a:srgbClr val="C00000"/>
                          </a:solidFill>
                          <a:latin typeface="Arial" panose="020B0604020202020204" pitchFamily="34" charset="0"/>
                          <a:cs typeface="Arial" panose="020B0604020202020204" pitchFamily="34" charset="0"/>
                        </a:rPr>
                        <a:t>Energy,</a:t>
                      </a:r>
                    </a:p>
                    <a:p>
                      <a:pPr algn="ctr"/>
                      <a:r>
                        <a:rPr lang="en-US" sz="1400" b="0" dirty="0" smtClean="0">
                          <a:solidFill>
                            <a:srgbClr val="C00000"/>
                          </a:solidFill>
                          <a:latin typeface="Arial" panose="020B0604020202020204" pitchFamily="34" charset="0"/>
                          <a:cs typeface="Arial" panose="020B0604020202020204" pitchFamily="34" charset="0"/>
                        </a:rPr>
                        <a:t>MeV/A</a:t>
                      </a:r>
                      <a:endParaRPr lang="ru-RU" sz="1400" b="0" dirty="0">
                        <a:solidFill>
                          <a:srgbClr val="C00000"/>
                        </a:solidFill>
                        <a:latin typeface="Arial" panose="020B0604020202020204" pitchFamily="34" charset="0"/>
                        <a:cs typeface="Arial" panose="020B0604020202020204" pitchFamily="34" charset="0"/>
                      </a:endParaRPr>
                    </a:p>
                  </a:txBody>
                  <a:tcPr>
                    <a:solidFill>
                      <a:schemeClr val="bg2">
                        <a:lumMod val="90000"/>
                      </a:schemeClr>
                    </a:solidFill>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6</a:t>
                      </a:r>
                      <a:r>
                        <a:rPr lang="en-US" sz="1400" dirty="0" smtClean="0">
                          <a:solidFill>
                            <a:srgbClr val="002060"/>
                          </a:solidFill>
                          <a:latin typeface="Arial" panose="020B0604020202020204" pitchFamily="34" charset="0"/>
                          <a:cs typeface="Arial" panose="020B0604020202020204" pitchFamily="34" charset="0"/>
                        </a:rPr>
                        <a:t>He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4x10</a:t>
                      </a:r>
                      <a:r>
                        <a:rPr lang="en-US" sz="1400" baseline="30000" dirty="0" smtClean="0">
                          <a:solidFill>
                            <a:srgbClr val="002060"/>
                          </a:solidFill>
                          <a:latin typeface="Arial" panose="020B0604020202020204" pitchFamily="34" charset="0"/>
                          <a:cs typeface="Arial" panose="020B0604020202020204" pitchFamily="34" charset="0"/>
                        </a:rPr>
                        <a:t>7</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22</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6</a:t>
                      </a:r>
                      <a:r>
                        <a:rPr lang="en-US" sz="1400" dirty="0" smtClean="0">
                          <a:solidFill>
                            <a:srgbClr val="002060"/>
                          </a:solidFill>
                          <a:latin typeface="Arial" panose="020B0604020202020204" pitchFamily="34" charset="0"/>
                          <a:cs typeface="Arial" panose="020B0604020202020204" pitchFamily="34" charset="0"/>
                        </a:rPr>
                        <a:t>He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1x10</a:t>
                      </a:r>
                      <a:r>
                        <a:rPr lang="en-US" sz="1400" baseline="30000" dirty="0" smtClean="0">
                          <a:solidFill>
                            <a:srgbClr val="002060"/>
                          </a:solidFill>
                          <a:latin typeface="Arial" panose="020B0604020202020204" pitchFamily="34" charset="0"/>
                          <a:cs typeface="Arial" panose="020B0604020202020204" pitchFamily="34" charset="0"/>
                        </a:rPr>
                        <a:t>7</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13</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8</a:t>
                      </a:r>
                      <a:r>
                        <a:rPr lang="en-US" sz="1400" dirty="0" smtClean="0">
                          <a:solidFill>
                            <a:srgbClr val="002060"/>
                          </a:solidFill>
                          <a:latin typeface="Arial" panose="020B0604020202020204" pitchFamily="34" charset="0"/>
                          <a:cs typeface="Arial" panose="020B0604020202020204" pitchFamily="34" charset="0"/>
                        </a:rPr>
                        <a:t>He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8x10</a:t>
                      </a:r>
                      <a:r>
                        <a:rPr lang="en-US" sz="1400" baseline="30000" dirty="0" smtClean="0">
                          <a:solidFill>
                            <a:srgbClr val="002060"/>
                          </a:solidFill>
                          <a:latin typeface="Arial" panose="020B0604020202020204" pitchFamily="34" charset="0"/>
                          <a:cs typeface="Arial" panose="020B0604020202020204" pitchFamily="34" charset="0"/>
                        </a:rPr>
                        <a:t>4</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23</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11</a:t>
                      </a:r>
                      <a:r>
                        <a:rPr lang="en-US" sz="1400" dirty="0" smtClean="0">
                          <a:solidFill>
                            <a:srgbClr val="002060"/>
                          </a:solidFill>
                          <a:latin typeface="Arial" panose="020B0604020202020204" pitchFamily="34" charset="0"/>
                          <a:cs typeface="Arial" panose="020B0604020202020204" pitchFamily="34" charset="0"/>
                        </a:rPr>
                        <a:t>Li</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7x10</a:t>
                      </a:r>
                      <a:r>
                        <a:rPr lang="en-US" sz="1400" baseline="30000" dirty="0" smtClean="0">
                          <a:solidFill>
                            <a:srgbClr val="002060"/>
                          </a:solidFill>
                          <a:latin typeface="Arial" panose="020B0604020202020204" pitchFamily="34" charset="0"/>
                          <a:cs typeface="Arial" panose="020B0604020202020204" pitchFamily="34" charset="0"/>
                        </a:rPr>
                        <a:t>3</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33</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14</a:t>
                      </a:r>
                      <a:r>
                        <a:rPr lang="en-US" sz="1400" dirty="0" smtClean="0">
                          <a:solidFill>
                            <a:srgbClr val="002060"/>
                          </a:solidFill>
                          <a:latin typeface="Arial" panose="020B0604020202020204" pitchFamily="34" charset="0"/>
                          <a:cs typeface="Arial" panose="020B0604020202020204" pitchFamily="34" charset="0"/>
                        </a:rPr>
                        <a:t>Be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2x10</a:t>
                      </a:r>
                      <a:r>
                        <a:rPr lang="en-US" sz="1400" baseline="30000" dirty="0" smtClean="0">
                          <a:solidFill>
                            <a:srgbClr val="002060"/>
                          </a:solidFill>
                          <a:latin typeface="Arial" panose="020B0604020202020204" pitchFamily="34" charset="0"/>
                          <a:cs typeface="Arial" panose="020B0604020202020204" pitchFamily="34" charset="0"/>
                        </a:rPr>
                        <a:t>3</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35</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15</a:t>
                      </a:r>
                      <a:r>
                        <a:rPr lang="en-US" sz="1400" baseline="0" dirty="0" smtClean="0">
                          <a:solidFill>
                            <a:srgbClr val="002060"/>
                          </a:solidFill>
                          <a:latin typeface="Arial" panose="020B0604020202020204" pitchFamily="34" charset="0"/>
                          <a:cs typeface="Arial" panose="020B0604020202020204" pitchFamily="34" charset="0"/>
                        </a:rPr>
                        <a:t>B</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4x10</a:t>
                      </a:r>
                      <a:r>
                        <a:rPr lang="en-US" sz="1400" baseline="30000" dirty="0" smtClean="0">
                          <a:solidFill>
                            <a:srgbClr val="002060"/>
                          </a:solidFill>
                          <a:latin typeface="Arial" panose="020B0604020202020204" pitchFamily="34" charset="0"/>
                          <a:cs typeface="Arial" panose="020B0604020202020204" pitchFamily="34" charset="0"/>
                        </a:rPr>
                        <a:t>5</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32</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16</a:t>
                      </a:r>
                      <a:r>
                        <a:rPr lang="en-US" sz="1400" dirty="0" smtClean="0">
                          <a:solidFill>
                            <a:srgbClr val="002060"/>
                          </a:solidFill>
                          <a:latin typeface="Arial" panose="020B0604020202020204" pitchFamily="34" charset="0"/>
                          <a:cs typeface="Arial" panose="020B0604020202020204" pitchFamily="34" charset="0"/>
                        </a:rPr>
                        <a:t>C</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2x10</a:t>
                      </a:r>
                      <a:r>
                        <a:rPr lang="en-US" sz="1400" baseline="30000" dirty="0" smtClean="0">
                          <a:solidFill>
                            <a:srgbClr val="002060"/>
                          </a:solidFill>
                          <a:latin typeface="Arial" panose="020B0604020202020204" pitchFamily="34" charset="0"/>
                          <a:cs typeface="Arial" panose="020B0604020202020204" pitchFamily="34" charset="0"/>
                        </a:rPr>
                        <a:t>7</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29</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18</a:t>
                      </a:r>
                      <a:r>
                        <a:rPr lang="en-US" sz="1400" dirty="0" smtClean="0">
                          <a:solidFill>
                            <a:srgbClr val="002060"/>
                          </a:solidFill>
                          <a:latin typeface="Arial" panose="020B0604020202020204" pitchFamily="34" charset="0"/>
                          <a:cs typeface="Arial" panose="020B0604020202020204" pitchFamily="34" charset="0"/>
                        </a:rPr>
                        <a:t>C</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1x10</a:t>
                      </a:r>
                      <a:r>
                        <a:rPr lang="en-US" sz="1400" baseline="30000" dirty="0" smtClean="0">
                          <a:solidFill>
                            <a:srgbClr val="002060"/>
                          </a:solidFill>
                          <a:latin typeface="Arial" panose="020B0604020202020204" pitchFamily="34" charset="0"/>
                          <a:cs typeface="Arial" panose="020B0604020202020204" pitchFamily="34" charset="0"/>
                        </a:rPr>
                        <a:t>4</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25</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24</a:t>
                      </a:r>
                      <a:r>
                        <a:rPr lang="en-US" sz="1400" baseline="0" dirty="0" smtClean="0">
                          <a:solidFill>
                            <a:srgbClr val="002060"/>
                          </a:solidFill>
                          <a:latin typeface="Arial" panose="020B0604020202020204" pitchFamily="34" charset="0"/>
                          <a:cs typeface="Arial" panose="020B0604020202020204" pitchFamily="34" charset="0"/>
                        </a:rPr>
                        <a:t>O</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2x10</a:t>
                      </a:r>
                      <a:r>
                        <a:rPr lang="en-US" sz="1400" baseline="30000" dirty="0" smtClean="0">
                          <a:solidFill>
                            <a:srgbClr val="002060"/>
                          </a:solidFill>
                          <a:latin typeface="Arial" panose="020B0604020202020204" pitchFamily="34" charset="0"/>
                          <a:cs typeface="Arial" panose="020B0604020202020204" pitchFamily="34" charset="0"/>
                        </a:rPr>
                        <a:t>3</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23</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8</a:t>
                      </a:r>
                      <a:r>
                        <a:rPr lang="en-US" sz="1400" baseline="0" dirty="0" smtClean="0">
                          <a:solidFill>
                            <a:srgbClr val="002060"/>
                          </a:solidFill>
                          <a:latin typeface="Arial" panose="020B0604020202020204" pitchFamily="34" charset="0"/>
                          <a:cs typeface="Arial" panose="020B0604020202020204" pitchFamily="34" charset="0"/>
                        </a:rPr>
                        <a:t>B</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2x10</a:t>
                      </a:r>
                      <a:r>
                        <a:rPr lang="en-US" sz="1400" baseline="30000" dirty="0" smtClean="0">
                          <a:solidFill>
                            <a:srgbClr val="002060"/>
                          </a:solidFill>
                          <a:latin typeface="Arial" panose="020B0604020202020204" pitchFamily="34" charset="0"/>
                          <a:cs typeface="Arial" panose="020B0604020202020204" pitchFamily="34" charset="0"/>
                        </a:rPr>
                        <a:t>6</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16</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13</a:t>
                      </a:r>
                      <a:r>
                        <a:rPr lang="en-US" sz="1400" baseline="0" dirty="0" smtClean="0">
                          <a:solidFill>
                            <a:srgbClr val="002060"/>
                          </a:solidFill>
                          <a:latin typeface="Arial" panose="020B0604020202020204" pitchFamily="34" charset="0"/>
                          <a:cs typeface="Arial" panose="020B0604020202020204" pitchFamily="34" charset="0"/>
                        </a:rPr>
                        <a:t>O</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1x10</a:t>
                      </a:r>
                      <a:r>
                        <a:rPr lang="en-US" sz="1400" baseline="30000" dirty="0" smtClean="0">
                          <a:solidFill>
                            <a:srgbClr val="002060"/>
                          </a:solidFill>
                          <a:latin typeface="Arial" panose="020B0604020202020204" pitchFamily="34" charset="0"/>
                          <a:cs typeface="Arial" panose="020B0604020202020204" pitchFamily="34" charset="0"/>
                        </a:rPr>
                        <a:t>6</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24</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17</a:t>
                      </a:r>
                      <a:r>
                        <a:rPr lang="en-US" sz="1400" baseline="0" dirty="0" smtClean="0">
                          <a:solidFill>
                            <a:srgbClr val="002060"/>
                          </a:solidFill>
                          <a:latin typeface="Arial" panose="020B0604020202020204" pitchFamily="34" charset="0"/>
                          <a:cs typeface="Arial" panose="020B0604020202020204" pitchFamily="34" charset="0"/>
                        </a:rPr>
                        <a:t>Ne</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2x10</a:t>
                      </a:r>
                      <a:r>
                        <a:rPr lang="en-US" sz="1400" baseline="30000" dirty="0" smtClean="0">
                          <a:solidFill>
                            <a:srgbClr val="002060"/>
                          </a:solidFill>
                          <a:latin typeface="Arial" panose="020B0604020202020204" pitchFamily="34" charset="0"/>
                          <a:cs typeface="Arial" panose="020B0604020202020204" pitchFamily="34" charset="0"/>
                        </a:rPr>
                        <a:t>6</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30</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24</a:t>
                      </a:r>
                      <a:r>
                        <a:rPr lang="en-US" sz="1400" baseline="0" dirty="0" smtClean="0">
                          <a:solidFill>
                            <a:srgbClr val="002060"/>
                          </a:solidFill>
                          <a:latin typeface="Arial" panose="020B0604020202020204" pitchFamily="34" charset="0"/>
                          <a:cs typeface="Arial" panose="020B0604020202020204" pitchFamily="34" charset="0"/>
                        </a:rPr>
                        <a:t>Si</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7x10</a:t>
                      </a:r>
                      <a:r>
                        <a:rPr lang="en-US" sz="1400" baseline="30000" dirty="0" smtClean="0">
                          <a:solidFill>
                            <a:srgbClr val="002060"/>
                          </a:solidFill>
                          <a:latin typeface="Arial" panose="020B0604020202020204" pitchFamily="34" charset="0"/>
                          <a:cs typeface="Arial" panose="020B0604020202020204" pitchFamily="34" charset="0"/>
                        </a:rPr>
                        <a:t>3</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12</a:t>
                      </a:r>
                      <a:endParaRPr lang="ru-RU" sz="1400" dirty="0">
                        <a:solidFill>
                          <a:srgbClr val="002060"/>
                        </a:solidFill>
                        <a:latin typeface="Arial" panose="020B0604020202020204" pitchFamily="34" charset="0"/>
                        <a:cs typeface="Arial" panose="020B0604020202020204" pitchFamily="34" charset="0"/>
                      </a:endParaRPr>
                    </a:p>
                  </a:txBody>
                  <a:tcPr/>
                </a:tc>
              </a:tr>
              <a:tr h="347450">
                <a:tc>
                  <a:txBody>
                    <a:bodyPr/>
                    <a:lstStyle/>
                    <a:p>
                      <a:pPr algn="ctr"/>
                      <a:r>
                        <a:rPr lang="en-US" sz="1400" baseline="30000" dirty="0" smtClean="0">
                          <a:solidFill>
                            <a:srgbClr val="002060"/>
                          </a:solidFill>
                          <a:latin typeface="Arial" panose="020B0604020202020204" pitchFamily="34" charset="0"/>
                          <a:cs typeface="Arial" panose="020B0604020202020204" pitchFamily="34" charset="0"/>
                        </a:rPr>
                        <a:t>28</a:t>
                      </a:r>
                      <a:r>
                        <a:rPr lang="en-US" sz="1400" baseline="0" dirty="0" smtClean="0">
                          <a:solidFill>
                            <a:srgbClr val="002060"/>
                          </a:solidFill>
                          <a:latin typeface="Arial" panose="020B0604020202020204" pitchFamily="34" charset="0"/>
                          <a:cs typeface="Arial" panose="020B0604020202020204" pitchFamily="34" charset="0"/>
                        </a:rPr>
                        <a:t>S</a:t>
                      </a:r>
                      <a:endParaRPr lang="ru-RU" sz="14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1x10</a:t>
                      </a:r>
                      <a:r>
                        <a:rPr lang="en-US" sz="1400" baseline="30000" dirty="0" smtClean="0">
                          <a:solidFill>
                            <a:srgbClr val="002060"/>
                          </a:solidFill>
                          <a:latin typeface="Arial" panose="020B0604020202020204" pitchFamily="34" charset="0"/>
                          <a:cs typeface="Arial" panose="020B0604020202020204" pitchFamily="34" charset="0"/>
                        </a:rPr>
                        <a:t>3</a:t>
                      </a:r>
                      <a:endParaRPr lang="ru-RU" sz="1400" baseline="30000" dirty="0">
                        <a:solidFill>
                          <a:srgbClr val="002060"/>
                        </a:solidFill>
                        <a:latin typeface="Arial" panose="020B0604020202020204" pitchFamily="34" charset="0"/>
                        <a:cs typeface="Arial" panose="020B0604020202020204" pitchFamily="34" charset="0"/>
                      </a:endParaRPr>
                    </a:p>
                  </a:txBody>
                  <a:tcPr/>
                </a:tc>
                <a:tc>
                  <a:txBody>
                    <a:bodyPr/>
                    <a:lstStyle/>
                    <a:p>
                      <a:pPr algn="ctr"/>
                      <a:r>
                        <a:rPr lang="en-US" sz="1400" dirty="0" smtClean="0">
                          <a:solidFill>
                            <a:srgbClr val="002060"/>
                          </a:solidFill>
                          <a:latin typeface="Arial" panose="020B0604020202020204" pitchFamily="34" charset="0"/>
                          <a:cs typeface="Arial" panose="020B0604020202020204" pitchFamily="34" charset="0"/>
                        </a:rPr>
                        <a:t>38</a:t>
                      </a:r>
                      <a:endParaRPr lang="ru-RU" sz="1400" dirty="0">
                        <a:solidFill>
                          <a:srgbClr val="002060"/>
                        </a:solidFill>
                        <a:latin typeface="Arial" panose="020B0604020202020204" pitchFamily="34" charset="0"/>
                        <a:cs typeface="Arial" panose="020B0604020202020204" pitchFamily="34" charset="0"/>
                      </a:endParaRPr>
                    </a:p>
                  </a:txBody>
                  <a:tcPr/>
                </a:tc>
              </a:tr>
            </a:tbl>
          </a:graphicData>
        </a:graphic>
      </p:graphicFrame>
      <p:sp>
        <p:nvSpPr>
          <p:cNvPr id="3" name="Прямоугольник 2"/>
          <p:cNvSpPr/>
          <p:nvPr/>
        </p:nvSpPr>
        <p:spPr>
          <a:xfrm>
            <a:off x="1275117" y="245342"/>
            <a:ext cx="3100529" cy="307777"/>
          </a:xfrm>
          <a:prstGeom prst="rect">
            <a:avLst/>
          </a:prstGeom>
        </p:spPr>
        <p:txBody>
          <a:bodyPr wrap="none">
            <a:spAutoFit/>
          </a:bodyPr>
          <a:lstStyle/>
          <a:p>
            <a:pPr algn="just"/>
            <a:r>
              <a:rPr lang="en-US" altLang="ru-RU" sz="1400" dirty="0" smtClean="0">
                <a:solidFill>
                  <a:srgbClr val="C00000"/>
                </a:solidFill>
                <a:latin typeface="Arial" panose="020B0604020202020204" pitchFamily="34" charset="0"/>
                <a:cs typeface="Arial" panose="020B0604020202020204" pitchFamily="34" charset="0"/>
              </a:rPr>
              <a:t>Experiments with radioactive beams</a:t>
            </a:r>
            <a:endParaRPr lang="en-US" altLang="ru-RU" sz="1400" dirty="0">
              <a:solidFill>
                <a:srgbClr val="C00000"/>
              </a:solidFill>
              <a:latin typeface="Arial" panose="020B0604020202020204" pitchFamily="34" charset="0"/>
              <a:cs typeface="Arial" panose="020B0604020202020204" pitchFamily="34" charset="0"/>
            </a:endParaRPr>
          </a:p>
        </p:txBody>
      </p:sp>
      <p:pic>
        <p:nvPicPr>
          <p:cNvPr id="17" name="Рисунок 16" descr="C:\Users\Андрей\AppData\Local\Microsoft\Windows\INetCache\Content.Word\IMG_7210.jpg"/>
          <p:cNvPicPr/>
          <p:nvPr/>
        </p:nvPicPr>
        <p:blipFill rotWithShape="1">
          <a:blip r:embed="rId7" cstate="print">
            <a:extLst>
              <a:ext uri="{28A0092B-C50C-407E-A947-70E740481C1C}">
                <a14:useLocalDpi xmlns:a14="http://schemas.microsoft.com/office/drawing/2010/main" val="0"/>
              </a:ext>
            </a:extLst>
          </a:blip>
          <a:srcRect l="3570" r="31408"/>
          <a:stretch/>
        </p:blipFill>
        <p:spPr bwMode="auto">
          <a:xfrm>
            <a:off x="8567349" y="534579"/>
            <a:ext cx="3364061" cy="3460424"/>
          </a:xfrm>
          <a:prstGeom prst="rect">
            <a:avLst/>
          </a:prstGeom>
          <a:noFill/>
          <a:ln>
            <a:noFill/>
          </a:ln>
        </p:spPr>
      </p:pic>
      <p:sp>
        <p:nvSpPr>
          <p:cNvPr id="2" name="Прямоугольник 1"/>
          <p:cNvSpPr/>
          <p:nvPr/>
        </p:nvSpPr>
        <p:spPr>
          <a:xfrm>
            <a:off x="6494861" y="4157922"/>
            <a:ext cx="5458550" cy="2585323"/>
          </a:xfrm>
          <a:prstGeom prst="rect">
            <a:avLst/>
          </a:prstGeom>
        </p:spPr>
        <p:txBody>
          <a:bodyPr wrap="square">
            <a:spAutoFit/>
          </a:bodyPr>
          <a:lstStyle/>
          <a:p>
            <a:r>
              <a:rPr lang="en-US" sz="1800" b="1" dirty="0" smtClean="0">
                <a:solidFill>
                  <a:srgbClr val="002060"/>
                </a:solidFill>
                <a:latin typeface="Arial" panose="020B0604020202020204" pitchFamily="34" charset="0"/>
                <a:cs typeface="Arial" panose="020B0604020202020204" pitchFamily="34" charset="0"/>
              </a:rPr>
              <a:t>2019</a:t>
            </a:r>
            <a:r>
              <a:rPr lang="en-US" sz="1800" dirty="0" smtClean="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RF </a:t>
            </a:r>
            <a:r>
              <a:rPr lang="en-US" sz="1800" dirty="0" smtClean="0">
                <a:solidFill>
                  <a:srgbClr val="002060"/>
                </a:solidFill>
                <a:latin typeface="Arial" panose="020B0604020202020204" pitchFamily="34" charset="0"/>
                <a:cs typeface="Arial" panose="020B0604020202020204" pitchFamily="34" charset="0"/>
              </a:rPr>
              <a:t>kicker</a:t>
            </a:r>
          </a:p>
          <a:p>
            <a:r>
              <a:rPr lang="en-US" sz="1800" b="1" dirty="0" smtClean="0">
                <a:solidFill>
                  <a:srgbClr val="002060"/>
                </a:solidFill>
                <a:latin typeface="Arial" panose="020B0604020202020204" pitchFamily="34" charset="0"/>
                <a:cs typeface="Arial" panose="020B0604020202020204" pitchFamily="34" charset="0"/>
              </a:rPr>
              <a:t>2021</a:t>
            </a:r>
            <a:r>
              <a:rPr lang="en-US" sz="1800" dirty="0" smtClean="0">
                <a:solidFill>
                  <a:srgbClr val="002060"/>
                </a:solidFill>
                <a:latin typeface="Arial" panose="020B0604020202020204" pitchFamily="34" charset="0"/>
                <a:cs typeface="Arial" panose="020B0604020202020204" pitchFamily="34" charset="0"/>
              </a:rPr>
              <a:t>: Cryogenic target system (hydrogen, tritium</a:t>
            </a:r>
            <a:r>
              <a:rPr lang="en-US" sz="1800" dirty="0">
                <a:solidFill>
                  <a:srgbClr val="002060"/>
                </a:solidFill>
                <a:latin typeface="Arial" panose="020B0604020202020204" pitchFamily="34" charset="0"/>
                <a:cs typeface="Arial" panose="020B0604020202020204" pitchFamily="34" charset="0"/>
              </a:rPr>
              <a:t>, deuterium)</a:t>
            </a:r>
            <a:r>
              <a:rPr lang="ru-RU" sz="1800" dirty="0" smtClean="0">
                <a:solidFill>
                  <a:srgbClr val="002060"/>
                </a:solidFill>
                <a:latin typeface="Arial" panose="020B0604020202020204" pitchFamily="34" charset="0"/>
                <a:cs typeface="Arial" panose="020B0604020202020204" pitchFamily="34" charset="0"/>
              </a:rPr>
              <a:t>:</a:t>
            </a:r>
            <a:r>
              <a:rPr lang="en-US" sz="1800" dirty="0" smtClean="0">
                <a:solidFill>
                  <a:srgbClr val="002060"/>
                </a:solidFill>
                <a:latin typeface="Arial" panose="020B0604020202020204" pitchFamily="34" charset="0"/>
                <a:cs typeface="Arial" panose="020B0604020202020204" pitchFamily="34" charset="0"/>
              </a:rPr>
              <a:t> under development (</a:t>
            </a:r>
            <a:r>
              <a:rPr lang="en-US" sz="1800" dirty="0" err="1" smtClean="0">
                <a:solidFill>
                  <a:srgbClr val="002060"/>
                </a:solidFill>
                <a:latin typeface="Arial" panose="020B0604020202020204" pitchFamily="34" charset="0"/>
                <a:cs typeface="Arial" panose="020B0604020202020204" pitchFamily="34" charset="0"/>
              </a:rPr>
              <a:t>Sarov</a:t>
            </a:r>
            <a:r>
              <a:rPr lang="en-US" sz="1800" dirty="0" smtClean="0">
                <a:solidFill>
                  <a:srgbClr val="002060"/>
                </a:solidFill>
                <a:latin typeface="Arial" panose="020B0604020202020204" pitchFamily="34" charset="0"/>
                <a:cs typeface="Arial" panose="020B0604020202020204" pitchFamily="34" charset="0"/>
              </a:rPr>
              <a:t>)</a:t>
            </a:r>
          </a:p>
          <a:p>
            <a:r>
              <a:rPr lang="en-US" sz="1800" b="1" dirty="0" smtClean="0">
                <a:solidFill>
                  <a:srgbClr val="002060"/>
                </a:solidFill>
                <a:latin typeface="Arial" panose="020B0604020202020204" pitchFamily="34" charset="0"/>
                <a:cs typeface="Arial" panose="020B0604020202020204" pitchFamily="34" charset="0"/>
              </a:rPr>
              <a:t>2021</a:t>
            </a:r>
            <a:r>
              <a:rPr lang="en-US" sz="1800" dirty="0" smtClean="0">
                <a:solidFill>
                  <a:srgbClr val="002060"/>
                </a:solidFill>
                <a:latin typeface="Arial" panose="020B0604020202020204" pitchFamily="34" charset="0"/>
                <a:cs typeface="Arial" panose="020B0604020202020204" pitchFamily="34" charset="0"/>
              </a:rPr>
              <a:t>: Completion of modernization of the U-400M </a:t>
            </a:r>
            <a:r>
              <a:rPr lang="en-US" sz="1800" dirty="0">
                <a:solidFill>
                  <a:srgbClr val="002060"/>
                </a:solidFill>
                <a:latin typeface="Arial" panose="020B0604020202020204" pitchFamily="34" charset="0"/>
                <a:cs typeface="Arial" panose="020B0604020202020204" pitchFamily="34" charset="0"/>
              </a:rPr>
              <a:t>cyclotron</a:t>
            </a:r>
          </a:p>
          <a:p>
            <a:r>
              <a:rPr lang="en-US" sz="1800" b="1" dirty="0" smtClean="0">
                <a:solidFill>
                  <a:srgbClr val="002060"/>
                </a:solidFill>
                <a:latin typeface="Arial" panose="020B0604020202020204" pitchFamily="34" charset="0"/>
                <a:cs typeface="Arial" panose="020B0604020202020204" pitchFamily="34" charset="0"/>
              </a:rPr>
              <a:t>Continuously:</a:t>
            </a:r>
            <a:r>
              <a:rPr lang="en-US" sz="1800" dirty="0" smtClean="0">
                <a:solidFill>
                  <a:srgbClr val="002060"/>
                </a:solidFill>
                <a:latin typeface="Arial" panose="020B0604020202020204" pitchFamily="34" charset="0"/>
                <a:cs typeface="Arial" panose="020B0604020202020204" pitchFamily="34" charset="0"/>
              </a:rPr>
              <a:t> Development of detectors </a:t>
            </a:r>
            <a:r>
              <a:rPr lang="en-US" sz="1800" dirty="0">
                <a:solidFill>
                  <a:srgbClr val="002060"/>
                </a:solidFill>
                <a:latin typeface="Arial" panose="020B0604020202020204" pitchFamily="34" charset="0"/>
                <a:cs typeface="Arial" panose="020B0604020202020204" pitchFamily="34" charset="0"/>
              </a:rPr>
              <a:t>for charged and neutral particles (optical TPC, neutron wall,  scintillator </a:t>
            </a:r>
            <a:r>
              <a:rPr lang="en-US" sz="1800" dirty="0" smtClean="0">
                <a:solidFill>
                  <a:srgbClr val="002060"/>
                </a:solidFill>
                <a:latin typeface="Arial" panose="020B0604020202020204" pitchFamily="34" charset="0"/>
                <a:cs typeface="Arial" panose="020B0604020202020204" pitchFamily="34" charset="0"/>
              </a:rPr>
              <a:t>arrays, </a:t>
            </a:r>
            <a:r>
              <a:rPr lang="en-US" sz="1800" dirty="0">
                <a:solidFill>
                  <a:srgbClr val="002060"/>
                </a:solidFill>
                <a:latin typeface="Arial" panose="020B0604020202020204" pitchFamily="34" charset="0"/>
                <a:cs typeface="Arial" panose="020B0604020202020204" pitchFamily="34" charset="0"/>
              </a:rPr>
              <a:t>Si-telescopes, active target, </a:t>
            </a:r>
            <a:r>
              <a:rPr lang="en-US" sz="1800" dirty="0" err="1">
                <a:solidFill>
                  <a:srgbClr val="002060"/>
                </a:solidFill>
                <a:latin typeface="Arial" panose="020B0604020202020204" pitchFamily="34" charset="0"/>
                <a:cs typeface="Arial" panose="020B0604020202020204" pitchFamily="34" charset="0"/>
              </a:rPr>
              <a:t>HPGe</a:t>
            </a:r>
            <a:r>
              <a:rPr lang="en-US" sz="1800" dirty="0">
                <a:solidFill>
                  <a:srgbClr val="002060"/>
                </a:solidFill>
                <a:latin typeface="Arial" panose="020B0604020202020204" pitchFamily="34" charset="0"/>
                <a:cs typeface="Arial" panose="020B0604020202020204" pitchFamily="34" charset="0"/>
              </a:rPr>
              <a:t> array</a:t>
            </a:r>
            <a:r>
              <a:rPr lang="en-US" sz="1800" dirty="0" smtClean="0">
                <a:solidFill>
                  <a:srgbClr val="002060"/>
                </a:solidFill>
                <a:latin typeface="Arial" panose="020B0604020202020204" pitchFamily="34" charset="0"/>
                <a:cs typeface="Arial" panose="020B0604020202020204" pitchFamily="34" charset="0"/>
              </a:rPr>
              <a:t>)</a:t>
            </a:r>
            <a:endParaRPr lang="ru-RU" sz="1800" dirty="0"/>
          </a:p>
        </p:txBody>
      </p:sp>
      <p:pic>
        <p:nvPicPr>
          <p:cNvPr id="24" name="Рисунок 23"/>
          <p:cNvPicPr>
            <a:picLocks noChangeAspect="1"/>
          </p:cNvPicPr>
          <p:nvPr/>
        </p:nvPicPr>
        <p:blipFill>
          <a:blip r:embed="rId8"/>
          <a:stretch>
            <a:fillRect/>
          </a:stretch>
        </p:blipFill>
        <p:spPr>
          <a:xfrm>
            <a:off x="6494861" y="534579"/>
            <a:ext cx="1931399" cy="3460424"/>
          </a:xfrm>
          <a:prstGeom prst="rect">
            <a:avLst/>
          </a:prstGeom>
        </p:spPr>
      </p:pic>
    </p:spTree>
    <p:extLst>
      <p:ext uri="{BB962C8B-B14F-4D97-AF65-F5344CB8AC3E}">
        <p14:creationId xmlns:p14="http://schemas.microsoft.com/office/powerpoint/2010/main" val="2839100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1600525" y="116632"/>
            <a:ext cx="9036496" cy="707886"/>
          </a:xfrm>
          <a:prstGeom prst="rect">
            <a:avLst/>
          </a:prstGeom>
          <a:solidFill>
            <a:schemeClr val="bg1"/>
          </a:solidFill>
          <a:ln>
            <a:solidFill>
              <a:schemeClr val="bg2"/>
            </a:solidFill>
          </a:ln>
        </p:spPr>
        <p:txBody>
          <a:bodyPr wrap="square">
            <a:spAutoFit/>
          </a:bodyPr>
          <a:lstStyle/>
          <a:p>
            <a:pPr algn="ctr"/>
            <a:r>
              <a:rPr lang="en-US" b="1" dirty="0">
                <a:solidFill>
                  <a:srgbClr val="C00000"/>
                </a:solidFill>
              </a:rPr>
              <a:t>December 2017: first experiment @ ACCULINNA-2 fragment separator</a:t>
            </a:r>
          </a:p>
          <a:p>
            <a:pPr algn="ctr"/>
            <a:r>
              <a:rPr lang="en-US" b="1" baseline="30000" dirty="0">
                <a:solidFill>
                  <a:srgbClr val="000066"/>
                </a:solidFill>
              </a:rPr>
              <a:t>6</a:t>
            </a:r>
            <a:r>
              <a:rPr lang="en-US" b="1" dirty="0">
                <a:solidFill>
                  <a:srgbClr val="000066"/>
                </a:solidFill>
              </a:rPr>
              <a:t>He+</a:t>
            </a:r>
            <a:r>
              <a:rPr lang="en-US" b="1" i="1" dirty="0">
                <a:solidFill>
                  <a:srgbClr val="000066"/>
                </a:solidFill>
              </a:rPr>
              <a:t>d</a:t>
            </a:r>
            <a:r>
              <a:rPr lang="en-US" b="1" dirty="0">
                <a:solidFill>
                  <a:srgbClr val="000066"/>
                </a:solidFill>
              </a:rPr>
              <a:t> (elastic and inelastic scattering in </a:t>
            </a:r>
            <a:r>
              <a:rPr lang="en-US" altLang="ru-RU" b="1" dirty="0">
                <a:solidFill>
                  <a:srgbClr val="000066"/>
                </a:solidFill>
                <a:ea typeface="Lucida Sans Unicode" panose="020B0602030504020204" pitchFamily="34" charset="0"/>
                <a:cs typeface="Lucida Sans Unicode" panose="020B0602030504020204" pitchFamily="34" charset="0"/>
              </a:rPr>
              <a:t>a wide angular range</a:t>
            </a:r>
            <a:r>
              <a:rPr lang="en-US" b="1" dirty="0">
                <a:solidFill>
                  <a:srgbClr val="000066"/>
                </a:solidFill>
              </a:rPr>
              <a:t>)</a:t>
            </a:r>
            <a:endParaRPr lang="en-US" b="1" i="1" dirty="0">
              <a:solidFill>
                <a:srgbClr val="000066"/>
              </a:solidFill>
            </a:endParaRPr>
          </a:p>
        </p:txBody>
      </p:sp>
      <p:pic>
        <p:nvPicPr>
          <p:cNvPr id="2" name="Рисунок 1"/>
          <p:cNvPicPr>
            <a:picLocks noChangeAspect="1"/>
          </p:cNvPicPr>
          <p:nvPr/>
        </p:nvPicPr>
        <p:blipFill>
          <a:blip r:embed="rId3"/>
          <a:stretch>
            <a:fillRect/>
          </a:stretch>
        </p:blipFill>
        <p:spPr>
          <a:xfrm>
            <a:off x="5879977" y="902610"/>
            <a:ext cx="4197889" cy="2598398"/>
          </a:xfrm>
          <a:prstGeom prst="rect">
            <a:avLst/>
          </a:prstGeom>
        </p:spPr>
      </p:pic>
      <p:grpSp>
        <p:nvGrpSpPr>
          <p:cNvPr id="3" name="Группа 2"/>
          <p:cNvGrpSpPr/>
          <p:nvPr/>
        </p:nvGrpSpPr>
        <p:grpSpPr>
          <a:xfrm>
            <a:off x="5951985" y="3597558"/>
            <a:ext cx="4125881" cy="3143810"/>
            <a:chOff x="683569" y="4437112"/>
            <a:chExt cx="3168352" cy="2232248"/>
          </a:xfrm>
        </p:grpSpPr>
        <p:pic>
          <p:nvPicPr>
            <p:cNvPr id="9" name="Рисунок 8"/>
            <p:cNvPicPr>
              <a:picLocks noChangeAspect="1"/>
            </p:cNvPicPr>
            <p:nvPr/>
          </p:nvPicPr>
          <p:blipFill rotWithShape="1">
            <a:blip r:embed="rId4"/>
            <a:srcRect r="48206"/>
            <a:stretch/>
          </p:blipFill>
          <p:spPr>
            <a:xfrm>
              <a:off x="683569" y="4437112"/>
              <a:ext cx="3168352" cy="2232248"/>
            </a:xfrm>
            <a:prstGeom prst="rect">
              <a:avLst/>
            </a:prstGeom>
          </p:spPr>
        </p:pic>
        <p:sp>
          <p:nvSpPr>
            <p:cNvPr id="17" name="Прямоугольник 37"/>
            <p:cNvSpPr>
              <a:spLocks noChangeArrowheads="1"/>
            </p:cNvSpPr>
            <p:nvPr/>
          </p:nvSpPr>
          <p:spPr bwMode="auto">
            <a:xfrm>
              <a:off x="1743670" y="5661248"/>
              <a:ext cx="355999" cy="21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ru-RU" altLang="ru-RU" sz="1400" b="1" baseline="30000" dirty="0">
                  <a:solidFill>
                    <a:srgbClr val="C00000"/>
                  </a:solidFill>
                  <a:latin typeface="Times New Roman" panose="02020603050405020304" pitchFamily="18" charset="0"/>
                  <a:cs typeface="Times New Roman" panose="02020603050405020304" pitchFamily="18" charset="0"/>
                </a:rPr>
                <a:t>6</a:t>
              </a:r>
              <a:r>
                <a:rPr lang="en-US" altLang="ru-RU" sz="1400" b="1" dirty="0">
                  <a:solidFill>
                    <a:srgbClr val="C00000"/>
                  </a:solidFill>
                  <a:latin typeface="Times New Roman" panose="02020603050405020304" pitchFamily="18" charset="0"/>
                  <a:cs typeface="Times New Roman" panose="02020603050405020304" pitchFamily="18" charset="0"/>
                </a:rPr>
                <a:t>He</a:t>
              </a:r>
              <a:endParaRPr lang="ru-RU" altLang="ru-RU" sz="1400" dirty="0">
                <a:latin typeface="Times New Roman" panose="02020603050405020304" pitchFamily="18" charset="0"/>
              </a:endParaRPr>
            </a:p>
          </p:txBody>
        </p:sp>
        <p:sp>
          <p:nvSpPr>
            <p:cNvPr id="20" name="Прямоугольник 37"/>
            <p:cNvSpPr>
              <a:spLocks noChangeArrowheads="1"/>
            </p:cNvSpPr>
            <p:nvPr/>
          </p:nvSpPr>
          <p:spPr bwMode="auto">
            <a:xfrm>
              <a:off x="1001236" y="5281463"/>
              <a:ext cx="317840" cy="21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ru-RU" sz="1400" b="1" baseline="30000" dirty="0">
                  <a:solidFill>
                    <a:srgbClr val="C00000"/>
                  </a:solidFill>
                  <a:latin typeface="Times New Roman" panose="02020603050405020304" pitchFamily="18" charset="0"/>
                  <a:cs typeface="Times New Roman" panose="02020603050405020304" pitchFamily="18" charset="0"/>
                </a:rPr>
                <a:t>8</a:t>
              </a:r>
              <a:r>
                <a:rPr lang="en-US" altLang="ru-RU" sz="1400" b="1" dirty="0">
                  <a:solidFill>
                    <a:srgbClr val="C00000"/>
                  </a:solidFill>
                  <a:latin typeface="Times New Roman" panose="02020603050405020304" pitchFamily="18" charset="0"/>
                  <a:cs typeface="Times New Roman" panose="02020603050405020304" pitchFamily="18" charset="0"/>
                </a:rPr>
                <a:t>Li</a:t>
              </a:r>
              <a:endParaRPr lang="ru-RU" altLang="ru-RU" sz="1400" dirty="0">
                <a:latin typeface="Times New Roman" panose="02020603050405020304" pitchFamily="18" charset="0"/>
              </a:endParaRPr>
            </a:p>
          </p:txBody>
        </p:sp>
        <p:sp>
          <p:nvSpPr>
            <p:cNvPr id="21" name="Прямоугольник 37"/>
            <p:cNvSpPr>
              <a:spLocks noChangeArrowheads="1"/>
            </p:cNvSpPr>
            <p:nvPr/>
          </p:nvSpPr>
          <p:spPr bwMode="auto">
            <a:xfrm>
              <a:off x="1847180" y="5013176"/>
              <a:ext cx="317840" cy="21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ru-RU" sz="1400" b="1" baseline="30000" dirty="0">
                  <a:solidFill>
                    <a:srgbClr val="C00000"/>
                  </a:solidFill>
                  <a:latin typeface="Times New Roman" panose="02020603050405020304" pitchFamily="18" charset="0"/>
                  <a:cs typeface="Times New Roman" panose="02020603050405020304" pitchFamily="18" charset="0"/>
                </a:rPr>
                <a:t>9</a:t>
              </a:r>
              <a:r>
                <a:rPr lang="en-US" altLang="ru-RU" sz="1400" b="1" dirty="0">
                  <a:solidFill>
                    <a:srgbClr val="C00000"/>
                  </a:solidFill>
                  <a:latin typeface="Times New Roman" panose="02020603050405020304" pitchFamily="18" charset="0"/>
                  <a:cs typeface="Times New Roman" panose="02020603050405020304" pitchFamily="18" charset="0"/>
                </a:rPr>
                <a:t>Li</a:t>
              </a:r>
              <a:endParaRPr lang="ru-RU" altLang="ru-RU" sz="1400" dirty="0">
                <a:latin typeface="Times New Roman" panose="02020603050405020304" pitchFamily="18" charset="0"/>
              </a:endParaRPr>
            </a:p>
          </p:txBody>
        </p:sp>
        <p:sp>
          <p:nvSpPr>
            <p:cNvPr id="22" name="Прямоугольник 37"/>
            <p:cNvSpPr>
              <a:spLocks noChangeArrowheads="1"/>
            </p:cNvSpPr>
            <p:nvPr/>
          </p:nvSpPr>
          <p:spPr bwMode="auto">
            <a:xfrm>
              <a:off x="1775172" y="6093296"/>
              <a:ext cx="294450" cy="21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ru-RU" sz="1400" b="1" baseline="30000" dirty="0">
                  <a:solidFill>
                    <a:srgbClr val="C00000"/>
                  </a:solidFill>
                  <a:latin typeface="Times New Roman" panose="02020603050405020304" pitchFamily="18" charset="0"/>
                  <a:cs typeface="Times New Roman" panose="02020603050405020304" pitchFamily="18" charset="0"/>
                </a:rPr>
                <a:t>3</a:t>
              </a:r>
              <a:r>
                <a:rPr lang="en-US" altLang="ru-RU" sz="1400" b="1" dirty="0">
                  <a:solidFill>
                    <a:srgbClr val="C00000"/>
                  </a:solidFill>
                  <a:latin typeface="Times New Roman" panose="02020603050405020304" pitchFamily="18" charset="0"/>
                  <a:cs typeface="Times New Roman" panose="02020603050405020304" pitchFamily="18" charset="0"/>
                </a:rPr>
                <a:t>H</a:t>
              </a:r>
              <a:endParaRPr lang="ru-RU" altLang="ru-RU" sz="1400" dirty="0">
                <a:latin typeface="Times New Roman" panose="02020603050405020304" pitchFamily="18" charset="0"/>
              </a:endParaRPr>
            </a:p>
          </p:txBody>
        </p:sp>
      </p:grpSp>
      <p:sp>
        <p:nvSpPr>
          <p:cNvPr id="10" name="Прямоугольник 9"/>
          <p:cNvSpPr/>
          <p:nvPr/>
        </p:nvSpPr>
        <p:spPr>
          <a:xfrm>
            <a:off x="2063553" y="5299175"/>
            <a:ext cx="2735165" cy="1323439"/>
          </a:xfrm>
          <a:prstGeom prst="rect">
            <a:avLst/>
          </a:prstGeom>
        </p:spPr>
        <p:txBody>
          <a:bodyPr wrap="square">
            <a:spAutoFit/>
          </a:bodyPr>
          <a:lstStyle/>
          <a:p>
            <a:r>
              <a:rPr lang="en-US" altLang="ru-RU" b="1" dirty="0">
                <a:solidFill>
                  <a:srgbClr val="000066"/>
                </a:solidFill>
                <a:cs typeface="Times New Roman" panose="02020603050405020304" pitchFamily="18" charset="0"/>
              </a:rPr>
              <a:t>2x10</a:t>
            </a:r>
            <a:r>
              <a:rPr lang="en-US" altLang="ru-RU" b="1" baseline="30000" dirty="0">
                <a:solidFill>
                  <a:srgbClr val="000066"/>
                </a:solidFill>
                <a:cs typeface="Times New Roman" panose="02020603050405020304" pitchFamily="18" charset="0"/>
              </a:rPr>
              <a:t>5</a:t>
            </a:r>
            <a:r>
              <a:rPr lang="en-US" altLang="ru-RU" b="1" dirty="0">
                <a:solidFill>
                  <a:srgbClr val="000066"/>
                </a:solidFill>
                <a:cs typeface="Times New Roman" panose="02020603050405020304" pitchFamily="18" charset="0"/>
              </a:rPr>
              <a:t> </a:t>
            </a:r>
            <a:r>
              <a:rPr lang="en-US" altLang="ru-RU" b="1" baseline="30000" dirty="0">
                <a:solidFill>
                  <a:srgbClr val="000066"/>
                </a:solidFill>
                <a:cs typeface="Times New Roman" panose="02020603050405020304" pitchFamily="18" charset="0"/>
              </a:rPr>
              <a:t>6</a:t>
            </a:r>
            <a:r>
              <a:rPr lang="en-US" altLang="ru-RU" b="1" dirty="0">
                <a:solidFill>
                  <a:srgbClr val="000066"/>
                </a:solidFill>
                <a:cs typeface="Times New Roman" panose="02020603050405020304" pitchFamily="18" charset="0"/>
              </a:rPr>
              <a:t>He/s @ 0.1 </a:t>
            </a:r>
            <a:r>
              <a:rPr lang="en-US" altLang="ru-RU" b="1" dirty="0" err="1">
                <a:solidFill>
                  <a:srgbClr val="000066"/>
                </a:solidFill>
                <a:cs typeface="Times New Roman" panose="02020603050405020304" pitchFamily="18" charset="0"/>
              </a:rPr>
              <a:t>p</a:t>
            </a:r>
            <a:r>
              <a:rPr lang="en-US" altLang="ru-RU" b="1" dirty="0" err="1">
                <a:solidFill>
                  <a:srgbClr val="000066"/>
                </a:solidFill>
                <a:cs typeface="Times New Roman" panose="02020603050405020304" pitchFamily="18" charset="0"/>
                <a:sym typeface="Symbol" panose="05050102010706020507" pitchFamily="18" charset="2"/>
              </a:rPr>
              <a:t></a:t>
            </a:r>
            <a:r>
              <a:rPr lang="en-US" altLang="ru-RU" b="1" dirty="0" err="1">
                <a:solidFill>
                  <a:srgbClr val="000066"/>
                </a:solidFill>
                <a:cs typeface="Times New Roman" panose="02020603050405020304" pitchFamily="18" charset="0"/>
              </a:rPr>
              <a:t>A</a:t>
            </a:r>
            <a:r>
              <a:rPr lang="en-US" altLang="ru-RU" b="1" dirty="0">
                <a:solidFill>
                  <a:srgbClr val="000066"/>
                </a:solidFill>
                <a:cs typeface="Times New Roman" panose="02020603050405020304" pitchFamily="18" charset="0"/>
              </a:rPr>
              <a:t> </a:t>
            </a:r>
          </a:p>
          <a:p>
            <a:r>
              <a:rPr lang="el-GR" altLang="ru-RU" b="1" dirty="0">
                <a:solidFill>
                  <a:srgbClr val="000066"/>
                </a:solidFill>
                <a:cs typeface="Times New Roman" panose="02020603050405020304" pitchFamily="18" charset="0"/>
              </a:rPr>
              <a:t>Δ</a:t>
            </a:r>
            <a:r>
              <a:rPr lang="en-US" altLang="ru-RU" b="1" dirty="0">
                <a:solidFill>
                  <a:srgbClr val="000066"/>
                </a:solidFill>
                <a:cs typeface="Times New Roman" panose="02020603050405020304" pitchFamily="18" charset="0"/>
              </a:rPr>
              <a:t>p/p = 3% </a:t>
            </a:r>
          </a:p>
          <a:p>
            <a:r>
              <a:rPr lang="en-US" altLang="ru-RU" b="1" dirty="0">
                <a:solidFill>
                  <a:srgbClr val="000066"/>
                </a:solidFill>
                <a:cs typeface="Times New Roman" panose="02020603050405020304" pitchFamily="18" charset="0"/>
              </a:rPr>
              <a:t>P ~ 75 %</a:t>
            </a:r>
          </a:p>
          <a:p>
            <a:r>
              <a:rPr lang="en-US" altLang="ru-RU" b="1" dirty="0">
                <a:solidFill>
                  <a:srgbClr val="000066"/>
                </a:solidFill>
                <a:cs typeface="Times New Roman" panose="02020603050405020304" pitchFamily="18" charset="0"/>
              </a:rPr>
              <a:t>E ~ 38 </a:t>
            </a:r>
            <a:r>
              <a:rPr lang="en-US" altLang="ru-RU" b="1" dirty="0" err="1">
                <a:solidFill>
                  <a:srgbClr val="000066"/>
                </a:solidFill>
                <a:cs typeface="Times New Roman" panose="02020603050405020304" pitchFamily="18" charset="0"/>
              </a:rPr>
              <a:t>AMeV</a:t>
            </a:r>
            <a:endParaRPr lang="ru-RU" dirty="0">
              <a:solidFill>
                <a:srgbClr val="000066"/>
              </a:solidFill>
            </a:endParaRPr>
          </a:p>
        </p:txBody>
      </p:sp>
      <p:pic>
        <p:nvPicPr>
          <p:cNvPr id="14" name="Рисунок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5520" y="946627"/>
            <a:ext cx="3240361" cy="424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768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23781" y="89622"/>
            <a:ext cx="11219861" cy="461665"/>
          </a:xfrm>
          <a:prstGeom prst="rect">
            <a:avLst/>
          </a:prstGeom>
        </p:spPr>
        <p:txBody>
          <a:bodyPr wrap="square">
            <a:spAutoFit/>
          </a:bodyPr>
          <a:lstStyle/>
          <a:p>
            <a:pPr algn="ctr">
              <a:spcBef>
                <a:spcPts val="0"/>
              </a:spcBef>
              <a:spcAft>
                <a:spcPts val="0"/>
              </a:spcAft>
              <a:buSzPts val="1000"/>
              <a:tabLst>
                <a:tab pos="457200" algn="l"/>
              </a:tabLst>
            </a:pPr>
            <a:r>
              <a:rPr lang="en-US" sz="2400" b="1" baseline="30000" dirty="0" smtClean="0">
                <a:solidFill>
                  <a:srgbClr val="C00000"/>
                </a:solidFill>
                <a:latin typeface="Arial" panose="020B0604020202020204" pitchFamily="34" charset="0"/>
                <a:cs typeface="Arial" panose="020B0604020202020204" pitchFamily="34" charset="0"/>
              </a:rPr>
              <a:t>8</a:t>
            </a:r>
            <a:r>
              <a:rPr lang="en-US" sz="2400" b="1" dirty="0" smtClean="0">
                <a:solidFill>
                  <a:srgbClr val="C00000"/>
                </a:solidFill>
                <a:latin typeface="Arial" panose="020B0604020202020204" pitchFamily="34" charset="0"/>
                <a:cs typeface="Arial" panose="020B0604020202020204" pitchFamily="34" charset="0"/>
              </a:rPr>
              <a:t>He(d,</a:t>
            </a:r>
            <a:r>
              <a:rPr lang="en-US" sz="2400" b="1" baseline="30000" dirty="0" smtClean="0">
                <a:solidFill>
                  <a:srgbClr val="C00000"/>
                </a:solidFill>
                <a:latin typeface="Arial" panose="020B0604020202020204" pitchFamily="34" charset="0"/>
                <a:cs typeface="Arial" panose="020B0604020202020204" pitchFamily="34" charset="0"/>
              </a:rPr>
              <a:t>3</a:t>
            </a:r>
            <a:r>
              <a:rPr lang="en-US" sz="2400" b="1" dirty="0" smtClean="0">
                <a:solidFill>
                  <a:srgbClr val="C00000"/>
                </a:solidFill>
                <a:latin typeface="Arial" panose="020B0604020202020204" pitchFamily="34" charset="0"/>
                <a:cs typeface="Arial" panose="020B0604020202020204" pitchFamily="34" charset="0"/>
              </a:rPr>
              <a:t>He)</a:t>
            </a:r>
            <a:r>
              <a:rPr lang="en-US" sz="2400" b="1" baseline="30000" dirty="0" smtClean="0">
                <a:solidFill>
                  <a:srgbClr val="C00000"/>
                </a:solidFill>
                <a:latin typeface="Arial" panose="020B0604020202020204" pitchFamily="34" charset="0"/>
                <a:cs typeface="Arial" panose="020B0604020202020204" pitchFamily="34" charset="0"/>
              </a:rPr>
              <a:t>7</a:t>
            </a:r>
            <a:r>
              <a:rPr lang="en-US" sz="2400" b="1" dirty="0" smtClean="0">
                <a:solidFill>
                  <a:srgbClr val="C00000"/>
                </a:solidFill>
                <a:latin typeface="Arial" panose="020B0604020202020204" pitchFamily="34" charset="0"/>
                <a:cs typeface="Arial" panose="020B0604020202020204" pitchFamily="34" charset="0"/>
              </a:rPr>
              <a:t>H </a:t>
            </a:r>
            <a:r>
              <a:rPr lang="en-US" sz="2400" b="1" dirty="0">
                <a:solidFill>
                  <a:srgbClr val="C00000"/>
                </a:solidFill>
                <a:latin typeface="Arial" panose="020B0604020202020204" pitchFamily="34" charset="0"/>
                <a:cs typeface="Arial" panose="020B0604020202020204" pitchFamily="34" charset="0"/>
              </a:rPr>
              <a:t>–</a:t>
            </a:r>
            <a:r>
              <a:rPr lang="en-US" sz="2400" b="1" dirty="0" smtClean="0">
                <a:solidFill>
                  <a:srgbClr val="C00000"/>
                </a:solidFill>
                <a:latin typeface="Arial" panose="020B0604020202020204" pitchFamily="34" charset="0"/>
                <a:cs typeface="Arial" panose="020B0604020202020204" pitchFamily="34" charset="0"/>
              </a:rPr>
              <a:t> flagship experiment</a:t>
            </a:r>
            <a:r>
              <a:rPr lang="ru-RU" sz="2400" b="1" dirty="0" smtClean="0">
                <a:solidFill>
                  <a:srgbClr val="C00000"/>
                </a:solidFill>
                <a:latin typeface="Arial" panose="020B0604020202020204" pitchFamily="34" charset="0"/>
                <a:cs typeface="Arial" panose="020B0604020202020204" pitchFamily="34" charset="0"/>
              </a:rPr>
              <a:t> </a:t>
            </a:r>
            <a:r>
              <a:rPr lang="en-US" sz="2400" b="1" dirty="0" smtClean="0">
                <a:solidFill>
                  <a:srgbClr val="C00000"/>
                </a:solidFill>
                <a:latin typeface="Arial" panose="020B0604020202020204" pitchFamily="34" charset="0"/>
                <a:cs typeface="Arial" panose="020B0604020202020204" pitchFamily="34" charset="0"/>
              </a:rPr>
              <a:t>at ACCULINNA-2 fragment separator</a:t>
            </a:r>
          </a:p>
        </p:txBody>
      </p:sp>
      <p:sp>
        <p:nvSpPr>
          <p:cNvPr id="17" name="Прямоугольник 16"/>
          <p:cNvSpPr/>
          <p:nvPr/>
        </p:nvSpPr>
        <p:spPr>
          <a:xfrm>
            <a:off x="349045" y="6381328"/>
            <a:ext cx="9516680" cy="369332"/>
          </a:xfrm>
          <a:prstGeom prst="rect">
            <a:avLst/>
          </a:prstGeom>
        </p:spPr>
        <p:txBody>
          <a:bodyPr wrap="square">
            <a:spAutoFit/>
          </a:bodyPr>
          <a:lstStyle/>
          <a:p>
            <a:pPr fontAlgn="auto">
              <a:spcBef>
                <a:spcPts val="0"/>
              </a:spcBef>
              <a:spcAft>
                <a:spcPts val="0"/>
              </a:spcAft>
            </a:pPr>
            <a:r>
              <a:rPr lang="en-US" sz="1800" i="1" dirty="0" err="1" smtClean="0">
                <a:solidFill>
                  <a:srgbClr val="C00000"/>
                </a:solidFill>
                <a:latin typeface="Calibri"/>
              </a:rPr>
              <a:t>Bezbakh</a:t>
            </a:r>
            <a:r>
              <a:rPr lang="en-US" sz="1800" i="1" dirty="0" smtClean="0">
                <a:solidFill>
                  <a:srgbClr val="C00000"/>
                </a:solidFill>
                <a:latin typeface="Calibri"/>
              </a:rPr>
              <a:t> A.A. et al.,</a:t>
            </a:r>
            <a:r>
              <a:rPr lang="en-US" sz="1800" dirty="0" smtClean="0">
                <a:solidFill>
                  <a:srgbClr val="C00000"/>
                </a:solidFill>
                <a:latin typeface="Calibri"/>
              </a:rPr>
              <a:t> </a:t>
            </a:r>
            <a:r>
              <a:rPr lang="en-US" sz="1800" i="1" dirty="0" smtClean="0">
                <a:solidFill>
                  <a:srgbClr val="C00000"/>
                </a:solidFill>
                <a:latin typeface="Calibri"/>
              </a:rPr>
              <a:t>Evidence for the first excited state of </a:t>
            </a:r>
            <a:r>
              <a:rPr lang="en-US" sz="1800" i="1" baseline="30000" dirty="0" smtClean="0">
                <a:solidFill>
                  <a:srgbClr val="C00000"/>
                </a:solidFill>
                <a:latin typeface="Calibri"/>
              </a:rPr>
              <a:t>7</a:t>
            </a:r>
            <a:r>
              <a:rPr lang="en-US" sz="1800" i="1" dirty="0" smtClean="0">
                <a:solidFill>
                  <a:srgbClr val="C00000"/>
                </a:solidFill>
                <a:latin typeface="Calibri"/>
              </a:rPr>
              <a:t>H, </a:t>
            </a:r>
            <a:r>
              <a:rPr lang="en-US" sz="1800" dirty="0">
                <a:solidFill>
                  <a:srgbClr val="C00000"/>
                </a:solidFill>
                <a:latin typeface="Calibri"/>
              </a:rPr>
              <a:t>PRL </a:t>
            </a:r>
            <a:r>
              <a:rPr lang="en-US" sz="1800" b="1" dirty="0">
                <a:solidFill>
                  <a:srgbClr val="C00000"/>
                </a:solidFill>
                <a:latin typeface="Calibri"/>
              </a:rPr>
              <a:t>124</a:t>
            </a:r>
            <a:r>
              <a:rPr lang="en-US" sz="1800" dirty="0">
                <a:solidFill>
                  <a:srgbClr val="C00000"/>
                </a:solidFill>
                <a:latin typeface="Calibri"/>
              </a:rPr>
              <a:t> (2020) 022502.</a:t>
            </a:r>
            <a:endParaRPr lang="en-US" sz="1800" i="1" dirty="0" smtClean="0">
              <a:solidFill>
                <a:srgbClr val="C00000"/>
              </a:solidFill>
              <a:latin typeface="Calibri"/>
            </a:endParaRPr>
          </a:p>
        </p:txBody>
      </p:sp>
      <p:grpSp>
        <p:nvGrpSpPr>
          <p:cNvPr id="7" name="Группа 6"/>
          <p:cNvGrpSpPr/>
          <p:nvPr/>
        </p:nvGrpSpPr>
        <p:grpSpPr>
          <a:xfrm>
            <a:off x="5663952" y="3284984"/>
            <a:ext cx="5932520" cy="2987852"/>
            <a:chOff x="349046" y="681484"/>
            <a:chExt cx="5932520" cy="2987852"/>
          </a:xfrm>
        </p:grpSpPr>
        <p:pic>
          <p:nvPicPr>
            <p:cNvPr id="5" name="Рисунок 4"/>
            <p:cNvPicPr>
              <a:picLocks noChangeAspect="1"/>
            </p:cNvPicPr>
            <p:nvPr/>
          </p:nvPicPr>
          <p:blipFill>
            <a:blip r:embed="rId2"/>
            <a:stretch>
              <a:fillRect/>
            </a:stretch>
          </p:blipFill>
          <p:spPr>
            <a:xfrm>
              <a:off x="349046" y="681484"/>
              <a:ext cx="5932520" cy="2987852"/>
            </a:xfrm>
            <a:prstGeom prst="rect">
              <a:avLst/>
            </a:prstGeom>
          </p:spPr>
        </p:pic>
        <p:sp>
          <p:nvSpPr>
            <p:cNvPr id="3" name="Прямоугольник 2"/>
            <p:cNvSpPr/>
            <p:nvPr/>
          </p:nvSpPr>
          <p:spPr>
            <a:xfrm>
              <a:off x="420067" y="681484"/>
              <a:ext cx="2435573" cy="166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95400" y="2276872"/>
              <a:ext cx="1800200" cy="306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3" name="Рисунок 12"/>
          <p:cNvPicPr>
            <a:picLocks noChangeAspect="1"/>
          </p:cNvPicPr>
          <p:nvPr/>
        </p:nvPicPr>
        <p:blipFill>
          <a:blip r:embed="rId3"/>
          <a:stretch>
            <a:fillRect/>
          </a:stretch>
        </p:blipFill>
        <p:spPr>
          <a:xfrm>
            <a:off x="125680" y="659778"/>
            <a:ext cx="7163923" cy="4220593"/>
          </a:xfrm>
          <a:prstGeom prst="rect">
            <a:avLst/>
          </a:prstGeom>
        </p:spPr>
      </p:pic>
    </p:spTree>
    <p:extLst>
      <p:ext uri="{BB962C8B-B14F-4D97-AF65-F5344CB8AC3E}">
        <p14:creationId xmlns:p14="http://schemas.microsoft.com/office/powerpoint/2010/main" val="3212250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48637" y="1196752"/>
            <a:ext cx="4000500" cy="3552825"/>
          </a:xfrm>
          <a:prstGeom prst="rect">
            <a:avLst/>
          </a:prstGeom>
        </p:spPr>
      </p:pic>
      <p:sp>
        <p:nvSpPr>
          <p:cNvPr id="6" name="Прямоугольник 5"/>
          <p:cNvSpPr/>
          <p:nvPr/>
        </p:nvSpPr>
        <p:spPr>
          <a:xfrm>
            <a:off x="2151140" y="3581792"/>
            <a:ext cx="1226618" cy="338554"/>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a:spAutoFit/>
          </a:bodyPr>
          <a:lstStyle/>
          <a:p>
            <a:pPr fontAlgn="auto">
              <a:spcBef>
                <a:spcPts val="0"/>
              </a:spcBef>
              <a:spcAft>
                <a:spcPts val="0"/>
              </a:spcAft>
            </a:pPr>
            <a:r>
              <a:rPr lang="el-GR" sz="1600" dirty="0">
                <a:solidFill>
                  <a:srgbClr val="FF0000"/>
                </a:solidFill>
                <a:effectLst>
                  <a:outerShdw blurRad="38100" dist="38100" dir="2700000" algn="tl">
                    <a:srgbClr val="000000">
                      <a:alpha val="43137"/>
                    </a:srgbClr>
                  </a:outerShdw>
                </a:effectLst>
                <a:latin typeface="Arial Narrow" panose="020B0606020202030204" pitchFamily="34" charset="0"/>
              </a:rPr>
              <a:t>Δ</a:t>
            </a:r>
            <a:r>
              <a:rPr lang="en-US" sz="1600" dirty="0">
                <a:solidFill>
                  <a:srgbClr val="FF0000"/>
                </a:solidFill>
                <a:effectLst>
                  <a:outerShdw blurRad="38100" dist="38100" dir="2700000" algn="tl">
                    <a:srgbClr val="000000">
                      <a:alpha val="43137"/>
                    </a:srgbClr>
                  </a:outerShdw>
                </a:effectLst>
                <a:latin typeface="Arial Narrow" panose="020B0606020202030204" pitchFamily="34" charset="0"/>
              </a:rPr>
              <a:t>E ~ </a:t>
            </a:r>
            <a:r>
              <a:rPr lang="en-US" sz="1600" dirty="0" smtClean="0">
                <a:solidFill>
                  <a:srgbClr val="FF0000"/>
                </a:solidFill>
                <a:effectLst>
                  <a:outerShdw blurRad="38100" dist="38100" dir="2700000" algn="tl">
                    <a:srgbClr val="000000">
                      <a:alpha val="43137"/>
                    </a:srgbClr>
                  </a:outerShdw>
                </a:effectLst>
                <a:latin typeface="Arial Narrow" panose="020B0606020202030204" pitchFamily="34" charset="0"/>
              </a:rPr>
              <a:t>1.1 </a:t>
            </a:r>
            <a:r>
              <a:rPr lang="en-US" sz="1600" dirty="0">
                <a:solidFill>
                  <a:srgbClr val="FF0000"/>
                </a:solidFill>
                <a:effectLst>
                  <a:outerShdw blurRad="38100" dist="38100" dir="2700000" algn="tl">
                    <a:srgbClr val="000000">
                      <a:alpha val="43137"/>
                    </a:srgbClr>
                  </a:outerShdw>
                </a:effectLst>
                <a:latin typeface="Arial Narrow" panose="020B0606020202030204" pitchFamily="34" charset="0"/>
              </a:rPr>
              <a:t>MeV</a:t>
            </a:r>
            <a:endParaRPr lang="ru-RU" sz="1600" dirty="0">
              <a:solidFill>
                <a:srgbClr val="FF0000"/>
              </a:solidFill>
              <a:effectLst>
                <a:outerShdw blurRad="38100" dist="38100" dir="2700000" algn="tl">
                  <a:srgbClr val="000000">
                    <a:alpha val="43137"/>
                  </a:srgbClr>
                </a:outerShdw>
              </a:effectLst>
              <a:latin typeface="Calibri"/>
            </a:endParaRPr>
          </a:p>
        </p:txBody>
      </p:sp>
      <p:sp>
        <p:nvSpPr>
          <p:cNvPr id="10" name="Прямоугольник 9"/>
          <p:cNvSpPr/>
          <p:nvPr/>
        </p:nvSpPr>
        <p:spPr>
          <a:xfrm>
            <a:off x="4275469" y="103174"/>
            <a:ext cx="3760966" cy="461665"/>
          </a:xfrm>
          <a:prstGeom prst="rect">
            <a:avLst/>
          </a:prstGeom>
        </p:spPr>
        <p:txBody>
          <a:bodyPr wrap="none">
            <a:spAutoFit/>
          </a:bodyPr>
          <a:lstStyle/>
          <a:p>
            <a:pPr fontAlgn="auto">
              <a:spcBef>
                <a:spcPts val="0"/>
              </a:spcBef>
              <a:spcAft>
                <a:spcPts val="0"/>
              </a:spcAft>
            </a:pPr>
            <a:r>
              <a:rPr lang="en-US" sz="2400" b="1" baseline="30000" dirty="0">
                <a:solidFill>
                  <a:srgbClr val="C00000"/>
                </a:solidFill>
                <a:latin typeface="Arial" panose="020B0604020202020204" pitchFamily="34" charset="0"/>
                <a:cs typeface="Arial" panose="020B0604020202020204" pitchFamily="34" charset="0"/>
              </a:rPr>
              <a:t>8</a:t>
            </a:r>
            <a:r>
              <a:rPr lang="en-US" sz="2400" b="1" dirty="0">
                <a:solidFill>
                  <a:srgbClr val="C00000"/>
                </a:solidFill>
                <a:latin typeface="Arial" panose="020B0604020202020204" pitchFamily="34" charset="0"/>
                <a:cs typeface="Arial" panose="020B0604020202020204" pitchFamily="34" charset="0"/>
              </a:rPr>
              <a:t>He(d,</a:t>
            </a:r>
            <a:r>
              <a:rPr lang="en-US" sz="2400" b="1" baseline="30000" dirty="0">
                <a:solidFill>
                  <a:srgbClr val="C00000"/>
                </a:solidFill>
                <a:latin typeface="Arial" panose="020B0604020202020204" pitchFamily="34" charset="0"/>
                <a:cs typeface="Arial" panose="020B0604020202020204" pitchFamily="34" charset="0"/>
              </a:rPr>
              <a:t>3</a:t>
            </a:r>
            <a:r>
              <a:rPr lang="en-US" sz="2400" b="1" dirty="0">
                <a:solidFill>
                  <a:srgbClr val="C00000"/>
                </a:solidFill>
                <a:latin typeface="Arial" panose="020B0604020202020204" pitchFamily="34" charset="0"/>
                <a:cs typeface="Arial" panose="020B0604020202020204" pitchFamily="34" charset="0"/>
              </a:rPr>
              <a:t>He)</a:t>
            </a:r>
            <a:r>
              <a:rPr lang="en-US" sz="2400" b="1" baseline="30000" dirty="0">
                <a:solidFill>
                  <a:srgbClr val="C00000"/>
                </a:solidFill>
                <a:latin typeface="Arial" panose="020B0604020202020204" pitchFamily="34" charset="0"/>
                <a:cs typeface="Arial" panose="020B0604020202020204" pitchFamily="34" charset="0"/>
              </a:rPr>
              <a:t>7</a:t>
            </a:r>
            <a:r>
              <a:rPr lang="en-US" sz="2400" b="1" dirty="0">
                <a:solidFill>
                  <a:srgbClr val="C00000"/>
                </a:solidFill>
                <a:latin typeface="Arial" panose="020B0604020202020204" pitchFamily="34" charset="0"/>
                <a:cs typeface="Arial" panose="020B0604020202020204" pitchFamily="34" charset="0"/>
              </a:rPr>
              <a:t>H </a:t>
            </a:r>
            <a:r>
              <a:rPr lang="en-US" sz="2400" b="1" dirty="0" smtClean="0">
                <a:solidFill>
                  <a:srgbClr val="C00000"/>
                </a:solidFill>
                <a:latin typeface="Arial" panose="020B0604020202020204" pitchFamily="34" charset="0"/>
                <a:cs typeface="Arial" panose="020B0604020202020204" pitchFamily="34" charset="0"/>
              </a:rPr>
              <a:t>– Summary</a:t>
            </a:r>
            <a:endParaRPr lang="ru-RU" sz="2400" dirty="0">
              <a:solidFill>
                <a:srgbClr val="C00000"/>
              </a:solidFill>
              <a:latin typeface="Calibri"/>
            </a:endParaRPr>
          </a:p>
        </p:txBody>
      </p:sp>
      <p:sp>
        <p:nvSpPr>
          <p:cNvPr id="5" name="Прямоугольник 4"/>
          <p:cNvSpPr/>
          <p:nvPr/>
        </p:nvSpPr>
        <p:spPr>
          <a:xfrm>
            <a:off x="479377" y="478413"/>
            <a:ext cx="10441160" cy="646331"/>
          </a:xfrm>
          <a:prstGeom prst="rect">
            <a:avLst/>
          </a:prstGeom>
        </p:spPr>
        <p:txBody>
          <a:bodyPr wrap="square">
            <a:spAutoFit/>
          </a:bodyPr>
          <a:lstStyle/>
          <a:p>
            <a:pPr fontAlgn="auto">
              <a:spcBef>
                <a:spcPts val="0"/>
              </a:spcBef>
              <a:spcAft>
                <a:spcPts val="0"/>
              </a:spcAft>
            </a:pPr>
            <a:r>
              <a:rPr lang="en-US" sz="1800" dirty="0" smtClean="0">
                <a:solidFill>
                  <a:srgbClr val="002060"/>
                </a:solidFill>
                <a:latin typeface="Arial Narrow" panose="020B0606020202030204" pitchFamily="34" charset="0"/>
              </a:rPr>
              <a:t>Missing </a:t>
            </a:r>
            <a:r>
              <a:rPr lang="en-US" sz="1800" dirty="0">
                <a:solidFill>
                  <a:srgbClr val="002060"/>
                </a:solidFill>
                <a:latin typeface="Arial Narrow" panose="020B0606020202030204" pitchFamily="34" charset="0"/>
              </a:rPr>
              <a:t>mass spectrum </a:t>
            </a:r>
            <a:r>
              <a:rPr lang="en-US" sz="1800" dirty="0" smtClean="0">
                <a:solidFill>
                  <a:srgbClr val="002060"/>
                </a:solidFill>
                <a:latin typeface="Arial Narrow" panose="020B0606020202030204" pitchFamily="34" charset="0"/>
              </a:rPr>
              <a:t>of </a:t>
            </a:r>
            <a:r>
              <a:rPr lang="en-US" sz="1800" baseline="30000" dirty="0" smtClean="0">
                <a:solidFill>
                  <a:srgbClr val="002060"/>
                </a:solidFill>
                <a:latin typeface="Arial Narrow" panose="020B0606020202030204" pitchFamily="34" charset="0"/>
              </a:rPr>
              <a:t>7</a:t>
            </a:r>
            <a:r>
              <a:rPr lang="en-US" sz="1800" dirty="0" smtClean="0">
                <a:solidFill>
                  <a:srgbClr val="002060"/>
                </a:solidFill>
                <a:latin typeface="Arial Narrow" panose="020B0606020202030204" pitchFamily="34" charset="0"/>
              </a:rPr>
              <a:t>H for the </a:t>
            </a:r>
            <a:r>
              <a:rPr lang="en-US" sz="1800" b="1" baseline="30000" dirty="0" smtClean="0">
                <a:solidFill>
                  <a:srgbClr val="002060"/>
                </a:solidFill>
                <a:latin typeface="Arial Narrow" panose="020B0606020202030204" pitchFamily="34" charset="0"/>
                <a:cs typeface="Arial" panose="020B0604020202020204" pitchFamily="34" charset="0"/>
              </a:rPr>
              <a:t>8</a:t>
            </a:r>
            <a:r>
              <a:rPr lang="en-US" sz="1800" b="1" dirty="0" smtClean="0">
                <a:solidFill>
                  <a:srgbClr val="002060"/>
                </a:solidFill>
                <a:latin typeface="Arial Narrow" panose="020B0606020202030204" pitchFamily="34" charset="0"/>
                <a:cs typeface="Arial" panose="020B0604020202020204" pitchFamily="34" charset="0"/>
              </a:rPr>
              <a:t>He(d,</a:t>
            </a:r>
            <a:r>
              <a:rPr lang="en-US" sz="1800" b="1" baseline="30000" dirty="0" smtClean="0">
                <a:solidFill>
                  <a:srgbClr val="002060"/>
                </a:solidFill>
                <a:latin typeface="Arial Narrow" panose="020B0606020202030204" pitchFamily="34" charset="0"/>
                <a:cs typeface="Arial" panose="020B0604020202020204" pitchFamily="34" charset="0"/>
              </a:rPr>
              <a:t>3</a:t>
            </a:r>
            <a:r>
              <a:rPr lang="en-US" sz="1800" b="1" dirty="0" smtClean="0">
                <a:solidFill>
                  <a:srgbClr val="002060"/>
                </a:solidFill>
                <a:latin typeface="Arial Narrow" panose="020B0606020202030204" pitchFamily="34" charset="0"/>
                <a:cs typeface="Arial" panose="020B0604020202020204" pitchFamily="34" charset="0"/>
              </a:rPr>
              <a:t>He)</a:t>
            </a:r>
            <a:r>
              <a:rPr lang="en-US" sz="1800" b="1" baseline="30000" dirty="0" smtClean="0">
                <a:solidFill>
                  <a:srgbClr val="002060"/>
                </a:solidFill>
                <a:latin typeface="Arial Narrow" panose="020B0606020202030204" pitchFamily="34" charset="0"/>
                <a:cs typeface="Arial" panose="020B0604020202020204" pitchFamily="34" charset="0"/>
              </a:rPr>
              <a:t>7</a:t>
            </a:r>
            <a:r>
              <a:rPr lang="en-US" sz="1800" b="1" dirty="0" smtClean="0">
                <a:solidFill>
                  <a:srgbClr val="002060"/>
                </a:solidFill>
                <a:latin typeface="Arial Narrow" panose="020B0606020202030204" pitchFamily="34" charset="0"/>
                <a:cs typeface="Arial" panose="020B0604020202020204" pitchFamily="34" charset="0"/>
              </a:rPr>
              <a:t>H </a:t>
            </a:r>
            <a:r>
              <a:rPr lang="en-US" sz="1800" dirty="0" smtClean="0">
                <a:solidFill>
                  <a:srgbClr val="002060"/>
                </a:solidFill>
                <a:latin typeface="Arial Narrow" panose="020B0606020202030204" pitchFamily="34" charset="0"/>
              </a:rPr>
              <a:t>reaction at 26 </a:t>
            </a:r>
            <a:r>
              <a:rPr lang="en-US" sz="1800" dirty="0" err="1" smtClean="0">
                <a:solidFill>
                  <a:srgbClr val="002060"/>
                </a:solidFill>
                <a:latin typeface="Arial Narrow" panose="020B0606020202030204" pitchFamily="34" charset="0"/>
              </a:rPr>
              <a:t>AMeV</a:t>
            </a:r>
            <a:r>
              <a:rPr lang="en-US" sz="1800" dirty="0" smtClean="0">
                <a:solidFill>
                  <a:srgbClr val="002060"/>
                </a:solidFill>
                <a:latin typeface="Arial Narrow" panose="020B0606020202030204" pitchFamily="34" charset="0"/>
              </a:rPr>
              <a:t> obtained </a:t>
            </a:r>
            <a:r>
              <a:rPr lang="en-US" sz="1800" dirty="0">
                <a:solidFill>
                  <a:srgbClr val="002060"/>
                </a:solidFill>
                <a:latin typeface="Arial Narrow" panose="020B0606020202030204" pitchFamily="34" charset="0"/>
              </a:rPr>
              <a:t>in coincidence with </a:t>
            </a:r>
            <a:r>
              <a:rPr lang="en-US" sz="1800" dirty="0" smtClean="0">
                <a:solidFill>
                  <a:srgbClr val="002060"/>
                </a:solidFill>
                <a:latin typeface="Arial Narrow" panose="020B0606020202030204" pitchFamily="34" charset="0"/>
              </a:rPr>
              <a:t>tritons (</a:t>
            </a:r>
            <a:r>
              <a:rPr lang="en-US" sz="1800" i="1" dirty="0" smtClean="0">
                <a:solidFill>
                  <a:srgbClr val="002060"/>
                </a:solidFill>
                <a:latin typeface="Arial Narrow" panose="020B0606020202030204" pitchFamily="34" charset="0"/>
              </a:rPr>
              <a:t>E</a:t>
            </a:r>
            <a:r>
              <a:rPr lang="en-US" sz="1800" i="1" baseline="-25000" dirty="0" smtClean="0">
                <a:solidFill>
                  <a:srgbClr val="002060"/>
                </a:solidFill>
                <a:latin typeface="Arial Narrow" panose="020B0606020202030204" pitchFamily="34" charset="0"/>
              </a:rPr>
              <a:t>t </a:t>
            </a:r>
            <a:r>
              <a:rPr lang="en-US" sz="1800" dirty="0" smtClean="0">
                <a:solidFill>
                  <a:srgbClr val="002060"/>
                </a:solidFill>
                <a:latin typeface="Arial Narrow" panose="020B0606020202030204" pitchFamily="34" charset="0"/>
              </a:rPr>
              <a:t>&gt; 65 MeV).</a:t>
            </a:r>
            <a:br>
              <a:rPr lang="en-US" sz="1800" dirty="0" smtClean="0">
                <a:solidFill>
                  <a:srgbClr val="002060"/>
                </a:solidFill>
                <a:latin typeface="Arial Narrow" panose="020B0606020202030204" pitchFamily="34" charset="0"/>
              </a:rPr>
            </a:br>
            <a:r>
              <a:rPr lang="en-US" sz="1800" dirty="0" smtClean="0">
                <a:solidFill>
                  <a:srgbClr val="002060"/>
                </a:solidFill>
                <a:latin typeface="Arial Narrow" panose="020B0606020202030204" pitchFamily="34" charset="0"/>
              </a:rPr>
              <a:t>Blue dashed curve corresponds the </a:t>
            </a:r>
            <a:r>
              <a:rPr lang="en-US" sz="1800" i="1" dirty="0" smtClean="0">
                <a:solidFill>
                  <a:srgbClr val="002060"/>
                </a:solidFill>
                <a:latin typeface="Arial Narrow" panose="020B0606020202030204" pitchFamily="34" charset="0"/>
              </a:rPr>
              <a:t>t+4n</a:t>
            </a:r>
            <a:r>
              <a:rPr lang="en-US" sz="1800" dirty="0" smtClean="0">
                <a:solidFill>
                  <a:srgbClr val="002060"/>
                </a:solidFill>
                <a:latin typeface="Arial Narrow" panose="020B0606020202030204" pitchFamily="34" charset="0"/>
              </a:rPr>
              <a:t> five body phase volume. It peaks at 6.5 MeV.</a:t>
            </a:r>
          </a:p>
        </p:txBody>
      </p:sp>
      <p:cxnSp>
        <p:nvCxnSpPr>
          <p:cNvPr id="12" name="Прямая со стрелкой 11"/>
          <p:cNvCxnSpPr/>
          <p:nvPr/>
        </p:nvCxnSpPr>
        <p:spPr>
          <a:xfrm>
            <a:off x="1627163" y="3035164"/>
            <a:ext cx="842101" cy="3194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1249132" y="3525841"/>
            <a:ext cx="581735" cy="2252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908334" y="3153820"/>
            <a:ext cx="681597" cy="338554"/>
          </a:xfrm>
          <a:prstGeom prst="rect">
            <a:avLst/>
          </a:prstGeom>
        </p:spPr>
        <p:txBody>
          <a:bodyPr wrap="none">
            <a:spAutoFit/>
          </a:bodyPr>
          <a:lstStyle/>
          <a:p>
            <a:pPr fontAlgn="auto">
              <a:spcBef>
                <a:spcPts val="0"/>
              </a:spcBef>
              <a:spcAft>
                <a:spcPts val="0"/>
              </a:spcAft>
            </a:pPr>
            <a:r>
              <a:rPr lang="en-US" sz="1600" b="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US" sz="1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r>
              <a:rPr lang="en-US" sz="1600" b="1" baseline="-25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 </a:t>
            </a:r>
            <a:endParaRPr lang="ru-RU" sz="1600" b="1" dirty="0">
              <a:solidFill>
                <a:srgbClr val="FF0000"/>
              </a:solidFill>
              <a:latin typeface="Calibri"/>
            </a:endParaRPr>
          </a:p>
        </p:txBody>
      </p:sp>
      <p:sp>
        <p:nvSpPr>
          <p:cNvPr id="15" name="Прямоугольник 14"/>
          <p:cNvSpPr/>
          <p:nvPr/>
        </p:nvSpPr>
        <p:spPr>
          <a:xfrm>
            <a:off x="898329" y="2696610"/>
            <a:ext cx="1053494" cy="338554"/>
          </a:xfrm>
          <a:prstGeom prst="rect">
            <a:avLst/>
          </a:prstGeom>
          <a:solidFill>
            <a:schemeClr val="bg1"/>
          </a:solidFill>
        </p:spPr>
        <p:txBody>
          <a:bodyPr wrap="none">
            <a:spAutoFit/>
          </a:bodyPr>
          <a:lstStyle/>
          <a:p>
            <a:pPr fontAlgn="auto">
              <a:spcBef>
                <a:spcPts val="0"/>
              </a:spcBef>
              <a:spcAft>
                <a:spcPts val="0"/>
              </a:spcAft>
            </a:pPr>
            <a:r>
              <a:rPr lang="en-US" sz="1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a:t>
            </a:r>
            <a:r>
              <a:rPr lang="en-US" sz="1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+;5/2</a:t>
            </a:r>
            <a:r>
              <a:rPr lang="en-US" sz="1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1600" dirty="0">
              <a:solidFill>
                <a:srgbClr val="FF0000"/>
              </a:solidFill>
              <a:latin typeface="Calibri"/>
            </a:endParaRPr>
          </a:p>
        </p:txBody>
      </p:sp>
      <p:sp>
        <p:nvSpPr>
          <p:cNvPr id="18" name="CustomShape 1"/>
          <p:cNvSpPr/>
          <p:nvPr/>
        </p:nvSpPr>
        <p:spPr>
          <a:xfrm>
            <a:off x="6023992" y="4251721"/>
            <a:ext cx="5195160" cy="7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0"/>
              </a:spcBef>
              <a:spcAft>
                <a:spcPts val="0"/>
              </a:spcAft>
            </a:pPr>
            <a:r>
              <a:rPr lang="en-US" sz="1800" spc="-1" dirty="0" smtClean="0">
                <a:solidFill>
                  <a:srgbClr val="002060"/>
                </a:solidFill>
                <a:latin typeface="Arial" panose="020B0604020202020204" pitchFamily="34" charset="0"/>
                <a:cs typeface="Arial" panose="020B0604020202020204" pitchFamily="34" charset="0"/>
              </a:rPr>
              <a:t>Systematics of the lowest excited states for the isotones with closed </a:t>
            </a:r>
            <a:r>
              <a:rPr lang="en-US" sz="1800" spc="-1" baseline="-25000" dirty="0" smtClean="0">
                <a:solidFill>
                  <a:srgbClr val="002060"/>
                </a:solidFill>
                <a:latin typeface="Arial" panose="020B0604020202020204" pitchFamily="34" charset="0"/>
                <a:cs typeface="Arial" panose="020B0604020202020204" pitchFamily="34" charset="0"/>
              </a:rPr>
              <a:t> </a:t>
            </a:r>
            <a:r>
              <a:rPr lang="en-US" sz="1800" i="1" spc="-1" dirty="0" smtClean="0">
                <a:solidFill>
                  <a:srgbClr val="002060"/>
                </a:solidFill>
                <a:latin typeface="Arial" panose="020B0604020202020204" pitchFamily="34" charset="0"/>
                <a:cs typeface="Arial" panose="020B0604020202020204" pitchFamily="34" charset="0"/>
              </a:rPr>
              <a:t>p</a:t>
            </a:r>
            <a:r>
              <a:rPr lang="en-US" sz="1800" spc="-1" baseline="-25000" dirty="0" smtClean="0">
                <a:solidFill>
                  <a:srgbClr val="002060"/>
                </a:solidFill>
                <a:latin typeface="Arial" panose="020B0604020202020204" pitchFamily="34" charset="0"/>
                <a:cs typeface="Arial" panose="020B0604020202020204" pitchFamily="34" charset="0"/>
              </a:rPr>
              <a:t>3</a:t>
            </a:r>
            <a:r>
              <a:rPr lang="en-US" sz="1800" i="1" spc="-1" baseline="-25000" dirty="0" smtClean="0">
                <a:solidFill>
                  <a:srgbClr val="002060"/>
                </a:solidFill>
                <a:latin typeface="Arial" panose="020B0604020202020204" pitchFamily="34" charset="0"/>
                <a:cs typeface="Arial" panose="020B0604020202020204" pitchFamily="34" charset="0"/>
              </a:rPr>
              <a:t>/</a:t>
            </a:r>
            <a:r>
              <a:rPr lang="en-US" sz="1800" spc="-1" baseline="-25000" dirty="0" smtClean="0">
                <a:solidFill>
                  <a:srgbClr val="002060"/>
                </a:solidFill>
                <a:latin typeface="Arial" panose="020B0604020202020204" pitchFamily="34" charset="0"/>
                <a:cs typeface="Arial" panose="020B0604020202020204" pitchFamily="34" charset="0"/>
              </a:rPr>
              <a:t>2</a:t>
            </a:r>
            <a:r>
              <a:rPr lang="en-US" sz="1800" spc="-1" dirty="0">
                <a:solidFill>
                  <a:srgbClr val="002060"/>
                </a:solidFill>
                <a:latin typeface="Arial" panose="020B0604020202020204" pitchFamily="34" charset="0"/>
                <a:cs typeface="Arial" panose="020B0604020202020204" pitchFamily="34" charset="0"/>
              </a:rPr>
              <a:t> </a:t>
            </a:r>
            <a:r>
              <a:rPr lang="en-US" sz="1800" spc="-1" dirty="0" smtClean="0">
                <a:solidFill>
                  <a:srgbClr val="002060"/>
                </a:solidFill>
                <a:latin typeface="Arial" panose="020B0604020202020204" pitchFamily="34" charset="0"/>
                <a:cs typeface="Arial" panose="020B0604020202020204" pitchFamily="34" charset="0"/>
              </a:rPr>
              <a:t>neutron subshell.</a:t>
            </a:r>
            <a:endParaRPr lang="en-US" sz="1800" spc="-1" dirty="0">
              <a:solidFill>
                <a:srgbClr val="002060"/>
              </a:solidFill>
              <a:latin typeface="Arial" panose="020B0604020202020204" pitchFamily="34" charset="0"/>
              <a:cs typeface="Arial" panose="020B0604020202020204" pitchFamily="34" charset="0"/>
            </a:endParaRPr>
          </a:p>
        </p:txBody>
      </p:sp>
      <p:sp>
        <p:nvSpPr>
          <p:cNvPr id="4" name="Прямоугольник 3"/>
          <p:cNvSpPr/>
          <p:nvPr/>
        </p:nvSpPr>
        <p:spPr>
          <a:xfrm rot="16200000">
            <a:off x="-924464" y="2696610"/>
            <a:ext cx="2840842" cy="338554"/>
          </a:xfrm>
          <a:prstGeom prst="rect">
            <a:avLst/>
          </a:prstGeom>
        </p:spPr>
        <p:txBody>
          <a:bodyPr wrap="none">
            <a:spAutoFit/>
          </a:bodyPr>
          <a:lstStyle/>
          <a:p>
            <a:pPr fontAlgn="auto">
              <a:spcBef>
                <a:spcPts val="0"/>
              </a:spcBef>
              <a:spcAft>
                <a:spcPts val="0"/>
              </a:spcAft>
            </a:pPr>
            <a:r>
              <a:rPr lang="en-US" sz="1600" dirty="0" smtClean="0">
                <a:solidFill>
                  <a:prstClr val="black"/>
                </a:solidFill>
                <a:latin typeface="Arial Narrow" panose="020B0606020202030204" pitchFamily="34" charset="0"/>
              </a:rPr>
              <a:t>Events/1.25 </a:t>
            </a:r>
            <a:r>
              <a:rPr lang="en-US" sz="1600" dirty="0">
                <a:solidFill>
                  <a:prstClr val="black"/>
                </a:solidFill>
                <a:latin typeface="Arial Narrow" panose="020B0606020202030204" pitchFamily="34" charset="0"/>
              </a:rPr>
              <a:t>MeV </a:t>
            </a:r>
            <a:r>
              <a:rPr lang="en-US" sz="1600" dirty="0" smtClean="0">
                <a:solidFill>
                  <a:prstClr val="black"/>
                </a:solidFill>
                <a:latin typeface="Arial Narrow" panose="020B0606020202030204" pitchFamily="34" charset="0"/>
              </a:rPr>
              <a:t>          E_3H (MeV</a:t>
            </a:r>
            <a:endParaRPr lang="ru-RU" sz="1600" dirty="0">
              <a:solidFill>
                <a:prstClr val="black"/>
              </a:solidFill>
              <a:latin typeface="Calibri"/>
            </a:endParaRPr>
          </a:p>
        </p:txBody>
      </p:sp>
      <p:pic>
        <p:nvPicPr>
          <p:cNvPr id="8" name="Рисунок 7"/>
          <p:cNvPicPr>
            <a:picLocks noChangeAspect="1"/>
          </p:cNvPicPr>
          <p:nvPr/>
        </p:nvPicPr>
        <p:blipFill>
          <a:blip r:embed="rId3"/>
          <a:stretch>
            <a:fillRect/>
          </a:stretch>
        </p:blipFill>
        <p:spPr>
          <a:xfrm>
            <a:off x="5879976" y="1529507"/>
            <a:ext cx="5247450" cy="2609600"/>
          </a:xfrm>
          <a:prstGeom prst="rect">
            <a:avLst/>
          </a:prstGeom>
        </p:spPr>
      </p:pic>
      <p:sp>
        <p:nvSpPr>
          <p:cNvPr id="19" name="Text Box 16"/>
          <p:cNvSpPr txBox="1">
            <a:spLocks noChangeArrowheads="1"/>
          </p:cNvSpPr>
          <p:nvPr/>
        </p:nvSpPr>
        <p:spPr bwMode="auto">
          <a:xfrm>
            <a:off x="813413" y="4895422"/>
            <a:ext cx="11161240" cy="1631216"/>
          </a:xfrm>
          <a:prstGeom prst="rect">
            <a:avLst/>
          </a:prstGeom>
          <a:noFill/>
          <a:ln>
            <a:noFill/>
          </a:ln>
          <a:effectLs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auto" hangingPunct="1">
              <a:spcBef>
                <a:spcPts val="0"/>
              </a:spcBef>
              <a:spcAft>
                <a:spcPts val="0"/>
              </a:spcAft>
            </a:pPr>
            <a:r>
              <a:rPr lang="en-US" altLang="ru-RU" b="1" dirty="0" smtClean="0">
                <a:solidFill>
                  <a:srgbClr val="002060"/>
                </a:solidFill>
                <a:latin typeface="Arial" panose="020B0604020202020204" pitchFamily="34" charset="0"/>
                <a:cs typeface="Arial" panose="020B0604020202020204" pitchFamily="34" charset="0"/>
              </a:rPr>
              <a:t>Conclusions:</a:t>
            </a:r>
          </a:p>
          <a:p>
            <a:pPr eaLnBrk="1" fontAlgn="auto" hangingPunct="1">
              <a:spcBef>
                <a:spcPts val="0"/>
              </a:spcBef>
              <a:spcAft>
                <a:spcPts val="0"/>
              </a:spcAft>
            </a:pPr>
            <a:r>
              <a:rPr lang="en-US" altLang="ru-RU" dirty="0" err="1" smtClean="0">
                <a:solidFill>
                  <a:srgbClr val="002060"/>
                </a:solidFill>
              </a:rPr>
              <a:t>i</a:t>
            </a:r>
            <a:r>
              <a:rPr lang="en-US" altLang="ru-RU" dirty="0" smtClean="0">
                <a:solidFill>
                  <a:srgbClr val="002060"/>
                </a:solidFill>
              </a:rPr>
              <a:t>) </a:t>
            </a:r>
            <a:r>
              <a:rPr lang="en-US" altLang="ru-RU" dirty="0">
                <a:solidFill>
                  <a:srgbClr val="002060"/>
                </a:solidFill>
                <a:latin typeface="Arial" panose="020B0604020202020204" pitchFamily="34" charset="0"/>
                <a:cs typeface="Arial" panose="020B0604020202020204" pitchFamily="34" charset="0"/>
              </a:rPr>
              <a:t>I</a:t>
            </a:r>
            <a:r>
              <a:rPr lang="en-US" dirty="0" smtClean="0">
                <a:solidFill>
                  <a:srgbClr val="002060"/>
                </a:solidFill>
                <a:latin typeface="Arial" panose="020B0604020202020204" pitchFamily="34" charset="0"/>
                <a:cs typeface="Arial" panose="020B0604020202020204" pitchFamily="34" charset="0"/>
              </a:rPr>
              <a:t>ndications </a:t>
            </a:r>
            <a:r>
              <a:rPr lang="en-US" dirty="0">
                <a:solidFill>
                  <a:srgbClr val="002060"/>
                </a:solidFill>
                <a:latin typeface="Arial" panose="020B0604020202020204" pitchFamily="34" charset="0"/>
                <a:cs typeface="Arial" panose="020B0604020202020204" pitchFamily="34" charset="0"/>
              </a:rPr>
              <a:t>for the </a:t>
            </a:r>
            <a:r>
              <a:rPr lang="en-US" baseline="30000" dirty="0">
                <a:solidFill>
                  <a:srgbClr val="002060"/>
                </a:solidFill>
                <a:latin typeface="Arial" panose="020B0604020202020204" pitchFamily="34" charset="0"/>
                <a:cs typeface="Arial" panose="020B0604020202020204" pitchFamily="34" charset="0"/>
              </a:rPr>
              <a:t>7</a:t>
            </a:r>
            <a:r>
              <a:rPr lang="en-US" dirty="0">
                <a:solidFill>
                  <a:srgbClr val="002060"/>
                </a:solidFill>
                <a:latin typeface="Arial" panose="020B0604020202020204" pitchFamily="34" charset="0"/>
                <a:cs typeface="Arial" panose="020B0604020202020204" pitchFamily="34" charset="0"/>
              </a:rPr>
              <a:t>H </a:t>
            </a:r>
            <a:r>
              <a:rPr lang="en-US" dirty="0" err="1">
                <a:solidFill>
                  <a:srgbClr val="002060"/>
                </a:solidFill>
                <a:latin typeface="Arial" panose="020B0604020202020204" pitchFamily="34" charset="0"/>
                <a:cs typeface="Arial" panose="020B0604020202020204" pitchFamily="34" charset="0"/>
              </a:rPr>
              <a:t>g.s</a:t>
            </a:r>
            <a:r>
              <a:rPr lang="en-US" dirty="0">
                <a:solidFill>
                  <a:srgbClr val="002060"/>
                </a:solidFill>
                <a:latin typeface="Arial" panose="020B0604020202020204" pitchFamily="34" charset="0"/>
                <a:cs typeface="Arial" panose="020B0604020202020204" pitchFamily="34" charset="0"/>
              </a:rPr>
              <a:t>. at </a:t>
            </a:r>
            <a:r>
              <a:rPr lang="en-US" dirty="0" smtClean="0">
                <a:solidFill>
                  <a:srgbClr val="002060"/>
                </a:solidFill>
                <a:latin typeface="Arial" panose="020B0604020202020204" pitchFamily="34" charset="0"/>
                <a:cs typeface="Arial" panose="020B0604020202020204" pitchFamily="34" charset="0"/>
              </a:rPr>
              <a:t>1.8(5</a:t>
            </a:r>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MeV</a:t>
            </a:r>
          </a:p>
          <a:p>
            <a:pPr eaLnBrk="1" fontAlgn="auto" hangingPunct="1">
              <a:spcBef>
                <a:spcPts val="0"/>
              </a:spcBef>
              <a:spcAft>
                <a:spcPts val="0"/>
              </a:spcAft>
            </a:pPr>
            <a:endParaRPr lang="en-GB" altLang="ru-RU" sz="1000" b="1" dirty="0" smtClean="0">
              <a:solidFill>
                <a:srgbClr val="002060"/>
              </a:solidFill>
            </a:endParaRPr>
          </a:p>
          <a:p>
            <a:pPr eaLnBrk="1" fontAlgn="auto" hangingPunct="1">
              <a:spcBef>
                <a:spcPts val="0"/>
              </a:spcBef>
              <a:spcAft>
                <a:spcPts val="0"/>
              </a:spcAft>
            </a:pPr>
            <a:r>
              <a:rPr lang="en-US" dirty="0" smtClean="0">
                <a:solidFill>
                  <a:srgbClr val="002060"/>
                </a:solidFill>
                <a:latin typeface="Arial" panose="020B0604020202020204" pitchFamily="34" charset="0"/>
                <a:cs typeface="Arial" panose="020B0604020202020204" pitchFamily="34" charset="0"/>
              </a:rPr>
              <a:t>ii) For </a:t>
            </a:r>
            <a:r>
              <a:rPr lang="en-US" dirty="0">
                <a:solidFill>
                  <a:srgbClr val="002060"/>
                </a:solidFill>
                <a:latin typeface="Arial" panose="020B0604020202020204" pitchFamily="34" charset="0"/>
                <a:cs typeface="Arial" panose="020B0604020202020204" pitchFamily="34" charset="0"/>
              </a:rPr>
              <a:t>the first time </a:t>
            </a:r>
            <a:r>
              <a:rPr lang="en-US" dirty="0" smtClean="0">
                <a:solidFill>
                  <a:srgbClr val="002060"/>
                </a:solidFill>
                <a:latin typeface="Arial" panose="020B0604020202020204" pitchFamily="34" charset="0"/>
                <a:cs typeface="Arial" panose="020B0604020202020204" pitchFamily="34" charset="0"/>
              </a:rPr>
              <a:t>the </a:t>
            </a:r>
            <a:r>
              <a:rPr lang="en-US" baseline="30000" dirty="0">
                <a:solidFill>
                  <a:srgbClr val="002060"/>
                </a:solidFill>
                <a:latin typeface="Arial" panose="020B0604020202020204" pitchFamily="34" charset="0"/>
                <a:cs typeface="Arial" panose="020B0604020202020204" pitchFamily="34" charset="0"/>
              </a:rPr>
              <a:t>7</a:t>
            </a:r>
            <a:r>
              <a:rPr lang="en-US" dirty="0">
                <a:solidFill>
                  <a:srgbClr val="002060"/>
                </a:solidFill>
                <a:latin typeface="Arial" panose="020B0604020202020204" pitchFamily="34" charset="0"/>
                <a:cs typeface="Arial" panose="020B0604020202020204" pitchFamily="34" charset="0"/>
              </a:rPr>
              <a:t>H excited state is observed at </a:t>
            </a:r>
            <a:r>
              <a:rPr lang="en-US" i="1" dirty="0">
                <a:solidFill>
                  <a:srgbClr val="002060"/>
                </a:solidFill>
                <a:latin typeface="Arial" panose="020B0604020202020204" pitchFamily="34" charset="0"/>
                <a:cs typeface="Arial" panose="020B0604020202020204" pitchFamily="34" charset="0"/>
              </a:rPr>
              <a:t>E</a:t>
            </a:r>
            <a:r>
              <a:rPr lang="en-US" i="1" baseline="-25000" dirty="0">
                <a:solidFill>
                  <a:srgbClr val="002060"/>
                </a:solidFill>
                <a:latin typeface="Arial" panose="020B0604020202020204" pitchFamily="34" charset="0"/>
                <a:cs typeface="Arial" panose="020B0604020202020204" pitchFamily="34" charset="0"/>
              </a:rPr>
              <a:t>T</a:t>
            </a:r>
            <a:r>
              <a:rPr lang="en-US" dirty="0">
                <a:solidFill>
                  <a:srgbClr val="002060"/>
                </a:solidFill>
                <a:latin typeface="Arial" panose="020B0604020202020204" pitchFamily="34" charset="0"/>
                <a:cs typeface="Arial" panose="020B0604020202020204" pitchFamily="34" charset="0"/>
              </a:rPr>
              <a:t> ~ 6.5(5) </a:t>
            </a:r>
            <a:r>
              <a:rPr lang="en-US" dirty="0" smtClean="0">
                <a:solidFill>
                  <a:srgbClr val="002060"/>
                </a:solidFill>
                <a:latin typeface="Arial" panose="020B0604020202020204" pitchFamily="34" charset="0"/>
                <a:cs typeface="Arial" panose="020B0604020202020204" pitchFamily="34" charset="0"/>
              </a:rPr>
              <a:t>MeV, </a:t>
            </a:r>
            <a:r>
              <a:rPr lang="ru-RU" i="1" dirty="0" smtClean="0">
                <a:solidFill>
                  <a:srgbClr val="002060"/>
                </a:solidFill>
                <a:latin typeface="Arial" panose="020B0604020202020204" pitchFamily="34" charset="0"/>
                <a:cs typeface="Arial" panose="020B0604020202020204" pitchFamily="34" charset="0"/>
              </a:rPr>
              <a:t>Г</a:t>
            </a:r>
            <a:r>
              <a:rPr lang="en-US" dirty="0" smtClean="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 2.0(5) </a:t>
            </a:r>
            <a:r>
              <a:rPr lang="en-US" dirty="0" smtClean="0">
                <a:solidFill>
                  <a:srgbClr val="002060"/>
                </a:solidFill>
                <a:latin typeface="Arial" panose="020B0604020202020204" pitchFamily="34" charset="0"/>
                <a:cs typeface="Arial" panose="020B0604020202020204" pitchFamily="34" charset="0"/>
              </a:rPr>
              <a:t>MeV</a:t>
            </a:r>
          </a:p>
          <a:p>
            <a:pPr eaLnBrk="1" fontAlgn="auto" hangingPunct="1">
              <a:spcBef>
                <a:spcPts val="0"/>
              </a:spcBef>
              <a:spcAft>
                <a:spcPts val="0"/>
              </a:spcAft>
            </a:pPr>
            <a:endParaRPr lang="en-US" sz="1000" dirty="0" smtClean="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dirty="0" smtClean="0">
                <a:solidFill>
                  <a:srgbClr val="002060"/>
                </a:solidFill>
                <a:latin typeface="Arial" panose="020B0604020202020204" pitchFamily="34" charset="0"/>
                <a:cs typeface="Arial" panose="020B0604020202020204" pitchFamily="34" charset="0"/>
              </a:rPr>
              <a:t>iii) Quite </a:t>
            </a:r>
            <a:r>
              <a:rPr lang="en-US" dirty="0">
                <a:solidFill>
                  <a:srgbClr val="002060"/>
                </a:solidFill>
                <a:latin typeface="Arial" panose="020B0604020202020204" pitchFamily="34" charset="0"/>
                <a:cs typeface="Arial" panose="020B0604020202020204" pitchFamily="34" charset="0"/>
              </a:rPr>
              <a:t>a low population cross section of ~10 µb/</a:t>
            </a:r>
            <a:r>
              <a:rPr lang="en-US" dirty="0" err="1">
                <a:solidFill>
                  <a:srgbClr val="002060"/>
                </a:solidFill>
                <a:latin typeface="Arial" panose="020B0604020202020204" pitchFamily="34" charset="0"/>
                <a:cs typeface="Arial" panose="020B0604020202020204" pitchFamily="34" charset="0"/>
              </a:rPr>
              <a:t>sr</a:t>
            </a:r>
            <a:r>
              <a:rPr lang="en-US" dirty="0">
                <a:solidFill>
                  <a:srgbClr val="002060"/>
                </a:solidFill>
                <a:latin typeface="Arial" panose="020B0604020202020204" pitchFamily="34" charset="0"/>
                <a:cs typeface="Arial" panose="020B0604020202020204" pitchFamily="34" charset="0"/>
              </a:rPr>
              <a:t> was obtained for </a:t>
            </a:r>
            <a:r>
              <a:rPr lang="en-US" baseline="30000" dirty="0">
                <a:solidFill>
                  <a:srgbClr val="002060"/>
                </a:solidFill>
                <a:latin typeface="Arial" panose="020B0604020202020204" pitchFamily="34" charset="0"/>
                <a:cs typeface="Arial" panose="020B0604020202020204" pitchFamily="34" charset="0"/>
              </a:rPr>
              <a:t>7</a:t>
            </a:r>
            <a:r>
              <a:rPr lang="en-US" dirty="0">
                <a:solidFill>
                  <a:srgbClr val="002060"/>
                </a:solidFill>
                <a:latin typeface="Arial" panose="020B0604020202020204" pitchFamily="34" charset="0"/>
                <a:cs typeface="Arial" panose="020B0604020202020204" pitchFamily="34" charset="0"/>
              </a:rPr>
              <a:t>H </a:t>
            </a:r>
            <a:r>
              <a:rPr lang="en-US" dirty="0" err="1">
                <a:solidFill>
                  <a:srgbClr val="002060"/>
                </a:solidFill>
                <a:latin typeface="Arial" panose="020B0604020202020204" pitchFamily="34" charset="0"/>
                <a:cs typeface="Arial" panose="020B0604020202020204" pitchFamily="34" charset="0"/>
              </a:rPr>
              <a:t>g.s</a:t>
            </a:r>
            <a:r>
              <a:rPr lang="en-US" dirty="0">
                <a:solidFill>
                  <a:srgbClr val="002060"/>
                </a:solidFill>
                <a:latin typeface="Arial" panose="020B0604020202020204" pitchFamily="34" charset="0"/>
                <a:cs typeface="Arial" panose="020B0604020202020204" pitchFamily="34" charset="0"/>
              </a:rPr>
              <a:t>.</a:t>
            </a:r>
            <a:endParaRPr lang="en-GB" altLang="ru-RU" b="1" dirty="0" smtClean="0">
              <a:solidFill>
                <a:srgbClr val="002060"/>
              </a:solidFill>
            </a:endParaRPr>
          </a:p>
        </p:txBody>
      </p:sp>
    </p:spTree>
    <p:extLst>
      <p:ext uri="{BB962C8B-B14F-4D97-AF65-F5344CB8AC3E}">
        <p14:creationId xmlns:p14="http://schemas.microsoft.com/office/powerpoint/2010/main" val="2992814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77743" y="76562"/>
            <a:ext cx="3604353" cy="400110"/>
          </a:xfrm>
          <a:prstGeom prst="rect">
            <a:avLst/>
          </a:prstGeom>
          <a:solidFill>
            <a:schemeClr val="bg1"/>
          </a:solidFill>
        </p:spPr>
        <p:txBody>
          <a:bodyPr wrap="square">
            <a:spAutoFit/>
          </a:bodyPr>
          <a:lstStyle/>
          <a:p>
            <a:pPr algn="ctr" fontAlgn="auto">
              <a:spcBef>
                <a:spcPts val="0"/>
              </a:spcBef>
              <a:spcAft>
                <a:spcPts val="0"/>
              </a:spcAft>
              <a:defRPr/>
            </a:pPr>
            <a:r>
              <a:rPr lang="en-US" b="1" baseline="30000" dirty="0">
                <a:solidFill>
                  <a:srgbClr val="C00000"/>
                </a:solidFill>
                <a:latin typeface="Arial" panose="020B0604020202020204" pitchFamily="34" charset="0"/>
                <a:cs typeface="Arial" panose="020B0604020202020204" pitchFamily="34" charset="0"/>
              </a:rPr>
              <a:t>9</a:t>
            </a:r>
            <a:r>
              <a:rPr lang="en-US" b="1" dirty="0">
                <a:solidFill>
                  <a:srgbClr val="C00000"/>
                </a:solidFill>
                <a:latin typeface="Arial" panose="020B0604020202020204" pitchFamily="34" charset="0"/>
                <a:cs typeface="Arial" panose="020B0604020202020204" pitchFamily="34" charset="0"/>
              </a:rPr>
              <a:t>Li(</a:t>
            </a:r>
            <a:r>
              <a:rPr lang="en-US" b="1" dirty="0" err="1">
                <a:solidFill>
                  <a:srgbClr val="C00000"/>
                </a:solidFill>
                <a:latin typeface="Arial" panose="020B0604020202020204" pitchFamily="34" charset="0"/>
                <a:cs typeface="Arial" panose="020B0604020202020204" pitchFamily="34" charset="0"/>
              </a:rPr>
              <a:t>d,p</a:t>
            </a:r>
            <a:r>
              <a:rPr lang="en-US" b="1" dirty="0">
                <a:solidFill>
                  <a:srgbClr val="C00000"/>
                </a:solidFill>
                <a:latin typeface="Arial" panose="020B0604020202020204" pitchFamily="34" charset="0"/>
                <a:cs typeface="Arial" panose="020B0604020202020204" pitchFamily="34" charset="0"/>
              </a:rPr>
              <a:t>)</a:t>
            </a:r>
            <a:r>
              <a:rPr lang="en-US" b="1" baseline="30000" dirty="0">
                <a:solidFill>
                  <a:srgbClr val="C00000"/>
                </a:solidFill>
                <a:latin typeface="Arial" panose="020B0604020202020204" pitchFamily="34" charset="0"/>
                <a:cs typeface="Arial" panose="020B0604020202020204" pitchFamily="34" charset="0"/>
              </a:rPr>
              <a:t>10</a:t>
            </a:r>
            <a:r>
              <a:rPr lang="en-US" b="1" dirty="0">
                <a:solidFill>
                  <a:srgbClr val="C00000"/>
                </a:solidFill>
                <a:latin typeface="Arial" panose="020B0604020202020204" pitchFamily="34" charset="0"/>
                <a:cs typeface="Arial" panose="020B0604020202020204" pitchFamily="34" charset="0"/>
              </a:rPr>
              <a:t>Li → </a:t>
            </a:r>
            <a:r>
              <a:rPr lang="en-US" b="1" dirty="0" smtClean="0">
                <a:solidFill>
                  <a:srgbClr val="C00000"/>
                </a:solidFill>
                <a:latin typeface="Arial" panose="020B0604020202020204" pitchFamily="34" charset="0"/>
                <a:cs typeface="Arial" panose="020B0604020202020204" pitchFamily="34" charset="0"/>
              </a:rPr>
              <a:t>n+</a:t>
            </a:r>
            <a:r>
              <a:rPr lang="en-US" b="1" baseline="30000" dirty="0" smtClean="0">
                <a:solidFill>
                  <a:srgbClr val="C00000"/>
                </a:solidFill>
                <a:latin typeface="Arial" panose="020B0604020202020204" pitchFamily="34" charset="0"/>
                <a:cs typeface="Arial" panose="020B0604020202020204" pitchFamily="34" charset="0"/>
              </a:rPr>
              <a:t>9</a:t>
            </a:r>
            <a:r>
              <a:rPr lang="en-US" b="1" dirty="0" smtClean="0">
                <a:solidFill>
                  <a:srgbClr val="C00000"/>
                </a:solidFill>
                <a:latin typeface="Arial" panose="020B0604020202020204" pitchFamily="34" charset="0"/>
                <a:cs typeface="Arial" panose="020B0604020202020204" pitchFamily="34" charset="0"/>
              </a:rPr>
              <a:t>Li</a:t>
            </a:r>
            <a:endParaRPr lang="en-US" b="1" dirty="0">
              <a:solidFill>
                <a:srgbClr val="C00000"/>
              </a:solidFill>
              <a:latin typeface="Arial" panose="020B0604020202020204" pitchFamily="34" charset="0"/>
              <a:cs typeface="Arial" panose="020B0604020202020204" pitchFamily="34" charset="0"/>
            </a:endParaRPr>
          </a:p>
        </p:txBody>
      </p:sp>
      <p:sp>
        <p:nvSpPr>
          <p:cNvPr id="20" name="Прямоугольник 19"/>
          <p:cNvSpPr/>
          <p:nvPr/>
        </p:nvSpPr>
        <p:spPr>
          <a:xfrm>
            <a:off x="279488" y="528258"/>
            <a:ext cx="11345334" cy="1200329"/>
          </a:xfrm>
          <a:prstGeom prst="rect">
            <a:avLst/>
          </a:prstGeom>
          <a:noFill/>
        </p:spPr>
        <p:txBody>
          <a:bodyPr wrap="square">
            <a:spAutoFit/>
          </a:bodyPr>
          <a:lstStyle/>
          <a:p>
            <a:pPr algn="just" fontAlgn="auto">
              <a:spcBef>
                <a:spcPts val="0"/>
              </a:spcBef>
              <a:spcAft>
                <a:spcPts val="0"/>
              </a:spcAft>
            </a:pP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Low-lying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states of </a:t>
            </a:r>
            <a:r>
              <a:rPr lang="en-US" sz="1800" baseline="30000" dirty="0">
                <a:solidFill>
                  <a:srgbClr val="002060"/>
                </a:solidFill>
                <a:latin typeface="Arial" panose="020B0604020202020204" pitchFamily="34" charset="0"/>
                <a:ea typeface="Calibri" panose="020F0502020204030204" pitchFamily="34" charset="0"/>
                <a:cs typeface="Arial" panose="020B0604020202020204" pitchFamily="34" charset="0"/>
              </a:rPr>
              <a:t>10</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Li populated in the reaction </a:t>
            </a:r>
            <a:r>
              <a:rPr lang="en-US" sz="1800" i="1" dirty="0">
                <a:solidFill>
                  <a:srgbClr val="002060"/>
                </a:solidFill>
                <a:latin typeface="Arial" panose="020B0604020202020204" pitchFamily="34" charset="0"/>
                <a:ea typeface="Calibri" panose="020F0502020204030204" pitchFamily="34" charset="0"/>
                <a:cs typeface="Arial" panose="020B0604020202020204" pitchFamily="34" charset="0"/>
              </a:rPr>
              <a:t>d</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1800" baseline="30000" dirty="0">
                <a:solidFill>
                  <a:srgbClr val="002060"/>
                </a:solidFill>
                <a:latin typeface="Arial" panose="020B0604020202020204" pitchFamily="34" charset="0"/>
                <a:ea typeface="Calibri" panose="020F0502020204030204" pitchFamily="34" charset="0"/>
                <a:cs typeface="Arial" panose="020B0604020202020204" pitchFamily="34" charset="0"/>
              </a:rPr>
              <a:t>9</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Li,</a:t>
            </a:r>
            <a:r>
              <a:rPr lang="en-US" sz="1800" i="1" dirty="0">
                <a:solidFill>
                  <a:srgbClr val="002060"/>
                </a:solidFill>
                <a:latin typeface="Arial" panose="020B0604020202020204" pitchFamily="34" charset="0"/>
                <a:ea typeface="Calibri" panose="020F0502020204030204" pitchFamily="34" charset="0"/>
                <a:cs typeface="Arial" panose="020B0604020202020204" pitchFamily="34" charset="0"/>
              </a:rPr>
              <a:t>p</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1800" baseline="30000" dirty="0">
                <a:solidFill>
                  <a:srgbClr val="002060"/>
                </a:solidFill>
                <a:latin typeface="Arial" panose="020B0604020202020204" pitchFamily="34" charset="0"/>
                <a:ea typeface="Calibri" panose="020F0502020204030204" pitchFamily="34" charset="0"/>
                <a:cs typeface="Arial" panose="020B0604020202020204" pitchFamily="34" charset="0"/>
              </a:rPr>
              <a:t>10</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Li </a:t>
            </a:r>
            <a:r>
              <a:rPr lang="ru-RU" sz="1800" dirty="0">
                <a:solidFill>
                  <a:srgbClr val="00206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n </a:t>
            </a: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800" baseline="30000" dirty="0" smtClean="0">
                <a:solidFill>
                  <a:srgbClr val="002060"/>
                </a:solidFill>
                <a:latin typeface="Arial" panose="020B0604020202020204" pitchFamily="34" charset="0"/>
                <a:ea typeface="Calibri" panose="020F0502020204030204" pitchFamily="34" charset="0"/>
                <a:cs typeface="Arial" panose="020B0604020202020204" pitchFamily="34" charset="0"/>
              </a:rPr>
              <a:t>9</a:t>
            </a: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Li were studied.</a:t>
            </a:r>
          </a:p>
          <a:p>
            <a:pPr algn="just" fontAlgn="auto">
              <a:spcBef>
                <a:spcPts val="0"/>
              </a:spcBef>
              <a:spcAft>
                <a:spcPts val="0"/>
              </a:spcAft>
            </a:pP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Proton is registered in </a:t>
            </a:r>
            <a:r>
              <a:rPr lang="en-US" sz="1800" dirty="0">
                <a:solidFill>
                  <a:srgbClr val="002060"/>
                </a:solidFill>
                <a:latin typeface="Arial" panose="020B0604020202020204" pitchFamily="34" charset="0"/>
                <a:ea typeface="Calibri" panose="020F0502020204030204" pitchFamily="34" charset="0"/>
                <a:cs typeface="Arial" panose="020B0604020202020204" pitchFamily="34" charset="0"/>
              </a:rPr>
              <a:t>coincidence with </a:t>
            </a:r>
            <a:r>
              <a:rPr lang="en-US" sz="1800" baseline="30000" dirty="0" smtClean="0">
                <a:solidFill>
                  <a:srgbClr val="002060"/>
                </a:solidFill>
                <a:latin typeface="Arial" panose="020B0604020202020204" pitchFamily="34" charset="0"/>
                <a:ea typeface="Calibri" panose="020F0502020204030204" pitchFamily="34" charset="0"/>
                <a:cs typeface="Arial" panose="020B0604020202020204" pitchFamily="34" charset="0"/>
              </a:rPr>
              <a:t>9</a:t>
            </a: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Li and neutrons.</a:t>
            </a:r>
          </a:p>
          <a:p>
            <a:pPr algn="just" fontAlgn="auto">
              <a:spcBef>
                <a:spcPts val="0"/>
              </a:spcBef>
              <a:spcAft>
                <a:spcPts val="0"/>
              </a:spcAft>
            </a:pP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Experimental energy resolution was ~ 250 </a:t>
            </a:r>
            <a:r>
              <a:rPr lang="en-US" sz="1800"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keV</a:t>
            </a:r>
            <a:r>
              <a:rPr lang="en-US" sz="1800" dirty="0" smtClean="0">
                <a:solidFill>
                  <a:srgbClr val="002060"/>
                </a:solidFill>
                <a:latin typeface="Arial" panose="020B0604020202020204" pitchFamily="34" charset="0"/>
                <a:ea typeface="Calibri" panose="020F0502020204030204" pitchFamily="34" charset="0"/>
                <a:cs typeface="Arial" panose="020B0604020202020204" pitchFamily="34" charset="0"/>
              </a:rPr>
              <a:t> (FWHM)</a:t>
            </a:r>
            <a:r>
              <a:rPr lang="en-US" sz="1800" dirty="0" smtClean="0">
                <a:solidFill>
                  <a:srgbClr val="002060"/>
                </a:solidFill>
                <a:latin typeface="Arial" panose="020B0604020202020204" pitchFamily="34" charset="0"/>
                <a:cs typeface="Arial" panose="020B0604020202020204" pitchFamily="34" charset="0"/>
              </a:rPr>
              <a:t>.</a:t>
            </a:r>
          </a:p>
          <a:p>
            <a:pPr algn="just" fontAlgn="auto">
              <a:spcBef>
                <a:spcPts val="0"/>
              </a:spcBef>
              <a:spcAft>
                <a:spcPts val="0"/>
              </a:spcAft>
            </a:pPr>
            <a:r>
              <a:rPr lang="en-US" sz="1800" dirty="0" smtClean="0">
                <a:solidFill>
                  <a:srgbClr val="002060"/>
                </a:solidFill>
                <a:latin typeface="Arial" panose="020B0604020202020204" pitchFamily="34" charset="0"/>
                <a:cs typeface="Arial" panose="020B0604020202020204" pitchFamily="34" charset="0"/>
              </a:rPr>
              <a:t>The method is very promising for the study </a:t>
            </a:r>
            <a:r>
              <a:rPr lang="en-US" sz="1800" baseline="30000" dirty="0" smtClean="0">
                <a:solidFill>
                  <a:srgbClr val="002060"/>
                </a:solidFill>
                <a:latin typeface="Arial" panose="020B0604020202020204" pitchFamily="34" charset="0"/>
                <a:cs typeface="Arial" panose="020B0604020202020204" pitchFamily="34" charset="0"/>
              </a:rPr>
              <a:t>7,9</a:t>
            </a:r>
            <a:r>
              <a:rPr lang="en-US" sz="1800" dirty="0" smtClean="0">
                <a:solidFill>
                  <a:srgbClr val="002060"/>
                </a:solidFill>
                <a:latin typeface="Arial" panose="020B0604020202020204" pitchFamily="34" charset="0"/>
                <a:cs typeface="Arial" panose="020B0604020202020204" pitchFamily="34" charset="0"/>
              </a:rPr>
              <a:t>He, </a:t>
            </a:r>
            <a:r>
              <a:rPr lang="en-US" sz="1800" baseline="30000" dirty="0" smtClean="0">
                <a:solidFill>
                  <a:srgbClr val="002060"/>
                </a:solidFill>
                <a:latin typeface="Arial" panose="020B0604020202020204" pitchFamily="34" charset="0"/>
                <a:cs typeface="Arial" panose="020B0604020202020204" pitchFamily="34" charset="0"/>
              </a:rPr>
              <a:t>10-12</a:t>
            </a:r>
            <a:r>
              <a:rPr lang="en-US" sz="1800" dirty="0" smtClean="0">
                <a:solidFill>
                  <a:srgbClr val="002060"/>
                </a:solidFill>
                <a:latin typeface="Arial" panose="020B0604020202020204" pitchFamily="34" charset="0"/>
                <a:cs typeface="Arial" panose="020B0604020202020204" pitchFamily="34" charset="0"/>
              </a:rPr>
              <a:t>Li and others systems. </a:t>
            </a:r>
          </a:p>
        </p:txBody>
      </p:sp>
      <p:sp>
        <p:nvSpPr>
          <p:cNvPr id="9" name="Прямоугольник 8"/>
          <p:cNvSpPr/>
          <p:nvPr/>
        </p:nvSpPr>
        <p:spPr>
          <a:xfrm>
            <a:off x="765910" y="6357830"/>
            <a:ext cx="10369152" cy="369332"/>
          </a:xfrm>
          <a:prstGeom prst="rect">
            <a:avLst/>
          </a:prstGeom>
        </p:spPr>
        <p:txBody>
          <a:bodyPr wrap="square">
            <a:spAutoFit/>
          </a:bodyPr>
          <a:lstStyle/>
          <a:p>
            <a:pPr algn="ctr" fontAlgn="auto">
              <a:spcBef>
                <a:spcPts val="0"/>
              </a:spcBef>
              <a:spcAft>
                <a:spcPts val="0"/>
              </a:spcAft>
            </a:pPr>
            <a:r>
              <a:rPr lang="en-US" sz="1800" i="1" dirty="0" err="1">
                <a:solidFill>
                  <a:srgbClr val="000066"/>
                </a:solidFill>
                <a:latin typeface="Arial" panose="020B0604020202020204" pitchFamily="34" charset="0"/>
                <a:cs typeface="Arial" panose="020B0604020202020204" pitchFamily="34" charset="0"/>
              </a:rPr>
              <a:t>Bezbakh</a:t>
            </a:r>
            <a:r>
              <a:rPr lang="en-US" sz="1800" i="1" dirty="0">
                <a:solidFill>
                  <a:srgbClr val="000066"/>
                </a:solidFill>
                <a:latin typeface="Arial" panose="020B0604020202020204" pitchFamily="34" charset="0"/>
                <a:cs typeface="Arial" panose="020B0604020202020204" pitchFamily="34" charset="0"/>
              </a:rPr>
              <a:t> A.A. et al., </a:t>
            </a:r>
            <a:r>
              <a:rPr lang="en-US" sz="1800" dirty="0">
                <a:solidFill>
                  <a:srgbClr val="000066"/>
                </a:solidFill>
                <a:latin typeface="Arial" panose="020B0604020202020204" pitchFamily="34" charset="0"/>
                <a:cs typeface="Arial" panose="020B0604020202020204" pitchFamily="34" charset="0"/>
              </a:rPr>
              <a:t>submitted to Bulletin of the Russian Academy of Sciences: Physics (2020).</a:t>
            </a:r>
            <a:endParaRPr lang="en-US" sz="1800" b="1" dirty="0">
              <a:solidFill>
                <a:srgbClr val="000066"/>
              </a:solidFill>
              <a:latin typeface="Arial" panose="020B0604020202020204" pitchFamily="34" charset="0"/>
              <a:cs typeface="Arial" panose="020B0604020202020204" pitchFamily="34" charset="0"/>
            </a:endParaRPr>
          </a:p>
        </p:txBody>
      </p:sp>
      <p:grpSp>
        <p:nvGrpSpPr>
          <p:cNvPr id="10" name="Группа 9"/>
          <p:cNvGrpSpPr/>
          <p:nvPr/>
        </p:nvGrpSpPr>
        <p:grpSpPr>
          <a:xfrm>
            <a:off x="1752928" y="1835568"/>
            <a:ext cx="8398453" cy="4320480"/>
            <a:chOff x="226619" y="1772816"/>
            <a:chExt cx="8398453" cy="4320480"/>
          </a:xfrm>
        </p:grpSpPr>
        <p:pic>
          <p:nvPicPr>
            <p:cNvPr id="6" name="Рисунок 5"/>
            <p:cNvPicPr>
              <a:picLocks noChangeAspect="1"/>
            </p:cNvPicPr>
            <p:nvPr/>
          </p:nvPicPr>
          <p:blipFill rotWithShape="1">
            <a:blip r:embed="rId2"/>
            <a:srcRect b="9065"/>
            <a:stretch/>
          </p:blipFill>
          <p:spPr>
            <a:xfrm>
              <a:off x="226619" y="1772816"/>
              <a:ext cx="8395117" cy="4320480"/>
            </a:xfrm>
            <a:prstGeom prst="rect">
              <a:avLst/>
            </a:prstGeom>
          </p:spPr>
        </p:pic>
        <p:sp>
          <p:nvSpPr>
            <p:cNvPr id="19" name="Прямоугольник 18"/>
            <p:cNvSpPr/>
            <p:nvPr/>
          </p:nvSpPr>
          <p:spPr>
            <a:xfrm>
              <a:off x="4906298" y="3804336"/>
              <a:ext cx="2611612" cy="584775"/>
            </a:xfrm>
            <a:prstGeom prst="rect">
              <a:avLst/>
            </a:prstGeom>
            <a:solidFill>
              <a:srgbClr val="76674E"/>
            </a:solidFill>
          </p:spPr>
          <p:txBody>
            <a:bodyPr wrap="none">
              <a:spAutoFit/>
            </a:bodyPr>
            <a:lstStyle/>
            <a:p>
              <a:pPr fontAlgn="auto">
                <a:spcBef>
                  <a:spcPts val="0"/>
                </a:spcBef>
                <a:spcAft>
                  <a:spcPts val="0"/>
                </a:spcAft>
              </a:pPr>
              <a:r>
                <a:rPr lang="en-US" sz="1600" b="1" i="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ToF</a:t>
              </a:r>
              <a:r>
                <a:rPr lang="en-US"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detector</a:t>
              </a:r>
            </a:p>
            <a:p>
              <a:pPr fontAlgn="auto">
                <a:spcBef>
                  <a:spcPts val="0"/>
                </a:spcBef>
                <a:spcAft>
                  <a:spcPts val="0"/>
                </a:spcAft>
              </a:pPr>
              <a:r>
                <a:rPr lang="en-US"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Exit window (steel 180 </a:t>
              </a:r>
              <a:r>
                <a:rPr lang="en-US"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Symbol" panose="05050102010706020507" pitchFamily="18" charset="2"/>
                </a:rPr>
                <a:t></a:t>
              </a:r>
              <a:r>
                <a:rPr lang="en-US" sz="16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sz="1600" b="1" dirty="0">
                <a:solidFill>
                  <a:schemeClr val="bg1"/>
                </a:solidFill>
                <a:latin typeface="Calibri"/>
              </a:endParaRPr>
            </a:p>
          </p:txBody>
        </p:sp>
        <p:sp>
          <p:nvSpPr>
            <p:cNvPr id="26" name="Прямоугольник 25"/>
            <p:cNvSpPr/>
            <p:nvPr/>
          </p:nvSpPr>
          <p:spPr>
            <a:xfrm rot="16200000">
              <a:off x="3569412" y="4450942"/>
              <a:ext cx="899678" cy="296638"/>
            </a:xfrm>
            <a:prstGeom prst="rect">
              <a:avLst/>
            </a:prstGeom>
            <a:solidFill>
              <a:srgbClr val="76674E"/>
            </a:solidFill>
          </p:spPr>
          <p:txBody>
            <a:bodyPr wrap="none">
              <a:spAutoFit/>
            </a:bodyPr>
            <a:lstStyle/>
            <a:p>
              <a:pPr fontAlgn="auto">
                <a:spcBef>
                  <a:spcPts val="0"/>
                </a:spcBef>
                <a:spcAft>
                  <a:spcPts val="0"/>
                </a:spcAft>
              </a:pPr>
              <a:r>
                <a:rPr lang="en-US" sz="1600" b="1" i="1" dirty="0" smtClean="0">
                  <a:solidFill>
                    <a:schemeClr val="bg1"/>
                  </a:solidFill>
                  <a:latin typeface="Arial" panose="020B0604020202020204" pitchFamily="34" charset="0"/>
                  <a:cs typeface="Arial" panose="020B0604020202020204" pitchFamily="34" charset="0"/>
                </a:rPr>
                <a:t>D</a:t>
              </a:r>
              <a:r>
                <a:rPr lang="en-US" sz="1600" b="1" i="1" baseline="-25000" dirty="0" smtClean="0">
                  <a:solidFill>
                    <a:schemeClr val="bg1"/>
                  </a:solidFill>
                  <a:latin typeface="Arial" panose="020B0604020202020204" pitchFamily="34" charset="0"/>
                  <a:cs typeface="Arial" panose="020B0604020202020204" pitchFamily="34" charset="0"/>
                </a:rPr>
                <a:t>2</a:t>
              </a:r>
              <a:r>
                <a:rPr lang="en-US" sz="1600" b="1" i="1" dirty="0" smtClean="0">
                  <a:solidFill>
                    <a:schemeClr val="bg1"/>
                  </a:solidFill>
                  <a:latin typeface="Arial" panose="020B0604020202020204" pitchFamily="34" charset="0"/>
                  <a:cs typeface="Arial" panose="020B0604020202020204" pitchFamily="34" charset="0"/>
                </a:rPr>
                <a:t> target</a:t>
              </a:r>
              <a:endParaRPr lang="ru-RU" sz="1600" b="1" dirty="0">
                <a:solidFill>
                  <a:schemeClr val="bg1"/>
                </a:solidFill>
                <a:latin typeface="Calibri"/>
              </a:endParaRPr>
            </a:p>
          </p:txBody>
        </p:sp>
        <p:sp>
          <p:nvSpPr>
            <p:cNvPr id="21" name="Прямоугольник 20"/>
            <p:cNvSpPr/>
            <p:nvPr/>
          </p:nvSpPr>
          <p:spPr>
            <a:xfrm rot="16200000">
              <a:off x="3305396" y="4569563"/>
              <a:ext cx="751232" cy="296638"/>
            </a:xfrm>
            <a:prstGeom prst="rect">
              <a:avLst/>
            </a:prstGeom>
            <a:solidFill>
              <a:srgbClr val="76674E"/>
            </a:solidFill>
          </p:spPr>
          <p:txBody>
            <a:bodyPr wrap="square">
              <a:spAutoFit/>
            </a:bodyPr>
            <a:lstStyle/>
            <a:p>
              <a:pPr fontAlgn="auto">
                <a:spcBef>
                  <a:spcPts val="0"/>
                </a:spcBef>
                <a:spcAft>
                  <a:spcPts val="0"/>
                </a:spcAft>
              </a:pPr>
              <a:r>
                <a:rPr lang="en-US" sz="1600" b="1" i="1" dirty="0" smtClean="0">
                  <a:solidFill>
                    <a:schemeClr val="bg1"/>
                  </a:solidFill>
                  <a:latin typeface="Arial" panose="020B0604020202020204" pitchFamily="34" charset="0"/>
                  <a:cs typeface="Arial" panose="020B0604020202020204" pitchFamily="34" charset="0"/>
                </a:rPr>
                <a:t>DSSD</a:t>
              </a:r>
              <a:endParaRPr lang="ru-RU" sz="1600" b="1" dirty="0">
                <a:solidFill>
                  <a:schemeClr val="bg1"/>
                </a:solidFill>
                <a:latin typeface="Calibri"/>
              </a:endParaRPr>
            </a:p>
          </p:txBody>
        </p:sp>
        <p:sp>
          <p:nvSpPr>
            <p:cNvPr id="22" name="Прямоугольник 21"/>
            <p:cNvSpPr/>
            <p:nvPr/>
          </p:nvSpPr>
          <p:spPr>
            <a:xfrm rot="16200000">
              <a:off x="2980931" y="4580796"/>
              <a:ext cx="728765" cy="296638"/>
            </a:xfrm>
            <a:prstGeom prst="rect">
              <a:avLst/>
            </a:prstGeom>
            <a:solidFill>
              <a:srgbClr val="76674E"/>
            </a:solidFill>
          </p:spPr>
          <p:txBody>
            <a:bodyPr wrap="none">
              <a:spAutoFit/>
            </a:bodyPr>
            <a:lstStyle/>
            <a:p>
              <a:pPr fontAlgn="auto">
                <a:spcBef>
                  <a:spcPts val="0"/>
                </a:spcBef>
                <a:spcAft>
                  <a:spcPts val="0"/>
                </a:spcAft>
              </a:pPr>
              <a:r>
                <a:rPr lang="en-US" sz="1600" b="1" i="1" dirty="0" smtClean="0">
                  <a:solidFill>
                    <a:schemeClr val="bg1"/>
                  </a:solidFill>
                  <a:latin typeface="Arial" panose="020B0604020202020204" pitchFamily="34" charset="0"/>
                  <a:cs typeface="Arial" panose="020B0604020202020204" pitchFamily="34" charset="0"/>
                </a:rPr>
                <a:t>MWPC</a:t>
              </a:r>
              <a:endParaRPr lang="ru-RU" sz="1600" b="1" dirty="0">
                <a:solidFill>
                  <a:schemeClr val="bg1"/>
                </a:solidFill>
                <a:latin typeface="Calibri"/>
              </a:endParaRPr>
            </a:p>
          </p:txBody>
        </p:sp>
        <p:sp>
          <p:nvSpPr>
            <p:cNvPr id="32" name="Прямоугольник 31"/>
            <p:cNvSpPr/>
            <p:nvPr/>
          </p:nvSpPr>
          <p:spPr>
            <a:xfrm>
              <a:off x="5771406" y="2273131"/>
              <a:ext cx="2853666" cy="830997"/>
            </a:xfrm>
            <a:prstGeom prst="rect">
              <a:avLst/>
            </a:prstGeom>
            <a:solidFill>
              <a:srgbClr val="C2C2B8"/>
            </a:solidFill>
          </p:spPr>
          <p:txBody>
            <a:bodyPr wrap="none">
              <a:spAutoFit/>
            </a:bodyPr>
            <a:lstStyle/>
            <a:p>
              <a:pPr fontAlgn="auto">
                <a:spcBef>
                  <a:spcPts val="0"/>
                </a:spcBef>
                <a:spcAft>
                  <a:spcPts val="0"/>
                </a:spcAft>
              </a:pPr>
              <a:r>
                <a:rPr lang="en-US" sz="1600" b="1" i="1" dirty="0" smtClean="0">
                  <a:solidFill>
                    <a:srgbClr val="002060"/>
                  </a:solidFill>
                  <a:latin typeface="Arial" panose="020B0604020202020204" pitchFamily="34" charset="0"/>
                  <a:cs typeface="Arial" panose="020B0604020202020204" pitchFamily="34" charset="0"/>
                </a:rPr>
                <a:t>Neutron array (44 modules)</a:t>
              </a:r>
            </a:p>
            <a:p>
              <a:pPr fontAlgn="auto">
                <a:spcBef>
                  <a:spcPts val="0"/>
                </a:spcBef>
                <a:spcAft>
                  <a:spcPts val="0"/>
                </a:spcAft>
              </a:pPr>
              <a:r>
                <a:rPr lang="en-US" sz="1600" b="1" i="1" dirty="0" smtClean="0">
                  <a:solidFill>
                    <a:srgbClr val="002060"/>
                  </a:solidFill>
                  <a:latin typeface="Arial" panose="020B0604020202020204" pitchFamily="34" charset="0"/>
                  <a:cs typeface="Arial" panose="020B0604020202020204" pitchFamily="34" charset="0"/>
                </a:rPr>
                <a:t>stilbene 80 mm x 50 mm + </a:t>
              </a:r>
            </a:p>
            <a:p>
              <a:pPr fontAlgn="auto">
                <a:spcBef>
                  <a:spcPts val="0"/>
                </a:spcBef>
                <a:spcAft>
                  <a:spcPts val="0"/>
                </a:spcAft>
              </a:pPr>
              <a:r>
                <a:rPr lang="en-US" sz="1600" b="1" i="1" dirty="0" smtClean="0">
                  <a:solidFill>
                    <a:srgbClr val="002060"/>
                  </a:solidFill>
                  <a:latin typeface="Arial" panose="020B0604020202020204" pitchFamily="34" charset="0"/>
                  <a:cs typeface="Arial" panose="020B0604020202020204" pitchFamily="34" charset="0"/>
                </a:rPr>
                <a:t>PMT ETE-9822B</a:t>
              </a:r>
              <a:endParaRPr lang="ru-RU" sz="1600" b="1" dirty="0">
                <a:solidFill>
                  <a:srgbClr val="002060"/>
                </a:solidFill>
                <a:latin typeface="Calibri"/>
              </a:endParaRPr>
            </a:p>
          </p:txBody>
        </p:sp>
      </p:grpSp>
    </p:spTree>
    <p:extLst>
      <p:ext uri="{BB962C8B-B14F-4D97-AF65-F5344CB8AC3E}">
        <p14:creationId xmlns:p14="http://schemas.microsoft.com/office/powerpoint/2010/main" val="375266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All FlerovLab_base 2"/>
          <p:cNvPicPr>
            <a:picLocks noChangeAspect="1" noChangeArrowheads="1"/>
          </p:cNvPicPr>
          <p:nvPr/>
        </p:nvPicPr>
        <p:blipFill>
          <a:blip r:embed="rId3"/>
          <a:srcRect/>
          <a:stretch>
            <a:fillRect/>
          </a:stretch>
        </p:blipFill>
        <p:spPr bwMode="auto">
          <a:xfrm>
            <a:off x="3049588" y="539750"/>
            <a:ext cx="6972300" cy="3176588"/>
          </a:xfrm>
          <a:prstGeom prst="rect">
            <a:avLst/>
          </a:prstGeom>
          <a:noFill/>
          <a:ln w="9525">
            <a:noFill/>
            <a:miter lim="800000"/>
            <a:headEnd/>
            <a:tailEnd/>
          </a:ln>
        </p:spPr>
      </p:pic>
      <p:pic>
        <p:nvPicPr>
          <p:cNvPr id="16386" name="Picture 4" descr="All FlerovLab_accelerators"/>
          <p:cNvPicPr>
            <a:picLocks noChangeAspect="1" noChangeArrowheads="1"/>
          </p:cNvPicPr>
          <p:nvPr/>
        </p:nvPicPr>
        <p:blipFill>
          <a:blip r:embed="rId4"/>
          <a:srcRect/>
          <a:stretch>
            <a:fillRect/>
          </a:stretch>
        </p:blipFill>
        <p:spPr bwMode="auto">
          <a:xfrm>
            <a:off x="3071813" y="531814"/>
            <a:ext cx="6972300" cy="3176587"/>
          </a:xfrm>
          <a:prstGeom prst="rect">
            <a:avLst/>
          </a:prstGeom>
          <a:solidFill>
            <a:schemeClr val="tx2"/>
          </a:solidFill>
          <a:ln w="9525">
            <a:noFill/>
            <a:miter lim="800000"/>
            <a:headEnd/>
            <a:tailEnd/>
          </a:ln>
        </p:spPr>
      </p:pic>
      <p:sp>
        <p:nvSpPr>
          <p:cNvPr id="16387" name="Text Box 7"/>
          <p:cNvSpPr txBox="1">
            <a:spLocks noChangeArrowheads="1"/>
          </p:cNvSpPr>
          <p:nvPr/>
        </p:nvSpPr>
        <p:spPr bwMode="auto">
          <a:xfrm>
            <a:off x="5461001" y="1938338"/>
            <a:ext cx="765175" cy="304800"/>
          </a:xfrm>
          <a:prstGeom prst="rect">
            <a:avLst/>
          </a:prstGeom>
          <a:noFill/>
          <a:ln w="9525">
            <a:noFill/>
            <a:miter lim="800000"/>
            <a:headEnd/>
            <a:tailEnd/>
          </a:ln>
        </p:spPr>
        <p:txBody>
          <a:bodyPr>
            <a:spAutoFit/>
          </a:bodyPr>
          <a:lstStyle/>
          <a:p>
            <a:pPr eaLnBrk="0" hangingPunct="0">
              <a:spcBef>
                <a:spcPct val="50000"/>
              </a:spcBef>
            </a:pPr>
            <a:r>
              <a:rPr lang="ru-RU" altLang="ru-RU" sz="1400">
                <a:solidFill>
                  <a:srgbClr val="FFFFFF"/>
                </a:solidFill>
                <a:latin typeface="Times New Roman" pitchFamily="18" charset="0"/>
                <a:cs typeface="Arial" charset="0"/>
              </a:rPr>
              <a:t>DRIBs</a:t>
            </a:r>
          </a:p>
        </p:txBody>
      </p:sp>
      <p:sp>
        <p:nvSpPr>
          <p:cNvPr id="16388" name="Text Box 9"/>
          <p:cNvSpPr txBox="1">
            <a:spLocks noChangeArrowheads="1"/>
          </p:cNvSpPr>
          <p:nvPr/>
        </p:nvSpPr>
        <p:spPr bwMode="auto">
          <a:xfrm>
            <a:off x="7596189" y="708025"/>
            <a:ext cx="765175" cy="336550"/>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200</a:t>
            </a:r>
          </a:p>
        </p:txBody>
      </p:sp>
      <p:sp>
        <p:nvSpPr>
          <p:cNvPr id="16389" name="Text Box 10"/>
          <p:cNvSpPr txBox="1">
            <a:spLocks noChangeArrowheads="1"/>
          </p:cNvSpPr>
          <p:nvPr/>
        </p:nvSpPr>
        <p:spPr bwMode="auto">
          <a:xfrm>
            <a:off x="8310564" y="1258888"/>
            <a:ext cx="765175" cy="336550"/>
          </a:xfrm>
          <a:prstGeom prst="rect">
            <a:avLst/>
          </a:prstGeom>
          <a:noFill/>
          <a:ln w="9525">
            <a:noFill/>
            <a:miter lim="800000"/>
            <a:headEnd/>
            <a:tailEnd/>
          </a:ln>
        </p:spPr>
        <p:txBody>
          <a:bodyPr>
            <a:spAutoFit/>
          </a:bodyPr>
          <a:lstStyle/>
          <a:p>
            <a:pPr eaLnBrk="0" hangingPunct="0">
              <a:spcBef>
                <a:spcPct val="50000"/>
              </a:spcBef>
            </a:pPr>
            <a:r>
              <a:rPr lang="ru-RU" altLang="ru-RU" sz="1600" b="1">
                <a:solidFill>
                  <a:srgbClr val="FF0000"/>
                </a:solidFill>
                <a:latin typeface="Times New Roman" pitchFamily="18" charset="0"/>
                <a:cs typeface="Arial" charset="0"/>
              </a:rPr>
              <a:t>IC100</a:t>
            </a:r>
          </a:p>
        </p:txBody>
      </p:sp>
      <p:sp>
        <p:nvSpPr>
          <p:cNvPr id="16390" name="Text Box 13"/>
          <p:cNvSpPr txBox="1">
            <a:spLocks noChangeArrowheads="1"/>
          </p:cNvSpPr>
          <p:nvPr/>
        </p:nvSpPr>
        <p:spPr bwMode="auto">
          <a:xfrm>
            <a:off x="3648076" y="458788"/>
            <a:ext cx="2303463" cy="457200"/>
          </a:xfrm>
          <a:prstGeom prst="rect">
            <a:avLst/>
          </a:prstGeom>
          <a:noFill/>
          <a:ln w="9525">
            <a:noFill/>
            <a:miter lim="800000"/>
            <a:headEnd/>
            <a:tailEnd/>
          </a:ln>
        </p:spPr>
        <p:txBody>
          <a:bodyPr>
            <a:spAutoFit/>
          </a:bodyPr>
          <a:lstStyle/>
          <a:p>
            <a:pPr algn="ctr" eaLnBrk="0" hangingPunct="0"/>
            <a:r>
              <a:rPr lang="en-US" altLang="ru-RU" sz="1200" b="1" dirty="0">
                <a:solidFill>
                  <a:srgbClr val="0000CC"/>
                </a:solidFill>
                <a:latin typeface="Times New Roman" pitchFamily="18" charset="0"/>
                <a:cs typeface="Arial" charset="0"/>
              </a:rPr>
              <a:t>Study of reactions with stable</a:t>
            </a:r>
          </a:p>
          <a:p>
            <a:pPr algn="ctr" eaLnBrk="0" hangingPunct="0"/>
            <a:r>
              <a:rPr lang="en-US" altLang="ru-RU" sz="1200" b="1" dirty="0">
                <a:solidFill>
                  <a:srgbClr val="0000CC"/>
                </a:solidFill>
                <a:latin typeface="Times New Roman" pitchFamily="18" charset="0"/>
                <a:cs typeface="Arial" charset="0"/>
              </a:rPr>
              <a:t>and radioactive beams</a:t>
            </a:r>
            <a:endParaRPr lang="ru-RU" altLang="ru-RU" sz="1200" b="1" dirty="0">
              <a:solidFill>
                <a:srgbClr val="0000CC"/>
              </a:solidFill>
              <a:latin typeface="Times New Roman" pitchFamily="18" charset="0"/>
              <a:cs typeface="Arial" charset="0"/>
            </a:endParaRPr>
          </a:p>
        </p:txBody>
      </p:sp>
      <p:sp>
        <p:nvSpPr>
          <p:cNvPr id="16391" name="Text Box 20"/>
          <p:cNvSpPr txBox="1">
            <a:spLocks noChangeArrowheads="1"/>
          </p:cNvSpPr>
          <p:nvPr/>
        </p:nvSpPr>
        <p:spPr bwMode="auto">
          <a:xfrm>
            <a:off x="7608889" y="3051176"/>
            <a:ext cx="1152525" cy="549275"/>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400M </a:t>
            </a:r>
          </a:p>
          <a:p>
            <a:pPr eaLnBrk="0" hangingPunct="0"/>
            <a:r>
              <a:rPr lang="ru-RU" altLang="ru-RU" sz="1400" b="1">
                <a:solidFill>
                  <a:srgbClr val="FF0000"/>
                </a:solidFill>
                <a:latin typeface="Times New Roman" pitchFamily="18" charset="0"/>
                <a:cs typeface="Arial" charset="0"/>
              </a:rPr>
              <a:t>&amp;SC ECR</a:t>
            </a:r>
          </a:p>
        </p:txBody>
      </p:sp>
      <p:pic>
        <p:nvPicPr>
          <p:cNvPr id="16392" name="Picture 22" descr="All FlerovLab_NanoLab"/>
          <p:cNvPicPr>
            <a:picLocks noChangeAspect="1" noChangeArrowheads="1"/>
          </p:cNvPicPr>
          <p:nvPr/>
        </p:nvPicPr>
        <p:blipFill>
          <a:blip r:embed="rId5"/>
          <a:srcRect/>
          <a:stretch>
            <a:fillRect/>
          </a:stretch>
        </p:blipFill>
        <p:spPr bwMode="auto">
          <a:xfrm>
            <a:off x="8832850" y="1765301"/>
            <a:ext cx="1835150" cy="949325"/>
          </a:xfrm>
          <a:prstGeom prst="rect">
            <a:avLst/>
          </a:prstGeom>
          <a:noFill/>
          <a:ln w="9525">
            <a:noFill/>
            <a:miter lim="800000"/>
            <a:headEnd/>
            <a:tailEnd/>
          </a:ln>
        </p:spPr>
      </p:pic>
      <p:sp>
        <p:nvSpPr>
          <p:cNvPr id="16393" name="Text Box 24"/>
          <p:cNvSpPr txBox="1">
            <a:spLocks noChangeArrowheads="1"/>
          </p:cNvSpPr>
          <p:nvPr/>
        </p:nvSpPr>
        <p:spPr bwMode="auto">
          <a:xfrm>
            <a:off x="9244014" y="1766889"/>
            <a:ext cx="1412875" cy="276225"/>
          </a:xfrm>
          <a:prstGeom prst="rect">
            <a:avLst/>
          </a:prstGeom>
          <a:noFill/>
          <a:ln w="9525">
            <a:noFill/>
            <a:miter lim="800000"/>
            <a:headEnd/>
            <a:tailEnd/>
          </a:ln>
        </p:spPr>
        <p:txBody>
          <a:bodyPr>
            <a:spAutoFit/>
          </a:bodyPr>
          <a:lstStyle/>
          <a:p>
            <a:pPr algn="ctr" eaLnBrk="0" hangingPunct="0">
              <a:spcBef>
                <a:spcPct val="50000"/>
              </a:spcBef>
            </a:pPr>
            <a:r>
              <a:rPr lang="en-US" altLang="ru-RU" sz="1200" b="1" dirty="0">
                <a:solidFill>
                  <a:srgbClr val="0000CC"/>
                </a:solidFill>
                <a:latin typeface="Times New Roman" pitchFamily="18" charset="0"/>
                <a:cs typeface="Arial" charset="0"/>
              </a:rPr>
              <a:t>Nano-laboratory</a:t>
            </a:r>
            <a:endParaRPr lang="ru-RU" altLang="ru-RU" sz="1200" b="1" dirty="0">
              <a:solidFill>
                <a:srgbClr val="0000CC"/>
              </a:solidFill>
              <a:latin typeface="Times New Roman" pitchFamily="18" charset="0"/>
              <a:cs typeface="Arial" charset="0"/>
            </a:endParaRPr>
          </a:p>
        </p:txBody>
      </p:sp>
      <p:sp>
        <p:nvSpPr>
          <p:cNvPr id="16394" name="Text Box 25"/>
          <p:cNvSpPr txBox="1">
            <a:spLocks noChangeArrowheads="1"/>
          </p:cNvSpPr>
          <p:nvPr/>
        </p:nvSpPr>
        <p:spPr bwMode="auto">
          <a:xfrm>
            <a:off x="9324976" y="2124075"/>
            <a:ext cx="1260475" cy="451406"/>
          </a:xfrm>
          <a:prstGeom prst="rect">
            <a:avLst/>
          </a:prstGeom>
          <a:noFill/>
          <a:ln w="9525">
            <a:noFill/>
            <a:miter lim="800000"/>
            <a:headEnd/>
            <a:tailEnd/>
          </a:ln>
        </p:spPr>
        <p:txBody>
          <a:bodyPr>
            <a:spAutoFit/>
          </a:bodyPr>
          <a:lstStyle/>
          <a:p>
            <a:pPr algn="ctr" eaLnBrk="0" hangingPunct="0">
              <a:spcBef>
                <a:spcPct val="50000"/>
              </a:spcBef>
            </a:pPr>
            <a:endParaRPr lang="ru-RU" altLang="ru-RU" sz="1400" b="1" baseline="30000" dirty="0">
              <a:solidFill>
                <a:srgbClr val="0000CC"/>
              </a:solidFill>
              <a:latin typeface="Times New Roman" pitchFamily="18" charset="0"/>
              <a:cs typeface="Arial" charset="0"/>
            </a:endParaRPr>
          </a:p>
          <a:p>
            <a:pPr algn="ctr" eaLnBrk="0" hangingPunct="0">
              <a:spcBef>
                <a:spcPct val="50000"/>
              </a:spcBef>
            </a:pPr>
            <a:r>
              <a:rPr lang="ru-RU" altLang="ru-RU" sz="1400" b="1" baseline="30000" dirty="0">
                <a:solidFill>
                  <a:srgbClr val="0000CC"/>
                </a:solidFill>
                <a:latin typeface="Times New Roman" pitchFamily="18" charset="0"/>
                <a:cs typeface="Arial" charset="0"/>
              </a:rPr>
              <a:t>1500</a:t>
            </a:r>
            <a:r>
              <a:rPr lang="en-US" altLang="ru-RU" sz="1400" b="1" baseline="30000" dirty="0">
                <a:solidFill>
                  <a:srgbClr val="0000CC"/>
                </a:solidFill>
                <a:latin typeface="Times New Roman" pitchFamily="18" charset="0"/>
                <a:cs typeface="Arial" charset="0"/>
              </a:rPr>
              <a:t>m</a:t>
            </a:r>
            <a:r>
              <a:rPr lang="ru-RU" altLang="ru-RU" sz="1400" b="1" baseline="30000" dirty="0">
                <a:solidFill>
                  <a:srgbClr val="0000CC"/>
                </a:solidFill>
                <a:latin typeface="Times New Roman" pitchFamily="18" charset="0"/>
                <a:cs typeface="Arial" charset="0"/>
              </a:rPr>
              <a:t>2</a:t>
            </a:r>
          </a:p>
        </p:txBody>
      </p:sp>
      <p:grpSp>
        <p:nvGrpSpPr>
          <p:cNvPr id="16395" name="Группа 39"/>
          <p:cNvGrpSpPr>
            <a:grpSpLocks/>
          </p:cNvGrpSpPr>
          <p:nvPr/>
        </p:nvGrpSpPr>
        <p:grpSpPr bwMode="auto">
          <a:xfrm>
            <a:off x="1774825" y="458789"/>
            <a:ext cx="3862388" cy="2903537"/>
            <a:chOff x="251192" y="1268087"/>
            <a:chExt cx="3862022" cy="2903303"/>
          </a:xfrm>
        </p:grpSpPr>
        <p:grpSp>
          <p:nvGrpSpPr>
            <p:cNvPr id="16404" name="Group 15"/>
            <p:cNvGrpSpPr>
              <a:grpSpLocks/>
            </p:cNvGrpSpPr>
            <p:nvPr/>
          </p:nvGrpSpPr>
          <p:grpSpPr bwMode="auto">
            <a:xfrm>
              <a:off x="2295526" y="1895475"/>
              <a:ext cx="1817688" cy="2035176"/>
              <a:chOff x="1446" y="1194"/>
              <a:chExt cx="1145" cy="1282"/>
            </a:xfrm>
          </p:grpSpPr>
          <p:pic>
            <p:nvPicPr>
              <p:cNvPr id="16410" name="Picture 17" descr="All FlerovLab_131 Build_last_2"/>
              <p:cNvPicPr>
                <a:picLocks noChangeAspect="1" noChangeArrowheads="1"/>
              </p:cNvPicPr>
              <p:nvPr/>
            </p:nvPicPr>
            <p:blipFill>
              <a:blip r:embed="rId6"/>
              <a:srcRect/>
              <a:stretch>
                <a:fillRect/>
              </a:stretch>
            </p:blipFill>
            <p:spPr bwMode="auto">
              <a:xfrm>
                <a:off x="1446" y="1194"/>
                <a:ext cx="1145" cy="1282"/>
              </a:xfrm>
              <a:prstGeom prst="rect">
                <a:avLst/>
              </a:prstGeom>
              <a:noFill/>
              <a:ln w="9525">
                <a:noFill/>
                <a:miter lim="800000"/>
                <a:headEnd/>
                <a:tailEnd/>
              </a:ln>
            </p:spPr>
          </p:pic>
          <p:sp>
            <p:nvSpPr>
              <p:cNvPr id="16411" name="Text Box 19"/>
              <p:cNvSpPr txBox="1">
                <a:spLocks noChangeArrowheads="1"/>
              </p:cNvSpPr>
              <p:nvPr/>
            </p:nvSpPr>
            <p:spPr bwMode="auto">
              <a:xfrm>
                <a:off x="1620" y="1426"/>
                <a:ext cx="776" cy="149"/>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1500м2</a:t>
                </a:r>
              </a:p>
            </p:txBody>
          </p:sp>
        </p:grpSp>
        <p:pic>
          <p:nvPicPr>
            <p:cNvPr id="16405" name="Picture 28" descr="All FlerovLab_DC280_new_with_build_gif"/>
            <p:cNvPicPr>
              <a:picLocks noChangeAspect="1" noChangeArrowheads="1"/>
            </p:cNvPicPr>
            <p:nvPr/>
          </p:nvPicPr>
          <p:blipFill>
            <a:blip r:embed="rId7"/>
            <a:srcRect/>
            <a:stretch>
              <a:fillRect/>
            </a:stretch>
          </p:blipFill>
          <p:spPr bwMode="auto">
            <a:xfrm>
              <a:off x="400050" y="1507566"/>
              <a:ext cx="2184400" cy="2663824"/>
            </a:xfrm>
            <a:prstGeom prst="rect">
              <a:avLst/>
            </a:prstGeom>
            <a:noFill/>
            <a:ln w="9525">
              <a:noFill/>
              <a:miter lim="800000"/>
              <a:headEnd/>
              <a:tailEnd/>
            </a:ln>
          </p:spPr>
        </p:pic>
        <p:sp>
          <p:nvSpPr>
            <p:cNvPr id="16406" name="Text Box 29"/>
            <p:cNvSpPr txBox="1">
              <a:spLocks noChangeArrowheads="1"/>
            </p:cNvSpPr>
            <p:nvPr/>
          </p:nvSpPr>
          <p:spPr bwMode="auto">
            <a:xfrm>
              <a:off x="971849" y="2277655"/>
              <a:ext cx="1231783" cy="235943"/>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1000м2</a:t>
              </a:r>
            </a:p>
          </p:txBody>
        </p:sp>
        <p:pic>
          <p:nvPicPr>
            <p:cNvPr id="16407" name="Picture 30" descr="All FlerovLab_DC280_new_with_accel_gif_2"/>
            <p:cNvPicPr>
              <a:picLocks noChangeAspect="1" noChangeArrowheads="1"/>
            </p:cNvPicPr>
            <p:nvPr/>
          </p:nvPicPr>
          <p:blipFill>
            <a:blip r:embed="rId8"/>
            <a:srcRect/>
            <a:stretch>
              <a:fillRect/>
            </a:stretch>
          </p:blipFill>
          <p:spPr bwMode="auto">
            <a:xfrm>
              <a:off x="630238" y="2606675"/>
              <a:ext cx="1104900" cy="877888"/>
            </a:xfrm>
            <a:prstGeom prst="rect">
              <a:avLst/>
            </a:prstGeom>
            <a:noFill/>
            <a:ln w="9525">
              <a:noFill/>
              <a:miter lim="800000"/>
              <a:headEnd/>
              <a:tailEnd/>
            </a:ln>
          </p:spPr>
        </p:pic>
        <p:sp>
          <p:nvSpPr>
            <p:cNvPr id="16408" name="Text Box 6"/>
            <p:cNvSpPr txBox="1">
              <a:spLocks noChangeArrowheads="1"/>
            </p:cNvSpPr>
            <p:nvPr/>
          </p:nvSpPr>
          <p:spPr bwMode="auto">
            <a:xfrm>
              <a:off x="755969" y="3428500"/>
              <a:ext cx="1357184" cy="457163"/>
            </a:xfrm>
            <a:prstGeom prst="rect">
              <a:avLst/>
            </a:prstGeom>
            <a:noFill/>
            <a:ln w="9525">
              <a:noFill/>
              <a:miter lim="800000"/>
              <a:headEnd/>
              <a:tailEnd/>
            </a:ln>
          </p:spPr>
          <p:txBody>
            <a:bodyPr>
              <a:spAutoFit/>
            </a:bodyPr>
            <a:lstStyle/>
            <a:p>
              <a:pPr algn="ctr" eaLnBrk="0" hangingPunct="0">
                <a:spcBef>
                  <a:spcPct val="50000"/>
                </a:spcBef>
              </a:pPr>
              <a:r>
                <a:rPr lang="en-US" altLang="ru-RU" sz="1200" b="1">
                  <a:solidFill>
                    <a:srgbClr val="FF0000"/>
                  </a:solidFill>
                  <a:latin typeface="Times New Roman" pitchFamily="18" charset="0"/>
                  <a:cs typeface="Arial" charset="0"/>
                </a:rPr>
                <a:t>New accelerator</a:t>
              </a:r>
              <a:r>
                <a:rPr lang="ru-RU" altLang="ru-RU" sz="1200" b="1">
                  <a:solidFill>
                    <a:srgbClr val="FF0000"/>
                  </a:solidFill>
                  <a:latin typeface="Times New Roman" pitchFamily="18" charset="0"/>
                  <a:cs typeface="Arial" charset="0"/>
                </a:rPr>
                <a:t> </a:t>
              </a:r>
              <a:r>
                <a:rPr lang="en-US" altLang="ru-RU" sz="1200" b="1">
                  <a:solidFill>
                    <a:srgbClr val="FF0000"/>
                  </a:solidFill>
                  <a:latin typeface="Times New Roman" pitchFamily="18" charset="0"/>
                  <a:cs typeface="Arial" charset="0"/>
                </a:rPr>
                <a:t>DC</a:t>
              </a:r>
              <a:r>
                <a:rPr lang="ru-RU" altLang="ru-RU" sz="1200" b="1">
                  <a:solidFill>
                    <a:srgbClr val="FF0000"/>
                  </a:solidFill>
                  <a:latin typeface="Times New Roman" pitchFamily="18" charset="0"/>
                  <a:cs typeface="Arial" charset="0"/>
                </a:rPr>
                <a:t>-280</a:t>
              </a:r>
            </a:p>
          </p:txBody>
        </p:sp>
        <p:sp>
          <p:nvSpPr>
            <p:cNvPr id="2" name="Text Box 14"/>
            <p:cNvSpPr txBox="1">
              <a:spLocks noChangeArrowheads="1"/>
            </p:cNvSpPr>
            <p:nvPr/>
          </p:nvSpPr>
          <p:spPr bwMode="auto">
            <a:xfrm>
              <a:off x="251192" y="1268087"/>
              <a:ext cx="1500046" cy="366682"/>
            </a:xfrm>
            <a:prstGeom prst="rect">
              <a:avLst/>
            </a:prstGeom>
            <a:noFill/>
            <a:ln w="9525">
              <a:noFill/>
              <a:miter lim="800000"/>
              <a:headEnd/>
              <a:tailEnd/>
            </a:ln>
          </p:spPr>
          <p:txBody>
            <a:bodyPr>
              <a:spAutoFit/>
            </a:bodyPr>
            <a:lstStyle/>
            <a:p>
              <a:pPr eaLnBrk="0" hangingPunct="0">
                <a:defRPr/>
              </a:pPr>
              <a:r>
                <a:rPr lang="en-US" b="1" dirty="0">
                  <a:solidFill>
                    <a:srgbClr val="FF0000"/>
                  </a:solidFill>
                  <a:effectLst>
                    <a:outerShdw blurRad="38100" dist="38100" dir="2700000" algn="tl">
                      <a:srgbClr val="C0C0C0"/>
                    </a:outerShdw>
                  </a:effectLst>
                  <a:latin typeface="Times New Roman" pitchFamily="18" charset="0"/>
                  <a:cs typeface="Arial" charset="0"/>
                </a:rPr>
                <a:t>SHE factory</a:t>
              </a:r>
              <a:endParaRPr lang="ru-RU" b="1" dirty="0">
                <a:solidFill>
                  <a:srgbClr val="FF0000"/>
                </a:solidFill>
                <a:effectLst>
                  <a:outerShdw blurRad="38100" dist="38100" dir="2700000" algn="tl">
                    <a:srgbClr val="C0C0C0"/>
                  </a:outerShdw>
                </a:effectLst>
                <a:latin typeface="Times New Roman" pitchFamily="18" charset="0"/>
                <a:cs typeface="Arial" charset="0"/>
              </a:endParaRPr>
            </a:p>
          </p:txBody>
        </p:sp>
      </p:grpSp>
      <p:sp>
        <p:nvSpPr>
          <p:cNvPr id="16396" name="TextBox 37"/>
          <p:cNvSpPr txBox="1">
            <a:spLocks noChangeArrowheads="1"/>
          </p:cNvSpPr>
          <p:nvPr/>
        </p:nvSpPr>
        <p:spPr bwMode="auto">
          <a:xfrm>
            <a:off x="8616951" y="3051176"/>
            <a:ext cx="1622425" cy="646331"/>
          </a:xfrm>
          <a:prstGeom prst="rect">
            <a:avLst/>
          </a:prstGeom>
          <a:noFill/>
          <a:ln w="9525">
            <a:noFill/>
            <a:miter lim="800000"/>
            <a:headEnd/>
            <a:tailEnd/>
          </a:ln>
        </p:spPr>
        <p:txBody>
          <a:bodyPr>
            <a:spAutoFit/>
          </a:bodyPr>
          <a:lstStyle/>
          <a:p>
            <a:pPr eaLnBrk="0" hangingPunct="0"/>
            <a:r>
              <a:rPr lang="en-US" altLang="ru-RU" sz="1200" b="1">
                <a:latin typeface="Times New Roman" pitchFamily="18" charset="0"/>
                <a:cs typeface="Arial" charset="0"/>
              </a:rPr>
              <a:t>Synthesis of exotic nuclei an</a:t>
            </a:r>
            <a:r>
              <a:rPr lang="ru-RU" altLang="ru-RU" sz="1200" b="1">
                <a:latin typeface="Times New Roman" pitchFamily="18" charset="0"/>
                <a:cs typeface="Arial" charset="0"/>
              </a:rPr>
              <a:t>d</a:t>
            </a:r>
            <a:r>
              <a:rPr lang="en-US" altLang="ru-RU" sz="1200" b="1">
                <a:latin typeface="Times New Roman" pitchFamily="18" charset="0"/>
                <a:cs typeface="Arial" charset="0"/>
              </a:rPr>
              <a:t> study of their properties</a:t>
            </a:r>
            <a:endParaRPr lang="ru-RU" altLang="ru-RU" sz="900" b="1">
              <a:solidFill>
                <a:srgbClr val="FFFFFF"/>
              </a:solidFill>
              <a:latin typeface="Times New Roman" pitchFamily="18" charset="0"/>
              <a:cs typeface="Arial" charset="0"/>
            </a:endParaRPr>
          </a:p>
        </p:txBody>
      </p:sp>
      <p:sp>
        <p:nvSpPr>
          <p:cNvPr id="16397" name="TextBox 38"/>
          <p:cNvSpPr txBox="1">
            <a:spLocks noChangeArrowheads="1"/>
          </p:cNvSpPr>
          <p:nvPr/>
        </p:nvSpPr>
        <p:spPr bwMode="auto">
          <a:xfrm rot="2560300">
            <a:off x="7967663" y="747714"/>
            <a:ext cx="1460500" cy="274637"/>
          </a:xfrm>
          <a:prstGeom prst="rect">
            <a:avLst/>
          </a:prstGeom>
          <a:noFill/>
          <a:ln w="9525">
            <a:noFill/>
            <a:miter lim="800000"/>
            <a:headEnd/>
            <a:tailEnd/>
          </a:ln>
        </p:spPr>
        <p:txBody>
          <a:bodyPr>
            <a:spAutoFit/>
          </a:bodyPr>
          <a:lstStyle/>
          <a:p>
            <a:pPr eaLnBrk="0" hangingPunct="0"/>
            <a:r>
              <a:rPr lang="en-US" altLang="ru-RU" sz="1200" b="1" dirty="0">
                <a:solidFill>
                  <a:srgbClr val="0000CC"/>
                </a:solidFill>
                <a:latin typeface="Times New Roman" pitchFamily="18" charset="0"/>
                <a:cs typeface="Arial" charset="0"/>
              </a:rPr>
              <a:t>Applied re</a:t>
            </a:r>
            <a:r>
              <a:rPr lang="ru-RU" altLang="ru-RU" sz="1200" b="1" dirty="0">
                <a:solidFill>
                  <a:srgbClr val="0000CC"/>
                </a:solidFill>
                <a:latin typeface="Times New Roman" pitchFamily="18" charset="0"/>
                <a:cs typeface="Arial" charset="0"/>
              </a:rPr>
              <a:t>s</a:t>
            </a:r>
            <a:r>
              <a:rPr lang="en-US" altLang="ru-RU" sz="1200" b="1" dirty="0" err="1">
                <a:solidFill>
                  <a:srgbClr val="0000CC"/>
                </a:solidFill>
                <a:latin typeface="Times New Roman" pitchFamily="18" charset="0"/>
                <a:cs typeface="Arial" charset="0"/>
              </a:rPr>
              <a:t>earches</a:t>
            </a:r>
            <a:endParaRPr lang="ru-RU" altLang="ru-RU" sz="1200" b="1" dirty="0">
              <a:solidFill>
                <a:srgbClr val="0000CC"/>
              </a:solidFill>
              <a:latin typeface="Times New Roman" pitchFamily="18" charset="0"/>
              <a:cs typeface="Arial" charset="0"/>
            </a:endParaRPr>
          </a:p>
        </p:txBody>
      </p:sp>
      <p:sp>
        <p:nvSpPr>
          <p:cNvPr id="16398" name="Text Box 6"/>
          <p:cNvSpPr txBox="1">
            <a:spLocks noChangeArrowheads="1"/>
          </p:cNvSpPr>
          <p:nvPr/>
        </p:nvSpPr>
        <p:spPr bwMode="auto">
          <a:xfrm>
            <a:off x="3816351" y="2786064"/>
            <a:ext cx="1871663" cy="492443"/>
          </a:xfrm>
          <a:prstGeom prst="rect">
            <a:avLst/>
          </a:prstGeom>
          <a:noFill/>
          <a:ln w="9525">
            <a:noFill/>
            <a:miter lim="800000"/>
            <a:headEnd/>
            <a:tailEnd/>
          </a:ln>
        </p:spPr>
        <p:txBody>
          <a:bodyPr>
            <a:spAutoFit/>
          </a:bodyPr>
          <a:lstStyle/>
          <a:p>
            <a:pPr algn="ctr" eaLnBrk="0" hangingPunct="0"/>
            <a:endParaRPr lang="ru-RU" altLang="ru-RU" sz="1400" b="1">
              <a:solidFill>
                <a:srgbClr val="FF0000"/>
              </a:solidFill>
              <a:latin typeface="Times New Roman" pitchFamily="18" charset="0"/>
              <a:cs typeface="Arial" charset="0"/>
            </a:endParaRPr>
          </a:p>
          <a:p>
            <a:pPr algn="ctr" eaLnBrk="0" hangingPunct="0"/>
            <a:r>
              <a:rPr lang="en-US" altLang="ru-RU" sz="1200" b="1">
                <a:solidFill>
                  <a:srgbClr val="C00000"/>
                </a:solidFill>
                <a:latin typeface="Times New Roman" pitchFamily="18" charset="0"/>
                <a:cs typeface="Arial" charset="0"/>
              </a:rPr>
              <a:t>Upgraded </a:t>
            </a:r>
            <a:r>
              <a:rPr lang="en-US" altLang="ru-RU" sz="1200" b="1">
                <a:solidFill>
                  <a:srgbClr val="FF0000"/>
                </a:solidFill>
                <a:latin typeface="Times New Roman" pitchFamily="18" charset="0"/>
                <a:cs typeface="Arial" charset="0"/>
              </a:rPr>
              <a:t>U</a:t>
            </a:r>
            <a:r>
              <a:rPr lang="ru-RU" altLang="ru-RU" sz="1200" b="1">
                <a:solidFill>
                  <a:srgbClr val="FF0000"/>
                </a:solidFill>
                <a:latin typeface="Times New Roman" pitchFamily="18" charset="0"/>
                <a:cs typeface="Arial" charset="0"/>
              </a:rPr>
              <a:t>400</a:t>
            </a:r>
            <a:r>
              <a:rPr lang="en-US" altLang="ru-RU" sz="1200" b="1">
                <a:solidFill>
                  <a:srgbClr val="FF0000"/>
                </a:solidFill>
                <a:latin typeface="Times New Roman" pitchFamily="18" charset="0"/>
                <a:cs typeface="Arial" charset="0"/>
              </a:rPr>
              <a:t>R</a:t>
            </a:r>
            <a:endParaRPr lang="ru-RU" altLang="ru-RU" sz="1200" b="1">
              <a:solidFill>
                <a:srgbClr val="FF0000"/>
              </a:solidFill>
              <a:latin typeface="Times New Roman" pitchFamily="18" charset="0"/>
              <a:cs typeface="Arial" charset="0"/>
            </a:endParaRPr>
          </a:p>
        </p:txBody>
      </p:sp>
      <p:pic>
        <p:nvPicPr>
          <p:cNvPr id="16399" name="Picture 2" descr="http://flerovlab.jinr.ru/eng/FLNR_new_logotype_2012_07_04.jpg"/>
          <p:cNvPicPr>
            <a:picLocks noChangeAspect="1" noChangeArrowheads="1"/>
          </p:cNvPicPr>
          <p:nvPr/>
        </p:nvPicPr>
        <p:blipFill>
          <a:blip r:embed="rId9"/>
          <a:srcRect/>
          <a:stretch>
            <a:fillRect/>
          </a:stretch>
        </p:blipFill>
        <p:spPr bwMode="auto">
          <a:xfrm>
            <a:off x="9336088" y="115889"/>
            <a:ext cx="1223962" cy="998537"/>
          </a:xfrm>
          <a:prstGeom prst="rect">
            <a:avLst/>
          </a:prstGeom>
          <a:noFill/>
          <a:ln w="9525">
            <a:noFill/>
            <a:miter lim="800000"/>
            <a:headEnd/>
            <a:tailEnd/>
          </a:ln>
        </p:spPr>
      </p:pic>
      <p:sp>
        <p:nvSpPr>
          <p:cNvPr id="16400" name="Text Box 3"/>
          <p:cNvSpPr txBox="1">
            <a:spLocks noChangeArrowheads="1"/>
          </p:cNvSpPr>
          <p:nvPr/>
        </p:nvSpPr>
        <p:spPr bwMode="auto">
          <a:xfrm>
            <a:off x="1774826" y="4468814"/>
            <a:ext cx="3529013" cy="2047875"/>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1. Heavy and superheavy nuclei:</a:t>
            </a:r>
          </a:p>
          <a:p>
            <a:pPr marL="342900" indent="-342900">
              <a:buClr>
                <a:srgbClr val="FF3300"/>
              </a:buClr>
              <a:buFontTx/>
              <a:buChar char="•"/>
            </a:pPr>
            <a:r>
              <a:rPr lang="en-US" sz="1600" b="1">
                <a:solidFill>
                  <a:srgbClr val="0033CC"/>
                </a:solidFill>
                <a:latin typeface="Times New Roman" pitchFamily="18" charset="0"/>
              </a:rPr>
              <a:t>synthesis and study of properties of superheavy elements;</a:t>
            </a:r>
          </a:p>
          <a:p>
            <a:pPr marL="342900" indent="-342900">
              <a:buClr>
                <a:srgbClr val="FF3300"/>
              </a:buClr>
              <a:buFontTx/>
              <a:buChar char="•"/>
            </a:pPr>
            <a:r>
              <a:rPr lang="en-US" sz="1600" b="1">
                <a:solidFill>
                  <a:srgbClr val="0033CC"/>
                </a:solidFill>
                <a:latin typeface="Times New Roman" pitchFamily="18" charset="0"/>
              </a:rPr>
              <a:t>chemistry of new elements;</a:t>
            </a:r>
          </a:p>
          <a:p>
            <a:pPr marL="342900" indent="-342900">
              <a:buClr>
                <a:srgbClr val="FF3300"/>
              </a:buClr>
              <a:buFontTx/>
              <a:buChar char="•"/>
            </a:pPr>
            <a:r>
              <a:rPr lang="en-US" sz="1600" b="1">
                <a:solidFill>
                  <a:srgbClr val="0033CC"/>
                </a:solidFill>
                <a:latin typeface="Times New Roman" pitchFamily="18" charset="0"/>
              </a:rPr>
              <a:t>fusion-fission and multi-nucleon transfer reactions;</a:t>
            </a:r>
          </a:p>
          <a:p>
            <a:pPr marL="342900" indent="-342900">
              <a:buClr>
                <a:srgbClr val="FF3300"/>
              </a:buClr>
              <a:buFontTx/>
              <a:buChar char="•"/>
            </a:pPr>
            <a:r>
              <a:rPr lang="en-US" sz="1600" b="1">
                <a:solidFill>
                  <a:srgbClr val="0033CC"/>
                </a:solidFill>
                <a:latin typeface="Times New Roman" pitchFamily="18" charset="0"/>
              </a:rPr>
              <a:t>nuclear- , mass-, &amp; laser-spectrometry of SH nuclei.</a:t>
            </a:r>
            <a:endParaRPr lang="ru-RU" sz="1600" b="1">
              <a:solidFill>
                <a:srgbClr val="0033CC"/>
              </a:solidFill>
              <a:latin typeface="Times New Roman" pitchFamily="18" charset="0"/>
            </a:endParaRPr>
          </a:p>
        </p:txBody>
      </p:sp>
      <p:sp>
        <p:nvSpPr>
          <p:cNvPr id="16401" name="Text Box 4"/>
          <p:cNvSpPr txBox="1">
            <a:spLocks noChangeArrowheads="1"/>
          </p:cNvSpPr>
          <p:nvPr/>
        </p:nvSpPr>
        <p:spPr bwMode="auto">
          <a:xfrm>
            <a:off x="5448301" y="4468813"/>
            <a:ext cx="4608513" cy="825500"/>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2. Light exotic nuclei:</a:t>
            </a:r>
            <a:endParaRPr lang="en-US" sz="1600">
              <a:solidFill>
                <a:srgbClr val="465174"/>
              </a:solidFill>
              <a:latin typeface="Times New Roman" pitchFamily="18" charset="0"/>
            </a:endParaRPr>
          </a:p>
          <a:p>
            <a:pPr marL="342900" indent="-342900">
              <a:buClr>
                <a:srgbClr val="FF3300"/>
              </a:buClr>
              <a:buFontTx/>
              <a:buChar char="•"/>
            </a:pPr>
            <a:r>
              <a:rPr lang="en-US" sz="1600" b="1">
                <a:solidFill>
                  <a:srgbClr val="0033CC"/>
                </a:solidFill>
                <a:latin typeface="Times New Roman" pitchFamily="18" charset="0"/>
              </a:rPr>
              <a:t>properties and structure of light exotic nuclei;</a:t>
            </a:r>
          </a:p>
          <a:p>
            <a:pPr marL="342900" indent="-342900">
              <a:buClr>
                <a:srgbClr val="FF3300"/>
              </a:buClr>
              <a:buFontTx/>
              <a:buChar char="•"/>
            </a:pPr>
            <a:r>
              <a:rPr lang="en-US" sz="1600" b="1">
                <a:solidFill>
                  <a:srgbClr val="0033CC"/>
                </a:solidFill>
                <a:latin typeface="Times New Roman" pitchFamily="18" charset="0"/>
              </a:rPr>
              <a:t>reactions with exotic nuclei.</a:t>
            </a:r>
            <a:endParaRPr lang="ru-RU" sz="1600" b="1">
              <a:solidFill>
                <a:srgbClr val="0033CC"/>
              </a:solidFill>
              <a:latin typeface="Times New Roman" pitchFamily="18" charset="0"/>
            </a:endParaRPr>
          </a:p>
        </p:txBody>
      </p:sp>
      <p:sp>
        <p:nvSpPr>
          <p:cNvPr id="16402" name="Text Box 5"/>
          <p:cNvSpPr txBox="1">
            <a:spLocks noChangeArrowheads="1"/>
          </p:cNvSpPr>
          <p:nvPr/>
        </p:nvSpPr>
        <p:spPr bwMode="auto">
          <a:xfrm>
            <a:off x="5448300" y="5548314"/>
            <a:ext cx="4319588" cy="581025"/>
          </a:xfrm>
          <a:prstGeom prst="rect">
            <a:avLst/>
          </a:prstGeom>
          <a:noFill/>
          <a:ln w="9525">
            <a:noFill/>
            <a:miter lim="800000"/>
            <a:headEnd/>
            <a:tailEnd/>
          </a:ln>
        </p:spPr>
        <p:txBody>
          <a:bodyPr>
            <a:spAutoFit/>
          </a:bodyPr>
          <a:lstStyle/>
          <a:p>
            <a:pPr marL="342900" indent="-342900"/>
            <a:r>
              <a:rPr lang="en-US" sz="1600" b="1">
                <a:solidFill>
                  <a:srgbClr val="000066"/>
                </a:solidFill>
                <a:latin typeface="Times New Roman" pitchFamily="18" charset="0"/>
              </a:rPr>
              <a:t>3. Radiation effects and physical groundwork of nanotechnology.</a:t>
            </a:r>
            <a:r>
              <a:rPr lang="en-US" sz="1600" b="1">
                <a:solidFill>
                  <a:srgbClr val="465174"/>
                </a:solidFill>
                <a:latin typeface="Times New Roman" pitchFamily="18" charset="0"/>
              </a:rPr>
              <a:t> </a:t>
            </a:r>
            <a:endParaRPr lang="en-US" sz="1600">
              <a:solidFill>
                <a:srgbClr val="465174"/>
              </a:solidFill>
              <a:latin typeface="Times New Roman" pitchFamily="18" charset="0"/>
            </a:endParaRPr>
          </a:p>
        </p:txBody>
      </p:sp>
      <p:sp>
        <p:nvSpPr>
          <p:cNvPr id="4098" name="Rectangle 2"/>
          <p:cNvSpPr>
            <a:spLocks noChangeArrowheads="1"/>
          </p:cNvSpPr>
          <p:nvPr/>
        </p:nvSpPr>
        <p:spPr bwMode="auto">
          <a:xfrm>
            <a:off x="1847851" y="3789364"/>
            <a:ext cx="8080375" cy="523875"/>
          </a:xfrm>
          <a:prstGeom prst="rect">
            <a:avLst/>
          </a:prstGeom>
          <a:noFill/>
          <a:ln w="9525">
            <a:noFill/>
            <a:miter lim="800000"/>
            <a:headEnd/>
            <a:tailEnd/>
          </a:ln>
        </p:spPr>
        <p:txBody>
          <a:bodyPr lIns="36000" rIns="36000" anchorCtr="1"/>
          <a:lstStyle/>
          <a:p>
            <a:pPr algn="ctr">
              <a:defRPr/>
            </a:pPr>
            <a:r>
              <a:rPr lang="en-US" sz="2400" b="1">
                <a:solidFill>
                  <a:srgbClr val="000066"/>
                </a:solidFill>
                <a:effectLst>
                  <a:outerShdw blurRad="38100" dist="38100" dir="2700000" algn="tl">
                    <a:srgbClr val="C0C0C0"/>
                  </a:outerShdw>
                </a:effectLst>
                <a:latin typeface="Times New Roman" pitchFamily="18" charset="0"/>
              </a:rPr>
              <a:t>FLNR’s basic directions of research: </a:t>
            </a:r>
            <a:endParaRPr lang="ru-RU" sz="2400" b="1">
              <a:solidFill>
                <a:srgbClr val="000066"/>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642506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84654" y="-1700401"/>
            <a:ext cx="5540564" cy="10991351"/>
          </a:xfrm>
          <a:prstGeom prst="rect">
            <a:avLst/>
          </a:prstGeom>
        </p:spPr>
      </p:pic>
      <p:sp>
        <p:nvSpPr>
          <p:cNvPr id="5" name="Объект 2"/>
          <p:cNvSpPr>
            <a:spLocks/>
          </p:cNvSpPr>
          <p:nvPr/>
        </p:nvSpPr>
        <p:spPr bwMode="auto">
          <a:xfrm>
            <a:off x="1618564" y="0"/>
            <a:ext cx="8229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ru-RU" sz="2400" b="1" dirty="0" smtClean="0">
                <a:solidFill>
                  <a:srgbClr val="C00000"/>
                </a:solidFill>
                <a:cs typeface="Arial" panose="020B0604020202020204" pitchFamily="34" charset="0"/>
              </a:rPr>
              <a:t>U400R: facility for nuclear reaction studies</a:t>
            </a:r>
            <a:endParaRPr lang="ru-RU" altLang="ru-RU" sz="2400" b="1" i="1" dirty="0">
              <a:solidFill>
                <a:srgbClr val="C00000"/>
              </a:solidFill>
              <a:cs typeface="Arial" panose="020B0604020202020204" pitchFamily="34" charset="0"/>
            </a:endParaRPr>
          </a:p>
        </p:txBody>
      </p:sp>
      <p:sp>
        <p:nvSpPr>
          <p:cNvPr id="8" name="Прямоугольник 7"/>
          <p:cNvSpPr/>
          <p:nvPr/>
        </p:nvSpPr>
        <p:spPr>
          <a:xfrm>
            <a:off x="238897" y="873211"/>
            <a:ext cx="6244281" cy="5577016"/>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703542" y="864973"/>
            <a:ext cx="4845908" cy="5577016"/>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845852" y="637868"/>
            <a:ext cx="2845651" cy="400110"/>
          </a:xfrm>
          <a:prstGeom prst="rect">
            <a:avLst/>
          </a:prstGeom>
          <a:solidFill>
            <a:schemeClr val="bg1"/>
          </a:solidFill>
        </p:spPr>
        <p:txBody>
          <a:bodyPr wrap="none" rtlCol="0">
            <a:spAutoFit/>
          </a:bodyPr>
          <a:lstStyle/>
          <a:p>
            <a:r>
              <a:rPr lang="en-US" sz="2000" b="1" dirty="0">
                <a:solidFill>
                  <a:schemeClr val="accent1">
                    <a:lumMod val="75000"/>
                  </a:schemeClr>
                </a:solidFill>
                <a:latin typeface="Arial" panose="020B0604020202020204" pitchFamily="34" charset="0"/>
                <a:cs typeface="Arial" panose="020B0604020202020204" pitchFamily="34" charset="0"/>
              </a:rPr>
              <a:t>n</a:t>
            </a:r>
            <a:r>
              <a:rPr lang="en-US" sz="2000" b="1" dirty="0" smtClean="0">
                <a:solidFill>
                  <a:schemeClr val="accent1">
                    <a:lumMod val="75000"/>
                  </a:schemeClr>
                </a:solidFill>
                <a:latin typeface="Arial" panose="020B0604020202020204" pitchFamily="34" charset="0"/>
                <a:cs typeface="Arial" panose="020B0604020202020204" pitchFamily="34" charset="0"/>
              </a:rPr>
              <a:t>ew experimental hall</a:t>
            </a:r>
            <a:endParaRPr lang="ru-RU" sz="2000" b="1" dirty="0">
              <a:solidFill>
                <a:schemeClr val="accent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002694" y="2762854"/>
            <a:ext cx="984565"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U400R</a:t>
            </a:r>
            <a:endParaRPr lang="ru-RU" sz="2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9026612" y="2680132"/>
            <a:ext cx="922240"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MAVR</a:t>
            </a:r>
            <a:endParaRPr lang="ru-RU" sz="2000" b="1"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4636741" y="3253371"/>
            <a:ext cx="1042273"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SHELS</a:t>
            </a:r>
            <a:endParaRPr lang="ru-RU" sz="2000" b="1" dirty="0">
              <a:solidFill>
                <a:srgbClr val="C00000"/>
              </a:solidFill>
              <a:latin typeface="Arial" panose="020B0604020202020204" pitchFamily="34" charset="0"/>
              <a:cs typeface="Arial" panose="020B0604020202020204" pitchFamily="34" charset="0"/>
            </a:endParaRPr>
          </a:p>
        </p:txBody>
      </p:sp>
      <p:sp>
        <p:nvSpPr>
          <p:cNvPr id="13" name="TextBox 12"/>
          <p:cNvSpPr txBox="1"/>
          <p:nvPr/>
        </p:nvSpPr>
        <p:spPr>
          <a:xfrm>
            <a:off x="8406891" y="4951826"/>
            <a:ext cx="712054"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GFS</a:t>
            </a:r>
            <a:endParaRPr lang="ru-RU" sz="2000" b="1"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9285401" y="3304607"/>
            <a:ext cx="866135" cy="400110"/>
          </a:xfrm>
          <a:prstGeom prst="rect">
            <a:avLst/>
          </a:prstGeom>
          <a:solidFill>
            <a:schemeClr val="bg1"/>
          </a:solidFill>
        </p:spPr>
        <p:txBody>
          <a:bodyPr wrap="none" rtlCol="0">
            <a:spAutoFit/>
          </a:bodyPr>
          <a:lstStyle/>
          <a:p>
            <a:r>
              <a:rPr lang="en-US" sz="2000" b="1" i="1" dirty="0" smtClean="0">
                <a:solidFill>
                  <a:srgbClr val="C00000"/>
                </a:solidFill>
                <a:latin typeface="Arial" panose="020B0604020202020204" pitchFamily="34" charset="0"/>
                <a:cs typeface="Arial" panose="020B0604020202020204" pitchFamily="34" charset="0"/>
              </a:rPr>
              <a:t>STAR</a:t>
            </a:r>
            <a:endParaRPr lang="ru-RU" sz="2000" b="1" i="1" dirty="0">
              <a:solidFill>
                <a:srgbClr val="C00000"/>
              </a:solidFill>
              <a:latin typeface="Arial" panose="020B0604020202020204" pitchFamily="34" charset="0"/>
              <a:cs typeface="Arial" panose="020B0604020202020204" pitchFamily="34" charset="0"/>
            </a:endParaRPr>
          </a:p>
        </p:txBody>
      </p:sp>
      <p:sp>
        <p:nvSpPr>
          <p:cNvPr id="2" name="Дуга 1"/>
          <p:cNvSpPr/>
          <p:nvPr/>
        </p:nvSpPr>
        <p:spPr>
          <a:xfrm rot="2505873">
            <a:off x="8669296" y="3629962"/>
            <a:ext cx="914400" cy="914400"/>
          </a:xfrm>
          <a:prstGeom prst="arc">
            <a:avLst/>
          </a:prstGeom>
          <a:ln w="127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TextBox 14"/>
          <p:cNvSpPr txBox="1"/>
          <p:nvPr/>
        </p:nvSpPr>
        <p:spPr>
          <a:xfrm>
            <a:off x="9144308" y="1841643"/>
            <a:ext cx="1255472"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CORSET</a:t>
            </a:r>
            <a:endParaRPr lang="ru-RU" sz="2000" b="1"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a:off x="8624354" y="5737534"/>
            <a:ext cx="898003" cy="400110"/>
          </a:xfrm>
          <a:prstGeom prst="rect">
            <a:avLst/>
          </a:prstGeom>
          <a:solidFill>
            <a:schemeClr val="bg1"/>
          </a:solid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GALS</a:t>
            </a:r>
            <a:endParaRPr lang="ru-RU"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774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99" y="1423022"/>
            <a:ext cx="7097096" cy="4143378"/>
          </a:xfrm>
          <a:prstGeom prst="rect">
            <a:avLst/>
          </a:prstGeom>
        </p:spPr>
      </p:pic>
      <p:sp>
        <p:nvSpPr>
          <p:cNvPr id="15" name="Прямоугольник 14"/>
          <p:cNvSpPr/>
          <p:nvPr/>
        </p:nvSpPr>
        <p:spPr>
          <a:xfrm>
            <a:off x="298059" y="89714"/>
            <a:ext cx="10122750" cy="400110"/>
          </a:xfrm>
          <a:prstGeom prst="rect">
            <a:avLst/>
          </a:prstGeom>
        </p:spPr>
        <p:txBody>
          <a:bodyPr wrap="square">
            <a:spAutoFit/>
          </a:bodyPr>
          <a:lstStyle/>
          <a:p>
            <a:pPr>
              <a:lnSpc>
                <a:spcPct val="100000"/>
              </a:lnSpc>
              <a:spcBef>
                <a:spcPts val="0"/>
              </a:spcBef>
              <a:buClr>
                <a:srgbClr val="FF3300"/>
              </a:buClr>
            </a:pPr>
            <a:r>
              <a:rPr lang="en-US" dirty="0" smtClean="0">
                <a:solidFill>
                  <a:schemeClr val="accent5">
                    <a:lumMod val="75000"/>
                  </a:schemeClr>
                </a:solidFill>
                <a:latin typeface="Arial" panose="020B0604020202020204" pitchFamily="34" charset="0"/>
                <a:cs typeface="Arial" panose="020B0604020202020204" pitchFamily="34" charset="0"/>
              </a:rPr>
              <a:t>SEPARATOR FOR HEAVY ELEMENTS SPECTROSCOPY (SHELS)</a:t>
            </a:r>
            <a:endParaRPr lang="en-US" altLang="ru-RU"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9" name="Group 100"/>
          <p:cNvGraphicFramePr>
            <a:graphicFrameLocks noGrp="1"/>
          </p:cNvGraphicFramePr>
          <p:nvPr>
            <p:extLst/>
          </p:nvPr>
        </p:nvGraphicFramePr>
        <p:xfrm>
          <a:off x="4511824" y="4165775"/>
          <a:ext cx="2858531" cy="2468880"/>
        </p:xfrm>
        <a:graphic>
          <a:graphicData uri="http://schemas.openxmlformats.org/drawingml/2006/table">
            <a:tbl>
              <a:tblPr/>
              <a:tblGrid>
                <a:gridCol w="1375720"/>
                <a:gridCol w="1482811"/>
              </a:tblGrid>
              <a:tr h="352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b="1" dirty="0" err="1" smtClean="0">
                          <a:solidFill>
                            <a:srgbClr val="C00000"/>
                          </a:solidFill>
                          <a:latin typeface="Arial" panose="020B0604020202020204" pitchFamily="34" charset="0"/>
                          <a:ea typeface="ＭＳ Ｐゴシック" charset="-128"/>
                          <a:cs typeface="Arial" panose="020B0604020202020204" pitchFamily="34" charset="0"/>
                        </a:rPr>
                        <a:t>E</a:t>
                      </a:r>
                      <a:r>
                        <a:rPr lang="en-US" sz="1800" b="1" baseline="-25000" dirty="0" err="1" smtClean="0">
                          <a:solidFill>
                            <a:srgbClr val="C00000"/>
                          </a:solidFill>
                          <a:latin typeface="Arial" panose="020B0604020202020204" pitchFamily="34" charset="0"/>
                          <a:ea typeface="ＭＳ Ｐゴシック" charset="-128"/>
                          <a:cs typeface="Arial" panose="020B0604020202020204" pitchFamily="34" charset="0"/>
                        </a:rPr>
                        <a:t>gamma</a:t>
                      </a:r>
                      <a:r>
                        <a:rPr lang="en-US" sz="1800" b="1" dirty="0" smtClean="0">
                          <a:solidFill>
                            <a:srgbClr val="C00000"/>
                          </a:solidFill>
                          <a:latin typeface="Arial" panose="020B0604020202020204" pitchFamily="34" charset="0"/>
                          <a:ea typeface="ＭＳ Ｐゴシック" charset="-128"/>
                          <a:cs typeface="Arial" panose="020B0604020202020204" pitchFamily="34" charset="0"/>
                        </a:rPr>
                        <a:t>  (</a:t>
                      </a:r>
                      <a:r>
                        <a:rPr lang="en-US" sz="1800" b="1" dirty="0" err="1" smtClean="0">
                          <a:solidFill>
                            <a:srgbClr val="C00000"/>
                          </a:solidFill>
                          <a:latin typeface="Arial" panose="020B0604020202020204" pitchFamily="34" charset="0"/>
                          <a:ea typeface="ＭＳ Ｐゴシック" charset="-128"/>
                          <a:cs typeface="Arial" panose="020B0604020202020204" pitchFamily="34" charset="0"/>
                        </a:rPr>
                        <a:t>keV</a:t>
                      </a:r>
                      <a:r>
                        <a:rPr lang="en-US" sz="1800" b="1" dirty="0" smtClean="0">
                          <a:solidFill>
                            <a:srgbClr val="C00000"/>
                          </a:solidFill>
                          <a:latin typeface="Arial" panose="020B0604020202020204" pitchFamily="34" charset="0"/>
                          <a:ea typeface="ＭＳ Ｐゴシック" charset="-128"/>
                          <a:cs typeface="Arial" panose="020B0604020202020204" pitchFamily="34" charset="0"/>
                        </a:rPr>
                        <a:t>) </a:t>
                      </a:r>
                      <a:endParaRPr kumimoji="0" lang="en-US" sz="18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b="1" dirty="0" smtClean="0">
                          <a:solidFill>
                            <a:srgbClr val="C00000"/>
                          </a:solidFill>
                          <a:latin typeface="Arial" panose="020B0604020202020204" pitchFamily="34" charset="0"/>
                          <a:ea typeface="ＭＳ Ｐゴシック" charset="-128"/>
                          <a:cs typeface="Arial" panose="020B0604020202020204" pitchFamily="34" charset="0"/>
                        </a:rPr>
                        <a:t>Detection eff.</a:t>
                      </a:r>
                      <a:endParaRPr lang="fr-FR" sz="1800" b="1" dirty="0" smtClean="0">
                        <a:solidFill>
                          <a:srgbClr val="C00000"/>
                        </a:solidFill>
                        <a:latin typeface="Arial" panose="020B0604020202020204" pitchFamily="34" charset="0"/>
                        <a:ea typeface="ＭＳ Ｐゴシック" charset="-128"/>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73130">
                <a:tc>
                  <a:txBody>
                    <a:bodyPr/>
                    <a:lstStyle/>
                    <a:p>
                      <a:pPr algn="ctr">
                        <a:defRPr/>
                      </a:pPr>
                      <a:r>
                        <a:rPr lang="fr-FR" sz="1800" dirty="0" smtClean="0">
                          <a:latin typeface="Arial" panose="020B0604020202020204" pitchFamily="34" charset="0"/>
                          <a:ea typeface="ＭＳ Ｐゴシック" charset="-128"/>
                          <a:cs typeface="Arial" panose="020B0604020202020204" pitchFamily="34" charset="0"/>
                        </a:rPr>
                        <a:t>100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defRPr/>
                      </a:pPr>
                      <a:r>
                        <a:rPr lang="fr-FR" sz="1800" dirty="0" smtClean="0">
                          <a:latin typeface="Arial" panose="020B0604020202020204" pitchFamily="34" charset="0"/>
                          <a:ea typeface="ＭＳ Ｐゴシック" charset="-128"/>
                          <a:cs typeface="Arial" panose="020B0604020202020204" pitchFamily="34" charset="0"/>
                        </a:rPr>
                        <a:t>34 %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800" dirty="0" smtClean="0">
                          <a:latin typeface="Arial" panose="020B0604020202020204" pitchFamily="34" charset="0"/>
                          <a:ea typeface="ＭＳ Ｐゴシック" charset="-128"/>
                          <a:cs typeface="Arial" panose="020B0604020202020204" pitchFamily="34" charset="0"/>
                        </a:rPr>
                        <a:t>200 </a:t>
                      </a:r>
                      <a:endPar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800" dirty="0" smtClean="0">
                          <a:latin typeface="Arial" panose="020B0604020202020204" pitchFamily="34" charset="0"/>
                          <a:ea typeface="ＭＳ Ｐゴシック" charset="-128"/>
                          <a:cs typeface="Arial" panose="020B0604020202020204" pitchFamily="34" charset="0"/>
                        </a:rPr>
                        <a:t>26 %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3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800" dirty="0" smtClean="0">
                          <a:latin typeface="Arial" panose="020B0604020202020204" pitchFamily="34" charset="0"/>
                          <a:ea typeface="ＭＳ Ｐゴシック" charset="-128"/>
                          <a:cs typeface="Arial" panose="020B0604020202020204" pitchFamily="34" charset="0"/>
                        </a:rPr>
                        <a:t>300 </a:t>
                      </a:r>
                      <a:endPar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800" dirty="0" smtClean="0">
                          <a:latin typeface="Arial" panose="020B0604020202020204" pitchFamily="34" charset="0"/>
                          <a:ea typeface="ＭＳ Ｐゴシック" charset="-128"/>
                          <a:cs typeface="Arial" panose="020B0604020202020204" pitchFamily="34" charset="0"/>
                        </a:rPr>
                        <a:t>22 %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61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800" dirty="0" smtClean="0">
                          <a:latin typeface="Arial" panose="020B0604020202020204" pitchFamily="34" charset="0"/>
                          <a:ea typeface="ＭＳ Ｐゴシック" charset="-128"/>
                          <a:cs typeface="Arial" panose="020B0604020202020204" pitchFamily="34" charset="0"/>
                        </a:rPr>
                        <a:t>400 </a:t>
                      </a:r>
                      <a:endPar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800" dirty="0" smtClean="0">
                          <a:latin typeface="Arial" panose="020B0604020202020204" pitchFamily="34" charset="0"/>
                          <a:ea typeface="ＭＳ Ｐゴシック" charset="-128"/>
                          <a:cs typeface="Arial" panose="020B0604020202020204" pitchFamily="34" charset="0"/>
                        </a:rPr>
                        <a:t>17 %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6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dirty="0" smtClean="0">
                          <a:latin typeface="Arial" panose="020B0604020202020204" pitchFamily="34" charset="0"/>
                          <a:cs typeface="Arial" panose="020B0604020202020204" pitchFamily="34" charset="0"/>
                        </a:rPr>
                        <a:t>500 </a:t>
                      </a:r>
                      <a:endPar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dirty="0" smtClean="0">
                          <a:latin typeface="Arial" panose="020B0604020202020204" pitchFamily="34" charset="0"/>
                          <a:cs typeface="Arial" panose="020B0604020202020204" pitchFamily="34" charset="0"/>
                        </a:rPr>
                        <a:t> 14 %</a:t>
                      </a:r>
                      <a:endParaRPr lang="ru-RU" sz="1800" dirty="0" smtClean="0">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 name="Group 100"/>
          <p:cNvGraphicFramePr>
            <a:graphicFrameLocks noGrp="1"/>
          </p:cNvGraphicFramePr>
          <p:nvPr>
            <p:extLst/>
          </p:nvPr>
        </p:nvGraphicFramePr>
        <p:xfrm>
          <a:off x="7589150" y="4514840"/>
          <a:ext cx="4490972" cy="2103120"/>
        </p:xfrm>
        <a:graphic>
          <a:graphicData uri="http://schemas.openxmlformats.org/drawingml/2006/table">
            <a:tbl>
              <a:tblPr/>
              <a:tblGrid>
                <a:gridCol w="2498933"/>
                <a:gridCol w="1992039"/>
              </a:tblGrid>
              <a:tr h="44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Reaction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efficiency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19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22</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Ne(</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197</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Au,5n)</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214</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0.1                                        </a:t>
                      </a:r>
                      <a:endParaRPr kumimoji="0" lang="en-US" sz="1800" b="0" i="0" u="none" strike="noStrike" cap="none" normalizeH="0" baseline="0" dirty="0" smtClean="0">
                        <a:ln>
                          <a:noFill/>
                        </a:ln>
                        <a:solidFill>
                          <a:schemeClr val="accent2"/>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56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40</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Ar(</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Pb,3n)</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245</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Fm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2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800" kern="1200" baseline="30000" dirty="0" smtClean="0">
                          <a:solidFill>
                            <a:schemeClr val="tx1"/>
                          </a:solidFill>
                          <a:effectLst/>
                          <a:latin typeface="Arial" panose="020B0604020202020204" pitchFamily="34" charset="0"/>
                          <a:ea typeface="+mn-ea"/>
                          <a:cs typeface="Arial" panose="020B0604020202020204" pitchFamily="34" charset="0"/>
                        </a:rPr>
                        <a:t>48</a:t>
                      </a:r>
                      <a:r>
                        <a:rPr lang="en-US" sz="1800" kern="1200" dirty="0" smtClean="0">
                          <a:solidFill>
                            <a:schemeClr val="tx1"/>
                          </a:solidFill>
                          <a:effectLst/>
                          <a:latin typeface="Arial" panose="020B0604020202020204" pitchFamily="34" charset="0"/>
                          <a:ea typeface="+mn-ea"/>
                          <a:cs typeface="Arial" panose="020B0604020202020204" pitchFamily="34" charset="0"/>
                        </a:rPr>
                        <a:t>Ca</a:t>
                      </a:r>
                      <a:r>
                        <a:rPr lang="en-US" sz="1800" kern="1200" baseline="0" dirty="0" smtClean="0">
                          <a:solidFill>
                            <a:schemeClr val="tx1"/>
                          </a:solidFill>
                          <a:effectLst/>
                          <a:latin typeface="Arial" panose="020B0604020202020204" pitchFamily="34" charset="0"/>
                          <a:ea typeface="+mn-ea"/>
                          <a:cs typeface="Arial" panose="020B0604020202020204" pitchFamily="34" charset="0"/>
                        </a:rPr>
                        <a:t>(</a:t>
                      </a:r>
                      <a:r>
                        <a:rPr lang="ru-RU" sz="1800" kern="1200" baseline="30000" dirty="0" smtClean="0">
                          <a:solidFill>
                            <a:schemeClr val="tx1"/>
                          </a:solidFill>
                          <a:effectLst/>
                          <a:latin typeface="Arial" panose="020B0604020202020204" pitchFamily="34" charset="0"/>
                          <a:ea typeface="+mn-ea"/>
                          <a:cs typeface="Arial" panose="020B0604020202020204" pitchFamily="34" charset="0"/>
                        </a:rPr>
                        <a:t>208</a:t>
                      </a:r>
                      <a:r>
                        <a:rPr lang="en-US" sz="1800" kern="1200" dirty="0" smtClean="0">
                          <a:solidFill>
                            <a:schemeClr val="tx1"/>
                          </a:solidFill>
                          <a:effectLst/>
                          <a:latin typeface="Arial" panose="020B0604020202020204" pitchFamily="34" charset="0"/>
                          <a:ea typeface="+mn-ea"/>
                          <a:cs typeface="Arial" panose="020B0604020202020204" pitchFamily="34" charset="0"/>
                        </a:rPr>
                        <a:t>Pb,2n)</a:t>
                      </a:r>
                      <a:r>
                        <a:rPr lang="en-US" sz="1800" kern="1200" baseline="30000" dirty="0" smtClean="0">
                          <a:solidFill>
                            <a:schemeClr val="tx1"/>
                          </a:solidFill>
                          <a:effectLst/>
                          <a:latin typeface="Arial" panose="020B0604020202020204" pitchFamily="34" charset="0"/>
                          <a:ea typeface="+mn-ea"/>
                          <a:cs typeface="Arial" panose="020B0604020202020204" pitchFamily="34" charset="0"/>
                        </a:rPr>
                        <a:t>254</a:t>
                      </a:r>
                      <a:r>
                        <a:rPr lang="en-US" sz="1800" kern="1200" dirty="0" smtClean="0">
                          <a:solidFill>
                            <a:schemeClr val="tx1"/>
                          </a:solidFill>
                          <a:effectLst/>
                          <a:latin typeface="Arial" panose="020B0604020202020204" pitchFamily="34" charset="0"/>
                          <a:ea typeface="+mn-ea"/>
                          <a:cs typeface="Arial" panose="020B0604020202020204" pitchFamily="34" charset="0"/>
                        </a:rPr>
                        <a:t>No</a:t>
                      </a:r>
                      <a:endPar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9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50</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Ti(</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Pb,2n)</a:t>
                      </a:r>
                      <a:r>
                        <a:rPr kumimoji="0" lang="en-US" sz="18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256</a:t>
                      </a: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Rf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392" y="692696"/>
            <a:ext cx="4474969" cy="335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5"/>
          <a:stretch>
            <a:fillRect/>
          </a:stretch>
        </p:blipFill>
        <p:spPr>
          <a:xfrm>
            <a:off x="298059" y="535466"/>
            <a:ext cx="6005080" cy="1316850"/>
          </a:xfrm>
          <a:prstGeom prst="rect">
            <a:avLst/>
          </a:prstGeom>
        </p:spPr>
      </p:pic>
    </p:spTree>
    <p:extLst>
      <p:ext uri="{BB962C8B-B14F-4D97-AF65-F5344CB8AC3E}">
        <p14:creationId xmlns:p14="http://schemas.microsoft.com/office/powerpoint/2010/main" val="35397547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63750" y="115888"/>
            <a:ext cx="8229600" cy="576262"/>
          </a:xfrm>
        </p:spPr>
        <p:txBody>
          <a:bodyPr/>
          <a:lstStyle/>
          <a:p>
            <a:pPr algn="ctr" eaLnBrk="1" hangingPunct="1"/>
            <a:r>
              <a:rPr lang="de-DE" altLang="ru-RU" sz="2800" b="1" dirty="0" err="1">
                <a:solidFill>
                  <a:srgbClr val="CC0000"/>
                </a:solidFill>
                <a:latin typeface="Arial" panose="020B0604020202020204" pitchFamily="34" charset="0"/>
                <a:cs typeface="Arial" panose="020B0604020202020204" pitchFamily="34" charset="0"/>
              </a:rPr>
              <a:t>Decay</a:t>
            </a:r>
            <a:r>
              <a:rPr lang="de-DE" altLang="ru-RU" sz="2800" b="1" dirty="0">
                <a:solidFill>
                  <a:srgbClr val="CC0000"/>
                </a:solidFill>
                <a:latin typeface="Arial" panose="020B0604020202020204" pitchFamily="34" charset="0"/>
                <a:cs typeface="Arial" panose="020B0604020202020204" pitchFamily="34" charset="0"/>
              </a:rPr>
              <a:t> (</a:t>
            </a:r>
            <a:r>
              <a:rPr lang="de-DE" altLang="ru-RU" sz="2800" b="1" dirty="0" err="1">
                <a:solidFill>
                  <a:srgbClr val="CC0000"/>
                </a:solidFill>
                <a:latin typeface="Arial" panose="020B0604020202020204" pitchFamily="34" charset="0"/>
                <a:cs typeface="Arial" panose="020B0604020202020204" pitchFamily="34" charset="0"/>
              </a:rPr>
              <a:t>focal</a:t>
            </a:r>
            <a:r>
              <a:rPr lang="de-DE" altLang="ru-RU" sz="2800" b="1" dirty="0">
                <a:solidFill>
                  <a:srgbClr val="CC0000"/>
                </a:solidFill>
                <a:latin typeface="Arial" panose="020B0604020202020204" pitchFamily="34" charset="0"/>
                <a:cs typeface="Arial" panose="020B0604020202020204" pitchFamily="34" charset="0"/>
              </a:rPr>
              <a:t> plane) </a:t>
            </a:r>
            <a:r>
              <a:rPr lang="de-DE" altLang="ru-RU" sz="2800" b="1" dirty="0" err="1">
                <a:solidFill>
                  <a:srgbClr val="CC0000"/>
                </a:solidFill>
                <a:latin typeface="Arial" panose="020B0604020202020204" pitchFamily="34" charset="0"/>
                <a:cs typeface="Arial" panose="020B0604020202020204" pitchFamily="34" charset="0"/>
              </a:rPr>
              <a:t>studies</a:t>
            </a:r>
            <a:endParaRPr lang="de-DE" altLang="ru-RU" sz="2800" b="1" dirty="0">
              <a:solidFill>
                <a:srgbClr val="CC0000"/>
              </a:solidFill>
              <a:latin typeface="Arial" panose="020B0604020202020204" pitchFamily="34" charset="0"/>
              <a:cs typeface="Arial" panose="020B0604020202020204" pitchFamily="34" charset="0"/>
            </a:endParaRPr>
          </a:p>
        </p:txBody>
      </p:sp>
      <p:sp>
        <p:nvSpPr>
          <p:cNvPr id="6147" name="Rectangle 3"/>
          <p:cNvSpPr>
            <a:spLocks noGrp="1" noChangeArrowheads="1"/>
          </p:cNvSpPr>
          <p:nvPr>
            <p:ph idx="1"/>
          </p:nvPr>
        </p:nvSpPr>
        <p:spPr>
          <a:xfrm>
            <a:off x="623392" y="765174"/>
            <a:ext cx="11161240" cy="5904185"/>
          </a:xfrm>
        </p:spPr>
        <p:txBody>
          <a:bodyPr>
            <a:noAutofit/>
          </a:bodyPr>
          <a:lstStyle/>
          <a:p>
            <a:pPr lvl="4" eaLnBrk="1" hangingPunct="1">
              <a:lnSpc>
                <a:spcPct val="80000"/>
              </a:lnSpc>
              <a:buFont typeface="Wingdings" pitchFamily="2" charset="2"/>
              <a:buNone/>
            </a:pPr>
            <a:r>
              <a:rPr lang="el-GR" altLang="ru-RU" sz="2000" b="1" dirty="0">
                <a:solidFill>
                  <a:srgbClr val="000066"/>
                </a:solidFill>
                <a:latin typeface="Arial" panose="020B0604020202020204" pitchFamily="34" charset="0"/>
                <a:cs typeface="Arial" panose="020B0604020202020204" pitchFamily="34" charset="0"/>
                <a:sym typeface="Wingdings" pitchFamily="2" charset="2"/>
              </a:rPr>
              <a:t>α</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a:t>
            </a:r>
            <a:r>
              <a:rPr lang="el-GR" altLang="ru-RU" sz="2000" b="1" dirty="0">
                <a:solidFill>
                  <a:srgbClr val="000066"/>
                </a:solidFill>
                <a:latin typeface="Arial" panose="020B0604020202020204" pitchFamily="34" charset="0"/>
                <a:cs typeface="Arial" panose="020B0604020202020204" pitchFamily="34" charset="0"/>
                <a:sym typeface="Wingdings" pitchFamily="2" charset="2"/>
              </a:rPr>
              <a:t>γ</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 (CE) - </a:t>
            </a:r>
            <a:r>
              <a:rPr lang="de-DE" altLang="ru-RU" sz="2000" b="1" dirty="0" err="1">
                <a:solidFill>
                  <a:srgbClr val="000066"/>
                </a:solidFill>
                <a:latin typeface="Arial" panose="020B0604020202020204" pitchFamily="34" charset="0"/>
                <a:cs typeface="Arial" panose="020B0604020202020204" pitchFamily="34" charset="0"/>
                <a:sym typeface="Wingdings" pitchFamily="2" charset="2"/>
              </a:rPr>
              <a:t>decay</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 </a:t>
            </a:r>
            <a:r>
              <a:rPr lang="de-DE" altLang="ru-RU" sz="2000" b="1" dirty="0" err="1">
                <a:solidFill>
                  <a:srgbClr val="000066"/>
                </a:solidFill>
                <a:latin typeface="Arial" panose="020B0604020202020204" pitchFamily="34" charset="0"/>
                <a:cs typeface="Arial" panose="020B0604020202020204" pitchFamily="34" charset="0"/>
                <a:sym typeface="Wingdings" pitchFamily="2" charset="2"/>
              </a:rPr>
              <a:t>measurements</a:t>
            </a:r>
            <a:endParaRPr lang="de-DE" altLang="ru-RU" sz="2000" b="1" dirty="0">
              <a:solidFill>
                <a:srgbClr val="000066"/>
              </a:solidFill>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rPr>
              <a:t>    </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transitions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gs</a:t>
            </a:r>
            <a:r>
              <a:rPr lang="de-DE" altLang="ru-RU" sz="2000" b="1" dirty="0">
                <a:latin typeface="Arial" panose="020B0604020202020204" pitchFamily="34" charset="0"/>
                <a:cs typeface="Arial" panose="020B0604020202020204" pitchFamily="34" charset="0"/>
                <a:sym typeface="Wingdings" pitchFamily="2" charset="2"/>
              </a:rPr>
              <a:t>(</a:t>
            </a:r>
            <a:r>
              <a:rPr lang="de-DE" altLang="ru-RU" sz="2000" b="1" dirty="0" err="1">
                <a:latin typeface="Arial" panose="020B0604020202020204" pitchFamily="34" charset="0"/>
                <a:cs typeface="Arial" panose="020B0604020202020204" pitchFamily="34" charset="0"/>
                <a:sym typeface="Wingdings" pitchFamily="2" charset="2"/>
              </a:rPr>
              <a:t>mother</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a:solidFill>
                  <a:srgbClr val="FF3300"/>
                </a:solidFill>
                <a:latin typeface="Arial" panose="020B0604020202020204" pitchFamily="34" charset="0"/>
                <a:cs typeface="Arial" panose="020B0604020202020204" pitchFamily="34" charset="0"/>
                <a:sym typeface="Wingdings" pitchFamily="2" charset="2"/>
              </a:rPr>
              <a:t></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gs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daughter</a:t>
            </a:r>
            <a:r>
              <a:rPr lang="de-DE" altLang="ru-RU" sz="2000" dirty="0">
                <a:latin typeface="Arial" panose="020B0604020202020204" pitchFamily="34" charset="0"/>
                <a:cs typeface="Arial" panose="020B0604020202020204" pitchFamily="34" charset="0"/>
                <a:sym typeface="Wingdings" pitchFamily="2" charset="2"/>
              </a:rPr>
              <a:t>)  Q-</a:t>
            </a:r>
            <a:r>
              <a:rPr lang="de-DE" altLang="ru-RU" sz="2000" dirty="0" err="1">
                <a:latin typeface="Arial" panose="020B0604020202020204" pitchFamily="34" charset="0"/>
                <a:cs typeface="Arial" panose="020B0604020202020204" pitchFamily="34" charset="0"/>
                <a:sym typeface="Wingdings" pitchFamily="2" charset="2"/>
              </a:rPr>
              <a:t>value</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transitions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gs</a:t>
            </a:r>
            <a:r>
              <a:rPr lang="de-DE" altLang="ru-RU" sz="2000" b="1" dirty="0">
                <a:latin typeface="Arial" panose="020B0604020202020204" pitchFamily="34" charset="0"/>
                <a:cs typeface="Arial" panose="020B0604020202020204" pitchFamily="34" charset="0"/>
                <a:sym typeface="Wingdings" pitchFamily="2" charset="2"/>
              </a:rPr>
              <a:t>(</a:t>
            </a:r>
            <a:r>
              <a:rPr lang="de-DE" altLang="ru-RU" sz="2000" b="1" dirty="0" err="1">
                <a:latin typeface="Arial" panose="020B0604020202020204" pitchFamily="34" charset="0"/>
                <a:cs typeface="Arial" panose="020B0604020202020204" pitchFamily="34" charset="0"/>
                <a:sym typeface="Wingdings" pitchFamily="2" charset="2"/>
              </a:rPr>
              <a:t>mother</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a:solidFill>
                  <a:srgbClr val="FF3300"/>
                </a:solidFill>
                <a:latin typeface="Arial" panose="020B0604020202020204" pitchFamily="34" charset="0"/>
                <a:cs typeface="Arial" panose="020B0604020202020204" pitchFamily="34" charset="0"/>
                <a:sym typeface="Wingdings" pitchFamily="2" charset="2"/>
              </a:rPr>
              <a:t></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excs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daughter</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followed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by</a:t>
            </a:r>
            <a:r>
              <a:rPr lang="de-DE" altLang="ru-RU" sz="2000" dirty="0">
                <a:latin typeface="Arial" panose="020B0604020202020204" pitchFamily="34" charset="0"/>
                <a:cs typeface="Arial" panose="020B0604020202020204" pitchFamily="34" charset="0"/>
                <a:sym typeface="Wingdings" pitchFamily="2" charset="2"/>
              </a:rPr>
              <a:t> </a:t>
            </a:r>
            <a:r>
              <a:rPr lang="el-GR" altLang="ru-RU" sz="2000" dirty="0">
                <a:latin typeface="Arial" panose="020B0604020202020204" pitchFamily="34" charset="0"/>
                <a:cs typeface="Arial" panose="020B0604020202020204" pitchFamily="34" charset="0"/>
                <a:sym typeface="Wingdings" pitchFamily="2" charset="2"/>
              </a:rPr>
              <a:t>γ</a:t>
            </a:r>
            <a:r>
              <a:rPr lang="de-DE" altLang="ru-RU" sz="2000" dirty="0">
                <a:latin typeface="Arial" panose="020B0604020202020204" pitchFamily="34" charset="0"/>
                <a:cs typeface="Arial" panose="020B0604020202020204" pitchFamily="34" charset="0"/>
                <a:sym typeface="Wingdings" pitchFamily="2" charset="2"/>
              </a:rPr>
              <a:t>, CE</a:t>
            </a:r>
            <a:endParaRPr lang="el-GR"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E</a:t>
            </a:r>
            <a:r>
              <a:rPr lang="de-DE" altLang="ru-RU" sz="2000" baseline="30000" dirty="0">
                <a:latin typeface="Arial" panose="020B0604020202020204" pitchFamily="34" charset="0"/>
                <a:cs typeface="Arial" panose="020B0604020202020204" pitchFamily="34" charset="0"/>
                <a:sym typeface="Wingdings" pitchFamily="2" charset="2"/>
              </a:rPr>
              <a:t>*</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excited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levels</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dirty="0" err="1">
                <a:latin typeface="Arial" panose="020B0604020202020204" pitchFamily="34" charset="0"/>
                <a:cs typeface="Arial" panose="020B0604020202020204" pitchFamily="34" charset="0"/>
                <a:sym typeface="Wingdings" pitchFamily="2" charset="2"/>
              </a:rPr>
              <a:t>Multipolarity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of</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transition</a:t>
            </a:r>
            <a:r>
              <a:rPr lang="de-DE" altLang="ru-RU" sz="2000" dirty="0">
                <a:latin typeface="Arial" panose="020B0604020202020204" pitchFamily="34" charset="0"/>
                <a:cs typeface="Arial" panose="020B0604020202020204" pitchFamily="34" charset="0"/>
                <a:sym typeface="Wingdings" pitchFamily="2" charset="2"/>
              </a:rPr>
              <a:t>(s) </a:t>
            </a:r>
            <a:r>
              <a:rPr lang="de-DE" altLang="ru-RU" sz="2000" dirty="0" err="1">
                <a:latin typeface="Arial" panose="020B0604020202020204" pitchFamily="34" charset="0"/>
                <a:cs typeface="Arial" panose="020B0604020202020204" pitchFamily="34" charset="0"/>
                <a:sym typeface="Wingdings" pitchFamily="2" charset="2"/>
              </a:rPr>
              <a:t>to</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gs</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or</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excs</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dirty="0" err="1">
                <a:latin typeface="Arial" panose="020B0604020202020204" pitchFamily="34" charset="0"/>
                <a:cs typeface="Arial" panose="020B0604020202020204" pitchFamily="34" charset="0"/>
                <a:sym typeface="Wingdings" pitchFamily="2" charset="2"/>
              </a:rPr>
              <a:t>spin</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and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parity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assignments</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Q-</a:t>
            </a:r>
            <a:r>
              <a:rPr lang="de-DE" altLang="ru-RU" sz="2000" dirty="0" err="1">
                <a:latin typeface="Arial" panose="020B0604020202020204" pitchFamily="34" charset="0"/>
                <a:cs typeface="Arial" panose="020B0604020202020204" pitchFamily="34" charset="0"/>
                <a:sym typeface="Wingdings" pitchFamily="2" charset="2"/>
              </a:rPr>
              <a:t>value</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if</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gs</a:t>
            </a:r>
            <a:r>
              <a:rPr lang="de-DE" altLang="ru-RU" sz="2000" dirty="0">
                <a:latin typeface="Arial" panose="020B0604020202020204" pitchFamily="34" charset="0"/>
                <a:cs typeface="Arial" panose="020B0604020202020204" pitchFamily="34" charset="0"/>
                <a:sym typeface="Wingdings" pitchFamily="2" charset="2"/>
              </a:rPr>
              <a:t> not </a:t>
            </a:r>
            <a:r>
              <a:rPr lang="de-DE" altLang="ru-RU" sz="2000" dirty="0" err="1">
                <a:latin typeface="Arial" panose="020B0604020202020204" pitchFamily="34" charset="0"/>
                <a:cs typeface="Arial" panose="020B0604020202020204" pitchFamily="34" charset="0"/>
                <a:sym typeface="Wingdings" pitchFamily="2" charset="2"/>
              </a:rPr>
              <a:t>or</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weakly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populated</a:t>
            </a:r>
            <a:r>
              <a:rPr lang="de-DE" altLang="ru-RU" sz="2000" dirty="0">
                <a:latin typeface="Arial" panose="020B0604020202020204" pitchFamily="34" charset="0"/>
                <a:cs typeface="Arial" panose="020B0604020202020204" pitchFamily="34" charset="0"/>
                <a:sym typeface="Wingdings" pitchFamily="2" charset="2"/>
              </a:rPr>
              <a:t>)</a:t>
            </a: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dirty="0" err="1">
                <a:latin typeface="Arial" panose="020B0604020202020204" pitchFamily="34" charset="0"/>
                <a:cs typeface="Arial" panose="020B0604020202020204" pitchFamily="34" charset="0"/>
                <a:sym typeface="Wingdings" pitchFamily="2" charset="2"/>
              </a:rPr>
              <a:t>excs</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daughter</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might</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be</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isomeric</a:t>
            </a:r>
            <a:r>
              <a:rPr lang="de-DE" altLang="ru-RU" sz="2000" dirty="0">
                <a:latin typeface="Arial" panose="020B0604020202020204" pitchFamily="34" charset="0"/>
                <a:cs typeface="Arial" panose="020B0604020202020204" pitchFamily="34" charset="0"/>
                <a:sym typeface="Wingdings" pitchFamily="2" charset="2"/>
              </a:rPr>
              <a:t> )</a:t>
            </a: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transitions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isoms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mother</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a:solidFill>
                  <a:srgbClr val="FF3300"/>
                </a:solidFill>
                <a:latin typeface="Arial" panose="020B0604020202020204" pitchFamily="34" charset="0"/>
                <a:cs typeface="Arial" panose="020B0604020202020204" pitchFamily="34" charset="0"/>
                <a:sym typeface="Wingdings" pitchFamily="2" charset="2"/>
              </a:rPr>
              <a:t></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isoms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excs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gs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daughter</a:t>
            </a:r>
            <a:r>
              <a:rPr lang="de-DE" altLang="ru-RU" sz="2000" dirty="0">
                <a:latin typeface="Arial" panose="020B0604020202020204" pitchFamily="34" charset="0"/>
                <a:cs typeface="Arial" panose="020B0604020202020204" pitchFamily="34" charset="0"/>
                <a:sym typeface="Wingdings" pitchFamily="2" charset="2"/>
              </a:rPr>
              <a:t>)</a:t>
            </a: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E</a:t>
            </a:r>
            <a:r>
              <a:rPr lang="de-DE" altLang="ru-RU" sz="2000" baseline="30000" dirty="0">
                <a:latin typeface="Arial" panose="020B0604020202020204" pitchFamily="34" charset="0"/>
                <a:cs typeface="Arial" panose="020B0604020202020204" pitchFamily="34" charset="0"/>
                <a:sym typeface="Wingdings" pitchFamily="2" charset="2"/>
              </a:rPr>
              <a:t>*</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isomeric</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levels</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dirty="0" err="1">
                <a:latin typeface="Arial" panose="020B0604020202020204" pitchFamily="34" charset="0"/>
                <a:cs typeface="Arial" panose="020B0604020202020204" pitchFamily="34" charset="0"/>
                <a:sym typeface="Wingdings" pitchFamily="2" charset="2"/>
              </a:rPr>
              <a:t>spin</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and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parity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assignments</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correlation</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between</a:t>
            </a:r>
            <a:r>
              <a:rPr lang="de-DE" altLang="ru-RU" sz="2000" dirty="0">
                <a:latin typeface="Arial" panose="020B0604020202020204" pitchFamily="34" charset="0"/>
                <a:cs typeface="Arial" panose="020B0604020202020204" pitchFamily="34" charset="0"/>
                <a:sym typeface="Wingdings" pitchFamily="2" charset="2"/>
              </a:rPr>
              <a:t> </a:t>
            </a: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life</a:t>
            </a:r>
            <a:r>
              <a:rPr lang="de-DE" altLang="ru-RU" sz="2000" dirty="0">
                <a:latin typeface="Arial" panose="020B0604020202020204" pitchFamily="34" charset="0"/>
                <a:cs typeface="Arial" panose="020B0604020202020204" pitchFamily="34" charset="0"/>
                <a:sym typeface="Wingdings" pitchFamily="2" charset="2"/>
              </a:rPr>
              <a:t>-times </a:t>
            </a:r>
            <a:r>
              <a:rPr lang="de-DE" altLang="ru-RU" sz="2000" dirty="0" err="1">
                <a:latin typeface="Arial" panose="020B0604020202020204" pitchFamily="34" charset="0"/>
                <a:cs typeface="Arial" panose="020B0604020202020204" pitchFamily="34" charset="0"/>
                <a:sym typeface="Wingdings" pitchFamily="2" charset="2"/>
              </a:rPr>
              <a:t>and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spin</a:t>
            </a:r>
            <a:r>
              <a:rPr lang="de-DE" altLang="ru-RU" sz="2000" dirty="0">
                <a:latin typeface="Arial" panose="020B0604020202020204" pitchFamily="34" charset="0"/>
                <a:cs typeface="Arial" panose="020B0604020202020204" pitchFamily="34" charset="0"/>
                <a:sym typeface="Wingdings" pitchFamily="2" charset="2"/>
              </a:rPr>
              <a:t>/</a:t>
            </a:r>
            <a:r>
              <a:rPr lang="de-DE" altLang="ru-RU" sz="2000" dirty="0" err="1">
                <a:latin typeface="Arial" panose="020B0604020202020204" pitchFamily="34" charset="0"/>
                <a:cs typeface="Arial" panose="020B0604020202020204" pitchFamily="34" charset="0"/>
                <a:sym typeface="Wingdings" pitchFamily="2" charset="2"/>
              </a:rPr>
              <a:t>parity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differences</a:t>
            </a:r>
            <a:r>
              <a:rPr lang="de-DE" altLang="ru-RU" sz="2000" dirty="0">
                <a:latin typeface="Arial" panose="020B0604020202020204" pitchFamily="34" charset="0"/>
                <a:cs typeface="Arial" panose="020B0604020202020204" pitchFamily="34" charset="0"/>
                <a:sym typeface="Wingdings" pitchFamily="2" charset="2"/>
              </a:rPr>
              <a:t>)</a:t>
            </a:r>
          </a:p>
          <a:p>
            <a:pPr eaLnBrk="1" hangingPunct="1">
              <a:lnSpc>
                <a:spcPct val="80000"/>
              </a:lnSpc>
              <a:buFont typeface="Wingdings" pitchFamily="2" charset="2"/>
              <a:buNone/>
            </a:pPr>
            <a:r>
              <a:rPr lang="de-DE" altLang="ru-RU" sz="2000" dirty="0" smtClean="0">
                <a:latin typeface="Arial" panose="020B0604020202020204" pitchFamily="34" charset="0"/>
                <a:cs typeface="Arial" panose="020B0604020202020204" pitchFamily="34" charset="0"/>
                <a:sym typeface="Wingdings" pitchFamily="2" charset="2"/>
              </a:rPr>
              <a:t>                                 </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ER-</a:t>
            </a:r>
            <a:r>
              <a:rPr lang="el-GR" altLang="ru-RU" sz="2000" b="1" dirty="0">
                <a:solidFill>
                  <a:srgbClr val="000066"/>
                </a:solidFill>
                <a:latin typeface="Arial" panose="020B0604020202020204" pitchFamily="34" charset="0"/>
                <a:cs typeface="Arial" panose="020B0604020202020204" pitchFamily="34" charset="0"/>
                <a:sym typeface="Wingdings" pitchFamily="2" charset="2"/>
              </a:rPr>
              <a:t>γ</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(CE) – </a:t>
            </a:r>
            <a:r>
              <a:rPr lang="de-DE" altLang="ru-RU" sz="2000" b="1" dirty="0" err="1">
                <a:solidFill>
                  <a:srgbClr val="000066"/>
                </a:solidFill>
                <a:latin typeface="Arial" panose="020B0604020202020204" pitchFamily="34" charset="0"/>
                <a:cs typeface="Arial" panose="020B0604020202020204" pitchFamily="34" charset="0"/>
                <a:sym typeface="Wingdings" pitchFamily="2" charset="2"/>
              </a:rPr>
              <a:t>decay</a:t>
            </a:r>
            <a:r>
              <a:rPr lang="de-DE" altLang="ru-RU" sz="2000" b="1" dirty="0">
                <a:solidFill>
                  <a:srgbClr val="000066"/>
                </a:solidFill>
                <a:latin typeface="Arial" panose="020B0604020202020204" pitchFamily="34" charset="0"/>
                <a:cs typeface="Arial" panose="020B0604020202020204" pitchFamily="34" charset="0"/>
                <a:sym typeface="Wingdings" pitchFamily="2" charset="2"/>
              </a:rPr>
              <a:t> </a:t>
            </a:r>
            <a:r>
              <a:rPr lang="de-DE" altLang="ru-RU" sz="2000" b="1" dirty="0" err="1">
                <a:solidFill>
                  <a:srgbClr val="000066"/>
                </a:solidFill>
                <a:latin typeface="Arial" panose="020B0604020202020204" pitchFamily="34" charset="0"/>
                <a:cs typeface="Arial" panose="020B0604020202020204" pitchFamily="34" charset="0"/>
                <a:sym typeface="Wingdings" pitchFamily="2" charset="2"/>
              </a:rPr>
              <a:t>measurements</a:t>
            </a:r>
            <a:endParaRPr lang="el-GR" altLang="ru-RU" sz="2000" b="1" dirty="0">
              <a:solidFill>
                <a:srgbClr val="000066"/>
              </a:solidFill>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b="1" dirty="0" err="1">
                <a:latin typeface="Arial" panose="020B0604020202020204" pitchFamily="34" charset="0"/>
                <a:cs typeface="Arial" panose="020B0604020202020204" pitchFamily="34" charset="0"/>
                <a:sym typeface="Wingdings" pitchFamily="2" charset="2"/>
              </a:rPr>
              <a:t>transitions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isoms</a:t>
            </a:r>
            <a:r>
              <a:rPr lang="de-DE" altLang="ru-RU" sz="2000" b="1" dirty="0">
                <a:latin typeface="Arial" panose="020B0604020202020204" pitchFamily="34" charset="0"/>
                <a:cs typeface="Arial" panose="020B0604020202020204" pitchFamily="34" charset="0"/>
                <a:sym typeface="Wingdings" pitchFamily="2" charset="2"/>
              </a:rPr>
              <a:t>(</a:t>
            </a:r>
            <a:r>
              <a:rPr lang="de-DE" altLang="ru-RU" sz="2000" b="1" dirty="0" err="1">
                <a:latin typeface="Arial" panose="020B0604020202020204" pitchFamily="34" charset="0"/>
                <a:cs typeface="Arial" panose="020B0604020202020204" pitchFamily="34" charset="0"/>
                <a:sym typeface="Wingdings" pitchFamily="2" charset="2"/>
              </a:rPr>
              <a:t>mother</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a:solidFill>
                  <a:srgbClr val="FF3300"/>
                </a:solidFill>
                <a:latin typeface="Arial" panose="020B0604020202020204" pitchFamily="34" charset="0"/>
                <a:cs typeface="Arial" panose="020B0604020202020204" pitchFamily="34" charset="0"/>
                <a:sym typeface="Wingdings" pitchFamily="2" charset="2"/>
              </a:rPr>
              <a:t></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excs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gs</a:t>
            </a:r>
            <a:r>
              <a:rPr lang="de-DE" altLang="ru-RU" sz="2000" b="1" dirty="0">
                <a:latin typeface="Arial" panose="020B0604020202020204" pitchFamily="34" charset="0"/>
                <a:cs typeface="Arial" panose="020B0604020202020204" pitchFamily="34" charset="0"/>
                <a:sym typeface="Wingdings" pitchFamily="2" charset="2"/>
              </a:rPr>
              <a:t> (</a:t>
            </a:r>
            <a:r>
              <a:rPr lang="de-DE" altLang="ru-RU" sz="2000" b="1" dirty="0" err="1">
                <a:latin typeface="Arial" panose="020B0604020202020204" pitchFamily="34" charset="0"/>
                <a:cs typeface="Arial" panose="020B0604020202020204" pitchFamily="34" charset="0"/>
                <a:sym typeface="Wingdings" pitchFamily="2" charset="2"/>
              </a:rPr>
              <a:t>mother</a:t>
            </a:r>
            <a:r>
              <a:rPr lang="de-DE" altLang="ru-RU" sz="2000" dirty="0">
                <a:latin typeface="Arial" panose="020B0604020202020204" pitchFamily="34" charset="0"/>
                <a:cs typeface="Arial" panose="020B0604020202020204" pitchFamily="34" charset="0"/>
                <a:sym typeface="Wingdings" pitchFamily="2" charset="2"/>
              </a:rPr>
              <a:t>) </a:t>
            </a: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E</a:t>
            </a:r>
            <a:r>
              <a:rPr lang="de-DE" altLang="ru-RU" sz="2000" baseline="30000" dirty="0">
                <a:latin typeface="Arial" panose="020B0604020202020204" pitchFamily="34" charset="0"/>
                <a:cs typeface="Arial" panose="020B0604020202020204" pitchFamily="34" charset="0"/>
                <a:sym typeface="Wingdings" pitchFamily="2" charset="2"/>
              </a:rPr>
              <a:t>*</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isomeric</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levels</a:t>
            </a:r>
            <a:endParaRPr lang="de-DE" altLang="ru-RU" sz="2000" dirty="0">
              <a:latin typeface="Arial" panose="020B0604020202020204" pitchFamily="34" charset="0"/>
              <a:cs typeface="Arial" panose="020B0604020202020204" pitchFamily="34" charset="0"/>
              <a:sym typeface="Wingdings" pitchFamily="2" charset="2"/>
            </a:endParaRPr>
          </a:p>
          <a:p>
            <a:pPr eaLnBrk="1" hangingPunct="1">
              <a:lnSpc>
                <a:spcPct val="80000"/>
              </a:lnSpc>
              <a:buFont typeface="Wingdings" pitchFamily="2" charset="2"/>
              <a:buNone/>
            </a:pPr>
            <a:r>
              <a:rPr lang="de-DE" altLang="ru-RU" sz="2000" dirty="0">
                <a:latin typeface="Arial" panose="020B0604020202020204" pitchFamily="34" charset="0"/>
                <a:cs typeface="Arial" panose="020B0604020202020204" pitchFamily="34" charset="0"/>
                <a:sym typeface="Wingdings" pitchFamily="2" charset="2"/>
              </a:rPr>
              <a:t>                             </a:t>
            </a:r>
            <a:r>
              <a:rPr lang="de-DE" altLang="ru-RU" sz="2000" dirty="0" err="1">
                <a:latin typeface="Arial" panose="020B0604020202020204" pitchFamily="34" charset="0"/>
                <a:cs typeface="Arial" panose="020B0604020202020204" pitchFamily="34" charset="0"/>
                <a:sym typeface="Wingdings" pitchFamily="2" charset="2"/>
              </a:rPr>
              <a:t>spin</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and</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parity</a:t>
            </a:r>
            <a:r>
              <a:rPr lang="de-DE" altLang="ru-RU" sz="2000" dirty="0">
                <a:latin typeface="Arial" panose="020B0604020202020204" pitchFamily="34" charset="0"/>
                <a:cs typeface="Arial" panose="020B0604020202020204" pitchFamily="34" charset="0"/>
                <a:sym typeface="Wingdings" pitchFamily="2" charset="2"/>
              </a:rPr>
              <a:t> </a:t>
            </a:r>
            <a:r>
              <a:rPr lang="de-DE" altLang="ru-RU" sz="2000" dirty="0" err="1">
                <a:latin typeface="Arial" panose="020B0604020202020204" pitchFamily="34" charset="0"/>
                <a:cs typeface="Arial" panose="020B0604020202020204" pitchFamily="34" charset="0"/>
                <a:sym typeface="Wingdings" pitchFamily="2" charset="2"/>
              </a:rPr>
              <a:t>assignments</a:t>
            </a:r>
            <a:endParaRPr lang="el-GR" altLang="ru-RU" sz="2000" dirty="0">
              <a:latin typeface="Arial" panose="020B0604020202020204" pitchFamily="34" charset="0"/>
              <a:cs typeface="Arial" panose="020B0604020202020204" pitchFamily="34" charset="0"/>
              <a:sym typeface="Wingdings" pitchFamily="2" charset="2"/>
            </a:endParaRPr>
          </a:p>
        </p:txBody>
      </p:sp>
    </p:spTree>
    <p:extLst>
      <p:ext uri="{BB962C8B-B14F-4D97-AF65-F5344CB8AC3E}">
        <p14:creationId xmlns:p14="http://schemas.microsoft.com/office/powerpoint/2010/main" val="540417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1" name="Picture 2" descr="decayNo255"/>
          <p:cNvPicPr>
            <a:picLocks noChangeAspect="1" noChangeArrowheads="1"/>
          </p:cNvPicPr>
          <p:nvPr/>
        </p:nvPicPr>
        <p:blipFill>
          <a:blip r:embed="rId3"/>
          <a:srcRect/>
          <a:stretch>
            <a:fillRect/>
          </a:stretch>
        </p:blipFill>
        <p:spPr bwMode="auto">
          <a:xfrm>
            <a:off x="2514601" y="3962400"/>
            <a:ext cx="2682875" cy="2724150"/>
          </a:xfrm>
          <a:prstGeom prst="rect">
            <a:avLst/>
          </a:prstGeom>
          <a:noFill/>
          <a:ln w="9525">
            <a:noFill/>
            <a:miter lim="800000"/>
            <a:headEnd/>
            <a:tailEnd/>
          </a:ln>
        </p:spPr>
      </p:pic>
      <p:graphicFrame>
        <p:nvGraphicFramePr>
          <p:cNvPr id="4098" name="Object 2"/>
          <p:cNvGraphicFramePr>
            <a:graphicFrameLocks noChangeAspect="1"/>
          </p:cNvGraphicFramePr>
          <p:nvPr/>
        </p:nvGraphicFramePr>
        <p:xfrm>
          <a:off x="5562601" y="1219200"/>
          <a:ext cx="2682875" cy="2921000"/>
        </p:xfrm>
        <a:graphic>
          <a:graphicData uri="http://schemas.openxmlformats.org/presentationml/2006/ole">
            <mc:AlternateContent xmlns:mc="http://schemas.openxmlformats.org/markup-compatibility/2006">
              <mc:Choice xmlns:v="urn:schemas-microsoft-com:vml" Requires="v">
                <p:oleObj spid="_x0000_s2125" name="CorelDRAW" r:id="rId4" imgW="6614280" imgH="6805800" progId="CorelDraw.Graphic.12">
                  <p:embed/>
                </p:oleObj>
              </mc:Choice>
              <mc:Fallback>
                <p:oleObj name="CorelDRAW" r:id="rId4" imgW="6614280" imgH="680580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1" y="1219200"/>
                        <a:ext cx="268287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905001" y="1066801"/>
          <a:ext cx="3109913" cy="2695575"/>
        </p:xfrm>
        <a:graphic>
          <a:graphicData uri="http://schemas.openxmlformats.org/presentationml/2006/ole">
            <mc:AlternateContent xmlns:mc="http://schemas.openxmlformats.org/markup-compatibility/2006">
              <mc:Choice xmlns:v="urn:schemas-microsoft-com:vml" Requires="v">
                <p:oleObj spid="_x0000_s2126" name="CorelDRAW" r:id="rId6" imgW="7072560" imgH="5793480" progId="CorelDraw.Graphic.12">
                  <p:embed/>
                </p:oleObj>
              </mc:Choice>
              <mc:Fallback>
                <p:oleObj name="CorelDRAW" r:id="rId6" imgW="7072560" imgH="5793480" progId="CorelDraw.Graphic.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1" y="1066801"/>
                        <a:ext cx="3109913"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4"/>
          <p:cNvGraphicFramePr>
            <a:graphicFrameLocks noChangeAspect="1"/>
          </p:cNvGraphicFramePr>
          <p:nvPr/>
        </p:nvGraphicFramePr>
        <p:xfrm>
          <a:off x="7010400" y="3200401"/>
          <a:ext cx="3265488" cy="3503613"/>
        </p:xfrm>
        <a:graphic>
          <a:graphicData uri="http://schemas.openxmlformats.org/presentationml/2006/ole">
            <mc:AlternateContent xmlns:mc="http://schemas.openxmlformats.org/markup-compatibility/2006">
              <mc:Choice xmlns:v="urn:schemas-microsoft-com:vml" Requires="v">
                <p:oleObj spid="_x0000_s2127" name="CorelDRAW" r:id="rId8" imgW="7003440" imgH="7101720" progId="CorelDraw.Graphic.12">
                  <p:embed/>
                </p:oleObj>
              </mc:Choice>
              <mc:Fallback>
                <p:oleObj name="CorelDRAW" r:id="rId8" imgW="7003440" imgH="7101720" progId="CorelDraw.Graphic.1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200401"/>
                        <a:ext cx="3265488"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Text Box 22"/>
          <p:cNvSpPr txBox="1">
            <a:spLocks noChangeArrowheads="1"/>
          </p:cNvSpPr>
          <p:nvPr/>
        </p:nvSpPr>
        <p:spPr bwMode="auto">
          <a:xfrm>
            <a:off x="2210465" y="116632"/>
            <a:ext cx="7048725" cy="461665"/>
          </a:xfrm>
          <a:prstGeom prst="rect">
            <a:avLst/>
          </a:prstGeom>
          <a:noFill/>
          <a:ln w="9525">
            <a:noFill/>
            <a:miter lim="800000"/>
            <a:headEnd/>
            <a:tailEnd/>
          </a:ln>
        </p:spPr>
        <p:txBody>
          <a:bodyPr wrap="none">
            <a:spAutoFit/>
          </a:bodyPr>
          <a:lstStyle/>
          <a:p>
            <a:pPr algn="ctr"/>
            <a:r>
              <a:rPr lang="en-US" sz="2400" b="1" dirty="0">
                <a:solidFill>
                  <a:srgbClr val="C00000"/>
                </a:solidFill>
                <a:latin typeface="Arial" panose="020B0604020202020204" pitchFamily="34" charset="0"/>
                <a:cs typeface="Arial" panose="020B0604020202020204" pitchFamily="34" charset="0"/>
              </a:rPr>
              <a:t>Some experimental </a:t>
            </a:r>
            <a:r>
              <a:rPr lang="en-US" sz="2400" b="1" dirty="0" smtClean="0">
                <a:solidFill>
                  <a:srgbClr val="C00000"/>
                </a:solidFill>
                <a:latin typeface="Arial" panose="020B0604020202020204" pitchFamily="34" charset="0"/>
                <a:cs typeface="Arial" panose="020B0604020202020204" pitchFamily="34" charset="0"/>
              </a:rPr>
              <a:t>results </a:t>
            </a:r>
            <a:r>
              <a:rPr lang="en-US" sz="2400" b="1" dirty="0">
                <a:solidFill>
                  <a:srgbClr val="C00000"/>
                </a:solidFill>
                <a:latin typeface="Arial" panose="020B0604020202020204" pitchFamily="34" charset="0"/>
                <a:cs typeface="Arial" panose="020B0604020202020204" pitchFamily="34" charset="0"/>
              </a:rPr>
              <a:t>obtained </a:t>
            </a:r>
            <a:r>
              <a:rPr lang="en-US" sz="2400" b="1" dirty="0" smtClean="0">
                <a:solidFill>
                  <a:srgbClr val="C00000"/>
                </a:solidFill>
                <a:latin typeface="Arial" panose="020B0604020202020204" pitchFamily="34" charset="0"/>
                <a:cs typeface="Arial" panose="020B0604020202020204" pitchFamily="34" charset="0"/>
              </a:rPr>
              <a:t>@ SHELS</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886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838201"/>
            <a:ext cx="7919567" cy="531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81200" y="249719"/>
            <a:ext cx="8534400" cy="461665"/>
          </a:xfrm>
          <a:prstGeom prst="rect">
            <a:avLst/>
          </a:prstGeom>
        </p:spPr>
        <p:txBody>
          <a:bodyPr wrap="square">
            <a:spAutoFit/>
          </a:bodyPr>
          <a:lstStyle/>
          <a:p>
            <a:r>
              <a:rPr lang="en-GB" sz="2400" b="1" dirty="0">
                <a:solidFill>
                  <a:srgbClr val="C00000"/>
                </a:solidFill>
                <a:latin typeface="Arial" panose="020B0604020202020204" pitchFamily="34" charset="0"/>
                <a:cs typeface="Arial" panose="020B0604020202020204" pitchFamily="34" charset="0"/>
              </a:rPr>
              <a:t>Spectroscopy of </a:t>
            </a:r>
            <a:r>
              <a:rPr lang="en-GB" sz="2400" b="1" dirty="0" err="1">
                <a:solidFill>
                  <a:srgbClr val="C00000"/>
                </a:solidFill>
                <a:latin typeface="Arial" panose="020B0604020202020204" pitchFamily="34" charset="0"/>
                <a:cs typeface="Arial" panose="020B0604020202020204" pitchFamily="34" charset="0"/>
              </a:rPr>
              <a:t>transfermium</a:t>
            </a:r>
            <a:r>
              <a:rPr lang="en-GB" sz="2400" b="1" dirty="0">
                <a:solidFill>
                  <a:srgbClr val="C00000"/>
                </a:solidFill>
                <a:latin typeface="Arial" panose="020B0604020202020204" pitchFamily="34" charset="0"/>
                <a:cs typeface="Arial" panose="020B0604020202020204" pitchFamily="34" charset="0"/>
              </a:rPr>
              <a:t> elements at </a:t>
            </a:r>
            <a:r>
              <a:rPr lang="en-GB" sz="2400" b="1" dirty="0" err="1">
                <a:solidFill>
                  <a:srgbClr val="C00000"/>
                </a:solidFill>
                <a:latin typeface="Arial" panose="020B0604020202020204" pitchFamily="34" charset="0"/>
                <a:cs typeface="Arial" panose="020B0604020202020204" pitchFamily="34" charset="0"/>
              </a:rPr>
              <a:t>Dubna</a:t>
            </a:r>
            <a:r>
              <a:rPr lang="en-GB" sz="2400" b="1" dirty="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Plans</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097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nvPr>
        </p:nvGraphicFramePr>
        <p:xfrm>
          <a:off x="1487488" y="779882"/>
          <a:ext cx="8022493" cy="5612021"/>
        </p:xfrm>
        <a:graphic>
          <a:graphicData uri="http://schemas.openxmlformats.org/presentationml/2006/ole">
            <mc:AlternateContent xmlns:mc="http://schemas.openxmlformats.org/markup-compatibility/2006">
              <mc:Choice xmlns:v="urn:schemas-microsoft-com:vml" Requires="v">
                <p:oleObj spid="_x0000_s6165" name="Graph" r:id="rId3" imgW="4105440" imgH="2872080" progId="Origin50.Graph">
                  <p:embed/>
                </p:oleObj>
              </mc:Choice>
              <mc:Fallback>
                <p:oleObj name="Graph" r:id="rId3" imgW="4105440" imgH="2872080" progId="Origin50.Graph">
                  <p:embed/>
                  <p:pic>
                    <p:nvPicPr>
                      <p:cNvPr id="0" name=""/>
                      <p:cNvPicPr/>
                      <p:nvPr/>
                    </p:nvPicPr>
                    <p:blipFill>
                      <a:blip r:embed="rId4"/>
                      <a:stretch>
                        <a:fillRect/>
                      </a:stretch>
                    </p:blipFill>
                    <p:spPr>
                      <a:xfrm>
                        <a:off x="1487488" y="779882"/>
                        <a:ext cx="8022493" cy="5612021"/>
                      </a:xfrm>
                      <a:prstGeom prst="rect">
                        <a:avLst/>
                      </a:prstGeom>
                    </p:spPr>
                  </p:pic>
                </p:oleObj>
              </mc:Fallback>
            </mc:AlternateContent>
          </a:graphicData>
        </a:graphic>
      </p:graphicFrame>
      <p:sp>
        <p:nvSpPr>
          <p:cNvPr id="2" name="Прямоугольник 1"/>
          <p:cNvSpPr/>
          <p:nvPr/>
        </p:nvSpPr>
        <p:spPr>
          <a:xfrm>
            <a:off x="969067" y="6362438"/>
            <a:ext cx="6395725" cy="369332"/>
          </a:xfrm>
          <a:prstGeom prst="rect">
            <a:avLst/>
          </a:prstGeom>
        </p:spPr>
        <p:txBody>
          <a:bodyPr wrap="none">
            <a:spAutoFit/>
          </a:bodyPr>
          <a:lstStyle/>
          <a:p>
            <a:r>
              <a:rPr lang="en-US" dirty="0" err="1" smtClean="0">
                <a:latin typeface="Times-Roman"/>
              </a:rPr>
              <a:t>E.M.Kozulin</a:t>
            </a:r>
            <a:r>
              <a:rPr lang="en-US" dirty="0" smtClean="0">
                <a:latin typeface="Times-Roman"/>
              </a:rPr>
              <a:t> </a:t>
            </a:r>
            <a:r>
              <a:rPr lang="en-US" i="1" dirty="0" smtClean="0">
                <a:latin typeface="Times-Roman"/>
              </a:rPr>
              <a:t>et al.</a:t>
            </a:r>
            <a:r>
              <a:rPr lang="en-US" dirty="0" smtClean="0">
                <a:latin typeface="Times-Roman"/>
              </a:rPr>
              <a:t>, PHYSICAL </a:t>
            </a:r>
            <a:r>
              <a:rPr lang="en-US" dirty="0">
                <a:latin typeface="Times-Roman"/>
              </a:rPr>
              <a:t>REVIEW C </a:t>
            </a:r>
            <a:r>
              <a:rPr lang="en-US" b="1" dirty="0">
                <a:latin typeface="Times-Bold"/>
              </a:rPr>
              <a:t>99</a:t>
            </a:r>
            <a:r>
              <a:rPr lang="en-US" dirty="0">
                <a:latin typeface="Times-Roman"/>
              </a:rPr>
              <a:t>, 014616 (2019)</a:t>
            </a:r>
            <a:endParaRPr lang="en-US" dirty="0"/>
          </a:p>
        </p:txBody>
      </p:sp>
      <p:sp>
        <p:nvSpPr>
          <p:cNvPr id="4" name="Прямоугольник 3"/>
          <p:cNvSpPr/>
          <p:nvPr/>
        </p:nvSpPr>
        <p:spPr>
          <a:xfrm>
            <a:off x="1703512" y="188640"/>
            <a:ext cx="8534400" cy="461665"/>
          </a:xfrm>
          <a:prstGeom prst="rect">
            <a:avLst/>
          </a:prstGeom>
        </p:spPr>
        <p:txBody>
          <a:bodyPr wrap="square">
            <a:spAutoFit/>
          </a:bodyPr>
          <a:lstStyle/>
          <a:p>
            <a:pPr algn="ctr"/>
            <a:r>
              <a:rPr lang="en-US" sz="2400" b="1" dirty="0" smtClean="0">
                <a:solidFill>
                  <a:srgbClr val="C00000"/>
                </a:solidFill>
                <a:latin typeface="Arial" panose="020B0604020202020204" pitchFamily="34" charset="0"/>
                <a:cs typeface="Arial" panose="020B0604020202020204" pitchFamily="34" charset="0"/>
              </a:rPr>
              <a:t>Fusion-</a:t>
            </a:r>
            <a:r>
              <a:rPr lang="en-US" sz="2400" b="1" dirty="0" err="1" smtClean="0">
                <a:solidFill>
                  <a:srgbClr val="C00000"/>
                </a:solidFill>
                <a:latin typeface="Arial" panose="020B0604020202020204" pitchFamily="34" charset="0"/>
                <a:cs typeface="Arial" panose="020B0604020202020204" pitchFamily="34" charset="0"/>
              </a:rPr>
              <a:t>quasifission</a:t>
            </a:r>
            <a:r>
              <a:rPr lang="en-US" sz="2400" b="1" dirty="0" smtClean="0">
                <a:solidFill>
                  <a:srgbClr val="C00000"/>
                </a:solidFill>
                <a:latin typeface="Arial" panose="020B0604020202020204" pitchFamily="34" charset="0"/>
                <a:cs typeface="Arial" panose="020B0604020202020204" pitchFamily="34" charset="0"/>
              </a:rPr>
              <a:t> competition in SH mass region</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171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168352" y="6428548"/>
            <a:ext cx="5063552" cy="369330"/>
          </a:xfrm>
          <a:prstGeom prst="rect">
            <a:avLst/>
          </a:prstGeom>
          <a:noFill/>
          <a:ln w="9525">
            <a:noFill/>
            <a:miter lim="800000"/>
            <a:headEnd/>
            <a:tailEnd/>
          </a:ln>
          <a:effectLst/>
        </p:spPr>
        <p:txBody>
          <a:bodyPr vert="horz" wrap="square" lIns="91438" tIns="45719" rIns="91438" bIns="45719" numCol="1" anchor="ctr" anchorCtr="0" compatLnSpc="1">
            <a:prstTxWarp prst="textNoShape">
              <a:avLst/>
            </a:prstTxWarp>
            <a:spAutoFit/>
          </a:bodyPr>
          <a:lstStyle/>
          <a:p>
            <a:pPr algn="just" fontAlgn="base">
              <a:spcBef>
                <a:spcPct val="0"/>
              </a:spcBef>
              <a:spcAft>
                <a:spcPct val="0"/>
              </a:spcAft>
              <a:tabLst>
                <a:tab pos="3324142" algn="l"/>
              </a:tabLst>
            </a:pPr>
            <a:r>
              <a:rPr lang="en-US" sz="1800" i="1" dirty="0">
                <a:solidFill>
                  <a:prstClr val="black"/>
                </a:solidFill>
                <a:latin typeface="Times New Roman" pitchFamily="18" charset="0"/>
                <a:ea typeface="Calibri" pitchFamily="34" charset="0"/>
                <a:cs typeface="Times New Roman" pitchFamily="18" charset="0"/>
              </a:rPr>
              <a:t>E.M. Kozulin et al</a:t>
            </a:r>
            <a:r>
              <a:rPr lang="en-US" sz="1800" i="1" dirty="0" smtClean="0">
                <a:solidFill>
                  <a:prstClr val="black"/>
                </a:solidFill>
                <a:latin typeface="Times New Roman" pitchFamily="18" charset="0"/>
                <a:ea typeface="Calibri" pitchFamily="34" charset="0"/>
                <a:cs typeface="Times New Roman" pitchFamily="18" charset="0"/>
              </a:rPr>
              <a:t>.</a:t>
            </a:r>
            <a:r>
              <a:rPr lang="en-US" sz="1800" i="1" dirty="0" smtClean="0">
                <a:solidFill>
                  <a:srgbClr val="000000"/>
                </a:solidFill>
                <a:latin typeface="Times New Roman" pitchFamily="18" charset="0"/>
                <a:ea typeface="Calibri" pitchFamily="34" charset="0"/>
                <a:cs typeface="Times New Roman" pitchFamily="18" charset="0"/>
              </a:rPr>
              <a:t>, Phys</a:t>
            </a:r>
            <a:r>
              <a:rPr lang="ru-RU" sz="1800" i="1" dirty="0">
                <a:solidFill>
                  <a:srgbClr val="000000"/>
                </a:solidFill>
                <a:latin typeface="Times New Roman" pitchFamily="18" charset="0"/>
                <a:ea typeface="Calibri" pitchFamily="34" charset="0"/>
                <a:cs typeface="Times New Roman" pitchFamily="18" charset="0"/>
              </a:rPr>
              <a:t>. </a:t>
            </a:r>
            <a:r>
              <a:rPr lang="en-US" sz="1800" i="1" dirty="0">
                <a:solidFill>
                  <a:srgbClr val="000000"/>
                </a:solidFill>
                <a:latin typeface="Times New Roman" pitchFamily="18" charset="0"/>
                <a:ea typeface="Calibri" pitchFamily="34" charset="0"/>
                <a:cs typeface="Times New Roman" pitchFamily="18" charset="0"/>
              </a:rPr>
              <a:t>Rev. </a:t>
            </a:r>
            <a:r>
              <a:rPr lang="en-US" sz="1800" b="1" i="1" dirty="0" smtClean="0">
                <a:solidFill>
                  <a:srgbClr val="000000"/>
                </a:solidFill>
                <a:latin typeface="Times New Roman" pitchFamily="18" charset="0"/>
                <a:ea typeface="Calibri" pitchFamily="34" charset="0"/>
                <a:cs typeface="Times New Roman" pitchFamily="18" charset="0"/>
              </a:rPr>
              <a:t>C96</a:t>
            </a:r>
            <a:r>
              <a:rPr lang="en-US" sz="1800" i="1" dirty="0" smtClean="0">
                <a:solidFill>
                  <a:srgbClr val="000000"/>
                </a:solidFill>
                <a:latin typeface="Times New Roman" pitchFamily="18" charset="0"/>
                <a:ea typeface="Times New Roman" pitchFamily="18" charset="0"/>
                <a:cs typeface="Times New Roman" pitchFamily="18" charset="0"/>
              </a:rPr>
              <a:t>, 064621 (2017)</a:t>
            </a:r>
            <a:endParaRPr lang="fr-FR" sz="1800" i="1" dirty="0">
              <a:solidFill>
                <a:prstClr val="black"/>
              </a:solidFill>
              <a:latin typeface="Times New Roman" pitchFamily="18" charset="0"/>
              <a:cs typeface="Times New Roman" pitchFamily="18" charset="0"/>
            </a:endParaRPr>
          </a:p>
        </p:txBody>
      </p:sp>
      <p:sp>
        <p:nvSpPr>
          <p:cNvPr id="8" name="Заголовок 1"/>
          <p:cNvSpPr txBox="1">
            <a:spLocks/>
          </p:cNvSpPr>
          <p:nvPr/>
        </p:nvSpPr>
        <p:spPr>
          <a:xfrm>
            <a:off x="168352" y="25014"/>
            <a:ext cx="4157330" cy="900000"/>
          </a:xfrm>
          <a:prstGeom prst="rect">
            <a:avLst/>
          </a:prstGeom>
        </p:spPr>
        <p:txBody>
          <a:bodyPr vert="horz" lIns="91438" tIns="45719" rIns="91438" bIns="45719"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b="1" dirty="0">
                <a:solidFill>
                  <a:srgbClr val="C00000"/>
                </a:solidFill>
                <a:latin typeface="Arial" panose="020B0604020202020204" pitchFamily="34" charset="0"/>
                <a:cs typeface="Arial" panose="020B0604020202020204" pitchFamily="34" charset="0"/>
              </a:rPr>
              <a:t>Inverse quasifission</a:t>
            </a:r>
          </a:p>
          <a:p>
            <a:pPr algn="ctr">
              <a:lnSpc>
                <a:spcPct val="100000"/>
              </a:lnSpc>
            </a:pPr>
            <a:r>
              <a:rPr lang="en-US" sz="2000" b="1" baseline="30000" dirty="0">
                <a:solidFill>
                  <a:srgbClr val="C00000"/>
                </a:solidFill>
                <a:latin typeface="Arial" panose="020B0604020202020204" pitchFamily="34" charset="0"/>
                <a:cs typeface="Arial" panose="020B0604020202020204" pitchFamily="34" charset="0"/>
              </a:rPr>
              <a:t>156,160</a:t>
            </a:r>
            <a:r>
              <a:rPr lang="en-US" sz="2000" b="1" dirty="0">
                <a:solidFill>
                  <a:srgbClr val="C00000"/>
                </a:solidFill>
                <a:latin typeface="Arial" panose="020B0604020202020204" pitchFamily="34" charset="0"/>
                <a:cs typeface="Arial" panose="020B0604020202020204" pitchFamily="34" charset="0"/>
              </a:rPr>
              <a:t>Gd + </a:t>
            </a:r>
            <a:r>
              <a:rPr lang="en-US" sz="2000" b="1" baseline="30000" dirty="0">
                <a:solidFill>
                  <a:srgbClr val="C00000"/>
                </a:solidFill>
                <a:latin typeface="Arial" panose="020B0604020202020204" pitchFamily="34" charset="0"/>
                <a:cs typeface="Arial" panose="020B0604020202020204" pitchFamily="34" charset="0"/>
              </a:rPr>
              <a:t>186</a:t>
            </a:r>
            <a:r>
              <a:rPr lang="en-US" sz="2000" b="1" dirty="0">
                <a:solidFill>
                  <a:srgbClr val="C00000"/>
                </a:solidFill>
                <a:latin typeface="Arial" panose="020B0604020202020204" pitchFamily="34" charset="0"/>
                <a:cs typeface="Arial" panose="020B0604020202020204" pitchFamily="34" charset="0"/>
              </a:rPr>
              <a:t>W</a:t>
            </a:r>
            <a:endParaRPr lang="ru-RU" sz="2000" b="1" dirty="0">
              <a:solidFill>
                <a:srgbClr val="C00000"/>
              </a:solidFill>
              <a:latin typeface="Arial" panose="020B0604020202020204" pitchFamily="34" charset="0"/>
              <a:cs typeface="Arial" panose="020B0604020202020204" pitchFamily="34" charset="0"/>
            </a:endParaRPr>
          </a:p>
        </p:txBody>
      </p:sp>
      <p:graphicFrame>
        <p:nvGraphicFramePr>
          <p:cNvPr id="3" name="Объект 2"/>
          <p:cNvGraphicFramePr>
            <a:graphicFrameLocks noChangeAspect="1"/>
          </p:cNvGraphicFramePr>
          <p:nvPr>
            <p:extLst/>
          </p:nvPr>
        </p:nvGraphicFramePr>
        <p:xfrm>
          <a:off x="168352" y="838984"/>
          <a:ext cx="3762839" cy="5432208"/>
        </p:xfrm>
        <a:graphic>
          <a:graphicData uri="http://schemas.openxmlformats.org/presentationml/2006/ole">
            <mc:AlternateContent xmlns:mc="http://schemas.openxmlformats.org/markup-compatibility/2006">
              <mc:Choice xmlns:v="urn:schemas-microsoft-com:vml" Requires="v">
                <p:oleObj spid="_x0000_s3099" name="Graph" r:id="rId3" imgW="2554200" imgH="3688560" progId="Origin50.Graph">
                  <p:embed/>
                </p:oleObj>
              </mc:Choice>
              <mc:Fallback>
                <p:oleObj name="Graph" r:id="rId3" imgW="2554200" imgH="3688560" progId="Origin50.Graph">
                  <p:embed/>
                  <p:pic>
                    <p:nvPicPr>
                      <p:cNvPr id="0" name=""/>
                      <p:cNvPicPr>
                        <a:picLocks noChangeAspect="1" noChangeArrowheads="1"/>
                      </p:cNvPicPr>
                      <p:nvPr/>
                    </p:nvPicPr>
                    <p:blipFill>
                      <a:blip r:embed="rId4"/>
                      <a:srcRect/>
                      <a:stretch>
                        <a:fillRect/>
                      </a:stretch>
                    </p:blipFill>
                    <p:spPr bwMode="auto">
                      <a:xfrm>
                        <a:off x="168352" y="838984"/>
                        <a:ext cx="3762839" cy="5432208"/>
                      </a:xfrm>
                      <a:prstGeom prst="rect">
                        <a:avLst/>
                      </a:prstGeom>
                      <a:noFill/>
                      <a:ln>
                        <a:noFill/>
                      </a:ln>
                    </p:spPr>
                  </p:pic>
                </p:oleObj>
              </mc:Fallback>
            </mc:AlternateContent>
          </a:graphicData>
        </a:graphic>
      </p:graphicFrame>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r="33625"/>
          <a:stretch/>
        </p:blipFill>
        <p:spPr>
          <a:xfrm>
            <a:off x="4655840" y="942730"/>
            <a:ext cx="6768752" cy="5224715"/>
          </a:xfrm>
          <a:prstGeom prst="rect">
            <a:avLst/>
          </a:prstGeom>
        </p:spPr>
      </p:pic>
      <p:sp>
        <p:nvSpPr>
          <p:cNvPr id="10" name="Rectangle 6"/>
          <p:cNvSpPr>
            <a:spLocks noChangeArrowheads="1"/>
          </p:cNvSpPr>
          <p:nvPr/>
        </p:nvSpPr>
        <p:spPr bwMode="auto">
          <a:xfrm>
            <a:off x="5663952" y="6428548"/>
            <a:ext cx="6215680" cy="369330"/>
          </a:xfrm>
          <a:prstGeom prst="rect">
            <a:avLst/>
          </a:prstGeom>
          <a:noFill/>
          <a:ln w="9525">
            <a:noFill/>
            <a:miter lim="800000"/>
            <a:headEnd/>
            <a:tailEnd/>
          </a:ln>
          <a:effectLst/>
        </p:spPr>
        <p:txBody>
          <a:bodyPr vert="horz" wrap="square" lIns="91438" tIns="45719" rIns="91438" bIns="45719" numCol="1" anchor="ctr" anchorCtr="0" compatLnSpc="1">
            <a:prstTxWarp prst="textNoShape">
              <a:avLst/>
            </a:prstTxWarp>
            <a:spAutoFit/>
          </a:bodyPr>
          <a:lstStyle/>
          <a:p>
            <a:pPr algn="just" fontAlgn="base">
              <a:spcBef>
                <a:spcPct val="0"/>
              </a:spcBef>
              <a:spcAft>
                <a:spcPct val="0"/>
              </a:spcAft>
              <a:tabLst>
                <a:tab pos="3324142" algn="l"/>
              </a:tabLst>
            </a:pPr>
            <a:r>
              <a:rPr lang="en-US" sz="1800" i="1" dirty="0" smtClean="0">
                <a:solidFill>
                  <a:prstClr val="black"/>
                </a:solidFill>
                <a:latin typeface="Times New Roman" pitchFamily="18" charset="0"/>
                <a:ea typeface="Calibri" pitchFamily="34" charset="0"/>
                <a:cs typeface="Times New Roman" pitchFamily="18" charset="0"/>
              </a:rPr>
              <a:t>V.V. </a:t>
            </a:r>
            <a:r>
              <a:rPr lang="en-US" sz="1800" i="1" dirty="0" err="1" smtClean="0">
                <a:solidFill>
                  <a:prstClr val="black"/>
                </a:solidFill>
                <a:latin typeface="Times New Roman" pitchFamily="18" charset="0"/>
                <a:ea typeface="Calibri" pitchFamily="34" charset="0"/>
                <a:cs typeface="Times New Roman" pitchFamily="18" charset="0"/>
              </a:rPr>
              <a:t>Saiko</a:t>
            </a:r>
            <a:r>
              <a:rPr lang="en-US" sz="1800" i="1" dirty="0" smtClean="0">
                <a:solidFill>
                  <a:prstClr val="black"/>
                </a:solidFill>
                <a:latin typeface="Times New Roman" pitchFamily="18" charset="0"/>
                <a:ea typeface="Calibri" pitchFamily="34" charset="0"/>
                <a:cs typeface="Times New Roman" pitchFamily="18" charset="0"/>
              </a:rPr>
              <a:t> and A.V. Karpov</a:t>
            </a:r>
            <a:r>
              <a:rPr lang="en-US" sz="1800" i="1" dirty="0" smtClean="0">
                <a:solidFill>
                  <a:srgbClr val="000000"/>
                </a:solidFill>
                <a:latin typeface="Times New Roman" pitchFamily="18" charset="0"/>
                <a:ea typeface="Calibri" pitchFamily="34" charset="0"/>
                <a:cs typeface="Times New Roman" pitchFamily="18" charset="0"/>
              </a:rPr>
              <a:t>, Phys</a:t>
            </a:r>
            <a:r>
              <a:rPr lang="ru-RU" sz="1800" i="1" dirty="0">
                <a:solidFill>
                  <a:srgbClr val="000000"/>
                </a:solidFill>
                <a:latin typeface="Times New Roman" pitchFamily="18" charset="0"/>
                <a:ea typeface="Calibri" pitchFamily="34" charset="0"/>
                <a:cs typeface="Times New Roman" pitchFamily="18" charset="0"/>
              </a:rPr>
              <a:t>. </a:t>
            </a:r>
            <a:r>
              <a:rPr lang="en-US" sz="1800" i="1" dirty="0">
                <a:solidFill>
                  <a:srgbClr val="000000"/>
                </a:solidFill>
                <a:latin typeface="Times New Roman" pitchFamily="18" charset="0"/>
                <a:ea typeface="Calibri" pitchFamily="34" charset="0"/>
                <a:cs typeface="Times New Roman" pitchFamily="18" charset="0"/>
              </a:rPr>
              <a:t>Rev. </a:t>
            </a:r>
            <a:r>
              <a:rPr lang="en-US" sz="1800" b="1" i="1" dirty="0" smtClean="0">
                <a:solidFill>
                  <a:srgbClr val="000000"/>
                </a:solidFill>
                <a:latin typeface="Times New Roman" pitchFamily="18" charset="0"/>
                <a:ea typeface="Calibri" pitchFamily="34" charset="0"/>
                <a:cs typeface="Times New Roman" pitchFamily="18" charset="0"/>
              </a:rPr>
              <a:t>C99</a:t>
            </a:r>
            <a:r>
              <a:rPr lang="en-US" sz="1800" i="1" dirty="0" smtClean="0">
                <a:solidFill>
                  <a:srgbClr val="000000"/>
                </a:solidFill>
                <a:latin typeface="Times New Roman" pitchFamily="18" charset="0"/>
                <a:ea typeface="Times New Roman" pitchFamily="18" charset="0"/>
                <a:cs typeface="Times New Roman" pitchFamily="18" charset="0"/>
              </a:rPr>
              <a:t>, 014613 (2019)</a:t>
            </a:r>
            <a:endParaRPr lang="fr-FR" sz="1800" i="1" dirty="0">
              <a:solidFill>
                <a:prstClr val="black"/>
              </a:solidFill>
              <a:latin typeface="Times New Roman" pitchFamily="18" charset="0"/>
              <a:cs typeface="Times New Roman" pitchFamily="18" charset="0"/>
            </a:endParaRPr>
          </a:p>
        </p:txBody>
      </p:sp>
      <p:sp>
        <p:nvSpPr>
          <p:cNvPr id="11" name="TextBox 10"/>
          <p:cNvSpPr txBox="1"/>
          <p:nvPr/>
        </p:nvSpPr>
        <p:spPr>
          <a:xfrm>
            <a:off x="6384032" y="130477"/>
            <a:ext cx="4410182" cy="769441"/>
          </a:xfrm>
          <a:prstGeom prst="rect">
            <a:avLst/>
          </a:prstGeom>
          <a:noFill/>
        </p:spPr>
        <p:txBody>
          <a:bodyPr wrap="none" rtlCol="0">
            <a:spAutoFit/>
          </a:bodyPr>
          <a:lstStyle/>
          <a:p>
            <a:pPr algn="ctr"/>
            <a:r>
              <a:rPr lang="en-US" sz="2200" b="1" dirty="0" smtClean="0">
                <a:solidFill>
                  <a:srgbClr val="C00000"/>
                </a:solidFill>
                <a:latin typeface="Arial" panose="020B0604020202020204" pitchFamily="34" charset="0"/>
                <a:cs typeface="Arial" panose="020B0604020202020204" pitchFamily="34" charset="0"/>
              </a:rPr>
              <a:t>Orientation effects in</a:t>
            </a:r>
            <a:br>
              <a:rPr lang="en-US" sz="2200" b="1" dirty="0" smtClean="0">
                <a:solidFill>
                  <a:srgbClr val="C00000"/>
                </a:solidFill>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multinucleon transfer reactions</a:t>
            </a:r>
            <a:endParaRPr lang="ru-RU" sz="2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249199"/>
      </p:ext>
    </p:extLst>
  </p:cSld>
  <p:clrMapOvr>
    <a:masterClrMapping/>
  </p:clrMapOvr>
  <mc:AlternateContent xmlns:mc="http://schemas.openxmlformats.org/markup-compatibility/2006" xmlns:p14="http://schemas.microsoft.com/office/powerpoint/2010/main">
    <mc:Choice Requires="p14">
      <p:transition spd="slow" p14:dur="2000" advTm="472"/>
    </mc:Choice>
    <mc:Fallback xmlns="">
      <p:transition spd="slow" advTm="47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1879601" y="144290"/>
            <a:ext cx="9472983" cy="4668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smtClean="0">
                <a:solidFill>
                  <a:srgbClr val="C00000"/>
                </a:solidFill>
                <a:latin typeface="Arial" panose="020B0604020202020204" pitchFamily="34" charset="0"/>
                <a:cs typeface="Arial" panose="020B0604020202020204" pitchFamily="34" charset="0"/>
              </a:rPr>
              <a:t>Neutron-rich nuclei in </a:t>
            </a:r>
            <a:r>
              <a:rPr lang="en-US" sz="2200" b="1" dirty="0" err="1" smtClean="0">
                <a:solidFill>
                  <a:srgbClr val="C00000"/>
                </a:solidFill>
                <a:latin typeface="Arial" panose="020B0604020202020204" pitchFamily="34" charset="0"/>
                <a:cs typeface="Arial" panose="020B0604020202020204" pitchFamily="34" charset="0"/>
              </a:rPr>
              <a:t>multinucleon</a:t>
            </a:r>
            <a:r>
              <a:rPr lang="en-US" sz="2200" b="1" dirty="0" smtClean="0">
                <a:solidFill>
                  <a:srgbClr val="C00000"/>
                </a:solidFill>
                <a:latin typeface="Arial" panose="020B0604020202020204" pitchFamily="34" charset="0"/>
                <a:cs typeface="Arial" panose="020B0604020202020204" pitchFamily="34" charset="0"/>
              </a:rPr>
              <a:t> transfer reactions</a:t>
            </a:r>
            <a:endParaRPr lang="ru-RU" sz="2200" b="1" dirty="0">
              <a:solidFill>
                <a:srgbClr val="C00000"/>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16" y="1078186"/>
            <a:ext cx="8869525" cy="5048295"/>
          </a:xfrm>
          <a:prstGeom prst="rect">
            <a:avLst/>
          </a:prstGeom>
        </p:spPr>
      </p:pic>
      <p:sp>
        <p:nvSpPr>
          <p:cNvPr id="4" name="Прямоугольник 3"/>
          <p:cNvSpPr/>
          <p:nvPr/>
        </p:nvSpPr>
        <p:spPr>
          <a:xfrm>
            <a:off x="4871864" y="6309320"/>
            <a:ext cx="6984776" cy="400110"/>
          </a:xfrm>
          <a:prstGeom prst="rect">
            <a:avLst/>
          </a:prstGeom>
        </p:spPr>
        <p:txBody>
          <a:bodyPr wrap="square">
            <a:spAutoFit/>
          </a:bodyPr>
          <a:lstStyle/>
          <a:p>
            <a:r>
              <a:rPr lang="ru-RU" i="1" dirty="0">
                <a:solidFill>
                  <a:srgbClr val="C00000"/>
                </a:solidFill>
                <a:latin typeface="Arial" panose="020B0604020202020204" pitchFamily="34" charset="0"/>
                <a:cs typeface="Arial" panose="020B0604020202020204" pitchFamily="34" charset="0"/>
              </a:rPr>
              <a:t>A.V. Karpov </a:t>
            </a:r>
            <a:r>
              <a:rPr lang="ru-RU" i="1" dirty="0" err="1">
                <a:solidFill>
                  <a:srgbClr val="C00000"/>
                </a:solidFill>
                <a:latin typeface="Arial" panose="020B0604020202020204" pitchFamily="34" charset="0"/>
                <a:cs typeface="Arial" panose="020B0604020202020204" pitchFamily="34" charset="0"/>
              </a:rPr>
              <a:t>and</a:t>
            </a:r>
            <a:r>
              <a:rPr lang="ru-RU" i="1" dirty="0">
                <a:solidFill>
                  <a:srgbClr val="C00000"/>
                </a:solidFill>
                <a:latin typeface="Arial" panose="020B0604020202020204" pitchFamily="34" charset="0"/>
                <a:cs typeface="Arial" panose="020B0604020202020204" pitchFamily="34" charset="0"/>
              </a:rPr>
              <a:t> V.V. </a:t>
            </a:r>
            <a:r>
              <a:rPr lang="ru-RU" i="1" dirty="0" err="1">
                <a:solidFill>
                  <a:srgbClr val="C00000"/>
                </a:solidFill>
                <a:latin typeface="Arial" panose="020B0604020202020204" pitchFamily="34" charset="0"/>
                <a:cs typeface="Arial" panose="020B0604020202020204" pitchFamily="34" charset="0"/>
              </a:rPr>
              <a:t>Saiko</a:t>
            </a:r>
            <a:r>
              <a:rPr lang="ru-RU" i="1" dirty="0">
                <a:solidFill>
                  <a:srgbClr val="C00000"/>
                </a:solidFill>
                <a:latin typeface="Arial" panose="020B0604020202020204" pitchFamily="34" charset="0"/>
                <a:cs typeface="Arial" panose="020B0604020202020204" pitchFamily="34" charset="0"/>
              </a:rPr>
              <a:t>, </a:t>
            </a:r>
            <a:r>
              <a:rPr lang="ru-RU" i="1" dirty="0" err="1">
                <a:solidFill>
                  <a:srgbClr val="C00000"/>
                </a:solidFill>
                <a:latin typeface="Arial" panose="020B0604020202020204" pitchFamily="34" charset="0"/>
                <a:cs typeface="Arial" panose="020B0604020202020204" pitchFamily="34" charset="0"/>
              </a:rPr>
              <a:t>Phys</a:t>
            </a:r>
            <a:r>
              <a:rPr lang="ru-RU" i="1" dirty="0">
                <a:solidFill>
                  <a:srgbClr val="C00000"/>
                </a:solidFill>
                <a:latin typeface="Arial" panose="020B0604020202020204" pitchFamily="34" charset="0"/>
                <a:cs typeface="Arial" panose="020B0604020202020204" pitchFamily="34" charset="0"/>
              </a:rPr>
              <a:t>. </a:t>
            </a:r>
            <a:r>
              <a:rPr lang="ru-RU" i="1" dirty="0" err="1">
                <a:solidFill>
                  <a:srgbClr val="C00000"/>
                </a:solidFill>
                <a:latin typeface="Arial" panose="020B0604020202020204" pitchFamily="34" charset="0"/>
                <a:cs typeface="Arial" panose="020B0604020202020204" pitchFamily="34" charset="0"/>
              </a:rPr>
              <a:t>Rev</a:t>
            </a:r>
            <a:r>
              <a:rPr lang="ru-RU" i="1" dirty="0">
                <a:solidFill>
                  <a:srgbClr val="C00000"/>
                </a:solidFill>
                <a:latin typeface="Arial" panose="020B0604020202020204" pitchFamily="34" charset="0"/>
                <a:cs typeface="Arial" panose="020B0604020202020204" pitchFamily="34" charset="0"/>
              </a:rPr>
              <a:t>. C 96, 024618 (2017)</a:t>
            </a:r>
          </a:p>
        </p:txBody>
      </p:sp>
    </p:spTree>
    <p:extLst>
      <p:ext uri="{BB962C8B-B14F-4D97-AF65-F5344CB8AC3E}">
        <p14:creationId xmlns:p14="http://schemas.microsoft.com/office/powerpoint/2010/main" val="1743101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086236" y="156347"/>
            <a:ext cx="7552714" cy="615440"/>
          </a:xfrm>
        </p:spPr>
        <p:txBody>
          <a:bodyPr rtlCol="0">
            <a:noAutofit/>
          </a:bodyPr>
          <a:lstStyle/>
          <a:p>
            <a:pPr algn="ctr">
              <a:defRPr/>
            </a:pPr>
            <a:r>
              <a:rPr lang="en-US" sz="1800" b="1" dirty="0" smtClean="0">
                <a:solidFill>
                  <a:srgbClr val="C00000"/>
                </a:solidFill>
                <a:latin typeface="Arial" panose="020B0604020202020204" pitchFamily="34" charset="0"/>
                <a:cs typeface="Arial" panose="020B0604020202020204" pitchFamily="34" charset="0"/>
              </a:rPr>
              <a:t>New </a:t>
            </a:r>
            <a:r>
              <a:rPr lang="en-US" sz="1800" b="1" dirty="0">
                <a:solidFill>
                  <a:srgbClr val="C00000"/>
                </a:solidFill>
                <a:latin typeface="Arial" panose="020B0604020202020204" pitchFamily="34" charset="0"/>
                <a:cs typeface="Arial" panose="020B0604020202020204" pitchFamily="34" charset="0"/>
              </a:rPr>
              <a:t>separator </a:t>
            </a:r>
            <a:r>
              <a:rPr lang="en-US" sz="1800" b="1" dirty="0" smtClean="0">
                <a:solidFill>
                  <a:srgbClr val="C00000"/>
                </a:solidFill>
                <a:latin typeface="Arial" panose="020B0604020202020204" pitchFamily="34" charset="0"/>
                <a:cs typeface="Arial" panose="020B0604020202020204" pitchFamily="34" charset="0"/>
              </a:rPr>
              <a:t>Magnetic </a:t>
            </a:r>
            <a:r>
              <a:rPr lang="en-US" sz="1800" b="1" dirty="0">
                <a:solidFill>
                  <a:srgbClr val="C00000"/>
                </a:solidFill>
                <a:latin typeface="Arial" panose="020B0604020202020204" pitchFamily="34" charset="0"/>
                <a:cs typeface="Arial" panose="020B0604020202020204" pitchFamily="34" charset="0"/>
              </a:rPr>
              <a:t>Analyzer of High </a:t>
            </a:r>
            <a:r>
              <a:rPr lang="en-US" sz="1800" b="1" dirty="0" smtClean="0">
                <a:solidFill>
                  <a:srgbClr val="C00000"/>
                </a:solidFill>
                <a:latin typeface="Arial" panose="020B0604020202020204" pitchFamily="34" charset="0"/>
                <a:cs typeface="Arial" panose="020B0604020202020204" pitchFamily="34" charset="0"/>
              </a:rPr>
              <a:t>Resolution MAVR:</a:t>
            </a:r>
            <a:br>
              <a:rPr lang="en-US" sz="1800" b="1" dirty="0" smtClean="0">
                <a:solidFill>
                  <a:srgbClr val="C00000"/>
                </a:solidFill>
                <a:latin typeface="Arial" panose="020B0604020202020204" pitchFamily="34" charset="0"/>
                <a:cs typeface="Arial" panose="020B0604020202020204" pitchFamily="34" charset="0"/>
              </a:rPr>
            </a:br>
            <a:r>
              <a:rPr lang="en-US" sz="1800" b="1" dirty="0" smtClean="0">
                <a:solidFill>
                  <a:srgbClr val="C00000"/>
                </a:solidFill>
                <a:latin typeface="Arial" panose="020B0604020202020204" pitchFamily="34" charset="0"/>
                <a:cs typeface="Arial" panose="020B0604020202020204" pitchFamily="34" charset="0"/>
              </a:rPr>
              <a:t>commissioning and first test experiments</a:t>
            </a:r>
            <a:endParaRPr lang="ru-RU" sz="1800" b="1" dirty="0">
              <a:solidFill>
                <a:srgbClr val="C00000"/>
              </a:solidFill>
              <a:latin typeface="Arial" panose="020B0604020202020204" pitchFamily="34" charset="0"/>
              <a:cs typeface="Arial" panose="020B0604020202020204" pitchFamily="34"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tretch>
            <a:fillRect/>
          </a:stretch>
        </p:blipFill>
        <p:spPr>
          <a:xfrm>
            <a:off x="614010" y="895306"/>
            <a:ext cx="6120130" cy="2974975"/>
          </a:xfrm>
          <a:prstGeom prst="rect">
            <a:avLst/>
          </a:prstGeom>
        </p:spPr>
      </p:pic>
      <p:sp>
        <p:nvSpPr>
          <p:cNvPr id="2" name="Прямоугольник 1"/>
          <p:cNvSpPr/>
          <p:nvPr/>
        </p:nvSpPr>
        <p:spPr>
          <a:xfrm>
            <a:off x="7865745" y="2549585"/>
            <a:ext cx="2936188" cy="830997"/>
          </a:xfrm>
          <a:prstGeom prst="rect">
            <a:avLst/>
          </a:prstGeom>
        </p:spPr>
        <p:txBody>
          <a:bodyPr wrap="none">
            <a:spAutoFit/>
          </a:bodyPr>
          <a:lstStyle/>
          <a:p>
            <a:pPr algn="ctr"/>
            <a:r>
              <a:rPr lang="en-US" dirty="0" smtClean="0">
                <a:solidFill>
                  <a:srgbClr val="002060"/>
                </a:solidFill>
                <a:latin typeface="Arial" panose="020B0604020202020204" pitchFamily="34" charset="0"/>
                <a:ea typeface="MS Mincho"/>
                <a:cs typeface="Arial" panose="020B0604020202020204" pitchFamily="34" charset="0"/>
              </a:rPr>
              <a:t>First test: December 2018:</a:t>
            </a:r>
          </a:p>
          <a:p>
            <a:endParaRPr lang="en-US" baseline="30000" dirty="0" smtClean="0">
              <a:solidFill>
                <a:srgbClr val="002060"/>
              </a:solidFill>
              <a:latin typeface="Arial" panose="020B0604020202020204" pitchFamily="34" charset="0"/>
              <a:ea typeface="MS Mincho"/>
              <a:cs typeface="Arial" panose="020B0604020202020204" pitchFamily="34" charset="0"/>
            </a:endParaRPr>
          </a:p>
          <a:p>
            <a:r>
              <a:rPr lang="ru-RU" baseline="30000" dirty="0" smtClean="0">
                <a:solidFill>
                  <a:srgbClr val="002060"/>
                </a:solidFill>
                <a:latin typeface="Arial" panose="020B0604020202020204" pitchFamily="34" charset="0"/>
                <a:ea typeface="MS Mincho"/>
                <a:cs typeface="Arial" panose="020B0604020202020204" pitchFamily="34" charset="0"/>
              </a:rPr>
              <a:t>18</a:t>
            </a:r>
            <a:r>
              <a:rPr lang="ru-RU" dirty="0" smtClean="0">
                <a:solidFill>
                  <a:srgbClr val="002060"/>
                </a:solidFill>
                <a:latin typeface="Arial" panose="020B0604020202020204" pitchFamily="34" charset="0"/>
                <a:ea typeface="MS Mincho"/>
                <a:cs typeface="Arial" panose="020B0604020202020204" pitchFamily="34" charset="0"/>
              </a:rPr>
              <a:t>О+</a:t>
            </a:r>
            <a:r>
              <a:rPr lang="en-US" baseline="30000" dirty="0" err="1" smtClean="0">
                <a:solidFill>
                  <a:srgbClr val="002060"/>
                </a:solidFill>
                <a:latin typeface="Arial" panose="020B0604020202020204" pitchFamily="34" charset="0"/>
                <a:ea typeface="MS Mincho"/>
                <a:cs typeface="Arial" panose="020B0604020202020204" pitchFamily="34" charset="0"/>
              </a:rPr>
              <a:t>nat</a:t>
            </a:r>
            <a:r>
              <a:rPr lang="en-US" dirty="0" err="1" smtClean="0">
                <a:solidFill>
                  <a:srgbClr val="002060"/>
                </a:solidFill>
                <a:latin typeface="Arial" panose="020B0604020202020204" pitchFamily="34" charset="0"/>
                <a:ea typeface="MS Mincho"/>
                <a:cs typeface="Arial" panose="020B0604020202020204" pitchFamily="34" charset="0"/>
              </a:rPr>
              <a:t>Ta</a:t>
            </a:r>
            <a:r>
              <a:rPr lang="en-US" dirty="0" smtClean="0">
                <a:solidFill>
                  <a:srgbClr val="002060"/>
                </a:solidFill>
                <a:latin typeface="Arial" panose="020B0604020202020204" pitchFamily="34" charset="0"/>
                <a:ea typeface="MS Mincho"/>
                <a:cs typeface="Arial" panose="020B0604020202020204" pitchFamily="34" charset="0"/>
              </a:rPr>
              <a:t> @ 179 MeV</a:t>
            </a:r>
            <a:endParaRPr lang="ru-RU" dirty="0">
              <a:solidFill>
                <a:srgbClr val="002060"/>
              </a:solidFill>
              <a:latin typeface="Arial" panose="020B0604020202020204" pitchFamily="34" charset="0"/>
              <a:cs typeface="Arial" panose="020B0604020202020204" pitchFamily="34" charset="0"/>
            </a:endParaRPr>
          </a:p>
        </p:txBody>
      </p:sp>
      <p:pic>
        <p:nvPicPr>
          <p:cNvPr id="6"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l="17226" t="14400" r="16171" b="42000"/>
          <a:stretch>
            <a:fillRect/>
          </a:stretch>
        </p:blipFill>
        <p:spPr bwMode="auto">
          <a:xfrm>
            <a:off x="654643" y="4626435"/>
            <a:ext cx="5584707" cy="10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927086" y="1210297"/>
            <a:ext cx="4813504" cy="830997"/>
          </a:xfrm>
          <a:prstGeom prst="rect">
            <a:avLst/>
          </a:prstGeom>
        </p:spPr>
        <p:txBody>
          <a:bodyPr wrap="square">
            <a:spAutoFit/>
          </a:bodyPr>
          <a:lstStyle/>
          <a:p>
            <a:r>
              <a:rPr lang="en-US" sz="1600" b="1" dirty="0" smtClean="0">
                <a:solidFill>
                  <a:srgbClr val="C00000"/>
                </a:solidFill>
                <a:latin typeface="Arial" panose="020B0604020202020204" pitchFamily="34" charset="0"/>
                <a:ea typeface="Times New Roman" pitchFamily="18" charset="0"/>
                <a:cs typeface="Arial" panose="020B0604020202020204" pitchFamily="34" charset="0"/>
              </a:rPr>
              <a:t>Purpose of construction:</a:t>
            </a:r>
            <a:r>
              <a:rPr lang="en-US" sz="1600" dirty="0" smtClean="0">
                <a:solidFill>
                  <a:srgbClr val="C00000"/>
                </a:solidFill>
                <a:latin typeface="Arial" panose="020B0604020202020204" pitchFamily="34" charset="0"/>
                <a:ea typeface="Times New Roman" pitchFamily="18" charset="0"/>
                <a:cs typeface="Arial" panose="020B0604020202020204" pitchFamily="34" charset="0"/>
              </a:rPr>
              <a:t> separation</a:t>
            </a:r>
            <a:r>
              <a:rPr lang="en-US" sz="1600" dirty="0">
                <a:solidFill>
                  <a:srgbClr val="C00000"/>
                </a:solidFill>
                <a:latin typeface="Arial" panose="020B0604020202020204" pitchFamily="34" charset="0"/>
                <a:ea typeface="Times New Roman" pitchFamily="18" charset="0"/>
                <a:cs typeface="Arial" panose="020B0604020202020204" pitchFamily="34" charset="0"/>
              </a:rPr>
              <a:t>, detection and identification of nuclear reaction products in </a:t>
            </a:r>
            <a:r>
              <a:rPr lang="en-US" sz="1600" dirty="0" smtClean="0">
                <a:solidFill>
                  <a:srgbClr val="C00000"/>
                </a:solidFill>
                <a:latin typeface="Arial" panose="020B0604020202020204" pitchFamily="34" charset="0"/>
                <a:ea typeface="Times New Roman" pitchFamily="18" charset="0"/>
                <a:cs typeface="Arial" panose="020B0604020202020204" pitchFamily="34" charset="0"/>
              </a:rPr>
              <a:t>a wide </a:t>
            </a:r>
            <a:r>
              <a:rPr lang="en-US" sz="1600" dirty="0">
                <a:solidFill>
                  <a:srgbClr val="C00000"/>
                </a:solidFill>
                <a:latin typeface="Arial" panose="020B0604020202020204" pitchFamily="34" charset="0"/>
                <a:ea typeface="Times New Roman" pitchFamily="18" charset="0"/>
                <a:cs typeface="Arial" panose="020B0604020202020204" pitchFamily="34" charset="0"/>
              </a:rPr>
              <a:t>range of masses (5</a:t>
            </a:r>
            <a:r>
              <a:rPr lang="ru-RU" sz="1600" dirty="0">
                <a:solidFill>
                  <a:srgbClr val="C00000"/>
                </a:solidFill>
                <a:latin typeface="Arial" panose="020B0604020202020204" pitchFamily="34" charset="0"/>
                <a:ea typeface="Times New Roman" pitchFamily="18" charset="0"/>
                <a:cs typeface="Arial" panose="020B0604020202020204" pitchFamily="34" charset="0"/>
                <a:sym typeface="Symbol" pitchFamily="18" charset="2"/>
              </a:rPr>
              <a:t></a:t>
            </a:r>
            <a:r>
              <a:rPr lang="en-US" sz="1600" dirty="0">
                <a:solidFill>
                  <a:srgbClr val="C00000"/>
                </a:solidFill>
                <a:latin typeface="Arial" panose="020B0604020202020204" pitchFamily="34" charset="0"/>
                <a:ea typeface="Times New Roman" pitchFamily="18" charset="0"/>
                <a:cs typeface="Arial" panose="020B0604020202020204" pitchFamily="34" charset="0"/>
              </a:rPr>
              <a:t>150) and charges (1</a:t>
            </a:r>
            <a:r>
              <a:rPr lang="ru-RU" sz="1600" dirty="0">
                <a:solidFill>
                  <a:srgbClr val="C00000"/>
                </a:solidFill>
                <a:latin typeface="Arial" panose="020B0604020202020204" pitchFamily="34" charset="0"/>
                <a:ea typeface="Times New Roman" pitchFamily="18" charset="0"/>
                <a:cs typeface="Arial" panose="020B0604020202020204" pitchFamily="34" charset="0"/>
                <a:sym typeface="Symbol" pitchFamily="18" charset="2"/>
              </a:rPr>
              <a:t></a:t>
            </a:r>
            <a:r>
              <a:rPr lang="en-US" sz="1600" dirty="0">
                <a:solidFill>
                  <a:srgbClr val="C00000"/>
                </a:solidFill>
                <a:latin typeface="Arial" panose="020B0604020202020204" pitchFamily="34" charset="0"/>
                <a:ea typeface="Times New Roman" pitchFamily="18" charset="0"/>
                <a:cs typeface="Arial" panose="020B0604020202020204" pitchFamily="34" charset="0"/>
              </a:rPr>
              <a:t>60)</a:t>
            </a:r>
            <a:endParaRPr lang="ru-RU" sz="1600" dirty="0">
              <a:solidFill>
                <a:srgbClr val="C00000"/>
              </a:solidFill>
              <a:latin typeface="Arial" panose="020B0604020202020204" pitchFamily="34" charset="0"/>
              <a:cs typeface="Arial" panose="020B0604020202020204" pitchFamily="34" charset="0"/>
            </a:endParaRPr>
          </a:p>
        </p:txBody>
      </p:sp>
      <p:sp>
        <p:nvSpPr>
          <p:cNvPr id="8" name="Прямоугольник 7"/>
          <p:cNvSpPr/>
          <p:nvPr/>
        </p:nvSpPr>
        <p:spPr>
          <a:xfrm>
            <a:off x="7461808" y="5471543"/>
            <a:ext cx="4203281" cy="923330"/>
          </a:xfrm>
          <a:prstGeom prst="rect">
            <a:avLst/>
          </a:prstGeom>
        </p:spPr>
        <p:txBody>
          <a:bodyPr wrap="square">
            <a:spAutoFit/>
          </a:bodyPr>
          <a:lstStyle/>
          <a:p>
            <a:pPr algn="ctr"/>
            <a:r>
              <a:rPr lang="en-US" b="1" dirty="0" smtClean="0">
                <a:solidFill>
                  <a:srgbClr val="002060"/>
                </a:solidFill>
                <a:latin typeface="Arial" panose="020B0604020202020204" pitchFamily="34" charset="0"/>
                <a:ea typeface="MS Mincho"/>
                <a:cs typeface="Arial" panose="020B0604020202020204" pitchFamily="34" charset="0"/>
              </a:rPr>
              <a:t>Constructed in cooperation with:</a:t>
            </a:r>
          </a:p>
          <a:p>
            <a:pPr algn="ctr"/>
            <a:r>
              <a:rPr lang="en-US" i="1" dirty="0" smtClean="0">
                <a:solidFill>
                  <a:srgbClr val="002060"/>
                </a:solidFill>
                <a:latin typeface="Arial" panose="020B0604020202020204" pitchFamily="34" charset="0"/>
                <a:ea typeface="MS Mincho"/>
                <a:cs typeface="Arial" panose="020B0604020202020204" pitchFamily="34" charset="0"/>
              </a:rPr>
              <a:t>Armenia</a:t>
            </a:r>
            <a:r>
              <a:rPr lang="ru-RU" i="1" dirty="0" smtClean="0">
                <a:solidFill>
                  <a:srgbClr val="002060"/>
                </a:solidFill>
                <a:latin typeface="Arial" panose="020B0604020202020204" pitchFamily="34" charset="0"/>
                <a:ea typeface="MS Mincho"/>
                <a:cs typeface="Arial" panose="020B0604020202020204" pitchFamily="34" charset="0"/>
              </a:rPr>
              <a:t>, </a:t>
            </a:r>
            <a:r>
              <a:rPr lang="en-US" i="1" dirty="0" smtClean="0">
                <a:solidFill>
                  <a:srgbClr val="002060"/>
                </a:solidFill>
                <a:latin typeface="Arial" panose="020B0604020202020204" pitchFamily="34" charset="0"/>
                <a:ea typeface="MS Mincho"/>
                <a:cs typeface="Arial" panose="020B0604020202020204" pitchFamily="34" charset="0"/>
              </a:rPr>
              <a:t>Bulgaria</a:t>
            </a:r>
            <a:r>
              <a:rPr lang="ru-RU" i="1" dirty="0" smtClean="0">
                <a:solidFill>
                  <a:srgbClr val="002060"/>
                </a:solidFill>
                <a:latin typeface="Arial" panose="020B0604020202020204" pitchFamily="34" charset="0"/>
                <a:ea typeface="MS Mincho"/>
                <a:cs typeface="Arial" panose="020B0604020202020204" pitchFamily="34" charset="0"/>
              </a:rPr>
              <a:t>, </a:t>
            </a:r>
            <a:r>
              <a:rPr lang="en-US" i="1" dirty="0">
                <a:solidFill>
                  <a:srgbClr val="002060"/>
                </a:solidFill>
                <a:latin typeface="Arial" panose="020B0604020202020204" pitchFamily="34" charset="0"/>
                <a:ea typeface="MS Mincho"/>
                <a:cs typeface="Arial" panose="020B0604020202020204" pitchFamily="34" charset="0"/>
              </a:rPr>
              <a:t>Czech Republic, </a:t>
            </a:r>
            <a:r>
              <a:rPr lang="en-US" i="1" dirty="0" smtClean="0">
                <a:solidFill>
                  <a:srgbClr val="002060"/>
                </a:solidFill>
                <a:latin typeface="Arial" panose="020B0604020202020204" pitchFamily="34" charset="0"/>
                <a:ea typeface="MS Mincho"/>
                <a:cs typeface="Arial" panose="020B0604020202020204" pitchFamily="34" charset="0"/>
              </a:rPr>
              <a:t>Finland</a:t>
            </a:r>
            <a:r>
              <a:rPr lang="ru-RU" i="1" dirty="0" smtClean="0">
                <a:solidFill>
                  <a:srgbClr val="002060"/>
                </a:solidFill>
                <a:latin typeface="Arial" panose="020B0604020202020204" pitchFamily="34" charset="0"/>
                <a:ea typeface="MS Mincho"/>
                <a:cs typeface="Arial" panose="020B0604020202020204" pitchFamily="34" charset="0"/>
              </a:rPr>
              <a:t>, </a:t>
            </a:r>
            <a:r>
              <a:rPr lang="en-US" i="1" dirty="0" smtClean="0">
                <a:solidFill>
                  <a:srgbClr val="002060"/>
                </a:solidFill>
                <a:latin typeface="Arial" panose="020B0604020202020204" pitchFamily="34" charset="0"/>
                <a:ea typeface="MS Mincho"/>
                <a:cs typeface="Arial" panose="020B0604020202020204" pitchFamily="34" charset="0"/>
              </a:rPr>
              <a:t>Poland</a:t>
            </a:r>
            <a:r>
              <a:rPr lang="ru-RU" i="1" dirty="0" smtClean="0">
                <a:solidFill>
                  <a:srgbClr val="002060"/>
                </a:solidFill>
                <a:latin typeface="Arial" panose="020B0604020202020204" pitchFamily="34" charset="0"/>
                <a:ea typeface="MS Mincho"/>
                <a:cs typeface="Arial" panose="020B0604020202020204" pitchFamily="34" charset="0"/>
              </a:rPr>
              <a:t>,</a:t>
            </a:r>
            <a:r>
              <a:rPr lang="en-US" i="1" dirty="0" smtClean="0">
                <a:solidFill>
                  <a:srgbClr val="002060"/>
                </a:solidFill>
                <a:latin typeface="Arial" panose="020B0604020202020204" pitchFamily="34" charset="0"/>
                <a:ea typeface="MS Mincho"/>
                <a:cs typeface="Arial" panose="020B0604020202020204" pitchFamily="34" charset="0"/>
              </a:rPr>
              <a:t> and</a:t>
            </a:r>
            <a:r>
              <a:rPr lang="en-US" i="1" dirty="0">
                <a:solidFill>
                  <a:srgbClr val="002060"/>
                </a:solidFill>
                <a:latin typeface="Arial" panose="020B0604020202020204" pitchFamily="34" charset="0"/>
                <a:ea typeface="MS Mincho"/>
                <a:cs typeface="Arial" panose="020B0604020202020204" pitchFamily="34" charset="0"/>
              </a:rPr>
              <a:t> Vietnam</a:t>
            </a:r>
            <a:endParaRPr lang="ru-RU" i="1"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7063985" y="3707977"/>
            <a:ext cx="478127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Energy spectrum of </a:t>
            </a:r>
            <a:r>
              <a:rPr lang="en-US" baseline="30000" dirty="0" smtClean="0">
                <a:solidFill>
                  <a:srgbClr val="002060"/>
                </a:solidFill>
                <a:latin typeface="Arial" panose="020B0604020202020204" pitchFamily="34" charset="0"/>
                <a:cs typeface="Arial" panose="020B0604020202020204" pitchFamily="34" charset="0"/>
              </a:rPr>
              <a:t>16</a:t>
            </a:r>
            <a:r>
              <a:rPr lang="en-US" dirty="0" smtClean="0">
                <a:solidFill>
                  <a:srgbClr val="002060"/>
                </a:solidFill>
                <a:latin typeface="Arial" panose="020B0604020202020204" pitchFamily="34" charset="0"/>
                <a:cs typeface="Arial" panose="020B0604020202020204" pitchFamily="34" charset="0"/>
              </a:rPr>
              <a:t>C was measured</a:t>
            </a:r>
          </a:p>
          <a:p>
            <a:pPr marL="285750" indent="-28575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All the designed parameters were</a:t>
            </a:r>
            <a:br>
              <a:rPr lang="en-US" dirty="0" smtClean="0">
                <a:solidFill>
                  <a:srgbClr val="002060"/>
                </a:solidFill>
                <a:latin typeface="Arial" panose="020B0604020202020204" pitchFamily="34" charset="0"/>
                <a:cs typeface="Arial" panose="020B0604020202020204" pitchFamily="34" charset="0"/>
              </a:rPr>
            </a:br>
            <a:r>
              <a:rPr lang="en-US" dirty="0" smtClean="0">
                <a:solidFill>
                  <a:srgbClr val="002060"/>
                </a:solidFill>
                <a:latin typeface="Arial" panose="020B0604020202020204" pitchFamily="34" charset="0"/>
                <a:cs typeface="Arial" panose="020B0604020202020204" pitchFamily="34" charset="0"/>
              </a:rPr>
              <a:t>experimentally verified</a:t>
            </a:r>
            <a:endParaRPr lang="ru-RU"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1766632" y="4257103"/>
            <a:ext cx="3360728" cy="369332"/>
          </a:xfrm>
          <a:prstGeom prst="rect">
            <a:avLst/>
          </a:prstGeom>
          <a:noFill/>
        </p:spPr>
        <p:txBody>
          <a:bodyPr wrap="none" rtlCol="0">
            <a:spAutoFit/>
          </a:bodyPr>
          <a:lstStyle/>
          <a:p>
            <a:r>
              <a:rPr lang="en-US" dirty="0" smtClean="0">
                <a:solidFill>
                  <a:srgbClr val="002060"/>
                </a:solidFill>
                <a:latin typeface="Arial" panose="020B0604020202020204" pitchFamily="34" charset="0"/>
                <a:cs typeface="Arial" panose="020B0604020202020204" pitchFamily="34" charset="0"/>
              </a:rPr>
              <a:t>Designed</a:t>
            </a:r>
            <a:r>
              <a:rPr lang="ru-RU"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parameters of MAVR</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242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444843" y="120866"/>
            <a:ext cx="11195221" cy="377428"/>
          </a:xfrm>
        </p:spPr>
        <p:txBody>
          <a:bodyPr rtlCol="0">
            <a:normAutofit/>
          </a:bodyPr>
          <a:lstStyle/>
          <a:p>
            <a:pPr algn="ctr">
              <a:defRPr/>
            </a:pPr>
            <a:r>
              <a:rPr lang="ru-RU" sz="2000" b="1" dirty="0" smtClean="0">
                <a:solidFill>
                  <a:srgbClr val="C00000"/>
                </a:solidFill>
                <a:latin typeface="Arial" panose="020B0604020202020204" pitchFamily="34" charset="0"/>
                <a:cs typeface="Arial" panose="020B0604020202020204" pitchFamily="34" charset="0"/>
              </a:rPr>
              <a:t>2019</a:t>
            </a:r>
            <a:r>
              <a:rPr lang="en-US" sz="2000" b="1" dirty="0" smtClean="0">
                <a:solidFill>
                  <a:srgbClr val="C00000"/>
                </a:solidFill>
                <a:latin typeface="Arial" panose="020B0604020202020204" pitchFamily="34" charset="0"/>
                <a:cs typeface="Arial" panose="020B0604020202020204" pitchFamily="34" charset="0"/>
              </a:rPr>
              <a:t> – International Year of the Periodic Table of </a:t>
            </a:r>
            <a:r>
              <a:rPr lang="en-US" sz="2000" b="1" dirty="0">
                <a:solidFill>
                  <a:srgbClr val="C00000"/>
                </a:solidFill>
                <a:latin typeface="Arial" panose="020B0604020202020204" pitchFamily="34" charset="0"/>
                <a:cs typeface="Arial" panose="020B0604020202020204" pitchFamily="34" charset="0"/>
              </a:rPr>
              <a:t>Chemical Elements (IYPT)</a:t>
            </a:r>
            <a:endParaRPr lang="ru-RU" sz="2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983432" y="5678895"/>
            <a:ext cx="5791292" cy="707886"/>
          </a:xfrm>
          <a:prstGeom prst="rect">
            <a:avLst/>
          </a:prstGeom>
          <a:noFill/>
        </p:spPr>
        <p:txBody>
          <a:bodyPr wrap="square" rtlCol="0">
            <a:spAutoFit/>
          </a:bodyPr>
          <a:lstStyle/>
          <a:p>
            <a:pPr algn="ctr"/>
            <a:r>
              <a:rPr lang="en-US" b="1" dirty="0" smtClean="0">
                <a:solidFill>
                  <a:srgbClr val="000066"/>
                </a:solidFill>
                <a:latin typeface="Arial" panose="020B0604020202020204" pitchFamily="34" charset="0"/>
                <a:cs typeface="Arial" panose="020B0604020202020204" pitchFamily="34" charset="0"/>
              </a:rPr>
              <a:t>Opening ceremony, </a:t>
            </a:r>
            <a:r>
              <a:rPr lang="en-US" dirty="0" smtClean="0">
                <a:solidFill>
                  <a:srgbClr val="000066"/>
                </a:solidFill>
                <a:latin typeface="Arial" panose="020B0604020202020204" pitchFamily="34" charset="0"/>
                <a:cs typeface="Arial" panose="020B0604020202020204" pitchFamily="34" charset="0"/>
              </a:rPr>
              <a:t>UNESCO, Paris</a:t>
            </a:r>
            <a:r>
              <a:rPr lang="en-US" b="1" dirty="0" smtClean="0">
                <a:solidFill>
                  <a:srgbClr val="000066"/>
                </a:solidFill>
                <a:latin typeface="Arial" panose="020B0604020202020204" pitchFamily="34" charset="0"/>
                <a:cs typeface="Arial" panose="020B0604020202020204" pitchFamily="34" charset="0"/>
              </a:rPr>
              <a:t/>
            </a:r>
            <a:br>
              <a:rPr lang="en-US" b="1" dirty="0" smtClean="0">
                <a:solidFill>
                  <a:srgbClr val="000066"/>
                </a:solidFill>
                <a:latin typeface="Arial" panose="020B0604020202020204" pitchFamily="34" charset="0"/>
                <a:cs typeface="Arial" panose="020B0604020202020204" pitchFamily="34" charset="0"/>
              </a:rPr>
            </a:br>
            <a:r>
              <a:rPr lang="en-US" dirty="0" smtClean="0">
                <a:solidFill>
                  <a:srgbClr val="000066"/>
                </a:solidFill>
                <a:latin typeface="Arial" panose="020B0604020202020204" pitchFamily="34" charset="0"/>
                <a:cs typeface="Arial" panose="020B0604020202020204" pitchFamily="34" charset="0"/>
              </a:rPr>
              <a:t>January</a:t>
            </a:r>
            <a:r>
              <a:rPr lang="en-US" b="1" dirty="0" smtClean="0">
                <a:solidFill>
                  <a:srgbClr val="000066"/>
                </a:solidFill>
                <a:latin typeface="Arial" panose="020B0604020202020204" pitchFamily="34" charset="0"/>
                <a:cs typeface="Arial" panose="020B0604020202020204" pitchFamily="34" charset="0"/>
              </a:rPr>
              <a:t> </a:t>
            </a:r>
            <a:r>
              <a:rPr lang="ru-RU" dirty="0" smtClean="0">
                <a:solidFill>
                  <a:srgbClr val="000066"/>
                </a:solidFill>
                <a:latin typeface="Arial" panose="020B0604020202020204" pitchFamily="34" charset="0"/>
                <a:cs typeface="Arial" panose="020B0604020202020204" pitchFamily="34" charset="0"/>
              </a:rPr>
              <a:t>29</a:t>
            </a:r>
            <a:r>
              <a:rPr lang="en-US" dirty="0" smtClean="0">
                <a:solidFill>
                  <a:srgbClr val="000066"/>
                </a:solidFill>
                <a:latin typeface="Arial" panose="020B0604020202020204" pitchFamily="34" charset="0"/>
                <a:cs typeface="Arial" panose="020B0604020202020204" pitchFamily="34" charset="0"/>
              </a:rPr>
              <a:t>,</a:t>
            </a:r>
            <a:r>
              <a:rPr lang="ru-RU" dirty="0" smtClean="0">
                <a:solidFill>
                  <a:srgbClr val="000066"/>
                </a:solidFill>
                <a:latin typeface="Arial" panose="020B0604020202020204" pitchFamily="34" charset="0"/>
                <a:cs typeface="Arial" panose="020B0604020202020204" pitchFamily="34" charset="0"/>
              </a:rPr>
              <a:t> </a:t>
            </a:r>
            <a:r>
              <a:rPr lang="en-US" dirty="0" smtClean="0">
                <a:solidFill>
                  <a:srgbClr val="000066"/>
                </a:solidFill>
                <a:latin typeface="Arial" panose="020B0604020202020204" pitchFamily="34" charset="0"/>
                <a:cs typeface="Arial" panose="020B0604020202020204" pitchFamily="34" charset="0"/>
              </a:rPr>
              <a:t>2019</a:t>
            </a:r>
          </a:p>
        </p:txBody>
      </p:sp>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l="49723" t="17535" r="3090" b="755"/>
          <a:stretch/>
        </p:blipFill>
        <p:spPr>
          <a:xfrm>
            <a:off x="0" y="548680"/>
            <a:ext cx="3561576" cy="4625462"/>
          </a:xfrm>
          <a:prstGeom prst="rect">
            <a:avLst/>
          </a:prstGeom>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48" y="5193495"/>
            <a:ext cx="3024336" cy="1519593"/>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20744" t="11210" r="43299" b="-2"/>
          <a:stretch/>
        </p:blipFill>
        <p:spPr>
          <a:xfrm>
            <a:off x="9133213" y="548681"/>
            <a:ext cx="2809577" cy="4625236"/>
          </a:xfrm>
          <a:prstGeom prst="rect">
            <a:avLst/>
          </a:prstGeom>
        </p:spPr>
      </p:pic>
      <p:pic>
        <p:nvPicPr>
          <p:cNvPr id="2" name="Рисунок 1"/>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12900" t="5900" r="17801" b="3801"/>
          <a:stretch/>
        </p:blipFill>
        <p:spPr>
          <a:xfrm>
            <a:off x="3704053" y="548680"/>
            <a:ext cx="5324659" cy="4625462"/>
          </a:xfrm>
          <a:prstGeom prst="rect">
            <a:avLst/>
          </a:prstGeom>
        </p:spPr>
      </p:pic>
    </p:spTree>
    <p:extLst>
      <p:ext uri="{BB962C8B-B14F-4D97-AF65-F5344CB8AC3E}">
        <p14:creationId xmlns:p14="http://schemas.microsoft.com/office/powerpoint/2010/main" val="2416129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10154" t="11445" r="15509" b="885"/>
          <a:stretch/>
        </p:blipFill>
        <p:spPr>
          <a:xfrm>
            <a:off x="1447630" y="802289"/>
            <a:ext cx="9063081" cy="6012384"/>
          </a:xfrm>
          <a:prstGeom prst="rect">
            <a:avLst/>
          </a:prstGeom>
        </p:spPr>
      </p:pic>
      <p:sp>
        <p:nvSpPr>
          <p:cNvPr id="8" name="TextBox 7"/>
          <p:cNvSpPr txBox="1"/>
          <p:nvPr/>
        </p:nvSpPr>
        <p:spPr>
          <a:xfrm>
            <a:off x="2182463" y="1943659"/>
            <a:ext cx="693787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rPr>
              <a:t>Still far from the “island of stability” !!!</a:t>
            </a:r>
            <a:endParaRPr lang="ru-RU" sz="2800" b="1" dirty="0">
              <a:solidFill>
                <a:srgbClr val="C00000"/>
              </a:solidFill>
              <a:effectLst>
                <a:outerShdw blurRad="38100" dist="38100" dir="2700000" algn="tl">
                  <a:srgbClr val="000000">
                    <a:alpha val="43137"/>
                  </a:srgbClr>
                </a:outerShdw>
              </a:effectLst>
            </a:endParaRPr>
          </a:p>
        </p:txBody>
      </p:sp>
      <p:sp>
        <p:nvSpPr>
          <p:cNvPr id="10" name="TextBox 9"/>
          <p:cNvSpPr txBox="1"/>
          <p:nvPr/>
        </p:nvSpPr>
        <p:spPr>
          <a:xfrm>
            <a:off x="2069488" y="2572682"/>
            <a:ext cx="6379981" cy="1077218"/>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7030A0"/>
                </a:solidFill>
                <a:effectLst>
                  <a:outerShdw blurRad="38100" dist="38100" dir="2700000" algn="tl">
                    <a:srgbClr val="000000">
                      <a:alpha val="43137"/>
                    </a:srgbClr>
                  </a:outerShdw>
                </a:effectLst>
              </a:rPr>
              <a:t>What is the next double magic </a:t>
            </a:r>
            <a:r>
              <a:rPr lang="en-US" sz="3200" b="1" dirty="0" err="1">
                <a:solidFill>
                  <a:srgbClr val="7030A0"/>
                </a:solidFill>
                <a:effectLst>
                  <a:outerShdw blurRad="38100" dist="38100" dir="2700000" algn="tl">
                    <a:srgbClr val="000000">
                      <a:alpha val="43137"/>
                    </a:srgbClr>
                  </a:outerShdw>
                </a:effectLst>
              </a:rPr>
              <a:t>superheavy</a:t>
            </a:r>
            <a:r>
              <a:rPr lang="en-US" sz="3200" b="1" dirty="0">
                <a:solidFill>
                  <a:srgbClr val="7030A0"/>
                </a:solidFill>
                <a:effectLst>
                  <a:outerShdw blurRad="38100" dist="38100" dir="2700000" algn="tl">
                    <a:srgbClr val="000000">
                      <a:alpha val="43137"/>
                    </a:srgbClr>
                  </a:outerShdw>
                </a:effectLst>
              </a:rPr>
              <a:t> nucleus?</a:t>
            </a:r>
            <a:endParaRPr lang="ru-RU" sz="3200" b="1" dirty="0">
              <a:solidFill>
                <a:srgbClr val="7030A0"/>
              </a:solidFill>
              <a:effectLst>
                <a:outerShdw blurRad="38100" dist="38100" dir="2700000" algn="tl">
                  <a:srgbClr val="000000">
                    <a:alpha val="43137"/>
                  </a:srgbClr>
                </a:outerShdw>
              </a:effectLst>
            </a:endParaRPr>
          </a:p>
        </p:txBody>
      </p:sp>
      <p:grpSp>
        <p:nvGrpSpPr>
          <p:cNvPr id="6" name="Группа 5"/>
          <p:cNvGrpSpPr/>
          <p:nvPr/>
        </p:nvGrpSpPr>
        <p:grpSpPr>
          <a:xfrm>
            <a:off x="6293079" y="802289"/>
            <a:ext cx="3613042" cy="572842"/>
            <a:chOff x="6612639" y="1019894"/>
            <a:chExt cx="3036978" cy="572842"/>
          </a:xfrm>
        </p:grpSpPr>
        <p:sp>
          <p:nvSpPr>
            <p:cNvPr id="4" name="TextBox 3"/>
            <p:cNvSpPr txBox="1"/>
            <p:nvPr/>
          </p:nvSpPr>
          <p:spPr>
            <a:xfrm>
              <a:off x="7404727" y="1019894"/>
              <a:ext cx="2244890" cy="523220"/>
            </a:xfrm>
            <a:prstGeom prst="rect">
              <a:avLst/>
            </a:prstGeom>
            <a:noFill/>
          </p:spPr>
          <p:txBody>
            <a:bodyPr wrap="square" rtlCol="0">
              <a:spAutoFit/>
            </a:bodyPr>
            <a:lstStyle/>
            <a:p>
              <a:r>
                <a:rPr lang="en-US" sz="2800" b="1" dirty="0">
                  <a:solidFill>
                    <a:srgbClr val="7030A0"/>
                  </a:solidFill>
                </a:rPr>
                <a:t>Ti, Cr, </a:t>
              </a:r>
              <a:r>
                <a:rPr lang="en-US" sz="2800" b="1" dirty="0" smtClean="0">
                  <a:solidFill>
                    <a:srgbClr val="7030A0"/>
                  </a:solidFill>
                </a:rPr>
                <a:t>Fe</a:t>
              </a:r>
              <a:r>
                <a:rPr lang="ru-RU" sz="2800" b="1" dirty="0" smtClean="0">
                  <a:solidFill>
                    <a:srgbClr val="7030A0"/>
                  </a:solidFill>
                </a:rPr>
                <a:t>,</a:t>
              </a:r>
              <a:r>
                <a:rPr lang="en-US" sz="2800" b="1" dirty="0" smtClean="0">
                  <a:solidFill>
                    <a:srgbClr val="7030A0"/>
                  </a:solidFill>
                </a:rPr>
                <a:t> Ni ?</a:t>
              </a:r>
              <a:endParaRPr lang="ru-RU" sz="2800" b="1" dirty="0">
                <a:solidFill>
                  <a:srgbClr val="7030A0"/>
                </a:solidFill>
              </a:endParaRPr>
            </a:p>
          </p:txBody>
        </p:sp>
        <p:sp>
          <p:nvSpPr>
            <p:cNvPr id="5" name="Стрелка вправо с вырезом 4"/>
            <p:cNvSpPr/>
            <p:nvPr/>
          </p:nvSpPr>
          <p:spPr>
            <a:xfrm>
              <a:off x="6612639" y="1052736"/>
              <a:ext cx="792088" cy="54000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white"/>
                </a:solidFill>
              </a:endParaRPr>
            </a:p>
          </p:txBody>
        </p:sp>
      </p:grpSp>
      <p:sp>
        <p:nvSpPr>
          <p:cNvPr id="7" name="TextBox 6"/>
          <p:cNvSpPr txBox="1"/>
          <p:nvPr/>
        </p:nvSpPr>
        <p:spPr>
          <a:xfrm>
            <a:off x="2083799" y="845907"/>
            <a:ext cx="40324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a:solidFill>
                  <a:srgbClr val="7030A0"/>
                </a:solidFill>
                <a:effectLst>
                  <a:outerShdw blurRad="38100" dist="38100" dir="2700000" algn="tl">
                    <a:srgbClr val="000000">
                      <a:alpha val="43137"/>
                    </a:srgbClr>
                  </a:outerShdw>
                </a:effectLst>
              </a:rPr>
              <a:t>What is the next step?</a:t>
            </a:r>
            <a:endParaRPr lang="ru-RU" sz="2800" b="1" dirty="0">
              <a:solidFill>
                <a:srgbClr val="7030A0"/>
              </a:solidFill>
              <a:effectLst>
                <a:outerShdw blurRad="38100" dist="38100" dir="2700000" algn="tl">
                  <a:srgbClr val="000000">
                    <a:alpha val="43137"/>
                  </a:srgbClr>
                </a:outerShdw>
              </a:effectLst>
            </a:endParaRPr>
          </a:p>
        </p:txBody>
      </p:sp>
      <p:grpSp>
        <p:nvGrpSpPr>
          <p:cNvPr id="15" name="Группа 14"/>
          <p:cNvGrpSpPr/>
          <p:nvPr/>
        </p:nvGrpSpPr>
        <p:grpSpPr>
          <a:xfrm>
            <a:off x="8662663" y="882121"/>
            <a:ext cx="1615605" cy="2767694"/>
            <a:chOff x="7164288" y="1053266"/>
            <a:chExt cx="1615605" cy="2767694"/>
          </a:xfrm>
        </p:grpSpPr>
        <p:sp>
          <p:nvSpPr>
            <p:cNvPr id="11" name="TextBox 10"/>
            <p:cNvSpPr txBox="1"/>
            <p:nvPr/>
          </p:nvSpPr>
          <p:spPr>
            <a:xfrm>
              <a:off x="7663588" y="1053266"/>
              <a:ext cx="689612" cy="400110"/>
            </a:xfrm>
            <a:prstGeom prst="rect">
              <a:avLst/>
            </a:prstGeom>
            <a:noFill/>
          </p:spPr>
          <p:txBody>
            <a:bodyPr wrap="none" rtlCol="0">
              <a:spAutoFit/>
            </a:bodyPr>
            <a:lstStyle/>
            <a:p>
              <a:r>
                <a:rPr lang="en-US" sz="2000" b="1" dirty="0" smtClean="0">
                  <a:solidFill>
                    <a:srgbClr val="C00000"/>
                  </a:solidFill>
                </a:rPr>
                <a:t>  </a:t>
              </a:r>
              <a:r>
                <a:rPr lang="en-US" sz="2000" b="1" dirty="0">
                  <a:solidFill>
                    <a:srgbClr val="C00000"/>
                  </a:solidFill>
                </a:rPr>
                <a:t>120</a:t>
              </a:r>
            </a:p>
          </p:txBody>
        </p:sp>
        <p:sp>
          <p:nvSpPr>
            <p:cNvPr id="12" name="Прямоугольник 11"/>
            <p:cNvSpPr/>
            <p:nvPr/>
          </p:nvSpPr>
          <p:spPr>
            <a:xfrm>
              <a:off x="7164288" y="2852936"/>
              <a:ext cx="1055097" cy="400110"/>
            </a:xfrm>
            <a:prstGeom prst="rect">
              <a:avLst/>
            </a:prstGeom>
          </p:spPr>
          <p:txBody>
            <a:bodyPr wrap="none">
              <a:spAutoFit/>
            </a:bodyPr>
            <a:lstStyle/>
            <a:p>
              <a:r>
                <a:rPr lang="en-US" sz="2000" b="1" dirty="0">
                  <a:solidFill>
                    <a:srgbClr val="C00000"/>
                  </a:solidFill>
                </a:rPr>
                <a:t>Z  =  114</a:t>
              </a:r>
              <a:endParaRPr lang="ru-RU" sz="2000" b="1" dirty="0">
                <a:solidFill>
                  <a:srgbClr val="C00000"/>
                </a:solidFill>
              </a:endParaRPr>
            </a:p>
          </p:txBody>
        </p:sp>
        <p:sp>
          <p:nvSpPr>
            <p:cNvPr id="14" name="Прямоугольник 13"/>
            <p:cNvSpPr/>
            <p:nvPr/>
          </p:nvSpPr>
          <p:spPr>
            <a:xfrm>
              <a:off x="8282641" y="3482406"/>
              <a:ext cx="497252" cy="338554"/>
            </a:xfrm>
            <a:prstGeom prst="rect">
              <a:avLst/>
            </a:prstGeom>
          </p:spPr>
          <p:txBody>
            <a:bodyPr wrap="none">
              <a:spAutoFit/>
            </a:bodyPr>
            <a:lstStyle/>
            <a:p>
              <a:r>
                <a:rPr lang="en-US" sz="1600" b="1" dirty="0">
                  <a:solidFill>
                    <a:srgbClr val="C00000"/>
                  </a:solidFill>
                </a:rPr>
                <a:t>184</a:t>
              </a:r>
            </a:p>
          </p:txBody>
        </p:sp>
      </p:grpSp>
      <p:grpSp>
        <p:nvGrpSpPr>
          <p:cNvPr id="30" name="Группа 29"/>
          <p:cNvGrpSpPr/>
          <p:nvPr/>
        </p:nvGrpSpPr>
        <p:grpSpPr>
          <a:xfrm>
            <a:off x="8651822" y="882121"/>
            <a:ext cx="1791050" cy="2418928"/>
            <a:chOff x="6957414" y="1070490"/>
            <a:chExt cx="1791050" cy="2418928"/>
          </a:xfrm>
        </p:grpSpPr>
        <p:cxnSp>
          <p:nvCxnSpPr>
            <p:cNvPr id="17" name="Прямая соединительная линия 16"/>
            <p:cNvCxnSpPr/>
            <p:nvPr/>
          </p:nvCxnSpPr>
          <p:spPr>
            <a:xfrm>
              <a:off x="6957414" y="32129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a:off x="6957414" y="285293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6957414" y="1124744"/>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Прямая соединительная линия 22"/>
            <p:cNvCxnSpPr/>
            <p:nvPr/>
          </p:nvCxnSpPr>
          <p:spPr>
            <a:xfrm>
              <a:off x="6957414" y="14127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flipV="1">
              <a:off x="817240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Прямая соединительная линия 28"/>
            <p:cNvCxnSpPr/>
            <p:nvPr/>
          </p:nvCxnSpPr>
          <p:spPr>
            <a:xfrm flipV="1">
              <a:off x="853244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grpSp>
      <p:sp>
        <p:nvSpPr>
          <p:cNvPr id="9" name="TextBox 8"/>
          <p:cNvSpPr txBox="1"/>
          <p:nvPr/>
        </p:nvSpPr>
        <p:spPr>
          <a:xfrm>
            <a:off x="4911010" y="4104142"/>
            <a:ext cx="5328592" cy="2062103"/>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3200" b="1" dirty="0">
                <a:solidFill>
                  <a:srgbClr val="0070C0"/>
                </a:solidFill>
                <a:cs typeface="Times New Roman" pitchFamily="18" charset="0"/>
              </a:rPr>
              <a:t>“Inverse” quasifission </a:t>
            </a:r>
          </a:p>
          <a:p>
            <a:pPr algn="ctr">
              <a:defRPr/>
            </a:pPr>
            <a:r>
              <a:rPr lang="en-US" sz="3200" b="1" dirty="0">
                <a:solidFill>
                  <a:srgbClr val="0070C0"/>
                </a:solidFill>
                <a:cs typeface="Times New Roman" pitchFamily="18" charset="0"/>
              </a:rPr>
              <a:t>can be used to produce </a:t>
            </a:r>
          </a:p>
          <a:p>
            <a:pPr algn="ctr">
              <a:defRPr/>
            </a:pPr>
            <a:r>
              <a:rPr lang="en-US" sz="3200" b="1" dirty="0">
                <a:solidFill>
                  <a:srgbClr val="0070C0"/>
                </a:solidFill>
                <a:cs typeface="Times New Roman" pitchFamily="18" charset="0"/>
              </a:rPr>
              <a:t>new neutron-rich </a:t>
            </a:r>
          </a:p>
          <a:p>
            <a:pPr algn="ctr">
              <a:defRPr/>
            </a:pPr>
            <a:r>
              <a:rPr lang="en-US" sz="3200" b="1" dirty="0">
                <a:solidFill>
                  <a:srgbClr val="0070C0"/>
                </a:solidFill>
                <a:cs typeface="Times New Roman" pitchFamily="18" charset="0"/>
              </a:rPr>
              <a:t>SHE</a:t>
            </a:r>
          </a:p>
        </p:txBody>
      </p:sp>
      <p:sp>
        <p:nvSpPr>
          <p:cNvPr id="27" name="Заголовок 1"/>
          <p:cNvSpPr txBox="1">
            <a:spLocks/>
          </p:cNvSpPr>
          <p:nvPr/>
        </p:nvSpPr>
        <p:spPr>
          <a:xfrm>
            <a:off x="1524000" y="0"/>
            <a:ext cx="9144000" cy="72872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3600" dirty="0">
                <a:solidFill>
                  <a:srgbClr val="B4DCFA">
                    <a:lumMod val="50000"/>
                  </a:srgbClr>
                </a:solidFill>
              </a:rPr>
              <a:t>Search for </a:t>
            </a:r>
            <a:r>
              <a:rPr lang="en-US" sz="3600" dirty="0" err="1">
                <a:solidFill>
                  <a:srgbClr val="B4DCFA">
                    <a:lumMod val="50000"/>
                  </a:srgbClr>
                </a:solidFill>
              </a:rPr>
              <a:t>superheavies</a:t>
            </a:r>
            <a:endParaRPr lang="en-US" sz="3600" dirty="0">
              <a:solidFill>
                <a:srgbClr val="B4DCFA">
                  <a:lumMod val="50000"/>
                </a:srgbClr>
              </a:solidFill>
            </a:endParaRPr>
          </a:p>
        </p:txBody>
      </p:sp>
    </p:spTree>
    <p:extLst>
      <p:ext uri="{BB962C8B-B14F-4D97-AF65-F5344CB8AC3E}">
        <p14:creationId xmlns:p14="http://schemas.microsoft.com/office/powerpoint/2010/main" val="354051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3"/>
          <p:cNvPicPr>
            <a:picLocks noChangeAspect="1"/>
          </p:cNvPicPr>
          <p:nvPr/>
        </p:nvPicPr>
        <p:blipFill>
          <a:blip r:embed="rId3">
            <a:extLst>
              <a:ext uri="{28A0092B-C50C-407E-A947-70E740481C1C}">
                <a14:useLocalDpi xmlns:a14="http://schemas.microsoft.com/office/drawing/2010/main" val="0"/>
              </a:ext>
            </a:extLst>
          </a:blip>
          <a:srcRect r="37685"/>
          <a:stretch>
            <a:fillRect/>
          </a:stretch>
        </p:blipFill>
        <p:spPr bwMode="auto">
          <a:xfrm>
            <a:off x="6108700" y="4113213"/>
            <a:ext cx="21463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Рисунок 4"/>
          <p:cNvPicPr>
            <a:picLocks noChangeAspect="1"/>
          </p:cNvPicPr>
          <p:nvPr/>
        </p:nvPicPr>
        <p:blipFill>
          <a:blip r:embed="rId4">
            <a:extLst>
              <a:ext uri="{28A0092B-C50C-407E-A947-70E740481C1C}">
                <a14:useLocalDpi xmlns:a14="http://schemas.microsoft.com/office/drawing/2010/main" val="0"/>
              </a:ext>
            </a:extLst>
          </a:blip>
          <a:srcRect t="27530"/>
          <a:stretch>
            <a:fillRect/>
          </a:stretch>
        </p:blipFill>
        <p:spPr bwMode="auto">
          <a:xfrm>
            <a:off x="3560763" y="4113213"/>
            <a:ext cx="22733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Рисунок 5"/>
          <p:cNvPicPr>
            <a:picLocks noChangeAspect="1"/>
          </p:cNvPicPr>
          <p:nvPr/>
        </p:nvPicPr>
        <p:blipFill>
          <a:blip r:embed="rId5">
            <a:extLst>
              <a:ext uri="{28A0092B-C50C-407E-A947-70E740481C1C}">
                <a14:useLocalDpi xmlns:a14="http://schemas.microsoft.com/office/drawing/2010/main" val="0"/>
              </a:ext>
            </a:extLst>
          </a:blip>
          <a:srcRect t="36267" r="12421"/>
          <a:stretch>
            <a:fillRect/>
          </a:stretch>
        </p:blipFill>
        <p:spPr bwMode="auto">
          <a:xfrm>
            <a:off x="8531225" y="4113213"/>
            <a:ext cx="2262188"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Рисунок 1"/>
          <p:cNvPicPr>
            <a:picLocks noChangeAspect="1"/>
          </p:cNvPicPr>
          <p:nvPr/>
        </p:nvPicPr>
        <p:blipFill>
          <a:blip r:embed="rId6">
            <a:extLst>
              <a:ext uri="{28A0092B-C50C-407E-A947-70E740481C1C}">
                <a14:useLocalDpi xmlns:a14="http://schemas.microsoft.com/office/drawing/2010/main" val="0"/>
              </a:ext>
            </a:extLst>
          </a:blip>
          <a:srcRect t="37764" b="-2"/>
          <a:stretch>
            <a:fillRect/>
          </a:stretch>
        </p:blipFill>
        <p:spPr bwMode="auto">
          <a:xfrm>
            <a:off x="3560763" y="1516063"/>
            <a:ext cx="72326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Рисунок 2"/>
          <p:cNvPicPr>
            <a:picLocks noChangeAspect="1"/>
          </p:cNvPicPr>
          <p:nvPr/>
        </p:nvPicPr>
        <p:blipFill>
          <a:blip r:embed="rId7">
            <a:extLst>
              <a:ext uri="{28A0092B-C50C-407E-A947-70E740481C1C}">
                <a14:useLocalDpi xmlns:a14="http://schemas.microsoft.com/office/drawing/2010/main" val="0"/>
              </a:ext>
            </a:extLst>
          </a:blip>
          <a:srcRect l="3017" r="57895"/>
          <a:stretch>
            <a:fillRect/>
          </a:stretch>
        </p:blipFill>
        <p:spPr bwMode="auto">
          <a:xfrm>
            <a:off x="365125" y="1516063"/>
            <a:ext cx="2903538"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330700" y="25400"/>
            <a:ext cx="7861300" cy="14144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000" b="1" dirty="0">
                <a:solidFill>
                  <a:srgbClr val="3A318B"/>
                </a:solidFill>
                <a:latin typeface="Arial" panose="020B0604020202020204" pitchFamily="34" charset="0"/>
                <a:cs typeface="Arial" panose="020B0604020202020204" pitchFamily="34" charset="0"/>
              </a:rPr>
              <a:t>THE</a:t>
            </a:r>
            <a:r>
              <a:rPr lang="en-US" sz="2400" b="1" dirty="0">
                <a:solidFill>
                  <a:srgbClr val="3A318B"/>
                </a:solidFill>
                <a:latin typeface="Arial" panose="020B0604020202020204" pitchFamily="34" charset="0"/>
                <a:cs typeface="Arial" panose="020B0604020202020204" pitchFamily="34" charset="0"/>
              </a:rPr>
              <a:t>  </a:t>
            </a:r>
            <a:r>
              <a:rPr lang="en-US" sz="3000" b="1" dirty="0">
                <a:solidFill>
                  <a:srgbClr val="3A318B"/>
                </a:solidFill>
                <a:latin typeface="Arial" panose="020B0604020202020204" pitchFamily="34" charset="0"/>
                <a:cs typeface="Arial" panose="020B0604020202020204" pitchFamily="34" charset="0"/>
              </a:rPr>
              <a:t>PRESENT</a:t>
            </a:r>
            <a:r>
              <a:rPr lang="en-US" sz="2400" b="1" dirty="0">
                <a:solidFill>
                  <a:srgbClr val="3A318B"/>
                </a:solidFill>
                <a:latin typeface="Arial" panose="020B0604020202020204" pitchFamily="34" charset="0"/>
                <a:cs typeface="Arial" panose="020B0604020202020204" pitchFamily="34" charset="0"/>
              </a:rPr>
              <a:t>  </a:t>
            </a:r>
            <a:r>
              <a:rPr lang="en-US" sz="3000" b="1" dirty="0">
                <a:solidFill>
                  <a:srgbClr val="3A318B"/>
                </a:solidFill>
                <a:latin typeface="Arial" panose="020B0604020202020204" pitchFamily="34" charset="0"/>
                <a:cs typeface="Arial" panose="020B0604020202020204" pitchFamily="34" charset="0"/>
              </a:rPr>
              <a:t>AND</a:t>
            </a:r>
            <a:r>
              <a:rPr lang="en-US" sz="2400" b="1" dirty="0">
                <a:solidFill>
                  <a:srgbClr val="3A318B"/>
                </a:solidFill>
                <a:latin typeface="Arial" panose="020B0604020202020204" pitchFamily="34" charset="0"/>
                <a:cs typeface="Arial" panose="020B0604020202020204" pitchFamily="34" charset="0"/>
              </a:rPr>
              <a:t>  </a:t>
            </a:r>
            <a:r>
              <a:rPr lang="en-US" sz="3000" b="1" dirty="0">
                <a:solidFill>
                  <a:srgbClr val="3A318B"/>
                </a:solidFill>
                <a:latin typeface="Arial" panose="020B0604020202020204" pitchFamily="34" charset="0"/>
                <a:cs typeface="Arial" panose="020B0604020202020204" pitchFamily="34" charset="0"/>
              </a:rPr>
              <a:t>THE</a:t>
            </a:r>
            <a:r>
              <a:rPr lang="en-US" sz="2400" b="1" dirty="0">
                <a:solidFill>
                  <a:srgbClr val="3A318B"/>
                </a:solidFill>
                <a:latin typeface="Arial" panose="020B0604020202020204" pitchFamily="34" charset="0"/>
                <a:cs typeface="Arial" panose="020B0604020202020204" pitchFamily="34" charset="0"/>
              </a:rPr>
              <a:t>  </a:t>
            </a:r>
            <a:r>
              <a:rPr lang="en-US" sz="3000" b="1" dirty="0">
                <a:solidFill>
                  <a:srgbClr val="3A318B"/>
                </a:solidFill>
                <a:latin typeface="Arial" panose="020B0604020202020204" pitchFamily="34" charset="0"/>
                <a:cs typeface="Arial" panose="020B0604020202020204" pitchFamily="34" charset="0"/>
              </a:rPr>
              <a:t>FUTURE </a:t>
            </a:r>
            <a:r>
              <a:rPr lang="en-US" sz="2800" dirty="0">
                <a:solidFill>
                  <a:srgbClr val="213A50"/>
                </a:solidFill>
                <a:latin typeface="Arial" panose="020B0604020202020204" pitchFamily="34" charset="0"/>
                <a:cs typeface="Arial" panose="020B0604020202020204" pitchFamily="34" charset="0"/>
              </a:rPr>
              <a:t/>
            </a:r>
            <a:br>
              <a:rPr lang="en-US" sz="2800" dirty="0">
                <a:solidFill>
                  <a:srgbClr val="213A50"/>
                </a:solidFill>
                <a:latin typeface="Arial" panose="020B0604020202020204" pitchFamily="34" charset="0"/>
                <a:cs typeface="Arial" panose="020B0604020202020204" pitchFamily="34" charset="0"/>
              </a:rPr>
            </a:br>
            <a:r>
              <a:rPr lang="en-US" sz="2650" dirty="0">
                <a:solidFill>
                  <a:srgbClr val="9F356E"/>
                </a:solidFill>
                <a:latin typeface="Arial" panose="020B0604020202020204" pitchFamily="34" charset="0"/>
                <a:cs typeface="Arial" panose="020B0604020202020204" pitchFamily="34" charset="0"/>
              </a:rPr>
              <a:t>of the Periodic Table of Chemical elements</a:t>
            </a:r>
          </a:p>
          <a:p>
            <a:pPr eaLnBrk="1" fontAlgn="auto" hangingPunct="1">
              <a:spcBef>
                <a:spcPts val="0"/>
              </a:spcBef>
              <a:spcAft>
                <a:spcPts val="0"/>
              </a:spcAft>
              <a:defRPr/>
            </a:pPr>
            <a:r>
              <a:rPr lang="en-US" sz="2000" i="1" dirty="0">
                <a:solidFill>
                  <a:srgbClr val="213A50"/>
                </a:solidFill>
                <a:latin typeface="Arial" panose="020B0604020202020204" pitchFamily="34" charset="0"/>
                <a:cs typeface="Arial" panose="020B0604020202020204" pitchFamily="34" charset="0"/>
              </a:rPr>
              <a:t>30-31 May, JINR, </a:t>
            </a:r>
            <a:r>
              <a:rPr lang="en-US" sz="2000" i="1" dirty="0" err="1">
                <a:solidFill>
                  <a:srgbClr val="213A50"/>
                </a:solidFill>
                <a:latin typeface="Arial" panose="020B0604020202020204" pitchFamily="34" charset="0"/>
                <a:cs typeface="Arial" panose="020B0604020202020204" pitchFamily="34" charset="0"/>
              </a:rPr>
              <a:t>Dubna</a:t>
            </a:r>
            <a:endParaRPr lang="ru-RU" sz="2000" i="1" dirty="0">
              <a:solidFill>
                <a:srgbClr val="213A50"/>
              </a:solidFill>
              <a:latin typeface="Arial" panose="020B0604020202020204" pitchFamily="34" charset="0"/>
              <a:cs typeface="Arial" panose="020B0604020202020204" pitchFamily="34" charset="0"/>
            </a:endParaRPr>
          </a:p>
        </p:txBody>
      </p:sp>
      <p:pic>
        <p:nvPicPr>
          <p:cNvPr id="11272" name="Рисунок 9"/>
          <p:cNvPicPr>
            <a:picLocks noChangeAspect="1"/>
          </p:cNvPicPr>
          <p:nvPr/>
        </p:nvPicPr>
        <p:blipFill>
          <a:blip r:embed="rId8">
            <a:extLst>
              <a:ext uri="{28A0092B-C50C-407E-A947-70E740481C1C}">
                <a14:useLocalDpi xmlns:a14="http://schemas.microsoft.com/office/drawing/2010/main" val="0"/>
              </a:ext>
            </a:extLst>
          </a:blip>
          <a:srcRect t="19785" b="32059"/>
          <a:stretch>
            <a:fillRect/>
          </a:stretch>
        </p:blipFill>
        <p:spPr bwMode="auto">
          <a:xfrm>
            <a:off x="217488" y="0"/>
            <a:ext cx="311785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787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r="13343"/>
          <a:stretch/>
        </p:blipFill>
        <p:spPr>
          <a:xfrm>
            <a:off x="-13088" y="0"/>
            <a:ext cx="12229768" cy="6858000"/>
          </a:xfrm>
          <a:prstGeom prst="rect">
            <a:avLst/>
          </a:prstGeom>
        </p:spPr>
      </p:pic>
      <p:sp>
        <p:nvSpPr>
          <p:cNvPr id="6" name="TextBox 5"/>
          <p:cNvSpPr txBox="1"/>
          <p:nvPr/>
        </p:nvSpPr>
        <p:spPr>
          <a:xfrm>
            <a:off x="-13088" y="4554"/>
            <a:ext cx="12213326" cy="400110"/>
          </a:xfrm>
          <a:prstGeom prst="rect">
            <a:avLst/>
          </a:prstGeom>
          <a:solidFill>
            <a:schemeClr val="tx1"/>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Closing Ceremony </a:t>
            </a:r>
            <a:r>
              <a:rPr lang="en-US" b="1" dirty="0" smtClean="0">
                <a:solidFill>
                  <a:schemeClr val="bg1"/>
                </a:solidFill>
                <a:latin typeface="Arial" panose="020B0604020202020204" pitchFamily="34" charset="0"/>
                <a:cs typeface="Arial" panose="020B0604020202020204" pitchFamily="34" charset="0"/>
              </a:rPr>
              <a:t>of IYPT, Tokyo, December 5, 2019</a:t>
            </a:r>
            <a:endParaRPr lang="ru-RU"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966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77000">
              <a:schemeClr val="accent1">
                <a:lumMod val="45000"/>
                <a:lumOff val="55000"/>
              </a:schemeClr>
            </a:gs>
            <a:gs pos="100000">
              <a:schemeClr val="accent1">
                <a:lumMod val="45000"/>
                <a:lumOff val="55000"/>
              </a:schemeClr>
            </a:gs>
            <a:gs pos="100000">
              <a:schemeClr val="accent1">
                <a:lumMod val="11000"/>
                <a:lumOff val="89000"/>
              </a:schemeClr>
            </a:gs>
          </a:gsLst>
          <a:lin ang="5400000" scaled="1"/>
        </a:gradFill>
        <a:effectLst/>
      </p:bgPr>
    </p:bg>
    <p:spTree>
      <p:nvGrpSpPr>
        <p:cNvPr id="1" name=""/>
        <p:cNvGrpSpPr/>
        <p:nvPr/>
      </p:nvGrpSpPr>
      <p:grpSpPr>
        <a:xfrm>
          <a:off x="0" y="0"/>
          <a:ext cx="0" cy="0"/>
          <a:chOff x="0" y="0"/>
          <a:chExt cx="0" cy="0"/>
        </a:xfrm>
      </p:grpSpPr>
      <p:sp>
        <p:nvSpPr>
          <p:cNvPr id="6" name="Заголовок 3">
            <a:extLst>
              <a:ext uri="{FF2B5EF4-FFF2-40B4-BE49-F238E27FC236}">
                <a16:creationId xmlns="" xmlns:a16="http://schemas.microsoft.com/office/drawing/2014/main" id="{5A3FC04C-C126-4985-9E81-B4A43322C100}"/>
              </a:ext>
            </a:extLst>
          </p:cNvPr>
          <p:cNvSpPr txBox="1">
            <a:spLocks/>
          </p:cNvSpPr>
          <p:nvPr/>
        </p:nvSpPr>
        <p:spPr>
          <a:xfrm>
            <a:off x="3808027" y="2043664"/>
            <a:ext cx="4578895" cy="2031055"/>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700" dirty="0"/>
              <a:t>Neutron Nuclear </a:t>
            </a:r>
            <a:r>
              <a:rPr lang="en-US" sz="4700" dirty="0" err="1"/>
              <a:t>Physcis</a:t>
            </a:r>
            <a:r>
              <a:rPr lang="en-US" sz="4700" dirty="0"/>
              <a:t/>
            </a:r>
            <a:br>
              <a:rPr lang="en-US" sz="4700" dirty="0"/>
            </a:br>
            <a:r>
              <a:rPr lang="en-US" sz="4700" dirty="0"/>
              <a:t>20</a:t>
            </a:r>
            <a:r>
              <a:rPr lang="ru-RU" sz="4700" dirty="0"/>
              <a:t>17-20</a:t>
            </a:r>
            <a:r>
              <a:rPr lang="en-US" sz="4700" dirty="0"/>
              <a:t>1</a:t>
            </a:r>
            <a:r>
              <a:rPr lang="ru-RU" sz="4700" dirty="0"/>
              <a:t>9</a:t>
            </a:r>
            <a:r>
              <a:rPr lang="en-US" sz="4700" dirty="0"/>
              <a:t> highlights</a:t>
            </a:r>
          </a:p>
        </p:txBody>
      </p:sp>
    </p:spTree>
    <p:extLst>
      <p:ext uri="{BB962C8B-B14F-4D97-AF65-F5344CB8AC3E}">
        <p14:creationId xmlns:p14="http://schemas.microsoft.com/office/powerpoint/2010/main" val="2345201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93A52C3F-D8E0-4BC2-9862-D0450A7769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76641"/>
            <a:ext cx="5301710" cy="2763553"/>
          </a:xfrm>
          <a:prstGeom prst="rect">
            <a:avLst/>
          </a:prstGeom>
        </p:spPr>
      </p:pic>
      <p:pic>
        <p:nvPicPr>
          <p:cNvPr id="3" name="Рисунок 2">
            <a:extLst>
              <a:ext uri="{FF2B5EF4-FFF2-40B4-BE49-F238E27FC236}">
                <a16:creationId xmlns="" xmlns:a16="http://schemas.microsoft.com/office/drawing/2014/main" id="{FC84A05F-810F-4A29-B8CD-2A1CCD1E23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63" r="5345" b="3641"/>
          <a:stretch/>
        </p:blipFill>
        <p:spPr>
          <a:xfrm>
            <a:off x="6616262" y="191256"/>
            <a:ext cx="3957145" cy="2216434"/>
          </a:xfrm>
          <a:prstGeom prst="rect">
            <a:avLst/>
          </a:prstGeom>
        </p:spPr>
      </p:pic>
      <p:pic>
        <p:nvPicPr>
          <p:cNvPr id="4" name="Рисунок 3">
            <a:extLst>
              <a:ext uri="{FF2B5EF4-FFF2-40B4-BE49-F238E27FC236}">
                <a16:creationId xmlns="" xmlns:a16="http://schemas.microsoft.com/office/drawing/2014/main" id="{FC7E7400-40E6-470E-87B9-54C7130FF3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56673" y="3050628"/>
            <a:ext cx="3980256" cy="3118812"/>
          </a:xfrm>
          <a:prstGeom prst="rect">
            <a:avLst/>
          </a:prstGeom>
        </p:spPr>
      </p:pic>
      <p:pic>
        <p:nvPicPr>
          <p:cNvPr id="5" name="Рисунок 4">
            <a:extLst>
              <a:ext uri="{FF2B5EF4-FFF2-40B4-BE49-F238E27FC236}">
                <a16:creationId xmlns="" xmlns:a16="http://schemas.microsoft.com/office/drawing/2014/main" id="{1A7AFEBA-BAD8-4D0E-96CB-A02A3A1FF074}"/>
              </a:ext>
            </a:extLst>
          </p:cNvPr>
          <p:cNvPicPr>
            <a:picLocks noChangeAspect="1"/>
          </p:cNvPicPr>
          <p:nvPr/>
        </p:nvPicPr>
        <p:blipFill>
          <a:blip r:embed="rId6" cstate="print"/>
          <a:stretch>
            <a:fillRect/>
          </a:stretch>
        </p:blipFill>
        <p:spPr>
          <a:xfrm>
            <a:off x="5938346" y="2712542"/>
            <a:ext cx="3917731" cy="503624"/>
          </a:xfrm>
          <a:prstGeom prst="rect">
            <a:avLst/>
          </a:prstGeom>
        </p:spPr>
      </p:pic>
      <p:pic>
        <p:nvPicPr>
          <p:cNvPr id="6" name="Рисунок 5">
            <a:extLst>
              <a:ext uri="{FF2B5EF4-FFF2-40B4-BE49-F238E27FC236}">
                <a16:creationId xmlns="" xmlns:a16="http://schemas.microsoft.com/office/drawing/2014/main" id="{67BB05FF-1914-4F3D-9CD9-8F88498C935F}"/>
              </a:ext>
            </a:extLst>
          </p:cNvPr>
          <p:cNvPicPr>
            <a:picLocks noChangeAspect="1"/>
          </p:cNvPicPr>
          <p:nvPr/>
        </p:nvPicPr>
        <p:blipFill>
          <a:blip r:embed="rId7" cstate="print"/>
          <a:stretch>
            <a:fillRect/>
          </a:stretch>
        </p:blipFill>
        <p:spPr>
          <a:xfrm>
            <a:off x="6025055" y="3216166"/>
            <a:ext cx="3722536" cy="438674"/>
          </a:xfrm>
          <a:prstGeom prst="rect">
            <a:avLst/>
          </a:prstGeom>
        </p:spPr>
      </p:pic>
      <p:pic>
        <p:nvPicPr>
          <p:cNvPr id="7" name="Рисунок 6">
            <a:extLst>
              <a:ext uri="{FF2B5EF4-FFF2-40B4-BE49-F238E27FC236}">
                <a16:creationId xmlns="" xmlns:a16="http://schemas.microsoft.com/office/drawing/2014/main" id="{0129DB6D-736E-4228-9969-CE93A059A741}"/>
              </a:ext>
            </a:extLst>
          </p:cNvPr>
          <p:cNvPicPr>
            <a:picLocks noChangeAspect="1"/>
          </p:cNvPicPr>
          <p:nvPr/>
        </p:nvPicPr>
        <p:blipFill>
          <a:blip r:embed="rId8" cstate="print"/>
          <a:stretch>
            <a:fillRect/>
          </a:stretch>
        </p:blipFill>
        <p:spPr>
          <a:xfrm>
            <a:off x="5820105" y="4450310"/>
            <a:ext cx="4291059" cy="618304"/>
          </a:xfrm>
          <a:prstGeom prst="rect">
            <a:avLst/>
          </a:prstGeom>
        </p:spPr>
      </p:pic>
      <p:pic>
        <p:nvPicPr>
          <p:cNvPr id="8" name="Рисунок 7">
            <a:extLst>
              <a:ext uri="{FF2B5EF4-FFF2-40B4-BE49-F238E27FC236}">
                <a16:creationId xmlns="" xmlns:a16="http://schemas.microsoft.com/office/drawing/2014/main" id="{DC2428C5-8850-4DE9-9157-C8C1622C3436}"/>
              </a:ext>
            </a:extLst>
          </p:cNvPr>
          <p:cNvPicPr>
            <a:picLocks noChangeAspect="1"/>
          </p:cNvPicPr>
          <p:nvPr/>
        </p:nvPicPr>
        <p:blipFill>
          <a:blip r:embed="rId9" cstate="print"/>
          <a:stretch>
            <a:fillRect/>
          </a:stretch>
        </p:blipFill>
        <p:spPr>
          <a:xfrm>
            <a:off x="1677414" y="6308756"/>
            <a:ext cx="3738774" cy="479003"/>
          </a:xfrm>
          <a:prstGeom prst="rect">
            <a:avLst/>
          </a:prstGeom>
        </p:spPr>
      </p:pic>
    </p:spTree>
    <p:extLst>
      <p:ext uri="{BB962C8B-B14F-4D97-AF65-F5344CB8AC3E}">
        <p14:creationId xmlns:p14="http://schemas.microsoft.com/office/powerpoint/2010/main" val="983750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Изображение выглядит как текст, карта&#10;&#10;Автоматически созданное описание">
            <a:extLst>
              <a:ext uri="{FF2B5EF4-FFF2-40B4-BE49-F238E27FC236}">
                <a16:creationId xmlns="" xmlns:a16="http://schemas.microsoft.com/office/drawing/2014/main" id="{F6030C58-6507-48DA-9463-2C3AE6505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191" y="81280"/>
            <a:ext cx="3938293" cy="3221524"/>
          </a:xfrm>
          <a:prstGeom prst="rect">
            <a:avLst/>
          </a:prstGeom>
        </p:spPr>
      </p:pic>
      <p:pic>
        <p:nvPicPr>
          <p:cNvPr id="8" name="Рисунок 7">
            <a:extLst>
              <a:ext uri="{FF2B5EF4-FFF2-40B4-BE49-F238E27FC236}">
                <a16:creationId xmlns="" xmlns:a16="http://schemas.microsoft.com/office/drawing/2014/main" id="{58407525-BA61-4F84-8955-7B3D87D87EA7}"/>
              </a:ext>
            </a:extLst>
          </p:cNvPr>
          <p:cNvPicPr>
            <a:picLocks noChangeAspect="1"/>
          </p:cNvPicPr>
          <p:nvPr/>
        </p:nvPicPr>
        <p:blipFill>
          <a:blip r:embed="rId4" cstate="print"/>
          <a:stretch>
            <a:fillRect/>
          </a:stretch>
        </p:blipFill>
        <p:spPr>
          <a:xfrm>
            <a:off x="305657" y="757072"/>
            <a:ext cx="7243591" cy="4572000"/>
          </a:xfrm>
          <a:prstGeom prst="rect">
            <a:avLst/>
          </a:prstGeom>
        </p:spPr>
      </p:pic>
      <p:pic>
        <p:nvPicPr>
          <p:cNvPr id="10" name="Рисунок 9" descr="Изображение выглядит как текст, карта&#10;&#10;Автоматически созданное описание">
            <a:extLst>
              <a:ext uri="{FF2B5EF4-FFF2-40B4-BE49-F238E27FC236}">
                <a16:creationId xmlns="" xmlns:a16="http://schemas.microsoft.com/office/drawing/2014/main" id="{122D69EC-872F-4939-82B7-163E46DB0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258" y="3678809"/>
            <a:ext cx="3672369" cy="3062756"/>
          </a:xfrm>
          <a:prstGeom prst="rect">
            <a:avLst/>
          </a:prstGeom>
        </p:spPr>
      </p:pic>
      <p:sp>
        <p:nvSpPr>
          <p:cNvPr id="12" name="Прямоугольник 11">
            <a:extLst>
              <a:ext uri="{FF2B5EF4-FFF2-40B4-BE49-F238E27FC236}">
                <a16:creationId xmlns="" xmlns:a16="http://schemas.microsoft.com/office/drawing/2014/main" id="{F0BB2332-0F4C-479C-8650-97C13571D28D}"/>
              </a:ext>
            </a:extLst>
          </p:cNvPr>
          <p:cNvSpPr/>
          <p:nvPr/>
        </p:nvSpPr>
        <p:spPr>
          <a:xfrm>
            <a:off x="1654720" y="5639263"/>
            <a:ext cx="6096000" cy="923330"/>
          </a:xfrm>
          <a:prstGeom prst="rect">
            <a:avLst/>
          </a:prstGeom>
        </p:spPr>
        <p:txBody>
          <a:bodyPr>
            <a:spAutoFit/>
          </a:bodyPr>
          <a:lstStyle/>
          <a:p>
            <a:pPr algn="r"/>
            <a:r>
              <a:rPr lang="en-US" dirty="0"/>
              <a:t>Present cross sections of the </a:t>
            </a:r>
            <a:r>
              <a:rPr lang="en-US" baseline="30000" dirty="0">
                <a:effectLst/>
              </a:rPr>
              <a:t>25</a:t>
            </a:r>
            <a:r>
              <a:rPr lang="en-US" dirty="0">
                <a:effectLst/>
              </a:rPr>
              <a:t>Mg(n,α</a:t>
            </a:r>
            <a:r>
              <a:rPr lang="en-US" baseline="-25000" dirty="0">
                <a:effectLst/>
              </a:rPr>
              <a:t>0</a:t>
            </a:r>
            <a:r>
              <a:rPr lang="en-US" dirty="0">
                <a:effectLst/>
              </a:rPr>
              <a:t>)</a:t>
            </a:r>
            <a:r>
              <a:rPr lang="en-US" baseline="30000" dirty="0">
                <a:effectLst/>
              </a:rPr>
              <a:t>22</a:t>
            </a:r>
            <a:r>
              <a:rPr lang="en-US" dirty="0">
                <a:effectLst/>
              </a:rPr>
              <a:t>Ne</a:t>
            </a:r>
            <a:r>
              <a:rPr lang="en-US" dirty="0"/>
              <a:t> reaction compared with existing measurements, evaluations and talys-1.8 code calculations.</a:t>
            </a:r>
            <a:endParaRPr lang="ru-RU" dirty="0"/>
          </a:p>
        </p:txBody>
      </p:sp>
      <p:sp>
        <p:nvSpPr>
          <p:cNvPr id="14" name="Прямоугольник 13">
            <a:extLst>
              <a:ext uri="{FF2B5EF4-FFF2-40B4-BE49-F238E27FC236}">
                <a16:creationId xmlns="" xmlns:a16="http://schemas.microsoft.com/office/drawing/2014/main" id="{443142DB-D593-48BF-9A8D-CDB3F909E40E}"/>
              </a:ext>
            </a:extLst>
          </p:cNvPr>
          <p:cNvSpPr/>
          <p:nvPr/>
        </p:nvSpPr>
        <p:spPr>
          <a:xfrm>
            <a:off x="1865084" y="29515"/>
            <a:ext cx="6096000" cy="923330"/>
          </a:xfrm>
          <a:prstGeom prst="rect">
            <a:avLst/>
          </a:prstGeom>
          <a:solidFill>
            <a:schemeClr val="bg1"/>
          </a:solidFill>
        </p:spPr>
        <p:txBody>
          <a:bodyPr>
            <a:spAutoFit/>
          </a:bodyPr>
          <a:lstStyle/>
          <a:p>
            <a:pPr algn="r"/>
            <a:r>
              <a:rPr lang="en-US" dirty="0"/>
              <a:t>Present cross sections of the </a:t>
            </a:r>
            <a:r>
              <a:rPr lang="en-US" baseline="30000" dirty="0">
                <a:effectLst/>
              </a:rPr>
              <a:t>25</a:t>
            </a:r>
            <a:r>
              <a:rPr lang="en-US" dirty="0">
                <a:effectLst/>
              </a:rPr>
              <a:t>Mg(</a:t>
            </a:r>
            <a:r>
              <a:rPr lang="en-US" dirty="0" err="1">
                <a:effectLst/>
              </a:rPr>
              <a:t>n,α</a:t>
            </a:r>
            <a:r>
              <a:rPr lang="en-US" dirty="0">
                <a:effectLst/>
              </a:rPr>
              <a:t>)</a:t>
            </a:r>
            <a:r>
              <a:rPr lang="en-US" baseline="30000" dirty="0">
                <a:effectLst/>
              </a:rPr>
              <a:t>22</a:t>
            </a:r>
            <a:r>
              <a:rPr lang="en-US" dirty="0">
                <a:effectLst/>
              </a:rPr>
              <a:t>Ne</a:t>
            </a:r>
            <a:r>
              <a:rPr lang="en-US" dirty="0"/>
              <a:t>  reaction compared with existing measurements, evaluations and talys-1.8 code calculations.</a:t>
            </a:r>
            <a:endParaRPr lang="ru-RU" dirty="0"/>
          </a:p>
        </p:txBody>
      </p:sp>
      <p:sp>
        <p:nvSpPr>
          <p:cNvPr id="2" name="TextBox 1">
            <a:extLst>
              <a:ext uri="{FF2B5EF4-FFF2-40B4-BE49-F238E27FC236}">
                <a16:creationId xmlns="" xmlns:a16="http://schemas.microsoft.com/office/drawing/2014/main" id="{6D01C847-4C3D-4913-BBA4-10685ECFC33C}"/>
              </a:ext>
            </a:extLst>
          </p:cNvPr>
          <p:cNvSpPr txBox="1"/>
          <p:nvPr/>
        </p:nvSpPr>
        <p:spPr>
          <a:xfrm>
            <a:off x="327780" y="2062517"/>
            <a:ext cx="11440030" cy="1384995"/>
          </a:xfrm>
          <a:prstGeom prst="rect">
            <a:avLst/>
          </a:prstGeom>
          <a:solidFill>
            <a:schemeClr val="accent2">
              <a:lumMod val="60000"/>
              <a:lumOff val="40000"/>
            </a:schemeClr>
          </a:solidFill>
        </p:spPr>
        <p:txBody>
          <a:bodyPr wrap="square" rtlCol="0">
            <a:spAutoFit/>
          </a:bodyPr>
          <a:lstStyle/>
          <a:p>
            <a:pPr algn="ctr"/>
            <a:r>
              <a:rPr lang="en-US" sz="2800" dirty="0"/>
              <a:t>During three years t is was measured cross sections of (n,</a:t>
            </a:r>
            <a:r>
              <a:rPr lang="el-GR" sz="2800" dirty="0"/>
              <a:t>α</a:t>
            </a:r>
            <a:r>
              <a:rPr lang="en-US" sz="2800" dirty="0"/>
              <a:t>) with fast neutrons at listed below nuclei:</a:t>
            </a:r>
          </a:p>
          <a:p>
            <a:pPr algn="ctr"/>
            <a:r>
              <a:rPr lang="ru-RU" sz="2800" baseline="30000" dirty="0"/>
              <a:t>144</a:t>
            </a:r>
            <a:r>
              <a:rPr lang="ru-RU" sz="2800" dirty="0"/>
              <a:t>Sm</a:t>
            </a:r>
            <a:r>
              <a:rPr lang="en-US" sz="2800" dirty="0"/>
              <a:t>, </a:t>
            </a:r>
            <a:r>
              <a:rPr lang="ru-RU" sz="2800" baseline="30000" dirty="0"/>
              <a:t>66</a:t>
            </a:r>
            <a:r>
              <a:rPr lang="ru-RU" sz="2800" dirty="0"/>
              <a:t>Zn</a:t>
            </a:r>
            <a:r>
              <a:rPr lang="en-US" sz="2800" dirty="0"/>
              <a:t>, </a:t>
            </a:r>
            <a:r>
              <a:rPr lang="ru-RU" sz="2800" baseline="30000" dirty="0"/>
              <a:t>10</a:t>
            </a:r>
            <a:r>
              <a:rPr lang="ru-RU" sz="2800" dirty="0"/>
              <a:t>B</a:t>
            </a:r>
            <a:r>
              <a:rPr lang="en-US" sz="2800" dirty="0"/>
              <a:t>, </a:t>
            </a:r>
            <a:r>
              <a:rPr lang="ru-RU" sz="2800" baseline="30000" dirty="0"/>
              <a:t>25</a:t>
            </a:r>
            <a:r>
              <a:rPr lang="en-US" sz="2800" dirty="0"/>
              <a:t>Mg, </a:t>
            </a:r>
            <a:r>
              <a:rPr lang="ru-RU" sz="2800" baseline="30000" dirty="0"/>
              <a:t>14</a:t>
            </a:r>
            <a:r>
              <a:rPr lang="en-US" sz="2800" dirty="0"/>
              <a:t>N, </a:t>
            </a:r>
            <a:r>
              <a:rPr lang="ru-RU" sz="2800" baseline="30000" dirty="0"/>
              <a:t>58</a:t>
            </a:r>
            <a:r>
              <a:rPr lang="en-US" sz="2800" baseline="30000" dirty="0"/>
              <a:t>, 60, 61</a:t>
            </a:r>
            <a:r>
              <a:rPr lang="en-US" sz="2800" dirty="0"/>
              <a:t>Ni, </a:t>
            </a:r>
            <a:r>
              <a:rPr lang="en-US" sz="2800" baseline="30000" dirty="0"/>
              <a:t>54,56</a:t>
            </a:r>
            <a:r>
              <a:rPr lang="en-US" sz="2800" dirty="0"/>
              <a:t> Fe</a:t>
            </a:r>
          </a:p>
        </p:txBody>
      </p:sp>
    </p:spTree>
    <p:extLst>
      <p:ext uri="{BB962C8B-B14F-4D97-AF65-F5344CB8AC3E}">
        <p14:creationId xmlns:p14="http://schemas.microsoft.com/office/powerpoint/2010/main" val="261287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a:off x="6231589" y="3580479"/>
            <a:ext cx="4278504" cy="2644051"/>
            <a:chOff x="6308707" y="3767767"/>
            <a:chExt cx="4664093" cy="2865964"/>
          </a:xfrm>
        </p:grpSpPr>
        <p:pic>
          <p:nvPicPr>
            <p:cNvPr id="20" name="Рисунок 19" descr="graph_3.jpg"/>
            <p:cNvPicPr>
              <a:picLocks noChangeAspect="1"/>
            </p:cNvPicPr>
            <p:nvPr/>
          </p:nvPicPr>
          <p:blipFill>
            <a:blip r:embed="rId3" cstate="print"/>
            <a:srcRect b="9899"/>
            <a:stretch>
              <a:fillRect/>
            </a:stretch>
          </p:blipFill>
          <p:spPr>
            <a:xfrm>
              <a:off x="6308707" y="3767767"/>
              <a:ext cx="4664093" cy="2672632"/>
            </a:xfrm>
            <a:prstGeom prst="rect">
              <a:avLst/>
            </a:prstGeom>
          </p:spPr>
        </p:pic>
        <p:sp>
          <p:nvSpPr>
            <p:cNvPr id="21" name="TextBox 20"/>
            <p:cNvSpPr txBox="1"/>
            <p:nvPr/>
          </p:nvSpPr>
          <p:spPr>
            <a:xfrm>
              <a:off x="10212637" y="6356732"/>
              <a:ext cx="748923" cy="276999"/>
            </a:xfrm>
            <a:prstGeom prst="rect">
              <a:avLst/>
            </a:prstGeom>
            <a:noFill/>
          </p:spPr>
          <p:txBody>
            <a:bodyPr wrap="none" rtlCol="0">
              <a:spAutoFit/>
            </a:bodyPr>
            <a:lstStyle/>
            <a:p>
              <a:r>
                <a:rPr lang="en-US" sz="1200" dirty="0">
                  <a:latin typeface="Arial" pitchFamily="34" charset="0"/>
                  <a:cs typeface="Arial" pitchFamily="34" charset="0"/>
                </a:rPr>
                <a:t>E</a:t>
              </a:r>
              <a:r>
                <a:rPr lang="el-GR" sz="1200" baseline="-25000" dirty="0">
                  <a:latin typeface="Arial" pitchFamily="34" charset="0"/>
                  <a:cs typeface="Arial" pitchFamily="34" charset="0"/>
                </a:rPr>
                <a:t>γ</a:t>
              </a:r>
              <a:r>
                <a:rPr lang="en-US" sz="1200" dirty="0">
                  <a:latin typeface="Arial" pitchFamily="34" charset="0"/>
                  <a:cs typeface="Arial" pitchFamily="34" charset="0"/>
                </a:rPr>
                <a:t> (</a:t>
              </a:r>
              <a:r>
                <a:rPr lang="en-US" sz="1200" dirty="0" err="1">
                  <a:latin typeface="Arial" pitchFamily="34" charset="0"/>
                  <a:cs typeface="Arial" pitchFamily="34" charset="0"/>
                </a:rPr>
                <a:t>keV</a:t>
              </a:r>
              <a:r>
                <a:rPr lang="en-US" sz="1200" dirty="0">
                  <a:latin typeface="Arial" pitchFamily="34" charset="0"/>
                  <a:cs typeface="Arial" pitchFamily="34" charset="0"/>
                </a:rPr>
                <a:t>)</a:t>
              </a:r>
              <a:endParaRPr lang="ru-RU" sz="1200" baseline="-25000" dirty="0">
                <a:latin typeface="Arial" pitchFamily="34" charset="0"/>
                <a:cs typeface="Arial" pitchFamily="34" charset="0"/>
              </a:endParaRPr>
            </a:p>
          </p:txBody>
        </p:sp>
      </p:grpSp>
      <p:pic>
        <p:nvPicPr>
          <p:cNvPr id="5" name="Picture 78">
            <a:extLst>
              <a:ext uri="{FF2B5EF4-FFF2-40B4-BE49-F238E27FC236}">
                <a16:creationId xmlns="" xmlns:a16="http://schemas.microsoft.com/office/drawing/2014/main" id="{78B94BC6-07AB-4618-A745-972A2A6B63F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889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47387E20-81D4-4A4B-961C-D74211019BB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57231" y="1302128"/>
            <a:ext cx="3487821" cy="2451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20">
            <a:extLst>
              <a:ext uri="{FF2B5EF4-FFF2-40B4-BE49-F238E27FC236}">
                <a16:creationId xmlns="" xmlns:a16="http://schemas.microsoft.com/office/drawing/2014/main" id="{FD5410A2-1BAF-400D-9C66-9B3509B63E82}"/>
              </a:ext>
            </a:extLst>
          </p:cNvPr>
          <p:cNvSpPr/>
          <p:nvPr/>
        </p:nvSpPr>
        <p:spPr>
          <a:xfrm>
            <a:off x="716162" y="1006513"/>
            <a:ext cx="3331361" cy="400110"/>
          </a:xfrm>
          <a:prstGeom prst="rect">
            <a:avLst/>
          </a:prstGeom>
          <a:noFill/>
        </p:spPr>
        <p:txBody>
          <a:bodyPr wrap="none">
            <a:spAutoFit/>
          </a:bodyPr>
          <a:lstStyle/>
          <a:p>
            <a:pPr algn="ctr">
              <a:defRPr/>
            </a:pPr>
            <a:r>
              <a:rPr lang="en-US" sz="2000" b="1" spc="50" dirty="0">
                <a:ln w="0"/>
                <a:solidFill>
                  <a:srgbClr val="C00000"/>
                </a:solidFill>
                <a:effectLst>
                  <a:innerShdw blurRad="63500" dist="50800" dir="13500000">
                    <a:srgbClr val="000000">
                      <a:alpha val="50000"/>
                    </a:srgbClr>
                  </a:innerShdw>
                </a:effectLst>
              </a:rPr>
              <a:t>The tagged neutron method</a:t>
            </a:r>
          </a:p>
        </p:txBody>
      </p:sp>
      <p:pic>
        <p:nvPicPr>
          <p:cNvPr id="8" name="Picture 2" descr="Image may contain: text">
            <a:extLst>
              <a:ext uri="{FF2B5EF4-FFF2-40B4-BE49-F238E27FC236}">
                <a16:creationId xmlns="" xmlns:a16="http://schemas.microsoft.com/office/drawing/2014/main" id="{D6132748-90E8-4430-8C1C-AEF9C754106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9660" y="1465295"/>
            <a:ext cx="3687676" cy="2198641"/>
          </a:xfrm>
          <a:prstGeom prst="rect">
            <a:avLst/>
          </a:prstGeom>
          <a:solidFill>
            <a:srgbClr val="FFFFFF">
              <a:shade val="85000"/>
            </a:srgbClr>
          </a:solidFill>
          <a:ln w="101600" cap="sq">
            <a:solidFill>
              <a:srgbClr val="FDFDFD"/>
            </a:solidFill>
            <a:miter lim="800000"/>
          </a:ln>
          <a:effectLst>
            <a:softEdge rad="63500"/>
          </a:effectLst>
        </p:spPr>
      </p:pic>
      <p:sp>
        <p:nvSpPr>
          <p:cNvPr id="9" name="Rectangle 20">
            <a:extLst>
              <a:ext uri="{FF2B5EF4-FFF2-40B4-BE49-F238E27FC236}">
                <a16:creationId xmlns="" xmlns:a16="http://schemas.microsoft.com/office/drawing/2014/main" id="{28B06717-9437-4902-95C2-693D133E55AE}"/>
              </a:ext>
            </a:extLst>
          </p:cNvPr>
          <p:cNvSpPr/>
          <p:nvPr/>
        </p:nvSpPr>
        <p:spPr>
          <a:xfrm>
            <a:off x="4640718" y="879259"/>
            <a:ext cx="4117730" cy="400110"/>
          </a:xfrm>
          <a:prstGeom prst="rect">
            <a:avLst/>
          </a:prstGeom>
          <a:noFill/>
        </p:spPr>
        <p:txBody>
          <a:bodyPr wrap="none">
            <a:spAutoFit/>
          </a:bodyPr>
          <a:lstStyle/>
          <a:p>
            <a:pPr algn="ctr">
              <a:defRPr/>
            </a:pPr>
            <a:r>
              <a:rPr lang="en-US" sz="2000" b="1" spc="50" dirty="0" err="1">
                <a:ln w="0"/>
                <a:solidFill>
                  <a:srgbClr val="C00000"/>
                </a:solidFill>
                <a:effectLst>
                  <a:innerShdw blurRad="63500" dist="50800" dir="13500000">
                    <a:srgbClr val="000000">
                      <a:alpha val="50000"/>
                    </a:srgbClr>
                  </a:innerShdw>
                </a:effectLst>
              </a:rPr>
              <a:t>Romasha</a:t>
            </a:r>
            <a:r>
              <a:rPr lang="en-US" sz="2000" b="1" spc="50" dirty="0">
                <a:ln w="0"/>
                <a:solidFill>
                  <a:srgbClr val="C00000"/>
                </a:solidFill>
                <a:effectLst>
                  <a:innerShdw blurRad="63500" dist="50800" dir="13500000">
                    <a:srgbClr val="000000">
                      <a:alpha val="50000"/>
                    </a:srgbClr>
                  </a:innerShdw>
                </a:effectLst>
              </a:rPr>
              <a:t> Setup (18 BGO detectors)</a:t>
            </a:r>
          </a:p>
        </p:txBody>
      </p:sp>
      <p:sp>
        <p:nvSpPr>
          <p:cNvPr id="14" name="Прямоугольник 13">
            <a:extLst>
              <a:ext uri="{FF2B5EF4-FFF2-40B4-BE49-F238E27FC236}">
                <a16:creationId xmlns="" xmlns:a16="http://schemas.microsoft.com/office/drawing/2014/main" id="{3159B84F-C5D9-461E-B91F-CF9777B088E8}"/>
              </a:ext>
            </a:extLst>
          </p:cNvPr>
          <p:cNvSpPr/>
          <p:nvPr/>
        </p:nvSpPr>
        <p:spPr>
          <a:xfrm>
            <a:off x="794147" y="6791"/>
            <a:ext cx="10453810" cy="830997"/>
          </a:xfrm>
          <a:prstGeom prst="rect">
            <a:avLst/>
          </a:prstGeom>
        </p:spPr>
        <p:txBody>
          <a:bodyPr wrap="square">
            <a:spAutoFit/>
          </a:bodyPr>
          <a:lstStyle/>
          <a:p>
            <a:pPr algn="ctr"/>
            <a:r>
              <a:rPr lang="en-US" sz="2400" b="1" dirty="0">
                <a:solidFill>
                  <a:srgbClr val="0000FF"/>
                </a:solidFill>
              </a:rPr>
              <a:t>Measurements of yields and gamma rays' angular correlations in reactions with 14.1 MeV neutrons (the TANGRA project).</a:t>
            </a:r>
          </a:p>
        </p:txBody>
      </p:sp>
      <p:pic>
        <p:nvPicPr>
          <p:cNvPr id="15" name="Picture 2">
            <a:extLst>
              <a:ext uri="{FF2B5EF4-FFF2-40B4-BE49-F238E27FC236}">
                <a16:creationId xmlns="" xmlns:a16="http://schemas.microsoft.com/office/drawing/2014/main" id="{21628161-663A-492C-9579-7D571FE513BD}"/>
              </a:ext>
            </a:extLst>
          </p:cNvPr>
          <p:cNvPicPr>
            <a:picLocks noChangeAspect="1" noChangeArrowheads="1"/>
          </p:cNvPicPr>
          <p:nvPr/>
        </p:nvPicPr>
        <p:blipFill>
          <a:blip r:embed="rId7" cstate="print"/>
          <a:srcRect/>
          <a:stretch>
            <a:fillRect/>
          </a:stretch>
        </p:blipFill>
        <p:spPr bwMode="auto">
          <a:xfrm>
            <a:off x="1139684" y="3799134"/>
            <a:ext cx="4750768" cy="2383637"/>
          </a:xfrm>
          <a:prstGeom prst="rect">
            <a:avLst/>
          </a:prstGeom>
          <a:noFill/>
          <a:ln w="9525">
            <a:noFill/>
            <a:miter lim="800000"/>
            <a:headEnd/>
            <a:tailEnd/>
          </a:ln>
        </p:spPr>
      </p:pic>
      <p:pic>
        <p:nvPicPr>
          <p:cNvPr id="16" name="Рисунок 15">
            <a:extLst>
              <a:ext uri="{FF2B5EF4-FFF2-40B4-BE49-F238E27FC236}">
                <a16:creationId xmlns="" xmlns:a16="http://schemas.microsoft.com/office/drawing/2014/main" id="{FE023E23-595C-486E-BEA8-A27ED21CB0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3386" y="1443211"/>
            <a:ext cx="2673262" cy="2187584"/>
          </a:xfrm>
          <a:prstGeom prst="rect">
            <a:avLst/>
          </a:prstGeom>
          <a:ln>
            <a:noFill/>
          </a:ln>
          <a:effectLst>
            <a:glow rad="762000">
              <a:schemeClr val="accent1">
                <a:satMod val="175000"/>
                <a:alpha val="17000"/>
              </a:schemeClr>
            </a:glow>
            <a:outerShdw blurRad="44450" dist="27940" dir="5400000" algn="ctr">
              <a:srgbClr val="000000">
                <a:alpha val="32000"/>
              </a:srgbClr>
            </a:outerShdw>
            <a:softEdge rad="393700"/>
          </a:effectLst>
          <a:scene3d>
            <a:camera prst="orthographicFront">
              <a:rot lat="0" lon="0" rev="0"/>
            </a:camera>
            <a:lightRig rig="balanced" dir="t">
              <a:rot lat="0" lon="0" rev="8700000"/>
            </a:lightRig>
          </a:scene3d>
          <a:sp3d>
            <a:bevelT w="381000" h="38100"/>
          </a:sp3d>
        </p:spPr>
      </p:pic>
      <p:sp>
        <p:nvSpPr>
          <p:cNvPr id="18" name="Rectangle 20">
            <a:extLst>
              <a:ext uri="{FF2B5EF4-FFF2-40B4-BE49-F238E27FC236}">
                <a16:creationId xmlns="" xmlns:a16="http://schemas.microsoft.com/office/drawing/2014/main" id="{28B06717-9437-4902-95C2-693D133E55AE}"/>
              </a:ext>
            </a:extLst>
          </p:cNvPr>
          <p:cNvSpPr/>
          <p:nvPr/>
        </p:nvSpPr>
        <p:spPr>
          <a:xfrm>
            <a:off x="9200332" y="899457"/>
            <a:ext cx="2530373" cy="400110"/>
          </a:xfrm>
          <a:prstGeom prst="rect">
            <a:avLst/>
          </a:prstGeom>
          <a:noFill/>
        </p:spPr>
        <p:txBody>
          <a:bodyPr wrap="none">
            <a:spAutoFit/>
          </a:bodyPr>
          <a:lstStyle/>
          <a:p>
            <a:pPr algn="ctr">
              <a:defRPr/>
            </a:pPr>
            <a:r>
              <a:rPr lang="en-US" sz="2000" b="1" spc="50" dirty="0" err="1">
                <a:ln w="0"/>
                <a:solidFill>
                  <a:srgbClr val="C00000"/>
                </a:solidFill>
                <a:effectLst>
                  <a:innerShdw blurRad="63500" dist="50800" dir="13500000">
                    <a:srgbClr val="000000">
                      <a:alpha val="50000"/>
                    </a:srgbClr>
                  </a:innerShdw>
                </a:effectLst>
              </a:rPr>
              <a:t>HPGe</a:t>
            </a:r>
            <a:r>
              <a:rPr lang="en-US" sz="2000" b="1" spc="50" dirty="0">
                <a:ln w="0"/>
                <a:solidFill>
                  <a:srgbClr val="C00000"/>
                </a:solidFill>
                <a:effectLst>
                  <a:innerShdw blurRad="63500" dist="50800" dir="13500000">
                    <a:srgbClr val="000000">
                      <a:alpha val="50000"/>
                    </a:srgbClr>
                  </a:innerShdw>
                </a:effectLst>
              </a:rPr>
              <a:t> detector Setup</a:t>
            </a:r>
          </a:p>
        </p:txBody>
      </p:sp>
      <p:sp>
        <p:nvSpPr>
          <p:cNvPr id="19" name="Rectangle 20">
            <a:extLst>
              <a:ext uri="{FF2B5EF4-FFF2-40B4-BE49-F238E27FC236}">
                <a16:creationId xmlns="" xmlns:a16="http://schemas.microsoft.com/office/drawing/2014/main" id="{3D7939D0-025E-4D8E-BAE8-DE60AC06B615}"/>
              </a:ext>
            </a:extLst>
          </p:cNvPr>
          <p:cNvSpPr/>
          <p:nvPr/>
        </p:nvSpPr>
        <p:spPr>
          <a:xfrm>
            <a:off x="339498" y="6150114"/>
            <a:ext cx="5665446" cy="707886"/>
          </a:xfrm>
          <a:prstGeom prst="rect">
            <a:avLst/>
          </a:prstGeom>
          <a:noFill/>
        </p:spPr>
        <p:txBody>
          <a:bodyPr wrap="square" lIns="91440" tIns="45720" rIns="91440" bIns="45720">
            <a:spAutoFit/>
          </a:bodyPr>
          <a:lstStyle/>
          <a:p>
            <a:pPr algn="ctr"/>
            <a:r>
              <a:rPr lang="en-US" sz="2000" dirty="0"/>
              <a:t>Examples of measured angular distributions for gamma transitions in chromium</a:t>
            </a:r>
            <a:endParaRPr lang="en-US" sz="2000" b="1" cap="none" spc="50" dirty="0">
              <a:ln w="0"/>
              <a:effectLst>
                <a:innerShdw blurRad="63500" dist="50800" dir="13500000">
                  <a:srgbClr val="000000">
                    <a:alpha val="50000"/>
                  </a:srgbClr>
                </a:innerShdw>
              </a:effectLst>
            </a:endParaRPr>
          </a:p>
        </p:txBody>
      </p:sp>
      <p:sp>
        <p:nvSpPr>
          <p:cNvPr id="23" name="Rectangle 20">
            <a:extLst>
              <a:ext uri="{FF2B5EF4-FFF2-40B4-BE49-F238E27FC236}">
                <a16:creationId xmlns="" xmlns:a16="http://schemas.microsoft.com/office/drawing/2014/main" id="{3D7939D0-025E-4D8E-BAE8-DE60AC06B615}"/>
              </a:ext>
            </a:extLst>
          </p:cNvPr>
          <p:cNvSpPr/>
          <p:nvPr/>
        </p:nvSpPr>
        <p:spPr>
          <a:xfrm>
            <a:off x="6033381" y="6150114"/>
            <a:ext cx="5665446" cy="707886"/>
          </a:xfrm>
          <a:prstGeom prst="rect">
            <a:avLst/>
          </a:prstGeom>
          <a:noFill/>
        </p:spPr>
        <p:txBody>
          <a:bodyPr wrap="square" lIns="91440" tIns="45720" rIns="91440" bIns="45720">
            <a:spAutoFit/>
          </a:bodyPr>
          <a:lstStyle/>
          <a:p>
            <a:pPr algn="ctr"/>
            <a:r>
              <a:rPr lang="en-US" sz="2000" dirty="0"/>
              <a:t>Comparison of energy spectra from BGO and </a:t>
            </a:r>
            <a:r>
              <a:rPr lang="en-US" sz="2000" dirty="0" err="1"/>
              <a:t>HPGe</a:t>
            </a:r>
            <a:r>
              <a:rPr lang="en-US" sz="2000" dirty="0"/>
              <a:t> detectors for the chromium target</a:t>
            </a:r>
            <a:endParaRPr lang="en-US" sz="2000" b="1" cap="none" spc="50" dirty="0">
              <a:ln w="0"/>
              <a:effectLst>
                <a:innerShdw blurRad="63500" dist="50800" dir="13500000">
                  <a:srgbClr val="000000">
                    <a:alpha val="50000"/>
                  </a:srgbClr>
                </a:innerShdw>
              </a:effectLst>
            </a:endParaRPr>
          </a:p>
        </p:txBody>
      </p:sp>
      <p:sp>
        <p:nvSpPr>
          <p:cNvPr id="24" name="Прямоугольник 5"/>
          <p:cNvSpPr>
            <a:spLocks noChangeArrowheads="1"/>
          </p:cNvSpPr>
          <p:nvPr/>
        </p:nvSpPr>
        <p:spPr bwMode="auto">
          <a:xfrm>
            <a:off x="2349461" y="1359129"/>
            <a:ext cx="2589170" cy="276999"/>
          </a:xfrm>
          <a:prstGeom prst="rect">
            <a:avLst/>
          </a:prstGeom>
          <a:noFill/>
          <a:ln w="9525">
            <a:noFill/>
            <a:miter lim="800000"/>
            <a:headEnd/>
            <a:tailEnd/>
          </a:ln>
        </p:spPr>
        <p:txBody>
          <a:bodyPr wrap="none">
            <a:spAutoFit/>
          </a:bodyPr>
          <a:lstStyle/>
          <a:p>
            <a:r>
              <a:rPr lang="en-US" sz="1200" b="1" dirty="0">
                <a:solidFill>
                  <a:srgbClr val="FF0000"/>
                </a:solidFill>
              </a:rPr>
              <a:t>d</a:t>
            </a:r>
            <a:r>
              <a:rPr lang="ru-RU" sz="1200" b="1" dirty="0">
                <a:solidFill>
                  <a:srgbClr val="FF0000"/>
                </a:solidFill>
              </a:rPr>
              <a:t> +</a:t>
            </a:r>
            <a:r>
              <a:rPr lang="ru-RU" sz="1200" b="1" baseline="30000" dirty="0">
                <a:solidFill>
                  <a:srgbClr val="FF0000"/>
                </a:solidFill>
              </a:rPr>
              <a:t>3</a:t>
            </a:r>
            <a:r>
              <a:rPr lang="ru-RU" sz="1200" b="1" dirty="0">
                <a:solidFill>
                  <a:srgbClr val="FF0000"/>
                </a:solidFill>
              </a:rPr>
              <a:t>Н </a:t>
            </a:r>
            <a:r>
              <a:rPr lang="ru-RU" sz="1200" b="1" dirty="0">
                <a:solidFill>
                  <a:srgbClr val="FF0000"/>
                </a:solidFill>
                <a:sym typeface="Symbol" pitchFamily="18" charset="2"/>
              </a:rPr>
              <a:t></a:t>
            </a:r>
            <a:r>
              <a:rPr lang="ru-RU" sz="1200" b="1" dirty="0">
                <a:solidFill>
                  <a:srgbClr val="FF0000"/>
                </a:solidFill>
              </a:rPr>
              <a:t> </a:t>
            </a:r>
            <a:r>
              <a:rPr lang="ru-RU" sz="1200" b="1" baseline="30000" dirty="0">
                <a:solidFill>
                  <a:srgbClr val="FF0000"/>
                </a:solidFill>
              </a:rPr>
              <a:t>4</a:t>
            </a:r>
            <a:r>
              <a:rPr lang="ru-RU" sz="1200" b="1" dirty="0">
                <a:solidFill>
                  <a:srgbClr val="FF0000"/>
                </a:solidFill>
              </a:rPr>
              <a:t>He (3.5М</a:t>
            </a:r>
            <a:r>
              <a:rPr lang="en-US" sz="1200" b="1" dirty="0" err="1">
                <a:solidFill>
                  <a:srgbClr val="FF0000"/>
                </a:solidFill>
              </a:rPr>
              <a:t>eV</a:t>
            </a:r>
            <a:r>
              <a:rPr lang="ru-RU" sz="1200" b="1" dirty="0">
                <a:solidFill>
                  <a:srgbClr val="FF0000"/>
                </a:solidFill>
              </a:rPr>
              <a:t>)  + </a:t>
            </a:r>
            <a:r>
              <a:rPr lang="ru-RU" sz="1200" b="1" dirty="0" err="1">
                <a:solidFill>
                  <a:srgbClr val="FF0000"/>
                </a:solidFill>
              </a:rPr>
              <a:t>n</a:t>
            </a:r>
            <a:r>
              <a:rPr lang="ru-RU" sz="1200" b="1" dirty="0">
                <a:solidFill>
                  <a:srgbClr val="FF0000"/>
                </a:solidFill>
              </a:rPr>
              <a:t> (14.1М</a:t>
            </a:r>
            <a:r>
              <a:rPr lang="en-US" sz="1200" b="1" dirty="0" err="1">
                <a:solidFill>
                  <a:srgbClr val="FF0000"/>
                </a:solidFill>
              </a:rPr>
              <a:t>eV</a:t>
            </a:r>
            <a:r>
              <a:rPr lang="ru-RU" sz="1200" b="1" dirty="0">
                <a:solidFill>
                  <a:srgbClr val="FF0000"/>
                </a:solidFill>
              </a:rPr>
              <a:t>)</a:t>
            </a:r>
          </a:p>
        </p:txBody>
      </p:sp>
    </p:spTree>
    <p:extLst>
      <p:ext uri="{BB962C8B-B14F-4D97-AF65-F5344CB8AC3E}">
        <p14:creationId xmlns:p14="http://schemas.microsoft.com/office/powerpoint/2010/main" val="926497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190353B-5E42-449A-A15B-6BA6003F943F}"/>
              </a:ext>
            </a:extLst>
          </p:cNvPr>
          <p:cNvSpPr/>
          <p:nvPr/>
        </p:nvSpPr>
        <p:spPr>
          <a:xfrm>
            <a:off x="424111" y="193055"/>
            <a:ext cx="10453810" cy="830997"/>
          </a:xfrm>
          <a:prstGeom prst="rect">
            <a:avLst/>
          </a:prstGeom>
        </p:spPr>
        <p:txBody>
          <a:bodyPr wrap="square">
            <a:spAutoFit/>
          </a:bodyPr>
          <a:lstStyle/>
          <a:p>
            <a:pPr algn="ctr"/>
            <a:r>
              <a:rPr lang="en-US" sz="2400" b="1" dirty="0">
                <a:solidFill>
                  <a:srgbClr val="0000FF"/>
                </a:solidFill>
              </a:rPr>
              <a:t>Measurements of yields and gamma rays' angular correlations in reactions with 14.1 MeV neutrons (the TANGRA project).</a:t>
            </a:r>
          </a:p>
        </p:txBody>
      </p:sp>
      <p:pic>
        <p:nvPicPr>
          <p:cNvPr id="7" name="Picture 78">
            <a:extLst>
              <a:ext uri="{FF2B5EF4-FFF2-40B4-BE49-F238E27FC236}">
                <a16:creationId xmlns="" xmlns:a16="http://schemas.microsoft.com/office/drawing/2014/main" id="{65ECA069-8D05-48D5-9382-DA98251F028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18" b="100000" l="0" r="100000"/>
                    </a14:imgEffect>
                    <a14:imgEffect>
                      <a14:sharpenSoften amount="25000"/>
                    </a14:imgEffect>
                    <a14:imgEffect>
                      <a14:colorTemperature colorTemp="11200"/>
                    </a14:imgEffect>
                  </a14:imgLayer>
                </a14:imgProps>
              </a:ext>
            </a:extLst>
          </a:blip>
          <a:stretch>
            <a:fillRect/>
          </a:stretch>
        </p:blipFill>
        <p:spPr>
          <a:xfrm>
            <a:off x="11028696" y="328109"/>
            <a:ext cx="650207" cy="623943"/>
          </a:xfrm>
          <a:prstGeom prst="rect">
            <a:avLst/>
          </a:prstGeom>
        </p:spPr>
      </p:pic>
      <p:sp>
        <p:nvSpPr>
          <p:cNvPr id="20" name="Rectangle 20">
            <a:extLst>
              <a:ext uri="{FF2B5EF4-FFF2-40B4-BE49-F238E27FC236}">
                <a16:creationId xmlns="" xmlns:a16="http://schemas.microsoft.com/office/drawing/2014/main" id="{7FAB954E-77E9-4766-A907-7D9EDD294628}"/>
              </a:ext>
            </a:extLst>
          </p:cNvPr>
          <p:cNvSpPr/>
          <p:nvPr/>
        </p:nvSpPr>
        <p:spPr>
          <a:xfrm>
            <a:off x="1255923" y="1061156"/>
            <a:ext cx="9386371" cy="707886"/>
          </a:xfrm>
          <a:prstGeom prst="rect">
            <a:avLst/>
          </a:prstGeom>
          <a:noFill/>
        </p:spPr>
        <p:txBody>
          <a:bodyPr wrap="square" lIns="91440" tIns="45720" rIns="91440" bIns="45720">
            <a:spAutoFit/>
          </a:bodyPr>
          <a:lstStyle/>
          <a:p>
            <a:pPr algn="ctr"/>
            <a:r>
              <a:rPr lang="en-US" sz="2000" dirty="0"/>
              <a:t>The partial cross sections for the formation of gamma rays and their angular distributions in inelastic neutron scattering reactions for 22 nuclei were measured</a:t>
            </a:r>
            <a:r>
              <a:rPr lang="ru-RU" sz="2000" dirty="0"/>
              <a:t> </a:t>
            </a:r>
            <a:r>
              <a:rPr lang="en-US" sz="2000" dirty="0"/>
              <a:t>in </a:t>
            </a:r>
            <a:r>
              <a:rPr lang="ru-RU" sz="2000" dirty="0"/>
              <a:t>2017-</a:t>
            </a:r>
            <a:r>
              <a:rPr lang="en-US" sz="2000" dirty="0"/>
              <a:t>2019</a:t>
            </a:r>
            <a:endParaRPr lang="en-US" sz="2000" b="1" cap="none" spc="50" dirty="0">
              <a:ln w="0"/>
              <a:effectLst>
                <a:innerShdw blurRad="63500" dist="50800" dir="13500000">
                  <a:srgbClr val="000000">
                    <a:alpha val="50000"/>
                  </a:srgbClr>
                </a:innerShdw>
              </a:effectLst>
            </a:endParaRPr>
          </a:p>
        </p:txBody>
      </p:sp>
      <p:grpSp>
        <p:nvGrpSpPr>
          <p:cNvPr id="3" name="Группа 5">
            <a:extLst>
              <a:ext uri="{FF2B5EF4-FFF2-40B4-BE49-F238E27FC236}">
                <a16:creationId xmlns="" xmlns:a16="http://schemas.microsoft.com/office/drawing/2014/main" id="{4E264FC1-1F15-4BF6-B87A-C939E2569E35}"/>
              </a:ext>
            </a:extLst>
          </p:cNvPr>
          <p:cNvGrpSpPr/>
          <p:nvPr/>
        </p:nvGrpSpPr>
        <p:grpSpPr>
          <a:xfrm>
            <a:off x="334639" y="1954263"/>
            <a:ext cx="5735655" cy="3983829"/>
            <a:chOff x="6217646" y="2446070"/>
            <a:chExt cx="5991634" cy="4297810"/>
          </a:xfrm>
        </p:grpSpPr>
        <p:pic>
          <p:nvPicPr>
            <p:cNvPr id="15" name="Picture 2" descr="D:\DUBNA\POSTERI\pic\Tangra_sample.jpg">
              <a:extLst>
                <a:ext uri="{FF2B5EF4-FFF2-40B4-BE49-F238E27FC236}">
                  <a16:creationId xmlns="" xmlns:a16="http://schemas.microsoft.com/office/drawing/2014/main" id="{D7798E55-E771-49A8-BF4F-CCAA0F77B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646" y="2446070"/>
              <a:ext cx="5991634" cy="3882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DUBNA\POSTERI\pic\Tangra_sample.jpg">
              <a:extLst>
                <a:ext uri="{FF2B5EF4-FFF2-40B4-BE49-F238E27FC236}">
                  <a16:creationId xmlns="" xmlns:a16="http://schemas.microsoft.com/office/drawing/2014/main" id="{6E30B3D4-35EF-44D8-836F-3257E03A42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67132" t="10267" r="28095" b="75841"/>
            <a:stretch>
              <a:fillRect/>
            </a:stretch>
          </p:blipFill>
          <p:spPr bwMode="auto">
            <a:xfrm>
              <a:off x="8343698" y="6361692"/>
              <a:ext cx="202355" cy="3821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1C9E0C98-CCE6-4199-956F-2614B505EF8D}"/>
                </a:ext>
              </a:extLst>
            </p:cNvPr>
            <p:cNvSpPr txBox="1"/>
            <p:nvPr/>
          </p:nvSpPr>
          <p:spPr>
            <a:xfrm>
              <a:off x="8610600" y="6324334"/>
              <a:ext cx="2178968" cy="415498"/>
            </a:xfrm>
            <a:prstGeom prst="rect">
              <a:avLst/>
            </a:prstGeom>
            <a:noFill/>
          </p:spPr>
          <p:txBody>
            <a:bodyPr wrap="square" rtlCol="0">
              <a:spAutoFit/>
            </a:bodyPr>
            <a:lstStyle/>
            <a:p>
              <a:r>
                <a:rPr lang="en-US" sz="1050" b="1" dirty="0">
                  <a:solidFill>
                    <a:srgbClr val="C00000"/>
                  </a:solidFill>
                </a:rPr>
                <a:t>Measured nuclei</a:t>
              </a:r>
              <a:endParaRPr lang="ru-RU" sz="1050" b="1" dirty="0">
                <a:solidFill>
                  <a:srgbClr val="C00000"/>
                </a:solidFill>
              </a:endParaRPr>
            </a:p>
            <a:p>
              <a:r>
                <a:rPr lang="en-US" sz="1050" dirty="0">
                  <a:solidFill>
                    <a:srgbClr val="009900"/>
                  </a:solidFill>
                </a:rPr>
                <a:t>Closest plans</a:t>
              </a:r>
              <a:r>
                <a:rPr lang="ru-RU" sz="1050" dirty="0">
                  <a:solidFill>
                    <a:srgbClr val="009900"/>
                  </a:solidFill>
                </a:rPr>
                <a:t> </a:t>
              </a:r>
            </a:p>
          </p:txBody>
        </p:sp>
      </p:grpSp>
      <p:sp>
        <p:nvSpPr>
          <p:cNvPr id="8" name="Прямоугольник 7">
            <a:extLst>
              <a:ext uri="{FF2B5EF4-FFF2-40B4-BE49-F238E27FC236}">
                <a16:creationId xmlns="" xmlns:a16="http://schemas.microsoft.com/office/drawing/2014/main" id="{A10591A9-8FF8-4745-A12A-9C6F551D454A}"/>
              </a:ext>
            </a:extLst>
          </p:cNvPr>
          <p:cNvSpPr/>
          <p:nvPr/>
        </p:nvSpPr>
        <p:spPr>
          <a:xfrm>
            <a:off x="5867910" y="3012788"/>
            <a:ext cx="6324090" cy="1846659"/>
          </a:xfrm>
          <a:prstGeom prst="rect">
            <a:avLst/>
          </a:prstGeom>
          <a:solidFill>
            <a:schemeClr val="bg1"/>
          </a:solidFill>
        </p:spPr>
        <p:txBody>
          <a:bodyPr wrap="square">
            <a:spAutoFit/>
          </a:bodyPr>
          <a:lstStyle/>
          <a:p>
            <a:r>
              <a:rPr lang="en-US" sz="1600" b="1" dirty="0"/>
              <a:t>Some results are already included in the EXFOR library:</a:t>
            </a:r>
          </a:p>
          <a:p>
            <a:r>
              <a:rPr lang="en-US" sz="1400" dirty="0"/>
              <a:t>41615002       # 2016, V.M. </a:t>
            </a:r>
            <a:r>
              <a:rPr lang="en-US" sz="1400" dirty="0" err="1"/>
              <a:t>Bystritsky</a:t>
            </a:r>
            <a:r>
              <a:rPr lang="en-US" sz="1400" dirty="0"/>
              <a:t>+   ##DAP  6-c-12(</a:t>
            </a:r>
            <a:r>
              <a:rPr lang="en-US" sz="1400" dirty="0" err="1"/>
              <a:t>n,inl</a:t>
            </a:r>
            <a:r>
              <a:rPr lang="en-US" sz="1400" dirty="0"/>
              <a:t>)6-c-12,par,da,g,cos/</a:t>
            </a:r>
            <a:r>
              <a:rPr lang="en-US" sz="1400" dirty="0" err="1"/>
              <a:t>rsd</a:t>
            </a:r>
            <a:endParaRPr lang="en-US" sz="1400" dirty="0"/>
          </a:p>
          <a:p>
            <a:r>
              <a:rPr lang="en-US" sz="1400" dirty="0"/>
              <a:t>41615003       # 2016, V.M. </a:t>
            </a:r>
            <a:r>
              <a:rPr lang="en-US" sz="1400" dirty="0" err="1"/>
              <a:t>Bystritsky</a:t>
            </a:r>
            <a:r>
              <a:rPr lang="en-US" sz="1400" dirty="0"/>
              <a:t>+   ##DAP  6-c-12(</a:t>
            </a:r>
            <a:r>
              <a:rPr lang="en-US" sz="1400" dirty="0" err="1"/>
              <a:t>n,inl</a:t>
            </a:r>
            <a:r>
              <a:rPr lang="en-US" sz="1400" dirty="0"/>
              <a:t>)6-c-12,par,da,g,rsd</a:t>
            </a:r>
          </a:p>
          <a:p>
            <a:r>
              <a:rPr lang="en-US" sz="1400" dirty="0"/>
              <a:t>41615004       # 2016, V.M. </a:t>
            </a:r>
            <a:r>
              <a:rPr lang="en-US" sz="1400" dirty="0" err="1"/>
              <a:t>Bystritsky</a:t>
            </a:r>
            <a:r>
              <a:rPr lang="en-US" sz="1400" dirty="0"/>
              <a:t>+   ##DAP  6-c-12(</a:t>
            </a:r>
            <a:r>
              <a:rPr lang="en-US" sz="1400" dirty="0" err="1"/>
              <a:t>n,inl</a:t>
            </a:r>
            <a:r>
              <a:rPr lang="en-US" sz="1400" dirty="0"/>
              <a:t>)6-c-12,par,da,g,leg/</a:t>
            </a:r>
            <a:r>
              <a:rPr lang="en-US" sz="1400" dirty="0" err="1"/>
              <a:t>rsd</a:t>
            </a:r>
            <a:endParaRPr lang="en-US" sz="1400" dirty="0"/>
          </a:p>
          <a:p>
            <a:r>
              <a:rPr lang="en-US" sz="1400" dirty="0"/>
              <a:t>41660002       # 2018, D.N. </a:t>
            </a:r>
            <a:r>
              <a:rPr lang="en-US" sz="1400" dirty="0" err="1"/>
              <a:t>Grozdanov</a:t>
            </a:r>
            <a:r>
              <a:rPr lang="en-US" sz="1400" dirty="0"/>
              <a:t>+    ##DAP  6-c-12(</a:t>
            </a:r>
            <a:r>
              <a:rPr lang="en-US" sz="1400" dirty="0" err="1"/>
              <a:t>n,inl</a:t>
            </a:r>
            <a:r>
              <a:rPr lang="en-US" sz="1400" dirty="0"/>
              <a:t>)6-c-12,par,da,g,leg/</a:t>
            </a:r>
            <a:r>
              <a:rPr lang="en-US" sz="1400" dirty="0" err="1"/>
              <a:t>rsd</a:t>
            </a:r>
            <a:endParaRPr lang="en-US" sz="1400" dirty="0"/>
          </a:p>
          <a:p>
            <a:r>
              <a:rPr lang="en-US" sz="1400" dirty="0"/>
              <a:t>41660003       # 2018, D.N. </a:t>
            </a:r>
            <a:r>
              <a:rPr lang="en-US" sz="1400" dirty="0" err="1"/>
              <a:t>Grozdanov</a:t>
            </a:r>
            <a:r>
              <a:rPr lang="en-US" sz="1400" dirty="0"/>
              <a:t>+    ##DAP  6-c-12(</a:t>
            </a:r>
            <a:r>
              <a:rPr lang="en-US" sz="1400" dirty="0" err="1"/>
              <a:t>n,inl</a:t>
            </a:r>
            <a:r>
              <a:rPr lang="en-US" sz="1400" dirty="0"/>
              <a:t>)6-c-12,par,da,g,rsd</a:t>
            </a:r>
          </a:p>
          <a:p>
            <a:r>
              <a:rPr lang="en-US" sz="1400" dirty="0"/>
              <a:t>41660004       # 2018, D.N. </a:t>
            </a:r>
            <a:r>
              <a:rPr lang="en-US" sz="1400" dirty="0" err="1"/>
              <a:t>Grozdanov</a:t>
            </a:r>
            <a:r>
              <a:rPr lang="en-US" sz="1400" dirty="0"/>
              <a:t>+    ##DAP  8-o-16(</a:t>
            </a:r>
            <a:r>
              <a:rPr lang="en-US" sz="1400" dirty="0" err="1"/>
              <a:t>n,inl</a:t>
            </a:r>
            <a:r>
              <a:rPr lang="en-US" sz="1400" dirty="0"/>
              <a:t>)8-o-16,par,da,g,leg/</a:t>
            </a:r>
            <a:r>
              <a:rPr lang="en-US" sz="1400" dirty="0" err="1"/>
              <a:t>rsd</a:t>
            </a:r>
            <a:endParaRPr lang="en-US" sz="1400" dirty="0"/>
          </a:p>
          <a:p>
            <a:r>
              <a:rPr lang="en-US" sz="1400" dirty="0"/>
              <a:t>41660005       # 2018, D.N. </a:t>
            </a:r>
            <a:r>
              <a:rPr lang="en-US" sz="1400" dirty="0" err="1"/>
              <a:t>Grozdanov</a:t>
            </a:r>
            <a:r>
              <a:rPr lang="en-US" sz="1400" dirty="0"/>
              <a:t>+    ##DAP  8-o-16(</a:t>
            </a:r>
            <a:r>
              <a:rPr lang="en-US" sz="1400" dirty="0" err="1"/>
              <a:t>n,inl</a:t>
            </a:r>
            <a:r>
              <a:rPr lang="en-US" sz="1400" dirty="0"/>
              <a:t>)8-o-16,par,da,g,rsd</a:t>
            </a:r>
          </a:p>
        </p:txBody>
      </p:sp>
    </p:spTree>
    <p:extLst>
      <p:ext uri="{BB962C8B-B14F-4D97-AF65-F5344CB8AC3E}">
        <p14:creationId xmlns:p14="http://schemas.microsoft.com/office/powerpoint/2010/main" val="7747779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ChangeArrowheads="1"/>
          </p:cNvSpPr>
          <p:nvPr/>
        </p:nvSpPr>
        <p:spPr bwMode="auto">
          <a:xfrm>
            <a:off x="493161" y="1"/>
            <a:ext cx="11054993" cy="646331"/>
          </a:xfrm>
          <a:prstGeom prst="rect">
            <a:avLst/>
          </a:prstGeom>
          <a:noFill/>
          <a:ln w="9525">
            <a:noFill/>
            <a:miter lim="800000"/>
            <a:headEnd/>
            <a:tailEnd/>
          </a:ln>
        </p:spPr>
        <p:txBody>
          <a:bodyPr wrap="square">
            <a:spAutoFit/>
          </a:bodyPr>
          <a:lstStyle/>
          <a:p>
            <a:pPr algn="ctr"/>
            <a:r>
              <a:rPr lang="en-US" b="1" i="1" dirty="0"/>
              <a:t>Measurements of the ROT-effect for gamma-rays and neutrons emitted from fission of </a:t>
            </a:r>
            <a:r>
              <a:rPr lang="bg-BG" b="1" i="1" baseline="30000" dirty="0"/>
              <a:t>235</a:t>
            </a:r>
            <a:r>
              <a:rPr lang="bg-BG" b="1" i="1" dirty="0"/>
              <a:t>U</a:t>
            </a:r>
            <a:r>
              <a:rPr lang="en-US" b="1" i="1" dirty="0"/>
              <a:t> induced by polarized neutrons of different energies</a:t>
            </a:r>
          </a:p>
        </p:txBody>
      </p:sp>
      <p:sp>
        <p:nvSpPr>
          <p:cNvPr id="8197" name="Text Box 7"/>
          <p:cNvSpPr txBox="1">
            <a:spLocks noChangeArrowheads="1"/>
          </p:cNvSpPr>
          <p:nvPr/>
        </p:nvSpPr>
        <p:spPr bwMode="auto">
          <a:xfrm>
            <a:off x="2342070" y="629597"/>
            <a:ext cx="8110173" cy="276999"/>
          </a:xfrm>
          <a:prstGeom prst="rect">
            <a:avLst/>
          </a:prstGeom>
          <a:noFill/>
          <a:ln w="9525">
            <a:noFill/>
            <a:miter lim="800000"/>
            <a:headEnd/>
            <a:tailEnd/>
          </a:ln>
        </p:spPr>
        <p:txBody>
          <a:bodyPr wrap="square">
            <a:spAutoFit/>
          </a:bodyPr>
          <a:lstStyle/>
          <a:p>
            <a:r>
              <a:rPr lang="en-US" sz="1200" i="1" dirty="0">
                <a:solidFill>
                  <a:srgbClr val="0066FF"/>
                </a:solidFill>
              </a:rPr>
              <a:t>The series of experiments is performed at the FRM-II reactor in </a:t>
            </a:r>
            <a:r>
              <a:rPr lang="en-US" sz="1200" i="1" dirty="0" err="1">
                <a:solidFill>
                  <a:srgbClr val="0066FF"/>
                </a:solidFill>
              </a:rPr>
              <a:t>Garching</a:t>
            </a:r>
            <a:r>
              <a:rPr lang="en-US" sz="1200" i="1" dirty="0">
                <a:solidFill>
                  <a:srgbClr val="0066FF"/>
                </a:solidFill>
              </a:rPr>
              <a:t> (Germany)</a:t>
            </a:r>
            <a:endParaRPr lang="ru-RU" sz="1200" i="1" dirty="0">
              <a:solidFill>
                <a:srgbClr val="0066FF"/>
              </a:solidFill>
            </a:endParaRPr>
          </a:p>
        </p:txBody>
      </p:sp>
      <p:sp>
        <p:nvSpPr>
          <p:cNvPr id="137" name="Прямоугольник 136"/>
          <p:cNvSpPr/>
          <p:nvPr/>
        </p:nvSpPr>
        <p:spPr>
          <a:xfrm>
            <a:off x="4590220" y="4747989"/>
            <a:ext cx="4085477" cy="307777"/>
          </a:xfrm>
          <a:prstGeom prst="rect">
            <a:avLst/>
          </a:prstGeom>
        </p:spPr>
        <p:txBody>
          <a:bodyPr wrap="none">
            <a:spAutoFit/>
          </a:bodyPr>
          <a:lstStyle/>
          <a:p>
            <a:pPr>
              <a:lnSpc>
                <a:spcPct val="100000"/>
              </a:lnSpc>
              <a:spcBef>
                <a:spcPts val="875"/>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000000"/>
                </a:solidFill>
                <a:latin typeface="+mn-lt"/>
              </a:rPr>
              <a:t>ROT-effect values for the </a:t>
            </a:r>
            <a:r>
              <a:rPr lang="el-GR" sz="1400" b="1" dirty="0">
                <a:solidFill>
                  <a:srgbClr val="000000"/>
                </a:solidFill>
                <a:latin typeface="+mn-lt"/>
                <a:sym typeface="Symbol"/>
              </a:rPr>
              <a:t></a:t>
            </a:r>
            <a:r>
              <a:rPr lang="en-US" sz="1400" b="1" dirty="0">
                <a:solidFill>
                  <a:srgbClr val="000000"/>
                </a:solidFill>
                <a:latin typeface="+mn-lt"/>
              </a:rPr>
              <a:t>-ray and neutron emission</a:t>
            </a:r>
          </a:p>
        </p:txBody>
      </p:sp>
      <p:graphicFrame>
        <p:nvGraphicFramePr>
          <p:cNvPr id="138" name="Group 18"/>
          <p:cNvGraphicFramePr>
            <a:graphicFrameLocks noGrp="1"/>
          </p:cNvGraphicFramePr>
          <p:nvPr/>
        </p:nvGraphicFramePr>
        <p:xfrm>
          <a:off x="1191800" y="5137078"/>
          <a:ext cx="7191912" cy="1455652"/>
        </p:xfrm>
        <a:graphic>
          <a:graphicData uri="http://schemas.openxmlformats.org/drawingml/2006/table">
            <a:tbl>
              <a:tblPr/>
              <a:tblGrid>
                <a:gridCol w="2712379">
                  <a:extLst>
                    <a:ext uri="{9D8B030D-6E8A-4147-A177-3AD203B41FA5}">
                      <a16:colId xmlns="" xmlns:a16="http://schemas.microsoft.com/office/drawing/2014/main" val="20000"/>
                    </a:ext>
                  </a:extLst>
                </a:gridCol>
                <a:gridCol w="1534275">
                  <a:extLst>
                    <a:ext uri="{9D8B030D-6E8A-4147-A177-3AD203B41FA5}">
                      <a16:colId xmlns="" xmlns:a16="http://schemas.microsoft.com/office/drawing/2014/main" val="20001"/>
                    </a:ext>
                  </a:extLst>
                </a:gridCol>
                <a:gridCol w="1448805">
                  <a:extLst>
                    <a:ext uri="{9D8B030D-6E8A-4147-A177-3AD203B41FA5}">
                      <a16:colId xmlns="" xmlns:a16="http://schemas.microsoft.com/office/drawing/2014/main" val="20002"/>
                    </a:ext>
                  </a:extLst>
                </a:gridCol>
                <a:gridCol w="1496453">
                  <a:extLst>
                    <a:ext uri="{9D8B030D-6E8A-4147-A177-3AD203B41FA5}">
                      <a16:colId xmlns="" xmlns:a16="http://schemas.microsoft.com/office/drawing/2014/main" val="20003"/>
                    </a:ext>
                  </a:extLst>
                </a:gridCol>
              </a:tblGrid>
              <a:tr h="429873">
                <a:tc>
                  <a:txBody>
                    <a:bodyPr/>
                    <a:lstStyle/>
                    <a:p>
                      <a:pPr marL="0" marR="0" lvl="0" indent="0" algn="l"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Neutron energies</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rgbClr val="000000"/>
                          </a:solidFill>
                          <a:effectLst/>
                          <a:latin typeface="Arial" charset="0"/>
                          <a:cs typeface="Times New Roman" pitchFamily="16" charset="0"/>
                          <a:sym typeface="Symbol"/>
                        </a:rPr>
                        <a:t>-rays</a:t>
                      </a:r>
                      <a:endParaRPr kumimoji="0" lang="en-US" sz="1100" b="1" i="0" u="none" strike="noStrike" cap="none" normalizeH="0" baseline="0" dirty="0">
                        <a:ln>
                          <a:noFill/>
                        </a:ln>
                        <a:solidFill>
                          <a:srgbClr val="000000"/>
                        </a:solidFill>
                        <a:effectLst/>
                        <a:latin typeface="Arial" charset="0"/>
                        <a:cs typeface="Times New Roman" pitchFamily="16" charset="0"/>
                      </a:endParaRPr>
                    </a:p>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(x10</a:t>
                      </a:r>
                      <a:r>
                        <a:rPr kumimoji="0" lang="en-US" sz="1100" b="1" i="0" u="none" strike="noStrike" cap="none" normalizeH="0" baseline="30000" dirty="0">
                          <a:ln>
                            <a:noFill/>
                          </a:ln>
                          <a:solidFill>
                            <a:srgbClr val="000000"/>
                          </a:solidFill>
                          <a:effectLst/>
                          <a:latin typeface="Arial" charset="0"/>
                          <a:cs typeface="Arial Unicode MS" charset="0"/>
                        </a:rPr>
                        <a:t>-5</a:t>
                      </a:r>
                      <a:r>
                        <a:rPr kumimoji="0" lang="en-US" sz="1100" b="1" i="0" u="none" strike="noStrike" cap="none" normalizeH="0" baseline="0" dirty="0">
                          <a:ln>
                            <a:noFill/>
                          </a:ln>
                          <a:solidFill>
                            <a:srgbClr val="000000"/>
                          </a:solidFill>
                          <a:effectLst/>
                          <a:latin typeface="Arial" charset="0"/>
                          <a:cs typeface="Arial Unicode MS" charset="0"/>
                        </a:rPr>
                        <a:t>)</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rgbClr val="000000"/>
                          </a:solidFill>
                          <a:effectLst/>
                          <a:latin typeface="Arial" charset="0"/>
                          <a:cs typeface="Times New Roman" pitchFamily="16" charset="0"/>
                        </a:rPr>
                        <a:t>Neutrons</a:t>
                      </a:r>
                    </a:p>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rgbClr val="000000"/>
                          </a:solidFill>
                          <a:effectLst/>
                          <a:latin typeface="Arial" charset="0"/>
                          <a:cs typeface="Arial Unicode MS" charset="0"/>
                        </a:rPr>
                        <a:t>(x10</a:t>
                      </a:r>
                      <a:r>
                        <a:rPr kumimoji="0" lang="en-US" sz="1100" b="1" i="0" u="none" strike="noStrike" cap="none" normalizeH="0" baseline="30000" dirty="0">
                          <a:ln>
                            <a:noFill/>
                          </a:ln>
                          <a:solidFill>
                            <a:srgbClr val="000000"/>
                          </a:solidFill>
                          <a:effectLst/>
                          <a:latin typeface="Arial" charset="0"/>
                          <a:cs typeface="Arial Unicode MS" charset="0"/>
                        </a:rPr>
                        <a:t>-5</a:t>
                      </a:r>
                      <a:r>
                        <a:rPr kumimoji="0" lang="en-US" sz="1100" b="1" i="0" u="none" strike="noStrike" cap="none" normalizeH="0" baseline="0" dirty="0">
                          <a:ln>
                            <a:noFill/>
                          </a:ln>
                          <a:solidFill>
                            <a:srgbClr val="000000"/>
                          </a:solidFill>
                          <a:effectLst/>
                          <a:latin typeface="Arial" charset="0"/>
                          <a:cs typeface="Arial Unicode MS" charset="0"/>
                        </a:rPr>
                        <a:t>)</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rgbClr val="000000"/>
                          </a:solidFill>
                          <a:effectLst/>
                          <a:latin typeface="Arial" charset="0"/>
                          <a:cs typeface="Arial Unicode MS" charset="0"/>
                        </a:rPr>
                        <a:t>Year of measurement</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58295">
                <a:tc>
                  <a:txBody>
                    <a:bodyPr/>
                    <a:lstStyle/>
                    <a:p>
                      <a:pPr marL="0" marR="0" lvl="0" indent="0" algn="l"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Cold neutrons (0.004 </a:t>
                      </a:r>
                      <a:r>
                        <a:rPr kumimoji="0" lang="en-US" sz="1100" b="1" i="0" u="none" strike="noStrike" cap="none" normalizeH="0" baseline="0" dirty="0" err="1">
                          <a:ln>
                            <a:noFill/>
                          </a:ln>
                          <a:solidFill>
                            <a:srgbClr val="000000"/>
                          </a:solidFill>
                          <a:effectLst/>
                          <a:latin typeface="Arial" charset="0"/>
                          <a:cs typeface="Arial Unicode MS" charset="0"/>
                        </a:rPr>
                        <a:t>eV</a:t>
                      </a:r>
                      <a:r>
                        <a:rPr kumimoji="0" lang="en-US" sz="1100" b="1" i="0" u="none" strike="noStrike" cap="none" normalizeH="0" baseline="0" dirty="0">
                          <a:ln>
                            <a:noFill/>
                          </a:ln>
                          <a:solidFill>
                            <a:srgbClr val="000000"/>
                          </a:solidFill>
                          <a:effectLst/>
                          <a:latin typeface="Arial" charset="0"/>
                          <a:cs typeface="Arial Unicode MS" charset="0"/>
                        </a:rPr>
                        <a:t>)</a:t>
                      </a:r>
                      <a:endParaRPr kumimoji="0" lang="en-US" sz="1100" b="1" i="0" u="none" strike="noStrike" cap="none" normalizeH="0" baseline="0" dirty="0">
                        <a:ln>
                          <a:noFill/>
                        </a:ln>
                        <a:solidFill>
                          <a:srgbClr val="000000"/>
                        </a:solidFill>
                        <a:effectLst/>
                        <a:latin typeface="Arial" charset="0"/>
                        <a:cs typeface="Times New Roman" pitchFamily="16"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-16.5</a:t>
                      </a:r>
                      <a:r>
                        <a:rPr kumimoji="0" lang="en-US" sz="1100" b="1" i="0" u="none" strike="noStrike" cap="none" normalizeH="0" baseline="0" dirty="0">
                          <a:ln>
                            <a:noFill/>
                          </a:ln>
                          <a:solidFill>
                            <a:srgbClr val="000000"/>
                          </a:solidFill>
                          <a:effectLst/>
                          <a:latin typeface="Arial" charset="0"/>
                          <a:cs typeface="Arial Unicode MS" charset="0"/>
                          <a:sym typeface="Symbol"/>
                        </a:rPr>
                        <a:t>1.6</a:t>
                      </a:r>
                      <a:endParaRPr kumimoji="0" lang="en-US" sz="1100" b="1" i="0" u="none" strike="noStrike" cap="none" normalizeH="0" baseline="0" dirty="0">
                        <a:ln>
                          <a:noFill/>
                        </a:ln>
                        <a:solidFill>
                          <a:srgbClr val="000000"/>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-21.2</a:t>
                      </a:r>
                      <a:r>
                        <a:rPr kumimoji="0" lang="en-US" sz="1100" b="1" i="0" u="none" strike="noStrike" cap="none" normalizeH="0" baseline="0" dirty="0">
                          <a:ln>
                            <a:noFill/>
                          </a:ln>
                          <a:solidFill>
                            <a:srgbClr val="000000"/>
                          </a:solidFill>
                          <a:effectLst/>
                          <a:latin typeface="Arial" charset="0"/>
                          <a:cs typeface="Arial Unicode MS" charset="0"/>
                          <a:sym typeface="Symbol"/>
                        </a:rPr>
                        <a:t>2.5</a:t>
                      </a:r>
                      <a:endParaRPr kumimoji="0" lang="en-US" sz="1100" b="1" i="0" u="none" strike="noStrike" cap="none" normalizeH="0" baseline="0" dirty="0">
                        <a:ln>
                          <a:noFill/>
                        </a:ln>
                        <a:solidFill>
                          <a:srgbClr val="000000"/>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rgbClr val="000000"/>
                          </a:solidFill>
                          <a:effectLst/>
                          <a:latin typeface="Arial" charset="0"/>
                          <a:cs typeface="Arial Unicode MS" charset="0"/>
                        </a:rPr>
                        <a:t>2012</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58295">
                <a:tc>
                  <a:txBody>
                    <a:bodyPr/>
                    <a:lstStyle/>
                    <a:p>
                      <a:pPr marL="0" marR="0" lvl="0" indent="0" algn="l"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Resonance (0.3 </a:t>
                      </a:r>
                      <a:r>
                        <a:rPr kumimoji="0" lang="en-US" sz="1100" b="1" i="0" u="none" strike="noStrike" cap="none" normalizeH="0" baseline="0" dirty="0" err="1">
                          <a:ln>
                            <a:noFill/>
                          </a:ln>
                          <a:solidFill>
                            <a:schemeClr val="tx1"/>
                          </a:solidFill>
                          <a:effectLst/>
                          <a:latin typeface="Arial" charset="0"/>
                          <a:cs typeface="Arial Unicode MS" charset="0"/>
                        </a:rPr>
                        <a:t>eV</a:t>
                      </a:r>
                      <a:r>
                        <a:rPr kumimoji="0" lang="en-US" sz="1100" b="1" i="0" u="none" strike="noStrike" cap="none" normalizeH="0" baseline="0" dirty="0">
                          <a:ln>
                            <a:noFill/>
                          </a:ln>
                          <a:solidFill>
                            <a:schemeClr val="tx1"/>
                          </a:solidFill>
                          <a:effectLst/>
                          <a:latin typeface="Arial" charset="0"/>
                          <a:cs typeface="Arial Unicode MS" charset="0"/>
                        </a:rPr>
                        <a:t>)</a:t>
                      </a:r>
                      <a:endParaRPr kumimoji="0" lang="ru-RU"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-3.8</a:t>
                      </a:r>
                      <a:r>
                        <a:rPr kumimoji="0" lang="en-US" sz="1100" b="1" i="0" u="none" strike="noStrike" cap="none" normalizeH="0" baseline="0" dirty="0">
                          <a:ln>
                            <a:noFill/>
                          </a:ln>
                          <a:solidFill>
                            <a:schemeClr val="tx1"/>
                          </a:solidFill>
                          <a:effectLst/>
                          <a:latin typeface="Arial" charset="0"/>
                          <a:cs typeface="Arial Unicode MS" charset="0"/>
                          <a:sym typeface="Symbol"/>
                        </a:rPr>
                        <a:t>2.8</a:t>
                      </a:r>
                      <a:endParaRPr kumimoji="0" lang="en-US"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chemeClr val="tx1"/>
                          </a:solidFill>
                          <a:effectLst/>
                          <a:latin typeface="Arial" charset="0"/>
                          <a:cs typeface="Arial Unicode MS" charset="0"/>
                        </a:rPr>
                        <a:t>+2.6</a:t>
                      </a:r>
                      <a:r>
                        <a:rPr kumimoji="0" lang="en-US" sz="1100" b="1" i="0" u="none" strike="noStrike" cap="none" normalizeH="0" baseline="0" dirty="0">
                          <a:ln>
                            <a:noFill/>
                          </a:ln>
                          <a:solidFill>
                            <a:schemeClr val="tx1"/>
                          </a:solidFill>
                          <a:effectLst/>
                          <a:latin typeface="Arial" charset="0"/>
                          <a:cs typeface="Arial Unicode MS" charset="0"/>
                          <a:sym typeface="Symbol"/>
                        </a:rPr>
                        <a:t>3.1</a:t>
                      </a:r>
                      <a:endParaRPr kumimoji="0" lang="en-US"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1100" b="1" i="0" u="none" strike="noStrike" cap="none" normalizeH="0" baseline="0" dirty="0">
                          <a:ln>
                            <a:noFill/>
                          </a:ln>
                          <a:solidFill>
                            <a:schemeClr val="tx1"/>
                          </a:solidFill>
                          <a:effectLst/>
                          <a:latin typeface="Arial" charset="0"/>
                          <a:cs typeface="Arial Unicode MS" charset="0"/>
                        </a:rPr>
                        <a:t>2017</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58295">
                <a:tc>
                  <a:txBody>
                    <a:bodyPr/>
                    <a:lstStyle/>
                    <a:p>
                      <a:pPr marL="0" marR="0" lvl="0" indent="0" algn="l"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“Warm” neutrons (0.06 </a:t>
                      </a:r>
                      <a:r>
                        <a:rPr kumimoji="0" lang="en-US" sz="1100" b="1" i="0" u="none" strike="noStrike" cap="none" normalizeH="0" baseline="0" dirty="0" err="1">
                          <a:ln>
                            <a:noFill/>
                          </a:ln>
                          <a:solidFill>
                            <a:schemeClr val="tx1"/>
                          </a:solidFill>
                          <a:effectLst/>
                          <a:latin typeface="Arial" charset="0"/>
                          <a:cs typeface="Arial Unicode MS" charset="0"/>
                        </a:rPr>
                        <a:t>ev</a:t>
                      </a:r>
                      <a:r>
                        <a:rPr kumimoji="0" lang="en-US" sz="1100" b="1" i="0" u="none" strike="noStrike" cap="none" normalizeH="0" baseline="0" dirty="0">
                          <a:ln>
                            <a:noFill/>
                          </a:ln>
                          <a:solidFill>
                            <a:schemeClr val="tx1"/>
                          </a:solidFill>
                          <a:effectLst/>
                          <a:latin typeface="Arial" charset="0"/>
                          <a:cs typeface="Arial Unicode MS" charset="0"/>
                        </a:rPr>
                        <a:t>)</a:t>
                      </a:r>
                      <a:endParaRPr kumimoji="0" lang="ru-RU"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-16.6</a:t>
                      </a:r>
                      <a:r>
                        <a:rPr kumimoji="0" lang="en-US" sz="1100" b="1" i="0" u="none" strike="noStrike" cap="none" normalizeH="0" baseline="0" dirty="0">
                          <a:ln>
                            <a:noFill/>
                          </a:ln>
                          <a:solidFill>
                            <a:schemeClr val="tx1"/>
                          </a:solidFill>
                          <a:effectLst/>
                          <a:latin typeface="Arial" charset="0"/>
                          <a:cs typeface="Arial Unicode MS" charset="0"/>
                          <a:sym typeface="Symbol"/>
                        </a:rPr>
                        <a:t>5.6</a:t>
                      </a:r>
                      <a:endParaRPr kumimoji="0" lang="en-US"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-9.8</a:t>
                      </a:r>
                      <a:r>
                        <a:rPr kumimoji="0" lang="en-US" sz="1100" b="1" i="0" u="none" strike="noStrike" cap="none" normalizeH="0" baseline="0" dirty="0">
                          <a:ln>
                            <a:noFill/>
                          </a:ln>
                          <a:solidFill>
                            <a:schemeClr val="tx1"/>
                          </a:solidFill>
                          <a:effectLst/>
                          <a:latin typeface="Arial" charset="0"/>
                          <a:cs typeface="Arial Unicode MS" charset="0"/>
                          <a:sym typeface="Symbol"/>
                        </a:rPr>
                        <a:t>4.5</a:t>
                      </a:r>
                      <a:endParaRPr kumimoji="0" lang="en-US" sz="1100" b="1" i="0" u="none" strike="noStrike" cap="none" normalizeH="0" baseline="0" dirty="0">
                        <a:ln>
                          <a:noFill/>
                        </a:ln>
                        <a:solidFill>
                          <a:schemeClr val="tx1"/>
                        </a:solidFill>
                        <a:effectLst/>
                        <a:latin typeface="Arial" charset="0"/>
                        <a:cs typeface="Arial Unicode MS" charset="0"/>
                      </a:endParaRP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3000"/>
                        </a:lnSpc>
                        <a:spcBef>
                          <a:spcPts val="3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100" b="1" i="0" u="none" strike="noStrike" cap="none" normalizeH="0" baseline="0" dirty="0">
                          <a:ln>
                            <a:noFill/>
                          </a:ln>
                          <a:solidFill>
                            <a:schemeClr val="tx1"/>
                          </a:solidFill>
                          <a:effectLst/>
                          <a:latin typeface="Arial" charset="0"/>
                          <a:cs typeface="Arial Unicode MS" charset="0"/>
                        </a:rPr>
                        <a:t>2018</a:t>
                      </a:r>
                    </a:p>
                  </a:txBody>
                  <a:tcPr marL="96000" marR="96000" marT="84347" marB="72000"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cxnSp>
        <p:nvCxnSpPr>
          <p:cNvPr id="153" name="Прямая соединительная линия 152"/>
          <p:cNvCxnSpPr/>
          <p:nvPr/>
        </p:nvCxnSpPr>
        <p:spPr>
          <a:xfrm flipV="1">
            <a:off x="6411366" y="1664414"/>
            <a:ext cx="1835359" cy="832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Изображение10"/>
          <p:cNvPicPr/>
          <p:nvPr/>
        </p:nvPicPr>
        <p:blipFill>
          <a:blip r:embed="rId3" cstate="print"/>
          <a:srcRect r="22421"/>
          <a:stretch>
            <a:fillRect/>
          </a:stretch>
        </p:blipFill>
        <p:spPr bwMode="auto">
          <a:xfrm>
            <a:off x="8287821" y="1658164"/>
            <a:ext cx="3465816" cy="2246016"/>
          </a:xfrm>
          <a:prstGeom prst="rect">
            <a:avLst/>
          </a:prstGeom>
        </p:spPr>
      </p:pic>
      <p:pic>
        <p:nvPicPr>
          <p:cNvPr id="38" name="Изображение6"/>
          <p:cNvPicPr/>
          <p:nvPr/>
        </p:nvPicPr>
        <p:blipFill>
          <a:blip r:embed="rId4" cstate="print"/>
          <a:srcRect r="24537"/>
          <a:stretch>
            <a:fillRect/>
          </a:stretch>
        </p:blipFill>
        <p:spPr bwMode="auto">
          <a:xfrm>
            <a:off x="5354197" y="1776198"/>
            <a:ext cx="2342512" cy="2078966"/>
          </a:xfrm>
          <a:prstGeom prst="rect">
            <a:avLst/>
          </a:prstGeom>
        </p:spPr>
      </p:pic>
      <p:cxnSp>
        <p:nvCxnSpPr>
          <p:cNvPr id="50" name="Прямая соединительная линия 49"/>
          <p:cNvCxnSpPr/>
          <p:nvPr/>
        </p:nvCxnSpPr>
        <p:spPr>
          <a:xfrm>
            <a:off x="6466161" y="3298005"/>
            <a:ext cx="1766864" cy="5753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404117" y="871408"/>
            <a:ext cx="6993276" cy="584775"/>
          </a:xfrm>
          <a:prstGeom prst="rect">
            <a:avLst/>
          </a:prstGeom>
        </p:spPr>
        <p:txBody>
          <a:bodyPr wrap="square">
            <a:spAutoFit/>
          </a:bodyPr>
          <a:lstStyle/>
          <a:p>
            <a:r>
              <a:rPr lang="en-US" sz="1600" b="1" dirty="0">
                <a:solidFill>
                  <a:srgbClr val="FF0000"/>
                </a:solidFill>
                <a:sym typeface="Symbol" pitchFamily="18" charset="2"/>
              </a:rPr>
              <a:t>ROT</a:t>
            </a:r>
            <a:r>
              <a:rPr lang="en-US" sz="1600" b="1" dirty="0">
                <a:solidFill>
                  <a:schemeClr val="accent2"/>
                </a:solidFill>
                <a:sym typeface="Symbol" pitchFamily="18" charset="2"/>
              </a:rPr>
              <a:t>-effect:</a:t>
            </a:r>
            <a:r>
              <a:rPr lang="en-US" sz="1600" dirty="0">
                <a:sym typeface="Symbol" pitchFamily="18" charset="2"/>
              </a:rPr>
              <a:t> </a:t>
            </a:r>
            <a:r>
              <a:rPr lang="en-US" sz="1600" dirty="0"/>
              <a:t>angular anisotropy of a fission product emission, which appears due to rotation of a polarized </a:t>
            </a:r>
            <a:r>
              <a:rPr lang="en-US" sz="1600" dirty="0" err="1"/>
              <a:t>fissioning</a:t>
            </a:r>
            <a:r>
              <a:rPr lang="en-US" sz="1600" dirty="0"/>
              <a:t> nucleus.</a:t>
            </a:r>
            <a:endParaRPr lang="ru-RU" sz="1600" dirty="0"/>
          </a:p>
        </p:txBody>
      </p:sp>
      <p:pic>
        <p:nvPicPr>
          <p:cNvPr id="2049" name="Picture 1"/>
          <p:cNvPicPr>
            <a:picLocks noChangeAspect="1" noChangeArrowheads="1"/>
          </p:cNvPicPr>
          <p:nvPr/>
        </p:nvPicPr>
        <p:blipFill>
          <a:blip r:embed="rId5" cstate="print"/>
          <a:srcRect l="15795" t="27858" r="59056" b="26353"/>
          <a:stretch>
            <a:fillRect/>
          </a:stretch>
        </p:blipFill>
        <p:spPr bwMode="auto">
          <a:xfrm>
            <a:off x="438369" y="3005102"/>
            <a:ext cx="753436" cy="560032"/>
          </a:xfrm>
          <a:prstGeom prst="rect">
            <a:avLst/>
          </a:prstGeom>
          <a:noFill/>
          <a:ln w="9525">
            <a:noFill/>
            <a:miter lim="800000"/>
            <a:headEnd/>
            <a:tailEnd/>
          </a:ln>
        </p:spPr>
      </p:pic>
      <p:pic>
        <p:nvPicPr>
          <p:cNvPr id="27" name="Picture 1"/>
          <p:cNvPicPr>
            <a:picLocks noChangeAspect="1" noChangeArrowheads="1"/>
          </p:cNvPicPr>
          <p:nvPr/>
        </p:nvPicPr>
        <p:blipFill>
          <a:blip r:embed="rId6" cstate="print"/>
          <a:srcRect l="48167" t="18439" r="31849" b="16384"/>
          <a:stretch>
            <a:fillRect/>
          </a:stretch>
        </p:blipFill>
        <p:spPr bwMode="auto">
          <a:xfrm>
            <a:off x="2027437" y="2897314"/>
            <a:ext cx="640465" cy="852755"/>
          </a:xfrm>
          <a:prstGeom prst="rect">
            <a:avLst/>
          </a:prstGeom>
          <a:noFill/>
          <a:ln w="9525">
            <a:noFill/>
            <a:miter lim="800000"/>
            <a:headEnd/>
            <a:tailEnd/>
          </a:ln>
        </p:spPr>
      </p:pic>
      <p:pic>
        <p:nvPicPr>
          <p:cNvPr id="28" name="Picture 1"/>
          <p:cNvPicPr>
            <a:picLocks noChangeAspect="1" noChangeArrowheads="1"/>
          </p:cNvPicPr>
          <p:nvPr/>
        </p:nvPicPr>
        <p:blipFill>
          <a:blip r:embed="rId7" cstate="print"/>
          <a:srcRect l="80987" t="65534" r="826" b="640"/>
          <a:stretch>
            <a:fillRect/>
          </a:stretch>
        </p:blipFill>
        <p:spPr bwMode="auto">
          <a:xfrm>
            <a:off x="3767193" y="2671281"/>
            <a:ext cx="487145" cy="369870"/>
          </a:xfrm>
          <a:prstGeom prst="rect">
            <a:avLst/>
          </a:prstGeom>
          <a:noFill/>
          <a:ln w="9525">
            <a:noFill/>
            <a:miter lim="800000"/>
            <a:headEnd/>
            <a:tailEnd/>
          </a:ln>
        </p:spPr>
      </p:pic>
      <p:pic>
        <p:nvPicPr>
          <p:cNvPr id="29" name="Picture 1"/>
          <p:cNvPicPr>
            <a:picLocks noChangeAspect="1" noChangeArrowheads="1"/>
          </p:cNvPicPr>
          <p:nvPr/>
        </p:nvPicPr>
        <p:blipFill>
          <a:blip r:embed="rId7" cstate="print"/>
          <a:srcRect l="80987" t="65534" r="826" b="640"/>
          <a:stretch>
            <a:fillRect/>
          </a:stretch>
        </p:blipFill>
        <p:spPr bwMode="auto">
          <a:xfrm>
            <a:off x="3189556" y="3666162"/>
            <a:ext cx="487145" cy="369870"/>
          </a:xfrm>
          <a:prstGeom prst="rect">
            <a:avLst/>
          </a:prstGeom>
          <a:noFill/>
          <a:ln w="9525">
            <a:noFill/>
            <a:miter lim="800000"/>
            <a:headEnd/>
            <a:tailEnd/>
          </a:ln>
        </p:spPr>
      </p:pic>
      <p:sp>
        <p:nvSpPr>
          <p:cNvPr id="30" name="Стрелка вправо 29"/>
          <p:cNvSpPr/>
          <p:nvPr/>
        </p:nvSpPr>
        <p:spPr>
          <a:xfrm>
            <a:off x="1493178" y="3215814"/>
            <a:ext cx="178085" cy="12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право 30"/>
          <p:cNvSpPr/>
          <p:nvPr/>
        </p:nvSpPr>
        <p:spPr>
          <a:xfrm>
            <a:off x="3121060" y="3224375"/>
            <a:ext cx="178085" cy="12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Выгнутая вправо стрелка 31"/>
          <p:cNvSpPr/>
          <p:nvPr/>
        </p:nvSpPr>
        <p:spPr>
          <a:xfrm>
            <a:off x="2671280" y="3102793"/>
            <a:ext cx="191785" cy="493162"/>
          </a:xfrm>
          <a:prstGeom prst="curvedLeftArrow">
            <a:avLst>
              <a:gd name="adj1" fmla="val 14919"/>
              <a:gd name="adj2" fmla="val 70522"/>
              <a:gd name="adj3" fmla="val 4393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4" name="Выгнутая вправо стрелка 33"/>
          <p:cNvSpPr/>
          <p:nvPr/>
        </p:nvSpPr>
        <p:spPr>
          <a:xfrm flipH="1" flipV="1">
            <a:off x="1821951" y="3070259"/>
            <a:ext cx="189501" cy="493162"/>
          </a:xfrm>
          <a:prstGeom prst="curvedLeftArrow">
            <a:avLst>
              <a:gd name="adj1" fmla="val 14919"/>
              <a:gd name="adj2" fmla="val 70522"/>
              <a:gd name="adj3" fmla="val 4393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nvGrpSpPr>
          <p:cNvPr id="2" name="Группа 54"/>
          <p:cNvGrpSpPr/>
          <p:nvPr/>
        </p:nvGrpSpPr>
        <p:grpSpPr>
          <a:xfrm>
            <a:off x="2054831" y="2229493"/>
            <a:ext cx="575352" cy="626724"/>
            <a:chOff x="1756881" y="3914454"/>
            <a:chExt cx="431514" cy="626724"/>
          </a:xfrm>
        </p:grpSpPr>
        <p:pic>
          <p:nvPicPr>
            <p:cNvPr id="35" name="Picture 1"/>
            <p:cNvPicPr>
              <a:picLocks noChangeAspect="1" noChangeArrowheads="1"/>
            </p:cNvPicPr>
            <p:nvPr/>
          </p:nvPicPr>
          <p:blipFill>
            <a:blip r:embed="rId8" cstate="print"/>
            <a:srcRect l="84002" t="44139" r="11825" b="47881"/>
            <a:stretch>
              <a:fillRect/>
            </a:stretch>
          </p:blipFill>
          <p:spPr bwMode="auto">
            <a:xfrm>
              <a:off x="1993188" y="4109663"/>
              <a:ext cx="98713" cy="102742"/>
            </a:xfrm>
            <a:prstGeom prst="rect">
              <a:avLst/>
            </a:prstGeom>
            <a:noFill/>
            <a:ln w="9525">
              <a:noFill/>
              <a:miter lim="800000"/>
              <a:headEnd/>
              <a:tailEnd/>
            </a:ln>
          </p:spPr>
        </p:pic>
        <p:cxnSp>
          <p:nvCxnSpPr>
            <p:cNvPr id="40" name="Прямая со стрелкой 39"/>
            <p:cNvCxnSpPr/>
            <p:nvPr/>
          </p:nvCxnSpPr>
          <p:spPr>
            <a:xfrm flipH="1" flipV="1">
              <a:off x="1756881" y="3935002"/>
              <a:ext cx="96339" cy="6061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V="1">
              <a:off x="2067266" y="3914454"/>
              <a:ext cx="121129" cy="6147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Группа 53"/>
          <p:cNvGrpSpPr/>
          <p:nvPr/>
        </p:nvGrpSpPr>
        <p:grpSpPr>
          <a:xfrm flipV="1">
            <a:off x="2079947" y="3779179"/>
            <a:ext cx="575352" cy="626724"/>
            <a:chOff x="768850" y="5587430"/>
            <a:chExt cx="431514" cy="626724"/>
          </a:xfrm>
        </p:grpSpPr>
        <p:pic>
          <p:nvPicPr>
            <p:cNvPr id="49" name="Picture 1"/>
            <p:cNvPicPr>
              <a:picLocks noChangeAspect="1" noChangeArrowheads="1"/>
            </p:cNvPicPr>
            <p:nvPr/>
          </p:nvPicPr>
          <p:blipFill>
            <a:blip r:embed="rId8" cstate="print"/>
            <a:srcRect l="84002" t="44139" r="11825" b="47881"/>
            <a:stretch>
              <a:fillRect/>
            </a:stretch>
          </p:blipFill>
          <p:spPr bwMode="auto">
            <a:xfrm>
              <a:off x="1005157" y="5782639"/>
              <a:ext cx="98713" cy="102742"/>
            </a:xfrm>
            <a:prstGeom prst="rect">
              <a:avLst/>
            </a:prstGeom>
            <a:noFill/>
            <a:ln w="9525">
              <a:noFill/>
              <a:miter lim="800000"/>
              <a:headEnd/>
              <a:tailEnd/>
            </a:ln>
          </p:spPr>
        </p:pic>
        <p:cxnSp>
          <p:nvCxnSpPr>
            <p:cNvPr id="51" name="Прямая со стрелкой 50"/>
            <p:cNvCxnSpPr/>
            <p:nvPr/>
          </p:nvCxnSpPr>
          <p:spPr>
            <a:xfrm flipH="1" flipV="1">
              <a:off x="768850" y="5607978"/>
              <a:ext cx="96339" cy="6061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flipV="1">
              <a:off x="1079235" y="5587430"/>
              <a:ext cx="121129" cy="6147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Прямая соединительная линия 66"/>
          <p:cNvCxnSpPr/>
          <p:nvPr/>
        </p:nvCxnSpPr>
        <p:spPr>
          <a:xfrm flipV="1">
            <a:off x="3082248" y="1910993"/>
            <a:ext cx="1452081" cy="2496620"/>
          </a:xfrm>
          <a:prstGeom prst="line">
            <a:avLst/>
          </a:prstGeom>
          <a:ln>
            <a:solidFill>
              <a:schemeClr val="tx1"/>
            </a:solidFill>
            <a:prstDash val="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flipH="1" flipV="1">
            <a:off x="2342508" y="2188397"/>
            <a:ext cx="13699" cy="2270588"/>
          </a:xfrm>
          <a:prstGeom prst="line">
            <a:avLst/>
          </a:prstGeom>
          <a:ln>
            <a:solidFill>
              <a:srgbClr val="C0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flipV="1">
            <a:off x="3739793" y="1736332"/>
            <a:ext cx="0" cy="3000054"/>
          </a:xfrm>
          <a:prstGeom prst="line">
            <a:avLst/>
          </a:prstGeom>
          <a:ln>
            <a:solidFill>
              <a:srgbClr val="C0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85" name="Полилиния 84"/>
          <p:cNvSpPr/>
          <p:nvPr/>
        </p:nvSpPr>
        <p:spPr>
          <a:xfrm>
            <a:off x="3739793" y="2496623"/>
            <a:ext cx="424665" cy="102741"/>
          </a:xfrm>
          <a:custGeom>
            <a:avLst/>
            <a:gdLst>
              <a:gd name="connsiteX0" fmla="*/ 0 w 318499"/>
              <a:gd name="connsiteY0" fmla="*/ 0 h 102741"/>
              <a:gd name="connsiteX1" fmla="*/ 174661 w 318499"/>
              <a:gd name="connsiteY1" fmla="*/ 20548 h 102741"/>
              <a:gd name="connsiteX2" fmla="*/ 318499 w 318499"/>
              <a:gd name="connsiteY2" fmla="*/ 102741 h 102741"/>
            </a:gdLst>
            <a:ahLst/>
            <a:cxnLst>
              <a:cxn ang="0">
                <a:pos x="connsiteX0" y="connsiteY0"/>
              </a:cxn>
              <a:cxn ang="0">
                <a:pos x="connsiteX1" y="connsiteY1"/>
              </a:cxn>
              <a:cxn ang="0">
                <a:pos x="connsiteX2" y="connsiteY2"/>
              </a:cxn>
            </a:cxnLst>
            <a:rect l="l" t="t" r="r" b="b"/>
            <a:pathLst>
              <a:path w="318499" h="102741">
                <a:moveTo>
                  <a:pt x="0" y="0"/>
                </a:moveTo>
                <a:cubicBezTo>
                  <a:pt x="60789" y="1712"/>
                  <a:pt x="121578" y="3425"/>
                  <a:pt x="174661" y="20548"/>
                </a:cubicBezTo>
                <a:cubicBezTo>
                  <a:pt x="227744" y="37671"/>
                  <a:pt x="273121" y="70206"/>
                  <a:pt x="318499" y="102741"/>
                </a:cubicBezTo>
              </a:path>
            </a:pathLst>
          </a:cu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7" name="TextBox 86"/>
          <p:cNvSpPr txBox="1"/>
          <p:nvPr/>
        </p:nvSpPr>
        <p:spPr>
          <a:xfrm>
            <a:off x="1684964" y="1972639"/>
            <a:ext cx="966931" cy="230832"/>
          </a:xfrm>
          <a:prstGeom prst="rect">
            <a:avLst/>
          </a:prstGeom>
          <a:noFill/>
        </p:spPr>
        <p:txBody>
          <a:bodyPr wrap="none" rtlCol="0">
            <a:spAutoFit/>
          </a:bodyPr>
          <a:lstStyle/>
          <a:p>
            <a:r>
              <a:rPr lang="en-US" sz="900" b="1" dirty="0"/>
              <a:t>neutrons, </a:t>
            </a:r>
            <a:r>
              <a:rPr lang="el-GR" sz="900" b="1" dirty="0"/>
              <a:t>γ</a:t>
            </a:r>
            <a:r>
              <a:rPr lang="en-US" sz="900" b="1" dirty="0"/>
              <a:t>-rays</a:t>
            </a:r>
            <a:endParaRPr lang="ru-RU" sz="900" b="1" dirty="0"/>
          </a:p>
        </p:txBody>
      </p:sp>
      <p:sp>
        <p:nvSpPr>
          <p:cNvPr id="88" name="TextBox 87"/>
          <p:cNvSpPr txBox="1"/>
          <p:nvPr/>
        </p:nvSpPr>
        <p:spPr>
          <a:xfrm>
            <a:off x="1573089" y="4426450"/>
            <a:ext cx="966931" cy="230832"/>
          </a:xfrm>
          <a:prstGeom prst="rect">
            <a:avLst/>
          </a:prstGeom>
          <a:noFill/>
        </p:spPr>
        <p:txBody>
          <a:bodyPr wrap="none" rtlCol="0">
            <a:spAutoFit/>
          </a:bodyPr>
          <a:lstStyle/>
          <a:p>
            <a:r>
              <a:rPr lang="en-US" sz="900" b="1" dirty="0"/>
              <a:t>neutrons, </a:t>
            </a:r>
            <a:r>
              <a:rPr lang="el-GR" sz="900" b="1" dirty="0"/>
              <a:t>γ</a:t>
            </a:r>
            <a:r>
              <a:rPr lang="en-US" sz="900" b="1" dirty="0"/>
              <a:t>-rays</a:t>
            </a:r>
            <a:endParaRPr lang="ru-RU" sz="900" b="1" dirty="0"/>
          </a:p>
        </p:txBody>
      </p:sp>
      <p:sp>
        <p:nvSpPr>
          <p:cNvPr id="89" name="TextBox 88"/>
          <p:cNvSpPr txBox="1"/>
          <p:nvPr/>
        </p:nvSpPr>
        <p:spPr>
          <a:xfrm>
            <a:off x="559372" y="2741489"/>
            <a:ext cx="420308" cy="261610"/>
          </a:xfrm>
          <a:prstGeom prst="rect">
            <a:avLst/>
          </a:prstGeom>
          <a:noFill/>
        </p:spPr>
        <p:txBody>
          <a:bodyPr wrap="none" rtlCol="0">
            <a:spAutoFit/>
          </a:bodyPr>
          <a:lstStyle/>
          <a:p>
            <a:r>
              <a:rPr lang="en-US" sz="1100" b="1" baseline="30000" dirty="0"/>
              <a:t>235</a:t>
            </a:r>
            <a:r>
              <a:rPr lang="en-US" sz="1100" b="1" dirty="0"/>
              <a:t>U</a:t>
            </a:r>
            <a:endParaRPr lang="ru-RU" sz="1100" b="1" dirty="0"/>
          </a:p>
        </p:txBody>
      </p:sp>
      <p:grpSp>
        <p:nvGrpSpPr>
          <p:cNvPr id="4" name="Группа 89"/>
          <p:cNvGrpSpPr/>
          <p:nvPr/>
        </p:nvGrpSpPr>
        <p:grpSpPr>
          <a:xfrm>
            <a:off x="3463531" y="1775718"/>
            <a:ext cx="575352" cy="626724"/>
            <a:chOff x="1756881" y="3914454"/>
            <a:chExt cx="431514" cy="626724"/>
          </a:xfrm>
        </p:grpSpPr>
        <p:pic>
          <p:nvPicPr>
            <p:cNvPr id="91" name="Picture 1"/>
            <p:cNvPicPr>
              <a:picLocks noChangeAspect="1" noChangeArrowheads="1"/>
            </p:cNvPicPr>
            <p:nvPr/>
          </p:nvPicPr>
          <p:blipFill>
            <a:blip r:embed="rId8" cstate="print"/>
            <a:srcRect l="84002" t="44139" r="11825" b="47881"/>
            <a:stretch>
              <a:fillRect/>
            </a:stretch>
          </p:blipFill>
          <p:spPr bwMode="auto">
            <a:xfrm>
              <a:off x="1993188" y="4109663"/>
              <a:ext cx="98713" cy="102742"/>
            </a:xfrm>
            <a:prstGeom prst="rect">
              <a:avLst/>
            </a:prstGeom>
            <a:noFill/>
            <a:ln w="9525">
              <a:noFill/>
              <a:miter lim="800000"/>
              <a:headEnd/>
              <a:tailEnd/>
            </a:ln>
          </p:spPr>
        </p:pic>
        <p:cxnSp>
          <p:nvCxnSpPr>
            <p:cNvPr id="92" name="Прямая со стрелкой 91"/>
            <p:cNvCxnSpPr/>
            <p:nvPr/>
          </p:nvCxnSpPr>
          <p:spPr>
            <a:xfrm flipH="1" flipV="1">
              <a:off x="1756881" y="3935002"/>
              <a:ext cx="96339" cy="6061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p:nvPr/>
          </p:nvCxnSpPr>
          <p:spPr>
            <a:xfrm flipV="1">
              <a:off x="2067266" y="3914454"/>
              <a:ext cx="121129" cy="6147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Группа 94"/>
          <p:cNvGrpSpPr/>
          <p:nvPr/>
        </p:nvGrpSpPr>
        <p:grpSpPr>
          <a:xfrm flipV="1">
            <a:off x="3474948" y="4044595"/>
            <a:ext cx="575352" cy="626724"/>
            <a:chOff x="768850" y="5587430"/>
            <a:chExt cx="431514" cy="626724"/>
          </a:xfrm>
        </p:grpSpPr>
        <p:pic>
          <p:nvPicPr>
            <p:cNvPr id="96" name="Picture 1"/>
            <p:cNvPicPr>
              <a:picLocks noChangeAspect="1" noChangeArrowheads="1"/>
            </p:cNvPicPr>
            <p:nvPr/>
          </p:nvPicPr>
          <p:blipFill>
            <a:blip r:embed="rId8" cstate="print"/>
            <a:srcRect l="84002" t="44139" r="11825" b="47881"/>
            <a:stretch>
              <a:fillRect/>
            </a:stretch>
          </p:blipFill>
          <p:spPr bwMode="auto">
            <a:xfrm>
              <a:off x="1005157" y="5782639"/>
              <a:ext cx="98713" cy="102742"/>
            </a:xfrm>
            <a:prstGeom prst="rect">
              <a:avLst/>
            </a:prstGeom>
            <a:noFill/>
            <a:ln w="9525">
              <a:noFill/>
              <a:miter lim="800000"/>
              <a:headEnd/>
              <a:tailEnd/>
            </a:ln>
          </p:spPr>
        </p:pic>
        <p:cxnSp>
          <p:nvCxnSpPr>
            <p:cNvPr id="97" name="Прямая со стрелкой 96"/>
            <p:cNvCxnSpPr/>
            <p:nvPr/>
          </p:nvCxnSpPr>
          <p:spPr>
            <a:xfrm flipH="1" flipV="1">
              <a:off x="768850" y="5607978"/>
              <a:ext cx="96339" cy="6061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Прямая со стрелкой 97"/>
            <p:cNvCxnSpPr/>
            <p:nvPr/>
          </p:nvCxnSpPr>
          <p:spPr>
            <a:xfrm flipV="1">
              <a:off x="1079235" y="5587430"/>
              <a:ext cx="121129" cy="6147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00" name="TextBox 99"/>
          <p:cNvSpPr txBox="1"/>
          <p:nvPr/>
        </p:nvSpPr>
        <p:spPr>
          <a:xfrm>
            <a:off x="3025172" y="1446945"/>
            <a:ext cx="966931" cy="230832"/>
          </a:xfrm>
          <a:prstGeom prst="rect">
            <a:avLst/>
          </a:prstGeom>
          <a:noFill/>
        </p:spPr>
        <p:txBody>
          <a:bodyPr wrap="none" rtlCol="0">
            <a:spAutoFit/>
          </a:bodyPr>
          <a:lstStyle/>
          <a:p>
            <a:r>
              <a:rPr lang="en-US" sz="900" b="1" dirty="0"/>
              <a:t>neutrons, </a:t>
            </a:r>
            <a:r>
              <a:rPr lang="el-GR" sz="900" b="1" dirty="0"/>
              <a:t>γ</a:t>
            </a:r>
            <a:r>
              <a:rPr lang="en-US" sz="900" b="1" dirty="0"/>
              <a:t>-rays</a:t>
            </a:r>
            <a:endParaRPr lang="ru-RU" sz="900" b="1" dirty="0"/>
          </a:p>
        </p:txBody>
      </p:sp>
      <p:sp>
        <p:nvSpPr>
          <p:cNvPr id="101" name="TextBox 100"/>
          <p:cNvSpPr txBox="1"/>
          <p:nvPr/>
        </p:nvSpPr>
        <p:spPr>
          <a:xfrm>
            <a:off x="3022887" y="4763785"/>
            <a:ext cx="966931" cy="230832"/>
          </a:xfrm>
          <a:prstGeom prst="rect">
            <a:avLst/>
          </a:prstGeom>
          <a:noFill/>
        </p:spPr>
        <p:txBody>
          <a:bodyPr wrap="none" rtlCol="0">
            <a:spAutoFit/>
          </a:bodyPr>
          <a:lstStyle/>
          <a:p>
            <a:r>
              <a:rPr lang="en-US" sz="900" b="1" dirty="0"/>
              <a:t>neutrons, </a:t>
            </a:r>
            <a:r>
              <a:rPr lang="el-GR" sz="900" b="1" dirty="0"/>
              <a:t>γ</a:t>
            </a:r>
            <a:r>
              <a:rPr lang="en-US" sz="900" b="1" dirty="0"/>
              <a:t>-rays</a:t>
            </a:r>
            <a:endParaRPr lang="ru-RU" sz="900" b="1" dirty="0"/>
          </a:p>
        </p:txBody>
      </p:sp>
      <p:sp>
        <p:nvSpPr>
          <p:cNvPr id="102" name="TextBox 101"/>
          <p:cNvSpPr txBox="1"/>
          <p:nvPr/>
        </p:nvSpPr>
        <p:spPr>
          <a:xfrm>
            <a:off x="4146195" y="3171290"/>
            <a:ext cx="676788" cy="369332"/>
          </a:xfrm>
          <a:prstGeom prst="rect">
            <a:avLst/>
          </a:prstGeom>
          <a:noFill/>
        </p:spPr>
        <p:txBody>
          <a:bodyPr wrap="none" rtlCol="0">
            <a:spAutoFit/>
          </a:bodyPr>
          <a:lstStyle/>
          <a:p>
            <a:r>
              <a:rPr lang="en-US" sz="900" b="1" dirty="0"/>
              <a:t>Fission</a:t>
            </a:r>
          </a:p>
          <a:p>
            <a:r>
              <a:rPr lang="en-US" sz="900" b="1" dirty="0"/>
              <a:t>fragments</a:t>
            </a:r>
            <a:endParaRPr lang="ru-RU" sz="900" b="1" dirty="0"/>
          </a:p>
        </p:txBody>
      </p:sp>
      <p:cxnSp>
        <p:nvCxnSpPr>
          <p:cNvPr id="103" name="Прямая со стрелкой 102"/>
          <p:cNvCxnSpPr>
            <a:stCxn id="102" idx="1"/>
          </p:cNvCxnSpPr>
          <p:nvPr/>
        </p:nvCxnSpPr>
        <p:spPr>
          <a:xfrm flipH="1">
            <a:off x="3739795" y="3355956"/>
            <a:ext cx="406400" cy="3735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Прямая со стрелкой 106"/>
          <p:cNvCxnSpPr>
            <a:stCxn id="102" idx="1"/>
            <a:endCxn id="28" idx="2"/>
          </p:cNvCxnSpPr>
          <p:nvPr/>
        </p:nvCxnSpPr>
        <p:spPr>
          <a:xfrm flipH="1" flipV="1">
            <a:off x="4010766" y="3041151"/>
            <a:ext cx="135429" cy="3148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899616" y="2226069"/>
            <a:ext cx="1005403" cy="230832"/>
          </a:xfrm>
          <a:prstGeom prst="rect">
            <a:avLst/>
          </a:prstGeom>
          <a:noFill/>
        </p:spPr>
        <p:txBody>
          <a:bodyPr wrap="none" rtlCol="0">
            <a:spAutoFit/>
          </a:bodyPr>
          <a:lstStyle/>
          <a:p>
            <a:r>
              <a:rPr lang="en-US" sz="900" b="1" dirty="0"/>
              <a:t>Angle of rotation</a:t>
            </a:r>
            <a:endParaRPr lang="ru-RU" sz="900" b="1" dirty="0"/>
          </a:p>
        </p:txBody>
      </p:sp>
      <p:sp>
        <p:nvSpPr>
          <p:cNvPr id="112" name="Прямоугольник 111"/>
          <p:cNvSpPr/>
          <p:nvPr/>
        </p:nvSpPr>
        <p:spPr>
          <a:xfrm>
            <a:off x="8615191" y="5424369"/>
            <a:ext cx="3305060" cy="584775"/>
          </a:xfrm>
          <a:prstGeom prst="rect">
            <a:avLst/>
          </a:prstGeom>
        </p:spPr>
        <p:txBody>
          <a:bodyPr wrap="square">
            <a:spAutoFit/>
          </a:bodyPr>
          <a:lstStyle/>
          <a:p>
            <a:pPr>
              <a:lnSpc>
                <a:spcPct val="100000"/>
              </a:lnSpc>
              <a:spcBef>
                <a:spcPts val="875"/>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dirty="0">
                <a:solidFill>
                  <a:srgbClr val="C00000"/>
                </a:solidFill>
                <a:latin typeface="+mn-lt"/>
              </a:rPr>
              <a:t>Strong dependence of the ROT-effect on the incident neutron energy</a:t>
            </a:r>
          </a:p>
        </p:txBody>
      </p:sp>
      <p:sp>
        <p:nvSpPr>
          <p:cNvPr id="115" name="Прямоугольник 114"/>
          <p:cNvSpPr/>
          <p:nvPr/>
        </p:nvSpPr>
        <p:spPr>
          <a:xfrm>
            <a:off x="4995262" y="4188964"/>
            <a:ext cx="2648482" cy="292709"/>
          </a:xfrm>
          <a:prstGeom prst="rect">
            <a:avLst/>
          </a:prstGeom>
        </p:spPr>
        <p:txBody>
          <a:bodyPr wrap="none">
            <a:spAutoFit/>
          </a:bodyPr>
          <a:lstStyle/>
          <a:p>
            <a:pPr lvl="0" defTabSz="449263">
              <a:lnSpc>
                <a:spcPct val="93000"/>
              </a:lnSpc>
              <a:spcBef>
                <a:spcPts val="3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sz="1400" b="1" dirty="0">
                <a:solidFill>
                  <a:schemeClr val="accent2"/>
                </a:solidFill>
                <a:latin typeface="Arial" charset="0"/>
                <a:cs typeface="Arial Unicode MS" charset="0"/>
              </a:rPr>
              <a:t>γ</a:t>
            </a:r>
            <a:r>
              <a:rPr lang="en-US" sz="1400" b="1" dirty="0">
                <a:solidFill>
                  <a:schemeClr val="accent2"/>
                </a:solidFill>
                <a:latin typeface="Arial" charset="0"/>
                <a:cs typeface="Arial Unicode MS" charset="0"/>
              </a:rPr>
              <a:t>-rays and neutron detectors</a:t>
            </a:r>
          </a:p>
        </p:txBody>
      </p:sp>
      <p:cxnSp>
        <p:nvCxnSpPr>
          <p:cNvPr id="116" name="Прямая со стрелкой 115"/>
          <p:cNvCxnSpPr/>
          <p:nvPr/>
        </p:nvCxnSpPr>
        <p:spPr>
          <a:xfrm flipH="1" flipV="1">
            <a:off x="6153190" y="3873358"/>
            <a:ext cx="95892" cy="297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p:cNvCxnSpPr/>
          <p:nvPr/>
        </p:nvCxnSpPr>
        <p:spPr>
          <a:xfrm flipV="1">
            <a:off x="6488935" y="3871646"/>
            <a:ext cx="290305" cy="3037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Прямоугольник 122"/>
          <p:cNvSpPr/>
          <p:nvPr/>
        </p:nvSpPr>
        <p:spPr>
          <a:xfrm>
            <a:off x="8664279" y="4218075"/>
            <a:ext cx="2480166" cy="292709"/>
          </a:xfrm>
          <a:prstGeom prst="rect">
            <a:avLst/>
          </a:prstGeom>
        </p:spPr>
        <p:txBody>
          <a:bodyPr wrap="none">
            <a:spAutoFit/>
          </a:bodyPr>
          <a:lstStyle/>
          <a:p>
            <a:pPr lvl="0" defTabSz="449263">
              <a:lnSpc>
                <a:spcPct val="93000"/>
              </a:lnSpc>
              <a:spcBef>
                <a:spcPts val="3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chemeClr val="accent2"/>
                </a:solidFill>
                <a:latin typeface="Arial" charset="0"/>
                <a:cs typeface="Arial Unicode MS" charset="0"/>
              </a:rPr>
              <a:t>Fission fragment detectors</a:t>
            </a:r>
          </a:p>
        </p:txBody>
      </p:sp>
      <p:cxnSp>
        <p:nvCxnSpPr>
          <p:cNvPr id="124" name="Прямая со стрелкой 123"/>
          <p:cNvCxnSpPr/>
          <p:nvPr/>
        </p:nvCxnSpPr>
        <p:spPr>
          <a:xfrm flipV="1">
            <a:off x="10041127" y="4027471"/>
            <a:ext cx="27548" cy="2419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9" name="Полилиния 128"/>
          <p:cNvSpPr/>
          <p:nvPr/>
        </p:nvSpPr>
        <p:spPr>
          <a:xfrm rot="160018">
            <a:off x="4224398" y="2922139"/>
            <a:ext cx="260711" cy="168618"/>
          </a:xfrm>
          <a:custGeom>
            <a:avLst/>
            <a:gdLst>
              <a:gd name="connsiteX0" fmla="*/ 0 w 174661"/>
              <a:gd name="connsiteY0" fmla="*/ 0 h 184935"/>
              <a:gd name="connsiteX1" fmla="*/ 123290 w 174661"/>
              <a:gd name="connsiteY1" fmla="*/ 61645 h 184935"/>
              <a:gd name="connsiteX2" fmla="*/ 174661 w 174661"/>
              <a:gd name="connsiteY2" fmla="*/ 184935 h 184935"/>
              <a:gd name="connsiteX0" fmla="*/ 0 w 144815"/>
              <a:gd name="connsiteY0" fmla="*/ 0 h 213897"/>
              <a:gd name="connsiteX1" fmla="*/ 123290 w 144815"/>
              <a:gd name="connsiteY1" fmla="*/ 61645 h 213897"/>
              <a:gd name="connsiteX2" fmla="*/ 129148 w 144815"/>
              <a:gd name="connsiteY2" fmla="*/ 213897 h 213897"/>
              <a:gd name="connsiteX0" fmla="*/ 0 w 129148"/>
              <a:gd name="connsiteY0" fmla="*/ 0 h 213897"/>
              <a:gd name="connsiteX1" fmla="*/ 102603 w 129148"/>
              <a:gd name="connsiteY1" fmla="*/ 69921 h 213897"/>
              <a:gd name="connsiteX2" fmla="*/ 129148 w 129148"/>
              <a:gd name="connsiteY2" fmla="*/ 213897 h 213897"/>
              <a:gd name="connsiteX0" fmla="*/ 0 w 167277"/>
              <a:gd name="connsiteY0" fmla="*/ 0 h 195597"/>
              <a:gd name="connsiteX1" fmla="*/ 102603 w 167277"/>
              <a:gd name="connsiteY1" fmla="*/ 69921 h 195597"/>
              <a:gd name="connsiteX2" fmla="*/ 167277 w 167277"/>
              <a:gd name="connsiteY2" fmla="*/ 195597 h 195597"/>
              <a:gd name="connsiteX0" fmla="*/ 0 w 181142"/>
              <a:gd name="connsiteY0" fmla="*/ 0 h 177297"/>
              <a:gd name="connsiteX1" fmla="*/ 102603 w 181142"/>
              <a:gd name="connsiteY1" fmla="*/ 69921 h 177297"/>
              <a:gd name="connsiteX2" fmla="*/ 181142 w 181142"/>
              <a:gd name="connsiteY2" fmla="*/ 177297 h 177297"/>
              <a:gd name="connsiteX0" fmla="*/ 0 w 163810"/>
              <a:gd name="connsiteY0" fmla="*/ 0 h 186447"/>
              <a:gd name="connsiteX1" fmla="*/ 102603 w 163810"/>
              <a:gd name="connsiteY1" fmla="*/ 69921 h 186447"/>
              <a:gd name="connsiteX2" fmla="*/ 163810 w 163810"/>
              <a:gd name="connsiteY2" fmla="*/ 186447 h 186447"/>
              <a:gd name="connsiteX0" fmla="*/ 0 w 163810"/>
              <a:gd name="connsiteY0" fmla="*/ 0 h 186447"/>
              <a:gd name="connsiteX1" fmla="*/ 81806 w 163810"/>
              <a:gd name="connsiteY1" fmla="*/ 56197 h 186447"/>
              <a:gd name="connsiteX2" fmla="*/ 163810 w 163810"/>
              <a:gd name="connsiteY2" fmla="*/ 186447 h 186447"/>
              <a:gd name="connsiteX0" fmla="*/ 0 w 163810"/>
              <a:gd name="connsiteY0" fmla="*/ 0 h 186447"/>
              <a:gd name="connsiteX1" fmla="*/ 102603 w 163810"/>
              <a:gd name="connsiteY1" fmla="*/ 83647 h 186447"/>
              <a:gd name="connsiteX2" fmla="*/ 163810 w 163810"/>
              <a:gd name="connsiteY2" fmla="*/ 186447 h 186447"/>
            </a:gdLst>
            <a:ahLst/>
            <a:cxnLst>
              <a:cxn ang="0">
                <a:pos x="connsiteX0" y="connsiteY0"/>
              </a:cxn>
              <a:cxn ang="0">
                <a:pos x="connsiteX1" y="connsiteY1"/>
              </a:cxn>
              <a:cxn ang="0">
                <a:pos x="connsiteX2" y="connsiteY2"/>
              </a:cxn>
            </a:cxnLst>
            <a:rect l="l" t="t" r="r" b="b"/>
            <a:pathLst>
              <a:path w="163810" h="186447">
                <a:moveTo>
                  <a:pt x="0" y="0"/>
                </a:moveTo>
                <a:cubicBezTo>
                  <a:pt x="47090" y="15411"/>
                  <a:pt x="75301" y="52573"/>
                  <a:pt x="102603" y="83647"/>
                </a:cubicBezTo>
                <a:cubicBezTo>
                  <a:pt x="129905" y="114721"/>
                  <a:pt x="152679" y="140213"/>
                  <a:pt x="163810" y="186447"/>
                </a:cubicBezTo>
              </a:path>
            </a:pathLst>
          </a:custGeom>
          <a:ln w="44450">
            <a:solidFill>
              <a:schemeClr val="accent2"/>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1" name="Полилиния 130"/>
          <p:cNvSpPr/>
          <p:nvPr/>
        </p:nvSpPr>
        <p:spPr>
          <a:xfrm rot="512175" flipH="1" flipV="1">
            <a:off x="2993245" y="3571045"/>
            <a:ext cx="260711" cy="168618"/>
          </a:xfrm>
          <a:custGeom>
            <a:avLst/>
            <a:gdLst>
              <a:gd name="connsiteX0" fmla="*/ 0 w 174661"/>
              <a:gd name="connsiteY0" fmla="*/ 0 h 184935"/>
              <a:gd name="connsiteX1" fmla="*/ 123290 w 174661"/>
              <a:gd name="connsiteY1" fmla="*/ 61645 h 184935"/>
              <a:gd name="connsiteX2" fmla="*/ 174661 w 174661"/>
              <a:gd name="connsiteY2" fmla="*/ 184935 h 184935"/>
              <a:gd name="connsiteX0" fmla="*/ 0 w 144815"/>
              <a:gd name="connsiteY0" fmla="*/ 0 h 213897"/>
              <a:gd name="connsiteX1" fmla="*/ 123290 w 144815"/>
              <a:gd name="connsiteY1" fmla="*/ 61645 h 213897"/>
              <a:gd name="connsiteX2" fmla="*/ 129148 w 144815"/>
              <a:gd name="connsiteY2" fmla="*/ 213897 h 213897"/>
              <a:gd name="connsiteX0" fmla="*/ 0 w 129148"/>
              <a:gd name="connsiteY0" fmla="*/ 0 h 213897"/>
              <a:gd name="connsiteX1" fmla="*/ 102603 w 129148"/>
              <a:gd name="connsiteY1" fmla="*/ 69921 h 213897"/>
              <a:gd name="connsiteX2" fmla="*/ 129148 w 129148"/>
              <a:gd name="connsiteY2" fmla="*/ 213897 h 213897"/>
              <a:gd name="connsiteX0" fmla="*/ 0 w 167277"/>
              <a:gd name="connsiteY0" fmla="*/ 0 h 195597"/>
              <a:gd name="connsiteX1" fmla="*/ 102603 w 167277"/>
              <a:gd name="connsiteY1" fmla="*/ 69921 h 195597"/>
              <a:gd name="connsiteX2" fmla="*/ 167277 w 167277"/>
              <a:gd name="connsiteY2" fmla="*/ 195597 h 195597"/>
              <a:gd name="connsiteX0" fmla="*/ 0 w 181142"/>
              <a:gd name="connsiteY0" fmla="*/ 0 h 177297"/>
              <a:gd name="connsiteX1" fmla="*/ 102603 w 181142"/>
              <a:gd name="connsiteY1" fmla="*/ 69921 h 177297"/>
              <a:gd name="connsiteX2" fmla="*/ 181142 w 181142"/>
              <a:gd name="connsiteY2" fmla="*/ 177297 h 177297"/>
              <a:gd name="connsiteX0" fmla="*/ 0 w 163810"/>
              <a:gd name="connsiteY0" fmla="*/ 0 h 186447"/>
              <a:gd name="connsiteX1" fmla="*/ 102603 w 163810"/>
              <a:gd name="connsiteY1" fmla="*/ 69921 h 186447"/>
              <a:gd name="connsiteX2" fmla="*/ 163810 w 163810"/>
              <a:gd name="connsiteY2" fmla="*/ 186447 h 186447"/>
              <a:gd name="connsiteX0" fmla="*/ 0 w 163810"/>
              <a:gd name="connsiteY0" fmla="*/ 0 h 186447"/>
              <a:gd name="connsiteX1" fmla="*/ 81806 w 163810"/>
              <a:gd name="connsiteY1" fmla="*/ 56197 h 186447"/>
              <a:gd name="connsiteX2" fmla="*/ 163810 w 163810"/>
              <a:gd name="connsiteY2" fmla="*/ 186447 h 186447"/>
              <a:gd name="connsiteX0" fmla="*/ 0 w 163810"/>
              <a:gd name="connsiteY0" fmla="*/ 0 h 186447"/>
              <a:gd name="connsiteX1" fmla="*/ 102603 w 163810"/>
              <a:gd name="connsiteY1" fmla="*/ 83647 h 186447"/>
              <a:gd name="connsiteX2" fmla="*/ 163810 w 163810"/>
              <a:gd name="connsiteY2" fmla="*/ 186447 h 186447"/>
            </a:gdLst>
            <a:ahLst/>
            <a:cxnLst>
              <a:cxn ang="0">
                <a:pos x="connsiteX0" y="connsiteY0"/>
              </a:cxn>
              <a:cxn ang="0">
                <a:pos x="connsiteX1" y="connsiteY1"/>
              </a:cxn>
              <a:cxn ang="0">
                <a:pos x="connsiteX2" y="connsiteY2"/>
              </a:cxn>
            </a:cxnLst>
            <a:rect l="l" t="t" r="r" b="b"/>
            <a:pathLst>
              <a:path w="163810" h="186447">
                <a:moveTo>
                  <a:pt x="0" y="0"/>
                </a:moveTo>
                <a:cubicBezTo>
                  <a:pt x="47090" y="15411"/>
                  <a:pt x="75301" y="52573"/>
                  <a:pt x="102603" y="83647"/>
                </a:cubicBezTo>
                <a:cubicBezTo>
                  <a:pt x="129905" y="114721"/>
                  <a:pt x="152679" y="140213"/>
                  <a:pt x="163810" y="186447"/>
                </a:cubicBezTo>
              </a:path>
            </a:pathLst>
          </a:custGeom>
          <a:ln w="44450">
            <a:solidFill>
              <a:schemeClr val="accent2"/>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901963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10"/>
          <p:cNvGrpSpPr/>
          <p:nvPr/>
        </p:nvGrpSpPr>
        <p:grpSpPr>
          <a:xfrm>
            <a:off x="-2" y="3912518"/>
            <a:ext cx="4788674" cy="1728242"/>
            <a:chOff x="565447" y="372250"/>
            <a:chExt cx="6241788" cy="2405176"/>
          </a:xfrm>
        </p:grpSpPr>
        <p:graphicFrame>
          <p:nvGraphicFramePr>
            <p:cNvPr id="5" name="Object 2"/>
            <p:cNvGraphicFramePr>
              <a:graphicFrameLocks noChangeAspect="1"/>
            </p:cNvGraphicFramePr>
            <p:nvPr>
              <p:extLst/>
            </p:nvPr>
          </p:nvGraphicFramePr>
          <p:xfrm>
            <a:off x="3663963" y="372250"/>
            <a:ext cx="3143272" cy="2405176"/>
          </p:xfrm>
          <a:graphic>
            <a:graphicData uri="http://schemas.openxmlformats.org/presentationml/2006/ole">
              <mc:AlternateContent xmlns:mc="http://schemas.openxmlformats.org/markup-compatibility/2006">
                <mc:Choice xmlns:v="urn:schemas-microsoft-com:vml" Requires="v">
                  <p:oleObj spid="_x0000_s4223" name="Graph" r:id="rId4" imgW="3781425" imgH="2895600" progId="Origin50.Graph">
                    <p:embed/>
                  </p:oleObj>
                </mc:Choice>
                <mc:Fallback>
                  <p:oleObj name="Graph" r:id="rId4" imgW="3781425" imgH="28956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963" y="372250"/>
                          <a:ext cx="3143272" cy="240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p:cNvPicPr>
              <a:picLocks noChangeAspect="1" noChangeArrowheads="1"/>
            </p:cNvPicPr>
            <p:nvPr/>
          </p:nvPicPr>
          <p:blipFill>
            <a:blip r:embed="rId6" cstate="print"/>
            <a:srcRect/>
            <a:stretch>
              <a:fillRect/>
            </a:stretch>
          </p:blipFill>
          <p:spPr bwMode="auto">
            <a:xfrm>
              <a:off x="565447" y="428604"/>
              <a:ext cx="3143271" cy="2096319"/>
            </a:xfrm>
            <a:prstGeom prst="rect">
              <a:avLst/>
            </a:prstGeom>
            <a:noFill/>
            <a:ln w="9525">
              <a:noFill/>
              <a:miter lim="800000"/>
              <a:headEnd/>
              <a:tailEnd/>
            </a:ln>
          </p:spPr>
        </p:pic>
      </p:grpSp>
      <p:graphicFrame>
        <p:nvGraphicFramePr>
          <p:cNvPr id="10" name="Object 9"/>
          <p:cNvGraphicFramePr>
            <a:graphicFrameLocks noChangeAspect="1"/>
          </p:cNvGraphicFramePr>
          <p:nvPr>
            <p:extLst/>
          </p:nvPr>
        </p:nvGraphicFramePr>
        <p:xfrm>
          <a:off x="8296842" y="883396"/>
          <a:ext cx="3146189" cy="2545604"/>
        </p:xfrm>
        <a:graphic>
          <a:graphicData uri="http://schemas.openxmlformats.org/presentationml/2006/ole">
            <mc:AlternateContent xmlns:mc="http://schemas.openxmlformats.org/markup-compatibility/2006">
              <mc:Choice xmlns:v="urn:schemas-microsoft-com:vml" Requires="v">
                <p:oleObj spid="_x0000_s4224" name="Graph" r:id="rId7" imgW="3781425" imgH="2895600" progId="Origin50.Graph">
                  <p:embed/>
                </p:oleObj>
              </mc:Choice>
              <mc:Fallback>
                <p:oleObj name="Graph" r:id="rId7" imgW="3781425" imgH="289560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6842" y="883396"/>
                        <a:ext cx="3146189" cy="2545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37094" y="260437"/>
            <a:ext cx="11798349" cy="1200329"/>
          </a:xfrm>
          <a:prstGeom prst="rect">
            <a:avLst/>
          </a:prstGeom>
          <a:noFill/>
        </p:spPr>
        <p:txBody>
          <a:bodyPr wrap="square" rtlCol="0">
            <a:spAutoFit/>
          </a:bodyPr>
          <a:lstStyle/>
          <a:p>
            <a:pPr algn="just"/>
            <a:r>
              <a:rPr lang="en-US" dirty="0"/>
              <a:t>A double ionization chamber was designed to measure the kinetic energies, masses, and orientation of fission axe in the 3D space for the correlated fission fragments. The accuracy of direction cosines definition is better than 0.05. 32 PFN detectors were placed close to the axis of the ionization chamber to guarantee the maximum PFN detection  efficiency ~0.8</a:t>
            </a:r>
            <a:r>
              <a:rPr lang="el-GR" dirty="0"/>
              <a:t>π</a:t>
            </a:r>
            <a:r>
              <a:rPr lang="en-US" dirty="0">
                <a:solidFill>
                  <a:srgbClr val="FF0000"/>
                </a:solidFill>
              </a:rPr>
              <a:t>.</a:t>
            </a:r>
            <a:endParaRPr lang="ru-RU" dirty="0">
              <a:solidFill>
                <a:srgbClr val="FF0000"/>
              </a:solidFill>
            </a:endParaRPr>
          </a:p>
          <a:p>
            <a:pPr algn="just"/>
            <a:endParaRPr lang="en-US" dirty="0"/>
          </a:p>
        </p:txBody>
      </p:sp>
      <p:sp>
        <p:nvSpPr>
          <p:cNvPr id="12" name="TextBox 11"/>
          <p:cNvSpPr txBox="1"/>
          <p:nvPr/>
        </p:nvSpPr>
        <p:spPr>
          <a:xfrm>
            <a:off x="4789290" y="3345621"/>
            <a:ext cx="7146153" cy="584775"/>
          </a:xfrm>
          <a:prstGeom prst="rect">
            <a:avLst/>
          </a:prstGeom>
          <a:noFill/>
        </p:spPr>
        <p:txBody>
          <a:bodyPr wrap="square" rtlCol="0">
            <a:spAutoFit/>
          </a:bodyPr>
          <a:lstStyle/>
          <a:p>
            <a:pPr algn="ctr"/>
            <a:r>
              <a:rPr lang="en-US" sz="1600" dirty="0"/>
              <a:t>PFN distributions measured at FLNP for </a:t>
            </a:r>
            <a:r>
              <a:rPr lang="en-US" sz="1600" baseline="30000" dirty="0"/>
              <a:t>235</a:t>
            </a:r>
            <a:r>
              <a:rPr lang="en-US" sz="1600" dirty="0"/>
              <a:t>U(n,f) reaction in comparison with the old data from KI measured in 1964. </a:t>
            </a:r>
            <a:endParaRPr lang="ru-RU" sz="1600" dirty="0"/>
          </a:p>
        </p:txBody>
      </p:sp>
      <p:sp>
        <p:nvSpPr>
          <p:cNvPr id="13" name="Rectangle 8"/>
          <p:cNvSpPr>
            <a:spLocks noChangeArrowheads="1"/>
          </p:cNvSpPr>
          <p:nvPr/>
        </p:nvSpPr>
        <p:spPr bwMode="auto">
          <a:xfrm>
            <a:off x="-17171" y="5640760"/>
            <a:ext cx="4788674" cy="13542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 Sh. Zeynalov, P. Sedyshev, O. Sidorova, V. Shvetsov. </a:t>
            </a:r>
            <a:r>
              <a:rPr kumimoji="0" lang="fr-FR" sz="8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International Journal of Modern Physics: Conference Series</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Vol. </a:t>
            </a:r>
            <a:r>
              <a:rPr kumimoji="0" lang="fr-FR" sz="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48</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(2018) 1860123.</a:t>
            </a:r>
          </a:p>
          <a:p>
            <a:pPr lvl="0" fontAlgn="base">
              <a:spcBef>
                <a:spcPct val="0"/>
              </a:spcBef>
              <a:spcAft>
                <a:spcPct val="0"/>
              </a:spcAft>
            </a:pPr>
            <a:r>
              <a:rPr lang="fr-FR" sz="800" dirty="0">
                <a:latin typeface="Times New Roman" pitchFamily="18" charset="0"/>
                <a:cs typeface="Times New Roman" pitchFamily="18" charset="0"/>
              </a:rPr>
              <a:t>Segmented Anode Position Sensitive Detector. UCANS-VII, March 11-15,2017,  Bariloche, Argentina</a:t>
            </a:r>
          </a:p>
          <a:p>
            <a:pPr lvl="0" fontAlgn="base">
              <a:spcBef>
                <a:spcPct val="0"/>
              </a:spcBef>
              <a:spcAft>
                <a:spcPct val="0"/>
              </a:spcAft>
            </a:pPr>
            <a:r>
              <a:rPr kumimoji="0" lang="fr-FR" sz="800" b="0" i="0" u="none" strike="noStrike" cap="none" normalizeH="0" baseline="0" dirty="0">
                <a:ln>
                  <a:noFill/>
                </a:ln>
                <a:solidFill>
                  <a:schemeClr val="tx1"/>
                </a:solidFill>
                <a:effectLst/>
                <a:latin typeface="Times New Roman" pitchFamily="18" charset="0"/>
                <a:cs typeface="Times New Roman" pitchFamily="18" charset="0"/>
              </a:rPr>
              <a:t>[2] </a:t>
            </a:r>
            <a:r>
              <a:rPr lang="fr-FR" sz="800" dirty="0">
                <a:latin typeface="Times New Roman" pitchFamily="18" charset="0"/>
                <a:ea typeface="Times New Roman" pitchFamily="18" charset="0"/>
                <a:cs typeface="Times New Roman" pitchFamily="18" charset="0"/>
              </a:rPr>
              <a:t>Sh. Zeynalov, P. Sedyshev, O. Sidorova, V. Shvetsov. </a:t>
            </a:r>
            <a:r>
              <a:rPr lang="en-US" sz="800" dirty="0"/>
              <a:t>Prompt fission neutron investigation in 235U(nth,f) reaction. EPJ Web of Conferences 146, 04022 (2017), ND2016</a:t>
            </a:r>
          </a:p>
          <a:p>
            <a:pPr fontAlgn="base">
              <a:spcBef>
                <a:spcPct val="0"/>
              </a:spcBef>
              <a:spcAft>
                <a:spcPct val="0"/>
              </a:spcAft>
            </a:pPr>
            <a:r>
              <a:rPr lang="en-US" sz="800" dirty="0">
                <a:latin typeface="Times New Roman" pitchFamily="18" charset="0"/>
                <a:cs typeface="Times New Roman" pitchFamily="18" charset="0"/>
              </a:rPr>
              <a:t>[3] </a:t>
            </a:r>
            <a:r>
              <a:rPr lang="fr-FR" sz="800" dirty="0">
                <a:latin typeface="Times New Roman" pitchFamily="18" charset="0"/>
                <a:ea typeface="Times New Roman" pitchFamily="18" charset="0"/>
                <a:cs typeface="Times New Roman" pitchFamily="18" charset="0"/>
              </a:rPr>
              <a:t>Sh. Zeynalov, P. Sedyshev, O. Sidorova, V. Shvetsov.  WONDER 2018 (to be published in </a:t>
            </a:r>
            <a:r>
              <a:rPr lang="en-US" sz="800" dirty="0"/>
              <a:t>EPJ Web of Conferences)</a:t>
            </a:r>
          </a:p>
          <a:p>
            <a:pPr fontAlgn="base">
              <a:spcBef>
                <a:spcPct val="0"/>
              </a:spcBef>
              <a:spcAft>
                <a:spcPct val="0"/>
              </a:spcAft>
            </a:pPr>
            <a:r>
              <a:rPr kumimoji="0" lang="fr-FR" sz="800" i="0" u="none" strike="noStrike" cap="none" normalizeH="0" baseline="0" dirty="0">
                <a:ln>
                  <a:noFill/>
                </a:ln>
                <a:solidFill>
                  <a:schemeClr val="tx1"/>
                </a:solidFill>
                <a:effectLst/>
                <a:latin typeface="Times New Roman" pitchFamily="18" charset="0"/>
                <a:cs typeface="Times New Roman" pitchFamily="18" charset="0"/>
              </a:rPr>
              <a:t>[4] </a:t>
            </a:r>
            <a:r>
              <a:rPr lang="fr-FR" sz="800" dirty="0"/>
              <a:t>Zeynalov Sh.C., Sedyshev P. P., Sidorova O.V., Shvetsov V.N. ISINN-26, International Seminar on Interaction of Neutrons with Nuclei, Xi‘an, China, 28 May-2 June, 2018 </a:t>
            </a:r>
            <a:endParaRPr lang="ru-RU" sz="800" dirty="0"/>
          </a:p>
          <a:p>
            <a:pPr lvl="0" fontAlgn="base">
              <a:spcBef>
                <a:spcPct val="0"/>
              </a:spcBef>
              <a:spcAft>
                <a:spcPct val="0"/>
              </a:spcAft>
            </a:pPr>
            <a:endParaRPr kumimoji="0" lang="fr-FR" sz="10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4" name="Прямоугольник 13"/>
          <p:cNvSpPr/>
          <p:nvPr/>
        </p:nvSpPr>
        <p:spPr>
          <a:xfrm>
            <a:off x="3186995" y="-18995"/>
            <a:ext cx="6595633" cy="400110"/>
          </a:xfrm>
          <a:prstGeom prst="rect">
            <a:avLst/>
          </a:prstGeom>
        </p:spPr>
        <p:txBody>
          <a:bodyPr wrap="square">
            <a:spAutoFit/>
          </a:bodyPr>
          <a:lstStyle/>
          <a:p>
            <a:pPr algn="ctr"/>
            <a:r>
              <a:rPr lang="en-US" sz="2000" b="1" dirty="0">
                <a:solidFill>
                  <a:srgbClr val="0000FF"/>
                </a:solidFill>
              </a:rPr>
              <a:t>Study of PFN in fission induced by resonance neutrons</a:t>
            </a:r>
            <a:endParaRPr lang="ru-RU" sz="2000" b="1" dirty="0">
              <a:solidFill>
                <a:srgbClr val="0000FF"/>
              </a:solidFill>
            </a:endParaRPr>
          </a:p>
        </p:txBody>
      </p:sp>
      <p:pic>
        <p:nvPicPr>
          <p:cNvPr id="19" name="Рисунок 18" descr="ДМН.PNG">
            <a:extLst>
              <a:ext uri="{FF2B5EF4-FFF2-40B4-BE49-F238E27FC236}">
                <a16:creationId xmlns="" xmlns:a16="http://schemas.microsoft.com/office/drawing/2014/main" id="{022CC7DA-6C5B-4CC3-B5F7-93596A33186C}"/>
              </a:ext>
            </a:extLst>
          </p:cNvPr>
          <p:cNvPicPr/>
          <p:nvPr/>
        </p:nvPicPr>
        <p:blipFill>
          <a:blip r:embed="rId9" cstate="print"/>
          <a:stretch>
            <a:fillRect/>
          </a:stretch>
        </p:blipFill>
        <p:spPr>
          <a:xfrm>
            <a:off x="36738" y="1181291"/>
            <a:ext cx="4680857" cy="2541280"/>
          </a:xfrm>
          <a:prstGeom prst="rect">
            <a:avLst/>
          </a:prstGeom>
        </p:spPr>
      </p:pic>
      <p:graphicFrame>
        <p:nvGraphicFramePr>
          <p:cNvPr id="16" name="Object 7">
            <a:extLst>
              <a:ext uri="{FF2B5EF4-FFF2-40B4-BE49-F238E27FC236}">
                <a16:creationId xmlns="" xmlns:a16="http://schemas.microsoft.com/office/drawing/2014/main" id="{E75005CC-D681-4C34-AA0E-9F42DE743EC6}"/>
              </a:ext>
            </a:extLst>
          </p:cNvPr>
          <p:cNvGraphicFramePr>
            <a:graphicFrameLocks noChangeAspect="1"/>
          </p:cNvGraphicFramePr>
          <p:nvPr>
            <p:extLst/>
          </p:nvPr>
        </p:nvGraphicFramePr>
        <p:xfrm>
          <a:off x="4717595" y="795071"/>
          <a:ext cx="3463592" cy="2650279"/>
        </p:xfrm>
        <a:graphic>
          <a:graphicData uri="http://schemas.openxmlformats.org/presentationml/2006/ole">
            <mc:AlternateContent xmlns:mc="http://schemas.openxmlformats.org/markup-compatibility/2006">
              <mc:Choice xmlns:v="urn:schemas-microsoft-com:vml" Requires="v">
                <p:oleObj spid="_x0000_s4225" name="Graph" r:id="rId10" imgW="3848100" imgH="2943225" progId="">
                  <p:embed/>
                </p:oleObj>
              </mc:Choice>
              <mc:Fallback>
                <p:oleObj name="Graph" r:id="rId10" imgW="3848100" imgH="2943225"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7595" y="795071"/>
                        <a:ext cx="3463592" cy="26502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9">
            <a:extLst>
              <a:ext uri="{FF2B5EF4-FFF2-40B4-BE49-F238E27FC236}">
                <a16:creationId xmlns="" xmlns:a16="http://schemas.microsoft.com/office/drawing/2014/main" id="{070DF692-B730-46ED-A168-BB003E04CCB7}"/>
              </a:ext>
            </a:extLst>
          </p:cNvPr>
          <p:cNvGraphicFramePr>
            <a:graphicFrameLocks noChangeAspect="1"/>
          </p:cNvGraphicFramePr>
          <p:nvPr>
            <p:extLst/>
          </p:nvPr>
        </p:nvGraphicFramePr>
        <p:xfrm>
          <a:off x="4843197" y="3592331"/>
          <a:ext cx="3575383" cy="2806446"/>
        </p:xfrm>
        <a:graphic>
          <a:graphicData uri="http://schemas.openxmlformats.org/presentationml/2006/ole">
            <mc:AlternateContent xmlns:mc="http://schemas.openxmlformats.org/markup-compatibility/2006">
              <mc:Choice xmlns:v="urn:schemas-microsoft-com:vml" Requires="v">
                <p:oleObj spid="_x0000_s4226" name="Graph" r:id="rId12" imgW="3848100" imgH="2943225" progId="Origin50.Graph">
                  <p:embed/>
                </p:oleObj>
              </mc:Choice>
              <mc:Fallback>
                <p:oleObj name="Graph" r:id="rId12" imgW="3848100" imgH="2943225"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3197" y="3592331"/>
                        <a:ext cx="3575383" cy="28064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 xmlns:a16="http://schemas.microsoft.com/office/drawing/2014/main" id="{53BC97BB-76EE-4BC2-98F8-7AF83F543315}"/>
              </a:ext>
            </a:extLst>
          </p:cNvPr>
          <p:cNvGraphicFramePr>
            <a:graphicFrameLocks noChangeAspect="1"/>
          </p:cNvGraphicFramePr>
          <p:nvPr>
            <p:extLst/>
          </p:nvPr>
        </p:nvGraphicFramePr>
        <p:xfrm>
          <a:off x="8181187" y="3592331"/>
          <a:ext cx="3662470" cy="2718467"/>
        </p:xfrm>
        <a:graphic>
          <a:graphicData uri="http://schemas.openxmlformats.org/presentationml/2006/ole">
            <mc:AlternateContent xmlns:mc="http://schemas.openxmlformats.org/markup-compatibility/2006">
              <mc:Choice xmlns:v="urn:schemas-microsoft-com:vml" Requires="v">
                <p:oleObj spid="_x0000_s4227" name="Graph" r:id="rId14" imgW="3848100" imgH="2943225" progId="Origin50.Graph">
                  <p:embed/>
                </p:oleObj>
              </mc:Choice>
              <mc:Fallback>
                <p:oleObj name="Graph" r:id="rId14" imgW="3848100" imgH="2943225" progId="Origin50.Graph">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1187" y="3592331"/>
                        <a:ext cx="3662470" cy="2718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Прямоугольник 2">
            <a:extLst>
              <a:ext uri="{FF2B5EF4-FFF2-40B4-BE49-F238E27FC236}">
                <a16:creationId xmlns="" xmlns:a16="http://schemas.microsoft.com/office/drawing/2014/main" id="{AE31910B-0B2A-447C-9486-1AD9E471D929}"/>
              </a:ext>
            </a:extLst>
          </p:cNvPr>
          <p:cNvSpPr/>
          <p:nvPr/>
        </p:nvSpPr>
        <p:spPr>
          <a:xfrm>
            <a:off x="4843197" y="6119601"/>
            <a:ext cx="3662471" cy="830997"/>
          </a:xfrm>
          <a:prstGeom prst="rect">
            <a:avLst/>
          </a:prstGeom>
        </p:spPr>
        <p:txBody>
          <a:bodyPr wrap="square">
            <a:spAutoFit/>
          </a:bodyPr>
          <a:lstStyle/>
          <a:p>
            <a:r>
              <a:rPr lang="en-US" sz="1600" dirty="0"/>
              <a:t>The average PFN emission distribution mass dependence, measured in </a:t>
            </a:r>
            <a:r>
              <a:rPr lang="en-US" sz="1600" baseline="30000" dirty="0"/>
              <a:t>252</a:t>
            </a:r>
            <a:r>
              <a:rPr lang="en-US" sz="1600" dirty="0"/>
              <a:t>Cf(sf) reaction in comparison with literature. </a:t>
            </a:r>
            <a:endParaRPr lang="ru-RU" sz="1600" dirty="0"/>
          </a:p>
        </p:txBody>
      </p:sp>
      <p:sp>
        <p:nvSpPr>
          <p:cNvPr id="7" name="Прямоугольник 6">
            <a:extLst>
              <a:ext uri="{FF2B5EF4-FFF2-40B4-BE49-F238E27FC236}">
                <a16:creationId xmlns="" xmlns:a16="http://schemas.microsoft.com/office/drawing/2014/main" id="{0F5DC07D-74D3-4A31-88B5-0B6449AFD3E4}"/>
              </a:ext>
            </a:extLst>
          </p:cNvPr>
          <p:cNvSpPr/>
          <p:nvPr/>
        </p:nvSpPr>
        <p:spPr>
          <a:xfrm>
            <a:off x="8296842" y="6152098"/>
            <a:ext cx="3895158" cy="584775"/>
          </a:xfrm>
          <a:prstGeom prst="rect">
            <a:avLst/>
          </a:prstGeom>
        </p:spPr>
        <p:txBody>
          <a:bodyPr wrap="square">
            <a:spAutoFit/>
          </a:bodyPr>
          <a:lstStyle/>
          <a:p>
            <a:r>
              <a:rPr lang="en-US" sz="1600" dirty="0"/>
              <a:t>The average PFN emission distribution dependence on FF TKE, measured in </a:t>
            </a:r>
            <a:r>
              <a:rPr lang="en-US" sz="1600" baseline="30000" dirty="0"/>
              <a:t>252</a:t>
            </a:r>
            <a:r>
              <a:rPr lang="en-US" sz="1600" dirty="0"/>
              <a:t>Cf(sf)</a:t>
            </a:r>
            <a:endParaRPr lang="ru-RU" sz="1600" dirty="0"/>
          </a:p>
        </p:txBody>
      </p:sp>
    </p:spTree>
    <p:extLst>
      <p:ext uri="{BB962C8B-B14F-4D97-AF65-F5344CB8AC3E}">
        <p14:creationId xmlns:p14="http://schemas.microsoft.com/office/powerpoint/2010/main" val="18777377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F166E6F2-F971-43A1-8E96-8C90BD4C25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6697" y="121958"/>
            <a:ext cx="7412946" cy="3002241"/>
          </a:xfrm>
          <a:prstGeom prst="rect">
            <a:avLst/>
          </a:prstGeom>
        </p:spPr>
      </p:pic>
      <p:pic>
        <p:nvPicPr>
          <p:cNvPr id="5" name="Рисунок 4">
            <a:extLst>
              <a:ext uri="{FF2B5EF4-FFF2-40B4-BE49-F238E27FC236}">
                <a16:creationId xmlns="" xmlns:a16="http://schemas.microsoft.com/office/drawing/2014/main" id="{0E6C060B-FA4E-4FAE-AF47-05AFE0BD9187}"/>
              </a:ext>
            </a:extLst>
          </p:cNvPr>
          <p:cNvPicPr>
            <a:picLocks noChangeAspect="1"/>
          </p:cNvPicPr>
          <p:nvPr/>
        </p:nvPicPr>
        <p:blipFill>
          <a:blip r:embed="rId4" cstate="print"/>
          <a:stretch>
            <a:fillRect/>
          </a:stretch>
        </p:blipFill>
        <p:spPr>
          <a:xfrm>
            <a:off x="7641771" y="121959"/>
            <a:ext cx="4008988" cy="3208842"/>
          </a:xfrm>
          <a:prstGeom prst="rect">
            <a:avLst/>
          </a:prstGeom>
        </p:spPr>
      </p:pic>
      <p:pic>
        <p:nvPicPr>
          <p:cNvPr id="6" name="Рисунок 5">
            <a:extLst>
              <a:ext uri="{FF2B5EF4-FFF2-40B4-BE49-F238E27FC236}">
                <a16:creationId xmlns="" xmlns:a16="http://schemas.microsoft.com/office/drawing/2014/main" id="{0D9BDC56-CE45-49AE-AA9F-7EC62F3B555C}"/>
              </a:ext>
            </a:extLst>
          </p:cNvPr>
          <p:cNvPicPr>
            <a:picLocks noChangeAspect="1"/>
          </p:cNvPicPr>
          <p:nvPr/>
        </p:nvPicPr>
        <p:blipFill>
          <a:blip r:embed="rId5" cstate="print"/>
          <a:stretch>
            <a:fillRect/>
          </a:stretch>
        </p:blipFill>
        <p:spPr>
          <a:xfrm>
            <a:off x="46024" y="3356370"/>
            <a:ext cx="7802581" cy="3208842"/>
          </a:xfrm>
          <a:prstGeom prst="rect">
            <a:avLst/>
          </a:prstGeom>
        </p:spPr>
      </p:pic>
      <p:pic>
        <p:nvPicPr>
          <p:cNvPr id="7" name="Рисунок 6">
            <a:extLst>
              <a:ext uri="{FF2B5EF4-FFF2-40B4-BE49-F238E27FC236}">
                <a16:creationId xmlns="" xmlns:a16="http://schemas.microsoft.com/office/drawing/2014/main" id="{102D17E7-2BB6-4332-BB9C-10E2EEEC4539}"/>
              </a:ext>
            </a:extLst>
          </p:cNvPr>
          <p:cNvPicPr>
            <a:picLocks noChangeAspect="1"/>
          </p:cNvPicPr>
          <p:nvPr/>
        </p:nvPicPr>
        <p:blipFill>
          <a:blip r:embed="rId6" cstate="print"/>
          <a:stretch>
            <a:fillRect/>
          </a:stretch>
        </p:blipFill>
        <p:spPr>
          <a:xfrm>
            <a:off x="8066313" y="3347509"/>
            <a:ext cx="3444865" cy="3485663"/>
          </a:xfrm>
          <a:prstGeom prst="rect">
            <a:avLst/>
          </a:prstGeom>
        </p:spPr>
      </p:pic>
    </p:spTree>
    <p:extLst>
      <p:ext uri="{BB962C8B-B14F-4D97-AF65-F5344CB8AC3E}">
        <p14:creationId xmlns:p14="http://schemas.microsoft.com/office/powerpoint/2010/main" val="3241498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0"/>
            <a:ext cx="8908801" cy="1143000"/>
          </a:xfrm>
        </p:spPr>
        <p:txBody>
          <a:bodyPr>
            <a:normAutofit/>
          </a:bodyPr>
          <a:lstStyle/>
          <a:p>
            <a:pPr algn="l"/>
            <a:r>
              <a:rPr lang="en-US" sz="3600" dirty="0">
                <a:solidFill>
                  <a:schemeClr val="accent1">
                    <a:lumMod val="50000"/>
                  </a:schemeClr>
                </a:solidFill>
                <a:effectLst>
                  <a:outerShdw blurRad="38100" dist="38100" dir="2700000" algn="tl">
                    <a:srgbClr val="000000">
                      <a:alpha val="43137"/>
                    </a:srgbClr>
                  </a:outerShdw>
                </a:effectLst>
              </a:rPr>
              <a:t>Cross sections  </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of symmetric fragment formations </a:t>
            </a:r>
            <a:endParaRPr lang="en-US" sz="3600" dirty="0"/>
          </a:p>
        </p:txBody>
      </p:sp>
      <p:graphicFrame>
        <p:nvGraphicFramePr>
          <p:cNvPr id="4" name="Объект 3"/>
          <p:cNvGraphicFramePr>
            <a:graphicFrameLocks noChangeAspect="1"/>
          </p:cNvGraphicFramePr>
          <p:nvPr>
            <p:extLst/>
          </p:nvPr>
        </p:nvGraphicFramePr>
        <p:xfrm>
          <a:off x="1415481" y="1412776"/>
          <a:ext cx="6492065" cy="4536504"/>
        </p:xfrm>
        <a:graphic>
          <a:graphicData uri="http://schemas.openxmlformats.org/presentationml/2006/ole">
            <mc:AlternateContent xmlns:mc="http://schemas.openxmlformats.org/markup-compatibility/2006">
              <mc:Choice xmlns:v="urn:schemas-microsoft-com:vml" Requires="v">
                <p:oleObj spid="_x0000_s5143"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1415481" y="1412776"/>
                        <a:ext cx="6492065" cy="4536504"/>
                      </a:xfrm>
                      <a:prstGeom prst="rect">
                        <a:avLst/>
                      </a:prstGeom>
                    </p:spPr>
                  </p:pic>
                </p:oleObj>
              </mc:Fallback>
            </mc:AlternateContent>
          </a:graphicData>
        </a:graphic>
      </p:graphicFrame>
      <p:grpSp>
        <p:nvGrpSpPr>
          <p:cNvPr id="5" name="Группа 4"/>
          <p:cNvGrpSpPr/>
          <p:nvPr/>
        </p:nvGrpSpPr>
        <p:grpSpPr>
          <a:xfrm>
            <a:off x="3431704" y="1730046"/>
            <a:ext cx="720080" cy="3237229"/>
            <a:chOff x="1993614" y="1988840"/>
            <a:chExt cx="900099" cy="3384376"/>
          </a:xfrm>
        </p:grpSpPr>
        <p:sp>
          <p:nvSpPr>
            <p:cNvPr id="6" name="Стрелка вниз 5"/>
            <p:cNvSpPr/>
            <p:nvPr/>
          </p:nvSpPr>
          <p:spPr>
            <a:xfrm rot="10800000">
              <a:off x="1993614" y="1988840"/>
              <a:ext cx="900099" cy="3384376"/>
            </a:xfrm>
            <a:prstGeom prst="downArrow">
              <a:avLst>
                <a:gd name="adj1" fmla="val 87533"/>
                <a:gd name="adj2" fmla="val 18276"/>
              </a:avLst>
            </a:prstGeom>
            <a:solidFill>
              <a:srgbClr val="00B050">
                <a:alpha val="35000"/>
              </a:srgbClr>
            </a:solidFill>
            <a:ln w="25400" cap="flat" cmpd="sng" algn="ctr">
              <a:solidFill>
                <a:srgbClr val="00B050"/>
              </a:solidFill>
              <a:prstDash val="solid"/>
            </a:ln>
            <a:effectLst/>
          </p:spPr>
          <p:txBody>
            <a:bodyPr rtlCol="0" anchor="ctr"/>
            <a:lstStyle/>
            <a:p>
              <a:pPr algn="ctr">
                <a:defRPr/>
              </a:pPr>
              <a:endParaRPr lang="en-US" kern="0">
                <a:solidFill>
                  <a:prstClr val="white"/>
                </a:solidFill>
                <a:latin typeface="Calibri"/>
              </a:endParaRPr>
            </a:p>
          </p:txBody>
        </p:sp>
        <p:sp>
          <p:nvSpPr>
            <p:cNvPr id="7" name="TextBox 6"/>
            <p:cNvSpPr txBox="1"/>
            <p:nvPr/>
          </p:nvSpPr>
          <p:spPr>
            <a:xfrm>
              <a:off x="2209636" y="5003884"/>
              <a:ext cx="684075" cy="353943"/>
            </a:xfrm>
            <a:prstGeom prst="rect">
              <a:avLst/>
            </a:prstGeom>
            <a:noFill/>
          </p:spPr>
          <p:txBody>
            <a:bodyPr wrap="square" rtlCol="0">
              <a:spAutoFit/>
            </a:bodyPr>
            <a:lstStyle/>
            <a:p>
              <a:pPr>
                <a:defRPr/>
              </a:pPr>
              <a:r>
                <a:rPr lang="en-US" sz="1600" b="1" kern="0" dirty="0">
                  <a:solidFill>
                    <a:srgbClr val="10817E"/>
                  </a:solidFill>
                  <a:latin typeface="Calibri"/>
                </a:rPr>
                <a:t>3n</a:t>
              </a:r>
            </a:p>
          </p:txBody>
        </p:sp>
      </p:grpSp>
      <p:grpSp>
        <p:nvGrpSpPr>
          <p:cNvPr id="8" name="Группа 7"/>
          <p:cNvGrpSpPr/>
          <p:nvPr/>
        </p:nvGrpSpPr>
        <p:grpSpPr>
          <a:xfrm>
            <a:off x="4230476" y="1713988"/>
            <a:ext cx="722102" cy="3253287"/>
            <a:chOff x="2843804" y="1988840"/>
            <a:chExt cx="900099" cy="3401164"/>
          </a:xfrm>
        </p:grpSpPr>
        <p:sp>
          <p:nvSpPr>
            <p:cNvPr id="9" name="Стрелка вниз 8"/>
            <p:cNvSpPr/>
            <p:nvPr/>
          </p:nvSpPr>
          <p:spPr>
            <a:xfrm rot="10800000">
              <a:off x="2843804" y="1988840"/>
              <a:ext cx="900099" cy="3384376"/>
            </a:xfrm>
            <a:prstGeom prst="downArrow">
              <a:avLst>
                <a:gd name="adj1" fmla="val 87533"/>
                <a:gd name="adj2" fmla="val 18276"/>
              </a:avLst>
            </a:prstGeom>
            <a:solidFill>
              <a:srgbClr val="FF0000">
                <a:alpha val="35000"/>
              </a:srgbClr>
            </a:solidFill>
            <a:ln w="25400" cap="flat" cmpd="sng" algn="ctr">
              <a:solidFill>
                <a:srgbClr val="F79646">
                  <a:lumMod val="50000"/>
                </a:srgbClr>
              </a:solidFill>
              <a:prstDash val="solid"/>
            </a:ln>
            <a:effectLst/>
          </p:spPr>
          <p:txBody>
            <a:bodyPr rtlCol="0" anchor="ctr"/>
            <a:lstStyle/>
            <a:p>
              <a:pPr algn="ctr">
                <a:defRPr/>
              </a:pPr>
              <a:endParaRPr lang="en-US" kern="0">
                <a:solidFill>
                  <a:prstClr val="white"/>
                </a:solidFill>
                <a:latin typeface="Calibri"/>
              </a:endParaRPr>
            </a:p>
          </p:txBody>
        </p:sp>
        <p:sp>
          <p:nvSpPr>
            <p:cNvPr id="10" name="TextBox 9"/>
            <p:cNvSpPr txBox="1"/>
            <p:nvPr/>
          </p:nvSpPr>
          <p:spPr>
            <a:xfrm>
              <a:off x="3059827" y="5003884"/>
              <a:ext cx="684076" cy="386120"/>
            </a:xfrm>
            <a:prstGeom prst="rect">
              <a:avLst/>
            </a:prstGeom>
            <a:noFill/>
          </p:spPr>
          <p:txBody>
            <a:bodyPr wrap="square" rtlCol="0">
              <a:spAutoFit/>
            </a:bodyPr>
            <a:lstStyle/>
            <a:p>
              <a:pPr>
                <a:defRPr/>
              </a:pPr>
              <a:r>
                <a:rPr lang="en-US" b="1" kern="0" dirty="0">
                  <a:solidFill>
                    <a:srgbClr val="F79646">
                      <a:lumMod val="50000"/>
                    </a:srgbClr>
                  </a:solidFill>
                  <a:latin typeface="Calibri"/>
                </a:rPr>
                <a:t>4n</a:t>
              </a:r>
            </a:p>
          </p:txBody>
        </p:sp>
      </p:grpSp>
      <p:sp>
        <p:nvSpPr>
          <p:cNvPr id="11" name="Объект 2"/>
          <p:cNvSpPr txBox="1">
            <a:spLocks/>
          </p:cNvSpPr>
          <p:nvPr/>
        </p:nvSpPr>
        <p:spPr>
          <a:xfrm>
            <a:off x="7278083" y="1063819"/>
            <a:ext cx="3240360" cy="475029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000"/>
              </a:lnSpc>
              <a:defRPr/>
            </a:pPr>
            <a:r>
              <a:rPr lang="en-US" sz="2600" b="1" dirty="0">
                <a:solidFill>
                  <a:srgbClr val="F79646">
                    <a:lumMod val="50000"/>
                  </a:srgbClr>
                </a:solidFill>
                <a:latin typeface="Calibri"/>
              </a:rPr>
              <a:t>For 4</a:t>
            </a:r>
            <a:r>
              <a:rPr lang="en-US" sz="2600" b="1" i="1" dirty="0">
                <a:solidFill>
                  <a:srgbClr val="F79646">
                    <a:lumMod val="50000"/>
                  </a:srgbClr>
                </a:solidFill>
                <a:latin typeface="Calibri"/>
              </a:rPr>
              <a:t>n</a:t>
            </a:r>
            <a:r>
              <a:rPr lang="en-US" sz="2600" b="1" dirty="0">
                <a:solidFill>
                  <a:srgbClr val="F79646">
                    <a:lumMod val="50000"/>
                  </a:srgbClr>
                </a:solidFill>
                <a:latin typeface="Calibri"/>
              </a:rPr>
              <a:t> channel (E</a:t>
            </a:r>
            <a:r>
              <a:rPr lang="en-US" sz="2600" b="1" baseline="30000" dirty="0">
                <a:solidFill>
                  <a:srgbClr val="F79646">
                    <a:lumMod val="50000"/>
                  </a:srgbClr>
                </a:solidFill>
                <a:latin typeface="Calibri"/>
              </a:rPr>
              <a:t>*</a:t>
            </a:r>
            <a:r>
              <a:rPr lang="en-US" sz="2600" b="1" dirty="0">
                <a:solidFill>
                  <a:srgbClr val="F79646">
                    <a:lumMod val="50000"/>
                  </a:srgbClr>
                </a:solidFill>
                <a:latin typeface="Calibri"/>
              </a:rPr>
              <a:t>=40÷50MeV):</a:t>
            </a: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244</a:t>
            </a:r>
            <a:r>
              <a:rPr lang="en-US" sz="2600" b="1" dirty="0">
                <a:solidFill>
                  <a:srgbClr val="002060"/>
                </a:solidFill>
                <a:latin typeface="Calibri"/>
              </a:rPr>
              <a:t>Pu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rPr>
              <a:t>2</a:t>
            </a:r>
            <a:r>
              <a:rPr lang="en-US" sz="2600" dirty="0">
                <a:solidFill>
                  <a:srgbClr val="002060"/>
                </a:solidFill>
                <a:latin typeface="Calibri"/>
              </a:rPr>
              <a:t> times</a:t>
            </a:r>
          </a:p>
          <a:p>
            <a:pPr marL="0" indent="0">
              <a:lnSpc>
                <a:spcPts val="2000"/>
              </a:lnSpc>
              <a:buNone/>
              <a:defRPr/>
            </a:pPr>
            <a:endParaRPr lang="en-US" sz="2600" dirty="0">
              <a:solidFill>
                <a:srgbClr val="002060"/>
              </a:solidFill>
              <a:latin typeface="Calibri"/>
            </a:endParaRP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Ti+</a:t>
            </a:r>
            <a:r>
              <a:rPr lang="en-US" sz="2600" b="1" baseline="30000" dirty="0">
                <a:solidFill>
                  <a:srgbClr val="002060"/>
                </a:solidFill>
                <a:latin typeface="Calibri"/>
              </a:rPr>
              <a:t>238</a:t>
            </a:r>
            <a:r>
              <a:rPr lang="en-US" sz="2600" b="1" dirty="0">
                <a:solidFill>
                  <a:srgbClr val="002060"/>
                </a:solidFill>
                <a:latin typeface="Calibri"/>
              </a:rPr>
              <a:t>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a:t>
            </a:r>
            <a:r>
              <a:rPr lang="en-US" sz="2600" dirty="0">
                <a:solidFill>
                  <a:srgbClr val="002060"/>
                </a:solidFill>
                <a:latin typeface="Calibri"/>
                <a:sym typeface="Symbol"/>
              </a:rPr>
              <a:t> times</a:t>
            </a:r>
          </a:p>
          <a:p>
            <a:pPr marL="0" indent="0">
              <a:lnSpc>
                <a:spcPts val="2000"/>
              </a:lnSpc>
              <a:buNone/>
              <a:defRPr/>
            </a:pPr>
            <a:endParaRPr lang="en-US" sz="2400" dirty="0">
              <a:solidFill>
                <a:sysClr val="windowText" lastClr="000000"/>
              </a:solidFill>
              <a:latin typeface="Calibri"/>
            </a:endParaRPr>
          </a:p>
          <a:p>
            <a:pPr>
              <a:lnSpc>
                <a:spcPts val="2000"/>
              </a:lnSpc>
              <a:defRPr/>
            </a:pPr>
            <a:r>
              <a:rPr lang="en-US" sz="2600" b="1" dirty="0">
                <a:solidFill>
                  <a:srgbClr val="10817E"/>
                </a:solidFill>
                <a:latin typeface="Calibri"/>
              </a:rPr>
              <a:t>For 3</a:t>
            </a:r>
            <a:r>
              <a:rPr lang="en-US" sz="2600" b="1" i="1" dirty="0">
                <a:solidFill>
                  <a:srgbClr val="10817E"/>
                </a:solidFill>
                <a:latin typeface="Calibri"/>
              </a:rPr>
              <a:t>n</a:t>
            </a:r>
            <a:r>
              <a:rPr lang="en-US" sz="2600" b="1" dirty="0">
                <a:solidFill>
                  <a:srgbClr val="10817E"/>
                </a:solidFill>
                <a:latin typeface="Calibri"/>
              </a:rPr>
              <a:t> channel (E</a:t>
            </a:r>
            <a:r>
              <a:rPr lang="en-US" sz="2600" b="1" baseline="30000" dirty="0">
                <a:solidFill>
                  <a:srgbClr val="10817E"/>
                </a:solidFill>
                <a:latin typeface="Calibri"/>
              </a:rPr>
              <a:t>*</a:t>
            </a:r>
            <a:r>
              <a:rPr lang="en-US" sz="2600" b="1" dirty="0">
                <a:solidFill>
                  <a:srgbClr val="10817E"/>
                </a:solidFill>
                <a:latin typeface="Calibri"/>
              </a:rPr>
              <a:t>=30÷40MeV):</a:t>
            </a: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244</a:t>
            </a:r>
            <a:r>
              <a:rPr lang="en-US" sz="2600" b="1" dirty="0">
                <a:solidFill>
                  <a:srgbClr val="002060"/>
                </a:solidFill>
                <a:latin typeface="Calibri"/>
              </a:rPr>
              <a:t>Pu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a:t>
            </a:r>
            <a:r>
              <a:rPr lang="en-US" sz="2600" dirty="0">
                <a:solidFill>
                  <a:srgbClr val="002060"/>
                </a:solidFill>
                <a:latin typeface="Calibri"/>
                <a:sym typeface="Symbol"/>
              </a:rPr>
              <a:t> times</a:t>
            </a:r>
            <a:endParaRPr lang="en-US" sz="2400" dirty="0">
              <a:solidFill>
                <a:sysClr val="windowText" lastClr="000000"/>
              </a:solidFill>
              <a:latin typeface="Calibri"/>
            </a:endParaRPr>
          </a:p>
          <a:p>
            <a:pPr>
              <a:lnSpc>
                <a:spcPts val="2000"/>
              </a:lnSpc>
              <a:defRPr/>
            </a:pPr>
            <a:endParaRPr lang="en-US" sz="2600" dirty="0">
              <a:solidFill>
                <a:srgbClr val="002060"/>
              </a:solidFill>
              <a:latin typeface="Calibri"/>
            </a:endParaRP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Ti+</a:t>
            </a:r>
            <a:r>
              <a:rPr lang="en-US" sz="2600" b="1" baseline="30000" dirty="0">
                <a:solidFill>
                  <a:srgbClr val="002060"/>
                </a:solidFill>
                <a:latin typeface="Calibri"/>
              </a:rPr>
              <a:t>238</a:t>
            </a:r>
            <a:r>
              <a:rPr lang="en-US" sz="2600" b="1" dirty="0">
                <a:solidFill>
                  <a:srgbClr val="002060"/>
                </a:solidFill>
                <a:latin typeface="Calibri"/>
              </a:rPr>
              <a:t>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100</a:t>
            </a:r>
            <a:r>
              <a:rPr lang="en-US" sz="2600" dirty="0">
                <a:solidFill>
                  <a:srgbClr val="002060"/>
                </a:solidFill>
                <a:latin typeface="Calibri"/>
                <a:sym typeface="Symbol"/>
              </a:rPr>
              <a:t> times</a:t>
            </a:r>
            <a:endParaRPr lang="en-US" dirty="0">
              <a:solidFill>
                <a:sysClr val="windowText" lastClr="000000"/>
              </a:solidFill>
              <a:latin typeface="Calibri"/>
            </a:endParaRPr>
          </a:p>
        </p:txBody>
      </p:sp>
      <p:sp>
        <p:nvSpPr>
          <p:cNvPr id="12" name="TextBox 11"/>
          <p:cNvSpPr txBox="1"/>
          <p:nvPr/>
        </p:nvSpPr>
        <p:spPr>
          <a:xfrm>
            <a:off x="1647825" y="5814110"/>
            <a:ext cx="8784976" cy="1015663"/>
          </a:xfrm>
          <a:prstGeom prst="rect">
            <a:avLst/>
          </a:prstGeom>
          <a:noFill/>
        </p:spPr>
        <p:txBody>
          <a:bodyPr wrap="square" rtlCol="0">
            <a:spAutoFit/>
          </a:bodyPr>
          <a:lstStyle/>
          <a:p>
            <a:pPr algn="just"/>
            <a:r>
              <a:rPr lang="en-US" sz="2000" b="1" dirty="0">
                <a:solidFill>
                  <a:srgbClr val="FF0000"/>
                </a:solidFill>
                <a:latin typeface="Calibri"/>
              </a:rPr>
              <a:t>For the studied reactions the excitation energies at the barrier energy vary strongly ( 36MeV for the </a:t>
            </a:r>
            <a:r>
              <a:rPr lang="en-US" sz="2000" b="1" dirty="0" err="1">
                <a:solidFill>
                  <a:srgbClr val="FF0000"/>
                </a:solidFill>
                <a:latin typeface="Calibri"/>
              </a:rPr>
              <a:t>Ca+Pu</a:t>
            </a:r>
            <a:r>
              <a:rPr lang="en-US" sz="2000" b="1" dirty="0">
                <a:solidFill>
                  <a:srgbClr val="FF0000"/>
                </a:solidFill>
                <a:latin typeface="Calibri"/>
              </a:rPr>
              <a:t>, 44MeV for the </a:t>
            </a:r>
            <a:r>
              <a:rPr lang="en-US" sz="2000" b="1" dirty="0" err="1">
                <a:solidFill>
                  <a:srgbClr val="FF0000"/>
                </a:solidFill>
                <a:latin typeface="Calibri"/>
              </a:rPr>
              <a:t>Ti+U</a:t>
            </a:r>
            <a:r>
              <a:rPr lang="en-US" sz="2000" b="1" dirty="0">
                <a:solidFill>
                  <a:srgbClr val="FF0000"/>
                </a:solidFill>
                <a:latin typeface="Calibri"/>
              </a:rPr>
              <a:t> and 41MeV for the </a:t>
            </a:r>
            <a:r>
              <a:rPr lang="en-US" sz="2000" b="1" dirty="0" err="1">
                <a:solidFill>
                  <a:srgbClr val="FF0000"/>
                </a:solidFill>
                <a:latin typeface="Calibri"/>
              </a:rPr>
              <a:t>Cr+Th</a:t>
            </a:r>
            <a:r>
              <a:rPr lang="en-US" sz="2000" b="1" dirty="0">
                <a:solidFill>
                  <a:srgbClr val="FF0000"/>
                </a:solidFill>
                <a:latin typeface="Calibri"/>
              </a:rPr>
              <a:t>). It leads to decrease of CS in the case of </a:t>
            </a:r>
            <a:r>
              <a:rPr lang="en-US" sz="2000" b="1" dirty="0" err="1">
                <a:solidFill>
                  <a:srgbClr val="FF0000"/>
                </a:solidFill>
                <a:latin typeface="Calibri"/>
              </a:rPr>
              <a:t>Ti+U</a:t>
            </a:r>
            <a:r>
              <a:rPr lang="en-US" sz="2000" b="1" dirty="0">
                <a:solidFill>
                  <a:srgbClr val="FF0000"/>
                </a:solidFill>
                <a:latin typeface="Calibri"/>
              </a:rPr>
              <a:t> and </a:t>
            </a:r>
            <a:r>
              <a:rPr lang="en-US" sz="2000" b="1" dirty="0" err="1">
                <a:solidFill>
                  <a:srgbClr val="FF0000"/>
                </a:solidFill>
                <a:latin typeface="Calibri"/>
              </a:rPr>
              <a:t>Cr+Th</a:t>
            </a:r>
            <a:r>
              <a:rPr lang="en-US" sz="2000" b="1" dirty="0">
                <a:solidFill>
                  <a:srgbClr val="FF0000"/>
                </a:solidFill>
                <a:latin typeface="Calibri"/>
              </a:rPr>
              <a:t> for 3n ER channel.</a:t>
            </a:r>
          </a:p>
        </p:txBody>
      </p:sp>
    </p:spTree>
    <p:extLst>
      <p:ext uri="{BB962C8B-B14F-4D97-AF65-F5344CB8AC3E}">
        <p14:creationId xmlns:p14="http://schemas.microsoft.com/office/powerpoint/2010/main" val="1451962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ChangeArrowheads="1"/>
          </p:cNvSpPr>
          <p:nvPr/>
        </p:nvSpPr>
        <p:spPr bwMode="auto">
          <a:xfrm>
            <a:off x="251670" y="321289"/>
            <a:ext cx="1097280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FF"/>
                </a:solidFill>
                <a:latin typeface="Arial" pitchFamily="34" charset="0"/>
              </a:rPr>
              <a:t>Measurement of the palladium content in the engine elements (nozzles) of the “Proton” launch vehicle using neutron resonance analysis at the IREN facility</a:t>
            </a:r>
            <a:endParaRPr lang="en-US" b="1" dirty="0">
              <a:solidFill>
                <a:srgbClr val="0000FF"/>
              </a:solidFill>
              <a:latin typeface="Arial" pitchFamily="34" charset="0"/>
              <a:sym typeface="Symbol" pitchFamily="18" charset="2"/>
            </a:endParaRPr>
          </a:p>
        </p:txBody>
      </p:sp>
      <p:pic>
        <p:nvPicPr>
          <p:cNvPr id="17" name="Picture 2"/>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98455" y="709574"/>
            <a:ext cx="4304870" cy="2495925"/>
          </a:xfrm>
          <a:prstGeom prst="rect">
            <a:avLst/>
          </a:prstGeom>
          <a:noFill/>
          <a:ln>
            <a:noFill/>
          </a:ln>
        </p:spPr>
      </p:pic>
      <p:pic>
        <p:nvPicPr>
          <p:cNvPr id="18" name="Picture 1278">
            <a:extLst>
              <a:ext uri="{FF2B5EF4-FFF2-40B4-BE49-F238E27FC236}">
                <a16:creationId xmlns="" xmlns:a16="http://schemas.microsoft.com/office/drawing/2014/main" id="{AD462FF5-CC7D-4CD9-B329-3EEC60FEF65D}"/>
              </a:ext>
            </a:extLst>
          </p:cNvPr>
          <p:cNvPicPr/>
          <p:nvPr/>
        </p:nvPicPr>
        <p:blipFill rotWithShape="1">
          <a:blip r:embed="rId4" cstate="screen">
            <a:extLst>
              <a:ext uri="{28A0092B-C50C-407E-A947-70E740481C1C}">
                <a14:useLocalDpi xmlns:a14="http://schemas.microsoft.com/office/drawing/2010/main"/>
              </a:ext>
            </a:extLst>
          </a:blip>
          <a:srcRect/>
          <a:stretch/>
        </p:blipFill>
        <p:spPr>
          <a:xfrm rot="5400000">
            <a:off x="3090418" y="3005691"/>
            <a:ext cx="1093590" cy="1816557"/>
          </a:xfrm>
          <a:prstGeom prst="rect">
            <a:avLst/>
          </a:prstGeom>
          <a:ln>
            <a:noFill/>
          </a:ln>
          <a:effectLst>
            <a:outerShdw blurRad="292100" dist="139700" dir="2700000" algn="tl" rotWithShape="0">
              <a:srgbClr val="333333">
                <a:alpha val="65000"/>
              </a:srgbClr>
            </a:outerShdw>
          </a:effectLst>
        </p:spPr>
      </p:pic>
      <p:pic>
        <p:nvPicPr>
          <p:cNvPr id="19" name="Рисунок 18" descr="Screenshot at 2018-12-17 12-49-10.png"/>
          <p:cNvPicPr/>
          <p:nvPr/>
        </p:nvPicPr>
        <p:blipFill>
          <a:blip r:embed="rId5" cstate="screen">
            <a:extLst>
              <a:ext uri="{28A0092B-C50C-407E-A947-70E740481C1C}">
                <a14:useLocalDpi xmlns:a14="http://schemas.microsoft.com/office/drawing/2010/main"/>
              </a:ext>
            </a:extLst>
          </a:blip>
          <a:stretch>
            <a:fillRect/>
          </a:stretch>
        </p:blipFill>
        <p:spPr>
          <a:xfrm>
            <a:off x="6614302" y="3605667"/>
            <a:ext cx="3763794" cy="2176808"/>
          </a:xfrm>
          <a:prstGeom prst="rect">
            <a:avLst/>
          </a:prstGeom>
        </p:spPr>
      </p:pic>
      <p:pic>
        <p:nvPicPr>
          <p:cNvPr id="20" name="Picture 1278">
            <a:extLst>
              <a:ext uri="{FF2B5EF4-FFF2-40B4-BE49-F238E27FC236}">
                <a16:creationId xmlns="" xmlns:a16="http://schemas.microsoft.com/office/drawing/2014/main" id="{AD462FF5-CC7D-4CD9-B329-3EEC60FEF65D}"/>
              </a:ext>
            </a:extLst>
          </p:cNvPr>
          <p:cNvPicPr/>
          <p:nvPr/>
        </p:nvPicPr>
        <p:blipFill rotWithShape="1">
          <a:blip r:embed="rId6" cstate="screen">
            <a:extLst>
              <a:ext uri="{28A0092B-C50C-407E-A947-70E740481C1C}">
                <a14:useLocalDpi xmlns:a14="http://schemas.microsoft.com/office/drawing/2010/main"/>
              </a:ext>
            </a:extLst>
          </a:blip>
          <a:srcRect/>
          <a:stretch/>
        </p:blipFill>
        <p:spPr>
          <a:xfrm rot="5400000">
            <a:off x="2185883" y="4275053"/>
            <a:ext cx="1124567" cy="1856734"/>
          </a:xfrm>
          <a:prstGeom prst="rect">
            <a:avLst/>
          </a:prstGeom>
          <a:ln>
            <a:noFill/>
          </a:ln>
          <a:effectLst>
            <a:outerShdw blurRad="292100" dist="139700" dir="2700000" algn="tl" rotWithShape="0">
              <a:srgbClr val="333333">
                <a:alpha val="65000"/>
              </a:srgbClr>
            </a:outerShdw>
          </a:effectLst>
        </p:spPr>
      </p:pic>
      <p:cxnSp>
        <p:nvCxnSpPr>
          <p:cNvPr id="22" name="Прямая со стрелкой 21"/>
          <p:cNvCxnSpPr/>
          <p:nvPr/>
        </p:nvCxnSpPr>
        <p:spPr>
          <a:xfrm flipV="1">
            <a:off x="6452558" y="3968601"/>
            <a:ext cx="2268748" cy="517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5439230" y="4356789"/>
            <a:ext cx="3014657" cy="9317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41310" y="3772132"/>
            <a:ext cx="2023393" cy="584775"/>
          </a:xfrm>
          <a:prstGeom prst="rect">
            <a:avLst/>
          </a:prstGeom>
          <a:noFill/>
        </p:spPr>
        <p:txBody>
          <a:bodyPr wrap="square" rtlCol="0">
            <a:spAutoFit/>
          </a:bodyPr>
          <a:lstStyle/>
          <a:p>
            <a:pPr fontAlgn="base">
              <a:spcBef>
                <a:spcPct val="0"/>
              </a:spcBef>
              <a:spcAft>
                <a:spcPct val="0"/>
              </a:spcAft>
            </a:pPr>
            <a:r>
              <a:rPr lang="en-US" sz="1600" b="1" dirty="0"/>
              <a:t>Spectrum from parts containing palladium</a:t>
            </a:r>
            <a:endParaRPr lang="ru-RU" sz="1600" b="1" dirty="0">
              <a:solidFill>
                <a:srgbClr val="000000"/>
              </a:solidFill>
              <a:latin typeface="Arial" pitchFamily="34" charset="0"/>
            </a:endParaRPr>
          </a:p>
        </p:txBody>
      </p:sp>
      <p:sp>
        <p:nvSpPr>
          <p:cNvPr id="29" name="TextBox 28"/>
          <p:cNvSpPr txBox="1"/>
          <p:nvPr/>
        </p:nvSpPr>
        <p:spPr>
          <a:xfrm>
            <a:off x="3629557" y="5024354"/>
            <a:ext cx="2026521" cy="584775"/>
          </a:xfrm>
          <a:prstGeom prst="rect">
            <a:avLst/>
          </a:prstGeom>
          <a:noFill/>
        </p:spPr>
        <p:txBody>
          <a:bodyPr wrap="square" rtlCol="0">
            <a:spAutoFit/>
          </a:bodyPr>
          <a:lstStyle/>
          <a:p>
            <a:pPr fontAlgn="base">
              <a:spcBef>
                <a:spcPct val="0"/>
              </a:spcBef>
              <a:spcAft>
                <a:spcPct val="0"/>
              </a:spcAft>
            </a:pPr>
            <a:r>
              <a:rPr lang="en-US" sz="1600" b="1" dirty="0"/>
              <a:t>Spectrum from palladium-free parts</a:t>
            </a:r>
            <a:endParaRPr lang="ru-RU" sz="1600" b="1" dirty="0">
              <a:solidFill>
                <a:srgbClr val="000000"/>
              </a:solidFill>
              <a:latin typeface="Arial" pitchFamily="34" charset="0"/>
            </a:endParaRPr>
          </a:p>
        </p:txBody>
      </p:sp>
      <p:sp>
        <p:nvSpPr>
          <p:cNvPr id="34" name="Прямоугольник 33"/>
          <p:cNvSpPr/>
          <p:nvPr/>
        </p:nvSpPr>
        <p:spPr>
          <a:xfrm>
            <a:off x="2363747" y="5754672"/>
            <a:ext cx="7592603" cy="523220"/>
          </a:xfrm>
          <a:prstGeom prst="rect">
            <a:avLst/>
          </a:prstGeom>
        </p:spPr>
        <p:txBody>
          <a:bodyPr wrap="square">
            <a:spAutoFit/>
          </a:bodyPr>
          <a:lstStyle/>
          <a:p>
            <a:pPr algn="ctr" fontAlgn="base">
              <a:spcBef>
                <a:spcPct val="0"/>
              </a:spcBef>
              <a:spcAft>
                <a:spcPct val="0"/>
              </a:spcAft>
            </a:pPr>
            <a:r>
              <a:rPr lang="en-US" sz="1400" b="1" dirty="0">
                <a:solidFill>
                  <a:srgbClr val="FF0000"/>
                </a:solidFill>
                <a:latin typeface="Arial" pitchFamily="34" charset="0"/>
              </a:rPr>
              <a:t>The mass of detected palladium is 99 ± 7 mg in a sample with a mass of 60 g. The sensitivity of the method is about 2 mg / g.</a:t>
            </a:r>
            <a:endParaRPr lang="ru-RU" sz="1400" b="1" dirty="0">
              <a:solidFill>
                <a:srgbClr val="FF0000"/>
              </a:solidFill>
              <a:latin typeface="Arial" pitchFamily="34" charset="0"/>
            </a:endParaRPr>
          </a:p>
        </p:txBody>
      </p:sp>
      <p:sp>
        <p:nvSpPr>
          <p:cNvPr id="14" name="TextBox 13"/>
          <p:cNvSpPr txBox="1"/>
          <p:nvPr/>
        </p:nvSpPr>
        <p:spPr>
          <a:xfrm>
            <a:off x="10390598" y="3696598"/>
            <a:ext cx="1801402" cy="830997"/>
          </a:xfrm>
          <a:prstGeom prst="rect">
            <a:avLst/>
          </a:prstGeom>
          <a:noFill/>
        </p:spPr>
        <p:txBody>
          <a:bodyPr wrap="square" rtlCol="0">
            <a:spAutoFit/>
          </a:bodyPr>
          <a:lstStyle/>
          <a:p>
            <a:pPr fontAlgn="base">
              <a:spcBef>
                <a:spcPct val="0"/>
              </a:spcBef>
              <a:spcAft>
                <a:spcPct val="0"/>
              </a:spcAft>
            </a:pPr>
            <a:r>
              <a:rPr lang="en-US" sz="1600" b="1" dirty="0"/>
              <a:t>Spectrum from a sample of pure palladium</a:t>
            </a:r>
            <a:endParaRPr lang="ru-RU" sz="1600" b="1" dirty="0">
              <a:solidFill>
                <a:srgbClr val="000000"/>
              </a:solidFill>
              <a:latin typeface="Arial" pitchFamily="34" charset="0"/>
            </a:endParaRPr>
          </a:p>
        </p:txBody>
      </p:sp>
      <p:cxnSp>
        <p:nvCxnSpPr>
          <p:cNvPr id="21" name="Прямая со стрелкой 20"/>
          <p:cNvCxnSpPr/>
          <p:nvPr/>
        </p:nvCxnSpPr>
        <p:spPr>
          <a:xfrm flipH="1">
            <a:off x="8911087" y="4555197"/>
            <a:ext cx="1621767" cy="690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2578" name="Picture 2" descr="РН «Протон»"/>
          <p:cNvPicPr>
            <a:picLocks noChangeAspect="1" noChangeArrowheads="1"/>
          </p:cNvPicPr>
          <p:nvPr/>
        </p:nvPicPr>
        <p:blipFill>
          <a:blip r:embed="rId7" cstate="print"/>
          <a:srcRect/>
          <a:stretch>
            <a:fillRect/>
          </a:stretch>
        </p:blipFill>
        <p:spPr bwMode="auto">
          <a:xfrm>
            <a:off x="114300" y="978469"/>
            <a:ext cx="2293780" cy="3343669"/>
          </a:xfrm>
          <a:prstGeom prst="rect">
            <a:avLst/>
          </a:prstGeom>
          <a:noFill/>
        </p:spPr>
      </p:pic>
      <p:sp>
        <p:nvSpPr>
          <p:cNvPr id="152586" name="AutoShape 10" descr="https://upload.wikimedia.org/wikipedia/commons/7/75/First_stage_Proton_M_cropp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8" name="Picture 12" descr="Картинки по запросу ракетаноситель протон"/>
          <p:cNvPicPr>
            <a:picLocks noChangeAspect="1" noChangeArrowheads="1"/>
          </p:cNvPicPr>
          <p:nvPr/>
        </p:nvPicPr>
        <p:blipFill>
          <a:blip r:embed="rId8" cstate="print"/>
          <a:srcRect/>
          <a:stretch>
            <a:fillRect/>
          </a:stretch>
        </p:blipFill>
        <p:spPr bwMode="auto">
          <a:xfrm>
            <a:off x="2941908" y="974577"/>
            <a:ext cx="3871416" cy="2148636"/>
          </a:xfrm>
          <a:prstGeom prst="rect">
            <a:avLst/>
          </a:prstGeom>
          <a:noFill/>
        </p:spPr>
      </p:pic>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1065885892"/>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Изображение выглядит как текст, квитанция&#10;&#10;Описание создано с высокой степенью достоверности">
            <a:extLst>
              <a:ext uri="{FF2B5EF4-FFF2-40B4-BE49-F238E27FC236}">
                <a16:creationId xmlns="" xmlns:a16="http://schemas.microsoft.com/office/drawing/2014/main" id="{87DB2169-BF99-433D-B4A9-3252D6B0F6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b="-2"/>
          <a:stretch/>
        </p:blipFill>
        <p:spPr>
          <a:xfrm>
            <a:off x="4894078" y="244"/>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Рисунок 4" descr="Изображение выглядит как текст, книга&#10;&#10;Описание создано с очень высокой степенью достоверности">
            <a:extLst>
              <a:ext uri="{FF2B5EF4-FFF2-40B4-BE49-F238E27FC236}">
                <a16:creationId xmlns="" xmlns:a16="http://schemas.microsoft.com/office/drawing/2014/main" id="{BC16BAC8-F24B-4C45-8ED6-00900ACDC7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b="-1"/>
          <a:stretch/>
        </p:blipFill>
        <p:spPr>
          <a:xfrm>
            <a:off x="1524021" y="11"/>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Рисунок 5" descr="Изображение выглядит как текст, внутренний, книга&#10;&#10;Описание создано с очень высокой степенью достоверности">
            <a:extLst>
              <a:ext uri="{FF2B5EF4-FFF2-40B4-BE49-F238E27FC236}">
                <a16:creationId xmlns="" xmlns:a16="http://schemas.microsoft.com/office/drawing/2014/main" id="{BAC18221-B8D4-4046-8963-DB6A3B2B60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6286566" y="3511296"/>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Рисунок 6" descr="Изображение выглядит как текст&#10;&#10;Описание создано с очень высокой степенью достоверности">
            <a:extLst>
              <a:ext uri="{FF2B5EF4-FFF2-40B4-BE49-F238E27FC236}">
                <a16:creationId xmlns="" xmlns:a16="http://schemas.microsoft.com/office/drawing/2014/main" id="{B09407DC-8D7A-4C8D-81D9-6BF202649E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
          <a:stretch/>
        </p:blipFill>
        <p:spPr>
          <a:xfrm>
            <a:off x="1524021" y="3511296"/>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2091382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Рисунок 3">
            <a:extLst>
              <a:ext uri="{FF2B5EF4-FFF2-40B4-BE49-F238E27FC236}">
                <a16:creationId xmlns="" xmlns:a16="http://schemas.microsoft.com/office/drawing/2014/main" id="{D472DDEC-03EC-4EFE-B8C7-2C1403D208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35" y="1204599"/>
            <a:ext cx="2446776" cy="12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descr="Tracks_examples_small_LAYERS">
            <a:extLst>
              <a:ext uri="{FF2B5EF4-FFF2-40B4-BE49-F238E27FC236}">
                <a16:creationId xmlns="" xmlns:a16="http://schemas.microsoft.com/office/drawing/2014/main" id="{1506F693-BC70-4ECB-8F8B-6490FA7777DF}"/>
              </a:ext>
            </a:extLst>
          </p:cNvPr>
          <p:cNvPicPr/>
          <p:nvPr/>
        </p:nvPicPr>
        <p:blipFill>
          <a:blip r:embed="rId4" cstate="print">
            <a:lum bright="12000" contrast="30000"/>
          </a:blip>
          <a:srcRect/>
          <a:stretch>
            <a:fillRect/>
          </a:stretch>
        </p:blipFill>
        <p:spPr bwMode="auto">
          <a:xfrm>
            <a:off x="3953023" y="838224"/>
            <a:ext cx="5831205" cy="1794510"/>
          </a:xfrm>
          <a:prstGeom prst="rect">
            <a:avLst/>
          </a:prstGeom>
          <a:noFill/>
          <a:ln w="9525">
            <a:noFill/>
            <a:miter lim="800000"/>
            <a:headEnd/>
            <a:tailEnd/>
          </a:ln>
        </p:spPr>
      </p:pic>
      <p:sp>
        <p:nvSpPr>
          <p:cNvPr id="8" name="Прямоугольник 7">
            <a:extLst>
              <a:ext uri="{FF2B5EF4-FFF2-40B4-BE49-F238E27FC236}">
                <a16:creationId xmlns="" xmlns:a16="http://schemas.microsoft.com/office/drawing/2014/main" id="{27312DB9-6F34-4D38-B253-B13F584AF33E}"/>
              </a:ext>
            </a:extLst>
          </p:cNvPr>
          <p:cNvSpPr/>
          <p:nvPr/>
        </p:nvSpPr>
        <p:spPr>
          <a:xfrm>
            <a:off x="3419455" y="2668221"/>
            <a:ext cx="7265715" cy="923330"/>
          </a:xfrm>
          <a:prstGeom prst="rect">
            <a:avLst/>
          </a:prstGeom>
        </p:spPr>
        <p:txBody>
          <a:bodyPr wrap="square">
            <a:spAutoFit/>
          </a:bodyPr>
          <a:lstStyle/>
          <a:p>
            <a:pPr algn="ctr"/>
            <a:r>
              <a:rPr lang="en-US" dirty="0">
                <a:latin typeface="Calibri" panose="020F0502020204030204" pitchFamily="34" charset="0"/>
                <a:cs typeface="Times New Roman" panose="02020603050405020304" pitchFamily="18" charset="0"/>
              </a:rPr>
              <a:t>Examples of the movement pattern of an animal with different types of behavior in the Morris test: 1 – directional search, 2 – random searching, 3 – thigmotaxis (strategy of incapable individuals)</a:t>
            </a:r>
          </a:p>
        </p:txBody>
      </p:sp>
      <p:pic>
        <p:nvPicPr>
          <p:cNvPr id="9" name="Рисунок 2">
            <a:extLst>
              <a:ext uri="{FF2B5EF4-FFF2-40B4-BE49-F238E27FC236}">
                <a16:creationId xmlns="" xmlns:a16="http://schemas.microsoft.com/office/drawing/2014/main" id="{17E2D4FC-57FA-4A73-A68B-9C2FECBD54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7" y="3504900"/>
            <a:ext cx="4025167" cy="30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2" descr="Картинки по запросу мозг">
            <a:extLst>
              <a:ext uri="{FF2B5EF4-FFF2-40B4-BE49-F238E27FC236}">
                <a16:creationId xmlns="" xmlns:a16="http://schemas.microsoft.com/office/drawing/2014/main" id="{6792B96E-CA06-4703-AAB5-2D8A955719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7452" y="4702584"/>
            <a:ext cx="1185880" cy="95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7">
            <a:extLst>
              <a:ext uri="{FF2B5EF4-FFF2-40B4-BE49-F238E27FC236}">
                <a16:creationId xmlns="" xmlns:a16="http://schemas.microsoft.com/office/drawing/2014/main" id="{48723369-12D5-49E8-8C96-152270B0257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7134" y="3565753"/>
            <a:ext cx="4007053" cy="30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9" descr="Картинки по запросу blood">
            <a:extLst>
              <a:ext uri="{FF2B5EF4-FFF2-40B4-BE49-F238E27FC236}">
                <a16:creationId xmlns="" xmlns:a16="http://schemas.microsoft.com/office/drawing/2014/main" id="{B91FA4D7-8D68-4A0C-801E-699341AF6D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8740" y="4325626"/>
            <a:ext cx="989681" cy="109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 xmlns:a16="http://schemas.microsoft.com/office/drawing/2014/main" id="{AE282ED2-B9EA-4336-A1B8-37163DC54028}"/>
              </a:ext>
            </a:extLst>
          </p:cNvPr>
          <p:cNvSpPr/>
          <p:nvPr/>
        </p:nvSpPr>
        <p:spPr>
          <a:xfrm>
            <a:off x="1041607" y="6385230"/>
            <a:ext cx="2852564"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Silver content in the brain</a:t>
            </a:r>
          </a:p>
        </p:txBody>
      </p:sp>
      <p:sp>
        <p:nvSpPr>
          <p:cNvPr id="16" name="Rectangle 10">
            <a:extLst>
              <a:ext uri="{FF2B5EF4-FFF2-40B4-BE49-F238E27FC236}">
                <a16:creationId xmlns="" xmlns:a16="http://schemas.microsoft.com/office/drawing/2014/main" id="{BED36828-D9FE-49CD-B763-C90F704290E2}"/>
              </a:ext>
            </a:extLst>
          </p:cNvPr>
          <p:cNvSpPr/>
          <p:nvPr/>
        </p:nvSpPr>
        <p:spPr>
          <a:xfrm>
            <a:off x="4876800" y="6309519"/>
            <a:ext cx="3024424"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Silver content in the blood</a:t>
            </a:r>
          </a:p>
        </p:txBody>
      </p:sp>
      <p:sp>
        <p:nvSpPr>
          <p:cNvPr id="2" name="Прямоугольник 1">
            <a:extLst>
              <a:ext uri="{FF2B5EF4-FFF2-40B4-BE49-F238E27FC236}">
                <a16:creationId xmlns="" xmlns:a16="http://schemas.microsoft.com/office/drawing/2014/main" id="{E4BD65DF-CEA7-40AD-A161-8263126A7119}"/>
              </a:ext>
            </a:extLst>
          </p:cNvPr>
          <p:cNvSpPr/>
          <p:nvPr/>
        </p:nvSpPr>
        <p:spPr>
          <a:xfrm>
            <a:off x="96410" y="99912"/>
            <a:ext cx="12128500" cy="707886"/>
          </a:xfrm>
          <a:prstGeom prst="rect">
            <a:avLst/>
          </a:prstGeom>
        </p:spPr>
        <p:txBody>
          <a:bodyPr wrap="square">
            <a:spAutoFit/>
          </a:bodyPr>
          <a:lstStyle/>
          <a:p>
            <a:pPr algn="ctr"/>
            <a:r>
              <a:rPr lang="en-US" sz="2000" b="1" dirty="0">
                <a:solidFill>
                  <a:srgbClr val="0000FF"/>
                </a:solidFill>
                <a:latin typeface="Arial" pitchFamily="34" charset="0"/>
              </a:rPr>
              <a:t>Nanotoxicology. The effects of silver nanoparticles received from the mother’s body </a:t>
            </a:r>
          </a:p>
          <a:p>
            <a:pPr algn="ctr"/>
            <a:r>
              <a:rPr lang="en-US" sz="2000" b="1" dirty="0">
                <a:solidFill>
                  <a:srgbClr val="0000FF"/>
                </a:solidFill>
                <a:latin typeface="Arial" pitchFamily="34" charset="0"/>
              </a:rPr>
              <a:t>during the prenatal and lactation periods</a:t>
            </a:r>
            <a:endParaRPr lang="ru-RU" sz="2000" b="1" dirty="0">
              <a:solidFill>
                <a:srgbClr val="0000FF"/>
              </a:solidFill>
              <a:latin typeface="Arial" pitchFamily="34" charset="0"/>
            </a:endParaRPr>
          </a:p>
        </p:txBody>
      </p:sp>
      <p:sp>
        <p:nvSpPr>
          <p:cNvPr id="4" name="Прямоугольник 3">
            <a:extLst>
              <a:ext uri="{FF2B5EF4-FFF2-40B4-BE49-F238E27FC236}">
                <a16:creationId xmlns="" xmlns:a16="http://schemas.microsoft.com/office/drawing/2014/main" id="{BD0BBFCA-5D63-47AB-A0AE-AD8F3F9332E7}"/>
              </a:ext>
            </a:extLst>
          </p:cNvPr>
          <p:cNvSpPr/>
          <p:nvPr/>
        </p:nvSpPr>
        <p:spPr>
          <a:xfrm>
            <a:off x="8227750" y="3982961"/>
            <a:ext cx="3676447" cy="1938992"/>
          </a:xfrm>
          <a:prstGeom prst="rect">
            <a:avLst/>
          </a:prstGeom>
        </p:spPr>
        <p:txBody>
          <a:bodyPr wrap="square">
            <a:spAutoFit/>
          </a:bodyPr>
          <a:lstStyle/>
          <a:p>
            <a:pPr algn="just"/>
            <a:r>
              <a:rPr lang="en-US" sz="2000" dirty="0"/>
              <a:t>These studies will be carried out  in future with another type of nanoparticles, since they are very important to assess the toxic effect of nanomaterials on the human reproductive system</a:t>
            </a:r>
            <a:endParaRPr lang="ru-RU" sz="2000" dirty="0"/>
          </a:p>
        </p:txBody>
      </p:sp>
    </p:spTree>
    <p:extLst>
      <p:ext uri="{BB962C8B-B14F-4D97-AF65-F5344CB8AC3E}">
        <p14:creationId xmlns:p14="http://schemas.microsoft.com/office/powerpoint/2010/main" val="747004901"/>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D3A7559-AA88-4812-8EF5-A58141DD29B0}"/>
              </a:ext>
            </a:extLst>
          </p:cNvPr>
          <p:cNvSpPr txBox="1"/>
          <p:nvPr/>
        </p:nvSpPr>
        <p:spPr>
          <a:xfrm>
            <a:off x="719403" y="1673510"/>
            <a:ext cx="4128459" cy="4206280"/>
          </a:xfrm>
          <a:prstGeom prst="rect">
            <a:avLst/>
          </a:prstGeom>
          <a:noFill/>
        </p:spPr>
        <p:txBody>
          <a:bodyPr wrap="square" rtlCol="0">
            <a:spAutoFit/>
          </a:bodyPr>
          <a:lstStyle/>
          <a:p>
            <a:pPr marL="380990" indent="-380990">
              <a:spcAft>
                <a:spcPts val="400"/>
              </a:spcAft>
              <a:buFont typeface="Wingdings" panose="05000000000000000000" pitchFamily="2" charset="2"/>
              <a:buChar char="q"/>
            </a:pPr>
            <a:r>
              <a:rPr lang="en-US" sz="2400" b="1" dirty="0"/>
              <a:t>Full 2016-2019 statistics (2M events</a:t>
            </a:r>
            <a:r>
              <a:rPr lang="ru-RU" sz="2400" b="1" dirty="0"/>
              <a:t>, </a:t>
            </a:r>
            <a:r>
              <a:rPr lang="en-US" sz="2400" b="1" dirty="0"/>
              <a:t>twice as much as published data) has been processed</a:t>
            </a:r>
            <a:r>
              <a:rPr lang="ru-RU" sz="2400" b="1" dirty="0"/>
              <a:t> </a:t>
            </a:r>
            <a:r>
              <a:rPr lang="en-US" sz="2400" b="1" dirty="0"/>
              <a:t>with an improved analysis method and taking into account systematic errors</a:t>
            </a:r>
          </a:p>
          <a:p>
            <a:pPr marL="380990" indent="-380990">
              <a:spcAft>
                <a:spcPts val="400"/>
              </a:spcAft>
              <a:buFont typeface="Wingdings" panose="05000000000000000000" pitchFamily="2" charset="2"/>
              <a:buChar char="q"/>
            </a:pPr>
            <a:r>
              <a:rPr lang="en-US" sz="2400" b="1" dirty="0">
                <a:solidFill>
                  <a:srgbClr val="FF0000"/>
                </a:solidFill>
              </a:rPr>
              <a:t>No statistically significant sign of the sterile neutrino  oscillations</a:t>
            </a:r>
            <a:r>
              <a:rPr lang="ru-RU" sz="2400" b="1" dirty="0">
                <a:solidFill>
                  <a:srgbClr val="FF0000"/>
                </a:solidFill>
              </a:rPr>
              <a:t> </a:t>
            </a:r>
            <a:r>
              <a:rPr lang="en-US" sz="2400" b="1" dirty="0">
                <a:solidFill>
                  <a:srgbClr val="FF0000"/>
                </a:solidFill>
              </a:rPr>
              <a:t>effect was observed.</a:t>
            </a:r>
            <a:endParaRPr lang="en-US" sz="2400" b="1" dirty="0"/>
          </a:p>
        </p:txBody>
      </p:sp>
      <p:sp>
        <p:nvSpPr>
          <p:cNvPr id="23" name="TextBox 22">
            <a:extLst>
              <a:ext uri="{FF2B5EF4-FFF2-40B4-BE49-F238E27FC236}">
                <a16:creationId xmlns:a16="http://schemas.microsoft.com/office/drawing/2014/main" xmlns="" id="{E9936830-6D48-4E5B-9292-12778E221B10}"/>
              </a:ext>
            </a:extLst>
          </p:cNvPr>
          <p:cNvSpPr txBox="1"/>
          <p:nvPr/>
        </p:nvSpPr>
        <p:spPr>
          <a:xfrm>
            <a:off x="5519936" y="701987"/>
            <a:ext cx="6576053" cy="872098"/>
          </a:xfrm>
          <a:prstGeom prst="rect">
            <a:avLst/>
          </a:prstGeom>
          <a:noFill/>
        </p:spPr>
        <p:txBody>
          <a:bodyPr wrap="square" rtlCol="0">
            <a:spAutoFit/>
          </a:bodyPr>
          <a:lstStyle/>
          <a:p>
            <a:pPr algn="ctr"/>
            <a:r>
              <a:rPr lang="en-US" sz="2400" b="1" dirty="0"/>
              <a:t>Ratio of e</a:t>
            </a:r>
            <a:r>
              <a:rPr lang="en-US" sz="2667" b="1" baseline="30000" dirty="0"/>
              <a:t>+</a:t>
            </a:r>
            <a:r>
              <a:rPr lang="en-US" sz="2667" b="1" dirty="0"/>
              <a:t> </a:t>
            </a:r>
            <a:r>
              <a:rPr lang="en-US" sz="2400" b="1" dirty="0"/>
              <a:t>spectra in the DANSS Bottom/Top positions (</a:t>
            </a:r>
            <a:r>
              <a:rPr lang="en-US" sz="2400" b="1" dirty="0">
                <a:solidFill>
                  <a:srgbClr val="FF0000"/>
                </a:solidFill>
              </a:rPr>
              <a:t>constant for no-signal</a:t>
            </a:r>
            <a:r>
              <a:rPr lang="en-US" sz="2400" b="1" dirty="0"/>
              <a:t>): </a:t>
            </a:r>
            <a:r>
              <a:rPr lang="en-US" sz="2133" b="1" dirty="0"/>
              <a:t>2016-2019</a:t>
            </a:r>
            <a:r>
              <a:rPr lang="en-US" sz="2133" b="1" dirty="0">
                <a:solidFill>
                  <a:srgbClr val="FF0000"/>
                </a:solidFill>
              </a:rPr>
              <a:t> </a:t>
            </a:r>
            <a:endParaRPr lang="ru-RU" sz="2133" b="1" dirty="0">
              <a:solidFill>
                <a:srgbClr val="FF0000"/>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15" y="1557531"/>
            <a:ext cx="6528725" cy="512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a:extLst>
              <a:ext uri="{FF2B5EF4-FFF2-40B4-BE49-F238E27FC236}">
                <a16:creationId xmlns:a16="http://schemas.microsoft.com/office/drawing/2014/main" xmlns="" id="{DF11F0B0-1F88-4BFA-B296-02A7F23272CF}"/>
              </a:ext>
            </a:extLst>
          </p:cNvPr>
          <p:cNvSpPr/>
          <p:nvPr/>
        </p:nvSpPr>
        <p:spPr>
          <a:xfrm>
            <a:off x="631978" y="117212"/>
            <a:ext cx="7302768" cy="584775"/>
          </a:xfrm>
          <a:prstGeom prst="rect">
            <a:avLst/>
          </a:prstGeom>
        </p:spPr>
        <p:txBody>
          <a:bodyPr wrap="none">
            <a:spAutoFit/>
          </a:bodyPr>
          <a:lstStyle/>
          <a:p>
            <a:r>
              <a:rPr lang="en-US" sz="3200" b="1" i="1" u="sng" dirty="0">
                <a:solidFill>
                  <a:srgbClr val="FF0000"/>
                </a:solidFill>
              </a:rPr>
              <a:t>Neutrino </a:t>
            </a:r>
            <a:r>
              <a:rPr lang="en-US" sz="3200" b="1" i="1" u="sng" dirty="0" err="1">
                <a:solidFill>
                  <a:srgbClr val="FF0000"/>
                </a:solidFill>
              </a:rPr>
              <a:t>programme</a:t>
            </a:r>
            <a:r>
              <a:rPr lang="en-US" sz="3200" b="1" i="1" u="sng" dirty="0">
                <a:solidFill>
                  <a:srgbClr val="FF0000"/>
                </a:solidFill>
              </a:rPr>
              <a:t>: DANSS, new results</a:t>
            </a:r>
          </a:p>
        </p:txBody>
      </p:sp>
    </p:spTree>
    <p:extLst>
      <p:ext uri="{BB962C8B-B14F-4D97-AF65-F5344CB8AC3E}">
        <p14:creationId xmlns:p14="http://schemas.microsoft.com/office/powerpoint/2010/main" val="1191425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D3A7559-AA88-4812-8EF5-A58141DD29B0}"/>
              </a:ext>
            </a:extLst>
          </p:cNvPr>
          <p:cNvSpPr txBox="1"/>
          <p:nvPr/>
        </p:nvSpPr>
        <p:spPr>
          <a:xfrm>
            <a:off x="239349" y="740702"/>
            <a:ext cx="4954224" cy="6617196"/>
          </a:xfrm>
          <a:prstGeom prst="rect">
            <a:avLst/>
          </a:prstGeom>
          <a:noFill/>
        </p:spPr>
        <p:txBody>
          <a:bodyPr wrap="square" rtlCol="0">
            <a:spAutoFit/>
          </a:bodyPr>
          <a:lstStyle/>
          <a:p>
            <a:pPr marL="380990" indent="-380990">
              <a:spcAft>
                <a:spcPts val="1200"/>
              </a:spcAft>
              <a:buFont typeface="Wingdings" panose="05000000000000000000" pitchFamily="2" charset="2"/>
              <a:buChar char="q"/>
            </a:pPr>
            <a:r>
              <a:rPr lang="en-US" sz="2400" b="1" dirty="0"/>
              <a:t>New data allowed to extend essentially excluded area of sterile neutrino phase space in comparison with old results published in 2018. </a:t>
            </a:r>
            <a:r>
              <a:rPr lang="en-US" sz="2400" b="1" dirty="0">
                <a:solidFill>
                  <a:srgbClr val="FF0000"/>
                </a:solidFill>
              </a:rPr>
              <a:t>This is the best experimental result in the world.</a:t>
            </a:r>
            <a:endParaRPr lang="ru-RU" sz="2400" b="1" dirty="0">
              <a:solidFill>
                <a:srgbClr val="FF0000"/>
              </a:solidFill>
            </a:endParaRPr>
          </a:p>
          <a:p>
            <a:pPr marL="380990" indent="-380990">
              <a:spcAft>
                <a:spcPts val="1200"/>
              </a:spcAft>
              <a:buFont typeface="Wingdings" panose="05000000000000000000" pitchFamily="2" charset="2"/>
              <a:buChar char="q"/>
            </a:pPr>
            <a:r>
              <a:rPr lang="en-US" sz="2400" b="1" dirty="0"/>
              <a:t>Reactor anomaly best fit point was excluded at &gt; 5 </a:t>
            </a:r>
            <a:r>
              <a:rPr lang="en-US" sz="2400" b="1" dirty="0">
                <a:latin typeface="Symbol" panose="05050102010706020507" pitchFamily="18" charset="2"/>
              </a:rPr>
              <a:t>s</a:t>
            </a:r>
            <a:r>
              <a:rPr lang="en-US" sz="2400" b="1" dirty="0"/>
              <a:t>.</a:t>
            </a:r>
          </a:p>
          <a:p>
            <a:pPr marL="380990" indent="-380990">
              <a:spcAft>
                <a:spcPts val="1200"/>
              </a:spcAft>
              <a:buFont typeface="Wingdings" panose="05000000000000000000" pitchFamily="2" charset="2"/>
              <a:buChar char="q"/>
            </a:pPr>
            <a:r>
              <a:rPr lang="en-US" sz="2400" b="1" dirty="0"/>
              <a:t>Systematics influence is small, results of our method are independent from shape of </a:t>
            </a:r>
            <a:r>
              <a:rPr lang="en-US" sz="2400" b="1" dirty="0">
                <a:latin typeface="Symbol" panose="05050102010706020507" pitchFamily="18" charset="2"/>
              </a:rPr>
              <a:t>n</a:t>
            </a:r>
            <a:r>
              <a:rPr lang="en-US" sz="2400" b="1" dirty="0"/>
              <a:t>-spectrum and detector efficiency.</a:t>
            </a:r>
            <a:endParaRPr lang="en-US" sz="2400" b="1" dirty="0">
              <a:solidFill>
                <a:srgbClr val="FF0000"/>
              </a:solidFill>
            </a:endParaRPr>
          </a:p>
          <a:p>
            <a:pPr marL="380990" indent="-380990">
              <a:spcAft>
                <a:spcPts val="1200"/>
              </a:spcAft>
              <a:buFont typeface="Wingdings" panose="05000000000000000000" pitchFamily="2" charset="2"/>
              <a:buChar char="q"/>
            </a:pPr>
            <a:r>
              <a:rPr lang="en-US" sz="2400" b="1" dirty="0"/>
              <a:t>DANSS continues to take data, we continue to improve data analysis and study systematics.</a:t>
            </a:r>
          </a:p>
          <a:p>
            <a:pPr marL="380990" indent="-380990">
              <a:spcAft>
                <a:spcPts val="400"/>
              </a:spcAft>
              <a:buFont typeface="Wingdings" panose="05000000000000000000" pitchFamily="2" charset="2"/>
              <a:buChar char="q"/>
            </a:pPr>
            <a:endParaRPr lang="en-US" sz="2400" b="1" dirty="0"/>
          </a:p>
        </p:txBody>
      </p:sp>
      <p:sp>
        <p:nvSpPr>
          <p:cNvPr id="7" name="Заголовок 6"/>
          <p:cNvSpPr>
            <a:spLocks noGrp="1"/>
          </p:cNvSpPr>
          <p:nvPr>
            <p:ph type="title"/>
          </p:nvPr>
        </p:nvSpPr>
        <p:spPr>
          <a:xfrm>
            <a:off x="601884" y="0"/>
            <a:ext cx="11055813" cy="648072"/>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The DANSS: new exclusion plot</a:t>
            </a:r>
            <a:endParaRPr lang="ru-RU" sz="3200" dirty="0">
              <a:solidFill>
                <a:srgbClr val="FF0000"/>
              </a:solidFill>
              <a:latin typeface="Times New Roman" panose="02020603050405020304" pitchFamily="18" charset="0"/>
              <a:cs typeface="Times New Roman" panose="02020603050405020304" pitchFamily="18" charset="0"/>
            </a:endParaRPr>
          </a:p>
        </p:txBody>
      </p:sp>
      <p:grpSp>
        <p:nvGrpSpPr>
          <p:cNvPr id="34" name="Группа 33"/>
          <p:cNvGrpSpPr/>
          <p:nvPr/>
        </p:nvGrpSpPr>
        <p:grpSpPr>
          <a:xfrm>
            <a:off x="5193574" y="675515"/>
            <a:ext cx="6464124" cy="6290979"/>
            <a:chOff x="4716016" y="699542"/>
            <a:chExt cx="4507094" cy="4386369"/>
          </a:xfrm>
        </p:grpSpPr>
        <p:pic>
          <p:nvPicPr>
            <p:cNvPr id="14" name="Рисунок 13">
              <a:extLst>
                <a:ext uri="{FF2B5EF4-FFF2-40B4-BE49-F238E27FC236}">
                  <a16:creationId xmlns:a16="http://schemas.microsoft.com/office/drawing/2014/main" xmlns="" id="{C7BD44AD-7CBD-44DA-9527-D88023A9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699542"/>
              <a:ext cx="4507094" cy="4386369"/>
            </a:xfrm>
            <a:prstGeom prst="rect">
              <a:avLst/>
            </a:prstGeom>
          </p:spPr>
        </p:pic>
        <p:sp>
          <p:nvSpPr>
            <p:cNvPr id="15" name="TextBox 14">
              <a:extLst>
                <a:ext uri="{FF2B5EF4-FFF2-40B4-BE49-F238E27FC236}">
                  <a16:creationId xmlns:a16="http://schemas.microsoft.com/office/drawing/2014/main" xmlns="" id="{4C2286C1-A38E-4069-AB1A-1F5ADC2D1288}"/>
                </a:ext>
              </a:extLst>
            </p:cNvPr>
            <p:cNvSpPr txBox="1"/>
            <p:nvPr/>
          </p:nvSpPr>
          <p:spPr>
            <a:xfrm>
              <a:off x="7761560" y="4196184"/>
              <a:ext cx="1137313" cy="264714"/>
            </a:xfrm>
            <a:prstGeom prst="rect">
              <a:avLst/>
            </a:prstGeom>
            <a:solidFill>
              <a:srgbClr val="FFFF00"/>
            </a:solidFill>
          </p:spPr>
          <p:txBody>
            <a:bodyPr wrap="square" rtlCol="0">
              <a:spAutoFit/>
            </a:bodyPr>
            <a:lstStyle/>
            <a:p>
              <a:r>
                <a:rPr lang="en-US" sz="1867" b="1" dirty="0">
                  <a:solidFill>
                    <a:srgbClr val="0000CC"/>
                  </a:solidFill>
                </a:rPr>
                <a:t>Preliminar</a:t>
              </a:r>
              <a:r>
                <a:rPr lang="en-US" sz="1867" dirty="0"/>
                <a:t>y</a:t>
              </a:r>
              <a:endParaRPr lang="ru-RU" sz="1867" dirty="0"/>
            </a:p>
          </p:txBody>
        </p:sp>
        <p:sp>
          <p:nvSpPr>
            <p:cNvPr id="16" name="TextBox 15"/>
            <p:cNvSpPr txBox="1"/>
            <p:nvPr/>
          </p:nvSpPr>
          <p:spPr>
            <a:xfrm>
              <a:off x="5393134" y="2785864"/>
              <a:ext cx="1850504" cy="979946"/>
            </a:xfrm>
            <a:prstGeom prst="rect">
              <a:avLst/>
            </a:prstGeom>
            <a:noFill/>
          </p:spPr>
          <p:txBody>
            <a:bodyPr wrap="square" rtlCol="0">
              <a:spAutoFit/>
            </a:bodyPr>
            <a:lstStyle/>
            <a:p>
              <a:r>
                <a:rPr lang="en-US" sz="1600" b="1" dirty="0"/>
                <a:t>DANSS: </a:t>
              </a:r>
            </a:p>
            <a:p>
              <a:r>
                <a:rPr lang="en-US" sz="1600" b="1" dirty="0"/>
                <a:t>   - sensitivity</a:t>
              </a:r>
            </a:p>
            <a:p>
              <a:r>
                <a:rPr lang="en-US" sz="1600" b="1" dirty="0"/>
                <a:t>   - exclusion areas</a:t>
              </a:r>
            </a:p>
            <a:p>
              <a:r>
                <a:rPr lang="en-US" sz="1600" b="1" dirty="0">
                  <a:solidFill>
                    <a:srgbClr val="14DDE4"/>
                  </a:solidFill>
                </a:rPr>
                <a:t>      </a:t>
              </a:r>
              <a:r>
                <a:rPr lang="en-US" sz="2133" b="1" dirty="0">
                  <a:solidFill>
                    <a:srgbClr val="14DDE4"/>
                  </a:solidFill>
                </a:rPr>
                <a:t>95%CL</a:t>
              </a:r>
              <a:r>
                <a:rPr lang="en-US" sz="1600" b="1" dirty="0"/>
                <a:t> and </a:t>
              </a:r>
              <a:r>
                <a:rPr lang="en-US" sz="2133" b="1" dirty="0">
                  <a:solidFill>
                    <a:srgbClr val="059198"/>
                  </a:solidFill>
                </a:rPr>
                <a:t>90%CL</a:t>
              </a:r>
              <a:endParaRPr lang="en-US" sz="1600" b="1" dirty="0">
                <a:solidFill>
                  <a:srgbClr val="059198"/>
                </a:solidFill>
              </a:endParaRPr>
            </a:p>
            <a:p>
              <a:endParaRPr lang="en-US" sz="1600" b="1" dirty="0"/>
            </a:p>
          </p:txBody>
        </p:sp>
        <p:cxnSp>
          <p:nvCxnSpPr>
            <p:cNvPr id="18" name="Прямая со стрелкой 17">
              <a:extLst>
                <a:ext uri="{FF2B5EF4-FFF2-40B4-BE49-F238E27FC236}">
                  <a16:creationId xmlns:a16="http://schemas.microsoft.com/office/drawing/2014/main" xmlns="" id="{F2086218-2A8C-4321-A185-5C14D8219BF9}"/>
                </a:ext>
              </a:extLst>
            </p:cNvPr>
            <p:cNvCxnSpPr>
              <a:cxnSpLocks/>
            </p:cNvCxnSpPr>
            <p:nvPr/>
          </p:nvCxnSpPr>
          <p:spPr>
            <a:xfrm flipV="1">
              <a:off x="6298126" y="2764432"/>
              <a:ext cx="1022878" cy="2669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xmlns="" id="{F2086218-2A8C-4321-A185-5C14D8219BF9}"/>
                </a:ext>
              </a:extLst>
            </p:cNvPr>
            <p:cNvCxnSpPr>
              <a:cxnSpLocks/>
            </p:cNvCxnSpPr>
            <p:nvPr/>
          </p:nvCxnSpPr>
          <p:spPr>
            <a:xfrm flipV="1">
              <a:off x="7092280" y="3388952"/>
              <a:ext cx="419348" cy="87724"/>
            </a:xfrm>
            <a:prstGeom prst="straightConnector1">
              <a:avLst/>
            </a:prstGeom>
            <a:ln w="38100">
              <a:solidFill>
                <a:srgbClr val="05919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xmlns="" id="{F2086218-2A8C-4321-A185-5C14D8219BF9}"/>
                </a:ext>
              </a:extLst>
            </p:cNvPr>
            <p:cNvCxnSpPr>
              <a:cxnSpLocks/>
            </p:cNvCxnSpPr>
            <p:nvPr/>
          </p:nvCxnSpPr>
          <p:spPr>
            <a:xfrm flipV="1">
              <a:off x="6215492" y="3213472"/>
              <a:ext cx="1149962" cy="175480"/>
            </a:xfrm>
            <a:prstGeom prst="straightConnector1">
              <a:avLst/>
            </a:prstGeom>
            <a:ln w="38100">
              <a:solidFill>
                <a:srgbClr val="14DDE4"/>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Прямоугольник 34"/>
          <p:cNvSpPr/>
          <p:nvPr/>
        </p:nvSpPr>
        <p:spPr>
          <a:xfrm>
            <a:off x="6109390" y="1154941"/>
            <a:ext cx="1632181" cy="995209"/>
          </a:xfrm>
          <a:prstGeom prst="rect">
            <a:avLst/>
          </a:prstGeom>
        </p:spPr>
        <p:txBody>
          <a:bodyPr wrap="square">
            <a:spAutoFit/>
          </a:bodyPr>
          <a:lstStyle/>
          <a:p>
            <a:r>
              <a:rPr lang="en-US" sz="1867" b="1" dirty="0"/>
              <a:t>Best fit for expected 4</a:t>
            </a:r>
            <a:r>
              <a:rPr lang="en-US" sz="1867" b="1" dirty="0">
                <a:latin typeface="Symbol" panose="05050102010706020507" pitchFamily="18" charset="2"/>
              </a:rPr>
              <a:t>n</a:t>
            </a:r>
            <a:r>
              <a:rPr lang="en-US" sz="1867" b="1" dirty="0"/>
              <a:t> signal</a:t>
            </a:r>
            <a:r>
              <a:rPr lang="en-US" sz="2133" b="1" dirty="0"/>
              <a:t> </a:t>
            </a:r>
          </a:p>
        </p:txBody>
      </p:sp>
      <p:cxnSp>
        <p:nvCxnSpPr>
          <p:cNvPr id="36" name="Прямая со стрелкой 35">
            <a:extLst>
              <a:ext uri="{FF2B5EF4-FFF2-40B4-BE49-F238E27FC236}">
                <a16:creationId xmlns:a16="http://schemas.microsoft.com/office/drawing/2014/main" xmlns="" id="{F2086218-2A8C-4321-A185-5C14D8219BF9}"/>
              </a:ext>
            </a:extLst>
          </p:cNvPr>
          <p:cNvCxnSpPr>
            <a:cxnSpLocks/>
          </p:cNvCxnSpPr>
          <p:nvPr/>
        </p:nvCxnSpPr>
        <p:spPr>
          <a:xfrm>
            <a:off x="7152118" y="1883207"/>
            <a:ext cx="2022575" cy="2616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9106303" y="2279194"/>
            <a:ext cx="1920719" cy="830997"/>
          </a:xfrm>
          <a:prstGeom prst="rect">
            <a:avLst/>
          </a:prstGeom>
        </p:spPr>
        <p:txBody>
          <a:bodyPr wrap="none">
            <a:spAutoFit/>
          </a:bodyPr>
          <a:lstStyle/>
          <a:p>
            <a:r>
              <a:rPr lang="en-US" sz="4800" b="1" dirty="0">
                <a:solidFill>
                  <a:schemeClr val="bg1"/>
                </a:solidFill>
              </a:rPr>
              <a:t>DANSS</a:t>
            </a:r>
            <a:endParaRPr lang="ru-RU" sz="3733" dirty="0">
              <a:solidFill>
                <a:schemeClr val="bg1"/>
              </a:solidFill>
            </a:endParaRPr>
          </a:p>
        </p:txBody>
      </p:sp>
    </p:spTree>
    <p:extLst>
      <p:ext uri="{BB962C8B-B14F-4D97-AF65-F5344CB8AC3E}">
        <p14:creationId xmlns:p14="http://schemas.microsoft.com/office/powerpoint/2010/main" val="19736100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8" descr="CohNNScat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90" y="3047095"/>
            <a:ext cx="2069806" cy="147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Группа 36"/>
          <p:cNvGrpSpPr>
            <a:grpSpLocks noChangeAspect="1"/>
          </p:cNvGrpSpPr>
          <p:nvPr/>
        </p:nvGrpSpPr>
        <p:grpSpPr>
          <a:xfrm>
            <a:off x="2070655" y="3174328"/>
            <a:ext cx="1280950" cy="1149638"/>
            <a:chOff x="3482993" y="2637040"/>
            <a:chExt cx="3097213" cy="2779713"/>
          </a:xfrm>
        </p:grpSpPr>
        <p:grpSp>
          <p:nvGrpSpPr>
            <p:cNvPr id="38" name="Group 92"/>
            <p:cNvGrpSpPr>
              <a:grpSpLocks/>
            </p:cNvGrpSpPr>
            <p:nvPr/>
          </p:nvGrpSpPr>
          <p:grpSpPr bwMode="auto">
            <a:xfrm>
              <a:off x="3482993" y="2637040"/>
              <a:ext cx="3097213" cy="2779713"/>
              <a:chOff x="1256" y="1162"/>
              <a:chExt cx="1443" cy="1297"/>
            </a:xfrm>
          </p:grpSpPr>
          <p:sp>
            <p:nvSpPr>
              <p:cNvPr id="41" name="Freeform 93"/>
              <p:cNvSpPr>
                <a:spLocks/>
              </p:cNvSpPr>
              <p:nvPr/>
            </p:nvSpPr>
            <p:spPr bwMode="auto">
              <a:xfrm>
                <a:off x="2325" y="1286"/>
                <a:ext cx="141" cy="163"/>
              </a:xfrm>
              <a:custGeom>
                <a:avLst/>
                <a:gdLst>
                  <a:gd name="T0" fmla="*/ 0 w 840"/>
                  <a:gd name="T1" fmla="*/ 0 h 981"/>
                  <a:gd name="T2" fmla="*/ 0 w 840"/>
                  <a:gd name="T3" fmla="*/ 0 h 981"/>
                  <a:gd name="T4" fmla="*/ 0 w 840"/>
                  <a:gd name="T5" fmla="*/ 0 h 981"/>
                  <a:gd name="T6" fmla="*/ 0 w 840"/>
                  <a:gd name="T7" fmla="*/ 0 h 981"/>
                  <a:gd name="T8" fmla="*/ 0 w 840"/>
                  <a:gd name="T9" fmla="*/ 0 h 981"/>
                  <a:gd name="T10" fmla="*/ 0 w 840"/>
                  <a:gd name="T11" fmla="*/ 0 h 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0" h="981">
                    <a:moveTo>
                      <a:pt x="0" y="701"/>
                    </a:moveTo>
                    <a:lnTo>
                      <a:pt x="700" y="0"/>
                    </a:lnTo>
                    <a:lnTo>
                      <a:pt x="280" y="701"/>
                    </a:lnTo>
                    <a:lnTo>
                      <a:pt x="840" y="561"/>
                    </a:lnTo>
                    <a:lnTo>
                      <a:pt x="140" y="981"/>
                    </a:lnTo>
                    <a:lnTo>
                      <a:pt x="0" y="701"/>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42" name="Oval 94"/>
              <p:cNvSpPr>
                <a:spLocks noChangeArrowheads="1"/>
              </p:cNvSpPr>
              <p:nvPr/>
            </p:nvSpPr>
            <p:spPr bwMode="auto">
              <a:xfrm>
                <a:off x="2154" y="1344"/>
                <a:ext cx="227" cy="226"/>
              </a:xfrm>
              <a:prstGeom prst="ellipse">
                <a:avLst/>
              </a:prstGeom>
              <a:gradFill rotWithShape="1">
                <a:gsLst>
                  <a:gs pos="0">
                    <a:srgbClr val="BBE0E3"/>
                  </a:gs>
                  <a:gs pos="100000">
                    <a:srgbClr val="BBE0E3">
                      <a:gamma/>
                      <a:shade val="7372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43" name="Freeform 95"/>
              <p:cNvSpPr>
                <a:spLocks/>
              </p:cNvSpPr>
              <p:nvPr/>
            </p:nvSpPr>
            <p:spPr bwMode="auto">
              <a:xfrm>
                <a:off x="1882" y="1473"/>
                <a:ext cx="373" cy="280"/>
              </a:xfrm>
              <a:custGeom>
                <a:avLst/>
                <a:gdLst>
                  <a:gd name="T0" fmla="*/ 0 w 2241"/>
                  <a:gd name="T1" fmla="*/ 0 h 1681"/>
                  <a:gd name="T2" fmla="*/ 0 w 2241"/>
                  <a:gd name="T3" fmla="*/ 0 h 1681"/>
                  <a:gd name="T4" fmla="*/ 0 w 2241"/>
                  <a:gd name="T5" fmla="*/ 0 h 1681"/>
                  <a:gd name="T6" fmla="*/ 0 w 2241"/>
                  <a:gd name="T7" fmla="*/ 0 h 1681"/>
                  <a:gd name="T8" fmla="*/ 0 w 2241"/>
                  <a:gd name="T9" fmla="*/ 0 h 1681"/>
                  <a:gd name="T10" fmla="*/ 0 w 2241"/>
                  <a:gd name="T11" fmla="*/ 0 h 1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1" h="1681">
                    <a:moveTo>
                      <a:pt x="1961" y="0"/>
                    </a:moveTo>
                    <a:lnTo>
                      <a:pt x="2101" y="140"/>
                    </a:lnTo>
                    <a:lnTo>
                      <a:pt x="2241" y="280"/>
                    </a:lnTo>
                    <a:lnTo>
                      <a:pt x="420" y="1681"/>
                    </a:lnTo>
                    <a:lnTo>
                      <a:pt x="0" y="1261"/>
                    </a:lnTo>
                    <a:lnTo>
                      <a:pt x="1961" y="0"/>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44" name="Freeform 96"/>
              <p:cNvSpPr>
                <a:spLocks/>
              </p:cNvSpPr>
              <p:nvPr/>
            </p:nvSpPr>
            <p:spPr bwMode="auto">
              <a:xfrm>
                <a:off x="1256" y="1991"/>
                <a:ext cx="374" cy="257"/>
              </a:xfrm>
              <a:custGeom>
                <a:avLst/>
                <a:gdLst>
                  <a:gd name="T0" fmla="*/ 0 w 2241"/>
                  <a:gd name="T1" fmla="*/ 0 h 1541"/>
                  <a:gd name="T2" fmla="*/ 0 w 2241"/>
                  <a:gd name="T3" fmla="*/ 0 h 1541"/>
                  <a:gd name="T4" fmla="*/ 0 w 2241"/>
                  <a:gd name="T5" fmla="*/ 0 h 1541"/>
                  <a:gd name="T6" fmla="*/ 0 w 2241"/>
                  <a:gd name="T7" fmla="*/ 0 h 1541"/>
                  <a:gd name="T8" fmla="*/ 0 w 2241"/>
                  <a:gd name="T9" fmla="*/ 0 h 1541"/>
                  <a:gd name="T10" fmla="*/ 0 w 2241"/>
                  <a:gd name="T11" fmla="*/ 0 h 1541"/>
                  <a:gd name="T12" fmla="*/ 0 w 2241"/>
                  <a:gd name="T13" fmla="*/ 0 h 15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41" h="1541">
                    <a:moveTo>
                      <a:pt x="2241" y="0"/>
                    </a:moveTo>
                    <a:lnTo>
                      <a:pt x="420" y="1120"/>
                    </a:lnTo>
                    <a:lnTo>
                      <a:pt x="0" y="980"/>
                    </a:lnTo>
                    <a:lnTo>
                      <a:pt x="420" y="1120"/>
                    </a:lnTo>
                    <a:lnTo>
                      <a:pt x="140" y="1401"/>
                    </a:lnTo>
                    <a:lnTo>
                      <a:pt x="420" y="1120"/>
                    </a:lnTo>
                    <a:lnTo>
                      <a:pt x="560" y="1541"/>
                    </a:lnTo>
                  </a:path>
                </a:pathLst>
              </a:custGeom>
              <a:noFill/>
              <a:ln w="30163">
                <a:solidFill>
                  <a:srgbClr val="66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45" name="Freeform 97"/>
              <p:cNvSpPr>
                <a:spLocks/>
              </p:cNvSpPr>
              <p:nvPr/>
            </p:nvSpPr>
            <p:spPr bwMode="auto">
              <a:xfrm>
                <a:off x="1474" y="1162"/>
                <a:ext cx="374" cy="467"/>
              </a:xfrm>
              <a:custGeom>
                <a:avLst/>
                <a:gdLst>
                  <a:gd name="T0" fmla="*/ 0 w 2241"/>
                  <a:gd name="T1" fmla="*/ 0 h 2802"/>
                  <a:gd name="T2" fmla="*/ 0 w 2241"/>
                  <a:gd name="T3" fmla="*/ 0 h 2802"/>
                  <a:gd name="T4" fmla="*/ 0 w 2241"/>
                  <a:gd name="T5" fmla="*/ 0 h 2802"/>
                  <a:gd name="T6" fmla="*/ 0 w 2241"/>
                  <a:gd name="T7" fmla="*/ 0 h 2802"/>
                  <a:gd name="T8" fmla="*/ 0 w 2241"/>
                  <a:gd name="T9" fmla="*/ 0 h 2802"/>
                  <a:gd name="T10" fmla="*/ 0 w 2241"/>
                  <a:gd name="T11" fmla="*/ 0 h 2802"/>
                  <a:gd name="T12" fmla="*/ 0 w 2241"/>
                  <a:gd name="T13" fmla="*/ 0 h 2802"/>
                  <a:gd name="T14" fmla="*/ 0 w 2241"/>
                  <a:gd name="T15" fmla="*/ 0 h 2802"/>
                  <a:gd name="T16" fmla="*/ 0 w 2241"/>
                  <a:gd name="T17" fmla="*/ 0 h 2802"/>
                  <a:gd name="T18" fmla="*/ 0 w 2241"/>
                  <a:gd name="T19" fmla="*/ 0 h 2802"/>
                  <a:gd name="T20" fmla="*/ 0 w 2241"/>
                  <a:gd name="T21" fmla="*/ 0 h 2802"/>
                  <a:gd name="T22" fmla="*/ 0 w 2241"/>
                  <a:gd name="T23" fmla="*/ 0 h 2802"/>
                  <a:gd name="T24" fmla="*/ 0 w 2241"/>
                  <a:gd name="T25" fmla="*/ 0 h 2802"/>
                  <a:gd name="T26" fmla="*/ 0 w 2241"/>
                  <a:gd name="T27" fmla="*/ 0 h 2802"/>
                  <a:gd name="T28" fmla="*/ 0 w 2241"/>
                  <a:gd name="T29" fmla="*/ 0 h 2802"/>
                  <a:gd name="T30" fmla="*/ 0 w 2241"/>
                  <a:gd name="T31" fmla="*/ 0 h 2802"/>
                  <a:gd name="T32" fmla="*/ 0 w 2241"/>
                  <a:gd name="T33" fmla="*/ 0 h 28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41" h="2802">
                    <a:moveTo>
                      <a:pt x="1961" y="2662"/>
                    </a:moveTo>
                    <a:lnTo>
                      <a:pt x="1820" y="1541"/>
                    </a:lnTo>
                    <a:lnTo>
                      <a:pt x="2241" y="280"/>
                    </a:lnTo>
                    <a:lnTo>
                      <a:pt x="0" y="0"/>
                    </a:lnTo>
                    <a:lnTo>
                      <a:pt x="280" y="420"/>
                    </a:lnTo>
                    <a:lnTo>
                      <a:pt x="1260" y="560"/>
                    </a:lnTo>
                    <a:lnTo>
                      <a:pt x="140" y="700"/>
                    </a:lnTo>
                    <a:lnTo>
                      <a:pt x="560" y="1121"/>
                    </a:lnTo>
                    <a:lnTo>
                      <a:pt x="1400" y="981"/>
                    </a:lnTo>
                    <a:lnTo>
                      <a:pt x="280" y="1401"/>
                    </a:lnTo>
                    <a:lnTo>
                      <a:pt x="700" y="1681"/>
                    </a:lnTo>
                    <a:lnTo>
                      <a:pt x="1400" y="1401"/>
                    </a:lnTo>
                    <a:lnTo>
                      <a:pt x="560" y="2101"/>
                    </a:lnTo>
                    <a:lnTo>
                      <a:pt x="1120" y="2241"/>
                    </a:lnTo>
                    <a:lnTo>
                      <a:pt x="1400" y="1961"/>
                    </a:lnTo>
                    <a:lnTo>
                      <a:pt x="1680" y="2802"/>
                    </a:lnTo>
                    <a:lnTo>
                      <a:pt x="1961" y="2662"/>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46" name="Oval 98"/>
              <p:cNvSpPr>
                <a:spLocks noChangeArrowheads="1"/>
              </p:cNvSpPr>
              <p:nvPr/>
            </p:nvSpPr>
            <p:spPr bwMode="auto">
              <a:xfrm>
                <a:off x="2302" y="1426"/>
                <a:ext cx="47" cy="47"/>
              </a:xfrm>
              <a:prstGeom prst="ellipse">
                <a:avLst/>
              </a:prstGeom>
              <a:solidFill>
                <a:srgbClr val="FFFFFF"/>
              </a:solidFill>
              <a:ln w="0">
                <a:solidFill>
                  <a:srgbClr val="000000"/>
                </a:solidFill>
                <a:round/>
                <a:headEnd/>
                <a:tailEnd/>
              </a:ln>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47" name="Oval 99"/>
              <p:cNvSpPr>
                <a:spLocks noChangeArrowheads="1"/>
              </p:cNvSpPr>
              <p:nvPr/>
            </p:nvSpPr>
            <p:spPr bwMode="auto">
              <a:xfrm>
                <a:off x="2317" y="1438"/>
                <a:ext cx="16" cy="17"/>
              </a:xfrm>
              <a:prstGeom prst="ellipse">
                <a:avLst/>
              </a:prstGeom>
              <a:solidFill>
                <a:srgbClr val="000000"/>
              </a:solidFill>
              <a:ln w="0">
                <a:solidFill>
                  <a:srgbClr val="000000"/>
                </a:solidFill>
                <a:round/>
                <a:headEnd/>
                <a:tailEnd/>
              </a:ln>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48" name="Oval 100"/>
              <p:cNvSpPr>
                <a:spLocks noChangeArrowheads="1"/>
              </p:cNvSpPr>
              <p:nvPr/>
            </p:nvSpPr>
            <p:spPr bwMode="auto">
              <a:xfrm>
                <a:off x="1602" y="1963"/>
                <a:ext cx="23" cy="46"/>
              </a:xfrm>
              <a:prstGeom prst="ellipse">
                <a:avLst/>
              </a:prstGeom>
              <a:solidFill>
                <a:srgbClr val="CCCCCC"/>
              </a:solidFill>
              <a:ln w="0">
                <a:solidFill>
                  <a:srgbClr val="000000"/>
                </a:solidFill>
                <a:round/>
                <a:headEnd/>
                <a:tailEnd/>
              </a:ln>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49" name="Oval 101"/>
              <p:cNvSpPr>
                <a:spLocks noChangeArrowheads="1"/>
              </p:cNvSpPr>
              <p:nvPr/>
            </p:nvSpPr>
            <p:spPr bwMode="auto">
              <a:xfrm>
                <a:off x="2185" y="1473"/>
                <a:ext cx="70" cy="70"/>
              </a:xfrm>
              <a:prstGeom prst="ellipse">
                <a:avLst/>
              </a:pr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50" name="Oval 102"/>
              <p:cNvSpPr>
                <a:spLocks noChangeArrowheads="1"/>
              </p:cNvSpPr>
              <p:nvPr/>
            </p:nvSpPr>
            <p:spPr bwMode="auto">
              <a:xfrm>
                <a:off x="1428" y="1570"/>
                <a:ext cx="589" cy="589"/>
              </a:xfrm>
              <a:prstGeom prst="ellipse">
                <a:avLst/>
              </a:prstGeom>
              <a:gradFill rotWithShape="1">
                <a:gsLst>
                  <a:gs pos="0">
                    <a:srgbClr val="BBE0E3"/>
                  </a:gs>
                  <a:gs pos="100000">
                    <a:srgbClr val="BBE0E3">
                      <a:gamma/>
                      <a:shade val="69020"/>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51" name="Freeform 103"/>
              <p:cNvSpPr>
                <a:spLocks/>
              </p:cNvSpPr>
              <p:nvPr/>
            </p:nvSpPr>
            <p:spPr bwMode="auto">
              <a:xfrm>
                <a:off x="1631" y="2085"/>
                <a:ext cx="187" cy="374"/>
              </a:xfrm>
              <a:custGeom>
                <a:avLst/>
                <a:gdLst>
                  <a:gd name="T0" fmla="*/ 0 w 1120"/>
                  <a:gd name="T1" fmla="*/ 0 h 2241"/>
                  <a:gd name="T2" fmla="*/ 0 w 1120"/>
                  <a:gd name="T3" fmla="*/ 0 h 2241"/>
                  <a:gd name="T4" fmla="*/ 0 w 1120"/>
                  <a:gd name="T5" fmla="*/ 0 h 2241"/>
                  <a:gd name="T6" fmla="*/ 0 w 1120"/>
                  <a:gd name="T7" fmla="*/ 0 h 2241"/>
                  <a:gd name="T8" fmla="*/ 0 w 1120"/>
                  <a:gd name="T9" fmla="*/ 0 h 2241"/>
                  <a:gd name="T10" fmla="*/ 0 w 1120"/>
                  <a:gd name="T11" fmla="*/ 0 h 2241"/>
                  <a:gd name="T12" fmla="*/ 0 w 1120"/>
                  <a:gd name="T13" fmla="*/ 0 h 2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0" h="2241">
                    <a:moveTo>
                      <a:pt x="1120" y="0"/>
                    </a:moveTo>
                    <a:lnTo>
                      <a:pt x="420" y="1821"/>
                    </a:lnTo>
                    <a:lnTo>
                      <a:pt x="0" y="1821"/>
                    </a:lnTo>
                    <a:lnTo>
                      <a:pt x="420" y="1821"/>
                    </a:lnTo>
                    <a:lnTo>
                      <a:pt x="420" y="2241"/>
                    </a:lnTo>
                    <a:lnTo>
                      <a:pt x="420" y="1821"/>
                    </a:lnTo>
                    <a:lnTo>
                      <a:pt x="840" y="1961"/>
                    </a:lnTo>
                  </a:path>
                </a:pathLst>
              </a:custGeom>
              <a:noFill/>
              <a:ln w="30163">
                <a:solidFill>
                  <a:srgbClr val="66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52" name="Freeform 104"/>
              <p:cNvSpPr>
                <a:spLocks/>
              </p:cNvSpPr>
              <p:nvPr/>
            </p:nvSpPr>
            <p:spPr bwMode="auto">
              <a:xfrm>
                <a:off x="1929" y="1706"/>
                <a:ext cx="770" cy="210"/>
              </a:xfrm>
              <a:custGeom>
                <a:avLst/>
                <a:gdLst>
                  <a:gd name="T0" fmla="*/ 0 w 4622"/>
                  <a:gd name="T1" fmla="*/ 0 h 1261"/>
                  <a:gd name="T2" fmla="*/ 0 w 4622"/>
                  <a:gd name="T3" fmla="*/ 0 h 1261"/>
                  <a:gd name="T4" fmla="*/ 0 w 4622"/>
                  <a:gd name="T5" fmla="*/ 0 h 1261"/>
                  <a:gd name="T6" fmla="*/ 0 w 4622"/>
                  <a:gd name="T7" fmla="*/ 0 h 1261"/>
                  <a:gd name="T8" fmla="*/ 0 w 4622"/>
                  <a:gd name="T9" fmla="*/ 0 h 1261"/>
                  <a:gd name="T10" fmla="*/ 0 w 4622"/>
                  <a:gd name="T11" fmla="*/ 0 h 1261"/>
                  <a:gd name="T12" fmla="*/ 0 w 4622"/>
                  <a:gd name="T13" fmla="*/ 0 h 1261"/>
                  <a:gd name="T14" fmla="*/ 0 w 4622"/>
                  <a:gd name="T15" fmla="*/ 0 h 1261"/>
                  <a:gd name="T16" fmla="*/ 0 w 4622"/>
                  <a:gd name="T17" fmla="*/ 0 h 1261"/>
                  <a:gd name="T18" fmla="*/ 0 w 4622"/>
                  <a:gd name="T19" fmla="*/ 0 h 1261"/>
                  <a:gd name="T20" fmla="*/ 0 w 4622"/>
                  <a:gd name="T21" fmla="*/ 0 h 1261"/>
                  <a:gd name="T22" fmla="*/ 0 w 4622"/>
                  <a:gd name="T23" fmla="*/ 0 h 1261"/>
                  <a:gd name="T24" fmla="*/ 0 w 4622"/>
                  <a:gd name="T25" fmla="*/ 0 h 1261"/>
                  <a:gd name="T26" fmla="*/ 0 w 4622"/>
                  <a:gd name="T27" fmla="*/ 0 h 1261"/>
                  <a:gd name="T28" fmla="*/ 0 w 4622"/>
                  <a:gd name="T29" fmla="*/ 0 h 12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22" h="1261">
                    <a:moveTo>
                      <a:pt x="0" y="560"/>
                    </a:moveTo>
                    <a:lnTo>
                      <a:pt x="1401" y="700"/>
                    </a:lnTo>
                    <a:lnTo>
                      <a:pt x="3221" y="0"/>
                    </a:lnTo>
                    <a:lnTo>
                      <a:pt x="4622" y="1120"/>
                    </a:lnTo>
                    <a:lnTo>
                      <a:pt x="4062" y="1120"/>
                    </a:lnTo>
                    <a:lnTo>
                      <a:pt x="3221" y="700"/>
                    </a:lnTo>
                    <a:lnTo>
                      <a:pt x="3922" y="1261"/>
                    </a:lnTo>
                    <a:lnTo>
                      <a:pt x="3221" y="1261"/>
                    </a:lnTo>
                    <a:lnTo>
                      <a:pt x="2521" y="840"/>
                    </a:lnTo>
                    <a:lnTo>
                      <a:pt x="2941" y="1261"/>
                    </a:lnTo>
                    <a:lnTo>
                      <a:pt x="2241" y="1261"/>
                    </a:lnTo>
                    <a:lnTo>
                      <a:pt x="1681" y="980"/>
                    </a:lnTo>
                    <a:lnTo>
                      <a:pt x="1821" y="1261"/>
                    </a:lnTo>
                    <a:lnTo>
                      <a:pt x="0" y="700"/>
                    </a:lnTo>
                    <a:lnTo>
                      <a:pt x="0" y="560"/>
                    </a:lnTo>
                    <a:close/>
                  </a:path>
                </a:pathLst>
              </a:custGeom>
              <a:solidFill>
                <a:srgbClr val="66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53" name="Oval 105"/>
              <p:cNvSpPr>
                <a:spLocks noChangeArrowheads="1"/>
              </p:cNvSpPr>
              <p:nvPr/>
            </p:nvSpPr>
            <p:spPr bwMode="auto">
              <a:xfrm>
                <a:off x="1519" y="1888"/>
                <a:ext cx="46" cy="91"/>
              </a:xfrm>
              <a:prstGeom prst="ellipse">
                <a:avLst/>
              </a:prstGeom>
              <a:solidFill>
                <a:srgbClr val="808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54" name="Rectangle 106"/>
              <p:cNvSpPr>
                <a:spLocks noChangeArrowheads="1"/>
              </p:cNvSpPr>
              <p:nvPr/>
            </p:nvSpPr>
            <p:spPr bwMode="auto">
              <a:xfrm>
                <a:off x="1519" y="1254"/>
                <a:ext cx="40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grpSp>
        <p:pic>
          <p:nvPicPr>
            <p:cNvPr id="39" name="Picture 1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8012" y="3587416"/>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756" y="3710828"/>
              <a:ext cx="19843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9603" y="504270"/>
            <a:ext cx="3970386" cy="343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bwMode="auto">
          <a:xfrm>
            <a:off x="623392" y="-70100"/>
            <a:ext cx="116406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3300"/>
                </a:solidFill>
                <a:latin typeface="+mn-lt"/>
              </a:rPr>
              <a:t>GEMMA/</a:t>
            </a:r>
            <a:r>
              <a:rPr lang="en-US" sz="4000" kern="0" dirty="0" err="1">
                <a:solidFill>
                  <a:srgbClr val="003300"/>
                </a:solidFill>
                <a:latin typeface="+mn-lt"/>
              </a:rPr>
              <a:t>vGEN</a:t>
            </a:r>
            <a:r>
              <a:rPr lang="en-US" sz="4000" kern="0" dirty="0">
                <a:solidFill>
                  <a:srgbClr val="003300"/>
                </a:solidFill>
                <a:latin typeface="+mn-lt"/>
              </a:rPr>
              <a:t> experiment</a:t>
            </a:r>
          </a:p>
        </p:txBody>
      </p:sp>
      <p:sp>
        <p:nvSpPr>
          <p:cNvPr id="56" name="Прямоугольник 55"/>
          <p:cNvSpPr/>
          <p:nvPr/>
        </p:nvSpPr>
        <p:spPr>
          <a:xfrm>
            <a:off x="191344" y="738771"/>
            <a:ext cx="7578339" cy="2308324"/>
          </a:xfrm>
          <a:prstGeom prst="rect">
            <a:avLst/>
          </a:prstGeom>
          <a:solidFill>
            <a:schemeClr val="accent1">
              <a:lumMod val="20000"/>
              <a:lumOff val="80000"/>
            </a:schemeClr>
          </a:solidFill>
          <a:ln>
            <a:solidFill>
              <a:srgbClr val="003300"/>
            </a:solidFill>
          </a:ln>
        </p:spPr>
        <p:txBody>
          <a:bodyPr wrap="square">
            <a:spAutoFit/>
          </a:bodyPr>
          <a:lstStyle/>
          <a:p>
            <a:pPr algn="just"/>
            <a:r>
              <a:rPr lang="en-US" sz="1600" dirty="0">
                <a:cs typeface="Times New Roman" pitchFamily="18" charset="0"/>
              </a:rPr>
              <a:t>The </a:t>
            </a:r>
            <a:r>
              <a:rPr lang="en-US" sz="1600" b="1" dirty="0">
                <a:cs typeface="Times New Roman" pitchFamily="18" charset="0"/>
              </a:rPr>
              <a:t>GEMMA-3/</a:t>
            </a:r>
            <a:r>
              <a:rPr lang="en-US" sz="1600" b="1" dirty="0" err="1">
                <a:cs typeface="Times New Roman" pitchFamily="18" charset="0"/>
              </a:rPr>
              <a:t>νGeN</a:t>
            </a:r>
            <a:r>
              <a:rPr lang="en-US" sz="1600" b="1" dirty="0">
                <a:cs typeface="Times New Roman" pitchFamily="18" charset="0"/>
              </a:rPr>
              <a:t> </a:t>
            </a:r>
            <a:r>
              <a:rPr lang="en-US" sz="1600" dirty="0">
                <a:cs typeface="Times New Roman" pitchFamily="18" charset="0"/>
              </a:rPr>
              <a:t>projects investigate fundamental properties of neutrino at Kalinin Nuclear Power Plant (KNPP) with a low background innovative semiconductor </a:t>
            </a:r>
            <a:r>
              <a:rPr lang="en-US" sz="1600" dirty="0" err="1">
                <a:cs typeface="Times New Roman" pitchFamily="18" charset="0"/>
              </a:rPr>
              <a:t>HPGe</a:t>
            </a:r>
            <a:r>
              <a:rPr lang="en-US" sz="1600" dirty="0">
                <a:cs typeface="Times New Roman" pitchFamily="18" charset="0"/>
              </a:rPr>
              <a:t> detectors. Such investigations allow to perform:</a:t>
            </a:r>
          </a:p>
          <a:p>
            <a:pPr marL="285750" indent="-285750" algn="just">
              <a:buFont typeface="Arial" panose="020B0604020202020204" pitchFamily="34" charset="0"/>
              <a:buChar char="•"/>
            </a:pPr>
            <a:r>
              <a:rPr lang="en-US" sz="1600" dirty="0">
                <a:solidFill>
                  <a:srgbClr val="003300"/>
                </a:solidFill>
              </a:rPr>
              <a:t>The search for the coherent elastic neutrino-nucleus scattering (</a:t>
            </a:r>
            <a:r>
              <a:rPr lang="en-US" sz="1600" dirty="0" err="1">
                <a:solidFill>
                  <a:srgbClr val="003300"/>
                </a:solidFill>
              </a:rPr>
              <a:t>CEvNS</a:t>
            </a:r>
            <a:r>
              <a:rPr lang="en-US" sz="1600" dirty="0">
                <a:solidFill>
                  <a:srgbClr val="003300"/>
                </a:solidFill>
              </a:rPr>
              <a:t>) using high flux of reactor neutrino. </a:t>
            </a:r>
          </a:p>
          <a:p>
            <a:pPr marL="285750" indent="-285750" algn="just">
              <a:buFont typeface="Arial" panose="020B0604020202020204" pitchFamily="34" charset="0"/>
              <a:buChar char="•"/>
            </a:pPr>
            <a:r>
              <a:rPr lang="en-US" sz="1600" dirty="0">
                <a:solidFill>
                  <a:srgbClr val="003300"/>
                </a:solidFill>
              </a:rPr>
              <a:t>Search for the New Physics using non-standard neutrino interactions.</a:t>
            </a:r>
          </a:p>
          <a:p>
            <a:pPr marL="285750" indent="-285750" algn="just">
              <a:buFont typeface="Arial" panose="020B0604020202020204" pitchFamily="34" charset="0"/>
              <a:buChar char="•"/>
            </a:pPr>
            <a:r>
              <a:rPr lang="en-US" sz="1600" dirty="0">
                <a:solidFill>
                  <a:srgbClr val="003300"/>
                </a:solidFill>
              </a:rPr>
              <a:t>Investigation of the nuclear structure: form factors, Weinberg angle at low energies,…</a:t>
            </a:r>
          </a:p>
          <a:p>
            <a:pPr marL="285750" indent="-285750" algn="just">
              <a:buFont typeface="Arial" panose="020B0604020202020204" pitchFamily="34" charset="0"/>
              <a:buChar char="•"/>
            </a:pPr>
            <a:r>
              <a:rPr lang="en-US" sz="1600" dirty="0">
                <a:solidFill>
                  <a:srgbClr val="003300"/>
                </a:solidFill>
              </a:rPr>
              <a:t>Search for the neutrino magnetic moment</a:t>
            </a:r>
          </a:p>
          <a:p>
            <a:pPr marL="285750" indent="-285750" algn="just">
              <a:buFont typeface="Arial" panose="020B0604020202020204" pitchFamily="34" charset="0"/>
              <a:buChar char="•"/>
            </a:pPr>
            <a:r>
              <a:rPr lang="en-US" sz="1600" dirty="0">
                <a:solidFill>
                  <a:srgbClr val="003300"/>
                </a:solidFill>
              </a:rPr>
              <a:t>Investigation of background for dark matter, reactor monitoring,…</a:t>
            </a:r>
            <a:endParaRPr lang="ru-RU" sz="1600" dirty="0">
              <a:solidFill>
                <a:srgbClr val="003300"/>
              </a:solidFill>
            </a:endParaRPr>
          </a:p>
        </p:txBody>
      </p:sp>
      <p:pic>
        <p:nvPicPr>
          <p:cNvPr id="2" name="Рисунок 1">
            <a:extLst>
              <a:ext uri="{FF2B5EF4-FFF2-40B4-BE49-F238E27FC236}">
                <a16:creationId xmlns="" xmlns:a16="http://schemas.microsoft.com/office/drawing/2014/main" id="{FE27C716-1269-49A6-AF65-32C243A13F66}"/>
              </a:ext>
            </a:extLst>
          </p:cNvPr>
          <p:cNvPicPr>
            <a:picLocks noChangeAspect="1"/>
          </p:cNvPicPr>
          <p:nvPr/>
        </p:nvPicPr>
        <p:blipFill>
          <a:blip r:embed="rId7"/>
          <a:stretch>
            <a:fillRect/>
          </a:stretch>
        </p:blipFill>
        <p:spPr>
          <a:xfrm>
            <a:off x="188449" y="4545240"/>
            <a:ext cx="3315263" cy="2174139"/>
          </a:xfrm>
          <a:prstGeom prst="rect">
            <a:avLst/>
          </a:prstGeom>
        </p:spPr>
      </p:pic>
      <p:pic>
        <p:nvPicPr>
          <p:cNvPr id="57" name="Рисунок 56">
            <a:extLst>
              <a:ext uri="{FF2B5EF4-FFF2-40B4-BE49-F238E27FC236}">
                <a16:creationId xmlns="" xmlns:a16="http://schemas.microsoft.com/office/drawing/2014/main" id="{7CC545C8-D79B-4DDB-9D61-CADB051F5072}"/>
              </a:ext>
            </a:extLst>
          </p:cNvPr>
          <p:cNvPicPr>
            <a:picLocks noChangeAspect="1"/>
          </p:cNvPicPr>
          <p:nvPr/>
        </p:nvPicPr>
        <p:blipFill>
          <a:blip r:embed="rId8"/>
          <a:stretch>
            <a:fillRect/>
          </a:stretch>
        </p:blipFill>
        <p:spPr>
          <a:xfrm>
            <a:off x="3289751" y="3108044"/>
            <a:ext cx="2962275" cy="1401076"/>
          </a:xfrm>
          <a:prstGeom prst="rect">
            <a:avLst/>
          </a:prstGeom>
        </p:spPr>
      </p:pic>
      <p:cxnSp>
        <p:nvCxnSpPr>
          <p:cNvPr id="59" name="Straight Arrow Connector 8">
            <a:extLst>
              <a:ext uri="{FF2B5EF4-FFF2-40B4-BE49-F238E27FC236}">
                <a16:creationId xmlns="" xmlns:a16="http://schemas.microsoft.com/office/drawing/2014/main" id="{768D5934-EE3B-4B45-9265-882EBE024090}"/>
              </a:ext>
            </a:extLst>
          </p:cNvPr>
          <p:cNvCxnSpPr>
            <a:cxnSpLocks/>
          </p:cNvCxnSpPr>
          <p:nvPr/>
        </p:nvCxnSpPr>
        <p:spPr>
          <a:xfrm flipH="1" flipV="1">
            <a:off x="10066128" y="3174329"/>
            <a:ext cx="134328" cy="8012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Прямоугольник 59">
            <a:extLst>
              <a:ext uri="{FF2B5EF4-FFF2-40B4-BE49-F238E27FC236}">
                <a16:creationId xmlns="" xmlns:a16="http://schemas.microsoft.com/office/drawing/2014/main" id="{DFC89D35-8F44-497A-A7E6-E094DF85D8C1}"/>
              </a:ext>
            </a:extLst>
          </p:cNvPr>
          <p:cNvSpPr/>
          <p:nvPr/>
        </p:nvSpPr>
        <p:spPr>
          <a:xfrm>
            <a:off x="3680755" y="4785801"/>
            <a:ext cx="5037567" cy="1815882"/>
          </a:xfrm>
          <a:prstGeom prst="rect">
            <a:avLst/>
          </a:prstGeom>
          <a:solidFill>
            <a:schemeClr val="accent1">
              <a:lumMod val="20000"/>
              <a:lumOff val="80000"/>
            </a:schemeClr>
          </a:solidFill>
          <a:ln>
            <a:solidFill>
              <a:srgbClr val="003300"/>
            </a:solidFill>
          </a:ln>
        </p:spPr>
        <p:txBody>
          <a:bodyPr wrap="square">
            <a:spAutoFit/>
          </a:bodyPr>
          <a:lstStyle/>
          <a:p>
            <a:pPr algn="just"/>
            <a:r>
              <a:rPr lang="en-US" sz="1600" dirty="0">
                <a:solidFill>
                  <a:srgbClr val="003300"/>
                </a:solidFill>
              </a:rPr>
              <a:t>Spectrometer is been constructing at </a:t>
            </a:r>
            <a:r>
              <a:rPr lang="en-US" sz="1600" b="1" dirty="0">
                <a:solidFill>
                  <a:srgbClr val="0000FF"/>
                </a:solidFill>
                <a:sym typeface="Symbol" panose="05050102010706020507" pitchFamily="18" charset="2"/>
              </a:rPr>
              <a:t></a:t>
            </a:r>
            <a:r>
              <a:rPr lang="en-US" sz="1600" b="1" dirty="0">
                <a:solidFill>
                  <a:srgbClr val="0000FF"/>
                </a:solidFill>
              </a:rPr>
              <a:t> 10 m </a:t>
            </a:r>
            <a:r>
              <a:rPr lang="en-US" sz="1600" dirty="0">
                <a:solidFill>
                  <a:srgbClr val="003300"/>
                </a:solidFill>
              </a:rPr>
              <a:t>from  powerful 3.1 GW reactor’s core under an enormous antineutrino flux of more than </a:t>
            </a:r>
            <a:r>
              <a:rPr lang="en-US" sz="1600" b="1" dirty="0">
                <a:solidFill>
                  <a:srgbClr val="FF0000"/>
                </a:solidFill>
              </a:rPr>
              <a:t>&gt;5</a:t>
            </a:r>
            <a:r>
              <a:rPr lang="en-US" sz="1600" b="1" dirty="0">
                <a:solidFill>
                  <a:srgbClr val="FF0000"/>
                </a:solidFill>
                <a:sym typeface="Symbol" panose="05050102010706020507" pitchFamily="18" charset="2"/>
              </a:rPr>
              <a:t></a:t>
            </a:r>
            <a:r>
              <a:rPr lang="en-US" sz="1600" b="1" dirty="0">
                <a:solidFill>
                  <a:srgbClr val="FF0000"/>
                </a:solidFill>
              </a:rPr>
              <a:t>10</a:t>
            </a:r>
            <a:r>
              <a:rPr lang="en-US" sz="1600" b="1" baseline="30000" dirty="0">
                <a:solidFill>
                  <a:srgbClr val="FF0000"/>
                </a:solidFill>
              </a:rPr>
              <a:t>13</a:t>
            </a:r>
            <a:r>
              <a:rPr lang="en-US" sz="1600" b="1" dirty="0">
                <a:solidFill>
                  <a:srgbClr val="FF0000"/>
                </a:solidFill>
              </a:rPr>
              <a:t> </a:t>
            </a:r>
            <a:r>
              <a:rPr lang="en-US" sz="1600" b="1" dirty="0">
                <a:solidFill>
                  <a:srgbClr val="FF0000"/>
                </a:solidFill>
                <a:sym typeface="Symbol" panose="05050102010706020507" pitchFamily="18" charset="2"/>
              </a:rPr>
              <a:t></a:t>
            </a:r>
            <a:r>
              <a:rPr lang="en-US" sz="1600" b="1" dirty="0">
                <a:solidFill>
                  <a:srgbClr val="FF0000"/>
                </a:solidFill>
              </a:rPr>
              <a:t>/(s</a:t>
            </a:r>
            <a:r>
              <a:rPr lang="en-US" sz="1600" b="1" dirty="0">
                <a:solidFill>
                  <a:srgbClr val="FF0000"/>
                </a:solidFill>
                <a:sym typeface="Symbol" panose="05050102010706020507" pitchFamily="18" charset="2"/>
              </a:rPr>
              <a:t></a:t>
            </a:r>
            <a:r>
              <a:rPr lang="en-US" sz="1600" b="1" dirty="0">
                <a:solidFill>
                  <a:srgbClr val="FF0000"/>
                </a:solidFill>
              </a:rPr>
              <a:t>cm</a:t>
            </a:r>
            <a:r>
              <a:rPr lang="en-US" sz="1600" b="1" baseline="30000" dirty="0">
                <a:solidFill>
                  <a:srgbClr val="FF0000"/>
                </a:solidFill>
              </a:rPr>
              <a:t>2</a:t>
            </a:r>
            <a:r>
              <a:rPr lang="en-US" sz="1600" b="1" dirty="0">
                <a:solidFill>
                  <a:srgbClr val="FF0000"/>
                </a:solidFill>
              </a:rPr>
              <a:t>). </a:t>
            </a:r>
            <a:r>
              <a:rPr lang="en-US" sz="1600" dirty="0">
                <a:solidFill>
                  <a:srgbClr val="003300"/>
                </a:solidFill>
              </a:rPr>
              <a:t>Location also allows to have</a:t>
            </a:r>
            <a:r>
              <a:rPr lang="en-US" sz="1600" b="1" dirty="0">
                <a:solidFill>
                  <a:srgbClr val="FF0000"/>
                </a:solidFill>
              </a:rPr>
              <a:t> </a:t>
            </a:r>
            <a:r>
              <a:rPr lang="en-US" sz="1600" dirty="0">
                <a:solidFill>
                  <a:srgbClr val="003300"/>
                </a:solidFill>
              </a:rPr>
              <a:t>good shielding against cosmic radiation </a:t>
            </a:r>
            <a:r>
              <a:rPr lang="en-US" sz="1600" dirty="0">
                <a:solidFill>
                  <a:srgbClr val="003300"/>
                </a:solidFill>
                <a:sym typeface="Symbol" panose="05050102010706020507" pitchFamily="18" charset="2"/>
              </a:rPr>
              <a:t></a:t>
            </a:r>
            <a:r>
              <a:rPr lang="en-US" sz="1600" b="1" dirty="0">
                <a:solidFill>
                  <a:srgbClr val="FF0000"/>
                </a:solidFill>
              </a:rPr>
              <a:t> </a:t>
            </a:r>
            <a:r>
              <a:rPr lang="en-US" sz="1600" b="1" dirty="0">
                <a:solidFill>
                  <a:srgbClr val="003300"/>
                </a:solidFill>
              </a:rPr>
              <a:t>50 m </a:t>
            </a:r>
            <a:r>
              <a:rPr lang="en-US" sz="1600" b="1" dirty="0" err="1">
                <a:solidFill>
                  <a:srgbClr val="003300"/>
                </a:solidFill>
              </a:rPr>
              <a:t>w.e</a:t>
            </a:r>
            <a:r>
              <a:rPr lang="en-US" sz="1600" b="1" dirty="0">
                <a:solidFill>
                  <a:srgbClr val="003300"/>
                </a:solidFill>
              </a:rPr>
              <a:t>. </a:t>
            </a:r>
            <a:r>
              <a:rPr lang="en-US" sz="1600" dirty="0">
                <a:solidFill>
                  <a:srgbClr val="003300"/>
                </a:solidFill>
              </a:rPr>
              <a:t>Movable platform allows to suppress systematic uncertainties connected with unknow information about neutrino flux and backgrounds.</a:t>
            </a:r>
            <a:endParaRPr lang="ru-RU" sz="1600" dirty="0">
              <a:solidFill>
                <a:srgbClr val="003300"/>
              </a:solidFill>
            </a:endParaRPr>
          </a:p>
        </p:txBody>
      </p:sp>
      <p:pic>
        <p:nvPicPr>
          <p:cNvPr id="61" name="Picture 10">
            <a:extLst>
              <a:ext uri="{FF2B5EF4-FFF2-40B4-BE49-F238E27FC236}">
                <a16:creationId xmlns="" xmlns:a16="http://schemas.microsoft.com/office/drawing/2014/main" id="{06BF72AF-AE1B-4402-A7D1-2F273B21EA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1726" y="4058051"/>
            <a:ext cx="2897164" cy="272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Straight Arrow Connector 5">
            <a:extLst>
              <a:ext uri="{FF2B5EF4-FFF2-40B4-BE49-F238E27FC236}">
                <a16:creationId xmlns="" xmlns:a16="http://schemas.microsoft.com/office/drawing/2014/main" id="{EB16ED1E-C5DB-454C-9490-273AAB48A1E9}"/>
              </a:ext>
            </a:extLst>
          </p:cNvPr>
          <p:cNvCxnSpPr/>
          <p:nvPr/>
        </p:nvCxnSpPr>
        <p:spPr>
          <a:xfrm flipH="1">
            <a:off x="11982293" y="4545240"/>
            <a:ext cx="1" cy="161195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3" name="Рисунок 62">
            <a:extLst>
              <a:ext uri="{FF2B5EF4-FFF2-40B4-BE49-F238E27FC236}">
                <a16:creationId xmlns="" xmlns:a16="http://schemas.microsoft.com/office/drawing/2014/main" id="{162D0144-5864-491E-BEEB-FFFC6AB6BD71}"/>
              </a:ext>
            </a:extLst>
          </p:cNvPr>
          <p:cNvPicPr>
            <a:picLocks noChangeAspect="1"/>
          </p:cNvPicPr>
          <p:nvPr/>
        </p:nvPicPr>
        <p:blipFill>
          <a:blip r:embed="rId10"/>
          <a:stretch>
            <a:fillRect/>
          </a:stretch>
        </p:blipFill>
        <p:spPr>
          <a:xfrm>
            <a:off x="6199539" y="3102391"/>
            <a:ext cx="1532686" cy="1628114"/>
          </a:xfrm>
          <a:prstGeom prst="rect">
            <a:avLst/>
          </a:prstGeom>
        </p:spPr>
      </p:pic>
    </p:spTree>
    <p:extLst>
      <p:ext uri="{BB962C8B-B14F-4D97-AF65-F5344CB8AC3E}">
        <p14:creationId xmlns:p14="http://schemas.microsoft.com/office/powerpoint/2010/main" val="2054650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9"/>
          <p:cNvSpPr>
            <a:spLocks noChangeArrowheads="1"/>
          </p:cNvSpPr>
          <p:nvPr/>
        </p:nvSpPr>
        <p:spPr bwMode="auto">
          <a:xfrm>
            <a:off x="238243" y="802697"/>
            <a:ext cx="6592530" cy="1077218"/>
          </a:xfrm>
          <a:prstGeom prst="rect">
            <a:avLst/>
          </a:prstGeom>
          <a:solidFill>
            <a:schemeClr val="accent1">
              <a:lumMod val="20000"/>
              <a:lumOff val="80000"/>
            </a:schemeClr>
          </a:solidFill>
          <a:ln w="9525">
            <a:solidFill>
              <a:srgbClr val="003300"/>
            </a:solidFill>
            <a:miter lim="800000"/>
            <a:headEnd/>
            <a:tailEnd/>
          </a:ln>
        </p:spPr>
        <p:txBody>
          <a:bodyPr wrap="square">
            <a:spAutoFit/>
          </a:bodyPr>
          <a:lstStyle/>
          <a:p>
            <a:pPr algn="just"/>
            <a:r>
              <a:rPr lang="en-US" sz="1600" dirty="0"/>
              <a:t>Innovative low background low threshold </a:t>
            </a:r>
            <a:r>
              <a:rPr lang="en-US" sz="1600" dirty="0" err="1"/>
              <a:t>HPGe</a:t>
            </a:r>
            <a:r>
              <a:rPr lang="en-US" sz="1600" dirty="0"/>
              <a:t> detectors are used to detect signal from neutrinos. </a:t>
            </a:r>
            <a:r>
              <a:rPr lang="en-US" sz="1600" dirty="0">
                <a:solidFill>
                  <a:srgbClr val="003300"/>
                </a:solidFill>
              </a:rPr>
              <a:t>It was demonstrated a possibility to acquire signal </a:t>
            </a:r>
            <a:r>
              <a:rPr lang="en-US" sz="1600" b="1" dirty="0">
                <a:solidFill>
                  <a:srgbClr val="003300"/>
                </a:solidFill>
              </a:rPr>
              <a:t>below 200 eV </a:t>
            </a:r>
            <a:r>
              <a:rPr lang="en-US" sz="1600" dirty="0">
                <a:solidFill>
                  <a:srgbClr val="003300"/>
                </a:solidFill>
              </a:rPr>
              <a:t>(with trigger efficiency of about 70%). Energy resolution of the first detector measured with pulse generator is </a:t>
            </a:r>
            <a:r>
              <a:rPr lang="en-US" sz="1600" b="1" dirty="0">
                <a:solidFill>
                  <a:srgbClr val="003300"/>
                </a:solidFill>
              </a:rPr>
              <a:t>78.0(3) eV </a:t>
            </a:r>
            <a:r>
              <a:rPr lang="en-US" sz="1600" dirty="0">
                <a:solidFill>
                  <a:srgbClr val="003300"/>
                </a:solidFill>
              </a:rPr>
              <a:t>(FWHM).</a:t>
            </a:r>
          </a:p>
        </p:txBody>
      </p:sp>
      <p:pic>
        <p:nvPicPr>
          <p:cNvPr id="70" name="Рисунок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74" y="1933118"/>
            <a:ext cx="2801774" cy="2230191"/>
          </a:xfrm>
          <a:prstGeom prst="rect">
            <a:avLst/>
          </a:prstGeom>
        </p:spPr>
      </p:pic>
      <p:sp>
        <p:nvSpPr>
          <p:cNvPr id="57" name="Title 1">
            <a:extLst>
              <a:ext uri="{FF2B5EF4-FFF2-40B4-BE49-F238E27FC236}">
                <a16:creationId xmlns="" xmlns:a16="http://schemas.microsoft.com/office/drawing/2014/main" id="{04C0D1EE-B232-4138-8302-9165AA7CA044}"/>
              </a:ext>
            </a:extLst>
          </p:cNvPr>
          <p:cNvSpPr txBox="1">
            <a:spLocks/>
          </p:cNvSpPr>
          <p:nvPr/>
        </p:nvSpPr>
        <p:spPr bwMode="auto">
          <a:xfrm>
            <a:off x="623392" y="-70100"/>
            <a:ext cx="116406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3300"/>
                </a:solidFill>
                <a:latin typeface="+mn-lt"/>
              </a:rPr>
              <a:t>GEMMA/</a:t>
            </a:r>
            <a:r>
              <a:rPr lang="en-US" sz="4000" kern="0" dirty="0" err="1">
                <a:solidFill>
                  <a:srgbClr val="003300"/>
                </a:solidFill>
                <a:latin typeface="+mn-lt"/>
              </a:rPr>
              <a:t>vGEN</a:t>
            </a:r>
            <a:r>
              <a:rPr lang="en-US" sz="4000" kern="0" dirty="0">
                <a:solidFill>
                  <a:srgbClr val="003300"/>
                </a:solidFill>
                <a:latin typeface="+mn-lt"/>
              </a:rPr>
              <a:t> experiment</a:t>
            </a:r>
          </a:p>
        </p:txBody>
      </p:sp>
      <p:sp>
        <p:nvSpPr>
          <p:cNvPr id="118" name="Прямоугольник 9">
            <a:extLst>
              <a:ext uri="{FF2B5EF4-FFF2-40B4-BE49-F238E27FC236}">
                <a16:creationId xmlns="" xmlns:a16="http://schemas.microsoft.com/office/drawing/2014/main" id="{965B503B-6825-43B1-84AF-DD68A083119C}"/>
              </a:ext>
            </a:extLst>
          </p:cNvPr>
          <p:cNvSpPr>
            <a:spLocks noChangeArrowheads="1"/>
          </p:cNvSpPr>
          <p:nvPr/>
        </p:nvSpPr>
        <p:spPr bwMode="auto">
          <a:xfrm>
            <a:off x="289305" y="4689998"/>
            <a:ext cx="5216304" cy="1569660"/>
          </a:xfrm>
          <a:prstGeom prst="rect">
            <a:avLst/>
          </a:prstGeom>
          <a:solidFill>
            <a:schemeClr val="accent1">
              <a:lumMod val="20000"/>
              <a:lumOff val="80000"/>
            </a:schemeClr>
          </a:solidFill>
          <a:ln w="9525">
            <a:solidFill>
              <a:srgbClr val="003300"/>
            </a:solidFill>
            <a:miter lim="800000"/>
            <a:headEnd/>
            <a:tailEnd/>
          </a:ln>
        </p:spPr>
        <p:txBody>
          <a:bodyPr wrap="square">
            <a:spAutoFit/>
          </a:bodyPr>
          <a:lstStyle/>
          <a:p>
            <a:pPr algn="just"/>
            <a:r>
              <a:rPr lang="en-US" sz="1600" dirty="0">
                <a:solidFill>
                  <a:srgbClr val="003300"/>
                </a:solidFill>
              </a:rPr>
              <a:t>Backgrounds from surrounding and cosmic radiation are suppressed by passive and active shielding. Measurements at LSM underground laboratory (Modane, France) proved very good radiopurity of all components. Very good background level comparable with dark matter experiments has been observed. </a:t>
            </a:r>
          </a:p>
        </p:txBody>
      </p:sp>
      <p:pic>
        <p:nvPicPr>
          <p:cNvPr id="119" name="Рисунок 118">
            <a:extLst>
              <a:ext uri="{FF2B5EF4-FFF2-40B4-BE49-F238E27FC236}">
                <a16:creationId xmlns="" xmlns:a16="http://schemas.microsoft.com/office/drawing/2014/main" id="{9F4231F5-7F79-4854-8DF7-B35F7BFF5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22" y="802697"/>
            <a:ext cx="5055904" cy="2403153"/>
          </a:xfrm>
          <a:prstGeom prst="rect">
            <a:avLst/>
          </a:prstGeom>
        </p:spPr>
      </p:pic>
      <p:pic>
        <p:nvPicPr>
          <p:cNvPr id="122" name="Рисунок 121">
            <a:extLst>
              <a:ext uri="{FF2B5EF4-FFF2-40B4-BE49-F238E27FC236}">
                <a16:creationId xmlns="" xmlns:a16="http://schemas.microsoft.com/office/drawing/2014/main" id="{5A2B3D43-643B-4F97-8A4C-EA6043D99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301" y="3429000"/>
            <a:ext cx="6527372" cy="3384376"/>
          </a:xfrm>
          <a:prstGeom prst="rect">
            <a:avLst/>
          </a:prstGeom>
        </p:spPr>
      </p:pic>
      <p:sp>
        <p:nvSpPr>
          <p:cNvPr id="123" name="TextBox 122">
            <a:extLst>
              <a:ext uri="{FF2B5EF4-FFF2-40B4-BE49-F238E27FC236}">
                <a16:creationId xmlns="" xmlns:a16="http://schemas.microsoft.com/office/drawing/2014/main" id="{7459CDD2-A203-4FA7-A927-746C5F72CF02}"/>
              </a:ext>
            </a:extLst>
          </p:cNvPr>
          <p:cNvSpPr txBox="1"/>
          <p:nvPr/>
        </p:nvSpPr>
        <p:spPr>
          <a:xfrm>
            <a:off x="6497348" y="3880876"/>
            <a:ext cx="880699"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68,71</a:t>
            </a:r>
            <a:r>
              <a:rPr lang="en-US" sz="1200" dirty="0">
                <a:latin typeface="Times New Roman" pitchFamily="18" charset="0"/>
                <a:cs typeface="Times New Roman" pitchFamily="18" charset="0"/>
              </a:rPr>
              <a:t>Ge (L)</a:t>
            </a:r>
          </a:p>
          <a:p>
            <a:r>
              <a:rPr lang="en-US" sz="1200" dirty="0">
                <a:latin typeface="Times New Roman" pitchFamily="18" charset="0"/>
                <a:cs typeface="Times New Roman" pitchFamily="18" charset="0"/>
              </a:rPr>
              <a:t>1.3 </a:t>
            </a:r>
            <a:r>
              <a:rPr lang="en-US" sz="1200" dirty="0" err="1">
                <a:latin typeface="Times New Roman" pitchFamily="18" charset="0"/>
                <a:cs typeface="Times New Roman" pitchFamily="18" charset="0"/>
              </a:rPr>
              <a:t>keV</a:t>
            </a:r>
            <a:endParaRPr lang="ru-RU" sz="1200" dirty="0">
              <a:latin typeface="Times New Roman" pitchFamily="18" charset="0"/>
              <a:cs typeface="Times New Roman" pitchFamily="18" charset="0"/>
            </a:endParaRPr>
          </a:p>
        </p:txBody>
      </p:sp>
      <p:cxnSp>
        <p:nvCxnSpPr>
          <p:cNvPr id="124" name="Прямая со стрелкой 123">
            <a:extLst>
              <a:ext uri="{FF2B5EF4-FFF2-40B4-BE49-F238E27FC236}">
                <a16:creationId xmlns="" xmlns:a16="http://schemas.microsoft.com/office/drawing/2014/main" id="{2A96EE94-B83D-4A68-9FD0-1E039546472B}"/>
              </a:ext>
            </a:extLst>
          </p:cNvPr>
          <p:cNvCxnSpPr>
            <a:cxnSpLocks/>
          </p:cNvCxnSpPr>
          <p:nvPr/>
        </p:nvCxnSpPr>
        <p:spPr>
          <a:xfrm flipH="1">
            <a:off x="6696088" y="4342541"/>
            <a:ext cx="62139" cy="51179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 xmlns:a16="http://schemas.microsoft.com/office/drawing/2014/main" id="{42BE9BE3-2265-4FFC-9895-5A482B76C021}"/>
              </a:ext>
            </a:extLst>
          </p:cNvPr>
          <p:cNvSpPr txBox="1"/>
          <p:nvPr/>
        </p:nvSpPr>
        <p:spPr>
          <a:xfrm>
            <a:off x="10462810" y="4040548"/>
            <a:ext cx="1044074"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68,71</a:t>
            </a:r>
            <a:r>
              <a:rPr lang="en-US" sz="1200" dirty="0">
                <a:latin typeface="Times New Roman" pitchFamily="18" charset="0"/>
                <a:cs typeface="Times New Roman" pitchFamily="18" charset="0"/>
              </a:rPr>
              <a:t>Ge (K) </a:t>
            </a:r>
          </a:p>
          <a:p>
            <a:r>
              <a:rPr lang="en-US" sz="1200" dirty="0">
                <a:latin typeface="Times New Roman" pitchFamily="18" charset="0"/>
                <a:cs typeface="Times New Roman" pitchFamily="18" charset="0"/>
              </a:rPr>
              <a:t>10.367 </a:t>
            </a:r>
            <a:r>
              <a:rPr lang="en-US" sz="1200" dirty="0" err="1">
                <a:latin typeface="Times New Roman" pitchFamily="18" charset="0"/>
                <a:cs typeface="Times New Roman" pitchFamily="18" charset="0"/>
              </a:rPr>
              <a:t>keV</a:t>
            </a:r>
            <a:endParaRPr lang="ru-RU" sz="1200" dirty="0">
              <a:latin typeface="Times New Roman" pitchFamily="18" charset="0"/>
              <a:cs typeface="Times New Roman" pitchFamily="18" charset="0"/>
            </a:endParaRPr>
          </a:p>
        </p:txBody>
      </p:sp>
      <p:cxnSp>
        <p:nvCxnSpPr>
          <p:cNvPr id="126" name="Прямая со стрелкой 125">
            <a:extLst>
              <a:ext uri="{FF2B5EF4-FFF2-40B4-BE49-F238E27FC236}">
                <a16:creationId xmlns="" xmlns:a16="http://schemas.microsoft.com/office/drawing/2014/main" id="{E43BFC13-E69D-430A-978F-9F4310C33779}"/>
              </a:ext>
            </a:extLst>
          </p:cNvPr>
          <p:cNvCxnSpPr>
            <a:cxnSpLocks/>
          </p:cNvCxnSpPr>
          <p:nvPr/>
        </p:nvCxnSpPr>
        <p:spPr>
          <a:xfrm flipH="1">
            <a:off x="10217737" y="4439555"/>
            <a:ext cx="336638" cy="25148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 xmlns:a16="http://schemas.microsoft.com/office/drawing/2014/main" id="{D195A82E-FDE3-42C5-9C60-0C4E2775AD3E}"/>
              </a:ext>
            </a:extLst>
          </p:cNvPr>
          <p:cNvSpPr txBox="1"/>
          <p:nvPr/>
        </p:nvSpPr>
        <p:spPr>
          <a:xfrm>
            <a:off x="7954637" y="4126061"/>
            <a:ext cx="1044074"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65</a:t>
            </a:r>
            <a:r>
              <a:rPr lang="en-US" sz="1200" dirty="0">
                <a:latin typeface="Times New Roman" pitchFamily="18" charset="0"/>
                <a:cs typeface="Times New Roman" pitchFamily="18" charset="0"/>
              </a:rPr>
              <a:t>Zn (K) </a:t>
            </a:r>
          </a:p>
          <a:p>
            <a:r>
              <a:rPr lang="en-US" sz="1200" dirty="0">
                <a:latin typeface="Times New Roman" pitchFamily="18" charset="0"/>
                <a:cs typeface="Times New Roman" pitchFamily="18" charset="0"/>
              </a:rPr>
              <a:t>(8.979 </a:t>
            </a:r>
            <a:r>
              <a:rPr lang="en-US" sz="1200" dirty="0" err="1">
                <a:latin typeface="Times New Roman" pitchFamily="18" charset="0"/>
                <a:cs typeface="Times New Roman" pitchFamily="18" charset="0"/>
              </a:rPr>
              <a:t>keV</a:t>
            </a:r>
            <a:r>
              <a:rPr lang="en-US" sz="1200" dirty="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cxnSp>
        <p:nvCxnSpPr>
          <p:cNvPr id="128" name="Прямая со стрелкой 127">
            <a:extLst>
              <a:ext uri="{FF2B5EF4-FFF2-40B4-BE49-F238E27FC236}">
                <a16:creationId xmlns="" xmlns:a16="http://schemas.microsoft.com/office/drawing/2014/main" id="{849EF60F-05E1-4304-BE70-5CC0A1088956}"/>
              </a:ext>
            </a:extLst>
          </p:cNvPr>
          <p:cNvCxnSpPr>
            <a:cxnSpLocks/>
          </p:cNvCxnSpPr>
          <p:nvPr/>
        </p:nvCxnSpPr>
        <p:spPr>
          <a:xfrm>
            <a:off x="8833096" y="4525307"/>
            <a:ext cx="675508" cy="73205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 xmlns:a16="http://schemas.microsoft.com/office/drawing/2014/main" id="{6A66048F-252E-420E-8799-03D0E771BB35}"/>
              </a:ext>
            </a:extLst>
          </p:cNvPr>
          <p:cNvSpPr txBox="1"/>
          <p:nvPr/>
        </p:nvSpPr>
        <p:spPr>
          <a:xfrm>
            <a:off x="8930543" y="3980354"/>
            <a:ext cx="1022167"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68</a:t>
            </a:r>
            <a:r>
              <a:rPr lang="en-US" sz="1200" dirty="0">
                <a:latin typeface="Times New Roman" pitchFamily="18" charset="0"/>
                <a:cs typeface="Times New Roman" pitchFamily="18" charset="0"/>
              </a:rPr>
              <a:t>Ga (K) </a:t>
            </a:r>
          </a:p>
          <a:p>
            <a:r>
              <a:rPr lang="en-US" sz="1200" dirty="0">
                <a:latin typeface="Times New Roman" pitchFamily="18" charset="0"/>
                <a:cs typeface="Times New Roman" pitchFamily="18" charset="0"/>
              </a:rPr>
              <a:t>(9.659 </a:t>
            </a:r>
            <a:r>
              <a:rPr lang="en-US" sz="1200" dirty="0" err="1">
                <a:latin typeface="Times New Roman" pitchFamily="18" charset="0"/>
                <a:cs typeface="Times New Roman" pitchFamily="18" charset="0"/>
              </a:rPr>
              <a:t>keV</a:t>
            </a:r>
            <a:r>
              <a:rPr lang="en-US" sz="1200" dirty="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cxnSp>
        <p:nvCxnSpPr>
          <p:cNvPr id="130" name="Прямая со стрелкой 129">
            <a:extLst>
              <a:ext uri="{FF2B5EF4-FFF2-40B4-BE49-F238E27FC236}">
                <a16:creationId xmlns="" xmlns:a16="http://schemas.microsoft.com/office/drawing/2014/main" id="{981D2811-729B-474D-B76D-7ACE5D8C0DFE}"/>
              </a:ext>
            </a:extLst>
          </p:cNvPr>
          <p:cNvCxnSpPr>
            <a:cxnSpLocks/>
          </p:cNvCxnSpPr>
          <p:nvPr/>
        </p:nvCxnSpPr>
        <p:spPr>
          <a:xfrm>
            <a:off x="9547224" y="4371076"/>
            <a:ext cx="277798" cy="72275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 xmlns:a16="http://schemas.microsoft.com/office/drawing/2014/main" id="{F7C2AD2B-CF8A-4525-8C45-48CD5FC7FFFD}"/>
              </a:ext>
            </a:extLst>
          </p:cNvPr>
          <p:cNvSpPr txBox="1"/>
          <p:nvPr/>
        </p:nvSpPr>
        <p:spPr>
          <a:xfrm>
            <a:off x="7377173" y="4696796"/>
            <a:ext cx="1004957"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56,57,58</a:t>
            </a:r>
            <a:r>
              <a:rPr lang="en-US" sz="1200" dirty="0">
                <a:latin typeface="Times New Roman" pitchFamily="18" charset="0"/>
                <a:cs typeface="Times New Roman" pitchFamily="18" charset="0"/>
              </a:rPr>
              <a:t>Co (K) </a:t>
            </a:r>
          </a:p>
          <a:p>
            <a:r>
              <a:rPr lang="en-US" sz="1200" dirty="0">
                <a:latin typeface="Times New Roman" pitchFamily="18" charset="0"/>
                <a:cs typeface="Times New Roman" pitchFamily="18" charset="0"/>
              </a:rPr>
              <a:t>(7.112 </a:t>
            </a:r>
            <a:r>
              <a:rPr lang="en-US" sz="1200" dirty="0" err="1">
                <a:latin typeface="Times New Roman" pitchFamily="18" charset="0"/>
                <a:cs typeface="Times New Roman" pitchFamily="18" charset="0"/>
              </a:rPr>
              <a:t>keV</a:t>
            </a:r>
            <a:r>
              <a:rPr lang="en-US" sz="1200" dirty="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cxnSp>
        <p:nvCxnSpPr>
          <p:cNvPr id="132" name="Прямая со стрелкой 131">
            <a:extLst>
              <a:ext uri="{FF2B5EF4-FFF2-40B4-BE49-F238E27FC236}">
                <a16:creationId xmlns="" xmlns:a16="http://schemas.microsoft.com/office/drawing/2014/main" id="{24010E7D-7BC1-4190-9C65-9D9271BE950F}"/>
              </a:ext>
            </a:extLst>
          </p:cNvPr>
          <p:cNvCxnSpPr>
            <a:cxnSpLocks/>
          </p:cNvCxnSpPr>
          <p:nvPr/>
        </p:nvCxnSpPr>
        <p:spPr>
          <a:xfrm>
            <a:off x="7914161" y="5127701"/>
            <a:ext cx="880315" cy="4795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 xmlns:a16="http://schemas.microsoft.com/office/drawing/2014/main" id="{5FFC40C9-7322-4CF4-A1DE-DEC8325E0F84}"/>
              </a:ext>
            </a:extLst>
          </p:cNvPr>
          <p:cNvSpPr txBox="1"/>
          <p:nvPr/>
        </p:nvSpPr>
        <p:spPr>
          <a:xfrm>
            <a:off x="10387063" y="5077236"/>
            <a:ext cx="1044074" cy="461665"/>
          </a:xfrm>
          <a:prstGeom prst="rect">
            <a:avLst/>
          </a:prstGeom>
          <a:noFill/>
        </p:spPr>
        <p:txBody>
          <a:bodyPr wrap="square" rtlCol="0">
            <a:spAutoFit/>
          </a:bodyPr>
          <a:lstStyle/>
          <a:p>
            <a:r>
              <a:rPr lang="en-US" sz="1200" baseline="30000" dirty="0">
                <a:latin typeface="Times New Roman" pitchFamily="18" charset="0"/>
                <a:cs typeface="Times New Roman" pitchFamily="18" charset="0"/>
              </a:rPr>
              <a:t>73,74</a:t>
            </a:r>
            <a:r>
              <a:rPr lang="en-US" sz="1200" dirty="0">
                <a:latin typeface="Times New Roman" pitchFamily="18" charset="0"/>
                <a:cs typeface="Times New Roman" pitchFamily="18" charset="0"/>
              </a:rPr>
              <a:t>As (K) </a:t>
            </a:r>
          </a:p>
          <a:p>
            <a:r>
              <a:rPr lang="en-US" sz="1200" dirty="0">
                <a:latin typeface="Times New Roman" pitchFamily="18" charset="0"/>
                <a:cs typeface="Times New Roman" pitchFamily="18" charset="0"/>
              </a:rPr>
              <a:t>(11.103 </a:t>
            </a:r>
            <a:r>
              <a:rPr lang="en-US" sz="1200" dirty="0" err="1">
                <a:latin typeface="Times New Roman" pitchFamily="18" charset="0"/>
                <a:cs typeface="Times New Roman" pitchFamily="18" charset="0"/>
              </a:rPr>
              <a:t>keV</a:t>
            </a:r>
            <a:r>
              <a:rPr lang="en-US" sz="1200" dirty="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cxnSp>
        <p:nvCxnSpPr>
          <p:cNvPr id="134" name="Прямая со стрелкой 133">
            <a:extLst>
              <a:ext uri="{FF2B5EF4-FFF2-40B4-BE49-F238E27FC236}">
                <a16:creationId xmlns="" xmlns:a16="http://schemas.microsoft.com/office/drawing/2014/main" id="{7E55B7CF-F084-4D78-B6FE-27991A571427}"/>
              </a:ext>
            </a:extLst>
          </p:cNvPr>
          <p:cNvCxnSpPr>
            <a:cxnSpLocks/>
          </p:cNvCxnSpPr>
          <p:nvPr/>
        </p:nvCxnSpPr>
        <p:spPr>
          <a:xfrm flipH="1">
            <a:off x="10457866" y="5536810"/>
            <a:ext cx="260857" cy="22001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Прямоугольник 134">
            <a:extLst>
              <a:ext uri="{FF2B5EF4-FFF2-40B4-BE49-F238E27FC236}">
                <a16:creationId xmlns="" xmlns:a16="http://schemas.microsoft.com/office/drawing/2014/main" id="{1AD280D5-E8F8-48DA-B90C-13E52B513B47}"/>
              </a:ext>
            </a:extLst>
          </p:cNvPr>
          <p:cNvSpPr/>
          <p:nvPr/>
        </p:nvSpPr>
        <p:spPr>
          <a:xfrm>
            <a:off x="6172344" y="3451207"/>
            <a:ext cx="5556775" cy="307777"/>
          </a:xfrm>
          <a:prstGeom prst="rect">
            <a:avLst/>
          </a:prstGeom>
          <a:solidFill>
            <a:schemeClr val="bg1"/>
          </a:solidFill>
        </p:spPr>
        <p:txBody>
          <a:bodyPr wrap="square">
            <a:spAutoFit/>
          </a:bodyPr>
          <a:lstStyle/>
          <a:p>
            <a:r>
              <a:rPr lang="en-US" sz="1400" dirty="0">
                <a:ea typeface="MS Mincho" pitchFamily="49" charset="-128"/>
                <a:cs typeface="Times New Roman" panose="02020603050405020304" pitchFamily="18" charset="0"/>
              </a:rPr>
              <a:t>Background spectrum of </a:t>
            </a:r>
            <a:r>
              <a:rPr lang="en-US" sz="1400" dirty="0" err="1">
                <a:ea typeface="MS Mincho" pitchFamily="49" charset="-128"/>
                <a:cs typeface="Times New Roman" panose="02020603050405020304" pitchFamily="18" charset="0"/>
              </a:rPr>
              <a:t>vGEN</a:t>
            </a:r>
            <a:r>
              <a:rPr lang="en-US" sz="1400" dirty="0">
                <a:ea typeface="MS Mincho" pitchFamily="49" charset="-128"/>
                <a:cs typeface="Times New Roman" panose="02020603050405020304" pitchFamily="18" charset="0"/>
              </a:rPr>
              <a:t>/GEMMA-3</a:t>
            </a:r>
            <a:r>
              <a:rPr lang="ru-RU" sz="1400" dirty="0">
                <a:ea typeface="MS Mincho" pitchFamily="49" charset="-128"/>
                <a:cs typeface="Times New Roman" panose="02020603050405020304" pitchFamily="18" charset="0"/>
              </a:rPr>
              <a:t> </a:t>
            </a:r>
            <a:r>
              <a:rPr lang="en-US" sz="1400" dirty="0">
                <a:cs typeface="Times New Roman" panose="02020603050405020304" pitchFamily="18" charset="0"/>
              </a:rPr>
              <a:t>at LSM</a:t>
            </a:r>
            <a:r>
              <a:rPr lang="en-US" sz="1400" dirty="0">
                <a:ea typeface="MS Mincho" pitchFamily="49" charset="-128"/>
                <a:cs typeface="Times New Roman" panose="02020603050405020304" pitchFamily="18" charset="0"/>
              </a:rPr>
              <a:t> (1 kg detector, </a:t>
            </a:r>
            <a:r>
              <a:rPr lang="en-US" sz="1400" dirty="0">
                <a:cs typeface="Times New Roman" panose="02020603050405020304" pitchFamily="18" charset="0"/>
              </a:rPr>
              <a:t> 44 </a:t>
            </a:r>
            <a:r>
              <a:rPr lang="en-US" sz="1400" dirty="0" err="1">
                <a:cs typeface="Times New Roman" panose="02020603050405020304" pitchFamily="18" charset="0"/>
              </a:rPr>
              <a:t>kgd</a:t>
            </a:r>
            <a:r>
              <a:rPr lang="en-US" sz="1400" dirty="0">
                <a:cs typeface="Times New Roman" panose="02020603050405020304" pitchFamily="18" charset="0"/>
              </a:rPr>
              <a:t>)</a:t>
            </a:r>
          </a:p>
        </p:txBody>
      </p:sp>
      <p:pic>
        <p:nvPicPr>
          <p:cNvPr id="23" name="Рисунок 22">
            <a:extLst>
              <a:ext uri="{FF2B5EF4-FFF2-40B4-BE49-F238E27FC236}">
                <a16:creationId xmlns="" xmlns:a16="http://schemas.microsoft.com/office/drawing/2014/main" id="{8629DE90-D607-478A-93AA-B4CB6DDBF3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1698" y="1991697"/>
            <a:ext cx="3317960" cy="2071945"/>
          </a:xfrm>
          <a:prstGeom prst="rect">
            <a:avLst/>
          </a:prstGeom>
        </p:spPr>
      </p:pic>
    </p:spTree>
    <p:extLst>
      <p:ext uri="{BB962C8B-B14F-4D97-AF65-F5344CB8AC3E}">
        <p14:creationId xmlns:p14="http://schemas.microsoft.com/office/powerpoint/2010/main" val="3350049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9"/>
          <p:cNvSpPr>
            <a:spLocks noChangeArrowheads="1"/>
          </p:cNvSpPr>
          <p:nvPr/>
        </p:nvSpPr>
        <p:spPr bwMode="auto">
          <a:xfrm>
            <a:off x="238243" y="802696"/>
            <a:ext cx="5425709" cy="1754326"/>
          </a:xfrm>
          <a:prstGeom prst="rect">
            <a:avLst/>
          </a:prstGeom>
          <a:solidFill>
            <a:schemeClr val="accent1">
              <a:lumMod val="20000"/>
              <a:lumOff val="80000"/>
            </a:schemeClr>
          </a:solidFill>
          <a:ln w="9525">
            <a:solidFill>
              <a:srgbClr val="003300"/>
            </a:solidFill>
            <a:miter lim="800000"/>
            <a:headEnd/>
            <a:tailEnd/>
          </a:ln>
        </p:spPr>
        <p:txBody>
          <a:bodyPr wrap="square">
            <a:spAutoFit/>
          </a:bodyPr>
          <a:lstStyle/>
          <a:p>
            <a:pPr marL="285750" indent="-285750" algn="just">
              <a:buFont typeface="Arial" panose="020B0604020202020204" pitchFamily="34" charset="0"/>
              <a:buChar char="•"/>
            </a:pPr>
            <a:r>
              <a:rPr lang="en-US" dirty="0">
                <a:solidFill>
                  <a:srgbClr val="003300"/>
                </a:solidFill>
              </a:rPr>
              <a:t>November 2019 start installations at KNPP.</a:t>
            </a:r>
          </a:p>
          <a:p>
            <a:pPr marL="285750" indent="-285750" algn="just">
              <a:buFont typeface="Arial" panose="020B0604020202020204" pitchFamily="34" charset="0"/>
              <a:buChar char="•"/>
            </a:pPr>
            <a:r>
              <a:rPr lang="en-US" dirty="0">
                <a:solidFill>
                  <a:srgbClr val="003300"/>
                </a:solidFill>
              </a:rPr>
              <a:t>First background spectra has already been taken!</a:t>
            </a:r>
          </a:p>
          <a:p>
            <a:pPr marL="285750" indent="-285750" algn="just">
              <a:buFont typeface="Arial" panose="020B0604020202020204" pitchFamily="34" charset="0"/>
              <a:buChar char="•"/>
            </a:pPr>
            <a:r>
              <a:rPr lang="en-US" dirty="0">
                <a:solidFill>
                  <a:srgbClr val="003300"/>
                </a:solidFill>
              </a:rPr>
              <a:t>At low energy only cosmogenic lines are observed, background index is still improving </a:t>
            </a:r>
          </a:p>
          <a:p>
            <a:pPr marL="285750" indent="-285750" algn="just">
              <a:buFont typeface="Arial" panose="020B0604020202020204" pitchFamily="34" charset="0"/>
              <a:buChar char="•"/>
            </a:pPr>
            <a:r>
              <a:rPr lang="en-US" dirty="0">
                <a:solidFill>
                  <a:srgbClr val="003300"/>
                </a:solidFill>
              </a:rPr>
              <a:t>Data taking is stable and ongoing</a:t>
            </a:r>
          </a:p>
          <a:p>
            <a:pPr marL="285750" indent="-285750" algn="just">
              <a:buFont typeface="Arial" panose="020B0604020202020204" pitchFamily="34" charset="0"/>
              <a:buChar char="•"/>
            </a:pPr>
            <a:r>
              <a:rPr lang="en-US" dirty="0">
                <a:solidFill>
                  <a:srgbClr val="003300"/>
                </a:solidFill>
              </a:rPr>
              <a:t>Analysis is been optimized</a:t>
            </a:r>
          </a:p>
        </p:txBody>
      </p:sp>
      <p:pic>
        <p:nvPicPr>
          <p:cNvPr id="58" name="Рисунок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658" y="802697"/>
            <a:ext cx="3885779" cy="2914335"/>
          </a:xfrm>
          <a:prstGeom prst="rect">
            <a:avLst/>
          </a:prstGeom>
        </p:spPr>
      </p:pic>
      <p:sp>
        <p:nvSpPr>
          <p:cNvPr id="57" name="Title 1">
            <a:extLst>
              <a:ext uri="{FF2B5EF4-FFF2-40B4-BE49-F238E27FC236}">
                <a16:creationId xmlns="" xmlns:a16="http://schemas.microsoft.com/office/drawing/2014/main" id="{04C0D1EE-B232-4138-8302-9165AA7CA044}"/>
              </a:ext>
            </a:extLst>
          </p:cNvPr>
          <p:cNvSpPr txBox="1">
            <a:spLocks/>
          </p:cNvSpPr>
          <p:nvPr/>
        </p:nvSpPr>
        <p:spPr bwMode="auto">
          <a:xfrm>
            <a:off x="623392" y="-70100"/>
            <a:ext cx="116406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3300"/>
                </a:solidFill>
                <a:latin typeface="+mn-lt"/>
              </a:rPr>
              <a:t>GEMMA/</a:t>
            </a:r>
            <a:r>
              <a:rPr lang="en-US" sz="4000" kern="0" dirty="0" err="1">
                <a:solidFill>
                  <a:srgbClr val="003300"/>
                </a:solidFill>
                <a:latin typeface="+mn-lt"/>
              </a:rPr>
              <a:t>vGEN</a:t>
            </a:r>
            <a:r>
              <a:rPr lang="en-US" sz="4000" kern="0" dirty="0">
                <a:solidFill>
                  <a:srgbClr val="003300"/>
                </a:solidFill>
                <a:latin typeface="+mn-lt"/>
              </a:rPr>
              <a:t> experiment</a:t>
            </a:r>
          </a:p>
        </p:txBody>
      </p:sp>
      <p:pic>
        <p:nvPicPr>
          <p:cNvPr id="23" name="Рисунок 22">
            <a:extLst>
              <a:ext uri="{FF2B5EF4-FFF2-40B4-BE49-F238E27FC236}">
                <a16:creationId xmlns="" xmlns:a16="http://schemas.microsoft.com/office/drawing/2014/main" id="{57EC1859-4CC7-445A-8B06-B25C00EB2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5650"/>
            <a:ext cx="6385331" cy="3802667"/>
          </a:xfrm>
          <a:prstGeom prst="rect">
            <a:avLst/>
          </a:prstGeom>
        </p:spPr>
      </p:pic>
      <p:sp>
        <p:nvSpPr>
          <p:cNvPr id="28" name="TextBox 27">
            <a:extLst>
              <a:ext uri="{FF2B5EF4-FFF2-40B4-BE49-F238E27FC236}">
                <a16:creationId xmlns="" xmlns:a16="http://schemas.microsoft.com/office/drawing/2014/main" id="{A478AA8B-2465-4D8D-9966-094AF5357F5E}"/>
              </a:ext>
            </a:extLst>
          </p:cNvPr>
          <p:cNvSpPr txBox="1"/>
          <p:nvPr/>
        </p:nvSpPr>
        <p:spPr>
          <a:xfrm>
            <a:off x="1264499" y="3550850"/>
            <a:ext cx="1090389" cy="523220"/>
          </a:xfrm>
          <a:prstGeom prst="rect">
            <a:avLst/>
          </a:prstGeom>
          <a:noFill/>
        </p:spPr>
        <p:txBody>
          <a:bodyPr wrap="square" rtlCol="0">
            <a:spAutoFit/>
          </a:bodyPr>
          <a:lstStyle/>
          <a:p>
            <a:r>
              <a:rPr lang="en-US" sz="1400" baseline="30000" dirty="0">
                <a:latin typeface="Times New Roman" pitchFamily="18" charset="0"/>
                <a:cs typeface="Times New Roman" pitchFamily="18" charset="0"/>
              </a:rPr>
              <a:t>68,71</a:t>
            </a:r>
            <a:r>
              <a:rPr lang="en-US" sz="1400" dirty="0">
                <a:latin typeface="Times New Roman" pitchFamily="18" charset="0"/>
                <a:cs typeface="Times New Roman" pitchFamily="18" charset="0"/>
              </a:rPr>
              <a:t>Ge (L)</a:t>
            </a:r>
          </a:p>
          <a:p>
            <a:r>
              <a:rPr lang="en-US" sz="1400" dirty="0">
                <a:latin typeface="Times New Roman" pitchFamily="18" charset="0"/>
                <a:cs typeface="Times New Roman" pitchFamily="18" charset="0"/>
              </a:rPr>
              <a:t>1.3 </a:t>
            </a:r>
            <a:r>
              <a:rPr lang="en-US" sz="1400" dirty="0" err="1">
                <a:latin typeface="Times New Roman" pitchFamily="18" charset="0"/>
                <a:cs typeface="Times New Roman" pitchFamily="18" charset="0"/>
              </a:rPr>
              <a:t>keV</a:t>
            </a:r>
            <a:endParaRPr lang="ru-RU" sz="1400" dirty="0">
              <a:latin typeface="Times New Roman" pitchFamily="18" charset="0"/>
              <a:cs typeface="Times New Roman" pitchFamily="18" charset="0"/>
            </a:endParaRPr>
          </a:p>
        </p:txBody>
      </p:sp>
      <p:cxnSp>
        <p:nvCxnSpPr>
          <p:cNvPr id="29" name="Прямая со стрелкой 28">
            <a:extLst>
              <a:ext uri="{FF2B5EF4-FFF2-40B4-BE49-F238E27FC236}">
                <a16:creationId xmlns="" xmlns:a16="http://schemas.microsoft.com/office/drawing/2014/main" id="{0324ECCB-EB9A-44D0-957D-E631FFA96312}"/>
              </a:ext>
            </a:extLst>
          </p:cNvPr>
          <p:cNvCxnSpPr>
            <a:cxnSpLocks/>
          </p:cNvCxnSpPr>
          <p:nvPr/>
        </p:nvCxnSpPr>
        <p:spPr>
          <a:xfrm flipH="1">
            <a:off x="1199456" y="4074070"/>
            <a:ext cx="432048" cy="18223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C00F8C3C-0029-4175-BDEB-E77D07442AAF}"/>
              </a:ext>
            </a:extLst>
          </p:cNvPr>
          <p:cNvSpPr txBox="1"/>
          <p:nvPr/>
        </p:nvSpPr>
        <p:spPr>
          <a:xfrm>
            <a:off x="5221721" y="3946450"/>
            <a:ext cx="1202600" cy="523220"/>
          </a:xfrm>
          <a:prstGeom prst="rect">
            <a:avLst/>
          </a:prstGeom>
          <a:noFill/>
        </p:spPr>
        <p:txBody>
          <a:bodyPr wrap="square" rtlCol="0">
            <a:spAutoFit/>
          </a:bodyPr>
          <a:lstStyle/>
          <a:p>
            <a:r>
              <a:rPr lang="en-US" sz="1400" baseline="30000" dirty="0">
                <a:latin typeface="Times New Roman" pitchFamily="18" charset="0"/>
                <a:cs typeface="Times New Roman" pitchFamily="18" charset="0"/>
              </a:rPr>
              <a:t>68,71</a:t>
            </a:r>
            <a:r>
              <a:rPr lang="en-US" sz="1400" dirty="0">
                <a:latin typeface="Times New Roman" pitchFamily="18" charset="0"/>
                <a:cs typeface="Times New Roman" pitchFamily="18" charset="0"/>
              </a:rPr>
              <a:t>Ge (K) </a:t>
            </a:r>
          </a:p>
          <a:p>
            <a:r>
              <a:rPr lang="en-US" sz="1400" dirty="0">
                <a:latin typeface="Times New Roman" pitchFamily="18" charset="0"/>
                <a:cs typeface="Times New Roman" pitchFamily="18" charset="0"/>
              </a:rPr>
              <a:t>10.367 </a:t>
            </a:r>
            <a:r>
              <a:rPr lang="en-US" sz="1400" dirty="0" err="1">
                <a:latin typeface="Times New Roman" pitchFamily="18" charset="0"/>
                <a:cs typeface="Times New Roman" pitchFamily="18" charset="0"/>
              </a:rPr>
              <a:t>keV</a:t>
            </a:r>
            <a:endParaRPr lang="ru-RU" sz="1400" dirty="0">
              <a:latin typeface="Times New Roman" pitchFamily="18" charset="0"/>
              <a:cs typeface="Times New Roman" pitchFamily="18" charset="0"/>
            </a:endParaRPr>
          </a:p>
        </p:txBody>
      </p:sp>
      <p:cxnSp>
        <p:nvCxnSpPr>
          <p:cNvPr id="31" name="Прямая со стрелкой 30">
            <a:extLst>
              <a:ext uri="{FF2B5EF4-FFF2-40B4-BE49-F238E27FC236}">
                <a16:creationId xmlns="" xmlns:a16="http://schemas.microsoft.com/office/drawing/2014/main" id="{1B8933C5-692A-415E-BE17-85067A01F9DE}"/>
              </a:ext>
            </a:extLst>
          </p:cNvPr>
          <p:cNvCxnSpPr>
            <a:cxnSpLocks/>
            <a:stCxn id="30" idx="2"/>
          </p:cNvCxnSpPr>
          <p:nvPr/>
        </p:nvCxnSpPr>
        <p:spPr>
          <a:xfrm flipH="1">
            <a:off x="5221721" y="4469670"/>
            <a:ext cx="601300" cy="2294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00494951-5AD8-4A2C-A5D1-07DBF61AC05A}"/>
              </a:ext>
            </a:extLst>
          </p:cNvPr>
          <p:cNvSpPr txBox="1"/>
          <p:nvPr/>
        </p:nvSpPr>
        <p:spPr>
          <a:xfrm>
            <a:off x="2995339" y="3506228"/>
            <a:ext cx="1842580" cy="523220"/>
          </a:xfrm>
          <a:prstGeom prst="rect">
            <a:avLst/>
          </a:prstGeom>
          <a:noFill/>
        </p:spPr>
        <p:txBody>
          <a:bodyPr wrap="square" rtlCol="0">
            <a:spAutoFit/>
          </a:bodyPr>
          <a:lstStyle/>
          <a:p>
            <a:r>
              <a:rPr lang="en-US" sz="1400" baseline="30000" dirty="0">
                <a:latin typeface="Times New Roman" pitchFamily="18" charset="0"/>
                <a:cs typeface="Times New Roman" pitchFamily="18" charset="0"/>
              </a:rPr>
              <a:t>65</a:t>
            </a:r>
            <a:r>
              <a:rPr lang="en-US" sz="1400" dirty="0">
                <a:latin typeface="Times New Roman" pitchFamily="18" charset="0"/>
                <a:cs typeface="Times New Roman" pitchFamily="18" charset="0"/>
              </a:rPr>
              <a:t>Zn (K) </a:t>
            </a:r>
          </a:p>
          <a:p>
            <a:r>
              <a:rPr lang="en-US" sz="1400" dirty="0">
                <a:latin typeface="Times New Roman" pitchFamily="18" charset="0"/>
                <a:cs typeface="Times New Roman" pitchFamily="18" charset="0"/>
              </a:rPr>
              <a:t>(8.979 </a:t>
            </a:r>
            <a:r>
              <a:rPr lang="en-US" sz="1400" dirty="0" err="1">
                <a:latin typeface="Times New Roman" pitchFamily="18" charset="0"/>
                <a:cs typeface="Times New Roman" pitchFamily="18" charset="0"/>
              </a:rPr>
              <a:t>keV</a:t>
            </a:r>
            <a:r>
              <a:rPr lang="en-US" sz="1400" dirty="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cxnSp>
        <p:nvCxnSpPr>
          <p:cNvPr id="33" name="Прямая со стрелкой 32">
            <a:extLst>
              <a:ext uri="{FF2B5EF4-FFF2-40B4-BE49-F238E27FC236}">
                <a16:creationId xmlns="" xmlns:a16="http://schemas.microsoft.com/office/drawing/2014/main" id="{833405B4-BE08-4AF4-92BF-A55ADC449E47}"/>
              </a:ext>
            </a:extLst>
          </p:cNvPr>
          <p:cNvCxnSpPr>
            <a:cxnSpLocks/>
          </p:cNvCxnSpPr>
          <p:nvPr/>
        </p:nvCxnSpPr>
        <p:spPr>
          <a:xfrm>
            <a:off x="3719736" y="4029448"/>
            <a:ext cx="667165" cy="4537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Прямоугольник 39">
            <a:extLst>
              <a:ext uri="{FF2B5EF4-FFF2-40B4-BE49-F238E27FC236}">
                <a16:creationId xmlns="" xmlns:a16="http://schemas.microsoft.com/office/drawing/2014/main" id="{E4284603-8F2E-4DDD-8D05-7642641BC974}"/>
              </a:ext>
            </a:extLst>
          </p:cNvPr>
          <p:cNvSpPr/>
          <p:nvPr/>
        </p:nvSpPr>
        <p:spPr>
          <a:xfrm>
            <a:off x="551566" y="2919256"/>
            <a:ext cx="5112386" cy="35096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Preliminary!! Background index will be improved!</a:t>
            </a:r>
            <a:endParaRPr lang="ru-RU" b="1" dirty="0">
              <a:solidFill>
                <a:srgbClr val="FF0000"/>
              </a:solidFill>
            </a:endParaRPr>
          </a:p>
        </p:txBody>
      </p:sp>
      <p:pic>
        <p:nvPicPr>
          <p:cNvPr id="51" name="Рисунок 50">
            <a:extLst>
              <a:ext uri="{FF2B5EF4-FFF2-40B4-BE49-F238E27FC236}">
                <a16:creationId xmlns="" xmlns:a16="http://schemas.microsoft.com/office/drawing/2014/main" id="{2BCD9228-F507-4C5A-A577-C35416F5C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490173" y="1166989"/>
            <a:ext cx="2914335" cy="2185750"/>
          </a:xfrm>
          <a:prstGeom prst="rect">
            <a:avLst/>
          </a:prstGeom>
        </p:spPr>
      </p:pic>
      <p:sp>
        <p:nvSpPr>
          <p:cNvPr id="52" name="TextBox 51">
            <a:extLst>
              <a:ext uri="{FF2B5EF4-FFF2-40B4-BE49-F238E27FC236}">
                <a16:creationId xmlns="" xmlns:a16="http://schemas.microsoft.com/office/drawing/2014/main" id="{84375306-C7D6-4622-A774-F083362BF2BE}"/>
              </a:ext>
            </a:extLst>
          </p:cNvPr>
          <p:cNvSpPr txBox="1"/>
          <p:nvPr/>
        </p:nvSpPr>
        <p:spPr>
          <a:xfrm>
            <a:off x="6413291" y="3784972"/>
            <a:ext cx="5550162" cy="2308324"/>
          </a:xfrm>
          <a:prstGeom prst="rect">
            <a:avLst/>
          </a:prstGeom>
          <a:solidFill>
            <a:schemeClr val="accent1">
              <a:lumMod val="20000"/>
              <a:lumOff val="80000"/>
            </a:schemeClr>
          </a:solidFill>
          <a:ln>
            <a:solidFill>
              <a:srgbClr val="003300"/>
            </a:solidFill>
          </a:ln>
        </p:spPr>
        <p:txBody>
          <a:bodyPr wrap="square" rtlCol="0">
            <a:spAutoFit/>
          </a:bodyPr>
          <a:lstStyle/>
          <a:p>
            <a:r>
              <a:rPr lang="en-US" dirty="0">
                <a:cs typeface="Times New Roman" pitchFamily="18" charset="0"/>
              </a:rPr>
              <a:t>Improvement in comparison with</a:t>
            </a:r>
            <a:r>
              <a:rPr lang="ru-RU" dirty="0">
                <a:cs typeface="Times New Roman" pitchFamily="18" charset="0"/>
              </a:rPr>
              <a:t> </a:t>
            </a:r>
            <a:r>
              <a:rPr lang="en-US" dirty="0">
                <a:cs typeface="Times New Roman" pitchFamily="18" charset="0"/>
              </a:rPr>
              <a:t>GEMMA-I:</a:t>
            </a:r>
          </a:p>
          <a:p>
            <a:pPr marL="285750" indent="-285750">
              <a:buFont typeface="Wingdings" panose="05000000000000000000" pitchFamily="2" charset="2"/>
              <a:buChar char="ü"/>
            </a:pPr>
            <a:r>
              <a:rPr lang="en-US" dirty="0">
                <a:cs typeface="Times New Roman" pitchFamily="18" charset="0"/>
              </a:rPr>
              <a:t>Energy threshold</a:t>
            </a:r>
            <a:r>
              <a:rPr lang="ru-RU" dirty="0">
                <a:cs typeface="Times New Roman" pitchFamily="18" charset="0"/>
              </a:rPr>
              <a:t>: 2</a:t>
            </a:r>
            <a:r>
              <a:rPr lang="en-US" dirty="0">
                <a:cs typeface="Times New Roman" pitchFamily="18" charset="0"/>
              </a:rPr>
              <a:t> keV </a:t>
            </a:r>
            <a:r>
              <a:rPr lang="en-US" dirty="0">
                <a:cs typeface="Times New Roman" pitchFamily="18" charset="0"/>
                <a:sym typeface="Symbol" panose="05050102010706020507" pitchFamily="18" charset="2"/>
              </a:rPr>
              <a:t> </a:t>
            </a:r>
            <a:r>
              <a:rPr lang="en-US" b="1" dirty="0">
                <a:cs typeface="Times New Roman" pitchFamily="18" charset="0"/>
                <a:sym typeface="Symbol" panose="05050102010706020507" pitchFamily="18" charset="2"/>
              </a:rPr>
              <a:t>200 eV </a:t>
            </a:r>
            <a:r>
              <a:rPr lang="en-US" b="1" dirty="0">
                <a:solidFill>
                  <a:srgbClr val="00B050"/>
                </a:solidFill>
                <a:cs typeface="Times New Roman" pitchFamily="18" charset="0"/>
                <a:sym typeface="Symbol" panose="05050102010706020507" pitchFamily="18" charset="2"/>
              </a:rPr>
              <a:t>(achieved)</a:t>
            </a:r>
            <a:r>
              <a:rPr lang="en-US" dirty="0">
                <a:solidFill>
                  <a:srgbClr val="00B050"/>
                </a:solidFill>
                <a:cs typeface="Times New Roman" pitchFamily="18" charset="0"/>
                <a:sym typeface="Symbol" panose="05050102010706020507" pitchFamily="18" charset="2"/>
              </a:rPr>
              <a:t> </a:t>
            </a:r>
          </a:p>
          <a:p>
            <a:pPr marL="285750" indent="-285750">
              <a:buFont typeface="Wingdings" panose="05000000000000000000" pitchFamily="2" charset="2"/>
              <a:buChar char="ü"/>
            </a:pPr>
            <a:r>
              <a:rPr lang="en-US" dirty="0">
                <a:cs typeface="Times New Roman" pitchFamily="18" charset="0"/>
                <a:sym typeface="Symbol" panose="05050102010706020507" pitchFamily="18" charset="2"/>
              </a:rPr>
              <a:t>Neutrino flux: 2.610</a:t>
            </a:r>
            <a:r>
              <a:rPr lang="en-US" baseline="30000" dirty="0">
                <a:cs typeface="Times New Roman" pitchFamily="18" charset="0"/>
                <a:sym typeface="Symbol" panose="05050102010706020507" pitchFamily="18" charset="2"/>
              </a:rPr>
              <a:t>13 </a:t>
            </a:r>
            <a:r>
              <a:rPr lang="en-US" dirty="0">
                <a:cs typeface="Times New Roman" pitchFamily="18" charset="0"/>
                <a:sym typeface="Symbol" panose="05050102010706020507" pitchFamily="18" charset="2"/>
              </a:rPr>
              <a:t>/(scm</a:t>
            </a:r>
            <a:r>
              <a:rPr lang="en-US" baseline="30000" dirty="0">
                <a:cs typeface="Times New Roman" pitchFamily="18" charset="0"/>
                <a:sym typeface="Symbol" panose="05050102010706020507" pitchFamily="18" charset="2"/>
              </a:rPr>
              <a:t>2</a:t>
            </a:r>
            <a:r>
              <a:rPr lang="en-US" dirty="0">
                <a:cs typeface="Times New Roman" pitchFamily="18" charset="0"/>
                <a:sym typeface="Symbol" panose="05050102010706020507" pitchFamily="18" charset="2"/>
              </a:rPr>
              <a:t>)  </a:t>
            </a:r>
            <a:r>
              <a:rPr lang="en-US" b="1" dirty="0">
                <a:cs typeface="Times New Roman" pitchFamily="18" charset="0"/>
                <a:sym typeface="Symbol" panose="05050102010706020507" pitchFamily="18" charset="2"/>
              </a:rPr>
              <a:t>510</a:t>
            </a:r>
            <a:r>
              <a:rPr lang="en-US" b="1" baseline="30000" dirty="0">
                <a:cs typeface="Times New Roman" pitchFamily="18" charset="0"/>
                <a:sym typeface="Symbol" panose="05050102010706020507" pitchFamily="18" charset="2"/>
              </a:rPr>
              <a:t>13 </a:t>
            </a:r>
            <a:r>
              <a:rPr lang="en-US" b="1" dirty="0">
                <a:cs typeface="Times New Roman" pitchFamily="18" charset="0"/>
                <a:sym typeface="Symbol" panose="05050102010706020507" pitchFamily="18" charset="2"/>
              </a:rPr>
              <a:t>/(scm</a:t>
            </a:r>
            <a:r>
              <a:rPr lang="en-US" b="1" baseline="30000" dirty="0">
                <a:cs typeface="Times New Roman" pitchFamily="18" charset="0"/>
                <a:sym typeface="Symbol" panose="05050102010706020507" pitchFamily="18" charset="2"/>
              </a:rPr>
              <a:t>2</a:t>
            </a:r>
            <a:r>
              <a:rPr lang="en-US" b="1" dirty="0">
                <a:cs typeface="Times New Roman" pitchFamily="18" charset="0"/>
                <a:sym typeface="Symbol" panose="05050102010706020507" pitchFamily="18" charset="2"/>
              </a:rPr>
              <a:t>) </a:t>
            </a:r>
            <a:r>
              <a:rPr lang="en-US" b="1" dirty="0">
                <a:solidFill>
                  <a:srgbClr val="00B050"/>
                </a:solidFill>
                <a:cs typeface="Times New Roman" pitchFamily="18" charset="0"/>
                <a:sym typeface="Symbol" panose="05050102010706020507" pitchFamily="18" charset="2"/>
              </a:rPr>
              <a:t>(achieved) </a:t>
            </a:r>
          </a:p>
          <a:p>
            <a:pPr marL="285750" indent="-285750">
              <a:buFont typeface="Wingdings" panose="05000000000000000000" pitchFamily="2" charset="2"/>
              <a:buChar char="ü"/>
            </a:pPr>
            <a:r>
              <a:rPr lang="en-US" dirty="0">
                <a:cs typeface="Times New Roman" pitchFamily="18" charset="0"/>
                <a:sym typeface="Symbol" panose="05050102010706020507" pitchFamily="18" charset="2"/>
              </a:rPr>
              <a:t>Mass</a:t>
            </a:r>
            <a:r>
              <a:rPr lang="ru-RU" dirty="0">
                <a:cs typeface="Times New Roman" pitchFamily="18" charset="0"/>
                <a:sym typeface="Symbol" panose="05050102010706020507" pitchFamily="18" charset="2"/>
              </a:rPr>
              <a:t>:</a:t>
            </a:r>
            <a:r>
              <a:rPr lang="en-US" dirty="0">
                <a:cs typeface="Times New Roman" pitchFamily="18" charset="0"/>
                <a:sym typeface="Symbol" panose="05050102010706020507" pitchFamily="18" charset="2"/>
              </a:rPr>
              <a:t> 1.5 kg  </a:t>
            </a:r>
            <a:r>
              <a:rPr lang="en-US" b="1" dirty="0">
                <a:cs typeface="Times New Roman" pitchFamily="18" charset="0"/>
                <a:sym typeface="Symbol" panose="05050102010706020507" pitchFamily="18" charset="2"/>
              </a:rPr>
              <a:t>5.5 kg </a:t>
            </a:r>
            <a:r>
              <a:rPr lang="en-US" b="1" dirty="0">
                <a:solidFill>
                  <a:srgbClr val="FFFF00"/>
                </a:solidFill>
                <a:effectLst>
                  <a:outerShdw blurRad="38100" dist="38100" dir="2700000" algn="tl">
                    <a:srgbClr val="000000">
                      <a:alpha val="43137"/>
                    </a:srgbClr>
                  </a:outerShdw>
                </a:effectLst>
                <a:cs typeface="Times New Roman" pitchFamily="18" charset="0"/>
                <a:sym typeface="Symbol" panose="05050102010706020507" pitchFamily="18" charset="2"/>
              </a:rPr>
              <a:t>(first detector is at place, waiting for others to be ready)</a:t>
            </a:r>
          </a:p>
          <a:p>
            <a:pPr marL="285750" indent="-285750">
              <a:buFont typeface="Wingdings" panose="05000000000000000000" pitchFamily="2" charset="2"/>
              <a:buChar char="ü"/>
            </a:pPr>
            <a:r>
              <a:rPr lang="el-GR" dirty="0">
                <a:cs typeface="Times New Roman" pitchFamily="18" charset="0"/>
                <a:sym typeface="Symbol" panose="05050102010706020507" pitchFamily="18" charset="2"/>
              </a:rPr>
              <a:t>μ</a:t>
            </a:r>
            <a:r>
              <a:rPr lang="en-US" baseline="-25000" dirty="0">
                <a:cs typeface="Times New Roman" pitchFamily="18" charset="0"/>
                <a:sym typeface="Symbol" panose="05050102010706020507" pitchFamily="18" charset="2"/>
              </a:rPr>
              <a:t>v</a:t>
            </a:r>
            <a:r>
              <a:rPr lang="en-US" dirty="0">
                <a:cs typeface="Times New Roman" pitchFamily="18" charset="0"/>
                <a:sym typeface="Symbol" panose="05050102010706020507" pitchFamily="18" charset="2"/>
              </a:rPr>
              <a:t> &lt; 2.910</a:t>
            </a:r>
            <a:r>
              <a:rPr lang="en-US" baseline="30000" dirty="0">
                <a:cs typeface="Times New Roman" pitchFamily="18" charset="0"/>
                <a:sym typeface="Symbol" panose="05050102010706020507" pitchFamily="18" charset="2"/>
              </a:rPr>
              <a:t>–11</a:t>
            </a:r>
            <a:r>
              <a:rPr lang="el-GR" dirty="0">
                <a:cs typeface="Times New Roman" pitchFamily="18" charset="0"/>
                <a:sym typeface="Symbol" panose="05050102010706020507" pitchFamily="18" charset="2"/>
              </a:rPr>
              <a:t>μ</a:t>
            </a:r>
            <a:r>
              <a:rPr lang="en-US" baseline="-25000" dirty="0">
                <a:cs typeface="Times New Roman" pitchFamily="18" charset="0"/>
                <a:sym typeface="Symbol" panose="05050102010706020507" pitchFamily="18" charset="2"/>
              </a:rPr>
              <a:t>B</a:t>
            </a:r>
            <a:r>
              <a:rPr lang="en-US" dirty="0">
                <a:cs typeface="Times New Roman" pitchFamily="18" charset="0"/>
                <a:sym typeface="Symbol" panose="05050102010706020507" pitchFamily="18" charset="2"/>
              </a:rPr>
              <a:t> (world best limit)  </a:t>
            </a:r>
            <a:r>
              <a:rPr lang="el-GR" dirty="0">
                <a:cs typeface="Times New Roman" pitchFamily="18" charset="0"/>
                <a:sym typeface="Symbol" panose="05050102010706020507" pitchFamily="18" charset="2"/>
              </a:rPr>
              <a:t>μ</a:t>
            </a:r>
            <a:r>
              <a:rPr lang="en-US" baseline="-25000" dirty="0">
                <a:cs typeface="Times New Roman" pitchFamily="18" charset="0"/>
                <a:sym typeface="Symbol" panose="05050102010706020507" pitchFamily="18" charset="2"/>
              </a:rPr>
              <a:t>v</a:t>
            </a:r>
            <a:r>
              <a:rPr lang="en-US" dirty="0">
                <a:cs typeface="Times New Roman" pitchFamily="18" charset="0"/>
                <a:sym typeface="Symbol" panose="05050102010706020507" pitchFamily="18" charset="2"/>
              </a:rPr>
              <a:t> &lt; (5-9)10</a:t>
            </a:r>
            <a:r>
              <a:rPr lang="en-US" baseline="30000" dirty="0">
                <a:cs typeface="Times New Roman" pitchFamily="18" charset="0"/>
                <a:sym typeface="Symbol" panose="05050102010706020507" pitchFamily="18" charset="2"/>
              </a:rPr>
              <a:t>–12</a:t>
            </a:r>
            <a:r>
              <a:rPr lang="el-GR" dirty="0">
                <a:cs typeface="Times New Roman" pitchFamily="18" charset="0"/>
                <a:sym typeface="Symbol" panose="05050102010706020507" pitchFamily="18" charset="2"/>
              </a:rPr>
              <a:t>μ</a:t>
            </a:r>
            <a:r>
              <a:rPr lang="en-US" baseline="-25000" dirty="0">
                <a:cs typeface="Times New Roman" pitchFamily="18" charset="0"/>
                <a:sym typeface="Symbol" panose="05050102010706020507" pitchFamily="18" charset="2"/>
              </a:rPr>
              <a:t>B</a:t>
            </a:r>
            <a:r>
              <a:rPr lang="en-US" dirty="0">
                <a:cs typeface="Times New Roman" pitchFamily="18" charset="0"/>
                <a:sym typeface="Symbol" panose="05050102010706020507" pitchFamily="18" charset="2"/>
              </a:rPr>
              <a:t> (after few years of data taking)</a:t>
            </a:r>
          </a:p>
        </p:txBody>
      </p:sp>
      <p:sp>
        <p:nvSpPr>
          <p:cNvPr id="53" name="Прямоугольник 9">
            <a:extLst>
              <a:ext uri="{FF2B5EF4-FFF2-40B4-BE49-F238E27FC236}">
                <a16:creationId xmlns="" xmlns:a16="http://schemas.microsoft.com/office/drawing/2014/main" id="{F143EEA5-9117-4366-B2E1-51006C62FC92}"/>
              </a:ext>
            </a:extLst>
          </p:cNvPr>
          <p:cNvSpPr>
            <a:spLocks noChangeArrowheads="1"/>
          </p:cNvSpPr>
          <p:nvPr/>
        </p:nvSpPr>
        <p:spPr bwMode="auto">
          <a:xfrm>
            <a:off x="6385331" y="6167045"/>
            <a:ext cx="5578122" cy="646331"/>
          </a:xfrm>
          <a:prstGeom prst="rect">
            <a:avLst/>
          </a:prstGeom>
          <a:solidFill>
            <a:schemeClr val="accent1">
              <a:lumMod val="20000"/>
              <a:lumOff val="80000"/>
            </a:schemeClr>
          </a:solidFill>
          <a:ln w="9525">
            <a:solidFill>
              <a:srgbClr val="003300"/>
            </a:solidFill>
            <a:miter lim="800000"/>
            <a:headEnd/>
            <a:tailEnd/>
          </a:ln>
        </p:spPr>
        <p:txBody>
          <a:bodyPr wrap="square">
            <a:spAutoFit/>
          </a:bodyPr>
          <a:lstStyle/>
          <a:p>
            <a:r>
              <a:rPr lang="en-US" dirty="0">
                <a:solidFill>
                  <a:srgbClr val="003300"/>
                </a:solidFill>
              </a:rPr>
              <a:t>Future: detectors with an ultimate energy threshold in the range of 10 eV. New cryostat has been ordered!</a:t>
            </a:r>
          </a:p>
        </p:txBody>
      </p:sp>
    </p:spTree>
    <p:extLst>
      <p:ext uri="{BB962C8B-B14F-4D97-AF65-F5344CB8AC3E}">
        <p14:creationId xmlns:p14="http://schemas.microsoft.com/office/powerpoint/2010/main" val="38010085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623392" y="-70100"/>
            <a:ext cx="116406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3300"/>
                </a:solidFill>
                <a:latin typeface="+mn-lt"/>
              </a:rPr>
              <a:t>EDELWEISS experiment</a:t>
            </a:r>
          </a:p>
        </p:txBody>
      </p:sp>
      <p:sp>
        <p:nvSpPr>
          <p:cNvPr id="56" name="Прямоугольник 55"/>
          <p:cNvSpPr/>
          <p:nvPr/>
        </p:nvSpPr>
        <p:spPr>
          <a:xfrm>
            <a:off x="196416" y="739787"/>
            <a:ext cx="7488831" cy="3416320"/>
          </a:xfrm>
          <a:prstGeom prst="rect">
            <a:avLst/>
          </a:prstGeom>
          <a:solidFill>
            <a:schemeClr val="accent1">
              <a:lumMod val="20000"/>
              <a:lumOff val="80000"/>
            </a:schemeClr>
          </a:solidFill>
          <a:ln>
            <a:solidFill>
              <a:srgbClr val="003300"/>
            </a:solidFill>
          </a:ln>
        </p:spPr>
        <p:txBody>
          <a:bodyPr wrap="square">
            <a:spAutoFit/>
          </a:bodyPr>
          <a:lstStyle/>
          <a:p>
            <a:pPr algn="just"/>
            <a:r>
              <a:rPr lang="en-US" dirty="0"/>
              <a:t>Direct search for </a:t>
            </a:r>
            <a:r>
              <a:rPr lang="en-US" b="1" dirty="0"/>
              <a:t>Dark Matter (DM)</a:t>
            </a:r>
            <a:r>
              <a:rPr lang="en-US" dirty="0"/>
              <a:t> is the fundamental scientific problem addressed by the EDELWEISS experiment. It is located at LSM (Modane, France) underground laboratory at the depth of </a:t>
            </a:r>
            <a:r>
              <a:rPr lang="en-US" b="1" dirty="0">
                <a:solidFill>
                  <a:srgbClr val="3333FF"/>
                </a:solidFill>
              </a:rPr>
              <a:t>4800 m </a:t>
            </a:r>
            <a:r>
              <a:rPr lang="en-US" b="1" dirty="0" err="1">
                <a:solidFill>
                  <a:srgbClr val="3333FF"/>
                </a:solidFill>
              </a:rPr>
              <a:t>w.e</a:t>
            </a:r>
            <a:r>
              <a:rPr lang="en-US" b="1" dirty="0">
                <a:solidFill>
                  <a:srgbClr val="3333FF"/>
                </a:solidFill>
              </a:rPr>
              <a:t>.</a:t>
            </a:r>
            <a:r>
              <a:rPr lang="en-US" dirty="0"/>
              <a:t> Experiment searches </a:t>
            </a:r>
            <a:r>
              <a:rPr lang="en-US" b="1" dirty="0"/>
              <a:t>DM</a:t>
            </a:r>
            <a:r>
              <a:rPr lang="en-US" dirty="0"/>
              <a:t> with specially developed </a:t>
            </a:r>
            <a:r>
              <a:rPr lang="en-US" dirty="0" err="1"/>
              <a:t>HPGe</a:t>
            </a:r>
            <a:r>
              <a:rPr lang="en-US" dirty="0"/>
              <a:t> detector-bolometers having the ability of efficient discrimination for background events. With an excellent energy resolution and low energy threshold EDELWEISS detectors optimized for the search of low-mass WIMPs and other DM candidates at low-energy region inaccessible by other techniques. </a:t>
            </a:r>
          </a:p>
          <a:p>
            <a:pPr algn="just"/>
            <a:r>
              <a:rPr lang="en-US" dirty="0"/>
              <a:t>The breakthrough made by the EDELWEISS due to creation of detectors sensitive to the nuclear recoil energy range </a:t>
            </a:r>
            <a:r>
              <a:rPr lang="en-US" b="1" dirty="0"/>
              <a:t>below 100 eV </a:t>
            </a:r>
            <a:r>
              <a:rPr lang="en-US" dirty="0"/>
              <a:t>opens up completely new possibilities not only for DM search, but also for studying neutrinos with coherent elastic neutrino-nucleus scattering (</a:t>
            </a:r>
            <a:r>
              <a:rPr lang="en-US" b="1" dirty="0" err="1"/>
              <a:t>CEνNS</a:t>
            </a:r>
            <a:r>
              <a:rPr lang="en-US" dirty="0"/>
              <a:t>).</a:t>
            </a:r>
            <a:endParaRPr lang="ru-RU" dirty="0">
              <a:solidFill>
                <a:srgbClr val="003300"/>
              </a:solidFill>
            </a:endParaRPr>
          </a:p>
        </p:txBody>
      </p:sp>
      <p:pic>
        <p:nvPicPr>
          <p:cNvPr id="33" name="Picture 3">
            <a:extLst>
              <a:ext uri="{FF2B5EF4-FFF2-40B4-BE49-F238E27FC236}">
                <a16:creationId xmlns="" xmlns:a16="http://schemas.microsoft.com/office/drawing/2014/main" id="{472C9FF8-7D17-41B2-805B-7B968365A75A}"/>
              </a:ext>
            </a:extLst>
          </p:cNvPr>
          <p:cNvPicPr>
            <a:picLocks noChangeAspect="1" noChangeArrowheads="1"/>
          </p:cNvPicPr>
          <p:nvPr/>
        </p:nvPicPr>
        <p:blipFill>
          <a:blip r:embed="rId3" cstate="print"/>
          <a:srcRect/>
          <a:stretch>
            <a:fillRect/>
          </a:stretch>
        </p:blipFill>
        <p:spPr bwMode="auto">
          <a:xfrm>
            <a:off x="7817274" y="1557510"/>
            <a:ext cx="4202199" cy="3887713"/>
          </a:xfrm>
          <a:prstGeom prst="rect">
            <a:avLst/>
          </a:prstGeom>
          <a:noFill/>
          <a:ln w="9525">
            <a:noFill/>
            <a:miter lim="800000"/>
            <a:headEnd/>
            <a:tailEnd/>
          </a:ln>
          <a:effectLst/>
        </p:spPr>
      </p:pic>
      <p:pic>
        <p:nvPicPr>
          <p:cNvPr id="34" name="Picture 5">
            <a:extLst>
              <a:ext uri="{FF2B5EF4-FFF2-40B4-BE49-F238E27FC236}">
                <a16:creationId xmlns="" xmlns:a16="http://schemas.microsoft.com/office/drawing/2014/main" id="{602A6B68-9685-426F-B8D6-9E504BB0AD13}"/>
              </a:ext>
            </a:extLst>
          </p:cNvPr>
          <p:cNvPicPr>
            <a:picLocks noChangeAspect="1" noChangeArrowheads="1"/>
          </p:cNvPicPr>
          <p:nvPr/>
        </p:nvPicPr>
        <p:blipFill>
          <a:blip r:embed="rId4" cstate="print"/>
          <a:srcRect/>
          <a:stretch>
            <a:fillRect/>
          </a:stretch>
        </p:blipFill>
        <p:spPr bwMode="auto">
          <a:xfrm>
            <a:off x="10207480" y="4153745"/>
            <a:ext cx="1783037" cy="2663077"/>
          </a:xfrm>
          <a:prstGeom prst="rect">
            <a:avLst/>
          </a:prstGeom>
          <a:noFill/>
          <a:ln w="9525">
            <a:noFill/>
            <a:miter lim="800000"/>
            <a:headEnd/>
            <a:tailEnd/>
          </a:ln>
          <a:effectLst/>
        </p:spPr>
      </p:pic>
      <p:pic>
        <p:nvPicPr>
          <p:cNvPr id="55" name="Picture 14" descr="poslabo">
            <a:extLst>
              <a:ext uri="{FF2B5EF4-FFF2-40B4-BE49-F238E27FC236}">
                <a16:creationId xmlns="" xmlns:a16="http://schemas.microsoft.com/office/drawing/2014/main" id="{210C119A-2B59-4A7A-8CC8-714912E4AD83}"/>
              </a:ext>
            </a:extLst>
          </p:cNvPr>
          <p:cNvPicPr>
            <a:picLocks noChangeAspect="1" noChangeArrowheads="1"/>
          </p:cNvPicPr>
          <p:nvPr/>
        </p:nvPicPr>
        <p:blipFill>
          <a:blip r:embed="rId5" cstate="print"/>
          <a:srcRect/>
          <a:stretch>
            <a:fillRect/>
          </a:stretch>
        </p:blipFill>
        <p:spPr bwMode="auto">
          <a:xfrm>
            <a:off x="8434059" y="662960"/>
            <a:ext cx="3348037" cy="887413"/>
          </a:xfrm>
          <a:prstGeom prst="rect">
            <a:avLst/>
          </a:prstGeom>
          <a:noFill/>
          <a:ln w="9525">
            <a:noFill/>
            <a:miter lim="800000"/>
            <a:headEnd/>
            <a:tailEnd/>
          </a:ln>
        </p:spPr>
      </p:pic>
      <p:cxnSp>
        <p:nvCxnSpPr>
          <p:cNvPr id="6" name="Прямая со стрелкой 5">
            <a:extLst>
              <a:ext uri="{FF2B5EF4-FFF2-40B4-BE49-F238E27FC236}">
                <a16:creationId xmlns="" xmlns:a16="http://schemas.microsoft.com/office/drawing/2014/main" id="{C5453E93-9F2B-4C25-9D22-122A18356C58}"/>
              </a:ext>
            </a:extLst>
          </p:cNvPr>
          <p:cNvCxnSpPr>
            <a:cxnSpLocks/>
          </p:cNvCxnSpPr>
          <p:nvPr/>
        </p:nvCxnSpPr>
        <p:spPr>
          <a:xfrm flipH="1" flipV="1">
            <a:off x="9918373" y="3933056"/>
            <a:ext cx="570115" cy="1141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a:extLst>
              <a:ext uri="{FF2B5EF4-FFF2-40B4-BE49-F238E27FC236}">
                <a16:creationId xmlns="" xmlns:a16="http://schemas.microsoft.com/office/drawing/2014/main" id="{E22EF886-D44E-4A07-9DE3-6E1A30DD6D00}"/>
              </a:ext>
            </a:extLst>
          </p:cNvPr>
          <p:cNvCxnSpPr>
            <a:cxnSpLocks/>
          </p:cNvCxnSpPr>
          <p:nvPr/>
        </p:nvCxnSpPr>
        <p:spPr>
          <a:xfrm flipH="1" flipV="1">
            <a:off x="10108077" y="1599064"/>
            <a:ext cx="92379" cy="5718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 xmlns:a16="http://schemas.microsoft.com/office/drawing/2014/main" id="{181D0CB9-B745-490A-BE7E-310C17736488}"/>
              </a:ext>
            </a:extLst>
          </p:cNvPr>
          <p:cNvCxnSpPr>
            <a:cxnSpLocks/>
          </p:cNvCxnSpPr>
          <p:nvPr/>
        </p:nvCxnSpPr>
        <p:spPr>
          <a:xfrm>
            <a:off x="9859000" y="5549472"/>
            <a:ext cx="4011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Рисунок 11">
            <a:extLst>
              <a:ext uri="{FF2B5EF4-FFF2-40B4-BE49-F238E27FC236}">
                <a16:creationId xmlns="" xmlns:a16="http://schemas.microsoft.com/office/drawing/2014/main" id="{29EE219A-3CD7-43BF-A5A6-DA8C03F122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60827"/>
            <a:ext cx="6216618" cy="2097173"/>
          </a:xfrm>
          <a:prstGeom prst="rect">
            <a:avLst/>
          </a:prstGeom>
        </p:spPr>
      </p:pic>
      <p:pic>
        <p:nvPicPr>
          <p:cNvPr id="65" name="Рисунок 64">
            <a:extLst>
              <a:ext uri="{FF2B5EF4-FFF2-40B4-BE49-F238E27FC236}">
                <a16:creationId xmlns="" xmlns:a16="http://schemas.microsoft.com/office/drawing/2014/main" id="{30AF0960-4115-47A1-9C05-55F62BF688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2386" y="4398986"/>
            <a:ext cx="3537658" cy="2358439"/>
          </a:xfrm>
          <a:prstGeom prst="rect">
            <a:avLst/>
          </a:prstGeom>
        </p:spPr>
      </p:pic>
      <p:sp>
        <p:nvSpPr>
          <p:cNvPr id="16" name="Прямоугольник 15">
            <a:extLst>
              <a:ext uri="{FF2B5EF4-FFF2-40B4-BE49-F238E27FC236}">
                <a16:creationId xmlns="" xmlns:a16="http://schemas.microsoft.com/office/drawing/2014/main" id="{F5874C7C-A107-4AD0-B190-505B6DA4E457}"/>
              </a:ext>
            </a:extLst>
          </p:cNvPr>
          <p:cNvSpPr/>
          <p:nvPr/>
        </p:nvSpPr>
        <p:spPr>
          <a:xfrm>
            <a:off x="379732" y="4453050"/>
            <a:ext cx="6096000" cy="307777"/>
          </a:xfrm>
          <a:prstGeom prst="rect">
            <a:avLst/>
          </a:prstGeom>
        </p:spPr>
        <p:txBody>
          <a:bodyPr>
            <a:spAutoFit/>
          </a:bodyPr>
          <a:lstStyle/>
          <a:p>
            <a:r>
              <a:rPr lang="en-US" sz="1400" i="1" dirty="0">
                <a:latin typeface="Times New Roman" panose="02020603050405020304" pitchFamily="18" charset="0"/>
                <a:ea typeface="SimSun" panose="02010600030101010101" pitchFamily="2" charset="-122"/>
              </a:rPr>
              <a:t>Search for light WIMPs in EDELWEISS-2019 experimental spectrum</a:t>
            </a:r>
            <a:endParaRPr lang="ru-RU" sz="1400" dirty="0"/>
          </a:p>
        </p:txBody>
      </p:sp>
      <p:sp>
        <p:nvSpPr>
          <p:cNvPr id="66" name="Rectangle 12">
            <a:extLst>
              <a:ext uri="{FF2B5EF4-FFF2-40B4-BE49-F238E27FC236}">
                <a16:creationId xmlns="" xmlns:a16="http://schemas.microsoft.com/office/drawing/2014/main" id="{30FBF44C-B429-4B56-945E-1531C4634E6A}"/>
              </a:ext>
            </a:extLst>
          </p:cNvPr>
          <p:cNvSpPr>
            <a:spLocks noChangeArrowheads="1"/>
          </p:cNvSpPr>
          <p:nvPr/>
        </p:nvSpPr>
        <p:spPr bwMode="auto">
          <a:xfrm>
            <a:off x="10674458" y="601287"/>
            <a:ext cx="849079" cy="276999"/>
          </a:xfrm>
          <a:prstGeom prst="rect">
            <a:avLst/>
          </a:prstGeom>
          <a:noFill/>
          <a:ln w="9525">
            <a:noFill/>
            <a:miter lim="800000"/>
            <a:headEnd/>
            <a:tailEnd/>
          </a:ln>
          <a:effectLst/>
        </p:spPr>
        <p:txBody>
          <a:bodyPr wrap="none">
            <a:spAutoFit/>
          </a:bodyPr>
          <a:lstStyle/>
          <a:p>
            <a:r>
              <a:rPr lang="fr-FR" sz="1200" b="1" dirty="0">
                <a:solidFill>
                  <a:srgbClr val="3333FF"/>
                </a:solidFill>
                <a:ea typeface="MS PGothic" pitchFamily="34" charset="-128"/>
              </a:rPr>
              <a:t>4800 </a:t>
            </a:r>
            <a:r>
              <a:rPr lang="fr-FR" sz="1200" b="1" dirty="0" err="1">
                <a:solidFill>
                  <a:srgbClr val="3333FF"/>
                </a:solidFill>
                <a:ea typeface="MS PGothic" pitchFamily="34" charset="-128"/>
              </a:rPr>
              <a:t>mwe</a:t>
            </a:r>
            <a:endParaRPr lang="fr-FR" sz="1200" b="1" dirty="0">
              <a:solidFill>
                <a:srgbClr val="3333FF"/>
              </a:solidFill>
              <a:ea typeface="MS PGothic" pitchFamily="34" charset="-128"/>
            </a:endParaRPr>
          </a:p>
        </p:txBody>
      </p:sp>
    </p:spTree>
    <p:extLst>
      <p:ext uri="{BB962C8B-B14F-4D97-AF65-F5344CB8AC3E}">
        <p14:creationId xmlns:p14="http://schemas.microsoft.com/office/powerpoint/2010/main" val="369654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FE4D6386-0C48-4F88-9674-4E3654D8E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265973"/>
            <a:ext cx="4799856" cy="4592027"/>
          </a:xfrm>
          <a:prstGeom prst="rect">
            <a:avLst/>
          </a:prstGeom>
        </p:spPr>
      </p:pic>
      <p:sp>
        <p:nvSpPr>
          <p:cNvPr id="15" name="Title 1"/>
          <p:cNvSpPr txBox="1">
            <a:spLocks/>
          </p:cNvSpPr>
          <p:nvPr/>
        </p:nvSpPr>
        <p:spPr bwMode="auto">
          <a:xfrm>
            <a:off x="623392" y="-70100"/>
            <a:ext cx="1164061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a:solidFill>
                  <a:srgbClr val="003300"/>
                </a:solidFill>
                <a:latin typeface="+mn-lt"/>
              </a:rPr>
              <a:t>Ricochet experiment</a:t>
            </a:r>
          </a:p>
        </p:txBody>
      </p:sp>
      <p:sp>
        <p:nvSpPr>
          <p:cNvPr id="56" name="Прямоугольник 55"/>
          <p:cNvSpPr/>
          <p:nvPr/>
        </p:nvSpPr>
        <p:spPr>
          <a:xfrm>
            <a:off x="196416" y="739787"/>
            <a:ext cx="7987816" cy="3416320"/>
          </a:xfrm>
          <a:prstGeom prst="rect">
            <a:avLst/>
          </a:prstGeom>
          <a:solidFill>
            <a:schemeClr val="accent1">
              <a:lumMod val="20000"/>
              <a:lumOff val="80000"/>
            </a:schemeClr>
          </a:solidFill>
          <a:ln>
            <a:solidFill>
              <a:srgbClr val="003300"/>
            </a:solidFill>
          </a:ln>
        </p:spPr>
        <p:txBody>
          <a:bodyPr wrap="square">
            <a:spAutoFit/>
          </a:bodyPr>
          <a:lstStyle/>
          <a:p>
            <a:pPr algn="just"/>
            <a:r>
              <a:rPr lang="en-US" b="1" dirty="0"/>
              <a:t>Ricochet</a:t>
            </a:r>
            <a:r>
              <a:rPr lang="en-US" dirty="0"/>
              <a:t> is a new experiment aimed to investigate of </a:t>
            </a:r>
            <a:r>
              <a:rPr lang="en-US" dirty="0" err="1"/>
              <a:t>CEvNS</a:t>
            </a:r>
            <a:r>
              <a:rPr lang="en-US" dirty="0"/>
              <a:t> at a precision of </a:t>
            </a:r>
            <a:r>
              <a:rPr lang="en-US" dirty="0">
                <a:sym typeface="Symbol" panose="05050102010706020507" pitchFamily="18" charset="2"/>
              </a:rPr>
              <a:t> 1%. </a:t>
            </a:r>
            <a:r>
              <a:rPr lang="en-US" dirty="0"/>
              <a:t>Due to significant uncertainties in low-energy quenching (energy loss distribution between ionization and direct excitations of lattice vibrations), only next-generation cryogenic bolometers, with an unprecedented low-energy threshold and the ability to suppress background events, can provide ~1% precision for measurement of </a:t>
            </a:r>
            <a:r>
              <a:rPr lang="en-US" dirty="0" err="1"/>
              <a:t>CEνNS</a:t>
            </a:r>
            <a:r>
              <a:rPr lang="en-US" dirty="0"/>
              <a:t> up to O(10) eV. Such accuracy, which is supposed to be achieved in the new </a:t>
            </a:r>
            <a:r>
              <a:rPr lang="en-US" b="1" dirty="0"/>
              <a:t>Ricochet</a:t>
            </a:r>
            <a:r>
              <a:rPr lang="en-US" dirty="0"/>
              <a:t> experiment, R&amp;D of which is carried out on the basis of EDELWEISS with the active participation of JINR, will allow verification of various extensions of the Standard Model and will significantly extend our understanding of the electroweak sector. To conduct the experiment, a study was begun of the potential location of the setup near the ILL research reactor (France) and near the WWER-1200 reactor of the </a:t>
            </a:r>
            <a:r>
              <a:rPr lang="en-US" dirty="0" err="1"/>
              <a:t>Novovoronezh</a:t>
            </a:r>
            <a:r>
              <a:rPr lang="en-US" dirty="0"/>
              <a:t> NPP.</a:t>
            </a:r>
            <a:endParaRPr lang="ru-RU" dirty="0">
              <a:solidFill>
                <a:srgbClr val="003300"/>
              </a:solidFill>
            </a:endParaRPr>
          </a:p>
        </p:txBody>
      </p:sp>
      <p:pic>
        <p:nvPicPr>
          <p:cNvPr id="17" name="Picture 2">
            <a:extLst>
              <a:ext uri="{FF2B5EF4-FFF2-40B4-BE49-F238E27FC236}">
                <a16:creationId xmlns="" xmlns:a16="http://schemas.microsoft.com/office/drawing/2014/main" id="{34B179E8-EF99-498B-980B-B5E6FE8A596D}"/>
              </a:ext>
            </a:extLst>
          </p:cNvPr>
          <p:cNvPicPr>
            <a:picLocks noChangeAspect="1" noChangeArrowheads="1"/>
          </p:cNvPicPr>
          <p:nvPr/>
        </p:nvPicPr>
        <p:blipFill>
          <a:blip r:embed="rId4" cstate="print"/>
          <a:srcRect/>
          <a:stretch>
            <a:fillRect/>
          </a:stretch>
        </p:blipFill>
        <p:spPr bwMode="auto">
          <a:xfrm>
            <a:off x="119336" y="4432019"/>
            <a:ext cx="6984776" cy="2369959"/>
          </a:xfrm>
          <a:prstGeom prst="rect">
            <a:avLst/>
          </a:prstGeom>
          <a:noFill/>
          <a:ln w="9525">
            <a:noFill/>
            <a:miter lim="800000"/>
            <a:headEnd/>
            <a:tailEnd/>
          </a:ln>
        </p:spPr>
      </p:pic>
      <p:sp>
        <p:nvSpPr>
          <p:cNvPr id="4" name="TextBox 3">
            <a:extLst>
              <a:ext uri="{FF2B5EF4-FFF2-40B4-BE49-F238E27FC236}">
                <a16:creationId xmlns="" xmlns:a16="http://schemas.microsoft.com/office/drawing/2014/main" id="{77D6D075-5A99-4A97-8030-B90EEFB0FFD7}"/>
              </a:ext>
            </a:extLst>
          </p:cNvPr>
          <p:cNvSpPr txBox="1"/>
          <p:nvPr/>
        </p:nvSpPr>
        <p:spPr>
          <a:xfrm>
            <a:off x="8203022" y="2078615"/>
            <a:ext cx="3988977" cy="369332"/>
          </a:xfrm>
          <a:prstGeom prst="rect">
            <a:avLst/>
          </a:prstGeom>
          <a:noFill/>
        </p:spPr>
        <p:txBody>
          <a:bodyPr wrap="square" rtlCol="0">
            <a:spAutoFit/>
          </a:bodyPr>
          <a:lstStyle/>
          <a:p>
            <a:r>
              <a:rPr lang="en-US" dirty="0"/>
              <a:t>Ge-NTD prototype detector for Ricochet</a:t>
            </a:r>
            <a:endParaRPr lang="ru-RU" dirty="0"/>
          </a:p>
        </p:txBody>
      </p:sp>
      <p:sp>
        <p:nvSpPr>
          <p:cNvPr id="20" name="TextBox 19">
            <a:extLst>
              <a:ext uri="{FF2B5EF4-FFF2-40B4-BE49-F238E27FC236}">
                <a16:creationId xmlns="" xmlns:a16="http://schemas.microsoft.com/office/drawing/2014/main" id="{ECD7221E-9B3F-4223-A627-1F3C53975984}"/>
              </a:ext>
            </a:extLst>
          </p:cNvPr>
          <p:cNvSpPr txBox="1"/>
          <p:nvPr/>
        </p:nvSpPr>
        <p:spPr>
          <a:xfrm>
            <a:off x="1130042" y="4156107"/>
            <a:ext cx="5253990" cy="369332"/>
          </a:xfrm>
          <a:prstGeom prst="rect">
            <a:avLst/>
          </a:prstGeom>
          <a:noFill/>
        </p:spPr>
        <p:txBody>
          <a:bodyPr wrap="square" rtlCol="0">
            <a:spAutoFit/>
          </a:bodyPr>
          <a:lstStyle/>
          <a:p>
            <a:r>
              <a:rPr lang="en-US" dirty="0"/>
              <a:t>Schematic view of </a:t>
            </a:r>
            <a:r>
              <a:rPr lang="en-US"/>
              <a:t>the Ricochet </a:t>
            </a:r>
            <a:r>
              <a:rPr lang="en-US" dirty="0"/>
              <a:t>experimental setup</a:t>
            </a:r>
            <a:endParaRPr lang="ru-RU" dirty="0"/>
          </a:p>
        </p:txBody>
      </p:sp>
      <p:pic>
        <p:nvPicPr>
          <p:cNvPr id="21" name="Рисунок 20">
            <a:extLst>
              <a:ext uri="{FF2B5EF4-FFF2-40B4-BE49-F238E27FC236}">
                <a16:creationId xmlns="" xmlns:a16="http://schemas.microsoft.com/office/drawing/2014/main" id="{4113C975-82D5-425C-B970-AE72525491A5}"/>
              </a:ext>
            </a:extLst>
          </p:cNvPr>
          <p:cNvPicPr/>
          <p:nvPr/>
        </p:nvPicPr>
        <p:blipFill>
          <a:blip r:embed="rId5" cstate="print"/>
          <a:srcRect/>
          <a:stretch>
            <a:fillRect/>
          </a:stretch>
        </p:blipFill>
        <p:spPr bwMode="auto">
          <a:xfrm>
            <a:off x="9840416" y="122188"/>
            <a:ext cx="1912256" cy="1956427"/>
          </a:xfrm>
          <a:prstGeom prst="rect">
            <a:avLst/>
          </a:prstGeom>
          <a:noFill/>
          <a:ln w="9525">
            <a:noFill/>
            <a:miter lim="800000"/>
            <a:headEnd/>
            <a:tailEnd/>
          </a:ln>
        </p:spPr>
      </p:pic>
    </p:spTree>
    <p:extLst>
      <p:ext uri="{BB962C8B-B14F-4D97-AF65-F5344CB8AC3E}">
        <p14:creationId xmlns:p14="http://schemas.microsoft.com/office/powerpoint/2010/main" val="551158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75520" y="-17306"/>
            <a:ext cx="8325297" cy="4599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ru-RU" sz="2800" b="1" kern="0" dirty="0">
                <a:solidFill>
                  <a:schemeClr val="accent1">
                    <a:lumMod val="75000"/>
                  </a:schemeClr>
                </a:solidFill>
                <a:latin typeface="Times New Roman" panose="02020603050405020304" pitchFamily="18" charset="0"/>
                <a:cs typeface="Times New Roman" panose="02020603050405020304" pitchFamily="18" charset="0"/>
              </a:rPr>
              <a:t>Superheavy </a:t>
            </a:r>
            <a:r>
              <a:rPr lang="en-US" altLang="ru-RU" sz="2800" b="1" kern="0" dirty="0" smtClean="0">
                <a:solidFill>
                  <a:schemeClr val="accent1">
                    <a:lumMod val="75000"/>
                  </a:schemeClr>
                </a:solidFill>
                <a:latin typeface="Times New Roman" panose="02020603050405020304" pitchFamily="18" charset="0"/>
                <a:cs typeface="Times New Roman" panose="02020603050405020304" pitchFamily="18" charset="0"/>
              </a:rPr>
              <a:t>Element </a:t>
            </a:r>
            <a:r>
              <a:rPr lang="en-US" altLang="ru-RU" sz="2800" b="1" kern="0" dirty="0">
                <a:solidFill>
                  <a:schemeClr val="accent1">
                    <a:lumMod val="75000"/>
                  </a:schemeClr>
                </a:solidFill>
                <a:latin typeface="Times New Roman" panose="02020603050405020304" pitchFamily="18" charset="0"/>
                <a:cs typeface="Times New Roman" panose="02020603050405020304" pitchFamily="18" charset="0"/>
              </a:rPr>
              <a:t>Factory</a:t>
            </a:r>
            <a:endParaRPr lang="ru-RU" altLang="ru-RU" sz="2800" b="1" kern="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195" t="3685" r="13758" b="4478"/>
          <a:stretch/>
        </p:blipFill>
        <p:spPr>
          <a:xfrm>
            <a:off x="1077628" y="447728"/>
            <a:ext cx="9721079" cy="6376284"/>
          </a:xfrm>
          <a:prstGeom prst="rect">
            <a:avLst/>
          </a:prstGeom>
        </p:spPr>
      </p:pic>
    </p:spTree>
    <p:extLst>
      <p:ext uri="{BB962C8B-B14F-4D97-AF65-F5344CB8AC3E}">
        <p14:creationId xmlns:p14="http://schemas.microsoft.com/office/powerpoint/2010/main" val="3945677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7026" y="72267"/>
            <a:ext cx="10515600" cy="442083"/>
          </a:xfrm>
        </p:spPr>
        <p:txBody>
          <a:bodyPr>
            <a:noAutofit/>
          </a:bodyPr>
          <a:lstStyle/>
          <a:p>
            <a:pPr algn="ctr"/>
            <a:r>
              <a:rPr lang="en-US" sz="2400" b="1" dirty="0">
                <a:latin typeface="Times New Roman" panose="02020603050405020304" pitchFamily="18" charset="0"/>
                <a:cs typeface="Times New Roman" panose="02020603050405020304" pitchFamily="18" charset="0"/>
              </a:rPr>
              <a:t>Using the </a:t>
            </a:r>
            <a:r>
              <a:rPr lang="en-US" sz="2400" b="1" dirty="0">
                <a:solidFill>
                  <a:srgbClr val="FF0000"/>
                </a:solidFill>
                <a:latin typeface="Times New Roman" panose="02020603050405020304" pitchFamily="18" charset="0"/>
                <a:cs typeface="Times New Roman" panose="02020603050405020304" pitchFamily="18" charset="0"/>
              </a:rPr>
              <a:t>Precision Laser Inclinometer </a:t>
            </a:r>
            <a:r>
              <a:rPr lang="en-US" sz="2400" b="1" dirty="0">
                <a:latin typeface="Times New Roman" panose="02020603050405020304" pitchFamily="18" charset="0"/>
                <a:cs typeface="Times New Roman" panose="02020603050405020304" pitchFamily="18" charset="0"/>
              </a:rPr>
              <a:t>in the VIRGO Gravity Antenna</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28600" y="4556561"/>
            <a:ext cx="11380839" cy="2301439"/>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In 2019, work began on the use of a Precision Laser Inclinometer for angular seismic isolation of the active elements of the VIRGO Gravity Antenna (Pisa, Italy)</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 agreement has been reached between CERN, JINR, and INFN on the use of  a PLI in the VIRGO system.</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In August and October 2019, two PLIs were installed in the VIRGO zone to monitor the angular </a:t>
            </a:r>
            <a:r>
              <a:rPr lang="en-US" dirty="0" err="1">
                <a:latin typeface="Times New Roman" panose="02020603050405020304" pitchFamily="18" charset="0"/>
                <a:cs typeface="Times New Roman" panose="02020603050405020304" pitchFamily="18" charset="0"/>
              </a:rPr>
              <a:t>microseismic</a:t>
            </a:r>
            <a:r>
              <a:rPr lang="en-US" dirty="0">
                <a:latin typeface="Times New Roman" panose="02020603050405020304" pitchFamily="18" charset="0"/>
                <a:cs typeface="Times New Roman" panose="02020603050405020304" pitchFamily="18" charset="0"/>
              </a:rPr>
              <a:t> activity of the Earth's surface.</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1208446" y="514350"/>
            <a:ext cx="4490884" cy="3162594"/>
          </a:xfrm>
          <a:prstGeom prst="rect">
            <a:avLst/>
          </a:prstGeom>
        </p:spPr>
      </p:pic>
      <p:pic>
        <p:nvPicPr>
          <p:cNvPr id="5" name="Рисунок 4"/>
          <p:cNvPicPr>
            <a:picLocks noChangeAspect="1"/>
          </p:cNvPicPr>
          <p:nvPr/>
        </p:nvPicPr>
        <p:blipFill>
          <a:blip r:embed="rId4"/>
          <a:stretch>
            <a:fillRect/>
          </a:stretch>
        </p:blipFill>
        <p:spPr>
          <a:xfrm>
            <a:off x="6853592" y="514351"/>
            <a:ext cx="4369009" cy="3162594"/>
          </a:xfrm>
          <a:prstGeom prst="rect">
            <a:avLst/>
          </a:prstGeom>
        </p:spPr>
      </p:pic>
      <p:sp>
        <p:nvSpPr>
          <p:cNvPr id="6" name="Объект 2"/>
          <p:cNvSpPr txBox="1">
            <a:spLocks/>
          </p:cNvSpPr>
          <p:nvPr/>
        </p:nvSpPr>
        <p:spPr>
          <a:xfrm>
            <a:off x="1285876" y="3714722"/>
            <a:ext cx="4552950" cy="4420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Precision Laser Inclinometer in TT1 (CERN</a:t>
            </a:r>
            <a:r>
              <a:rPr lang="ru-RU" sz="2000" dirty="0"/>
              <a:t>)</a:t>
            </a:r>
          </a:p>
        </p:txBody>
      </p:sp>
      <p:sp>
        <p:nvSpPr>
          <p:cNvPr id="7" name="Объект 2"/>
          <p:cNvSpPr txBox="1">
            <a:spLocks/>
          </p:cNvSpPr>
          <p:nvPr/>
        </p:nvSpPr>
        <p:spPr>
          <a:xfrm>
            <a:off x="6499430" y="3720710"/>
            <a:ext cx="5768770" cy="355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VIRGO inclinometer Indoor Gravity</a:t>
            </a:r>
            <a:r>
              <a:rPr lang="ru-RU" sz="1800" dirty="0"/>
              <a:t> </a:t>
            </a:r>
            <a:r>
              <a:rPr lang="en-US" sz="1800" dirty="0"/>
              <a:t>Antenna (Pisa)</a:t>
            </a:r>
            <a:endParaRPr lang="ru-RU" sz="1800" dirty="0"/>
          </a:p>
        </p:txBody>
      </p:sp>
    </p:spTree>
    <p:extLst>
      <p:ext uri="{BB962C8B-B14F-4D97-AF65-F5344CB8AC3E}">
        <p14:creationId xmlns:p14="http://schemas.microsoft.com/office/powerpoint/2010/main" val="3893839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2452663" y="428604"/>
            <a:ext cx="7388225" cy="938212"/>
          </a:xfrm>
          <a:prstGeom prst="rect">
            <a:avLst/>
          </a:prstGeom>
          <a:noFill/>
          <a:ln w="9525" cap="flat">
            <a:noFill/>
            <a:round/>
            <a:headEnd/>
            <a:tailEnd/>
          </a:ln>
          <a:effectLst/>
        </p:spPr>
      </p:pic>
      <p:pic>
        <p:nvPicPr>
          <p:cNvPr id="5" name="Picture 4"/>
          <p:cNvPicPr>
            <a:picLocks noChangeAspect="1" noChangeArrowheads="1"/>
          </p:cNvPicPr>
          <p:nvPr/>
        </p:nvPicPr>
        <p:blipFill>
          <a:blip r:embed="rId4"/>
          <a:srcRect/>
          <a:stretch>
            <a:fillRect/>
          </a:stretch>
        </p:blipFill>
        <p:spPr bwMode="auto">
          <a:xfrm>
            <a:off x="1595407" y="1014428"/>
            <a:ext cx="4156075" cy="4700588"/>
          </a:xfrm>
          <a:prstGeom prst="rect">
            <a:avLst/>
          </a:prstGeom>
          <a:noFill/>
          <a:ln w="9525" cap="flat">
            <a:noFill/>
            <a:round/>
            <a:headEnd/>
            <a:tailEnd/>
          </a:ln>
          <a:effectLst/>
        </p:spPr>
      </p:pic>
      <p:sp>
        <p:nvSpPr>
          <p:cNvPr id="6" name="Text Box 1"/>
          <p:cNvSpPr txBox="1">
            <a:spLocks noChangeArrowheads="1"/>
          </p:cNvSpPr>
          <p:nvPr/>
        </p:nvSpPr>
        <p:spPr bwMode="auto">
          <a:xfrm>
            <a:off x="5953124" y="1000108"/>
            <a:ext cx="4690312" cy="833178"/>
          </a:xfrm>
          <a:prstGeom prst="rect">
            <a:avLst/>
          </a:prstGeom>
          <a:noFill/>
          <a:ln w="9525" cap="flat">
            <a:noFill/>
            <a:round/>
            <a:headEnd/>
            <a:tailEnd/>
          </a:ln>
          <a:effectLst/>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Lst>
            </a:pPr>
            <a:r>
              <a:rPr lang="en-US" sz="1600" dirty="0" err="1"/>
              <a:t>E.T.Gregor</a:t>
            </a:r>
            <a:r>
              <a:rPr lang="en-US" sz="1600" dirty="0"/>
              <a:t>, </a:t>
            </a:r>
            <a:r>
              <a:rPr lang="en-US" sz="1600" dirty="0" err="1">
                <a:solidFill>
                  <a:srgbClr val="FF0000"/>
                </a:solidFill>
              </a:rPr>
              <a:t>N.N.Arsenyev</a:t>
            </a:r>
            <a:r>
              <a:rPr lang="en-US" sz="1600" dirty="0"/>
              <a:t>, </a:t>
            </a:r>
            <a:r>
              <a:rPr lang="en-US" sz="1600" dirty="0" err="1"/>
              <a:t>M.Scheck</a:t>
            </a:r>
            <a:r>
              <a:rPr lang="en-US" sz="1600" dirty="0"/>
              <a:t>, </a:t>
            </a:r>
            <a:r>
              <a:rPr lang="en-US" sz="1600" dirty="0" err="1">
                <a:solidFill>
                  <a:srgbClr val="FF0000"/>
                </a:solidFill>
              </a:rPr>
              <a:t>T.M.Shneidman</a:t>
            </a:r>
            <a:r>
              <a:rPr lang="en-US" sz="1600" dirty="0"/>
              <a:t>, </a:t>
            </a:r>
            <a:r>
              <a:rPr lang="en-US" sz="1600" dirty="0" err="1"/>
              <a:t>M.Thürauf</a:t>
            </a:r>
            <a:r>
              <a:rPr lang="en-US" sz="1600" dirty="0"/>
              <a:t>,  </a:t>
            </a:r>
            <a:r>
              <a:rPr lang="en-US" sz="1600" dirty="0" err="1"/>
              <a:t>C.Bernards</a:t>
            </a:r>
            <a:r>
              <a:rPr lang="en-US" sz="1600" dirty="0"/>
              <a:t>, </a:t>
            </a:r>
            <a:r>
              <a:rPr lang="en-US" sz="1600" dirty="0" err="1"/>
              <a:t>A.Blanc</a:t>
            </a:r>
            <a:r>
              <a:rPr lang="en-US" sz="1600" dirty="0"/>
              <a:t>, </a:t>
            </a:r>
            <a:r>
              <a:rPr lang="en-US" sz="1600" dirty="0" err="1"/>
              <a:t>R.Chapman</a:t>
            </a:r>
            <a:r>
              <a:rPr lang="en-US" sz="1600" dirty="0"/>
              <a:t>, </a:t>
            </a:r>
            <a:r>
              <a:rPr lang="en-US" sz="1600" dirty="0" err="1"/>
              <a:t>F.Drouet</a:t>
            </a:r>
            <a:r>
              <a:rPr lang="en-US" sz="1600" dirty="0"/>
              <a:t>, </a:t>
            </a:r>
            <a:r>
              <a:rPr lang="en-US" sz="1600" dirty="0" err="1">
                <a:solidFill>
                  <a:srgbClr val="FF0000"/>
                </a:solidFill>
              </a:rPr>
              <a:t>A.A.Dzhioev</a:t>
            </a:r>
            <a:r>
              <a:rPr lang="ru-RU" sz="1600" dirty="0">
                <a:solidFill>
                  <a:srgbClr val="FF0000"/>
                </a:solidFill>
              </a:rPr>
              <a:t>    </a:t>
            </a:r>
            <a:r>
              <a:rPr lang="en-US" sz="1600" dirty="0">
                <a:solidFill>
                  <a:srgbClr val="FF0000"/>
                </a:solidFill>
              </a:rPr>
              <a:t>       </a:t>
            </a:r>
            <a:r>
              <a:rPr lang="ru-RU" sz="1600" dirty="0">
                <a:solidFill>
                  <a:srgbClr val="FF0000"/>
                </a:solidFill>
              </a:rPr>
              <a:t>(</a:t>
            </a:r>
            <a:r>
              <a:rPr lang="en-US" sz="1600" dirty="0">
                <a:solidFill>
                  <a:srgbClr val="FF0000"/>
                </a:solidFill>
              </a:rPr>
              <a:t>BLTP</a:t>
            </a:r>
            <a:r>
              <a:rPr lang="ru-RU" sz="1600" dirty="0">
                <a:solidFill>
                  <a:srgbClr val="FF0000"/>
                </a:solidFill>
              </a:rPr>
              <a:t>)</a:t>
            </a:r>
            <a:endParaRPr lang="en-US" sz="1600" dirty="0">
              <a:solidFill>
                <a:srgbClr val="FF0000"/>
              </a:solidFill>
            </a:endParaRPr>
          </a:p>
        </p:txBody>
      </p:sp>
      <p:sp>
        <p:nvSpPr>
          <p:cNvPr id="7" name="Text Box 3"/>
          <p:cNvSpPr txBox="1">
            <a:spLocks noChangeArrowheads="1"/>
          </p:cNvSpPr>
          <p:nvPr/>
        </p:nvSpPr>
        <p:spPr bwMode="auto">
          <a:xfrm>
            <a:off x="5953124" y="1928803"/>
            <a:ext cx="4488330" cy="586957"/>
          </a:xfrm>
          <a:prstGeom prst="rect">
            <a:avLst/>
          </a:prstGeom>
          <a:noFill/>
          <a:ln w="9525" cap="flat">
            <a:noFill/>
            <a:round/>
            <a:headEnd/>
            <a:tailEnd/>
          </a:ln>
          <a:effectLst/>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rPr>
              <a:t>J. Phys. G: </a:t>
            </a:r>
            <a:r>
              <a:rPr lang="en-US" sz="1600" dirty="0" err="1">
                <a:solidFill>
                  <a:srgbClr val="000000"/>
                </a:solidFill>
              </a:rPr>
              <a:t>Nucl</a:t>
            </a:r>
            <a:r>
              <a:rPr lang="en-US" sz="1600" dirty="0">
                <a:solidFill>
                  <a:srgbClr val="000000"/>
                </a:solidFill>
              </a:rPr>
              <a:t>. Part. Phys. </a:t>
            </a:r>
            <a:r>
              <a:rPr lang="en-US" sz="1600" b="1" dirty="0">
                <a:solidFill>
                  <a:srgbClr val="000000"/>
                </a:solidFill>
              </a:rPr>
              <a:t>46</a:t>
            </a:r>
            <a:r>
              <a:rPr lang="en-US" sz="1600" dirty="0">
                <a:solidFill>
                  <a:srgbClr val="000000"/>
                </a:solidFill>
              </a:rPr>
              <a:t> (2019) 075101</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000000"/>
              </a:solidFill>
            </a:endParaRPr>
          </a:p>
        </p:txBody>
      </p:sp>
      <p:sp>
        <p:nvSpPr>
          <p:cNvPr id="8" name="Text Box 6"/>
          <p:cNvSpPr txBox="1">
            <a:spLocks noChangeArrowheads="1"/>
          </p:cNvSpPr>
          <p:nvPr/>
        </p:nvSpPr>
        <p:spPr bwMode="auto">
          <a:xfrm>
            <a:off x="5953125" y="2500307"/>
            <a:ext cx="4572033" cy="2339975"/>
          </a:xfrm>
          <a:prstGeom prst="rect">
            <a:avLst/>
          </a:prstGeom>
          <a:solidFill>
            <a:schemeClr val="accent1">
              <a:lumMod val="20000"/>
              <a:lumOff val="80000"/>
            </a:schemeClr>
          </a:solidFill>
          <a:ln w="12700" cap="flat">
            <a:solidFill>
              <a:schemeClr val="tx2">
                <a:lumMod val="60000"/>
                <a:lumOff val="40000"/>
              </a:schemeClr>
            </a:solidFill>
            <a:round/>
            <a:headEnd/>
            <a:tailEnd/>
          </a:ln>
          <a:effectLst/>
        </p:spPr>
        <p:txBody>
          <a:bodyPr lIns="90000" tIns="45000" rIns="90000" bIns="45000"/>
          <a:lstStyle/>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rPr>
              <a:t>The </a:t>
            </a:r>
            <a:r>
              <a:rPr lang="en-US" dirty="0" err="1">
                <a:solidFill>
                  <a:srgbClr val="000000"/>
                </a:solidFill>
              </a:rPr>
              <a:t>quasiparticle</a:t>
            </a:r>
            <a:r>
              <a:rPr lang="en-US" dirty="0">
                <a:solidFill>
                  <a:srgbClr val="000000"/>
                </a:solidFill>
              </a:rPr>
              <a:t> random phase approximation (QRPA) and cluster model (CM) were applied to explain the observed 2 orders of magnitude reduction of </a:t>
            </a:r>
            <a:r>
              <a:rPr lang="en-US" i="1" dirty="0">
                <a:solidFill>
                  <a:srgbClr val="000000"/>
                </a:solidFill>
              </a:rPr>
              <a:t>B(E1;3</a:t>
            </a:r>
            <a:r>
              <a:rPr lang="en-US" i="1" baseline="33000" dirty="0">
                <a:solidFill>
                  <a:srgbClr val="000000"/>
                </a:solidFill>
              </a:rPr>
              <a:t>-</a:t>
            </a:r>
            <a:r>
              <a:rPr lang="en-US" i="1" baseline="-33000" dirty="0">
                <a:solidFill>
                  <a:srgbClr val="000000"/>
                </a:solidFill>
              </a:rPr>
              <a:t>1</a:t>
            </a:r>
            <a:r>
              <a:rPr lang="en-US" i="1" dirty="0">
                <a:solidFill>
                  <a:srgbClr val="000000"/>
                </a:solidFill>
              </a:rPr>
              <a:t>→2</a:t>
            </a:r>
            <a:r>
              <a:rPr lang="en-US" i="1" baseline="33000" dirty="0">
                <a:solidFill>
                  <a:srgbClr val="000000"/>
                </a:solidFill>
              </a:rPr>
              <a:t>+</a:t>
            </a:r>
            <a:r>
              <a:rPr lang="en-US" i="1" baseline="-33000" dirty="0">
                <a:solidFill>
                  <a:srgbClr val="000000"/>
                </a:solidFill>
              </a:rPr>
              <a:t>1</a:t>
            </a:r>
            <a:r>
              <a:rPr lang="en-US" i="1" dirty="0">
                <a:solidFill>
                  <a:srgbClr val="000000"/>
                </a:solidFill>
              </a:rPr>
              <a:t>) </a:t>
            </a:r>
            <a:r>
              <a:rPr lang="en-US" dirty="0">
                <a:solidFill>
                  <a:srgbClr val="000000"/>
                </a:solidFill>
              </a:rPr>
              <a:t>strength along Mo isotopes. The models suggest that this sharp drop is due to the interference between the neutron and proton contributions to the </a:t>
            </a:r>
            <a:r>
              <a:rPr lang="en-US" i="1" dirty="0">
                <a:solidFill>
                  <a:srgbClr val="000000"/>
                </a:solidFill>
              </a:rPr>
              <a:t>E1</a:t>
            </a:r>
            <a:r>
              <a:rPr lang="en-US" dirty="0">
                <a:solidFill>
                  <a:srgbClr val="000000"/>
                </a:solidFill>
              </a:rPr>
              <a:t> transition.</a:t>
            </a:r>
          </a:p>
        </p:txBody>
      </p:sp>
      <p:pic>
        <p:nvPicPr>
          <p:cNvPr id="9" name="Picture 5"/>
          <p:cNvPicPr>
            <a:picLocks noChangeAspect="1" noChangeArrowheads="1"/>
          </p:cNvPicPr>
          <p:nvPr/>
        </p:nvPicPr>
        <p:blipFill>
          <a:blip r:embed="rId5"/>
          <a:srcRect/>
          <a:stretch>
            <a:fillRect/>
          </a:stretch>
        </p:blipFill>
        <p:spPr bwMode="auto">
          <a:xfrm>
            <a:off x="1792289" y="5689624"/>
            <a:ext cx="4211637" cy="1096962"/>
          </a:xfrm>
          <a:prstGeom prst="rect">
            <a:avLst/>
          </a:prstGeom>
          <a:noFill/>
          <a:ln w="9525" cap="flat">
            <a:noFill/>
            <a:round/>
            <a:headEnd/>
            <a:tailEnd/>
          </a:ln>
          <a:effectLst/>
        </p:spPr>
      </p:pic>
      <p:sp>
        <p:nvSpPr>
          <p:cNvPr id="10" name="TextBox 9"/>
          <p:cNvSpPr txBox="1"/>
          <p:nvPr/>
        </p:nvSpPr>
        <p:spPr>
          <a:xfrm>
            <a:off x="1524000" y="0"/>
            <a:ext cx="2786050" cy="369332"/>
          </a:xfrm>
          <a:prstGeom prst="rect">
            <a:avLst/>
          </a:prstGeom>
          <a:solidFill>
            <a:schemeClr val="accent6">
              <a:lumMod val="60000"/>
              <a:lumOff val="40000"/>
            </a:schemeClr>
          </a:solidFill>
        </p:spPr>
        <p:txBody>
          <a:bodyPr wrap="square" rtlCol="0">
            <a:spAutoFit/>
          </a:bodyPr>
          <a:lstStyle/>
          <a:p>
            <a:pPr algn="ctr"/>
            <a:r>
              <a:rPr lang="en-US" dirty="0"/>
              <a:t>THEORETICAL PHYSICS</a:t>
            </a:r>
            <a:endParaRPr lang="ru-RU" dirty="0"/>
          </a:p>
        </p:txBody>
      </p:sp>
    </p:spTree>
    <p:extLst>
      <p:ext uri="{BB962C8B-B14F-4D97-AF65-F5344CB8AC3E}">
        <p14:creationId xmlns:p14="http://schemas.microsoft.com/office/powerpoint/2010/main" val="4439622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srcRect/>
          <a:stretch>
            <a:fillRect/>
          </a:stretch>
        </p:blipFill>
        <p:spPr bwMode="auto">
          <a:xfrm>
            <a:off x="2381224" y="2786059"/>
            <a:ext cx="6396038" cy="3781425"/>
          </a:xfrm>
          <a:prstGeom prst="rect">
            <a:avLst/>
          </a:prstGeom>
          <a:noFill/>
          <a:ln w="9525" cap="flat">
            <a:noFill/>
            <a:round/>
            <a:headEnd/>
            <a:tailEnd/>
          </a:ln>
          <a:effectLst/>
        </p:spPr>
      </p:pic>
      <p:sp>
        <p:nvSpPr>
          <p:cNvPr id="5" name="Rectangle 2"/>
          <p:cNvSpPr>
            <a:spLocks noChangeArrowheads="1"/>
          </p:cNvSpPr>
          <p:nvPr/>
        </p:nvSpPr>
        <p:spPr bwMode="auto">
          <a:xfrm>
            <a:off x="1524000" y="571480"/>
            <a:ext cx="9144000" cy="914400"/>
          </a:xfrm>
          <a:prstGeom prst="rect">
            <a:avLst/>
          </a:prstGeom>
          <a:noFill/>
          <a:ln w="9525" cap="flat">
            <a:noFill/>
            <a:round/>
            <a:headEnd/>
            <a:tailEnd/>
          </a:ln>
          <a:effectLst/>
        </p:spPr>
        <p:txBody>
          <a:bodyPr lIns="90000" tIns="45000" rIns="90000" bIns="45000"/>
          <a:lstStyle/>
          <a:p>
            <a:pPr algn="ctr">
              <a:spcBef>
                <a:spcPts val="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D2533C"/>
                </a:solidFill>
                <a:ea typeface="Microsoft YaHei" charset="-122"/>
              </a:rPr>
              <a:t>Unified description of cluster radioactivity and spontaneous fission </a:t>
            </a:r>
          </a:p>
          <a:p>
            <a:pPr algn="ctr">
              <a:spcBef>
                <a:spcPts val="563"/>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57576E"/>
                </a:solidFill>
                <a:ea typeface="Microsoft YaHei" charset="-122"/>
              </a:rPr>
              <a:t>I.S. </a:t>
            </a:r>
            <a:r>
              <a:rPr lang="en-US" sz="1600" b="1" dirty="0" err="1">
                <a:solidFill>
                  <a:srgbClr val="57576E"/>
                </a:solidFill>
                <a:ea typeface="Microsoft YaHei" charset="-122"/>
              </a:rPr>
              <a:t>Rogov</a:t>
            </a:r>
            <a:r>
              <a:rPr lang="en-US" sz="1600" b="1" dirty="0">
                <a:solidFill>
                  <a:srgbClr val="57576E"/>
                </a:solidFill>
                <a:ea typeface="Microsoft YaHei" charset="-122"/>
              </a:rPr>
              <a:t>, G.G. </a:t>
            </a:r>
            <a:r>
              <a:rPr lang="en-US" sz="1600" b="1" dirty="0" err="1">
                <a:solidFill>
                  <a:srgbClr val="57576E"/>
                </a:solidFill>
                <a:ea typeface="Microsoft YaHei" charset="-122"/>
              </a:rPr>
              <a:t>Adamian</a:t>
            </a:r>
            <a:r>
              <a:rPr lang="en-US" sz="1600" b="1" dirty="0">
                <a:solidFill>
                  <a:srgbClr val="57576E"/>
                </a:solidFill>
                <a:ea typeface="Microsoft YaHei" charset="-122"/>
              </a:rPr>
              <a:t>, N.V. </a:t>
            </a:r>
            <a:r>
              <a:rPr lang="en-US" sz="1600" b="1" dirty="0" err="1">
                <a:solidFill>
                  <a:srgbClr val="57576E"/>
                </a:solidFill>
                <a:ea typeface="Microsoft YaHei" charset="-122"/>
              </a:rPr>
              <a:t>Antonenko</a:t>
            </a:r>
            <a:r>
              <a:rPr lang="en-US" sz="1600" b="1" dirty="0">
                <a:solidFill>
                  <a:srgbClr val="57576E"/>
                </a:solidFill>
                <a:ea typeface="Microsoft YaHei" charset="-122"/>
              </a:rPr>
              <a:t>, Phys. Rev. C 100, 024606 (2019)</a:t>
            </a:r>
          </a:p>
        </p:txBody>
      </p:sp>
      <p:sp>
        <p:nvSpPr>
          <p:cNvPr id="6" name="Rectangle 3"/>
          <p:cNvSpPr>
            <a:spLocks noChangeArrowheads="1"/>
          </p:cNvSpPr>
          <p:nvPr/>
        </p:nvSpPr>
        <p:spPr bwMode="auto">
          <a:xfrm>
            <a:off x="2381224" y="1500174"/>
            <a:ext cx="7286676" cy="1000132"/>
          </a:xfrm>
          <a:prstGeom prst="rect">
            <a:avLst/>
          </a:prstGeom>
          <a:solidFill>
            <a:schemeClr val="accent1">
              <a:lumMod val="20000"/>
              <a:lumOff val="80000"/>
            </a:schemeClr>
          </a:solidFill>
          <a:ln w="12700" cap="flat">
            <a:solidFill>
              <a:schemeClr val="tx2">
                <a:lumMod val="60000"/>
                <a:lumOff val="40000"/>
              </a:schemeClr>
            </a:solidFill>
            <a:round/>
            <a:headEnd/>
            <a:tailEnd/>
          </a:ln>
          <a:effectLst/>
        </p:spPr>
        <p:txBody>
          <a:bodyPr lIns="90000" tIns="45000" rIns="90000" bIns="45000"/>
          <a:lstStyle/>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ea typeface="Microsoft YaHei" charset="-122"/>
              </a:rPr>
              <a:t>For the first time, alpha-decay, cluster radioactivity, and spontaneous fission were simultaneously described with the unified approach exploiting a dynamics in charge asymmetry coordinate </a:t>
            </a:r>
            <a:r>
              <a:rPr lang="en-US" i="1" dirty="0" err="1">
                <a:cs typeface="Times New Roman" pitchFamily="16" charset="0"/>
              </a:rPr>
              <a:t>η</a:t>
            </a:r>
            <a:r>
              <a:rPr lang="en-US" i="1" baseline="-33000" dirty="0" err="1">
                <a:cs typeface="Times New Roman" pitchFamily="16" charset="0"/>
              </a:rPr>
              <a:t>Z</a:t>
            </a:r>
            <a:r>
              <a:rPr lang="en-US" dirty="0">
                <a:ea typeface="Microsoft YaHei" charset="-122"/>
              </a:rPr>
              <a:t>. </a:t>
            </a:r>
          </a:p>
        </p:txBody>
      </p:sp>
      <p:sp>
        <p:nvSpPr>
          <p:cNvPr id="7" name="TextBox 6"/>
          <p:cNvSpPr txBox="1"/>
          <p:nvPr/>
        </p:nvSpPr>
        <p:spPr>
          <a:xfrm>
            <a:off x="1524000" y="0"/>
            <a:ext cx="2786050" cy="369332"/>
          </a:xfrm>
          <a:prstGeom prst="rect">
            <a:avLst/>
          </a:prstGeom>
          <a:solidFill>
            <a:schemeClr val="accent6">
              <a:lumMod val="60000"/>
              <a:lumOff val="40000"/>
            </a:schemeClr>
          </a:solidFill>
        </p:spPr>
        <p:txBody>
          <a:bodyPr wrap="square" rtlCol="0">
            <a:spAutoFit/>
          </a:bodyPr>
          <a:lstStyle/>
          <a:p>
            <a:pPr algn="ctr"/>
            <a:r>
              <a:rPr lang="en-US" dirty="0"/>
              <a:t>THEORETICAL PHYSICS</a:t>
            </a:r>
            <a:endParaRPr lang="ru-RU" dirty="0"/>
          </a:p>
        </p:txBody>
      </p:sp>
    </p:spTree>
    <p:extLst>
      <p:ext uri="{BB962C8B-B14F-4D97-AF65-F5344CB8AC3E}">
        <p14:creationId xmlns:p14="http://schemas.microsoft.com/office/powerpoint/2010/main" val="632953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4"/>
          <p:cNvSpPr txBox="1">
            <a:spLocks noChangeArrowheads="1"/>
          </p:cNvSpPr>
          <p:nvPr/>
        </p:nvSpPr>
        <p:spPr bwMode="auto">
          <a:xfrm>
            <a:off x="4295775" y="4916489"/>
            <a:ext cx="277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r>
              <a:rPr lang="en-US" altLang="ru-RU" sz="4000">
                <a:solidFill>
                  <a:srgbClr val="FF0000"/>
                </a:solidFill>
                <a:latin typeface="Comic Sans MS" panose="030F0702030302020204" pitchFamily="66" charset="0"/>
              </a:rPr>
              <a:t>Thank You!</a:t>
            </a:r>
            <a:endParaRPr lang="ru-RU" altLang="ru-RU" sz="1400">
              <a:solidFill>
                <a:srgbClr val="FF0000"/>
              </a:solidFill>
              <a:latin typeface="Comic Sans MS" panose="030F0702030302020204" pitchFamily="66" charset="0"/>
            </a:endParaRPr>
          </a:p>
        </p:txBody>
      </p:sp>
      <p:pic>
        <p:nvPicPr>
          <p:cNvPr id="5529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333375"/>
            <a:ext cx="6742112"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751" y="188913"/>
            <a:ext cx="125571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46674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46980" y="898787"/>
            <a:ext cx="1103318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kumimoji="1" lang="en-US" altLang="ru-RU" sz="2000" b="1" dirty="0">
                <a:solidFill>
                  <a:srgbClr val="002060"/>
                </a:solidFill>
                <a:cs typeface="Arial" panose="020B0604020202020204" pitchFamily="34" charset="0"/>
              </a:rPr>
              <a:t>Commissioning </a:t>
            </a:r>
            <a:r>
              <a:rPr kumimoji="1" lang="en-US" altLang="ru-RU" sz="2000" b="1" dirty="0" smtClean="0">
                <a:solidFill>
                  <a:srgbClr val="002060"/>
                </a:solidFill>
                <a:cs typeface="Arial" panose="020B0604020202020204" pitchFamily="34" charset="0"/>
              </a:rPr>
              <a:t>and </a:t>
            </a:r>
            <a:r>
              <a:rPr kumimoji="1" lang="en-US" altLang="ru-RU" sz="2000" b="1" dirty="0">
                <a:solidFill>
                  <a:srgbClr val="002060"/>
                </a:solidFill>
                <a:cs typeface="Arial" panose="020B0604020202020204" pitchFamily="34" charset="0"/>
              </a:rPr>
              <a:t>development of "SHE Factory" based on DC280 cyclotron:</a:t>
            </a: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smoothly variable energy; </a:t>
            </a: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beam intensity </a:t>
            </a:r>
            <a:r>
              <a:rPr kumimoji="1" lang="en-US" altLang="ru-RU" sz="2000" i="1" dirty="0" smtClean="0">
                <a:solidFill>
                  <a:srgbClr val="002060"/>
                </a:solidFill>
                <a:cs typeface="Arial" panose="020B0604020202020204" pitchFamily="34" charset="0"/>
              </a:rPr>
              <a:t>~10 </a:t>
            </a:r>
            <a:r>
              <a:rPr kumimoji="1" lang="en-US" altLang="ru-RU" sz="2000" i="1" dirty="0" err="1">
                <a:solidFill>
                  <a:srgbClr val="002060"/>
                </a:solidFill>
                <a:cs typeface="Arial" panose="020B0604020202020204" pitchFamily="34" charset="0"/>
              </a:rPr>
              <a:t>pµA</a:t>
            </a:r>
            <a:r>
              <a:rPr kumimoji="1" lang="en-US" altLang="ru-RU" sz="2000" i="1" dirty="0">
                <a:solidFill>
                  <a:srgbClr val="002060"/>
                </a:solidFill>
                <a:cs typeface="Arial" panose="020B0604020202020204" pitchFamily="34" charset="0"/>
              </a:rPr>
              <a:t> for nuclei with </a:t>
            </a:r>
            <a:r>
              <a:rPr kumimoji="1" lang="en-US" altLang="ru-RU" sz="2000" i="1" dirty="0" smtClean="0">
                <a:solidFill>
                  <a:srgbClr val="002060"/>
                </a:solidFill>
                <a:cs typeface="Arial" panose="020B0604020202020204" pitchFamily="34" charset="0"/>
              </a:rPr>
              <a:t>А~50</a:t>
            </a:r>
            <a:r>
              <a:rPr kumimoji="1" lang="en-US" altLang="ru-RU" sz="2000" i="1" dirty="0">
                <a:solidFill>
                  <a:srgbClr val="002060"/>
                </a:solidFill>
                <a:cs typeface="Arial" panose="020B0604020202020204" pitchFamily="34" charset="0"/>
              </a:rPr>
              <a:t>;</a:t>
            </a: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new </a:t>
            </a:r>
            <a:r>
              <a:rPr kumimoji="1" lang="en-US" altLang="ru-RU" sz="2000" i="1" dirty="0" smtClean="0">
                <a:solidFill>
                  <a:srgbClr val="002060"/>
                </a:solidFill>
                <a:cs typeface="Arial" panose="020B0604020202020204" pitchFamily="34" charset="0"/>
              </a:rPr>
              <a:t>set-ups;</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infrastructure for accommodation of user </a:t>
            </a:r>
            <a:r>
              <a:rPr kumimoji="1" lang="en-US" altLang="ru-RU" sz="2000" i="1" dirty="0" smtClean="0">
                <a:solidFill>
                  <a:srgbClr val="002060"/>
                </a:solidFill>
                <a:cs typeface="Arial" panose="020B0604020202020204" pitchFamily="34" charset="0"/>
              </a:rPr>
              <a:t>setups.</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None/>
            </a:pPr>
            <a:r>
              <a:rPr kumimoji="1" lang="en-US" altLang="ru-RU" sz="2000" i="1" dirty="0">
                <a:solidFill>
                  <a:srgbClr val="002060"/>
                </a:solidFill>
                <a:cs typeface="Arial" panose="020B0604020202020204" pitchFamily="34" charset="0"/>
              </a:rPr>
              <a:t> </a:t>
            </a:r>
            <a:endParaRPr kumimoji="1" lang="ru-RU" altLang="ru-RU" sz="2000" i="1" dirty="0">
              <a:solidFill>
                <a:srgbClr val="002060"/>
              </a:solidFill>
              <a:cs typeface="Arial" panose="020B0604020202020204" pitchFamily="34" charset="0"/>
            </a:endParaRPr>
          </a:p>
          <a:p>
            <a:pPr algn="just">
              <a:buFont typeface="Arial" panose="020B0604020202020204" pitchFamily="34" charset="0"/>
              <a:buNone/>
            </a:pPr>
            <a:r>
              <a:rPr kumimoji="1" lang="en-US" altLang="ru-RU" sz="2000" b="1" dirty="0" smtClean="0">
                <a:solidFill>
                  <a:srgbClr val="002060"/>
                </a:solidFill>
                <a:cs typeface="Arial" panose="020B0604020202020204" pitchFamily="34" charset="0"/>
              </a:rPr>
              <a:t>Modernization </a:t>
            </a:r>
            <a:r>
              <a:rPr kumimoji="1" lang="en-US" altLang="ru-RU" sz="2000" b="1" dirty="0">
                <a:solidFill>
                  <a:srgbClr val="002060"/>
                </a:solidFill>
                <a:cs typeface="Arial" panose="020B0604020202020204" pitchFamily="34" charset="0"/>
              </a:rPr>
              <a:t>of the U400M cyclotron (</a:t>
            </a:r>
            <a:r>
              <a:rPr kumimoji="1" lang="en-US" altLang="ru-RU" sz="2000" b="1" dirty="0" smtClean="0">
                <a:solidFill>
                  <a:srgbClr val="002060"/>
                </a:solidFill>
                <a:cs typeface="Arial" panose="020B0604020202020204" pitchFamily="34" charset="0"/>
              </a:rPr>
              <a:t>2020-2021):</a:t>
            </a:r>
            <a:endParaRPr kumimoji="1" lang="en-US" altLang="ru-RU" sz="2000" b="1" dirty="0">
              <a:solidFill>
                <a:srgbClr val="002060"/>
              </a:solidFill>
              <a:cs typeface="Arial" panose="020B0604020202020204" pitchFamily="34" charset="0"/>
            </a:endParaRP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new main magnet coils, vacuum, diagnostics and radiation safety control </a:t>
            </a:r>
            <a:r>
              <a:rPr kumimoji="1" lang="en-US" altLang="ru-RU" sz="2000" i="1" dirty="0" smtClean="0">
                <a:solidFill>
                  <a:srgbClr val="002060"/>
                </a:solidFill>
                <a:cs typeface="Arial" panose="020B0604020202020204" pitchFamily="34" charset="0"/>
              </a:rPr>
              <a:t>systems;</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increasing </a:t>
            </a:r>
            <a:r>
              <a:rPr kumimoji="1" lang="en-US" altLang="ru-RU" sz="2000" i="1" dirty="0" smtClean="0">
                <a:solidFill>
                  <a:srgbClr val="002060"/>
                </a:solidFill>
                <a:cs typeface="Arial" panose="020B0604020202020204" pitchFamily="34" charset="0"/>
              </a:rPr>
              <a:t>beam intensities and energies.</a:t>
            </a:r>
            <a:endParaRPr kumimoji="1" lang="ru-RU" altLang="ru-RU" sz="2000" i="1" dirty="0">
              <a:solidFill>
                <a:srgbClr val="002060"/>
              </a:solidFill>
              <a:cs typeface="Arial" panose="020B0604020202020204" pitchFamily="34" charset="0"/>
            </a:endParaRPr>
          </a:p>
          <a:p>
            <a:pPr algn="just"/>
            <a:endParaRPr kumimoji="1" lang="en-US" altLang="ru-RU" sz="2000" b="1" dirty="0" smtClean="0">
              <a:solidFill>
                <a:srgbClr val="002060"/>
              </a:solidFill>
              <a:cs typeface="Arial" panose="020B0604020202020204" pitchFamily="34" charset="0"/>
            </a:endParaRPr>
          </a:p>
          <a:p>
            <a:pPr algn="just"/>
            <a:r>
              <a:rPr kumimoji="1" lang="en-US" altLang="ru-RU" sz="2000" b="1" dirty="0" smtClean="0">
                <a:solidFill>
                  <a:srgbClr val="002060"/>
                </a:solidFill>
                <a:cs typeface="Arial" panose="020B0604020202020204" pitchFamily="34" charset="0"/>
              </a:rPr>
              <a:t>Reconstruction </a:t>
            </a:r>
            <a:r>
              <a:rPr kumimoji="1" lang="en-US" altLang="ru-RU" sz="2000" b="1" dirty="0">
                <a:solidFill>
                  <a:srgbClr val="002060"/>
                </a:solidFill>
                <a:cs typeface="Arial" panose="020B0604020202020204" pitchFamily="34" charset="0"/>
              </a:rPr>
              <a:t>of the U400 </a:t>
            </a:r>
            <a:r>
              <a:rPr kumimoji="1" lang="en-US" altLang="ru-RU" sz="2000" b="1" dirty="0" smtClean="0">
                <a:solidFill>
                  <a:srgbClr val="002060"/>
                </a:solidFill>
                <a:cs typeface="Arial" panose="020B0604020202020204" pitchFamily="34" charset="0"/>
              </a:rPr>
              <a:t>to U400R </a:t>
            </a:r>
            <a:r>
              <a:rPr kumimoji="1" lang="en-US" altLang="ru-RU" sz="2000" b="1" dirty="0">
                <a:solidFill>
                  <a:srgbClr val="002060"/>
                </a:solidFill>
                <a:cs typeface="Arial" panose="020B0604020202020204" pitchFamily="34" charset="0"/>
              </a:rPr>
              <a:t>cyclotron </a:t>
            </a:r>
            <a:r>
              <a:rPr kumimoji="1" lang="en-US" altLang="ru-RU" sz="2000" b="1" dirty="0" smtClean="0">
                <a:solidFill>
                  <a:srgbClr val="002060"/>
                </a:solidFill>
                <a:cs typeface="Arial" panose="020B0604020202020204" pitchFamily="34" charset="0"/>
              </a:rPr>
              <a:t>complex (2020-2023</a:t>
            </a:r>
            <a:r>
              <a:rPr kumimoji="1" lang="en-US" altLang="ru-RU" sz="2000" b="1" dirty="0">
                <a:solidFill>
                  <a:srgbClr val="002060"/>
                </a:solidFill>
                <a:cs typeface="Arial" panose="020B0604020202020204" pitchFamily="34" charset="0"/>
              </a:rPr>
              <a:t>):</a:t>
            </a: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new experimental </a:t>
            </a:r>
            <a:r>
              <a:rPr kumimoji="1" lang="en-US" altLang="ru-RU" sz="2000" i="1" dirty="0" smtClean="0">
                <a:solidFill>
                  <a:srgbClr val="002060"/>
                </a:solidFill>
                <a:cs typeface="Arial" panose="020B0604020202020204" pitchFamily="34" charset="0"/>
              </a:rPr>
              <a:t>hall;</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accelerated ions from helium to </a:t>
            </a:r>
            <a:r>
              <a:rPr kumimoji="1" lang="en-US" altLang="ru-RU" sz="2000" i="1" dirty="0" smtClean="0">
                <a:solidFill>
                  <a:srgbClr val="002060"/>
                </a:solidFill>
                <a:cs typeface="Arial" panose="020B0604020202020204" pitchFamily="34" charset="0"/>
              </a:rPr>
              <a:t>uranium;</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Char char="•"/>
            </a:pPr>
            <a:r>
              <a:rPr kumimoji="1" lang="en-US" altLang="ru-RU" sz="2000" i="1" dirty="0">
                <a:solidFill>
                  <a:srgbClr val="002060"/>
                </a:solidFill>
                <a:cs typeface="Arial" panose="020B0604020202020204" pitchFamily="34" charset="0"/>
              </a:rPr>
              <a:t>  smoothly variable energy within a wide range 0.8–25 </a:t>
            </a:r>
            <a:r>
              <a:rPr kumimoji="1" lang="en-US" altLang="ru-RU" sz="2000" i="1" dirty="0" err="1" smtClean="0">
                <a:solidFill>
                  <a:srgbClr val="002060"/>
                </a:solidFill>
                <a:cs typeface="Arial" panose="020B0604020202020204" pitchFamily="34" charset="0"/>
              </a:rPr>
              <a:t>MeV·A</a:t>
            </a:r>
            <a:r>
              <a:rPr kumimoji="1" lang="en-US" altLang="ru-RU" sz="2000" i="1" dirty="0" smtClean="0">
                <a:solidFill>
                  <a:srgbClr val="002060"/>
                </a:solidFill>
                <a:cs typeface="Arial" panose="020B0604020202020204" pitchFamily="34" charset="0"/>
              </a:rPr>
              <a:t>;</a:t>
            </a:r>
          </a:p>
          <a:p>
            <a:pPr algn="just">
              <a:buFont typeface="Arial" panose="020B0604020202020204" pitchFamily="34" charset="0"/>
              <a:buChar char="•"/>
            </a:pPr>
            <a:r>
              <a:rPr kumimoji="1" lang="en-US" altLang="ru-RU" sz="2000" i="1" dirty="0" smtClean="0">
                <a:solidFill>
                  <a:srgbClr val="002060"/>
                </a:solidFill>
                <a:cs typeface="Arial" panose="020B0604020202020204" pitchFamily="34" charset="0"/>
              </a:rPr>
              <a:t>  decrease </a:t>
            </a:r>
            <a:r>
              <a:rPr kumimoji="1" lang="en-US" altLang="ru-RU" sz="2000" i="1" dirty="0">
                <a:solidFill>
                  <a:srgbClr val="002060"/>
                </a:solidFill>
                <a:cs typeface="Arial" panose="020B0604020202020204" pitchFamily="34" charset="0"/>
              </a:rPr>
              <a:t>the </a:t>
            </a:r>
            <a:r>
              <a:rPr kumimoji="1" lang="en-US" altLang="ru-RU" sz="2000" i="1" dirty="0" smtClean="0">
                <a:solidFill>
                  <a:srgbClr val="002060"/>
                </a:solidFill>
                <a:cs typeface="Arial" panose="020B0604020202020204" pitchFamily="34" charset="0"/>
              </a:rPr>
              <a:t>cyclotron </a:t>
            </a:r>
            <a:r>
              <a:rPr kumimoji="1" lang="en-US" altLang="ru-RU" sz="2000" i="1" dirty="0">
                <a:solidFill>
                  <a:srgbClr val="002060"/>
                </a:solidFill>
                <a:cs typeface="Arial" panose="020B0604020202020204" pitchFamily="34" charset="0"/>
              </a:rPr>
              <a:t>power </a:t>
            </a:r>
            <a:r>
              <a:rPr kumimoji="1" lang="en-US" altLang="ru-RU" sz="2000" i="1" dirty="0" smtClean="0">
                <a:solidFill>
                  <a:srgbClr val="002060"/>
                </a:solidFill>
                <a:cs typeface="Arial" panose="020B0604020202020204" pitchFamily="34" charset="0"/>
              </a:rPr>
              <a:t>consumption.</a:t>
            </a:r>
            <a:endParaRPr kumimoji="1" lang="en-US" altLang="ru-RU" sz="2000" i="1" dirty="0">
              <a:solidFill>
                <a:srgbClr val="002060"/>
              </a:solidFill>
              <a:cs typeface="Arial" panose="020B0604020202020204" pitchFamily="34" charset="0"/>
            </a:endParaRPr>
          </a:p>
          <a:p>
            <a:pPr algn="just">
              <a:buFont typeface="Arial" panose="020B0604020202020204" pitchFamily="34" charset="0"/>
              <a:buNone/>
            </a:pPr>
            <a:endParaRPr kumimoji="1" lang="ru-RU" altLang="ru-RU" sz="2000" i="1" dirty="0">
              <a:solidFill>
                <a:srgbClr val="002060"/>
              </a:solidFill>
              <a:cs typeface="Arial" panose="020B0604020202020204" pitchFamily="34" charset="0"/>
            </a:endParaRPr>
          </a:p>
          <a:p>
            <a:pPr algn="l">
              <a:buFont typeface="Arial" panose="020B0604020202020204" pitchFamily="34" charset="0"/>
              <a:buNone/>
            </a:pPr>
            <a:r>
              <a:rPr kumimoji="1" lang="en-US" altLang="ru-RU" sz="2000" b="1" dirty="0" smtClean="0">
                <a:solidFill>
                  <a:srgbClr val="002060"/>
                </a:solidFill>
                <a:cs typeface="Arial" panose="020B0604020202020204" pitchFamily="34" charset="0"/>
              </a:rPr>
              <a:t>Development </a:t>
            </a:r>
            <a:r>
              <a:rPr kumimoji="1" lang="en-US" altLang="ru-RU" sz="2000" b="1" dirty="0">
                <a:solidFill>
                  <a:srgbClr val="002060"/>
                </a:solidFill>
                <a:cs typeface="Arial" panose="020B0604020202020204" pitchFamily="34" charset="0"/>
              </a:rPr>
              <a:t>of long-running experimental </a:t>
            </a:r>
            <a:r>
              <a:rPr kumimoji="1" lang="en-US" altLang="ru-RU" sz="2000" b="1" dirty="0" smtClean="0">
                <a:solidFill>
                  <a:srgbClr val="002060"/>
                </a:solidFill>
                <a:cs typeface="Arial" panose="020B0604020202020204" pitchFamily="34" charset="0"/>
              </a:rPr>
              <a:t>set-ups</a:t>
            </a:r>
            <a:endParaRPr kumimoji="1" lang="ru-RU" altLang="ru-RU" sz="2000" b="1" dirty="0">
              <a:solidFill>
                <a:srgbClr val="002060"/>
              </a:solidFill>
              <a:cs typeface="Arial" panose="020B0604020202020204" pitchFamily="34" charset="0"/>
            </a:endParaRPr>
          </a:p>
        </p:txBody>
      </p:sp>
      <p:sp>
        <p:nvSpPr>
          <p:cNvPr id="4" name="Прямоугольник 3"/>
          <p:cNvSpPr/>
          <p:nvPr/>
        </p:nvSpPr>
        <p:spPr>
          <a:xfrm>
            <a:off x="3437563" y="67790"/>
            <a:ext cx="4806124" cy="461665"/>
          </a:xfrm>
          <a:prstGeom prst="rect">
            <a:avLst/>
          </a:prstGeom>
        </p:spPr>
        <p:txBody>
          <a:bodyPr wrap="none">
            <a:spAutoFit/>
          </a:bodyPr>
          <a:lstStyle/>
          <a:p>
            <a:pPr lvl="0" algn="ctr">
              <a:spcAft>
                <a:spcPts val="1200"/>
              </a:spcAft>
            </a:pPr>
            <a:r>
              <a:rPr lang="en-US" sz="2400" b="1" dirty="0">
                <a:solidFill>
                  <a:srgbClr val="C00000"/>
                </a:solidFill>
                <a:latin typeface="Arial" pitchFamily="34" charset="0"/>
                <a:cs typeface="Arial" pitchFamily="34" charset="0"/>
              </a:rPr>
              <a:t>FLNR m</a:t>
            </a:r>
            <a:r>
              <a:rPr lang="en-US" sz="2400" b="1" dirty="0" smtClean="0">
                <a:solidFill>
                  <a:srgbClr val="C00000"/>
                </a:solidFill>
                <a:latin typeface="Arial" pitchFamily="34" charset="0"/>
                <a:cs typeface="Arial" pitchFamily="34" charset="0"/>
              </a:rPr>
              <a:t>ain </a:t>
            </a:r>
            <a:r>
              <a:rPr lang="en-US" sz="2400" b="1" dirty="0">
                <a:solidFill>
                  <a:srgbClr val="C00000"/>
                </a:solidFill>
                <a:latin typeface="Arial" pitchFamily="34" charset="0"/>
                <a:cs typeface="Arial" pitchFamily="34" charset="0"/>
              </a:rPr>
              <a:t>tasks </a:t>
            </a:r>
            <a:r>
              <a:rPr lang="en-US" sz="2400" b="1" dirty="0" smtClean="0">
                <a:solidFill>
                  <a:srgbClr val="C00000"/>
                </a:solidFill>
                <a:latin typeface="Arial" pitchFamily="34" charset="0"/>
                <a:cs typeface="Arial" pitchFamily="34" charset="0"/>
              </a:rPr>
              <a:t>for 201</a:t>
            </a:r>
            <a:r>
              <a:rPr lang="ru-RU" sz="2400" b="1" dirty="0" smtClean="0">
                <a:solidFill>
                  <a:srgbClr val="C00000"/>
                </a:solidFill>
                <a:latin typeface="Arial" pitchFamily="34" charset="0"/>
                <a:cs typeface="Arial" pitchFamily="34" charset="0"/>
              </a:rPr>
              <a:t>7</a:t>
            </a:r>
            <a:r>
              <a:rPr lang="en-US" sz="2400" b="1" dirty="0" smtClean="0">
                <a:solidFill>
                  <a:srgbClr val="C00000"/>
                </a:solidFill>
                <a:latin typeface="Arial" pitchFamily="34" charset="0"/>
                <a:cs typeface="Arial" pitchFamily="34" charset="0"/>
              </a:rPr>
              <a:t>–2023</a:t>
            </a:r>
            <a:endParaRPr lang="ru-RU" sz="2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19459953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5859514" y="90462"/>
            <a:ext cx="629332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fontAlgn="auto">
              <a:spcBef>
                <a:spcPct val="50000"/>
              </a:spcBef>
              <a:spcAft>
                <a:spcPts val="0"/>
              </a:spcAft>
              <a:defRPr/>
            </a:pPr>
            <a:r>
              <a:rPr lang="en-US" sz="2800" b="1" dirty="0" smtClean="0">
                <a:solidFill>
                  <a:srgbClr val="0563C1"/>
                </a:solidFill>
                <a:latin typeface="Arial" panose="020B0604020202020204" pitchFamily="34" charset="0"/>
                <a:cs typeface="Arial" panose="020B0604020202020204" pitchFamily="34" charset="0"/>
              </a:rPr>
              <a:t>DC-280 ACCELERATOR COMPLEX</a:t>
            </a:r>
            <a:endParaRPr lang="en-US" sz="2800" b="1" dirty="0">
              <a:solidFill>
                <a:srgbClr val="0563C1"/>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218182" y="3785953"/>
            <a:ext cx="5686557" cy="2759730"/>
          </a:xfrm>
          <a:prstGeom prst="rect">
            <a:avLst/>
          </a:prstGeom>
          <a:noFill/>
          <a:ln w="9525">
            <a:noFill/>
            <a:miter lim="800000"/>
            <a:headEnd/>
            <a:tailEnd/>
          </a:ln>
        </p:spPr>
        <p:txBody>
          <a:bodyPr wrap="none">
            <a:spAutoFit/>
          </a:bodyPr>
          <a:lstStyle/>
          <a:p>
            <a:pPr algn="ctr" fontAlgn="auto">
              <a:spcBef>
                <a:spcPts val="0"/>
              </a:spcBef>
              <a:spcAft>
                <a:spcPts val="0"/>
              </a:spcAft>
              <a:buClr>
                <a:srgbClr val="FF3300"/>
              </a:buClr>
            </a:pPr>
            <a:r>
              <a:rPr lang="en-US" altLang="ru-RU" sz="1600" dirty="0" smtClean="0">
                <a:solidFill>
                  <a:srgbClr val="C00000"/>
                </a:solidFill>
                <a:latin typeface="Arial" panose="020B0604020202020204" pitchFamily="34" charset="0"/>
                <a:ea typeface="Gungsuh"/>
                <a:cs typeface="Arial" panose="020B0604020202020204" pitchFamily="34" charset="0"/>
              </a:rPr>
              <a:t>Tasks:</a:t>
            </a:r>
            <a:endParaRPr lang="en-US" altLang="ru-RU" sz="1600" dirty="0">
              <a:solidFill>
                <a:srgbClr val="002060"/>
              </a:solidFill>
              <a:latin typeface="Arial" panose="020B0604020202020204" pitchFamily="34" charset="0"/>
              <a:cs typeface="Arial" panose="020B0604020202020204" pitchFamily="34" charset="0"/>
            </a:endParaRPr>
          </a:p>
          <a:p>
            <a:pPr>
              <a:buClr>
                <a:srgbClr val="FF0000"/>
              </a:buClr>
            </a:pPr>
            <a:r>
              <a:rPr lang="en-US" altLang="ru-RU" sz="1600" dirty="0">
                <a:solidFill>
                  <a:srgbClr val="002060"/>
                </a:solidFill>
                <a:latin typeface="Arial" panose="020B0604020202020204" pitchFamily="34" charset="0"/>
                <a:cs typeface="Arial" panose="020B0604020202020204" pitchFamily="34" charset="0"/>
              </a:rPr>
              <a:t>Experiments at the extremely low (</a:t>
            </a:r>
            <a:r>
              <a:rPr lang="el-GR" altLang="ru-RU" sz="1600" dirty="0">
                <a:solidFill>
                  <a:srgbClr val="002060"/>
                </a:solidFill>
                <a:latin typeface="Arial" panose="020B0604020202020204" pitchFamily="34" charset="0"/>
                <a:cs typeface="Arial" panose="020B0604020202020204" pitchFamily="34" charset="0"/>
              </a:rPr>
              <a:t>σ</a:t>
            </a:r>
            <a:r>
              <a:rPr lang="en-US" altLang="ru-RU" sz="1600" dirty="0">
                <a:solidFill>
                  <a:srgbClr val="002060"/>
                </a:solidFill>
                <a:latin typeface="Arial" panose="020B0604020202020204" pitchFamily="34" charset="0"/>
                <a:cs typeface="Arial" panose="020B0604020202020204" pitchFamily="34" charset="0"/>
              </a:rPr>
              <a:t>&lt;100 fb) cross sections:</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Synthesis of new SHE in reactions with </a:t>
            </a:r>
            <a:r>
              <a:rPr lang="en-US" altLang="ru-RU" sz="1600" baseline="30000" dirty="0">
                <a:solidFill>
                  <a:srgbClr val="4472C4">
                    <a:lumMod val="75000"/>
                  </a:srgbClr>
                </a:solidFill>
                <a:latin typeface="Arial" panose="020B0604020202020204" pitchFamily="34" charset="0"/>
                <a:cs typeface="Arial" panose="020B0604020202020204" pitchFamily="34" charset="0"/>
              </a:rPr>
              <a:t>50</a:t>
            </a:r>
            <a:r>
              <a:rPr lang="en-US" altLang="ru-RU" sz="1600" dirty="0">
                <a:solidFill>
                  <a:srgbClr val="4472C4">
                    <a:lumMod val="75000"/>
                  </a:srgbClr>
                </a:solidFill>
                <a:latin typeface="Arial" panose="020B0604020202020204" pitchFamily="34" charset="0"/>
                <a:cs typeface="Arial" panose="020B0604020202020204" pitchFamily="34" charset="0"/>
              </a:rPr>
              <a:t>Ti, </a:t>
            </a:r>
            <a:r>
              <a:rPr lang="en-US" altLang="ru-RU" sz="1600" baseline="30000" dirty="0">
                <a:solidFill>
                  <a:srgbClr val="4472C4">
                    <a:lumMod val="75000"/>
                  </a:srgbClr>
                </a:solidFill>
                <a:latin typeface="Arial" panose="020B0604020202020204" pitchFamily="34" charset="0"/>
                <a:cs typeface="Arial" panose="020B0604020202020204" pitchFamily="34" charset="0"/>
              </a:rPr>
              <a:t>54</a:t>
            </a:r>
            <a:r>
              <a:rPr lang="en-US" altLang="ru-RU" sz="1600" dirty="0">
                <a:solidFill>
                  <a:srgbClr val="4472C4">
                    <a:lumMod val="75000"/>
                  </a:srgbClr>
                </a:solidFill>
                <a:latin typeface="Arial" panose="020B0604020202020204" pitchFamily="34" charset="0"/>
                <a:cs typeface="Arial" panose="020B0604020202020204" pitchFamily="34" charset="0"/>
              </a:rPr>
              <a:t>Cr ...;</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Synthesis of new isotopes of SHE;</a:t>
            </a:r>
          </a:p>
          <a:p>
            <a:pPr marL="796925" indent="-339725">
              <a:buClr>
                <a:srgbClr val="FF0000"/>
              </a:buClr>
              <a:buFont typeface="Arial" panose="020B0604020202020204" pitchFamily="34" charset="0"/>
              <a:buChar char="•"/>
            </a:pPr>
            <a:r>
              <a:rPr lang="en-US" altLang="ru-RU" sz="1600" dirty="0" smtClean="0">
                <a:solidFill>
                  <a:srgbClr val="4472C4">
                    <a:lumMod val="75000"/>
                  </a:srgbClr>
                </a:solidFill>
                <a:latin typeface="Arial" panose="020B0604020202020204" pitchFamily="34" charset="0"/>
                <a:cs typeface="Arial" panose="020B0604020202020204" pitchFamily="34" charset="0"/>
              </a:rPr>
              <a:t>Search for rare </a:t>
            </a:r>
            <a:r>
              <a:rPr lang="en-US" altLang="ru-RU" sz="1600" dirty="0">
                <a:solidFill>
                  <a:srgbClr val="4472C4">
                    <a:lumMod val="75000"/>
                  </a:srgbClr>
                </a:solidFill>
                <a:latin typeface="Arial" panose="020B0604020202020204" pitchFamily="34" charset="0"/>
                <a:cs typeface="Arial" panose="020B0604020202020204" pitchFamily="34" charset="0"/>
              </a:rPr>
              <a:t>decay </a:t>
            </a:r>
            <a:r>
              <a:rPr lang="en-US" altLang="ru-RU" sz="1600" dirty="0" smtClean="0">
                <a:solidFill>
                  <a:srgbClr val="4472C4">
                    <a:lumMod val="75000"/>
                  </a:srgbClr>
                </a:solidFill>
                <a:latin typeface="Arial" panose="020B0604020202020204" pitchFamily="34" charset="0"/>
                <a:cs typeface="Arial" panose="020B0604020202020204" pitchFamily="34" charset="0"/>
              </a:rPr>
              <a:t>modes </a:t>
            </a:r>
            <a:r>
              <a:rPr lang="en-US" altLang="ru-RU" sz="1600" dirty="0">
                <a:solidFill>
                  <a:srgbClr val="4472C4">
                    <a:lumMod val="75000"/>
                  </a:srgbClr>
                </a:solidFill>
                <a:latin typeface="Arial" panose="020B0604020202020204" pitchFamily="34" charset="0"/>
                <a:cs typeface="Arial" panose="020B0604020202020204" pitchFamily="34" charset="0"/>
              </a:rPr>
              <a:t>of SHE;</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Study of excitation functions.</a:t>
            </a:r>
          </a:p>
          <a:p>
            <a:pPr>
              <a:spcBef>
                <a:spcPts val="1600"/>
              </a:spcBef>
              <a:buClr>
                <a:srgbClr val="FF0000"/>
              </a:buClr>
            </a:pPr>
            <a:r>
              <a:rPr lang="en-US" altLang="ru-RU" sz="1600" dirty="0" smtClean="0">
                <a:solidFill>
                  <a:srgbClr val="002060"/>
                </a:solidFill>
                <a:latin typeface="Arial" panose="020B0604020202020204" pitchFamily="34" charset="0"/>
                <a:cs typeface="Arial" panose="020B0604020202020204" pitchFamily="34" charset="0"/>
              </a:rPr>
              <a:t>Experiments </a:t>
            </a:r>
            <a:r>
              <a:rPr lang="en-US" altLang="ru-RU" sz="1600" dirty="0">
                <a:solidFill>
                  <a:srgbClr val="002060"/>
                </a:solidFill>
                <a:latin typeface="Arial" panose="020B0604020202020204" pitchFamily="34" charset="0"/>
                <a:cs typeface="Arial" panose="020B0604020202020204" pitchFamily="34" charset="0"/>
              </a:rPr>
              <a:t>requiring high statistics:</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Nuclear spectroscopy of SHE;</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Precise mass measurements;</a:t>
            </a:r>
          </a:p>
          <a:p>
            <a:pPr marL="796925" indent="-339725">
              <a:buClr>
                <a:srgbClr val="FF0000"/>
              </a:buClr>
              <a:buFont typeface="Arial" panose="020B0604020202020204" pitchFamily="34" charset="0"/>
              <a:buChar char="•"/>
            </a:pPr>
            <a:r>
              <a:rPr lang="en-US" altLang="ru-RU" sz="1600" dirty="0">
                <a:solidFill>
                  <a:srgbClr val="4472C4">
                    <a:lumMod val="75000"/>
                  </a:srgbClr>
                </a:solidFill>
                <a:latin typeface="Arial" panose="020B0604020202020204" pitchFamily="34" charset="0"/>
                <a:cs typeface="Arial" panose="020B0604020202020204" pitchFamily="34" charset="0"/>
              </a:rPr>
              <a:t>Study of chemical properties of SHE.</a:t>
            </a:r>
          </a:p>
        </p:txBody>
      </p:sp>
      <p:sp>
        <p:nvSpPr>
          <p:cNvPr id="2" name="Прямоугольник 1"/>
          <p:cNvSpPr/>
          <p:nvPr/>
        </p:nvSpPr>
        <p:spPr>
          <a:xfrm>
            <a:off x="7022946" y="541915"/>
            <a:ext cx="3854645" cy="338554"/>
          </a:xfrm>
          <a:prstGeom prst="rect">
            <a:avLst/>
          </a:prstGeom>
        </p:spPr>
        <p:txBody>
          <a:bodyPr wrap="none">
            <a:spAutoFit/>
          </a:bodyPr>
          <a:lstStyle/>
          <a:p>
            <a:pPr fontAlgn="auto">
              <a:spcBef>
                <a:spcPts val="0"/>
              </a:spcBef>
              <a:spcAft>
                <a:spcPts val="0"/>
              </a:spcAft>
              <a:buClr>
                <a:srgbClr val="FF3300"/>
              </a:buClr>
            </a:pPr>
            <a:r>
              <a:rPr lang="en-US" altLang="ru-RU" sz="1600" b="1" dirty="0" smtClean="0">
                <a:solidFill>
                  <a:srgbClr val="C00000"/>
                </a:solidFill>
                <a:latin typeface="Arial" panose="020B0604020202020204" pitchFamily="34" charset="0"/>
                <a:cs typeface="Arial" panose="020B0604020202020204" pitchFamily="34" charset="0"/>
              </a:rPr>
              <a:t>SUPERHEAVY  ELEMENTS  FACTORY</a:t>
            </a:r>
          </a:p>
        </p:txBody>
      </p:sp>
      <p:sp>
        <p:nvSpPr>
          <p:cNvPr id="7" name="Объект 2"/>
          <p:cNvSpPr txBox="1">
            <a:spLocks/>
          </p:cNvSpPr>
          <p:nvPr/>
        </p:nvSpPr>
        <p:spPr>
          <a:xfrm>
            <a:off x="5717059" y="5050068"/>
            <a:ext cx="6204642" cy="1637041"/>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Clr>
                <a:srgbClr val="FF3300"/>
              </a:buClr>
              <a:buFont typeface="Arial" panose="020B0604020202020204" pitchFamily="34" charset="0"/>
              <a:buNone/>
            </a:pPr>
            <a:r>
              <a:rPr lang="en-US" altLang="ru-RU" sz="1600" dirty="0">
                <a:solidFill>
                  <a:srgbClr val="C00000"/>
                </a:solidFill>
                <a:latin typeface="Arial" panose="020B0604020202020204" pitchFamily="34" charset="0"/>
                <a:cs typeface="Arial" panose="020B0604020202020204" pitchFamily="34" charset="0"/>
              </a:rPr>
              <a:t>Main setups:</a:t>
            </a:r>
          </a:p>
          <a:p>
            <a:pPr fontAlgn="auto">
              <a:lnSpc>
                <a:spcPct val="100000"/>
              </a:lnSpc>
              <a:spcBef>
                <a:spcPts val="0"/>
              </a:spcBef>
              <a:spcAft>
                <a:spcPts val="0"/>
              </a:spcAft>
              <a:buClr>
                <a:srgbClr val="FF3300"/>
              </a:buClr>
            </a:pPr>
            <a:r>
              <a:rPr lang="en-US" altLang="ru-RU" sz="1600" dirty="0" smtClean="0">
                <a:solidFill>
                  <a:srgbClr val="4472C4">
                    <a:lumMod val="75000"/>
                  </a:srgbClr>
                </a:solidFill>
                <a:latin typeface="Arial" panose="020B0604020202020204" pitchFamily="34" charset="0"/>
                <a:cs typeface="Arial" panose="020B0604020202020204" pitchFamily="34" charset="0"/>
              </a:rPr>
              <a:t>Gas-filled recoil separator (</a:t>
            </a:r>
            <a:r>
              <a:rPr lang="en-US" sz="1600" dirty="0" smtClean="0">
                <a:solidFill>
                  <a:srgbClr val="4472C4">
                    <a:lumMod val="75000"/>
                  </a:srgbClr>
                </a:solidFill>
                <a:latin typeface="Arial" panose="020B0604020202020204" pitchFamily="34" charset="0"/>
                <a:cs typeface="Arial" panose="020B0604020202020204" pitchFamily="34" charset="0"/>
              </a:rPr>
              <a:t>DGFRS-II</a:t>
            </a:r>
            <a:r>
              <a:rPr lang="en-US" altLang="ru-RU" sz="1600" dirty="0" smtClean="0">
                <a:solidFill>
                  <a:srgbClr val="4472C4">
                    <a:lumMod val="75000"/>
                  </a:srgbClr>
                </a:solidFill>
                <a:latin typeface="Arial" panose="020B0604020202020204" pitchFamily="34" charset="0"/>
                <a:cs typeface="Arial" panose="020B0604020202020204" pitchFamily="34" charset="0"/>
              </a:rPr>
              <a:t>);</a:t>
            </a:r>
          </a:p>
          <a:p>
            <a:pPr fontAlgn="auto">
              <a:lnSpc>
                <a:spcPct val="100000"/>
              </a:lnSpc>
              <a:spcBef>
                <a:spcPts val="0"/>
              </a:spcBef>
              <a:spcAft>
                <a:spcPts val="0"/>
              </a:spcAft>
              <a:buClr>
                <a:srgbClr val="FF3300"/>
              </a:buClr>
            </a:pPr>
            <a:r>
              <a:rPr lang="en-US" altLang="ru-RU" sz="1600" dirty="0">
                <a:solidFill>
                  <a:srgbClr val="4472C4">
                    <a:lumMod val="75000"/>
                  </a:srgbClr>
                </a:solidFill>
                <a:latin typeface="Arial" panose="020B0604020202020204" pitchFamily="34" charset="0"/>
                <a:cs typeface="Arial" panose="020B0604020202020204" pitchFamily="34" charset="0"/>
              </a:rPr>
              <a:t>Gas-filled recoil separator (</a:t>
            </a:r>
            <a:r>
              <a:rPr lang="en-US" sz="1600" dirty="0" smtClean="0">
                <a:solidFill>
                  <a:srgbClr val="4472C4">
                    <a:lumMod val="75000"/>
                  </a:srgbClr>
                </a:solidFill>
                <a:latin typeface="Arial" panose="020B0604020202020204" pitchFamily="34" charset="0"/>
                <a:cs typeface="Arial" panose="020B0604020202020204" pitchFamily="34" charset="0"/>
              </a:rPr>
              <a:t>DGFRS-III</a:t>
            </a:r>
            <a:r>
              <a:rPr lang="en-US" altLang="ru-RU" sz="1600" dirty="0" smtClean="0">
                <a:solidFill>
                  <a:srgbClr val="4472C4">
                    <a:lumMod val="75000"/>
                  </a:srgbClr>
                </a:solidFill>
                <a:latin typeface="Arial" panose="020B0604020202020204" pitchFamily="34" charset="0"/>
                <a:cs typeface="Arial" panose="020B0604020202020204" pitchFamily="34" charset="0"/>
              </a:rPr>
              <a:t>) for spectroscopy and chemical studies;</a:t>
            </a:r>
          </a:p>
          <a:p>
            <a:pPr fontAlgn="auto">
              <a:lnSpc>
                <a:spcPct val="100000"/>
              </a:lnSpc>
              <a:spcBef>
                <a:spcPts val="0"/>
              </a:spcBef>
              <a:spcAft>
                <a:spcPts val="0"/>
              </a:spcAft>
              <a:buClr>
                <a:srgbClr val="FF3300"/>
              </a:buClr>
            </a:pPr>
            <a:r>
              <a:rPr lang="en-US" sz="1600" i="1" dirty="0" smtClean="0">
                <a:solidFill>
                  <a:srgbClr val="4472C4">
                    <a:lumMod val="75000"/>
                  </a:srgbClr>
                </a:solidFill>
                <a:latin typeface="Arial" panose="020B0604020202020204" pitchFamily="34" charset="0"/>
                <a:cs typeface="Arial" panose="020B0604020202020204" pitchFamily="34" charset="0"/>
              </a:rPr>
              <a:t>Mass </a:t>
            </a:r>
            <a:r>
              <a:rPr lang="en-US" sz="1600" i="1" dirty="0">
                <a:solidFill>
                  <a:srgbClr val="4472C4">
                    <a:lumMod val="75000"/>
                  </a:srgbClr>
                </a:solidFill>
                <a:latin typeface="Arial" panose="020B0604020202020204" pitchFamily="34" charset="0"/>
                <a:cs typeface="Arial" panose="020B0604020202020204" pitchFamily="34" charset="0"/>
              </a:rPr>
              <a:t>Analyzer of </a:t>
            </a:r>
            <a:r>
              <a:rPr lang="en-US" sz="1600" i="1" dirty="0" err="1">
                <a:solidFill>
                  <a:srgbClr val="4472C4">
                    <a:lumMod val="75000"/>
                  </a:srgbClr>
                </a:solidFill>
                <a:latin typeface="Arial" panose="020B0604020202020204" pitchFamily="34" charset="0"/>
                <a:cs typeface="Arial" panose="020B0604020202020204" pitchFamily="34" charset="0"/>
              </a:rPr>
              <a:t>SuperHeavy</a:t>
            </a:r>
            <a:r>
              <a:rPr lang="en-US" sz="1600" i="1" dirty="0">
                <a:solidFill>
                  <a:srgbClr val="4472C4">
                    <a:lumMod val="75000"/>
                  </a:srgbClr>
                </a:solidFill>
                <a:latin typeface="Arial" panose="020B0604020202020204" pitchFamily="34" charset="0"/>
                <a:cs typeface="Arial" panose="020B0604020202020204" pitchFamily="34" charset="0"/>
              </a:rPr>
              <a:t> Atoms (MASHA</a:t>
            </a:r>
            <a:r>
              <a:rPr lang="en-US" sz="1600" i="1" dirty="0" smtClean="0">
                <a:solidFill>
                  <a:srgbClr val="4472C4">
                    <a:lumMod val="75000"/>
                  </a:srgbClr>
                </a:solidFill>
                <a:latin typeface="Arial" panose="020B0604020202020204" pitchFamily="34" charset="0"/>
                <a:cs typeface="Arial" panose="020B0604020202020204" pitchFamily="34" charset="0"/>
              </a:rPr>
              <a:t>) – from U-400M</a:t>
            </a:r>
          </a:p>
          <a:p>
            <a:pPr fontAlgn="auto">
              <a:lnSpc>
                <a:spcPct val="100000"/>
              </a:lnSpc>
              <a:spcBef>
                <a:spcPts val="0"/>
              </a:spcBef>
              <a:spcAft>
                <a:spcPts val="0"/>
              </a:spcAft>
              <a:buClr>
                <a:srgbClr val="FF3300"/>
              </a:buClr>
            </a:pPr>
            <a:r>
              <a:rPr lang="en-US" altLang="ru-RU" sz="1600" dirty="0" smtClean="0">
                <a:solidFill>
                  <a:srgbClr val="4472C4">
                    <a:lumMod val="75000"/>
                  </a:srgbClr>
                </a:solidFill>
                <a:latin typeface="Arial" panose="020B0604020202020204" pitchFamily="34" charset="0"/>
                <a:cs typeface="Arial" panose="020B0604020202020204" pitchFamily="34" charset="0"/>
              </a:rPr>
              <a:t>Channels reserved for external users</a:t>
            </a:r>
            <a:endParaRPr lang="en-US" altLang="ru-RU" sz="1600" dirty="0">
              <a:solidFill>
                <a:srgbClr val="4472C4">
                  <a:lumMod val="75000"/>
                </a:srgbClr>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5852742" y="898667"/>
          <a:ext cx="3258308" cy="4023307"/>
        </p:xfrm>
        <a:graphic>
          <a:graphicData uri="http://schemas.openxmlformats.org/drawingml/2006/table">
            <a:tbl>
              <a:tblPr>
                <a:tableStyleId>{69CF1AB2-1976-4502-BF36-3FF5EA218861}</a:tableStyleId>
              </a:tblPr>
              <a:tblGrid>
                <a:gridCol w="700420"/>
                <a:gridCol w="1165619"/>
                <a:gridCol w="1392269"/>
              </a:tblGrid>
              <a:tr h="37274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 (examples)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66" marR="91466" marT="45734" marB="45734" horzOverflow="overflow"/>
                </a:tc>
                <a:tc hMerge="1">
                  <a:txBody>
                    <a:bodyPr/>
                    <a:lstStyle/>
                    <a:p>
                      <a:endParaRPr lang="ru-RU"/>
                    </a:p>
                  </a:txBody>
                  <a:tcPr/>
                </a:tc>
                <a:tc hMerge="1">
                  <a:txBody>
                    <a:bodyPr/>
                    <a:lstStyle/>
                    <a:p>
                      <a:endParaRPr lang="ru-RU"/>
                    </a:p>
                  </a:txBody>
                  <a:tcPr/>
                </a:tc>
              </a:tr>
              <a:tr h="5616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energy [MeV/A]</a:t>
                      </a:r>
                      <a:endParaRPr kumimoji="0" lang="ru-RU"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Estimated 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4</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Ar</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Ca</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Cr</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Fe</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2804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124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Sn</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21032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Xe</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1402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238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U</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7</a:t>
                      </a:r>
                      <a:endPar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endParaRP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bl>
          </a:graphicData>
        </a:graphic>
      </p:graphicFrame>
      <p:graphicFrame>
        <p:nvGraphicFramePr>
          <p:cNvPr id="11" name="Group 58"/>
          <p:cNvGraphicFramePr>
            <a:graphicFrameLocks noGrp="1"/>
          </p:cNvGraphicFramePr>
          <p:nvPr>
            <p:extLst/>
          </p:nvPr>
        </p:nvGraphicFramePr>
        <p:xfrm>
          <a:off x="9310974" y="898667"/>
          <a:ext cx="2776708" cy="2487107"/>
        </p:xfrm>
        <a:graphic>
          <a:graphicData uri="http://schemas.openxmlformats.org/drawingml/2006/table">
            <a:tbl>
              <a:tblPr>
                <a:tableStyleId>{69CF1AB2-1976-4502-BF36-3FF5EA218861}</a:tableStyleId>
              </a:tblPr>
              <a:tblGrid>
                <a:gridCol w="1590375"/>
                <a:gridCol w="1186333"/>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r>
              <a:tr h="5662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Range of energies</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a:t>
                      </a:r>
                      <a:r>
                        <a:rPr lang="en-US" sz="1400" b="0" dirty="0" smtClean="0">
                          <a:solidFill>
                            <a:srgbClr val="002060"/>
                          </a:solidFill>
                          <a:latin typeface="Arial" panose="020B0604020202020204" pitchFamily="34" charset="0"/>
                          <a:cs typeface="Arial" panose="020B0604020202020204" pitchFamily="34" charset="0"/>
                        </a:rPr>
                        <a:t>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280</a:t>
                      </a: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300 kW</a:t>
                      </a: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91466" marR="91466" marT="45734" marB="45734" horzOverflow="overflow"/>
                </a:tc>
              </a:tr>
            </a:tbl>
          </a:graphicData>
        </a:graphic>
      </p:graphicFrame>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20" y="188640"/>
            <a:ext cx="5334173" cy="3148110"/>
          </a:xfrm>
          <a:prstGeom prst="rect">
            <a:avLst/>
          </a:prstGeom>
        </p:spPr>
      </p:pic>
    </p:spTree>
    <p:extLst>
      <p:ext uri="{BB962C8B-B14F-4D97-AF65-F5344CB8AC3E}">
        <p14:creationId xmlns:p14="http://schemas.microsoft.com/office/powerpoint/2010/main" val="19166677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5744" y="-36095"/>
            <a:ext cx="6583854" cy="646331"/>
          </a:xfrm>
          <a:prstGeom prst="rect">
            <a:avLst/>
          </a:prstGeom>
          <a:noFill/>
        </p:spPr>
        <p:txBody>
          <a:bodyPr wrap="none" lIns="91440" tIns="45720" rIns="91440" bIns="45720">
            <a:spAutoFit/>
          </a:bodyPr>
          <a:lstStyle/>
          <a:p>
            <a:pPr algn="ctr">
              <a:defRPr/>
            </a:pPr>
            <a:r>
              <a:rPr lang="en-US" sz="3600" b="1" dirty="0" smtClean="0">
                <a:ln>
                  <a:solidFill>
                    <a:schemeClr val="bg1"/>
                  </a:solidFill>
                </a:ln>
                <a:latin typeface="Times New Roman" panose="02020603050405020304" pitchFamily="18" charset="0"/>
                <a:cs typeface="Times New Roman" panose="02020603050405020304" pitchFamily="18" charset="0"/>
              </a:rPr>
              <a:t>Main parameters </a:t>
            </a:r>
            <a:r>
              <a:rPr lang="en-US" sz="3600" b="1" dirty="0">
                <a:ln>
                  <a:solidFill>
                    <a:schemeClr val="bg1"/>
                  </a:solidFill>
                </a:ln>
                <a:latin typeface="Times New Roman" panose="02020603050405020304" pitchFamily="18" charset="0"/>
                <a:cs typeface="Times New Roman" panose="02020603050405020304" pitchFamily="18" charset="0"/>
              </a:rPr>
              <a:t>of the DC-280</a:t>
            </a:r>
            <a:endParaRPr lang="ru-RU" sz="3600" b="1" dirty="0">
              <a:ln>
                <a:solidFill>
                  <a:schemeClr val="bg1"/>
                </a:solidFill>
              </a:ln>
              <a:latin typeface="Times New Roman" panose="02020603050405020304" pitchFamily="18" charset="0"/>
              <a:cs typeface="Times New Roman" panose="02020603050405020304" pitchFamily="18" charset="0"/>
            </a:endParaRPr>
          </a:p>
        </p:txBody>
      </p:sp>
      <p:graphicFrame>
        <p:nvGraphicFramePr>
          <p:cNvPr id="5" name="Group 2"/>
          <p:cNvGraphicFramePr>
            <a:graphicFrameLocks/>
          </p:cNvGraphicFramePr>
          <p:nvPr>
            <p:extLst/>
          </p:nvPr>
        </p:nvGraphicFramePr>
        <p:xfrm>
          <a:off x="623392" y="584273"/>
          <a:ext cx="10945216" cy="6032112"/>
        </p:xfrm>
        <a:graphic>
          <a:graphicData uri="http://schemas.openxmlformats.org/drawingml/2006/table">
            <a:tbl>
              <a:tblPr/>
              <a:tblGrid>
                <a:gridCol w="3573948">
                  <a:extLst>
                    <a:ext uri="{9D8B030D-6E8A-4147-A177-3AD203B41FA5}">
                      <a16:colId xmlns="" xmlns:a16="http://schemas.microsoft.com/office/drawing/2014/main" val="20000"/>
                    </a:ext>
                  </a:extLst>
                </a:gridCol>
                <a:gridCol w="2978290">
                  <a:extLst>
                    <a:ext uri="{9D8B030D-6E8A-4147-A177-3AD203B41FA5}">
                      <a16:colId xmlns="" xmlns:a16="http://schemas.microsoft.com/office/drawing/2014/main" val="20001"/>
                    </a:ext>
                  </a:extLst>
                </a:gridCol>
                <a:gridCol w="4392978"/>
              </a:tblGrid>
              <a:tr h="540471">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altLang="ja-JP" sz="28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parameters</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rgbClr val="00B050"/>
                        </a:buClr>
                        <a:buSzTx/>
                        <a:buFont typeface="+mj-lt"/>
                        <a:buNone/>
                        <a:tabLst/>
                      </a:pPr>
                      <a:r>
                        <a:rPr kumimoji="0" lang="en-US" altLang="ja-JP" sz="28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design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rgbClr val="00B050"/>
                        </a:buClr>
                        <a:buSzTx/>
                        <a:buFont typeface="+mj-lt"/>
                        <a:buNone/>
                        <a:tabLst/>
                      </a:pPr>
                      <a:r>
                        <a:rPr kumimoji="0" lang="en-US" altLang="ja-JP" sz="28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Reached for today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r>
              <a:tr h="386006">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rPr>
                        <a:t>Ion source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gridSpan="2">
                  <a:txBody>
                    <a:bodyPr/>
                    <a:lstStyle/>
                    <a:p>
                      <a:pPr marL="0" marR="0" lvl="0" indent="0" algn="ctr" defTabSz="914400" rtl="0" eaLnBrk="0" fontAlgn="base" latinLnBrk="0" hangingPunct="0">
                        <a:lnSpc>
                          <a:spcPct val="100000"/>
                        </a:lnSpc>
                        <a:spcBef>
                          <a:spcPct val="0"/>
                        </a:spcBef>
                        <a:spcAft>
                          <a:spcPct val="0"/>
                        </a:spcAft>
                        <a:buClr>
                          <a:srgbClr val="00B050"/>
                        </a:buClr>
                        <a:buSzTx/>
                        <a:buFont typeface="+mj-lt"/>
                        <a:buNone/>
                        <a:tabLst/>
                      </a:pPr>
                      <a:r>
                        <a:rPr kumimoji="0" lang="ru-RU" altLang="ja-JP" sz="2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DECRIS-</a:t>
                      </a:r>
                      <a:r>
                        <a:rPr kumimoji="0" lang="en-US" altLang="ja-JP" sz="2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PM</a:t>
                      </a:r>
                      <a:r>
                        <a:rPr kumimoji="0" lang="en-US" altLang="ja-JP" sz="2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- 14 GHz </a:t>
                      </a:r>
                      <a:r>
                        <a:rPr kumimoji="0" lang="en-US" altLang="ja-JP" sz="22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on the HV </a:t>
                      </a:r>
                      <a:r>
                        <a:rPr kumimoji="0" lang="en-US" altLang="ja-JP" sz="2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platform (</a:t>
                      </a:r>
                      <a:r>
                        <a:rPr kumimoji="0" lang="en-US" altLang="ja-JP" sz="2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U</a:t>
                      </a:r>
                      <a:r>
                        <a:rPr kumimoji="0" lang="en-US" altLang="ja-JP" sz="2200" b="1" i="0" u="none" strike="noStrike" cap="none" normalizeH="0" baseline="-25000" dirty="0" err="1"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max</a:t>
                      </a:r>
                      <a:r>
                        <a:rPr kumimoji="0" lang="en-US" altLang="ja-JP" sz="2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=60kV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hMerge="1">
                  <a:txBody>
                    <a:bodyPr/>
                    <a:lstStyle/>
                    <a:p>
                      <a:endParaRPr lang="ru-RU"/>
                    </a:p>
                  </a:txBody>
                  <a:tcPr/>
                </a:tc>
                <a:extLst>
                  <a:ext uri="{0D108BD9-81ED-4DB2-BD59-A6C34878D82A}">
                    <a16:rowId xmlns="" xmlns:a16="http://schemas.microsoft.com/office/drawing/2014/main" val="10000"/>
                  </a:ext>
                </a:extLst>
              </a:tr>
              <a:tr h="432048">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Injecting beam potential</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Up to 80 </a:t>
                      </a:r>
                      <a:r>
                        <a:rPr kumimoji="0" lang="en-US" sz="1800" b="1" i="0" u="none" strike="noStrike" cap="none" normalizeH="0" baseline="0" dirty="0" err="1" smtClean="0">
                          <a:ln>
                            <a:noFill/>
                          </a:ln>
                          <a:solidFill>
                            <a:srgbClr val="000099"/>
                          </a:solidFill>
                          <a:effectLst/>
                          <a:latin typeface="Times New Roman" pitchFamily="18" charset="0"/>
                          <a:cs typeface="Times New Roman" pitchFamily="18" charset="0"/>
                        </a:rPr>
                        <a:t>keV</a:t>
                      </a: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/Z</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ru-RU" sz="1800" b="1" i="0" u="none" strike="noStrike" cap="none" normalizeH="0" baseline="0" dirty="0" smtClean="0">
                          <a:ln>
                            <a:noFill/>
                          </a:ln>
                          <a:solidFill>
                            <a:srgbClr val="000099"/>
                          </a:solidFill>
                          <a:effectLst/>
                          <a:latin typeface="Times New Roman" pitchFamily="18" charset="0"/>
                        </a:rPr>
                        <a:t>38,04 – 72,89 </a:t>
                      </a:r>
                      <a:r>
                        <a:rPr kumimoji="0" lang="en-US" sz="1800" b="1" i="0" u="none" strike="noStrike" cap="none" normalizeH="0" baseline="0" dirty="0" smtClean="0">
                          <a:ln>
                            <a:noFill/>
                          </a:ln>
                          <a:solidFill>
                            <a:srgbClr val="000099"/>
                          </a:solidFill>
                          <a:effectLst/>
                          <a:latin typeface="Times New Roman" pitchFamily="18" charset="0"/>
                        </a:rPr>
                        <a:t>kV</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A/Z</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4÷7</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1800" b="1" i="0" u="none" strike="noStrike" cap="none" normalizeH="0" baseline="0" dirty="0" smtClean="0">
                          <a:ln>
                            <a:noFill/>
                          </a:ln>
                          <a:solidFill>
                            <a:schemeClr val="tx1"/>
                          </a:solidFill>
                          <a:effectLst/>
                          <a:latin typeface="Times New Roman" pitchFamily="18" charset="0"/>
                        </a:rPr>
                        <a:t>4,44 (</a:t>
                      </a:r>
                      <a:r>
                        <a:rPr kumimoji="0" lang="en-US" sz="1800" b="1" i="0" u="none" strike="noStrike" cap="none" normalizeH="0" baseline="30000" dirty="0" smtClean="0">
                          <a:ln>
                            <a:noFill/>
                          </a:ln>
                          <a:solidFill>
                            <a:schemeClr val="tx1"/>
                          </a:solidFill>
                          <a:effectLst/>
                          <a:latin typeface="Times New Roman" pitchFamily="18" charset="0"/>
                        </a:rPr>
                        <a:t>40</a:t>
                      </a:r>
                      <a:r>
                        <a:rPr kumimoji="0" lang="en-US" sz="1800" b="1" i="0" u="none" strike="noStrike" cap="none" normalizeH="0" baseline="0" dirty="0" smtClean="0">
                          <a:ln>
                            <a:noFill/>
                          </a:ln>
                          <a:solidFill>
                            <a:schemeClr val="tx1"/>
                          </a:solidFill>
                          <a:effectLst/>
                          <a:latin typeface="Times New Roman" pitchFamily="18" charset="0"/>
                        </a:rPr>
                        <a:t>Ar</a:t>
                      </a:r>
                      <a:r>
                        <a:rPr kumimoji="0" lang="en-US" sz="1800" b="1" i="0" u="none" strike="noStrike" cap="none" normalizeH="0" baseline="30000" dirty="0" smtClean="0">
                          <a:ln>
                            <a:noFill/>
                          </a:ln>
                          <a:solidFill>
                            <a:schemeClr val="tx1"/>
                          </a:solidFill>
                          <a:effectLst/>
                          <a:latin typeface="Times New Roman" pitchFamily="18" charset="0"/>
                        </a:rPr>
                        <a:t>+7</a:t>
                      </a:r>
                      <a:r>
                        <a:rPr kumimoji="0" lang="en-US" sz="1800" b="1" i="0" u="none" strike="noStrike" cap="none" normalizeH="0" baseline="0" dirty="0" smtClean="0">
                          <a:ln>
                            <a:noFill/>
                          </a:ln>
                          <a:solidFill>
                            <a:schemeClr val="tx1"/>
                          </a:solidFill>
                          <a:effectLst/>
                          <a:latin typeface="Times New Roman" pitchFamily="18" charset="0"/>
                        </a:rPr>
                        <a:t>) – 6,86 (</a:t>
                      </a:r>
                      <a:r>
                        <a:rPr kumimoji="0" lang="en-US" sz="1800" b="1" i="0" u="none" strike="noStrike" cap="none" normalizeH="0" baseline="30000" dirty="0" smtClean="0">
                          <a:ln>
                            <a:noFill/>
                          </a:ln>
                          <a:solidFill>
                            <a:schemeClr val="tx1"/>
                          </a:solidFill>
                          <a:effectLst/>
                          <a:latin typeface="Times New Roman" pitchFamily="18" charset="0"/>
                        </a:rPr>
                        <a:t>48</a:t>
                      </a:r>
                      <a:r>
                        <a:rPr kumimoji="0" lang="en-US" sz="1800" b="1" i="0" u="none" strike="noStrike" cap="none" normalizeH="0" baseline="0" dirty="0" smtClean="0">
                          <a:ln>
                            <a:noFill/>
                          </a:ln>
                          <a:solidFill>
                            <a:schemeClr val="tx1"/>
                          </a:solidFill>
                          <a:effectLst/>
                          <a:latin typeface="Times New Roman" pitchFamily="18" charset="0"/>
                        </a:rPr>
                        <a:t>Ca</a:t>
                      </a:r>
                      <a:r>
                        <a:rPr kumimoji="0" lang="en-US" sz="1800" b="1" i="0" u="none" strike="noStrike" cap="none" normalizeH="0" baseline="30000" dirty="0" smtClean="0">
                          <a:ln>
                            <a:noFill/>
                          </a:ln>
                          <a:solidFill>
                            <a:schemeClr val="tx1"/>
                          </a:solidFill>
                          <a:effectLst/>
                          <a:latin typeface="Times New Roman" pitchFamily="18" charset="0"/>
                        </a:rPr>
                        <a:t>+7</a:t>
                      </a:r>
                      <a:r>
                        <a:rPr kumimoji="0" lang="en-US" sz="1800" b="1" i="0" u="none" strike="noStrike" cap="none" normalizeH="0" baseline="0" dirty="0" smtClean="0">
                          <a:ln>
                            <a:noFill/>
                          </a:ln>
                          <a:solidFill>
                            <a:schemeClr val="tx1"/>
                          </a:solidFill>
                          <a:effectLst/>
                          <a:latin typeface="Times New Roman" pitchFamily="18" charset="0"/>
                        </a:rPr>
                        <a:t>)</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2"/>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1800" b="1" i="0" u="none" strike="noStrike" cap="none" normalizeH="0" baseline="0" dirty="0" smtClean="0">
                          <a:ln>
                            <a:noFill/>
                          </a:ln>
                          <a:solidFill>
                            <a:schemeClr val="tx1"/>
                          </a:solidFill>
                          <a:effectLst/>
                          <a:latin typeface="Times New Roman" pitchFamily="18" charset="0"/>
                        </a:rPr>
                        <a:t>4,01 – 7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rPr>
                        <a:t>Ion (from DECRIS-PM)</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rPr>
                        <a:t>4-136</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rPr>
                        <a:t>12 (</a:t>
                      </a:r>
                      <a:r>
                        <a:rPr kumimoji="0" lang="en-US" sz="1800" b="1" i="0" u="none" strike="noStrike" cap="none" normalizeH="0" baseline="30000" dirty="0" smtClean="0">
                          <a:ln>
                            <a:noFill/>
                          </a:ln>
                          <a:solidFill>
                            <a:srgbClr val="000099"/>
                          </a:solidFill>
                          <a:effectLst/>
                          <a:latin typeface="Times New Roman" pitchFamily="18" charset="0"/>
                        </a:rPr>
                        <a:t>12</a:t>
                      </a:r>
                      <a:r>
                        <a:rPr kumimoji="0" lang="en-US" sz="1800" b="1" i="0" u="none" strike="noStrike" cap="none" normalizeH="0" baseline="0" dirty="0" smtClean="0">
                          <a:ln>
                            <a:noFill/>
                          </a:ln>
                          <a:solidFill>
                            <a:srgbClr val="000099"/>
                          </a:solidFill>
                          <a:effectLst/>
                          <a:latin typeface="Times New Roman" pitchFamily="18" charset="0"/>
                        </a:rPr>
                        <a:t>C</a:t>
                      </a:r>
                      <a:r>
                        <a:rPr kumimoji="0" lang="en-US" sz="1800" b="1" i="0" u="none" strike="noStrike" cap="none" normalizeH="0" baseline="30000" dirty="0" smtClean="0">
                          <a:ln>
                            <a:noFill/>
                          </a:ln>
                          <a:solidFill>
                            <a:srgbClr val="000099"/>
                          </a:solidFill>
                          <a:effectLst/>
                          <a:latin typeface="Times New Roman" pitchFamily="18" charset="0"/>
                        </a:rPr>
                        <a:t>+2</a:t>
                      </a:r>
                      <a:r>
                        <a:rPr kumimoji="0" lang="en-US" sz="1800" b="1" i="0" u="none" strike="noStrike" cap="none" normalizeH="0" baseline="0" dirty="0" smtClean="0">
                          <a:ln>
                            <a:noFill/>
                          </a:ln>
                          <a:solidFill>
                            <a:srgbClr val="000099"/>
                          </a:solidFill>
                          <a:effectLst/>
                          <a:latin typeface="Times New Roman" pitchFamily="18" charset="0"/>
                        </a:rPr>
                        <a:t>) – 84 (</a:t>
                      </a:r>
                      <a:r>
                        <a:rPr kumimoji="0" lang="en-US" sz="1800" b="1" i="0" u="none" strike="noStrike" cap="none" normalizeH="0" baseline="30000" dirty="0" smtClean="0">
                          <a:ln>
                            <a:noFill/>
                          </a:ln>
                          <a:solidFill>
                            <a:srgbClr val="000099"/>
                          </a:solidFill>
                          <a:effectLst/>
                          <a:latin typeface="Times New Roman" pitchFamily="18" charset="0"/>
                        </a:rPr>
                        <a:t>84</a:t>
                      </a:r>
                      <a:r>
                        <a:rPr kumimoji="0" lang="en-US" sz="1800" b="1" i="0" u="none" strike="noStrike" cap="none" normalizeH="0" baseline="0" dirty="0" smtClean="0">
                          <a:ln>
                            <a:noFill/>
                          </a:ln>
                          <a:solidFill>
                            <a:srgbClr val="000099"/>
                          </a:solidFill>
                          <a:effectLst/>
                          <a:latin typeface="Times New Roman" pitchFamily="18" charset="0"/>
                        </a:rPr>
                        <a:t>Kr</a:t>
                      </a:r>
                      <a:r>
                        <a:rPr kumimoji="0" lang="en-US" sz="1800" b="1" i="0" u="none" strike="noStrike" cap="none" normalizeH="0" baseline="30000" dirty="0" smtClean="0">
                          <a:ln>
                            <a:noFill/>
                          </a:ln>
                          <a:solidFill>
                            <a:srgbClr val="000099"/>
                          </a:solidFill>
                          <a:effectLst/>
                          <a:latin typeface="Times New Roman" pitchFamily="18" charset="0"/>
                        </a:rPr>
                        <a:t>+14</a:t>
                      </a:r>
                      <a:r>
                        <a:rPr kumimoji="0" lang="en-US" sz="1800" b="1" i="0" u="none" strike="noStrike" cap="none" normalizeH="0" baseline="0" dirty="0" smtClean="0">
                          <a:ln>
                            <a:noFill/>
                          </a:ln>
                          <a:solidFill>
                            <a:srgbClr val="000099"/>
                          </a:solidFill>
                          <a:effectLst/>
                          <a:latin typeface="Times New Roman" pitchFamily="18" charset="0"/>
                        </a:rPr>
                        <a:t>)</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lang="en-US" altLang="ru-RU" sz="1800" b="1" dirty="0" smtClean="0">
                          <a:solidFill>
                            <a:schemeClr val="tx1"/>
                          </a:solidFill>
                          <a:latin typeface="Times New Roman" pitchFamily="18" charset="0"/>
                        </a:rPr>
                        <a:t>Intensity (A~50)</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lang="en-US" altLang="ru-RU" sz="1800" b="1" dirty="0" smtClean="0">
                          <a:solidFill>
                            <a:schemeClr val="tx1"/>
                          </a:solidFill>
                          <a:latin typeface="Times New Roman" pitchFamily="18" charset="0"/>
                        </a:rPr>
                        <a:t>&gt;10 </a:t>
                      </a:r>
                      <a:r>
                        <a:rPr lang="en-US" altLang="ru-RU" sz="1800" b="1" dirty="0" err="1" smtClean="0">
                          <a:solidFill>
                            <a:schemeClr val="tx1"/>
                          </a:solidFill>
                          <a:latin typeface="Times New Roman" pitchFamily="18" charset="0"/>
                        </a:rPr>
                        <a:t>pµA</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1800" b="1" i="0" u="none" strike="noStrike" cap="none" normalizeH="0" baseline="0" dirty="0" smtClean="0">
                          <a:ln>
                            <a:noFill/>
                          </a:ln>
                          <a:solidFill>
                            <a:schemeClr val="tx1"/>
                          </a:solidFill>
                          <a:effectLst/>
                          <a:latin typeface="Times New Roman" pitchFamily="18" charset="0"/>
                        </a:rPr>
                        <a:t>10,43 </a:t>
                      </a:r>
                      <a:r>
                        <a:rPr lang="en-US" altLang="ru-RU" sz="1800" b="1" dirty="0" err="1" smtClean="0">
                          <a:solidFill>
                            <a:schemeClr val="tx1"/>
                          </a:solidFill>
                          <a:latin typeface="Times New Roman" pitchFamily="18" charset="0"/>
                        </a:rPr>
                        <a:t>pµA</a:t>
                      </a:r>
                      <a:r>
                        <a:rPr lang="en-US" altLang="ru-RU" sz="1800" b="1" dirty="0" smtClean="0">
                          <a:solidFill>
                            <a:schemeClr val="tx1"/>
                          </a:solidFill>
                          <a:latin typeface="Times New Roman" pitchFamily="18" charset="0"/>
                        </a:rPr>
                        <a:t> </a:t>
                      </a:r>
                      <a:r>
                        <a:rPr kumimoji="0" lang="en-US" sz="1800" b="1" i="0" u="none" strike="noStrike" cap="none" normalizeH="0" baseline="0" dirty="0" smtClean="0">
                          <a:ln>
                            <a:noFill/>
                          </a:ln>
                          <a:solidFill>
                            <a:schemeClr val="tx1"/>
                          </a:solidFill>
                          <a:effectLst/>
                          <a:latin typeface="Times New Roman" pitchFamily="18" charset="0"/>
                        </a:rPr>
                        <a:t>(</a:t>
                      </a:r>
                      <a:r>
                        <a:rPr kumimoji="0" lang="en-US" sz="1800" b="1" i="0" u="none" strike="noStrike" cap="none" normalizeH="0" baseline="30000" dirty="0" smtClean="0">
                          <a:ln>
                            <a:noFill/>
                          </a:ln>
                          <a:solidFill>
                            <a:schemeClr val="tx1"/>
                          </a:solidFill>
                          <a:effectLst/>
                          <a:latin typeface="Times New Roman" pitchFamily="18" charset="0"/>
                        </a:rPr>
                        <a:t>40</a:t>
                      </a:r>
                      <a:r>
                        <a:rPr kumimoji="0" lang="en-US" sz="1800" b="1" i="0" u="none" strike="noStrike" cap="none" normalizeH="0" baseline="0" dirty="0" smtClean="0">
                          <a:ln>
                            <a:noFill/>
                          </a:ln>
                          <a:solidFill>
                            <a:schemeClr val="tx1"/>
                          </a:solidFill>
                          <a:effectLst/>
                          <a:latin typeface="Times New Roman" pitchFamily="18" charset="0"/>
                        </a:rPr>
                        <a:t>Ar</a:t>
                      </a:r>
                      <a:r>
                        <a:rPr kumimoji="0" lang="en-US" sz="1800" b="1" i="0" u="none" strike="noStrike" cap="none" normalizeH="0" baseline="30000" dirty="0" smtClean="0">
                          <a:ln>
                            <a:noFill/>
                          </a:ln>
                          <a:solidFill>
                            <a:schemeClr val="tx1"/>
                          </a:solidFill>
                          <a:effectLst/>
                          <a:latin typeface="Times New Roman" pitchFamily="18" charset="0"/>
                        </a:rPr>
                        <a:t>+7</a:t>
                      </a:r>
                      <a:r>
                        <a:rPr kumimoji="0" lang="en-US" sz="1800" b="1" i="0" u="none" strike="noStrike" cap="none" normalizeH="0" baseline="0" dirty="0" smtClean="0">
                          <a:ln>
                            <a:noFill/>
                          </a:ln>
                          <a:solidFill>
                            <a:schemeClr val="tx1"/>
                          </a:solidFill>
                          <a:effectLst/>
                          <a:latin typeface="Times New Roman" pitchFamily="18" charset="0"/>
                        </a:rPr>
                        <a:t>),  </a:t>
                      </a:r>
                      <a:r>
                        <a:rPr kumimoji="0" lang="ru-RU" sz="1800" b="1" i="0" u="none" strike="noStrike" cap="none" normalizeH="0" baseline="0" dirty="0" smtClean="0">
                          <a:ln>
                            <a:noFill/>
                          </a:ln>
                          <a:solidFill>
                            <a:schemeClr val="tx1"/>
                          </a:solidFill>
                          <a:effectLst/>
                          <a:latin typeface="Times New Roman" pitchFamily="18" charset="0"/>
                        </a:rPr>
                        <a:t>5</a:t>
                      </a:r>
                      <a:r>
                        <a:rPr kumimoji="0" lang="en-US" sz="1800" b="1" i="0" u="none" strike="noStrike" cap="none" normalizeH="0" baseline="0" dirty="0" smtClean="0">
                          <a:ln>
                            <a:noFill/>
                          </a:ln>
                          <a:solidFill>
                            <a:schemeClr val="tx1"/>
                          </a:solidFill>
                          <a:effectLst/>
                          <a:latin typeface="Times New Roman" pitchFamily="18" charset="0"/>
                        </a:rPr>
                        <a:t>,</a:t>
                      </a:r>
                      <a:r>
                        <a:rPr kumimoji="0" lang="ru-RU" sz="1800" b="1" i="0" u="none" strike="noStrike" cap="none" normalizeH="0" baseline="0" dirty="0" smtClean="0">
                          <a:ln>
                            <a:noFill/>
                          </a:ln>
                          <a:solidFill>
                            <a:schemeClr val="tx1"/>
                          </a:solidFill>
                          <a:effectLst/>
                          <a:latin typeface="Times New Roman" pitchFamily="18" charset="0"/>
                        </a:rPr>
                        <a:t>2</a:t>
                      </a:r>
                      <a:r>
                        <a:rPr kumimoji="0" lang="en-US" sz="1800" b="1" i="0" u="none" strike="noStrike" cap="none" normalizeH="0" baseline="0" dirty="0" smtClean="0">
                          <a:ln>
                            <a:noFill/>
                          </a:ln>
                          <a:solidFill>
                            <a:schemeClr val="tx1"/>
                          </a:solidFill>
                          <a:effectLst/>
                          <a:latin typeface="Times New Roman" pitchFamily="18" charset="0"/>
                        </a:rPr>
                        <a:t> </a:t>
                      </a:r>
                      <a:r>
                        <a:rPr lang="en-US" altLang="ru-RU" sz="1800" b="1" dirty="0" err="1" smtClean="0">
                          <a:solidFill>
                            <a:schemeClr val="tx1"/>
                          </a:solidFill>
                          <a:latin typeface="Times New Roman" pitchFamily="18" charset="0"/>
                        </a:rPr>
                        <a:t>pµA</a:t>
                      </a:r>
                      <a:r>
                        <a:rPr lang="en-US" altLang="ru-RU" sz="1800" b="1" dirty="0" smtClean="0">
                          <a:solidFill>
                            <a:schemeClr val="tx1"/>
                          </a:solidFill>
                          <a:latin typeface="Times New Roman" pitchFamily="18" charset="0"/>
                        </a:rPr>
                        <a:t> </a:t>
                      </a:r>
                      <a:r>
                        <a:rPr kumimoji="0" lang="en-US" sz="1800" b="1" i="0" u="none" strike="noStrike" cap="none" normalizeH="0" baseline="0" dirty="0" smtClean="0">
                          <a:ln>
                            <a:noFill/>
                          </a:ln>
                          <a:solidFill>
                            <a:schemeClr val="tx1"/>
                          </a:solidFill>
                          <a:effectLst/>
                          <a:latin typeface="Times New Roman" pitchFamily="18" charset="0"/>
                        </a:rPr>
                        <a:t>(</a:t>
                      </a:r>
                      <a:r>
                        <a:rPr kumimoji="0" lang="en-US" sz="1800" b="1" i="0" u="none" strike="noStrike" cap="none" normalizeH="0" baseline="30000" dirty="0" smtClean="0">
                          <a:ln>
                            <a:noFill/>
                          </a:ln>
                          <a:solidFill>
                            <a:schemeClr val="tx1"/>
                          </a:solidFill>
                          <a:effectLst/>
                          <a:latin typeface="Times New Roman" pitchFamily="18" charset="0"/>
                        </a:rPr>
                        <a:t>48</a:t>
                      </a:r>
                      <a:r>
                        <a:rPr kumimoji="0" lang="en-US" sz="1800" b="1" i="0" u="none" strike="noStrike" cap="none" normalizeH="0" baseline="0" dirty="0" smtClean="0">
                          <a:ln>
                            <a:noFill/>
                          </a:ln>
                          <a:solidFill>
                            <a:schemeClr val="tx1"/>
                          </a:solidFill>
                          <a:effectLst/>
                          <a:latin typeface="Times New Roman" pitchFamily="18" charset="0"/>
                        </a:rPr>
                        <a:t>Ca</a:t>
                      </a:r>
                      <a:r>
                        <a:rPr kumimoji="0" lang="en-US" sz="1800" b="1" i="0" u="none" strike="noStrike" cap="none" normalizeH="0" baseline="30000" dirty="0" smtClean="0">
                          <a:ln>
                            <a:noFill/>
                          </a:ln>
                          <a:solidFill>
                            <a:schemeClr val="tx1"/>
                          </a:solidFill>
                          <a:effectLst/>
                          <a:latin typeface="Times New Roman" pitchFamily="18" charset="0"/>
                        </a:rPr>
                        <a:t>+</a:t>
                      </a:r>
                      <a:r>
                        <a:rPr kumimoji="0" lang="ru-RU" sz="1800" b="1" i="0" u="none" strike="noStrike" cap="none" normalizeH="0" baseline="30000" smtClean="0">
                          <a:ln>
                            <a:noFill/>
                          </a:ln>
                          <a:solidFill>
                            <a:schemeClr val="tx1"/>
                          </a:solidFill>
                          <a:effectLst/>
                          <a:latin typeface="Times New Roman" pitchFamily="18" charset="0"/>
                        </a:rPr>
                        <a:t>7</a:t>
                      </a:r>
                      <a:r>
                        <a:rPr kumimoji="0" lang="en-US" sz="1800" b="1" i="0" u="none" strike="noStrike" cap="none" normalizeH="0" baseline="0" smtClean="0">
                          <a:ln>
                            <a:noFill/>
                          </a:ln>
                          <a:solidFill>
                            <a:schemeClr val="tx1"/>
                          </a:solidFill>
                          <a:effectLst/>
                          <a:latin typeface="Times New Roman" pitchFamily="18" charset="0"/>
                        </a:rPr>
                        <a:t>)</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Magnetic field level</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0.6÷1.3 T</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 </a:t>
                      </a: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0.8÷1.23 T</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K factor</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hMerge="1">
                  <a:txBody>
                    <a:bodyPr/>
                    <a:lstStyle/>
                    <a:p>
                      <a:endParaRPr lang="ru-RU" dirty="0"/>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 xmlns:a16="http://schemas.microsoft.com/office/drawing/2014/main" val="10007"/>
                  </a:ext>
                </a:extLst>
              </a:tr>
              <a:tr h="4056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2x130 kV</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rPr>
                        <a:t>2x130 kV</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r h="408300">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Power of RF</a:t>
                      </a: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generator</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hMerge="1">
                  <a:txBody>
                    <a:bodyPr/>
                    <a:lstStyle/>
                    <a:p>
                      <a:endParaRPr lang="ru-RU"/>
                    </a:p>
                  </a:txBody>
                  <a:tcPr/>
                </a:tc>
                <a:extLst>
                  <a:ext uri="{0D108BD9-81ED-4DB2-BD59-A6C34878D82A}">
                    <a16:rowId xmlns="" xmlns:a16="http://schemas.microsoft.com/office/drawing/2014/main" val="10009"/>
                  </a:ext>
                </a:extLst>
              </a:tr>
              <a:tr h="4056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rgbClr val="000099"/>
                          </a:solidFill>
                          <a:effectLst/>
                          <a:latin typeface="Times New Roman" pitchFamily="18" charset="0"/>
                          <a:cs typeface="Times New Roman" pitchFamily="18" charset="0"/>
                        </a:rPr>
                        <a:t>2x13 kV</a:t>
                      </a:r>
                      <a:endParaRPr kumimoji="0" lang="en-US" sz="18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0" i="0" u="none" strike="noStrike" cap="none" normalizeH="0" baseline="0" dirty="0" smtClean="0">
                          <a:ln>
                            <a:noFill/>
                          </a:ln>
                          <a:solidFill>
                            <a:srgbClr val="000099"/>
                          </a:solidFill>
                          <a:effectLst/>
                          <a:latin typeface="Times New Roman" pitchFamily="18" charset="0"/>
                        </a:rPr>
                        <a:t>---</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10"/>
                  </a:ext>
                </a:extLst>
              </a:tr>
              <a:tr h="37643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Power of Flat-top</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generator</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2x2 kW</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hMerge="1">
                  <a:txBody>
                    <a:bodyPr/>
                    <a:lstStyle/>
                    <a:p>
                      <a:endParaRPr lang="ru-RU"/>
                    </a:p>
                  </a:txBody>
                  <a:tcPr/>
                </a:tc>
                <a:extLst>
                  <a:ext uri="{0D108BD9-81ED-4DB2-BD59-A6C34878D82A}">
                    <a16:rowId xmlns="" xmlns:a16="http://schemas.microsoft.com/office/drawing/2014/main" val="10011"/>
                  </a:ext>
                </a:extLst>
              </a:tr>
              <a:tr h="374407">
                <a:tc>
                  <a:txBody>
                    <a:bodyPr/>
                    <a:lstStyle/>
                    <a:p>
                      <a:pPr eaLnBrk="1" fontAlgn="t" hangingPunct="1">
                        <a:buNone/>
                      </a:pPr>
                      <a:r>
                        <a:rPr lang="en-US" altLang="ru-RU" sz="1800" b="1" baseline="0" dirty="0" smtClean="0">
                          <a:solidFill>
                            <a:schemeClr val="tx1"/>
                          </a:solidFill>
                          <a:latin typeface="Times New Roman" pitchFamily="18" charset="0"/>
                        </a:rPr>
                        <a:t>Emittance</a:t>
                      </a:r>
                      <a:endParaRPr lang="ru-RU" altLang="ru-RU" sz="1800" b="1" dirty="0" smtClean="0">
                        <a:solidFill>
                          <a:schemeClr val="tx1"/>
                        </a:solidFill>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lang="en-US" altLang="ru-RU" sz="1800" b="1" dirty="0" smtClean="0">
                          <a:solidFill>
                            <a:schemeClr val="tx1"/>
                          </a:solidFill>
                          <a:latin typeface="Times New Roman" pitchFamily="18" charset="0"/>
                        </a:rPr>
                        <a:t>less than 30 π </a:t>
                      </a:r>
                      <a:r>
                        <a:rPr lang="en-US" altLang="ru-RU" sz="1800" b="1" dirty="0" err="1" smtClean="0">
                          <a:solidFill>
                            <a:schemeClr val="tx1"/>
                          </a:solidFill>
                          <a:latin typeface="Times New Roman" pitchFamily="18" charset="0"/>
                        </a:rPr>
                        <a:t>mm·mrad</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endParaRPr lang="ru-RU" dirty="0"/>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 xmlns:a16="http://schemas.microsoft.com/office/drawing/2014/main" val="10012"/>
                  </a:ext>
                </a:extLst>
              </a:tr>
              <a:tr h="374407">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lang="en-US" altLang="ru-RU" sz="1800" b="1" dirty="0" smtClean="0">
                          <a:solidFill>
                            <a:schemeClr val="tx1"/>
                          </a:solidFill>
                          <a:latin typeface="Times New Roman" pitchFamily="18" charset="0"/>
                        </a:rPr>
                        <a:t>Accelerator effectivity</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lang="en-US" altLang="ru-RU" sz="1800" b="1" dirty="0" smtClean="0">
                          <a:solidFill>
                            <a:schemeClr val="tx1"/>
                          </a:solidFill>
                          <a:latin typeface="Times New Roman" pitchFamily="18" charset="0"/>
                        </a:rPr>
                        <a:t>&gt;50%</a:t>
                      </a:r>
                      <a:r>
                        <a:rPr lang="ru-RU" altLang="ru-RU" sz="1800" b="1" dirty="0" smtClean="0">
                          <a:solidFill>
                            <a:schemeClr val="tx1"/>
                          </a:solidFill>
                          <a:latin typeface="Times New Roman" pitchFamily="18" charset="0"/>
                        </a:rPr>
                        <a:t> </a:t>
                      </a:r>
                      <a:r>
                        <a:rPr lang="en-US" sz="1800" b="1" dirty="0" smtClean="0">
                          <a:solidFill>
                            <a:schemeClr val="tx1"/>
                          </a:solidFill>
                          <a:latin typeface="Times New Roman" panose="02020603050405020304" pitchFamily="18" charset="0"/>
                          <a:cs typeface="Times New Roman" panose="02020603050405020304" pitchFamily="18" charset="0"/>
                        </a:rPr>
                        <a:t>	</a:t>
                      </a:r>
                      <a:endParaRPr kumimoji="0" lang="en-US" sz="18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1800" b="1" i="0" u="none" strike="noStrike" cap="none" normalizeH="0" baseline="0" dirty="0" smtClean="0">
                          <a:ln>
                            <a:noFill/>
                          </a:ln>
                          <a:solidFill>
                            <a:schemeClr val="tx1"/>
                          </a:solidFill>
                          <a:effectLst/>
                          <a:latin typeface="Times New Roman" pitchFamily="18" charset="0"/>
                        </a:rPr>
                        <a:t>51,9 % (</a:t>
                      </a:r>
                      <a:r>
                        <a:rPr kumimoji="0" lang="en-US" sz="1800" b="1" i="0" u="none" strike="noStrike" cap="none" normalizeH="0" baseline="30000" dirty="0" smtClean="0">
                          <a:ln>
                            <a:noFill/>
                          </a:ln>
                          <a:solidFill>
                            <a:schemeClr val="tx1"/>
                          </a:solidFill>
                          <a:effectLst/>
                          <a:latin typeface="Times New Roman" pitchFamily="18" charset="0"/>
                        </a:rPr>
                        <a:t>48</a:t>
                      </a:r>
                      <a:r>
                        <a:rPr kumimoji="0" lang="en-US" sz="1800" b="1" i="0" u="none" strike="noStrike" cap="none" normalizeH="0" baseline="0" dirty="0" smtClean="0">
                          <a:ln>
                            <a:noFill/>
                          </a:ln>
                          <a:solidFill>
                            <a:schemeClr val="tx1"/>
                          </a:solidFill>
                          <a:effectLst/>
                          <a:latin typeface="Times New Roman" pitchFamily="18" charset="0"/>
                        </a:rPr>
                        <a:t>Ca</a:t>
                      </a:r>
                      <a:r>
                        <a:rPr kumimoji="0" lang="en-US" sz="1800" b="1" i="0" u="none" strike="noStrike" cap="none" normalizeH="0" baseline="30000" dirty="0" smtClean="0">
                          <a:ln>
                            <a:noFill/>
                          </a:ln>
                          <a:solidFill>
                            <a:schemeClr val="tx1"/>
                          </a:solidFill>
                          <a:effectLst/>
                          <a:latin typeface="Times New Roman" pitchFamily="18" charset="0"/>
                        </a:rPr>
                        <a:t>+10</a:t>
                      </a:r>
                      <a:r>
                        <a:rPr kumimoji="0" lang="en-US" sz="1800" b="1" i="0" u="none" strike="noStrike" cap="none" normalizeH="0" baseline="0" dirty="0" smtClean="0">
                          <a:ln>
                            <a:noFill/>
                          </a:ln>
                          <a:solidFill>
                            <a:schemeClr val="tx1"/>
                          </a:solidFill>
                          <a:effectLst/>
                          <a:latin typeface="Times New Roman" pitchFamily="18" charset="0"/>
                        </a:rPr>
                        <a:t>  5 MeV/n</a:t>
                      </a:r>
                      <a:r>
                        <a:rPr kumimoji="0" lang="ru-RU" sz="1800" b="1" i="0" u="none" strike="noStrike" cap="none" normalizeH="0" baseline="0" dirty="0" smtClean="0">
                          <a:ln>
                            <a:noFill/>
                          </a:ln>
                          <a:solidFill>
                            <a:schemeClr val="tx1"/>
                          </a:solidFill>
                          <a:effectLst/>
                          <a:latin typeface="Times New Roman" pitchFamily="18" charset="0"/>
                        </a:rPr>
                        <a:t> </a:t>
                      </a:r>
                      <a:r>
                        <a:rPr kumimoji="0" lang="en-US" sz="1800" b="1" i="0" u="none" strike="noStrike" cap="none" normalizeH="0" baseline="0" dirty="0" smtClean="0">
                          <a:ln>
                            <a:noFill/>
                          </a:ln>
                          <a:solidFill>
                            <a:schemeClr val="tx1"/>
                          </a:solidFill>
                          <a:effectLst/>
                          <a:latin typeface="Times New Roman" pitchFamily="18" charset="0"/>
                        </a:rPr>
                        <a:t> </a:t>
                      </a:r>
                      <a:r>
                        <a:rPr kumimoji="0" lang="ru-RU" sz="1800" b="1" i="0" u="none" strike="noStrike" cap="none" normalizeH="0" baseline="0" dirty="0" smtClean="0">
                          <a:ln>
                            <a:noFill/>
                          </a:ln>
                          <a:solidFill>
                            <a:schemeClr val="tx1"/>
                          </a:solidFill>
                          <a:effectLst/>
                          <a:latin typeface="Times New Roman" pitchFamily="18" charset="0"/>
                        </a:rPr>
                        <a:t>5 </a:t>
                      </a:r>
                      <a:r>
                        <a:rPr kumimoji="0" lang="en-US" sz="1800" b="1" i="0" u="none" strike="noStrike" cap="none" normalizeH="0" baseline="0" dirty="0" err="1" smtClean="0">
                          <a:ln>
                            <a:noFill/>
                          </a:ln>
                          <a:solidFill>
                            <a:schemeClr val="tx1"/>
                          </a:solidFill>
                          <a:effectLst/>
                          <a:latin typeface="Times New Roman" pitchFamily="18" charset="0"/>
                        </a:rPr>
                        <a:t>pmkA</a:t>
                      </a:r>
                      <a:r>
                        <a:rPr kumimoji="0" lang="en-US" sz="1800" b="1" i="0" u="none" strike="noStrike" cap="none" normalizeH="0" baseline="0" dirty="0" smtClean="0">
                          <a:ln>
                            <a:noFill/>
                          </a:ln>
                          <a:solidFill>
                            <a:schemeClr val="tx1"/>
                          </a:solidFill>
                          <a:effectLst/>
                          <a:latin typeface="Times New Roman" pitchFamily="18" charset="0"/>
                        </a:rPr>
                        <a:t>)</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48020403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6" y="116632"/>
            <a:ext cx="4170400" cy="5975895"/>
          </a:xfrm>
          <a:prstGeom prst="rect">
            <a:avLst/>
          </a:prstGeom>
          <a:noFill/>
          <a:ln>
            <a:noFill/>
          </a:ln>
          <a:effectLst>
            <a:outerShdw blurRad="50800" dist="228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401" y="255215"/>
            <a:ext cx="4137726" cy="5849888"/>
          </a:xfrm>
          <a:prstGeom prst="rect">
            <a:avLst/>
          </a:prstGeom>
          <a:noFill/>
          <a:ln>
            <a:noFill/>
          </a:ln>
          <a:effectLst>
            <a:outerShdw blurRad="50800" dist="228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a:stretch>
            <a:fillRect/>
          </a:stretch>
        </p:blipFill>
        <p:spPr>
          <a:xfrm>
            <a:off x="4346764" y="422172"/>
            <a:ext cx="4040726" cy="5849888"/>
          </a:xfrm>
          <a:prstGeom prst="rect">
            <a:avLst/>
          </a:prstGeom>
          <a:effectLst>
            <a:outerShdw blurRad="50800" dist="228600" dir="2700000" algn="tl" rotWithShape="0">
              <a:prstClr val="black">
                <a:alpha val="40000"/>
              </a:prstClr>
            </a:outerShdw>
          </a:effectLst>
        </p:spPr>
      </p:pic>
      <p:sp>
        <p:nvSpPr>
          <p:cNvPr id="5" name="Прямоугольник 4"/>
          <p:cNvSpPr/>
          <p:nvPr/>
        </p:nvSpPr>
        <p:spPr>
          <a:xfrm>
            <a:off x="558826" y="6272060"/>
            <a:ext cx="1882438" cy="400110"/>
          </a:xfrm>
          <a:prstGeom prst="rect">
            <a:avLst/>
          </a:prstGeom>
        </p:spPr>
        <p:txBody>
          <a:bodyPr wrap="none">
            <a:spAutoFit/>
          </a:bodyPr>
          <a:lstStyle/>
          <a:p>
            <a:r>
              <a:rPr lang="en-US" b="1" dirty="0">
                <a:solidFill>
                  <a:srgbClr val="002060"/>
                </a:solidFill>
                <a:cs typeface="Times New Roman" panose="02020603050405020304" pitchFamily="18" charset="0"/>
              </a:rPr>
              <a:t>March 19, 2019</a:t>
            </a:r>
            <a:endParaRPr lang="ru-RU" dirty="0"/>
          </a:p>
        </p:txBody>
      </p:sp>
      <p:sp>
        <p:nvSpPr>
          <p:cNvPr id="6" name="Прямоугольник 5"/>
          <p:cNvSpPr/>
          <p:nvPr/>
        </p:nvSpPr>
        <p:spPr>
          <a:xfrm>
            <a:off x="3143672" y="6309320"/>
            <a:ext cx="1673856" cy="400110"/>
          </a:xfrm>
          <a:prstGeom prst="rect">
            <a:avLst/>
          </a:prstGeom>
        </p:spPr>
        <p:txBody>
          <a:bodyPr wrap="none">
            <a:spAutoFit/>
          </a:bodyPr>
          <a:lstStyle/>
          <a:p>
            <a:r>
              <a:rPr lang="en-US" altLang="ru-RU" b="1" dirty="0">
                <a:solidFill>
                  <a:srgbClr val="002060"/>
                </a:solidFill>
                <a:cs typeface="Times New Roman" panose="02020603050405020304" pitchFamily="18" charset="0"/>
              </a:rPr>
              <a:t>June 18, 2019</a:t>
            </a:r>
            <a:endParaRPr lang="ru-RU" dirty="0"/>
          </a:p>
        </p:txBody>
      </p:sp>
      <p:sp>
        <p:nvSpPr>
          <p:cNvPr id="7" name="Прямоугольник 6"/>
          <p:cNvSpPr/>
          <p:nvPr/>
        </p:nvSpPr>
        <p:spPr>
          <a:xfrm>
            <a:off x="5519936" y="6309320"/>
            <a:ext cx="2252733" cy="400110"/>
          </a:xfrm>
          <a:prstGeom prst="rect">
            <a:avLst/>
          </a:prstGeom>
        </p:spPr>
        <p:txBody>
          <a:bodyPr wrap="none">
            <a:spAutoFit/>
          </a:bodyPr>
          <a:lstStyle/>
          <a:p>
            <a:r>
              <a:rPr lang="en-US" b="1" dirty="0">
                <a:solidFill>
                  <a:srgbClr val="002060"/>
                </a:solidFill>
                <a:cs typeface="Times New Roman" panose="02020603050405020304" pitchFamily="18" charset="0"/>
              </a:rPr>
              <a:t>December 20, 2019</a:t>
            </a:r>
            <a:endParaRPr lang="ru-RU" dirty="0"/>
          </a:p>
        </p:txBody>
      </p:sp>
      <p:sp>
        <p:nvSpPr>
          <p:cNvPr id="8" name="TextBox 7"/>
          <p:cNvSpPr txBox="1"/>
          <p:nvPr/>
        </p:nvSpPr>
        <p:spPr>
          <a:xfrm>
            <a:off x="8616280" y="2204864"/>
            <a:ext cx="3288080" cy="1323439"/>
          </a:xfrm>
          <a:prstGeom prst="rect">
            <a:avLst/>
          </a:prstGeom>
          <a:noFill/>
        </p:spPr>
        <p:txBody>
          <a:bodyPr wrap="none" rtlCol="0">
            <a:spAutoFit/>
          </a:bodyPr>
          <a:lstStyle/>
          <a:p>
            <a:r>
              <a:rPr lang="en-US" i="1" dirty="0" smtClean="0">
                <a:solidFill>
                  <a:srgbClr val="C00000"/>
                </a:solidFill>
                <a:latin typeface="Arial" panose="020B0604020202020204" pitchFamily="34" charset="0"/>
                <a:cs typeface="Arial" panose="020B0604020202020204" pitchFamily="34" charset="0"/>
              </a:rPr>
              <a:t>During 2019,</a:t>
            </a:r>
          </a:p>
          <a:p>
            <a:r>
              <a:rPr lang="en-US" i="1" dirty="0" smtClean="0">
                <a:solidFill>
                  <a:srgbClr val="C00000"/>
                </a:solidFill>
                <a:latin typeface="Arial" panose="020B0604020202020204" pitchFamily="34" charset="0"/>
                <a:cs typeface="Arial" panose="020B0604020202020204" pitchFamily="34" charset="0"/>
              </a:rPr>
              <a:t>all necessary </a:t>
            </a:r>
            <a:r>
              <a:rPr lang="en-US" b="1" i="1" dirty="0" smtClean="0">
                <a:solidFill>
                  <a:srgbClr val="C00000"/>
                </a:solidFill>
                <a:latin typeface="Arial" panose="020B0604020202020204" pitchFamily="34" charset="0"/>
                <a:cs typeface="Arial" panose="020B0604020202020204" pitchFamily="34" charset="0"/>
              </a:rPr>
              <a:t>licenses</a:t>
            </a:r>
          </a:p>
          <a:p>
            <a:r>
              <a:rPr lang="en-US" i="1" dirty="0" smtClean="0">
                <a:solidFill>
                  <a:srgbClr val="C00000"/>
                </a:solidFill>
                <a:latin typeface="Arial" panose="020B0604020202020204" pitchFamily="34" charset="0"/>
                <a:cs typeface="Arial" panose="020B0604020202020204" pitchFamily="34" charset="0"/>
              </a:rPr>
              <a:t>to operate the SHE Factory</a:t>
            </a:r>
          </a:p>
          <a:p>
            <a:r>
              <a:rPr lang="en-US" i="1" dirty="0" smtClean="0">
                <a:solidFill>
                  <a:srgbClr val="C00000"/>
                </a:solidFill>
                <a:latin typeface="Arial" panose="020B0604020202020204" pitchFamily="34" charset="0"/>
                <a:cs typeface="Arial" panose="020B0604020202020204" pitchFamily="34" charset="0"/>
              </a:rPr>
              <a:t>were obtained</a:t>
            </a:r>
            <a:endParaRPr lang="ru-RU"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943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7175</Words>
  <Application>Microsoft Office PowerPoint</Application>
  <PresentationFormat>Широкоэкранный</PresentationFormat>
  <Paragraphs>767</Paragraphs>
  <Slides>53</Slides>
  <Notes>31</Notes>
  <HiddenSlides>4</HiddenSlides>
  <MMClips>0</MMClips>
  <ScaleCrop>false</ScaleCrop>
  <HeadingPairs>
    <vt:vector size="8" baseType="variant">
      <vt:variant>
        <vt:lpstr>Использованные шрифты</vt:lpstr>
      </vt:variant>
      <vt:variant>
        <vt:i4>19</vt:i4>
      </vt:variant>
      <vt:variant>
        <vt:lpstr>Тема</vt:lpstr>
      </vt:variant>
      <vt:variant>
        <vt:i4>1</vt:i4>
      </vt:variant>
      <vt:variant>
        <vt:lpstr>Внедренные серверы OLE</vt:lpstr>
      </vt:variant>
      <vt:variant>
        <vt:i4>3</vt:i4>
      </vt:variant>
      <vt:variant>
        <vt:lpstr>Заголовки слайдов</vt:lpstr>
      </vt:variant>
      <vt:variant>
        <vt:i4>53</vt:i4>
      </vt:variant>
    </vt:vector>
  </HeadingPairs>
  <TitlesOfParts>
    <vt:vector size="76" baseType="lpstr">
      <vt:lpstr>Arial Unicode MS</vt:lpstr>
      <vt:lpstr>Gungsuh</vt:lpstr>
      <vt:lpstr>Microsoft YaHei</vt:lpstr>
      <vt:lpstr>MS Mincho</vt:lpstr>
      <vt:lpstr>ＭＳ Ｐゴシック</vt:lpstr>
      <vt:lpstr>ＭＳ Ｐゴシック</vt:lpstr>
      <vt:lpstr>SimSun</vt:lpstr>
      <vt:lpstr>Arial</vt:lpstr>
      <vt:lpstr>Arial Narrow</vt:lpstr>
      <vt:lpstr>Calibri</vt:lpstr>
      <vt:lpstr>Calibri Light</vt:lpstr>
      <vt:lpstr>Comic Sans MS</vt:lpstr>
      <vt:lpstr>Georgia</vt:lpstr>
      <vt:lpstr>Lucida Sans Unicode</vt:lpstr>
      <vt:lpstr>Symbol</vt:lpstr>
      <vt:lpstr>Times New Roman</vt:lpstr>
      <vt:lpstr>Times-Bold</vt:lpstr>
      <vt:lpstr>Times-Roman</vt:lpstr>
      <vt:lpstr>Wingdings</vt:lpstr>
      <vt:lpstr>Тема Office</vt:lpstr>
      <vt:lpstr>Graph</vt:lpstr>
      <vt:lpstr>PHOTO-PAINT</vt:lpstr>
      <vt:lpstr>CorelDRAW</vt:lpstr>
      <vt:lpstr>Progress of implementation of the Seven-year plan for the development of JINR for 2017-2023 in Nuclear physics</vt:lpstr>
      <vt:lpstr>Презентация PowerPoint</vt:lpstr>
      <vt:lpstr>Презентация PowerPoint</vt:lpstr>
      <vt:lpstr>Cross sections   of symmetric fragment formations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Decay (focal plane) studies</vt:lpstr>
      <vt:lpstr>Презентация PowerPoint</vt:lpstr>
      <vt:lpstr>Презентация PowerPoint</vt:lpstr>
      <vt:lpstr>Презентация PowerPoint</vt:lpstr>
      <vt:lpstr>Презентация PowerPoint</vt:lpstr>
      <vt:lpstr>Презентация PowerPoint</vt:lpstr>
      <vt:lpstr>New separator Magnetic Analyzer of High Resolution MAVR: commissioning and first test experiments</vt:lpstr>
      <vt:lpstr>2019 – International Year of the Periodic Table of Chemical Elements (IYPT)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DANSS: new exclusion plot</vt:lpstr>
      <vt:lpstr>Презентация PowerPoint</vt:lpstr>
      <vt:lpstr>Презентация PowerPoint</vt:lpstr>
      <vt:lpstr>Презентация PowerPoint</vt:lpstr>
      <vt:lpstr>Презентация PowerPoint</vt:lpstr>
      <vt:lpstr>Презентация PowerPoint</vt:lpstr>
      <vt:lpstr>Using the Precision Laser Inclinometer in the VIRGO Gravity Antenna</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of implementation of the Seven-year plan for the development of JINR for 2017-2023 in Nuclear physics</dc:title>
  <dc:creator>User</dc:creator>
  <cp:lastModifiedBy>User</cp:lastModifiedBy>
  <cp:revision>15</cp:revision>
  <dcterms:created xsi:type="dcterms:W3CDTF">2020-02-06T12:05:30Z</dcterms:created>
  <dcterms:modified xsi:type="dcterms:W3CDTF">2020-02-19T12:22:09Z</dcterms:modified>
</cp:coreProperties>
</file>