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Override1.xml" ContentType="application/vnd.openxmlformats-officedocument.themeOverr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4.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5.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6.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8" r:id="rId2"/>
    <p:sldMasterId id="2147483690" r:id="rId3"/>
    <p:sldMasterId id="2147483702" r:id="rId4"/>
    <p:sldMasterId id="2147483719" r:id="rId5"/>
    <p:sldMasterId id="2147483738" r:id="rId6"/>
    <p:sldMasterId id="2147483752" r:id="rId7"/>
    <p:sldMasterId id="2147483764" r:id="rId8"/>
    <p:sldMasterId id="2147483776" r:id="rId9"/>
    <p:sldMasterId id="2147483791" r:id="rId10"/>
    <p:sldMasterId id="2147483803" r:id="rId11"/>
    <p:sldMasterId id="2147483816" r:id="rId12"/>
    <p:sldMasterId id="2147483829" r:id="rId13"/>
    <p:sldMasterId id="2147483841" r:id="rId14"/>
    <p:sldMasterId id="2147483853" r:id="rId15"/>
    <p:sldMasterId id="2147483865" r:id="rId16"/>
    <p:sldMasterId id="2147483880" r:id="rId17"/>
  </p:sldMasterIdLst>
  <p:notesMasterIdLst>
    <p:notesMasterId r:id="rId72"/>
  </p:notesMasterIdLst>
  <p:sldIdLst>
    <p:sldId id="579" r:id="rId18"/>
    <p:sldId id="611" r:id="rId19"/>
    <p:sldId id="614" r:id="rId20"/>
    <p:sldId id="615" r:id="rId21"/>
    <p:sldId id="308" r:id="rId22"/>
    <p:sldId id="612" r:id="rId23"/>
    <p:sldId id="613" r:id="rId24"/>
    <p:sldId id="617" r:id="rId25"/>
    <p:sldId id="618" r:id="rId26"/>
    <p:sldId id="262" r:id="rId27"/>
    <p:sldId id="616" r:id="rId28"/>
    <p:sldId id="318" r:id="rId29"/>
    <p:sldId id="258" r:id="rId30"/>
    <p:sldId id="620" r:id="rId31"/>
    <p:sldId id="353" r:id="rId32"/>
    <p:sldId id="621" r:id="rId33"/>
    <p:sldId id="464" r:id="rId34"/>
    <p:sldId id="465" r:id="rId35"/>
    <p:sldId id="446" r:id="rId36"/>
    <p:sldId id="622" r:id="rId37"/>
    <p:sldId id="475" r:id="rId38"/>
    <p:sldId id="477" r:id="rId39"/>
    <p:sldId id="478" r:id="rId40"/>
    <p:sldId id="625" r:id="rId41"/>
    <p:sldId id="630" r:id="rId42"/>
    <p:sldId id="632" r:id="rId43"/>
    <p:sldId id="847" r:id="rId44"/>
    <p:sldId id="846" r:id="rId45"/>
    <p:sldId id="624" r:id="rId46"/>
    <p:sldId id="848" r:id="rId47"/>
    <p:sldId id="845" r:id="rId48"/>
    <p:sldId id="849" r:id="rId49"/>
    <p:sldId id="850" r:id="rId50"/>
    <p:sldId id="851" r:id="rId51"/>
    <p:sldId id="852" r:id="rId52"/>
    <p:sldId id="266" r:id="rId53"/>
    <p:sldId id="261" r:id="rId54"/>
    <p:sldId id="263" r:id="rId55"/>
    <p:sldId id="264" r:id="rId56"/>
    <p:sldId id="257" r:id="rId57"/>
    <p:sldId id="581" r:id="rId58"/>
    <p:sldId id="604" r:id="rId59"/>
    <p:sldId id="589" r:id="rId60"/>
    <p:sldId id="587" r:id="rId61"/>
    <p:sldId id="588" r:id="rId62"/>
    <p:sldId id="605" r:id="rId63"/>
    <p:sldId id="594" r:id="rId64"/>
    <p:sldId id="592" r:id="rId65"/>
    <p:sldId id="595" r:id="rId66"/>
    <p:sldId id="577" r:id="rId67"/>
    <p:sldId id="603" r:id="rId68"/>
    <p:sldId id="602" r:id="rId69"/>
    <p:sldId id="590" r:id="rId70"/>
    <p:sldId id="60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646D68-CC29-45D8-A3D9-58408B6E27EE}">
          <p14:sldIdLst>
            <p14:sldId id="579"/>
            <p14:sldId id="611"/>
            <p14:sldId id="614"/>
            <p14:sldId id="615"/>
            <p14:sldId id="308"/>
            <p14:sldId id="612"/>
            <p14:sldId id="613"/>
            <p14:sldId id="617"/>
            <p14:sldId id="618"/>
            <p14:sldId id="262"/>
            <p14:sldId id="616"/>
            <p14:sldId id="318"/>
            <p14:sldId id="258"/>
            <p14:sldId id="620"/>
            <p14:sldId id="353"/>
            <p14:sldId id="621"/>
            <p14:sldId id="464"/>
            <p14:sldId id="465"/>
            <p14:sldId id="446"/>
            <p14:sldId id="622"/>
            <p14:sldId id="475"/>
            <p14:sldId id="477"/>
            <p14:sldId id="478"/>
            <p14:sldId id="625"/>
            <p14:sldId id="630"/>
            <p14:sldId id="632"/>
            <p14:sldId id="847"/>
            <p14:sldId id="846"/>
            <p14:sldId id="624"/>
            <p14:sldId id="848"/>
            <p14:sldId id="845"/>
            <p14:sldId id="849"/>
            <p14:sldId id="850"/>
            <p14:sldId id="851"/>
            <p14:sldId id="852"/>
            <p14:sldId id="266"/>
            <p14:sldId id="261"/>
            <p14:sldId id="263"/>
            <p14:sldId id="264"/>
            <p14:sldId id="257"/>
            <p14:sldId id="581"/>
            <p14:sldId id="604"/>
            <p14:sldId id="589"/>
            <p14:sldId id="587"/>
            <p14:sldId id="588"/>
            <p14:sldId id="605"/>
            <p14:sldId id="594"/>
            <p14:sldId id="592"/>
            <p14:sldId id="595"/>
            <p14:sldId id="577"/>
            <p14:sldId id="603"/>
            <p14:sldId id="602"/>
            <p14:sldId id="590"/>
            <p14:sldId id="60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y Shvetsov" initials="VS" lastIdx="1" clrIdx="0">
    <p:extLst>
      <p:ext uri="{19B8F6BF-5375-455C-9EA6-DF929625EA0E}">
        <p15:presenceInfo xmlns:p15="http://schemas.microsoft.com/office/powerpoint/2012/main" userId="80da4f7ce544e879" providerId="Windows Live"/>
      </p:ext>
    </p:extLst>
  </p:cmAuthor>
  <p:cmAuthor id="2" name="Windows User" initials="WU" lastIdx="1" clrIdx="1">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5320" autoAdjust="0"/>
  </p:normalViewPr>
  <p:slideViewPr>
    <p:cSldViewPr>
      <p:cViewPr varScale="1">
        <p:scale>
          <a:sx n="83" d="100"/>
          <a:sy n="83" d="100"/>
        </p:scale>
        <p:origin x="595" y="77"/>
      </p:cViewPr>
      <p:guideLst/>
    </p:cSldViewPr>
  </p:slideViewPr>
  <p:outlineViewPr>
    <p:cViewPr>
      <p:scale>
        <a:sx n="33" d="100"/>
        <a:sy n="33" d="100"/>
      </p:scale>
      <p:origin x="0" y="-5472"/>
    </p:cViewPr>
  </p:outlineViewPr>
  <p:notesTextViewPr>
    <p:cViewPr>
      <p:scale>
        <a:sx n="1" d="1"/>
        <a:sy n="1" d="1"/>
      </p:scale>
      <p:origin x="0" y="0"/>
    </p:cViewPr>
  </p:notesTextViewPr>
  <p:sorterViewPr>
    <p:cViewPr>
      <p:scale>
        <a:sx n="100" d="100"/>
        <a:sy n="100" d="100"/>
      </p:scale>
      <p:origin x="0" y="-953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LRB personel age distribution</c:v>
                </c:pt>
              </c:strCache>
            </c:strRef>
          </c:tx>
          <c:dLbls>
            <c:dLbl>
              <c:idx val="0"/>
              <c:tx>
                <c:rich>
                  <a:bodyPr/>
                  <a:lstStyle/>
                  <a:p>
                    <a:r>
                      <a:rPr lang="en-US" sz="3200" b="1" baseline="0"/>
                      <a:t>26%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5F-41D5-B820-71F16B1E5631}"/>
                </c:ext>
              </c:extLst>
            </c:dLbl>
            <c:dLbl>
              <c:idx val="1"/>
              <c:tx>
                <c:rich>
                  <a:bodyPr/>
                  <a:lstStyle/>
                  <a:p>
                    <a:r>
                      <a:rPr lang="en-US" sz="3200" b="1" baseline="0"/>
                      <a:t>24%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5F-41D5-B820-71F16B1E5631}"/>
                </c:ext>
              </c:extLst>
            </c:dLbl>
            <c:dLbl>
              <c:idx val="2"/>
              <c:tx>
                <c:rich>
                  <a:bodyPr/>
                  <a:lstStyle/>
                  <a:p>
                    <a:r>
                      <a:rPr lang="en-US" sz="3200" b="1" baseline="0"/>
                      <a:t>49%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5F-41D5-B820-71F16B1E5631}"/>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Лист1!$A$2:$A$4</c:f>
              <c:strCache>
                <c:ptCount val="3"/>
                <c:pt idx="0">
                  <c:v>&gt;60</c:v>
                </c:pt>
                <c:pt idx="1">
                  <c:v>35-60</c:v>
                </c:pt>
                <c:pt idx="2">
                  <c:v>&lt;35</c:v>
                </c:pt>
              </c:strCache>
            </c:strRef>
          </c:cat>
          <c:val>
            <c:numRef>
              <c:f>Лист1!$B$2:$B$4</c:f>
              <c:numCache>
                <c:formatCode>0%</c:formatCode>
                <c:ptCount val="3"/>
                <c:pt idx="0">
                  <c:v>0.26</c:v>
                </c:pt>
                <c:pt idx="1">
                  <c:v>0.24000000000000021</c:v>
                </c:pt>
                <c:pt idx="2">
                  <c:v>0.49000000000000032</c:v>
                </c:pt>
              </c:numCache>
            </c:numRef>
          </c:val>
          <c:extLst>
            <c:ext xmlns:c16="http://schemas.microsoft.com/office/drawing/2014/chart" uri="{C3380CC4-5D6E-409C-BE32-E72D297353CC}">
              <c16:uniqueId val="{00000003-905F-41D5-B820-71F16B1E5631}"/>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spPr>
    <a:solidFill>
      <a:schemeClr val="bg1"/>
    </a:solidFill>
  </c:spPr>
  <c:txPr>
    <a:bodyPr/>
    <a:lstStyle/>
    <a:p>
      <a:pPr>
        <a:defRPr sz="2800" baseline="0">
          <a:latin typeface="Arial" pitchFamily="34" charset="0"/>
        </a:defRPr>
      </a:pPr>
      <a:endParaRPr lang="ru-RU"/>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2" dt="2020-02-18T16:20:17.296" idx="1">
    <p:pos x="10" y="10"/>
    <p:text/>
    <p:extLst>
      <p:ext uri="{C676402C-5697-4E1C-873F-D02D1690AC5C}">
        <p15:threadingInfo xmlns:p15="http://schemas.microsoft.com/office/powerpoint/2012/main" timeZoneBias="-18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40BA1-1D75-4447-A259-6ED45497266F}" type="datetimeFigureOut">
              <a:rPr lang="ru-RU" smtClean="0"/>
              <a:t>20.02.2020</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EC564-8E3B-4CDA-AB67-BD3563A9F7BC}" type="slidenum">
              <a:rPr lang="ru-RU" smtClean="0"/>
              <a:t>‹#›</a:t>
            </a:fld>
            <a:endParaRPr lang="ru-RU"/>
          </a:p>
        </p:txBody>
      </p:sp>
    </p:spTree>
    <p:extLst>
      <p:ext uri="{BB962C8B-B14F-4D97-AF65-F5344CB8AC3E}">
        <p14:creationId xmlns:p14="http://schemas.microsoft.com/office/powerpoint/2010/main" val="1378262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314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E59BF4E-8237-422D-8AD0-88CA40D1D81F}" type="slidenum">
              <a:rPr kumimoji="0" lang="ru-RU" altLang="ru-RU"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altLang="ru-RU"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DEDD3-30F5-4DC1-9AC8-B39A3B5C9A55}" type="slidenum">
              <a:rPr kumimoji="0" lang="de-DE" sz="1200" b="0" i="0" u="none" strike="noStrike" kern="1200" cap="none" spc="0" normalizeH="0" baseline="0" noProof="0" smtClean="0">
                <a:ln>
                  <a:noFill/>
                </a:ln>
                <a:solidFill>
                  <a:srgbClr val="000000"/>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129027" name="Rectangle 7"/>
          <p:cNvSpPr txBox="1">
            <a:spLocks noGrp="1" noChangeArrowheads="1"/>
          </p:cNvSpPr>
          <p:nvPr/>
        </p:nvSpPr>
        <p:spPr bwMode="auto">
          <a:xfrm>
            <a:off x="3887788" y="8689975"/>
            <a:ext cx="2970212" cy="454025"/>
          </a:xfrm>
          <a:prstGeom prst="rect">
            <a:avLst/>
          </a:prstGeom>
          <a:noFill/>
          <a:ln w="9525">
            <a:noFill/>
            <a:miter lim="800000"/>
            <a:headEnd/>
            <a:tailEnd/>
          </a:ln>
        </p:spPr>
        <p:txBody>
          <a:bodyPr lIns="94824" tIns="47416" rIns="94824" bIns="47416" anchor="b"/>
          <a:lstStyle/>
          <a:p>
            <a:pPr marL="0" marR="0" lvl="0" indent="0" algn="r" defTabSz="947738" rtl="0" eaLnBrk="1" fontAlgn="base" latinLnBrk="0" hangingPunct="1">
              <a:lnSpc>
                <a:spcPct val="100000"/>
              </a:lnSpc>
              <a:spcBef>
                <a:spcPct val="0"/>
              </a:spcBef>
              <a:spcAft>
                <a:spcPct val="0"/>
              </a:spcAft>
              <a:buClrTx/>
              <a:buSzTx/>
              <a:buFontTx/>
              <a:buNone/>
              <a:tabLst/>
              <a:defRPr/>
            </a:pPr>
            <a:fld id="{9A9CE4A2-166C-4E32-BB76-3207685FD310}" type="slidenum">
              <a:rPr kumimoji="0" lang="en-GB" sz="1300" b="0" i="0" u="none" strike="noStrike" kern="1200" cap="none" spc="0" normalizeH="0" baseline="0" noProof="0">
                <a:ln>
                  <a:noFill/>
                </a:ln>
                <a:solidFill>
                  <a:srgbClr val="000000"/>
                </a:solidFill>
                <a:effectLst/>
                <a:uLnTx/>
                <a:uFillTx/>
                <a:latin typeface="Calibri"/>
                <a:ea typeface="+mn-ea"/>
                <a:cs typeface="Arial" pitchFamily="34" charset="0"/>
              </a:rPr>
              <a:pPr marL="0" marR="0" lvl="0" indent="0" algn="r" defTabSz="947738" rtl="0" eaLnBrk="1" fontAlgn="base" latinLnBrk="0" hangingPunct="1">
                <a:lnSpc>
                  <a:spcPct val="100000"/>
                </a:lnSpc>
                <a:spcBef>
                  <a:spcPct val="0"/>
                </a:spcBef>
                <a:spcAft>
                  <a:spcPct val="0"/>
                </a:spcAft>
                <a:buClrTx/>
                <a:buSzTx/>
                <a:buFontTx/>
                <a:buNone/>
                <a:tabLst/>
                <a:defRPr/>
              </a:pPr>
              <a:t>40</a:t>
            </a:fld>
            <a:endParaRPr kumimoji="0" lang="en-GB" sz="13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29028"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headEnd/>
            <a:tailEnd/>
          </a:ln>
        </p:spPr>
      </p:sp>
      <p:sp>
        <p:nvSpPr>
          <p:cNvPr id="129029" name="Rectangle 3"/>
          <p:cNvSpPr>
            <a:spLocks noGrp="1" noChangeArrowheads="1"/>
          </p:cNvSpPr>
          <p:nvPr>
            <p:ph type="body" idx="1"/>
          </p:nvPr>
        </p:nvSpPr>
        <p:spPr bwMode="auto">
          <a:xfrm>
            <a:off x="914400" y="4343400"/>
            <a:ext cx="5029200" cy="4114800"/>
          </a:xfrm>
          <a:noFill/>
        </p:spPr>
        <p:txBody>
          <a:bodyPr wrap="square" lIns="94824" tIns="47416" rIns="94824" bIns="47416" numCol="1" anchor="t" anchorCtr="0" compatLnSpc="1">
            <a:prstTxWarp prst="textNoShape">
              <a:avLst/>
            </a:prstTxWarp>
          </a:bodyPr>
          <a:lstStyle/>
          <a:p>
            <a:pPr eaLnBrk="1" hangingPunct="1">
              <a:spcBef>
                <a:spcPct val="0"/>
              </a:spcBef>
            </a:pPr>
            <a:endParaRPr lang="de-DE">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pPr algn="l"/>
            <a:r>
              <a:rPr lang="en-US" sz="1300">
                <a:latin typeface="Times New Roman" pitchFamily="18" charset="0"/>
                <a:cs typeface="Times New Roman" pitchFamily="18" charset="0"/>
              </a:rPr>
              <a:t>The LRB has the following structure.  Its total staff is about 100 people, with domination of youth. Due to the efficient educational policy our Lab becomes an attractive center for talented young people from JINR Member States and worldwide.</a:t>
            </a:r>
            <a:endParaRPr lang="en-US" sz="13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56BF2-D87E-4328-A7B7-78990910A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pPr algn="l"/>
            <a:endParaRPr lang="en-US" sz="13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56BF2-D87E-4328-A7B7-78990910A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 new promising method for cancer therapy</a:t>
            </a:r>
            <a:r>
              <a:rPr lang="en-US" sz="1200" kern="1200" dirty="0">
                <a:solidFill>
                  <a:schemeClr val="tx1"/>
                </a:solidFill>
                <a:latin typeface="+mn-lt"/>
                <a:ea typeface="+mn-ea"/>
                <a:cs typeface="+mn-cs"/>
              </a:rPr>
              <a:t> was invented in the Laboratory of Radiation Biology of the Joint Institute for Nuclear Research (LRB JINR). It is based on the increase of the biological effectiveness of gamma and proton radiations by the special drugs. Experiments on human tumor cells revealed the sharp increase of lethal DNA damage in the presence of these drugs (see figure). </a:t>
            </a:r>
            <a:r>
              <a:rPr lang="en-US" sz="1200" b="1" kern="1200" dirty="0">
                <a:solidFill>
                  <a:schemeClr val="tx1"/>
                </a:solidFill>
                <a:latin typeface="+mn-lt"/>
                <a:ea typeface="+mn-ea"/>
                <a:cs typeface="+mn-cs"/>
              </a:rPr>
              <a:t>A patent for the invention has been obtained.</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approach is based on the use of a </a:t>
            </a:r>
            <a:r>
              <a:rPr lang="en-US" sz="1200" b="1" kern="1200" dirty="0">
                <a:solidFill>
                  <a:schemeClr val="tx1"/>
                </a:solidFill>
                <a:latin typeface="+mn-lt"/>
                <a:ea typeface="+mn-ea"/>
                <a:cs typeface="+mn-cs"/>
              </a:rPr>
              <a:t>drug licensed for cancer treatment</a:t>
            </a:r>
            <a:r>
              <a:rPr lang="en-US" sz="1200" kern="1200" dirty="0">
                <a:solidFill>
                  <a:schemeClr val="tx1"/>
                </a:solidFill>
                <a:latin typeface="+mn-lt"/>
                <a:ea typeface="+mn-ea"/>
                <a:cs typeface="+mn-cs"/>
              </a:rPr>
              <a:t>. Recent </a:t>
            </a:r>
            <a:r>
              <a:rPr lang="en-US" sz="1200" b="1" kern="1200" dirty="0">
                <a:solidFill>
                  <a:schemeClr val="tx1"/>
                </a:solidFill>
                <a:latin typeface="+mn-lt"/>
                <a:ea typeface="+mn-ea"/>
                <a:cs typeface="+mn-cs"/>
              </a:rPr>
              <a:t>preclinical experiments</a:t>
            </a:r>
            <a:r>
              <a:rPr lang="en-US" sz="1200" kern="1200" dirty="0">
                <a:solidFill>
                  <a:schemeClr val="tx1"/>
                </a:solidFill>
                <a:latin typeface="+mn-lt"/>
                <a:ea typeface="+mn-ea"/>
                <a:cs typeface="+mn-cs"/>
              </a:rPr>
              <a:t> carried out by the LRB and the Center of Medical Radiology (</a:t>
            </a:r>
            <a:r>
              <a:rPr lang="en-US" sz="1200" kern="1200" dirty="0" err="1">
                <a:solidFill>
                  <a:schemeClr val="tx1"/>
                </a:solidFill>
                <a:latin typeface="+mn-lt"/>
                <a:ea typeface="+mn-ea"/>
                <a:cs typeface="+mn-cs"/>
              </a:rPr>
              <a:t>Obninsk</a:t>
            </a:r>
            <a:r>
              <a:rPr lang="en-US" sz="1200" kern="1200" dirty="0">
                <a:solidFill>
                  <a:schemeClr val="tx1"/>
                </a:solidFill>
                <a:latin typeface="+mn-lt"/>
                <a:ea typeface="+mn-ea"/>
                <a:cs typeface="+mn-cs"/>
              </a:rPr>
              <a:t>) on animals with inoculated </a:t>
            </a:r>
            <a:r>
              <a:rPr lang="en-US" sz="1200" b="1" kern="1200" dirty="0">
                <a:solidFill>
                  <a:schemeClr val="tx1"/>
                </a:solidFill>
                <a:latin typeface="+mn-lt"/>
                <a:ea typeface="+mn-ea"/>
                <a:cs typeface="+mn-cs"/>
              </a:rPr>
              <a:t>melanoma tumor</a:t>
            </a:r>
            <a:r>
              <a:rPr lang="en-US" sz="1200" kern="1200" dirty="0">
                <a:solidFill>
                  <a:schemeClr val="tx1"/>
                </a:solidFill>
                <a:latin typeface="+mn-lt"/>
                <a:ea typeface="+mn-ea"/>
                <a:cs typeface="+mn-cs"/>
              </a:rPr>
              <a:t> demonstrated higher effectiveness of medical proton beam in the presence of this drug.  On day 30, control animals died without irradiation. Irradiated animals survived. Melanoma tumor volume growth rate was 3 times lower with modifying agent. New</a:t>
            </a:r>
            <a:r>
              <a:rPr lang="en-US" sz="1200" kern="1200" baseline="0" dirty="0">
                <a:solidFill>
                  <a:schemeClr val="tx1"/>
                </a:solidFill>
                <a:latin typeface="+mn-lt"/>
                <a:ea typeface="+mn-ea"/>
                <a:cs typeface="+mn-cs"/>
              </a:rPr>
              <a:t> method could strongly enhance the efficiency of existing gamma and proton treatment facilities.</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98041-1217-4EA2-B1EF-FDA01E12BC67}"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848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a:t>First exposure was done on med beam LNP, than in 40 days the head</a:t>
            </a:r>
            <a:r>
              <a:rPr lang="en-US" baseline="0" dirty="0"/>
              <a:t> was </a:t>
            </a:r>
            <a:r>
              <a:rPr lang="en-US" baseline="0" dirty="0" err="1"/>
              <a:t>exposured</a:t>
            </a:r>
            <a:r>
              <a:rPr lang="en-US" baseline="0" dirty="0"/>
              <a:t> to 1 </a:t>
            </a:r>
            <a:r>
              <a:rPr lang="en-US" baseline="0" dirty="0" err="1"/>
              <a:t>Gy</a:t>
            </a:r>
            <a:r>
              <a:rPr lang="en-US" baseline="0" dirty="0"/>
              <a:t> of carbon beam at </a:t>
            </a:r>
            <a:r>
              <a:rPr lang="en-US" baseline="0" dirty="0" err="1"/>
              <a:t>Nuclotron</a:t>
            </a:r>
            <a:r>
              <a:rPr lang="en-US" baseline="0" dirty="0"/>
              <a:t>.</a:t>
            </a:r>
          </a:p>
          <a:p>
            <a:r>
              <a:rPr lang="en-US" dirty="0">
                <a:solidFill>
                  <a:srgbClr val="002060"/>
                </a:solidFill>
                <a:latin typeface="Times New Roman" panose="02020603050405020304" pitchFamily="18" charset="0"/>
                <a:cs typeface="Times New Roman" panose="02020603050405020304" pitchFamily="18" charset="0"/>
              </a:rPr>
              <a:t>40</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day</a:t>
            </a:r>
            <a:r>
              <a:rPr lang="en-US" dirty="0">
                <a:solidFill>
                  <a:srgbClr val="002060"/>
                </a:solidFill>
                <a:latin typeface="Times New Roman" panose="02020603050405020304" pitchFamily="18" charset="0"/>
                <a:cs typeface="Times New Roman" panose="02020603050405020304" pitchFamily="18" charset="0"/>
              </a:rPr>
              <a:t>s</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after</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monkey</a:t>
            </a:r>
            <a:r>
              <a:rPr lang="en-US" dirty="0">
                <a:solidFill>
                  <a:srgbClr val="002060"/>
                </a:solidFill>
                <a:latin typeface="Times New Roman" panose="02020603050405020304" pitchFamily="18" charset="0"/>
                <a:cs typeface="Times New Roman" panose="02020603050405020304" pitchFamily="18" charset="0"/>
              </a:rPr>
              <a:t>’s</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head</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irradiation</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with</a:t>
            </a:r>
            <a:r>
              <a:rPr lang="ru-RU" dirty="0">
                <a:solidFill>
                  <a:srgbClr val="002060"/>
                </a:solidFill>
                <a:latin typeface="Times New Roman" panose="02020603050405020304" pitchFamily="18" charset="0"/>
                <a:cs typeface="Times New Roman" panose="02020603050405020304" pitchFamily="18" charset="0"/>
              </a:rPr>
              <a:t> 170 </a:t>
            </a:r>
            <a:r>
              <a:rPr lang="ru-RU" dirty="0" err="1">
                <a:solidFill>
                  <a:srgbClr val="002060"/>
                </a:solidFill>
                <a:latin typeface="Times New Roman" panose="02020603050405020304" pitchFamily="18" charset="0"/>
                <a:cs typeface="Times New Roman" panose="02020603050405020304" pitchFamily="18" charset="0"/>
              </a:rPr>
              <a:t>MeV</a:t>
            </a:r>
            <a:r>
              <a:rPr lang="en-US" dirty="0">
                <a:solidFill>
                  <a:srgbClr val="002060"/>
                </a:solidFill>
                <a:latin typeface="Times New Roman" panose="02020603050405020304" pitchFamily="18" charset="0"/>
                <a:cs typeface="Times New Roman" panose="02020603050405020304" pitchFamily="18" charset="0"/>
              </a:rPr>
              <a:t> protons,</a:t>
            </a:r>
            <a:r>
              <a:rPr lang="ru-RU" dirty="0">
                <a:solidFill>
                  <a:srgbClr val="002060"/>
                </a:solidFill>
                <a:latin typeface="Times New Roman" panose="02020603050405020304" pitchFamily="18" charset="0"/>
                <a:cs typeface="Times New Roman" panose="02020603050405020304" pitchFamily="18" charset="0"/>
              </a:rPr>
              <a:t> </a:t>
            </a:r>
            <a:r>
              <a:rPr lang="en-US" u="sng" dirty="0">
                <a:solidFill>
                  <a:srgbClr val="002060"/>
                </a:solidFill>
                <a:latin typeface="Times New Roman" panose="02020603050405020304" pitchFamily="18" charset="0"/>
                <a:cs typeface="Times New Roman" panose="02020603050405020304" pitchFamily="18" charset="0"/>
              </a:rPr>
              <a:t>no disorders were observed</a:t>
            </a:r>
            <a:r>
              <a:rPr lang="en-US"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in</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cognitive</a:t>
            </a:r>
            <a:r>
              <a:rPr lang="ru-RU" dirty="0">
                <a:solidFill>
                  <a:srgbClr val="002060"/>
                </a:solidFill>
                <a:latin typeface="Times New Roman" panose="02020603050405020304" pitchFamily="18" charset="0"/>
                <a:cs typeface="Times New Roman" panose="02020603050405020304" pitchFamily="18" charset="0"/>
              </a:rPr>
              <a:t> </a:t>
            </a:r>
            <a:r>
              <a:rPr lang="ru-RU" dirty="0" err="1">
                <a:solidFill>
                  <a:srgbClr val="002060"/>
                </a:solidFill>
                <a:latin typeface="Times New Roman" panose="02020603050405020304" pitchFamily="18" charset="0"/>
                <a:cs typeface="Times New Roman" panose="02020603050405020304" pitchFamily="18" charset="0"/>
              </a:rPr>
              <a:t>functions</a:t>
            </a:r>
            <a:endParaRPr lang="en-US" dirty="0">
              <a:solidFill>
                <a:srgbClr val="002060"/>
              </a:solidFill>
              <a:latin typeface="Times New Roman" panose="02020603050405020304" pitchFamily="18" charset="0"/>
              <a:cs typeface="Times New Roman" panose="02020603050405020304" pitchFamily="18" charset="0"/>
            </a:endParaRPr>
          </a:p>
          <a:p>
            <a:r>
              <a:rPr lang="en-US" u="sng" baseline="0" dirty="0"/>
              <a:t>All monkeys were preliminary trained to solve </a:t>
            </a:r>
            <a:r>
              <a:rPr lang="en-US" dirty="0">
                <a:latin typeface="Times New Roman" panose="02020603050405020304" pitchFamily="18" charset="0"/>
                <a:cs typeface="Times New Roman" panose="02020603050405020304" pitchFamily="18" charset="0"/>
              </a:rPr>
              <a:t>computer gaming tasks of increasing difficulty to simulate the basic elements of the operator's activity</a:t>
            </a:r>
            <a:r>
              <a:rPr lang="en-US" baseline="0" dirty="0"/>
              <a:t>. </a:t>
            </a:r>
          </a:p>
          <a:p>
            <a:pPr defTabSz="914310">
              <a:defRPr/>
            </a:pPr>
            <a:r>
              <a:rPr lang="en-US" dirty="0"/>
              <a:t>The</a:t>
            </a:r>
            <a:r>
              <a:rPr lang="en-US" baseline="0" dirty="0"/>
              <a:t> number of attempts and right decisions were registered for each animal. </a:t>
            </a:r>
            <a:r>
              <a:rPr lang="en-US" dirty="0"/>
              <a:t>As a result 1Gy carbon ions in contrast to protons lead to a prominent decrease of</a:t>
            </a:r>
            <a:r>
              <a:rPr lang="en-US" baseline="0" dirty="0"/>
              <a:t> %  successful decisions.</a:t>
            </a:r>
            <a:endParaRPr lang="ru-RU" dirty="0"/>
          </a:p>
          <a:p>
            <a:endParaRPr lang="en-US" dirty="0"/>
          </a:p>
          <a:p>
            <a:r>
              <a:rPr lang="en-US" dirty="0"/>
              <a:t>2</a:t>
            </a:r>
            <a:r>
              <a:rPr lang="en-US" baseline="0" dirty="0"/>
              <a:t> years ago pilot Kr78 exposure was done</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56BF2-D87E-4328-A7B7-78990910A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normAutofit/>
          </a:bodyPr>
          <a:lstStyle/>
          <a:p>
            <a:r>
              <a:rPr lang="en-US" sz="1200" kern="1200" dirty="0">
                <a:solidFill>
                  <a:schemeClr val="tx1"/>
                </a:solidFill>
                <a:latin typeface="Times New Roman" pitchFamily="18" charset="0"/>
                <a:ea typeface="+mn-ea"/>
                <a:cs typeface="Times New Roman" pitchFamily="18" charset="0"/>
              </a:rPr>
              <a:t>The modeling studies aim to develop the hierarchy of mathematical models </a:t>
            </a:r>
            <a:r>
              <a:rPr lang="en-US" sz="1200" u="none" kern="1200" dirty="0">
                <a:solidFill>
                  <a:schemeClr val="tx1"/>
                </a:solidFill>
                <a:latin typeface="Times New Roman" pitchFamily="18" charset="0"/>
                <a:ea typeface="+mn-ea"/>
                <a:cs typeface="Times New Roman" pitchFamily="18" charset="0"/>
              </a:rPr>
              <a:t>to simulate the radiation-induced pathologies </a:t>
            </a:r>
            <a:r>
              <a:rPr lang="en-US" sz="1200" kern="1200" dirty="0">
                <a:solidFill>
                  <a:schemeClr val="tx1"/>
                </a:solidFill>
                <a:latin typeface="Times New Roman" pitchFamily="18" charset="0"/>
                <a:ea typeface="+mn-ea"/>
                <a:cs typeface="Times New Roman" pitchFamily="18" charset="0"/>
              </a:rPr>
              <a:t>at different organization levels and time scales: </a:t>
            </a:r>
            <a:r>
              <a:rPr lang="en-US" sz="1200" u="sng" kern="1200" dirty="0">
                <a:solidFill>
                  <a:schemeClr val="tx1"/>
                </a:solidFill>
                <a:latin typeface="Times New Roman" pitchFamily="18" charset="0"/>
                <a:ea typeface="+mn-ea"/>
                <a:cs typeface="Times New Roman" pitchFamily="18" charset="0"/>
              </a:rPr>
              <a:t>from molecular damage to brain neural networks</a:t>
            </a:r>
            <a:r>
              <a:rPr lang="en-US" sz="1200" kern="1200" dirty="0">
                <a:solidFill>
                  <a:schemeClr val="tx1"/>
                </a:solidFill>
                <a:latin typeface="Times New Roman" pitchFamily="18" charset="0"/>
                <a:ea typeface="+mn-ea"/>
                <a:cs typeface="Times New Roman" pitchFamily="18" charset="0"/>
              </a:rPr>
              <a:t>.</a:t>
            </a:r>
            <a:endParaRPr lang="ru-RU" sz="1200" kern="1200" dirty="0">
              <a:solidFill>
                <a:schemeClr val="tx1"/>
              </a:solidFill>
              <a:latin typeface="Times New Roman" pitchFamily="18" charset="0"/>
              <a:ea typeface="+mn-ea"/>
              <a:cs typeface="Times New Roman" pitchFamily="18" charset="0"/>
            </a:endParaRPr>
          </a:p>
          <a:p>
            <a:r>
              <a:rPr lang="en-US" sz="1200" dirty="0">
                <a:latin typeface="Times New Roman" pitchFamily="18" charset="0"/>
                <a:cs typeface="Times New Roman" pitchFamily="18" charset="0"/>
              </a:rPr>
              <a:t>In addition to the traditional Monte Carlo technique, the LRB's approach involves computational methods from different areas (molecular dynamics, biochemical kinetics, neural network modeling).</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147C4-1C79-4854-A19F-ECC982CA040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normAutofit/>
          </a:bodyPr>
          <a:lstStyle/>
          <a:p>
            <a:r>
              <a:rPr lang="en-US" sz="1300" dirty="0">
                <a:latin typeface="Times New Roman" pitchFamily="18" charset="0"/>
                <a:cs typeface="Times New Roman" pitchFamily="18" charset="0"/>
              </a:rPr>
              <a:t>The main task is radiation protection management.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Calculation has been completed of the radiation environment around the NICA complex </a:t>
            </a:r>
            <a:r>
              <a:rPr lang="en-US" sz="1400" b="1" dirty="0"/>
              <a:t>resulting from all radiation sources</a:t>
            </a:r>
            <a:r>
              <a:rPr lang="en-US" sz="1400" dirty="0"/>
              <a:t>. The calculation and prediction of the radiation conditions at the NICA facilities are highly detailed and take into account all the physical processes; they have been performed with Monte Carlo codes of radiation transport in the matter. A number of design solutions have been proposed to protect NICA personnel from radiation exposure and decrease the radiation level in the environment. It has been shown that the fulfillment of the project measures of radiation protection at the NICA complex will ensure that the effective dose values at the LHEP site border will not exceed the established norms.</a:t>
            </a:r>
            <a:endParaRPr lang="ru-RU" sz="1400" dirty="0"/>
          </a:p>
          <a:p>
            <a:endParaRPr lang="ru-RU" sz="1300" dirty="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12493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a:p>
        </p:txBody>
      </p:sp>
    </p:spTree>
    <p:extLst>
      <p:ext uri="{BB962C8B-B14F-4D97-AF65-F5344CB8AC3E}">
        <p14:creationId xmlns:p14="http://schemas.microsoft.com/office/powerpoint/2010/main" val="1860923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147C4-1C79-4854-A19F-ECC982CA040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EC564-8E3B-4CDA-AB67-BD3563A9F7BC}" type="slidenum">
              <a:rPr lang="ru-RU" smtClean="0"/>
              <a:t>3</a:t>
            </a:fld>
            <a:endParaRPr lang="ru-RU"/>
          </a:p>
        </p:txBody>
      </p:sp>
    </p:spTree>
    <p:extLst>
      <p:ext uri="{BB962C8B-B14F-4D97-AF65-F5344CB8AC3E}">
        <p14:creationId xmlns:p14="http://schemas.microsoft.com/office/powerpoint/2010/main" val="3838192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147C4-1C79-4854-A19F-ECC982CA040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normAutofit/>
          </a:bodyPr>
          <a:lstStyle/>
          <a:p>
            <a:r>
              <a:rPr lang="en-US" sz="1200" kern="1200" dirty="0">
                <a:solidFill>
                  <a:schemeClr val="tx1"/>
                </a:solidFill>
                <a:latin typeface="+mn-lt"/>
                <a:ea typeface="+mn-ea"/>
                <a:cs typeface="+mn-cs"/>
              </a:rPr>
              <a:t>JINR joined the </a:t>
            </a:r>
            <a:r>
              <a:rPr lang="en-US" sz="1200" b="1" kern="1200" dirty="0">
                <a:solidFill>
                  <a:schemeClr val="tx1"/>
                </a:solidFill>
                <a:latin typeface="+mn-lt"/>
                <a:ea typeface="+mn-ea"/>
                <a:cs typeface="+mn-cs"/>
              </a:rPr>
              <a:t>International Biophysics Collaboration (IBC). </a:t>
            </a:r>
            <a:r>
              <a:rPr lang="en-US" sz="1200" kern="1200" dirty="0">
                <a:solidFill>
                  <a:schemeClr val="tx1"/>
                </a:solidFill>
                <a:latin typeface="+mn-lt"/>
                <a:ea typeface="+mn-ea"/>
                <a:cs typeface="+mn-cs"/>
              </a:rPr>
              <a:t>The Collaboration will coordinate the </a:t>
            </a:r>
            <a:r>
              <a:rPr lang="en-US" sz="1200" b="1" kern="1200" dirty="0">
                <a:solidFill>
                  <a:schemeClr val="tx1"/>
                </a:solidFill>
                <a:latin typeface="+mn-lt"/>
                <a:ea typeface="+mn-ea"/>
                <a:cs typeface="+mn-cs"/>
              </a:rPr>
              <a:t>radiobiological and medical </a:t>
            </a:r>
            <a:r>
              <a:rPr lang="en-US" sz="1200" kern="1200" dirty="0">
                <a:solidFill>
                  <a:schemeClr val="tx1"/>
                </a:solidFill>
                <a:latin typeface="+mn-lt"/>
                <a:ea typeface="+mn-ea"/>
                <a:cs typeface="+mn-cs"/>
              </a:rPr>
              <a:t>research at </a:t>
            </a:r>
            <a:r>
              <a:rPr lang="en-US" sz="1200" b="1" kern="1200" dirty="0">
                <a:solidFill>
                  <a:schemeClr val="tx1"/>
                </a:solidFill>
                <a:latin typeface="+mn-lt"/>
                <a:ea typeface="+mn-ea"/>
                <a:cs typeface="+mn-cs"/>
              </a:rPr>
              <a:t>world leading accelerator centers and new facilities</a:t>
            </a:r>
            <a:r>
              <a:rPr lang="en-US" sz="1200" kern="1200" dirty="0">
                <a:solidFill>
                  <a:schemeClr val="tx1"/>
                </a:solidFill>
                <a:latin typeface="+mn-lt"/>
                <a:ea typeface="+mn-ea"/>
                <a:cs typeface="+mn-cs"/>
              </a:rPr>
              <a:t> (including </a:t>
            </a:r>
            <a:r>
              <a:rPr lang="it-IT" sz="1200" b="1" u="sng" kern="1200" dirty="0">
                <a:solidFill>
                  <a:schemeClr val="tx1"/>
                </a:solidFill>
                <a:latin typeface="+mn-lt"/>
                <a:ea typeface="+mn-ea"/>
                <a:cs typeface="+mn-cs"/>
              </a:rPr>
              <a:t>NICA!</a:t>
            </a:r>
            <a:r>
              <a:rPr lang="it-IT" sz="1200" kern="1200" dirty="0">
                <a:solidFill>
                  <a:schemeClr val="tx1"/>
                </a:solidFill>
                <a:latin typeface="+mn-lt"/>
                <a:ea typeface="+mn-ea"/>
                <a:cs typeface="+mn-cs"/>
              </a:rPr>
              <a:t>). A member of the IBC Executive Committe from JINR </a:t>
            </a:r>
            <a:r>
              <a:rPr lang="it-IT" sz="1200" kern="1200">
                <a:solidFill>
                  <a:schemeClr val="tx1"/>
                </a:solidFill>
                <a:latin typeface="+mn-lt"/>
                <a:ea typeface="+mn-ea"/>
                <a:cs typeface="+mn-cs"/>
              </a:rPr>
              <a:t>side </a:t>
            </a:r>
            <a:r>
              <a:rPr lang="en-US" sz="1200" kern="1200">
                <a:solidFill>
                  <a:schemeClr val="tx1"/>
                </a:solidFill>
                <a:latin typeface="+mn-lt"/>
                <a:ea typeface="+mn-ea"/>
                <a:cs typeface="+mn-cs"/>
              </a:rPr>
              <a:t>is</a:t>
            </a:r>
            <a:r>
              <a:rPr lang="en-US" sz="1200" kern="1200" baseline="0">
                <a:solidFill>
                  <a:schemeClr val="tx1"/>
                </a:solidFill>
                <a:latin typeface="+mn-lt"/>
                <a:ea typeface="+mn-ea"/>
                <a:cs typeface="+mn-cs"/>
              </a:rPr>
              <a:t> </a:t>
            </a:r>
            <a:r>
              <a:rPr lang="it-IT" sz="1200" kern="1200">
                <a:solidFill>
                  <a:schemeClr val="tx1"/>
                </a:solidFill>
                <a:latin typeface="+mn-lt"/>
                <a:ea typeface="+mn-ea"/>
                <a:cs typeface="+mn-cs"/>
              </a:rPr>
              <a:t>dr</a:t>
            </a:r>
            <a:r>
              <a:rPr lang="it-IT" sz="1200" kern="1200" dirty="0">
                <a:solidFill>
                  <a:schemeClr val="tx1"/>
                </a:solidFill>
                <a:latin typeface="+mn-lt"/>
                <a:ea typeface="+mn-ea"/>
                <a:cs typeface="+mn-cs"/>
              </a:rPr>
              <a:t>. Alexander Bugay - the newly elected director of the LRB.</a:t>
            </a:r>
            <a:endParaRPr lang="en-US" sz="1200" b="1" dirty="0">
              <a:solidFill>
                <a:srgbClr val="0070C0"/>
              </a:solidFill>
              <a:latin typeface="Times New Roman" pitchFamily="18" charset="0"/>
              <a:cs typeface="Times New Roman" pitchFamily="18" charset="0"/>
            </a:endParaRP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lifetime of the working movable reflector (MR-2) is scheduled to year 2032, nevertheless already now we prepared the spare version because production time is about 5 years and in case of failure of the present MR we’ll stop completely research at the IBR-2;</a:t>
            </a:r>
          </a:p>
        </p:txBody>
      </p:sp>
      <p:sp>
        <p:nvSpPr>
          <p:cNvPr id="4" name="Номер слайда 3"/>
          <p:cNvSpPr>
            <a:spLocks noGrp="1"/>
          </p:cNvSpPr>
          <p:nvPr>
            <p:ph type="sldNum" sz="quarter" idx="5"/>
          </p:nvPr>
        </p:nvSpPr>
        <p:spPr/>
        <p:txBody>
          <a:bodyPr/>
          <a:lstStyle/>
          <a:p>
            <a:fld id="{8CDEC564-8E3B-4CDA-AB67-BD3563A9F7BC}" type="slidenum">
              <a:rPr lang="ru-RU" smtClean="0"/>
              <a:t>6</a:t>
            </a:fld>
            <a:endParaRPr lang="ru-RU"/>
          </a:p>
        </p:txBody>
      </p:sp>
    </p:spTree>
    <p:extLst>
      <p:ext uri="{BB962C8B-B14F-4D97-AF65-F5344CB8AC3E}">
        <p14:creationId xmlns:p14="http://schemas.microsoft.com/office/powerpoint/2010/main" val="112296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EC564-8E3B-4CDA-AB67-BD3563A9F7BC}" type="slidenum">
              <a:rPr lang="ru-RU" smtClean="0"/>
              <a:t>10</a:t>
            </a:fld>
            <a:endParaRPr lang="ru-RU"/>
          </a:p>
        </p:txBody>
      </p:sp>
    </p:spTree>
    <p:extLst>
      <p:ext uri="{BB962C8B-B14F-4D97-AF65-F5344CB8AC3E}">
        <p14:creationId xmlns:p14="http://schemas.microsoft.com/office/powerpoint/2010/main" val="2553473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length of the new focusing device is 7 meters. The intensity distributions on the various distances to the flange of the focusing device were obtained</a:t>
            </a:r>
            <a:r>
              <a:rPr lang="en-US" baseline="0" dirty="0"/>
              <a:t> d</a:t>
            </a:r>
            <a:r>
              <a:rPr lang="en-US" dirty="0"/>
              <a:t>uring the first September cycle of IBR-2 with the help of a neutron </a:t>
            </a:r>
            <a:r>
              <a:rPr lang="en-US" dirty="0" err="1"/>
              <a:t>tomograph</a:t>
            </a:r>
            <a:r>
              <a:rPr lang="en-US" dirty="0"/>
              <a:t> . The most optimal focusing distance was found and the diffractometer was aligned with respect to this point. On the right there are the neutron patterns of vanadium before and after modernization, as well as their ratio-gain factor.</a:t>
            </a:r>
            <a:r>
              <a:rPr lang="en-US" baseline="0" dirty="0"/>
              <a:t> Average gain is 6-7. The diffractometer slightly lost its resolution because of the angular divergence, but still remains quite comparable with the resolution of diffractometer dn-12.</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8EC2-F4F2-4D80-B58D-2421A303A1C6}"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70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Due to the high neutron flux on the sample after modernization and wide solid angle of the detector system the gain factor of DN-6 compared with the DN-12 is about 60. It is enabled to reduce both the time of the experiment with the high-pressure cells and to expend the pressure region up to 40 </a:t>
            </a:r>
            <a:r>
              <a:rPr lang="en-US" sz="1200" b="0" kern="1200" dirty="0" err="1">
                <a:solidFill>
                  <a:schemeClr val="tx1"/>
                </a:solidFill>
                <a:effectLst/>
                <a:latin typeface="+mn-lt"/>
                <a:ea typeface="+mn-ea"/>
                <a:cs typeface="+mn-cs"/>
              </a:rPr>
              <a:t>GPa</a:t>
            </a:r>
            <a:r>
              <a:rPr lang="en-US" sz="1200" b="0" kern="1200" dirty="0">
                <a:solidFill>
                  <a:schemeClr val="tx1"/>
                </a:solidFill>
                <a:effectLst/>
                <a:latin typeface="+mn-lt"/>
                <a:ea typeface="+mn-ea"/>
                <a:cs typeface="+mn-cs"/>
              </a:rPr>
              <a:t>, because the opportunity to use not only sapphire anvils but also WC and diamond anvils is become.</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B8EC2-F4F2-4D80-B58D-2421A303A1C6}"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146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449580" y="4400550"/>
            <a:ext cx="6027420" cy="4164330"/>
          </a:xfrm>
        </p:spPr>
        <p:txBody>
          <a:bodyPr/>
          <a:lstStyle/>
          <a:p>
            <a:pPr algn="just"/>
            <a:r>
              <a:rPr lang="en-US" dirty="0">
                <a:latin typeface="Arial" panose="020B0604020202020204" pitchFamily="34" charset="0"/>
                <a:cs typeface="Arial" panose="020B0604020202020204" pitchFamily="34" charset="0"/>
              </a:rPr>
              <a:t>The slide shows the main tasks and problems of the 7-year development plan in the field of Raman spectroscopy at the JINR FLNP.</a:t>
            </a:r>
            <a:endParaRPr lang="ru-RU"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   For the first three years of the current 7-year plan, a certain success has been achieved on all of these issues, and so far the program has been completed by more than 50%. Of particular note are the significant results in contrast imaging and ultra-sensitive recording of Raman spectra at a molecular concentration of 10</a:t>
            </a:r>
            <a:r>
              <a:rPr lang="en-US" baseline="30000" dirty="0">
                <a:latin typeface="Arial" panose="020B0604020202020204" pitchFamily="34" charset="0"/>
                <a:cs typeface="Arial" panose="020B0604020202020204" pitchFamily="34" charset="0"/>
              </a:rPr>
              <a:t>-18</a:t>
            </a:r>
            <a:r>
              <a:rPr lang="en-US" dirty="0">
                <a:latin typeface="Arial" panose="020B0604020202020204" pitchFamily="34" charset="0"/>
                <a:cs typeface="Arial" panose="020B0604020202020204" pitchFamily="34" charset="0"/>
              </a:rPr>
              <a:t> mol.</a:t>
            </a:r>
          </a:p>
          <a:p>
            <a:pPr algn="just"/>
            <a:r>
              <a:rPr lang="en-US" dirty="0">
                <a:latin typeface="Arial" panose="020B0604020202020204" pitchFamily="34" charset="0"/>
                <a:cs typeface="Arial" panose="020B0604020202020204" pitchFamily="34" charset="0"/>
              </a:rPr>
              <a:t>   Also, during these years, several auxiliary devices (AFM, IR spectrometer, laser particle analyzer, etc.) were purchased, which contributed to the implementation of the scientific program on the “CARS” base </a:t>
            </a:r>
            <a:r>
              <a:rPr lang="en-US" dirty="0" err="1">
                <a:latin typeface="Arial" panose="020B0604020202020204" pitchFamily="34" charset="0"/>
                <a:cs typeface="Arial" panose="020B0604020202020204" pitchFamily="34" charset="0"/>
              </a:rPr>
              <a:t>microspectrometer</a:t>
            </a:r>
            <a:r>
              <a:rPr lang="en-US"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pPr algn="just"/>
            <a:r>
              <a:rPr lang="ru-RU" dirty="0">
                <a:latin typeface="Arial" panose="020B0604020202020204" pitchFamily="34" charset="0"/>
                <a:cs typeface="Arial" panose="020B0604020202020204" pitchFamily="34" charset="0"/>
              </a:rPr>
              <a:t>На слайде приведены основные задачи и проблемы 7-летнего плана развития в области </a:t>
            </a:r>
            <a:r>
              <a:rPr lang="ru-RU" dirty="0" err="1">
                <a:latin typeface="Arial" panose="020B0604020202020204" pitchFamily="34" charset="0"/>
                <a:cs typeface="Arial" panose="020B0604020202020204" pitchFamily="34" charset="0"/>
              </a:rPr>
              <a:t>рамановской</a:t>
            </a:r>
            <a:r>
              <a:rPr lang="ru-RU" dirty="0">
                <a:latin typeface="Arial" panose="020B0604020202020204" pitchFamily="34" charset="0"/>
                <a:cs typeface="Arial" panose="020B0604020202020204" pitchFamily="34" charset="0"/>
              </a:rPr>
              <a:t> спектроскопии в ЛНФ ОИЯИ.</a:t>
            </a:r>
          </a:p>
          <a:p>
            <a:pPr algn="just"/>
            <a:r>
              <a:rPr lang="ru-RU" dirty="0">
                <a:latin typeface="Arial" panose="020B0604020202020204" pitchFamily="34" charset="0"/>
                <a:cs typeface="Arial" panose="020B0604020202020204" pitchFamily="34" charset="0"/>
              </a:rPr>
              <a:t>   За первые три года текущей 7-летки по всем перечисленным вопросам достигнут определенный успех и к настоящему времени программа выполнена более чем на 50 %. Особо следует отметить значимые результаты по контрастной визуализации и </a:t>
            </a:r>
            <a:r>
              <a:rPr lang="ru-RU" dirty="0" err="1">
                <a:latin typeface="Arial" panose="020B0604020202020204" pitchFamily="34" charset="0"/>
                <a:cs typeface="Arial" panose="020B0604020202020204" pitchFamily="34" charset="0"/>
              </a:rPr>
              <a:t>ультрачувствительнй</a:t>
            </a:r>
            <a:r>
              <a:rPr lang="ru-RU" dirty="0">
                <a:latin typeface="Arial" panose="020B0604020202020204" pitchFamily="34" charset="0"/>
                <a:cs typeface="Arial" panose="020B0604020202020204" pitchFamily="34" charset="0"/>
              </a:rPr>
              <a:t> регистрации </a:t>
            </a:r>
            <a:r>
              <a:rPr lang="ru-RU" dirty="0" err="1">
                <a:latin typeface="Arial" panose="020B0604020202020204" pitchFamily="34" charset="0"/>
                <a:cs typeface="Arial" panose="020B0604020202020204" pitchFamily="34" charset="0"/>
              </a:rPr>
              <a:t>рамановских</a:t>
            </a:r>
            <a:r>
              <a:rPr lang="ru-RU" dirty="0">
                <a:latin typeface="Arial" panose="020B0604020202020204" pitchFamily="34" charset="0"/>
                <a:cs typeface="Arial" panose="020B0604020202020204" pitchFamily="34" charset="0"/>
              </a:rPr>
              <a:t> спектров на уровне концентрации молекул                  10</a:t>
            </a:r>
            <a:r>
              <a:rPr lang="ru-RU" baseline="30000" dirty="0">
                <a:latin typeface="Arial" panose="020B0604020202020204" pitchFamily="34" charset="0"/>
                <a:cs typeface="Arial" panose="020B0604020202020204" pitchFamily="34" charset="0"/>
              </a:rPr>
              <a:t>-18</a:t>
            </a:r>
            <a:r>
              <a:rPr lang="ru-RU" dirty="0">
                <a:latin typeface="Arial" panose="020B0604020202020204" pitchFamily="34" charset="0"/>
                <a:cs typeface="Arial" panose="020B0604020202020204" pitchFamily="34" charset="0"/>
              </a:rPr>
              <a:t> Моль. </a:t>
            </a:r>
          </a:p>
          <a:p>
            <a:pPr algn="just"/>
            <a:r>
              <a:rPr lang="ru-RU" dirty="0">
                <a:latin typeface="Arial" panose="020B0604020202020204" pitchFamily="34" charset="0"/>
                <a:cs typeface="Arial" panose="020B0604020202020204" pitchFamily="34" charset="0"/>
              </a:rPr>
              <a:t>   Также, в эти годы были приобретены несколько вспомогательных приборов (АСМ, ИК-спектрометр, лазерный анализатор частиц и др.), которые способствовали реализации научной программы на базовом </a:t>
            </a:r>
            <a:r>
              <a:rPr lang="ru-RU" dirty="0" err="1">
                <a:latin typeface="Arial" panose="020B0604020202020204" pitchFamily="34" charset="0"/>
                <a:cs typeface="Arial" panose="020B0604020202020204" pitchFamily="34" charset="0"/>
              </a:rPr>
              <a:t>микроспектрометре</a:t>
            </a:r>
            <a:r>
              <a:rPr lang="ru-RU" dirty="0">
                <a:latin typeface="Arial" panose="020B0604020202020204" pitchFamily="34" charset="0"/>
                <a:cs typeface="Arial" panose="020B0604020202020204" pitchFamily="34" charset="0"/>
              </a:rPr>
              <a:t> «КАРС». </a:t>
            </a:r>
          </a:p>
        </p:txBody>
      </p:sp>
      <p:sp>
        <p:nvSpPr>
          <p:cNvPr id="4" name="Номер слайда 3"/>
          <p:cNvSpPr>
            <a:spLocks noGrp="1"/>
          </p:cNvSpPr>
          <p:nvPr>
            <p:ph type="sldNum" sz="quarter" idx="10"/>
          </p:nvPr>
        </p:nvSpPr>
        <p:spPr/>
        <p:txBody>
          <a:bodyPr/>
          <a:lstStyle/>
          <a:p>
            <a:fld id="{17D8F530-75B3-4661-92DC-B643873D2D1B}" type="slidenum">
              <a:rPr lang="ru-RU" smtClean="0"/>
              <a:t>17</a:t>
            </a:fld>
            <a:endParaRPr lang="ru-RU"/>
          </a:p>
        </p:txBody>
      </p:sp>
    </p:spTree>
    <p:extLst>
      <p:ext uri="{BB962C8B-B14F-4D97-AF65-F5344CB8AC3E}">
        <p14:creationId xmlns:p14="http://schemas.microsoft.com/office/powerpoint/2010/main" val="440066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7D8F530-75B3-4661-92DC-B643873D2D1B}" type="slidenum">
              <a:rPr lang="ru-RU" smtClean="0"/>
              <a:t>18</a:t>
            </a:fld>
            <a:endParaRPr lang="ru-RU"/>
          </a:p>
        </p:txBody>
      </p:sp>
    </p:spTree>
    <p:extLst>
      <p:ext uri="{BB962C8B-B14F-4D97-AF65-F5344CB8AC3E}">
        <p14:creationId xmlns:p14="http://schemas.microsoft.com/office/powerpoint/2010/main" val="1909966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Arial" pitchFamily="34" charset="0"/>
                <a:ea typeface="ヒラギノ角ゴ Pro W3" pitchFamily="84" charset="-128"/>
                <a:cs typeface="+mn-cs"/>
              </a:rPr>
              <a:t>The condensed matter research at JINR is performed in the area of new materials (catalysts, polymers, etc.), nanomaterials (nanoparticles, nanocomposites, etc.), materials at extreme conditions (superconductors, perovskites, etc.), and biomaterials (proteins, DNA, etc.).  The methods based on the synchrotron radiation will be available at Polish National Synchrotron Radiation Centre SOLARIS, where JINR proposed to build a new laboratory for structural research SOLCRYS. The three measuring stations that will allow accomplishing this goal have been identified and selected for the construction as:</a:t>
            </a:r>
          </a:p>
          <a:p>
            <a:pPr marL="171450" indent="-171450">
              <a:buFontTx/>
              <a:buChar char="-"/>
            </a:pPr>
            <a:r>
              <a:rPr lang="en-CA" sz="1200" kern="1200" dirty="0">
                <a:solidFill>
                  <a:schemeClr val="tx1"/>
                </a:solidFill>
                <a:effectLst/>
                <a:latin typeface="Arial" pitchFamily="34" charset="0"/>
                <a:ea typeface="ヒラギノ角ゴ Pro W3" pitchFamily="84" charset="-128"/>
                <a:cs typeface="+mn-cs"/>
              </a:rPr>
              <a:t>Macromolecular X-ray Crystallography</a:t>
            </a:r>
          </a:p>
          <a:p>
            <a:pPr marL="171450" indent="-171450">
              <a:buFontTx/>
              <a:buChar char="-"/>
            </a:pPr>
            <a:r>
              <a:rPr lang="en-CA" sz="1200" kern="1200" dirty="0">
                <a:solidFill>
                  <a:schemeClr val="tx1"/>
                </a:solidFill>
                <a:effectLst/>
                <a:latin typeface="Arial" pitchFamily="34" charset="0"/>
                <a:ea typeface="ヒラギノ角ゴ Pro W3" pitchFamily="84" charset="-128"/>
                <a:cs typeface="+mn-cs"/>
              </a:rPr>
              <a:t>Small-Angle X-ray Scattering</a:t>
            </a:r>
          </a:p>
          <a:p>
            <a:pPr marL="171450" indent="-171450">
              <a:buFontTx/>
              <a:buChar char="-"/>
            </a:pPr>
            <a:r>
              <a:rPr lang="en-CA" sz="1200" kern="1200" dirty="0">
                <a:solidFill>
                  <a:schemeClr val="tx1"/>
                </a:solidFill>
                <a:effectLst/>
                <a:latin typeface="Arial" pitchFamily="34" charset="0"/>
                <a:ea typeface="ヒラギノ角ゴ Pro W3" pitchFamily="84" charset="-128"/>
                <a:cs typeface="+mn-cs"/>
              </a:rPr>
              <a:t>Powder Diffraction</a:t>
            </a:r>
          </a:p>
          <a:p>
            <a:endParaRPr lang="en-CA" sz="1200" kern="1200" dirty="0">
              <a:solidFill>
                <a:schemeClr val="tx1"/>
              </a:solidFill>
              <a:effectLst/>
              <a:latin typeface="Arial" pitchFamily="34" charset="0"/>
              <a:ea typeface="ヒラギノ角ゴ Pro W3" pitchFamily="8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Arial" pitchFamily="34" charset="0"/>
                <a:ea typeface="ヒラギノ角ゴ Pro W3" pitchFamily="84" charset="-128"/>
                <a:cs typeface="+mn-cs"/>
              </a:rPr>
              <a:t>Plan of the </a:t>
            </a:r>
            <a:r>
              <a:rPr lang="en-US" sz="1200" kern="1200" dirty="0">
                <a:solidFill>
                  <a:schemeClr val="tx1"/>
                </a:solidFill>
                <a:effectLst/>
                <a:latin typeface="Arial" pitchFamily="34" charset="0"/>
                <a:ea typeface="ヒラギノ角ゴ Pro W3" pitchFamily="84" charset="-128"/>
                <a:cs typeface="+mn-cs"/>
              </a:rPr>
              <a:t>SOLCRYS</a:t>
            </a:r>
            <a:r>
              <a:rPr lang="ru-RU" sz="1200" kern="1200" dirty="0">
                <a:solidFill>
                  <a:schemeClr val="tx1"/>
                </a:solidFill>
                <a:effectLst/>
                <a:latin typeface="Arial" pitchFamily="34" charset="0"/>
                <a:ea typeface="ヒラギノ角ゴ Pro W3" pitchFamily="84" charset="-128"/>
                <a:cs typeface="+mn-cs"/>
              </a:rPr>
              <a:t> </a:t>
            </a:r>
            <a:r>
              <a:rPr lang="en-US" sz="1200" kern="1200" dirty="0">
                <a:solidFill>
                  <a:schemeClr val="tx1"/>
                </a:solidFill>
                <a:effectLst/>
                <a:latin typeface="Arial" pitchFamily="34" charset="0"/>
                <a:ea typeface="ヒラギノ角ゴ Pro W3" pitchFamily="84" charset="-128"/>
                <a:cs typeface="+mn-cs"/>
              </a:rPr>
              <a:t>construction for years</a:t>
            </a:r>
            <a:r>
              <a:rPr lang="ru-RU" sz="1200" kern="1200" dirty="0">
                <a:solidFill>
                  <a:schemeClr val="tx1"/>
                </a:solidFill>
                <a:effectLst/>
                <a:latin typeface="Arial" pitchFamily="34" charset="0"/>
                <a:ea typeface="ヒラギノ角ゴ Pro W3" pitchFamily="84" charset="-128"/>
                <a:cs typeface="+mn-cs"/>
              </a:rPr>
              <a:t> 2020-2023:</a:t>
            </a:r>
            <a:endParaRPr lang="en-US" sz="1200" kern="1200" dirty="0">
              <a:solidFill>
                <a:schemeClr val="tx1"/>
              </a:solidFill>
              <a:effectLst/>
              <a:latin typeface="Arial" pitchFamily="34" charset="0"/>
              <a:ea typeface="ヒラギノ角ゴ Pro W3" pitchFamily="84" charset="-128"/>
              <a:cs typeface="+mn-cs"/>
            </a:endParaRPr>
          </a:p>
          <a:p>
            <a:pPr marL="228600" lvl="0" indent="-228600">
              <a:buAutoNum type="arabicPeriod"/>
            </a:pPr>
            <a:r>
              <a:rPr lang="en-US" sz="1200" kern="1200" dirty="0">
                <a:solidFill>
                  <a:schemeClr val="tx1"/>
                </a:solidFill>
                <a:effectLst/>
                <a:latin typeface="Arial" pitchFamily="34" charset="0"/>
                <a:ea typeface="ヒラギノ角ゴ Pro W3" pitchFamily="84" charset="-128"/>
                <a:cs typeface="+mn-cs"/>
              </a:rPr>
              <a:t>The extension of the existing experimental hall that will contain the </a:t>
            </a:r>
            <a:r>
              <a:rPr lang="en-US" sz="1200" kern="1200" dirty="0" err="1">
                <a:solidFill>
                  <a:schemeClr val="tx1"/>
                </a:solidFill>
                <a:effectLst/>
                <a:latin typeface="Arial" pitchFamily="34" charset="0"/>
                <a:ea typeface="ヒラギノ角ゴ Pro W3" pitchFamily="84" charset="-128"/>
                <a:cs typeface="+mn-cs"/>
              </a:rPr>
              <a:t>endstations</a:t>
            </a:r>
            <a:r>
              <a:rPr lang="en-US" sz="1200" kern="1200" dirty="0">
                <a:solidFill>
                  <a:schemeClr val="tx1"/>
                </a:solidFill>
                <a:effectLst/>
                <a:latin typeface="Arial" pitchFamily="34" charset="0"/>
                <a:ea typeface="ヒラギノ角ゴ Pro W3" pitchFamily="84" charset="-128"/>
                <a:cs typeface="+mn-cs"/>
              </a:rPr>
              <a:t> of the crystallographic beamline as well as the laboratory of samples preparation.</a:t>
            </a:r>
          </a:p>
          <a:p>
            <a:pPr marL="228600" lvl="0" indent="-228600">
              <a:buAutoNum type="arabicPeriod"/>
            </a:pPr>
            <a:r>
              <a:rPr lang="en-US" sz="1200" kern="1200" dirty="0">
                <a:solidFill>
                  <a:schemeClr val="tx1"/>
                </a:solidFill>
                <a:effectLst/>
                <a:latin typeface="Arial" pitchFamily="34" charset="0"/>
                <a:ea typeface="ヒラギノ角ゴ Pro W3" pitchFamily="84" charset="-128"/>
                <a:cs typeface="+mn-cs"/>
              </a:rPr>
              <a:t>Elaboration and development of the Technical Infrastructure within a scope necessary to install and properly operate the research equipment of the SOLCRYS laboratory.</a:t>
            </a:r>
          </a:p>
          <a:p>
            <a:pPr marL="228600" lvl="0" indent="-228600">
              <a:buAutoNum type="arabicPeriod"/>
            </a:pPr>
            <a:r>
              <a:rPr lang="en-US" sz="1200" kern="1200" dirty="0">
                <a:solidFill>
                  <a:schemeClr val="tx1"/>
                </a:solidFill>
                <a:effectLst/>
                <a:latin typeface="Arial" pitchFamily="34" charset="0"/>
                <a:ea typeface="ヒラギノ角ゴ Pro W3" pitchFamily="84" charset="-128"/>
                <a:cs typeface="+mn-cs"/>
              </a:rPr>
              <a:t>Design, purchase and installation of the Research Infrastructure, including the sample preparation facilities.</a:t>
            </a:r>
            <a:endParaRPr lang="en-CA" sz="1050" kern="1200" dirty="0">
              <a:solidFill>
                <a:schemeClr val="tx1"/>
              </a:solidFill>
              <a:effectLst/>
              <a:latin typeface="Arial" pitchFamily="34" charset="0"/>
              <a:ea typeface="ヒラギノ角ゴ Pro W3" pitchFamily="84" charset="-128"/>
              <a:cs typeface="+mn-cs"/>
            </a:endParaRPr>
          </a:p>
          <a:p>
            <a:endParaRPr lang="en-CA" sz="1200" kern="1200" dirty="0">
              <a:solidFill>
                <a:schemeClr val="tx1"/>
              </a:solidFill>
              <a:effectLst/>
              <a:latin typeface="Arial" pitchFamily="34" charset="0"/>
              <a:ea typeface="ヒラギノ角ゴ Pro W3" pitchFamily="84" charset="-128"/>
              <a:cs typeface="+mn-cs"/>
            </a:endParaRPr>
          </a:p>
          <a:p>
            <a:endParaRPr lang="en-US" sz="1200" kern="1200" dirty="0">
              <a:solidFill>
                <a:schemeClr val="tx1"/>
              </a:solidFill>
              <a:effectLst/>
              <a:latin typeface="Arial" pitchFamily="34" charset="0"/>
              <a:ea typeface="ヒラギノ角ゴ Pro W3" pitchFamily="84" charset="-128"/>
              <a:cs typeface="+mn-cs"/>
            </a:endParaRPr>
          </a:p>
          <a:p>
            <a:r>
              <a:rPr lang="ru-RU" sz="1200" kern="1200" dirty="0">
                <a:solidFill>
                  <a:schemeClr val="tx1"/>
                </a:solidFill>
                <a:effectLst/>
                <a:latin typeface="Arial" pitchFamily="34" charset="0"/>
                <a:ea typeface="ヒラギノ角ゴ Pro W3" pitchFamily="84" charset="-128"/>
                <a:cs typeface="+mn-cs"/>
              </a:rPr>
              <a:t>Исследования конденсированных сред в ОИЯИ ведутся в области материаловедения новых материалов (катализаторов, полимеров и т. д.), наноматериалов (наночастицы, </a:t>
            </a:r>
            <a:r>
              <a:rPr lang="ru-RU" sz="1200" kern="1200" dirty="0" err="1">
                <a:solidFill>
                  <a:schemeClr val="tx1"/>
                </a:solidFill>
                <a:effectLst/>
                <a:latin typeface="Arial" pitchFamily="34" charset="0"/>
                <a:ea typeface="ヒラギノ角ゴ Pro W3" pitchFamily="84" charset="-128"/>
                <a:cs typeface="+mn-cs"/>
              </a:rPr>
              <a:t>нанокомпозиты</a:t>
            </a:r>
            <a:r>
              <a:rPr lang="ru-RU" sz="1200" kern="1200" dirty="0">
                <a:solidFill>
                  <a:schemeClr val="tx1"/>
                </a:solidFill>
                <a:effectLst/>
                <a:latin typeface="Arial" pitchFamily="34" charset="0"/>
                <a:ea typeface="ヒラギノ角ゴ Pro W3" pitchFamily="84" charset="-128"/>
                <a:cs typeface="+mn-cs"/>
              </a:rPr>
              <a:t> и т. д.), материалов в экстремальных условиях (сверхпроводники, перовскиты и т. д.) и биоматериалов (белки, ДНК и т. д.). Методы исследования, основанные на рассеянии синхротронного излучения, будут проводиться в Польском национальном центре синхротронного излучения SOLARIS, где ОИЯИ предлагает создать новую лабораторию для структурных исследований </a:t>
            </a:r>
            <a:r>
              <a:rPr lang="en-US" sz="1200" kern="1200" dirty="0">
                <a:solidFill>
                  <a:schemeClr val="tx1"/>
                </a:solidFill>
                <a:effectLst/>
                <a:latin typeface="Arial" pitchFamily="34" charset="0"/>
                <a:ea typeface="ヒラギノ角ゴ Pro W3" pitchFamily="84" charset="-128"/>
                <a:cs typeface="+mn-cs"/>
              </a:rPr>
              <a:t>SOLCRYS</a:t>
            </a:r>
            <a:r>
              <a:rPr lang="ru-RU" sz="1200" kern="1200" dirty="0">
                <a:solidFill>
                  <a:schemeClr val="tx1"/>
                </a:solidFill>
                <a:effectLst/>
                <a:latin typeface="Arial" pitchFamily="34" charset="0"/>
                <a:ea typeface="ヒラギノ角ゴ Pro W3" pitchFamily="84" charset="-128"/>
                <a:cs typeface="+mn-cs"/>
              </a:rPr>
              <a:t>. Три измерительные станции, которые позволят достичь этой цели представляют:</a:t>
            </a:r>
            <a:endParaRPr lang="en-US" sz="1200" kern="1200" dirty="0">
              <a:solidFill>
                <a:schemeClr val="tx1"/>
              </a:solidFill>
              <a:effectLst/>
              <a:latin typeface="Arial" pitchFamily="34" charset="0"/>
              <a:ea typeface="ヒラギノ角ゴ Pro W3" pitchFamily="84" charset="-128"/>
              <a:cs typeface="+mn-cs"/>
            </a:endParaRPr>
          </a:p>
          <a:p>
            <a:pPr marL="171450" indent="-171450">
              <a:buFontTx/>
              <a:buChar char="-"/>
            </a:pPr>
            <a:r>
              <a:rPr lang="ru-RU" sz="1200" kern="1200" dirty="0">
                <a:solidFill>
                  <a:schemeClr val="tx1"/>
                </a:solidFill>
                <a:effectLst/>
                <a:latin typeface="Arial" pitchFamily="34" charset="0"/>
                <a:ea typeface="ヒラギノ角ゴ Pro W3" pitchFamily="84" charset="-128"/>
                <a:cs typeface="+mn-cs"/>
              </a:rPr>
              <a:t>макромолекулярная рентгеновская кристаллография;</a:t>
            </a:r>
            <a:endParaRPr lang="en-US" sz="1200" kern="1200" dirty="0">
              <a:solidFill>
                <a:schemeClr val="tx1"/>
              </a:solidFill>
              <a:effectLst/>
              <a:latin typeface="Arial" pitchFamily="34" charset="0"/>
              <a:ea typeface="ヒラギノ角ゴ Pro W3" pitchFamily="84" charset="-128"/>
              <a:cs typeface="+mn-cs"/>
            </a:endParaRPr>
          </a:p>
          <a:p>
            <a:pPr marL="171450" indent="-171450">
              <a:buFontTx/>
              <a:buChar char="-"/>
            </a:pPr>
            <a:r>
              <a:rPr lang="ru-RU" sz="1200" kern="1200" dirty="0" err="1">
                <a:solidFill>
                  <a:schemeClr val="tx1"/>
                </a:solidFill>
                <a:effectLst/>
                <a:latin typeface="Arial" pitchFamily="34" charset="0"/>
                <a:ea typeface="ヒラギノ角ゴ Pro W3" pitchFamily="84" charset="-128"/>
                <a:cs typeface="+mn-cs"/>
              </a:rPr>
              <a:t>малоугловое</a:t>
            </a:r>
            <a:r>
              <a:rPr lang="ru-RU" sz="1200" kern="1200" dirty="0">
                <a:solidFill>
                  <a:schemeClr val="tx1"/>
                </a:solidFill>
                <a:effectLst/>
                <a:latin typeface="Arial" pitchFamily="34" charset="0"/>
                <a:ea typeface="ヒラギノ角ゴ Pro W3" pitchFamily="84" charset="-128"/>
                <a:cs typeface="+mn-cs"/>
              </a:rPr>
              <a:t> рентгеновское рассеяние;</a:t>
            </a:r>
            <a:endParaRPr lang="en-US" sz="1200" kern="1200" dirty="0">
              <a:solidFill>
                <a:schemeClr val="tx1"/>
              </a:solidFill>
              <a:effectLst/>
              <a:latin typeface="Arial" pitchFamily="34" charset="0"/>
              <a:ea typeface="ヒラギノ角ゴ Pro W3" pitchFamily="84" charset="-128"/>
              <a:cs typeface="+mn-cs"/>
            </a:endParaRPr>
          </a:p>
          <a:p>
            <a:pPr marL="171450" indent="-171450">
              <a:buFontTx/>
              <a:buChar char="-"/>
            </a:pPr>
            <a:r>
              <a:rPr lang="ru-RU" sz="1200" kern="1200" dirty="0">
                <a:solidFill>
                  <a:schemeClr val="tx1"/>
                </a:solidFill>
                <a:effectLst/>
                <a:latin typeface="Arial" pitchFamily="34" charset="0"/>
                <a:ea typeface="ヒラギノ角ゴ Pro W3" pitchFamily="84" charset="-128"/>
                <a:cs typeface="+mn-cs"/>
              </a:rPr>
              <a:t>порошковая дифракция.</a:t>
            </a:r>
            <a:endParaRPr lang="en-US" sz="1200" kern="1200" dirty="0">
              <a:solidFill>
                <a:schemeClr val="tx1"/>
              </a:solidFill>
              <a:effectLst/>
              <a:latin typeface="Arial" pitchFamily="34" charset="0"/>
              <a:ea typeface="ヒラギノ角ゴ Pro W3" pitchFamily="84" charset="-128"/>
              <a:cs typeface="+mn-cs"/>
            </a:endParaRPr>
          </a:p>
          <a:p>
            <a:pPr marL="0" indent="0">
              <a:buFontTx/>
              <a:buNone/>
            </a:pPr>
            <a:endParaRPr lang="en-US" sz="1200" kern="1200" dirty="0">
              <a:solidFill>
                <a:schemeClr val="tx1"/>
              </a:solidFill>
              <a:effectLst/>
              <a:latin typeface="Arial" pitchFamily="34" charset="0"/>
              <a:ea typeface="ヒラギノ角ゴ Pro W3" pitchFamily="84" charset="-128"/>
              <a:cs typeface="+mn-cs"/>
            </a:endParaRPr>
          </a:p>
          <a:p>
            <a:pPr marL="0" indent="0">
              <a:buFontTx/>
              <a:buNone/>
            </a:pPr>
            <a:r>
              <a:rPr lang="ru-RU" sz="1200" kern="1200" dirty="0">
                <a:solidFill>
                  <a:schemeClr val="tx1"/>
                </a:solidFill>
                <a:effectLst/>
                <a:latin typeface="Arial" pitchFamily="34" charset="0"/>
                <a:ea typeface="ヒラギノ角ゴ Pro W3" pitchFamily="84" charset="-128"/>
                <a:cs typeface="+mn-cs"/>
              </a:rPr>
              <a:t>Программа строительства лаборатории </a:t>
            </a:r>
            <a:r>
              <a:rPr lang="en-US" sz="1200" kern="1200" dirty="0">
                <a:solidFill>
                  <a:schemeClr val="tx1"/>
                </a:solidFill>
                <a:effectLst/>
                <a:latin typeface="Arial" pitchFamily="34" charset="0"/>
                <a:ea typeface="ヒラギノ角ゴ Pro W3" pitchFamily="84" charset="-128"/>
                <a:cs typeface="+mn-cs"/>
              </a:rPr>
              <a:t>SOLCRYS</a:t>
            </a:r>
            <a:r>
              <a:rPr lang="ru-RU" sz="1200" kern="1200" dirty="0">
                <a:solidFill>
                  <a:schemeClr val="tx1"/>
                </a:solidFill>
                <a:effectLst/>
                <a:latin typeface="Arial" pitchFamily="34" charset="0"/>
                <a:ea typeface="ヒラギノ角ゴ Pro W3" pitchFamily="84" charset="-128"/>
                <a:cs typeface="+mn-cs"/>
              </a:rPr>
              <a:t> на 2020-2023:</a:t>
            </a:r>
            <a:endParaRPr lang="en-US" sz="1200" kern="1200" dirty="0">
              <a:solidFill>
                <a:schemeClr val="tx1"/>
              </a:solidFill>
              <a:effectLst/>
              <a:latin typeface="Arial" pitchFamily="34" charset="0"/>
              <a:ea typeface="ヒラギノ角ゴ Pro W3" pitchFamily="84" charset="-128"/>
              <a:cs typeface="+mn-cs"/>
            </a:endParaRPr>
          </a:p>
          <a:p>
            <a:pPr marL="228600" indent="-228600">
              <a:buFontTx/>
              <a:buAutoNum type="arabicPeriod"/>
            </a:pPr>
            <a:r>
              <a:rPr lang="ru-RU" sz="1200" kern="1200" dirty="0">
                <a:solidFill>
                  <a:schemeClr val="tx1"/>
                </a:solidFill>
                <a:effectLst/>
                <a:latin typeface="Arial" pitchFamily="34" charset="0"/>
                <a:ea typeface="ヒラギノ角ゴ Pro W3" pitchFamily="84" charset="-128"/>
                <a:cs typeface="+mn-cs"/>
              </a:rPr>
              <a:t>Расширение существующего экспериментального зала для размещения конечных станций кристаллографической линии, а также лаборатории для подготовки образцов.</a:t>
            </a:r>
            <a:endParaRPr lang="en-US" sz="1200" kern="1200" dirty="0">
              <a:solidFill>
                <a:schemeClr val="tx1"/>
              </a:solidFill>
              <a:effectLst/>
              <a:latin typeface="Arial" pitchFamily="34" charset="0"/>
              <a:ea typeface="ヒラギノ角ゴ Pro W3" pitchFamily="84" charset="-128"/>
              <a:cs typeface="+mn-cs"/>
            </a:endParaRPr>
          </a:p>
          <a:p>
            <a:pPr marL="228600" indent="-228600">
              <a:buFontTx/>
              <a:buAutoNum type="arabicPeriod"/>
            </a:pPr>
            <a:r>
              <a:rPr lang="ru-RU" sz="1200" kern="1200" dirty="0">
                <a:solidFill>
                  <a:schemeClr val="tx1"/>
                </a:solidFill>
                <a:effectLst/>
                <a:latin typeface="Arial" pitchFamily="34" charset="0"/>
                <a:ea typeface="ヒラギノ角ゴ Pro W3" pitchFamily="84" charset="-128"/>
                <a:cs typeface="+mn-cs"/>
              </a:rPr>
              <a:t>Разработка и развитие технической инфраструктуры в объеме, необходимом для установки и правильной эксплуатации исследовательского оборудования лаборатории SOL</a:t>
            </a:r>
            <a:r>
              <a:rPr lang="en-US" sz="1200" kern="1200" dirty="0">
                <a:solidFill>
                  <a:schemeClr val="tx1"/>
                </a:solidFill>
                <a:effectLst/>
                <a:latin typeface="Arial" pitchFamily="34" charset="0"/>
                <a:ea typeface="ヒラギノ角ゴ Pro W3" pitchFamily="84" charset="-128"/>
                <a:cs typeface="+mn-cs"/>
              </a:rPr>
              <a:t>C</a:t>
            </a:r>
            <a:r>
              <a:rPr lang="ru-RU" sz="1200" kern="1200" dirty="0">
                <a:solidFill>
                  <a:schemeClr val="tx1"/>
                </a:solidFill>
                <a:effectLst/>
                <a:latin typeface="Arial" pitchFamily="34" charset="0"/>
                <a:ea typeface="ヒラギノ角ゴ Pro W3" pitchFamily="84" charset="-128"/>
                <a:cs typeface="+mn-cs"/>
              </a:rPr>
              <a:t>RYS.</a:t>
            </a:r>
            <a:endParaRPr lang="en-US" sz="1200" kern="1200" dirty="0">
              <a:solidFill>
                <a:schemeClr val="tx1"/>
              </a:solidFill>
              <a:effectLst/>
              <a:latin typeface="Arial" pitchFamily="34" charset="0"/>
              <a:ea typeface="ヒラギノ角ゴ Pro W3" pitchFamily="84" charset="-128"/>
              <a:cs typeface="+mn-cs"/>
            </a:endParaRPr>
          </a:p>
          <a:p>
            <a:pPr marL="228600" indent="-228600">
              <a:buFontTx/>
              <a:buAutoNum type="arabicPeriod"/>
            </a:pPr>
            <a:r>
              <a:rPr lang="ru-RU" sz="1200" kern="1200" dirty="0">
                <a:solidFill>
                  <a:schemeClr val="tx1"/>
                </a:solidFill>
                <a:effectLst/>
                <a:latin typeface="Arial" pitchFamily="34" charset="0"/>
                <a:ea typeface="ヒラギノ角ゴ Pro W3" pitchFamily="84" charset="-128"/>
                <a:cs typeface="+mn-cs"/>
              </a:rPr>
              <a:t>Проектирование, приобретение и установка исследовательской инфраструктуры, в том числе объектов для подготовки образцов.</a:t>
            </a:r>
            <a:endParaRPr lang="en-CA" dirty="0"/>
          </a:p>
        </p:txBody>
      </p:sp>
      <p:sp>
        <p:nvSpPr>
          <p:cNvPr id="4" name="Slide Number Placeholder 3"/>
          <p:cNvSpPr>
            <a:spLocks noGrp="1"/>
          </p:cNvSpPr>
          <p:nvPr>
            <p:ph type="sldNum" sz="quarter" idx="5"/>
          </p:nvPr>
        </p:nvSpPr>
        <p:spPr/>
        <p:txBody>
          <a:bodyPr/>
          <a:lstStyle/>
          <a:p>
            <a:fld id="{54404F05-4F59-493F-BDDB-8D8ABAD8E224}" type="slidenum">
              <a:rPr lang="en-CA" smtClean="0"/>
              <a:pPr/>
              <a:t>19</a:t>
            </a:fld>
            <a:endParaRPr lang="en-CA"/>
          </a:p>
        </p:txBody>
      </p:sp>
    </p:spTree>
    <p:extLst>
      <p:ext uri="{BB962C8B-B14F-4D97-AF65-F5344CB8AC3E}">
        <p14:creationId xmlns:p14="http://schemas.microsoft.com/office/powerpoint/2010/main" val="326685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294282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13412045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r>
              <a:rPr lang="en-US"/>
              <a:t>127th session of the JINR Scientific Council, 20 – 21 February 2020, Dubna</a:t>
            </a:r>
            <a:endParaRPr lang="ru-RU"/>
          </a:p>
        </p:txBody>
      </p:sp>
      <p:sp>
        <p:nvSpPr>
          <p:cNvPr id="6" name="Slide Number Placeholder 5"/>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1736782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r>
              <a:rPr lang="en-US"/>
              <a:t>127th session of the JINR Scientific Council, 20 – 21 February 2020, Dubna</a:t>
            </a:r>
            <a:endParaRPr lang="ru-RU"/>
          </a:p>
        </p:txBody>
      </p:sp>
      <p:sp>
        <p:nvSpPr>
          <p:cNvPr id="7" name="Slide Number Placeholder 6"/>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28681160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endParaRPr lang="ru-RU"/>
          </a:p>
        </p:txBody>
      </p:sp>
      <p:sp>
        <p:nvSpPr>
          <p:cNvPr id="8" name="Footer Placeholder 7"/>
          <p:cNvSpPr>
            <a:spLocks noGrp="1"/>
          </p:cNvSpPr>
          <p:nvPr>
            <p:ph type="ftr" sz="quarter" idx="11"/>
          </p:nvPr>
        </p:nvSpPr>
        <p:spPr/>
        <p:txBody>
          <a:bodyPr/>
          <a:lstStyle/>
          <a:p>
            <a:r>
              <a:rPr lang="en-US"/>
              <a:t>127th session of the JINR Scientific Council, 20 – 21 February 2020, Dubna</a:t>
            </a:r>
            <a:endParaRPr lang="ru-RU"/>
          </a:p>
        </p:txBody>
      </p:sp>
      <p:sp>
        <p:nvSpPr>
          <p:cNvPr id="9" name="Slide Number Placeholder 8"/>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35498406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endParaRPr lang="ru-RU"/>
          </a:p>
        </p:txBody>
      </p:sp>
      <p:sp>
        <p:nvSpPr>
          <p:cNvPr id="4" name="Footer Placeholder 3"/>
          <p:cNvSpPr>
            <a:spLocks noGrp="1"/>
          </p:cNvSpPr>
          <p:nvPr>
            <p:ph type="ftr" sz="quarter" idx="11"/>
          </p:nvPr>
        </p:nvSpPr>
        <p:spPr/>
        <p:txBody>
          <a:bodyPr/>
          <a:lstStyle/>
          <a:p>
            <a:r>
              <a:rPr lang="en-US"/>
              <a:t>127th session of the JINR Scientific Council, 20 – 21 February 2020, Dubna</a:t>
            </a:r>
            <a:endParaRPr lang="ru-RU"/>
          </a:p>
        </p:txBody>
      </p:sp>
      <p:sp>
        <p:nvSpPr>
          <p:cNvPr id="5" name="Slide Number Placeholder 4"/>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34465369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ru-RU"/>
          </a:p>
        </p:txBody>
      </p:sp>
      <p:sp>
        <p:nvSpPr>
          <p:cNvPr id="3" name="Footer Placeholder 2"/>
          <p:cNvSpPr>
            <a:spLocks noGrp="1"/>
          </p:cNvSpPr>
          <p:nvPr>
            <p:ph type="ftr" sz="quarter" idx="11"/>
          </p:nvPr>
        </p:nvSpPr>
        <p:spPr/>
        <p:txBody>
          <a:bodyPr/>
          <a:lstStyle/>
          <a:p>
            <a:r>
              <a:rPr lang="en-US"/>
              <a:t>127th session of the JINR Scientific Council, 20 – 21 February 2020, Dubna</a:t>
            </a:r>
            <a:endParaRPr lang="ru-RU"/>
          </a:p>
        </p:txBody>
      </p:sp>
      <p:sp>
        <p:nvSpPr>
          <p:cNvPr id="4" name="Slide Number Placeholder 3"/>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16459289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r>
              <a:rPr lang="en-US"/>
              <a:t>127th session of the JINR Scientific Council, 20 – 21 February 2020, Dubna</a:t>
            </a:r>
            <a:endParaRPr lang="ru-RU"/>
          </a:p>
        </p:txBody>
      </p:sp>
      <p:sp>
        <p:nvSpPr>
          <p:cNvPr id="7" name="Slide Number Placeholder 6"/>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13747334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r>
              <a:rPr lang="en-US"/>
              <a:t>127th session of the JINR Scientific Council, 20 – 21 February 2020, Dubna</a:t>
            </a:r>
            <a:endParaRPr lang="ru-RU"/>
          </a:p>
        </p:txBody>
      </p:sp>
      <p:sp>
        <p:nvSpPr>
          <p:cNvPr id="7" name="Slide Number Placeholder 6"/>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5086072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r>
              <a:rPr lang="en-US"/>
              <a:t>127th session of the JINR Scientific Council, 20 – 21 February 2020, Dubna</a:t>
            </a:r>
            <a:endParaRPr lang="ru-RU"/>
          </a:p>
        </p:txBody>
      </p:sp>
      <p:sp>
        <p:nvSpPr>
          <p:cNvPr id="6" name="Slide Number Placeholder 5"/>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1542216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r>
              <a:rPr lang="en-US"/>
              <a:t>127th session of the JINR Scientific Council, 20 – 21 February 2020, Dubna</a:t>
            </a:r>
            <a:endParaRPr lang="ru-RU"/>
          </a:p>
        </p:txBody>
      </p:sp>
      <p:sp>
        <p:nvSpPr>
          <p:cNvPr id="6" name="Slide Number Placeholder 5"/>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39905552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6" name="Номер слайда 5"/>
          <p:cNvSpPr>
            <a:spLocks noGrp="1"/>
          </p:cNvSpPr>
          <p:nvPr>
            <p:ph type="sldNum" sz="quarter" idx="12"/>
          </p:nvPr>
        </p:nvSpPr>
        <p:spPr/>
        <p:txBody>
          <a:bodyPr/>
          <a:lstStyle>
            <a:lvl1pPr>
              <a:defRPr/>
            </a:lvl1pPr>
          </a:lstStyle>
          <a:p>
            <a:pPr>
              <a:defRPr/>
            </a:pPr>
            <a:fld id="{4CB5C314-958E-49E0-A274-EABB2B8CE021}" type="slidenum">
              <a:rPr lang="ru-RU"/>
              <a:pPr>
                <a:defRPr/>
              </a:pPr>
              <a:t>‹#›</a:t>
            </a:fld>
            <a:endParaRPr lang="ru-RU"/>
          </a:p>
        </p:txBody>
      </p:sp>
    </p:spTree>
    <p:extLst>
      <p:ext uri="{BB962C8B-B14F-4D97-AF65-F5344CB8AC3E}">
        <p14:creationId xmlns:p14="http://schemas.microsoft.com/office/powerpoint/2010/main" val="3590958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17468696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6" name="Номер слайда 5"/>
          <p:cNvSpPr>
            <a:spLocks noGrp="1"/>
          </p:cNvSpPr>
          <p:nvPr>
            <p:ph type="sldNum" sz="quarter" idx="12"/>
          </p:nvPr>
        </p:nvSpPr>
        <p:spPr/>
        <p:txBody>
          <a:bodyPr/>
          <a:lstStyle>
            <a:lvl1pPr>
              <a:defRPr/>
            </a:lvl1pPr>
          </a:lstStyle>
          <a:p>
            <a:pPr>
              <a:defRPr/>
            </a:pPr>
            <a:fld id="{25BB8EAA-E757-415B-B90E-1F39FDDEC3CE}" type="slidenum">
              <a:rPr lang="ru-RU"/>
              <a:pPr>
                <a:defRPr/>
              </a:pPr>
              <a:t>‹#›</a:t>
            </a:fld>
            <a:endParaRPr lang="ru-RU"/>
          </a:p>
        </p:txBody>
      </p:sp>
    </p:spTree>
    <p:extLst>
      <p:ext uri="{BB962C8B-B14F-4D97-AF65-F5344CB8AC3E}">
        <p14:creationId xmlns:p14="http://schemas.microsoft.com/office/powerpoint/2010/main" val="38735151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6" name="Номер слайда 5"/>
          <p:cNvSpPr>
            <a:spLocks noGrp="1"/>
          </p:cNvSpPr>
          <p:nvPr>
            <p:ph type="sldNum" sz="quarter" idx="12"/>
          </p:nvPr>
        </p:nvSpPr>
        <p:spPr/>
        <p:txBody>
          <a:bodyPr/>
          <a:lstStyle>
            <a:lvl1pPr>
              <a:defRPr/>
            </a:lvl1pPr>
          </a:lstStyle>
          <a:p>
            <a:pPr>
              <a:defRPr/>
            </a:pPr>
            <a:fld id="{22E8F4EC-5EF8-4E8F-B2F5-8AEA0B08A4D6}" type="slidenum">
              <a:rPr lang="ru-RU"/>
              <a:pPr>
                <a:defRPr/>
              </a:pPr>
              <a:t>‹#›</a:t>
            </a:fld>
            <a:endParaRPr lang="ru-RU"/>
          </a:p>
        </p:txBody>
      </p:sp>
    </p:spTree>
    <p:extLst>
      <p:ext uri="{BB962C8B-B14F-4D97-AF65-F5344CB8AC3E}">
        <p14:creationId xmlns:p14="http://schemas.microsoft.com/office/powerpoint/2010/main" val="19642848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7" name="Номер слайда 5"/>
          <p:cNvSpPr>
            <a:spLocks noGrp="1"/>
          </p:cNvSpPr>
          <p:nvPr>
            <p:ph type="sldNum" sz="quarter" idx="12"/>
          </p:nvPr>
        </p:nvSpPr>
        <p:spPr/>
        <p:txBody>
          <a:bodyPr/>
          <a:lstStyle>
            <a:lvl1pPr>
              <a:defRPr/>
            </a:lvl1pPr>
          </a:lstStyle>
          <a:p>
            <a:pPr>
              <a:defRPr/>
            </a:pPr>
            <a:fld id="{C2A9DEF7-EF14-4843-9C66-8A31372757EB}" type="slidenum">
              <a:rPr lang="ru-RU"/>
              <a:pPr>
                <a:defRPr/>
              </a:pPr>
              <a:t>‹#›</a:t>
            </a:fld>
            <a:endParaRPr lang="ru-RU"/>
          </a:p>
        </p:txBody>
      </p:sp>
    </p:spTree>
    <p:extLst>
      <p:ext uri="{BB962C8B-B14F-4D97-AF65-F5344CB8AC3E}">
        <p14:creationId xmlns:p14="http://schemas.microsoft.com/office/powerpoint/2010/main" val="19302214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endParaRPr lang="ru-RU"/>
          </a:p>
        </p:txBody>
      </p:sp>
      <p:sp>
        <p:nvSpPr>
          <p:cNvPr id="8"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9" name="Номер слайда 5"/>
          <p:cNvSpPr>
            <a:spLocks noGrp="1"/>
          </p:cNvSpPr>
          <p:nvPr>
            <p:ph type="sldNum" sz="quarter" idx="12"/>
          </p:nvPr>
        </p:nvSpPr>
        <p:spPr/>
        <p:txBody>
          <a:bodyPr/>
          <a:lstStyle>
            <a:lvl1pPr>
              <a:defRPr/>
            </a:lvl1pPr>
          </a:lstStyle>
          <a:p>
            <a:pPr>
              <a:defRPr/>
            </a:pPr>
            <a:fld id="{DAF14280-3F90-44D3-AFDB-49FF30C170FE}" type="slidenum">
              <a:rPr lang="ru-RU"/>
              <a:pPr>
                <a:defRPr/>
              </a:pPr>
              <a:t>‹#›</a:t>
            </a:fld>
            <a:endParaRPr lang="ru-RU"/>
          </a:p>
        </p:txBody>
      </p:sp>
    </p:spTree>
    <p:extLst>
      <p:ext uri="{BB962C8B-B14F-4D97-AF65-F5344CB8AC3E}">
        <p14:creationId xmlns:p14="http://schemas.microsoft.com/office/powerpoint/2010/main" val="23956646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endParaRPr lang="ru-RU"/>
          </a:p>
        </p:txBody>
      </p:sp>
      <p:sp>
        <p:nvSpPr>
          <p:cNvPr id="4"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5" name="Номер слайда 5"/>
          <p:cNvSpPr>
            <a:spLocks noGrp="1"/>
          </p:cNvSpPr>
          <p:nvPr>
            <p:ph type="sldNum" sz="quarter" idx="12"/>
          </p:nvPr>
        </p:nvSpPr>
        <p:spPr/>
        <p:txBody>
          <a:bodyPr/>
          <a:lstStyle>
            <a:lvl1pPr>
              <a:defRPr/>
            </a:lvl1pPr>
          </a:lstStyle>
          <a:p>
            <a:pPr>
              <a:defRPr/>
            </a:pPr>
            <a:fld id="{B96A2118-4DB1-4B51-AF93-AC32F6ACC91F}" type="slidenum">
              <a:rPr lang="ru-RU"/>
              <a:pPr>
                <a:defRPr/>
              </a:pPr>
              <a:t>‹#›</a:t>
            </a:fld>
            <a:endParaRPr lang="ru-RU"/>
          </a:p>
        </p:txBody>
      </p:sp>
    </p:spTree>
    <p:extLst>
      <p:ext uri="{BB962C8B-B14F-4D97-AF65-F5344CB8AC3E}">
        <p14:creationId xmlns:p14="http://schemas.microsoft.com/office/powerpoint/2010/main" val="4690638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ru-RU"/>
          </a:p>
        </p:txBody>
      </p:sp>
      <p:sp>
        <p:nvSpPr>
          <p:cNvPr id="3"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4" name="Номер слайда 5"/>
          <p:cNvSpPr>
            <a:spLocks noGrp="1"/>
          </p:cNvSpPr>
          <p:nvPr>
            <p:ph type="sldNum" sz="quarter" idx="12"/>
          </p:nvPr>
        </p:nvSpPr>
        <p:spPr/>
        <p:txBody>
          <a:bodyPr/>
          <a:lstStyle>
            <a:lvl1pPr>
              <a:defRPr/>
            </a:lvl1pPr>
          </a:lstStyle>
          <a:p>
            <a:pPr>
              <a:defRPr/>
            </a:pPr>
            <a:fld id="{4552CE67-D5F0-44D0-B31F-0B8270C11504}" type="slidenum">
              <a:rPr lang="ru-RU"/>
              <a:pPr>
                <a:defRPr/>
              </a:pPr>
              <a:t>‹#›</a:t>
            </a:fld>
            <a:endParaRPr lang="ru-RU"/>
          </a:p>
        </p:txBody>
      </p:sp>
    </p:spTree>
    <p:extLst>
      <p:ext uri="{BB962C8B-B14F-4D97-AF65-F5344CB8AC3E}">
        <p14:creationId xmlns:p14="http://schemas.microsoft.com/office/powerpoint/2010/main" val="12930154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7" name="Номер слайда 5"/>
          <p:cNvSpPr>
            <a:spLocks noGrp="1"/>
          </p:cNvSpPr>
          <p:nvPr>
            <p:ph type="sldNum" sz="quarter" idx="12"/>
          </p:nvPr>
        </p:nvSpPr>
        <p:spPr/>
        <p:txBody>
          <a:bodyPr/>
          <a:lstStyle>
            <a:lvl1pPr>
              <a:defRPr/>
            </a:lvl1pPr>
          </a:lstStyle>
          <a:p>
            <a:pPr>
              <a:defRPr/>
            </a:pPr>
            <a:fld id="{1D483F51-E8AF-4EC3-BA5E-87295F760A36}" type="slidenum">
              <a:rPr lang="ru-RU"/>
              <a:pPr>
                <a:defRPr/>
              </a:pPr>
              <a:t>‹#›</a:t>
            </a:fld>
            <a:endParaRPr lang="ru-RU"/>
          </a:p>
        </p:txBody>
      </p:sp>
    </p:spTree>
    <p:extLst>
      <p:ext uri="{BB962C8B-B14F-4D97-AF65-F5344CB8AC3E}">
        <p14:creationId xmlns:p14="http://schemas.microsoft.com/office/powerpoint/2010/main" val="28550041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7" name="Номер слайда 5"/>
          <p:cNvSpPr>
            <a:spLocks noGrp="1"/>
          </p:cNvSpPr>
          <p:nvPr>
            <p:ph type="sldNum" sz="quarter" idx="12"/>
          </p:nvPr>
        </p:nvSpPr>
        <p:spPr/>
        <p:txBody>
          <a:bodyPr/>
          <a:lstStyle>
            <a:lvl1pPr>
              <a:defRPr/>
            </a:lvl1pPr>
          </a:lstStyle>
          <a:p>
            <a:pPr>
              <a:defRPr/>
            </a:pPr>
            <a:fld id="{8AD20161-552D-4550-A010-266D7B3A0A54}" type="slidenum">
              <a:rPr lang="ru-RU"/>
              <a:pPr>
                <a:defRPr/>
              </a:pPr>
              <a:t>‹#›</a:t>
            </a:fld>
            <a:endParaRPr lang="ru-RU"/>
          </a:p>
        </p:txBody>
      </p:sp>
    </p:spTree>
    <p:extLst>
      <p:ext uri="{BB962C8B-B14F-4D97-AF65-F5344CB8AC3E}">
        <p14:creationId xmlns:p14="http://schemas.microsoft.com/office/powerpoint/2010/main" val="19735724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6" name="Номер слайда 5"/>
          <p:cNvSpPr>
            <a:spLocks noGrp="1"/>
          </p:cNvSpPr>
          <p:nvPr>
            <p:ph type="sldNum" sz="quarter" idx="12"/>
          </p:nvPr>
        </p:nvSpPr>
        <p:spPr/>
        <p:txBody>
          <a:bodyPr/>
          <a:lstStyle>
            <a:lvl1pPr>
              <a:defRPr/>
            </a:lvl1pPr>
          </a:lstStyle>
          <a:p>
            <a:pPr>
              <a:defRPr/>
            </a:pPr>
            <a:fld id="{A31A27BC-3931-41A0-871B-8895343C4FEA}" type="slidenum">
              <a:rPr lang="ru-RU"/>
              <a:pPr>
                <a:defRPr/>
              </a:pPr>
              <a:t>‹#›</a:t>
            </a:fld>
            <a:endParaRPr lang="ru-RU"/>
          </a:p>
        </p:txBody>
      </p:sp>
    </p:spTree>
    <p:extLst>
      <p:ext uri="{BB962C8B-B14F-4D97-AF65-F5344CB8AC3E}">
        <p14:creationId xmlns:p14="http://schemas.microsoft.com/office/powerpoint/2010/main" val="41628418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6" name="Номер слайда 5"/>
          <p:cNvSpPr>
            <a:spLocks noGrp="1"/>
          </p:cNvSpPr>
          <p:nvPr>
            <p:ph type="sldNum" sz="quarter" idx="12"/>
          </p:nvPr>
        </p:nvSpPr>
        <p:spPr/>
        <p:txBody>
          <a:bodyPr/>
          <a:lstStyle>
            <a:lvl1pPr>
              <a:defRPr/>
            </a:lvl1pPr>
          </a:lstStyle>
          <a:p>
            <a:pPr>
              <a:defRPr/>
            </a:pPr>
            <a:fld id="{B8AD9F53-8830-46EF-BA80-FA9188A62ED3}" type="slidenum">
              <a:rPr lang="ru-RU"/>
              <a:pPr>
                <a:defRPr/>
              </a:pPr>
              <a:t>‹#›</a:t>
            </a:fld>
            <a:endParaRPr lang="ru-RU"/>
          </a:p>
        </p:txBody>
      </p:sp>
    </p:spTree>
    <p:extLst>
      <p:ext uri="{BB962C8B-B14F-4D97-AF65-F5344CB8AC3E}">
        <p14:creationId xmlns:p14="http://schemas.microsoft.com/office/powerpoint/2010/main" val="3708274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en-US"/>
              <a:t>Click to edit Master title style</a:t>
            </a:r>
            <a:endParaRPr lang="ru-RU"/>
          </a:p>
        </p:txBody>
      </p:sp>
      <p:sp>
        <p:nvSpPr>
          <p:cNvPr id="3" name="Содержимое 2"/>
          <p:cNvSpPr>
            <a:spLocks noGrp="1"/>
          </p:cNvSpPr>
          <p:nvPr>
            <p:ph sz="quarter" idx="1"/>
          </p:nvPr>
        </p:nvSpPr>
        <p:spPr>
          <a:xfrm>
            <a:off x="624417" y="1268413"/>
            <a:ext cx="5384800" cy="2227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quarter" idx="2"/>
          </p:nvPr>
        </p:nvSpPr>
        <p:spPr>
          <a:xfrm>
            <a:off x="624417" y="3648075"/>
            <a:ext cx="5384800"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half" idx="3"/>
          </p:nvPr>
        </p:nvSpPr>
        <p:spPr>
          <a:xfrm>
            <a:off x="6212417" y="1268413"/>
            <a:ext cx="5384800" cy="4608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Rectangle 5"/>
          <p:cNvSpPr>
            <a:spLocks noGrp="1" noChangeArrowheads="1"/>
          </p:cNvSpPr>
          <p:nvPr>
            <p:ph type="ftr" sz="quarter" idx="11"/>
          </p:nvPr>
        </p:nvSpPr>
        <p:spPr/>
        <p:txBody>
          <a:bodyPr/>
          <a:lstStyle>
            <a:lvl1pPr>
              <a:defRPr/>
            </a:lvl1pPr>
          </a:lstStyle>
          <a:p>
            <a:r>
              <a:rPr lang="en-US"/>
              <a:t>127th session of the JINR Scientific Council, 20 – 21 February 2020, Dubna</a:t>
            </a:r>
            <a:endParaRPr lang="ru-RU"/>
          </a:p>
        </p:txBody>
      </p:sp>
      <p:sp>
        <p:nvSpPr>
          <p:cNvPr id="8" name="Rectangle 6"/>
          <p:cNvSpPr>
            <a:spLocks noGrp="1" noChangeArrowheads="1"/>
          </p:cNvSpPr>
          <p:nvPr>
            <p:ph type="sldNum" sz="quarter" idx="12"/>
          </p:nvPr>
        </p:nvSpPr>
        <p:spPr>
          <a:xfrm>
            <a:off x="9636631" y="6399738"/>
            <a:ext cx="770106" cy="365125"/>
          </a:xfrm>
          <a:prstGeom prst="rect">
            <a:avLst/>
          </a:prstGeom>
        </p:spPr>
        <p:txBody>
          <a:bodyPr/>
          <a:lstStyle>
            <a:lvl1pPr>
              <a:defRPr/>
            </a:lvl1pPr>
          </a:lstStyle>
          <a:p>
            <a:fld id="{C8A46C30-0AE9-4C95-BBB8-653B0361C4E6}" type="slidenum">
              <a:rPr lang="ru-RU" smtClean="0"/>
              <a:t>‹#›</a:t>
            </a:fld>
            <a:endParaRPr lang="ru-RU"/>
          </a:p>
        </p:txBody>
      </p:sp>
    </p:spTree>
    <p:extLst>
      <p:ext uri="{BB962C8B-B14F-4D97-AF65-F5344CB8AC3E}">
        <p14:creationId xmlns:p14="http://schemas.microsoft.com/office/powerpoint/2010/main" val="32885768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pPr>
              <a:defRPr/>
            </a:pPr>
            <a:endParaRPr lang="ru-RU"/>
          </a:p>
        </p:txBody>
      </p:sp>
      <p:sp>
        <p:nvSpPr>
          <p:cNvPr id="4" name="Rectangle 5"/>
          <p:cNvSpPr>
            <a:spLocks noGrp="1" noChangeArrowheads="1"/>
          </p:cNvSpPr>
          <p:nvPr>
            <p:ph type="ftr" sz="quarter" idx="11"/>
          </p:nvPr>
        </p:nvSpPr>
        <p:spPr/>
        <p:txBody>
          <a:bodyPr/>
          <a:lstStyle>
            <a:lvl1pPr>
              <a:defRPr/>
            </a:lvl1pPr>
          </a:lstStyle>
          <a:p>
            <a:pPr>
              <a:defRPr/>
            </a:pPr>
            <a:r>
              <a:rPr lang="en-US"/>
              <a:t>127th session of the JINR Scientific Council, 20 – 21 February 2020, Dubna</a:t>
            </a:r>
            <a:endParaRPr lang="ru-RU"/>
          </a:p>
        </p:txBody>
      </p:sp>
      <p:sp>
        <p:nvSpPr>
          <p:cNvPr id="5" name="Rectangle 6"/>
          <p:cNvSpPr>
            <a:spLocks noGrp="1" noChangeArrowheads="1"/>
          </p:cNvSpPr>
          <p:nvPr>
            <p:ph type="sldNum" sz="quarter" idx="12"/>
          </p:nvPr>
        </p:nvSpPr>
        <p:spPr/>
        <p:txBody>
          <a:bodyPr/>
          <a:lstStyle>
            <a:lvl1pPr>
              <a:defRPr/>
            </a:lvl1pPr>
          </a:lstStyle>
          <a:p>
            <a:pPr>
              <a:defRPr/>
            </a:pPr>
            <a:fld id="{9C58921C-3428-475D-A4C2-2A38FD34890B}" type="slidenum">
              <a:rPr lang="ru-RU"/>
              <a:pPr>
                <a:defRPr/>
              </a:pPr>
              <a:t>‹#›</a:t>
            </a:fld>
            <a:endParaRPr lang="ru-RU"/>
          </a:p>
        </p:txBody>
      </p:sp>
    </p:spTree>
    <p:extLst>
      <p:ext uri="{BB962C8B-B14F-4D97-AF65-F5344CB8AC3E}">
        <p14:creationId xmlns:p14="http://schemas.microsoft.com/office/powerpoint/2010/main" val="36321214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57C8F8-945E-45F9-A003-A78D3CA1DAB8}"/>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DC4AA21-C244-471F-8BEB-3FA9DF3480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60C19B8D-E56B-45B3-9D48-973FDB9A7122}"/>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43B26B5B-D70B-4FBB-92EB-3E2C6DB3BC78}"/>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724EF19C-A05F-49C5-BD55-162A5D1B7F2A}"/>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24827756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F7D07C-362A-433C-8A34-2C7C7D96EE6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80672B1-4409-4795-B9F3-3FB2DE01FD7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4DE4343-FFA7-416F-808A-2B43532477E2}"/>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D0B2E58B-66AB-4934-BD63-BFFB70156247}"/>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E567DCD9-9601-43D6-9BD7-E531E6691567}"/>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4156636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418ECA-5738-4F9C-A61B-C04071E70F6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26CAB23-5CC1-47F8-BCE9-1CA37CCD29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61D40EC-8F58-4B84-9F1D-8D6CCECD0BA8}"/>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4DA4787A-6C78-4CB0-90A2-5D72BBB8C9C7}"/>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4AC34DCE-627B-4825-BE2E-F20FF6012DB9}"/>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2803099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981339-9DDE-4B17-B253-874342070CD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C3BC83D-CE9F-4444-85C8-D29AD8B45CB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57782E2-5FF2-4EF4-9D60-845BCA9B094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12947BE9-121F-4DCF-BA77-80FC5664DF1F}"/>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6E06063B-CA0F-49E1-97EC-649BCF94D89F}"/>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a:extLst>
              <a:ext uri="{FF2B5EF4-FFF2-40B4-BE49-F238E27FC236}">
                <a16:creationId xmlns:a16="http://schemas.microsoft.com/office/drawing/2014/main" id="{ACBE01D4-EEB3-4469-8C05-9067988C1B23}"/>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16370861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033178-EA79-4E52-B481-D646283B36E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DA210E7-61F1-4322-85DF-F7A729324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13E1156-BFFD-4CA2-8FB6-BE4C23C191F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055DC0A-F51C-4420-92FC-1F48EA2BD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4374626-D060-45CE-B9E3-CA51B2E4F1C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014CB34-9FC5-470C-B927-24164C10F3D4}"/>
              </a:ext>
            </a:extLst>
          </p:cNvPr>
          <p:cNvSpPr>
            <a:spLocks noGrp="1"/>
          </p:cNvSpPr>
          <p:nvPr>
            <p:ph type="dt" sz="half" idx="10"/>
          </p:nvPr>
        </p:nvSpPr>
        <p:spPr/>
        <p:txBody>
          <a:bodyPr/>
          <a:lstStyle/>
          <a:p>
            <a:endParaRPr lang="ru-RU"/>
          </a:p>
        </p:txBody>
      </p:sp>
      <p:sp>
        <p:nvSpPr>
          <p:cNvPr id="8" name="Нижний колонтитул 7">
            <a:extLst>
              <a:ext uri="{FF2B5EF4-FFF2-40B4-BE49-F238E27FC236}">
                <a16:creationId xmlns:a16="http://schemas.microsoft.com/office/drawing/2014/main" id="{039E60E6-1839-4320-B6D8-C7141DED8155}"/>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9" name="Номер слайда 8">
            <a:extLst>
              <a:ext uri="{FF2B5EF4-FFF2-40B4-BE49-F238E27FC236}">
                <a16:creationId xmlns:a16="http://schemas.microsoft.com/office/drawing/2014/main" id="{1416AC57-1DCF-45CE-BF74-6091DC855FC8}"/>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4995873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067276-D58C-448C-8382-248CBB9191A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78433C5-8BDF-4004-8CF9-065E51F34D34}"/>
              </a:ext>
            </a:extLst>
          </p:cNvPr>
          <p:cNvSpPr>
            <a:spLocks noGrp="1"/>
          </p:cNvSpPr>
          <p:nvPr>
            <p:ph type="dt" sz="half" idx="10"/>
          </p:nvPr>
        </p:nvSpPr>
        <p:spPr/>
        <p:txBody>
          <a:bodyPr/>
          <a:lstStyle/>
          <a:p>
            <a:endParaRPr lang="ru-RU"/>
          </a:p>
        </p:txBody>
      </p:sp>
      <p:sp>
        <p:nvSpPr>
          <p:cNvPr id="4" name="Нижний колонтитул 3">
            <a:extLst>
              <a:ext uri="{FF2B5EF4-FFF2-40B4-BE49-F238E27FC236}">
                <a16:creationId xmlns:a16="http://schemas.microsoft.com/office/drawing/2014/main" id="{6367E111-3725-43A2-80F2-0805B2332D38}"/>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5" name="Номер слайда 4">
            <a:extLst>
              <a:ext uri="{FF2B5EF4-FFF2-40B4-BE49-F238E27FC236}">
                <a16:creationId xmlns:a16="http://schemas.microsoft.com/office/drawing/2014/main" id="{E74D045E-8781-4C0E-A867-09ABD9EA0042}"/>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9694147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74AA2C3-9D28-4A1D-A298-DC0E209D546E}"/>
              </a:ext>
            </a:extLst>
          </p:cNvPr>
          <p:cNvSpPr>
            <a:spLocks noGrp="1"/>
          </p:cNvSpPr>
          <p:nvPr>
            <p:ph type="dt" sz="half" idx="10"/>
          </p:nvPr>
        </p:nvSpPr>
        <p:spPr/>
        <p:txBody>
          <a:bodyPr/>
          <a:lstStyle/>
          <a:p>
            <a:endParaRPr lang="ru-RU"/>
          </a:p>
        </p:txBody>
      </p:sp>
      <p:sp>
        <p:nvSpPr>
          <p:cNvPr id="3" name="Нижний колонтитул 2">
            <a:extLst>
              <a:ext uri="{FF2B5EF4-FFF2-40B4-BE49-F238E27FC236}">
                <a16:creationId xmlns:a16="http://schemas.microsoft.com/office/drawing/2014/main" id="{92D51C3E-B9C8-4573-B146-08840D4535B7}"/>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4" name="Номер слайда 3">
            <a:extLst>
              <a:ext uri="{FF2B5EF4-FFF2-40B4-BE49-F238E27FC236}">
                <a16:creationId xmlns:a16="http://schemas.microsoft.com/office/drawing/2014/main" id="{9A481759-F770-4771-BD30-EDDF65E137F8}"/>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34215292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6D47AE-C500-4C2B-9072-D4490D4C219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D406A76-6BD1-4044-AEDE-DE4E2720B5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DE4B790-75D6-47D9-9B28-0AEFE68D0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FEEDA29-B770-4187-9F48-F74ED8E7BF95}"/>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9F809FE2-D3EC-4666-AD6E-C37E8CC54351}"/>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a:extLst>
              <a:ext uri="{FF2B5EF4-FFF2-40B4-BE49-F238E27FC236}">
                <a16:creationId xmlns:a16="http://schemas.microsoft.com/office/drawing/2014/main" id="{63048A68-02FF-46E4-A67B-0E634AE77FF8}"/>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2799351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38ADB1-CB01-4BF8-9A69-A6752ED592A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C556A74-2212-40CD-8F29-41B84C612D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904ED9A-8AC9-4C43-8091-883080F72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88B955E-C0D8-4C89-B7EA-FCE1545ADDCF}"/>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5E9FF67A-15B4-4C90-8AFB-95081E598CA7}"/>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a:extLst>
              <a:ext uri="{FF2B5EF4-FFF2-40B4-BE49-F238E27FC236}">
                <a16:creationId xmlns:a16="http://schemas.microsoft.com/office/drawing/2014/main" id="{A91284C4-3206-48BC-9C26-EF7D4A20A59B}"/>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364783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аблица 2"/>
          <p:cNvSpPr>
            <a:spLocks noGrp="1"/>
          </p:cNvSpPr>
          <p:nvPr>
            <p:ph type="tbl" idx="1"/>
          </p:nvPr>
        </p:nvSpPr>
        <p:spPr>
          <a:xfrm>
            <a:off x="914400" y="1981200"/>
            <a:ext cx="10363200" cy="4114800"/>
          </a:xfrm>
        </p:spPr>
        <p:txBody>
          <a:bodyPr/>
          <a:lstStyle/>
          <a:p>
            <a:pPr lvl="0"/>
            <a:r>
              <a:rPr lang="en-US" noProof="0"/>
              <a:t>Click icon to add table</a:t>
            </a:r>
            <a:endParaRPr lang="ru-RU" noProof="0"/>
          </a:p>
        </p:txBody>
      </p:sp>
      <p:sp>
        <p:nvSpPr>
          <p:cNvPr id="4" name="Нижний колонтитул 3"/>
          <p:cNvSpPr>
            <a:spLocks noGrp="1"/>
          </p:cNvSpPr>
          <p:nvPr>
            <p:ph type="ftr" sz="quarter" idx="10"/>
          </p:nvPr>
        </p:nvSpPr>
        <p:spPr/>
        <p:txBody>
          <a:bodyPr/>
          <a:lstStyle>
            <a:lvl1pPr>
              <a:defRPr/>
            </a:lvl1pPr>
          </a:lstStyle>
          <a:p>
            <a:r>
              <a:rPr lang="en-US"/>
              <a:t>127th session of the JINR Scientific Council, 20 – 21 February 2020, Dubna</a:t>
            </a:r>
            <a:endParaRPr lang="ru-RU"/>
          </a:p>
        </p:txBody>
      </p:sp>
    </p:spTree>
    <p:extLst>
      <p:ext uri="{BB962C8B-B14F-4D97-AF65-F5344CB8AC3E}">
        <p14:creationId xmlns:p14="http://schemas.microsoft.com/office/powerpoint/2010/main" val="26464856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96E59A-C6F3-4AB6-A621-AC2254FB2B0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25CD365-347C-479A-B9A8-654BFADAB91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D928D98-8D96-4D54-84B1-9754CF169F35}"/>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453DB8E1-3A1F-40B8-9628-5E4A5AD752F2}"/>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1837DC9F-8F09-4778-825E-758F3CC469DD}"/>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33568354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6694540-40D3-46B4-88D6-F3B219E6E0C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36120FF-F065-4E54-A2DE-F03277BD27B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C264750-9809-48E0-86E2-65410D5DDCAF}"/>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606734A0-FF8E-4890-81BA-A51E8CDBB6E2}"/>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A893568E-9D42-4F9D-A4DD-3D2C1219248C}"/>
              </a:ext>
            </a:extLst>
          </p:cNvPr>
          <p:cNvSpPr>
            <a:spLocks noGrp="1"/>
          </p:cNvSpPr>
          <p:nvPr>
            <p:ph type="sldNum" sz="quarter" idx="12"/>
          </p:nvPr>
        </p:nvSpPr>
        <p:spPr/>
        <p:txBody>
          <a:bodyPr/>
          <a:lstStyle/>
          <a:p>
            <a:fld id="{94F9FB71-0296-451D-85D1-E1D1B34210C6}" type="slidenum">
              <a:rPr lang="ru-RU" smtClean="0"/>
              <a:t>‹#›</a:t>
            </a:fld>
            <a:endParaRPr lang="ru-RU"/>
          </a:p>
        </p:txBody>
      </p:sp>
    </p:spTree>
    <p:extLst>
      <p:ext uri="{BB962C8B-B14F-4D97-AF65-F5344CB8AC3E}">
        <p14:creationId xmlns:p14="http://schemas.microsoft.com/office/powerpoint/2010/main" val="27206544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Блок-схема: процесс 7"/>
          <p:cNvSpPr/>
          <p:nvPr userDrawn="1"/>
        </p:nvSpPr>
        <p:spPr>
          <a:xfrm>
            <a:off x="0" y="6553221"/>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5" name="Прямоугольник 8"/>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6" name="Дата 3"/>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7" name="Нижний колонтитул 4"/>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8" name="Номер слайда 5"/>
          <p:cNvSpPr>
            <a:spLocks noGrp="1"/>
          </p:cNvSpPr>
          <p:nvPr>
            <p:ph type="sldNum" sz="quarter" idx="12"/>
          </p:nvPr>
        </p:nvSpPr>
        <p:spPr>
          <a:xfrm>
            <a:off x="9347200" y="6530975"/>
            <a:ext cx="2844800" cy="476250"/>
          </a:xfrm>
        </p:spPr>
        <p:txBody>
          <a:bodyPr/>
          <a:lstStyle>
            <a:lvl1pPr>
              <a:defRPr>
                <a:solidFill>
                  <a:schemeClr val="bg1"/>
                </a:solidFill>
              </a:defRPr>
            </a:lvl1pPr>
          </a:lstStyle>
          <a:p>
            <a:pPr>
              <a:defRPr/>
            </a:pPr>
            <a:fld id="{D0675E29-CCD1-4403-8A73-17515BBD5A90}" type="slidenum">
              <a:rPr lang="es-ES" altLang="ru-RU">
                <a:solidFill>
                  <a:srgbClr val="FFFFFF"/>
                </a:solidFill>
              </a:rPr>
              <a:pPr>
                <a:defRPr/>
              </a:pPr>
              <a:t>‹#›</a:t>
            </a:fld>
            <a:endParaRPr lang="es-ES" altLang="ru-RU">
              <a:solidFill>
                <a:srgbClr val="FFFFFF"/>
              </a:solidFill>
            </a:endParaRPr>
          </a:p>
        </p:txBody>
      </p:sp>
    </p:spTree>
    <p:extLst>
      <p:ext uri="{BB962C8B-B14F-4D97-AF65-F5344CB8AC3E}">
        <p14:creationId xmlns:p14="http://schemas.microsoft.com/office/powerpoint/2010/main" val="30942973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7" name="Номер слайда 5"/>
          <p:cNvSpPr>
            <a:spLocks noGrp="1"/>
          </p:cNvSpPr>
          <p:nvPr>
            <p:ph type="sldNum" sz="quarter" idx="12"/>
          </p:nvPr>
        </p:nvSpPr>
        <p:spPr>
          <a:xfrm>
            <a:off x="9364133" y="6534150"/>
            <a:ext cx="2844800" cy="476250"/>
          </a:xfrm>
        </p:spPr>
        <p:txBody>
          <a:bodyPr/>
          <a:lstStyle>
            <a:lvl1pPr>
              <a:defRPr>
                <a:solidFill>
                  <a:schemeClr val="bg1"/>
                </a:solidFill>
              </a:defRPr>
            </a:lvl1pPr>
          </a:lstStyle>
          <a:p>
            <a:pPr>
              <a:defRPr/>
            </a:pPr>
            <a:fld id="{C962225E-9C9E-4876-A078-9323C4AACBE0}" type="slidenum">
              <a:rPr lang="es-ES" altLang="ru-RU">
                <a:solidFill>
                  <a:srgbClr val="FFFFFF"/>
                </a:solidFill>
              </a:rPr>
              <a:pPr>
                <a:defRPr/>
              </a:pPr>
              <a:t>‹#›</a:t>
            </a:fld>
            <a:endParaRPr lang="es-ES" altLang="ru-RU">
              <a:solidFill>
                <a:srgbClr val="FFFFFF"/>
              </a:solidFill>
            </a:endParaRPr>
          </a:p>
        </p:txBody>
      </p:sp>
    </p:spTree>
    <p:extLst>
      <p:ext uri="{BB962C8B-B14F-4D97-AF65-F5344CB8AC3E}">
        <p14:creationId xmlns:p14="http://schemas.microsoft.com/office/powerpoint/2010/main" val="3031730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a:xfrm>
            <a:off x="831851" y="170974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8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7" name="Номер слайда 5"/>
          <p:cNvSpPr>
            <a:spLocks noGrp="1"/>
          </p:cNvSpPr>
          <p:nvPr>
            <p:ph type="sldNum" sz="quarter" idx="12"/>
          </p:nvPr>
        </p:nvSpPr>
        <p:spPr>
          <a:xfrm>
            <a:off x="9347200" y="6546850"/>
            <a:ext cx="2844800" cy="476250"/>
          </a:xfrm>
        </p:spPr>
        <p:txBody>
          <a:bodyPr/>
          <a:lstStyle>
            <a:lvl1pPr>
              <a:defRPr>
                <a:solidFill>
                  <a:schemeClr val="bg1"/>
                </a:solidFill>
              </a:defRPr>
            </a:lvl1pPr>
          </a:lstStyle>
          <a:p>
            <a:pPr>
              <a:defRPr/>
            </a:pPr>
            <a:fld id="{8B61C20B-3A55-427D-A39E-7C0EC4354E9C}" type="slidenum">
              <a:rPr lang="es-ES" altLang="ru-RU">
                <a:solidFill>
                  <a:srgbClr val="FFFFFF"/>
                </a:solidFill>
              </a:rPr>
              <a:pPr>
                <a:defRPr/>
              </a:pPr>
              <a:t>‹#›</a:t>
            </a:fld>
            <a:endParaRPr lang="es-ES" altLang="ru-RU">
              <a:solidFill>
                <a:srgbClr val="FFFFFF"/>
              </a:solidFill>
            </a:endParaRPr>
          </a:p>
        </p:txBody>
      </p:sp>
    </p:spTree>
    <p:extLst>
      <p:ext uri="{BB962C8B-B14F-4D97-AF65-F5344CB8AC3E}">
        <p14:creationId xmlns:p14="http://schemas.microsoft.com/office/powerpoint/2010/main" val="32682513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4"/>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7" name="Нижний колонтитул 5"/>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8" name="Номер слайда 6"/>
          <p:cNvSpPr>
            <a:spLocks noGrp="1"/>
          </p:cNvSpPr>
          <p:nvPr>
            <p:ph type="sldNum" sz="quarter" idx="12"/>
          </p:nvPr>
        </p:nvSpPr>
        <p:spPr>
          <a:xfrm>
            <a:off x="9364133" y="6534150"/>
            <a:ext cx="2844800" cy="476250"/>
          </a:xfrm>
        </p:spPr>
        <p:txBody>
          <a:bodyPr/>
          <a:lstStyle>
            <a:lvl1pPr>
              <a:defRPr>
                <a:solidFill>
                  <a:schemeClr val="bg1"/>
                </a:solidFill>
              </a:defRPr>
            </a:lvl1pPr>
          </a:lstStyle>
          <a:p>
            <a:pPr>
              <a:defRPr/>
            </a:pPr>
            <a:fld id="{61B5862E-160B-4EAB-8EC7-7CEBF715BDBF}" type="slidenum">
              <a:rPr lang="es-ES" altLang="ru-RU">
                <a:solidFill>
                  <a:srgbClr val="FFFFFF"/>
                </a:solidFill>
              </a:rPr>
              <a:pPr>
                <a:defRPr/>
              </a:pPr>
              <a:t>‹#›</a:t>
            </a:fld>
            <a:endParaRPr lang="es-ES" altLang="ru-RU">
              <a:solidFill>
                <a:srgbClr val="FFFFFF"/>
              </a:solidFill>
            </a:endParaRPr>
          </a:p>
        </p:txBody>
      </p:sp>
    </p:spTree>
    <p:extLst>
      <p:ext uri="{BB962C8B-B14F-4D97-AF65-F5344CB8AC3E}">
        <p14:creationId xmlns:p14="http://schemas.microsoft.com/office/powerpoint/2010/main" val="42146882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a:xfrm>
            <a:off x="840317"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40319"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 name="Дата 6"/>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9" name="Нижний колонтитул 7"/>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10" name="Номер слайда 8"/>
          <p:cNvSpPr>
            <a:spLocks noGrp="1"/>
          </p:cNvSpPr>
          <p:nvPr>
            <p:ph type="sldNum" sz="quarter" idx="12"/>
          </p:nvPr>
        </p:nvSpPr>
        <p:spPr/>
        <p:txBody>
          <a:bodyPr/>
          <a:lstStyle>
            <a:lvl1pPr>
              <a:defRPr/>
            </a:lvl1pPr>
          </a:lstStyle>
          <a:p>
            <a:pPr>
              <a:defRPr/>
            </a:pPr>
            <a:fld id="{C66656D4-6214-4313-90F9-9BE3B1BC8AF2}"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33834720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4" name="Дата 2"/>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5" name="Нижний колонтитул 3"/>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6" name="Номер слайда 4"/>
          <p:cNvSpPr>
            <a:spLocks noGrp="1"/>
          </p:cNvSpPr>
          <p:nvPr>
            <p:ph type="sldNum" sz="quarter" idx="12"/>
          </p:nvPr>
        </p:nvSpPr>
        <p:spPr/>
        <p:txBody>
          <a:bodyPr/>
          <a:lstStyle>
            <a:lvl1pPr>
              <a:defRPr/>
            </a:lvl1pPr>
          </a:lstStyle>
          <a:p>
            <a:pPr>
              <a:defRPr/>
            </a:pPr>
            <a:fld id="{74EA97C1-F168-4E08-A2E2-DDB275981E2F}"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37919152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3" name="Дата 1"/>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4" name="Нижний колонтитул 2"/>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5" name="Номер слайда 3"/>
          <p:cNvSpPr>
            <a:spLocks noGrp="1"/>
          </p:cNvSpPr>
          <p:nvPr>
            <p:ph type="sldNum" sz="quarter" idx="12"/>
          </p:nvPr>
        </p:nvSpPr>
        <p:spPr/>
        <p:txBody>
          <a:bodyPr/>
          <a:lstStyle>
            <a:lvl1pPr>
              <a:defRPr/>
            </a:lvl1pPr>
          </a:lstStyle>
          <a:p>
            <a:pPr>
              <a:defRPr/>
            </a:pPr>
            <a:fld id="{C150588C-5BDA-4FFA-AF77-B7EA79EDE47E}"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14365859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1_Пусто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Блок-схема: процесс 7"/>
          <p:cNvSpPr/>
          <p:nvPr userDrawn="1"/>
        </p:nvSpPr>
        <p:spPr>
          <a:xfrm>
            <a:off x="0" y="6553221"/>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3" name="Прямоугольник 8"/>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pic>
        <p:nvPicPr>
          <p:cNvPr id="4" name="Рисунок 8"/>
          <p:cNvPicPr>
            <a:picLocks noChangeAspect="1"/>
          </p:cNvPicPr>
          <p:nvPr userDrawn="1"/>
        </p:nvPicPr>
        <p:blipFill>
          <a:blip r:embed="rId3">
            <a:extLst>
              <a:ext uri="{28A0092B-C50C-407E-A947-70E740481C1C}">
                <a14:useLocalDpi xmlns:a14="http://schemas.microsoft.com/office/drawing/2010/main" val="0"/>
              </a:ext>
            </a:extLst>
          </a:blip>
          <a:srcRect l="3523" r="3493"/>
          <a:stretch>
            <a:fillRect/>
          </a:stretch>
        </p:blipFill>
        <p:spPr bwMode="auto">
          <a:xfrm>
            <a:off x="0" y="-3810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Дата 1"/>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7" name="Номер слайда 3"/>
          <p:cNvSpPr>
            <a:spLocks noGrp="1"/>
          </p:cNvSpPr>
          <p:nvPr>
            <p:ph type="sldNum" sz="quarter" idx="12"/>
          </p:nvPr>
        </p:nvSpPr>
        <p:spPr>
          <a:xfrm>
            <a:off x="9330267" y="6572250"/>
            <a:ext cx="2844800" cy="476250"/>
          </a:xfrm>
        </p:spPr>
        <p:txBody>
          <a:bodyPr/>
          <a:lstStyle>
            <a:lvl1pPr>
              <a:defRPr>
                <a:solidFill>
                  <a:schemeClr val="bg1"/>
                </a:solidFill>
              </a:defRPr>
            </a:lvl1pPr>
          </a:lstStyle>
          <a:p>
            <a:pPr>
              <a:defRPr/>
            </a:pPr>
            <a:fld id="{B79CC10B-54CB-4473-BA96-9131B2EFA30E}" type="slidenum">
              <a:rPr lang="es-ES" altLang="ru-RU">
                <a:solidFill>
                  <a:srgbClr val="FFFFFF"/>
                </a:solidFill>
              </a:rPr>
              <a:pPr>
                <a:defRPr/>
              </a:pPr>
              <a:t>‹#›</a:t>
            </a:fld>
            <a:endParaRPr lang="es-ES" altLang="ru-RU">
              <a:solidFill>
                <a:srgbClr val="FFFFFF"/>
              </a:solidFill>
            </a:endParaRPr>
          </a:p>
        </p:txBody>
      </p:sp>
    </p:spTree>
    <p:extLst>
      <p:ext uri="{BB962C8B-B14F-4D97-AF65-F5344CB8AC3E}">
        <p14:creationId xmlns:p14="http://schemas.microsoft.com/office/powerpoint/2010/main" val="378681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екст 2"/>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Нижний колонтитул 4"/>
          <p:cNvSpPr>
            <a:spLocks noGrp="1"/>
          </p:cNvSpPr>
          <p:nvPr>
            <p:ph type="ftr" sz="quarter" idx="10"/>
          </p:nvPr>
        </p:nvSpPr>
        <p:spPr/>
        <p:txBody>
          <a:bodyPr/>
          <a:lstStyle>
            <a:lvl1pPr>
              <a:defRPr/>
            </a:lvl1pPr>
          </a:lstStyle>
          <a:p>
            <a:r>
              <a:rPr lang="en-US"/>
              <a:t>127th session of the JINR Scientific Council, 20 – 21 February 2020, Dubna</a:t>
            </a:r>
            <a:endParaRPr lang="ru-RU"/>
          </a:p>
        </p:txBody>
      </p:sp>
    </p:spTree>
    <p:extLst>
      <p:ext uri="{BB962C8B-B14F-4D97-AF65-F5344CB8AC3E}">
        <p14:creationId xmlns:p14="http://schemas.microsoft.com/office/powerpoint/2010/main" val="2711548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a:xfrm>
            <a:off x="840324" y="457200"/>
            <a:ext cx="393276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717"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324"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Дата 4"/>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7" name="Нижний колонтитул 5"/>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8" name="Номер слайда 6"/>
          <p:cNvSpPr>
            <a:spLocks noGrp="1"/>
          </p:cNvSpPr>
          <p:nvPr>
            <p:ph type="sldNum" sz="quarter" idx="12"/>
          </p:nvPr>
        </p:nvSpPr>
        <p:spPr/>
        <p:txBody>
          <a:bodyPr/>
          <a:lstStyle>
            <a:lvl1pPr>
              <a:defRPr/>
            </a:lvl1pPr>
          </a:lstStyle>
          <a:p>
            <a:pPr>
              <a:defRPr/>
            </a:pPr>
            <a:fld id="{B6028BE5-3121-4F88-9879-53017728810A}"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6225173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a:xfrm>
            <a:off x="840324" y="457200"/>
            <a:ext cx="393276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717"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40324"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Дата 4"/>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7" name="Нижний колонтитул 5"/>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8" name="Номер слайда 6"/>
          <p:cNvSpPr>
            <a:spLocks noGrp="1"/>
          </p:cNvSpPr>
          <p:nvPr>
            <p:ph type="sldNum" sz="quarter" idx="12"/>
          </p:nvPr>
        </p:nvSpPr>
        <p:spPr/>
        <p:txBody>
          <a:bodyPr/>
          <a:lstStyle>
            <a:lvl1pPr>
              <a:defRPr/>
            </a:lvl1pPr>
          </a:lstStyle>
          <a:p>
            <a:pPr>
              <a:defRPr/>
            </a:pPr>
            <a:fld id="{E8F18882-2C07-4CB7-8093-9AB7AB7A96A7}"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9156956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7" name="Номер слайда 5"/>
          <p:cNvSpPr>
            <a:spLocks noGrp="1"/>
          </p:cNvSpPr>
          <p:nvPr>
            <p:ph type="sldNum" sz="quarter" idx="12"/>
          </p:nvPr>
        </p:nvSpPr>
        <p:spPr/>
        <p:txBody>
          <a:bodyPr/>
          <a:lstStyle>
            <a:lvl1pPr>
              <a:defRPr/>
            </a:lvl1pPr>
          </a:lstStyle>
          <a:p>
            <a:pPr>
              <a:defRPr/>
            </a:pPr>
            <a:fld id="{10999E22-7CB4-4F7C-98BA-34775A92227A}"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34465409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Вертикальный заголовок 1"/>
          <p:cNvSpPr>
            <a:spLocks noGrp="1"/>
          </p:cNvSpPr>
          <p:nvPr>
            <p:ph type="title" orient="vert"/>
          </p:nvPr>
        </p:nvSpPr>
        <p:spPr>
          <a:xfrm>
            <a:off x="8839200" y="274643"/>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3"/>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7" name="Номер слайда 5"/>
          <p:cNvSpPr>
            <a:spLocks noGrp="1"/>
          </p:cNvSpPr>
          <p:nvPr>
            <p:ph type="sldNum" sz="quarter" idx="12"/>
          </p:nvPr>
        </p:nvSpPr>
        <p:spPr/>
        <p:txBody>
          <a:bodyPr/>
          <a:lstStyle>
            <a:lvl1pPr>
              <a:defRPr/>
            </a:lvl1pPr>
          </a:lstStyle>
          <a:p>
            <a:pPr>
              <a:defRPr/>
            </a:pPr>
            <a:fld id="{332FE3EC-DFE7-41BC-9155-62B1D04742BA}" type="slidenum">
              <a:rPr lang="es-ES" altLang="ru-RU">
                <a:solidFill>
                  <a:srgbClr val="000000"/>
                </a:solidFill>
              </a:rPr>
              <a:pPr>
                <a:defRPr/>
              </a:pPr>
              <a:t>‹#›</a:t>
            </a:fld>
            <a:endParaRPr lang="es-ES" altLang="ru-RU">
              <a:solidFill>
                <a:srgbClr val="000000"/>
              </a:solidFill>
            </a:endParaRPr>
          </a:p>
        </p:txBody>
      </p:sp>
    </p:spTree>
    <p:extLst>
      <p:ext uri="{BB962C8B-B14F-4D97-AF65-F5344CB8AC3E}">
        <p14:creationId xmlns:p14="http://schemas.microsoft.com/office/powerpoint/2010/main" val="1204254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736603" y="3986232"/>
            <a:ext cx="9980084" cy="1081087"/>
          </a:xfrm>
        </p:spPr>
        <p:txBody>
          <a:bodyPr anchor="b"/>
          <a:lstStyle>
            <a:lvl1pPr>
              <a:lnSpc>
                <a:spcPct val="110000"/>
              </a:lnSpc>
              <a:defRPr sz="3200">
                <a:solidFill>
                  <a:schemeClr val="tx1"/>
                </a:solidFill>
              </a:defRPr>
            </a:lvl1pPr>
          </a:lstStyle>
          <a:p>
            <a:r>
              <a:rPr lang="de-DE"/>
              <a:t>Titelmasterformat durch Klicken bearbeiten</a:t>
            </a:r>
          </a:p>
        </p:txBody>
      </p:sp>
      <p:sp>
        <p:nvSpPr>
          <p:cNvPr id="111632" name="Rectangle 12"/>
          <p:cNvSpPr>
            <a:spLocks noGrp="1" noChangeArrowheads="1"/>
          </p:cNvSpPr>
          <p:nvPr>
            <p:ph type="subTitle" idx="1"/>
          </p:nvPr>
        </p:nvSpPr>
        <p:spPr bwMode="gray">
          <a:xfrm>
            <a:off x="736600" y="5022850"/>
            <a:ext cx="9967384" cy="704850"/>
          </a:xfrm>
        </p:spPr>
        <p:txBody>
          <a:bodyPr tIns="45720" bIns="45720"/>
          <a:lstStyle>
            <a:lvl1pPr marL="0" indent="0">
              <a:buFont typeface="Wingdings" pitchFamily="2" charset="2"/>
              <a:buNone/>
              <a:defRPr sz="2400"/>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4165600" y="6245225"/>
            <a:ext cx="3860800" cy="476250"/>
          </a:xfrm>
        </p:spPr>
        <p:txBody>
          <a:bodyPr/>
          <a:lstStyle>
            <a:lvl1pPr fontAlgn="auto">
              <a:spcBef>
                <a:spcPts val="0"/>
              </a:spcBef>
              <a:spcAft>
                <a:spcPts val="0"/>
              </a:spcAft>
              <a:defRPr>
                <a:solidFill>
                  <a:srgbClr val="000000"/>
                </a:solidFill>
              </a:defRPr>
            </a:lvl1pPr>
          </a:lstStyle>
          <a:p>
            <a:pPr>
              <a:defRPr/>
            </a:pPr>
            <a:endParaRPr lang="de-DE"/>
          </a:p>
        </p:txBody>
      </p:sp>
    </p:spTree>
    <p:extLst>
      <p:ext uri="{BB962C8B-B14F-4D97-AF65-F5344CB8AC3E}">
        <p14:creationId xmlns:p14="http://schemas.microsoft.com/office/powerpoint/2010/main" val="1197185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12941421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23"/>
            <a:ext cx="103632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17648313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93701" y="1489075"/>
            <a:ext cx="5581651"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8566" y="1489075"/>
            <a:ext cx="5581649"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32763572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8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28081774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3419989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en-US"/>
              <a:t>Click to edit Master title style</a:t>
            </a:r>
            <a:endParaRPr lang="ru-RU"/>
          </a:p>
        </p:txBody>
      </p:sp>
      <p:sp>
        <p:nvSpPr>
          <p:cNvPr id="3" name="Текст 2"/>
          <p:cNvSpPr>
            <a:spLocks noGrp="1"/>
          </p:cNvSpPr>
          <p:nvPr>
            <p:ph type="body" sz="half" idx="1"/>
          </p:nvPr>
        </p:nvSpPr>
        <p:spPr>
          <a:xfrm>
            <a:off x="609600" y="1412875"/>
            <a:ext cx="5384800" cy="471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quarter" idx="2"/>
          </p:nvPr>
        </p:nvSpPr>
        <p:spPr>
          <a:xfrm>
            <a:off x="6197600" y="1412875"/>
            <a:ext cx="5384800" cy="2279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Объект 4"/>
          <p:cNvSpPr>
            <a:spLocks noGrp="1"/>
          </p:cNvSpPr>
          <p:nvPr>
            <p:ph sz="quarter" idx="3"/>
          </p:nvPr>
        </p:nvSpPr>
        <p:spPr>
          <a:xfrm>
            <a:off x="6197600" y="3844925"/>
            <a:ext cx="5384800" cy="2281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Дата 5"/>
          <p:cNvSpPr>
            <a:spLocks noGrp="1"/>
          </p:cNvSpPr>
          <p:nvPr>
            <p:ph type="dt" sz="half" idx="10"/>
          </p:nvPr>
        </p:nvSpPr>
        <p:spPr>
          <a:xfrm>
            <a:off x="609600" y="6245225"/>
            <a:ext cx="2844800" cy="476250"/>
          </a:xfrm>
          <a:prstGeom prst="rect">
            <a:avLst/>
          </a:prstGeom>
        </p:spPr>
        <p:txBody>
          <a:bodyPr/>
          <a:lstStyle>
            <a:lvl1pPr>
              <a:defRPr/>
            </a:lvl1pPr>
          </a:lstStyle>
          <a:p>
            <a:endParaRPr lang="ru-RU"/>
          </a:p>
        </p:txBody>
      </p:sp>
      <p:sp>
        <p:nvSpPr>
          <p:cNvPr id="7" name="Нижний колонтитул 6"/>
          <p:cNvSpPr>
            <a:spLocks noGrp="1"/>
          </p:cNvSpPr>
          <p:nvPr>
            <p:ph type="ftr" sz="quarter" idx="11"/>
          </p:nvPr>
        </p:nvSpPr>
        <p:spPr>
          <a:xfrm>
            <a:off x="3600451" y="6245225"/>
            <a:ext cx="4991100" cy="476250"/>
          </a:xfrm>
        </p:spPr>
        <p:txBody>
          <a:bodyPr/>
          <a:lstStyle>
            <a:lvl1pPr>
              <a:defRPr/>
            </a:lvl1pPr>
          </a:lstStyle>
          <a:p>
            <a:r>
              <a:rPr lang="en-US"/>
              <a:t>127th session of the JINR Scientific Council, 20 – 21 February 2020, Dubna</a:t>
            </a:r>
            <a:endParaRPr lang="ru-RU"/>
          </a:p>
        </p:txBody>
      </p:sp>
      <p:sp>
        <p:nvSpPr>
          <p:cNvPr id="8" name="Номер слайда 7"/>
          <p:cNvSpPr>
            <a:spLocks noGrp="1"/>
          </p:cNvSpPr>
          <p:nvPr>
            <p:ph type="sldNum" sz="quarter" idx="12"/>
          </p:nvPr>
        </p:nvSpPr>
        <p:spPr>
          <a:xfrm>
            <a:off x="8737600" y="6245225"/>
            <a:ext cx="2844800" cy="476250"/>
          </a:xfrm>
          <a:prstGeom prst="rect">
            <a:avLst/>
          </a:prstGeom>
        </p:spPr>
        <p:txBody>
          <a:bodyPr/>
          <a:lstStyle>
            <a:lvl1pPr>
              <a:defRPr/>
            </a:lvl1pPr>
          </a:lstStyle>
          <a:p>
            <a:fld id="{C8A46C30-0AE9-4C95-BBB8-653B0361C4E6}" type="slidenum">
              <a:rPr lang="ru-RU" smtClean="0"/>
              <a:t>‹#›</a:t>
            </a:fld>
            <a:endParaRPr lang="ru-RU"/>
          </a:p>
        </p:txBody>
      </p:sp>
    </p:spTree>
    <p:extLst>
      <p:ext uri="{BB962C8B-B14F-4D97-AF65-F5344CB8AC3E}">
        <p14:creationId xmlns:p14="http://schemas.microsoft.com/office/powerpoint/2010/main" val="20018221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14617706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6252055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2213283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32959546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30217" y="246063"/>
            <a:ext cx="2844800" cy="55562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93700" y="246063"/>
            <a:ext cx="8333317" cy="555625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2272022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93700" y="246063"/>
            <a:ext cx="11381317" cy="5556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27884084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4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84876D09-9758-4DC6-B207-9AF0157EEB20}"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7ACB21-A90A-4157-9A02-E12827C9AE3A}" type="slidenum">
              <a:rPr lang="ru-RU" smtClean="0"/>
              <a:pPr/>
              <a:t>‹#›</a:t>
            </a:fld>
            <a:endParaRPr lang="ru-RU"/>
          </a:p>
        </p:txBody>
      </p:sp>
    </p:spTree>
    <p:extLst>
      <p:ext uri="{BB962C8B-B14F-4D97-AF65-F5344CB8AC3E}">
        <p14:creationId xmlns:p14="http://schemas.microsoft.com/office/powerpoint/2010/main" val="25078601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4876D09-9758-4DC6-B207-9AF0157EEB20}"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7ACB21-A90A-4157-9A02-E12827C9AE3A}" type="slidenum">
              <a:rPr lang="ru-RU" smtClean="0"/>
              <a:pPr/>
              <a:t>‹#›</a:t>
            </a:fld>
            <a:endParaRPr lang="ru-RU"/>
          </a:p>
        </p:txBody>
      </p:sp>
    </p:spTree>
    <p:extLst>
      <p:ext uri="{BB962C8B-B14F-4D97-AF65-F5344CB8AC3E}">
        <p14:creationId xmlns:p14="http://schemas.microsoft.com/office/powerpoint/2010/main" val="2275993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2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4876D09-9758-4DC6-B207-9AF0157EEB20}"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7ACB21-A90A-4157-9A02-E12827C9AE3A}" type="slidenum">
              <a:rPr lang="ru-RU" smtClean="0"/>
              <a:pPr/>
              <a:t>‹#›</a:t>
            </a:fld>
            <a:endParaRPr lang="ru-RU"/>
          </a:p>
        </p:txBody>
      </p:sp>
    </p:spTree>
    <p:extLst>
      <p:ext uri="{BB962C8B-B14F-4D97-AF65-F5344CB8AC3E}">
        <p14:creationId xmlns:p14="http://schemas.microsoft.com/office/powerpoint/2010/main" val="4961107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4876D09-9758-4DC6-B207-9AF0157EEB20}"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D7ACB21-A90A-4157-9A02-E12827C9AE3A}" type="slidenum">
              <a:rPr lang="ru-RU" smtClean="0"/>
              <a:pPr/>
              <a:t>‹#›</a:t>
            </a:fld>
            <a:endParaRPr lang="ru-RU"/>
          </a:p>
        </p:txBody>
      </p:sp>
    </p:spTree>
    <p:extLst>
      <p:ext uri="{BB962C8B-B14F-4D97-AF65-F5344CB8AC3E}">
        <p14:creationId xmlns:p14="http://schemas.microsoft.com/office/powerpoint/2010/main" val="113779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en-US"/>
              <a:t>Click to edit Master title style</a:t>
            </a:r>
            <a:endParaRPr lang="ru-RU"/>
          </a:p>
        </p:txBody>
      </p:sp>
      <p:sp>
        <p:nvSpPr>
          <p:cNvPr id="3" name="Место для изображения из Интернета 2"/>
          <p:cNvSpPr>
            <a:spLocks noGrp="1"/>
          </p:cNvSpPr>
          <p:nvPr>
            <p:ph type="clipArt" sz="half" idx="1"/>
          </p:nvPr>
        </p:nvSpPr>
        <p:spPr>
          <a:xfrm>
            <a:off x="609600" y="1412875"/>
            <a:ext cx="5384800" cy="4713288"/>
          </a:xfrm>
        </p:spPr>
        <p:txBody>
          <a:bodyPr/>
          <a:lstStyle/>
          <a:p>
            <a:r>
              <a:rPr lang="en-US"/>
              <a:t>Click icon to add online image</a:t>
            </a:r>
            <a:endParaRPr lang="ru-RU"/>
          </a:p>
        </p:txBody>
      </p:sp>
      <p:sp>
        <p:nvSpPr>
          <p:cNvPr id="4" name="Текст 3"/>
          <p:cNvSpPr>
            <a:spLocks noGrp="1"/>
          </p:cNvSpPr>
          <p:nvPr>
            <p:ph type="body" sz="half" idx="2"/>
          </p:nvPr>
        </p:nvSpPr>
        <p:spPr>
          <a:xfrm>
            <a:off x="6197600" y="1412875"/>
            <a:ext cx="5384800" cy="471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a:xfrm>
            <a:off x="609600" y="6245225"/>
            <a:ext cx="2844800" cy="476250"/>
          </a:xfrm>
          <a:prstGeom prst="rect">
            <a:avLst/>
          </a:prstGeom>
        </p:spPr>
        <p:txBody>
          <a:bodyPr/>
          <a:lstStyle>
            <a:lvl1pPr>
              <a:defRPr/>
            </a:lvl1pPr>
          </a:lstStyle>
          <a:p>
            <a:endParaRPr lang="ru-RU"/>
          </a:p>
        </p:txBody>
      </p:sp>
      <p:sp>
        <p:nvSpPr>
          <p:cNvPr id="6" name="Нижний колонтитул 5"/>
          <p:cNvSpPr>
            <a:spLocks noGrp="1"/>
          </p:cNvSpPr>
          <p:nvPr>
            <p:ph type="ftr" sz="quarter" idx="11"/>
          </p:nvPr>
        </p:nvSpPr>
        <p:spPr>
          <a:xfrm>
            <a:off x="3600451" y="6245225"/>
            <a:ext cx="4991100" cy="476250"/>
          </a:xfrm>
        </p:spPr>
        <p:txBody>
          <a:bodyPr/>
          <a:lstStyle>
            <a:lvl1pPr>
              <a:defRPr/>
            </a:lvl1pPr>
          </a:lstStyle>
          <a:p>
            <a:r>
              <a:rPr lang="en-US"/>
              <a:t>127th session of the JINR Scientific Council, 20 – 21 February 2020, Dubna</a:t>
            </a:r>
            <a:endParaRPr lang="ru-RU"/>
          </a:p>
        </p:txBody>
      </p:sp>
      <p:sp>
        <p:nvSpPr>
          <p:cNvPr id="7" name="Номер слайда 6"/>
          <p:cNvSpPr>
            <a:spLocks noGrp="1"/>
          </p:cNvSpPr>
          <p:nvPr>
            <p:ph type="sldNum" sz="quarter" idx="12"/>
          </p:nvPr>
        </p:nvSpPr>
        <p:spPr>
          <a:xfrm>
            <a:off x="8737600" y="6245225"/>
            <a:ext cx="2844800" cy="476250"/>
          </a:xfrm>
          <a:prstGeom prst="rect">
            <a:avLst/>
          </a:prstGeom>
        </p:spPr>
        <p:txBody>
          <a:bodyPr/>
          <a:lstStyle>
            <a:lvl1pPr>
              <a:defRPr/>
            </a:lvl1pPr>
          </a:lstStyle>
          <a:p>
            <a:fld id="{C8A46C30-0AE9-4C95-BBB8-653B0361C4E6}" type="slidenum">
              <a:rPr lang="ru-RU" smtClean="0"/>
              <a:t>‹#›</a:t>
            </a:fld>
            <a:endParaRPr lang="ru-RU"/>
          </a:p>
        </p:txBody>
      </p:sp>
    </p:spTree>
    <p:extLst>
      <p:ext uri="{BB962C8B-B14F-4D97-AF65-F5344CB8AC3E}">
        <p14:creationId xmlns:p14="http://schemas.microsoft.com/office/powerpoint/2010/main" val="22139532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4876D09-9758-4DC6-B207-9AF0157EEB20}" type="datetimeFigureOut">
              <a:rPr lang="ru-RU" smtClean="0"/>
              <a:pPr/>
              <a:t>20.02.2020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D7ACB21-A90A-4157-9A02-E12827C9AE3A}" type="slidenum">
              <a:rPr lang="ru-RU" smtClean="0"/>
              <a:pPr/>
              <a:t>‹#›</a:t>
            </a:fld>
            <a:endParaRPr lang="ru-RU"/>
          </a:p>
        </p:txBody>
      </p:sp>
    </p:spTree>
    <p:extLst>
      <p:ext uri="{BB962C8B-B14F-4D97-AF65-F5344CB8AC3E}">
        <p14:creationId xmlns:p14="http://schemas.microsoft.com/office/powerpoint/2010/main" val="12928108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4876D09-9758-4DC6-B207-9AF0157EEB20}" type="datetimeFigureOut">
              <a:rPr lang="ru-RU" smtClean="0"/>
              <a:pPr/>
              <a:t>20.02.2020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D7ACB21-A90A-4157-9A02-E12827C9AE3A}" type="slidenum">
              <a:rPr lang="ru-RU" smtClean="0"/>
              <a:pPr/>
              <a:t>‹#›</a:t>
            </a:fld>
            <a:endParaRPr lang="ru-RU"/>
          </a:p>
        </p:txBody>
      </p:sp>
    </p:spTree>
    <p:extLst>
      <p:ext uri="{BB962C8B-B14F-4D97-AF65-F5344CB8AC3E}">
        <p14:creationId xmlns:p14="http://schemas.microsoft.com/office/powerpoint/2010/main" val="8779171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4876D09-9758-4DC6-B207-9AF0157EEB20}" type="datetimeFigureOut">
              <a:rPr lang="ru-RU" smtClean="0"/>
              <a:pPr/>
              <a:t>20.02.2020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D7ACB21-A90A-4157-9A02-E12827C9AE3A}" type="slidenum">
              <a:rPr lang="ru-RU" smtClean="0"/>
              <a:pPr/>
              <a:t>‹#›</a:t>
            </a:fld>
            <a:endParaRPr lang="ru-RU"/>
          </a:p>
        </p:txBody>
      </p:sp>
    </p:spTree>
    <p:extLst>
      <p:ext uri="{BB962C8B-B14F-4D97-AF65-F5344CB8AC3E}">
        <p14:creationId xmlns:p14="http://schemas.microsoft.com/office/powerpoint/2010/main" val="955207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4876D09-9758-4DC6-B207-9AF0157EEB20}"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D7ACB21-A90A-4157-9A02-E12827C9AE3A}" type="slidenum">
              <a:rPr lang="ru-RU" smtClean="0"/>
              <a:pPr/>
              <a:t>‹#›</a:t>
            </a:fld>
            <a:endParaRPr lang="ru-RU"/>
          </a:p>
        </p:txBody>
      </p:sp>
    </p:spTree>
    <p:extLst>
      <p:ext uri="{BB962C8B-B14F-4D97-AF65-F5344CB8AC3E}">
        <p14:creationId xmlns:p14="http://schemas.microsoft.com/office/powerpoint/2010/main" val="21499861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4876D09-9758-4DC6-B207-9AF0157EEB20}"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D7ACB21-A90A-4157-9A02-E12827C9AE3A}" type="slidenum">
              <a:rPr lang="ru-RU" smtClean="0"/>
              <a:pPr/>
              <a:t>‹#›</a:t>
            </a:fld>
            <a:endParaRPr lang="ru-RU"/>
          </a:p>
        </p:txBody>
      </p:sp>
    </p:spTree>
    <p:extLst>
      <p:ext uri="{BB962C8B-B14F-4D97-AF65-F5344CB8AC3E}">
        <p14:creationId xmlns:p14="http://schemas.microsoft.com/office/powerpoint/2010/main" val="4906914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4876D09-9758-4DC6-B207-9AF0157EEB20}"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7ACB21-A90A-4157-9A02-E12827C9AE3A}" type="slidenum">
              <a:rPr lang="ru-RU" smtClean="0"/>
              <a:pPr/>
              <a:t>‹#›</a:t>
            </a:fld>
            <a:endParaRPr lang="ru-RU"/>
          </a:p>
        </p:txBody>
      </p:sp>
    </p:spTree>
    <p:extLst>
      <p:ext uri="{BB962C8B-B14F-4D97-AF65-F5344CB8AC3E}">
        <p14:creationId xmlns:p14="http://schemas.microsoft.com/office/powerpoint/2010/main" val="12821586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3"/>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3"/>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4876D09-9758-4DC6-B207-9AF0157EEB20}"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7ACB21-A90A-4157-9A02-E12827C9AE3A}" type="slidenum">
              <a:rPr lang="ru-RU" smtClean="0"/>
              <a:pPr/>
              <a:t>‹#›</a:t>
            </a:fld>
            <a:endParaRPr lang="ru-RU"/>
          </a:p>
        </p:txBody>
      </p:sp>
    </p:spTree>
    <p:extLst>
      <p:ext uri="{BB962C8B-B14F-4D97-AF65-F5344CB8AC3E}">
        <p14:creationId xmlns:p14="http://schemas.microsoft.com/office/powerpoint/2010/main" val="14146260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4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3F384343-8A1B-493C-84A8-4F6D5F19AB96}"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B5D1B35-6EF0-4B22-9DDA-FCAE27D48AB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252621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64C51C5-4528-4753-9884-1BA66120CC5F}"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027B5D5-E630-4E83-9DF7-66BCC80765E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117833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23"/>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072673CA-1670-4D6B-A1A9-B18D9B93C303}"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C81445-A967-43C8-B24A-5843F11D013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13565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441495"/>
      </p:ext>
    </p:extLst>
  </p:cSld>
  <p:clrMapOvr>
    <a:overrideClrMapping bg1="dk1" tx1="lt1" bg2="dk2" tx2="lt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071BDC18-3EA4-4E87-8965-CD1B91A9DE37}" type="datetimeFigureOut">
              <a:rPr lang="ru-RU">
                <a:solidFill>
                  <a:prstClr val="black">
                    <a:tint val="75000"/>
                  </a:prstClr>
                </a:solidFill>
              </a:rPr>
              <a:pPr>
                <a:defRPr/>
              </a:pPr>
              <a:t>20.02.2020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5A7B6FA-AB0A-41B5-BAF8-585CAD1C228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071417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8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A0E5A681-52B0-4D52-8776-36D17531D418}" type="datetimeFigureOut">
              <a:rPr lang="ru-RU">
                <a:solidFill>
                  <a:prstClr val="black">
                    <a:tint val="75000"/>
                  </a:prstClr>
                </a:solidFill>
              </a:rPr>
              <a:pPr>
                <a:defRPr/>
              </a:pPr>
              <a:t>20.02.2020</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8AC71D54-FA4D-438D-8488-BAADD97C303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799119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E88253AF-1DE7-4D5E-B599-D10E7456DCB2}" type="datetimeFigureOut">
              <a:rPr lang="ru-RU">
                <a:solidFill>
                  <a:prstClr val="black">
                    <a:tint val="75000"/>
                  </a:prstClr>
                </a:solidFill>
              </a:rPr>
              <a:pPr>
                <a:defRPr/>
              </a:pPr>
              <a:t>20.02.2020</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DBB2C54E-ECE1-4080-A0C5-FCEBA3E5C71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688014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759E408-01DD-4B25-BBE8-05D18575C568}" type="datetimeFigureOut">
              <a:rPr lang="ru-RU">
                <a:solidFill>
                  <a:prstClr val="black">
                    <a:tint val="75000"/>
                  </a:prstClr>
                </a:solidFill>
              </a:rPr>
              <a:pPr>
                <a:defRPr/>
              </a:pPr>
              <a:t>20.02.2020</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482B3A63-8F6C-49D3-AF30-4E0CFBB00C7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350137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F7ED056F-F1A6-4817-BD5E-88F96D2E3675}" type="datetimeFigureOut">
              <a:rPr lang="ru-RU">
                <a:solidFill>
                  <a:prstClr val="black">
                    <a:tint val="75000"/>
                  </a:prstClr>
                </a:solidFill>
              </a:rPr>
              <a:pPr>
                <a:defRPr/>
              </a:pPr>
              <a:t>20.02.2020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25F706C-4F58-4EBB-930B-71CBCAE477F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722600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B9B0980D-259D-46A3-8D39-9F691FA1E36F}" type="datetimeFigureOut">
              <a:rPr lang="ru-RU">
                <a:solidFill>
                  <a:prstClr val="black">
                    <a:tint val="75000"/>
                  </a:prstClr>
                </a:solidFill>
              </a:rPr>
              <a:pPr>
                <a:defRPr/>
              </a:pPr>
              <a:t>20.02.2020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A1F307D-AE9F-478E-9F0E-07D15C5DD6B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955104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9FC5E4C-3D0B-47FA-9DBF-B0E35E46BE4B}"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790D1FC-FD8D-4A9A-9875-319FCB39EDB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390343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5"/>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5"/>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0C7663CE-75E3-417D-B921-399BFAE05558}"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57345B5-3ED7-46A4-A0CA-8B07C33231F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25350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4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4E3FB201-238A-490D-B95A-A6D858379ACC}"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E2E525B-563F-4017-8EA1-45FE4E595A18}" type="slidenum">
              <a:rPr lang="ru-RU" smtClean="0"/>
              <a:pPr/>
              <a:t>‹#›</a:t>
            </a:fld>
            <a:endParaRPr lang="ru-RU"/>
          </a:p>
        </p:txBody>
      </p:sp>
    </p:spTree>
    <p:extLst>
      <p:ext uri="{BB962C8B-B14F-4D97-AF65-F5344CB8AC3E}">
        <p14:creationId xmlns:p14="http://schemas.microsoft.com/office/powerpoint/2010/main" val="29079547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E3FB201-238A-490D-B95A-A6D858379ACC}"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E2E525B-563F-4017-8EA1-45FE4E595A18}" type="slidenum">
              <a:rPr lang="ru-RU" smtClean="0"/>
              <a:pPr/>
              <a:t>‹#›</a:t>
            </a:fld>
            <a:endParaRPr lang="ru-RU"/>
          </a:p>
        </p:txBody>
      </p:sp>
    </p:spTree>
    <p:extLst>
      <p:ext uri="{BB962C8B-B14F-4D97-AF65-F5344CB8AC3E}">
        <p14:creationId xmlns:p14="http://schemas.microsoft.com/office/powerpoint/2010/main" val="104526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or">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A094D55-230C-40D7-9AAE-2B7994239B6D}"/>
              </a:ext>
            </a:extLst>
          </p:cNvPr>
          <p:cNvSpPr>
            <a:spLocks noGrp="1"/>
          </p:cNvSpPr>
          <p:nvPr>
            <p:ph type="title"/>
          </p:nvPr>
        </p:nvSpPr>
        <p:spPr>
          <a:xfrm>
            <a:off x="609600" y="720000"/>
            <a:ext cx="10670400" cy="475200"/>
          </a:xfrm>
          <a:prstGeom prst="rect">
            <a:avLst/>
          </a:prstGeom>
        </p:spPr>
        <p:txBody>
          <a:bodyPr lIns="0" rIns="0" bIns="0"/>
          <a:lstStyle>
            <a:lvl1pPr algn="l" rtl="0" eaLnBrk="1" latinLnBrk="0" hangingPunct="1">
              <a:spcBef>
                <a:spcPct val="0"/>
              </a:spcBef>
              <a:buNone/>
              <a:defRPr kumimoji="0" lang="en-CA" sz="3000" b="1" kern="1200" dirty="0">
                <a:ln>
                  <a:noFill/>
                </a:ln>
                <a:solidFill>
                  <a:schemeClr val="tx2">
                    <a:lumMod val="90000"/>
                  </a:schemeClr>
                </a:solidFill>
                <a:effectLst>
                  <a:outerShdw blurRad="38100" dist="38100" dir="2700000" algn="tl">
                    <a:srgbClr val="000000">
                      <a:alpha val="43137"/>
                    </a:srgbClr>
                  </a:outerShdw>
                </a:effectLst>
                <a:latin typeface="+mj-lt"/>
                <a:ea typeface="+mj-ea"/>
                <a:cs typeface="+mj-cs"/>
              </a:defRPr>
            </a:lvl1pPr>
          </a:lstStyle>
          <a:p>
            <a:r>
              <a:rPr lang="en-US" dirty="0"/>
              <a:t>Click to edit Master title style</a:t>
            </a:r>
            <a:endParaRPr lang="en-CA" dirty="0"/>
          </a:p>
        </p:txBody>
      </p:sp>
      <p:sp>
        <p:nvSpPr>
          <p:cNvPr id="62" name="Slide Number Placeholder 61">
            <a:extLst>
              <a:ext uri="{FF2B5EF4-FFF2-40B4-BE49-F238E27FC236}">
                <a16:creationId xmlns:a16="http://schemas.microsoft.com/office/drawing/2014/main" id="{F3B4695D-025E-4E2A-9CD7-FA4DD8E246EB}"/>
              </a:ext>
            </a:extLst>
          </p:cNvPr>
          <p:cNvSpPr>
            <a:spLocks noGrp="1"/>
          </p:cNvSpPr>
          <p:nvPr>
            <p:ph type="sldNum" sz="quarter" idx="10"/>
          </p:nvPr>
        </p:nvSpPr>
        <p:spPr>
          <a:xfrm>
            <a:off x="11376000" y="6526800"/>
            <a:ext cx="672000" cy="216000"/>
          </a:xfrm>
        </p:spPr>
        <p:txBody>
          <a:bodyPr lIns="0" tIns="0" rIns="0" bIns="0"/>
          <a:lstStyle>
            <a:lvl1pPr>
              <a:defRPr kumimoji="0" lang="en-CA" sz="1300" kern="1200" dirty="0">
                <a:solidFill>
                  <a:srgbClr val="87CCF3"/>
                </a:solidFill>
                <a:latin typeface="+mn-lt"/>
                <a:ea typeface="ヒラギノ角ゴ Pro W3" pitchFamily="84" charset="-128"/>
                <a:cs typeface="+mn-cs"/>
              </a:defRPr>
            </a:lvl1pPr>
          </a:lstStyle>
          <a:p>
            <a:r>
              <a:rPr lang="en-CA" dirty="0"/>
              <a:t>p. </a:t>
            </a:r>
            <a:fld id="{437AA501-59D8-4B68-A59B-ECA8EDC684B2}" type="slidenum">
              <a:rPr smtClean="0"/>
              <a:pPr/>
              <a:t>‹#›</a:t>
            </a:fld>
            <a:endParaRPr dirty="0"/>
          </a:p>
        </p:txBody>
      </p:sp>
      <p:sp>
        <p:nvSpPr>
          <p:cNvPr id="5" name="Text Placeholder 2">
            <a:extLst>
              <a:ext uri="{FF2B5EF4-FFF2-40B4-BE49-F238E27FC236}">
                <a16:creationId xmlns:a16="http://schemas.microsoft.com/office/drawing/2014/main" id="{F3574765-3E67-4081-9CC1-E44B8B657239}"/>
              </a:ext>
            </a:extLst>
          </p:cNvPr>
          <p:cNvSpPr>
            <a:spLocks noGrp="1"/>
          </p:cNvSpPr>
          <p:nvPr>
            <p:ph type="body" sz="quarter" idx="11" hasCustomPrompt="1"/>
          </p:nvPr>
        </p:nvSpPr>
        <p:spPr>
          <a:xfrm>
            <a:off x="2567608" y="1"/>
            <a:ext cx="5328592" cy="502144"/>
          </a:xfrm>
          <a:prstGeom prst="rect">
            <a:avLst/>
          </a:prstGeom>
          <a:ln>
            <a:noFill/>
          </a:ln>
        </p:spPr>
        <p:txBody>
          <a:bodyPr anchor="ctr"/>
          <a:lstStyle>
            <a:lvl1pPr algn="l">
              <a:defRPr sz="2500">
                <a:solidFill>
                  <a:srgbClr val="223E7E"/>
                </a:solidFill>
                <a:latin typeface="Arial" panose="020B0604020202020204" pitchFamily="34" charset="0"/>
                <a:cs typeface="Arial" panose="020B0604020202020204" pitchFamily="34" charset="0"/>
              </a:defRPr>
            </a:lvl1pPr>
          </a:lstStyle>
          <a:p>
            <a:r>
              <a:rPr lang="en-US" sz="2500" dirty="0"/>
              <a:t>sector</a:t>
            </a:r>
            <a:endParaRPr lang="en-CA" sz="2500" dirty="0"/>
          </a:p>
        </p:txBody>
      </p:sp>
    </p:spTree>
    <p:extLst>
      <p:ext uri="{BB962C8B-B14F-4D97-AF65-F5344CB8AC3E}">
        <p14:creationId xmlns:p14="http://schemas.microsoft.com/office/powerpoint/2010/main" val="36684737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23"/>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E3FB201-238A-490D-B95A-A6D858379ACC}"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E2E525B-563F-4017-8EA1-45FE4E595A18}" type="slidenum">
              <a:rPr lang="ru-RU" smtClean="0"/>
              <a:pPr/>
              <a:t>‹#›</a:t>
            </a:fld>
            <a:endParaRPr lang="ru-RU"/>
          </a:p>
        </p:txBody>
      </p:sp>
    </p:spTree>
    <p:extLst>
      <p:ext uri="{BB962C8B-B14F-4D97-AF65-F5344CB8AC3E}">
        <p14:creationId xmlns:p14="http://schemas.microsoft.com/office/powerpoint/2010/main" val="31302228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E3FB201-238A-490D-B95A-A6D858379ACC}"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E2E525B-563F-4017-8EA1-45FE4E595A18}" type="slidenum">
              <a:rPr lang="ru-RU" smtClean="0"/>
              <a:pPr/>
              <a:t>‹#›</a:t>
            </a:fld>
            <a:endParaRPr lang="ru-RU"/>
          </a:p>
        </p:txBody>
      </p:sp>
    </p:spTree>
    <p:extLst>
      <p:ext uri="{BB962C8B-B14F-4D97-AF65-F5344CB8AC3E}">
        <p14:creationId xmlns:p14="http://schemas.microsoft.com/office/powerpoint/2010/main" val="37160427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8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E3FB201-238A-490D-B95A-A6D858379ACC}" type="datetimeFigureOut">
              <a:rPr lang="ru-RU" smtClean="0"/>
              <a:pPr/>
              <a:t>20.02.2020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E2E525B-563F-4017-8EA1-45FE4E595A18}" type="slidenum">
              <a:rPr lang="ru-RU" smtClean="0"/>
              <a:pPr/>
              <a:t>‹#›</a:t>
            </a:fld>
            <a:endParaRPr lang="ru-RU"/>
          </a:p>
        </p:txBody>
      </p:sp>
    </p:spTree>
    <p:extLst>
      <p:ext uri="{BB962C8B-B14F-4D97-AF65-F5344CB8AC3E}">
        <p14:creationId xmlns:p14="http://schemas.microsoft.com/office/powerpoint/2010/main" val="909686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E3FB201-238A-490D-B95A-A6D858379ACC}" type="datetimeFigureOut">
              <a:rPr lang="ru-RU" smtClean="0"/>
              <a:pPr/>
              <a:t>20.02.2020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E2E525B-563F-4017-8EA1-45FE4E595A18}" type="slidenum">
              <a:rPr lang="ru-RU" smtClean="0"/>
              <a:pPr/>
              <a:t>‹#›</a:t>
            </a:fld>
            <a:endParaRPr lang="ru-RU"/>
          </a:p>
        </p:txBody>
      </p:sp>
    </p:spTree>
    <p:extLst>
      <p:ext uri="{BB962C8B-B14F-4D97-AF65-F5344CB8AC3E}">
        <p14:creationId xmlns:p14="http://schemas.microsoft.com/office/powerpoint/2010/main" val="30622960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E3FB201-238A-490D-B95A-A6D858379ACC}" type="datetimeFigureOut">
              <a:rPr lang="ru-RU" smtClean="0"/>
              <a:pPr/>
              <a:t>20.02.2020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E2E525B-563F-4017-8EA1-45FE4E595A18}" type="slidenum">
              <a:rPr lang="ru-RU" smtClean="0"/>
              <a:pPr/>
              <a:t>‹#›</a:t>
            </a:fld>
            <a:endParaRPr lang="ru-RU"/>
          </a:p>
        </p:txBody>
      </p:sp>
    </p:spTree>
    <p:extLst>
      <p:ext uri="{BB962C8B-B14F-4D97-AF65-F5344CB8AC3E}">
        <p14:creationId xmlns:p14="http://schemas.microsoft.com/office/powerpoint/2010/main" val="36158402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E3FB201-238A-490D-B95A-A6D858379ACC}"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E2E525B-563F-4017-8EA1-45FE4E595A18}" type="slidenum">
              <a:rPr lang="ru-RU" smtClean="0"/>
              <a:pPr/>
              <a:t>‹#›</a:t>
            </a:fld>
            <a:endParaRPr lang="ru-RU"/>
          </a:p>
        </p:txBody>
      </p:sp>
    </p:spTree>
    <p:extLst>
      <p:ext uri="{BB962C8B-B14F-4D97-AF65-F5344CB8AC3E}">
        <p14:creationId xmlns:p14="http://schemas.microsoft.com/office/powerpoint/2010/main" val="17611797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E3FB201-238A-490D-B95A-A6D858379ACC}"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E2E525B-563F-4017-8EA1-45FE4E595A18}" type="slidenum">
              <a:rPr lang="ru-RU" smtClean="0"/>
              <a:pPr/>
              <a:t>‹#›</a:t>
            </a:fld>
            <a:endParaRPr lang="ru-RU"/>
          </a:p>
        </p:txBody>
      </p:sp>
    </p:spTree>
    <p:extLst>
      <p:ext uri="{BB962C8B-B14F-4D97-AF65-F5344CB8AC3E}">
        <p14:creationId xmlns:p14="http://schemas.microsoft.com/office/powerpoint/2010/main" val="22745570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E3FB201-238A-490D-B95A-A6D858379ACC}"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E2E525B-563F-4017-8EA1-45FE4E595A18}" type="slidenum">
              <a:rPr lang="ru-RU" smtClean="0"/>
              <a:pPr/>
              <a:t>‹#›</a:t>
            </a:fld>
            <a:endParaRPr lang="ru-RU"/>
          </a:p>
        </p:txBody>
      </p:sp>
    </p:spTree>
    <p:extLst>
      <p:ext uri="{BB962C8B-B14F-4D97-AF65-F5344CB8AC3E}">
        <p14:creationId xmlns:p14="http://schemas.microsoft.com/office/powerpoint/2010/main" val="34556700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5"/>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5"/>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E3FB201-238A-490D-B95A-A6D858379ACC}"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E2E525B-563F-4017-8EA1-45FE4E595A18}" type="slidenum">
              <a:rPr lang="ru-RU" smtClean="0"/>
              <a:pPr/>
              <a:t>‹#›</a:t>
            </a:fld>
            <a:endParaRPr lang="ru-RU"/>
          </a:p>
        </p:txBody>
      </p:sp>
    </p:spTree>
    <p:extLst>
      <p:ext uri="{BB962C8B-B14F-4D97-AF65-F5344CB8AC3E}">
        <p14:creationId xmlns:p14="http://schemas.microsoft.com/office/powerpoint/2010/main" val="9842246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16A840B-3803-4759-BF82-4EF1A3E62E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1372491"/>
      </p:ext>
    </p:extLst>
  </p:cSld>
  <p:clrMapOvr>
    <a:masterClrMapping/>
  </p:clrMapOvr>
  <p:transition spd="med">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OLARIS">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A094D55-230C-40D7-9AAE-2B7994239B6D}"/>
              </a:ext>
            </a:extLst>
          </p:cNvPr>
          <p:cNvSpPr>
            <a:spLocks noGrp="1"/>
          </p:cNvSpPr>
          <p:nvPr>
            <p:ph type="title"/>
          </p:nvPr>
        </p:nvSpPr>
        <p:spPr>
          <a:xfrm>
            <a:off x="609600" y="720000"/>
            <a:ext cx="10670400" cy="475200"/>
          </a:xfrm>
          <a:prstGeom prst="rect">
            <a:avLst/>
          </a:prstGeom>
        </p:spPr>
        <p:txBody>
          <a:bodyPr lIns="0" rIns="0" bIns="0"/>
          <a:lstStyle>
            <a:lvl1pPr algn="l" rtl="0" eaLnBrk="1" latinLnBrk="0" hangingPunct="1">
              <a:spcBef>
                <a:spcPct val="0"/>
              </a:spcBef>
              <a:buNone/>
              <a:defRPr kumimoji="0" lang="en-CA" sz="3000" b="1" kern="1200" dirty="0">
                <a:ln>
                  <a:noFill/>
                </a:ln>
                <a:solidFill>
                  <a:schemeClr val="tx2">
                    <a:lumMod val="90000"/>
                  </a:schemeClr>
                </a:solidFill>
                <a:effectLst>
                  <a:outerShdw blurRad="38100" dist="38100" dir="2700000" algn="tl">
                    <a:srgbClr val="000000">
                      <a:alpha val="43137"/>
                    </a:srgbClr>
                  </a:outerShdw>
                </a:effectLst>
                <a:latin typeface="+mj-lt"/>
                <a:ea typeface="+mj-ea"/>
                <a:cs typeface="+mj-cs"/>
              </a:defRPr>
            </a:lvl1pPr>
          </a:lstStyle>
          <a:p>
            <a:r>
              <a:rPr lang="en-US" dirty="0"/>
              <a:t>Click to edit Master title style</a:t>
            </a:r>
            <a:endParaRPr lang="en-CA" dirty="0"/>
          </a:p>
        </p:txBody>
      </p:sp>
      <p:sp>
        <p:nvSpPr>
          <p:cNvPr id="62" name="Slide Number Placeholder 61">
            <a:extLst>
              <a:ext uri="{FF2B5EF4-FFF2-40B4-BE49-F238E27FC236}">
                <a16:creationId xmlns:a16="http://schemas.microsoft.com/office/drawing/2014/main" id="{F3B4695D-025E-4E2A-9CD7-FA4DD8E246EB}"/>
              </a:ext>
            </a:extLst>
          </p:cNvPr>
          <p:cNvSpPr>
            <a:spLocks noGrp="1"/>
          </p:cNvSpPr>
          <p:nvPr>
            <p:ph type="sldNum" sz="quarter" idx="10"/>
          </p:nvPr>
        </p:nvSpPr>
        <p:spPr>
          <a:xfrm>
            <a:off x="11376000" y="6526800"/>
            <a:ext cx="672000" cy="216000"/>
          </a:xfrm>
        </p:spPr>
        <p:txBody>
          <a:bodyPr lIns="0" tIns="0" rIns="0" bIns="0"/>
          <a:lstStyle>
            <a:lvl1pPr>
              <a:defRPr kumimoji="0" lang="en-CA" sz="1300" kern="1200" dirty="0">
                <a:solidFill>
                  <a:srgbClr val="87CCF3"/>
                </a:solidFill>
                <a:latin typeface="+mn-lt"/>
                <a:ea typeface="ヒラギノ角ゴ Pro W3" pitchFamily="84" charset="-128"/>
                <a:cs typeface="+mn-cs"/>
              </a:defRPr>
            </a:lvl1pPr>
          </a:lstStyle>
          <a:p>
            <a:r>
              <a:rPr lang="en-CA" dirty="0"/>
              <a:t>p. </a:t>
            </a:r>
            <a:fld id="{437AA501-59D8-4B68-A59B-ECA8EDC684B2}" type="slidenum">
              <a:rPr smtClean="0"/>
              <a:pPr/>
              <a:t>‹#›</a:t>
            </a:fld>
            <a:endParaRPr dirty="0"/>
          </a:p>
        </p:txBody>
      </p:sp>
      <p:pic>
        <p:nvPicPr>
          <p:cNvPr id="7" name="Picture 6">
            <a:extLst>
              <a:ext uri="{FF2B5EF4-FFF2-40B4-BE49-F238E27FC236}">
                <a16:creationId xmlns:a16="http://schemas.microsoft.com/office/drawing/2014/main" id="{3220DED7-9283-4464-B587-539A19B0068C}"/>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7727" y="0"/>
            <a:ext cx="1390257" cy="502144"/>
          </a:xfrm>
          <a:prstGeom prst="rect">
            <a:avLst/>
          </a:prstGeom>
        </p:spPr>
      </p:pic>
    </p:spTree>
    <p:extLst>
      <p:ext uri="{BB962C8B-B14F-4D97-AF65-F5344CB8AC3E}">
        <p14:creationId xmlns:p14="http://schemas.microsoft.com/office/powerpoint/2010/main" val="11239187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47"/>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88DFD12-70E4-402F-B35D-FD53F82F1E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0682944"/>
      </p:ext>
    </p:extLst>
  </p:cSld>
  <p:clrMapOvr>
    <a:masterClrMapping/>
  </p:clrMapOvr>
  <p:transition spd="med">
    <p:wedg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52BD9D0-2BA4-45F8-84EE-7DD00B431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4297333"/>
      </p:ext>
    </p:extLst>
  </p:cSld>
  <p:clrMapOvr>
    <a:masterClrMapping/>
  </p:clrMapOvr>
  <p:transition spd="med">
    <p:wedg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9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9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9A385021-F1B6-48C2-A5E6-28EDF15B7E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5044786"/>
      </p:ext>
    </p:extLst>
  </p:cSld>
  <p:clrMapOvr>
    <a:masterClrMapping/>
  </p:clrMapOvr>
  <p:transition spd="med">
    <p:wedg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16DA84C4-C18B-4D99-B0E2-2B9942BBFF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8714060"/>
      </p:ext>
    </p:extLst>
  </p:cSld>
  <p:clrMapOvr>
    <a:masterClrMapping/>
  </p:clrMapOvr>
  <p:transition spd="med">
    <p:wedg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BDAD12AB-7AEB-4458-AED8-6FF35E9451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9758458"/>
      </p:ext>
    </p:extLst>
  </p:cSld>
  <p:clrMapOvr>
    <a:masterClrMapping/>
  </p:clrMapOvr>
  <p:transition spd="med">
    <p:wedg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9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B22DA3E-5D0D-4333-AB59-FAB5F5B1EE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1860475"/>
      </p:ext>
    </p:extLst>
  </p:cSld>
  <p:clrMapOvr>
    <a:masterClrMapping/>
  </p:clrMapOvr>
  <p:transition spd="med">
    <p:wedg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648F420-AF46-4C10-AA79-283E5DA84B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8671842"/>
      </p:ext>
    </p:extLst>
  </p:cSld>
  <p:clrMapOvr>
    <a:masterClrMapping/>
  </p:clrMapOvr>
  <p:transition spd="med">
    <p:wedg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2EAC655-9E56-4C88-AE98-609A40015F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3743202"/>
      </p:ext>
    </p:extLst>
  </p:cSld>
  <p:clrMapOvr>
    <a:masterClrMapping/>
  </p:clrMapOvr>
  <p:transition spd="med">
    <p:wedg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534400" y="457200"/>
            <a:ext cx="2743200" cy="56388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457200"/>
            <a:ext cx="8026400" cy="5638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E2C6B31-7023-4084-86F0-3069EA72EF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80455"/>
      </p:ext>
    </p:extLst>
  </p:cSld>
  <p:clrMapOvr>
    <a:masterClrMapping/>
  </p:clrMapOvr>
  <p:transition spd="med">
    <p:wedg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endParaRPr lang="ru-RU"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7577ACA-84E2-4452-8229-02A5B1FC0A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5866012"/>
      </p:ext>
    </p:extLst>
  </p:cSld>
  <p:clrMapOvr>
    <a:masterClrMapping/>
  </p:clrMapOvr>
  <p:transition spd="med">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Нижний колонтитул 4"/>
          <p:cNvSpPr>
            <a:spLocks noGrp="1"/>
          </p:cNvSpPr>
          <p:nvPr>
            <p:ph type="ftr" sz="quarter" idx="11"/>
          </p:nvPr>
        </p:nvSpPr>
        <p:spPr>
          <a:xfrm>
            <a:off x="1329448" y="6356350"/>
            <a:ext cx="7790888" cy="446527"/>
          </a:xfrm>
        </p:spPr>
        <p:txBody>
          <a:bodyPr/>
          <a:lstStyle/>
          <a:p>
            <a:r>
              <a:rPr lang="en-US"/>
              <a:t>127th session of the JINR Scientific Council, 20 – 21 February 2020, Dubna</a:t>
            </a:r>
            <a:endParaRPr lang="ru-RU" dirty="0"/>
          </a:p>
        </p:txBody>
      </p:sp>
      <p:sp>
        <p:nvSpPr>
          <p:cNvPr id="6" name="Номер слайда 5"/>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17310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en-US"/>
              <a:t>Click to edit Master title style</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ru-RU"/>
          </a:p>
        </p:txBody>
      </p:sp>
      <p:sp>
        <p:nvSpPr>
          <p:cNvPr id="4" name="Дата 3"/>
          <p:cNvSpPr>
            <a:spLocks noGrp="1"/>
          </p:cNvSpPr>
          <p:nvPr>
            <p:ph type="dt" sz="half" idx="10"/>
          </p:nvPr>
        </p:nvSpPr>
        <p:spPr/>
        <p:txBody>
          <a:bodyPr/>
          <a:lstStyle>
            <a:lvl1pPr>
              <a:defRPr/>
            </a:lvl1pPr>
          </a:lstStyle>
          <a:p>
            <a:pPr>
              <a:defRPr/>
            </a:pPr>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DE7D7983-2209-4AED-B015-99513648ACF9}" type="slidenum">
              <a:rPr lang="ru-RU"/>
              <a:pPr>
                <a:defRPr/>
              </a:pPr>
              <a:t>‹#›</a:t>
            </a:fld>
            <a:endParaRPr lang="ru-RU" dirty="0"/>
          </a:p>
        </p:txBody>
      </p:sp>
    </p:spTree>
    <p:extLst>
      <p:ext uri="{BB962C8B-B14F-4D97-AF65-F5344CB8AC3E}">
        <p14:creationId xmlns:p14="http://schemas.microsoft.com/office/powerpoint/2010/main" val="33466815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10363200" cy="1143000"/>
          </a:xfrm>
        </p:spPr>
        <p:txBody>
          <a:bodyPr/>
          <a:lstStyle/>
          <a:p>
            <a:r>
              <a:rPr lang="ru-RU"/>
              <a:t>Образец заголовка</a:t>
            </a:r>
          </a:p>
        </p:txBody>
      </p:sp>
      <p:sp>
        <p:nvSpPr>
          <p:cNvPr id="3" name="Объект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197600" y="41148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p:txBody>
          <a:bodyPr/>
          <a:lstStyle>
            <a:lvl1pPr>
              <a:defRPr/>
            </a:lvl1pPr>
          </a:lstStyle>
          <a:p>
            <a:pPr>
              <a:defRPr/>
            </a:pPr>
            <a:fld id="{2A10DF4B-B416-4224-98A4-6E86C3D293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0454263"/>
      </p:ext>
    </p:extLst>
  </p:cSld>
  <p:clrMapOvr>
    <a:masterClrMapping/>
  </p:clrMapOvr>
  <p:transition spd="med">
    <p:wedg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72"/>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E125C60-D673-46E4-B2D8-BAD32FFB3C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7988531"/>
      </p:ext>
    </p:extLst>
  </p:cSld>
  <p:clrMapOvr>
    <a:masterClrMapping/>
  </p:clrMapOvr>
  <p:transition spd="med">
    <p:wedg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7B274FF-1B52-4CC4-A2E2-78F43439CD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5674088"/>
      </p:ext>
    </p:extLst>
  </p:cSld>
  <p:clrMapOvr>
    <a:masterClrMapping/>
  </p:clrMapOvr>
  <p:transition spd="med">
    <p:wedg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D5C2DCD-C89B-47BA-81A7-2BEE7BBDCB35}"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8A3727-1DCC-4F29-AC5E-8FEB2732A92E}" type="slidenum">
              <a:rPr lang="ru-RU" smtClean="0"/>
              <a:pPr/>
              <a:t>‹#›</a:t>
            </a:fld>
            <a:endParaRPr lang="ru-RU"/>
          </a:p>
        </p:txBody>
      </p:sp>
    </p:spTree>
    <p:extLst>
      <p:ext uri="{BB962C8B-B14F-4D97-AF65-F5344CB8AC3E}">
        <p14:creationId xmlns:p14="http://schemas.microsoft.com/office/powerpoint/2010/main" val="40431000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D5C2DCD-C89B-47BA-81A7-2BEE7BBDCB35}"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8A3727-1DCC-4F29-AC5E-8FEB2732A92E}" type="slidenum">
              <a:rPr lang="ru-RU" smtClean="0"/>
              <a:pPr/>
              <a:t>‹#›</a:t>
            </a:fld>
            <a:endParaRPr lang="ru-RU"/>
          </a:p>
        </p:txBody>
      </p:sp>
    </p:spTree>
    <p:extLst>
      <p:ext uri="{BB962C8B-B14F-4D97-AF65-F5344CB8AC3E}">
        <p14:creationId xmlns:p14="http://schemas.microsoft.com/office/powerpoint/2010/main" val="693385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D5C2DCD-C89B-47BA-81A7-2BEE7BBDCB35}"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8A3727-1DCC-4F29-AC5E-8FEB2732A92E}" type="slidenum">
              <a:rPr lang="ru-RU" smtClean="0"/>
              <a:pPr/>
              <a:t>‹#›</a:t>
            </a:fld>
            <a:endParaRPr lang="ru-RU"/>
          </a:p>
        </p:txBody>
      </p:sp>
    </p:spTree>
    <p:extLst>
      <p:ext uri="{BB962C8B-B14F-4D97-AF65-F5344CB8AC3E}">
        <p14:creationId xmlns:p14="http://schemas.microsoft.com/office/powerpoint/2010/main" val="33657871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D5C2DCD-C89B-47BA-81A7-2BEE7BBDCB35}"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8A3727-1DCC-4F29-AC5E-8FEB2732A92E}" type="slidenum">
              <a:rPr lang="ru-RU" smtClean="0"/>
              <a:pPr/>
              <a:t>‹#›</a:t>
            </a:fld>
            <a:endParaRPr lang="ru-RU"/>
          </a:p>
        </p:txBody>
      </p:sp>
    </p:spTree>
    <p:extLst>
      <p:ext uri="{BB962C8B-B14F-4D97-AF65-F5344CB8AC3E}">
        <p14:creationId xmlns:p14="http://schemas.microsoft.com/office/powerpoint/2010/main" val="41395155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D5C2DCD-C89B-47BA-81A7-2BEE7BBDCB35}" type="datetimeFigureOut">
              <a:rPr lang="ru-RU" smtClean="0"/>
              <a:pPr/>
              <a:t>20.02.2020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D8A3727-1DCC-4F29-AC5E-8FEB2732A92E}" type="slidenum">
              <a:rPr lang="ru-RU" smtClean="0"/>
              <a:pPr/>
              <a:t>‹#›</a:t>
            </a:fld>
            <a:endParaRPr lang="ru-RU"/>
          </a:p>
        </p:txBody>
      </p:sp>
    </p:spTree>
    <p:extLst>
      <p:ext uri="{BB962C8B-B14F-4D97-AF65-F5344CB8AC3E}">
        <p14:creationId xmlns:p14="http://schemas.microsoft.com/office/powerpoint/2010/main" val="38776172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D5C2DCD-C89B-47BA-81A7-2BEE7BBDCB35}" type="datetimeFigureOut">
              <a:rPr lang="ru-RU" smtClean="0"/>
              <a:pPr/>
              <a:t>20.02.2020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D8A3727-1DCC-4F29-AC5E-8FEB2732A92E}" type="slidenum">
              <a:rPr lang="ru-RU" smtClean="0"/>
              <a:pPr/>
              <a:t>‹#›</a:t>
            </a:fld>
            <a:endParaRPr lang="ru-RU"/>
          </a:p>
        </p:txBody>
      </p:sp>
    </p:spTree>
    <p:extLst>
      <p:ext uri="{BB962C8B-B14F-4D97-AF65-F5344CB8AC3E}">
        <p14:creationId xmlns:p14="http://schemas.microsoft.com/office/powerpoint/2010/main" val="15988143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D5C2DCD-C89B-47BA-81A7-2BEE7BBDCB35}" type="datetimeFigureOut">
              <a:rPr lang="ru-RU" smtClean="0"/>
              <a:pPr/>
              <a:t>20.02.2020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D8A3727-1DCC-4F29-AC5E-8FEB2732A92E}" type="slidenum">
              <a:rPr lang="ru-RU" smtClean="0"/>
              <a:pPr/>
              <a:t>‹#›</a:t>
            </a:fld>
            <a:endParaRPr lang="ru-RU"/>
          </a:p>
        </p:txBody>
      </p:sp>
    </p:spTree>
    <p:extLst>
      <p:ext uri="{BB962C8B-B14F-4D97-AF65-F5344CB8AC3E}">
        <p14:creationId xmlns:p14="http://schemas.microsoft.com/office/powerpoint/2010/main" val="148626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pPr>
              <a:defRPr/>
            </a:pPr>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A4024F98-7FFF-4494-8708-B20707743E3C}" type="slidenum">
              <a:rPr lang="ru-RU"/>
              <a:pPr>
                <a:defRPr/>
              </a:pPr>
              <a:t>‹#›</a:t>
            </a:fld>
            <a:endParaRPr lang="ru-RU" dirty="0"/>
          </a:p>
        </p:txBody>
      </p:sp>
    </p:spTree>
    <p:extLst>
      <p:ext uri="{BB962C8B-B14F-4D97-AF65-F5344CB8AC3E}">
        <p14:creationId xmlns:p14="http://schemas.microsoft.com/office/powerpoint/2010/main" val="315581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D5C2DCD-C89B-47BA-81A7-2BEE7BBDCB35}"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8A3727-1DCC-4F29-AC5E-8FEB2732A92E}" type="slidenum">
              <a:rPr lang="ru-RU" smtClean="0"/>
              <a:pPr/>
              <a:t>‹#›</a:t>
            </a:fld>
            <a:endParaRPr lang="ru-RU"/>
          </a:p>
        </p:txBody>
      </p:sp>
    </p:spTree>
    <p:extLst>
      <p:ext uri="{BB962C8B-B14F-4D97-AF65-F5344CB8AC3E}">
        <p14:creationId xmlns:p14="http://schemas.microsoft.com/office/powerpoint/2010/main" val="17195166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D5C2DCD-C89B-47BA-81A7-2BEE7BBDCB35}"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8A3727-1DCC-4F29-AC5E-8FEB2732A92E}" type="slidenum">
              <a:rPr lang="ru-RU" smtClean="0"/>
              <a:pPr/>
              <a:t>‹#›</a:t>
            </a:fld>
            <a:endParaRPr lang="ru-RU"/>
          </a:p>
        </p:txBody>
      </p:sp>
    </p:spTree>
    <p:extLst>
      <p:ext uri="{BB962C8B-B14F-4D97-AF65-F5344CB8AC3E}">
        <p14:creationId xmlns:p14="http://schemas.microsoft.com/office/powerpoint/2010/main" val="32206538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D5C2DCD-C89B-47BA-81A7-2BEE7BBDCB35}"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8A3727-1DCC-4F29-AC5E-8FEB2732A92E}" type="slidenum">
              <a:rPr lang="ru-RU" smtClean="0"/>
              <a:pPr/>
              <a:t>‹#›</a:t>
            </a:fld>
            <a:endParaRPr lang="ru-RU"/>
          </a:p>
        </p:txBody>
      </p:sp>
    </p:spTree>
    <p:extLst>
      <p:ext uri="{BB962C8B-B14F-4D97-AF65-F5344CB8AC3E}">
        <p14:creationId xmlns:p14="http://schemas.microsoft.com/office/powerpoint/2010/main" val="33480882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D5C2DCD-C89B-47BA-81A7-2BEE7BBDCB35}"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8A3727-1DCC-4F29-AC5E-8FEB2732A92E}" type="slidenum">
              <a:rPr lang="ru-RU" smtClean="0"/>
              <a:pPr/>
              <a:t>‹#›</a:t>
            </a:fld>
            <a:endParaRPr lang="ru-RU"/>
          </a:p>
        </p:txBody>
      </p:sp>
    </p:spTree>
    <p:extLst>
      <p:ext uri="{BB962C8B-B14F-4D97-AF65-F5344CB8AC3E}">
        <p14:creationId xmlns:p14="http://schemas.microsoft.com/office/powerpoint/2010/main" val="41070348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590552" y="103189"/>
            <a:ext cx="10991849" cy="5953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EC3F0835-7DFA-44CE-A22E-6AB04F8C9E97}" type="slidenum">
              <a:rPr lang="ru-RU"/>
              <a:pPr>
                <a:defRPr/>
              </a:pPr>
              <a:t>‹#›</a:t>
            </a:fld>
            <a:endParaRPr lang="ru-RU"/>
          </a:p>
        </p:txBody>
      </p:sp>
    </p:spTree>
    <p:extLst>
      <p:ext uri="{BB962C8B-B14F-4D97-AF65-F5344CB8AC3E}">
        <p14:creationId xmlns:p14="http://schemas.microsoft.com/office/powerpoint/2010/main" val="3111148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Дата 3"/>
          <p:cNvSpPr>
            <a:spLocks noGrp="1"/>
          </p:cNvSpPr>
          <p:nvPr>
            <p:ph type="dt" sz="half" idx="10"/>
          </p:nvPr>
        </p:nvSpPr>
        <p:spPr/>
        <p:txBody>
          <a:bodyPr/>
          <a:lstStyle>
            <a:lvl1pPr>
              <a:defRPr/>
            </a:lvl1pPr>
          </a:lstStyle>
          <a:p>
            <a:pPr>
              <a:defRPr/>
            </a:pPr>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0C94D0B5-5D2F-485B-BAD8-31C401FD1929}" type="slidenum">
              <a:rPr lang="ru-RU"/>
              <a:pPr>
                <a:defRPr/>
              </a:pPr>
              <a:t>‹#›</a:t>
            </a:fld>
            <a:endParaRPr lang="ru-RU" dirty="0"/>
          </a:p>
        </p:txBody>
      </p:sp>
    </p:spTree>
    <p:extLst>
      <p:ext uri="{BB962C8B-B14F-4D97-AF65-F5344CB8AC3E}">
        <p14:creationId xmlns:p14="http://schemas.microsoft.com/office/powerpoint/2010/main" val="20880604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3"/>
          <p:cNvSpPr>
            <a:spLocks noGrp="1"/>
          </p:cNvSpPr>
          <p:nvPr>
            <p:ph type="dt" sz="half" idx="10"/>
          </p:nvPr>
        </p:nvSpPr>
        <p:spPr/>
        <p:txBody>
          <a:bodyPr/>
          <a:lstStyle>
            <a:lvl1pPr>
              <a:defRPr/>
            </a:lvl1pPr>
          </a:lstStyle>
          <a:p>
            <a:pPr>
              <a:defRPr/>
            </a:pPr>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B347F425-481A-42F8-903A-0B0078CA77B9}" type="slidenum">
              <a:rPr lang="ru-RU"/>
              <a:pPr>
                <a:defRPr/>
              </a:pPr>
              <a:t>‹#›</a:t>
            </a:fld>
            <a:endParaRPr lang="ru-RU" dirty="0"/>
          </a:p>
        </p:txBody>
      </p:sp>
    </p:spTree>
    <p:extLst>
      <p:ext uri="{BB962C8B-B14F-4D97-AF65-F5344CB8AC3E}">
        <p14:creationId xmlns:p14="http://schemas.microsoft.com/office/powerpoint/2010/main" val="178677536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en-US"/>
              <a:t>Click to edit Master title style</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3"/>
          <p:cNvSpPr>
            <a:spLocks noGrp="1"/>
          </p:cNvSpPr>
          <p:nvPr>
            <p:ph type="dt" sz="half" idx="10"/>
          </p:nvPr>
        </p:nvSpPr>
        <p:spPr/>
        <p:txBody>
          <a:bodyPr/>
          <a:lstStyle>
            <a:lvl1pPr>
              <a:defRPr/>
            </a:lvl1pPr>
          </a:lstStyle>
          <a:p>
            <a:pPr>
              <a:defRPr/>
            </a:pPr>
            <a:endParaRPr lang="ru-RU" dirty="0"/>
          </a:p>
        </p:txBody>
      </p:sp>
      <p:sp>
        <p:nvSpPr>
          <p:cNvPr id="8"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dirty="0"/>
          </a:p>
        </p:txBody>
      </p:sp>
      <p:sp>
        <p:nvSpPr>
          <p:cNvPr id="9" name="Номер слайда 5"/>
          <p:cNvSpPr>
            <a:spLocks noGrp="1"/>
          </p:cNvSpPr>
          <p:nvPr>
            <p:ph type="sldNum" sz="quarter" idx="12"/>
          </p:nvPr>
        </p:nvSpPr>
        <p:spPr/>
        <p:txBody>
          <a:bodyPr/>
          <a:lstStyle>
            <a:lvl1pPr>
              <a:defRPr/>
            </a:lvl1pPr>
          </a:lstStyle>
          <a:p>
            <a:pPr>
              <a:defRPr/>
            </a:pPr>
            <a:fld id="{46FEB0D6-4A45-4A1D-AB60-4E34EC65747E}" type="slidenum">
              <a:rPr lang="ru-RU"/>
              <a:pPr>
                <a:defRPr/>
              </a:pPr>
              <a:t>‹#›</a:t>
            </a:fld>
            <a:endParaRPr lang="ru-RU" dirty="0"/>
          </a:p>
        </p:txBody>
      </p:sp>
    </p:spTree>
    <p:extLst>
      <p:ext uri="{BB962C8B-B14F-4D97-AF65-F5344CB8AC3E}">
        <p14:creationId xmlns:p14="http://schemas.microsoft.com/office/powerpoint/2010/main" val="9758168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Дата 3"/>
          <p:cNvSpPr>
            <a:spLocks noGrp="1"/>
          </p:cNvSpPr>
          <p:nvPr>
            <p:ph type="dt" sz="half" idx="10"/>
          </p:nvPr>
        </p:nvSpPr>
        <p:spPr/>
        <p:txBody>
          <a:bodyPr/>
          <a:lstStyle>
            <a:lvl1pPr>
              <a:defRPr/>
            </a:lvl1pPr>
          </a:lstStyle>
          <a:p>
            <a:pPr>
              <a:defRPr/>
            </a:pPr>
            <a:endParaRPr lang="ru-RU" dirty="0"/>
          </a:p>
        </p:txBody>
      </p:sp>
      <p:sp>
        <p:nvSpPr>
          <p:cNvPr id="4"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dirty="0"/>
          </a:p>
        </p:txBody>
      </p:sp>
      <p:sp>
        <p:nvSpPr>
          <p:cNvPr id="5" name="Номер слайда 5"/>
          <p:cNvSpPr>
            <a:spLocks noGrp="1"/>
          </p:cNvSpPr>
          <p:nvPr>
            <p:ph type="sldNum" sz="quarter" idx="12"/>
          </p:nvPr>
        </p:nvSpPr>
        <p:spPr/>
        <p:txBody>
          <a:bodyPr/>
          <a:lstStyle>
            <a:lvl1pPr>
              <a:defRPr/>
            </a:lvl1pPr>
          </a:lstStyle>
          <a:p>
            <a:pPr>
              <a:defRPr/>
            </a:pPr>
            <a:fld id="{393400DB-2C1F-43DC-BAC0-109119555A9E}" type="slidenum">
              <a:rPr lang="ru-RU"/>
              <a:pPr>
                <a:defRPr/>
              </a:pPr>
              <a:t>‹#›</a:t>
            </a:fld>
            <a:endParaRPr lang="ru-RU" dirty="0"/>
          </a:p>
        </p:txBody>
      </p:sp>
    </p:spTree>
    <p:extLst>
      <p:ext uri="{BB962C8B-B14F-4D97-AF65-F5344CB8AC3E}">
        <p14:creationId xmlns:p14="http://schemas.microsoft.com/office/powerpoint/2010/main" val="10550629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ru-RU" dirty="0"/>
          </a:p>
        </p:txBody>
      </p:sp>
      <p:sp>
        <p:nvSpPr>
          <p:cNvPr id="3"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dirty="0"/>
          </a:p>
        </p:txBody>
      </p:sp>
      <p:sp>
        <p:nvSpPr>
          <p:cNvPr id="4" name="Номер слайда 5"/>
          <p:cNvSpPr>
            <a:spLocks noGrp="1"/>
          </p:cNvSpPr>
          <p:nvPr>
            <p:ph type="sldNum" sz="quarter" idx="12"/>
          </p:nvPr>
        </p:nvSpPr>
        <p:spPr/>
        <p:txBody>
          <a:bodyPr/>
          <a:lstStyle>
            <a:lvl1pPr>
              <a:defRPr/>
            </a:lvl1pPr>
          </a:lstStyle>
          <a:p>
            <a:pPr>
              <a:defRPr/>
            </a:pPr>
            <a:fld id="{B36DF856-765E-480F-81FD-8A1B546309CB}" type="slidenum">
              <a:rPr lang="ru-RU"/>
              <a:pPr>
                <a:defRPr/>
              </a:pPr>
              <a:t>‹#›</a:t>
            </a:fld>
            <a:endParaRPr lang="ru-RU" dirty="0"/>
          </a:p>
        </p:txBody>
      </p:sp>
    </p:spTree>
    <p:extLst>
      <p:ext uri="{BB962C8B-B14F-4D97-AF65-F5344CB8AC3E}">
        <p14:creationId xmlns:p14="http://schemas.microsoft.com/office/powerpoint/2010/main" val="6910267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ru-RU"/>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Дата 3"/>
          <p:cNvSpPr>
            <a:spLocks noGrp="1"/>
          </p:cNvSpPr>
          <p:nvPr>
            <p:ph type="dt" sz="half" idx="10"/>
          </p:nvPr>
        </p:nvSpPr>
        <p:spPr/>
        <p:txBody>
          <a:bodyPr/>
          <a:lstStyle>
            <a:lvl1pPr>
              <a:defRPr/>
            </a:lvl1pPr>
          </a:lstStyle>
          <a:p>
            <a:pPr>
              <a:defRPr/>
            </a:pPr>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E0F07166-7E66-45C6-AA11-CD1FC33DD23E}" type="slidenum">
              <a:rPr lang="ru-RU"/>
              <a:pPr>
                <a:defRPr/>
              </a:pPr>
              <a:t>‹#›</a:t>
            </a:fld>
            <a:endParaRPr lang="ru-RU" dirty="0"/>
          </a:p>
        </p:txBody>
      </p:sp>
    </p:spTree>
    <p:extLst>
      <p:ext uri="{BB962C8B-B14F-4D97-AF65-F5344CB8AC3E}">
        <p14:creationId xmlns:p14="http://schemas.microsoft.com/office/powerpoint/2010/main" val="23627221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ru-RU" noProof="0" dirty="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Дата 3"/>
          <p:cNvSpPr>
            <a:spLocks noGrp="1"/>
          </p:cNvSpPr>
          <p:nvPr>
            <p:ph type="dt" sz="half" idx="10"/>
          </p:nvPr>
        </p:nvSpPr>
        <p:spPr/>
        <p:txBody>
          <a:bodyPr/>
          <a:lstStyle>
            <a:lvl1pPr>
              <a:defRPr/>
            </a:lvl1pPr>
          </a:lstStyle>
          <a:p>
            <a:pPr>
              <a:defRPr/>
            </a:pPr>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9C682FAC-26AA-4612-81E8-75D54C82ED6B}" type="slidenum">
              <a:rPr lang="ru-RU"/>
              <a:pPr>
                <a:defRPr/>
              </a:pPr>
              <a:t>‹#›</a:t>
            </a:fld>
            <a:endParaRPr lang="ru-RU" dirty="0"/>
          </a:p>
        </p:txBody>
      </p:sp>
    </p:spTree>
    <p:extLst>
      <p:ext uri="{BB962C8B-B14F-4D97-AF65-F5344CB8AC3E}">
        <p14:creationId xmlns:p14="http://schemas.microsoft.com/office/powerpoint/2010/main" val="5026767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pPr>
              <a:defRPr/>
            </a:pPr>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7BDFEEF7-2BF3-4FFC-98FA-69AF0797A046}" type="slidenum">
              <a:rPr lang="ru-RU"/>
              <a:pPr>
                <a:defRPr/>
              </a:pPr>
              <a:t>‹#›</a:t>
            </a:fld>
            <a:endParaRPr lang="ru-RU" dirty="0"/>
          </a:p>
        </p:txBody>
      </p:sp>
    </p:spTree>
    <p:extLst>
      <p:ext uri="{BB962C8B-B14F-4D97-AF65-F5344CB8AC3E}">
        <p14:creationId xmlns:p14="http://schemas.microsoft.com/office/powerpoint/2010/main" val="4410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7582" y="1709738"/>
            <a:ext cx="9319867" cy="2852737"/>
          </a:xfrm>
        </p:spPr>
        <p:txBody>
          <a:bodyPr anchor="b"/>
          <a:lstStyle>
            <a:lvl1pPr>
              <a:defRPr sz="6000"/>
            </a:lvl1pPr>
          </a:lstStyle>
          <a:p>
            <a:r>
              <a:rPr lang="en-US"/>
              <a:t>Click to edit Master title style</a:t>
            </a:r>
            <a:endParaRPr lang="ru-RU"/>
          </a:p>
        </p:txBody>
      </p:sp>
      <p:sp>
        <p:nvSpPr>
          <p:cNvPr id="3" name="Текст 2"/>
          <p:cNvSpPr>
            <a:spLocks noGrp="1"/>
          </p:cNvSpPr>
          <p:nvPr>
            <p:ph type="body" idx="1"/>
          </p:nvPr>
        </p:nvSpPr>
        <p:spPr>
          <a:xfrm>
            <a:off x="2027582" y="4589463"/>
            <a:ext cx="931986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3194013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lvl1pPr>
              <a:defRPr/>
            </a:lvl1pPr>
          </a:lstStyle>
          <a:p>
            <a:pPr>
              <a:defRPr/>
            </a:pPr>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127th session of the JINR Scientific Council, 20 – 21 February 2020, Dubna</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3420DB7F-5A43-41D8-A814-CF254AB0F626}" type="slidenum">
              <a:rPr lang="ru-RU"/>
              <a:pPr>
                <a:defRPr/>
              </a:pPr>
              <a:t>‹#›</a:t>
            </a:fld>
            <a:endParaRPr lang="ru-RU" dirty="0"/>
          </a:p>
        </p:txBody>
      </p:sp>
    </p:spTree>
    <p:extLst>
      <p:ext uri="{BB962C8B-B14F-4D97-AF65-F5344CB8AC3E}">
        <p14:creationId xmlns:p14="http://schemas.microsoft.com/office/powerpoint/2010/main" val="7855301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CAC615-E09B-4414-B9C4-E695614E3D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Подзаголовок 2">
            <a:extLst>
              <a:ext uri="{FF2B5EF4-FFF2-40B4-BE49-F238E27FC236}">
                <a16:creationId xmlns:a16="http://schemas.microsoft.com/office/drawing/2014/main" id="{CA8963CE-70F5-4524-9553-146C48038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Дата 3">
            <a:extLst>
              <a:ext uri="{FF2B5EF4-FFF2-40B4-BE49-F238E27FC236}">
                <a16:creationId xmlns:a16="http://schemas.microsoft.com/office/drawing/2014/main" id="{2EB67399-2B2A-42DB-9BA7-DBB01F5C3FCE}"/>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8E7A8668-BD48-4357-95DC-A5CE24797431}"/>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65F2943B-B891-447C-878B-97A50D66176B}"/>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3218341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6422C0-BF21-44C5-BBAC-CCA155B0AA31}"/>
              </a:ext>
            </a:extLst>
          </p:cNvPr>
          <p:cNvSpPr>
            <a:spLocks noGrp="1"/>
          </p:cNvSpPr>
          <p:nvPr>
            <p:ph type="title"/>
          </p:nvPr>
        </p:nvSpPr>
        <p:spPr/>
        <p:txBody>
          <a:bodyPr/>
          <a:lstStyle/>
          <a:p>
            <a:r>
              <a:rPr lang="en-US"/>
              <a:t>Click to edit Master title style</a:t>
            </a:r>
            <a:endParaRPr lang="ru-RU"/>
          </a:p>
        </p:txBody>
      </p:sp>
      <p:sp>
        <p:nvSpPr>
          <p:cNvPr id="3" name="Объект 2">
            <a:extLst>
              <a:ext uri="{FF2B5EF4-FFF2-40B4-BE49-F238E27FC236}">
                <a16:creationId xmlns:a16="http://schemas.microsoft.com/office/drawing/2014/main" id="{BEA588CB-1778-4D41-993F-24EF6D14A5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a:extLst>
              <a:ext uri="{FF2B5EF4-FFF2-40B4-BE49-F238E27FC236}">
                <a16:creationId xmlns:a16="http://schemas.microsoft.com/office/drawing/2014/main" id="{0D56AB92-C336-40F0-AF95-6BE54C5514AA}"/>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D50C6A4B-E607-40A8-BA11-053F71BF9C61}"/>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CFA91D7A-B4F9-4D5B-9818-752E0B22D175}"/>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2743153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48196E-2E28-4597-B3DE-1521F7F5C6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Текст 2">
            <a:extLst>
              <a:ext uri="{FF2B5EF4-FFF2-40B4-BE49-F238E27FC236}">
                <a16:creationId xmlns:a16="http://schemas.microsoft.com/office/drawing/2014/main" id="{5C08379B-A5A7-403F-8369-1CB359650A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Дата 3">
            <a:extLst>
              <a:ext uri="{FF2B5EF4-FFF2-40B4-BE49-F238E27FC236}">
                <a16:creationId xmlns:a16="http://schemas.microsoft.com/office/drawing/2014/main" id="{C29D2964-F41D-4A5D-80B3-66C8EAF55E7E}"/>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1DDCBF08-51D5-4382-9A05-35C73A278F71}"/>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B9E70226-08ED-4438-B3F0-B1D8719CB092}"/>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1211261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A67F70-09E3-4C18-9FC2-3573FA92E998}"/>
              </a:ext>
            </a:extLst>
          </p:cNvPr>
          <p:cNvSpPr>
            <a:spLocks noGrp="1"/>
          </p:cNvSpPr>
          <p:nvPr>
            <p:ph type="title"/>
          </p:nvPr>
        </p:nvSpPr>
        <p:spPr/>
        <p:txBody>
          <a:bodyPr/>
          <a:lstStyle/>
          <a:p>
            <a:r>
              <a:rPr lang="en-US"/>
              <a:t>Click to edit Master title style</a:t>
            </a:r>
            <a:endParaRPr lang="ru-RU"/>
          </a:p>
        </p:txBody>
      </p:sp>
      <p:sp>
        <p:nvSpPr>
          <p:cNvPr id="3" name="Объект 2">
            <a:extLst>
              <a:ext uri="{FF2B5EF4-FFF2-40B4-BE49-F238E27FC236}">
                <a16:creationId xmlns:a16="http://schemas.microsoft.com/office/drawing/2014/main" id="{035E7E3C-0BDE-4CF3-946C-2C6F3C1CEB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a:extLst>
              <a:ext uri="{FF2B5EF4-FFF2-40B4-BE49-F238E27FC236}">
                <a16:creationId xmlns:a16="http://schemas.microsoft.com/office/drawing/2014/main" id="{4EA18383-E64C-4862-90BF-B5406D1E6E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a:extLst>
              <a:ext uri="{FF2B5EF4-FFF2-40B4-BE49-F238E27FC236}">
                <a16:creationId xmlns:a16="http://schemas.microsoft.com/office/drawing/2014/main" id="{34D82442-754A-4775-9100-AC135AA9217D}"/>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E8974B69-01E4-45B3-ADEB-FD00ED26953D}"/>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a:extLst>
              <a:ext uri="{FF2B5EF4-FFF2-40B4-BE49-F238E27FC236}">
                <a16:creationId xmlns:a16="http://schemas.microsoft.com/office/drawing/2014/main" id="{1C28D871-1C20-4F1A-9901-F6784EDF1AF1}"/>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459976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4AEA46-6D0E-450E-A68A-8BDACF636419}"/>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Текст 2">
            <a:extLst>
              <a:ext uri="{FF2B5EF4-FFF2-40B4-BE49-F238E27FC236}">
                <a16:creationId xmlns:a16="http://schemas.microsoft.com/office/drawing/2014/main" id="{76079560-71D8-49DA-98B1-92E39F67E9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Объект 3">
            <a:extLst>
              <a:ext uri="{FF2B5EF4-FFF2-40B4-BE49-F238E27FC236}">
                <a16:creationId xmlns:a16="http://schemas.microsoft.com/office/drawing/2014/main" id="{E48C9A07-3427-4B46-A0DE-BA7C74D62D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a:extLst>
              <a:ext uri="{FF2B5EF4-FFF2-40B4-BE49-F238E27FC236}">
                <a16:creationId xmlns:a16="http://schemas.microsoft.com/office/drawing/2014/main" id="{F7EC0D03-6BED-462A-9822-7EAD17B0F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Объект 5">
            <a:extLst>
              <a:ext uri="{FF2B5EF4-FFF2-40B4-BE49-F238E27FC236}">
                <a16:creationId xmlns:a16="http://schemas.microsoft.com/office/drawing/2014/main" id="{DEF68C9E-E4FA-49E5-9ED1-B94FA3DF08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6">
            <a:extLst>
              <a:ext uri="{FF2B5EF4-FFF2-40B4-BE49-F238E27FC236}">
                <a16:creationId xmlns:a16="http://schemas.microsoft.com/office/drawing/2014/main" id="{D30DC5A9-0098-4F1B-A4EB-6C986D7E92FD}"/>
              </a:ext>
            </a:extLst>
          </p:cNvPr>
          <p:cNvSpPr>
            <a:spLocks noGrp="1"/>
          </p:cNvSpPr>
          <p:nvPr>
            <p:ph type="dt" sz="half" idx="10"/>
          </p:nvPr>
        </p:nvSpPr>
        <p:spPr/>
        <p:txBody>
          <a:bodyPr/>
          <a:lstStyle/>
          <a:p>
            <a:endParaRPr lang="ru-RU"/>
          </a:p>
        </p:txBody>
      </p:sp>
      <p:sp>
        <p:nvSpPr>
          <p:cNvPr id="8" name="Нижний колонтитул 7">
            <a:extLst>
              <a:ext uri="{FF2B5EF4-FFF2-40B4-BE49-F238E27FC236}">
                <a16:creationId xmlns:a16="http://schemas.microsoft.com/office/drawing/2014/main" id="{58FE8D95-0D94-4365-9A94-0DF01668A888}"/>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9" name="Номер слайда 8">
            <a:extLst>
              <a:ext uri="{FF2B5EF4-FFF2-40B4-BE49-F238E27FC236}">
                <a16:creationId xmlns:a16="http://schemas.microsoft.com/office/drawing/2014/main" id="{9B5DB81E-3EC3-4DCB-B9D7-9BFF29656154}"/>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1420104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7FAF9D-085F-468E-BDA6-391B0DF4DF04}"/>
              </a:ext>
            </a:extLst>
          </p:cNvPr>
          <p:cNvSpPr>
            <a:spLocks noGrp="1"/>
          </p:cNvSpPr>
          <p:nvPr>
            <p:ph type="title"/>
          </p:nvPr>
        </p:nvSpPr>
        <p:spPr/>
        <p:txBody>
          <a:bodyPr/>
          <a:lstStyle/>
          <a:p>
            <a:r>
              <a:rPr lang="en-US"/>
              <a:t>Click to edit Master title style</a:t>
            </a:r>
            <a:endParaRPr lang="ru-RU"/>
          </a:p>
        </p:txBody>
      </p:sp>
      <p:sp>
        <p:nvSpPr>
          <p:cNvPr id="3" name="Дата 2">
            <a:extLst>
              <a:ext uri="{FF2B5EF4-FFF2-40B4-BE49-F238E27FC236}">
                <a16:creationId xmlns:a16="http://schemas.microsoft.com/office/drawing/2014/main" id="{3ADFAC2D-5538-43C9-831A-B970FD9377F4}"/>
              </a:ext>
            </a:extLst>
          </p:cNvPr>
          <p:cNvSpPr>
            <a:spLocks noGrp="1"/>
          </p:cNvSpPr>
          <p:nvPr>
            <p:ph type="dt" sz="half" idx="10"/>
          </p:nvPr>
        </p:nvSpPr>
        <p:spPr/>
        <p:txBody>
          <a:bodyPr/>
          <a:lstStyle/>
          <a:p>
            <a:endParaRPr lang="ru-RU"/>
          </a:p>
        </p:txBody>
      </p:sp>
      <p:sp>
        <p:nvSpPr>
          <p:cNvPr id="4" name="Нижний колонтитул 3">
            <a:extLst>
              <a:ext uri="{FF2B5EF4-FFF2-40B4-BE49-F238E27FC236}">
                <a16:creationId xmlns:a16="http://schemas.microsoft.com/office/drawing/2014/main" id="{8B8B12B5-2F4C-4E25-B732-0FC668CB7D75}"/>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5" name="Номер слайда 4">
            <a:extLst>
              <a:ext uri="{FF2B5EF4-FFF2-40B4-BE49-F238E27FC236}">
                <a16:creationId xmlns:a16="http://schemas.microsoft.com/office/drawing/2014/main" id="{840FC568-07F8-4EF5-95A8-00C411171FF0}"/>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1474699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E8F564E-B8EE-4D0B-92AF-8C09B3ED3CD8}"/>
              </a:ext>
            </a:extLst>
          </p:cNvPr>
          <p:cNvSpPr>
            <a:spLocks noGrp="1"/>
          </p:cNvSpPr>
          <p:nvPr>
            <p:ph type="dt" sz="half" idx="10"/>
          </p:nvPr>
        </p:nvSpPr>
        <p:spPr/>
        <p:txBody>
          <a:bodyPr/>
          <a:lstStyle/>
          <a:p>
            <a:endParaRPr lang="ru-RU"/>
          </a:p>
        </p:txBody>
      </p:sp>
      <p:sp>
        <p:nvSpPr>
          <p:cNvPr id="3" name="Нижний колонтитул 2">
            <a:extLst>
              <a:ext uri="{FF2B5EF4-FFF2-40B4-BE49-F238E27FC236}">
                <a16:creationId xmlns:a16="http://schemas.microsoft.com/office/drawing/2014/main" id="{D4AB18FD-4C06-415B-8105-43F228E2C5AD}"/>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4" name="Номер слайда 3">
            <a:extLst>
              <a:ext uri="{FF2B5EF4-FFF2-40B4-BE49-F238E27FC236}">
                <a16:creationId xmlns:a16="http://schemas.microsoft.com/office/drawing/2014/main" id="{2E248F9F-8106-445D-A073-023ECD8A4081}"/>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2349233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F2204C-DF33-4820-8FD6-9ABCFFAE4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Объект 2">
            <a:extLst>
              <a:ext uri="{FF2B5EF4-FFF2-40B4-BE49-F238E27FC236}">
                <a16:creationId xmlns:a16="http://schemas.microsoft.com/office/drawing/2014/main" id="{31A7F910-4F9A-4647-96C4-C765F0796C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a:extLst>
              <a:ext uri="{FF2B5EF4-FFF2-40B4-BE49-F238E27FC236}">
                <a16:creationId xmlns:a16="http://schemas.microsoft.com/office/drawing/2014/main" id="{5A4E0CDB-F31E-404F-8E0E-02CAD2F56E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a:extLst>
              <a:ext uri="{FF2B5EF4-FFF2-40B4-BE49-F238E27FC236}">
                <a16:creationId xmlns:a16="http://schemas.microsoft.com/office/drawing/2014/main" id="{91165079-8195-45AE-8292-BA6B46DAC329}"/>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29450620-D716-463A-99C6-0DB0BD89193D}"/>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a:extLst>
              <a:ext uri="{FF2B5EF4-FFF2-40B4-BE49-F238E27FC236}">
                <a16:creationId xmlns:a16="http://schemas.microsoft.com/office/drawing/2014/main" id="{D9406170-2D8E-4CB6-AACA-3560E0AAB4AA}"/>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1197334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52A299-BAB3-4846-A93D-A1F9EE6B4B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Рисунок 2">
            <a:extLst>
              <a:ext uri="{FF2B5EF4-FFF2-40B4-BE49-F238E27FC236}">
                <a16:creationId xmlns:a16="http://schemas.microsoft.com/office/drawing/2014/main" id="{7860DEAA-1F79-410B-B760-01D3C8283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a:p>
        </p:txBody>
      </p:sp>
      <p:sp>
        <p:nvSpPr>
          <p:cNvPr id="4" name="Текст 3">
            <a:extLst>
              <a:ext uri="{FF2B5EF4-FFF2-40B4-BE49-F238E27FC236}">
                <a16:creationId xmlns:a16="http://schemas.microsoft.com/office/drawing/2014/main" id="{0C54DB57-F1EA-4481-857D-D11A815D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a:extLst>
              <a:ext uri="{FF2B5EF4-FFF2-40B4-BE49-F238E27FC236}">
                <a16:creationId xmlns:a16="http://schemas.microsoft.com/office/drawing/2014/main" id="{C77736B4-261C-40D2-9C39-F42CBC9EFAAB}"/>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128BFD15-AF4C-4412-B836-029EE8BAA49B}"/>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a:extLst>
              <a:ext uri="{FF2B5EF4-FFF2-40B4-BE49-F238E27FC236}">
                <a16:creationId xmlns:a16="http://schemas.microsoft.com/office/drawing/2014/main" id="{2CB50041-48F6-40CD-8E4F-DF54C9663395}"/>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683569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a:xfrm>
            <a:off x="1614668" y="6356350"/>
            <a:ext cx="1966732"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692869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1B862C-C4D2-4E1B-99A6-F806CF134CD7}"/>
              </a:ext>
            </a:extLst>
          </p:cNvPr>
          <p:cNvSpPr>
            <a:spLocks noGrp="1"/>
          </p:cNvSpPr>
          <p:nvPr>
            <p:ph type="title"/>
          </p:nvPr>
        </p:nvSpPr>
        <p:spPr/>
        <p:txBody>
          <a:bodyPr/>
          <a:lstStyle/>
          <a:p>
            <a:r>
              <a:rPr lang="en-US"/>
              <a:t>Click to edit Master title style</a:t>
            </a:r>
            <a:endParaRPr lang="ru-RU"/>
          </a:p>
        </p:txBody>
      </p:sp>
      <p:sp>
        <p:nvSpPr>
          <p:cNvPr id="3" name="Вертикальный текст 2">
            <a:extLst>
              <a:ext uri="{FF2B5EF4-FFF2-40B4-BE49-F238E27FC236}">
                <a16:creationId xmlns:a16="http://schemas.microsoft.com/office/drawing/2014/main" id="{B54226EB-A5F9-4F5B-97D9-39B8EDB401C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a:extLst>
              <a:ext uri="{FF2B5EF4-FFF2-40B4-BE49-F238E27FC236}">
                <a16:creationId xmlns:a16="http://schemas.microsoft.com/office/drawing/2014/main" id="{43F4D5AC-D85B-44FB-A3FB-E21998110A1B}"/>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1383E1FB-DB52-42EE-9046-5119770BC1F8}"/>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469C8A72-EF3A-4C02-9AE3-7389EDF8A2ED}"/>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1662088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98538AF-66C1-49A9-BED4-0AE46828E6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Вертикальный текст 2">
            <a:extLst>
              <a:ext uri="{FF2B5EF4-FFF2-40B4-BE49-F238E27FC236}">
                <a16:creationId xmlns:a16="http://schemas.microsoft.com/office/drawing/2014/main" id="{AECBE2A0-EA70-48C8-B9B3-C77FC5E743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a:extLst>
              <a:ext uri="{FF2B5EF4-FFF2-40B4-BE49-F238E27FC236}">
                <a16:creationId xmlns:a16="http://schemas.microsoft.com/office/drawing/2014/main" id="{53F1CDDC-45E5-4FE8-8F88-37CFAB84F6AB}"/>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E0341ABB-CCAB-4D80-84BC-416A601F16A4}"/>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0B6C09A8-D718-47CB-A1E3-2CD91B3E7293}"/>
              </a:ext>
            </a:extLst>
          </p:cNvPr>
          <p:cNvSpPr>
            <a:spLocks noGrp="1"/>
          </p:cNvSpPr>
          <p:nvPr>
            <p:ph type="sldNum" sz="quarter" idx="12"/>
          </p:nvPr>
        </p:nvSpPr>
        <p:spPr/>
        <p:txBody>
          <a:bodyPr/>
          <a:lstStyle/>
          <a:p>
            <a:fld id="{91B2F8D6-517C-437A-B869-750C5D02E5DC}" type="slidenum">
              <a:rPr lang="ru-RU" smtClean="0"/>
              <a:t>‹#›</a:t>
            </a:fld>
            <a:endParaRPr lang="ru-RU"/>
          </a:p>
        </p:txBody>
      </p:sp>
    </p:spTree>
    <p:extLst>
      <p:ext uri="{BB962C8B-B14F-4D97-AF65-F5344CB8AC3E}">
        <p14:creationId xmlns:p14="http://schemas.microsoft.com/office/powerpoint/2010/main" val="3270834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Дата 3"/>
          <p:cNvSpPr>
            <a:spLocks noGrp="1"/>
          </p:cNvSpPr>
          <p:nvPr>
            <p:ph type="dt" sz="half" idx="10"/>
          </p:nvPr>
        </p:nvSpPr>
        <p:spPr/>
        <p:txBody>
          <a:bodyPr/>
          <a:lstStyle/>
          <a:p>
            <a:endParaRPr lang="en-US"/>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3394813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endParaRPr lang="en-US"/>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56485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Дата 3"/>
          <p:cNvSpPr>
            <a:spLocks noGrp="1"/>
          </p:cNvSpPr>
          <p:nvPr>
            <p:ph type="dt" sz="half" idx="10"/>
          </p:nvPr>
        </p:nvSpPr>
        <p:spPr/>
        <p:txBody>
          <a:bodyPr/>
          <a:lstStyle/>
          <a:p>
            <a:endParaRPr lang="en-US"/>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1147508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p:txBody>
          <a:bodyPr/>
          <a:lstStyle/>
          <a:p>
            <a:endParaRPr lang="en-US"/>
          </a:p>
        </p:txBody>
      </p:sp>
      <p:sp>
        <p:nvSpPr>
          <p:cNvPr id="6" name="Нижний колонтитул 5"/>
          <p:cNvSpPr>
            <a:spLocks noGrp="1"/>
          </p:cNvSpPr>
          <p:nvPr>
            <p:ph type="ftr" sz="quarter" idx="11"/>
          </p:nvPr>
        </p:nvSpPr>
        <p:spPr/>
        <p:txBody>
          <a:bodyPr/>
          <a:lstStyle/>
          <a:p>
            <a:r>
              <a:rPr lang="en-US"/>
              <a:t>127th session of the JINR Scientific Council, 20 – 21 February 2020, Dubna</a:t>
            </a:r>
          </a:p>
        </p:txBody>
      </p:sp>
      <p:sp>
        <p:nvSpPr>
          <p:cNvPr id="7" name="Номер слайда 6"/>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151406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Объект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Объект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6"/>
          <p:cNvSpPr>
            <a:spLocks noGrp="1"/>
          </p:cNvSpPr>
          <p:nvPr>
            <p:ph type="dt" sz="half" idx="10"/>
          </p:nvPr>
        </p:nvSpPr>
        <p:spPr/>
        <p:txBody>
          <a:bodyPr/>
          <a:lstStyle/>
          <a:p>
            <a:endParaRPr lang="en-US"/>
          </a:p>
        </p:txBody>
      </p:sp>
      <p:sp>
        <p:nvSpPr>
          <p:cNvPr id="8" name="Нижний колонтитул 7"/>
          <p:cNvSpPr>
            <a:spLocks noGrp="1"/>
          </p:cNvSpPr>
          <p:nvPr>
            <p:ph type="ftr" sz="quarter" idx="11"/>
          </p:nvPr>
        </p:nvSpPr>
        <p:spPr/>
        <p:txBody>
          <a:bodyPr/>
          <a:lstStyle/>
          <a:p>
            <a:r>
              <a:rPr lang="en-US"/>
              <a:t>127th session of the JINR Scientific Council, 20 – 21 February 2020, Dubna</a:t>
            </a:r>
          </a:p>
        </p:txBody>
      </p:sp>
      <p:sp>
        <p:nvSpPr>
          <p:cNvPr id="9" name="Номер слайда 8"/>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2996743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Дата 2"/>
          <p:cNvSpPr>
            <a:spLocks noGrp="1"/>
          </p:cNvSpPr>
          <p:nvPr>
            <p:ph type="dt" sz="half" idx="10"/>
          </p:nvPr>
        </p:nvSpPr>
        <p:spPr/>
        <p:txBody>
          <a:bodyPr/>
          <a:lstStyle/>
          <a:p>
            <a:endParaRPr lang="en-US"/>
          </a:p>
        </p:txBody>
      </p:sp>
      <p:sp>
        <p:nvSpPr>
          <p:cNvPr id="4" name="Нижний колонтитул 3"/>
          <p:cNvSpPr>
            <a:spLocks noGrp="1"/>
          </p:cNvSpPr>
          <p:nvPr>
            <p:ph type="ftr" sz="quarter" idx="11"/>
          </p:nvPr>
        </p:nvSpPr>
        <p:spPr/>
        <p:txBody>
          <a:bodyPr/>
          <a:lstStyle/>
          <a:p>
            <a:r>
              <a:rPr lang="en-US"/>
              <a:t>127th session of the JINR Scientific Council, 20 – 21 February 2020, Dubna</a:t>
            </a:r>
          </a:p>
        </p:txBody>
      </p:sp>
      <p:sp>
        <p:nvSpPr>
          <p:cNvPr id="5" name="Номер слайда 4"/>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4280690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en-US"/>
          </a:p>
        </p:txBody>
      </p:sp>
      <p:sp>
        <p:nvSpPr>
          <p:cNvPr id="3" name="Нижний колонтитул 2"/>
          <p:cNvSpPr>
            <a:spLocks noGrp="1"/>
          </p:cNvSpPr>
          <p:nvPr>
            <p:ph type="ftr" sz="quarter" idx="11"/>
          </p:nvPr>
        </p:nvSpPr>
        <p:spPr/>
        <p:txBody>
          <a:bodyPr/>
          <a:lstStyle/>
          <a:p>
            <a:r>
              <a:rPr lang="en-US"/>
              <a:t>127th session of the JINR Scientific Council, 20 – 21 February 2020, Dubna</a:t>
            </a:r>
          </a:p>
        </p:txBody>
      </p:sp>
      <p:sp>
        <p:nvSpPr>
          <p:cNvPr id="4" name="Номер слайда 3"/>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1957405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p:txBody>
          <a:bodyPr/>
          <a:lstStyle/>
          <a:p>
            <a:endParaRPr lang="en-US"/>
          </a:p>
        </p:txBody>
      </p:sp>
      <p:sp>
        <p:nvSpPr>
          <p:cNvPr id="6" name="Нижний колонтитул 5"/>
          <p:cNvSpPr>
            <a:spLocks noGrp="1"/>
          </p:cNvSpPr>
          <p:nvPr>
            <p:ph type="ftr" sz="quarter" idx="11"/>
          </p:nvPr>
        </p:nvSpPr>
        <p:spPr/>
        <p:txBody>
          <a:bodyPr/>
          <a:lstStyle/>
          <a:p>
            <a:r>
              <a:rPr lang="en-US"/>
              <a:t>127th session of the JINR Scientific Council, 20 – 21 February 2020, Dubna</a:t>
            </a:r>
          </a:p>
        </p:txBody>
      </p:sp>
      <p:sp>
        <p:nvSpPr>
          <p:cNvPr id="7" name="Номер слайда 6"/>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3371211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Объект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Объект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8" name="Нижний колонтитул 7"/>
          <p:cNvSpPr>
            <a:spLocks noGrp="1"/>
          </p:cNvSpPr>
          <p:nvPr>
            <p:ph type="ftr" sz="quarter" idx="11"/>
          </p:nvPr>
        </p:nvSpPr>
        <p:spPr/>
        <p:txBody>
          <a:bodyPr/>
          <a:lstStyle/>
          <a:p>
            <a:r>
              <a:rPr lang="en-US"/>
              <a:t>127th session of the JINR Scientific Council, 20 – 21 February 2020, Dubna</a:t>
            </a:r>
            <a:endParaRPr lang="ru-RU"/>
          </a:p>
        </p:txBody>
      </p:sp>
      <p:sp>
        <p:nvSpPr>
          <p:cNvPr id="9" name="Номер слайда 8"/>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4984491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p:txBody>
          <a:bodyPr/>
          <a:lstStyle/>
          <a:p>
            <a:endParaRPr lang="en-US"/>
          </a:p>
        </p:txBody>
      </p:sp>
      <p:sp>
        <p:nvSpPr>
          <p:cNvPr id="6" name="Нижний колонтитул 5"/>
          <p:cNvSpPr>
            <a:spLocks noGrp="1"/>
          </p:cNvSpPr>
          <p:nvPr>
            <p:ph type="ftr" sz="quarter" idx="11"/>
          </p:nvPr>
        </p:nvSpPr>
        <p:spPr/>
        <p:txBody>
          <a:bodyPr/>
          <a:lstStyle/>
          <a:p>
            <a:r>
              <a:rPr lang="en-US"/>
              <a:t>127th session of the JINR Scientific Council, 20 – 21 February 2020, Dubna</a:t>
            </a:r>
          </a:p>
        </p:txBody>
      </p:sp>
      <p:sp>
        <p:nvSpPr>
          <p:cNvPr id="7" name="Номер слайда 6"/>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2785772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endParaRPr lang="en-US"/>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3625548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endParaRPr lang="en-US"/>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p>
        </p:txBody>
      </p:sp>
      <p:sp>
        <p:nvSpPr>
          <p:cNvPr id="6" name="Номер слайда 5"/>
          <p:cNvSpPr>
            <a:spLocks noGrp="1"/>
          </p:cNvSpPr>
          <p:nvPr>
            <p:ph type="sldNum" sz="quarter" idx="12"/>
          </p:nvPr>
        </p:nvSpPr>
        <p:spPr/>
        <p:txBody>
          <a:bodyPr/>
          <a:lstStyle/>
          <a:p>
            <a:fld id="{0D7BC821-D4CF-448E-8710-803C01E5560F}" type="slidenum">
              <a:rPr lang="en-US" smtClean="0"/>
              <a:t>‹#›</a:t>
            </a:fld>
            <a:endParaRPr lang="en-US"/>
          </a:p>
        </p:txBody>
      </p:sp>
    </p:spTree>
    <p:extLst>
      <p:ext uri="{BB962C8B-B14F-4D97-AF65-F5344CB8AC3E}">
        <p14:creationId xmlns:p14="http://schemas.microsoft.com/office/powerpoint/2010/main" val="2585282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en-US"/>
              <a:t>Click to edit Master title style</a:t>
            </a:r>
            <a:endParaRPr lang="ru-RU"/>
          </a:p>
        </p:txBody>
      </p:sp>
      <p:sp>
        <p:nvSpPr>
          <p:cNvPr id="3" name="Содержимое 2"/>
          <p:cNvSpPr>
            <a:spLocks noGrp="1"/>
          </p:cNvSpPr>
          <p:nvPr>
            <p:ph sz="quarter" idx="1"/>
          </p:nvPr>
        </p:nvSpPr>
        <p:spPr>
          <a:xfrm>
            <a:off x="624417" y="1268413"/>
            <a:ext cx="5384800" cy="2227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quarter" idx="2"/>
          </p:nvPr>
        </p:nvSpPr>
        <p:spPr>
          <a:xfrm>
            <a:off x="624417" y="3648075"/>
            <a:ext cx="5384800"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half" idx="3"/>
          </p:nvPr>
        </p:nvSpPr>
        <p:spPr>
          <a:xfrm>
            <a:off x="6212417" y="1268413"/>
            <a:ext cx="5384800" cy="4608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Rectangle 4"/>
          <p:cNvSpPr>
            <a:spLocks noGrp="1" noChangeArrowheads="1"/>
          </p:cNvSpPr>
          <p:nvPr>
            <p:ph type="dt" sz="half" idx="10"/>
          </p:nvPr>
        </p:nvSpPr>
        <p:spPr/>
        <p:txBody>
          <a:bodyPr/>
          <a:lstStyle>
            <a:lvl1pP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r>
              <a:rPr lang="en-US"/>
              <a:t>127th session of the JINR Scientific Council, 20 – 21 February 2020, Dubna</a:t>
            </a:r>
          </a:p>
        </p:txBody>
      </p:sp>
      <p:sp>
        <p:nvSpPr>
          <p:cNvPr id="8" name="Rectangle 6"/>
          <p:cNvSpPr>
            <a:spLocks noGrp="1" noChangeArrowheads="1"/>
          </p:cNvSpPr>
          <p:nvPr>
            <p:ph type="sldNum" sz="quarter" idx="12"/>
          </p:nvPr>
        </p:nvSpPr>
        <p:spPr/>
        <p:txBody>
          <a:bodyPr/>
          <a:lstStyle>
            <a:lvl1pPr>
              <a:defRPr/>
            </a:lvl1pPr>
          </a:lstStyle>
          <a:p>
            <a:fld id="{0D7BC821-D4CF-448E-8710-803C01E5560F}" type="slidenum">
              <a:rPr lang="en-US" smtClean="0"/>
              <a:t>‹#›</a:t>
            </a:fld>
            <a:endParaRPr lang="en-US"/>
          </a:p>
        </p:txBody>
      </p:sp>
    </p:spTree>
    <p:extLst>
      <p:ext uri="{BB962C8B-B14F-4D97-AF65-F5344CB8AC3E}">
        <p14:creationId xmlns:p14="http://schemas.microsoft.com/office/powerpoint/2010/main" val="2540138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аблица 2"/>
          <p:cNvSpPr>
            <a:spLocks noGrp="1"/>
          </p:cNvSpPr>
          <p:nvPr>
            <p:ph type="tbl" idx="1"/>
          </p:nvPr>
        </p:nvSpPr>
        <p:spPr>
          <a:xfrm>
            <a:off x="914400" y="1981200"/>
            <a:ext cx="10363200" cy="4114800"/>
          </a:xfrm>
        </p:spPr>
        <p:txBody>
          <a:bodyPr/>
          <a:lstStyle/>
          <a:p>
            <a:pPr lvl="0"/>
            <a:r>
              <a:rPr lang="en-US" noProof="0"/>
              <a:t>Click icon to add table</a:t>
            </a:r>
            <a:endParaRPr lang="ru-RU" noProof="0"/>
          </a:p>
        </p:txBody>
      </p:sp>
      <p:sp>
        <p:nvSpPr>
          <p:cNvPr id="4" name="Нижний колонтитул 3"/>
          <p:cNvSpPr>
            <a:spLocks noGrp="1"/>
          </p:cNvSpPr>
          <p:nvPr>
            <p:ph type="ftr" sz="quarter" idx="10"/>
          </p:nvPr>
        </p:nvSpPr>
        <p:spPr/>
        <p:txBody>
          <a:bodyPr/>
          <a:lstStyle>
            <a:lvl1pPr>
              <a:defRPr/>
            </a:lvl1pPr>
          </a:lstStyle>
          <a:p>
            <a:r>
              <a:rPr lang="en-US"/>
              <a:t>127th session of the JINR Scientific Council, 20 – 21 February 2020, Dubna</a:t>
            </a:r>
          </a:p>
        </p:txBody>
      </p:sp>
    </p:spTree>
    <p:extLst>
      <p:ext uri="{BB962C8B-B14F-4D97-AF65-F5344CB8AC3E}">
        <p14:creationId xmlns:p14="http://schemas.microsoft.com/office/powerpoint/2010/main" val="165037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екст 2"/>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Нижний колонтитул 4"/>
          <p:cNvSpPr>
            <a:spLocks noGrp="1"/>
          </p:cNvSpPr>
          <p:nvPr>
            <p:ph type="ftr" sz="quarter" idx="10"/>
          </p:nvPr>
        </p:nvSpPr>
        <p:spPr/>
        <p:txBody>
          <a:bodyPr/>
          <a:lstStyle>
            <a:lvl1pPr>
              <a:defRPr/>
            </a:lvl1pPr>
          </a:lstStyle>
          <a:p>
            <a:r>
              <a:rPr lang="en-US"/>
              <a:t>127th session of the JINR Scientific Council, 20 – 21 February 2020, Dubna</a:t>
            </a:r>
          </a:p>
        </p:txBody>
      </p:sp>
    </p:spTree>
    <p:extLst>
      <p:ext uri="{BB962C8B-B14F-4D97-AF65-F5344CB8AC3E}">
        <p14:creationId xmlns:p14="http://schemas.microsoft.com/office/powerpoint/2010/main" val="1267224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055362"/>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3" name="Rectangle 4"/>
          <p:cNvSpPr>
            <a:spLocks noGrp="1" noChangeArrowheads="1"/>
          </p:cNvSpPr>
          <p:nvPr>
            <p:ph type="dt" sz="half" idx="10"/>
          </p:nvPr>
        </p:nvSpPr>
        <p:spPr/>
        <p:txBody>
          <a:bodyPr/>
          <a:lstStyle>
            <a:lvl1pPr>
              <a:defRPr/>
            </a:lvl1pPr>
          </a:lstStyle>
          <a:p>
            <a:endParaRPr lang="ru-RU"/>
          </a:p>
        </p:txBody>
      </p:sp>
      <p:sp>
        <p:nvSpPr>
          <p:cNvPr id="4" name="Rectangle 5"/>
          <p:cNvSpPr>
            <a:spLocks noGrp="1" noChangeArrowheads="1"/>
          </p:cNvSpPr>
          <p:nvPr>
            <p:ph type="ftr" sz="quarter" idx="11"/>
          </p:nvPr>
        </p:nvSpPr>
        <p:spPr/>
        <p:txBody>
          <a:bodyPr/>
          <a:lstStyle>
            <a:lvl1pPr>
              <a:defRPr/>
            </a:lvl1pPr>
          </a:lstStyle>
          <a:p>
            <a:r>
              <a:rPr lang="en-US"/>
              <a:t>127th session of the JINR Scientific Council, 20 – 21 February 2020, Dubna</a:t>
            </a:r>
            <a:endParaRPr lang="ru-RU"/>
          </a:p>
        </p:txBody>
      </p:sp>
      <p:sp>
        <p:nvSpPr>
          <p:cNvPr id="5" name="Rectangle 6"/>
          <p:cNvSpPr>
            <a:spLocks noGrp="1" noChangeArrowheads="1"/>
          </p:cNvSpPr>
          <p:nvPr>
            <p:ph type="sldNum" sz="quarter" idx="12"/>
          </p:nvPr>
        </p:nvSpPr>
        <p:spPr/>
        <p:txBody>
          <a:bodyPr/>
          <a:lstStyle>
            <a:lvl1pPr>
              <a:defRPr/>
            </a:lvl1pPr>
          </a:lstStyle>
          <a:p>
            <a:fld id="{1F4D7451-6DDB-416D-B585-EA6A12E6D80F}" type="slidenum">
              <a:rPr lang="ru-RU" smtClean="0"/>
              <a:t>‹#›</a:t>
            </a:fld>
            <a:endParaRPr lang="ru-RU"/>
          </a:p>
        </p:txBody>
      </p:sp>
    </p:spTree>
    <p:extLst>
      <p:ext uri="{BB962C8B-B14F-4D97-AF65-F5344CB8AC3E}">
        <p14:creationId xmlns:p14="http://schemas.microsoft.com/office/powerpoint/2010/main" val="3970680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4185665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423493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4" name="Нижний колонтитул 3"/>
          <p:cNvSpPr>
            <a:spLocks noGrp="1"/>
          </p:cNvSpPr>
          <p:nvPr>
            <p:ph type="ftr" sz="quarter" idx="11"/>
          </p:nvPr>
        </p:nvSpPr>
        <p:spPr>
          <a:xfrm>
            <a:off x="1329448" y="6373684"/>
            <a:ext cx="7724862" cy="446527"/>
          </a:xfrm>
        </p:spPr>
        <p:txBody>
          <a:bodyPr/>
          <a:lstStyle/>
          <a:p>
            <a:r>
              <a:rPr lang="en-US"/>
              <a:t>127th session of the JINR Scientific Council, 20 – 21 February 2020, Dubna</a:t>
            </a:r>
            <a:endParaRPr lang="ru-RU"/>
          </a:p>
        </p:txBody>
      </p:sp>
      <p:sp>
        <p:nvSpPr>
          <p:cNvPr id="5" name="Номер слайда 4"/>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35263299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457172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33661537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Объект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Объект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r>
              <a:rPr lang="en-US"/>
              <a:t>127th session of the JINR Scientific Council, 20 – 21 February 2020, Dubna</a:t>
            </a:r>
            <a:endParaRPr lang="ru-RU"/>
          </a:p>
        </p:txBody>
      </p:sp>
      <p:sp>
        <p:nvSpPr>
          <p:cNvPr id="9" name="Номер слайда 8"/>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26109620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r>
              <a:rPr lang="en-US"/>
              <a:t>127th session of the JINR Scientific Council, 20 – 21 February 2020, Dubna</a:t>
            </a:r>
            <a:endParaRPr lang="ru-RU"/>
          </a:p>
        </p:txBody>
      </p:sp>
      <p:sp>
        <p:nvSpPr>
          <p:cNvPr id="5" name="Номер слайда 4"/>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1463602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r>
              <a:rPr lang="en-US"/>
              <a:t>127th session of the JINR Scientific Council, 20 – 21 February 2020, Dubna</a:t>
            </a:r>
            <a:endParaRPr lang="ru-RU"/>
          </a:p>
        </p:txBody>
      </p:sp>
      <p:sp>
        <p:nvSpPr>
          <p:cNvPr id="4" name="Номер слайда 3"/>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5700463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2972739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855619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7605039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31599000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en-US"/>
              <a:t>Click to edit Master title style</a:t>
            </a:r>
            <a:endParaRPr lang="ru-RU"/>
          </a:p>
        </p:txBody>
      </p:sp>
      <p:sp>
        <p:nvSpPr>
          <p:cNvPr id="3" name="Содержимое 2"/>
          <p:cNvSpPr>
            <a:spLocks noGrp="1"/>
          </p:cNvSpPr>
          <p:nvPr>
            <p:ph sz="quarter" idx="1"/>
          </p:nvPr>
        </p:nvSpPr>
        <p:spPr>
          <a:xfrm>
            <a:off x="624417" y="1268413"/>
            <a:ext cx="5384800" cy="2227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quarter" idx="2"/>
          </p:nvPr>
        </p:nvSpPr>
        <p:spPr>
          <a:xfrm>
            <a:off x="624417" y="3648075"/>
            <a:ext cx="5384800"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half" idx="3"/>
          </p:nvPr>
        </p:nvSpPr>
        <p:spPr>
          <a:xfrm>
            <a:off x="6212417" y="1268413"/>
            <a:ext cx="5384800" cy="4608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Rectangle 4"/>
          <p:cNvSpPr>
            <a:spLocks noGrp="1" noChangeArrowheads="1"/>
          </p:cNvSpPr>
          <p:nvPr>
            <p:ph type="dt" sz="half" idx="10"/>
          </p:nvPr>
        </p:nvSpPr>
        <p:spPr/>
        <p:txBody>
          <a:bodyPr/>
          <a:lstStyle>
            <a:lvl1pPr>
              <a:defRPr/>
            </a:lvl1pPr>
          </a:lstStyle>
          <a:p>
            <a:endParaRPr lang="ru-RU"/>
          </a:p>
        </p:txBody>
      </p:sp>
      <p:sp>
        <p:nvSpPr>
          <p:cNvPr id="7" name="Rectangle 5"/>
          <p:cNvSpPr>
            <a:spLocks noGrp="1" noChangeArrowheads="1"/>
          </p:cNvSpPr>
          <p:nvPr>
            <p:ph type="ftr" sz="quarter" idx="11"/>
          </p:nvPr>
        </p:nvSpPr>
        <p:spPr/>
        <p:txBody>
          <a:bodyPr/>
          <a:lstStyle>
            <a:lvl1pPr>
              <a:defRPr/>
            </a:lvl1pPr>
          </a:lstStyle>
          <a:p>
            <a:r>
              <a:rPr lang="en-US"/>
              <a:t>127th session of the JINR Scientific Council, 20 – 21 February 2020, Dubna</a:t>
            </a:r>
            <a:endParaRPr lang="ru-RU"/>
          </a:p>
        </p:txBody>
      </p:sp>
      <p:sp>
        <p:nvSpPr>
          <p:cNvPr id="8" name="Rectangle 6"/>
          <p:cNvSpPr>
            <a:spLocks noGrp="1" noChangeArrowheads="1"/>
          </p:cNvSpPr>
          <p:nvPr>
            <p:ph type="sldNum" sz="quarter" idx="12"/>
          </p:nvPr>
        </p:nvSpPr>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1407272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r>
              <a:rPr lang="en-US"/>
              <a:t>127th session of the JINR Scientific Council, 20 – 21 February 2020, Dubna</a:t>
            </a:r>
            <a:endParaRPr lang="ru-RU"/>
          </a:p>
        </p:txBody>
      </p:sp>
      <p:sp>
        <p:nvSpPr>
          <p:cNvPr id="4" name="Номер слайда 3"/>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0525049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аблица 2"/>
          <p:cNvSpPr>
            <a:spLocks noGrp="1"/>
          </p:cNvSpPr>
          <p:nvPr>
            <p:ph type="tbl" idx="1"/>
          </p:nvPr>
        </p:nvSpPr>
        <p:spPr>
          <a:xfrm>
            <a:off x="914400" y="1981200"/>
            <a:ext cx="10363200" cy="4114800"/>
          </a:xfrm>
        </p:spPr>
        <p:txBody>
          <a:bodyPr/>
          <a:lstStyle/>
          <a:p>
            <a:pPr lvl="0"/>
            <a:r>
              <a:rPr lang="en-US" noProof="0"/>
              <a:t>Click icon to add table</a:t>
            </a:r>
            <a:endParaRPr lang="ru-RU" noProof="0"/>
          </a:p>
        </p:txBody>
      </p:sp>
      <p:sp>
        <p:nvSpPr>
          <p:cNvPr id="4" name="Нижний колонтитул 3"/>
          <p:cNvSpPr>
            <a:spLocks noGrp="1"/>
          </p:cNvSpPr>
          <p:nvPr>
            <p:ph type="ftr" sz="quarter" idx="10"/>
          </p:nvPr>
        </p:nvSpPr>
        <p:spPr/>
        <p:txBody>
          <a:bodyPr/>
          <a:lstStyle>
            <a:lvl1pPr>
              <a:defRPr/>
            </a:lvl1pPr>
          </a:lstStyle>
          <a:p>
            <a:r>
              <a:rPr lang="en-US"/>
              <a:t>127th session of the JINR Scientific Council, 20 – 21 February 2020, Dubna</a:t>
            </a:r>
            <a:endParaRPr lang="ru-RU"/>
          </a:p>
        </p:txBody>
      </p:sp>
    </p:spTree>
    <p:extLst>
      <p:ext uri="{BB962C8B-B14F-4D97-AF65-F5344CB8AC3E}">
        <p14:creationId xmlns:p14="http://schemas.microsoft.com/office/powerpoint/2010/main" val="9609211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екст 2"/>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Нижний колонтитул 4"/>
          <p:cNvSpPr>
            <a:spLocks noGrp="1"/>
          </p:cNvSpPr>
          <p:nvPr>
            <p:ph type="ftr" sz="quarter" idx="10"/>
          </p:nvPr>
        </p:nvSpPr>
        <p:spPr/>
        <p:txBody>
          <a:bodyPr/>
          <a:lstStyle>
            <a:lvl1pPr>
              <a:defRPr/>
            </a:lvl1pPr>
          </a:lstStyle>
          <a:p>
            <a:r>
              <a:rPr lang="en-US"/>
              <a:t>127th session of the JINR Scientific Council, 20 – 21 February 2020, Dubna</a:t>
            </a:r>
            <a:endParaRPr lang="ru-RU"/>
          </a:p>
        </p:txBody>
      </p:sp>
    </p:spTree>
    <p:extLst>
      <p:ext uri="{BB962C8B-B14F-4D97-AF65-F5344CB8AC3E}">
        <p14:creationId xmlns:p14="http://schemas.microsoft.com/office/powerpoint/2010/main" val="922399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115888"/>
            <a:ext cx="10972800" cy="1143000"/>
          </a:xfrm>
        </p:spPr>
        <p:txBody>
          <a:bodyPr/>
          <a:lstStyle/>
          <a:p>
            <a:r>
              <a:rPr lang="en-US"/>
              <a:t>Click to edit Master title style</a:t>
            </a:r>
            <a:endParaRPr lang="ru-RU"/>
          </a:p>
        </p:txBody>
      </p:sp>
      <p:sp>
        <p:nvSpPr>
          <p:cNvPr id="3" name="Объект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Объект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Объект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6"/>
          <p:cNvSpPr>
            <a:spLocks noGrp="1"/>
          </p:cNvSpPr>
          <p:nvPr>
            <p:ph type="dt" sz="half" idx="10"/>
          </p:nvPr>
        </p:nvSpPr>
        <p:spPr>
          <a:xfrm>
            <a:off x="609600" y="6245225"/>
            <a:ext cx="2844800" cy="476250"/>
          </a:xfrm>
        </p:spPr>
        <p:txBody>
          <a:bodyPr/>
          <a:lstStyle>
            <a:lvl1pPr>
              <a:defRPr/>
            </a:lvl1pPr>
          </a:lstStyle>
          <a:p>
            <a:endParaRPr lang="ru-RU"/>
          </a:p>
        </p:txBody>
      </p:sp>
      <p:sp>
        <p:nvSpPr>
          <p:cNvPr id="8" name="Нижний колонтитул 7"/>
          <p:cNvSpPr>
            <a:spLocks noGrp="1"/>
          </p:cNvSpPr>
          <p:nvPr>
            <p:ph type="ftr" sz="quarter" idx="11"/>
          </p:nvPr>
        </p:nvSpPr>
        <p:spPr>
          <a:xfrm>
            <a:off x="3790951" y="6237288"/>
            <a:ext cx="4800600" cy="476250"/>
          </a:xfrm>
        </p:spPr>
        <p:txBody>
          <a:bodyPr/>
          <a:lstStyle>
            <a:lvl1pPr>
              <a:defRPr/>
            </a:lvl1pPr>
          </a:lstStyle>
          <a:p>
            <a:r>
              <a:rPr lang="en-US"/>
              <a:t>127th session of the JINR Scientific Council, 20 – 21 February 2020, Dubna</a:t>
            </a:r>
            <a:endParaRPr lang="ru-RU"/>
          </a:p>
        </p:txBody>
      </p:sp>
      <p:sp>
        <p:nvSpPr>
          <p:cNvPr id="9" name="Номер слайда 8"/>
          <p:cNvSpPr>
            <a:spLocks noGrp="1"/>
          </p:cNvSpPr>
          <p:nvPr>
            <p:ph type="sldNum" sz="quarter" idx="12"/>
          </p:nvPr>
        </p:nvSpPr>
        <p:spPr>
          <a:xfrm>
            <a:off x="8737600" y="6245225"/>
            <a:ext cx="2844800" cy="476250"/>
          </a:xfr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28743001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en-US"/>
              <a:t>Click to edit Master title style</a:t>
            </a:r>
            <a:endParaRPr lang="ru-RU"/>
          </a:p>
        </p:txBody>
      </p:sp>
      <p:sp>
        <p:nvSpPr>
          <p:cNvPr id="3" name="Текст 2"/>
          <p:cNvSpPr>
            <a:spLocks noGrp="1"/>
          </p:cNvSpPr>
          <p:nvPr>
            <p:ph type="body" sz="half" idx="1"/>
          </p:nvPr>
        </p:nvSpPr>
        <p:spPr>
          <a:xfrm>
            <a:off x="609600" y="1412875"/>
            <a:ext cx="5384800" cy="471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quarter" idx="2"/>
          </p:nvPr>
        </p:nvSpPr>
        <p:spPr>
          <a:xfrm>
            <a:off x="6197600" y="1412875"/>
            <a:ext cx="5384800" cy="2279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Объект 4"/>
          <p:cNvSpPr>
            <a:spLocks noGrp="1"/>
          </p:cNvSpPr>
          <p:nvPr>
            <p:ph sz="quarter" idx="3"/>
          </p:nvPr>
        </p:nvSpPr>
        <p:spPr>
          <a:xfrm>
            <a:off x="6197600" y="3844925"/>
            <a:ext cx="5384800" cy="2281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Дата 5"/>
          <p:cNvSpPr>
            <a:spLocks noGrp="1"/>
          </p:cNvSpPr>
          <p:nvPr>
            <p:ph type="dt" sz="half" idx="10"/>
          </p:nvPr>
        </p:nvSpPr>
        <p:spPr>
          <a:xfrm>
            <a:off x="609600" y="6245225"/>
            <a:ext cx="2844800" cy="476250"/>
          </a:xfrm>
        </p:spPr>
        <p:txBody>
          <a:bodyPr/>
          <a:lstStyle>
            <a:lvl1pPr>
              <a:defRPr/>
            </a:lvl1pPr>
          </a:lstStyle>
          <a:p>
            <a:endParaRPr lang="ru-RU"/>
          </a:p>
        </p:txBody>
      </p:sp>
      <p:sp>
        <p:nvSpPr>
          <p:cNvPr id="7" name="Нижний колонтитул 6"/>
          <p:cNvSpPr>
            <a:spLocks noGrp="1"/>
          </p:cNvSpPr>
          <p:nvPr>
            <p:ph type="ftr" sz="quarter" idx="11"/>
          </p:nvPr>
        </p:nvSpPr>
        <p:spPr>
          <a:xfrm>
            <a:off x="3600451" y="6245225"/>
            <a:ext cx="4991100" cy="476250"/>
          </a:xfrm>
        </p:spPr>
        <p:txBody>
          <a:bodyPr/>
          <a:lstStyle>
            <a:lvl1pPr>
              <a:defRPr/>
            </a:lvl1pPr>
          </a:lstStyle>
          <a:p>
            <a:r>
              <a:rPr lang="en-US"/>
              <a:t>127th session of the JINR Scientific Council, 20 – 21 February 2020, Dubna</a:t>
            </a:r>
            <a:endParaRPr lang="ru-RU"/>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42348789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en-US"/>
              <a:t>Click to edit Master title style</a:t>
            </a:r>
            <a:endParaRPr lang="ru-RU"/>
          </a:p>
        </p:txBody>
      </p:sp>
      <p:sp>
        <p:nvSpPr>
          <p:cNvPr id="3" name="Место для изображения из Интернета 2"/>
          <p:cNvSpPr>
            <a:spLocks noGrp="1"/>
          </p:cNvSpPr>
          <p:nvPr>
            <p:ph type="clipArt" sz="half" idx="1"/>
          </p:nvPr>
        </p:nvSpPr>
        <p:spPr>
          <a:xfrm>
            <a:off x="609600" y="1412875"/>
            <a:ext cx="5384800" cy="4713288"/>
          </a:xfrm>
        </p:spPr>
        <p:txBody>
          <a:bodyPr/>
          <a:lstStyle/>
          <a:p>
            <a:r>
              <a:rPr lang="en-US"/>
              <a:t>Click icon to add online image</a:t>
            </a:r>
            <a:endParaRPr lang="ru-RU"/>
          </a:p>
        </p:txBody>
      </p:sp>
      <p:sp>
        <p:nvSpPr>
          <p:cNvPr id="4" name="Текст 3"/>
          <p:cNvSpPr>
            <a:spLocks noGrp="1"/>
          </p:cNvSpPr>
          <p:nvPr>
            <p:ph type="body" sz="half" idx="2"/>
          </p:nvPr>
        </p:nvSpPr>
        <p:spPr>
          <a:xfrm>
            <a:off x="6197600" y="1412875"/>
            <a:ext cx="5384800" cy="471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a:xfrm>
            <a:off x="609600" y="6245225"/>
            <a:ext cx="2844800" cy="476250"/>
          </a:xfrm>
        </p:spPr>
        <p:txBody>
          <a:bodyPr/>
          <a:lstStyle>
            <a:lvl1pPr>
              <a:defRPr/>
            </a:lvl1pPr>
          </a:lstStyle>
          <a:p>
            <a:endParaRPr lang="ru-RU"/>
          </a:p>
        </p:txBody>
      </p:sp>
      <p:sp>
        <p:nvSpPr>
          <p:cNvPr id="6" name="Нижний колонтитул 5"/>
          <p:cNvSpPr>
            <a:spLocks noGrp="1"/>
          </p:cNvSpPr>
          <p:nvPr>
            <p:ph type="ftr" sz="quarter" idx="11"/>
          </p:nvPr>
        </p:nvSpPr>
        <p:spPr>
          <a:xfrm>
            <a:off x="3600451" y="6245225"/>
            <a:ext cx="4991100" cy="476250"/>
          </a:xfrm>
        </p:spPr>
        <p:txBody>
          <a:bodyPr/>
          <a:lstStyle>
            <a:lvl1pPr>
              <a:defRPr/>
            </a:lvl1pPr>
          </a:lstStyle>
          <a:p>
            <a:r>
              <a:rPr lang="en-US"/>
              <a:t>127th session of the JINR Scientific Council, 20 – 21 February 2020, Dubna</a:t>
            </a:r>
            <a:endParaRPr lang="ru-RU"/>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20597205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945167"/>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ko-KR"/>
              <a:t>Click to edit Master title style</a:t>
            </a:r>
            <a:endParaRPr lang="ko-KR" alt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a:t>Click to edit Master subtitle style</a:t>
            </a:r>
            <a:endParaRPr lang="ko-KR" altLang="en-US"/>
          </a:p>
        </p:txBody>
      </p:sp>
      <p:sp>
        <p:nvSpPr>
          <p:cNvPr id="4" name="Date Placeholder 3"/>
          <p:cNvSpPr>
            <a:spLocks noGrp="1"/>
          </p:cNvSpPr>
          <p:nvPr>
            <p:ph type="dt" sz="half" idx="10"/>
          </p:nvPr>
        </p:nvSpPr>
        <p:spPr/>
        <p:txBody>
          <a:bodyPr/>
          <a:lstStyle>
            <a:lvl1pPr>
              <a:defRPr/>
            </a:lvl1pPr>
          </a:lstStyle>
          <a:p>
            <a:pPr>
              <a:defRPr/>
            </a:pPr>
            <a:endParaRPr lang="ko-KR" altLang="en-US"/>
          </a:p>
        </p:txBody>
      </p:sp>
      <p:sp>
        <p:nvSpPr>
          <p:cNvPr id="5" name="Footer Placeholder 4"/>
          <p:cNvSpPr>
            <a:spLocks noGrp="1"/>
          </p:cNvSpPr>
          <p:nvPr>
            <p:ph type="ftr" sz="quarter" idx="11"/>
          </p:nvPr>
        </p:nvSpPr>
        <p:spPr/>
        <p:txBody>
          <a:bodyPr/>
          <a:lstStyle>
            <a:lvl1pPr>
              <a:defRPr/>
            </a:lvl1pPr>
          </a:lstStyle>
          <a:p>
            <a:pPr>
              <a:defRPr/>
            </a:pPr>
            <a:r>
              <a:rPr lang="en-US" altLang="ko-KR"/>
              <a:t>127th session of the JINR Scientific Council, 20 – 21 February 2020, Dubna</a:t>
            </a:r>
            <a:endParaRPr lang="ko-KR" altLang="en-US"/>
          </a:p>
        </p:txBody>
      </p:sp>
      <p:sp>
        <p:nvSpPr>
          <p:cNvPr id="6" name="Slide Number Placeholder 5"/>
          <p:cNvSpPr>
            <a:spLocks noGrp="1"/>
          </p:cNvSpPr>
          <p:nvPr>
            <p:ph type="sldNum" sz="quarter" idx="12"/>
          </p:nvPr>
        </p:nvSpPr>
        <p:spPr/>
        <p:txBody>
          <a:bodyPr/>
          <a:lstStyle>
            <a:lvl1pPr>
              <a:defRPr/>
            </a:lvl1pPr>
          </a:lstStyle>
          <a:p>
            <a:pPr>
              <a:defRPr/>
            </a:pPr>
            <a:fld id="{271A4006-A5E4-4704-98BB-A46B118FB60F}" type="slidenum">
              <a:rPr lang="ko-KR" altLang="en-US"/>
              <a:pPr>
                <a:defRPr/>
              </a:pPr>
              <a:t>‹#›</a:t>
            </a:fld>
            <a:endParaRPr lang="ko-KR" altLang="en-US"/>
          </a:p>
        </p:txBody>
      </p:sp>
    </p:spTree>
    <p:extLst>
      <p:ext uri="{BB962C8B-B14F-4D97-AF65-F5344CB8AC3E}">
        <p14:creationId xmlns:p14="http://schemas.microsoft.com/office/powerpoint/2010/main" val="32621844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060"/>
                </a:solidFill>
                <a:effectLst>
                  <a:outerShdw blurRad="38100" dist="38100" dir="2700000" algn="tl">
                    <a:srgbClr val="000000">
                      <a:alpha val="43137"/>
                    </a:srgbClr>
                  </a:outerShdw>
                </a:effectLst>
              </a:defRPr>
            </a:lvl1pPr>
          </a:lstStyle>
          <a:p>
            <a:r>
              <a:rPr lang="en-US" altLang="ko-KR"/>
              <a:t>Click to edit Master title style</a:t>
            </a:r>
            <a:endParaRPr lang="ko-KR" altLang="en-US" dirty="0"/>
          </a:p>
        </p:txBody>
      </p:sp>
      <p:sp>
        <p:nvSpPr>
          <p:cNvPr id="3" name="Content Placeholder 2"/>
          <p:cNvSpPr>
            <a:spLocks noGrp="1"/>
          </p:cNvSpPr>
          <p:nvPr>
            <p:ph idx="1"/>
          </p:nvPr>
        </p:nvSpPr>
        <p:spPr/>
        <p:txBody>
          <a:bodyPr/>
          <a:lstStyle>
            <a:lvl1pPr>
              <a:defRPr b="1">
                <a:solidFill>
                  <a:srgbClr val="0070C0"/>
                </a:solidFill>
                <a:effectLst>
                  <a:outerShdw blurRad="38100" dist="38100" dir="2700000" algn="tl">
                    <a:srgbClr val="000000">
                      <a:alpha val="43137"/>
                    </a:srgbClr>
                  </a:outerShdw>
                </a:effectLst>
              </a:defRPr>
            </a:lvl1pPr>
            <a:lvl2pPr>
              <a:defRPr b="1">
                <a:solidFill>
                  <a:srgbClr val="002060"/>
                </a:solidFill>
                <a:effectLst>
                  <a:outerShdw blurRad="38100" dist="38100" dir="2700000" algn="tl">
                    <a:srgbClr val="000000">
                      <a:alpha val="43137"/>
                    </a:srgbClr>
                  </a:outerShdw>
                </a:effectLst>
              </a:defRPr>
            </a:lvl2pPr>
            <a:lvl3pPr>
              <a:defRPr b="1">
                <a:solidFill>
                  <a:srgbClr val="0070C0"/>
                </a:solidFill>
                <a:effectLst>
                  <a:outerShdw blurRad="38100" dist="38100" dir="2700000" algn="tl">
                    <a:srgbClr val="000000">
                      <a:alpha val="43137"/>
                    </a:srgbClr>
                  </a:outerShdw>
                </a:effectLst>
              </a:defRPr>
            </a:lvl3pPr>
            <a:lvl4pPr>
              <a:defRPr b="1">
                <a:solidFill>
                  <a:srgbClr val="002060"/>
                </a:solidFill>
                <a:effectLst>
                  <a:outerShdw blurRad="38100" dist="38100" dir="2700000" algn="tl">
                    <a:srgbClr val="000000">
                      <a:alpha val="43137"/>
                    </a:srgbClr>
                  </a:outerShdw>
                </a:effectLst>
              </a:defRPr>
            </a:lvl4pPr>
            <a:lvl5pPr>
              <a:defRPr b="1">
                <a:solidFill>
                  <a:srgbClr val="0070C0"/>
                </a:solidFill>
                <a:effectLst>
                  <a:outerShdw blurRad="38100" dist="38100" dir="2700000" algn="tl">
                    <a:srgbClr val="000000">
                      <a:alpha val="43137"/>
                    </a:srgbClr>
                  </a:outerShdw>
                </a:effectLst>
              </a:defRPr>
            </a:lvl5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Date Placeholder 3"/>
          <p:cNvSpPr>
            <a:spLocks noGrp="1"/>
          </p:cNvSpPr>
          <p:nvPr>
            <p:ph type="dt" sz="half" idx="10"/>
          </p:nvPr>
        </p:nvSpPr>
        <p:spPr/>
        <p:txBody>
          <a:bodyPr/>
          <a:lstStyle>
            <a:lvl1pPr>
              <a:defRPr/>
            </a:lvl1pPr>
          </a:lstStyle>
          <a:p>
            <a:pPr>
              <a:defRPr/>
            </a:pPr>
            <a:endParaRPr lang="ko-KR" altLang="en-US"/>
          </a:p>
        </p:txBody>
      </p:sp>
      <p:sp>
        <p:nvSpPr>
          <p:cNvPr id="5" name="Footer Placeholder 4"/>
          <p:cNvSpPr>
            <a:spLocks noGrp="1"/>
          </p:cNvSpPr>
          <p:nvPr>
            <p:ph type="ftr" sz="quarter" idx="11"/>
          </p:nvPr>
        </p:nvSpPr>
        <p:spPr/>
        <p:txBody>
          <a:bodyPr/>
          <a:lstStyle>
            <a:lvl1pPr>
              <a:defRPr/>
            </a:lvl1pPr>
          </a:lstStyle>
          <a:p>
            <a:pPr>
              <a:defRPr/>
            </a:pPr>
            <a:r>
              <a:rPr lang="en-US" altLang="ko-KR"/>
              <a:t>127th session of the JINR Scientific Council, 20 – 21 February 2020, Dubna</a:t>
            </a:r>
            <a:endParaRPr lang="ko-KR" altLang="en-US"/>
          </a:p>
        </p:txBody>
      </p:sp>
      <p:sp>
        <p:nvSpPr>
          <p:cNvPr id="6" name="Slide Number Placeholder 5"/>
          <p:cNvSpPr>
            <a:spLocks noGrp="1"/>
          </p:cNvSpPr>
          <p:nvPr>
            <p:ph type="sldNum" sz="quarter" idx="12"/>
          </p:nvPr>
        </p:nvSpPr>
        <p:spPr/>
        <p:txBody>
          <a:bodyPr/>
          <a:lstStyle>
            <a:lvl1pPr>
              <a:defRPr/>
            </a:lvl1pPr>
          </a:lstStyle>
          <a:p>
            <a:pPr>
              <a:defRPr/>
            </a:pPr>
            <a:fld id="{DDBBFC3F-A231-4662-8D7E-25401BE7A508}" type="slidenum">
              <a:rPr lang="ko-KR" altLang="en-US"/>
              <a:pPr>
                <a:defRPr/>
              </a:pPr>
              <a:t>‹#›</a:t>
            </a:fld>
            <a:endParaRPr lang="ko-KR" altLang="en-US"/>
          </a:p>
        </p:txBody>
      </p:sp>
    </p:spTree>
    <p:extLst>
      <p:ext uri="{BB962C8B-B14F-4D97-AF65-F5344CB8AC3E}">
        <p14:creationId xmlns:p14="http://schemas.microsoft.com/office/powerpoint/2010/main" val="32150061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ltLang="ko-KR"/>
              <a:t>Click to edit Master title style</a:t>
            </a:r>
            <a:endParaRPr lang="ko-KR"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a:t>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en-US"/>
          </a:p>
        </p:txBody>
      </p:sp>
      <p:sp>
        <p:nvSpPr>
          <p:cNvPr id="5" name="Footer Placeholder 4"/>
          <p:cNvSpPr>
            <a:spLocks noGrp="1"/>
          </p:cNvSpPr>
          <p:nvPr>
            <p:ph type="ftr" sz="quarter" idx="11"/>
          </p:nvPr>
        </p:nvSpPr>
        <p:spPr/>
        <p:txBody>
          <a:bodyPr/>
          <a:lstStyle>
            <a:lvl1pPr>
              <a:defRPr/>
            </a:lvl1pPr>
          </a:lstStyle>
          <a:p>
            <a:pPr>
              <a:defRPr/>
            </a:pPr>
            <a:r>
              <a:rPr lang="en-US" altLang="ko-KR"/>
              <a:t>127th session of the JINR Scientific Council, 20 – 21 February 2020, Dubna</a:t>
            </a:r>
            <a:endParaRPr lang="ko-KR" altLang="en-US"/>
          </a:p>
        </p:txBody>
      </p:sp>
      <p:sp>
        <p:nvSpPr>
          <p:cNvPr id="6" name="Slide Number Placeholder 5"/>
          <p:cNvSpPr>
            <a:spLocks noGrp="1"/>
          </p:cNvSpPr>
          <p:nvPr>
            <p:ph type="sldNum" sz="quarter" idx="12"/>
          </p:nvPr>
        </p:nvSpPr>
        <p:spPr/>
        <p:txBody>
          <a:bodyPr/>
          <a:lstStyle>
            <a:lvl1pPr>
              <a:defRPr/>
            </a:lvl1pPr>
          </a:lstStyle>
          <a:p>
            <a:pPr>
              <a:defRPr/>
            </a:pPr>
            <a:fld id="{8304FB4D-FAD5-4AA6-BB04-96DBE8990EEF}" type="slidenum">
              <a:rPr lang="ko-KR" altLang="en-US"/>
              <a:pPr>
                <a:defRPr/>
              </a:pPr>
              <a:t>‹#›</a:t>
            </a:fld>
            <a:endParaRPr lang="ko-KR" altLang="en-US"/>
          </a:p>
        </p:txBody>
      </p:sp>
    </p:spTree>
    <p:extLst>
      <p:ext uri="{BB962C8B-B14F-4D97-AF65-F5344CB8AC3E}">
        <p14:creationId xmlns:p14="http://schemas.microsoft.com/office/powerpoint/2010/main" val="2589474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Date Placeholder 3"/>
          <p:cNvSpPr>
            <a:spLocks noGrp="1"/>
          </p:cNvSpPr>
          <p:nvPr>
            <p:ph type="dt" sz="half" idx="10"/>
          </p:nvPr>
        </p:nvSpPr>
        <p:spPr/>
        <p:txBody>
          <a:bodyPr/>
          <a:lstStyle>
            <a:lvl1pPr>
              <a:defRPr/>
            </a:lvl1pPr>
          </a:lstStyle>
          <a:p>
            <a:pPr>
              <a:defRPr/>
            </a:pPr>
            <a:endParaRPr lang="ko-KR" altLang="en-US"/>
          </a:p>
        </p:txBody>
      </p:sp>
      <p:sp>
        <p:nvSpPr>
          <p:cNvPr id="6" name="Footer Placeholder 4"/>
          <p:cNvSpPr>
            <a:spLocks noGrp="1"/>
          </p:cNvSpPr>
          <p:nvPr>
            <p:ph type="ftr" sz="quarter" idx="11"/>
          </p:nvPr>
        </p:nvSpPr>
        <p:spPr/>
        <p:txBody>
          <a:bodyPr/>
          <a:lstStyle>
            <a:lvl1pPr>
              <a:defRPr/>
            </a:lvl1pPr>
          </a:lstStyle>
          <a:p>
            <a:pPr>
              <a:defRPr/>
            </a:pPr>
            <a:r>
              <a:rPr lang="en-US" altLang="ko-KR"/>
              <a:t>127th session of the JINR Scientific Council, 20 – 21 February 2020, Dubna</a:t>
            </a:r>
            <a:endParaRPr lang="ko-KR" altLang="en-US"/>
          </a:p>
        </p:txBody>
      </p:sp>
      <p:sp>
        <p:nvSpPr>
          <p:cNvPr id="7" name="Slide Number Placeholder 5"/>
          <p:cNvSpPr>
            <a:spLocks noGrp="1"/>
          </p:cNvSpPr>
          <p:nvPr>
            <p:ph type="sldNum" sz="quarter" idx="12"/>
          </p:nvPr>
        </p:nvSpPr>
        <p:spPr/>
        <p:txBody>
          <a:bodyPr/>
          <a:lstStyle>
            <a:lvl1pPr>
              <a:defRPr/>
            </a:lvl1pPr>
          </a:lstStyle>
          <a:p>
            <a:pPr>
              <a:defRPr/>
            </a:pPr>
            <a:fld id="{D49687FA-2188-4B79-B2E7-A9688F4E0E5D}" type="slidenum">
              <a:rPr lang="ko-KR" altLang="en-US"/>
              <a:pPr>
                <a:defRPr/>
              </a:pPr>
              <a:t>‹#›</a:t>
            </a:fld>
            <a:endParaRPr lang="ko-KR" altLang="en-US"/>
          </a:p>
        </p:txBody>
      </p:sp>
    </p:spTree>
    <p:extLst>
      <p:ext uri="{BB962C8B-B14F-4D97-AF65-F5344CB8AC3E}">
        <p14:creationId xmlns:p14="http://schemas.microsoft.com/office/powerpoint/2010/main" val="637525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Нижний колонтитул 5"/>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319631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a:t>Click to edit Master title style</a:t>
            </a:r>
            <a:endParaRPr lang="ko-KR" alt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7" name="Date Placeholder 3"/>
          <p:cNvSpPr>
            <a:spLocks noGrp="1"/>
          </p:cNvSpPr>
          <p:nvPr>
            <p:ph type="dt" sz="half" idx="10"/>
          </p:nvPr>
        </p:nvSpPr>
        <p:spPr/>
        <p:txBody>
          <a:bodyPr/>
          <a:lstStyle>
            <a:lvl1pPr>
              <a:defRPr/>
            </a:lvl1pPr>
          </a:lstStyle>
          <a:p>
            <a:pPr>
              <a:defRPr/>
            </a:pPr>
            <a:endParaRPr lang="ko-KR" altLang="en-US"/>
          </a:p>
        </p:txBody>
      </p:sp>
      <p:sp>
        <p:nvSpPr>
          <p:cNvPr id="8" name="Footer Placeholder 4"/>
          <p:cNvSpPr>
            <a:spLocks noGrp="1"/>
          </p:cNvSpPr>
          <p:nvPr>
            <p:ph type="ftr" sz="quarter" idx="11"/>
          </p:nvPr>
        </p:nvSpPr>
        <p:spPr/>
        <p:txBody>
          <a:bodyPr/>
          <a:lstStyle>
            <a:lvl1pPr>
              <a:defRPr/>
            </a:lvl1pPr>
          </a:lstStyle>
          <a:p>
            <a:pPr>
              <a:defRPr/>
            </a:pPr>
            <a:r>
              <a:rPr lang="en-US" altLang="ko-KR"/>
              <a:t>127th session of the JINR Scientific Council, 20 – 21 February 2020, Dubna</a:t>
            </a:r>
            <a:endParaRPr lang="ko-KR" altLang="en-US"/>
          </a:p>
        </p:txBody>
      </p:sp>
      <p:sp>
        <p:nvSpPr>
          <p:cNvPr id="9" name="Slide Number Placeholder 5"/>
          <p:cNvSpPr>
            <a:spLocks noGrp="1"/>
          </p:cNvSpPr>
          <p:nvPr>
            <p:ph type="sldNum" sz="quarter" idx="12"/>
          </p:nvPr>
        </p:nvSpPr>
        <p:spPr/>
        <p:txBody>
          <a:bodyPr/>
          <a:lstStyle>
            <a:lvl1pPr>
              <a:defRPr/>
            </a:lvl1pPr>
          </a:lstStyle>
          <a:p>
            <a:pPr>
              <a:defRPr/>
            </a:pPr>
            <a:fld id="{465D31FB-4CBA-49A6-8CFB-A9843FFA52FB}" type="slidenum">
              <a:rPr lang="ko-KR" altLang="en-US"/>
              <a:pPr>
                <a:defRPr/>
              </a:pPr>
              <a:t>‹#›</a:t>
            </a:fld>
            <a:endParaRPr lang="ko-KR" altLang="en-US"/>
          </a:p>
        </p:txBody>
      </p:sp>
    </p:spTree>
    <p:extLst>
      <p:ext uri="{BB962C8B-B14F-4D97-AF65-F5344CB8AC3E}">
        <p14:creationId xmlns:p14="http://schemas.microsoft.com/office/powerpoint/2010/main" val="36867165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060"/>
                </a:solidFill>
                <a:effectLst>
                  <a:outerShdw blurRad="38100" dist="38100" dir="2700000" algn="tl">
                    <a:srgbClr val="000000">
                      <a:alpha val="43137"/>
                    </a:srgbClr>
                  </a:outerShdw>
                </a:effectLst>
              </a:defRPr>
            </a:lvl1pPr>
          </a:lstStyle>
          <a:p>
            <a:r>
              <a:rPr lang="en-US" altLang="ko-KR"/>
              <a:t>Click to edit Master title style</a:t>
            </a:r>
            <a:endParaRPr lang="ko-KR" altLang="en-US" dirty="0"/>
          </a:p>
        </p:txBody>
      </p:sp>
      <p:sp>
        <p:nvSpPr>
          <p:cNvPr id="3" name="Date Placeholder 3"/>
          <p:cNvSpPr>
            <a:spLocks noGrp="1"/>
          </p:cNvSpPr>
          <p:nvPr>
            <p:ph type="dt" sz="half" idx="10"/>
          </p:nvPr>
        </p:nvSpPr>
        <p:spPr/>
        <p:txBody>
          <a:bodyPr/>
          <a:lstStyle>
            <a:lvl1pPr>
              <a:defRPr/>
            </a:lvl1pPr>
          </a:lstStyle>
          <a:p>
            <a:pPr>
              <a:defRPr/>
            </a:pPr>
            <a:endParaRPr lang="ko-KR" altLang="en-US"/>
          </a:p>
        </p:txBody>
      </p:sp>
      <p:sp>
        <p:nvSpPr>
          <p:cNvPr id="4" name="Footer Placeholder 4"/>
          <p:cNvSpPr>
            <a:spLocks noGrp="1"/>
          </p:cNvSpPr>
          <p:nvPr>
            <p:ph type="ftr" sz="quarter" idx="11"/>
          </p:nvPr>
        </p:nvSpPr>
        <p:spPr/>
        <p:txBody>
          <a:bodyPr/>
          <a:lstStyle>
            <a:lvl1pPr>
              <a:defRPr/>
            </a:lvl1pPr>
          </a:lstStyle>
          <a:p>
            <a:pPr>
              <a:defRPr/>
            </a:pPr>
            <a:r>
              <a:rPr lang="en-US" altLang="ko-KR"/>
              <a:t>127th session of the JINR Scientific Council, 20 – 21 February 2020, Dubna</a:t>
            </a:r>
            <a:endParaRPr lang="ko-KR" altLang="en-US"/>
          </a:p>
        </p:txBody>
      </p:sp>
      <p:sp>
        <p:nvSpPr>
          <p:cNvPr id="5" name="Slide Number Placeholder 5"/>
          <p:cNvSpPr>
            <a:spLocks noGrp="1"/>
          </p:cNvSpPr>
          <p:nvPr>
            <p:ph type="sldNum" sz="quarter" idx="12"/>
          </p:nvPr>
        </p:nvSpPr>
        <p:spPr/>
        <p:txBody>
          <a:bodyPr/>
          <a:lstStyle>
            <a:lvl1pPr>
              <a:defRPr/>
            </a:lvl1pPr>
          </a:lstStyle>
          <a:p>
            <a:pPr>
              <a:defRPr/>
            </a:pPr>
            <a:fld id="{07EBE67F-3BDE-4287-BD5A-338BF4DEC05A}" type="slidenum">
              <a:rPr lang="ko-KR" altLang="en-US"/>
              <a:pPr>
                <a:defRPr/>
              </a:pPr>
              <a:t>‹#›</a:t>
            </a:fld>
            <a:endParaRPr lang="ko-KR" altLang="en-US"/>
          </a:p>
        </p:txBody>
      </p:sp>
    </p:spTree>
    <p:extLst>
      <p:ext uri="{BB962C8B-B14F-4D97-AF65-F5344CB8AC3E}">
        <p14:creationId xmlns:p14="http://schemas.microsoft.com/office/powerpoint/2010/main" val="22064402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ko-KR" altLang="en-US"/>
          </a:p>
        </p:txBody>
      </p:sp>
      <p:sp>
        <p:nvSpPr>
          <p:cNvPr id="3" name="Footer Placeholder 4"/>
          <p:cNvSpPr>
            <a:spLocks noGrp="1"/>
          </p:cNvSpPr>
          <p:nvPr>
            <p:ph type="ftr" sz="quarter" idx="11"/>
          </p:nvPr>
        </p:nvSpPr>
        <p:spPr/>
        <p:txBody>
          <a:bodyPr/>
          <a:lstStyle>
            <a:lvl1pPr>
              <a:defRPr/>
            </a:lvl1pPr>
          </a:lstStyle>
          <a:p>
            <a:pPr>
              <a:defRPr/>
            </a:pPr>
            <a:r>
              <a:rPr lang="en-US" altLang="ko-KR"/>
              <a:t>127th session of the JINR Scientific Council, 20 – 21 February 2020, Dubna</a:t>
            </a:r>
            <a:endParaRPr lang="ko-KR" altLang="en-US"/>
          </a:p>
        </p:txBody>
      </p:sp>
      <p:sp>
        <p:nvSpPr>
          <p:cNvPr id="4" name="Slide Number Placeholder 5"/>
          <p:cNvSpPr>
            <a:spLocks noGrp="1"/>
          </p:cNvSpPr>
          <p:nvPr>
            <p:ph type="sldNum" sz="quarter" idx="12"/>
          </p:nvPr>
        </p:nvSpPr>
        <p:spPr/>
        <p:txBody>
          <a:bodyPr/>
          <a:lstStyle>
            <a:lvl1pPr>
              <a:defRPr/>
            </a:lvl1pPr>
          </a:lstStyle>
          <a:p>
            <a:pPr>
              <a:defRPr/>
            </a:pPr>
            <a:fld id="{E697E34C-A1C4-4036-88F5-E60A45D8877D}" type="slidenum">
              <a:rPr lang="ko-KR" altLang="en-US"/>
              <a:pPr>
                <a:defRPr/>
              </a:pPr>
              <a:t>‹#›</a:t>
            </a:fld>
            <a:endParaRPr lang="ko-KR" altLang="en-US"/>
          </a:p>
        </p:txBody>
      </p:sp>
    </p:spTree>
    <p:extLst>
      <p:ext uri="{BB962C8B-B14F-4D97-AF65-F5344CB8AC3E}">
        <p14:creationId xmlns:p14="http://schemas.microsoft.com/office/powerpoint/2010/main" val="19258607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Edit Master text styles</a:t>
            </a:r>
          </a:p>
        </p:txBody>
      </p:sp>
      <p:sp>
        <p:nvSpPr>
          <p:cNvPr id="5" name="Date Placeholder 3"/>
          <p:cNvSpPr>
            <a:spLocks noGrp="1"/>
          </p:cNvSpPr>
          <p:nvPr>
            <p:ph type="dt" sz="half" idx="10"/>
          </p:nvPr>
        </p:nvSpPr>
        <p:spPr/>
        <p:txBody>
          <a:bodyPr/>
          <a:lstStyle>
            <a:lvl1pPr>
              <a:defRPr/>
            </a:lvl1pPr>
          </a:lstStyle>
          <a:p>
            <a:pPr>
              <a:defRPr/>
            </a:pPr>
            <a:endParaRPr lang="ko-KR" altLang="en-US"/>
          </a:p>
        </p:txBody>
      </p:sp>
      <p:sp>
        <p:nvSpPr>
          <p:cNvPr id="6" name="Footer Placeholder 4"/>
          <p:cNvSpPr>
            <a:spLocks noGrp="1"/>
          </p:cNvSpPr>
          <p:nvPr>
            <p:ph type="ftr" sz="quarter" idx="11"/>
          </p:nvPr>
        </p:nvSpPr>
        <p:spPr/>
        <p:txBody>
          <a:bodyPr/>
          <a:lstStyle>
            <a:lvl1pPr>
              <a:defRPr/>
            </a:lvl1pPr>
          </a:lstStyle>
          <a:p>
            <a:pPr>
              <a:defRPr/>
            </a:pPr>
            <a:r>
              <a:rPr lang="en-US" altLang="ko-KR"/>
              <a:t>127th session of the JINR Scientific Council, 20 – 21 February 2020, Dubna</a:t>
            </a:r>
            <a:endParaRPr lang="ko-KR" altLang="en-US"/>
          </a:p>
        </p:txBody>
      </p:sp>
      <p:sp>
        <p:nvSpPr>
          <p:cNvPr id="7" name="Slide Number Placeholder 5"/>
          <p:cNvSpPr>
            <a:spLocks noGrp="1"/>
          </p:cNvSpPr>
          <p:nvPr>
            <p:ph type="sldNum" sz="quarter" idx="12"/>
          </p:nvPr>
        </p:nvSpPr>
        <p:spPr/>
        <p:txBody>
          <a:bodyPr/>
          <a:lstStyle>
            <a:lvl1pPr>
              <a:defRPr/>
            </a:lvl1pPr>
          </a:lstStyle>
          <a:p>
            <a:pPr>
              <a:defRPr/>
            </a:pPr>
            <a:fld id="{9AE926EE-92DA-4866-9EBC-135F5F04C451}" type="slidenum">
              <a:rPr lang="ko-KR" altLang="en-US"/>
              <a:pPr>
                <a:defRPr/>
              </a:pPr>
              <a:t>‹#›</a:t>
            </a:fld>
            <a:endParaRPr lang="ko-KR" altLang="en-US"/>
          </a:p>
        </p:txBody>
      </p:sp>
    </p:spTree>
    <p:extLst>
      <p:ext uri="{BB962C8B-B14F-4D97-AF65-F5344CB8AC3E}">
        <p14:creationId xmlns:p14="http://schemas.microsoft.com/office/powerpoint/2010/main" val="2800884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a:t>Click icon to add picture</a:t>
            </a:r>
            <a:endParaRPr lang="ko-KR"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Edit Master text styles</a:t>
            </a:r>
          </a:p>
        </p:txBody>
      </p:sp>
      <p:sp>
        <p:nvSpPr>
          <p:cNvPr id="5" name="Date Placeholder 3"/>
          <p:cNvSpPr>
            <a:spLocks noGrp="1"/>
          </p:cNvSpPr>
          <p:nvPr>
            <p:ph type="dt" sz="half" idx="10"/>
          </p:nvPr>
        </p:nvSpPr>
        <p:spPr/>
        <p:txBody>
          <a:bodyPr/>
          <a:lstStyle>
            <a:lvl1pPr>
              <a:defRPr/>
            </a:lvl1pPr>
          </a:lstStyle>
          <a:p>
            <a:pPr>
              <a:defRPr/>
            </a:pPr>
            <a:endParaRPr lang="ko-KR" altLang="en-US"/>
          </a:p>
        </p:txBody>
      </p:sp>
      <p:sp>
        <p:nvSpPr>
          <p:cNvPr id="6" name="Footer Placeholder 4"/>
          <p:cNvSpPr>
            <a:spLocks noGrp="1"/>
          </p:cNvSpPr>
          <p:nvPr>
            <p:ph type="ftr" sz="quarter" idx="11"/>
          </p:nvPr>
        </p:nvSpPr>
        <p:spPr/>
        <p:txBody>
          <a:bodyPr/>
          <a:lstStyle>
            <a:lvl1pPr>
              <a:defRPr/>
            </a:lvl1pPr>
          </a:lstStyle>
          <a:p>
            <a:pPr>
              <a:defRPr/>
            </a:pPr>
            <a:r>
              <a:rPr lang="en-US" altLang="ko-KR"/>
              <a:t>127th session of the JINR Scientific Council, 20 – 21 February 2020, Dubna</a:t>
            </a:r>
            <a:endParaRPr lang="ko-KR" altLang="en-US"/>
          </a:p>
        </p:txBody>
      </p:sp>
      <p:sp>
        <p:nvSpPr>
          <p:cNvPr id="7" name="Slide Number Placeholder 5"/>
          <p:cNvSpPr>
            <a:spLocks noGrp="1"/>
          </p:cNvSpPr>
          <p:nvPr>
            <p:ph type="sldNum" sz="quarter" idx="12"/>
          </p:nvPr>
        </p:nvSpPr>
        <p:spPr/>
        <p:txBody>
          <a:bodyPr/>
          <a:lstStyle>
            <a:lvl1pPr>
              <a:defRPr/>
            </a:lvl1pPr>
          </a:lstStyle>
          <a:p>
            <a:pPr>
              <a:defRPr/>
            </a:pPr>
            <a:fld id="{1C2AFFA1-5704-46ED-AB98-3F2C7D6B179E}" type="slidenum">
              <a:rPr lang="ko-KR" altLang="en-US"/>
              <a:pPr>
                <a:defRPr/>
              </a:pPr>
              <a:t>‹#›</a:t>
            </a:fld>
            <a:endParaRPr lang="ko-KR" altLang="en-US"/>
          </a:p>
        </p:txBody>
      </p:sp>
    </p:spTree>
    <p:extLst>
      <p:ext uri="{BB962C8B-B14F-4D97-AF65-F5344CB8AC3E}">
        <p14:creationId xmlns:p14="http://schemas.microsoft.com/office/powerpoint/2010/main" val="2488567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10"/>
          </p:nvPr>
        </p:nvSpPr>
        <p:spPr/>
        <p:txBody>
          <a:bodyPr/>
          <a:lstStyle>
            <a:lvl1pPr>
              <a:defRPr/>
            </a:lvl1pPr>
          </a:lstStyle>
          <a:p>
            <a:pPr>
              <a:defRPr/>
            </a:pPr>
            <a:endParaRPr lang="ko-KR" altLang="en-US"/>
          </a:p>
        </p:txBody>
      </p:sp>
      <p:sp>
        <p:nvSpPr>
          <p:cNvPr id="5" name="Footer Placeholder 4"/>
          <p:cNvSpPr>
            <a:spLocks noGrp="1"/>
          </p:cNvSpPr>
          <p:nvPr>
            <p:ph type="ftr" sz="quarter" idx="11"/>
          </p:nvPr>
        </p:nvSpPr>
        <p:spPr/>
        <p:txBody>
          <a:bodyPr/>
          <a:lstStyle>
            <a:lvl1pPr>
              <a:defRPr/>
            </a:lvl1pPr>
          </a:lstStyle>
          <a:p>
            <a:pPr>
              <a:defRPr/>
            </a:pPr>
            <a:r>
              <a:rPr lang="en-US" altLang="ko-KR"/>
              <a:t>127th session of the JINR Scientific Council, 20 – 21 February 2020, Dubna</a:t>
            </a:r>
            <a:endParaRPr lang="ko-KR" altLang="en-US"/>
          </a:p>
        </p:txBody>
      </p:sp>
      <p:sp>
        <p:nvSpPr>
          <p:cNvPr id="6" name="Slide Number Placeholder 5"/>
          <p:cNvSpPr>
            <a:spLocks noGrp="1"/>
          </p:cNvSpPr>
          <p:nvPr>
            <p:ph type="sldNum" sz="quarter" idx="12"/>
          </p:nvPr>
        </p:nvSpPr>
        <p:spPr/>
        <p:txBody>
          <a:bodyPr/>
          <a:lstStyle>
            <a:lvl1pPr>
              <a:defRPr/>
            </a:lvl1pPr>
          </a:lstStyle>
          <a:p>
            <a:pPr>
              <a:defRPr/>
            </a:pPr>
            <a:fld id="{4DCFD985-E6F9-4D89-A038-62A98B4A8736}" type="slidenum">
              <a:rPr lang="ko-KR" altLang="en-US"/>
              <a:pPr>
                <a:defRPr/>
              </a:pPr>
              <a:t>‹#›</a:t>
            </a:fld>
            <a:endParaRPr lang="ko-KR" altLang="en-US"/>
          </a:p>
        </p:txBody>
      </p:sp>
    </p:spTree>
    <p:extLst>
      <p:ext uri="{BB962C8B-B14F-4D97-AF65-F5344CB8AC3E}">
        <p14:creationId xmlns:p14="http://schemas.microsoft.com/office/powerpoint/2010/main" val="42410950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10"/>
          </p:nvPr>
        </p:nvSpPr>
        <p:spPr/>
        <p:txBody>
          <a:bodyPr/>
          <a:lstStyle>
            <a:lvl1pPr>
              <a:defRPr/>
            </a:lvl1pPr>
          </a:lstStyle>
          <a:p>
            <a:pPr>
              <a:defRPr/>
            </a:pPr>
            <a:endParaRPr lang="ko-KR" altLang="en-US"/>
          </a:p>
        </p:txBody>
      </p:sp>
      <p:sp>
        <p:nvSpPr>
          <p:cNvPr id="5" name="Footer Placeholder 4"/>
          <p:cNvSpPr>
            <a:spLocks noGrp="1"/>
          </p:cNvSpPr>
          <p:nvPr>
            <p:ph type="ftr" sz="quarter" idx="11"/>
          </p:nvPr>
        </p:nvSpPr>
        <p:spPr/>
        <p:txBody>
          <a:bodyPr/>
          <a:lstStyle>
            <a:lvl1pPr>
              <a:defRPr/>
            </a:lvl1pPr>
          </a:lstStyle>
          <a:p>
            <a:pPr>
              <a:defRPr/>
            </a:pPr>
            <a:r>
              <a:rPr lang="en-US" altLang="ko-KR"/>
              <a:t>127th session of the JINR Scientific Council, 20 – 21 February 2020, Dubna</a:t>
            </a:r>
            <a:endParaRPr lang="ko-KR" altLang="en-US"/>
          </a:p>
        </p:txBody>
      </p:sp>
      <p:sp>
        <p:nvSpPr>
          <p:cNvPr id="6" name="Slide Number Placeholder 5"/>
          <p:cNvSpPr>
            <a:spLocks noGrp="1"/>
          </p:cNvSpPr>
          <p:nvPr>
            <p:ph type="sldNum" sz="quarter" idx="12"/>
          </p:nvPr>
        </p:nvSpPr>
        <p:spPr/>
        <p:txBody>
          <a:bodyPr/>
          <a:lstStyle>
            <a:lvl1pPr>
              <a:defRPr/>
            </a:lvl1pPr>
          </a:lstStyle>
          <a:p>
            <a:pPr>
              <a:defRPr/>
            </a:pPr>
            <a:fld id="{A28CAE6A-E1E3-4EA8-ACE1-5AB1B40C0E18}" type="slidenum">
              <a:rPr lang="ko-KR" altLang="en-US"/>
              <a:pPr>
                <a:defRPr/>
              </a:pPr>
              <a:t>‹#›</a:t>
            </a:fld>
            <a:endParaRPr lang="ko-KR" altLang="en-US"/>
          </a:p>
        </p:txBody>
      </p:sp>
    </p:spTree>
    <p:extLst>
      <p:ext uri="{BB962C8B-B14F-4D97-AF65-F5344CB8AC3E}">
        <p14:creationId xmlns:p14="http://schemas.microsoft.com/office/powerpoint/2010/main" val="19976464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6FF7B5-5DF0-4FD0-9B9E-E5C6DC310EE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A5C2255-1D88-4506-981E-ED2B9538CE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E7A223C-A580-4D9E-A44A-67FA87004F54}"/>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99E41D3B-3AB0-4C5F-8CF2-335E0FC34E73}"/>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CDE72363-8ADC-40A5-B2ED-6D55D8BC5A6A}"/>
              </a:ext>
            </a:extLst>
          </p:cNvPr>
          <p:cNvSpPr>
            <a:spLocks noGrp="1"/>
          </p:cNvSpPr>
          <p:nvPr>
            <p:ph type="sldNum" sz="quarter" idx="12"/>
          </p:nvPr>
        </p:nvSpPr>
        <p:spPr/>
        <p:txBody>
          <a:bodyPr/>
          <a:lstStyle/>
          <a:p>
            <a:fld id="{F6D34655-0C2F-438E-85B3-F5FDE2322198}" type="slidenum">
              <a:rPr lang="ru-RU" smtClean="0"/>
              <a:t>‹#›</a:t>
            </a:fld>
            <a:endParaRPr lang="ru-RU"/>
          </a:p>
        </p:txBody>
      </p:sp>
    </p:spTree>
    <p:extLst>
      <p:ext uri="{BB962C8B-B14F-4D97-AF65-F5344CB8AC3E}">
        <p14:creationId xmlns:p14="http://schemas.microsoft.com/office/powerpoint/2010/main" val="35926545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9E7496-1C55-4C3E-9915-98E0FED161A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664E783-04BF-4879-8B04-8E724965302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AED9ED4-6019-44A1-B2F0-1132B5C73FA2}"/>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2A35B0BF-121C-4CCC-AAB6-0D2B11F55706}"/>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43CADDAC-4855-4DC5-B79F-DFDDD3283EF3}"/>
              </a:ext>
            </a:extLst>
          </p:cNvPr>
          <p:cNvSpPr>
            <a:spLocks noGrp="1"/>
          </p:cNvSpPr>
          <p:nvPr>
            <p:ph type="sldNum" sz="quarter" idx="12"/>
          </p:nvPr>
        </p:nvSpPr>
        <p:spPr/>
        <p:txBody>
          <a:bodyPr/>
          <a:lstStyle/>
          <a:p>
            <a:fld id="{F6D34655-0C2F-438E-85B3-F5FDE2322198}" type="slidenum">
              <a:rPr lang="ru-RU" smtClean="0"/>
              <a:t>‹#›</a:t>
            </a:fld>
            <a:endParaRPr lang="ru-RU"/>
          </a:p>
        </p:txBody>
      </p:sp>
    </p:spTree>
    <p:extLst>
      <p:ext uri="{BB962C8B-B14F-4D97-AF65-F5344CB8AC3E}">
        <p14:creationId xmlns:p14="http://schemas.microsoft.com/office/powerpoint/2010/main" val="35474121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DCC94B-4A29-4C6B-B4D6-2578EDAEE9B8}"/>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917AA06-CC23-4BF3-B8D4-82E4A16A65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2FA45B2-2B9D-4410-B67D-35DB306CD395}"/>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82B2AD07-1DB9-42BF-9598-D163DD351662}"/>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16F8E927-4A02-41E2-AF09-B76E9BAE465C}"/>
              </a:ext>
            </a:extLst>
          </p:cNvPr>
          <p:cNvSpPr>
            <a:spLocks noGrp="1"/>
          </p:cNvSpPr>
          <p:nvPr>
            <p:ph type="sldNum" sz="quarter" idx="12"/>
          </p:nvPr>
        </p:nvSpPr>
        <p:spPr/>
        <p:txBody>
          <a:bodyPr/>
          <a:lstStyle/>
          <a:p>
            <a:fld id="{F6D34655-0C2F-438E-85B3-F5FDE2322198}" type="slidenum">
              <a:rPr lang="ru-RU" smtClean="0"/>
              <a:t>‹#›</a:t>
            </a:fld>
            <a:endParaRPr lang="ru-RU"/>
          </a:p>
        </p:txBody>
      </p:sp>
    </p:spTree>
    <p:extLst>
      <p:ext uri="{BB962C8B-B14F-4D97-AF65-F5344CB8AC3E}">
        <p14:creationId xmlns:p14="http://schemas.microsoft.com/office/powerpoint/2010/main" val="127068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Нижний колонтитул 5"/>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8986990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D7CA51-6F3C-4D16-A777-9AD9ECE79B3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B270C15-6A02-4FED-9B81-3E964838301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362ADE8-5C00-463C-9C89-8CFF241B703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CE211F9-9D4C-4C31-9F21-D3E435CE48F1}"/>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058AF889-3C0E-4221-825E-F0172CB5FF8A}"/>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a:extLst>
              <a:ext uri="{FF2B5EF4-FFF2-40B4-BE49-F238E27FC236}">
                <a16:creationId xmlns:a16="http://schemas.microsoft.com/office/drawing/2014/main" id="{B4343B5F-49EC-4A61-97A6-89392C7B9707}"/>
              </a:ext>
            </a:extLst>
          </p:cNvPr>
          <p:cNvSpPr>
            <a:spLocks noGrp="1"/>
          </p:cNvSpPr>
          <p:nvPr>
            <p:ph type="sldNum" sz="quarter" idx="12"/>
          </p:nvPr>
        </p:nvSpPr>
        <p:spPr/>
        <p:txBody>
          <a:bodyPr/>
          <a:lstStyle/>
          <a:p>
            <a:fld id="{F6D34655-0C2F-438E-85B3-F5FDE2322198}" type="slidenum">
              <a:rPr lang="ru-RU" smtClean="0"/>
              <a:t>‹#›</a:t>
            </a:fld>
            <a:endParaRPr lang="ru-RU"/>
          </a:p>
        </p:txBody>
      </p:sp>
    </p:spTree>
    <p:extLst>
      <p:ext uri="{BB962C8B-B14F-4D97-AF65-F5344CB8AC3E}">
        <p14:creationId xmlns:p14="http://schemas.microsoft.com/office/powerpoint/2010/main" val="1855005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1A5A81-15CA-4F74-A485-785655EBA78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6FFE519-B923-4C69-BD62-537CCB57E7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822FAD4-6AA5-41D6-A72C-500D0D5ED47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D4A69D-DE95-4ACA-82C3-418A4EBB69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BE6CD85-7EC9-4DD6-9AA0-8BE3345231B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51DA175-8B66-4C28-98E9-F9CBBC19B6D2}"/>
              </a:ext>
            </a:extLst>
          </p:cNvPr>
          <p:cNvSpPr>
            <a:spLocks noGrp="1"/>
          </p:cNvSpPr>
          <p:nvPr>
            <p:ph type="dt" sz="half" idx="10"/>
          </p:nvPr>
        </p:nvSpPr>
        <p:spPr/>
        <p:txBody>
          <a:bodyPr/>
          <a:lstStyle/>
          <a:p>
            <a:endParaRPr lang="ru-RU"/>
          </a:p>
        </p:txBody>
      </p:sp>
      <p:sp>
        <p:nvSpPr>
          <p:cNvPr id="8" name="Нижний колонтитул 7">
            <a:extLst>
              <a:ext uri="{FF2B5EF4-FFF2-40B4-BE49-F238E27FC236}">
                <a16:creationId xmlns:a16="http://schemas.microsoft.com/office/drawing/2014/main" id="{AA0F245F-4440-4663-8EFE-4190BBC7C700}"/>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9" name="Номер слайда 8">
            <a:extLst>
              <a:ext uri="{FF2B5EF4-FFF2-40B4-BE49-F238E27FC236}">
                <a16:creationId xmlns:a16="http://schemas.microsoft.com/office/drawing/2014/main" id="{E145DDB1-25C9-4688-99BF-F6E2E092B104}"/>
              </a:ext>
            </a:extLst>
          </p:cNvPr>
          <p:cNvSpPr>
            <a:spLocks noGrp="1"/>
          </p:cNvSpPr>
          <p:nvPr>
            <p:ph type="sldNum" sz="quarter" idx="12"/>
          </p:nvPr>
        </p:nvSpPr>
        <p:spPr/>
        <p:txBody>
          <a:bodyPr/>
          <a:lstStyle/>
          <a:p>
            <a:fld id="{F6D34655-0C2F-438E-85B3-F5FDE2322198}" type="slidenum">
              <a:rPr lang="ru-RU" smtClean="0"/>
              <a:t>‹#›</a:t>
            </a:fld>
            <a:endParaRPr lang="ru-RU"/>
          </a:p>
        </p:txBody>
      </p:sp>
    </p:spTree>
    <p:extLst>
      <p:ext uri="{BB962C8B-B14F-4D97-AF65-F5344CB8AC3E}">
        <p14:creationId xmlns:p14="http://schemas.microsoft.com/office/powerpoint/2010/main" val="12887249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962B96-408F-4EE0-BDC5-A28D75781CB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61C9134-7B08-4EB3-A132-5C5D0DC44508}"/>
              </a:ext>
            </a:extLst>
          </p:cNvPr>
          <p:cNvSpPr>
            <a:spLocks noGrp="1"/>
          </p:cNvSpPr>
          <p:nvPr>
            <p:ph type="dt" sz="half" idx="10"/>
          </p:nvPr>
        </p:nvSpPr>
        <p:spPr/>
        <p:txBody>
          <a:bodyPr/>
          <a:lstStyle/>
          <a:p>
            <a:endParaRPr lang="ru-RU"/>
          </a:p>
        </p:txBody>
      </p:sp>
      <p:sp>
        <p:nvSpPr>
          <p:cNvPr id="4" name="Нижний колонтитул 3">
            <a:extLst>
              <a:ext uri="{FF2B5EF4-FFF2-40B4-BE49-F238E27FC236}">
                <a16:creationId xmlns:a16="http://schemas.microsoft.com/office/drawing/2014/main" id="{79829C27-1F08-400E-B1B0-7CE7C22DA72F}"/>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5" name="Номер слайда 4">
            <a:extLst>
              <a:ext uri="{FF2B5EF4-FFF2-40B4-BE49-F238E27FC236}">
                <a16:creationId xmlns:a16="http://schemas.microsoft.com/office/drawing/2014/main" id="{B77A6F5D-C869-435E-8D07-AC7C36DD8C31}"/>
              </a:ext>
            </a:extLst>
          </p:cNvPr>
          <p:cNvSpPr>
            <a:spLocks noGrp="1"/>
          </p:cNvSpPr>
          <p:nvPr>
            <p:ph type="sldNum" sz="quarter" idx="12"/>
          </p:nvPr>
        </p:nvSpPr>
        <p:spPr/>
        <p:txBody>
          <a:bodyPr/>
          <a:lstStyle/>
          <a:p>
            <a:fld id="{F6D34655-0C2F-438E-85B3-F5FDE2322198}" type="slidenum">
              <a:rPr lang="ru-RU" smtClean="0"/>
              <a:t>‹#›</a:t>
            </a:fld>
            <a:endParaRPr lang="ru-RU"/>
          </a:p>
        </p:txBody>
      </p:sp>
    </p:spTree>
    <p:extLst>
      <p:ext uri="{BB962C8B-B14F-4D97-AF65-F5344CB8AC3E}">
        <p14:creationId xmlns:p14="http://schemas.microsoft.com/office/powerpoint/2010/main" val="41298994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D187935-11B7-48D9-BDE2-B1EEE8DA8207}"/>
              </a:ext>
            </a:extLst>
          </p:cNvPr>
          <p:cNvSpPr>
            <a:spLocks noGrp="1"/>
          </p:cNvSpPr>
          <p:nvPr>
            <p:ph type="dt" sz="half" idx="10"/>
          </p:nvPr>
        </p:nvSpPr>
        <p:spPr/>
        <p:txBody>
          <a:bodyPr/>
          <a:lstStyle/>
          <a:p>
            <a:endParaRPr lang="ru-RU"/>
          </a:p>
        </p:txBody>
      </p:sp>
      <p:sp>
        <p:nvSpPr>
          <p:cNvPr id="3" name="Нижний колонтитул 2">
            <a:extLst>
              <a:ext uri="{FF2B5EF4-FFF2-40B4-BE49-F238E27FC236}">
                <a16:creationId xmlns:a16="http://schemas.microsoft.com/office/drawing/2014/main" id="{4D8C10A4-B3F8-4917-BF5D-505B0C6F1FA9}"/>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4" name="Номер слайда 3">
            <a:extLst>
              <a:ext uri="{FF2B5EF4-FFF2-40B4-BE49-F238E27FC236}">
                <a16:creationId xmlns:a16="http://schemas.microsoft.com/office/drawing/2014/main" id="{776AA207-1F3C-4C40-9527-29AED00F95A3}"/>
              </a:ext>
            </a:extLst>
          </p:cNvPr>
          <p:cNvSpPr>
            <a:spLocks noGrp="1"/>
          </p:cNvSpPr>
          <p:nvPr>
            <p:ph type="sldNum" sz="quarter" idx="12"/>
          </p:nvPr>
        </p:nvSpPr>
        <p:spPr/>
        <p:txBody>
          <a:bodyPr/>
          <a:lstStyle/>
          <a:p>
            <a:fld id="{F6D34655-0C2F-438E-85B3-F5FDE2322198}" type="slidenum">
              <a:rPr lang="ru-RU" smtClean="0"/>
              <a:t>‹#›</a:t>
            </a:fld>
            <a:endParaRPr lang="ru-RU"/>
          </a:p>
        </p:txBody>
      </p:sp>
    </p:spTree>
    <p:extLst>
      <p:ext uri="{BB962C8B-B14F-4D97-AF65-F5344CB8AC3E}">
        <p14:creationId xmlns:p14="http://schemas.microsoft.com/office/powerpoint/2010/main" val="545817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91CADF-84FC-40C7-B081-79DF10EBF71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E0669797-5953-44A0-ACB6-3022E7D628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D236962-7556-4489-A0CB-AB446A429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3FB73BE-6176-48D4-AEA8-8ACA9DB3136C}"/>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BCDAEC3A-BC60-4362-BC87-D76B95AEC4BB}"/>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a:extLst>
              <a:ext uri="{FF2B5EF4-FFF2-40B4-BE49-F238E27FC236}">
                <a16:creationId xmlns:a16="http://schemas.microsoft.com/office/drawing/2014/main" id="{E6075946-B4C6-44A9-A8EA-83ED21DEE84C}"/>
              </a:ext>
            </a:extLst>
          </p:cNvPr>
          <p:cNvSpPr>
            <a:spLocks noGrp="1"/>
          </p:cNvSpPr>
          <p:nvPr>
            <p:ph type="sldNum" sz="quarter" idx="12"/>
          </p:nvPr>
        </p:nvSpPr>
        <p:spPr/>
        <p:txBody>
          <a:bodyPr/>
          <a:lstStyle/>
          <a:p>
            <a:fld id="{F6D34655-0C2F-438E-85B3-F5FDE2322198}" type="slidenum">
              <a:rPr lang="ru-RU" smtClean="0"/>
              <a:t>‹#›</a:t>
            </a:fld>
            <a:endParaRPr lang="ru-RU"/>
          </a:p>
        </p:txBody>
      </p:sp>
    </p:spTree>
    <p:extLst>
      <p:ext uri="{BB962C8B-B14F-4D97-AF65-F5344CB8AC3E}">
        <p14:creationId xmlns:p14="http://schemas.microsoft.com/office/powerpoint/2010/main" val="20172042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08B81A-DA87-406D-A186-9F2C033A4C6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6EFC524-93CB-479A-A316-44089313DA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65E6BA7-6985-4950-85A4-1BAA6E675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6503BCB-655E-41BD-98DE-95C502E7AC14}"/>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8CEB1A90-6F7F-47D0-B92F-E7128743F78C}"/>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7" name="Номер слайда 6">
            <a:extLst>
              <a:ext uri="{FF2B5EF4-FFF2-40B4-BE49-F238E27FC236}">
                <a16:creationId xmlns:a16="http://schemas.microsoft.com/office/drawing/2014/main" id="{9D432537-896D-4152-BF38-510D30EB26BF}"/>
              </a:ext>
            </a:extLst>
          </p:cNvPr>
          <p:cNvSpPr>
            <a:spLocks noGrp="1"/>
          </p:cNvSpPr>
          <p:nvPr>
            <p:ph type="sldNum" sz="quarter" idx="12"/>
          </p:nvPr>
        </p:nvSpPr>
        <p:spPr/>
        <p:txBody>
          <a:bodyPr/>
          <a:lstStyle/>
          <a:p>
            <a:fld id="{F6D34655-0C2F-438E-85B3-F5FDE2322198}" type="slidenum">
              <a:rPr lang="ru-RU" smtClean="0"/>
              <a:t>‹#›</a:t>
            </a:fld>
            <a:endParaRPr lang="ru-RU"/>
          </a:p>
        </p:txBody>
      </p:sp>
    </p:spTree>
    <p:extLst>
      <p:ext uri="{BB962C8B-B14F-4D97-AF65-F5344CB8AC3E}">
        <p14:creationId xmlns:p14="http://schemas.microsoft.com/office/powerpoint/2010/main" val="31875714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813EA9-417E-44F0-94FF-C1925100D9B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E3EF6B60-C834-4D01-9B8A-17DCC0600EA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61A129D-30B8-49EE-9F03-9243B0A4864C}"/>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F18DF63B-258C-4C34-943D-60E83DA466F2}"/>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0F5395E1-3B56-4662-8359-3D607C6BE726}"/>
              </a:ext>
            </a:extLst>
          </p:cNvPr>
          <p:cNvSpPr>
            <a:spLocks noGrp="1"/>
          </p:cNvSpPr>
          <p:nvPr>
            <p:ph type="sldNum" sz="quarter" idx="12"/>
          </p:nvPr>
        </p:nvSpPr>
        <p:spPr/>
        <p:txBody>
          <a:bodyPr/>
          <a:lstStyle/>
          <a:p>
            <a:fld id="{F6D34655-0C2F-438E-85B3-F5FDE2322198}" type="slidenum">
              <a:rPr lang="ru-RU" smtClean="0"/>
              <a:t>‹#›</a:t>
            </a:fld>
            <a:endParaRPr lang="ru-RU"/>
          </a:p>
        </p:txBody>
      </p:sp>
    </p:spTree>
    <p:extLst>
      <p:ext uri="{BB962C8B-B14F-4D97-AF65-F5344CB8AC3E}">
        <p14:creationId xmlns:p14="http://schemas.microsoft.com/office/powerpoint/2010/main" val="1001264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906D8E3-2256-4616-9331-26F129F1DCF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85AE4585-8BE5-4490-9A22-5843DFF6027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6041D56-6DA3-4504-9040-ADA333F69831}"/>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5FFC6806-F525-48DD-8799-4A404457D17A}"/>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64054232-EF6B-4D93-92A8-CEBF905C614F}"/>
              </a:ext>
            </a:extLst>
          </p:cNvPr>
          <p:cNvSpPr>
            <a:spLocks noGrp="1"/>
          </p:cNvSpPr>
          <p:nvPr>
            <p:ph type="sldNum" sz="quarter" idx="12"/>
          </p:nvPr>
        </p:nvSpPr>
        <p:spPr/>
        <p:txBody>
          <a:bodyPr/>
          <a:lstStyle/>
          <a:p>
            <a:fld id="{F6D34655-0C2F-438E-85B3-F5FDE2322198}" type="slidenum">
              <a:rPr lang="ru-RU" smtClean="0"/>
              <a:t>‹#›</a:t>
            </a:fld>
            <a:endParaRPr lang="ru-RU"/>
          </a:p>
        </p:txBody>
      </p:sp>
    </p:spTree>
    <p:extLst>
      <p:ext uri="{BB962C8B-B14F-4D97-AF65-F5344CB8AC3E}">
        <p14:creationId xmlns:p14="http://schemas.microsoft.com/office/powerpoint/2010/main" val="42680360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r>
              <a:rPr lang="en-US"/>
              <a:t>127th session of the JINR Scientific Council, 20 – 21 February 2020, Dubna</a:t>
            </a:r>
            <a:endParaRPr lang="ru-RU"/>
          </a:p>
        </p:txBody>
      </p:sp>
      <p:sp>
        <p:nvSpPr>
          <p:cNvPr id="6" name="Slide Number Placeholder 5"/>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4282233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r>
              <a:rPr lang="en-US"/>
              <a:t>127th session of the JINR Scientific Council, 20 – 21 February 2020, Dubna</a:t>
            </a:r>
            <a:endParaRPr lang="ru-RU"/>
          </a:p>
        </p:txBody>
      </p:sp>
      <p:sp>
        <p:nvSpPr>
          <p:cNvPr id="6" name="Slide Number Placeholder 5"/>
          <p:cNvSpPr>
            <a:spLocks noGrp="1"/>
          </p:cNvSpPr>
          <p:nvPr>
            <p:ph type="sldNum" sz="quarter" idx="12"/>
          </p:nvPr>
        </p:nvSpPr>
        <p:spPr/>
        <p:txBody>
          <a:bodyPr/>
          <a:lstStyle/>
          <a:p>
            <a:fld id="{8F5C789B-D040-45A7-8379-87B2D5DC155D}" type="slidenum">
              <a:rPr lang="ru-RU" smtClean="0"/>
              <a:t>‹#›</a:t>
            </a:fld>
            <a:endParaRPr lang="ru-RU"/>
          </a:p>
        </p:txBody>
      </p:sp>
    </p:spTree>
    <p:extLst>
      <p:ext uri="{BB962C8B-B14F-4D97-AF65-F5344CB8AC3E}">
        <p14:creationId xmlns:p14="http://schemas.microsoft.com/office/powerpoint/2010/main" val="11865691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gi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gi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0.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1.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7.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2.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NUL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3.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4.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5.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theme" Target="../theme/theme16.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17.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5.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microsoft.com/office/2007/relationships/hdphoto" Target="../media/hdphoto1.wdp"/><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6.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5.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9.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21" cstate="screen">
            <a:extLst>
              <a:ext uri="{28A0092B-C50C-407E-A947-70E740481C1C}">
                <a14:useLocalDpi xmlns:a14="http://schemas.microsoft.com/office/drawing/2010/main"/>
              </a:ext>
            </a:extLst>
          </a:blip>
          <a:srcRect b="5869"/>
          <a:stretch/>
        </p:blipFill>
        <p:spPr>
          <a:xfrm>
            <a:off x="0" y="0"/>
            <a:ext cx="12192000" cy="1201783"/>
          </a:xfrm>
          <a:prstGeom prst="rect">
            <a:avLst/>
          </a:prstGeom>
          <a:noFill/>
        </p:spPr>
      </p:pic>
      <p:sp>
        <p:nvSpPr>
          <p:cNvPr id="2" name="Заголовок 1"/>
          <p:cNvSpPr>
            <a:spLocks noGrp="1"/>
          </p:cNvSpPr>
          <p:nvPr>
            <p:ph type="title"/>
          </p:nvPr>
        </p:nvSpPr>
        <p:spPr>
          <a:xfrm>
            <a:off x="1329448" y="731521"/>
            <a:ext cx="9518162"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329448" y="1515291"/>
            <a:ext cx="9518162"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Нижний колонтитул 4"/>
          <p:cNvSpPr>
            <a:spLocks noGrp="1"/>
          </p:cNvSpPr>
          <p:nvPr>
            <p:ph type="ftr" sz="quarter" idx="3"/>
          </p:nvPr>
        </p:nvSpPr>
        <p:spPr>
          <a:xfrm>
            <a:off x="1329447" y="6356350"/>
            <a:ext cx="9185603" cy="446527"/>
          </a:xfrm>
          <a:prstGeom prst="rect">
            <a:avLst/>
          </a:prstGeom>
        </p:spPr>
        <p:txBody>
          <a:bodyPr vert="horz" lIns="91440" tIns="45720" rIns="91440" bIns="45720" rtlCol="0" anchor="ctr"/>
          <a:lstStyle>
            <a:lvl1pPr algn="ctr">
              <a:defRPr sz="1600" b="1">
                <a:solidFill>
                  <a:schemeClr val="tx1">
                    <a:tint val="75000"/>
                  </a:schemeClr>
                </a:solidFill>
                <a:effectLst>
                  <a:outerShdw blurRad="38100" dist="38100" dir="2700000" algn="tl">
                    <a:srgbClr val="000000">
                      <a:alpha val="43137"/>
                    </a:srgbClr>
                  </a:outerShdw>
                </a:effectLst>
              </a:defRPr>
            </a:lvl1pPr>
          </a:lstStyle>
          <a:p>
            <a:r>
              <a:rPr lang="en-US"/>
              <a:t>127th session of the JINR Scientific Council, 20 – 21 February 2020, Dubna</a:t>
            </a:r>
            <a:endParaRPr lang="ru-RU" dirty="0"/>
          </a:p>
        </p:txBody>
      </p:sp>
      <p:pic>
        <p:nvPicPr>
          <p:cNvPr id="9" name="Рисунок 1">
            <a:extLst>
              <a:ext uri="{FF2B5EF4-FFF2-40B4-BE49-F238E27FC236}">
                <a16:creationId xmlns:a16="http://schemas.microsoft.com/office/drawing/2014/main" id="{48CBECED-B699-4AC2-9CC7-0669CD342B1F}"/>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0554542" y="5704054"/>
            <a:ext cx="1622767" cy="1134629"/>
          </a:xfrm>
          <a:prstGeom prst="rect">
            <a:avLst/>
          </a:prstGeom>
        </p:spPr>
      </p:pic>
      <p:pic>
        <p:nvPicPr>
          <p:cNvPr id="10" name="Рисунок 3">
            <a:extLst>
              <a:ext uri="{FF2B5EF4-FFF2-40B4-BE49-F238E27FC236}">
                <a16:creationId xmlns:a16="http://schemas.microsoft.com/office/drawing/2014/main" id="{4B22D8C0-1AC4-43D4-9A5F-C15E4FEBAAC5}"/>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8943" y="5705872"/>
            <a:ext cx="1271014" cy="1134629"/>
          </a:xfrm>
          <a:prstGeom prst="rect">
            <a:avLst/>
          </a:prstGeom>
        </p:spPr>
      </p:pic>
    </p:spTree>
    <p:extLst>
      <p:ext uri="{BB962C8B-B14F-4D97-AF65-F5344CB8AC3E}">
        <p14:creationId xmlns:p14="http://schemas.microsoft.com/office/powerpoint/2010/main" val="2765239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789" r:id="rId18"/>
    <p:sldLayoutId id="2147483790" r:id="rId19"/>
  </p:sldLayoutIdLst>
  <p:hf sldNum="0" hd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F2CF54-46F3-4B1C-827C-8620FC17C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F22BF9BF-BC8F-442A-AA7A-D93811248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id="{2A0C090E-8C03-4BCC-915F-0D7B72AC2A00}"/>
              </a:ext>
            </a:extLst>
          </p:cNvPr>
          <p:cNvSpPr>
            <a:spLocks noGrp="1"/>
          </p:cNvSpPr>
          <p:nvPr>
            <p:ph type="dt" sz="half" idx="2"/>
          </p:nvPr>
        </p:nvSpPr>
        <p:spPr>
          <a:xfrm>
            <a:off x="838200" y="6356350"/>
            <a:ext cx="1123765"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a:extLst>
              <a:ext uri="{FF2B5EF4-FFF2-40B4-BE49-F238E27FC236}">
                <a16:creationId xmlns:a16="http://schemas.microsoft.com/office/drawing/2014/main" id="{A1EF6053-89A0-447F-95AE-21EEBD6D0EF9}"/>
              </a:ext>
            </a:extLst>
          </p:cNvPr>
          <p:cNvSpPr>
            <a:spLocks noGrp="1"/>
          </p:cNvSpPr>
          <p:nvPr>
            <p:ph type="ftr" sz="quarter" idx="3"/>
          </p:nvPr>
        </p:nvSpPr>
        <p:spPr>
          <a:xfrm>
            <a:off x="2503503" y="6356350"/>
            <a:ext cx="73950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127th session of the JINR Scientific Council, 20 – 21 February 2020, Dubna</a:t>
            </a:r>
            <a:endParaRPr lang="ru-RU" dirty="0"/>
          </a:p>
        </p:txBody>
      </p:sp>
      <p:sp>
        <p:nvSpPr>
          <p:cNvPr id="6" name="Номер слайда 5">
            <a:extLst>
              <a:ext uri="{FF2B5EF4-FFF2-40B4-BE49-F238E27FC236}">
                <a16:creationId xmlns:a16="http://schemas.microsoft.com/office/drawing/2014/main" id="{26161CC8-8E80-426A-AADA-245520AB28E6}"/>
              </a:ext>
            </a:extLst>
          </p:cNvPr>
          <p:cNvSpPr>
            <a:spLocks noGrp="1"/>
          </p:cNvSpPr>
          <p:nvPr>
            <p:ph type="sldNum" sz="quarter" idx="4"/>
          </p:nvPr>
        </p:nvSpPr>
        <p:spPr>
          <a:xfrm>
            <a:off x="10298096" y="6356350"/>
            <a:ext cx="10557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9FB71-0296-451D-85D1-E1D1B34210C6}" type="slidenum">
              <a:rPr lang="ru-RU" smtClean="0"/>
              <a:t>‹#›</a:t>
            </a:fld>
            <a:endParaRPr lang="ru-RU"/>
          </a:p>
        </p:txBody>
      </p:sp>
    </p:spTree>
    <p:extLst>
      <p:ext uri="{BB962C8B-B14F-4D97-AF65-F5344CB8AC3E}">
        <p14:creationId xmlns:p14="http://schemas.microsoft.com/office/powerpoint/2010/main" val="258527222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sldNum="0" hdr="0" dt="0"/>
  <p:txStyles>
    <p:titleStyle>
      <a:lvl1pPr algn="l" defTabSz="914400" rtl="0" eaLnBrk="1" latinLnBrk="0" hangingPunct="1">
        <a:lnSpc>
          <a:spcPct val="90000"/>
        </a:lnSpc>
        <a:spcBef>
          <a:spcPct val="0"/>
        </a:spcBef>
        <a:buNone/>
        <a:defRPr sz="4400" b="1" kern="1200">
          <a:solidFill>
            <a:schemeClr val="tx1"/>
          </a:solidFill>
          <a:effectLst>
            <a:outerShdw blurRad="38100" dist="38100" dir="2700000" algn="tl">
              <a:srgbClr val="000000">
                <a:alpha val="43137"/>
              </a:srgbClr>
            </a:outerShdw>
          </a:effectLst>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2060"/>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2060"/>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1027"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ru-RU"/>
              <a:t>Haga clic para cambiar el estilo de título	</a:t>
            </a:r>
          </a:p>
        </p:txBody>
      </p:sp>
      <p:sp>
        <p:nvSpPr>
          <p:cNvPr id="1028"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ru-RU"/>
              <a:t>Haga clic para modificar el estilo de texto del patrón</a:t>
            </a:r>
          </a:p>
          <a:p>
            <a:pPr lvl="1"/>
            <a:r>
              <a:rPr lang="es-ES" altLang="ru-RU"/>
              <a:t>Segundo nivel</a:t>
            </a:r>
          </a:p>
          <a:p>
            <a:pPr lvl="2"/>
            <a:r>
              <a:rPr lang="es-ES" altLang="ru-RU"/>
              <a:t>Tercer nivel</a:t>
            </a:r>
          </a:p>
          <a:p>
            <a:pPr lvl="3"/>
            <a:r>
              <a:rPr lang="es-ES" altLang="ru-RU"/>
              <a:t>Cuarto nivel</a:t>
            </a:r>
          </a:p>
          <a:p>
            <a:pPr lvl="4"/>
            <a:r>
              <a:rPr lang="es-ES" altLang="ru-RU"/>
              <a:t>Quinto nivel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s-ES" altLang="ru-RU">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s-ES" altLang="ru-RU">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C8429567-E1EF-4F13-98CD-577A5AB6AC08}" type="slidenum">
              <a:rPr lang="es-ES" altLang="ru-RU">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127596927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bwMode="auto">
          <a:xfrm>
            <a:off x="393703" y="1489075"/>
            <a:ext cx="11366500" cy="4313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0595" name="Rectangle 5"/>
          <p:cNvSpPr>
            <a:spLocks noGrp="1" noChangeArrowheads="1"/>
          </p:cNvSpPr>
          <p:nvPr>
            <p:ph type="ftr" sz="quarter" idx="3"/>
          </p:nvPr>
        </p:nvSpPr>
        <p:spPr bwMode="gray">
          <a:xfrm>
            <a:off x="4165600" y="6365875"/>
            <a:ext cx="38608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rgbClr val="FFFFFF"/>
                </a:solidFill>
                <a:latin typeface="Arial" charset="0"/>
                <a:cs typeface="+mn-cs"/>
              </a:defRPr>
            </a:lvl1pPr>
          </a:lstStyle>
          <a:p>
            <a:pPr fontAlgn="base">
              <a:spcBef>
                <a:spcPct val="0"/>
              </a:spcBef>
              <a:spcAft>
                <a:spcPct val="0"/>
              </a:spcAft>
              <a:defRPr/>
            </a:pPr>
            <a:endParaRPr lang="de-DE"/>
          </a:p>
        </p:txBody>
      </p:sp>
      <p:sp>
        <p:nvSpPr>
          <p:cNvPr id="110597" name="Rectangle 5"/>
          <p:cNvSpPr>
            <a:spLocks noChangeArrowheads="1"/>
          </p:cNvSpPr>
          <p:nvPr/>
        </p:nvSpPr>
        <p:spPr bwMode="gray">
          <a:xfrm>
            <a:off x="292103" y="6365875"/>
            <a:ext cx="1790700" cy="247650"/>
          </a:xfrm>
          <a:prstGeom prst="rect">
            <a:avLst/>
          </a:prstGeom>
          <a:noFill/>
          <a:ln w="9525">
            <a:noFill/>
            <a:miter lim="800000"/>
            <a:headEnd/>
            <a:tailEnd/>
          </a:ln>
        </p:spPr>
        <p:txBody>
          <a:bodyPr/>
          <a:lstStyle/>
          <a:p>
            <a:pPr fontAlgn="base">
              <a:spcBef>
                <a:spcPct val="0"/>
              </a:spcBef>
              <a:spcAft>
                <a:spcPct val="0"/>
              </a:spcAft>
              <a:defRPr/>
            </a:pPr>
            <a:r>
              <a:rPr lang="de-DE" sz="1000">
                <a:solidFill>
                  <a:srgbClr val="000000"/>
                </a:solidFill>
              </a:rPr>
              <a:t>Page </a:t>
            </a:r>
            <a:r>
              <a:rPr lang="de-DE" sz="1000">
                <a:solidFill>
                  <a:srgbClr val="000000"/>
                </a:solidFill>
                <a:sym typeface="Wingdings" pitchFamily="2" charset="2"/>
              </a:rPr>
              <a:t></a:t>
            </a:r>
            <a:r>
              <a:rPr lang="de-DE" sz="1000">
                <a:solidFill>
                  <a:srgbClr val="000000"/>
                </a:solidFill>
              </a:rPr>
              <a:t> </a:t>
            </a:r>
            <a:fld id="{4C492906-8B01-4B42-83AC-3CAF2FE70C3E}" type="slidenum">
              <a:rPr lang="de-DE" sz="1000">
                <a:solidFill>
                  <a:srgbClr val="000000"/>
                </a:solidFill>
              </a:rPr>
              <a:pPr fontAlgn="base">
                <a:spcBef>
                  <a:spcPct val="0"/>
                </a:spcBef>
                <a:spcAft>
                  <a:spcPct val="0"/>
                </a:spcAft>
                <a:defRPr/>
              </a:pPr>
              <a:t>‹#›</a:t>
            </a:fld>
            <a:endParaRPr lang="de-DE" sz="1000">
              <a:solidFill>
                <a:srgbClr val="000000"/>
              </a:solidFill>
            </a:endParaRPr>
          </a:p>
        </p:txBody>
      </p:sp>
      <p:sp>
        <p:nvSpPr>
          <p:cNvPr id="7173" name="Rectangle 7"/>
          <p:cNvSpPr>
            <a:spLocks noGrp="1" noChangeArrowheads="1"/>
          </p:cNvSpPr>
          <p:nvPr>
            <p:ph type="title"/>
          </p:nvPr>
        </p:nvSpPr>
        <p:spPr bwMode="gray">
          <a:xfrm>
            <a:off x="414882" y="246063"/>
            <a:ext cx="11360151" cy="6477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de-DE"/>
              <a:t>Klicken Sie, um das Titelformat zu bearbeiten</a:t>
            </a:r>
          </a:p>
        </p:txBody>
      </p:sp>
    </p:spTree>
    <p:extLst>
      <p:ext uri="{BB962C8B-B14F-4D97-AF65-F5344CB8AC3E}">
        <p14:creationId xmlns:p14="http://schemas.microsoft.com/office/powerpoint/2010/main" val="203728127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l" rtl="0" eaLnBrk="0" fontAlgn="base" hangingPunct="0">
        <a:lnSpc>
          <a:spcPct val="90000"/>
        </a:lnSpc>
        <a:spcBef>
          <a:spcPct val="0"/>
        </a:spcBef>
        <a:spcAft>
          <a:spcPct val="0"/>
        </a:spcAft>
        <a:defRPr sz="2600" b="1">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pitchFamily="2" charset="2"/>
        <a:buChar char="§"/>
        <a:defRPr sz="2000">
          <a:solidFill>
            <a:schemeClr val="tx1"/>
          </a:solidFill>
          <a:latin typeface="+mn-lt"/>
          <a:ea typeface="+mn-ea"/>
          <a:cs typeface="+mn-cs"/>
        </a:defRPr>
      </a:lvl1pPr>
      <a:lvl2pPr marL="444500" indent="-261938" algn="l" rtl="0" eaLnBrk="0" fontAlgn="base" hangingPunct="0">
        <a:spcBef>
          <a:spcPct val="0"/>
        </a:spcBef>
        <a:spcAft>
          <a:spcPct val="40000"/>
        </a:spcAft>
        <a:buChar char="–"/>
        <a:defRPr sz="2800">
          <a:solidFill>
            <a:schemeClr val="tx1"/>
          </a:solidFill>
          <a:latin typeface="+mn-lt"/>
          <a:cs typeface="+mn-cs"/>
        </a:defRPr>
      </a:lvl2pPr>
      <a:lvl3pPr marL="720725" indent="-274638" algn="l" rtl="0" eaLnBrk="0" fontAlgn="base" hangingPunct="0">
        <a:spcBef>
          <a:spcPct val="0"/>
        </a:spcBef>
        <a:spcAft>
          <a:spcPct val="40000"/>
        </a:spcAft>
        <a:buChar char="•"/>
        <a:defRPr sz="2400">
          <a:solidFill>
            <a:schemeClr val="tx1"/>
          </a:solidFill>
          <a:latin typeface="+mn-lt"/>
          <a:cs typeface="+mn-cs"/>
        </a:defRPr>
      </a:lvl3pPr>
      <a:lvl4pPr marL="987425" indent="-265113" algn="l" rtl="0" eaLnBrk="0" fontAlgn="base" hangingPunct="0">
        <a:spcBef>
          <a:spcPct val="0"/>
        </a:spcBef>
        <a:spcAft>
          <a:spcPct val="40000"/>
        </a:spcAft>
        <a:buChar char="–"/>
        <a:defRPr sz="2000">
          <a:solidFill>
            <a:schemeClr val="tx1"/>
          </a:solidFill>
          <a:latin typeface="+mn-lt"/>
          <a:cs typeface="+mn-cs"/>
        </a:defRPr>
      </a:lvl4pPr>
      <a:lvl5pPr marL="1254125" indent="-265113" algn="l" rtl="0" eaLnBrk="0" fontAlgn="base" hangingPunct="0">
        <a:spcBef>
          <a:spcPct val="0"/>
        </a:spcBef>
        <a:spcAft>
          <a:spcPct val="40000"/>
        </a:spcAft>
        <a:buChar char="»"/>
        <a:defRPr sz="2000">
          <a:solidFill>
            <a:schemeClr val="tx1"/>
          </a:solidFill>
          <a:latin typeface="+mn-lt"/>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76D09-9758-4DC6-B207-9AF0157EEB20}" type="datetimeFigureOut">
              <a:rPr lang="ru-RU" smtClean="0"/>
              <a:pPr/>
              <a:t>20.02.2020</a:t>
            </a:fld>
            <a:endParaRPr lang="ru-RU"/>
          </a:p>
        </p:txBody>
      </p:sp>
      <p:sp>
        <p:nvSpPr>
          <p:cNvPr id="5" name="Нижний колонтитул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ACB21-A90A-4157-9A02-E12827C9AE3A}" type="slidenum">
              <a:rPr lang="ru-RU" smtClean="0"/>
              <a:pPr/>
              <a:t>‹#›</a:t>
            </a:fld>
            <a:endParaRPr lang="ru-RU"/>
          </a:p>
        </p:txBody>
      </p:sp>
    </p:spTree>
    <p:extLst>
      <p:ext uri="{BB962C8B-B14F-4D97-AF65-F5344CB8AC3E}">
        <p14:creationId xmlns:p14="http://schemas.microsoft.com/office/powerpoint/2010/main" val="15085400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6147" name="Текст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7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63E6350-459A-4183-A534-C6D0F68BC2BA}"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7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7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22B478C-D6B0-444C-95B7-759EEB70668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6089051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7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FB201-238A-490D-B95A-A6D858379ACC}" type="datetimeFigureOut">
              <a:rPr lang="ru-RU" smtClean="0"/>
              <a:pPr/>
              <a:t>20.02.2020</a:t>
            </a:fld>
            <a:endParaRPr lang="ru-RU"/>
          </a:p>
        </p:txBody>
      </p:sp>
      <p:sp>
        <p:nvSpPr>
          <p:cNvPr id="5" name="Нижний колонтитул 4"/>
          <p:cNvSpPr>
            <a:spLocks noGrp="1"/>
          </p:cNvSpPr>
          <p:nvPr>
            <p:ph type="ftr" sz="quarter" idx="3"/>
          </p:nvPr>
        </p:nvSpPr>
        <p:spPr>
          <a:xfrm>
            <a:off x="4165600" y="635637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7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2E525B-563F-4017-8EA1-45FE4E595A18}" type="slidenum">
              <a:rPr lang="ru-RU" smtClean="0"/>
              <a:pPr/>
              <a:t>‹#›</a:t>
            </a:fld>
            <a:endParaRPr lang="ru-RU"/>
          </a:p>
        </p:txBody>
      </p:sp>
    </p:spTree>
    <p:extLst>
      <p:ext uri="{BB962C8B-B14F-4D97-AF65-F5344CB8AC3E}">
        <p14:creationId xmlns:p14="http://schemas.microsoft.com/office/powerpoint/2010/main" val="171609107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304800" y="457200"/>
            <a:ext cx="10363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35523"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24"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kumimoji="0" sz="1400">
                <a:solidFill>
                  <a:schemeClr val="tx1"/>
                </a:solidFill>
                <a:effectLst/>
                <a:latin typeface="Times New Roman" pitchFamily="18" charset="0"/>
              </a:defRPr>
            </a:lvl1pPr>
          </a:lstStyle>
          <a:p>
            <a:pPr fontAlgn="base">
              <a:spcAft>
                <a:spcPct val="0"/>
              </a:spcAft>
              <a:defRPr/>
            </a:pPr>
            <a:endParaRPr lang="en-US">
              <a:solidFill>
                <a:srgbClr val="FFFFFF"/>
              </a:solidFill>
            </a:endParaRPr>
          </a:p>
        </p:txBody>
      </p:sp>
      <p:sp>
        <p:nvSpPr>
          <p:cNvPr id="235525"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kumimoji="0" sz="1400">
                <a:solidFill>
                  <a:schemeClr val="tx1"/>
                </a:solidFill>
                <a:effectLst/>
                <a:latin typeface="Times New Roman" pitchFamily="18" charset="0"/>
              </a:defRPr>
            </a:lvl1pPr>
          </a:lstStyle>
          <a:p>
            <a:pPr fontAlgn="base">
              <a:spcAft>
                <a:spcPct val="0"/>
              </a:spcAft>
              <a:defRPr/>
            </a:pPr>
            <a:endParaRPr lang="en-US">
              <a:solidFill>
                <a:srgbClr val="FFFFFF"/>
              </a:solidFill>
            </a:endParaRPr>
          </a:p>
        </p:txBody>
      </p:sp>
      <p:sp>
        <p:nvSpPr>
          <p:cNvPr id="235526"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kumimoji="0" sz="1400">
                <a:solidFill>
                  <a:schemeClr val="tx1"/>
                </a:solidFill>
                <a:effectLst/>
                <a:latin typeface="Times New Roman" pitchFamily="18" charset="0"/>
              </a:defRPr>
            </a:lvl1pPr>
          </a:lstStyle>
          <a:p>
            <a:pPr fontAlgn="base">
              <a:spcAft>
                <a:spcPct val="0"/>
              </a:spcAft>
              <a:defRPr/>
            </a:pPr>
            <a:fld id="{4046AE55-6C3D-4AD1-86F2-A674B17485B1}" type="slidenum">
              <a:rPr lang="en-US">
                <a:solidFill>
                  <a:srgbClr val="FFFFFF"/>
                </a:solidFill>
              </a:rPr>
              <a:pPr fontAlgn="base">
                <a:spcAft>
                  <a:spcPct val="0"/>
                </a:spcAft>
                <a:defRPr/>
              </a:pPr>
              <a:t>‹#›</a:t>
            </a:fld>
            <a:endParaRPr lang="en-US">
              <a:solidFill>
                <a:srgbClr val="FFFFFF"/>
              </a:solidFill>
            </a:endParaRPr>
          </a:p>
        </p:txBody>
      </p:sp>
      <p:sp>
        <p:nvSpPr>
          <p:cNvPr id="1031" name="Rectangle 7"/>
          <p:cNvSpPr>
            <a:spLocks noChangeArrowheads="1"/>
          </p:cNvSpPr>
          <p:nvPr/>
        </p:nvSpPr>
        <p:spPr bwMode="gray">
          <a:xfrm>
            <a:off x="32" y="1638300"/>
            <a:ext cx="4459817" cy="122238"/>
          </a:xfrm>
          <a:prstGeom prst="rect">
            <a:avLst/>
          </a:prstGeom>
          <a:solidFill>
            <a:schemeClr val="bg2">
              <a:alpha val="50195"/>
            </a:schemeClr>
          </a:solidFill>
          <a:ln>
            <a:noFill/>
          </a:ln>
        </p:spPr>
        <p:txBody>
          <a:bodyPr wrap="none" anchor="ctr"/>
          <a:lstStyle>
            <a:lvl1pPr eaLnBrk="0" hangingPunct="0">
              <a:defRPr kumimoji="1" sz="2400">
                <a:solidFill>
                  <a:schemeClr val="bg1"/>
                </a:solidFill>
                <a:latin typeface="Arial" pitchFamily="34" charset="0"/>
              </a:defRPr>
            </a:lvl1pPr>
            <a:lvl2pPr marL="742950" indent="-285750" eaLnBrk="0" hangingPunct="0">
              <a:defRPr kumimoji="1" sz="2400">
                <a:solidFill>
                  <a:schemeClr val="bg1"/>
                </a:solidFill>
                <a:latin typeface="Arial" pitchFamily="34" charset="0"/>
              </a:defRPr>
            </a:lvl2pPr>
            <a:lvl3pPr marL="1143000" indent="-228600" eaLnBrk="0" hangingPunct="0">
              <a:defRPr kumimoji="1" sz="2400">
                <a:solidFill>
                  <a:schemeClr val="bg1"/>
                </a:solidFill>
                <a:latin typeface="Arial" pitchFamily="34" charset="0"/>
              </a:defRPr>
            </a:lvl3pPr>
            <a:lvl4pPr marL="1600200" indent="-228600" eaLnBrk="0" hangingPunct="0">
              <a:defRPr kumimoji="1" sz="2400">
                <a:solidFill>
                  <a:schemeClr val="bg1"/>
                </a:solidFill>
                <a:latin typeface="Arial" pitchFamily="34" charset="0"/>
              </a:defRPr>
            </a:lvl4pPr>
            <a:lvl5pPr marL="2057400" indent="-228600" eaLnBrk="0" hangingPunct="0">
              <a:defRPr kumimoji="1" sz="2400">
                <a:solidFill>
                  <a:schemeClr val="bg1"/>
                </a:solidFill>
                <a:latin typeface="Arial" pitchFamily="34" charset="0"/>
              </a:defRPr>
            </a:lvl5pPr>
            <a:lvl6pPr marL="2514600" indent="-228600" eaLnBrk="0" fontAlgn="base" hangingPunct="0">
              <a:spcBef>
                <a:spcPct val="0"/>
              </a:spcBef>
              <a:spcAft>
                <a:spcPct val="0"/>
              </a:spcAft>
              <a:defRPr kumimoji="1" sz="2400">
                <a:solidFill>
                  <a:schemeClr val="bg1"/>
                </a:solidFill>
                <a:latin typeface="Arial" pitchFamily="34" charset="0"/>
              </a:defRPr>
            </a:lvl6pPr>
            <a:lvl7pPr marL="2971800" indent="-228600" eaLnBrk="0" fontAlgn="base" hangingPunct="0">
              <a:spcBef>
                <a:spcPct val="0"/>
              </a:spcBef>
              <a:spcAft>
                <a:spcPct val="0"/>
              </a:spcAft>
              <a:defRPr kumimoji="1" sz="2400">
                <a:solidFill>
                  <a:schemeClr val="bg1"/>
                </a:solidFill>
                <a:latin typeface="Arial" pitchFamily="34" charset="0"/>
              </a:defRPr>
            </a:lvl7pPr>
            <a:lvl8pPr marL="3429000" indent="-228600" eaLnBrk="0" fontAlgn="base" hangingPunct="0">
              <a:spcBef>
                <a:spcPct val="0"/>
              </a:spcBef>
              <a:spcAft>
                <a:spcPct val="0"/>
              </a:spcAft>
              <a:defRPr kumimoji="1" sz="2400">
                <a:solidFill>
                  <a:schemeClr val="bg1"/>
                </a:solidFill>
                <a:latin typeface="Arial" pitchFamily="34" charset="0"/>
              </a:defRPr>
            </a:lvl8pPr>
            <a:lvl9pPr marL="3886200" indent="-228600" eaLnBrk="0" fontAlgn="base" hangingPunct="0">
              <a:spcBef>
                <a:spcPct val="0"/>
              </a:spcBef>
              <a:spcAft>
                <a:spcPct val="0"/>
              </a:spcAft>
              <a:defRPr kumimoji="1" sz="2400">
                <a:solidFill>
                  <a:schemeClr val="bg1"/>
                </a:solidFill>
                <a:latin typeface="Arial" pitchFamily="34" charset="0"/>
              </a:defRPr>
            </a:lvl9pPr>
          </a:lstStyle>
          <a:p>
            <a:pPr algn="ctr" eaLnBrk="1" fontAlgn="base" hangingPunct="1">
              <a:spcBef>
                <a:spcPct val="0"/>
              </a:spcBef>
              <a:spcAft>
                <a:spcPct val="0"/>
              </a:spcAft>
              <a:defRPr/>
            </a:pPr>
            <a:endParaRPr lang="ru-RU" altLang="ru-RU" sz="2400">
              <a:solidFill>
                <a:srgbClr val="FFFFFF"/>
              </a:solidFill>
              <a:latin typeface="Times New Roman" pitchFamily="18" charset="0"/>
            </a:endParaRPr>
          </a:p>
        </p:txBody>
      </p:sp>
    </p:spTree>
    <p:extLst>
      <p:ext uri="{BB962C8B-B14F-4D97-AF65-F5344CB8AC3E}">
        <p14:creationId xmlns:p14="http://schemas.microsoft.com/office/powerpoint/2010/main" val="4089702480"/>
      </p:ext>
    </p:extLst>
  </p:cSld>
  <p:clrMap bg1="dk2" tx1="lt1" bg2="dk1"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transition spd="med">
    <p:wedg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C2DCD-C89B-47BA-81A7-2BEE7BBDCB35}" type="datetimeFigureOut">
              <a:rPr lang="ru-RU" smtClean="0"/>
              <a:pPr/>
              <a:t>20.02.2020</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A3727-1DCC-4F29-AC5E-8FEB2732A92E}" type="slidenum">
              <a:rPr lang="ru-RU" smtClean="0"/>
              <a:pPr/>
              <a:t>‹#›</a:t>
            </a:fld>
            <a:endParaRPr lang="ru-RU"/>
          </a:p>
        </p:txBody>
      </p:sp>
    </p:spTree>
    <p:extLst>
      <p:ext uri="{BB962C8B-B14F-4D97-AF65-F5344CB8AC3E}">
        <p14:creationId xmlns:p14="http://schemas.microsoft.com/office/powerpoint/2010/main" val="1941161212"/>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dirty="0"/>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127th session of the JINR Scientific Council, 20 – 21 February 2020, Dubna</a:t>
            </a:r>
            <a:endParaRPr lang="ru-RU" dirty="0"/>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9523872-419A-4F93-993A-86AAFCB36430}" type="slidenum">
              <a:rPr lang="ru-RU"/>
              <a:pPr>
                <a:defRPr/>
              </a:pPr>
              <a:t>‹#›</a:t>
            </a:fld>
            <a:endParaRPr lang="ru-RU" dirty="0"/>
          </a:p>
        </p:txBody>
      </p:sp>
    </p:spTree>
    <p:extLst>
      <p:ext uri="{BB962C8B-B14F-4D97-AF65-F5344CB8AC3E}">
        <p14:creationId xmlns:p14="http://schemas.microsoft.com/office/powerpoint/2010/main" val="21139925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5C3311-A175-4BB5-917E-CEAE307F8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9F890DB-C228-4B32-ADF5-68280F84E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3C9E6BF-D633-4E75-87FC-BF4996262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a:extLst>
              <a:ext uri="{FF2B5EF4-FFF2-40B4-BE49-F238E27FC236}">
                <a16:creationId xmlns:a16="http://schemas.microsoft.com/office/drawing/2014/main" id="{4A3A3D3A-B69E-4AB4-8007-93AF387F7A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EAF6FB4B-3A44-4FA8-8E17-7404413B54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2F8D6-517C-437A-B869-750C5D02E5DC}" type="slidenum">
              <a:rPr lang="ru-RU" smtClean="0"/>
              <a:t>‹#›</a:t>
            </a:fld>
            <a:endParaRPr lang="ru-RU"/>
          </a:p>
        </p:txBody>
      </p:sp>
    </p:spTree>
    <p:extLst>
      <p:ext uri="{BB962C8B-B14F-4D97-AF65-F5344CB8AC3E}">
        <p14:creationId xmlns:p14="http://schemas.microsoft.com/office/powerpoint/2010/main" val="903234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18" cstate="screen">
            <a:extLst>
              <a:ext uri="{28A0092B-C50C-407E-A947-70E740481C1C}">
                <a14:useLocalDpi xmlns:a14="http://schemas.microsoft.com/office/drawing/2010/main"/>
              </a:ext>
            </a:extLst>
          </a:blip>
          <a:srcRect b="5869"/>
          <a:stretch/>
        </p:blipFill>
        <p:spPr>
          <a:xfrm>
            <a:off x="0" y="0"/>
            <a:ext cx="12192000" cy="1201783"/>
          </a:xfrm>
          <a:prstGeom prst="rect">
            <a:avLst/>
          </a:prstGeom>
          <a:noFill/>
        </p:spPr>
      </p:pic>
      <p:pic>
        <p:nvPicPr>
          <p:cNvPr id="9" name="Рисунок 8"/>
          <p:cNvPicPr>
            <a:picLocks noChangeAspect="1"/>
          </p:cNvPicPr>
          <p:nvPr/>
        </p:nvPicPr>
        <p:blipFill rotWithShape="1">
          <a:blip r:embed="rId19" cstate="screen">
            <a:lum bright="70000" contrast="-70000"/>
            <a:extLst>
              <a:ext uri="{BEBA8EAE-BF5A-486C-A8C5-ECC9F3942E4B}">
                <a14:imgProps xmlns:a14="http://schemas.microsoft.com/office/drawing/2010/main">
                  <a14:imgLayer r:embed="rId20">
                    <a14:imgEffect>
                      <a14:saturation sat="33000"/>
                    </a14:imgEffect>
                  </a14:imgLayer>
                </a14:imgProps>
              </a:ext>
              <a:ext uri="{28A0092B-C50C-407E-A947-70E740481C1C}">
                <a14:useLocalDpi xmlns:a14="http://schemas.microsoft.com/office/drawing/2010/main"/>
              </a:ext>
            </a:extLst>
          </a:blip>
          <a:srcRect/>
          <a:stretch/>
        </p:blipFill>
        <p:spPr>
          <a:xfrm>
            <a:off x="0" y="731521"/>
            <a:ext cx="12186089" cy="6112052"/>
          </a:xfrm>
          <a:prstGeom prst="rect">
            <a:avLst/>
          </a:prstGeom>
        </p:spPr>
      </p:pic>
      <p:sp>
        <p:nvSpPr>
          <p:cNvPr id="2" name="Заголовок 1"/>
          <p:cNvSpPr>
            <a:spLocks noGrp="1"/>
          </p:cNvSpPr>
          <p:nvPr>
            <p:ph type="title"/>
          </p:nvPr>
        </p:nvSpPr>
        <p:spPr>
          <a:xfrm>
            <a:off x="838200" y="1098334"/>
            <a:ext cx="10515600"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2007644"/>
            <a:ext cx="10515600" cy="4334784"/>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127th session of the JINR Scientific Council, 20 – 21 February 2020, Dubna</a:t>
            </a: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BC821-D4CF-448E-8710-803C01E5560F}" type="slidenum">
              <a:rPr lang="en-US" smtClean="0"/>
              <a:t>‹#›</a:t>
            </a:fld>
            <a:endParaRPr lang="en-US"/>
          </a:p>
        </p:txBody>
      </p:sp>
    </p:spTree>
    <p:extLst>
      <p:ext uri="{BB962C8B-B14F-4D97-AF65-F5344CB8AC3E}">
        <p14:creationId xmlns:p14="http://schemas.microsoft.com/office/powerpoint/2010/main" val="17622608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hf sldNum="0" hd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20" cstate="screen">
            <a:extLst>
              <a:ext uri="{28A0092B-C50C-407E-A947-70E740481C1C}">
                <a14:useLocalDpi xmlns:a14="http://schemas.microsoft.com/office/drawing/2010/main"/>
              </a:ext>
            </a:extLst>
          </a:blip>
          <a:srcRect b="5869"/>
          <a:stretch/>
        </p:blipFill>
        <p:spPr>
          <a:xfrm>
            <a:off x="0" y="0"/>
            <a:ext cx="12192000" cy="1201783"/>
          </a:xfrm>
          <a:prstGeom prst="rect">
            <a:avLst/>
          </a:prstGeom>
          <a:noFill/>
        </p:spPr>
      </p:pic>
      <p:sp>
        <p:nvSpPr>
          <p:cNvPr id="2" name="Заголовок 1"/>
          <p:cNvSpPr>
            <a:spLocks noGrp="1"/>
          </p:cNvSpPr>
          <p:nvPr>
            <p:ph type="title"/>
          </p:nvPr>
        </p:nvSpPr>
        <p:spPr>
          <a:xfrm>
            <a:off x="838200" y="731521"/>
            <a:ext cx="10515600"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515291"/>
            <a:ext cx="10515600"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127th session of the JINR Scientific Council, 20 – 21 February 2020, Dubna</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31129963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Lst>
  <p:hf sldNum="0" hd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9EFF"/>
            </a:gs>
            <a:gs pos="39999">
              <a:srgbClr val="85C2FF"/>
            </a:gs>
            <a:gs pos="35000">
              <a:srgbClr val="C4D6EB"/>
            </a:gs>
            <a:gs pos="100000">
              <a:srgbClr val="FFEBFA"/>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Click to edit Master title style</a:t>
            </a:r>
            <a:endParaRPr lang="ko-KR" altLang="en-US"/>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a:t>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latinLnBrk="1">
              <a:spcBef>
                <a:spcPts val="0"/>
              </a:spcBef>
              <a:spcAft>
                <a:spcPts val="0"/>
              </a:spcAft>
              <a:defRPr sz="1200" smtClean="0">
                <a:solidFill>
                  <a:schemeClr val="tx1">
                    <a:tint val="75000"/>
                  </a:schemeClr>
                </a:solidFill>
                <a:latin typeface="+mn-lt"/>
                <a:ea typeface="+mn-ea"/>
              </a:defRPr>
            </a:lvl1pPr>
          </a:lstStyle>
          <a:p>
            <a:pPr>
              <a:defRPr/>
            </a:pPr>
            <a:endParaRPr lang="ko-KR"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latinLnBrk="1">
              <a:spcBef>
                <a:spcPts val="0"/>
              </a:spcBef>
              <a:spcAft>
                <a:spcPts val="0"/>
              </a:spcAft>
              <a:defRPr sz="1200" smtClean="0">
                <a:solidFill>
                  <a:schemeClr val="tx1">
                    <a:tint val="75000"/>
                  </a:schemeClr>
                </a:solidFill>
                <a:latin typeface="+mn-lt"/>
                <a:ea typeface="+mn-ea"/>
              </a:defRPr>
            </a:lvl1pPr>
          </a:lstStyle>
          <a:p>
            <a:pPr>
              <a:defRPr/>
            </a:pPr>
            <a:r>
              <a:rPr lang="en-US" altLang="ko-KR"/>
              <a:t>127th session of the JINR Scientific Council, 20 – 21 February 2020, Dubna</a:t>
            </a:r>
            <a:endParaRPr lang="ko-KR" alt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latinLnBrk="1">
              <a:spcBef>
                <a:spcPts val="0"/>
              </a:spcBef>
              <a:spcAft>
                <a:spcPts val="0"/>
              </a:spcAft>
              <a:defRPr sz="1200" smtClean="0">
                <a:solidFill>
                  <a:schemeClr val="tx1">
                    <a:tint val="75000"/>
                  </a:schemeClr>
                </a:solidFill>
                <a:latin typeface="+mn-lt"/>
                <a:ea typeface="+mn-ea"/>
              </a:defRPr>
            </a:lvl1pPr>
          </a:lstStyle>
          <a:p>
            <a:pPr>
              <a:defRPr/>
            </a:pPr>
            <a:fld id="{6004E05F-3AEB-4ECD-A883-973D90585EA5}" type="slidenum">
              <a:rPr lang="ko-KR" altLang="en-US"/>
              <a:pPr>
                <a:defRPr/>
              </a:pPr>
              <a:t>‹#›</a:t>
            </a:fld>
            <a:endParaRPr lang="ko-KR" altLang="en-US"/>
          </a:p>
        </p:txBody>
      </p:sp>
    </p:spTree>
    <p:extLst>
      <p:ext uri="{BB962C8B-B14F-4D97-AF65-F5344CB8AC3E}">
        <p14:creationId xmlns:p14="http://schemas.microsoft.com/office/powerpoint/2010/main" val="29556362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dt="0"/>
  <p:txStyles>
    <p:titleStyle>
      <a:lvl1pPr algn="ctr" rtl="0" eaLnBrk="1" fontAlgn="base" latinLnBrk="1" hangingPunct="1">
        <a:spcBef>
          <a:spcPct val="0"/>
        </a:spcBef>
        <a:spcAft>
          <a:spcPct val="0"/>
        </a:spcAft>
        <a:defRPr sz="4400" kern="1200">
          <a:solidFill>
            <a:schemeClr val="tx1"/>
          </a:solidFill>
          <a:latin typeface="+mj-lt"/>
          <a:ea typeface="+mj-ea"/>
          <a:cs typeface="+mj-cs"/>
        </a:defRPr>
      </a:lvl1pPr>
      <a:lvl2pPr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2pPr>
      <a:lvl3pPr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3pPr>
      <a:lvl4pPr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4pPr>
      <a:lvl5pPr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5pPr>
      <a:lvl6pPr marL="457200"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6pPr>
      <a:lvl7pPr marL="914400"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7pPr>
      <a:lvl8pPr marL="1371600"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8pPr>
      <a:lvl9pPr marL="1828800" algn="ctr" rtl="0" eaLnBrk="1" fontAlgn="base" latinLnBrk="1" hangingPunct="1">
        <a:spcBef>
          <a:spcPct val="0"/>
        </a:spcBef>
        <a:spcAft>
          <a:spcPct val="0"/>
        </a:spcAft>
        <a:defRPr sz="4400">
          <a:solidFill>
            <a:schemeClr val="tx1"/>
          </a:solidFill>
          <a:latin typeface="맑은 고딕" pitchFamily="34" charset="-127"/>
          <a:ea typeface="맑은 고딕" pitchFamily="34" charset="-127"/>
        </a:defRPr>
      </a:lvl9pPr>
    </p:titleStyle>
    <p:bodyStyle>
      <a:lvl1pPr marL="342900" indent="-342900" algn="l" rtl="0" eaLnBrk="1" fontAlgn="base" latinLnBrk="1"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latinLnBrk="1"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latinLnBrk="1"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latinLnBrk="1"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latinLnBrk="1"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AF1C88-FBEC-4AAB-9EE2-527F4E27A8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57ED9A3-A24B-4C25-B8DA-B397962E5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0E1E289-CFDE-4F79-A8A4-0E113CFF4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a:extLst>
              <a:ext uri="{FF2B5EF4-FFF2-40B4-BE49-F238E27FC236}">
                <a16:creationId xmlns:a16="http://schemas.microsoft.com/office/drawing/2014/main" id="{052AC07A-1E10-46CC-8241-4C2065C6B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127th session of the JINR Scientific Council, 20 – 21 February 2020, Dubna</a:t>
            </a:r>
            <a:endParaRPr lang="ru-RU"/>
          </a:p>
        </p:txBody>
      </p:sp>
      <p:sp>
        <p:nvSpPr>
          <p:cNvPr id="6" name="Номер слайда 5">
            <a:extLst>
              <a:ext uri="{FF2B5EF4-FFF2-40B4-BE49-F238E27FC236}">
                <a16:creationId xmlns:a16="http://schemas.microsoft.com/office/drawing/2014/main" id="{8EF7B8D2-45B6-4E94-9614-EE58FC30B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34655-0C2F-438E-85B3-F5FDE2322198}" type="slidenum">
              <a:rPr lang="ru-RU" smtClean="0"/>
              <a:t>‹#›</a:t>
            </a:fld>
            <a:endParaRPr lang="ru-RU"/>
          </a:p>
        </p:txBody>
      </p:sp>
    </p:spTree>
    <p:extLst>
      <p:ext uri="{BB962C8B-B14F-4D97-AF65-F5344CB8AC3E}">
        <p14:creationId xmlns:p14="http://schemas.microsoft.com/office/powerpoint/2010/main" val="381089682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127th session of the JINR Scientific Council, 20 – 21 February 2020, Dubna</a:t>
            </a:r>
            <a:endParaRPr lang="ru-RU"/>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C789B-D040-45A7-8379-87B2D5DC155D}" type="slidenum">
              <a:rPr lang="ru-RU" smtClean="0"/>
              <a:t>‹#›</a:t>
            </a:fld>
            <a:endParaRPr lang="ru-RU"/>
          </a:p>
        </p:txBody>
      </p:sp>
    </p:spTree>
    <p:extLst>
      <p:ext uri="{BB962C8B-B14F-4D97-AF65-F5344CB8AC3E}">
        <p14:creationId xmlns:p14="http://schemas.microsoft.com/office/powerpoint/2010/main" val="72703186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127th session of the JINR Scientific Council, 20 – 21 February 2020, Dubna</a:t>
            </a: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AF4C659-FB1E-4826-B658-12DE11EBCB22}" type="slidenum">
              <a:rPr lang="ru-RU"/>
              <a:pPr>
                <a:defRPr/>
              </a:pPr>
              <a:t>‹#›</a:t>
            </a:fld>
            <a:endParaRPr lang="ru-RU"/>
          </a:p>
        </p:txBody>
      </p:sp>
    </p:spTree>
    <p:extLst>
      <p:ext uri="{BB962C8B-B14F-4D97-AF65-F5344CB8AC3E}">
        <p14:creationId xmlns:p14="http://schemas.microsoft.com/office/powerpoint/2010/main" val="145843713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e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13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3.jpeg"/><Relationship Id="rId3" Type="http://schemas.openxmlformats.org/officeDocument/2006/relationships/notesSlide" Target="../notesSlides/notesSlide5.xml"/><Relationship Id="rId7" Type="http://schemas.openxmlformats.org/officeDocument/2006/relationships/image" Target="../media/image51.jpeg"/><Relationship Id="rId12" Type="http://schemas.openxmlformats.org/officeDocument/2006/relationships/image" Target="../media/image46.wmf"/><Relationship Id="rId2" Type="http://schemas.openxmlformats.org/officeDocument/2006/relationships/slideLayout" Target="../slideLayouts/slideLayout99.xml"/><Relationship Id="rId1" Type="http://schemas.openxmlformats.org/officeDocument/2006/relationships/vmlDrawing" Target="../drawings/vmlDrawing1.vml"/><Relationship Id="rId6" Type="http://schemas.openxmlformats.org/officeDocument/2006/relationships/image" Target="../media/image50.jpeg"/><Relationship Id="rId11" Type="http://schemas.openxmlformats.org/officeDocument/2006/relationships/oleObject" Target="../embeddings/oleObject2.bin"/><Relationship Id="rId5" Type="http://schemas.openxmlformats.org/officeDocument/2006/relationships/image" Target="../media/image49.jpeg"/><Relationship Id="rId15" Type="http://schemas.openxmlformats.org/officeDocument/2006/relationships/image" Target="../media/image47.wmf"/><Relationship Id="rId10" Type="http://schemas.openxmlformats.org/officeDocument/2006/relationships/image" Target="../media/image45.wmf"/><Relationship Id="rId4" Type="http://schemas.openxmlformats.org/officeDocument/2006/relationships/image" Target="../media/image48.jpeg"/><Relationship Id="rId9" Type="http://schemas.openxmlformats.org/officeDocument/2006/relationships/oleObject" Target="../embeddings/oleObject1.bin"/><Relationship Id="rId1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9.xml"/></Relationships>
</file>

<file path=ppt/slides/_rels/slide1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09.xml"/><Relationship Id="rId6" Type="http://schemas.openxmlformats.org/officeDocument/2006/relationships/comments" Target="../comments/comment1.xml"/><Relationship Id="rId5" Type="http://schemas.openxmlformats.org/officeDocument/2006/relationships/image" Target="../media/image58.jpe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14.xml"/><Relationship Id="rId5" Type="http://schemas.openxmlformats.org/officeDocument/2006/relationships/image" Target="../media/image73.jpe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0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0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xml"/><Relationship Id="rId1" Type="http://schemas.openxmlformats.org/officeDocument/2006/relationships/slideLayout" Target="../slideLayouts/slideLayout144.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7.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chart" Target="../charts/chart1.xml"/><Relationship Id="rId1" Type="http://schemas.openxmlformats.org/officeDocument/2006/relationships/slideLayout" Target="../slideLayouts/slideLayout157.xml"/><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7.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62.xml"/><Relationship Id="rId6" Type="http://schemas.openxmlformats.org/officeDocument/2006/relationships/image" Target="../media/image89.gif"/><Relationship Id="rId5" Type="http://schemas.openxmlformats.org/officeDocument/2006/relationships/image" Target="../media/image88.jpe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162.xml"/><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157.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161.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162.xml"/><Relationship Id="rId5" Type="http://schemas.openxmlformats.org/officeDocument/2006/relationships/image" Target="../media/image101.png"/><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161.xml"/><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3.xml"/><Relationship Id="rId1" Type="http://schemas.openxmlformats.org/officeDocument/2006/relationships/vmlDrawing" Target="../drawings/vmlDrawing2.v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oleObject" Target="../embeddings/oleObject4.bin"/></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0.xml"/><Relationship Id="rId1" Type="http://schemas.openxmlformats.org/officeDocument/2006/relationships/slideLayout" Target="../slideLayouts/slideLayout173.xml"/><Relationship Id="rId4" Type="http://schemas.openxmlformats.org/officeDocument/2006/relationships/image" Target="../media/image107.jpeg"/></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173.xml"/><Relationship Id="rId5" Type="http://schemas.openxmlformats.org/officeDocument/2006/relationships/image" Target="../media/image111.jpeg"/><Relationship Id="rId4" Type="http://schemas.openxmlformats.org/officeDocument/2006/relationships/image" Target="../media/image110.jpe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17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03778" name="Группа 11"/>
          <p:cNvGrpSpPr>
            <a:grpSpLocks/>
          </p:cNvGrpSpPr>
          <p:nvPr/>
        </p:nvGrpSpPr>
        <p:grpSpPr bwMode="auto">
          <a:xfrm>
            <a:off x="23324" y="3038486"/>
            <a:ext cx="12208933" cy="3838575"/>
            <a:chOff x="-13253" y="3038299"/>
            <a:chExt cx="9157253" cy="3838356"/>
          </a:xfrm>
        </p:grpSpPr>
        <p:pic>
          <p:nvPicPr>
            <p:cNvPr id="203815" name="Рисунок 8"/>
            <p:cNvPicPr>
              <a:picLocks noChangeAspect="1"/>
            </p:cNvPicPr>
            <p:nvPr/>
          </p:nvPicPr>
          <p:blipFill>
            <a:blip r:embed="rId4">
              <a:extLst>
                <a:ext uri="{28A0092B-C50C-407E-A947-70E740481C1C}">
                  <a14:useLocalDpi xmlns:a14="http://schemas.microsoft.com/office/drawing/2010/main" val="0"/>
                </a:ext>
              </a:extLst>
            </a:blip>
            <a:srcRect r="6720" b="4001"/>
            <a:stretch>
              <a:fillRect/>
            </a:stretch>
          </p:blipFill>
          <p:spPr bwMode="auto">
            <a:xfrm>
              <a:off x="4713925" y="4187014"/>
              <a:ext cx="4430075" cy="268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6" name="Рисунок 5"/>
            <p:cNvPicPr>
              <a:picLocks noChangeAspect="1"/>
            </p:cNvPicPr>
            <p:nvPr/>
          </p:nvPicPr>
          <p:blipFill>
            <a:blip r:embed="rId5">
              <a:extLst>
                <a:ext uri="{28A0092B-C50C-407E-A947-70E740481C1C}">
                  <a14:useLocalDpi xmlns:a14="http://schemas.microsoft.com/office/drawing/2010/main" val="0"/>
                </a:ext>
              </a:extLst>
            </a:blip>
            <a:srcRect l="21445" b="37965"/>
            <a:stretch>
              <a:fillRect/>
            </a:stretch>
          </p:blipFill>
          <p:spPr bwMode="auto">
            <a:xfrm>
              <a:off x="-13253" y="3038299"/>
              <a:ext cx="7530401" cy="383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8" name="Rectangle 110"/>
          <p:cNvSpPr>
            <a:spLocks noGrp="1" noChangeArrowheads="1"/>
          </p:cNvSpPr>
          <p:nvPr>
            <p:ph type="ctrTitle"/>
          </p:nvPr>
        </p:nvSpPr>
        <p:spPr>
          <a:xfrm>
            <a:off x="5438592" y="2329837"/>
            <a:ext cx="6671733" cy="544513"/>
          </a:xfrm>
        </p:spPr>
        <p:txBody>
          <a:bodyPr anchor="ctr"/>
          <a:lstStyle/>
          <a:p>
            <a:pPr eaLnBrk="1" hangingPunct="1">
              <a:defRPr/>
            </a:pPr>
            <a:r>
              <a:rPr lang="en-US"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Progress in implementation of the 7-years Plan of JINR</a:t>
            </a:r>
            <a:br>
              <a:rPr lang="en-US"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s-ES"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TextBox 10"/>
          <p:cNvSpPr txBox="1"/>
          <p:nvPr/>
        </p:nvSpPr>
        <p:spPr>
          <a:xfrm>
            <a:off x="-557541" y="4273560"/>
            <a:ext cx="9004300" cy="2631490"/>
          </a:xfrm>
          <a:prstGeom prst="rect">
            <a:avLst/>
          </a:prstGeom>
          <a:noFill/>
        </p:spPr>
        <p:txBody>
          <a:bodyPr>
            <a:spAutoFit/>
          </a:bodyPr>
          <a:lstStyle/>
          <a:p>
            <a:pPr marL="261938" marR="0" lvl="0" indent="0" algn="ctr" defTabSz="914400" rtl="0" eaLnBrk="1" fontAlgn="base" latinLnBrk="0" hangingPunct="1">
              <a:lnSpc>
                <a:spcPts val="3300"/>
              </a:lnSpc>
              <a:spcBef>
                <a:spcPts val="0"/>
              </a:spcBef>
              <a:spcAft>
                <a:spcPct val="0"/>
              </a:spcAft>
              <a:buClrTx/>
              <a:buSzTx/>
              <a:buFontTx/>
              <a:buNone/>
              <a:tabLst/>
              <a:defRPr/>
            </a:pPr>
            <a:r>
              <a:rPr kumimoji="0" lang="en-US" altLang="ru-RU"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Wingdings" pitchFamily="2" charset="2"/>
              </a:rPr>
              <a:t>Condensed Matter Physics</a:t>
            </a:r>
          </a:p>
          <a:p>
            <a:pPr marL="261938" marR="0" lvl="0" indent="0" algn="ctr" defTabSz="914400" rtl="0" eaLnBrk="1" fontAlgn="base" latinLnBrk="0" hangingPunct="1">
              <a:lnSpc>
                <a:spcPts val="3300"/>
              </a:lnSpc>
              <a:spcBef>
                <a:spcPts val="0"/>
              </a:spcBef>
              <a:spcAft>
                <a:spcPct val="0"/>
              </a:spcAft>
              <a:buClrTx/>
              <a:buSzTx/>
              <a:buFontTx/>
              <a:buNone/>
              <a:tabLst/>
              <a:defRPr/>
            </a:pPr>
            <a:r>
              <a:rPr kumimoji="0" lang="en-US" altLang="ru-RU"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Wingdings" pitchFamily="2" charset="2"/>
              </a:rPr>
              <a:t>and</a:t>
            </a:r>
          </a:p>
          <a:p>
            <a:pPr marL="261938" marR="0" lvl="0" indent="0" algn="ctr" defTabSz="914400" rtl="0" eaLnBrk="1" fontAlgn="base" latinLnBrk="0" hangingPunct="1">
              <a:lnSpc>
                <a:spcPts val="3300"/>
              </a:lnSpc>
              <a:spcBef>
                <a:spcPts val="0"/>
              </a:spcBef>
              <a:spcAft>
                <a:spcPct val="0"/>
              </a:spcAft>
              <a:buClrTx/>
              <a:buSzTx/>
              <a:buFontTx/>
              <a:buNone/>
              <a:tabLst/>
              <a:defRPr/>
            </a:pPr>
            <a:r>
              <a:rPr kumimoji="0" lang="en-US" altLang="ru-RU"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Wingdings" pitchFamily="2" charset="2"/>
              </a:rPr>
              <a:t>Radiobiology</a:t>
            </a:r>
          </a:p>
          <a:p>
            <a:pPr marL="261938" marR="0" lvl="0" indent="0" algn="l" defTabSz="914400" rtl="0" eaLnBrk="1" fontAlgn="base" latinLnBrk="0" hangingPunct="1">
              <a:lnSpc>
                <a:spcPts val="3300"/>
              </a:lnSpc>
              <a:spcBef>
                <a:spcPts val="0"/>
              </a:spcBef>
              <a:spcAft>
                <a:spcPct val="0"/>
              </a:spcAft>
              <a:buClrTx/>
              <a:buSzTx/>
              <a:buFontTx/>
              <a:buNone/>
              <a:tabLst/>
              <a:defRPr/>
            </a:pPr>
            <a:endParaRPr kumimoji="0" lang="en-US" altLang="ru-RU"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Wingdings" pitchFamily="2" charset="2"/>
            </a:endParaRPr>
          </a:p>
          <a:p>
            <a:pPr marL="261938" marR="0" lvl="0" indent="0" algn="l" defTabSz="914400" rtl="0" eaLnBrk="1" fontAlgn="base" latinLnBrk="0" hangingPunct="1">
              <a:lnSpc>
                <a:spcPts val="3300"/>
              </a:lnSpc>
              <a:spcBef>
                <a:spcPts val="0"/>
              </a:spcBef>
              <a:spcAft>
                <a:spcPct val="0"/>
              </a:spcAft>
              <a:buClrTx/>
              <a:buSzTx/>
              <a:buFontTx/>
              <a:buNone/>
              <a:tabLst/>
              <a:defRPr/>
            </a:pPr>
            <a:r>
              <a:rPr kumimoji="0" lang="en-US" altLang="ru-RU"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Wingdings" pitchFamily="2" charset="2"/>
              </a:rPr>
              <a:t>                                                  </a:t>
            </a:r>
            <a:r>
              <a:rPr kumimoji="0" lang="en-US" altLang="ru-RU"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Wingdings" pitchFamily="2" charset="2"/>
              </a:rPr>
              <a:t>Scientific Council Meeting September 20-21, 2018.</a:t>
            </a:r>
          </a:p>
          <a:p>
            <a:pPr marL="261938" marR="0" lvl="0" indent="0" algn="l" defTabSz="914400" rtl="0" eaLnBrk="1" fontAlgn="base" latinLnBrk="0" hangingPunct="1">
              <a:lnSpc>
                <a:spcPts val="3300"/>
              </a:lnSpc>
              <a:spcBef>
                <a:spcPts val="0"/>
              </a:spcBef>
              <a:spcAft>
                <a:spcPct val="0"/>
              </a:spcAft>
              <a:buClrTx/>
              <a:buSzTx/>
              <a:buFontTx/>
              <a:buNone/>
              <a:tabLst/>
              <a:defRPr/>
            </a:pPr>
            <a:endParaRPr kumimoji="0" lang="en-US" altLang="ru-RU" sz="1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Wingdings" pitchFamily="2" charset="2"/>
            </a:endParaRPr>
          </a:p>
        </p:txBody>
      </p:sp>
      <p:pic>
        <p:nvPicPr>
          <p:cNvPr id="7" name="Рисунок 6"/>
          <p:cNvPicPr>
            <a:picLocks noChangeAspect="1"/>
          </p:cNvPicPr>
          <p:nvPr/>
        </p:nvPicPr>
        <p:blipFill>
          <a:blip r:embed="rId6" cstate="print">
            <a:duotone>
              <a:schemeClr val="accent6">
                <a:shade val="45000"/>
                <a:satMod val="135000"/>
              </a:schemeClr>
              <a:prstClr val="white"/>
            </a:duotone>
          </a:blip>
          <a:stretch>
            <a:fillRect/>
          </a:stretch>
        </p:blipFill>
        <p:spPr>
          <a:xfrm>
            <a:off x="611147" y="185299"/>
            <a:ext cx="3333465" cy="1658765"/>
          </a:xfrm>
          <a:prstGeom prst="rect">
            <a:avLst/>
          </a:prstGeom>
        </p:spPr>
      </p:pic>
      <p:sp>
        <p:nvSpPr>
          <p:cNvPr id="203783" name="TextBox 12"/>
          <p:cNvSpPr txBox="1">
            <a:spLocks noChangeArrowheads="1"/>
          </p:cNvSpPr>
          <p:nvPr/>
        </p:nvSpPr>
        <p:spPr bwMode="auto">
          <a:xfrm>
            <a:off x="287867" y="2066936"/>
            <a:ext cx="4089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200" b="1" i="0" u="none" strike="noStrike" kern="1200" cap="none" spc="0" normalizeH="0" baseline="0" noProof="0">
                <a:ln>
                  <a:noFill/>
                </a:ln>
                <a:solidFill>
                  <a:srgbClr val="343456"/>
                </a:solidFill>
                <a:effectLst/>
                <a:uLnTx/>
                <a:uFillTx/>
                <a:latin typeface="Arial" pitchFamily="34" charset="0"/>
                <a:ea typeface="+mn-ea"/>
                <a:cs typeface="Arial" pitchFamily="34" charset="0"/>
              </a:rPr>
              <a:t>Joint Institute for Nuclear Research</a:t>
            </a:r>
            <a:endParaRPr kumimoji="0" lang="ru-RU" altLang="ru-RU" sz="1200" b="1" i="0" u="none" strike="noStrike" kern="1200" cap="none" spc="0" normalizeH="0" baseline="0" noProof="0">
              <a:ln>
                <a:noFill/>
              </a:ln>
              <a:solidFill>
                <a:srgbClr val="343456"/>
              </a:solidFill>
              <a:effectLst/>
              <a:uLnTx/>
              <a:uFillTx/>
              <a:latin typeface="Arial" pitchFamily="34" charset="0"/>
              <a:ea typeface="+mn-ea"/>
              <a:cs typeface="Arial" pitchFamily="34" charset="0"/>
            </a:endParaRPr>
          </a:p>
        </p:txBody>
      </p:sp>
      <p:sp>
        <p:nvSpPr>
          <p:cNvPr id="16" name="TextBox 15"/>
          <p:cNvSpPr txBox="1"/>
          <p:nvPr/>
        </p:nvSpPr>
        <p:spPr>
          <a:xfrm>
            <a:off x="842135" y="2355873"/>
            <a:ext cx="2985113" cy="24622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50" normalizeH="0" baseline="0" noProof="0" dirty="0">
                <a:ln>
                  <a:noFill/>
                </a:ln>
                <a:solidFill>
                  <a:srgbClr val="000000">
                    <a:lumMod val="65000"/>
                    <a:lumOff val="35000"/>
                  </a:srgbClr>
                </a:solidFill>
                <a:effectLst/>
                <a:uLnTx/>
                <a:uFillTx/>
                <a:latin typeface="Arial"/>
                <a:ea typeface="+mn-ea"/>
                <a:cs typeface="Arial"/>
              </a:rPr>
              <a:t>SCIENCE BRINGING NATIONS TOGETHER</a:t>
            </a:r>
            <a:endParaRPr kumimoji="0" lang="ru-RU" sz="1000" b="0" i="0" u="none" strike="noStrike" kern="1200" cap="none" spc="50" normalizeH="0" baseline="0" noProof="0" dirty="0">
              <a:ln>
                <a:noFill/>
              </a:ln>
              <a:solidFill>
                <a:srgbClr val="000000">
                  <a:lumMod val="65000"/>
                  <a:lumOff val="35000"/>
                </a:srgbClr>
              </a:solidFill>
              <a:effectLst/>
              <a:uLnTx/>
              <a:uFillTx/>
              <a:latin typeface="Arial"/>
              <a:ea typeface="+mn-ea"/>
              <a:cs typeface="Arial"/>
            </a:endParaRPr>
          </a:p>
        </p:txBody>
      </p:sp>
      <p:cxnSp>
        <p:nvCxnSpPr>
          <p:cNvPr id="15" name="Прямая соединительная линия 14"/>
          <p:cNvCxnSpPr/>
          <p:nvPr/>
        </p:nvCxnSpPr>
        <p:spPr>
          <a:xfrm>
            <a:off x="450851" y="2338388"/>
            <a:ext cx="373380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03786" name="Группа 67"/>
          <p:cNvGrpSpPr>
            <a:grpSpLocks/>
          </p:cNvGrpSpPr>
          <p:nvPr/>
        </p:nvGrpSpPr>
        <p:grpSpPr bwMode="auto">
          <a:xfrm>
            <a:off x="7025207" y="38100"/>
            <a:ext cx="3826934" cy="1212850"/>
            <a:chOff x="5319067" y="38770"/>
            <a:chExt cx="2870720" cy="1212212"/>
          </a:xfrm>
        </p:grpSpPr>
        <p:sp>
          <p:nvSpPr>
            <p:cNvPr id="66" name="Скругленный прямоугольник 65"/>
            <p:cNvSpPr/>
            <p:nvPr/>
          </p:nvSpPr>
          <p:spPr>
            <a:xfrm>
              <a:off x="5857327" y="1068516"/>
              <a:ext cx="1827544" cy="182466"/>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Arial"/>
              </a:endParaRPr>
            </a:p>
          </p:txBody>
        </p:sp>
        <p:sp>
          <p:nvSpPr>
            <p:cNvPr id="62" name="Скругленный прямоугольник 61"/>
            <p:cNvSpPr/>
            <p:nvPr/>
          </p:nvSpPr>
          <p:spPr>
            <a:xfrm>
              <a:off x="5319067" y="660743"/>
              <a:ext cx="2870720" cy="345893"/>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Arial"/>
              </a:endParaRPr>
            </a:p>
          </p:txBody>
        </p:sp>
        <p:sp>
          <p:nvSpPr>
            <p:cNvPr id="203790" name="TextBox 17"/>
            <p:cNvSpPr txBox="1">
              <a:spLocks noChangeArrowheads="1"/>
            </p:cNvSpPr>
            <p:nvPr/>
          </p:nvSpPr>
          <p:spPr bwMode="auto">
            <a:xfrm>
              <a:off x="5521683" y="38770"/>
              <a:ext cx="2484543" cy="76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en-US" altLang="ru-RU" sz="900" b="1" i="0" u="none" strike="noStrike" kern="1200" cap="none" spc="0" normalizeH="0" baseline="0" noProof="0">
                  <a:ln>
                    <a:noFill/>
                  </a:ln>
                  <a:solidFill>
                    <a:srgbClr val="FFFFFF"/>
                  </a:solidFill>
                  <a:effectLst/>
                  <a:uLnTx/>
                  <a:uFillTx/>
                  <a:latin typeface="Calibri" pitchFamily="34" charset="0"/>
                  <a:ea typeface="+mn-ea"/>
                  <a:cs typeface="Arial" pitchFamily="34" charset="0"/>
                </a:rPr>
                <a:t>INTERNATIONAL INTERGOVERNMENTAL ORGANIZATION</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ru-RU" altLang="ru-RU" sz="900" b="1" i="0" u="none" strike="noStrike" kern="1200" cap="none" spc="0" normalizeH="0" baseline="0" noProof="0">
                  <a:ln>
                    <a:noFill/>
                  </a:ln>
                  <a:solidFill>
                    <a:srgbClr val="FFFFFF"/>
                  </a:solidFill>
                  <a:effectLst/>
                  <a:uLnTx/>
                  <a:uFillTx/>
                  <a:latin typeface="Calibri" pitchFamily="34" charset="0"/>
                  <a:ea typeface="+mn-ea"/>
                  <a:cs typeface="Arial" pitchFamily="34" charset="0"/>
                </a:rPr>
                <a:t>МЕЖДУНАРОДНАЯ МЕЖПРАВИТЕЛЬСТВЕННАЯ ОРГАНИЗАЦИЯ</a:t>
              </a:r>
              <a:endParaRPr kumimoji="0" lang="ru-RU" altLang="ru-RU" sz="400" b="1" i="0" u="none" strike="noStrike" kern="1200" cap="none" spc="0" normalizeH="0" baseline="0" noProof="0">
                <a:ln>
                  <a:noFill/>
                </a:ln>
                <a:solidFill>
                  <a:srgbClr val="FFFFFF"/>
                </a:solidFill>
                <a:effectLst/>
                <a:uLnTx/>
                <a:uFillTx/>
                <a:latin typeface="Calibri"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ru-RU" sz="400" b="1" i="0" u="none" strike="noStrike" kern="1200" cap="none" spc="0" normalizeH="0" baseline="0" noProof="0">
                <a:ln>
                  <a:noFill/>
                </a:ln>
                <a:solidFill>
                  <a:srgbClr val="FFFFFF"/>
                </a:solidFill>
                <a:effectLst/>
                <a:uLnTx/>
                <a:uFillTx/>
                <a:latin typeface="Calibri" pitchFamily="34" charset="0"/>
                <a:ea typeface="+mn-ea"/>
                <a:cs typeface="Arial" pitchFamily="34" charset="0"/>
              </a:endParaRPr>
            </a:p>
            <a:p>
              <a:pPr marL="0" marR="0" lvl="0" indent="0" algn="ctr" defTabSz="914400" rtl="0" eaLnBrk="1" fontAlgn="base" latinLnBrk="0" hangingPunct="1">
                <a:lnSpc>
                  <a:spcPts val="900"/>
                </a:lnSpc>
                <a:spcBef>
                  <a:spcPct val="0"/>
                </a:spcBef>
                <a:spcAft>
                  <a:spcPct val="0"/>
                </a:spcAft>
                <a:buClrTx/>
                <a:buSzTx/>
                <a:buFontTx/>
                <a:buNone/>
                <a:tabLst/>
                <a:defRPr/>
              </a:pPr>
              <a:r>
                <a:rPr kumimoji="0" lang="en-US" altLang="ru-RU" sz="900" b="1" i="0" u="none" strike="noStrike" kern="1200" cap="none" spc="0" normalizeH="0" baseline="0" noProof="0">
                  <a:ln>
                    <a:noFill/>
                  </a:ln>
                  <a:solidFill>
                    <a:srgbClr val="CCECFF"/>
                  </a:solidFill>
                  <a:effectLst/>
                  <a:uLnTx/>
                  <a:uFillTx/>
                  <a:latin typeface="Calibri" pitchFamily="34" charset="0"/>
                  <a:ea typeface="+mn-ea"/>
                  <a:cs typeface="Arial" pitchFamily="34" charset="0"/>
                </a:rPr>
                <a:t>JOINT INSTITUTE FOR NUCLEAR</a:t>
              </a:r>
              <a:r>
                <a:rPr kumimoji="0" lang="ru-RU" altLang="ru-RU" sz="900" b="1" i="0" u="none" strike="noStrike" kern="1200" cap="none" spc="0" normalizeH="0" baseline="0" noProof="0">
                  <a:ln>
                    <a:noFill/>
                  </a:ln>
                  <a:solidFill>
                    <a:srgbClr val="CCECFF"/>
                  </a:solidFill>
                  <a:effectLst/>
                  <a:uLnTx/>
                  <a:uFillTx/>
                  <a:latin typeface="Calibri" pitchFamily="34" charset="0"/>
                  <a:ea typeface="+mn-ea"/>
                  <a:cs typeface="Arial" pitchFamily="34" charset="0"/>
                </a:rPr>
                <a:t> </a:t>
              </a:r>
              <a:r>
                <a:rPr kumimoji="0" lang="en-US" altLang="ru-RU" sz="900" b="1" i="0" u="none" strike="noStrike" kern="1200" cap="none" spc="0" normalizeH="0" baseline="0" noProof="0">
                  <a:ln>
                    <a:noFill/>
                  </a:ln>
                  <a:solidFill>
                    <a:srgbClr val="CCECFF"/>
                  </a:solidFill>
                  <a:effectLst/>
                  <a:uLnTx/>
                  <a:uFillTx/>
                  <a:latin typeface="Calibri" pitchFamily="34" charset="0"/>
                  <a:ea typeface="+mn-ea"/>
                  <a:cs typeface="Arial" pitchFamily="34" charset="0"/>
                </a:rPr>
                <a:t>RESEARCH</a:t>
              </a:r>
              <a:endParaRPr kumimoji="0" lang="ru-RU" altLang="ru-RU" sz="900" b="1" i="0" u="none" strike="noStrike" kern="1200" cap="none" spc="0" normalizeH="0" baseline="0" noProof="0">
                <a:ln>
                  <a:noFill/>
                </a:ln>
                <a:solidFill>
                  <a:srgbClr val="CCECFF"/>
                </a:solidFill>
                <a:effectLst/>
                <a:uLnTx/>
                <a:uFillTx/>
                <a:latin typeface="Calibri" pitchFamily="34" charset="0"/>
                <a:ea typeface="+mn-ea"/>
                <a:cs typeface="Arial" pitchFamily="34" charset="0"/>
              </a:endParaRPr>
            </a:p>
            <a:p>
              <a:pPr marL="0" marR="0" lvl="0" indent="0" algn="ctr" defTabSz="914400" rtl="0" eaLnBrk="1" fontAlgn="base" latinLnBrk="0" hangingPunct="1">
                <a:lnSpc>
                  <a:spcPts val="900"/>
                </a:lnSpc>
                <a:spcBef>
                  <a:spcPct val="0"/>
                </a:spcBef>
                <a:spcAft>
                  <a:spcPct val="0"/>
                </a:spcAft>
                <a:buClrTx/>
                <a:buSzTx/>
                <a:buFontTx/>
                <a:buNone/>
                <a:tabLst/>
                <a:defRPr/>
              </a:pPr>
              <a:r>
                <a:rPr kumimoji="0" lang="ru-RU" altLang="ru-RU" sz="900" b="1" i="0" u="none" strike="noStrike" kern="1200" cap="none" spc="0" normalizeH="0" baseline="0" noProof="0">
                  <a:ln>
                    <a:noFill/>
                  </a:ln>
                  <a:solidFill>
                    <a:srgbClr val="CCECFF"/>
                  </a:solidFill>
                  <a:effectLst/>
                  <a:uLnTx/>
                  <a:uFillTx/>
                  <a:latin typeface="Calibri" pitchFamily="34" charset="0"/>
                  <a:ea typeface="+mn-ea"/>
                  <a:cs typeface="Arial" pitchFamily="34" charset="0"/>
                </a:rPr>
                <a:t>ОБЪЕДИНЕННЫЙ ИНСТИТУТ ЯДЕРНЫХ ИССЛЕДОВАНИЙ</a:t>
              </a:r>
              <a:endParaRPr kumimoji="0" lang="en-US" altLang="ru-RU" sz="900" b="1" i="0" u="none" strike="noStrike" kern="1200" cap="none" spc="0" normalizeH="0" baseline="0" noProof="0">
                <a:ln>
                  <a:noFill/>
                </a:ln>
                <a:solidFill>
                  <a:srgbClr val="CCECFF"/>
                </a:solidFill>
                <a:effectLst/>
                <a:uLnTx/>
                <a:uFillTx/>
                <a:latin typeface="Calibri"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altLang="ru-RU" sz="1000" b="1" i="0" u="none" strike="noStrike" kern="1200" cap="none" spc="0" normalizeH="0" baseline="0" noProof="0">
                <a:ln>
                  <a:noFill/>
                </a:ln>
                <a:solidFill>
                  <a:srgbClr val="002342"/>
                </a:solidFill>
                <a:effectLst/>
                <a:uLnTx/>
                <a:uFillTx/>
                <a:latin typeface="Calibri" pitchFamily="34" charset="0"/>
                <a:ea typeface="+mn-ea"/>
                <a:cs typeface="Arial" pitchFamily="34" charset="0"/>
              </a:endParaRPr>
            </a:p>
          </p:txBody>
        </p:sp>
        <p:pic>
          <p:nvPicPr>
            <p:cNvPr id="203791" name="Picture 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2636" y="69649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2" name="Picture 5"/>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3491" y="6920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3" name="Picture 9" descr="https://upload.wikimedia.org/wikipedia/commons/thumb/2/2f/Flag_of_Armenia.svg/250px-Flag_of_Armenia.svg.pn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26987" y="697030"/>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4" name="Picture 11"/>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5254" y="69317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5" name="Picture 13"/>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83522" y="69339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6" name="Picture 14"/>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11622" y="69411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7" name="Picture 1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912" y="69317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8" name="Picture 26" descr="https://upload.wikimedia.org/wikipedia/commons/thumb/b/bd/Flag_of_Cuba.svg/250px-Flag_of_Cuba.svg.png"/>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3656" y="6920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9" name="Рисунок 18"/>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12875" y="69342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0" name="Picture 4"/>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62981" y="87121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1" name="Picture 10"/>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0869" y="87432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2" name="Picture 12"/>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02540" y="87238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3" name="Picture 18"/>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17418" y="86974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4" name="Picture 24"/>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85414" y="871925"/>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5" name="Picture 27"/>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43490" y="87192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6" name="Рисунок 21"/>
            <p:cNvPicPr>
              <a:picLocks/>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5254" y="87183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7" name="Picture 4"/>
            <p:cNvPicPr>
              <a:picLocks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63578" y="1102960"/>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8" name="Picture 17"/>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822736" y="110316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9" name="Picture 20"/>
            <p:cNvPicPr>
              <a:picLocks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539786" y="110558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0" name="Рисунок 31"/>
            <p:cNvPicPr>
              <a:picLocks/>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968321" y="110211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1" name="Рисунок 43"/>
            <p:cNvPicPr>
              <a:picLocks/>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05685" y="11052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2" name="Рисунок 47"/>
            <p:cNvPicPr>
              <a:picLocks/>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524606" y="87238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3" name="Рисунок 48"/>
            <p:cNvPicPr>
              <a:picLocks/>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809714" y="87563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4" name="Рисунок 39"/>
            <p:cNvPicPr>
              <a:picLocks/>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384109" y="1104253"/>
              <a:ext cx="183600"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Прямоугольник 68"/>
          <p:cNvSpPr/>
          <p:nvPr/>
        </p:nvSpPr>
        <p:spPr>
          <a:xfrm>
            <a:off x="8841780" y="3605376"/>
            <a:ext cx="2492798"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Boris Sharkov</a:t>
            </a:r>
          </a:p>
        </p:txBody>
      </p:sp>
    </p:spTree>
    <p:extLst>
      <p:ext uri="{BB962C8B-B14F-4D97-AF65-F5344CB8AC3E}">
        <p14:creationId xmlns:p14="http://schemas.microsoft.com/office/powerpoint/2010/main" val="26459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4777B3-9A9F-40F4-8123-73E7BDDBD83D}"/>
              </a:ext>
            </a:extLst>
          </p:cNvPr>
          <p:cNvSpPr>
            <a:spLocks noGrp="1"/>
          </p:cNvSpPr>
          <p:nvPr>
            <p:ph type="title"/>
          </p:nvPr>
        </p:nvSpPr>
        <p:spPr/>
        <p:txBody>
          <a:bodyPr>
            <a:normAutofit fontScale="90000"/>
          </a:bodyPr>
          <a:lstStyle/>
          <a:p>
            <a:r>
              <a:rPr lang="en-US" sz="3200" dirty="0"/>
              <a:t>Comparison of the effectiveness of the IBR-2 instruments with the instruments at European sources</a:t>
            </a:r>
            <a:endParaRPr lang="ru-RU" sz="3200" dirty="0"/>
          </a:p>
        </p:txBody>
      </p:sp>
      <p:sp>
        <p:nvSpPr>
          <p:cNvPr id="5" name="Нижний колонтитул 4">
            <a:extLst>
              <a:ext uri="{FF2B5EF4-FFF2-40B4-BE49-F238E27FC236}">
                <a16:creationId xmlns:a16="http://schemas.microsoft.com/office/drawing/2014/main" id="{B0CE562E-DB76-4B5B-9E0B-BCFF48AED5D7}"/>
              </a:ext>
            </a:extLst>
          </p:cNvPr>
          <p:cNvSpPr>
            <a:spLocks noGrp="1"/>
          </p:cNvSpPr>
          <p:nvPr>
            <p:ph type="ftr" sz="quarter" idx="11"/>
          </p:nvPr>
        </p:nvSpPr>
        <p:spPr/>
        <p:txBody>
          <a:bodyPr/>
          <a:lstStyle/>
          <a:p>
            <a:r>
              <a:rPr lang="en-US"/>
              <a:t>127th session of the JINR Scientific Council, 20 – 21 February 2020, Dubna</a:t>
            </a:r>
            <a:endParaRPr lang="ru-RU"/>
          </a:p>
        </p:txBody>
      </p:sp>
      <p:pic>
        <p:nvPicPr>
          <p:cNvPr id="10" name="Рисунок 9">
            <a:extLst>
              <a:ext uri="{FF2B5EF4-FFF2-40B4-BE49-F238E27FC236}">
                <a16:creationId xmlns:a16="http://schemas.microsoft.com/office/drawing/2014/main" id="{CC8A6A0B-EAD2-4F9F-9F2C-53C1DDCB4D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493" y="1604665"/>
            <a:ext cx="2758309" cy="3249712"/>
          </a:xfrm>
          <a:prstGeom prst="rect">
            <a:avLst/>
          </a:prstGeom>
        </p:spPr>
      </p:pic>
      <p:sp>
        <p:nvSpPr>
          <p:cNvPr id="11" name="TextBox 10">
            <a:extLst>
              <a:ext uri="{FF2B5EF4-FFF2-40B4-BE49-F238E27FC236}">
                <a16:creationId xmlns:a16="http://schemas.microsoft.com/office/drawing/2014/main" id="{53D8A1AD-67D0-40B0-84D9-47406F034AF6}"/>
              </a:ext>
            </a:extLst>
          </p:cNvPr>
          <p:cNvSpPr txBox="1"/>
          <p:nvPr/>
        </p:nvSpPr>
        <p:spPr>
          <a:xfrm>
            <a:off x="3497802" y="1518344"/>
            <a:ext cx="6067425" cy="923330"/>
          </a:xfrm>
          <a:prstGeom prst="rect">
            <a:avLst/>
          </a:prstGeom>
          <a:noFill/>
        </p:spPr>
        <p:txBody>
          <a:bodyPr wrap="square" rtlCol="0">
            <a:spAutoFit/>
          </a:bodyPr>
          <a:lstStyle/>
          <a:p>
            <a:r>
              <a:rPr lang="en-US" dirty="0"/>
              <a:t>We have about 160 neutron instruments at 13 European neutron sources, generating almost 30000 instrument</a:t>
            </a:r>
            <a:r>
              <a:rPr lang="en-US" dirty="0">
                <a:sym typeface="Symbol" panose="05050102010706020507" pitchFamily="18" charset="2"/>
              </a:rPr>
              <a:t> days, </a:t>
            </a:r>
            <a:r>
              <a:rPr lang="en-US" dirty="0"/>
              <a:t>resulting 1900 scientific papers each year;</a:t>
            </a:r>
            <a:endParaRPr lang="ru-RU" dirty="0"/>
          </a:p>
        </p:txBody>
      </p:sp>
      <p:sp>
        <p:nvSpPr>
          <p:cNvPr id="12" name="Стрелка: вниз 11">
            <a:extLst>
              <a:ext uri="{FF2B5EF4-FFF2-40B4-BE49-F238E27FC236}">
                <a16:creationId xmlns:a16="http://schemas.microsoft.com/office/drawing/2014/main" id="{B381B2E5-6038-40A0-917C-C07E8BCD9D6C}"/>
              </a:ext>
            </a:extLst>
          </p:cNvPr>
          <p:cNvSpPr/>
          <p:nvPr/>
        </p:nvSpPr>
        <p:spPr>
          <a:xfrm>
            <a:off x="4643853" y="2580680"/>
            <a:ext cx="466725" cy="848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90A5298A-68EA-4A5E-B76E-5C0916E4EA17}"/>
              </a:ext>
            </a:extLst>
          </p:cNvPr>
          <p:cNvSpPr txBox="1"/>
          <p:nvPr/>
        </p:nvSpPr>
        <p:spPr>
          <a:xfrm>
            <a:off x="3755254" y="3568820"/>
            <a:ext cx="2148396" cy="923330"/>
          </a:xfrm>
          <a:prstGeom prst="rect">
            <a:avLst/>
          </a:prstGeom>
          <a:noFill/>
        </p:spPr>
        <p:txBody>
          <a:bodyPr wrap="square" rtlCol="0">
            <a:spAutoFit/>
          </a:bodyPr>
          <a:lstStyle/>
          <a:p>
            <a:pPr algn="ctr"/>
            <a:r>
              <a:rPr lang="en-US" b="1" dirty="0">
                <a:solidFill>
                  <a:srgbClr val="002060"/>
                </a:solidFill>
              </a:rPr>
              <a:t>16 instrument</a:t>
            </a:r>
            <a:r>
              <a:rPr lang="en-US" b="1" dirty="0">
                <a:solidFill>
                  <a:srgbClr val="002060"/>
                </a:solidFill>
                <a:sym typeface="Symbol" panose="05050102010706020507" pitchFamily="18" charset="2"/>
              </a:rPr>
              <a:t> days/paper in Europe</a:t>
            </a:r>
            <a:endParaRPr lang="ru-RU" b="1" dirty="0">
              <a:solidFill>
                <a:srgbClr val="002060"/>
              </a:solidFill>
            </a:endParaRPr>
          </a:p>
        </p:txBody>
      </p:sp>
      <p:pic>
        <p:nvPicPr>
          <p:cNvPr id="14" name="Рисунок 13">
            <a:extLst>
              <a:ext uri="{FF2B5EF4-FFF2-40B4-BE49-F238E27FC236}">
                <a16:creationId xmlns:a16="http://schemas.microsoft.com/office/drawing/2014/main" id="{B3D1F4DC-8D3B-4059-A82B-76397F7D8D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6560" y="3058952"/>
            <a:ext cx="2317072" cy="3270817"/>
          </a:xfrm>
          <a:prstGeom prst="rect">
            <a:avLst/>
          </a:prstGeom>
        </p:spPr>
      </p:pic>
      <p:sp>
        <p:nvSpPr>
          <p:cNvPr id="15" name="TextBox 14">
            <a:extLst>
              <a:ext uri="{FF2B5EF4-FFF2-40B4-BE49-F238E27FC236}">
                <a16:creationId xmlns:a16="http://schemas.microsoft.com/office/drawing/2014/main" id="{CDB98333-F171-41D2-AC8B-254905125549}"/>
              </a:ext>
            </a:extLst>
          </p:cNvPr>
          <p:cNvSpPr txBox="1"/>
          <p:nvPr/>
        </p:nvSpPr>
        <p:spPr>
          <a:xfrm>
            <a:off x="3755254" y="5250606"/>
            <a:ext cx="5912529" cy="923330"/>
          </a:xfrm>
          <a:prstGeom prst="rect">
            <a:avLst/>
          </a:prstGeom>
          <a:noFill/>
        </p:spPr>
        <p:txBody>
          <a:bodyPr wrap="square" rtlCol="0">
            <a:spAutoFit/>
          </a:bodyPr>
          <a:lstStyle/>
          <a:p>
            <a:pPr algn="r"/>
            <a:r>
              <a:rPr lang="en-US" dirty="0"/>
              <a:t>At IBR-2 we have 15 instruments, operating about 2500 hours per year, that generates about 1563 instrument</a:t>
            </a:r>
            <a:r>
              <a:rPr lang="en-US" dirty="0">
                <a:sym typeface="Symbol" panose="05050102010706020507" pitchFamily="18" charset="2"/>
              </a:rPr>
              <a:t> days, resulting about 90 </a:t>
            </a:r>
            <a:r>
              <a:rPr lang="en-US" dirty="0"/>
              <a:t>scientific papers each year;</a:t>
            </a:r>
            <a:r>
              <a:rPr lang="en-US" dirty="0">
                <a:sym typeface="Symbol" panose="05050102010706020507" pitchFamily="18" charset="2"/>
              </a:rPr>
              <a:t>  </a:t>
            </a:r>
            <a:r>
              <a:rPr lang="en-US" dirty="0"/>
              <a:t>   </a:t>
            </a:r>
            <a:endParaRPr lang="ru-RU" dirty="0"/>
          </a:p>
        </p:txBody>
      </p:sp>
      <p:sp>
        <p:nvSpPr>
          <p:cNvPr id="16" name="Стрелка: вниз 15">
            <a:extLst>
              <a:ext uri="{FF2B5EF4-FFF2-40B4-BE49-F238E27FC236}">
                <a16:creationId xmlns:a16="http://schemas.microsoft.com/office/drawing/2014/main" id="{00084ED9-BA7D-417C-9049-BFEBFBC5E38C}"/>
              </a:ext>
            </a:extLst>
          </p:cNvPr>
          <p:cNvSpPr/>
          <p:nvPr/>
        </p:nvSpPr>
        <p:spPr>
          <a:xfrm rot="10800000">
            <a:off x="7768797" y="4304395"/>
            <a:ext cx="466725" cy="848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B37E1AAE-6AA2-4CC7-B81E-2B6D1F0E82E2}"/>
              </a:ext>
            </a:extLst>
          </p:cNvPr>
          <p:cNvSpPr txBox="1"/>
          <p:nvPr/>
        </p:nvSpPr>
        <p:spPr>
          <a:xfrm>
            <a:off x="6815092" y="3568820"/>
            <a:ext cx="2148396" cy="646331"/>
          </a:xfrm>
          <a:prstGeom prst="rect">
            <a:avLst/>
          </a:prstGeom>
          <a:noFill/>
        </p:spPr>
        <p:txBody>
          <a:bodyPr wrap="square" rtlCol="0">
            <a:spAutoFit/>
          </a:bodyPr>
          <a:lstStyle/>
          <a:p>
            <a:pPr algn="ctr"/>
            <a:r>
              <a:rPr lang="en-US" b="1" dirty="0">
                <a:solidFill>
                  <a:srgbClr val="002060"/>
                </a:solidFill>
              </a:rPr>
              <a:t>17 instrument</a:t>
            </a:r>
            <a:r>
              <a:rPr lang="en-US" b="1" dirty="0">
                <a:solidFill>
                  <a:srgbClr val="002060"/>
                </a:solidFill>
                <a:sym typeface="Symbol" panose="05050102010706020507" pitchFamily="18" charset="2"/>
              </a:rPr>
              <a:t> days/paper at IBR-2</a:t>
            </a:r>
            <a:endParaRPr lang="ru-RU" b="1" dirty="0">
              <a:solidFill>
                <a:srgbClr val="002060"/>
              </a:solidFill>
            </a:endParaRPr>
          </a:p>
        </p:txBody>
      </p:sp>
      <p:sp>
        <p:nvSpPr>
          <p:cNvPr id="3" name="TextBox 2">
            <a:extLst>
              <a:ext uri="{FF2B5EF4-FFF2-40B4-BE49-F238E27FC236}">
                <a16:creationId xmlns:a16="http://schemas.microsoft.com/office/drawing/2014/main" id="{E15435C9-140C-43A5-B7A4-A8D775D7AA99}"/>
              </a:ext>
            </a:extLst>
          </p:cNvPr>
          <p:cNvSpPr txBox="1"/>
          <p:nvPr/>
        </p:nvSpPr>
        <p:spPr>
          <a:xfrm>
            <a:off x="191344" y="1601612"/>
            <a:ext cx="11882288" cy="4031873"/>
          </a:xfrm>
          <a:prstGeom prst="rect">
            <a:avLst/>
          </a:prstGeom>
          <a:solidFill>
            <a:srgbClr val="FFFF00"/>
          </a:solid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rPr>
              <a:t>The numbers given are for an average beamline/instrument/source. Goal is to have instruments efficiency on the world record level. </a:t>
            </a:r>
          </a:p>
          <a:p>
            <a:pPr algn="ctr"/>
            <a:endParaRPr lang="en-US" sz="3200" b="1" dirty="0">
              <a:solidFill>
                <a:srgbClr val="002060"/>
              </a:solidFill>
              <a:effectLst>
                <a:outerShdw blurRad="38100" dist="38100" dir="2700000" algn="tl">
                  <a:srgbClr val="000000">
                    <a:alpha val="43137"/>
                  </a:srgbClr>
                </a:outerShdw>
              </a:effectLst>
            </a:endParaRPr>
          </a:p>
          <a:p>
            <a:pPr algn="ctr"/>
            <a:r>
              <a:rPr lang="en-US" sz="3200" b="1" dirty="0">
                <a:solidFill>
                  <a:srgbClr val="002060"/>
                </a:solidFill>
                <a:effectLst>
                  <a:outerShdw blurRad="38100" dist="38100" dir="2700000" algn="tl">
                    <a:srgbClr val="000000">
                      <a:alpha val="43137"/>
                    </a:srgbClr>
                  </a:outerShdw>
                </a:effectLst>
              </a:rPr>
              <a:t> IBR-2 neutron source brightness enables that. </a:t>
            </a:r>
          </a:p>
          <a:p>
            <a:pPr algn="ctr"/>
            <a:endParaRPr lang="en-US" sz="3200" b="1" dirty="0">
              <a:solidFill>
                <a:srgbClr val="002060"/>
              </a:solidFill>
              <a:effectLst>
                <a:outerShdw blurRad="38100" dist="38100" dir="2700000" algn="tl">
                  <a:srgbClr val="000000">
                    <a:alpha val="43137"/>
                  </a:srgbClr>
                </a:outerShdw>
              </a:effectLst>
            </a:endParaRPr>
          </a:p>
          <a:p>
            <a:pPr algn="ctr"/>
            <a:r>
              <a:rPr lang="en-US" sz="3200" b="1" dirty="0">
                <a:solidFill>
                  <a:srgbClr val="002060"/>
                </a:solidFill>
                <a:effectLst>
                  <a:outerShdw blurRad="38100" dist="38100" dir="2700000" algn="tl">
                    <a:srgbClr val="000000">
                      <a:alpha val="43137"/>
                    </a:srgbClr>
                  </a:outerShdw>
                </a:effectLst>
              </a:rPr>
              <a:t>We’re following recommendations of the PAC on CMP</a:t>
            </a:r>
          </a:p>
          <a:p>
            <a:pPr algn="ctr"/>
            <a:r>
              <a:rPr lang="en-US" sz="3200" b="1" dirty="0">
                <a:solidFill>
                  <a:srgbClr val="002060"/>
                </a:solidFill>
                <a:effectLst>
                  <a:outerShdw blurRad="38100" dist="38100" dir="2700000" algn="tl">
                    <a:srgbClr val="000000">
                      <a:alpha val="43137"/>
                    </a:srgbClr>
                  </a:outerShdw>
                </a:effectLst>
              </a:rPr>
              <a:t>  by improving moderators, neutron guides, detectors and fighting with backgrounds. </a:t>
            </a:r>
          </a:p>
        </p:txBody>
      </p:sp>
    </p:spTree>
    <p:extLst>
      <p:ext uri="{BB962C8B-B14F-4D97-AF65-F5344CB8AC3E}">
        <p14:creationId xmlns:p14="http://schemas.microsoft.com/office/powerpoint/2010/main" val="1472331074"/>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7977DA-0629-4DB1-A175-4F49F1947A6A}"/>
              </a:ext>
            </a:extLst>
          </p:cNvPr>
          <p:cNvSpPr>
            <a:spLocks noGrp="1"/>
          </p:cNvSpPr>
          <p:nvPr>
            <p:ph type="title"/>
          </p:nvPr>
        </p:nvSpPr>
        <p:spPr>
          <a:xfrm>
            <a:off x="1847528" y="1412776"/>
            <a:ext cx="9319867" cy="1205483"/>
          </a:xfrm>
        </p:spPr>
        <p:txBody>
          <a:bodyPr>
            <a:normAutofit/>
          </a:bodyPr>
          <a:lstStyle/>
          <a:p>
            <a:r>
              <a:rPr lang="en-US" sz="4800" dirty="0"/>
              <a:t>An example of the “success story”</a:t>
            </a:r>
          </a:p>
        </p:txBody>
      </p:sp>
      <p:sp>
        <p:nvSpPr>
          <p:cNvPr id="5" name="Текст 4">
            <a:extLst>
              <a:ext uri="{FF2B5EF4-FFF2-40B4-BE49-F238E27FC236}">
                <a16:creationId xmlns:a16="http://schemas.microsoft.com/office/drawing/2014/main" id="{71B93490-340A-4CA8-9C99-AECF1A4FA244}"/>
              </a:ext>
            </a:extLst>
          </p:cNvPr>
          <p:cNvSpPr>
            <a:spLocks noGrp="1"/>
          </p:cNvSpPr>
          <p:nvPr>
            <p:ph type="body" idx="1"/>
          </p:nvPr>
        </p:nvSpPr>
        <p:spPr/>
        <p:txBody>
          <a:bodyPr>
            <a:normAutofit/>
          </a:bodyPr>
          <a:lstStyle/>
          <a:p>
            <a:r>
              <a:rPr lang="en-US" sz="3200" dirty="0">
                <a:solidFill>
                  <a:schemeClr val="tx1">
                    <a:lumMod val="75000"/>
                    <a:lumOff val="25000"/>
                  </a:schemeClr>
                </a:solidFill>
              </a:rPr>
              <a:t>DN-6 high pressure diffractometer upgrade</a:t>
            </a:r>
          </a:p>
        </p:txBody>
      </p:sp>
      <p:sp>
        <p:nvSpPr>
          <p:cNvPr id="4" name="Нижний колонтитул 3">
            <a:extLst>
              <a:ext uri="{FF2B5EF4-FFF2-40B4-BE49-F238E27FC236}">
                <a16:creationId xmlns:a16="http://schemas.microsoft.com/office/drawing/2014/main" id="{7B7C701C-0A3D-44CD-B256-84AF7C184D22}"/>
              </a:ext>
            </a:extLst>
          </p:cNvPr>
          <p:cNvSpPr>
            <a:spLocks noGrp="1"/>
          </p:cNvSpPr>
          <p:nvPr>
            <p:ph type="ftr" sz="quarter" idx="11"/>
          </p:nvPr>
        </p:nvSpPr>
        <p:spPr/>
        <p:txBody>
          <a:bodyPr/>
          <a:lstStyle/>
          <a:p>
            <a:r>
              <a:rPr lang="en-US"/>
              <a:t>127th session of the JINR Scientific Council, 20 – 21 February 2020, Dubna</a:t>
            </a:r>
            <a:endParaRPr lang="ru-RU" dirty="0"/>
          </a:p>
        </p:txBody>
      </p:sp>
    </p:spTree>
    <p:extLst>
      <p:ext uri="{BB962C8B-B14F-4D97-AF65-F5344CB8AC3E}">
        <p14:creationId xmlns:p14="http://schemas.microsoft.com/office/powerpoint/2010/main" val="1039223260"/>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76400" y="640439"/>
            <a:ext cx="5786108" cy="1861222"/>
          </a:xfrm>
          <a:prstGeom prst="rect">
            <a:avLst/>
          </a:prstGeom>
          <a:ln>
            <a:solidFill>
              <a:schemeClr val="tx1"/>
            </a:solidFill>
          </a:ln>
        </p:spPr>
      </p:pic>
      <p:pic>
        <p:nvPicPr>
          <p:cNvPr id="6" name="Рисунок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44831" y="640438"/>
            <a:ext cx="1639426" cy="1861223"/>
          </a:xfrm>
          <a:prstGeom prst="rect">
            <a:avLst/>
          </a:prstGeom>
          <a:ln>
            <a:solidFill>
              <a:schemeClr val="tx1"/>
            </a:solidFill>
          </a:ln>
        </p:spPr>
      </p:pic>
      <p:pic>
        <p:nvPicPr>
          <p:cNvPr id="7" name="Рисунок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9876" y="2562657"/>
            <a:ext cx="1163744" cy="3156657"/>
          </a:xfrm>
          <a:prstGeom prst="rect">
            <a:avLst/>
          </a:prstGeom>
        </p:spPr>
      </p:pic>
      <p:pic>
        <p:nvPicPr>
          <p:cNvPr id="8" name="Рисунок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012789" y="2562657"/>
            <a:ext cx="1248709" cy="3135589"/>
          </a:xfrm>
          <a:prstGeom prst="rect">
            <a:avLst/>
          </a:prstGeom>
        </p:spPr>
      </p:pic>
      <p:pic>
        <p:nvPicPr>
          <p:cNvPr id="9" name="Рисунок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76400" y="2562657"/>
            <a:ext cx="1094308" cy="3156657"/>
          </a:xfrm>
          <a:prstGeom prst="rect">
            <a:avLst/>
          </a:prstGeom>
        </p:spPr>
      </p:pic>
      <p:sp>
        <p:nvSpPr>
          <p:cNvPr id="10" name="TextBox 9"/>
          <p:cNvSpPr txBox="1"/>
          <p:nvPr/>
        </p:nvSpPr>
        <p:spPr>
          <a:xfrm>
            <a:off x="1905198" y="5719313"/>
            <a:ext cx="636713" cy="369332"/>
          </a:xfrm>
          <a:prstGeom prst="rect">
            <a:avLst/>
          </a:prstGeom>
          <a:noFill/>
        </p:spPr>
        <p:txBody>
          <a:bodyPr wrap="none" rtlCol="0">
            <a:spAutoFit/>
          </a:bodyPr>
          <a:lstStyle/>
          <a:p>
            <a:r>
              <a:rPr lang="en-US" b="1" dirty="0">
                <a:solidFill>
                  <a:prstClr val="black"/>
                </a:solidFill>
                <a:effectLst>
                  <a:outerShdw blurRad="38100" dist="38100" dir="2700000" algn="tl">
                    <a:srgbClr val="000000">
                      <a:alpha val="43137"/>
                    </a:srgbClr>
                  </a:outerShdw>
                </a:effectLst>
                <a:latin typeface="Calibri" panose="020F0502020204030204"/>
              </a:rPr>
              <a:t>0 cm</a:t>
            </a:r>
            <a:endParaRPr lang="ru-RU" b="1" dirty="0">
              <a:solidFill>
                <a:prstClr val="black"/>
              </a:solidFill>
              <a:effectLst>
                <a:outerShdw blurRad="38100" dist="38100" dir="2700000" algn="tl">
                  <a:srgbClr val="000000">
                    <a:alpha val="43137"/>
                  </a:srgbClr>
                </a:outerShdw>
              </a:effectLst>
              <a:latin typeface="Calibri" panose="020F0502020204030204"/>
            </a:endParaRPr>
          </a:p>
        </p:txBody>
      </p:sp>
      <p:sp>
        <p:nvSpPr>
          <p:cNvPr id="11" name="TextBox 10"/>
          <p:cNvSpPr txBox="1"/>
          <p:nvPr/>
        </p:nvSpPr>
        <p:spPr>
          <a:xfrm>
            <a:off x="2991137" y="5719923"/>
            <a:ext cx="755335" cy="369332"/>
          </a:xfrm>
          <a:prstGeom prst="rect">
            <a:avLst/>
          </a:prstGeom>
          <a:noFill/>
        </p:spPr>
        <p:txBody>
          <a:bodyPr wrap="none" rtlCol="0">
            <a:spAutoFit/>
          </a:bodyPr>
          <a:lstStyle/>
          <a:p>
            <a:r>
              <a:rPr lang="en-US" b="1" dirty="0">
                <a:solidFill>
                  <a:prstClr val="black"/>
                </a:solidFill>
                <a:effectLst>
                  <a:outerShdw blurRad="38100" dist="38100" dir="2700000" algn="tl">
                    <a:srgbClr val="000000">
                      <a:alpha val="43137"/>
                    </a:srgbClr>
                  </a:outerShdw>
                </a:effectLst>
                <a:latin typeface="Calibri" panose="020F0502020204030204"/>
              </a:rPr>
              <a:t>45 cm</a:t>
            </a:r>
            <a:endParaRPr lang="ru-RU" b="1" dirty="0">
              <a:solidFill>
                <a:prstClr val="black"/>
              </a:solidFill>
              <a:effectLst>
                <a:outerShdw blurRad="38100" dist="38100" dir="2700000" algn="tl">
                  <a:srgbClr val="000000">
                    <a:alpha val="43137"/>
                  </a:srgbClr>
                </a:outerShdw>
              </a:effectLst>
              <a:latin typeface="Calibri" panose="020F0502020204030204"/>
            </a:endParaRPr>
          </a:p>
        </p:txBody>
      </p:sp>
      <p:sp>
        <p:nvSpPr>
          <p:cNvPr id="12" name="TextBox 11"/>
          <p:cNvSpPr txBox="1"/>
          <p:nvPr/>
        </p:nvSpPr>
        <p:spPr>
          <a:xfrm>
            <a:off x="4212879" y="5719923"/>
            <a:ext cx="755335" cy="369332"/>
          </a:xfrm>
          <a:prstGeom prst="rect">
            <a:avLst/>
          </a:prstGeom>
          <a:noFill/>
        </p:spPr>
        <p:txBody>
          <a:bodyPr wrap="none" rtlCol="0">
            <a:spAutoFit/>
          </a:bodyPr>
          <a:lstStyle/>
          <a:p>
            <a:r>
              <a:rPr lang="en-US" b="1" dirty="0">
                <a:solidFill>
                  <a:prstClr val="black"/>
                </a:solidFill>
                <a:effectLst>
                  <a:outerShdw blurRad="38100" dist="38100" dir="2700000" algn="tl">
                    <a:srgbClr val="000000">
                      <a:alpha val="43137"/>
                    </a:srgbClr>
                  </a:outerShdw>
                </a:effectLst>
                <a:latin typeface="Calibri" panose="020F0502020204030204"/>
              </a:rPr>
              <a:t>87 cm</a:t>
            </a:r>
            <a:endParaRPr lang="ru-RU" b="1" dirty="0">
              <a:solidFill>
                <a:prstClr val="black"/>
              </a:solidFill>
              <a:effectLst>
                <a:outerShdw blurRad="38100" dist="38100" dir="2700000" algn="tl">
                  <a:srgbClr val="000000">
                    <a:alpha val="43137"/>
                  </a:srgbClr>
                </a:outerShdw>
              </a:effectLst>
              <a:latin typeface="Calibri" panose="020F0502020204030204"/>
            </a:endParaRPr>
          </a:p>
        </p:txBody>
      </p:sp>
      <p:graphicFrame>
        <p:nvGraphicFramePr>
          <p:cNvPr id="13" name="Объект 12"/>
          <p:cNvGraphicFramePr>
            <a:graphicFrameLocks noChangeAspect="1"/>
          </p:cNvGraphicFramePr>
          <p:nvPr/>
        </p:nvGraphicFramePr>
        <p:xfrm>
          <a:off x="5343821" y="2384987"/>
          <a:ext cx="2754747" cy="2107883"/>
        </p:xfrm>
        <a:graphic>
          <a:graphicData uri="http://schemas.openxmlformats.org/presentationml/2006/ole">
            <mc:AlternateContent xmlns:mc="http://schemas.openxmlformats.org/markup-compatibility/2006">
              <mc:Choice xmlns:v="urn:schemas-microsoft-com:vml" Requires="v">
                <p:oleObj spid="_x0000_s12530" name="Graph" r:id="rId9" imgW="3920760" imgH="3000960" progId="Origin50.Graph">
                  <p:embed/>
                </p:oleObj>
              </mc:Choice>
              <mc:Fallback>
                <p:oleObj name="Graph" r:id="rId9" imgW="3920760" imgH="3000960" progId="Origin50.Graph">
                  <p:embed/>
                  <p:pic>
                    <p:nvPicPr>
                      <p:cNvPr id="13" name="Объект 12"/>
                      <p:cNvPicPr/>
                      <p:nvPr/>
                    </p:nvPicPr>
                    <p:blipFill>
                      <a:blip r:embed="rId10"/>
                      <a:stretch>
                        <a:fillRect/>
                      </a:stretch>
                    </p:blipFill>
                    <p:spPr>
                      <a:xfrm>
                        <a:off x="5343821" y="2384987"/>
                        <a:ext cx="2754747" cy="2107883"/>
                      </a:xfrm>
                      <a:prstGeom prst="rect">
                        <a:avLst/>
                      </a:prstGeom>
                    </p:spPr>
                  </p:pic>
                </p:oleObj>
              </mc:Fallback>
            </mc:AlternateContent>
          </a:graphicData>
        </a:graphic>
      </p:graphicFrame>
      <p:graphicFrame>
        <p:nvGraphicFramePr>
          <p:cNvPr id="14" name="Объект 13"/>
          <p:cNvGraphicFramePr>
            <a:graphicFrameLocks noChangeAspect="1"/>
          </p:cNvGraphicFramePr>
          <p:nvPr/>
        </p:nvGraphicFramePr>
        <p:xfrm>
          <a:off x="7772208" y="2384987"/>
          <a:ext cx="3042232" cy="2107883"/>
        </p:xfrm>
        <a:graphic>
          <a:graphicData uri="http://schemas.openxmlformats.org/presentationml/2006/ole">
            <mc:AlternateContent xmlns:mc="http://schemas.openxmlformats.org/markup-compatibility/2006">
              <mc:Choice xmlns:v="urn:schemas-microsoft-com:vml" Requires="v">
                <p:oleObj spid="_x0000_s12531" name="Graph" r:id="rId11" imgW="3920760" imgH="3000960" progId="Origin50.Graph">
                  <p:embed/>
                </p:oleObj>
              </mc:Choice>
              <mc:Fallback>
                <p:oleObj name="Graph" r:id="rId11" imgW="3920760" imgH="3000960" progId="Origin50.Graph">
                  <p:embed/>
                  <p:pic>
                    <p:nvPicPr>
                      <p:cNvPr id="14" name="Объект 13"/>
                      <p:cNvPicPr/>
                      <p:nvPr/>
                    </p:nvPicPr>
                    <p:blipFill>
                      <a:blip r:embed="rId12"/>
                      <a:stretch>
                        <a:fillRect/>
                      </a:stretch>
                    </p:blipFill>
                    <p:spPr>
                      <a:xfrm>
                        <a:off x="7772208" y="2384987"/>
                        <a:ext cx="3042232" cy="2107883"/>
                      </a:xfrm>
                      <a:prstGeom prst="rect">
                        <a:avLst/>
                      </a:prstGeom>
                    </p:spPr>
                  </p:pic>
                </p:oleObj>
              </mc:Fallback>
            </mc:AlternateContent>
          </a:graphicData>
        </a:graphic>
      </p:graphicFrame>
      <p:pic>
        <p:nvPicPr>
          <p:cNvPr id="16" name="Рисунок 15"/>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389644" y="640438"/>
            <a:ext cx="920604" cy="1861223"/>
          </a:xfrm>
          <a:prstGeom prst="rect">
            <a:avLst/>
          </a:prstGeom>
          <a:ln>
            <a:solidFill>
              <a:schemeClr val="tx1"/>
            </a:solidFill>
          </a:ln>
        </p:spPr>
      </p:pic>
      <p:sp>
        <p:nvSpPr>
          <p:cNvPr id="18" name="Rectangle 0"/>
          <p:cNvSpPr txBox="1">
            <a:spLocks noChangeArrowheads="1"/>
          </p:cNvSpPr>
          <p:nvPr/>
        </p:nvSpPr>
        <p:spPr>
          <a:xfrm>
            <a:off x="1981200" y="20639"/>
            <a:ext cx="8229600" cy="67763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DN-6 diffractometer: new focusing neutron guide </a:t>
            </a:r>
          </a:p>
          <a:p>
            <a:pPr>
              <a:defRPr/>
            </a:pPr>
            <a:endParaRPr lang="en-US" sz="2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19" name="Объект 18"/>
          <p:cNvGraphicFramePr>
            <a:graphicFrameLocks noChangeAspect="1"/>
          </p:cNvGraphicFramePr>
          <p:nvPr>
            <p:extLst>
              <p:ext uri="{D42A27DB-BD31-4B8C-83A1-F6EECF244321}">
                <p14:modId xmlns:p14="http://schemas.microsoft.com/office/powerpoint/2010/main" val="3025842326"/>
              </p:ext>
            </p:extLst>
          </p:nvPr>
        </p:nvGraphicFramePr>
        <p:xfrm>
          <a:off x="7577751" y="4211909"/>
          <a:ext cx="3431146" cy="2625452"/>
        </p:xfrm>
        <a:graphic>
          <a:graphicData uri="http://schemas.openxmlformats.org/presentationml/2006/ole">
            <mc:AlternateContent xmlns:mc="http://schemas.openxmlformats.org/markup-compatibility/2006">
              <mc:Choice xmlns:v="urn:schemas-microsoft-com:vml" Requires="v">
                <p:oleObj spid="_x0000_s12532" name="Graph" r:id="rId14" imgW="3920760" imgH="3000960" progId="Origin50.Graph">
                  <p:embed/>
                </p:oleObj>
              </mc:Choice>
              <mc:Fallback>
                <p:oleObj name="Graph" r:id="rId14" imgW="3920760" imgH="3000960" progId="Origin50.Graph">
                  <p:embed/>
                  <p:pic>
                    <p:nvPicPr>
                      <p:cNvPr id="19" name="Объект 18"/>
                      <p:cNvPicPr/>
                      <p:nvPr/>
                    </p:nvPicPr>
                    <p:blipFill>
                      <a:blip r:embed="rId15"/>
                      <a:stretch>
                        <a:fillRect/>
                      </a:stretch>
                    </p:blipFill>
                    <p:spPr>
                      <a:xfrm>
                        <a:off x="7577751" y="4211909"/>
                        <a:ext cx="3431146" cy="2625452"/>
                      </a:xfrm>
                      <a:prstGeom prst="rect">
                        <a:avLst/>
                      </a:prstGeom>
                    </p:spPr>
                  </p:pic>
                </p:oleObj>
              </mc:Fallback>
            </mc:AlternateContent>
          </a:graphicData>
        </a:graphic>
      </p:graphicFrame>
      <p:sp>
        <p:nvSpPr>
          <p:cNvPr id="2" name="Нижний колонтитул 1">
            <a:extLst>
              <a:ext uri="{FF2B5EF4-FFF2-40B4-BE49-F238E27FC236}">
                <a16:creationId xmlns:a16="http://schemas.microsoft.com/office/drawing/2014/main" id="{56ED5A8A-DCD3-44B4-BCC3-352FE5DCEB0F}"/>
              </a:ext>
            </a:extLst>
          </p:cNvPr>
          <p:cNvSpPr>
            <a:spLocks noGrp="1"/>
          </p:cNvSpPr>
          <p:nvPr>
            <p:ph type="ftr" sz="quarter" idx="11"/>
          </p:nvPr>
        </p:nvSpPr>
        <p:spPr/>
        <p:txBody>
          <a:bodyPr/>
          <a:lstStyle/>
          <a:p>
            <a:r>
              <a:rPr lang="en-US"/>
              <a:t>127th session of the JINR Scientific Council, 20 – 21 February 2020, Dubna</a:t>
            </a:r>
            <a:endParaRPr lang="ru-RU"/>
          </a:p>
        </p:txBody>
      </p:sp>
    </p:spTree>
    <p:extLst>
      <p:ext uri="{BB962C8B-B14F-4D97-AF65-F5344CB8AC3E}">
        <p14:creationId xmlns:p14="http://schemas.microsoft.com/office/powerpoint/2010/main" val="4082019771"/>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
          <p:cNvGraphicFramePr>
            <a:graphicFrameLocks noGrp="1"/>
          </p:cNvGraphicFramePr>
          <p:nvPr/>
        </p:nvGraphicFramePr>
        <p:xfrm>
          <a:off x="1681162" y="560104"/>
          <a:ext cx="8829675" cy="5668482"/>
        </p:xfrm>
        <a:graphic>
          <a:graphicData uri="http://schemas.openxmlformats.org/drawingml/2006/table">
            <a:tbl>
              <a:tblPr firstRow="1">
                <a:tableStyleId>{B301B821-A1FF-4177-AEE7-76D212191A09}</a:tableStyleId>
              </a:tblPr>
              <a:tblGrid>
                <a:gridCol w="4131314">
                  <a:extLst>
                    <a:ext uri="{9D8B030D-6E8A-4147-A177-3AD203B41FA5}">
                      <a16:colId xmlns:a16="http://schemas.microsoft.com/office/drawing/2014/main" val="20000"/>
                    </a:ext>
                  </a:extLst>
                </a:gridCol>
                <a:gridCol w="2146446">
                  <a:extLst>
                    <a:ext uri="{9D8B030D-6E8A-4147-A177-3AD203B41FA5}">
                      <a16:colId xmlns:a16="http://schemas.microsoft.com/office/drawing/2014/main" val="20001"/>
                    </a:ext>
                  </a:extLst>
                </a:gridCol>
                <a:gridCol w="2551915">
                  <a:extLst>
                    <a:ext uri="{9D8B030D-6E8A-4147-A177-3AD203B41FA5}">
                      <a16:colId xmlns:a16="http://schemas.microsoft.com/office/drawing/2014/main" val="20002"/>
                    </a:ext>
                  </a:extLst>
                </a:gridCol>
              </a:tblGrid>
              <a:tr h="37341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Parameters</a:t>
                      </a:r>
                      <a:endParaRPr kumimoji="0" lang="en-US" sz="2000" b="1" i="0" u="none" strike="noStrike" cap="none" normalizeH="0" baseline="0" dirty="0">
                        <a:ln>
                          <a:noFill/>
                        </a:ln>
                        <a:solidFill>
                          <a:srgbClr val="00B050"/>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DN-6</a:t>
                      </a:r>
                      <a:endParaRPr kumimoji="0" 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DN-12</a:t>
                      </a:r>
                      <a:endParaRPr kumimoji="0" lang="en-US" sz="2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horzOverflow="overflow"/>
                </a:tc>
                <a:extLst>
                  <a:ext uri="{0D108BD9-81ED-4DB2-BD59-A6C34878D82A}">
                    <a16:rowId xmlns:a16="http://schemas.microsoft.com/office/drawing/2014/main" val="10000"/>
                  </a:ext>
                </a:extLst>
              </a:tr>
              <a:tr h="54475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a:ln>
                            <a:noFill/>
                          </a:ln>
                          <a:effectLst>
                            <a:outerShdw blurRad="38100" dist="38100" dir="2700000" algn="tl">
                              <a:srgbClr val="000000">
                                <a:alpha val="43137"/>
                              </a:srgbClr>
                            </a:outerShdw>
                          </a:effectLst>
                        </a:rPr>
                        <a:t> Neutron flux at sample position</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Arial" pitchFamily="34" charset="0"/>
                        </a:rPr>
                        <a:t>Before upgrade</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Arial" pitchFamily="34" charset="0"/>
                        </a:rPr>
                        <a:t>After upgrade</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endParaRPr kumimoji="0" lang="en-US" sz="2000" u="none" strike="noStrike" cap="none" normalizeH="0" baseline="0" dirty="0">
                        <a:ln>
                          <a:noFill/>
                        </a:ln>
                        <a:effectLst>
                          <a:outerShdw blurRad="38100" dist="38100" dir="2700000" algn="tl">
                            <a:srgbClr val="000000">
                              <a:alpha val="43137"/>
                            </a:srgbClr>
                          </a:outerShdw>
                        </a:effectLst>
                      </a:endParaRP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a:ln>
                            <a:noFill/>
                          </a:ln>
                          <a:effectLst>
                            <a:outerShdw blurRad="38100" dist="38100" dir="2700000" algn="tl">
                              <a:srgbClr val="000000">
                                <a:alpha val="43137"/>
                              </a:srgbClr>
                            </a:outerShdw>
                          </a:effectLst>
                        </a:rPr>
                        <a:t>~0.5</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a:ln>
                            <a:noFill/>
                          </a:ln>
                          <a:effectLst>
                            <a:outerShdw blurRad="38100" dist="38100" dir="2700000" algn="tl">
                              <a:srgbClr val="000000">
                                <a:alpha val="43137"/>
                              </a:srgbClr>
                            </a:outerShdw>
                          </a:effectLst>
                        </a:rPr>
                        <a:t>10</a:t>
                      </a:r>
                      <a:r>
                        <a:rPr kumimoji="0" lang="en-US" sz="2000" u="none" strike="noStrike" cap="none" normalizeH="0" baseline="30000" dirty="0">
                          <a:ln>
                            <a:noFill/>
                          </a:ln>
                          <a:effectLst>
                            <a:outerShdw blurRad="38100" dist="38100" dir="2700000" algn="tl">
                              <a:srgbClr val="000000">
                                <a:alpha val="43137"/>
                              </a:srgbClr>
                            </a:outerShdw>
                          </a:effectLst>
                          <a:sym typeface="Symbol" pitchFamily="18" charset="2"/>
                        </a:rPr>
                        <a:t>7</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 n/cm</a:t>
                      </a:r>
                      <a:r>
                        <a:rPr kumimoji="0" lang="en-US" sz="2000" u="none" strike="noStrike" cap="none" normalizeH="0" baseline="30000" dirty="0">
                          <a:ln>
                            <a:noFill/>
                          </a:ln>
                          <a:effectLst>
                            <a:outerShdw blurRad="38100" dist="38100" dir="2700000" algn="tl">
                              <a:srgbClr val="000000">
                                <a:alpha val="43137"/>
                              </a:srgbClr>
                            </a:outerShdw>
                          </a:effectLst>
                          <a:sym typeface="Symbol" pitchFamily="18" charset="2"/>
                        </a:rPr>
                        <a:t>2</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/s</a:t>
                      </a:r>
                      <a:endParaRPr kumimoji="0" lang="en-US" sz="2000" u="none" strike="noStrike" cap="none" normalizeH="0" baseline="0" dirty="0">
                        <a:ln>
                          <a:noFill/>
                        </a:ln>
                        <a:effectLst>
                          <a:outerShdw blurRad="38100" dist="38100" dir="2700000" algn="tl">
                            <a:srgbClr val="000000">
                              <a:alpha val="43137"/>
                            </a:srgbClr>
                          </a:outerShdw>
                        </a:effectLst>
                      </a:endParaRP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a:ln>
                            <a:noFill/>
                          </a:ln>
                          <a:effectLst>
                            <a:outerShdw blurRad="38100" dist="38100" dir="2700000" algn="tl">
                              <a:srgbClr val="000000">
                                <a:alpha val="43137"/>
                              </a:srgbClr>
                            </a:outerShdw>
                          </a:effectLst>
                        </a:rPr>
                        <a:t>~2.7</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a:ln>
                            <a:noFill/>
                          </a:ln>
                          <a:effectLst>
                            <a:outerShdw blurRad="38100" dist="38100" dir="2700000" algn="tl">
                              <a:srgbClr val="000000">
                                <a:alpha val="43137"/>
                              </a:srgbClr>
                            </a:outerShdw>
                          </a:effectLst>
                        </a:rPr>
                        <a:t>10</a:t>
                      </a:r>
                      <a:r>
                        <a:rPr kumimoji="0" lang="en-US" sz="2000" u="none" strike="noStrike" cap="none" normalizeH="0" baseline="30000" dirty="0">
                          <a:ln>
                            <a:noFill/>
                          </a:ln>
                          <a:effectLst>
                            <a:outerShdw blurRad="38100" dist="38100" dir="2700000" algn="tl">
                              <a:srgbClr val="000000">
                                <a:alpha val="43137"/>
                              </a:srgbClr>
                            </a:outerShdw>
                          </a:effectLst>
                          <a:sym typeface="Symbol" pitchFamily="18" charset="2"/>
                        </a:rPr>
                        <a:t>7</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 n/cm</a:t>
                      </a:r>
                      <a:r>
                        <a:rPr kumimoji="0" lang="en-US" sz="2000" u="none" strike="noStrike" cap="none" normalizeH="0" baseline="30000" dirty="0">
                          <a:ln>
                            <a:noFill/>
                          </a:ln>
                          <a:effectLst>
                            <a:outerShdw blurRad="38100" dist="38100" dir="2700000" algn="tl">
                              <a:srgbClr val="000000">
                                <a:alpha val="43137"/>
                              </a:srgbClr>
                            </a:outerShdw>
                          </a:effectLst>
                          <a:sym typeface="Symbol" pitchFamily="18" charset="2"/>
                        </a:rPr>
                        <a:t>2</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/s</a:t>
                      </a:r>
                      <a:endParaRPr kumimoji="0" 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a:ln>
                            <a:noFill/>
                          </a:ln>
                          <a:effectLst>
                            <a:outerShdw blurRad="38100" dist="38100" dir="2700000" algn="tl">
                              <a:srgbClr val="000000">
                                <a:alpha val="43137"/>
                              </a:srgbClr>
                            </a:outerShdw>
                          </a:effectLst>
                        </a:rPr>
                        <a:t> ~1.5</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a:ln>
                            <a:noFill/>
                          </a:ln>
                          <a:effectLst>
                            <a:outerShdw blurRad="38100" dist="38100" dir="2700000" algn="tl">
                              <a:srgbClr val="000000">
                                <a:alpha val="43137"/>
                              </a:srgbClr>
                            </a:outerShdw>
                          </a:effectLst>
                        </a:rPr>
                        <a:t>10</a:t>
                      </a:r>
                      <a:r>
                        <a:rPr kumimoji="0" lang="en-US" sz="2000" u="none" strike="noStrike" cap="none" normalizeH="0" baseline="30000" dirty="0">
                          <a:ln>
                            <a:noFill/>
                          </a:ln>
                          <a:effectLst>
                            <a:outerShdw blurRad="38100" dist="38100" dir="2700000" algn="tl">
                              <a:srgbClr val="000000">
                                <a:alpha val="43137"/>
                              </a:srgbClr>
                            </a:outerShdw>
                          </a:effectLst>
                          <a:sym typeface="Symbol" pitchFamily="18" charset="2"/>
                        </a:rPr>
                        <a:t>6</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 n/cm</a:t>
                      </a:r>
                      <a:r>
                        <a:rPr kumimoji="0" lang="en-US" sz="2000" u="none" strike="noStrike" cap="none" normalizeH="0" baseline="30000" dirty="0">
                          <a:ln>
                            <a:noFill/>
                          </a:ln>
                          <a:effectLst>
                            <a:outerShdw blurRad="38100" dist="38100" dir="2700000" algn="tl">
                              <a:srgbClr val="000000">
                                <a:alpha val="43137"/>
                              </a:srgbClr>
                            </a:outerShdw>
                          </a:effectLst>
                          <a:sym typeface="Symbol" pitchFamily="18" charset="2"/>
                        </a:rPr>
                        <a:t>2</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/s</a:t>
                      </a:r>
                      <a:endParaRPr kumimoji="0" lang="en-US" sz="2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horzOverflow="overflow"/>
                </a:tc>
                <a:extLst>
                  <a:ext uri="{0D108BD9-81ED-4DB2-BD59-A6C34878D82A}">
                    <a16:rowId xmlns:a16="http://schemas.microsoft.com/office/drawing/2014/main" val="10001"/>
                  </a:ext>
                </a:extLst>
              </a:tr>
              <a:tr h="94790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Distance:</a:t>
                      </a:r>
                      <a:endParaRPr kumimoji="0" lang="ru-RU" sz="2000" u="none" strike="noStrike" cap="none" normalizeH="0" baseline="0" dirty="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               Moderator-sample</a:t>
                      </a:r>
                      <a:endParaRPr kumimoji="0" lang="ru-RU" sz="2000" u="none" strike="noStrike" cap="none" normalizeH="0" baseline="0" dirty="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               Sample-detector</a:t>
                      </a:r>
                      <a:endPar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 </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30.0 m</a:t>
                      </a:r>
                      <a:endParaRPr kumimoji="0" lang="ru-RU" sz="2000" u="none" strike="noStrike" cap="none" normalizeH="0" baseline="0" dirty="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 0.5 m</a:t>
                      </a:r>
                      <a:endParaRPr kumimoji="0" 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703263" algn="l"/>
                        </a:tabLst>
                      </a:pPr>
                      <a:endParaRPr kumimoji="0" lang="en-US" sz="2000" u="none" strike="noStrike" cap="none" normalizeH="0" baseline="0" dirty="0">
                        <a:ln>
                          <a:noFill/>
                        </a:ln>
                        <a:effectLst>
                          <a:outerShdw blurRad="38100" dist="38100" dir="2700000" algn="tl">
                            <a:srgbClr val="000000">
                              <a:alpha val="43137"/>
                            </a:srgbClr>
                          </a:outerShdw>
                        </a:effectLst>
                      </a:endParaRP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26.0 m</a:t>
                      </a:r>
                      <a:endParaRPr kumimoji="0" lang="ru-RU" sz="2000" u="none" strike="noStrike" cap="none" normalizeH="0" baseline="0" dirty="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 0.4 m</a:t>
                      </a:r>
                      <a:endParaRPr kumimoji="0" lang="en-US" sz="2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Arial" pitchFamily="34" charset="0"/>
                      </a:endParaRPr>
                    </a:p>
                  </a:txBody>
                  <a:tcPr horzOverflow="overflow"/>
                </a:tc>
                <a:extLst>
                  <a:ext uri="{0D108BD9-81ED-4DB2-BD59-A6C34878D82A}">
                    <a16:rowId xmlns:a16="http://schemas.microsoft.com/office/drawing/2014/main" val="10002"/>
                  </a:ext>
                </a:extLst>
              </a:tr>
              <a:tr h="66066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Resolution </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a:ln>
                            <a:noFill/>
                          </a:ln>
                          <a:effectLst>
                            <a:outerShdw blurRad="38100" dist="38100" dir="2700000" algn="tl">
                              <a:srgbClr val="000000">
                                <a:alpha val="43137"/>
                              </a:srgbClr>
                            </a:outerShdw>
                          </a:effectLst>
                        </a:rPr>
                        <a:t>d/d (d=2 Å)</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Arial" pitchFamily="34" charset="0"/>
                        </a:rPr>
                        <a:t>Before upgrade</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Arial" pitchFamily="34" charset="0"/>
                        </a:rPr>
                        <a:t>After upgrade</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2</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a:ln>
                            <a:noFill/>
                          </a:ln>
                          <a:effectLst>
                            <a:outerShdw blurRad="38100" dist="38100" dir="2700000" algn="tl">
                              <a:srgbClr val="000000">
                                <a:alpha val="43137"/>
                              </a:srgbClr>
                            </a:outerShdw>
                          </a:effectLst>
                        </a:rPr>
                        <a:t>=</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90</a:t>
                      </a:r>
                      <a:r>
                        <a:rPr kumimoji="0" lang="en-US" sz="2000" u="none" strike="noStrike" cap="none" normalizeH="0" baseline="0" dirty="0">
                          <a:ln>
                            <a:noFill/>
                          </a:ln>
                          <a:effectLst>
                            <a:outerShdw blurRad="38100" dist="38100" dir="2700000" algn="tl">
                              <a:srgbClr val="000000">
                                <a:alpha val="43137"/>
                              </a:srgbClr>
                            </a:outerShdw>
                          </a:effectLst>
                        </a:rPr>
                        <a:t>: </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0.011</a:t>
                      </a:r>
                    </a:p>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a:ln>
                            <a:noFill/>
                          </a:ln>
                          <a:effectLst>
                            <a:outerShdw blurRad="38100" dist="38100" dir="2700000" algn="tl">
                              <a:srgbClr val="000000">
                                <a:alpha val="43137"/>
                              </a:srgbClr>
                            </a:outerShdw>
                          </a:effectLst>
                        </a:rPr>
                        <a:t>0.013</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2</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a:t>
                      </a:r>
                      <a:r>
                        <a:rPr kumimoji="0" lang="en-US" sz="2000" u="none" strike="noStrike" cap="none" normalizeH="0" baseline="0" dirty="0">
                          <a:ln>
                            <a:noFill/>
                          </a:ln>
                          <a:effectLst>
                            <a:outerShdw blurRad="38100" dist="38100" dir="2700000" algn="tl">
                              <a:srgbClr val="000000">
                                <a:alpha val="43137"/>
                              </a:srgbClr>
                            </a:outerShdw>
                          </a:effectLst>
                        </a:rPr>
                        <a:t>=</a:t>
                      </a:r>
                      <a:r>
                        <a:rPr kumimoji="0" lang="en-US" sz="2000" u="none" strike="noStrike" cap="none" normalizeH="0" baseline="0" dirty="0">
                          <a:ln>
                            <a:noFill/>
                          </a:ln>
                          <a:effectLst>
                            <a:outerShdw blurRad="38100" dist="38100" dir="2700000" algn="tl">
                              <a:srgbClr val="000000">
                                <a:alpha val="43137"/>
                              </a:srgbClr>
                            </a:outerShdw>
                          </a:effectLst>
                          <a:sym typeface="Symbol" pitchFamily="18" charset="2"/>
                        </a:rPr>
                        <a:t>90</a:t>
                      </a:r>
                      <a:r>
                        <a:rPr kumimoji="0" lang="en-US" sz="2000" u="none" strike="noStrike" cap="none" normalizeH="0" baseline="0" dirty="0">
                          <a:ln>
                            <a:noFill/>
                          </a:ln>
                          <a:effectLst>
                            <a:outerShdw blurRad="38100" dist="38100" dir="2700000" algn="tl">
                              <a:srgbClr val="000000">
                                <a:alpha val="43137"/>
                              </a:srgbClr>
                            </a:outerShdw>
                          </a:effectLst>
                        </a:rPr>
                        <a:t>: 0.012</a:t>
                      </a:r>
                    </a:p>
                  </a:txBody>
                  <a:tcPr horzOverflow="overflow"/>
                </a:tc>
                <a:extLst>
                  <a:ext uri="{0D108BD9-81ED-4DB2-BD59-A6C34878D82A}">
                    <a16:rowId xmlns:a16="http://schemas.microsoft.com/office/drawing/2014/main" val="10003"/>
                  </a:ext>
                </a:extLst>
              </a:tr>
              <a:tr h="37341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Exposition time per pressure point</a:t>
                      </a:r>
                      <a:endPar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rPr>
                        <a:t> </a:t>
                      </a:r>
                      <a:r>
                        <a:rPr kumimoji="0" lang="en-US" sz="2000" u="none" strike="noStrike" cap="none" normalizeH="0" baseline="0" dirty="0">
                          <a:ln>
                            <a:noFill/>
                          </a:ln>
                          <a:effectLst>
                            <a:outerShdw blurRad="38100" dist="38100" dir="2700000" algn="tl">
                              <a:srgbClr val="000000">
                                <a:alpha val="43137"/>
                              </a:srgbClr>
                            </a:outerShdw>
                          </a:effectLst>
                        </a:rPr>
                        <a:t>2-48 h </a:t>
                      </a:r>
                      <a:endParaRPr kumimoji="0" 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12-36 h</a:t>
                      </a:r>
                      <a:endParaRPr kumimoji="0" lang="en-US" sz="2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Arial" pitchFamily="34" charset="0"/>
                      </a:endParaRPr>
                    </a:p>
                  </a:txBody>
                  <a:tcPr horzOverflow="overflow"/>
                </a:tc>
                <a:extLst>
                  <a:ext uri="{0D108BD9-81ED-4DB2-BD59-A6C34878D82A}">
                    <a16:rowId xmlns:a16="http://schemas.microsoft.com/office/drawing/2014/main" val="10004"/>
                  </a:ext>
                </a:extLst>
              </a:tr>
              <a:tr h="37341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Sample volume</a:t>
                      </a:r>
                      <a:endPar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 </a:t>
                      </a:r>
                      <a:r>
                        <a:rPr kumimoji="0" lang="ru-RU" sz="2000" u="none" strike="noStrike" cap="none" normalizeH="0" baseline="0" dirty="0">
                          <a:ln>
                            <a:noFill/>
                          </a:ln>
                          <a:effectLst>
                            <a:outerShdw blurRad="38100" dist="38100" dir="2700000" algn="tl">
                              <a:srgbClr val="000000">
                                <a:alpha val="43137"/>
                              </a:srgbClr>
                            </a:outerShdw>
                          </a:effectLst>
                        </a:rPr>
                        <a:t>0.0</a:t>
                      </a:r>
                      <a:r>
                        <a:rPr kumimoji="0" lang="en-US" sz="2000" u="none" strike="noStrike" cap="none" normalizeH="0" baseline="0" dirty="0">
                          <a:ln>
                            <a:noFill/>
                          </a:ln>
                          <a:effectLst>
                            <a:outerShdw blurRad="38100" dist="38100" dir="2700000" algn="tl">
                              <a:srgbClr val="000000">
                                <a:alpha val="43137"/>
                              </a:srgbClr>
                            </a:outerShdw>
                          </a:effectLst>
                        </a:rPr>
                        <a:t>1-2 mm</a:t>
                      </a:r>
                      <a:r>
                        <a:rPr kumimoji="0" lang="ru-RU" sz="2000" u="none" strike="noStrike" cap="none" normalizeH="0" baseline="30000" dirty="0">
                          <a:ln>
                            <a:noFill/>
                          </a:ln>
                          <a:effectLst>
                            <a:outerShdw blurRad="38100" dist="38100" dir="2700000" algn="tl">
                              <a:srgbClr val="000000">
                                <a:alpha val="43137"/>
                              </a:srgbClr>
                            </a:outerShdw>
                          </a:effectLst>
                        </a:rPr>
                        <a:t>3</a:t>
                      </a:r>
                      <a:r>
                        <a:rPr kumimoji="0" lang="ru-RU" sz="2000" u="none" strike="noStrike" cap="none" normalizeH="0" baseline="0" dirty="0">
                          <a:ln>
                            <a:noFill/>
                          </a:ln>
                          <a:effectLst>
                            <a:outerShdw blurRad="38100" dist="38100" dir="2700000" algn="tl">
                              <a:srgbClr val="000000">
                                <a:alpha val="43137"/>
                              </a:srgbClr>
                            </a:outerShdw>
                          </a:effectLst>
                        </a:rPr>
                        <a:t> </a:t>
                      </a:r>
                      <a:endParaRPr kumimoji="0" lang="ru-RU" sz="2000" b="1" i="0" u="none" strike="noStrike" cap="none" normalizeH="0" baseline="0" dirty="0">
                        <a:ln>
                          <a:noFill/>
                        </a:ln>
                        <a:solidFill>
                          <a:srgbClr val="FF0000"/>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defRPr/>
                      </a:pPr>
                      <a:r>
                        <a:rPr kumimoji="0" lang="en-US" sz="2000" u="none" strike="noStrike" cap="none" normalizeH="0" baseline="0" dirty="0">
                          <a:ln>
                            <a:noFill/>
                          </a:ln>
                          <a:effectLst>
                            <a:outerShdw blurRad="38100" dist="38100" dir="2700000" algn="tl">
                              <a:srgbClr val="000000">
                                <a:alpha val="43137"/>
                              </a:srgbClr>
                            </a:outerShdw>
                          </a:effectLst>
                        </a:rPr>
                        <a:t> 2 mm</a:t>
                      </a:r>
                      <a:r>
                        <a:rPr kumimoji="0" lang="ru-RU" sz="2000" u="none" strike="noStrike" cap="none" normalizeH="0" baseline="30000" dirty="0">
                          <a:ln>
                            <a:noFill/>
                          </a:ln>
                          <a:effectLst>
                            <a:outerShdw blurRad="38100" dist="38100" dir="2700000" algn="tl">
                              <a:srgbClr val="000000">
                                <a:alpha val="43137"/>
                              </a:srgbClr>
                            </a:outerShdw>
                          </a:effectLst>
                        </a:rPr>
                        <a:t>3</a:t>
                      </a:r>
                      <a:r>
                        <a:rPr kumimoji="0" lang="ru-RU" sz="2000" u="none" strike="noStrike" cap="none" normalizeH="0" baseline="0" dirty="0">
                          <a:ln>
                            <a:noFill/>
                          </a:ln>
                          <a:effectLst>
                            <a:outerShdw blurRad="38100" dist="38100" dir="2700000" algn="tl">
                              <a:srgbClr val="000000">
                                <a:alpha val="43137"/>
                              </a:srgbClr>
                            </a:outerShdw>
                          </a:effectLst>
                        </a:rPr>
                        <a:t> </a:t>
                      </a:r>
                      <a:endParaRPr kumimoji="0" lang="ru-RU" sz="2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Arial" pitchFamily="34" charset="0"/>
                      </a:endParaRPr>
                    </a:p>
                  </a:txBody>
                  <a:tcPr horzOverflow="overflow"/>
                </a:tc>
                <a:extLst>
                  <a:ext uri="{0D108BD9-81ED-4DB2-BD59-A6C34878D82A}">
                    <a16:rowId xmlns:a16="http://schemas.microsoft.com/office/drawing/2014/main" val="10005"/>
                  </a:ext>
                </a:extLst>
              </a:tr>
              <a:tr h="146224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Pressure range</a:t>
                      </a:r>
                      <a:endParaRPr kumimoji="0" lang="en-US" sz="2000" b="1"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 40 </a:t>
                      </a:r>
                      <a:r>
                        <a:rPr kumimoji="0" lang="en-US" sz="2000" u="none" strike="noStrike" cap="none" normalizeH="0" baseline="0" dirty="0" err="1">
                          <a:ln>
                            <a:noFill/>
                          </a:ln>
                          <a:effectLst>
                            <a:outerShdw blurRad="38100" dist="38100" dir="2700000" algn="tl">
                              <a:srgbClr val="000000">
                                <a:alpha val="43137"/>
                              </a:srgbClr>
                            </a:outerShdw>
                          </a:effectLst>
                        </a:rPr>
                        <a:t>GPa</a:t>
                      </a:r>
                      <a:r>
                        <a:rPr kumimoji="0" lang="en-US" sz="2000" u="none" strike="noStrike" cap="none" normalizeH="0" baseline="0" dirty="0">
                          <a:ln>
                            <a:noFill/>
                          </a:ln>
                          <a:effectLst>
                            <a:outerShdw blurRad="38100" dist="38100" dir="2700000" algn="tl">
                              <a:srgbClr val="000000">
                                <a:alpha val="43137"/>
                              </a:srgbClr>
                            </a:outerShdw>
                          </a:effectLst>
                        </a:rPr>
                        <a:t> (DAC)</a:t>
                      </a:r>
                      <a:endParaRPr kumimoji="0" lang="ru-RU" sz="2000" u="none" strike="noStrike" cap="none" normalizeH="0" baseline="0" dirty="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 10 </a:t>
                      </a:r>
                      <a:r>
                        <a:rPr kumimoji="0" lang="en-US" sz="2000" u="none" strike="noStrike" cap="none" normalizeH="0" baseline="0" dirty="0" err="1">
                          <a:ln>
                            <a:noFill/>
                          </a:ln>
                          <a:effectLst>
                            <a:outerShdw blurRad="38100" dist="38100" dir="2700000" algn="tl">
                              <a:srgbClr val="000000">
                                <a:alpha val="43137"/>
                              </a:srgbClr>
                            </a:outerShdw>
                          </a:effectLst>
                        </a:rPr>
                        <a:t>GPa</a:t>
                      </a:r>
                      <a:r>
                        <a:rPr kumimoji="0" lang="en-US" sz="2000" u="none" strike="noStrike" cap="none" normalizeH="0" baseline="0" dirty="0">
                          <a:ln>
                            <a:noFill/>
                          </a:ln>
                          <a:effectLst>
                            <a:outerShdw blurRad="38100" dist="38100" dir="2700000" algn="tl">
                              <a:srgbClr val="000000">
                                <a:alpha val="43137"/>
                              </a:srgbClr>
                            </a:outerShdw>
                          </a:effectLst>
                        </a:rPr>
                        <a:t> (WC)</a:t>
                      </a:r>
                      <a:endParaRPr kumimoji="0" lang="ru-RU" sz="2000" u="none" strike="noStrike" cap="none" normalizeH="0" baseline="0" dirty="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 8 </a:t>
                      </a:r>
                      <a:r>
                        <a:rPr kumimoji="0" lang="en-US" sz="2000" u="none" strike="noStrike" cap="none" normalizeH="0" baseline="0" dirty="0" err="1">
                          <a:ln>
                            <a:noFill/>
                          </a:ln>
                          <a:effectLst>
                            <a:outerShdw blurRad="38100" dist="38100" dir="2700000" algn="tl">
                              <a:srgbClr val="000000">
                                <a:alpha val="43137"/>
                              </a:srgbClr>
                            </a:outerShdw>
                          </a:effectLst>
                        </a:rPr>
                        <a:t>GPa</a:t>
                      </a:r>
                      <a:r>
                        <a:rPr kumimoji="0" lang="en-US" sz="2000" u="none" strike="noStrike" cap="none" normalizeH="0" baseline="0" dirty="0">
                          <a:ln>
                            <a:noFill/>
                          </a:ln>
                          <a:effectLst>
                            <a:outerShdw blurRad="38100" dist="38100" dir="2700000" algn="tl">
                              <a:srgbClr val="000000">
                                <a:alpha val="43137"/>
                              </a:srgbClr>
                            </a:outerShdw>
                          </a:effectLst>
                        </a:rPr>
                        <a:t> (sapphire anvils)</a:t>
                      </a:r>
                      <a:endParaRPr kumimoji="0" 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10 </a:t>
                      </a:r>
                      <a:r>
                        <a:rPr kumimoji="0" lang="en-US" sz="2000" u="none" strike="noStrike" cap="none" normalizeH="0" baseline="0" dirty="0" err="1">
                          <a:ln>
                            <a:noFill/>
                          </a:ln>
                          <a:effectLst>
                            <a:outerShdw blurRad="38100" dist="38100" dir="2700000" algn="tl">
                              <a:srgbClr val="000000">
                                <a:alpha val="43137"/>
                              </a:srgbClr>
                            </a:outerShdw>
                          </a:effectLst>
                        </a:rPr>
                        <a:t>GPa</a:t>
                      </a:r>
                      <a:r>
                        <a:rPr kumimoji="0" lang="en-US" sz="2000" u="none" strike="noStrike" cap="none" normalizeH="0" baseline="0" dirty="0">
                          <a:ln>
                            <a:noFill/>
                          </a:ln>
                          <a:effectLst>
                            <a:outerShdw blurRad="38100" dist="38100" dir="2700000" algn="tl">
                              <a:srgbClr val="000000">
                                <a:alpha val="43137"/>
                              </a:srgbClr>
                            </a:outerShdw>
                          </a:effectLst>
                        </a:rPr>
                        <a:t> (WC anvils)</a:t>
                      </a:r>
                      <a:endParaRPr kumimoji="0" lang="ru-RU" sz="2000" u="none" strike="noStrike" cap="none" normalizeH="0" baseline="0" dirty="0">
                        <a:ln>
                          <a:noFill/>
                        </a:ln>
                        <a:effectLst>
                          <a:outerShdw blurRad="38100" dist="38100" dir="2700000" algn="tl">
                            <a:srgbClr val="000000">
                              <a:alpha val="43137"/>
                            </a:srgb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r>
                        <a:rPr kumimoji="0" lang="en-US" sz="2000" u="none" strike="noStrike" cap="none" normalizeH="0" baseline="0" dirty="0">
                          <a:ln>
                            <a:noFill/>
                          </a:ln>
                          <a:effectLst>
                            <a:outerShdw blurRad="38100" dist="38100" dir="2700000" algn="tl">
                              <a:srgbClr val="000000">
                                <a:alpha val="43137"/>
                              </a:srgbClr>
                            </a:outerShdw>
                          </a:effectLst>
                        </a:rPr>
                        <a:t> 8 </a:t>
                      </a:r>
                      <a:r>
                        <a:rPr kumimoji="0" lang="en-US" sz="2000" u="none" strike="noStrike" cap="none" normalizeH="0" baseline="0" dirty="0" err="1">
                          <a:ln>
                            <a:noFill/>
                          </a:ln>
                          <a:effectLst>
                            <a:outerShdw blurRad="38100" dist="38100" dir="2700000" algn="tl">
                              <a:srgbClr val="000000">
                                <a:alpha val="43137"/>
                              </a:srgbClr>
                            </a:outerShdw>
                          </a:effectLst>
                        </a:rPr>
                        <a:t>GPa</a:t>
                      </a:r>
                      <a:r>
                        <a:rPr kumimoji="0" lang="en-US" sz="2000" u="none" strike="noStrike" cap="none" normalizeH="0" baseline="0" dirty="0">
                          <a:ln>
                            <a:noFill/>
                          </a:ln>
                          <a:effectLst>
                            <a:outerShdw blurRad="38100" dist="38100" dir="2700000" algn="tl">
                              <a:srgbClr val="000000">
                                <a:alpha val="43137"/>
                              </a:srgbClr>
                            </a:outerShdw>
                          </a:effectLst>
                        </a:rPr>
                        <a:t> (sapphire anvils)</a:t>
                      </a:r>
                    </a:p>
                    <a:p>
                      <a:pPr marL="0" marR="0" lvl="0" indent="0" algn="ctr" defTabSz="914400" rtl="0" eaLnBrk="0" fontAlgn="base" latinLnBrk="0" hangingPunct="0">
                        <a:lnSpc>
                          <a:spcPct val="100000"/>
                        </a:lnSpc>
                        <a:spcBef>
                          <a:spcPct val="0"/>
                        </a:spcBef>
                        <a:spcAft>
                          <a:spcPct val="0"/>
                        </a:spcAft>
                        <a:buClrTx/>
                        <a:buSzTx/>
                        <a:buFontTx/>
                        <a:buNone/>
                        <a:tabLst>
                          <a:tab pos="703263" algn="l"/>
                        </a:tabLst>
                      </a:pPr>
                      <a:endParaRPr kumimoji="0" lang="en-US" sz="20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Arial" pitchFamily="34" charset="0"/>
                      </a:endParaRPr>
                    </a:p>
                  </a:txBody>
                  <a:tcPr horzOverflow="overflow"/>
                </a:tc>
                <a:extLst>
                  <a:ext uri="{0D108BD9-81ED-4DB2-BD59-A6C34878D82A}">
                    <a16:rowId xmlns:a16="http://schemas.microsoft.com/office/drawing/2014/main" val="10006"/>
                  </a:ext>
                </a:extLst>
              </a:tr>
            </a:tbl>
          </a:graphicData>
        </a:graphic>
      </p:graphicFrame>
      <p:sp>
        <p:nvSpPr>
          <p:cNvPr id="9" name="TextBox 8"/>
          <p:cNvSpPr txBox="1"/>
          <p:nvPr/>
        </p:nvSpPr>
        <p:spPr>
          <a:xfrm rot="19788013">
            <a:off x="987286" y="2649273"/>
            <a:ext cx="9697366" cy="1692771"/>
          </a:xfrm>
          <a:prstGeom prst="rect">
            <a:avLst/>
          </a:prstGeom>
          <a:solidFill>
            <a:srgbClr val="FFFF00"/>
          </a:solid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Due to neutron</a:t>
            </a:r>
            <a: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flux, sample environment and detectors improvements</a:t>
            </a:r>
          </a:p>
          <a:p>
            <a:pPr algn="ct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total DN</a:t>
            </a:r>
            <a:r>
              <a:rPr lang="ru-RU"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 gain factor  became</a:t>
            </a:r>
            <a:r>
              <a:rPr lang="en-US"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60</a:t>
            </a:r>
            <a:endParaRPr lang="ru-RU"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0"/>
          <p:cNvSpPr>
            <a:spLocks noGrp="1" noChangeArrowheads="1"/>
          </p:cNvSpPr>
          <p:nvPr>
            <p:ph type="title"/>
          </p:nvPr>
        </p:nvSpPr>
        <p:spPr>
          <a:xfrm>
            <a:off x="1981199" y="-211421"/>
            <a:ext cx="8229600" cy="1143000"/>
          </a:xfrm>
        </p:spPr>
        <p:txBody>
          <a:bodyPr/>
          <a:lstStyle/>
          <a:p>
            <a:pPr algn="ctr" eaLnBrk="1" hangingPunct="1">
              <a:spcBef>
                <a:spcPct val="50000"/>
              </a:spcBef>
              <a:defRPr/>
            </a:pP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DN-6 parameters</a:t>
            </a:r>
            <a:endParaRPr lang="en-US" sz="2000" b="1" dirty="0">
              <a:solidFill>
                <a:srgbClr val="FF0000"/>
              </a:solidFill>
              <a:effectLst>
                <a:outerShdw blurRad="38100" dist="38100" dir="2700000" algn="tl">
                  <a:srgbClr val="000000">
                    <a:alpha val="43137"/>
                  </a:srgbClr>
                </a:outerShdw>
              </a:effectLst>
            </a:endParaRPr>
          </a:p>
        </p:txBody>
      </p:sp>
      <p:sp>
        <p:nvSpPr>
          <p:cNvPr id="2" name="Нижний колонтитул 1">
            <a:extLst>
              <a:ext uri="{FF2B5EF4-FFF2-40B4-BE49-F238E27FC236}">
                <a16:creationId xmlns:a16="http://schemas.microsoft.com/office/drawing/2014/main" id="{CD7F6B29-CB3A-4F79-A2C3-67E1844B7170}"/>
              </a:ext>
            </a:extLst>
          </p:cNvPr>
          <p:cNvSpPr>
            <a:spLocks noGrp="1"/>
          </p:cNvSpPr>
          <p:nvPr>
            <p:ph type="ftr" sz="quarter" idx="11"/>
          </p:nvPr>
        </p:nvSpPr>
        <p:spPr/>
        <p:txBody>
          <a:bodyPr/>
          <a:lstStyle/>
          <a:p>
            <a:r>
              <a:rPr lang="en-US" dirty="0"/>
              <a:t>127th session of the JINR Scientific Council, 20 – 21 February 2020, </a:t>
            </a:r>
            <a:r>
              <a:rPr lang="en-US" dirty="0" err="1"/>
              <a:t>Dubna</a:t>
            </a:r>
            <a:endParaRPr lang="ru-RU" dirty="0"/>
          </a:p>
        </p:txBody>
      </p:sp>
    </p:spTree>
    <p:extLst>
      <p:ext uri="{BB962C8B-B14F-4D97-AF65-F5344CB8AC3E}">
        <p14:creationId xmlns:p14="http://schemas.microsoft.com/office/powerpoint/2010/main" val="3127058472"/>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ppt_w</p:attrName>
                                        </p:attrNameLst>
                                      </p:cBhvr>
                                      <p:tavLst>
                                        <p:tav tm="0" fmla="#ppt_w*sin(2.5*pi*$)">
                                          <p:val>
                                            <p:fltVal val="0"/>
                                          </p:val>
                                        </p:tav>
                                        <p:tav tm="100000">
                                          <p:val>
                                            <p:fltVal val="1"/>
                                          </p:val>
                                        </p:tav>
                                      </p:tavLst>
                                    </p:anim>
                                    <p:anim calcmode="lin" valueType="num">
                                      <p:cBhvr>
                                        <p:cTn id="9"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949E36CB-C9F0-4063-BC6E-1BFE38D1C04C}"/>
              </a:ext>
            </a:extLst>
          </p:cNvPr>
          <p:cNvSpPr>
            <a:spLocks noGrp="1"/>
          </p:cNvSpPr>
          <p:nvPr>
            <p:ph type="ftr" sz="quarter" idx="11"/>
          </p:nvPr>
        </p:nvSpPr>
        <p:spPr/>
        <p:txBody>
          <a:bodyPr/>
          <a:lstStyle/>
          <a:p>
            <a:r>
              <a:rPr lang="en-US"/>
              <a:t>127th session of the JINR Scientific Council, 20 – 21 February 2020, Dubna</a:t>
            </a:r>
            <a:endParaRPr lang="ru-RU" dirty="0"/>
          </a:p>
        </p:txBody>
      </p:sp>
      <p:pic>
        <p:nvPicPr>
          <p:cNvPr id="5" name="Рисунок 4">
            <a:extLst>
              <a:ext uri="{FF2B5EF4-FFF2-40B4-BE49-F238E27FC236}">
                <a16:creationId xmlns:a16="http://schemas.microsoft.com/office/drawing/2014/main" id="{40D9701D-EC8E-4479-8F6D-69326AD8D9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336" y="-3475"/>
            <a:ext cx="4880632" cy="6858000"/>
          </a:xfrm>
          <a:prstGeom prst="rect">
            <a:avLst/>
          </a:prstGeom>
        </p:spPr>
      </p:pic>
      <p:sp>
        <p:nvSpPr>
          <p:cNvPr id="6" name="TextBox 5">
            <a:extLst>
              <a:ext uri="{FF2B5EF4-FFF2-40B4-BE49-F238E27FC236}">
                <a16:creationId xmlns:a16="http://schemas.microsoft.com/office/drawing/2014/main" id="{3753F061-583C-4642-A6F3-93F08075D328}"/>
              </a:ext>
            </a:extLst>
          </p:cNvPr>
          <p:cNvSpPr txBox="1"/>
          <p:nvPr/>
        </p:nvSpPr>
        <p:spPr>
          <a:xfrm flipH="1">
            <a:off x="5087888" y="2302140"/>
            <a:ext cx="6768752" cy="2677656"/>
          </a:xfrm>
          <a:prstGeom prst="rect">
            <a:avLst/>
          </a:prstGeom>
          <a:noFill/>
        </p:spPr>
        <p:txBody>
          <a:bodyPr wrap="square" rtlCol="0">
            <a:spAutoFit/>
          </a:bodyPr>
          <a:lstStyle/>
          <a:p>
            <a:pPr algn="just"/>
            <a:r>
              <a:rPr lang="en-US" sz="2800" b="1" dirty="0">
                <a:solidFill>
                  <a:srgbClr val="002060"/>
                </a:solidFill>
                <a:effectLst>
                  <a:outerShdw blurRad="38100" dist="38100" dir="2700000" algn="tl">
                    <a:srgbClr val="000000">
                      <a:alpha val="43137"/>
                    </a:srgbClr>
                  </a:outerShdw>
                </a:effectLst>
              </a:rPr>
              <a:t>5-years plan on upgrade and development of the IBR-2 instruments and proposals on construction new ones.</a:t>
            </a:r>
          </a:p>
          <a:p>
            <a:pPr algn="just"/>
            <a:r>
              <a:rPr lang="en-US" sz="2800" b="1" dirty="0">
                <a:solidFill>
                  <a:srgbClr val="002060"/>
                </a:solidFill>
                <a:effectLst>
                  <a:outerShdw blurRad="38100" dist="38100" dir="2700000" algn="tl">
                    <a:srgbClr val="000000">
                      <a:alpha val="43137"/>
                    </a:srgbClr>
                  </a:outerShdw>
                </a:effectLst>
              </a:rPr>
              <a:t> By the end of 2020 new version of the document will be published, expanded to other FLNP facilities </a:t>
            </a:r>
          </a:p>
        </p:txBody>
      </p:sp>
    </p:spTree>
    <p:extLst>
      <p:ext uri="{BB962C8B-B14F-4D97-AF65-F5344CB8AC3E}">
        <p14:creationId xmlns:p14="http://schemas.microsoft.com/office/powerpoint/2010/main" val="2677174387"/>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84233" y="3715620"/>
            <a:ext cx="2483768" cy="2864240"/>
          </a:xfrm>
          <a:prstGeom prst="rect">
            <a:avLst/>
          </a:prstGeom>
        </p:spPr>
      </p:pic>
      <p:pic>
        <p:nvPicPr>
          <p:cNvPr id="9" name="Рисунок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2898" y="3645025"/>
            <a:ext cx="3471335" cy="2880319"/>
          </a:xfrm>
          <a:prstGeom prst="rect">
            <a:avLst/>
          </a:prstGeom>
        </p:spPr>
      </p:pic>
      <p:graphicFrame>
        <p:nvGraphicFramePr>
          <p:cNvPr id="7" name="Group 84"/>
          <p:cNvGraphicFramePr>
            <a:graphicFrameLocks noGrp="1"/>
          </p:cNvGraphicFramePr>
          <p:nvPr/>
        </p:nvGraphicFramePr>
        <p:xfrm>
          <a:off x="1631504" y="4158952"/>
          <a:ext cx="2952328" cy="1821494"/>
        </p:xfrm>
        <a:graphic>
          <a:graphicData uri="http://schemas.openxmlformats.org/drawingml/2006/table">
            <a:tbl>
              <a:tblPr/>
              <a:tblGrid>
                <a:gridCol w="576064">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tblGrid>
              <a:tr h="274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kern="1200" dirty="0">
                          <a:solidFill>
                            <a:schemeClr val="tx1"/>
                          </a:solidFill>
                          <a:effectLst/>
                          <a:latin typeface="Arial" panose="020B0604020202020204" pitchFamily="34" charset="0"/>
                          <a:ea typeface="+mn-ea"/>
                          <a:cs typeface="Arial" panose="020B0604020202020204" pitchFamily="34" charset="0"/>
                        </a:rPr>
                        <a:t>Number of mirror channels</a:t>
                      </a:r>
                      <a:endPar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endParaRP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kern="1200" dirty="0">
                          <a:solidFill>
                            <a:schemeClr val="tx1"/>
                          </a:solidFill>
                          <a:effectLst/>
                          <a:latin typeface="Arial" panose="020B0604020202020204" pitchFamily="34" charset="0"/>
                          <a:ea typeface="+mn-ea"/>
                          <a:cs typeface="Arial" panose="020B0604020202020204" pitchFamily="34" charset="0"/>
                        </a:rPr>
                        <a:t>Length</a:t>
                      </a:r>
                      <a:endPar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endParaRP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kern="1200" dirty="0">
                          <a:solidFill>
                            <a:schemeClr val="tx1"/>
                          </a:solidFill>
                          <a:effectLst/>
                          <a:latin typeface="Arial" panose="020B0604020202020204" pitchFamily="34" charset="0"/>
                          <a:ea typeface="+mn-ea"/>
                          <a:cs typeface="Arial" panose="020B0604020202020204" pitchFamily="34" charset="0"/>
                        </a:rPr>
                        <a:t>Radius of curvature</a:t>
                      </a:r>
                      <a:endPar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endParaRP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extLst>
                  <a:ext uri="{0D108BD9-81ED-4DB2-BD59-A6C34878D82A}">
                    <a16:rowId xmlns:a16="http://schemas.microsoft.com/office/drawing/2014/main" val="10000"/>
                  </a:ext>
                </a:extLst>
              </a:tr>
              <a:tr h="358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mod1</a:t>
                      </a:r>
                      <a:endParaRPr kumimoji="0" lang="ru-RU"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20</a:t>
                      </a:r>
                      <a:endParaRPr kumimoji="0" lang="ru-RU"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1 m</a:t>
                      </a:r>
                      <a:endParaRPr kumimoji="0" lang="ru-RU"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7.16 m</a:t>
                      </a:r>
                      <a:endParaRPr kumimoji="0" lang="ru-RU"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274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mod2</a:t>
                      </a:r>
                      <a:endParaRPr kumimoji="0" lang="ru-RU"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20</a:t>
                      </a: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2 m</a:t>
                      </a: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14.32 m</a:t>
                      </a: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extLst>
                  <a:ext uri="{0D108BD9-81ED-4DB2-BD59-A6C34878D82A}">
                    <a16:rowId xmlns:a16="http://schemas.microsoft.com/office/drawing/2014/main" val="10002"/>
                  </a:ext>
                </a:extLst>
              </a:tr>
              <a:tr h="274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mod3</a:t>
                      </a:r>
                      <a:endParaRPr kumimoji="0" lang="ru-RU"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30</a:t>
                      </a:r>
                      <a:endParaRPr kumimoji="0" lang="ru-RU"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1 m</a:t>
                      </a: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7.16 m</a:t>
                      </a: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274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mod4</a:t>
                      </a:r>
                      <a:endParaRPr kumimoji="0" lang="ru-RU"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30</a:t>
                      </a:r>
                      <a:endParaRPr kumimoji="0" lang="ru-RU"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2 m</a:t>
                      </a: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14.32 m</a:t>
                      </a:r>
                    </a:p>
                  </a:txBody>
                  <a:tcPr marL="91437" marR="91437" marT="45727" marB="45727"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extLst>
                  <a:ext uri="{0D108BD9-81ED-4DB2-BD59-A6C34878D82A}">
                    <a16:rowId xmlns:a16="http://schemas.microsoft.com/office/drawing/2014/main" val="10004"/>
                  </a:ext>
                </a:extLst>
              </a:tr>
            </a:tbl>
          </a:graphicData>
        </a:graphic>
      </p:graphicFrame>
      <p:sp>
        <p:nvSpPr>
          <p:cNvPr id="8" name="TextBox 7"/>
          <p:cNvSpPr txBox="1"/>
          <p:nvPr/>
        </p:nvSpPr>
        <p:spPr>
          <a:xfrm>
            <a:off x="1559496" y="3820207"/>
            <a:ext cx="2297488"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Calibri" pitchFamily="34" charset="0"/>
                <a:cs typeface="Arial" charset="0"/>
              </a:rPr>
              <a:t>Bender modifications (m = 2)</a:t>
            </a:r>
            <a:endParaRPr lang="ru-RU" sz="1400" dirty="0">
              <a:solidFill>
                <a:prstClr val="black"/>
              </a:solidFill>
              <a:latin typeface="Calibri" pitchFamily="34" charset="0"/>
              <a:cs typeface="Arial" charset="0"/>
            </a:endParaRPr>
          </a:p>
        </p:txBody>
      </p:sp>
      <p:sp>
        <p:nvSpPr>
          <p:cNvPr id="5" name="TextBox 4"/>
          <p:cNvSpPr txBox="1"/>
          <p:nvPr/>
        </p:nvSpPr>
        <p:spPr>
          <a:xfrm>
            <a:off x="1637413" y="6381329"/>
            <a:ext cx="7344816" cy="461665"/>
          </a:xfrm>
          <a:prstGeom prst="rect">
            <a:avLst/>
          </a:prstGeom>
          <a:noFill/>
        </p:spPr>
        <p:txBody>
          <a:bodyPr wrap="square" rtlCol="0">
            <a:spAutoFit/>
          </a:bodyPr>
          <a:lstStyle/>
          <a:p>
            <a:pPr fontAlgn="base">
              <a:spcBef>
                <a:spcPct val="0"/>
              </a:spcBef>
              <a:spcAft>
                <a:spcPct val="0"/>
              </a:spcAft>
            </a:pPr>
            <a:r>
              <a:rPr lang="en-US" sz="1200" b="1" dirty="0" err="1">
                <a:solidFill>
                  <a:prstClr val="black"/>
                </a:solidFill>
                <a:latin typeface="Times New Roman" panose="02020603050405020304" pitchFamily="18" charset="0"/>
                <a:cs typeface="Times New Roman" panose="02020603050405020304" pitchFamily="18" charset="0"/>
              </a:rPr>
              <a:t>M.V.Avdeev</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R.A.Eremin</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V.I.Bodnarchuk</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I.V.Gapon</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V.I.Petrenko</a:t>
            </a:r>
            <a:r>
              <a:rPr lang="en-US" sz="1200" b="1" dirty="0">
                <a:solidFill>
                  <a:prstClr val="black"/>
                </a:solidFill>
                <a:latin typeface="Times New Roman" panose="02020603050405020304" pitchFamily="18" charset="0"/>
                <a:cs typeface="Times New Roman" panose="02020603050405020304" pitchFamily="18" charset="0"/>
              </a:rPr>
              <a:t>, R. </a:t>
            </a:r>
            <a:r>
              <a:rPr lang="en-US" sz="1200" b="1" dirty="0" err="1">
                <a:solidFill>
                  <a:prstClr val="black"/>
                </a:solidFill>
                <a:latin typeface="Times New Roman" panose="02020603050405020304" pitchFamily="18" charset="0"/>
                <a:cs typeface="Times New Roman" panose="02020603050405020304" pitchFamily="18" charset="0"/>
              </a:rPr>
              <a:t>Erhan</a:t>
            </a:r>
            <a:r>
              <a:rPr lang="en-US" sz="1200" b="1" dirty="0">
                <a:solidFill>
                  <a:prstClr val="black"/>
                </a:solidFill>
                <a:latin typeface="Times New Roman" panose="02020603050405020304" pitchFamily="18" charset="0"/>
                <a:cs typeface="Times New Roman" panose="02020603050405020304" pitchFamily="18" charset="0"/>
              </a:rPr>
              <a:t>, A.V.</a:t>
            </a:r>
            <a:r>
              <a:rPr lang="en-US" sz="1200" i="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Churakov</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D.P.Kozlenko</a:t>
            </a:r>
            <a:r>
              <a:rPr lang="en-US" sz="1200" b="1" dirty="0">
                <a:solidFill>
                  <a:prstClr val="black"/>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en-US" sz="1200" b="1" dirty="0">
                <a:solidFill>
                  <a:prstClr val="black"/>
                </a:solidFill>
                <a:latin typeface="Times New Roman" panose="02020603050405020304" pitchFamily="18" charset="0"/>
                <a:cs typeface="Times New Roman" panose="02020603050405020304" pitchFamily="18" charset="0"/>
              </a:rPr>
              <a:t>J. Surf. Investigation. (2018)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744618" y="3525435"/>
            <a:ext cx="1787733"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Calibri" pitchFamily="34" charset="0"/>
                <a:cs typeface="Arial" charset="0"/>
              </a:rPr>
              <a:t>Spectrum calculations</a:t>
            </a:r>
            <a:endParaRPr lang="ru-RU" sz="1400" dirty="0">
              <a:solidFill>
                <a:prstClr val="black"/>
              </a:solidFill>
              <a:latin typeface="Calibri" pitchFamily="34" charset="0"/>
              <a:cs typeface="Arial" charset="0"/>
            </a:endParaRPr>
          </a:p>
        </p:txBody>
      </p:sp>
      <p:sp>
        <p:nvSpPr>
          <p:cNvPr id="11" name="TextBox 10"/>
          <p:cNvSpPr txBox="1"/>
          <p:nvPr/>
        </p:nvSpPr>
        <p:spPr>
          <a:xfrm>
            <a:off x="8918302" y="3429001"/>
            <a:ext cx="1412181"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Calibri" pitchFamily="34" charset="0"/>
                <a:cs typeface="Arial" charset="0"/>
              </a:rPr>
              <a:t>Flux distribution </a:t>
            </a:r>
            <a:endParaRPr lang="ru-RU" sz="1400" dirty="0">
              <a:solidFill>
                <a:prstClr val="black"/>
              </a:solidFill>
              <a:latin typeface="Calibri" pitchFamily="34" charset="0"/>
              <a:cs typeface="Arial" charset="0"/>
            </a:endParaRPr>
          </a:p>
        </p:txBody>
      </p:sp>
      <p:cxnSp>
        <p:nvCxnSpPr>
          <p:cNvPr id="14" name="Прямая со стрелкой 13"/>
          <p:cNvCxnSpPr/>
          <p:nvPr/>
        </p:nvCxnSpPr>
        <p:spPr>
          <a:xfrm>
            <a:off x="3935760" y="3284984"/>
            <a:ext cx="54006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85831" y="3007986"/>
            <a:ext cx="500458" cy="276999"/>
          </a:xfrm>
          <a:prstGeom prst="rect">
            <a:avLst/>
          </a:prstGeom>
          <a:noFill/>
        </p:spPr>
        <p:txBody>
          <a:bodyPr wrap="none" rtlCol="0">
            <a:spAutoFit/>
          </a:bodyPr>
          <a:lstStyle/>
          <a:p>
            <a:pPr fontAlgn="base">
              <a:spcBef>
                <a:spcPct val="0"/>
              </a:spcBef>
              <a:spcAft>
                <a:spcPct val="0"/>
              </a:spcAft>
            </a:pPr>
            <a:r>
              <a:rPr lang="en-US" sz="1200" dirty="0">
                <a:solidFill>
                  <a:prstClr val="black"/>
                </a:solidFill>
                <a:latin typeface="Calibri" pitchFamily="34" charset="0"/>
                <a:cs typeface="Arial" charset="0"/>
              </a:rPr>
              <a:t>32 m</a:t>
            </a:r>
            <a:endParaRPr lang="ru-RU" sz="1200" dirty="0">
              <a:solidFill>
                <a:prstClr val="black"/>
              </a:solidFill>
              <a:latin typeface="Calibri" pitchFamily="34" charset="0"/>
              <a:cs typeface="Arial" charset="0"/>
            </a:endParaRPr>
          </a:p>
        </p:txBody>
      </p:sp>
      <p:sp>
        <p:nvSpPr>
          <p:cNvPr id="16" name="TextBox 15"/>
          <p:cNvSpPr txBox="1"/>
          <p:nvPr/>
        </p:nvSpPr>
        <p:spPr>
          <a:xfrm>
            <a:off x="1919536" y="3090446"/>
            <a:ext cx="1337226" cy="338554"/>
          </a:xfrm>
          <a:prstGeom prst="rect">
            <a:avLst/>
          </a:prstGeom>
          <a:noFill/>
        </p:spPr>
        <p:txBody>
          <a:bodyPr wrap="none" rtlCol="0">
            <a:spAutoFit/>
          </a:bodyPr>
          <a:lstStyle/>
          <a:p>
            <a:pPr fontAlgn="base">
              <a:spcBef>
                <a:spcPct val="0"/>
              </a:spcBef>
              <a:spcAft>
                <a:spcPct val="0"/>
              </a:spcAft>
            </a:pPr>
            <a:r>
              <a:rPr lang="en-US" sz="1600" dirty="0">
                <a:solidFill>
                  <a:prstClr val="black"/>
                </a:solidFill>
                <a:latin typeface="Calibri" pitchFamily="34" charset="0"/>
                <a:cs typeface="Arial" charset="0"/>
              </a:rPr>
              <a:t>Beamline 10A</a:t>
            </a:r>
            <a:endParaRPr lang="ru-RU" sz="1600" dirty="0">
              <a:solidFill>
                <a:prstClr val="black"/>
              </a:solidFill>
              <a:latin typeface="Calibri" pitchFamily="34" charset="0"/>
              <a:cs typeface="Arial" charset="0"/>
            </a:endParaRPr>
          </a:p>
        </p:txBody>
      </p:sp>
      <p:sp>
        <p:nvSpPr>
          <p:cNvPr id="17" name="TextBox 16"/>
          <p:cNvSpPr txBox="1"/>
          <p:nvPr/>
        </p:nvSpPr>
        <p:spPr>
          <a:xfrm>
            <a:off x="7392145" y="3378478"/>
            <a:ext cx="946093" cy="338554"/>
          </a:xfrm>
          <a:prstGeom prst="rect">
            <a:avLst/>
          </a:prstGeom>
          <a:noFill/>
        </p:spPr>
        <p:txBody>
          <a:bodyPr wrap="none" rtlCol="0">
            <a:spAutoFit/>
          </a:bodyPr>
          <a:lstStyle/>
          <a:p>
            <a:pPr fontAlgn="base">
              <a:spcBef>
                <a:spcPct val="0"/>
              </a:spcBef>
              <a:spcAft>
                <a:spcPct val="0"/>
              </a:spcAft>
            </a:pPr>
            <a:r>
              <a:rPr lang="en-US" sz="1600" dirty="0">
                <a:solidFill>
                  <a:prstClr val="black"/>
                </a:solidFill>
                <a:latin typeface="Calibri" pitchFamily="34" charset="0"/>
                <a:cs typeface="Arial" charset="0"/>
              </a:rPr>
              <a:t>T = 100 K</a:t>
            </a:r>
            <a:endParaRPr lang="ru-RU" sz="1600" dirty="0">
              <a:solidFill>
                <a:prstClr val="black"/>
              </a:solidFill>
              <a:latin typeface="Calibri" pitchFamily="34" charset="0"/>
              <a:cs typeface="Arial" charset="0"/>
            </a:endParaRPr>
          </a:p>
        </p:txBody>
      </p:sp>
      <p:sp>
        <p:nvSpPr>
          <p:cNvPr id="18" name="Прямоугольник 17">
            <a:extLst>
              <a:ext uri="{FF2B5EF4-FFF2-40B4-BE49-F238E27FC236}">
                <a16:creationId xmlns:a16="http://schemas.microsoft.com/office/drawing/2014/main" id="{84556E4F-2539-420C-AED1-4150C9A0938A}"/>
              </a:ext>
            </a:extLst>
          </p:cNvPr>
          <p:cNvSpPr/>
          <p:nvPr/>
        </p:nvSpPr>
        <p:spPr>
          <a:xfrm>
            <a:off x="1919536" y="-66293"/>
            <a:ext cx="8424936" cy="830997"/>
          </a:xfrm>
          <a:prstGeom prst="rect">
            <a:avLst/>
          </a:prstGeom>
        </p:spPr>
        <p:txBody>
          <a:bodyPr wrap="square">
            <a:spAutoFit/>
          </a:bodyPr>
          <a:lstStyle/>
          <a:p>
            <a:pPr algn="ctr" fontAlgn="base">
              <a:spcBef>
                <a:spcPct val="0"/>
              </a:spcBef>
              <a:spcAft>
                <a:spcPct val="0"/>
              </a:spcAft>
            </a:pPr>
            <a:r>
              <a:rPr lang="en-US" sz="2400" b="1" dirty="0">
                <a:solidFill>
                  <a:srgbClr val="C00000"/>
                </a:solidFill>
                <a:latin typeface="Calibri" pitchFamily="34" charset="0"/>
                <a:cs typeface="Arial" charset="0"/>
              </a:rPr>
              <a:t>A concept of new small angle scattering and imaging spectrometer at 10-A channel of IBR-2 (present in 7-ys plan)</a:t>
            </a:r>
            <a:endParaRPr lang="ru-RU" sz="2400" b="1" dirty="0">
              <a:solidFill>
                <a:srgbClr val="C00000"/>
              </a:solidFill>
              <a:latin typeface="Calibri" pitchFamily="34" charset="0"/>
              <a:cs typeface="Arial" charset="0"/>
            </a:endParaRPr>
          </a:p>
        </p:txBody>
      </p:sp>
      <p:pic>
        <p:nvPicPr>
          <p:cNvPr id="3" name="Рисунок 2">
            <a:extLst>
              <a:ext uri="{FF2B5EF4-FFF2-40B4-BE49-F238E27FC236}">
                <a16:creationId xmlns:a16="http://schemas.microsoft.com/office/drawing/2014/main" id="{83733DA9-A6CD-4393-9302-776DCCD000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0933" y="1449304"/>
            <a:ext cx="286233" cy="400822"/>
          </a:xfrm>
          <a:prstGeom prst="rect">
            <a:avLst/>
          </a:prstGeom>
        </p:spPr>
      </p:pic>
      <p:grpSp>
        <p:nvGrpSpPr>
          <p:cNvPr id="40" name="Группа 39">
            <a:extLst>
              <a:ext uri="{FF2B5EF4-FFF2-40B4-BE49-F238E27FC236}">
                <a16:creationId xmlns:a16="http://schemas.microsoft.com/office/drawing/2014/main" id="{DE74879F-C96C-4C6B-8BD3-5F6E19F962A4}"/>
              </a:ext>
            </a:extLst>
          </p:cNvPr>
          <p:cNvGrpSpPr/>
          <p:nvPr/>
        </p:nvGrpSpPr>
        <p:grpSpPr>
          <a:xfrm>
            <a:off x="1622640" y="879423"/>
            <a:ext cx="6345569" cy="1932564"/>
            <a:chOff x="1052492" y="834972"/>
            <a:chExt cx="6849625" cy="2257633"/>
          </a:xfrm>
        </p:grpSpPr>
        <p:pic>
          <p:nvPicPr>
            <p:cNvPr id="6" name="Рисунок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2492" y="834972"/>
              <a:ext cx="6849625" cy="2257633"/>
            </a:xfrm>
            <a:prstGeom prst="rect">
              <a:avLst/>
            </a:prstGeom>
          </p:spPr>
        </p:pic>
        <p:sp>
          <p:nvSpPr>
            <p:cNvPr id="2" name="Прямоугольник 1">
              <a:extLst>
                <a:ext uri="{FF2B5EF4-FFF2-40B4-BE49-F238E27FC236}">
                  <a16:creationId xmlns:a16="http://schemas.microsoft.com/office/drawing/2014/main" id="{58BE40A4-DC82-4355-9CE8-136F81BD3289}"/>
                </a:ext>
              </a:extLst>
            </p:cNvPr>
            <p:cNvSpPr/>
            <p:nvPr/>
          </p:nvSpPr>
          <p:spPr>
            <a:xfrm>
              <a:off x="3779912" y="1484784"/>
              <a:ext cx="1044000" cy="90000"/>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a:solidFill>
                  <a:prstClr val="white"/>
                </a:solidFill>
                <a:latin typeface="Calibri"/>
              </a:endParaRPr>
            </a:p>
          </p:txBody>
        </p:sp>
        <p:sp>
          <p:nvSpPr>
            <p:cNvPr id="13" name="TextBox 12">
              <a:extLst>
                <a:ext uri="{FF2B5EF4-FFF2-40B4-BE49-F238E27FC236}">
                  <a16:creationId xmlns:a16="http://schemas.microsoft.com/office/drawing/2014/main" id="{E53A0989-8454-46D9-BEB0-2D659893C836}"/>
                </a:ext>
              </a:extLst>
            </p:cNvPr>
            <p:cNvSpPr txBox="1"/>
            <p:nvPr/>
          </p:nvSpPr>
          <p:spPr>
            <a:xfrm>
              <a:off x="4814041" y="1906977"/>
              <a:ext cx="724080" cy="755048"/>
            </a:xfrm>
            <a:prstGeom prst="rect">
              <a:avLst/>
            </a:prstGeom>
            <a:noFill/>
          </p:spPr>
          <p:txBody>
            <a:bodyPr wrap="square" rtlCol="0">
              <a:spAutoFit/>
            </a:bodyPr>
            <a:lstStyle/>
            <a:p>
              <a:pPr algn="ctr" fontAlgn="base">
                <a:spcBef>
                  <a:spcPct val="0"/>
                </a:spcBef>
                <a:spcAft>
                  <a:spcPct val="0"/>
                </a:spcAft>
              </a:pPr>
              <a:r>
                <a:rPr lang="ru-RU" sz="900" dirty="0">
                  <a:solidFill>
                    <a:prstClr val="black"/>
                  </a:solidFill>
                  <a:latin typeface="Calibri" pitchFamily="34" charset="0"/>
                  <a:cs typeface="Arial" charset="0"/>
                </a:rPr>
                <a:t>СС</a:t>
              </a:r>
              <a:r>
                <a:rPr lang="en-US" sz="900" dirty="0">
                  <a:solidFill>
                    <a:prstClr val="black"/>
                  </a:solidFill>
                  <a:latin typeface="Calibri" pitchFamily="34" charset="0"/>
                  <a:cs typeface="Arial" charset="0"/>
                </a:rPr>
                <a:t>D camera based detector</a:t>
              </a:r>
              <a:endParaRPr lang="ru-RU" sz="900" dirty="0">
                <a:solidFill>
                  <a:prstClr val="black"/>
                </a:solidFill>
                <a:latin typeface="Calibri" pitchFamily="34" charset="0"/>
                <a:cs typeface="Arial" charset="0"/>
              </a:endParaRPr>
            </a:p>
          </p:txBody>
        </p:sp>
        <p:sp>
          <p:nvSpPr>
            <p:cNvPr id="39" name="Стрелка: вверх-вниз 38">
              <a:extLst>
                <a:ext uri="{FF2B5EF4-FFF2-40B4-BE49-F238E27FC236}">
                  <a16:creationId xmlns:a16="http://schemas.microsoft.com/office/drawing/2014/main" id="{9DC9BB09-659A-4664-A693-0F66BDEDDB26}"/>
                </a:ext>
              </a:extLst>
            </p:cNvPr>
            <p:cNvSpPr/>
            <p:nvPr/>
          </p:nvSpPr>
          <p:spPr>
            <a:xfrm>
              <a:off x="4355976" y="1124744"/>
              <a:ext cx="72008" cy="646331"/>
            </a:xfrm>
            <a:prstGeom prst="up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a:solidFill>
                  <a:prstClr val="white"/>
                </a:solidFill>
                <a:latin typeface="Calibri"/>
              </a:endParaRPr>
            </a:p>
          </p:txBody>
        </p:sp>
      </p:grpSp>
      <p:graphicFrame>
        <p:nvGraphicFramePr>
          <p:cNvPr id="41" name="Таблица 40">
            <a:extLst>
              <a:ext uri="{FF2B5EF4-FFF2-40B4-BE49-F238E27FC236}">
                <a16:creationId xmlns:a16="http://schemas.microsoft.com/office/drawing/2014/main" id="{DF4076E3-A667-4F2A-A6DA-C4CEEF42359E}"/>
              </a:ext>
            </a:extLst>
          </p:cNvPr>
          <p:cNvGraphicFramePr>
            <a:graphicFrameLocks noGrp="1"/>
          </p:cNvGraphicFramePr>
          <p:nvPr/>
        </p:nvGraphicFramePr>
        <p:xfrm>
          <a:off x="8001984" y="941973"/>
          <a:ext cx="2630520" cy="2073342"/>
        </p:xfrm>
        <a:graphic>
          <a:graphicData uri="http://schemas.openxmlformats.org/drawingml/2006/table">
            <a:tbl>
              <a:tblPr firstRow="1" firstCol="1" lastRow="1" lastCol="1" bandRow="1" bandCol="1">
                <a:tableStyleId>{5C22544A-7EE6-4342-B048-85BDC9FD1C3A}</a:tableStyleId>
              </a:tblPr>
              <a:tblGrid>
                <a:gridCol w="1327020">
                  <a:extLst>
                    <a:ext uri="{9D8B030D-6E8A-4147-A177-3AD203B41FA5}">
                      <a16:colId xmlns:a16="http://schemas.microsoft.com/office/drawing/2014/main" val="20000"/>
                    </a:ext>
                  </a:extLst>
                </a:gridCol>
                <a:gridCol w="1303500">
                  <a:extLst>
                    <a:ext uri="{9D8B030D-6E8A-4147-A177-3AD203B41FA5}">
                      <a16:colId xmlns:a16="http://schemas.microsoft.com/office/drawing/2014/main" val="20001"/>
                    </a:ext>
                  </a:extLst>
                </a:gridCol>
              </a:tblGrid>
              <a:tr h="0">
                <a:tc>
                  <a:txBody>
                    <a:bodyPr/>
                    <a:lstStyle/>
                    <a:p>
                      <a:pPr>
                        <a:lnSpc>
                          <a:spcPct val="150000"/>
                        </a:lnSpc>
                        <a:spcBef>
                          <a:spcPts val="300"/>
                        </a:spcBef>
                        <a:spcAft>
                          <a:spcPts val="300"/>
                        </a:spcAft>
                      </a:pPr>
                      <a:r>
                        <a:rPr lang="en-US" sz="1000" b="1" dirty="0">
                          <a:solidFill>
                            <a:srgbClr val="008000"/>
                          </a:solidFill>
                          <a:effectLst/>
                        </a:rPr>
                        <a:t>Beam size</a:t>
                      </a:r>
                      <a:endParaRPr lang="ru-RU" sz="1200" b="1" dirty="0">
                        <a:solidFill>
                          <a:srgbClr val="008000"/>
                        </a:solidFill>
                        <a:effectLst/>
                        <a:latin typeface="Times New Roman"/>
                        <a:ea typeface="Times New Roman"/>
                      </a:endParaRPr>
                    </a:p>
                  </a:txBody>
                  <a:tcPr marL="68580" marR="68580" marT="0" marB="0">
                    <a:solidFill>
                      <a:schemeClr val="tx2">
                        <a:lumMod val="20000"/>
                        <a:lumOff val="80000"/>
                      </a:schemeClr>
                    </a:solidFill>
                  </a:tcPr>
                </a:tc>
                <a:tc>
                  <a:txBody>
                    <a:bodyPr/>
                    <a:lstStyle/>
                    <a:p>
                      <a:pPr algn="ctr">
                        <a:lnSpc>
                          <a:spcPct val="150000"/>
                        </a:lnSpc>
                        <a:spcBef>
                          <a:spcPts val="300"/>
                        </a:spcBef>
                        <a:spcAft>
                          <a:spcPts val="300"/>
                        </a:spcAft>
                      </a:pPr>
                      <a:r>
                        <a:rPr lang="ru-RU" sz="1000" b="1">
                          <a:solidFill>
                            <a:srgbClr val="008000"/>
                          </a:solidFill>
                          <a:effectLst/>
                        </a:rPr>
                        <a:t>5</a:t>
                      </a:r>
                      <a:r>
                        <a:rPr lang="en-US" sz="1000" b="1">
                          <a:solidFill>
                            <a:srgbClr val="008000"/>
                          </a:solidFill>
                          <a:effectLst/>
                        </a:rPr>
                        <a:t>0</a:t>
                      </a:r>
                      <a:r>
                        <a:rPr lang="en-US" sz="1000" b="1">
                          <a:solidFill>
                            <a:srgbClr val="008000"/>
                          </a:solidFill>
                          <a:effectLst/>
                          <a:sym typeface="Symbol"/>
                        </a:rPr>
                        <a:t></a:t>
                      </a:r>
                      <a:r>
                        <a:rPr lang="en-US" sz="1000" b="1">
                          <a:solidFill>
                            <a:srgbClr val="008000"/>
                          </a:solidFill>
                          <a:effectLst/>
                        </a:rPr>
                        <a:t>50 мм</a:t>
                      </a:r>
                      <a:r>
                        <a:rPr lang="en-US" sz="1000" b="1" baseline="30000">
                          <a:solidFill>
                            <a:srgbClr val="008000"/>
                          </a:solidFill>
                          <a:effectLst/>
                        </a:rPr>
                        <a:t>2</a:t>
                      </a:r>
                      <a:endParaRPr lang="ru-RU" sz="1200" b="1">
                        <a:solidFill>
                          <a:srgbClr val="008000"/>
                        </a:solidFill>
                        <a:effectLst/>
                        <a:latin typeface="Times New Roman"/>
                        <a:ea typeface="Times New Roman"/>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0">
                <a:tc>
                  <a:txBody>
                    <a:bodyPr/>
                    <a:lstStyle/>
                    <a:p>
                      <a:pPr>
                        <a:lnSpc>
                          <a:spcPct val="150000"/>
                        </a:lnSpc>
                        <a:spcBef>
                          <a:spcPts val="300"/>
                        </a:spcBef>
                        <a:spcAft>
                          <a:spcPts val="300"/>
                        </a:spcAft>
                      </a:pPr>
                      <a:r>
                        <a:rPr lang="en-US" sz="1000" b="1" dirty="0">
                          <a:solidFill>
                            <a:srgbClr val="008000"/>
                          </a:solidFill>
                          <a:effectLst/>
                        </a:rPr>
                        <a:t>Neutron wavelength range:</a:t>
                      </a:r>
                      <a:endParaRPr lang="ru-RU" sz="1200" b="1" dirty="0">
                        <a:solidFill>
                          <a:srgbClr val="008000"/>
                        </a:solidFill>
                        <a:effectLst/>
                        <a:latin typeface="Times New Roman"/>
                        <a:ea typeface="Times New Roman"/>
                      </a:endParaRPr>
                    </a:p>
                  </a:txBody>
                  <a:tcPr marL="68580" marR="68580" marT="0" marB="0">
                    <a:solidFill>
                      <a:schemeClr val="tx2">
                        <a:lumMod val="20000"/>
                        <a:lumOff val="80000"/>
                      </a:schemeClr>
                    </a:solidFill>
                  </a:tcPr>
                </a:tc>
                <a:tc>
                  <a:txBody>
                    <a:bodyPr/>
                    <a:lstStyle/>
                    <a:p>
                      <a:pPr algn="ctr">
                        <a:lnSpc>
                          <a:spcPct val="150000"/>
                        </a:lnSpc>
                        <a:spcBef>
                          <a:spcPts val="300"/>
                        </a:spcBef>
                        <a:spcAft>
                          <a:spcPts val="300"/>
                        </a:spcAft>
                      </a:pPr>
                      <a:r>
                        <a:rPr lang="en-US" sz="1000" b="1" dirty="0">
                          <a:solidFill>
                            <a:srgbClr val="008000"/>
                          </a:solidFill>
                          <a:effectLst/>
                        </a:rPr>
                        <a:t>0.5 – 10 Å</a:t>
                      </a:r>
                      <a:endParaRPr lang="ru-RU" sz="1200" b="1" dirty="0">
                        <a:solidFill>
                          <a:srgbClr val="008000"/>
                        </a:solidFill>
                        <a:effectLst/>
                        <a:latin typeface="Times New Roman"/>
                        <a:ea typeface="Times New Roman"/>
                      </a:endParaRPr>
                    </a:p>
                  </a:txBody>
                  <a:tcPr marL="68580" marR="68580" marT="0" marB="0">
                    <a:solidFill>
                      <a:schemeClr val="tx2">
                        <a:lumMod val="20000"/>
                        <a:lumOff val="80000"/>
                      </a:schemeClr>
                    </a:solidFill>
                  </a:tcPr>
                </a:tc>
                <a:extLst>
                  <a:ext uri="{0D108BD9-81ED-4DB2-BD59-A6C34878D82A}">
                    <a16:rowId xmlns:a16="http://schemas.microsoft.com/office/drawing/2014/main" val="10001"/>
                  </a:ext>
                </a:extLst>
              </a:tr>
              <a:tr h="0">
                <a:tc>
                  <a:txBody>
                    <a:bodyPr/>
                    <a:lstStyle/>
                    <a:p>
                      <a:pPr>
                        <a:lnSpc>
                          <a:spcPct val="150000"/>
                        </a:lnSpc>
                        <a:spcBef>
                          <a:spcPts val="300"/>
                        </a:spcBef>
                        <a:spcAft>
                          <a:spcPts val="300"/>
                        </a:spcAft>
                      </a:pPr>
                      <a:r>
                        <a:rPr lang="en-US" sz="1000" b="1" dirty="0">
                          <a:solidFill>
                            <a:srgbClr val="008000"/>
                          </a:solidFill>
                          <a:effectLst/>
                        </a:rPr>
                        <a:t>q-range:</a:t>
                      </a:r>
                      <a:endParaRPr lang="ru-RU" sz="1200" b="1" dirty="0">
                        <a:solidFill>
                          <a:srgbClr val="008000"/>
                        </a:solidFill>
                        <a:effectLst/>
                        <a:latin typeface="Times New Roman"/>
                        <a:ea typeface="Times New Roman"/>
                      </a:endParaRPr>
                    </a:p>
                  </a:txBody>
                  <a:tcPr marL="68580" marR="68580" marT="0" marB="0">
                    <a:solidFill>
                      <a:schemeClr val="tx2">
                        <a:lumMod val="20000"/>
                        <a:lumOff val="80000"/>
                      </a:schemeClr>
                    </a:solidFill>
                  </a:tcPr>
                </a:tc>
                <a:tc>
                  <a:txBody>
                    <a:bodyPr/>
                    <a:lstStyle/>
                    <a:p>
                      <a:pPr algn="ctr">
                        <a:lnSpc>
                          <a:spcPct val="150000"/>
                        </a:lnSpc>
                        <a:spcBef>
                          <a:spcPts val="300"/>
                        </a:spcBef>
                        <a:spcAft>
                          <a:spcPts val="300"/>
                        </a:spcAft>
                      </a:pPr>
                      <a:r>
                        <a:rPr lang="en-US" sz="1000" b="1">
                          <a:solidFill>
                            <a:srgbClr val="008000"/>
                          </a:solidFill>
                          <a:effectLst/>
                        </a:rPr>
                        <a:t>0.00</a:t>
                      </a:r>
                      <a:r>
                        <a:rPr lang="ru-RU" sz="1000" b="1">
                          <a:solidFill>
                            <a:srgbClr val="008000"/>
                          </a:solidFill>
                          <a:effectLst/>
                        </a:rPr>
                        <a:t>3</a:t>
                      </a:r>
                      <a:r>
                        <a:rPr lang="en-US" sz="1000" b="1">
                          <a:solidFill>
                            <a:srgbClr val="008000"/>
                          </a:solidFill>
                          <a:effectLst/>
                        </a:rPr>
                        <a:t> – 0.5 Å</a:t>
                      </a:r>
                      <a:r>
                        <a:rPr lang="en-US" sz="1000" b="1" baseline="30000">
                          <a:solidFill>
                            <a:srgbClr val="008000"/>
                          </a:solidFill>
                          <a:effectLst/>
                        </a:rPr>
                        <a:t>-1</a:t>
                      </a:r>
                      <a:endParaRPr lang="ru-RU" sz="1200" b="1">
                        <a:solidFill>
                          <a:srgbClr val="008000"/>
                        </a:solidFill>
                        <a:effectLst/>
                        <a:latin typeface="Times New Roman"/>
                        <a:ea typeface="Times New Roman"/>
                      </a:endParaRPr>
                    </a:p>
                  </a:txBody>
                  <a:tcPr marL="68580" marR="68580" marT="0" marB="0">
                    <a:solidFill>
                      <a:schemeClr val="tx2">
                        <a:lumMod val="20000"/>
                        <a:lumOff val="80000"/>
                      </a:schemeClr>
                    </a:solidFill>
                  </a:tcPr>
                </a:tc>
                <a:extLst>
                  <a:ext uri="{0D108BD9-81ED-4DB2-BD59-A6C34878D82A}">
                    <a16:rowId xmlns:a16="http://schemas.microsoft.com/office/drawing/2014/main" val="10002"/>
                  </a:ext>
                </a:extLst>
              </a:tr>
              <a:tr h="0">
                <a:tc>
                  <a:txBody>
                    <a:bodyPr/>
                    <a:lstStyle/>
                    <a:p>
                      <a:pPr>
                        <a:lnSpc>
                          <a:spcPct val="150000"/>
                        </a:lnSpc>
                        <a:spcBef>
                          <a:spcPts val="300"/>
                        </a:spcBef>
                        <a:spcAft>
                          <a:spcPts val="300"/>
                        </a:spcAft>
                      </a:pPr>
                      <a:r>
                        <a:rPr lang="en-US" sz="1000" b="1" dirty="0">
                          <a:solidFill>
                            <a:srgbClr val="008000"/>
                          </a:solidFill>
                          <a:effectLst/>
                          <a:latin typeface="Times New Roman"/>
                          <a:ea typeface="Times New Roman"/>
                        </a:rPr>
                        <a:t>Angular resolution</a:t>
                      </a:r>
                      <a:endParaRPr lang="ru-RU" sz="1200" b="1" dirty="0">
                        <a:solidFill>
                          <a:srgbClr val="008000"/>
                        </a:solidFill>
                        <a:effectLst/>
                        <a:latin typeface="Times New Roman"/>
                        <a:ea typeface="Times New Roman"/>
                      </a:endParaRPr>
                    </a:p>
                  </a:txBody>
                  <a:tcPr marL="68580" marR="68580" marT="0" marB="0">
                    <a:solidFill>
                      <a:schemeClr val="tx2">
                        <a:lumMod val="20000"/>
                        <a:lumOff val="80000"/>
                      </a:schemeClr>
                    </a:solidFill>
                  </a:tcPr>
                </a:tc>
                <a:tc>
                  <a:txBody>
                    <a:bodyPr/>
                    <a:lstStyle/>
                    <a:p>
                      <a:pPr algn="ctr">
                        <a:lnSpc>
                          <a:spcPct val="150000"/>
                        </a:lnSpc>
                        <a:spcBef>
                          <a:spcPts val="300"/>
                        </a:spcBef>
                        <a:spcAft>
                          <a:spcPts val="300"/>
                        </a:spcAft>
                      </a:pPr>
                      <a:r>
                        <a:rPr lang="en-US" sz="1000" b="1">
                          <a:solidFill>
                            <a:srgbClr val="008000"/>
                          </a:solidFill>
                          <a:effectLst/>
                        </a:rPr>
                        <a:t>5 - 20 %</a:t>
                      </a:r>
                      <a:endParaRPr lang="ru-RU" sz="1200" b="1">
                        <a:solidFill>
                          <a:srgbClr val="008000"/>
                        </a:solidFill>
                        <a:effectLst/>
                        <a:latin typeface="Times New Roman"/>
                        <a:ea typeface="Times New Roman"/>
                      </a:endParaRPr>
                    </a:p>
                  </a:txBody>
                  <a:tcPr marL="68580" marR="68580" marT="0" marB="0">
                    <a:solidFill>
                      <a:schemeClr val="tx2">
                        <a:lumMod val="20000"/>
                        <a:lumOff val="80000"/>
                      </a:schemeClr>
                    </a:solidFill>
                  </a:tcPr>
                </a:tc>
                <a:extLst>
                  <a:ext uri="{0D108BD9-81ED-4DB2-BD59-A6C34878D82A}">
                    <a16:rowId xmlns:a16="http://schemas.microsoft.com/office/drawing/2014/main" val="10003"/>
                  </a:ext>
                </a:extLst>
              </a:tr>
              <a:tr h="0">
                <a:tc>
                  <a:txBody>
                    <a:bodyPr/>
                    <a:lstStyle/>
                    <a:p>
                      <a:pPr>
                        <a:lnSpc>
                          <a:spcPct val="150000"/>
                        </a:lnSpc>
                        <a:spcBef>
                          <a:spcPts val="300"/>
                        </a:spcBef>
                        <a:spcAft>
                          <a:spcPts val="300"/>
                        </a:spcAft>
                      </a:pPr>
                      <a:r>
                        <a:rPr lang="en-US" sz="1000" b="1" dirty="0">
                          <a:solidFill>
                            <a:srgbClr val="008000"/>
                          </a:solidFill>
                          <a:effectLst/>
                        </a:rPr>
                        <a:t>Maximum sample size</a:t>
                      </a:r>
                      <a:endParaRPr lang="ru-RU" sz="1200" b="1" dirty="0">
                        <a:solidFill>
                          <a:srgbClr val="008000"/>
                        </a:solidFill>
                        <a:effectLst/>
                        <a:latin typeface="Times New Roman"/>
                        <a:ea typeface="Times New Roman"/>
                      </a:endParaRPr>
                    </a:p>
                  </a:txBody>
                  <a:tcPr marL="68580" marR="68580" marT="0" marB="0">
                    <a:solidFill>
                      <a:schemeClr val="tx2">
                        <a:lumMod val="20000"/>
                        <a:lumOff val="80000"/>
                      </a:schemeClr>
                    </a:solidFill>
                  </a:tcPr>
                </a:tc>
                <a:tc>
                  <a:txBody>
                    <a:bodyPr/>
                    <a:lstStyle/>
                    <a:p>
                      <a:pPr algn="ctr">
                        <a:lnSpc>
                          <a:spcPct val="150000"/>
                        </a:lnSpc>
                        <a:spcBef>
                          <a:spcPts val="300"/>
                        </a:spcBef>
                        <a:spcAft>
                          <a:spcPts val="300"/>
                        </a:spcAft>
                      </a:pPr>
                      <a:r>
                        <a:rPr lang="en-US" sz="1000" b="1" dirty="0">
                          <a:solidFill>
                            <a:srgbClr val="008000"/>
                          </a:solidFill>
                          <a:effectLst/>
                        </a:rPr>
                        <a:t>20</a:t>
                      </a:r>
                      <a:r>
                        <a:rPr lang="en-US" sz="1000" b="1" dirty="0">
                          <a:solidFill>
                            <a:srgbClr val="008000"/>
                          </a:solidFill>
                          <a:effectLst/>
                          <a:sym typeface="Symbol"/>
                        </a:rPr>
                        <a:t></a:t>
                      </a:r>
                      <a:r>
                        <a:rPr lang="en-US" sz="1000" b="1" dirty="0">
                          <a:solidFill>
                            <a:srgbClr val="008000"/>
                          </a:solidFill>
                          <a:effectLst/>
                        </a:rPr>
                        <a:t>50</a:t>
                      </a:r>
                      <a:r>
                        <a:rPr lang="en-US" sz="1000" b="1" dirty="0">
                          <a:solidFill>
                            <a:srgbClr val="008000"/>
                          </a:solidFill>
                          <a:effectLst/>
                          <a:sym typeface="Symbol"/>
                        </a:rPr>
                        <a:t></a:t>
                      </a:r>
                      <a:r>
                        <a:rPr lang="en-US" sz="1000" b="1" dirty="0">
                          <a:solidFill>
                            <a:srgbClr val="008000"/>
                          </a:solidFill>
                          <a:effectLst/>
                        </a:rPr>
                        <a:t>50 мм</a:t>
                      </a:r>
                      <a:r>
                        <a:rPr lang="en-US" sz="1000" b="1" baseline="30000" dirty="0">
                          <a:solidFill>
                            <a:srgbClr val="008000"/>
                          </a:solidFill>
                          <a:effectLst/>
                        </a:rPr>
                        <a:t>2</a:t>
                      </a:r>
                      <a:endParaRPr lang="ru-RU" sz="1200" b="1" dirty="0">
                        <a:solidFill>
                          <a:srgbClr val="008000"/>
                        </a:solidFill>
                        <a:effectLst/>
                        <a:latin typeface="Times New Roman"/>
                        <a:ea typeface="Times New Roman"/>
                      </a:endParaRPr>
                    </a:p>
                  </a:txBody>
                  <a:tcPr marL="68580" marR="68580" marT="0" marB="0">
                    <a:solidFill>
                      <a:schemeClr val="tx2">
                        <a:lumMod val="20000"/>
                        <a:lumOff val="80000"/>
                      </a:schemeClr>
                    </a:solidFill>
                  </a:tcPr>
                </a:tc>
                <a:extLst>
                  <a:ext uri="{0D108BD9-81ED-4DB2-BD59-A6C34878D82A}">
                    <a16:rowId xmlns:a16="http://schemas.microsoft.com/office/drawing/2014/main" val="10004"/>
                  </a:ext>
                </a:extLst>
              </a:tr>
              <a:tr h="0">
                <a:tc>
                  <a:txBody>
                    <a:bodyPr/>
                    <a:lstStyle/>
                    <a:p>
                      <a:pPr>
                        <a:lnSpc>
                          <a:spcPct val="150000"/>
                        </a:lnSpc>
                        <a:spcBef>
                          <a:spcPts val="300"/>
                        </a:spcBef>
                        <a:spcAft>
                          <a:spcPts val="300"/>
                        </a:spcAft>
                      </a:pPr>
                      <a:r>
                        <a:rPr lang="en-US" sz="1000" b="1" dirty="0">
                          <a:solidFill>
                            <a:srgbClr val="008000"/>
                          </a:solidFill>
                          <a:effectLst/>
                          <a:latin typeface="Times New Roman"/>
                          <a:ea typeface="Times New Roman"/>
                        </a:rPr>
                        <a:t>Incident neutron flux at the sample</a:t>
                      </a:r>
                      <a:endParaRPr lang="ru-RU" sz="1200" b="1" dirty="0">
                        <a:solidFill>
                          <a:srgbClr val="008000"/>
                        </a:solidFill>
                        <a:effectLst/>
                        <a:latin typeface="Times New Roman"/>
                        <a:ea typeface="Times New Roman"/>
                      </a:endParaRPr>
                    </a:p>
                  </a:txBody>
                  <a:tcPr marL="68580" marR="68580" marT="0" marB="0">
                    <a:solidFill>
                      <a:schemeClr val="tx2">
                        <a:lumMod val="20000"/>
                        <a:lumOff val="80000"/>
                      </a:schemeClr>
                    </a:solidFill>
                  </a:tcPr>
                </a:tc>
                <a:tc>
                  <a:txBody>
                    <a:bodyPr/>
                    <a:lstStyle/>
                    <a:p>
                      <a:pPr algn="ctr">
                        <a:lnSpc>
                          <a:spcPct val="150000"/>
                        </a:lnSpc>
                        <a:spcBef>
                          <a:spcPts val="300"/>
                        </a:spcBef>
                        <a:spcAft>
                          <a:spcPts val="300"/>
                        </a:spcAft>
                      </a:pPr>
                      <a:r>
                        <a:rPr lang="ru-RU" sz="1000" b="1" dirty="0">
                          <a:solidFill>
                            <a:srgbClr val="008000"/>
                          </a:solidFill>
                          <a:effectLst/>
                        </a:rPr>
                        <a:t>2</a:t>
                      </a:r>
                      <a:r>
                        <a:rPr lang="en-US" sz="1000" b="1" dirty="0">
                          <a:solidFill>
                            <a:srgbClr val="008000"/>
                          </a:solidFill>
                          <a:effectLst/>
                        </a:rPr>
                        <a:t>.0</a:t>
                      </a:r>
                      <a:r>
                        <a:rPr lang="en-US" sz="1000" b="1" dirty="0">
                          <a:solidFill>
                            <a:srgbClr val="008000"/>
                          </a:solidFill>
                          <a:effectLst/>
                          <a:sym typeface="Symbol"/>
                        </a:rPr>
                        <a:t></a:t>
                      </a:r>
                      <a:r>
                        <a:rPr lang="en-US" sz="1000" b="1" dirty="0">
                          <a:solidFill>
                            <a:srgbClr val="008000"/>
                          </a:solidFill>
                          <a:effectLst/>
                        </a:rPr>
                        <a:t>10</a:t>
                      </a:r>
                      <a:r>
                        <a:rPr lang="en-US" sz="1000" b="1" baseline="30000" dirty="0">
                          <a:solidFill>
                            <a:srgbClr val="008000"/>
                          </a:solidFill>
                          <a:effectLst/>
                        </a:rPr>
                        <a:t>6</a:t>
                      </a:r>
                      <a:r>
                        <a:rPr lang="en-US" sz="1000" b="1" dirty="0">
                          <a:solidFill>
                            <a:srgbClr val="008000"/>
                          </a:solidFill>
                          <a:effectLst/>
                        </a:rPr>
                        <a:t> см</a:t>
                      </a:r>
                      <a:r>
                        <a:rPr lang="en-US" sz="1000" b="1" baseline="30000" dirty="0">
                          <a:solidFill>
                            <a:srgbClr val="008000"/>
                          </a:solidFill>
                          <a:effectLst/>
                        </a:rPr>
                        <a:t>-2</a:t>
                      </a:r>
                      <a:r>
                        <a:rPr lang="en-US" sz="1000" b="1" dirty="0">
                          <a:solidFill>
                            <a:srgbClr val="008000"/>
                          </a:solidFill>
                          <a:effectLst/>
                        </a:rPr>
                        <a:t> c</a:t>
                      </a:r>
                      <a:r>
                        <a:rPr lang="en-US" sz="1000" b="1" baseline="30000" dirty="0">
                          <a:solidFill>
                            <a:srgbClr val="008000"/>
                          </a:solidFill>
                          <a:effectLst/>
                        </a:rPr>
                        <a:t>-1</a:t>
                      </a:r>
                      <a:endParaRPr lang="ru-RU" sz="1200" b="1" dirty="0">
                        <a:solidFill>
                          <a:srgbClr val="008000"/>
                        </a:solidFill>
                        <a:effectLst/>
                        <a:latin typeface="Times New Roman"/>
                        <a:ea typeface="Times New Roman"/>
                      </a:endParaRPr>
                    </a:p>
                  </a:txBody>
                  <a:tcPr marL="68580" marR="68580" marT="0" marB="0">
                    <a:solidFill>
                      <a:schemeClr val="tx2">
                        <a:lumMod val="20000"/>
                        <a:lumOff val="80000"/>
                      </a:schemeClr>
                    </a:solidFill>
                  </a:tcPr>
                </a:tc>
                <a:extLst>
                  <a:ext uri="{0D108BD9-81ED-4DB2-BD59-A6C34878D82A}">
                    <a16:rowId xmlns:a16="http://schemas.microsoft.com/office/drawing/2014/main" val="10005"/>
                  </a:ext>
                </a:extLst>
              </a:tr>
              <a:tr h="0">
                <a:tc>
                  <a:txBody>
                    <a:bodyPr/>
                    <a:lstStyle/>
                    <a:p>
                      <a:pPr>
                        <a:lnSpc>
                          <a:spcPct val="150000"/>
                        </a:lnSpc>
                        <a:spcBef>
                          <a:spcPts val="300"/>
                        </a:spcBef>
                        <a:spcAft>
                          <a:spcPts val="300"/>
                        </a:spcAft>
                      </a:pPr>
                      <a:r>
                        <a:rPr lang="en-US" sz="1000" b="1" dirty="0">
                          <a:solidFill>
                            <a:srgbClr val="008000"/>
                          </a:solidFill>
                          <a:effectLst/>
                          <a:latin typeface="Times New Roman"/>
                          <a:ea typeface="Times New Roman"/>
                        </a:rPr>
                        <a:t>Detector system</a:t>
                      </a:r>
                      <a:endParaRPr lang="ru-RU" sz="1200" b="1" dirty="0">
                        <a:solidFill>
                          <a:srgbClr val="008000"/>
                        </a:solidFill>
                        <a:effectLst/>
                        <a:latin typeface="Times New Roman"/>
                        <a:ea typeface="Times New Roman"/>
                      </a:endParaRPr>
                    </a:p>
                  </a:txBody>
                  <a:tcPr marL="68580" marR="68580" marT="0" marB="0">
                    <a:solidFill>
                      <a:schemeClr val="tx2">
                        <a:lumMod val="20000"/>
                        <a:lumOff val="80000"/>
                      </a:schemeClr>
                    </a:solidFill>
                  </a:tcPr>
                </a:tc>
                <a:tc>
                  <a:txBody>
                    <a:bodyPr/>
                    <a:lstStyle/>
                    <a:p>
                      <a:pPr algn="ctr">
                        <a:spcBef>
                          <a:spcPts val="300"/>
                        </a:spcBef>
                        <a:spcAft>
                          <a:spcPts val="0"/>
                        </a:spcAft>
                      </a:pPr>
                      <a:r>
                        <a:rPr lang="en-US" sz="1000" b="1" dirty="0">
                          <a:solidFill>
                            <a:srgbClr val="008000"/>
                          </a:solidFill>
                          <a:effectLst/>
                        </a:rPr>
                        <a:t>PSD</a:t>
                      </a:r>
                      <a:r>
                        <a:rPr lang="ru-RU" sz="1000" b="1" dirty="0">
                          <a:solidFill>
                            <a:srgbClr val="008000"/>
                          </a:solidFill>
                          <a:effectLst/>
                        </a:rPr>
                        <a:t>, </a:t>
                      </a:r>
                      <a:r>
                        <a:rPr lang="ru-RU" sz="1000" b="1" baseline="30000" dirty="0">
                          <a:solidFill>
                            <a:srgbClr val="008000"/>
                          </a:solidFill>
                          <a:effectLst/>
                        </a:rPr>
                        <a:t>3</a:t>
                      </a:r>
                      <a:r>
                        <a:rPr lang="en-US" sz="1000" b="1" dirty="0">
                          <a:solidFill>
                            <a:srgbClr val="008000"/>
                          </a:solidFill>
                          <a:effectLst/>
                        </a:rPr>
                        <a:t>He</a:t>
                      </a:r>
                      <a:r>
                        <a:rPr lang="ru-RU" sz="1000" b="1" dirty="0">
                          <a:solidFill>
                            <a:srgbClr val="008000"/>
                          </a:solidFill>
                          <a:effectLst/>
                        </a:rPr>
                        <a:t>, 64</a:t>
                      </a:r>
                      <a:r>
                        <a:rPr lang="en-US" sz="1000" b="1" dirty="0">
                          <a:solidFill>
                            <a:srgbClr val="008000"/>
                          </a:solidFill>
                          <a:effectLst/>
                          <a:sym typeface="Symbol"/>
                        </a:rPr>
                        <a:t></a:t>
                      </a:r>
                      <a:r>
                        <a:rPr lang="ru-RU" sz="1000" b="1" dirty="0">
                          <a:solidFill>
                            <a:srgbClr val="008000"/>
                          </a:solidFill>
                          <a:effectLst/>
                        </a:rPr>
                        <a:t>64 см</a:t>
                      </a:r>
                      <a:r>
                        <a:rPr lang="ru-RU" sz="1000" b="1" baseline="30000" dirty="0">
                          <a:solidFill>
                            <a:srgbClr val="008000"/>
                          </a:solidFill>
                          <a:effectLst/>
                        </a:rPr>
                        <a:t>2</a:t>
                      </a:r>
                      <a:r>
                        <a:rPr lang="ru-RU" sz="1000" b="1" dirty="0">
                          <a:solidFill>
                            <a:srgbClr val="008000"/>
                          </a:solidFill>
                          <a:effectLst/>
                        </a:rPr>
                        <a:t>,</a:t>
                      </a:r>
                      <a:endParaRPr lang="ru-RU" sz="1200" b="1" dirty="0">
                        <a:solidFill>
                          <a:srgbClr val="008000"/>
                        </a:solidFill>
                        <a:effectLst/>
                      </a:endParaRPr>
                    </a:p>
                    <a:p>
                      <a:pPr algn="ctr">
                        <a:lnSpc>
                          <a:spcPct val="150000"/>
                        </a:lnSpc>
                        <a:spcBef>
                          <a:spcPts val="300"/>
                        </a:spcBef>
                        <a:spcAft>
                          <a:spcPts val="300"/>
                        </a:spcAft>
                      </a:pPr>
                      <a:r>
                        <a:rPr lang="en-US" sz="1000" b="1" dirty="0">
                          <a:solidFill>
                            <a:srgbClr val="008000"/>
                          </a:solidFill>
                          <a:effectLst/>
                        </a:rPr>
                        <a:t>resolution</a:t>
                      </a:r>
                      <a:r>
                        <a:rPr lang="ru-RU" sz="1000" b="1" dirty="0">
                          <a:solidFill>
                            <a:srgbClr val="008000"/>
                          </a:solidFill>
                          <a:effectLst/>
                        </a:rPr>
                        <a:t> 5</a:t>
                      </a:r>
                      <a:r>
                        <a:rPr lang="en-US" sz="1000" b="1" dirty="0">
                          <a:solidFill>
                            <a:srgbClr val="008000"/>
                          </a:solidFill>
                          <a:effectLst/>
                          <a:sym typeface="Symbol"/>
                        </a:rPr>
                        <a:t></a:t>
                      </a:r>
                      <a:r>
                        <a:rPr lang="ru-RU" sz="1000" b="1" dirty="0">
                          <a:solidFill>
                            <a:srgbClr val="008000"/>
                          </a:solidFill>
                          <a:effectLst/>
                        </a:rPr>
                        <a:t>5 мм</a:t>
                      </a:r>
                      <a:r>
                        <a:rPr lang="ru-RU" sz="1000" b="1" baseline="30000" dirty="0">
                          <a:solidFill>
                            <a:srgbClr val="008000"/>
                          </a:solidFill>
                          <a:effectLst/>
                        </a:rPr>
                        <a:t>2</a:t>
                      </a:r>
                      <a:endParaRPr lang="ru-RU" sz="1200" b="1" dirty="0">
                        <a:solidFill>
                          <a:srgbClr val="008000"/>
                        </a:solidFill>
                        <a:effectLst/>
                        <a:latin typeface="Times New Roman"/>
                        <a:ea typeface="Times New Roman"/>
                      </a:endParaRPr>
                    </a:p>
                  </a:txBody>
                  <a:tcPr marL="68580" marR="68580" marT="0" marB="0">
                    <a:solidFill>
                      <a:schemeClr val="tx2">
                        <a:lumMod val="20000"/>
                        <a:lumOff val="80000"/>
                      </a:schemeClr>
                    </a:solidFill>
                  </a:tcPr>
                </a:tc>
                <a:extLst>
                  <a:ext uri="{0D108BD9-81ED-4DB2-BD59-A6C34878D82A}">
                    <a16:rowId xmlns:a16="http://schemas.microsoft.com/office/drawing/2014/main" val="10006"/>
                  </a:ext>
                </a:extLst>
              </a:tr>
            </a:tbl>
          </a:graphicData>
        </a:graphic>
      </p:graphicFrame>
      <p:sp>
        <p:nvSpPr>
          <p:cNvPr id="42" name="Rectangle 8">
            <a:extLst>
              <a:ext uri="{FF2B5EF4-FFF2-40B4-BE49-F238E27FC236}">
                <a16:creationId xmlns:a16="http://schemas.microsoft.com/office/drawing/2014/main" id="{AD1CDB52-0877-41C1-90E3-9A034CCB636B}"/>
              </a:ext>
            </a:extLst>
          </p:cNvPr>
          <p:cNvSpPr>
            <a:spLocks noChangeArrowheads="1"/>
          </p:cNvSpPr>
          <p:nvPr/>
        </p:nvSpPr>
        <p:spPr bwMode="auto">
          <a:xfrm>
            <a:off x="8506849" y="650395"/>
            <a:ext cx="173637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200" b="1" dirty="0">
                <a:solidFill>
                  <a:srgbClr val="0000FF"/>
                </a:solidFill>
                <a:latin typeface="Arial" pitchFamily="34" charset="0"/>
                <a:cs typeface="Arial" pitchFamily="34" charset="0"/>
              </a:rPr>
              <a:t>Expected parameters</a:t>
            </a:r>
            <a:endParaRPr lang="ru-RU" sz="600" dirty="0">
              <a:solidFill>
                <a:srgbClr val="0000FF"/>
              </a:solidFill>
              <a:latin typeface="Arial" pitchFamily="34" charset="0"/>
              <a:cs typeface="Arial" pitchFamily="34" charset="0"/>
            </a:endParaRPr>
          </a:p>
          <a:p>
            <a:pPr eaLnBrk="0" fontAlgn="base" hangingPunct="0">
              <a:spcBef>
                <a:spcPct val="0"/>
              </a:spcBef>
              <a:spcAft>
                <a:spcPct val="0"/>
              </a:spcAft>
            </a:pPr>
            <a:endParaRPr lang="ru-RU" dirty="0">
              <a:solidFill>
                <a:prstClr val="black"/>
              </a:solidFill>
              <a:latin typeface="Arial" pitchFamily="34" charset="0"/>
              <a:cs typeface="Arial" pitchFamily="34" charset="0"/>
            </a:endParaRPr>
          </a:p>
        </p:txBody>
      </p:sp>
      <p:pic>
        <p:nvPicPr>
          <p:cNvPr id="63" name="Рисунок 62">
            <a:extLst>
              <a:ext uri="{FF2B5EF4-FFF2-40B4-BE49-F238E27FC236}">
                <a16:creationId xmlns:a16="http://schemas.microsoft.com/office/drawing/2014/main" id="{5B29F77E-DE33-4DDC-B1B1-9C80241C01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8228" y="1388250"/>
            <a:ext cx="316773" cy="443589"/>
          </a:xfrm>
          <a:prstGeom prst="rect">
            <a:avLst/>
          </a:prstGeom>
        </p:spPr>
      </p:pic>
    </p:spTree>
    <p:extLst>
      <p:ext uri="{BB962C8B-B14F-4D97-AF65-F5344CB8AC3E}">
        <p14:creationId xmlns:p14="http://schemas.microsoft.com/office/powerpoint/2010/main" val="3681780356"/>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343E45-61C1-47D1-836B-1F035A26496A}"/>
              </a:ext>
            </a:extLst>
          </p:cNvPr>
          <p:cNvSpPr>
            <a:spLocks noGrp="1"/>
          </p:cNvSpPr>
          <p:nvPr>
            <p:ph type="title"/>
          </p:nvPr>
        </p:nvSpPr>
        <p:spPr>
          <a:xfrm>
            <a:off x="1415480" y="1709738"/>
            <a:ext cx="9931969" cy="2852737"/>
          </a:xfrm>
        </p:spPr>
        <p:txBody>
          <a:bodyPr/>
          <a:lstStyle/>
          <a:p>
            <a:r>
              <a:rPr lang="en-US" dirty="0"/>
              <a:t>Optical methods and X-rays</a:t>
            </a:r>
          </a:p>
        </p:txBody>
      </p:sp>
      <p:sp>
        <p:nvSpPr>
          <p:cNvPr id="3" name="Текст 2">
            <a:extLst>
              <a:ext uri="{FF2B5EF4-FFF2-40B4-BE49-F238E27FC236}">
                <a16:creationId xmlns:a16="http://schemas.microsoft.com/office/drawing/2014/main" id="{A67C9AA1-4687-45FB-81C7-6F9F543D483D}"/>
              </a:ext>
            </a:extLst>
          </p:cNvPr>
          <p:cNvSpPr>
            <a:spLocks noGrp="1"/>
          </p:cNvSpPr>
          <p:nvPr>
            <p:ph type="body" idx="1"/>
          </p:nvPr>
        </p:nvSpPr>
        <p:spPr>
          <a:xfrm>
            <a:off x="1415480" y="4589463"/>
            <a:ext cx="9931970" cy="1500187"/>
          </a:xfrm>
        </p:spPr>
        <p:txBody>
          <a:bodyPr/>
          <a:lstStyle/>
          <a:p>
            <a:endParaRPr lang="en-US" dirty="0"/>
          </a:p>
        </p:txBody>
      </p:sp>
      <p:sp>
        <p:nvSpPr>
          <p:cNvPr id="4" name="Нижний колонтитул 3">
            <a:extLst>
              <a:ext uri="{FF2B5EF4-FFF2-40B4-BE49-F238E27FC236}">
                <a16:creationId xmlns:a16="http://schemas.microsoft.com/office/drawing/2014/main" id="{949E36CB-C9F0-4063-BC6E-1BFE38D1C0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mn-cs"/>
              </a:rPr>
              <a:t>127th session of the JINR Scientific Council, 20 – 21 February 2020, Dubna</a:t>
            </a:r>
            <a:endParaRPr kumimoji="0" lang="ru-RU" sz="1600" b="1" i="0" u="none" strike="noStrike" kern="1200" cap="none" spc="0" normalizeH="0" baseline="0" noProof="0" dirty="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197181739"/>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28650" y="1177734"/>
            <a:ext cx="3618816" cy="2059634"/>
          </a:xfrm>
          <a:prstGeom prst="rect">
            <a:avLst/>
          </a:prstGeom>
          <a:solidFill>
            <a:schemeClr val="accent1">
              <a:lumMod val="60000"/>
              <a:lumOff val="40000"/>
            </a:schemeClr>
          </a:solidFill>
        </p:spPr>
      </p:pic>
      <p:sp>
        <p:nvSpPr>
          <p:cNvPr id="12" name="Скругленный прямоугольник 11"/>
          <p:cNvSpPr/>
          <p:nvPr/>
        </p:nvSpPr>
        <p:spPr>
          <a:xfrm>
            <a:off x="132346" y="1557855"/>
            <a:ext cx="7726718" cy="95010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en-US" b="1" dirty="0">
                <a:solidFill>
                  <a:schemeClr val="tx1"/>
                </a:solidFill>
                <a:latin typeface="Arial" panose="020B0604020202020204" pitchFamily="34" charset="0"/>
                <a:cs typeface="Arial" panose="020B0604020202020204" pitchFamily="34" charset="0"/>
              </a:rPr>
              <a:t>Upgrade</a:t>
            </a:r>
            <a:r>
              <a:rPr lang="en-US" sz="1800" b="1" dirty="0">
                <a:solidFill>
                  <a:schemeClr val="tx1"/>
                </a:solidFill>
                <a:latin typeface="Arial" panose="020B0604020202020204" pitchFamily="34" charset="0"/>
                <a:cs typeface="Arial" panose="020B0604020202020204" pitchFamily="34" charset="0"/>
              </a:rPr>
              <a:t> of the optical platform based on the “CARS” </a:t>
            </a:r>
            <a:r>
              <a:rPr lang="en-US" sz="1800" b="1" dirty="0" err="1">
                <a:solidFill>
                  <a:schemeClr val="tx1"/>
                </a:solidFill>
                <a:latin typeface="Arial" panose="020B0604020202020204" pitchFamily="34" charset="0"/>
                <a:cs typeface="Arial" panose="020B0604020202020204" pitchFamily="34" charset="0"/>
              </a:rPr>
              <a:t>microspectrometer</a:t>
            </a:r>
            <a:r>
              <a:rPr lang="en-US" sz="1800" b="1" dirty="0">
                <a:solidFill>
                  <a:schemeClr val="tx1"/>
                </a:solidFill>
                <a:latin typeface="Arial" panose="020B0604020202020204" pitchFamily="34" charset="0"/>
                <a:cs typeface="Arial" panose="020B0604020202020204" pitchFamily="34" charset="0"/>
              </a:rPr>
              <a:t> for ultra-sensitive spectroscopy of the combined (SERS+CARS) Raman signal amplification – SECARS.</a:t>
            </a:r>
            <a:endParaRPr lang="ru-RU" sz="1800" b="1" dirty="0">
              <a:solidFill>
                <a:schemeClr val="tx1"/>
              </a:solidFill>
              <a:latin typeface="Arial" panose="020B0604020202020204" pitchFamily="34" charset="0"/>
              <a:cs typeface="Arial" panose="020B0604020202020204" pitchFamily="34" charset="0"/>
            </a:endParaRPr>
          </a:p>
        </p:txBody>
      </p:sp>
      <p:sp>
        <p:nvSpPr>
          <p:cNvPr id="13" name="Скругленный прямоугольник 12"/>
          <p:cNvSpPr/>
          <p:nvPr/>
        </p:nvSpPr>
        <p:spPr>
          <a:xfrm>
            <a:off x="140932" y="3554976"/>
            <a:ext cx="7718132" cy="6096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en-US" sz="1800" b="1" dirty="0">
                <a:solidFill>
                  <a:schemeClr val="tx1"/>
                </a:solidFill>
                <a:latin typeface="Arial" panose="020B0604020202020204" pitchFamily="34" charset="0"/>
                <a:cs typeface="Arial" panose="020B0604020202020204" pitchFamily="34" charset="0"/>
              </a:rPr>
              <a:t>Highly-contrast visualization of analyte molecules/samples by nonlinear Raman </a:t>
            </a:r>
            <a:r>
              <a:rPr lang="en-US" sz="1800" b="1" dirty="0" err="1">
                <a:solidFill>
                  <a:schemeClr val="tx1"/>
                </a:solidFill>
                <a:latin typeface="Arial" panose="020B0604020202020204" pitchFamily="34" charset="0"/>
                <a:cs typeface="Arial" panose="020B0604020202020204" pitchFamily="34" charset="0"/>
              </a:rPr>
              <a:t>microspectroscopy</a:t>
            </a:r>
            <a:r>
              <a:rPr lang="en-US" sz="1800" b="1" dirty="0">
                <a:solidFill>
                  <a:schemeClr val="tx1"/>
                </a:solidFill>
                <a:latin typeface="Arial" panose="020B0604020202020204" pitchFamily="34" charset="0"/>
                <a:cs typeface="Arial" panose="020B0604020202020204" pitchFamily="34" charset="0"/>
              </a:rPr>
              <a:t>. </a:t>
            </a:r>
            <a:endParaRPr lang="ru-RU" sz="1800" b="1" dirty="0">
              <a:solidFill>
                <a:schemeClr val="tx1"/>
              </a:solidFill>
              <a:latin typeface="Arial" panose="020B0604020202020204" pitchFamily="34" charset="0"/>
              <a:cs typeface="Arial" panose="020B0604020202020204" pitchFamily="34" charset="0"/>
            </a:endParaRPr>
          </a:p>
        </p:txBody>
      </p:sp>
      <p:sp>
        <p:nvSpPr>
          <p:cNvPr id="14" name="Скругленный прямоугольник 13"/>
          <p:cNvSpPr/>
          <p:nvPr/>
        </p:nvSpPr>
        <p:spPr>
          <a:xfrm>
            <a:off x="132347" y="2569026"/>
            <a:ext cx="7735303"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en-US" sz="1800" b="1" dirty="0">
                <a:solidFill>
                  <a:schemeClr val="tx1"/>
                </a:solidFill>
                <a:latin typeface="Arial" panose="020B0604020202020204" pitchFamily="34" charset="0"/>
                <a:cs typeface="Arial" panose="020B0604020202020204" pitchFamily="34" charset="0"/>
              </a:rPr>
              <a:t>Search and selection of the most sensitive and reproducible in the spectrum of SERS-active </a:t>
            </a:r>
            <a:r>
              <a:rPr lang="en-US" sz="1800" b="1" dirty="0" err="1">
                <a:solidFill>
                  <a:schemeClr val="tx1"/>
                </a:solidFill>
                <a:latin typeface="Arial" panose="020B0604020202020204" pitchFamily="34" charset="0"/>
                <a:cs typeface="Arial" panose="020B0604020202020204" pitchFamily="34" charset="0"/>
              </a:rPr>
              <a:t>plasmon</a:t>
            </a:r>
            <a:r>
              <a:rPr lang="en-US" sz="1800" b="1" dirty="0">
                <a:solidFill>
                  <a:schemeClr val="tx1"/>
                </a:solidFill>
                <a:latin typeface="Arial" panose="020B0604020202020204" pitchFamily="34" charset="0"/>
                <a:cs typeface="Arial" panose="020B0604020202020204" pitchFamily="34" charset="0"/>
              </a:rPr>
              <a:t> substrates for surface-enhanced Raman spectroscopy (SERS).</a:t>
            </a:r>
            <a:endParaRPr lang="ru-RU" sz="1800" b="1" dirty="0">
              <a:solidFill>
                <a:schemeClr val="tx1"/>
              </a:solidFill>
              <a:latin typeface="Arial" panose="020B0604020202020204" pitchFamily="34" charset="0"/>
              <a:cs typeface="Arial" panose="020B0604020202020204" pitchFamily="34" charset="0"/>
            </a:endParaRPr>
          </a:p>
        </p:txBody>
      </p:sp>
      <p:sp>
        <p:nvSpPr>
          <p:cNvPr id="21" name="Скругленный прямоугольник 20"/>
          <p:cNvSpPr/>
          <p:nvPr/>
        </p:nvSpPr>
        <p:spPr>
          <a:xfrm>
            <a:off x="132348" y="4217170"/>
            <a:ext cx="7726716" cy="68159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en-US" sz="1800" b="1" dirty="0">
                <a:solidFill>
                  <a:schemeClr val="tx1"/>
                </a:solidFill>
                <a:latin typeface="Arial" panose="020B0604020202020204" pitchFamily="34" charset="0"/>
                <a:cs typeface="Arial" panose="020B0604020202020204" pitchFamily="34" charset="0"/>
              </a:rPr>
              <a:t>Registration of extremely low concentrations of organic molecules comparable to the level of units of molecules.</a:t>
            </a:r>
          </a:p>
        </p:txBody>
      </p:sp>
      <p:sp>
        <p:nvSpPr>
          <p:cNvPr id="26" name="Скругленный прямоугольник 25"/>
          <p:cNvSpPr/>
          <p:nvPr/>
        </p:nvSpPr>
        <p:spPr>
          <a:xfrm>
            <a:off x="123763" y="4953892"/>
            <a:ext cx="7735301" cy="9810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en-US" sz="1800" b="1" dirty="0">
                <a:solidFill>
                  <a:schemeClr val="tx1"/>
                </a:solidFill>
                <a:latin typeface="Arial" panose="020B0604020202020204" pitchFamily="34" charset="0"/>
                <a:cs typeface="Arial" panose="020B0604020202020204" pitchFamily="34" charset="0"/>
              </a:rPr>
              <a:t>Study of the spectral and structural characteristics of </a:t>
            </a:r>
            <a:r>
              <a:rPr lang="en-US" sz="1800" b="1" dirty="0" err="1">
                <a:solidFill>
                  <a:schemeClr val="tx1"/>
                </a:solidFill>
                <a:latin typeface="Arial" panose="020B0604020202020204" pitchFamily="34" charset="0"/>
                <a:cs typeface="Arial" panose="020B0604020202020204" pitchFamily="34" charset="0"/>
              </a:rPr>
              <a:t>upconversion</a:t>
            </a:r>
            <a:r>
              <a:rPr lang="en-US" sz="1800" b="1" dirty="0">
                <a:solidFill>
                  <a:schemeClr val="tx1"/>
                </a:solidFill>
                <a:latin typeface="Arial" panose="020B0604020202020204" pitchFamily="34" charset="0"/>
                <a:cs typeface="Arial" panose="020B0604020202020204" pitchFamily="34" charset="0"/>
              </a:rPr>
              <a:t> phosphors with various rare earth elements based on </a:t>
            </a:r>
            <a:r>
              <a:rPr lang="en-US" sz="1800" b="1" dirty="0" err="1">
                <a:solidFill>
                  <a:schemeClr val="tx1"/>
                </a:solidFill>
                <a:latin typeface="Arial" panose="020B0604020202020204" pitchFamily="34" charset="0"/>
                <a:cs typeface="Arial" panose="020B0604020202020204" pitchFamily="34" charset="0"/>
              </a:rPr>
              <a:t>nanoglassceramics</a:t>
            </a:r>
            <a:r>
              <a:rPr lang="en-US" sz="1800" b="1" dirty="0">
                <a:solidFill>
                  <a:schemeClr val="tx1"/>
                </a:solidFill>
                <a:latin typeface="Arial" panose="020B0604020202020204" pitchFamily="34" charset="0"/>
                <a:cs typeface="Arial" panose="020B0604020202020204" pitchFamily="34" charset="0"/>
              </a:rPr>
              <a:t>.</a:t>
            </a:r>
            <a:endParaRPr lang="ru-RU" sz="1800" b="1" dirty="0">
              <a:solidFill>
                <a:schemeClr val="tx1"/>
              </a:solidFill>
              <a:latin typeface="Arial" panose="020B0604020202020204" pitchFamily="34" charset="0"/>
              <a:cs typeface="Arial" panose="020B0604020202020204" pitchFamily="34" charset="0"/>
            </a:endParaRPr>
          </a:p>
        </p:txBody>
      </p:sp>
      <p:sp>
        <p:nvSpPr>
          <p:cNvPr id="27" name="TextBox 26"/>
          <p:cNvSpPr txBox="1"/>
          <p:nvPr/>
        </p:nvSpPr>
        <p:spPr>
          <a:xfrm>
            <a:off x="7935329" y="3077162"/>
            <a:ext cx="4132847" cy="3060838"/>
          </a:xfrm>
          <a:prstGeom prst="rect">
            <a:avLst/>
          </a:prstGeom>
          <a:noFill/>
        </p:spPr>
        <p:txBody>
          <a:bodyPr wrap="square" rtlCol="0">
            <a:spAutoFit/>
          </a:bodyPr>
          <a:lstStyle/>
          <a:p>
            <a:pPr algn="ctr"/>
            <a:r>
              <a:rPr lang="en-US" sz="2800" b="1" u="sng" dirty="0">
                <a:solidFill>
                  <a:schemeClr val="accent2">
                    <a:lumMod val="50000"/>
                  </a:schemeClr>
                </a:solidFill>
                <a:latin typeface="Arial" panose="020B0604020202020204" pitchFamily="34" charset="0"/>
                <a:cs typeface="Arial" panose="020B0604020202020204" pitchFamily="34" charset="0"/>
              </a:rPr>
              <a:t>Basic facility:</a:t>
            </a:r>
          </a:p>
          <a:p>
            <a:r>
              <a:rPr lang="en-US" sz="2400" b="1" dirty="0">
                <a:solidFill>
                  <a:schemeClr val="accent2">
                    <a:lumMod val="50000"/>
                  </a:schemeClr>
                </a:solidFill>
                <a:latin typeface="Arial" panose="020B0604020202020204" pitchFamily="34" charset="0"/>
                <a:cs typeface="Arial" panose="020B0604020202020204" pitchFamily="34" charset="0"/>
              </a:rPr>
              <a:t>“CARS” </a:t>
            </a:r>
            <a:r>
              <a:rPr lang="en-US" sz="2200" b="1" dirty="0" err="1">
                <a:solidFill>
                  <a:schemeClr val="accent2">
                    <a:lumMod val="50000"/>
                  </a:schemeClr>
                </a:solidFill>
                <a:latin typeface="Arial" panose="020B0604020202020204" pitchFamily="34" charset="0"/>
                <a:cs typeface="Arial" panose="020B0604020202020204" pitchFamily="34" charset="0"/>
              </a:rPr>
              <a:t>microspectrometer</a:t>
            </a:r>
            <a:endParaRPr lang="en-US" sz="2200" b="1" dirty="0">
              <a:solidFill>
                <a:schemeClr val="accent2">
                  <a:lumMod val="50000"/>
                </a:schemeClr>
              </a:solidFill>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a:t>
            </a:r>
          </a:p>
          <a:p>
            <a:r>
              <a:rPr lang="en-US" sz="2200" b="1" u="sng" dirty="0">
                <a:solidFill>
                  <a:schemeClr val="accent1">
                    <a:lumMod val="50000"/>
                  </a:schemeClr>
                </a:solidFill>
                <a:latin typeface="Arial" panose="020B0604020202020204" pitchFamily="34" charset="0"/>
                <a:cs typeface="Arial" panose="020B0604020202020204" pitchFamily="34" charset="0"/>
              </a:rPr>
              <a:t>Supporting instrumentation:</a:t>
            </a:r>
          </a:p>
          <a:p>
            <a:pPr>
              <a:lnSpc>
                <a:spcPct val="30000"/>
              </a:lnSpc>
            </a:pPr>
            <a:endParaRPr lang="en-US" sz="2300" b="1" dirty="0">
              <a:latin typeface="Arial" panose="020B0604020202020204" pitchFamily="34" charset="0"/>
              <a:cs typeface="Arial" panose="020B0604020202020204" pitchFamily="34" charset="0"/>
            </a:endParaRPr>
          </a:p>
          <a:p>
            <a:pPr marL="180975" indent="-180975">
              <a:buFont typeface="Arial" panose="020B0604020202020204" pitchFamily="34" charset="0"/>
              <a:buChar char="•"/>
            </a:pPr>
            <a:r>
              <a:rPr lang="en-US" sz="2200" b="1" dirty="0">
                <a:solidFill>
                  <a:schemeClr val="accent1">
                    <a:lumMod val="50000"/>
                  </a:schemeClr>
                </a:solidFill>
                <a:latin typeface="Arial" panose="020B0604020202020204" pitchFamily="34" charset="0"/>
                <a:cs typeface="Arial" panose="020B0604020202020204" pitchFamily="34" charset="0"/>
              </a:rPr>
              <a:t>AFM </a:t>
            </a:r>
          </a:p>
          <a:p>
            <a:pPr marL="180975" indent="-180975">
              <a:buFont typeface="Arial" panose="020B0604020202020204" pitchFamily="34" charset="0"/>
              <a:buChar char="•"/>
            </a:pPr>
            <a:r>
              <a:rPr lang="en-US" sz="2200" b="1" dirty="0">
                <a:solidFill>
                  <a:schemeClr val="accent1">
                    <a:lumMod val="50000"/>
                  </a:schemeClr>
                </a:solidFill>
                <a:latin typeface="Arial" panose="020B0604020202020204" pitchFamily="34" charset="0"/>
                <a:cs typeface="Arial" panose="020B0604020202020204" pitchFamily="34" charset="0"/>
              </a:rPr>
              <a:t>Spectrophotometer</a:t>
            </a:r>
          </a:p>
          <a:p>
            <a:pPr marL="180975" indent="-180975">
              <a:buFont typeface="Arial" panose="020B0604020202020204" pitchFamily="34" charset="0"/>
              <a:buChar char="•"/>
            </a:pPr>
            <a:r>
              <a:rPr lang="en-US" sz="2200" b="1" dirty="0">
                <a:solidFill>
                  <a:schemeClr val="accent1">
                    <a:lumMod val="50000"/>
                  </a:schemeClr>
                </a:solidFill>
                <a:latin typeface="Arial" panose="020B0604020202020204" pitchFamily="34" charset="0"/>
                <a:cs typeface="Arial" panose="020B0604020202020204" pitchFamily="34" charset="0"/>
              </a:rPr>
              <a:t>Laser particle size analyzer</a:t>
            </a:r>
          </a:p>
          <a:p>
            <a:pPr marL="180975" indent="-180975">
              <a:buFont typeface="Arial" panose="020B0604020202020204" pitchFamily="34" charset="0"/>
              <a:buChar char="•"/>
            </a:pPr>
            <a:r>
              <a:rPr lang="en-US" sz="2200" b="1" dirty="0">
                <a:solidFill>
                  <a:schemeClr val="accent1">
                    <a:lumMod val="50000"/>
                  </a:schemeClr>
                </a:solidFill>
                <a:latin typeface="Arial" panose="020B0604020202020204" pitchFamily="34" charset="0"/>
                <a:cs typeface="Arial" panose="020B0604020202020204" pitchFamily="34" charset="0"/>
              </a:rPr>
              <a:t>…</a:t>
            </a:r>
            <a:endParaRPr lang="ru-RU" sz="2300" b="1" dirty="0">
              <a:solidFill>
                <a:schemeClr val="accent2">
                  <a:lumMod val="50000"/>
                </a:schemeClr>
              </a:solidFill>
              <a:latin typeface="Arial" panose="020B0604020202020204" pitchFamily="34" charset="0"/>
              <a:cs typeface="Arial" panose="020B0604020202020204" pitchFamily="34" charset="0"/>
            </a:endParaRPr>
          </a:p>
        </p:txBody>
      </p:sp>
      <p:sp>
        <p:nvSpPr>
          <p:cNvPr id="30" name="Скругленный прямоугольник 29"/>
          <p:cNvSpPr/>
          <p:nvPr/>
        </p:nvSpPr>
        <p:spPr>
          <a:xfrm>
            <a:off x="123824" y="6005556"/>
            <a:ext cx="7735239" cy="70829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en-US" sz="1800" b="1" dirty="0">
                <a:solidFill>
                  <a:schemeClr val="tx1"/>
                </a:solidFill>
                <a:latin typeface="Arial" panose="020B0604020202020204" pitchFamily="34" charset="0"/>
                <a:cs typeface="Arial" panose="020B0604020202020204" pitchFamily="34" charset="0"/>
              </a:rPr>
              <a:t>Synthesis of core-shell nanostructures and laboratory tests for their biomedical practical applications.</a:t>
            </a:r>
            <a:endParaRPr lang="ru-RU" sz="1800" b="1"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D70C7B3-6285-455C-A848-7AAB808127D7}"/>
              </a:ext>
            </a:extLst>
          </p:cNvPr>
          <p:cNvSpPr>
            <a:spLocks noGrp="1"/>
          </p:cNvSpPr>
          <p:nvPr>
            <p:ph type="title"/>
          </p:nvPr>
        </p:nvSpPr>
        <p:spPr/>
        <p:txBody>
          <a:bodyPr/>
          <a:lstStyle/>
          <a:p>
            <a:r>
              <a:rPr lang="en-US" dirty="0">
                <a:solidFill>
                  <a:schemeClr val="accent2">
                    <a:lumMod val="50000"/>
                  </a:schemeClr>
                </a:solidFill>
                <a:cs typeface="Arial" panose="020B0604020202020204" pitchFamily="34" charset="0"/>
              </a:rPr>
              <a:t>Raman Spectroscopy at FLNP</a:t>
            </a:r>
            <a:endParaRPr lang="en-CA" dirty="0"/>
          </a:p>
        </p:txBody>
      </p:sp>
      <p:sp>
        <p:nvSpPr>
          <p:cNvPr id="3" name="Text Placeholder 2">
            <a:extLst>
              <a:ext uri="{FF2B5EF4-FFF2-40B4-BE49-F238E27FC236}">
                <a16:creationId xmlns:a16="http://schemas.microsoft.com/office/drawing/2014/main" id="{CE6EEB3C-A8C1-4A59-B457-D22229B241ED}"/>
              </a:ext>
            </a:extLst>
          </p:cNvPr>
          <p:cNvSpPr>
            <a:spLocks noGrp="1"/>
          </p:cNvSpPr>
          <p:nvPr>
            <p:ph type="body" sz="quarter" idx="11"/>
          </p:nvPr>
        </p:nvSpPr>
        <p:spPr>
          <a:prstGeom prst="rect">
            <a:avLst/>
          </a:prstGeom>
        </p:spPr>
        <p:txBody>
          <a:bodyPr/>
          <a:lstStyle/>
          <a:p>
            <a:r>
              <a:rPr lang="en-US" sz="2500" dirty="0"/>
              <a:t>Sector of Raman Spectroscopy</a:t>
            </a:r>
            <a:endParaRPr lang="en-CA" sz="2500" dirty="0"/>
          </a:p>
        </p:txBody>
      </p:sp>
    </p:spTree>
    <p:extLst>
      <p:ext uri="{BB962C8B-B14F-4D97-AF65-F5344CB8AC3E}">
        <p14:creationId xmlns:p14="http://schemas.microsoft.com/office/powerpoint/2010/main" val="682150580"/>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anim calcmode="lin" valueType="num">
                                      <p:cBhvr>
                                        <p:cTn id="36" dur="500" fill="hold"/>
                                        <p:tgtEl>
                                          <p:spTgt spid="26"/>
                                        </p:tgtEl>
                                        <p:attrNameLst>
                                          <p:attrName>ppt_x</p:attrName>
                                        </p:attrNameLst>
                                      </p:cBhvr>
                                      <p:tavLst>
                                        <p:tav tm="0">
                                          <p:val>
                                            <p:strVal val="#ppt_x"/>
                                          </p:val>
                                        </p:tav>
                                        <p:tav tm="100000">
                                          <p:val>
                                            <p:strVal val="#ppt_x"/>
                                          </p:val>
                                        </p:tav>
                                      </p:tavLst>
                                    </p:anim>
                                    <p:anim calcmode="lin" valueType="num">
                                      <p:cBhvr>
                                        <p:cTn id="3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anim calcmode="lin" valueType="num">
                                      <p:cBhvr>
                                        <p:cTn id="43" dur="500" fill="hold"/>
                                        <p:tgtEl>
                                          <p:spTgt spid="30"/>
                                        </p:tgtEl>
                                        <p:attrNameLst>
                                          <p:attrName>ppt_x</p:attrName>
                                        </p:attrNameLst>
                                      </p:cBhvr>
                                      <p:tavLst>
                                        <p:tav tm="0">
                                          <p:val>
                                            <p:strVal val="#ppt_x"/>
                                          </p:val>
                                        </p:tav>
                                        <p:tav tm="100000">
                                          <p:val>
                                            <p:strVal val="#ppt_x"/>
                                          </p:val>
                                        </p:tav>
                                      </p:tavLst>
                                    </p:anim>
                                    <p:anim calcmode="lin" valueType="num">
                                      <p:cBhvr>
                                        <p:cTn id="4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1" grpId="0" animBg="1"/>
      <p:bldP spid="26"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7408" y="1846005"/>
            <a:ext cx="11017225" cy="1938992"/>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based on the results and achievements obtained during the first 3 years of the   7-year development plan, especially with regard to the highly sensitive detection of Raman spectra of analyte molecules, </a:t>
            </a:r>
            <a:r>
              <a:rPr lang="en-US" sz="2400" b="1" i="1" u="sng" dirty="0">
                <a:latin typeface="Arial" panose="020B0604020202020204" pitchFamily="34" charset="0"/>
                <a:cs typeface="Arial" panose="020B0604020202020204" pitchFamily="34" charset="0"/>
              </a:rPr>
              <a:t>it is proposed </a:t>
            </a:r>
            <a:r>
              <a:rPr lang="en-US" sz="2400" dirty="0">
                <a:latin typeface="Arial" panose="020B0604020202020204" pitchFamily="34" charset="0"/>
                <a:cs typeface="Arial" panose="020B0604020202020204" pitchFamily="34" charset="0"/>
              </a:rPr>
              <a:t>to supplement the research program on Raman spectroscopy with a scientific and applied task, namely </a:t>
            </a:r>
            <a:r>
              <a:rPr lang="en-US" sz="2000" b="1" dirty="0">
                <a:solidFill>
                  <a:srgbClr val="C00000"/>
                </a:solidFill>
                <a:latin typeface="Arial" panose="020B0604020202020204" pitchFamily="34" charset="0"/>
                <a:cs typeface="Arial" panose="020B0604020202020204" pitchFamily="34" charset="0"/>
              </a:rPr>
              <a:t>RAMAN BIOSENSING.</a:t>
            </a:r>
            <a:endParaRPr lang="ru-RU" sz="2000" dirty="0">
              <a:latin typeface="Arial" panose="020B0604020202020204" pitchFamily="34" charset="0"/>
              <a:cs typeface="Arial" panose="020B0604020202020204" pitchFamily="34" charset="0"/>
            </a:endParaRPr>
          </a:p>
        </p:txBody>
      </p:sp>
      <p:sp>
        <p:nvSpPr>
          <p:cNvPr id="9" name="TextBox 8"/>
          <p:cNvSpPr txBox="1"/>
          <p:nvPr/>
        </p:nvSpPr>
        <p:spPr>
          <a:xfrm>
            <a:off x="407368" y="4197077"/>
            <a:ext cx="6933125" cy="1723549"/>
          </a:xfrm>
          <a:prstGeom prst="rect">
            <a:avLst/>
          </a:prstGeom>
          <a:solidFill>
            <a:schemeClr val="accent1">
              <a:lumMod val="20000"/>
              <a:lumOff val="80000"/>
            </a:schemeClr>
          </a:solidFill>
        </p:spPr>
        <p:txBody>
          <a:bodyPr wrap="square" rtlCol="0">
            <a:spAutoFit/>
          </a:bodyPr>
          <a:lstStyle/>
          <a:p>
            <a:r>
              <a:rPr lang="en-US" sz="2400" b="1" u="sng" dirty="0">
                <a:latin typeface="Arial" panose="020B0604020202020204" pitchFamily="34" charset="0"/>
                <a:cs typeface="Arial" panose="020B0604020202020204" pitchFamily="34" charset="0"/>
              </a:rPr>
              <a:t>Proposal on instrumentation</a:t>
            </a:r>
            <a:r>
              <a:rPr lang="en-US" sz="2400" b="1" dirty="0">
                <a:latin typeface="Arial" panose="020B0604020202020204" pitchFamily="34" charset="0"/>
                <a:cs typeface="Arial" panose="020B0604020202020204" pitchFamily="34" charset="0"/>
              </a:rPr>
              <a:t>: </a:t>
            </a:r>
          </a:p>
          <a:p>
            <a:r>
              <a:rPr lang="en-US" sz="2000" b="1" dirty="0">
                <a:latin typeface="Arial" panose="020B0604020202020204" pitchFamily="34" charset="0"/>
                <a:cs typeface="Arial" panose="020B0604020202020204" pitchFamily="34" charset="0"/>
              </a:rPr>
              <a:t>a new specialized </a:t>
            </a:r>
            <a:r>
              <a:rPr lang="en-US" sz="2000" b="1" i="1" u="sng" dirty="0">
                <a:solidFill>
                  <a:schemeClr val="accent2">
                    <a:lumMod val="50000"/>
                  </a:schemeClr>
                </a:solidFill>
                <a:latin typeface="Arial" panose="020B0604020202020204" pitchFamily="34" charset="0"/>
                <a:cs typeface="Arial" panose="020B0604020202020204" pitchFamily="34" charset="0"/>
              </a:rPr>
              <a:t>ultra-low frequency Raman spectrometer </a:t>
            </a:r>
            <a:r>
              <a:rPr lang="en-US" sz="2000" b="1" dirty="0">
                <a:latin typeface="Arial" panose="020B0604020202020204" pitchFamily="34" charset="0"/>
                <a:cs typeface="Arial" panose="020B0604020202020204" pitchFamily="34" charset="0"/>
              </a:rPr>
              <a:t>equipped with unique notch Bragg filters which gives access to frequencies down to 5-10 cm</a:t>
            </a:r>
            <a:r>
              <a:rPr lang="en-US" sz="2000" b="1" baseline="30000" dirty="0">
                <a:latin typeface="Arial" panose="020B0604020202020204" pitchFamily="34" charset="0"/>
                <a:cs typeface="Arial" panose="020B0604020202020204" pitchFamily="34" charset="0"/>
              </a:rPr>
              <a:t>-1</a:t>
            </a:r>
            <a:r>
              <a:rPr lang="en-US" sz="2000" b="1" dirty="0">
                <a:latin typeface="Arial" panose="020B0604020202020204" pitchFamily="34" charset="0"/>
                <a:cs typeface="Arial" panose="020B0604020202020204" pitchFamily="34" charset="0"/>
              </a:rPr>
              <a:t> </a:t>
            </a:r>
          </a:p>
          <a:p>
            <a:pPr algn="just"/>
            <a:r>
              <a:rPr lang="en-US" sz="2200" b="1" dirty="0">
                <a:latin typeface="Arial" panose="020B0604020202020204" pitchFamily="34" charset="0"/>
                <a:cs typeface="Arial" panose="020B0604020202020204" pitchFamily="34" charset="0"/>
              </a:rPr>
              <a:t>Cost ~ 90 k$ (2021-2022)</a:t>
            </a:r>
          </a:p>
        </p:txBody>
      </p:sp>
      <p:sp>
        <p:nvSpPr>
          <p:cNvPr id="3" name="Title 2">
            <a:extLst>
              <a:ext uri="{FF2B5EF4-FFF2-40B4-BE49-F238E27FC236}">
                <a16:creationId xmlns:a16="http://schemas.microsoft.com/office/drawing/2014/main" id="{93147971-EB45-4E18-8C3A-C58ECE74D3B2}"/>
              </a:ext>
            </a:extLst>
          </p:cNvPr>
          <p:cNvSpPr>
            <a:spLocks noGrp="1"/>
          </p:cNvSpPr>
          <p:nvPr>
            <p:ph type="title"/>
          </p:nvPr>
        </p:nvSpPr>
        <p:spPr>
          <a:xfrm>
            <a:off x="551384" y="1323949"/>
            <a:ext cx="10670400" cy="475200"/>
          </a:xfrm>
        </p:spPr>
        <p:txBody>
          <a:bodyPr/>
          <a:lstStyle/>
          <a:p>
            <a:r>
              <a:rPr lang="en-US" dirty="0"/>
              <a:t>Amendment to the 7-year plan: </a:t>
            </a:r>
            <a:endParaRPr lang="en-CA" dirty="0"/>
          </a:p>
        </p:txBody>
      </p:sp>
      <p:sp>
        <p:nvSpPr>
          <p:cNvPr id="8" name="Text Placeholder 7">
            <a:extLst>
              <a:ext uri="{FF2B5EF4-FFF2-40B4-BE49-F238E27FC236}">
                <a16:creationId xmlns:a16="http://schemas.microsoft.com/office/drawing/2014/main" id="{DB544897-713E-4F7D-8095-8C2AFE6F45C9}"/>
              </a:ext>
            </a:extLst>
          </p:cNvPr>
          <p:cNvSpPr>
            <a:spLocks noGrp="1"/>
          </p:cNvSpPr>
          <p:nvPr>
            <p:ph type="body" sz="quarter" idx="11"/>
          </p:nvPr>
        </p:nvSpPr>
        <p:spPr>
          <a:xfrm>
            <a:off x="2927648" y="774949"/>
            <a:ext cx="5328592" cy="502144"/>
          </a:xfrm>
          <a:prstGeom prst="rect">
            <a:avLst/>
          </a:prstGeom>
        </p:spPr>
        <p:txBody>
          <a:bodyPr/>
          <a:lstStyle/>
          <a:p>
            <a:pPr marL="0" indent="0">
              <a:buNone/>
            </a:pPr>
            <a:r>
              <a:rPr lang="en-US" dirty="0"/>
              <a:t>Sector of Raman Spectroscopy</a:t>
            </a:r>
            <a:endParaRPr lang="en-CA" dirty="0"/>
          </a:p>
        </p:txBody>
      </p:sp>
      <p:pic>
        <p:nvPicPr>
          <p:cNvPr id="6" name="Picture 2" descr="D:\Drafts of papers\2019\02-Hanna Bandarenko-laktoferrin - done!\01-FINAL VERSION\Graphical Abstract.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36160" y="3783144"/>
            <a:ext cx="4575407" cy="2595862"/>
          </a:xfrm>
          <a:prstGeom prst="rect">
            <a:avLst/>
          </a:prstGeom>
          <a:noFill/>
          <a:ln>
            <a:solidFill>
              <a:schemeClr val="accent1"/>
            </a:solidFill>
          </a:ln>
        </p:spPr>
      </p:pic>
    </p:spTree>
    <p:extLst>
      <p:ext uri="{BB962C8B-B14F-4D97-AF65-F5344CB8AC3E}">
        <p14:creationId xmlns:p14="http://schemas.microsoft.com/office/powerpoint/2010/main" val="1589206153"/>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4BD6B607-4DCA-4E2B-B5AF-F52ECDC253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8168" y="2636912"/>
            <a:ext cx="4896544" cy="4221012"/>
          </a:xfrm>
          <a:prstGeom prst="rect">
            <a:avLst/>
          </a:prstGeom>
        </p:spPr>
      </p:pic>
      <p:sp>
        <p:nvSpPr>
          <p:cNvPr id="4" name="Title 3"/>
          <p:cNvSpPr>
            <a:spLocks noGrp="1"/>
          </p:cNvSpPr>
          <p:nvPr>
            <p:ph type="title"/>
          </p:nvPr>
        </p:nvSpPr>
        <p:spPr/>
        <p:txBody>
          <a:bodyPr/>
          <a:lstStyle/>
          <a:p>
            <a:pPr algn="just"/>
            <a:r>
              <a:rPr lang="en-US" altLang="ko-KR" dirty="0"/>
              <a:t>SOLCRYS laboratory for structural research</a:t>
            </a:r>
            <a:endParaRPr lang="en-US" dirty="0"/>
          </a:p>
        </p:txBody>
      </p:sp>
      <p:pic>
        <p:nvPicPr>
          <p:cNvPr id="5" name="Picture 4">
            <a:extLst>
              <a:ext uri="{FF2B5EF4-FFF2-40B4-BE49-F238E27FC236}">
                <a16:creationId xmlns:a16="http://schemas.microsoft.com/office/drawing/2014/main" id="{61136D21-0172-4131-9692-7096C22497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418" y="1412776"/>
            <a:ext cx="8178830" cy="5314023"/>
          </a:xfrm>
          <a:prstGeom prst="rect">
            <a:avLst/>
          </a:prstGeom>
        </p:spPr>
      </p:pic>
      <p:graphicFrame>
        <p:nvGraphicFramePr>
          <p:cNvPr id="46" name="Tabela 15">
            <a:extLst>
              <a:ext uri="{FF2B5EF4-FFF2-40B4-BE49-F238E27FC236}">
                <a16:creationId xmlns:a16="http://schemas.microsoft.com/office/drawing/2014/main" id="{0336D357-FD00-4CD2-A8A5-96D83D396CD4}"/>
              </a:ext>
            </a:extLst>
          </p:cNvPr>
          <p:cNvGraphicFramePr>
            <a:graphicFrameLocks noGrp="1"/>
          </p:cNvGraphicFramePr>
          <p:nvPr/>
        </p:nvGraphicFramePr>
        <p:xfrm>
          <a:off x="5375920" y="1412777"/>
          <a:ext cx="6666662" cy="1359715"/>
        </p:xfrm>
        <a:graphic>
          <a:graphicData uri="http://schemas.openxmlformats.org/drawingml/2006/table">
            <a:tbl>
              <a:tblPr/>
              <a:tblGrid>
                <a:gridCol w="1538460">
                  <a:extLst>
                    <a:ext uri="{9D8B030D-6E8A-4147-A177-3AD203B41FA5}">
                      <a16:colId xmlns:a16="http://schemas.microsoft.com/office/drawing/2014/main" val="851875073"/>
                    </a:ext>
                  </a:extLst>
                </a:gridCol>
                <a:gridCol w="5128202">
                  <a:extLst>
                    <a:ext uri="{9D8B030D-6E8A-4147-A177-3AD203B41FA5}">
                      <a16:colId xmlns:a16="http://schemas.microsoft.com/office/drawing/2014/main" val="934738731"/>
                    </a:ext>
                  </a:extLst>
                </a:gridCol>
              </a:tblGrid>
              <a:tr h="213350">
                <a:tc>
                  <a:txBody>
                    <a:bodyPr/>
                    <a:lstStyle/>
                    <a:p>
                      <a:pPr algn="l" fontAlgn="t"/>
                      <a:r>
                        <a:rPr lang="en-US" sz="1600" b="1" i="0" u="none" strike="noStrike" dirty="0">
                          <a:solidFill>
                            <a:srgbClr val="000000"/>
                          </a:solidFill>
                          <a:effectLst/>
                          <a:latin typeface="Calibri" panose="020F0502020204030204" pitchFamily="34" charset="0"/>
                        </a:rPr>
                        <a:t>Spectrometer</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1" i="0" u="none" strike="noStrike">
                          <a:solidFill>
                            <a:srgbClr val="000000"/>
                          </a:solidFill>
                          <a:effectLst/>
                          <a:latin typeface="Calibri" panose="020F0502020204030204" pitchFamily="34" charset="0"/>
                        </a:rPr>
                        <a:t>Techinques</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630966"/>
                  </a:ext>
                </a:extLst>
              </a:tr>
              <a:tr h="1029966">
                <a:tc>
                  <a:txBody>
                    <a:bodyPr/>
                    <a:lstStyle/>
                    <a:p>
                      <a:pPr>
                        <a:lnSpc>
                          <a:spcPct val="150000"/>
                        </a:lnSpc>
                      </a:pPr>
                      <a:r>
                        <a:rPr lang="pl-PL" sz="1600" b="1" i="0" u="none" strike="noStrike" dirty="0">
                          <a:solidFill>
                            <a:srgbClr val="000000"/>
                          </a:solidFill>
                          <a:effectLst/>
                          <a:latin typeface="Calibri" panose="020F0502020204030204" pitchFamily="34" charset="0"/>
                        </a:rPr>
                        <a:t>MX-BioSAXS-PD</a:t>
                      </a:r>
                      <a:endParaRPr lang="en-US" sz="1800" dirty="0"/>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pl-PL" sz="1600" b="1" i="0" u="none" strike="noStrike" dirty="0">
                          <a:solidFill>
                            <a:srgbClr val="000000"/>
                          </a:solidFill>
                          <a:effectLst/>
                          <a:latin typeface="Calibri" panose="020F0502020204030204" pitchFamily="34" charset="0"/>
                        </a:rPr>
                        <a:t>Macromolecular Crystallography </a:t>
                      </a:r>
                      <a:r>
                        <a:rPr lang="en-US" sz="1600" b="1" i="0" u="none" strike="noStrike" dirty="0">
                          <a:solidFill>
                            <a:srgbClr val="000000"/>
                          </a:solidFill>
                          <a:effectLst/>
                          <a:latin typeface="Calibri" panose="020F0502020204030204" pitchFamily="34" charset="0"/>
                        </a:rPr>
                        <a:t>diffraction</a:t>
                      </a:r>
                      <a:br>
                        <a:rPr lang="en-US" sz="1600" b="1" i="0" u="none" strike="noStrike" dirty="0">
                          <a:solidFill>
                            <a:srgbClr val="000000"/>
                          </a:solidFill>
                          <a:effectLst/>
                          <a:latin typeface="Calibri" panose="020F0502020204030204" pitchFamily="34" charset="0"/>
                        </a:rPr>
                      </a:br>
                      <a:r>
                        <a:rPr lang="pl-PL" sz="1600" b="1" i="0" u="none" strike="noStrike" dirty="0">
                          <a:solidFill>
                            <a:srgbClr val="000000"/>
                          </a:solidFill>
                          <a:effectLst/>
                          <a:latin typeface="Calibri" panose="020F0502020204030204" pitchFamily="34" charset="0"/>
                        </a:rPr>
                        <a:t>S</a:t>
                      </a:r>
                      <a:r>
                        <a:rPr lang="en-US" sz="1600" b="1" i="0" u="none" strike="noStrike" dirty="0">
                          <a:solidFill>
                            <a:srgbClr val="000000"/>
                          </a:solidFill>
                          <a:effectLst/>
                          <a:latin typeface="Calibri" panose="020F0502020204030204" pitchFamily="34" charset="0"/>
                        </a:rPr>
                        <a:t>mall </a:t>
                      </a:r>
                      <a:r>
                        <a:rPr lang="pl-PL" sz="1600" b="1" i="0" u="none" strike="noStrike" dirty="0">
                          <a:solidFill>
                            <a:srgbClr val="000000"/>
                          </a:solidFill>
                          <a:effectLst/>
                          <a:latin typeface="Calibri" panose="020F0502020204030204" pitchFamily="34" charset="0"/>
                        </a:rPr>
                        <a:t>A</a:t>
                      </a:r>
                      <a:r>
                        <a:rPr lang="en-US" sz="1600" b="1" i="0" u="none" strike="noStrike" dirty="0" err="1">
                          <a:solidFill>
                            <a:srgbClr val="000000"/>
                          </a:solidFill>
                          <a:effectLst/>
                          <a:latin typeface="Calibri" panose="020F0502020204030204" pitchFamily="34" charset="0"/>
                        </a:rPr>
                        <a:t>ngle</a:t>
                      </a:r>
                      <a:r>
                        <a:rPr lang="en-US" sz="1600" b="1" i="0" u="none" strike="noStrike" dirty="0">
                          <a:solidFill>
                            <a:srgbClr val="000000"/>
                          </a:solidFill>
                          <a:effectLst/>
                          <a:latin typeface="Calibri" panose="020F0502020204030204" pitchFamily="34" charset="0"/>
                        </a:rPr>
                        <a:t> X-ray</a:t>
                      </a:r>
                      <a:r>
                        <a:rPr lang="pl-PL" sz="1600" b="1" i="0" u="none" strike="noStrike" dirty="0">
                          <a:solidFill>
                            <a:srgbClr val="000000"/>
                          </a:solidFill>
                          <a:effectLst/>
                          <a:latin typeface="Calibri" panose="020F0502020204030204" pitchFamily="34" charset="0"/>
                        </a:rPr>
                        <a:t> S</a:t>
                      </a:r>
                      <a:r>
                        <a:rPr lang="en-US" sz="1600" b="1" i="0" u="none" strike="noStrike" dirty="0" err="1">
                          <a:solidFill>
                            <a:srgbClr val="000000"/>
                          </a:solidFill>
                          <a:effectLst/>
                          <a:latin typeface="Calibri" panose="020F0502020204030204" pitchFamily="34" charset="0"/>
                        </a:rPr>
                        <a:t>cattering</a:t>
                      </a:r>
                      <a:br>
                        <a:rPr lang="en-US" sz="1600" b="1" i="0" u="none" strike="noStrike" dirty="0">
                          <a:solidFill>
                            <a:srgbClr val="000000"/>
                          </a:solidFill>
                          <a:effectLst/>
                          <a:latin typeface="Calibri" panose="020F0502020204030204" pitchFamily="34" charset="0"/>
                        </a:rPr>
                      </a:br>
                      <a:r>
                        <a:rPr lang="pl-PL" sz="1600" b="1" i="0" u="none" strike="noStrike" baseline="0" dirty="0">
                          <a:solidFill>
                            <a:srgbClr val="000000"/>
                          </a:solidFill>
                          <a:effectLst/>
                          <a:latin typeface="Calibri" panose="020F0502020204030204" pitchFamily="34" charset="0"/>
                        </a:rPr>
                        <a:t>P</a:t>
                      </a:r>
                      <a:r>
                        <a:rPr lang="en-US" sz="1600" b="1" i="0" u="none" strike="noStrike" dirty="0" err="1">
                          <a:solidFill>
                            <a:srgbClr val="000000"/>
                          </a:solidFill>
                          <a:effectLst/>
                          <a:latin typeface="Calibri" panose="020F0502020204030204" pitchFamily="34" charset="0"/>
                        </a:rPr>
                        <a:t>owder</a:t>
                      </a:r>
                      <a:r>
                        <a:rPr lang="en-US" sz="1600" b="1" i="0" u="none" strike="noStrike" dirty="0">
                          <a:solidFill>
                            <a:srgbClr val="000000"/>
                          </a:solidFill>
                          <a:effectLst/>
                          <a:latin typeface="Calibri" panose="020F0502020204030204" pitchFamily="34" charset="0"/>
                        </a:rPr>
                        <a:t> </a:t>
                      </a:r>
                      <a:r>
                        <a:rPr lang="pl-PL" sz="1600" b="1" i="0" u="none" strike="noStrike" dirty="0">
                          <a:solidFill>
                            <a:srgbClr val="000000"/>
                          </a:solidFill>
                          <a:effectLst/>
                          <a:latin typeface="Calibri" panose="020F0502020204030204" pitchFamily="34" charset="0"/>
                        </a:rPr>
                        <a:t>D</a:t>
                      </a:r>
                      <a:r>
                        <a:rPr lang="en-US" sz="1600" b="1" i="0" u="none" strike="noStrike" dirty="0" err="1">
                          <a:solidFill>
                            <a:srgbClr val="000000"/>
                          </a:solidFill>
                          <a:effectLst/>
                          <a:latin typeface="Calibri" panose="020F0502020204030204" pitchFamily="34" charset="0"/>
                        </a:rPr>
                        <a:t>iffraction</a:t>
                      </a:r>
                      <a:r>
                        <a:rPr lang="en-US" sz="1600" b="1" i="0" u="none" strike="noStrike" dirty="0">
                          <a:solidFill>
                            <a:srgbClr val="000000"/>
                          </a:solidFill>
                          <a:effectLst/>
                          <a:latin typeface="Calibri" panose="020F0502020204030204" pitchFamily="34" charset="0"/>
                        </a:rPr>
                        <a:t> at extreme temperatures and pressures</a:t>
                      </a:r>
                      <a:endParaRPr lang="en-US" sz="1600" b="1" dirty="0"/>
                    </a:p>
                  </a:txBody>
                  <a:tcPr marL="49084" marR="49084" marT="24542" marB="245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0817797"/>
                  </a:ext>
                </a:extLst>
              </a:tr>
            </a:tbl>
          </a:graphicData>
        </a:graphic>
      </p:graphicFrame>
    </p:spTree>
    <p:extLst>
      <p:ext uri="{BB962C8B-B14F-4D97-AF65-F5344CB8AC3E}">
        <p14:creationId xmlns:p14="http://schemas.microsoft.com/office/powerpoint/2010/main" val="1235706820"/>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9EDD83CB-D12C-4634-A518-AD1C7127A161}"/>
              </a:ext>
            </a:extLst>
          </p:cNvPr>
          <p:cNvSpPr>
            <a:spLocks noGrp="1"/>
          </p:cNvSpPr>
          <p:nvPr>
            <p:ph type="ctrTitle"/>
          </p:nvPr>
        </p:nvSpPr>
        <p:spPr>
          <a:xfrm>
            <a:off x="6168008" y="2204864"/>
            <a:ext cx="5807967" cy="2952328"/>
          </a:xfrm>
        </p:spPr>
        <p:txBody>
          <a:bodyPr anchor="t">
            <a:noAutofit/>
          </a:bodyPr>
          <a:lstStyle/>
          <a:p>
            <a: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FLNP Proposal for the “Seven-year Plan…”</a:t>
            </a:r>
            <a:b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Corrections in neutron scattering and optical research methods</a:t>
            </a:r>
            <a:endParaRPr lang="ru-RU"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Рисунок 3">
            <a:extLst>
              <a:ext uri="{FF2B5EF4-FFF2-40B4-BE49-F238E27FC236}">
                <a16:creationId xmlns:a16="http://schemas.microsoft.com/office/drawing/2014/main" id="{C2C6667A-3860-4A26-A2F2-8C23771BD1CD}"/>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r="-1"/>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689190277"/>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343E45-61C1-47D1-836B-1F035A26496A}"/>
              </a:ext>
            </a:extLst>
          </p:cNvPr>
          <p:cNvSpPr>
            <a:spLocks noGrp="1"/>
          </p:cNvSpPr>
          <p:nvPr>
            <p:ph type="title"/>
          </p:nvPr>
        </p:nvSpPr>
        <p:spPr>
          <a:xfrm>
            <a:off x="1396528" y="1484784"/>
            <a:ext cx="9931969" cy="557411"/>
          </a:xfrm>
        </p:spPr>
        <p:txBody>
          <a:bodyPr>
            <a:normAutofit fontScale="90000"/>
          </a:bodyPr>
          <a:lstStyle/>
          <a:p>
            <a:r>
              <a:rPr lang="en-US" sz="4800" dirty="0"/>
              <a:t>Conceptual design of the DNS-IV </a:t>
            </a:r>
          </a:p>
        </p:txBody>
      </p:sp>
      <p:sp>
        <p:nvSpPr>
          <p:cNvPr id="3" name="Текст 2">
            <a:extLst>
              <a:ext uri="{FF2B5EF4-FFF2-40B4-BE49-F238E27FC236}">
                <a16:creationId xmlns:a16="http://schemas.microsoft.com/office/drawing/2014/main" id="{A67C9AA1-4687-45FB-81C7-6F9F543D483D}"/>
              </a:ext>
            </a:extLst>
          </p:cNvPr>
          <p:cNvSpPr>
            <a:spLocks noGrp="1"/>
          </p:cNvSpPr>
          <p:nvPr>
            <p:ph type="body" idx="1"/>
          </p:nvPr>
        </p:nvSpPr>
        <p:spPr>
          <a:xfrm>
            <a:off x="1415480" y="4589463"/>
            <a:ext cx="9931970" cy="1500187"/>
          </a:xfrm>
        </p:spPr>
        <p:txBody>
          <a:bodyPr/>
          <a:lstStyle/>
          <a:p>
            <a:endParaRPr lang="en-US" dirty="0"/>
          </a:p>
        </p:txBody>
      </p:sp>
      <p:sp>
        <p:nvSpPr>
          <p:cNvPr id="4" name="Нижний колонтитул 3">
            <a:extLst>
              <a:ext uri="{FF2B5EF4-FFF2-40B4-BE49-F238E27FC236}">
                <a16:creationId xmlns:a16="http://schemas.microsoft.com/office/drawing/2014/main" id="{949E36CB-C9F0-4063-BC6E-1BFE38D1C0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mn-cs"/>
              </a:rPr>
              <a:t>127th session of the JINR Scientific Council, 20 – 21 February 2020, Dubna</a:t>
            </a:r>
            <a:endParaRPr kumimoji="0" lang="ru-RU" sz="1600" b="1" i="0" u="none" strike="noStrike" kern="1200" cap="none" spc="0" normalizeH="0" baseline="0" noProof="0" dirty="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140668202"/>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DD40CE-8E6A-42E4-8982-E0795D3DA907}"/>
              </a:ext>
            </a:extLst>
          </p:cNvPr>
          <p:cNvSpPr>
            <a:spLocks noGrp="1"/>
          </p:cNvSpPr>
          <p:nvPr>
            <p:ph type="title"/>
          </p:nvPr>
        </p:nvSpPr>
        <p:spPr>
          <a:xfrm>
            <a:off x="1353626" y="628114"/>
            <a:ext cx="9518162" cy="783770"/>
          </a:xfrm>
        </p:spPr>
        <p:txBody>
          <a:bodyPr>
            <a:normAutofit/>
          </a:bodyPr>
          <a:lstStyle/>
          <a:p>
            <a:r>
              <a:rPr lang="en-US" sz="2800" dirty="0">
                <a:latin typeface="Arial" panose="020B0604020202020204" pitchFamily="34" charset="0"/>
                <a:cs typeface="Arial" panose="020B0604020202020204" pitchFamily="34" charset="0"/>
              </a:rPr>
              <a:t>Basic parameters of the reactor</a:t>
            </a:r>
            <a:endParaRPr lang="ru-RU" sz="2800" dirty="0">
              <a:latin typeface="Arial" panose="020B0604020202020204" pitchFamily="34" charset="0"/>
              <a:cs typeface="Arial" panose="020B0604020202020204" pitchFamily="34" charset="0"/>
            </a:endParaRPr>
          </a:p>
        </p:txBody>
      </p:sp>
      <p:sp>
        <p:nvSpPr>
          <p:cNvPr id="4" name="Нижний колонтитул 3">
            <a:extLst>
              <a:ext uri="{FF2B5EF4-FFF2-40B4-BE49-F238E27FC236}">
                <a16:creationId xmlns:a16="http://schemas.microsoft.com/office/drawing/2014/main" id="{389D90D1-916E-47A9-936C-BAF00D3A35BB}"/>
              </a:ext>
            </a:extLst>
          </p:cNvPr>
          <p:cNvSpPr>
            <a:spLocks noGrp="1"/>
          </p:cNvSpPr>
          <p:nvPr>
            <p:ph type="ftr" sz="quarter" idx="11"/>
          </p:nvPr>
        </p:nvSpPr>
        <p:spPr/>
        <p:txBody>
          <a:bodyPr/>
          <a:lstStyle/>
          <a:p>
            <a:r>
              <a:rPr lang="en-US"/>
              <a:t>127th session of the JINR Scientific Council, 20 – 21 February 2020, Dubna</a:t>
            </a:r>
            <a:endParaRPr lang="ru-RU"/>
          </a:p>
        </p:txBody>
      </p:sp>
      <p:pic>
        <p:nvPicPr>
          <p:cNvPr id="5" name="Рисунок 4" descr="D:\work\ИБР\ИБР-4\IBR-3D\28.03\react_v_betone.tif">
            <a:extLst>
              <a:ext uri="{FF2B5EF4-FFF2-40B4-BE49-F238E27FC236}">
                <a16:creationId xmlns:a16="http://schemas.microsoft.com/office/drawing/2014/main" id="{5EF102B8-A701-42E8-831A-661944BE4DB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1328105"/>
            <a:ext cx="2950640" cy="5293072"/>
          </a:xfrm>
          <a:prstGeom prst="rect">
            <a:avLst/>
          </a:prstGeom>
          <a:noFill/>
          <a:ln w="9525">
            <a:noFill/>
            <a:miter lim="800000"/>
            <a:headEnd/>
            <a:tailEnd/>
          </a:ln>
        </p:spPr>
      </p:pic>
      <p:graphicFrame>
        <p:nvGraphicFramePr>
          <p:cNvPr id="6" name="Таблица 5">
            <a:extLst>
              <a:ext uri="{FF2B5EF4-FFF2-40B4-BE49-F238E27FC236}">
                <a16:creationId xmlns:a16="http://schemas.microsoft.com/office/drawing/2014/main" id="{1595DD1D-9023-44CF-9F4C-E18E6AD3DD48}"/>
              </a:ext>
            </a:extLst>
          </p:cNvPr>
          <p:cNvGraphicFramePr>
            <a:graphicFrameLocks noGrp="1"/>
          </p:cNvGraphicFramePr>
          <p:nvPr>
            <p:extLst>
              <p:ext uri="{D42A27DB-BD31-4B8C-83A1-F6EECF244321}">
                <p14:modId xmlns:p14="http://schemas.microsoft.com/office/powerpoint/2010/main" val="3548126878"/>
              </p:ext>
            </p:extLst>
          </p:nvPr>
        </p:nvGraphicFramePr>
        <p:xfrm>
          <a:off x="4693957" y="1328105"/>
          <a:ext cx="5034905" cy="5184000"/>
        </p:xfrm>
        <a:graphic>
          <a:graphicData uri="http://schemas.openxmlformats.org/drawingml/2006/table">
            <a:tbl>
              <a:tblPr firstRow="1" bandCol="1"/>
              <a:tblGrid>
                <a:gridCol w="3816425">
                  <a:extLst>
                    <a:ext uri="{9D8B030D-6E8A-4147-A177-3AD203B41FA5}">
                      <a16:colId xmlns:a16="http://schemas.microsoft.com/office/drawing/2014/main" val="20000"/>
                    </a:ext>
                  </a:extLst>
                </a:gridCol>
                <a:gridCol w="1218480">
                  <a:extLst>
                    <a:ext uri="{9D8B030D-6E8A-4147-A177-3AD203B41FA5}">
                      <a16:colId xmlns:a16="http://schemas.microsoft.com/office/drawing/2014/main" val="20001"/>
                    </a:ext>
                  </a:extLst>
                </a:gridCol>
              </a:tblGrid>
              <a:tr h="432000">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l">
                        <a:lnSpc>
                          <a:spcPct val="100000"/>
                        </a:lnSpc>
                        <a:spcAft>
                          <a:spcPts val="0"/>
                        </a:spcAft>
                      </a:pPr>
                      <a:r>
                        <a:rPr lang="en-US" sz="1400" dirty="0"/>
                        <a:t>Parameter </a:t>
                      </a:r>
                      <a:endParaRPr lang="ru-RU" sz="1400" dirty="0">
                        <a:latin typeface="Arial" pitchFamily="34" charset="0"/>
                        <a:ea typeface="Times New Roman"/>
                        <a:cs typeface="Arial" pitchFamily="34" charset="0"/>
                      </a:endParaRPr>
                    </a:p>
                  </a:txBody>
                  <a:tcPr marL="58615" marR="58615" marT="0" marB="0" anchor="ctr">
                    <a:lnL w="9525" cap="flat" cmpd="sng" algn="ctr">
                      <a:solidFill>
                        <a:srgbClr val="3E87BD">
                          <a:shade val="95000"/>
                          <a:satMod val="105000"/>
                        </a:srgbClr>
                      </a:solidFill>
                      <a:prstDash val="solid"/>
                    </a:lnL>
                    <a:lnR w="12700" cap="flat" cmpd="sng" algn="ctr">
                      <a:solidFill>
                        <a:srgbClr val="FFFFFF"/>
                      </a:solidFill>
                      <a:prstDash val="solid"/>
                      <a:round/>
                      <a:headEnd type="none" w="med" len="med"/>
                      <a:tailEnd type="none" w="med" len="me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ctr">
                        <a:lnSpc>
                          <a:spcPct val="100000"/>
                        </a:lnSpc>
                        <a:spcAft>
                          <a:spcPts val="0"/>
                        </a:spcAft>
                      </a:pPr>
                      <a:r>
                        <a:rPr lang="en-US" sz="1400" dirty="0"/>
                        <a:t>Value</a:t>
                      </a:r>
                      <a:endParaRPr lang="ru-RU" sz="1400" dirty="0">
                        <a:latin typeface="Arial" pitchFamily="34" charset="0"/>
                        <a:ea typeface="Times New Roman"/>
                        <a:cs typeface="Arial" pitchFamily="34" charset="0"/>
                      </a:endParaRPr>
                    </a:p>
                  </a:txBody>
                  <a:tcPr marL="58615" marR="58615" marT="0" marB="0" anchor="ctr">
                    <a:lnL w="12700" cap="flat" cmpd="sng" algn="ctr">
                      <a:solidFill>
                        <a:srgbClr val="FFFFFF"/>
                      </a:solidFill>
                      <a:prstDash val="solid"/>
                      <a:round/>
                      <a:headEnd type="none" w="med" len="med"/>
                      <a:tailEnd type="none" w="med" len="med"/>
                    </a:lnL>
                    <a:lnR w="9525" cap="flat" cmpd="sng" algn="ctr">
                      <a:solidFill>
                        <a:srgbClr val="3E87BD">
                          <a:shade val="95000"/>
                          <a:satMod val="105000"/>
                        </a:srgbClr>
                      </a:solidFill>
                      <a:prstDash val="soli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extLst>
                  <a:ext uri="{0D108BD9-81ED-4DB2-BD59-A6C34878D82A}">
                    <a16:rowId xmlns:a16="http://schemas.microsoft.com/office/drawing/2014/main" val="10000"/>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 </a:t>
                      </a:r>
                      <a:r>
                        <a:rPr lang="en-US" sz="1300" dirty="0"/>
                        <a:t>Average thermal power, MW</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15</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2 </a:t>
                      </a:r>
                      <a:r>
                        <a:rPr lang="en-US" sz="1300" dirty="0"/>
                        <a:t>Operational mode</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en-US" sz="1300" dirty="0"/>
                        <a:t>pulsed</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3 </a:t>
                      </a:r>
                      <a:r>
                        <a:rPr lang="en-US" sz="1300" dirty="0"/>
                        <a:t>Repetition rate, Hz</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10</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4 </a:t>
                      </a:r>
                      <a:r>
                        <a:rPr lang="en-US" sz="1300" dirty="0"/>
                        <a:t>Fuel</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err="1"/>
                        <a:t>NpN</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en-US" sz="1300" dirty="0"/>
                        <a:t>5 Coolant</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err="1"/>
                        <a:t>Na</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6 </a:t>
                      </a:r>
                      <a:r>
                        <a:rPr lang="en-US" sz="1300" dirty="0"/>
                        <a:t>Inlet temperature of the coolant</a:t>
                      </a:r>
                      <a:r>
                        <a:rPr lang="ru-RU" sz="1300" dirty="0"/>
                        <a:t>, </a:t>
                      </a:r>
                      <a:r>
                        <a:rPr lang="ru-RU" sz="1300" baseline="30000" dirty="0"/>
                        <a:t>0</a:t>
                      </a:r>
                      <a:r>
                        <a:rPr lang="ru-RU" sz="1300" dirty="0"/>
                        <a:t>С</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290</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7 </a:t>
                      </a:r>
                      <a:r>
                        <a:rPr lang="en-US" sz="1300" dirty="0"/>
                        <a:t>Outlet temperature of the coolant</a:t>
                      </a:r>
                      <a:r>
                        <a:rPr lang="ru-RU" sz="1300" dirty="0"/>
                        <a:t>, </a:t>
                      </a:r>
                      <a:r>
                        <a:rPr lang="ru-RU" sz="1300" baseline="30000" dirty="0"/>
                        <a:t>0</a:t>
                      </a:r>
                      <a:r>
                        <a:rPr lang="ru-RU" sz="1300" dirty="0"/>
                        <a:t>С</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391</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8 </a:t>
                      </a:r>
                      <a:r>
                        <a:rPr lang="en-US" sz="1300" dirty="0"/>
                        <a:t>Coolant flow through ½ of the core</a:t>
                      </a:r>
                      <a:r>
                        <a:rPr lang="ru-RU" sz="1300" baseline="0" dirty="0"/>
                        <a:t>, </a:t>
                      </a:r>
                      <a:r>
                        <a:rPr lang="en-US" sz="1300" baseline="0" dirty="0"/>
                        <a:t>kg</a:t>
                      </a:r>
                      <a:r>
                        <a:rPr lang="ru-RU" sz="1300" baseline="0" dirty="0"/>
                        <a:t>/</a:t>
                      </a:r>
                      <a:r>
                        <a:rPr lang="en-US" sz="1300" baseline="0" dirty="0"/>
                        <a:t>s</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58</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9 </a:t>
                      </a:r>
                      <a:r>
                        <a:rPr lang="en-US" sz="1300" dirty="0"/>
                        <a:t>Pressure drop across the core</a:t>
                      </a:r>
                      <a:r>
                        <a:rPr lang="ru-RU" sz="1300" dirty="0"/>
                        <a:t>, </a:t>
                      </a:r>
                      <a:r>
                        <a:rPr lang="en-US" sz="1300" dirty="0"/>
                        <a:t>Pa</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0,33·10</a:t>
                      </a:r>
                      <a:r>
                        <a:rPr lang="ru-RU" sz="1300" baseline="30000" dirty="0"/>
                        <a:t>5</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10</a:t>
                      </a:r>
                      <a:r>
                        <a:rPr lang="en-US" sz="1300" dirty="0"/>
                        <a:t> Fast neutrons flux density on the reactor vessel surface</a:t>
                      </a:r>
                      <a:r>
                        <a:rPr lang="ru-RU" sz="1300" baseline="0" dirty="0"/>
                        <a:t>, </a:t>
                      </a:r>
                      <a:r>
                        <a:rPr lang="ru-RU" sz="1300" dirty="0"/>
                        <a:t>10</a:t>
                      </a:r>
                      <a:r>
                        <a:rPr lang="ru-RU" sz="1300" baseline="30000" dirty="0"/>
                        <a:t>14</a:t>
                      </a:r>
                      <a:r>
                        <a:rPr lang="ru-RU" sz="1300" dirty="0"/>
                        <a:t> </a:t>
                      </a:r>
                      <a:r>
                        <a:rPr lang="en-US" sz="1300" dirty="0"/>
                        <a:t>n</a:t>
                      </a:r>
                      <a:r>
                        <a:rPr lang="ru-RU" sz="1300" dirty="0"/>
                        <a:t>/</a:t>
                      </a:r>
                      <a:r>
                        <a:rPr lang="en-US" sz="1300" dirty="0"/>
                        <a:t>cm</a:t>
                      </a:r>
                      <a:r>
                        <a:rPr lang="en-US" sz="1300" baseline="30000" dirty="0"/>
                        <a:t>2</a:t>
                      </a:r>
                      <a:r>
                        <a:rPr lang="ru-RU" sz="1300" dirty="0"/>
                        <a:t>·</a:t>
                      </a:r>
                      <a:r>
                        <a:rPr lang="en-US" sz="1300" dirty="0"/>
                        <a:t>s</a:t>
                      </a:r>
                      <a:r>
                        <a:rPr lang="ru-RU" sz="1300" baseline="30000" dirty="0"/>
                        <a:t>1 </a:t>
                      </a:r>
                      <a:endParaRPr lang="ru-RU" sz="1300" dirty="0">
                        <a:latin typeface="+mn-lt"/>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5,7</a:t>
                      </a:r>
                      <a:endParaRPr lang="ru-RU" sz="1300" dirty="0">
                        <a:latin typeface="+mn-lt"/>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11 </a:t>
                      </a:r>
                      <a:r>
                        <a:rPr lang="en-US" sz="1300" dirty="0"/>
                        <a:t>Fluence on the reactor vessel for </a:t>
                      </a:r>
                      <a:r>
                        <a:rPr lang="ru-RU" sz="1300" dirty="0"/>
                        <a:t>20 000 </a:t>
                      </a:r>
                      <a:r>
                        <a:rPr lang="en-US" sz="1300" dirty="0"/>
                        <a:t>hours</a:t>
                      </a:r>
                      <a:r>
                        <a:rPr lang="ru-RU" sz="1300" dirty="0"/>
                        <a:t>, </a:t>
                      </a:r>
                      <a:r>
                        <a:rPr lang="en-US" sz="1300" dirty="0"/>
                        <a:t>n</a:t>
                      </a:r>
                      <a:r>
                        <a:rPr lang="ru-RU" sz="1300" dirty="0"/>
                        <a:t>/</a:t>
                      </a:r>
                      <a:r>
                        <a:rPr lang="en-US" sz="1300" dirty="0"/>
                        <a:t>cm</a:t>
                      </a:r>
                      <a:r>
                        <a:rPr lang="ru-RU" sz="1300" baseline="30000" dirty="0"/>
                        <a:t>2</a:t>
                      </a:r>
                      <a:endParaRPr lang="ru-RU" sz="1300" dirty="0">
                        <a:latin typeface="+mn-lt"/>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4,1·10</a:t>
                      </a:r>
                      <a:r>
                        <a:rPr lang="ru-RU" sz="1300" baseline="30000" dirty="0"/>
                        <a:t>22</a:t>
                      </a:r>
                      <a:endParaRPr lang="ru-RU" sz="1300" dirty="0">
                        <a:latin typeface="+mn-lt"/>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078242048"/>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FF38D1-2B78-40D9-8357-E2AEC0466BF0}"/>
              </a:ext>
            </a:extLst>
          </p:cNvPr>
          <p:cNvSpPr>
            <a:spLocks noGrp="1"/>
          </p:cNvSpPr>
          <p:nvPr>
            <p:ph type="title"/>
          </p:nvPr>
        </p:nvSpPr>
        <p:spPr>
          <a:xfrm>
            <a:off x="140208" y="1"/>
            <a:ext cx="11905488" cy="1240252"/>
          </a:xfrm>
          <a:solidFill>
            <a:schemeClr val="bg1"/>
          </a:solidFill>
        </p:spPr>
        <p:txBody>
          <a:bodyPr/>
          <a:lstStyle/>
          <a:p>
            <a:r>
              <a:rPr lang="en-US" dirty="0"/>
              <a:t>General view of the reactor in the bulk concrete</a:t>
            </a:r>
            <a:endParaRPr lang="ru-RU" dirty="0"/>
          </a:p>
        </p:txBody>
      </p:sp>
      <p:sp>
        <p:nvSpPr>
          <p:cNvPr id="4" name="Нижний колонтитул 3">
            <a:extLst>
              <a:ext uri="{FF2B5EF4-FFF2-40B4-BE49-F238E27FC236}">
                <a16:creationId xmlns:a16="http://schemas.microsoft.com/office/drawing/2014/main" id="{19AABE8D-F49E-48D3-ABF7-808DE9297174}"/>
              </a:ext>
            </a:extLst>
          </p:cNvPr>
          <p:cNvSpPr>
            <a:spLocks noGrp="1"/>
          </p:cNvSpPr>
          <p:nvPr>
            <p:ph type="ftr" sz="quarter" idx="11"/>
          </p:nvPr>
        </p:nvSpPr>
        <p:spPr/>
        <p:txBody>
          <a:bodyPr/>
          <a:lstStyle/>
          <a:p>
            <a:r>
              <a:rPr lang="en-US"/>
              <a:t>127th session of the JINR Scientific Council, 20 – 21 February 2020, Dubna</a:t>
            </a:r>
            <a:endParaRPr lang="ru-RU"/>
          </a:p>
        </p:txBody>
      </p:sp>
      <p:grpSp>
        <p:nvGrpSpPr>
          <p:cNvPr id="5" name="Группа 4">
            <a:extLst>
              <a:ext uri="{FF2B5EF4-FFF2-40B4-BE49-F238E27FC236}">
                <a16:creationId xmlns:a16="http://schemas.microsoft.com/office/drawing/2014/main" id="{3A0A2E0B-8FA1-4B4F-B91F-74BB44C6494C}"/>
              </a:ext>
            </a:extLst>
          </p:cNvPr>
          <p:cNvGrpSpPr/>
          <p:nvPr/>
        </p:nvGrpSpPr>
        <p:grpSpPr>
          <a:xfrm>
            <a:off x="467544" y="1196752"/>
            <a:ext cx="7992888" cy="4753615"/>
            <a:chOff x="467544" y="1196752"/>
            <a:chExt cx="7992888" cy="4753615"/>
          </a:xfrm>
        </p:grpSpPr>
        <p:pic>
          <p:nvPicPr>
            <p:cNvPr id="6" name="Рисунок 5" descr="D:\work\ИБР\ИБР-4\IBR-3D\28.03\react_v_betone_plan.tif">
              <a:extLst>
                <a:ext uri="{FF2B5EF4-FFF2-40B4-BE49-F238E27FC236}">
                  <a16:creationId xmlns:a16="http://schemas.microsoft.com/office/drawing/2014/main" id="{2639C562-3A14-481E-ABA6-1351F4E3498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17625" y="1196752"/>
              <a:ext cx="5162687" cy="4753615"/>
            </a:xfrm>
            <a:prstGeom prst="rect">
              <a:avLst/>
            </a:prstGeom>
            <a:noFill/>
            <a:ln w="9525">
              <a:noFill/>
              <a:miter lim="800000"/>
              <a:headEnd/>
              <a:tailEnd/>
            </a:ln>
          </p:spPr>
        </p:pic>
        <p:sp>
          <p:nvSpPr>
            <p:cNvPr id="7" name="Выноска 1 2">
              <a:extLst>
                <a:ext uri="{FF2B5EF4-FFF2-40B4-BE49-F238E27FC236}">
                  <a16:creationId xmlns:a16="http://schemas.microsoft.com/office/drawing/2014/main" id="{A9A35088-4C3B-4111-B6B4-F57D7BABE7D7}"/>
                </a:ext>
              </a:extLst>
            </p:cNvPr>
            <p:cNvSpPr/>
            <p:nvPr/>
          </p:nvSpPr>
          <p:spPr>
            <a:xfrm>
              <a:off x="467544" y="1916832"/>
              <a:ext cx="487784" cy="250927"/>
            </a:xfrm>
            <a:prstGeom prst="borderCallout1">
              <a:avLst>
                <a:gd name="adj1" fmla="val 68676"/>
                <a:gd name="adj2" fmla="val 105135"/>
                <a:gd name="adj3" fmla="val 365787"/>
                <a:gd name="adj4" fmla="val 796128"/>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IC</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8" name="Выноска 1 10">
              <a:extLst>
                <a:ext uri="{FF2B5EF4-FFF2-40B4-BE49-F238E27FC236}">
                  <a16:creationId xmlns:a16="http://schemas.microsoft.com/office/drawing/2014/main" id="{3431C8D3-4DA8-45C8-A228-23619A5CD550}"/>
                </a:ext>
              </a:extLst>
            </p:cNvPr>
            <p:cNvSpPr/>
            <p:nvPr/>
          </p:nvSpPr>
          <p:spPr>
            <a:xfrm>
              <a:off x="467544" y="2735906"/>
              <a:ext cx="792088" cy="333054"/>
            </a:xfrm>
            <a:prstGeom prst="borderCallout1">
              <a:avLst>
                <a:gd name="adj1" fmla="val 68676"/>
                <a:gd name="adj2" fmla="val 105135"/>
                <a:gd name="adj3" fmla="val 120569"/>
                <a:gd name="adj4" fmla="val 29166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Shutter</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9" name="Выноска 1 8">
              <a:extLst>
                <a:ext uri="{FF2B5EF4-FFF2-40B4-BE49-F238E27FC236}">
                  <a16:creationId xmlns:a16="http://schemas.microsoft.com/office/drawing/2014/main" id="{DAB0350D-20F0-4632-87F6-DB30AAD6C837}"/>
                </a:ext>
              </a:extLst>
            </p:cNvPr>
            <p:cNvSpPr/>
            <p:nvPr/>
          </p:nvSpPr>
          <p:spPr>
            <a:xfrm>
              <a:off x="7078165" y="3153033"/>
              <a:ext cx="1382267" cy="576064"/>
            </a:xfrm>
            <a:prstGeom prst="borderCallout1">
              <a:avLst>
                <a:gd name="adj1" fmla="val 53753"/>
                <a:gd name="adj2" fmla="val -2194"/>
                <a:gd name="adj3" fmla="val 63542"/>
                <a:gd name="adj4" fmla="val -128521"/>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Stationary reflector</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10" name="Выноска 1 9">
              <a:extLst>
                <a:ext uri="{FF2B5EF4-FFF2-40B4-BE49-F238E27FC236}">
                  <a16:creationId xmlns:a16="http://schemas.microsoft.com/office/drawing/2014/main" id="{33A7BEC4-22E7-4FD4-8539-D31016720B73}"/>
                </a:ext>
              </a:extLst>
            </p:cNvPr>
            <p:cNvSpPr/>
            <p:nvPr/>
          </p:nvSpPr>
          <p:spPr>
            <a:xfrm>
              <a:off x="611560" y="4310697"/>
              <a:ext cx="1486030" cy="576064"/>
            </a:xfrm>
            <a:prstGeom prst="borderCallout1">
              <a:avLst>
                <a:gd name="adj1" fmla="val -4585"/>
                <a:gd name="adj2" fmla="val 100311"/>
                <a:gd name="adj3" fmla="val -120035"/>
                <a:gd name="adj4" fmla="val 146375"/>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Reactivity modulator</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cxnSp>
          <p:nvCxnSpPr>
            <p:cNvPr id="11" name="Прямая соединительная линия 10">
              <a:extLst>
                <a:ext uri="{FF2B5EF4-FFF2-40B4-BE49-F238E27FC236}">
                  <a16:creationId xmlns:a16="http://schemas.microsoft.com/office/drawing/2014/main" id="{08AC496B-A07D-443B-ABEC-E4F599E553C7}"/>
                </a:ext>
              </a:extLst>
            </p:cNvPr>
            <p:cNvCxnSpPr/>
            <p:nvPr/>
          </p:nvCxnSpPr>
          <p:spPr>
            <a:xfrm flipH="1">
              <a:off x="3599892" y="1708214"/>
              <a:ext cx="2664296" cy="3744416"/>
            </a:xfrm>
            <a:prstGeom prst="line">
              <a:avLst/>
            </a:prstGeom>
            <a:noFill/>
            <a:ln w="12700" cap="flat" cmpd="sng" algn="ctr">
              <a:solidFill>
                <a:srgbClr val="F37D07">
                  <a:shade val="95000"/>
                  <a:satMod val="105000"/>
                </a:srgbClr>
              </a:solidFill>
              <a:prstDash val="solid"/>
              <a:headEnd type="arrow" w="med" len="med"/>
              <a:tailEnd type="arrow" w="med" len="med"/>
            </a:ln>
            <a:effectLst/>
          </p:spPr>
        </p:cxnSp>
        <p:sp>
          <p:nvSpPr>
            <p:cNvPr id="12" name="Выноска 2 (без границы) 5">
              <a:extLst>
                <a:ext uri="{FF2B5EF4-FFF2-40B4-BE49-F238E27FC236}">
                  <a16:creationId xmlns:a16="http://schemas.microsoft.com/office/drawing/2014/main" id="{0C24EAE5-1669-4BF7-B624-8507B88FCC48}"/>
                </a:ext>
              </a:extLst>
            </p:cNvPr>
            <p:cNvSpPr/>
            <p:nvPr/>
          </p:nvSpPr>
          <p:spPr>
            <a:xfrm>
              <a:off x="2483768" y="5301208"/>
              <a:ext cx="851490" cy="288032"/>
            </a:xfrm>
            <a:prstGeom prst="callout2">
              <a:avLst>
                <a:gd name="adj1" fmla="val 59451"/>
                <a:gd name="adj2" fmla="val 96132"/>
                <a:gd name="adj3" fmla="val -59938"/>
                <a:gd name="adj4" fmla="val 135282"/>
                <a:gd name="adj5" fmla="val -43010"/>
                <a:gd name="adj6" fmla="val 172805"/>
              </a:avLst>
            </a:prstGeom>
            <a:solidFill>
              <a:srgbClr val="F37D07"/>
            </a:solidFill>
            <a:ln w="9525" cap="flat" cmpd="sng" algn="ctr">
              <a:solidFill>
                <a:srgbClr val="F37D0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Arial"/>
                </a:rPr>
                <a:t>Ø</a:t>
              </a:r>
              <a:r>
                <a:rPr kumimoji="0" lang="ru-RU" sz="1800" b="0" i="0" u="none" strike="noStrike" kern="0" cap="none" spc="0" normalizeH="0" baseline="0" noProof="0" dirty="0">
                  <a:ln>
                    <a:noFill/>
                  </a:ln>
                  <a:solidFill>
                    <a:srgbClr val="FFFFFF"/>
                  </a:solidFill>
                  <a:effectLst/>
                  <a:uLnTx/>
                  <a:uFillTx/>
                  <a:latin typeface="Arial"/>
                  <a:ea typeface="+mn-ea"/>
                  <a:cs typeface="Arial"/>
                </a:rPr>
                <a:t> 6</a:t>
              </a:r>
              <a:r>
                <a:rPr kumimoji="0" lang="en-US" sz="1800" b="0" i="0" u="none" strike="noStrike" kern="0" cap="none" spc="0" normalizeH="0" baseline="0" noProof="0" dirty="0">
                  <a:ln>
                    <a:noFill/>
                  </a:ln>
                  <a:solidFill>
                    <a:srgbClr val="FFFFFF"/>
                  </a:solidFill>
                  <a:effectLst/>
                  <a:uLnTx/>
                  <a:uFillTx/>
                  <a:latin typeface="Arial"/>
                  <a:ea typeface="+mn-ea"/>
                  <a:cs typeface="Arial"/>
                </a:rPr>
                <a:t>m</a:t>
              </a:r>
              <a:endParaRPr kumimoji="0" lang="ru-RU" sz="1800" b="0" i="0" u="none" strike="noStrike" kern="0" cap="none" spc="0" normalizeH="0" baseline="0" noProof="0" dirty="0">
                <a:ln>
                  <a:noFill/>
                </a:ln>
                <a:solidFill>
                  <a:srgbClr val="FFFFFF"/>
                </a:solidFill>
                <a:effectLst/>
                <a:uLnTx/>
                <a:uFillTx/>
                <a:latin typeface="Arial"/>
                <a:ea typeface="+mn-ea"/>
                <a:cs typeface="Arial"/>
              </a:endParaRPr>
            </a:p>
          </p:txBody>
        </p:sp>
        <p:cxnSp>
          <p:nvCxnSpPr>
            <p:cNvPr id="13" name="Прямая соединительная линия 12">
              <a:extLst>
                <a:ext uri="{FF2B5EF4-FFF2-40B4-BE49-F238E27FC236}">
                  <a16:creationId xmlns:a16="http://schemas.microsoft.com/office/drawing/2014/main" id="{18DA0866-25AE-49D5-8FDF-A709AA536AB5}"/>
                </a:ext>
              </a:extLst>
            </p:cNvPr>
            <p:cNvCxnSpPr/>
            <p:nvPr/>
          </p:nvCxnSpPr>
          <p:spPr>
            <a:xfrm>
              <a:off x="4427984" y="3004358"/>
              <a:ext cx="1008112" cy="1152128"/>
            </a:xfrm>
            <a:prstGeom prst="line">
              <a:avLst/>
            </a:prstGeom>
            <a:noFill/>
            <a:ln w="12700" cap="flat" cmpd="sng" algn="ctr">
              <a:solidFill>
                <a:srgbClr val="F37D07">
                  <a:shade val="95000"/>
                  <a:satMod val="105000"/>
                </a:srgbClr>
              </a:solidFill>
              <a:prstDash val="solid"/>
              <a:headEnd type="arrow" w="med" len="med"/>
              <a:tailEnd type="arrow" w="med" len="med"/>
            </a:ln>
            <a:effectLst/>
          </p:spPr>
        </p:cxnSp>
        <p:sp>
          <p:nvSpPr>
            <p:cNvPr id="14" name="Выноска 2 (без границы) 16">
              <a:extLst>
                <a:ext uri="{FF2B5EF4-FFF2-40B4-BE49-F238E27FC236}">
                  <a16:creationId xmlns:a16="http://schemas.microsoft.com/office/drawing/2014/main" id="{CCFDD466-1BB8-4503-B4EF-22A0CAB26366}"/>
                </a:ext>
              </a:extLst>
            </p:cNvPr>
            <p:cNvSpPr/>
            <p:nvPr/>
          </p:nvSpPr>
          <p:spPr>
            <a:xfrm>
              <a:off x="5933306" y="4166681"/>
              <a:ext cx="774071" cy="288032"/>
            </a:xfrm>
            <a:prstGeom prst="callout2">
              <a:avLst>
                <a:gd name="adj1" fmla="val -8892"/>
                <a:gd name="adj2" fmla="val 973"/>
                <a:gd name="adj3" fmla="val -97417"/>
                <a:gd name="adj4" fmla="val -41090"/>
                <a:gd name="adj5" fmla="val -54033"/>
                <a:gd name="adj6" fmla="val -74937"/>
              </a:avLst>
            </a:prstGeom>
            <a:solidFill>
              <a:srgbClr val="F37D07"/>
            </a:solidFill>
            <a:ln w="9525" cap="flat" cmpd="sng" algn="ctr">
              <a:solidFill>
                <a:srgbClr val="F37D0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Arial"/>
                </a:rPr>
                <a:t>Ø</a:t>
              </a:r>
              <a:r>
                <a:rPr kumimoji="0" lang="ru-RU" sz="1800" b="0" i="0" u="none" strike="noStrike" kern="0" cap="none" spc="0" normalizeH="0" baseline="0" noProof="0" dirty="0">
                  <a:ln>
                    <a:noFill/>
                  </a:ln>
                  <a:solidFill>
                    <a:srgbClr val="FFFFFF"/>
                  </a:solidFill>
                  <a:effectLst/>
                  <a:uLnTx/>
                  <a:uFillTx/>
                  <a:latin typeface="Arial"/>
                  <a:ea typeface="+mn-ea"/>
                  <a:cs typeface="Arial"/>
                </a:rPr>
                <a:t> 2</a:t>
              </a:r>
              <a:r>
                <a:rPr kumimoji="0" lang="en-US" sz="1800" b="0" i="0" u="none" strike="noStrike" kern="0" cap="none" spc="0" normalizeH="0" baseline="0" noProof="0" dirty="0">
                  <a:ln>
                    <a:noFill/>
                  </a:ln>
                  <a:solidFill>
                    <a:srgbClr val="FFFFFF"/>
                  </a:solidFill>
                  <a:effectLst/>
                  <a:uLnTx/>
                  <a:uFillTx/>
                  <a:latin typeface="Arial"/>
                  <a:ea typeface="+mn-ea"/>
                  <a:cs typeface="Arial"/>
                </a:rPr>
                <a:t>m</a:t>
              </a:r>
              <a:endParaRPr kumimoji="0" lang="ru-RU" sz="1800" b="0" i="0" u="none" strike="noStrike" kern="0" cap="none" spc="0" normalizeH="0" baseline="0" noProof="0" dirty="0">
                <a:ln>
                  <a:noFill/>
                </a:ln>
                <a:solidFill>
                  <a:srgbClr val="FFFFFF"/>
                </a:solidFill>
                <a:effectLst/>
                <a:uLnTx/>
                <a:uFillTx/>
                <a:latin typeface="Arial"/>
                <a:ea typeface="+mn-ea"/>
                <a:cs typeface="Arial"/>
              </a:endParaRPr>
            </a:p>
          </p:txBody>
        </p:sp>
      </p:grpSp>
    </p:spTree>
    <p:extLst>
      <p:ext uri="{BB962C8B-B14F-4D97-AF65-F5344CB8AC3E}">
        <p14:creationId xmlns:p14="http://schemas.microsoft.com/office/powerpoint/2010/main" val="3422915834"/>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D9F7C3-CFC4-4A26-A780-C38817F08C69}"/>
              </a:ext>
            </a:extLst>
          </p:cNvPr>
          <p:cNvSpPr>
            <a:spLocks noGrp="1"/>
          </p:cNvSpPr>
          <p:nvPr>
            <p:ph type="title"/>
          </p:nvPr>
        </p:nvSpPr>
        <p:spPr/>
        <p:txBody>
          <a:bodyPr>
            <a:normAutofit/>
          </a:bodyPr>
          <a:lstStyle/>
          <a:p>
            <a:r>
              <a:rPr lang="en-US" dirty="0"/>
              <a:t>Control</a:t>
            </a:r>
          </a:p>
        </p:txBody>
      </p:sp>
      <p:sp>
        <p:nvSpPr>
          <p:cNvPr id="4" name="Нижний колонтитул 3">
            <a:extLst>
              <a:ext uri="{FF2B5EF4-FFF2-40B4-BE49-F238E27FC236}">
                <a16:creationId xmlns:a16="http://schemas.microsoft.com/office/drawing/2014/main" id="{8AD1BFFF-68DF-4583-AF24-BCDE4499D3D8}"/>
              </a:ext>
            </a:extLst>
          </p:cNvPr>
          <p:cNvSpPr>
            <a:spLocks noGrp="1"/>
          </p:cNvSpPr>
          <p:nvPr>
            <p:ph type="ftr" sz="quarter" idx="11"/>
          </p:nvPr>
        </p:nvSpPr>
        <p:spPr/>
        <p:txBody>
          <a:bodyPr/>
          <a:lstStyle/>
          <a:p>
            <a:r>
              <a:rPr lang="en-US"/>
              <a:t>127th session of the JINR Scientific Council, 20 – 21 February 2020, Dubna</a:t>
            </a:r>
            <a:endParaRPr lang="ru-RU"/>
          </a:p>
        </p:txBody>
      </p:sp>
      <p:grpSp>
        <p:nvGrpSpPr>
          <p:cNvPr id="5" name="Группа 4">
            <a:extLst>
              <a:ext uri="{FF2B5EF4-FFF2-40B4-BE49-F238E27FC236}">
                <a16:creationId xmlns:a16="http://schemas.microsoft.com/office/drawing/2014/main" id="{D96F8598-768A-43EF-8444-FF463A53F74C}"/>
              </a:ext>
            </a:extLst>
          </p:cNvPr>
          <p:cNvGrpSpPr/>
          <p:nvPr/>
        </p:nvGrpSpPr>
        <p:grpSpPr>
          <a:xfrm>
            <a:off x="2494989" y="1306338"/>
            <a:ext cx="7366082" cy="4757543"/>
            <a:chOff x="922972" y="1268760"/>
            <a:chExt cx="7366082" cy="4757543"/>
          </a:xfrm>
        </p:grpSpPr>
        <p:pic>
          <p:nvPicPr>
            <p:cNvPr id="6" name="Рисунок 5" descr="D:\work\ИБР\ИБР-4\IBR-3D\28.03\suz.tif">
              <a:extLst>
                <a:ext uri="{FF2B5EF4-FFF2-40B4-BE49-F238E27FC236}">
                  <a16:creationId xmlns:a16="http://schemas.microsoft.com/office/drawing/2014/main" id="{9BC5EC01-CB57-4C9A-87D1-4F83EA9B3CF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47864" y="1340768"/>
              <a:ext cx="3573190" cy="4685535"/>
            </a:xfrm>
            <a:prstGeom prst="rect">
              <a:avLst/>
            </a:prstGeom>
            <a:noFill/>
            <a:ln w="9525">
              <a:noFill/>
              <a:miter lim="800000"/>
              <a:headEnd/>
              <a:tailEnd/>
            </a:ln>
          </p:spPr>
        </p:pic>
        <p:sp>
          <p:nvSpPr>
            <p:cNvPr id="7" name="Выноска 1 15">
              <a:extLst>
                <a:ext uri="{FF2B5EF4-FFF2-40B4-BE49-F238E27FC236}">
                  <a16:creationId xmlns:a16="http://schemas.microsoft.com/office/drawing/2014/main" id="{3BC388B4-488D-4A65-B8AB-B05EAE515785}"/>
                </a:ext>
              </a:extLst>
            </p:cNvPr>
            <p:cNvSpPr/>
            <p:nvPr/>
          </p:nvSpPr>
          <p:spPr>
            <a:xfrm>
              <a:off x="922972" y="3933056"/>
              <a:ext cx="1368000" cy="360000"/>
            </a:xfrm>
            <a:prstGeom prst="borderCallout1">
              <a:avLst>
                <a:gd name="adj1" fmla="val 58872"/>
                <a:gd name="adj2" fmla="val 101984"/>
                <a:gd name="adj3" fmla="val -86948"/>
                <a:gd name="adj4" fmla="val 230597"/>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-3 (</a:t>
              </a:r>
              <a:r>
                <a:rPr kumimoji="0" lang="en-US" sz="1400" b="0" i="0" u="none" strike="noStrike" kern="0" cap="none" spc="0" normalizeH="0" baseline="0" noProof="0" dirty="0">
                  <a:ln>
                    <a:noFill/>
                  </a:ln>
                  <a:solidFill>
                    <a:srgbClr val="414142"/>
                  </a:solidFill>
                  <a:effectLst/>
                  <a:uLnTx/>
                  <a:uFillTx/>
                  <a:latin typeface="Arial"/>
                  <a:ea typeface="+mn-ea"/>
                  <a:cs typeface="Arial"/>
                </a:rPr>
                <a:t>TiH2</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8" name="Выноска 1 14">
              <a:extLst>
                <a:ext uri="{FF2B5EF4-FFF2-40B4-BE49-F238E27FC236}">
                  <a16:creationId xmlns:a16="http://schemas.microsoft.com/office/drawing/2014/main" id="{29028231-EB98-411D-BFB2-3C66D24091C0}"/>
                </a:ext>
              </a:extLst>
            </p:cNvPr>
            <p:cNvSpPr/>
            <p:nvPr/>
          </p:nvSpPr>
          <p:spPr>
            <a:xfrm>
              <a:off x="1169622" y="2249198"/>
              <a:ext cx="1368000" cy="360000"/>
            </a:xfrm>
            <a:prstGeom prst="borderCallout1">
              <a:avLst>
                <a:gd name="adj1" fmla="val 68676"/>
                <a:gd name="adj2" fmla="val 105135"/>
                <a:gd name="adj3" fmla="val 196337"/>
                <a:gd name="adj4" fmla="val 181060"/>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AR</a:t>
              </a:r>
              <a:r>
                <a:rPr kumimoji="0" lang="en-US" sz="1400" b="0" i="0" u="none" strike="noStrike" kern="0" cap="none" spc="0" normalizeH="0" baseline="0" noProof="0" dirty="0">
                  <a:ln>
                    <a:noFill/>
                  </a:ln>
                  <a:solidFill>
                    <a:srgbClr val="414142"/>
                  </a:solidFill>
                  <a:effectLst/>
                  <a:uLnTx/>
                  <a:uFillTx/>
                  <a:latin typeface="Arial"/>
                  <a:ea typeface="+mn-ea"/>
                  <a:cs typeface="Arial"/>
                </a:rPr>
                <a:t>-</a:t>
              </a:r>
              <a:r>
                <a:rPr kumimoji="0" lang="ru-RU" sz="1400" b="0" i="0" u="none" strike="noStrike" kern="0" cap="none" spc="0" normalizeH="0" baseline="0" noProof="0" dirty="0">
                  <a:ln>
                    <a:noFill/>
                  </a:ln>
                  <a:solidFill>
                    <a:srgbClr val="414142"/>
                  </a:solidFill>
                  <a:effectLst/>
                  <a:uLnTx/>
                  <a:uFillTx/>
                  <a:latin typeface="Arial"/>
                  <a:ea typeface="+mn-ea"/>
                  <a:cs typeface="Arial"/>
                </a:rPr>
                <a:t>2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endParaRPr kumimoji="0" lang="ru-RU" sz="1400" b="0" i="0" u="none" strike="noStrike" kern="0" cap="none" spc="0" normalizeH="0" baseline="0" noProof="0" dirty="0">
                <a:ln>
                  <a:noFill/>
                </a:ln>
                <a:solidFill>
                  <a:srgbClr val="414142"/>
                </a:solidFill>
                <a:effectLst/>
                <a:uLnTx/>
                <a:uFillTx/>
                <a:latin typeface="Arial"/>
                <a:ea typeface="+mn-ea"/>
                <a:cs typeface="Arial"/>
              </a:endParaRPr>
            </a:p>
          </p:txBody>
        </p:sp>
        <p:sp>
          <p:nvSpPr>
            <p:cNvPr id="9" name="Выноска 1 2">
              <a:extLst>
                <a:ext uri="{FF2B5EF4-FFF2-40B4-BE49-F238E27FC236}">
                  <a16:creationId xmlns:a16="http://schemas.microsoft.com/office/drawing/2014/main" id="{49337ADA-EE38-48CE-A4F9-EF6CBA7695D3}"/>
                </a:ext>
              </a:extLst>
            </p:cNvPr>
            <p:cNvSpPr/>
            <p:nvPr/>
          </p:nvSpPr>
          <p:spPr>
            <a:xfrm>
              <a:off x="1169622" y="1526405"/>
              <a:ext cx="1368000" cy="360000"/>
            </a:xfrm>
            <a:prstGeom prst="borderCallout1">
              <a:avLst>
                <a:gd name="adj1" fmla="val 68676"/>
                <a:gd name="adj2" fmla="val 105135"/>
                <a:gd name="adj3" fmla="val 228316"/>
                <a:gd name="adj4" fmla="val 25619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EP-2</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0" name="Выноска 1 12">
              <a:extLst>
                <a:ext uri="{FF2B5EF4-FFF2-40B4-BE49-F238E27FC236}">
                  <a16:creationId xmlns:a16="http://schemas.microsoft.com/office/drawing/2014/main" id="{DE08B61F-C29D-4161-98FD-FFF67AA38795}"/>
                </a:ext>
              </a:extLst>
            </p:cNvPr>
            <p:cNvSpPr/>
            <p:nvPr/>
          </p:nvSpPr>
          <p:spPr>
            <a:xfrm>
              <a:off x="922972" y="4655849"/>
              <a:ext cx="1368000" cy="360000"/>
            </a:xfrm>
            <a:prstGeom prst="borderCallout1">
              <a:avLst>
                <a:gd name="adj1" fmla="val 58872"/>
                <a:gd name="adj2" fmla="val 101984"/>
                <a:gd name="adj3" fmla="val -271878"/>
                <a:gd name="adj4" fmla="val 25111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a:t>
              </a:r>
              <a:r>
                <a:rPr kumimoji="0" lang="en-US" sz="1400" b="0" i="0" u="none" strike="noStrike" kern="0" cap="none" spc="0" normalizeH="0" baseline="0" noProof="0" dirty="0">
                  <a:ln>
                    <a:noFill/>
                  </a:ln>
                  <a:solidFill>
                    <a:srgbClr val="414142"/>
                  </a:solidFill>
                  <a:effectLst/>
                  <a:uLnTx/>
                  <a:uFillTx/>
                  <a:latin typeface="Arial"/>
                  <a:ea typeface="+mn-ea"/>
                  <a:cs typeface="Arial"/>
                </a:rPr>
                <a:t>4</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TiH2</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1" name="Выноска 1 13">
              <a:extLst>
                <a:ext uri="{FF2B5EF4-FFF2-40B4-BE49-F238E27FC236}">
                  <a16:creationId xmlns:a16="http://schemas.microsoft.com/office/drawing/2014/main" id="{4CD97133-665A-4DBA-B064-1A9B5DC7D881}"/>
                </a:ext>
              </a:extLst>
            </p:cNvPr>
            <p:cNvSpPr/>
            <p:nvPr/>
          </p:nvSpPr>
          <p:spPr>
            <a:xfrm>
              <a:off x="6444208" y="1268760"/>
              <a:ext cx="1368000" cy="360000"/>
            </a:xfrm>
            <a:prstGeom prst="borderCallout1">
              <a:avLst>
                <a:gd name="adj1" fmla="val 68676"/>
                <a:gd name="adj2" fmla="val -4100"/>
                <a:gd name="adj3" fmla="val 280356"/>
                <a:gd name="adj4" fmla="val -86660"/>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a:t>
              </a:r>
              <a:r>
                <a:rPr kumimoji="0" lang="en-US" sz="1400" b="0" i="0" u="none" strike="noStrike" kern="0" cap="none" spc="0" normalizeH="0" baseline="0" noProof="0" dirty="0">
                  <a:ln>
                    <a:noFill/>
                  </a:ln>
                  <a:solidFill>
                    <a:srgbClr val="414142"/>
                  </a:solidFill>
                  <a:effectLst/>
                  <a:uLnTx/>
                  <a:uFillTx/>
                  <a:latin typeface="Arial"/>
                  <a:ea typeface="+mn-ea"/>
                  <a:cs typeface="Arial"/>
                </a:rPr>
                <a:t>2</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2" name="Выноска 1 16">
              <a:extLst>
                <a:ext uri="{FF2B5EF4-FFF2-40B4-BE49-F238E27FC236}">
                  <a16:creationId xmlns:a16="http://schemas.microsoft.com/office/drawing/2014/main" id="{F7CE9A5A-F083-49A6-B12B-2E0337AC9474}"/>
                </a:ext>
              </a:extLst>
            </p:cNvPr>
            <p:cNvSpPr/>
            <p:nvPr/>
          </p:nvSpPr>
          <p:spPr>
            <a:xfrm>
              <a:off x="6444208" y="1918551"/>
              <a:ext cx="1368000" cy="360000"/>
            </a:xfrm>
            <a:prstGeom prst="borderCallout1">
              <a:avLst>
                <a:gd name="adj1" fmla="val 68676"/>
                <a:gd name="adj2" fmla="val -4100"/>
                <a:gd name="adj3" fmla="val 164496"/>
                <a:gd name="adj4" fmla="val -67311"/>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rgbClr val="414142"/>
                  </a:solidFill>
                  <a:latin typeface="Arial"/>
                  <a:cs typeface="Arial"/>
                </a:rPr>
                <a:t>CR</a:t>
              </a:r>
              <a:r>
                <a:rPr kumimoji="0" lang="ru-RU" sz="1400" b="0" i="0" u="none" strike="noStrike" kern="0" cap="none" spc="0" normalizeH="0" baseline="0" noProof="0" dirty="0">
                  <a:ln>
                    <a:noFill/>
                  </a:ln>
                  <a:solidFill>
                    <a:srgbClr val="414142"/>
                  </a:solidFill>
                  <a:effectLst/>
                  <a:uLnTx/>
                  <a:uFillTx/>
                  <a:latin typeface="Arial"/>
                  <a:ea typeface="+mn-ea"/>
                  <a:cs typeface="Arial"/>
                </a:rPr>
                <a:t>-</a:t>
              </a:r>
              <a:r>
                <a:rPr kumimoji="0" lang="en-US" sz="1400" b="0" i="0" u="none" strike="noStrike" kern="0" cap="none" spc="0" normalizeH="0" baseline="0" noProof="0" dirty="0">
                  <a:ln>
                    <a:noFill/>
                  </a:ln>
                  <a:solidFill>
                    <a:srgbClr val="414142"/>
                  </a:solidFill>
                  <a:effectLst/>
                  <a:uLnTx/>
                  <a:uFillTx/>
                  <a:latin typeface="Arial"/>
                  <a:ea typeface="+mn-ea"/>
                  <a:cs typeface="Arial"/>
                </a:rPr>
                <a:t>1</a:t>
              </a:r>
              <a:r>
                <a:rPr kumimoji="0" lang="ru-RU" sz="1400" b="0" i="0" u="none" strike="noStrike" kern="0" cap="none" spc="0" normalizeH="0" baseline="0" noProof="0" dirty="0">
                  <a:ln>
                    <a:noFill/>
                  </a:ln>
                  <a:solidFill>
                    <a:srgbClr val="414142"/>
                  </a:solidFill>
                  <a:effectLst/>
                  <a:uLnTx/>
                  <a:uFillTx/>
                  <a:latin typeface="Arial"/>
                  <a:ea typeface="+mn-ea"/>
                  <a:cs typeface="Arial"/>
                </a:rPr>
                <a:t>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3" name="Выноска 1 17">
              <a:extLst>
                <a:ext uri="{FF2B5EF4-FFF2-40B4-BE49-F238E27FC236}">
                  <a16:creationId xmlns:a16="http://schemas.microsoft.com/office/drawing/2014/main" id="{79D29710-E882-4540-B5A3-F6AEAF5FAE47}"/>
                </a:ext>
              </a:extLst>
            </p:cNvPr>
            <p:cNvSpPr/>
            <p:nvPr/>
          </p:nvSpPr>
          <p:spPr>
            <a:xfrm>
              <a:off x="6921054" y="2796747"/>
              <a:ext cx="1368000" cy="360000"/>
            </a:xfrm>
            <a:prstGeom prst="borderCallout1">
              <a:avLst>
                <a:gd name="adj1" fmla="val 44021"/>
                <a:gd name="adj2" fmla="val -3183"/>
                <a:gd name="adj3" fmla="val 82378"/>
                <a:gd name="adj4" fmla="val -95909"/>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EP-</a:t>
              </a:r>
              <a:r>
                <a:rPr kumimoji="0" lang="ru-RU" sz="1400" b="0" i="0" u="none" strike="noStrike" kern="0" cap="none" spc="0" normalizeH="0" baseline="0" noProof="0" dirty="0">
                  <a:ln>
                    <a:noFill/>
                  </a:ln>
                  <a:solidFill>
                    <a:srgbClr val="414142"/>
                  </a:solidFill>
                  <a:effectLst/>
                  <a:uLnTx/>
                  <a:uFillTx/>
                  <a:latin typeface="Arial"/>
                  <a:ea typeface="+mn-ea"/>
                  <a:cs typeface="Arial"/>
                </a:rPr>
                <a:t>1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sp>
          <p:nvSpPr>
            <p:cNvPr id="14" name="Выноска 1 18">
              <a:extLst>
                <a:ext uri="{FF2B5EF4-FFF2-40B4-BE49-F238E27FC236}">
                  <a16:creationId xmlns:a16="http://schemas.microsoft.com/office/drawing/2014/main" id="{065CADA9-5D9D-4D7F-8652-42AD7973CAD5}"/>
                </a:ext>
              </a:extLst>
            </p:cNvPr>
            <p:cNvSpPr/>
            <p:nvPr/>
          </p:nvSpPr>
          <p:spPr>
            <a:xfrm>
              <a:off x="2112298" y="5570595"/>
              <a:ext cx="1368000" cy="360000"/>
            </a:xfrm>
            <a:prstGeom prst="borderCallout1">
              <a:avLst>
                <a:gd name="adj1" fmla="val -16137"/>
                <a:gd name="adj2" fmla="val 102357"/>
                <a:gd name="adj3" fmla="val -361008"/>
                <a:gd name="adj4" fmla="val 187290"/>
              </a:avLst>
            </a:prstGeom>
            <a:gradFill rotWithShape="1">
              <a:gsLst>
                <a:gs pos="0">
                  <a:srgbClr val="4596D1">
                    <a:tint val="50000"/>
                    <a:satMod val="300000"/>
                  </a:srgbClr>
                </a:gs>
                <a:gs pos="35000">
                  <a:srgbClr val="4596D1">
                    <a:tint val="37000"/>
                    <a:satMod val="300000"/>
                  </a:srgbClr>
                </a:gs>
                <a:gs pos="100000">
                  <a:srgbClr val="4596D1">
                    <a:tint val="15000"/>
                    <a:satMod val="350000"/>
                  </a:srgbClr>
                </a:gs>
              </a:gsLst>
              <a:lin ang="16200000" scaled="1"/>
            </a:gradFill>
            <a:ln w="12700" cap="flat" cmpd="sng" algn="ctr">
              <a:solidFill>
                <a:srgbClr val="4596D1">
                  <a:shade val="95000"/>
                  <a:satMod val="105000"/>
                </a:srgbClr>
              </a:solidFill>
              <a:prstDash val="solid"/>
              <a:headEnd type="none"/>
              <a:tailEnd type="oval" w="sm" len="sm"/>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14142"/>
                  </a:solidFill>
                  <a:effectLst/>
                  <a:uLnTx/>
                  <a:uFillTx/>
                  <a:latin typeface="Arial"/>
                  <a:ea typeface="+mn-ea"/>
                  <a:cs typeface="Arial"/>
                </a:rPr>
                <a:t>AR-</a:t>
              </a:r>
              <a:r>
                <a:rPr kumimoji="0" lang="ru-RU" sz="1400" b="0" i="0" u="none" strike="noStrike" kern="0" cap="none" spc="0" normalizeH="0" baseline="0" noProof="0" dirty="0">
                  <a:ln>
                    <a:noFill/>
                  </a:ln>
                  <a:solidFill>
                    <a:srgbClr val="414142"/>
                  </a:solidFill>
                  <a:effectLst/>
                  <a:uLnTx/>
                  <a:uFillTx/>
                  <a:latin typeface="Arial"/>
                  <a:ea typeface="+mn-ea"/>
                  <a:cs typeface="Arial"/>
                </a:rPr>
                <a:t>1 (</a:t>
              </a:r>
              <a:r>
                <a:rPr kumimoji="0" lang="en-US" sz="1400" b="0" i="0" u="none" strike="noStrike" kern="0" cap="none" spc="0" normalizeH="0" baseline="0" noProof="0" dirty="0">
                  <a:ln>
                    <a:noFill/>
                  </a:ln>
                  <a:solidFill>
                    <a:srgbClr val="414142"/>
                  </a:solidFill>
                  <a:effectLst/>
                  <a:uLnTx/>
                  <a:uFillTx/>
                  <a:latin typeface="Arial"/>
                  <a:ea typeface="+mn-ea"/>
                  <a:cs typeface="Arial"/>
                </a:rPr>
                <a:t>Ni</a:t>
              </a:r>
              <a:r>
                <a:rPr kumimoji="0" lang="ru-RU" sz="1400" b="0" i="0" u="none" strike="noStrike" kern="0" cap="none" spc="0" normalizeH="0" baseline="0" noProof="0" dirty="0">
                  <a:ln>
                    <a:noFill/>
                  </a:ln>
                  <a:solidFill>
                    <a:srgbClr val="414142"/>
                  </a:solidFill>
                  <a:effectLst/>
                  <a:uLnTx/>
                  <a:uFillTx/>
                  <a:latin typeface="Arial"/>
                  <a:ea typeface="+mn-ea"/>
                  <a:cs typeface="Arial"/>
                </a:rPr>
                <a:t>)</a:t>
              </a:r>
            </a:p>
          </p:txBody>
        </p:sp>
      </p:grpSp>
    </p:spTree>
    <p:extLst>
      <p:ext uri="{BB962C8B-B14F-4D97-AF65-F5344CB8AC3E}">
        <p14:creationId xmlns:p14="http://schemas.microsoft.com/office/powerpoint/2010/main" val="3418581564"/>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62"/>
          <p:cNvSpPr txBox="1">
            <a:spLocks noChangeArrowheads="1"/>
          </p:cNvSpPr>
          <p:nvPr/>
        </p:nvSpPr>
        <p:spPr bwMode="auto">
          <a:xfrm>
            <a:off x="2135560" y="1196752"/>
            <a:ext cx="7775575" cy="461665"/>
          </a:xfrm>
          <a:prstGeom prst="rect">
            <a:avLst/>
          </a:prstGeom>
          <a:noFill/>
          <a:ln w="9525">
            <a:noFill/>
            <a:miter lim="800000"/>
            <a:headEnd/>
            <a:tailEnd/>
          </a:ln>
        </p:spPr>
        <p:txBody>
          <a:bodyPr anchor="b">
            <a:spAutoFit/>
          </a:bodyPr>
          <a:lstStyle/>
          <a:p>
            <a:pPr algn="ctr"/>
            <a:r>
              <a:rPr lang="en-US" sz="2400" b="1" dirty="0">
                <a:solidFill>
                  <a:srgbClr val="002060"/>
                </a:solidFill>
                <a:latin typeface="Times New Roman" pitchFamily="18" charset="0"/>
                <a:cs typeface="Times New Roman" pitchFamily="18" charset="0"/>
              </a:rPr>
              <a:t>Spectrometers – Moderators: Optimization task</a:t>
            </a:r>
            <a:endParaRPr lang="ru-RU" sz="2400" b="1" dirty="0">
              <a:solidFill>
                <a:srgbClr val="002060"/>
              </a:solidFill>
              <a:latin typeface="Times New Roman" pitchFamily="18" charset="0"/>
              <a:cs typeface="Times New Roman" pitchFamily="18" charset="0"/>
            </a:endParaRPr>
          </a:p>
        </p:txBody>
      </p:sp>
      <p:sp>
        <p:nvSpPr>
          <p:cNvPr id="6" name="TextBox 7"/>
          <p:cNvSpPr txBox="1">
            <a:spLocks noChangeArrowheads="1"/>
          </p:cNvSpPr>
          <p:nvPr/>
        </p:nvSpPr>
        <p:spPr bwMode="auto">
          <a:xfrm>
            <a:off x="1914399" y="2276872"/>
            <a:ext cx="8966019" cy="3730317"/>
          </a:xfrm>
          <a:prstGeom prst="rect">
            <a:avLst/>
          </a:prstGeom>
          <a:solidFill>
            <a:srgbClr val="FFFFFF">
              <a:alpha val="69019"/>
            </a:srgbClr>
          </a:solidFill>
          <a:ln w="12700">
            <a:noFill/>
            <a:miter lim="800000"/>
            <a:headEnd/>
            <a:tailEnd/>
          </a:ln>
        </p:spPr>
        <p:txBody>
          <a:bodyPr wrap="square">
            <a:spAutoFit/>
          </a:bodyPr>
          <a:lstStyle/>
          <a:p>
            <a:pPr marL="342900" indent="-342900">
              <a:lnSpc>
                <a:spcPct val="150000"/>
              </a:lnSpc>
              <a:buFontTx/>
              <a:buAutoNum type="arabicPeriod"/>
            </a:pPr>
            <a:r>
              <a:rPr lang="en-US" sz="2000" b="1" dirty="0">
                <a:solidFill>
                  <a:srgbClr val="002060"/>
                </a:solidFill>
                <a:latin typeface="Times New Roman" pitchFamily="18" charset="0"/>
                <a:cs typeface="Times New Roman" pitchFamily="18" charset="0"/>
                <a:sym typeface="Symbol" pitchFamily="18" charset="2"/>
              </a:rPr>
              <a:t>The basic set of spectrometers can include </a:t>
            </a:r>
            <a:r>
              <a:rPr lang="en-US" sz="2400" b="1" dirty="0">
                <a:solidFill>
                  <a:srgbClr val="C00000"/>
                </a:solidFill>
                <a:latin typeface="Times New Roman" pitchFamily="18" charset="0"/>
                <a:cs typeface="Times New Roman" pitchFamily="18" charset="0"/>
                <a:sym typeface="Symbol" pitchFamily="18" charset="2"/>
              </a:rPr>
              <a:t>15</a:t>
            </a:r>
            <a:r>
              <a:rPr lang="en-US" sz="2400" b="1" dirty="0">
                <a:solidFill>
                  <a:srgbClr val="002060"/>
                </a:solidFill>
                <a:latin typeface="Times New Roman" pitchFamily="18" charset="0"/>
                <a:cs typeface="Times New Roman" pitchFamily="18" charset="0"/>
                <a:sym typeface="Symbol" pitchFamily="18" charset="2"/>
              </a:rPr>
              <a:t> </a:t>
            </a:r>
            <a:r>
              <a:rPr lang="en-US" sz="2000" b="1" dirty="0">
                <a:solidFill>
                  <a:srgbClr val="002060"/>
                </a:solidFill>
                <a:latin typeface="Times New Roman" pitchFamily="18" charset="0"/>
                <a:cs typeface="Times New Roman" pitchFamily="18" charset="0"/>
                <a:sym typeface="Symbol" pitchFamily="18" charset="2"/>
              </a:rPr>
              <a:t>the most called-for instruments, with ~</a:t>
            </a:r>
            <a:r>
              <a:rPr lang="en-US" sz="2000" b="1" dirty="0">
                <a:solidFill>
                  <a:srgbClr val="C00000"/>
                </a:solidFill>
                <a:latin typeface="Times New Roman" pitchFamily="18" charset="0"/>
                <a:cs typeface="Times New Roman" pitchFamily="18" charset="0"/>
                <a:sym typeface="Symbol" pitchFamily="18" charset="2"/>
              </a:rPr>
              <a:t>10</a:t>
            </a:r>
            <a:r>
              <a:rPr lang="en-US" sz="2000" b="1" dirty="0">
                <a:solidFill>
                  <a:srgbClr val="002060"/>
                </a:solidFill>
                <a:latin typeface="Times New Roman" pitchFamily="18" charset="0"/>
                <a:cs typeface="Times New Roman" pitchFamily="18" charset="0"/>
                <a:sym typeface="Symbol" pitchFamily="18" charset="2"/>
              </a:rPr>
              <a:t> additional ones as the second stage</a:t>
            </a:r>
          </a:p>
          <a:p>
            <a:pPr marL="342900" indent="-342900">
              <a:lnSpc>
                <a:spcPct val="150000"/>
              </a:lnSpc>
              <a:buFontTx/>
              <a:buAutoNum type="arabicPeriod"/>
            </a:pPr>
            <a:r>
              <a:rPr lang="en-US" sz="2000" b="1" dirty="0">
                <a:solidFill>
                  <a:srgbClr val="002060"/>
                </a:solidFill>
                <a:latin typeface="Times New Roman" pitchFamily="18" charset="0"/>
                <a:cs typeface="Times New Roman" pitchFamily="18" charset="0"/>
                <a:sym typeface="Symbol" pitchFamily="18" charset="2"/>
              </a:rPr>
              <a:t>Spectrometers at moderators for the first stage: </a:t>
            </a:r>
            <a:r>
              <a:rPr lang="en-US" sz="2400" b="1" dirty="0">
                <a:solidFill>
                  <a:srgbClr val="C00000"/>
                </a:solidFill>
                <a:latin typeface="Times New Roman" pitchFamily="18" charset="0"/>
                <a:cs typeface="Times New Roman" pitchFamily="18" charset="0"/>
                <a:sym typeface="Symbol" pitchFamily="18" charset="2"/>
              </a:rPr>
              <a:t>2</a:t>
            </a:r>
            <a:r>
              <a:rPr lang="en-US" sz="2000" b="1" dirty="0">
                <a:solidFill>
                  <a:srgbClr val="002060"/>
                </a:solidFill>
                <a:latin typeface="Times New Roman" pitchFamily="18" charset="0"/>
                <a:cs typeface="Times New Roman" pitchFamily="18" charset="0"/>
                <a:sym typeface="Symbol" pitchFamily="18" charset="2"/>
              </a:rPr>
              <a:t> (80-90K+300 K) – small</a:t>
            </a:r>
            <a:r>
              <a:rPr lang="ru-RU" sz="2000" b="1" dirty="0">
                <a:solidFill>
                  <a:srgbClr val="002060"/>
                </a:solidFill>
                <a:latin typeface="Times New Roman" pitchFamily="18" charset="0"/>
                <a:cs typeface="Times New Roman" pitchFamily="18" charset="0"/>
                <a:sym typeface="Symbol" pitchFamily="18" charset="2"/>
              </a:rPr>
              <a:t>/</a:t>
            </a:r>
            <a:r>
              <a:rPr lang="en-US" sz="2000" b="1" dirty="0">
                <a:solidFill>
                  <a:srgbClr val="002060"/>
                </a:solidFill>
                <a:latin typeface="Times New Roman" pitchFamily="18" charset="0"/>
                <a:cs typeface="Times New Roman" pitchFamily="18" charset="0"/>
                <a:sym typeface="Symbol" pitchFamily="18" charset="2"/>
              </a:rPr>
              <a:t>bi-spectral, </a:t>
            </a:r>
            <a:r>
              <a:rPr lang="en-US" sz="2400" b="1" dirty="0">
                <a:solidFill>
                  <a:srgbClr val="C00000"/>
                </a:solidFill>
                <a:latin typeface="Times New Roman" pitchFamily="18" charset="0"/>
                <a:cs typeface="Times New Roman" pitchFamily="18" charset="0"/>
                <a:sym typeface="Symbol" pitchFamily="18" charset="2"/>
              </a:rPr>
              <a:t>4</a:t>
            </a:r>
            <a:r>
              <a:rPr lang="en-US" sz="2000" b="1" dirty="0">
                <a:solidFill>
                  <a:srgbClr val="002060"/>
                </a:solidFill>
                <a:latin typeface="Times New Roman" pitchFamily="18" charset="0"/>
                <a:cs typeface="Times New Roman" pitchFamily="18" charset="0"/>
                <a:sym typeface="Symbol" pitchFamily="18" charset="2"/>
              </a:rPr>
              <a:t> (80-90 K)– large</a:t>
            </a:r>
            <a:r>
              <a:rPr lang="ru-RU" sz="2000" b="1" dirty="0">
                <a:solidFill>
                  <a:srgbClr val="002060"/>
                </a:solidFill>
                <a:latin typeface="Times New Roman" pitchFamily="18" charset="0"/>
                <a:cs typeface="Times New Roman" pitchFamily="18" charset="0"/>
                <a:sym typeface="Symbol" pitchFamily="18" charset="2"/>
              </a:rPr>
              <a:t>/</a:t>
            </a:r>
            <a:r>
              <a:rPr lang="en-US" sz="2000" b="1" dirty="0">
                <a:solidFill>
                  <a:srgbClr val="002060"/>
                </a:solidFill>
                <a:latin typeface="Times New Roman" pitchFamily="18" charset="0"/>
                <a:cs typeface="Times New Roman" pitchFamily="18" charset="0"/>
                <a:sym typeface="Symbol" pitchFamily="18" charset="2"/>
              </a:rPr>
              <a:t>cold, </a:t>
            </a:r>
            <a:r>
              <a:rPr lang="en-US" sz="2400" b="1" dirty="0">
                <a:solidFill>
                  <a:srgbClr val="C00000"/>
                </a:solidFill>
                <a:latin typeface="Times New Roman" pitchFamily="18" charset="0"/>
                <a:cs typeface="Times New Roman" pitchFamily="18" charset="0"/>
                <a:sym typeface="Symbol" pitchFamily="18" charset="2"/>
              </a:rPr>
              <a:t>9 </a:t>
            </a:r>
            <a:r>
              <a:rPr lang="en-US" sz="2000" b="1" dirty="0">
                <a:solidFill>
                  <a:srgbClr val="002060"/>
                </a:solidFill>
                <a:latin typeface="Times New Roman" pitchFamily="18" charset="0"/>
                <a:cs typeface="Times New Roman" pitchFamily="18" charset="0"/>
                <a:sym typeface="Symbol" pitchFamily="18" charset="2"/>
              </a:rPr>
              <a:t>(&lt;30K) – small</a:t>
            </a:r>
            <a:r>
              <a:rPr lang="ru-RU" sz="2000" b="1" dirty="0">
                <a:solidFill>
                  <a:srgbClr val="002060"/>
                </a:solidFill>
                <a:latin typeface="Times New Roman" pitchFamily="18" charset="0"/>
                <a:cs typeface="Times New Roman" pitchFamily="18" charset="0"/>
                <a:sym typeface="Symbol" pitchFamily="18" charset="2"/>
              </a:rPr>
              <a:t>/</a:t>
            </a:r>
            <a:r>
              <a:rPr lang="en-US" sz="2000" b="1" dirty="0">
                <a:solidFill>
                  <a:srgbClr val="002060"/>
                </a:solidFill>
                <a:latin typeface="Times New Roman" pitchFamily="18" charset="0"/>
                <a:cs typeface="Times New Roman" pitchFamily="18" charset="0"/>
                <a:sym typeface="Symbol" pitchFamily="18" charset="2"/>
              </a:rPr>
              <a:t>very cold</a:t>
            </a:r>
            <a:endParaRPr lang="ru-RU" sz="2000" b="1" dirty="0">
              <a:solidFill>
                <a:srgbClr val="002060"/>
              </a:solidFill>
              <a:latin typeface="Times New Roman" pitchFamily="18" charset="0"/>
              <a:cs typeface="Times New Roman" pitchFamily="18" charset="0"/>
              <a:sym typeface="Symbol" pitchFamily="18" charset="2"/>
            </a:endParaRPr>
          </a:p>
          <a:p>
            <a:pPr marL="342900" indent="-342900">
              <a:lnSpc>
                <a:spcPct val="150000"/>
              </a:lnSpc>
              <a:buFontTx/>
              <a:buAutoNum type="arabicPeriod"/>
            </a:pPr>
            <a:r>
              <a:rPr lang="en-US" sz="2000" b="1" dirty="0">
                <a:solidFill>
                  <a:srgbClr val="002060"/>
                </a:solidFill>
                <a:latin typeface="Times New Roman" pitchFamily="18" charset="0"/>
                <a:cs typeface="Times New Roman" pitchFamily="18" charset="0"/>
                <a:sym typeface="Symbol" pitchFamily="18" charset="2"/>
              </a:rPr>
              <a:t>Moderator size: </a:t>
            </a:r>
            <a:r>
              <a:rPr lang="en-US" sz="2400" b="1" dirty="0">
                <a:solidFill>
                  <a:srgbClr val="C00000"/>
                </a:solidFill>
                <a:latin typeface="Times New Roman" pitchFamily="18" charset="0"/>
                <a:cs typeface="Times New Roman" pitchFamily="18" charset="0"/>
                <a:sym typeface="Symbol" pitchFamily="18" charset="2"/>
              </a:rPr>
              <a:t>8</a:t>
            </a:r>
            <a:r>
              <a:rPr lang="en-US" sz="2000" b="1" dirty="0">
                <a:solidFill>
                  <a:srgbClr val="002060"/>
                </a:solidFill>
                <a:latin typeface="Times New Roman" pitchFamily="18" charset="0"/>
                <a:cs typeface="Times New Roman" pitchFamily="18" charset="0"/>
                <a:sym typeface="Symbol" pitchFamily="18" charset="2"/>
              </a:rPr>
              <a:t> – small (~10 x 10 cm or d=10 cm), </a:t>
            </a:r>
            <a:r>
              <a:rPr lang="en-US" sz="2400" b="1" dirty="0">
                <a:solidFill>
                  <a:srgbClr val="C00000"/>
                </a:solidFill>
                <a:latin typeface="Times New Roman" pitchFamily="18" charset="0"/>
                <a:cs typeface="Times New Roman" pitchFamily="18" charset="0"/>
                <a:sym typeface="Symbol" pitchFamily="18" charset="2"/>
              </a:rPr>
              <a:t>7</a:t>
            </a:r>
            <a:r>
              <a:rPr lang="en-US" sz="2000" b="1" dirty="0">
                <a:solidFill>
                  <a:srgbClr val="002060"/>
                </a:solidFill>
                <a:latin typeface="Times New Roman" pitchFamily="18" charset="0"/>
                <a:cs typeface="Times New Roman" pitchFamily="18" charset="0"/>
                <a:sym typeface="Symbol" pitchFamily="18" charset="2"/>
              </a:rPr>
              <a:t> – large (~20 x 20 cm)</a:t>
            </a:r>
            <a:r>
              <a:rPr lang="ru-RU" sz="2000" b="1" dirty="0">
                <a:solidFill>
                  <a:srgbClr val="002060"/>
                </a:solidFill>
                <a:latin typeface="Times New Roman" pitchFamily="18" charset="0"/>
                <a:cs typeface="Times New Roman" pitchFamily="18" charset="0"/>
                <a:sym typeface="Symbol" pitchFamily="18" charset="2"/>
              </a:rPr>
              <a:t> </a:t>
            </a:r>
            <a:endParaRPr lang="en-US" sz="2000" b="1" dirty="0">
              <a:solidFill>
                <a:srgbClr val="002060"/>
              </a:solidFill>
              <a:latin typeface="Times New Roman" pitchFamily="18" charset="0"/>
              <a:cs typeface="Times New Roman" pitchFamily="18" charset="0"/>
              <a:sym typeface="Symbol" pitchFamily="18" charset="2"/>
            </a:endParaRPr>
          </a:p>
          <a:p>
            <a:pPr marL="342900" indent="-342900">
              <a:lnSpc>
                <a:spcPct val="150000"/>
              </a:lnSpc>
              <a:buFontTx/>
              <a:buAutoNum type="arabicPeriod"/>
            </a:pPr>
            <a:r>
              <a:rPr lang="en-US" sz="2000" b="1" dirty="0">
                <a:solidFill>
                  <a:srgbClr val="002060"/>
                </a:solidFill>
                <a:latin typeface="Times New Roman" pitchFamily="18" charset="0"/>
                <a:cs typeface="Times New Roman" pitchFamily="18" charset="0"/>
                <a:sym typeface="Symbol" pitchFamily="18" charset="2"/>
              </a:rPr>
              <a:t>The optimal “Moderator – NG” distance is around </a:t>
            </a:r>
            <a:r>
              <a:rPr lang="en-US" sz="2400" b="1" i="1" dirty="0">
                <a:solidFill>
                  <a:srgbClr val="002060"/>
                </a:solidFill>
                <a:latin typeface="Times New Roman" pitchFamily="18" charset="0"/>
                <a:cs typeface="Times New Roman" pitchFamily="18" charset="0"/>
                <a:sym typeface="Symbol" pitchFamily="18" charset="2"/>
              </a:rPr>
              <a:t>L</a:t>
            </a:r>
            <a:r>
              <a:rPr lang="en-US" sz="2400" b="1" dirty="0">
                <a:solidFill>
                  <a:srgbClr val="002060"/>
                </a:solidFill>
                <a:latin typeface="Times New Roman" pitchFamily="18" charset="0"/>
                <a:cs typeface="Times New Roman" pitchFamily="18" charset="0"/>
                <a:sym typeface="Symbol" pitchFamily="18" charset="2"/>
              </a:rPr>
              <a:t> = (2 </a:t>
            </a:r>
            <a:r>
              <a:rPr lang="en-US" sz="2400" b="1" dirty="0">
                <a:solidFill>
                  <a:srgbClr val="002060"/>
                </a:solidFill>
                <a:latin typeface="Times New Roman" pitchFamily="18" charset="0"/>
                <a:cs typeface="Times New Roman" pitchFamily="18" charset="0"/>
                <a:sym typeface="Symbol"/>
              </a:rPr>
              <a:t> 3)</a:t>
            </a:r>
            <a:r>
              <a:rPr lang="en-US" sz="2400" b="1" dirty="0">
                <a:solidFill>
                  <a:srgbClr val="002060"/>
                </a:solidFill>
                <a:latin typeface="Times New Roman" pitchFamily="18" charset="0"/>
                <a:cs typeface="Times New Roman" pitchFamily="18" charset="0"/>
                <a:sym typeface="Symbol" pitchFamily="18" charset="2"/>
              </a:rPr>
              <a:t> m</a:t>
            </a:r>
          </a:p>
          <a:p>
            <a:pPr marL="342900" indent="-342900">
              <a:lnSpc>
                <a:spcPct val="150000"/>
              </a:lnSpc>
              <a:buFontTx/>
              <a:buAutoNum type="arabicPeriod"/>
            </a:pPr>
            <a:r>
              <a:rPr lang="en-US" sz="2000" b="1" dirty="0">
                <a:solidFill>
                  <a:srgbClr val="002060"/>
                </a:solidFill>
                <a:latin typeface="Times New Roman" pitchFamily="18" charset="0"/>
                <a:cs typeface="Times New Roman" pitchFamily="18" charset="0"/>
                <a:sym typeface="Symbol" pitchFamily="18" charset="2"/>
              </a:rPr>
              <a:t>Instruments can be grouped to take a full advantage of moderators</a:t>
            </a:r>
            <a:endParaRPr lang="en-US" b="1" dirty="0">
              <a:solidFill>
                <a:srgbClr val="002060"/>
              </a:solidFill>
              <a:latin typeface="Times New Roman" pitchFamily="18" charset="0"/>
              <a:cs typeface="Times New Roman" pitchFamily="18" charset="0"/>
              <a:sym typeface="Symbol" pitchFamily="18" charset="2"/>
            </a:endParaRPr>
          </a:p>
        </p:txBody>
      </p:sp>
      <p:sp>
        <p:nvSpPr>
          <p:cNvPr id="3" name="Прямоугольник 2">
            <a:extLst>
              <a:ext uri="{FF2B5EF4-FFF2-40B4-BE49-F238E27FC236}">
                <a16:creationId xmlns:a16="http://schemas.microsoft.com/office/drawing/2014/main" id="{362D6600-F8D8-BC45-BC8A-3AE7474F4C63}"/>
              </a:ext>
            </a:extLst>
          </p:cNvPr>
          <p:cNvSpPr/>
          <p:nvPr/>
        </p:nvSpPr>
        <p:spPr>
          <a:xfrm>
            <a:off x="7848754" y="6419461"/>
            <a:ext cx="3031664" cy="369332"/>
          </a:xfrm>
          <a:prstGeom prst="rect">
            <a:avLst/>
          </a:prstGeom>
        </p:spPr>
        <p:txBody>
          <a:bodyPr wrap="none">
            <a:spAutoFit/>
          </a:bodyPr>
          <a:lstStyle/>
          <a:p>
            <a:r>
              <a:rPr lang="en-US" dirty="0">
                <a:solidFill>
                  <a:srgbClr val="002060"/>
                </a:solidFill>
                <a:latin typeface="Times New Roman" panose="02020603050405020304" pitchFamily="18" charset="0"/>
                <a:ea typeface="Calibri" panose="020F0502020204030204" pitchFamily="34" charset="0"/>
              </a:rPr>
              <a:t>*) from report of A. </a:t>
            </a:r>
            <a:r>
              <a:rPr lang="en-US" dirty="0" err="1">
                <a:solidFill>
                  <a:srgbClr val="002060"/>
                </a:solidFill>
                <a:latin typeface="Times New Roman" panose="02020603050405020304" pitchFamily="18" charset="0"/>
                <a:ea typeface="Calibri" panose="020F0502020204030204" pitchFamily="34" charset="0"/>
              </a:rPr>
              <a:t>Balagurov</a:t>
            </a:r>
            <a:endParaRPr lang="ru-RU" dirty="0"/>
          </a:p>
        </p:txBody>
      </p:sp>
      <p:sp>
        <p:nvSpPr>
          <p:cNvPr id="5" name="Нижний колонтитул 4">
            <a:extLst>
              <a:ext uri="{FF2B5EF4-FFF2-40B4-BE49-F238E27FC236}">
                <a16:creationId xmlns:a16="http://schemas.microsoft.com/office/drawing/2014/main" id="{11DD1D66-85C7-4E2C-9AED-7E9D6A0FFC0A}"/>
              </a:ext>
            </a:extLst>
          </p:cNvPr>
          <p:cNvSpPr>
            <a:spLocks noGrp="1"/>
          </p:cNvSpPr>
          <p:nvPr>
            <p:ph type="ftr" sz="quarter" idx="11"/>
          </p:nvPr>
        </p:nvSpPr>
        <p:spPr/>
        <p:txBody>
          <a:bodyPr/>
          <a:lstStyle/>
          <a:p>
            <a:r>
              <a:rPr lang="en-US"/>
              <a:t>127th session of the JINR Scientific Council, 20 – 21 February 2020, Dubna</a:t>
            </a:r>
            <a:endParaRPr lang="ru-RU"/>
          </a:p>
        </p:txBody>
      </p:sp>
    </p:spTree>
    <p:extLst>
      <p:ext uri="{BB962C8B-B14F-4D97-AF65-F5344CB8AC3E}">
        <p14:creationId xmlns:p14="http://schemas.microsoft.com/office/powerpoint/2010/main" val="4081867954"/>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7E6890F-341D-9041-AC6C-8C206572BE97}"/>
              </a:ext>
            </a:extLst>
          </p:cNvPr>
          <p:cNvPicPr>
            <a:picLocks noChangeAspect="1"/>
          </p:cNvPicPr>
          <p:nvPr/>
        </p:nvPicPr>
        <p:blipFill>
          <a:blip r:embed="rId2"/>
          <a:stretch>
            <a:fillRect/>
          </a:stretch>
        </p:blipFill>
        <p:spPr>
          <a:xfrm rot="10800000">
            <a:off x="2457478" y="-136526"/>
            <a:ext cx="7812366" cy="7362497"/>
          </a:xfrm>
          <a:prstGeom prst="rect">
            <a:avLst/>
          </a:prstGeom>
        </p:spPr>
      </p:pic>
      <p:sp>
        <p:nvSpPr>
          <p:cNvPr id="6" name="Прямоугольник 5">
            <a:extLst>
              <a:ext uri="{FF2B5EF4-FFF2-40B4-BE49-F238E27FC236}">
                <a16:creationId xmlns:a16="http://schemas.microsoft.com/office/drawing/2014/main" id="{0F7093AF-6584-F843-87F1-807E651599C8}"/>
              </a:ext>
            </a:extLst>
          </p:cNvPr>
          <p:cNvSpPr/>
          <p:nvPr/>
        </p:nvSpPr>
        <p:spPr>
          <a:xfrm>
            <a:off x="-21488" y="4393919"/>
            <a:ext cx="2343808" cy="2308324"/>
          </a:xfrm>
          <a:prstGeom prst="rect">
            <a:avLst/>
          </a:prstGeom>
          <a:solidFill>
            <a:schemeClr val="bg1"/>
          </a:solidFill>
        </p:spPr>
        <p:txBody>
          <a:bodyPr wrap="square">
            <a:spAutoFit/>
          </a:bodyPr>
          <a:lstStyle/>
          <a:p>
            <a:r>
              <a:rPr lang="en-US" sz="1600" b="1" dirty="0">
                <a:solidFill>
                  <a:srgbClr val="002060"/>
                </a:solidFill>
                <a:latin typeface="Calibri" panose="020F0502020204030204" pitchFamily="34" charset="0"/>
              </a:rPr>
              <a:t>32 </a:t>
            </a:r>
            <a:r>
              <a:rPr lang="en-US" sz="1600" b="1" dirty="0" err="1">
                <a:solidFill>
                  <a:srgbClr val="002060"/>
                </a:solidFill>
                <a:latin typeface="Calibri" panose="020F0502020204030204" pitchFamily="34" charset="0"/>
              </a:rPr>
              <a:t>beamports</a:t>
            </a:r>
            <a:r>
              <a:rPr lang="en-US" sz="1600" b="1" dirty="0">
                <a:solidFill>
                  <a:srgbClr val="002060"/>
                </a:solidFill>
                <a:latin typeface="Calibri" panose="020F0502020204030204" pitchFamily="34" charset="0"/>
              </a:rPr>
              <a:t> with </a:t>
            </a:r>
          </a:p>
          <a:p>
            <a:r>
              <a:rPr lang="en-US" sz="1600" b="1" dirty="0">
                <a:solidFill>
                  <a:srgbClr val="002060"/>
                </a:solidFill>
                <a:latin typeface="Calibri" panose="020F0502020204030204" pitchFamily="34" charset="0"/>
              </a:rPr>
              <a:t>10° separation:</a:t>
            </a:r>
          </a:p>
          <a:p>
            <a:endParaRPr lang="en-US" sz="1600" b="1" dirty="0">
              <a:solidFill>
                <a:srgbClr val="002060"/>
              </a:solidFill>
              <a:latin typeface="Calibri" panose="020F0502020204030204" pitchFamily="34" charset="0"/>
            </a:endParaRPr>
          </a:p>
          <a:p>
            <a:r>
              <a:rPr lang="en-US" sz="1600" b="1" dirty="0">
                <a:solidFill>
                  <a:srgbClr val="002060"/>
                </a:solidFill>
                <a:latin typeface="Calibri" panose="020F0502020204030204" pitchFamily="34" charset="0"/>
              </a:rPr>
              <a:t>For instruments:</a:t>
            </a:r>
          </a:p>
          <a:p>
            <a:r>
              <a:rPr lang="en-US" sz="1600" b="1" dirty="0">
                <a:solidFill>
                  <a:srgbClr val="002060"/>
                </a:solidFill>
                <a:latin typeface="Calibri" panose="020F0502020204030204" pitchFamily="34" charset="0"/>
              </a:rPr>
              <a:t>4 – bi spectral</a:t>
            </a:r>
          </a:p>
          <a:p>
            <a:r>
              <a:rPr lang="en-US" sz="1600" b="1" dirty="0">
                <a:solidFill>
                  <a:srgbClr val="002060"/>
                </a:solidFill>
                <a:latin typeface="Calibri" panose="020F0502020204030204" pitchFamily="34" charset="0"/>
              </a:rPr>
              <a:t>8 – large cold</a:t>
            </a:r>
          </a:p>
          <a:p>
            <a:r>
              <a:rPr lang="en-US" sz="1600" b="1" dirty="0">
                <a:solidFill>
                  <a:srgbClr val="002060"/>
                </a:solidFill>
                <a:latin typeface="Calibri" panose="020F0502020204030204" pitchFamily="34" charset="0"/>
              </a:rPr>
              <a:t>8 – large very cold</a:t>
            </a:r>
          </a:p>
          <a:p>
            <a:r>
              <a:rPr lang="en-US" sz="1600" b="1" dirty="0">
                <a:solidFill>
                  <a:srgbClr val="002060"/>
                </a:solidFill>
                <a:latin typeface="Calibri" panose="020F0502020204030204" pitchFamily="34" charset="0"/>
              </a:rPr>
              <a:t>8 – small cold</a:t>
            </a:r>
          </a:p>
          <a:p>
            <a:r>
              <a:rPr lang="en-US" sz="1600" b="1" dirty="0">
                <a:solidFill>
                  <a:srgbClr val="002060"/>
                </a:solidFill>
                <a:latin typeface="Calibri" panose="020F0502020204030204" pitchFamily="34" charset="0"/>
              </a:rPr>
              <a:t>4- small tangential cold</a:t>
            </a:r>
            <a:endParaRPr lang="ru-RU" sz="1600" dirty="0"/>
          </a:p>
        </p:txBody>
      </p:sp>
      <p:pic>
        <p:nvPicPr>
          <p:cNvPr id="9" name="Рисунок 8">
            <a:extLst>
              <a:ext uri="{FF2B5EF4-FFF2-40B4-BE49-F238E27FC236}">
                <a16:creationId xmlns:a16="http://schemas.microsoft.com/office/drawing/2014/main" id="{3563C867-BAAC-CC44-9C38-61EBB9850806}"/>
              </a:ext>
            </a:extLst>
          </p:cNvPr>
          <p:cNvPicPr>
            <a:picLocks noChangeAspect="1"/>
          </p:cNvPicPr>
          <p:nvPr/>
        </p:nvPicPr>
        <p:blipFill>
          <a:blip r:embed="rId3"/>
          <a:stretch>
            <a:fillRect/>
          </a:stretch>
        </p:blipFill>
        <p:spPr>
          <a:xfrm rot="10800000">
            <a:off x="2157137" y="-58719"/>
            <a:ext cx="8304310" cy="6858000"/>
          </a:xfrm>
          <a:prstGeom prst="rect">
            <a:avLst/>
          </a:prstGeom>
        </p:spPr>
      </p:pic>
      <p:sp>
        <p:nvSpPr>
          <p:cNvPr id="3" name="Прямоугольник 2">
            <a:extLst>
              <a:ext uri="{FF2B5EF4-FFF2-40B4-BE49-F238E27FC236}">
                <a16:creationId xmlns:a16="http://schemas.microsoft.com/office/drawing/2014/main" id="{6E88E0BA-4BF6-8647-8D72-37AEC318AD81}"/>
              </a:ext>
            </a:extLst>
          </p:cNvPr>
          <p:cNvSpPr/>
          <p:nvPr/>
        </p:nvSpPr>
        <p:spPr>
          <a:xfrm>
            <a:off x="1343915" y="3746607"/>
            <a:ext cx="3061948" cy="369332"/>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2- small/tangential/cold (80K) </a:t>
            </a:r>
            <a:endParaRPr lang="ru-RU" dirty="0"/>
          </a:p>
        </p:txBody>
      </p:sp>
      <p:sp>
        <p:nvSpPr>
          <p:cNvPr id="10" name="Прямоугольник 9">
            <a:extLst>
              <a:ext uri="{FF2B5EF4-FFF2-40B4-BE49-F238E27FC236}">
                <a16:creationId xmlns:a16="http://schemas.microsoft.com/office/drawing/2014/main" id="{FDA57100-F4EE-AA44-9D63-0306F8A7D2AD}"/>
              </a:ext>
            </a:extLst>
          </p:cNvPr>
          <p:cNvSpPr/>
          <p:nvPr/>
        </p:nvSpPr>
        <p:spPr>
          <a:xfrm>
            <a:off x="8475572" y="3669900"/>
            <a:ext cx="3716428" cy="369332"/>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2- small/ tangential/ very cold (&lt;30K)</a:t>
            </a:r>
            <a:endParaRPr lang="ru-RU" dirty="0"/>
          </a:p>
        </p:txBody>
      </p:sp>
      <p:sp>
        <p:nvSpPr>
          <p:cNvPr id="8" name="Прямоугольник 7">
            <a:extLst>
              <a:ext uri="{FF2B5EF4-FFF2-40B4-BE49-F238E27FC236}">
                <a16:creationId xmlns:a16="http://schemas.microsoft.com/office/drawing/2014/main" id="{2C3BDDD0-0B81-DC45-890C-E6CBA2A8A366}"/>
              </a:ext>
            </a:extLst>
          </p:cNvPr>
          <p:cNvSpPr/>
          <p:nvPr/>
        </p:nvSpPr>
        <p:spPr>
          <a:xfrm>
            <a:off x="7056260" y="4936030"/>
            <a:ext cx="1508490" cy="646331"/>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4 – bi spectral</a:t>
            </a:r>
          </a:p>
          <a:p>
            <a:r>
              <a:rPr lang="en-US" b="1" dirty="0">
                <a:solidFill>
                  <a:srgbClr val="002060"/>
                </a:solidFill>
                <a:latin typeface="Calibri" panose="020F0502020204030204" pitchFamily="34" charset="0"/>
              </a:rPr>
              <a:t>(300+80K)</a:t>
            </a:r>
          </a:p>
        </p:txBody>
      </p:sp>
      <p:sp>
        <p:nvSpPr>
          <p:cNvPr id="11" name="Прямоугольник 10">
            <a:extLst>
              <a:ext uri="{FF2B5EF4-FFF2-40B4-BE49-F238E27FC236}">
                <a16:creationId xmlns:a16="http://schemas.microsoft.com/office/drawing/2014/main" id="{E70E5A64-6308-9C4A-8CAF-B233440A5AF6}"/>
              </a:ext>
            </a:extLst>
          </p:cNvPr>
          <p:cNvSpPr/>
          <p:nvPr/>
        </p:nvSpPr>
        <p:spPr>
          <a:xfrm>
            <a:off x="4326606" y="4936030"/>
            <a:ext cx="1535243" cy="646331"/>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4– small /cold </a:t>
            </a:r>
          </a:p>
          <a:p>
            <a:r>
              <a:rPr lang="en-US" b="1" dirty="0">
                <a:solidFill>
                  <a:srgbClr val="002060"/>
                </a:solidFill>
                <a:latin typeface="Calibri" panose="020F0502020204030204" pitchFamily="34" charset="0"/>
              </a:rPr>
              <a:t>(80K)</a:t>
            </a:r>
          </a:p>
        </p:txBody>
      </p:sp>
      <p:sp>
        <p:nvSpPr>
          <p:cNvPr id="12" name="Прямоугольник 11">
            <a:extLst>
              <a:ext uri="{FF2B5EF4-FFF2-40B4-BE49-F238E27FC236}">
                <a16:creationId xmlns:a16="http://schemas.microsoft.com/office/drawing/2014/main" id="{078E5E77-A03D-4741-B425-1E8D1AE8BA19}"/>
              </a:ext>
            </a:extLst>
          </p:cNvPr>
          <p:cNvSpPr/>
          <p:nvPr/>
        </p:nvSpPr>
        <p:spPr>
          <a:xfrm>
            <a:off x="6718826" y="330278"/>
            <a:ext cx="2135969"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4 – small/ cold (80K)</a:t>
            </a:r>
          </a:p>
        </p:txBody>
      </p:sp>
      <p:sp>
        <p:nvSpPr>
          <p:cNvPr id="13" name="Прямоугольник 12">
            <a:extLst>
              <a:ext uri="{FF2B5EF4-FFF2-40B4-BE49-F238E27FC236}">
                <a16:creationId xmlns:a16="http://schemas.microsoft.com/office/drawing/2014/main" id="{17DF7F94-B794-5247-8D21-B992A8C306E1}"/>
              </a:ext>
            </a:extLst>
          </p:cNvPr>
          <p:cNvSpPr/>
          <p:nvPr/>
        </p:nvSpPr>
        <p:spPr>
          <a:xfrm>
            <a:off x="8689731" y="1960989"/>
            <a:ext cx="2684325"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8 – large/ very cold (&lt;30K)</a:t>
            </a:r>
          </a:p>
        </p:txBody>
      </p:sp>
      <p:sp>
        <p:nvSpPr>
          <p:cNvPr id="14" name="Прямоугольник 13">
            <a:extLst>
              <a:ext uri="{FF2B5EF4-FFF2-40B4-BE49-F238E27FC236}">
                <a16:creationId xmlns:a16="http://schemas.microsoft.com/office/drawing/2014/main" id="{95EBFC5F-4BE7-B04A-A5AE-1E6C6F0C2D23}"/>
              </a:ext>
            </a:extLst>
          </p:cNvPr>
          <p:cNvSpPr/>
          <p:nvPr/>
        </p:nvSpPr>
        <p:spPr>
          <a:xfrm>
            <a:off x="2266212" y="1982650"/>
            <a:ext cx="2002536"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8 – large cold (80K)</a:t>
            </a:r>
          </a:p>
        </p:txBody>
      </p:sp>
      <p:sp>
        <p:nvSpPr>
          <p:cNvPr id="15" name="TextBox 14">
            <a:extLst>
              <a:ext uri="{FF2B5EF4-FFF2-40B4-BE49-F238E27FC236}">
                <a16:creationId xmlns:a16="http://schemas.microsoft.com/office/drawing/2014/main" id="{182C31F6-E32D-5142-B3A2-B07E11713714}"/>
              </a:ext>
            </a:extLst>
          </p:cNvPr>
          <p:cNvSpPr txBox="1"/>
          <p:nvPr/>
        </p:nvSpPr>
        <p:spPr>
          <a:xfrm>
            <a:off x="6928801" y="5794308"/>
            <a:ext cx="1429366" cy="400110"/>
          </a:xfrm>
          <a:prstGeom prst="rect">
            <a:avLst/>
          </a:prstGeom>
          <a:noFill/>
        </p:spPr>
        <p:txBody>
          <a:bodyPr wrap="none" rtlCol="0">
            <a:spAutoFit/>
          </a:bodyPr>
          <a:lstStyle/>
          <a:p>
            <a:r>
              <a:rPr lang="en-US" sz="2000" b="1" dirty="0">
                <a:solidFill>
                  <a:schemeClr val="bg1"/>
                </a:solidFill>
              </a:rPr>
              <a:t>Be reflector</a:t>
            </a:r>
            <a:endParaRPr lang="ru-RU" sz="2000" b="1" dirty="0">
              <a:solidFill>
                <a:schemeClr val="bg1"/>
              </a:solidFill>
            </a:endParaRPr>
          </a:p>
        </p:txBody>
      </p:sp>
      <p:sp>
        <p:nvSpPr>
          <p:cNvPr id="16" name="TextBox 15">
            <a:extLst>
              <a:ext uri="{FF2B5EF4-FFF2-40B4-BE49-F238E27FC236}">
                <a16:creationId xmlns:a16="http://schemas.microsoft.com/office/drawing/2014/main" id="{DD2500E5-F7BC-6C41-9CC0-68F842DAAAD4}"/>
              </a:ext>
            </a:extLst>
          </p:cNvPr>
          <p:cNvSpPr txBox="1"/>
          <p:nvPr/>
        </p:nvSpPr>
        <p:spPr>
          <a:xfrm>
            <a:off x="5283372" y="4631822"/>
            <a:ext cx="2287934" cy="369332"/>
          </a:xfrm>
          <a:prstGeom prst="rect">
            <a:avLst/>
          </a:prstGeom>
          <a:solidFill>
            <a:schemeClr val="bg1"/>
          </a:solidFill>
        </p:spPr>
        <p:txBody>
          <a:bodyPr wrap="none" rtlCol="0">
            <a:spAutoFit/>
          </a:bodyPr>
          <a:lstStyle/>
          <a:p>
            <a:r>
              <a:rPr lang="en-US" dirty="0"/>
              <a:t>Water pre-moderators</a:t>
            </a:r>
            <a:endParaRPr lang="ru-RU" dirty="0"/>
          </a:p>
        </p:txBody>
      </p:sp>
      <p:sp>
        <p:nvSpPr>
          <p:cNvPr id="17" name="TextBox 16">
            <a:extLst>
              <a:ext uri="{FF2B5EF4-FFF2-40B4-BE49-F238E27FC236}">
                <a16:creationId xmlns:a16="http://schemas.microsoft.com/office/drawing/2014/main" id="{C79E0127-B9BB-9648-8430-B9A07ACB6643}"/>
              </a:ext>
            </a:extLst>
          </p:cNvPr>
          <p:cNvSpPr txBox="1"/>
          <p:nvPr/>
        </p:nvSpPr>
        <p:spPr>
          <a:xfrm>
            <a:off x="6718826" y="3339287"/>
            <a:ext cx="622478" cy="369332"/>
          </a:xfrm>
          <a:prstGeom prst="rect">
            <a:avLst/>
          </a:prstGeom>
          <a:noFill/>
        </p:spPr>
        <p:txBody>
          <a:bodyPr wrap="none" rtlCol="0">
            <a:spAutoFit/>
          </a:bodyPr>
          <a:lstStyle/>
          <a:p>
            <a:r>
              <a:rPr lang="en-US" dirty="0">
                <a:solidFill>
                  <a:schemeClr val="bg1"/>
                </a:solidFill>
              </a:rPr>
              <a:t>Core</a:t>
            </a:r>
            <a:endParaRPr lang="ru-RU" dirty="0">
              <a:solidFill>
                <a:schemeClr val="bg1"/>
              </a:solidFill>
            </a:endParaRPr>
          </a:p>
        </p:txBody>
      </p:sp>
      <p:cxnSp>
        <p:nvCxnSpPr>
          <p:cNvPr id="20" name="Прямая со стрелкой 19">
            <a:extLst>
              <a:ext uri="{FF2B5EF4-FFF2-40B4-BE49-F238E27FC236}">
                <a16:creationId xmlns:a16="http://schemas.microsoft.com/office/drawing/2014/main" id="{6D53D289-9B33-0642-8862-5E306E8A4878}"/>
              </a:ext>
            </a:extLst>
          </p:cNvPr>
          <p:cNvCxnSpPr>
            <a:cxnSpLocks/>
          </p:cNvCxnSpPr>
          <p:nvPr/>
        </p:nvCxnSpPr>
        <p:spPr>
          <a:xfrm flipH="1">
            <a:off x="6972426" y="3909051"/>
            <a:ext cx="677920" cy="812111"/>
          </a:xfrm>
          <a:prstGeom prst="straightConnector1">
            <a:avLst/>
          </a:prstGeom>
          <a:ln w="412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3BBC0CA6-64EE-DD42-9C43-F6A67F9C3DBF}"/>
              </a:ext>
            </a:extLst>
          </p:cNvPr>
          <p:cNvCxnSpPr>
            <a:cxnSpLocks/>
          </p:cNvCxnSpPr>
          <p:nvPr/>
        </p:nvCxnSpPr>
        <p:spPr>
          <a:xfrm>
            <a:off x="5108471" y="3726149"/>
            <a:ext cx="591289" cy="995013"/>
          </a:xfrm>
          <a:prstGeom prst="straightConnector1">
            <a:avLst/>
          </a:prstGeom>
          <a:ln w="412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5FB8F367-2B95-DC45-B3BA-815CDC0595A9}"/>
              </a:ext>
            </a:extLst>
          </p:cNvPr>
          <p:cNvCxnSpPr>
            <a:cxnSpLocks/>
          </p:cNvCxnSpPr>
          <p:nvPr/>
        </p:nvCxnSpPr>
        <p:spPr>
          <a:xfrm flipV="1">
            <a:off x="6526918" y="699610"/>
            <a:ext cx="1116566" cy="1243726"/>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4555376D-90CA-2C44-8B25-72C258033F60}"/>
              </a:ext>
            </a:extLst>
          </p:cNvPr>
          <p:cNvCxnSpPr>
            <a:cxnSpLocks/>
          </p:cNvCxnSpPr>
          <p:nvPr/>
        </p:nvCxnSpPr>
        <p:spPr>
          <a:xfrm flipV="1">
            <a:off x="7708018" y="2350268"/>
            <a:ext cx="1922136" cy="529240"/>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9A1F1A23-1D6D-7D45-877F-55EC1C8DD59F}"/>
              </a:ext>
            </a:extLst>
          </p:cNvPr>
          <p:cNvCxnSpPr>
            <a:cxnSpLocks/>
          </p:cNvCxnSpPr>
          <p:nvPr/>
        </p:nvCxnSpPr>
        <p:spPr>
          <a:xfrm>
            <a:off x="7810505" y="3013277"/>
            <a:ext cx="1766641" cy="644279"/>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a:extLst>
              <a:ext uri="{FF2B5EF4-FFF2-40B4-BE49-F238E27FC236}">
                <a16:creationId xmlns:a16="http://schemas.microsoft.com/office/drawing/2014/main" id="{AAE34C74-2D91-0745-B2DD-75E23E1E6B1B}"/>
              </a:ext>
            </a:extLst>
          </p:cNvPr>
          <p:cNvCxnSpPr>
            <a:cxnSpLocks/>
          </p:cNvCxnSpPr>
          <p:nvPr/>
        </p:nvCxnSpPr>
        <p:spPr>
          <a:xfrm flipH="1">
            <a:off x="7625443" y="4110596"/>
            <a:ext cx="111674" cy="722661"/>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a:extLst>
              <a:ext uri="{FF2B5EF4-FFF2-40B4-BE49-F238E27FC236}">
                <a16:creationId xmlns:a16="http://schemas.microsoft.com/office/drawing/2014/main" id="{4067E84F-B54C-364D-9F7F-2C85A5DCAED1}"/>
              </a:ext>
            </a:extLst>
          </p:cNvPr>
          <p:cNvCxnSpPr>
            <a:cxnSpLocks/>
          </p:cNvCxnSpPr>
          <p:nvPr/>
        </p:nvCxnSpPr>
        <p:spPr>
          <a:xfrm>
            <a:off x="5081003" y="4148696"/>
            <a:ext cx="270163" cy="684561"/>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98CD48FC-B309-6B4A-8F1D-49155DECC6BE}"/>
              </a:ext>
            </a:extLst>
          </p:cNvPr>
          <p:cNvCxnSpPr>
            <a:cxnSpLocks/>
            <a:endCxn id="14" idx="2"/>
          </p:cNvCxnSpPr>
          <p:nvPr/>
        </p:nvCxnSpPr>
        <p:spPr>
          <a:xfrm flipH="1" flipV="1">
            <a:off x="3267480" y="2351982"/>
            <a:ext cx="1857708" cy="530584"/>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a:extLst>
              <a:ext uri="{FF2B5EF4-FFF2-40B4-BE49-F238E27FC236}">
                <a16:creationId xmlns:a16="http://schemas.microsoft.com/office/drawing/2014/main" id="{1BB5BC4D-6544-984D-881B-0E1D507055F7}"/>
              </a:ext>
            </a:extLst>
          </p:cNvPr>
          <p:cNvCxnSpPr>
            <a:cxnSpLocks/>
          </p:cNvCxnSpPr>
          <p:nvPr/>
        </p:nvCxnSpPr>
        <p:spPr>
          <a:xfrm flipH="1">
            <a:off x="3396343" y="3067232"/>
            <a:ext cx="1572642" cy="602668"/>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Нижний колонтитул 1">
            <a:extLst>
              <a:ext uri="{FF2B5EF4-FFF2-40B4-BE49-F238E27FC236}">
                <a16:creationId xmlns:a16="http://schemas.microsoft.com/office/drawing/2014/main" id="{3D9B6D0D-CEF6-4BB4-ADA0-DE5E46C88FD0}"/>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25" name="Заголовок 2">
            <a:extLst>
              <a:ext uri="{FF2B5EF4-FFF2-40B4-BE49-F238E27FC236}">
                <a16:creationId xmlns:a16="http://schemas.microsoft.com/office/drawing/2014/main" id="{04AAA6DD-D366-4D12-957F-18F0C84F931C}"/>
              </a:ext>
            </a:extLst>
          </p:cNvPr>
          <p:cNvSpPr txBox="1">
            <a:spLocks/>
          </p:cNvSpPr>
          <p:nvPr/>
        </p:nvSpPr>
        <p:spPr>
          <a:xfrm>
            <a:off x="58154" y="1217161"/>
            <a:ext cx="5293012" cy="77343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a:lstStyle>
          <a:p>
            <a:r>
              <a:rPr lang="en-US" sz="2800" b="0" dirty="0">
                <a:latin typeface="Arial" panose="020B0604020202020204" pitchFamily="34" charset="0"/>
                <a:cs typeface="Arial" panose="020B0604020202020204" pitchFamily="34" charset="0"/>
              </a:rPr>
              <a:t>Moderators design</a:t>
            </a:r>
          </a:p>
          <a:p>
            <a:r>
              <a:rPr lang="en-US" sz="2800" b="0" dirty="0">
                <a:latin typeface="Arial" panose="020B0604020202020204" pitchFamily="34" charset="0"/>
                <a:cs typeface="Arial" panose="020B0604020202020204" pitchFamily="34" charset="0"/>
              </a:rPr>
              <a:t> for DNS-IV</a:t>
            </a:r>
          </a:p>
        </p:txBody>
      </p:sp>
    </p:spTree>
    <p:extLst>
      <p:ext uri="{BB962C8B-B14F-4D97-AF65-F5344CB8AC3E}">
        <p14:creationId xmlns:p14="http://schemas.microsoft.com/office/powerpoint/2010/main" val="2809522445"/>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9"/>
                                        </p:tgtEl>
                                        <p:attrNameLst>
                                          <p:attrName>ppt_w</p:attrName>
                                        </p:attrNameLst>
                                      </p:cBhvr>
                                      <p:tavLst>
                                        <p:tav tm="0">
                                          <p:val>
                                            <p:strVal val="ppt_w"/>
                                          </p:val>
                                        </p:tav>
                                        <p:tav tm="100000">
                                          <p:val>
                                            <p:fltVal val="0"/>
                                          </p:val>
                                        </p:tav>
                                      </p:tavLst>
                                    </p:anim>
                                    <p:anim calcmode="lin" valueType="num">
                                      <p:cBhvr>
                                        <p:cTn id="63" dur="500"/>
                                        <p:tgtEl>
                                          <p:spTgt spid="9"/>
                                        </p:tgtEl>
                                        <p:attrNameLst>
                                          <p:attrName>ppt_h</p:attrName>
                                        </p:attrNameLst>
                                      </p:cBhvr>
                                      <p:tavLst>
                                        <p:tav tm="0">
                                          <p:val>
                                            <p:strVal val="ppt_h"/>
                                          </p:val>
                                        </p:tav>
                                        <p:tav tm="100000">
                                          <p:val>
                                            <p:fltVal val="0"/>
                                          </p:val>
                                        </p:tav>
                                      </p:tavLst>
                                    </p:anim>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4"/>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3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35"/>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35"/>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41"/>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41"/>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43"/>
                                        </p:tgtEl>
                                        <p:attrNameLst>
                                          <p:attrName>style.visibility</p:attrName>
                                        </p:attrNameLst>
                                      </p:cBhvr>
                                      <p:to>
                                        <p:strVal val="visible"/>
                                      </p:to>
                                    </p:set>
                                  </p:childTnLst>
                                </p:cTn>
                              </p:par>
                              <p:par>
                                <p:cTn id="98" presetID="1" presetClass="exit" presetSubtype="0" fill="hold" nodeType="withEffect">
                                  <p:stCondLst>
                                    <p:cond delay="0"/>
                                  </p:stCondLst>
                                  <p:childTnLst>
                                    <p:set>
                                      <p:cBhvr>
                                        <p:cTn id="99" dur="1" fill="hold">
                                          <p:stCondLst>
                                            <p:cond delay="0"/>
                                          </p:stCondLst>
                                        </p:cTn>
                                        <p:tgtEl>
                                          <p:spTgt spid="43"/>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childTnLst>
                                </p:cTn>
                              </p:par>
                              <p:par>
                                <p:cTn id="102" presetID="1" presetClass="exit" presetSubtype="0" fill="hold" nodeType="withEffect">
                                  <p:stCondLst>
                                    <p:cond delay="0"/>
                                  </p:stCondLst>
                                  <p:childTnLst>
                                    <p:set>
                                      <p:cBhvr>
                                        <p:cTn id="103" dur="1" fill="hold">
                                          <p:stCondLst>
                                            <p:cond delay="0"/>
                                          </p:stCondLst>
                                        </p:cTn>
                                        <p:tgtEl>
                                          <p:spTgt spid="45"/>
                                        </p:tgtEl>
                                        <p:attrNameLst>
                                          <p:attrName>style.visibility</p:attrName>
                                        </p:attrNameLst>
                                      </p:cBhvr>
                                      <p:to>
                                        <p:strVal val="hidden"/>
                                      </p:to>
                                    </p:set>
                                  </p:childTnLst>
                                </p:cTn>
                              </p:par>
                              <p:par>
                                <p:cTn id="104" presetID="1" presetClass="entr" presetSubtype="0"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childTnLst>
                                </p:cTn>
                              </p:par>
                              <p:par>
                                <p:cTn id="106" presetID="1" presetClass="exit" presetSubtype="0" fill="hold" nodeType="withEffect">
                                  <p:stCondLst>
                                    <p:cond delay="0"/>
                                  </p:stCondLst>
                                  <p:childTnLst>
                                    <p:set>
                                      <p:cBhvr>
                                        <p:cTn id="107"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3" grpId="1" animBg="1"/>
      <p:bldP spid="10" grpId="0" animBg="1"/>
      <p:bldP spid="10" grpId="1"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5" grpId="0"/>
      <p:bldP spid="15" grpId="1"/>
      <p:bldP spid="16" grpId="0" animBg="1"/>
      <p:bldP spid="16" grpId="1" animBg="1"/>
      <p:bldP spid="17" grpId="0"/>
      <p:bldP spid="17" grpId="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7ED13A11-BCA2-48FE-8E7F-3A6CFBE4D6CB}"/>
              </a:ext>
            </a:extLst>
          </p:cNvPr>
          <p:cNvSpPr>
            <a:spLocks noGrp="1"/>
          </p:cNvSpPr>
          <p:nvPr>
            <p:ph type="title"/>
          </p:nvPr>
        </p:nvSpPr>
        <p:spPr/>
        <p:txBody>
          <a:bodyPr/>
          <a:lstStyle/>
          <a:p>
            <a:r>
              <a:rPr lang="en-US" dirty="0"/>
              <a:t>Current status</a:t>
            </a:r>
          </a:p>
        </p:txBody>
      </p:sp>
      <p:sp>
        <p:nvSpPr>
          <p:cNvPr id="4" name="Объект 3">
            <a:extLst>
              <a:ext uri="{FF2B5EF4-FFF2-40B4-BE49-F238E27FC236}">
                <a16:creationId xmlns:a16="http://schemas.microsoft.com/office/drawing/2014/main" id="{775936BC-A1C3-44E6-9F4A-39C3EE51C815}"/>
              </a:ext>
            </a:extLst>
          </p:cNvPr>
          <p:cNvSpPr>
            <a:spLocks noGrp="1"/>
          </p:cNvSpPr>
          <p:nvPr>
            <p:ph idx="1"/>
          </p:nvPr>
        </p:nvSpPr>
        <p:spPr/>
        <p:txBody>
          <a:bodyPr/>
          <a:lstStyle/>
          <a:p>
            <a:pPr>
              <a:lnSpc>
                <a:spcPct val="150000"/>
              </a:lnSpc>
            </a:pPr>
            <a:r>
              <a:rPr lang="en-US" dirty="0"/>
              <a:t>According to the </a:t>
            </a:r>
            <a:r>
              <a:rPr lang="en-US" dirty="0">
                <a:solidFill>
                  <a:srgbClr val="FF0000"/>
                </a:solidFill>
              </a:rPr>
              <a:t>recommendations of the PAC </a:t>
            </a:r>
            <a:r>
              <a:rPr lang="en-US" dirty="0"/>
              <a:t>extensive work on studying the experimental background at IBR-2 instruments is in progress;</a:t>
            </a:r>
          </a:p>
          <a:p>
            <a:pPr>
              <a:lnSpc>
                <a:spcPct val="150000"/>
              </a:lnSpc>
            </a:pPr>
            <a:r>
              <a:rPr lang="en-US" dirty="0"/>
              <a:t>Negotiation with </a:t>
            </a:r>
            <a:r>
              <a:rPr lang="en-US" dirty="0" err="1"/>
              <a:t>RosAtom</a:t>
            </a:r>
            <a:r>
              <a:rPr lang="en-US" dirty="0"/>
              <a:t> enterprises are in progress;</a:t>
            </a:r>
          </a:p>
          <a:p>
            <a:pPr>
              <a:lnSpc>
                <a:spcPct val="150000"/>
              </a:lnSpc>
            </a:pPr>
            <a:r>
              <a:rPr lang="en-US" dirty="0"/>
              <a:t>The program on simulation of the instruments at DNS-IV is launched at FLNP;</a:t>
            </a:r>
          </a:p>
        </p:txBody>
      </p:sp>
      <p:sp>
        <p:nvSpPr>
          <p:cNvPr id="2" name="Нижний колонтитул 1">
            <a:extLst>
              <a:ext uri="{FF2B5EF4-FFF2-40B4-BE49-F238E27FC236}">
                <a16:creationId xmlns:a16="http://schemas.microsoft.com/office/drawing/2014/main" id="{F4CBFECC-C593-4E55-ADB7-F3A132A9FB60}"/>
              </a:ext>
            </a:extLst>
          </p:cNvPr>
          <p:cNvSpPr>
            <a:spLocks noGrp="1"/>
          </p:cNvSpPr>
          <p:nvPr>
            <p:ph type="ftr" sz="quarter" idx="11"/>
          </p:nvPr>
        </p:nvSpPr>
        <p:spPr/>
        <p:txBody>
          <a:bodyPr/>
          <a:lstStyle/>
          <a:p>
            <a:r>
              <a:rPr lang="en-US"/>
              <a:t>127th session of the JINR Scientific Council, 20 – 21 February 2020, Dubna</a:t>
            </a:r>
            <a:endParaRPr lang="ru-RU"/>
          </a:p>
        </p:txBody>
      </p:sp>
    </p:spTree>
    <p:extLst>
      <p:ext uri="{BB962C8B-B14F-4D97-AF65-F5344CB8AC3E}">
        <p14:creationId xmlns:p14="http://schemas.microsoft.com/office/powerpoint/2010/main" val="1655051217"/>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6CFC4281-5358-44BE-A358-3AA1FA090CA5}"/>
              </a:ext>
            </a:extLst>
          </p:cNvPr>
          <p:cNvSpPr>
            <a:spLocks noGrp="1"/>
          </p:cNvSpPr>
          <p:nvPr>
            <p:ph type="title"/>
          </p:nvPr>
        </p:nvSpPr>
        <p:spPr>
          <a:xfrm>
            <a:off x="1329447" y="1607378"/>
            <a:ext cx="9319867" cy="3428801"/>
          </a:xfrm>
        </p:spPr>
        <p:txBody>
          <a:bodyPr>
            <a:normAutofit/>
          </a:bodyPr>
          <a:lstStyle/>
          <a:p>
            <a:pPr algn="ctr"/>
            <a:r>
              <a:rPr lang="en-US" sz="4400" b="0" dirty="0">
                <a:latin typeface="Arial" panose="020B0604020202020204" pitchFamily="34" charset="0"/>
                <a:cs typeface="Arial" panose="020B0604020202020204" pitchFamily="34" charset="0"/>
              </a:rPr>
              <a:t>Joint  meeting of the Presidium of the Science and Technology Council of the State Corporation “</a:t>
            </a:r>
            <a:r>
              <a:rPr lang="en-US" sz="4400" b="0" dirty="0" err="1">
                <a:latin typeface="Arial" panose="020B0604020202020204" pitchFamily="34" charset="0"/>
                <a:cs typeface="Arial" panose="020B0604020202020204" pitchFamily="34" charset="0"/>
              </a:rPr>
              <a:t>Rosatom</a:t>
            </a:r>
            <a:r>
              <a:rPr lang="en-US" sz="4400" b="0" dirty="0">
                <a:latin typeface="Arial" panose="020B0604020202020204" pitchFamily="34" charset="0"/>
                <a:cs typeface="Arial" panose="020B0604020202020204" pitchFamily="34" charset="0"/>
              </a:rPr>
              <a:t>” and leaders of the Joint Institute for Nuclear Research</a:t>
            </a:r>
            <a:endParaRPr lang="ru-RU" sz="4400" b="0" dirty="0">
              <a:latin typeface="Arial" panose="020B0604020202020204" pitchFamily="34" charset="0"/>
              <a:cs typeface="Arial" panose="020B0604020202020204" pitchFamily="34" charset="0"/>
            </a:endParaRPr>
          </a:p>
        </p:txBody>
      </p:sp>
      <p:sp>
        <p:nvSpPr>
          <p:cNvPr id="3" name="Нижний колонтитул 2">
            <a:extLst>
              <a:ext uri="{FF2B5EF4-FFF2-40B4-BE49-F238E27FC236}">
                <a16:creationId xmlns:a16="http://schemas.microsoft.com/office/drawing/2014/main" id="{3CE93A29-2326-4359-B384-331A98784B77}"/>
              </a:ext>
            </a:extLst>
          </p:cNvPr>
          <p:cNvSpPr>
            <a:spLocks noGrp="1"/>
          </p:cNvSpPr>
          <p:nvPr>
            <p:ph type="ftr" sz="quarter" idx="11"/>
          </p:nvPr>
        </p:nvSpPr>
        <p:spPr/>
        <p:txBody>
          <a:bodyPr/>
          <a:lstStyle/>
          <a:p>
            <a:r>
              <a:rPr lang="en-US"/>
              <a:t>127th session of the JINR Scientific Council, 20 – 21 February 2020, Dubna</a:t>
            </a:r>
            <a:endParaRPr lang="ru-RU"/>
          </a:p>
        </p:txBody>
      </p:sp>
    </p:spTree>
    <p:extLst>
      <p:ext uri="{BB962C8B-B14F-4D97-AF65-F5344CB8AC3E}">
        <p14:creationId xmlns:p14="http://schemas.microsoft.com/office/powerpoint/2010/main" val="3293078716"/>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D94FB2DC-E175-467F-873F-9D2D27EF3A42}"/>
              </a:ext>
            </a:extLst>
          </p:cNvPr>
          <p:cNvSpPr>
            <a:spLocks noGrp="1"/>
          </p:cNvSpPr>
          <p:nvPr>
            <p:ph type="ftr" sz="quarter" idx="11"/>
          </p:nvPr>
        </p:nvSpPr>
        <p:spPr/>
        <p:txBody>
          <a:bodyPr/>
          <a:lstStyle/>
          <a:p>
            <a:r>
              <a:rPr lang="en-US"/>
              <a:t>127th session of the JINR Scientific Council, 20 – 21 February 2020, Dubna</a:t>
            </a:r>
            <a:endParaRPr lang="ru-RU"/>
          </a:p>
        </p:txBody>
      </p:sp>
      <p:pic>
        <p:nvPicPr>
          <p:cNvPr id="5" name="Рисунок 4">
            <a:extLst>
              <a:ext uri="{FF2B5EF4-FFF2-40B4-BE49-F238E27FC236}">
                <a16:creationId xmlns:a16="http://schemas.microsoft.com/office/drawing/2014/main" id="{C43FA011-34FF-4F46-8B79-D57256F172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3588" y="0"/>
            <a:ext cx="10284823" cy="6858000"/>
          </a:xfrm>
          <a:prstGeom prst="rect">
            <a:avLst/>
          </a:prstGeom>
        </p:spPr>
      </p:pic>
      <p:sp>
        <p:nvSpPr>
          <p:cNvPr id="7" name="TextBox 6">
            <a:extLst>
              <a:ext uri="{FF2B5EF4-FFF2-40B4-BE49-F238E27FC236}">
                <a16:creationId xmlns:a16="http://schemas.microsoft.com/office/drawing/2014/main" id="{199D814B-801E-4BAC-9D70-1B692BE71BAD}"/>
              </a:ext>
            </a:extLst>
          </p:cNvPr>
          <p:cNvSpPr txBox="1"/>
          <p:nvPr/>
        </p:nvSpPr>
        <p:spPr>
          <a:xfrm>
            <a:off x="4439816" y="3573016"/>
            <a:ext cx="6624736" cy="1852815"/>
          </a:xfrm>
          <a:prstGeom prst="rect">
            <a:avLst/>
          </a:prstGeom>
          <a:solidFill>
            <a:schemeClr val="bg1"/>
          </a:solidFill>
        </p:spPr>
        <p:txBody>
          <a:bodyPr wrap="square" rtlCol="0">
            <a:spAutoFit/>
          </a:bodyPr>
          <a:lstStyle/>
          <a:p>
            <a:pPr algn="ctr">
              <a:lnSpc>
                <a:spcPct val="200000"/>
              </a:lnSpc>
            </a:pPr>
            <a:r>
              <a:rPr lang="en-US" sz="2000" b="1" dirty="0">
                <a:effectLst>
                  <a:outerShdw blurRad="38100" dist="38100" dir="2700000" algn="tl">
                    <a:srgbClr val="000000">
                      <a:alpha val="43137"/>
                    </a:srgbClr>
                  </a:outerShdw>
                </a:effectLst>
              </a:rPr>
              <a:t>The IBR-3 fast pulse reactor was a topic of the report by FLNP Scientific Leader, RAS Corresponding Member V. L. </a:t>
            </a:r>
            <a:r>
              <a:rPr lang="en-US" sz="2000" b="1" dirty="0" err="1">
                <a:effectLst>
                  <a:outerShdw blurRad="38100" dist="38100" dir="2700000" algn="tl">
                    <a:srgbClr val="000000">
                      <a:alpha val="43137"/>
                    </a:srgbClr>
                  </a:outerShdw>
                </a:effectLst>
              </a:rPr>
              <a:t>Aksenov</a:t>
            </a:r>
            <a:r>
              <a:rPr lang="en-US" sz="2000" b="1" dirty="0">
                <a:effectLst>
                  <a:outerShdw blurRad="38100" dist="38100" dir="2700000" algn="tl">
                    <a:srgbClr val="000000">
                      <a:alpha val="43137"/>
                    </a:srgbClr>
                  </a:outerShdw>
                </a:effectLst>
              </a:rPr>
              <a:t>; the co-author of the report was A. V. </a:t>
            </a:r>
            <a:r>
              <a:rPr lang="en-US" sz="2000" b="1" dirty="0" err="1">
                <a:effectLst>
                  <a:outerShdw blurRad="38100" dist="38100" dir="2700000" algn="tl">
                    <a:srgbClr val="000000">
                      <a:alpha val="43137"/>
                    </a:srgbClr>
                  </a:outerShdw>
                </a:effectLst>
              </a:rPr>
              <a:t>Lopatkin</a:t>
            </a:r>
            <a:r>
              <a:rPr lang="en-US" sz="2000" b="1" dirty="0">
                <a:effectLst>
                  <a:outerShdw blurRad="38100" dist="38100" dir="2700000" algn="tl">
                    <a:srgbClr val="000000">
                      <a:alpha val="43137"/>
                    </a:srgbClr>
                  </a:outerShdw>
                </a:effectLst>
              </a:rPr>
              <a:t> (NIKIET).</a:t>
            </a:r>
            <a:endParaRPr lang="ru-RU"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9173323"/>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F19EE9D4-7BEE-4863-B32E-F9E94F0290C9}"/>
              </a:ext>
            </a:extLst>
          </p:cNvPr>
          <p:cNvSpPr>
            <a:spLocks noGrp="1"/>
          </p:cNvSpPr>
          <p:nvPr>
            <p:ph type="title"/>
          </p:nvPr>
        </p:nvSpPr>
        <p:spPr>
          <a:xfrm>
            <a:off x="1343472" y="153422"/>
            <a:ext cx="10515600" cy="1037610"/>
          </a:xfrm>
        </p:spPr>
        <p:txBody>
          <a:bodyPr>
            <a:normAutofit/>
          </a:bodyPr>
          <a:lstStyle/>
          <a:p>
            <a:r>
              <a:rPr lang="en-US" sz="4400" dirty="0"/>
              <a:t>PROJECT ROADMAP (</a:t>
            </a:r>
            <a:r>
              <a:rPr lang="en-US" sz="4400" i="1" dirty="0"/>
              <a:t>preliminary</a:t>
            </a:r>
            <a:r>
              <a:rPr lang="en-US" sz="4400" dirty="0"/>
              <a:t>)</a:t>
            </a:r>
            <a:endParaRPr lang="ru-RU" sz="4400" dirty="0"/>
          </a:p>
        </p:txBody>
      </p:sp>
      <p:sp>
        <p:nvSpPr>
          <p:cNvPr id="3" name="Нижний колонтитул 2">
            <a:extLst>
              <a:ext uri="{FF2B5EF4-FFF2-40B4-BE49-F238E27FC236}">
                <a16:creationId xmlns:a16="http://schemas.microsoft.com/office/drawing/2014/main" id="{30BED32B-D993-437E-A57B-1120400BCE6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127th session of the JINR Scientific Council, 20 – 21 February 2020, Dubna</a:t>
            </a: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Таблица 5">
            <a:extLst>
              <a:ext uri="{FF2B5EF4-FFF2-40B4-BE49-F238E27FC236}">
                <a16:creationId xmlns:a16="http://schemas.microsoft.com/office/drawing/2014/main" id="{8ACC2778-3C59-4832-9108-429A671F4C22}"/>
              </a:ext>
            </a:extLst>
          </p:cNvPr>
          <p:cNvGraphicFramePr>
            <a:graphicFrameLocks noGrp="1"/>
          </p:cNvGraphicFramePr>
          <p:nvPr/>
        </p:nvGraphicFramePr>
        <p:xfrm>
          <a:off x="1025030" y="1493209"/>
          <a:ext cx="8712000" cy="4086477"/>
        </p:xfrm>
        <a:graphic>
          <a:graphicData uri="http://schemas.openxmlformats.org/drawingml/2006/table">
            <a:tbl>
              <a:tblPr firstRow="1" bandRow="1">
                <a:tableStyleId>{72833802-FEF1-4C79-8D5D-14CF1EAF98D9}</a:tableStyleId>
              </a:tblPr>
              <a:tblGrid>
                <a:gridCol w="1512000">
                  <a:extLst>
                    <a:ext uri="{9D8B030D-6E8A-4147-A177-3AD203B41FA5}">
                      <a16:colId xmlns:a16="http://schemas.microsoft.com/office/drawing/2014/main" val="20000"/>
                    </a:ext>
                  </a:extLst>
                </a:gridCol>
                <a:gridCol w="360000">
                  <a:extLst>
                    <a:ext uri="{9D8B030D-6E8A-4147-A177-3AD203B41FA5}">
                      <a16:colId xmlns:a16="http://schemas.microsoft.com/office/drawing/2014/main" val="20001"/>
                    </a:ext>
                  </a:extLst>
                </a:gridCol>
                <a:gridCol w="360000">
                  <a:extLst>
                    <a:ext uri="{9D8B030D-6E8A-4147-A177-3AD203B41FA5}">
                      <a16:colId xmlns:a16="http://schemas.microsoft.com/office/drawing/2014/main" val="20002"/>
                    </a:ext>
                  </a:extLst>
                </a:gridCol>
                <a:gridCol w="360000">
                  <a:extLst>
                    <a:ext uri="{9D8B030D-6E8A-4147-A177-3AD203B41FA5}">
                      <a16:colId xmlns:a16="http://schemas.microsoft.com/office/drawing/2014/main" val="20003"/>
                    </a:ext>
                  </a:extLst>
                </a:gridCol>
                <a:gridCol w="360000">
                  <a:extLst>
                    <a:ext uri="{9D8B030D-6E8A-4147-A177-3AD203B41FA5}">
                      <a16:colId xmlns:a16="http://schemas.microsoft.com/office/drawing/2014/main" val="20004"/>
                    </a:ext>
                  </a:extLst>
                </a:gridCol>
                <a:gridCol w="360000">
                  <a:extLst>
                    <a:ext uri="{9D8B030D-6E8A-4147-A177-3AD203B41FA5}">
                      <a16:colId xmlns:a16="http://schemas.microsoft.com/office/drawing/2014/main" val="20005"/>
                    </a:ext>
                  </a:extLst>
                </a:gridCol>
                <a:gridCol w="360000">
                  <a:extLst>
                    <a:ext uri="{9D8B030D-6E8A-4147-A177-3AD203B41FA5}">
                      <a16:colId xmlns:a16="http://schemas.microsoft.com/office/drawing/2014/main" val="20006"/>
                    </a:ext>
                  </a:extLst>
                </a:gridCol>
                <a:gridCol w="360000">
                  <a:extLst>
                    <a:ext uri="{9D8B030D-6E8A-4147-A177-3AD203B41FA5}">
                      <a16:colId xmlns:a16="http://schemas.microsoft.com/office/drawing/2014/main" val="20007"/>
                    </a:ext>
                  </a:extLst>
                </a:gridCol>
                <a:gridCol w="360000">
                  <a:extLst>
                    <a:ext uri="{9D8B030D-6E8A-4147-A177-3AD203B41FA5}">
                      <a16:colId xmlns:a16="http://schemas.microsoft.com/office/drawing/2014/main" val="20008"/>
                    </a:ext>
                  </a:extLst>
                </a:gridCol>
                <a:gridCol w="360000">
                  <a:extLst>
                    <a:ext uri="{9D8B030D-6E8A-4147-A177-3AD203B41FA5}">
                      <a16:colId xmlns:a16="http://schemas.microsoft.com/office/drawing/2014/main" val="20009"/>
                    </a:ext>
                  </a:extLst>
                </a:gridCol>
                <a:gridCol w="360000">
                  <a:extLst>
                    <a:ext uri="{9D8B030D-6E8A-4147-A177-3AD203B41FA5}">
                      <a16:colId xmlns:a16="http://schemas.microsoft.com/office/drawing/2014/main" val="20010"/>
                    </a:ext>
                  </a:extLst>
                </a:gridCol>
                <a:gridCol w="360000">
                  <a:extLst>
                    <a:ext uri="{9D8B030D-6E8A-4147-A177-3AD203B41FA5}">
                      <a16:colId xmlns:a16="http://schemas.microsoft.com/office/drawing/2014/main" val="20011"/>
                    </a:ext>
                  </a:extLst>
                </a:gridCol>
                <a:gridCol w="360000">
                  <a:extLst>
                    <a:ext uri="{9D8B030D-6E8A-4147-A177-3AD203B41FA5}">
                      <a16:colId xmlns:a16="http://schemas.microsoft.com/office/drawing/2014/main" val="20012"/>
                    </a:ext>
                  </a:extLst>
                </a:gridCol>
                <a:gridCol w="360000">
                  <a:extLst>
                    <a:ext uri="{9D8B030D-6E8A-4147-A177-3AD203B41FA5}">
                      <a16:colId xmlns:a16="http://schemas.microsoft.com/office/drawing/2014/main" val="20013"/>
                    </a:ext>
                  </a:extLst>
                </a:gridCol>
                <a:gridCol w="360000">
                  <a:extLst>
                    <a:ext uri="{9D8B030D-6E8A-4147-A177-3AD203B41FA5}">
                      <a16:colId xmlns:a16="http://schemas.microsoft.com/office/drawing/2014/main" val="20014"/>
                    </a:ext>
                  </a:extLst>
                </a:gridCol>
                <a:gridCol w="360000">
                  <a:extLst>
                    <a:ext uri="{9D8B030D-6E8A-4147-A177-3AD203B41FA5}">
                      <a16:colId xmlns:a16="http://schemas.microsoft.com/office/drawing/2014/main" val="20015"/>
                    </a:ext>
                  </a:extLst>
                </a:gridCol>
                <a:gridCol w="360000">
                  <a:extLst>
                    <a:ext uri="{9D8B030D-6E8A-4147-A177-3AD203B41FA5}">
                      <a16:colId xmlns:a16="http://schemas.microsoft.com/office/drawing/2014/main" val="20016"/>
                    </a:ext>
                  </a:extLst>
                </a:gridCol>
                <a:gridCol w="360000">
                  <a:extLst>
                    <a:ext uri="{9D8B030D-6E8A-4147-A177-3AD203B41FA5}">
                      <a16:colId xmlns:a16="http://schemas.microsoft.com/office/drawing/2014/main" val="20017"/>
                    </a:ext>
                  </a:extLst>
                </a:gridCol>
                <a:gridCol w="360000">
                  <a:extLst>
                    <a:ext uri="{9D8B030D-6E8A-4147-A177-3AD203B41FA5}">
                      <a16:colId xmlns:a16="http://schemas.microsoft.com/office/drawing/2014/main" val="20018"/>
                    </a:ext>
                  </a:extLst>
                </a:gridCol>
                <a:gridCol w="360000">
                  <a:extLst>
                    <a:ext uri="{9D8B030D-6E8A-4147-A177-3AD203B41FA5}">
                      <a16:colId xmlns:a16="http://schemas.microsoft.com/office/drawing/2014/main" val="20019"/>
                    </a:ext>
                  </a:extLst>
                </a:gridCol>
                <a:gridCol w="360000">
                  <a:extLst>
                    <a:ext uri="{9D8B030D-6E8A-4147-A177-3AD203B41FA5}">
                      <a16:colId xmlns:a16="http://schemas.microsoft.com/office/drawing/2014/main" val="20020"/>
                    </a:ext>
                  </a:extLst>
                </a:gridCol>
              </a:tblGrid>
              <a:tr h="701037">
                <a:tc>
                  <a:txBody>
                    <a:bodyPr/>
                    <a:lstStyle/>
                    <a:p>
                      <a:r>
                        <a:rPr lang="en-US" sz="1400" dirty="0"/>
                        <a:t>Stage</a:t>
                      </a:r>
                      <a:endParaRPr lang="ru-RU" sz="1400" dirty="0"/>
                    </a:p>
                  </a:txBody>
                  <a:tcPr>
                    <a:solidFill>
                      <a:schemeClr val="accent5"/>
                    </a:solidFill>
                  </a:tcPr>
                </a:tc>
                <a:tc>
                  <a:txBody>
                    <a:bodyPr/>
                    <a:lstStyle/>
                    <a:p>
                      <a:r>
                        <a:rPr lang="ru-RU" sz="1000" dirty="0"/>
                        <a:t>18</a:t>
                      </a:r>
                    </a:p>
                  </a:txBody>
                  <a:tcPr>
                    <a:solidFill>
                      <a:schemeClr val="accent5"/>
                    </a:solidFill>
                  </a:tcPr>
                </a:tc>
                <a:tc>
                  <a:txBody>
                    <a:bodyPr/>
                    <a:lstStyle/>
                    <a:p>
                      <a:r>
                        <a:rPr lang="ru-RU" sz="1000" dirty="0"/>
                        <a:t>19</a:t>
                      </a:r>
                    </a:p>
                  </a:txBody>
                  <a:tcPr>
                    <a:solidFill>
                      <a:schemeClr val="accent5"/>
                    </a:solidFill>
                  </a:tcPr>
                </a:tc>
                <a:tc>
                  <a:txBody>
                    <a:bodyPr/>
                    <a:lstStyle/>
                    <a:p>
                      <a:r>
                        <a:rPr lang="ru-RU" sz="1000" dirty="0"/>
                        <a:t>20</a:t>
                      </a:r>
                    </a:p>
                  </a:txBody>
                  <a:tcPr>
                    <a:solidFill>
                      <a:schemeClr val="accent5"/>
                    </a:solidFill>
                  </a:tcPr>
                </a:tc>
                <a:tc>
                  <a:txBody>
                    <a:bodyPr/>
                    <a:lstStyle/>
                    <a:p>
                      <a:r>
                        <a:rPr lang="ru-RU" sz="1000" dirty="0"/>
                        <a:t>21</a:t>
                      </a:r>
                    </a:p>
                  </a:txBody>
                  <a:tcPr>
                    <a:solidFill>
                      <a:schemeClr val="accent5"/>
                    </a:solidFill>
                  </a:tcPr>
                </a:tc>
                <a:tc>
                  <a:txBody>
                    <a:bodyPr/>
                    <a:lstStyle/>
                    <a:p>
                      <a:r>
                        <a:rPr lang="ru-RU" sz="1000" dirty="0"/>
                        <a:t>22</a:t>
                      </a:r>
                    </a:p>
                  </a:txBody>
                  <a:tcPr>
                    <a:solidFill>
                      <a:schemeClr val="accent5"/>
                    </a:solidFill>
                  </a:tcPr>
                </a:tc>
                <a:tc>
                  <a:txBody>
                    <a:bodyPr/>
                    <a:lstStyle/>
                    <a:p>
                      <a:r>
                        <a:rPr lang="ru-RU" sz="1000" dirty="0"/>
                        <a:t>23</a:t>
                      </a:r>
                    </a:p>
                  </a:txBody>
                  <a:tcPr>
                    <a:solidFill>
                      <a:schemeClr val="accent5"/>
                    </a:solidFill>
                  </a:tcPr>
                </a:tc>
                <a:tc>
                  <a:txBody>
                    <a:bodyPr/>
                    <a:lstStyle/>
                    <a:p>
                      <a:r>
                        <a:rPr lang="ru-RU" sz="1000" dirty="0"/>
                        <a:t>24</a:t>
                      </a:r>
                    </a:p>
                  </a:txBody>
                  <a:tcPr>
                    <a:solidFill>
                      <a:schemeClr val="accent5"/>
                    </a:solidFill>
                  </a:tcPr>
                </a:tc>
                <a:tc>
                  <a:txBody>
                    <a:bodyPr/>
                    <a:lstStyle/>
                    <a:p>
                      <a:r>
                        <a:rPr lang="ru-RU" sz="1000" dirty="0"/>
                        <a:t>25</a:t>
                      </a:r>
                    </a:p>
                  </a:txBody>
                  <a:tcPr>
                    <a:solidFill>
                      <a:schemeClr val="accent5"/>
                    </a:solidFill>
                  </a:tcPr>
                </a:tc>
                <a:tc>
                  <a:txBody>
                    <a:bodyPr/>
                    <a:lstStyle/>
                    <a:p>
                      <a:r>
                        <a:rPr lang="ru-RU" sz="1000" dirty="0"/>
                        <a:t>26</a:t>
                      </a:r>
                    </a:p>
                  </a:txBody>
                  <a:tcPr>
                    <a:solidFill>
                      <a:schemeClr val="accent5"/>
                    </a:solidFill>
                  </a:tcPr>
                </a:tc>
                <a:tc>
                  <a:txBody>
                    <a:bodyPr/>
                    <a:lstStyle/>
                    <a:p>
                      <a:r>
                        <a:rPr lang="ru-RU" sz="1000" dirty="0"/>
                        <a:t>27</a:t>
                      </a:r>
                    </a:p>
                  </a:txBody>
                  <a:tcPr>
                    <a:solidFill>
                      <a:schemeClr val="accent5"/>
                    </a:solidFill>
                  </a:tcPr>
                </a:tc>
                <a:tc>
                  <a:txBody>
                    <a:bodyPr/>
                    <a:lstStyle/>
                    <a:p>
                      <a:r>
                        <a:rPr lang="ru-RU" sz="1000" dirty="0"/>
                        <a:t>28</a:t>
                      </a:r>
                    </a:p>
                  </a:txBody>
                  <a:tcPr>
                    <a:solidFill>
                      <a:schemeClr val="accent5"/>
                    </a:solidFill>
                  </a:tcPr>
                </a:tc>
                <a:tc>
                  <a:txBody>
                    <a:bodyPr/>
                    <a:lstStyle/>
                    <a:p>
                      <a:r>
                        <a:rPr lang="ru-RU" sz="1000" dirty="0"/>
                        <a:t>29</a:t>
                      </a:r>
                    </a:p>
                  </a:txBody>
                  <a:tcPr>
                    <a:solidFill>
                      <a:schemeClr val="accent5"/>
                    </a:solidFill>
                  </a:tcPr>
                </a:tc>
                <a:tc>
                  <a:txBody>
                    <a:bodyPr/>
                    <a:lstStyle/>
                    <a:p>
                      <a:r>
                        <a:rPr lang="ru-RU" sz="1000" dirty="0"/>
                        <a:t>30</a:t>
                      </a:r>
                    </a:p>
                  </a:txBody>
                  <a:tcPr>
                    <a:solidFill>
                      <a:schemeClr val="accent5"/>
                    </a:solidFill>
                  </a:tcPr>
                </a:tc>
                <a:tc>
                  <a:txBody>
                    <a:bodyPr/>
                    <a:lstStyle/>
                    <a:p>
                      <a:r>
                        <a:rPr lang="ru-RU" sz="1000" dirty="0"/>
                        <a:t>31</a:t>
                      </a:r>
                    </a:p>
                  </a:txBody>
                  <a:tcPr>
                    <a:solidFill>
                      <a:schemeClr val="accent5"/>
                    </a:solidFill>
                  </a:tcPr>
                </a:tc>
                <a:tc>
                  <a:txBody>
                    <a:bodyPr/>
                    <a:lstStyle/>
                    <a:p>
                      <a:r>
                        <a:rPr lang="ru-RU" sz="1000" dirty="0"/>
                        <a:t>32</a:t>
                      </a:r>
                    </a:p>
                  </a:txBody>
                  <a:tcPr>
                    <a:solidFill>
                      <a:schemeClr val="accent5"/>
                    </a:solidFill>
                  </a:tcPr>
                </a:tc>
                <a:tc>
                  <a:txBody>
                    <a:bodyPr/>
                    <a:lstStyle/>
                    <a:p>
                      <a:r>
                        <a:rPr lang="ru-RU" sz="1000" dirty="0"/>
                        <a:t>33</a:t>
                      </a:r>
                    </a:p>
                  </a:txBody>
                  <a:tcPr>
                    <a:solidFill>
                      <a:schemeClr val="accent5"/>
                    </a:solidFill>
                  </a:tcPr>
                </a:tc>
                <a:tc>
                  <a:txBody>
                    <a:bodyPr/>
                    <a:lstStyle/>
                    <a:p>
                      <a:r>
                        <a:rPr lang="ru-RU" sz="1000" dirty="0"/>
                        <a:t>34</a:t>
                      </a:r>
                    </a:p>
                  </a:txBody>
                  <a:tcPr>
                    <a:solidFill>
                      <a:schemeClr val="accent5"/>
                    </a:solidFill>
                  </a:tcPr>
                </a:tc>
                <a:tc>
                  <a:txBody>
                    <a:bodyPr/>
                    <a:lstStyle/>
                    <a:p>
                      <a:r>
                        <a:rPr lang="ru-RU" sz="1000" dirty="0"/>
                        <a:t>35</a:t>
                      </a:r>
                    </a:p>
                  </a:txBody>
                  <a:tcPr>
                    <a:solidFill>
                      <a:schemeClr val="accent5"/>
                    </a:solidFill>
                  </a:tcPr>
                </a:tc>
                <a:tc>
                  <a:txBody>
                    <a:bodyPr/>
                    <a:lstStyle/>
                    <a:p>
                      <a:r>
                        <a:rPr lang="ru-RU" sz="1000" dirty="0"/>
                        <a:t>36</a:t>
                      </a:r>
                    </a:p>
                  </a:txBody>
                  <a:tcPr>
                    <a:solidFill>
                      <a:schemeClr val="accent5"/>
                    </a:solidFill>
                  </a:tcPr>
                </a:tc>
                <a:tc>
                  <a:txBody>
                    <a:bodyPr/>
                    <a:lstStyle/>
                    <a:p>
                      <a:r>
                        <a:rPr lang="ru-RU" sz="1000" dirty="0"/>
                        <a:t>37</a:t>
                      </a:r>
                    </a:p>
                  </a:txBody>
                  <a:tcPr>
                    <a:solidFill>
                      <a:schemeClr val="accent5"/>
                    </a:solidFill>
                  </a:tcPr>
                </a:tc>
                <a:extLst>
                  <a:ext uri="{0D108BD9-81ED-4DB2-BD59-A6C34878D82A}">
                    <a16:rowId xmlns:a16="http://schemas.microsoft.com/office/drawing/2014/main" val="10000"/>
                  </a:ext>
                </a:extLst>
              </a:tr>
              <a:tr h="0">
                <a:tc>
                  <a:txBody>
                    <a:bodyPr/>
                    <a:lstStyle/>
                    <a:p>
                      <a:r>
                        <a:rPr lang="en-US" sz="1400" b="1" dirty="0"/>
                        <a:t>Concept development</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1"/>
                  </a:ext>
                </a:extLst>
              </a:tr>
              <a:tr h="504000">
                <a:tc>
                  <a:txBody>
                    <a:bodyPr/>
                    <a:lstStyle/>
                    <a:p>
                      <a:r>
                        <a:rPr lang="en-US" sz="1400" b="1" dirty="0"/>
                        <a:t>Conceptual design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2"/>
                  </a:ext>
                </a:extLst>
              </a:tr>
              <a:tr h="504000">
                <a:tc>
                  <a:txBody>
                    <a:bodyPr/>
                    <a:lstStyle/>
                    <a:p>
                      <a:r>
                        <a:rPr lang="en-US" sz="1400" b="1" dirty="0"/>
                        <a:t>Investment justification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3"/>
                  </a:ext>
                </a:extLst>
              </a:tr>
              <a:tr h="504000">
                <a:tc>
                  <a:txBody>
                    <a:bodyPr/>
                    <a:lstStyle/>
                    <a:p>
                      <a:r>
                        <a:rPr lang="en-US" sz="1400" b="1" dirty="0"/>
                        <a:t>R&amp;D</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r>
                        <a:rPr lang="en-US" sz="1400" b="1" dirty="0"/>
                        <a:t>Technical design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5"/>
                  </a:ext>
                </a:extLst>
              </a:tr>
              <a:tr h="504000">
                <a:tc>
                  <a:txBody>
                    <a:bodyPr/>
                    <a:lstStyle/>
                    <a:p>
                      <a:r>
                        <a:rPr lang="en-US" sz="1400" b="1" dirty="0"/>
                        <a:t>Construction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r>
                        <a:rPr lang="en-US" sz="1400" b="1" dirty="0"/>
                        <a:t>Commissioning</a:t>
                      </a:r>
                    </a:p>
                    <a:p>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0007"/>
                  </a:ext>
                </a:extLst>
              </a:tr>
            </a:tbl>
          </a:graphicData>
        </a:graphic>
      </p:graphicFrame>
      <p:cxnSp>
        <p:nvCxnSpPr>
          <p:cNvPr id="7" name="Прямая соединительная линия 6">
            <a:extLst>
              <a:ext uri="{FF2B5EF4-FFF2-40B4-BE49-F238E27FC236}">
                <a16:creationId xmlns:a16="http://schemas.microsoft.com/office/drawing/2014/main" id="{0E1DB2F3-38AF-435F-989E-F741635EBF91}"/>
              </a:ext>
            </a:extLst>
          </p:cNvPr>
          <p:cNvCxnSpPr/>
          <p:nvPr/>
        </p:nvCxnSpPr>
        <p:spPr>
          <a:xfrm>
            <a:off x="2605014" y="2414660"/>
            <a:ext cx="936104"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CB004873-677E-4E75-99A5-ACEEA386AE0F}"/>
              </a:ext>
            </a:extLst>
          </p:cNvPr>
          <p:cNvCxnSpPr/>
          <p:nvPr/>
        </p:nvCxnSpPr>
        <p:spPr>
          <a:xfrm>
            <a:off x="3541118" y="2990724"/>
            <a:ext cx="72008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1CD54F2A-D584-4ABA-B02D-0C32CC8A92F3}"/>
              </a:ext>
            </a:extLst>
          </p:cNvPr>
          <p:cNvCxnSpPr/>
          <p:nvPr/>
        </p:nvCxnSpPr>
        <p:spPr>
          <a:xfrm>
            <a:off x="4261198" y="3494780"/>
            <a:ext cx="36004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7AD37153-1757-4DB3-958E-0972A7A1BC56}"/>
              </a:ext>
            </a:extLst>
          </p:cNvPr>
          <p:cNvCxnSpPr/>
          <p:nvPr/>
        </p:nvCxnSpPr>
        <p:spPr>
          <a:xfrm>
            <a:off x="4261198" y="3926828"/>
            <a:ext cx="216024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9C724AD3-D7F9-4621-A3B9-C1BACA68E004}"/>
              </a:ext>
            </a:extLst>
          </p:cNvPr>
          <p:cNvCxnSpPr/>
          <p:nvPr/>
        </p:nvCxnSpPr>
        <p:spPr>
          <a:xfrm>
            <a:off x="4621238" y="4371681"/>
            <a:ext cx="108012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808790A0-5A69-450D-874A-5D40D7A4E9F5}"/>
              </a:ext>
            </a:extLst>
          </p:cNvPr>
          <p:cNvCxnSpPr/>
          <p:nvPr/>
        </p:nvCxnSpPr>
        <p:spPr>
          <a:xfrm>
            <a:off x="5701358" y="4809600"/>
            <a:ext cx="324036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6DCEC625-419B-4695-92BC-98B07844604F}"/>
              </a:ext>
            </a:extLst>
          </p:cNvPr>
          <p:cNvCxnSpPr/>
          <p:nvPr/>
        </p:nvCxnSpPr>
        <p:spPr>
          <a:xfrm>
            <a:off x="8941718" y="5313656"/>
            <a:ext cx="72008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7D53D457-3A37-449B-B9BC-CA3D0B808EB0}"/>
              </a:ext>
            </a:extLst>
          </p:cNvPr>
          <p:cNvCxnSpPr/>
          <p:nvPr/>
        </p:nvCxnSpPr>
        <p:spPr>
          <a:xfrm>
            <a:off x="3540148" y="2984145"/>
            <a:ext cx="72008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F2E842E7-3CF3-408C-B2B1-6E2171A8B8B6}"/>
              </a:ext>
            </a:extLst>
          </p:cNvPr>
          <p:cNvCxnSpPr/>
          <p:nvPr/>
        </p:nvCxnSpPr>
        <p:spPr>
          <a:xfrm>
            <a:off x="4260228" y="3488201"/>
            <a:ext cx="36004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0FCBD53E-681A-468F-A6D2-79F9AD8401DF}"/>
              </a:ext>
            </a:extLst>
          </p:cNvPr>
          <p:cNvCxnSpPr/>
          <p:nvPr/>
        </p:nvCxnSpPr>
        <p:spPr>
          <a:xfrm>
            <a:off x="4260228" y="3920249"/>
            <a:ext cx="216024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0591F24B-9D73-4538-9490-D16E355C5790}"/>
              </a:ext>
            </a:extLst>
          </p:cNvPr>
          <p:cNvCxnSpPr/>
          <p:nvPr/>
        </p:nvCxnSpPr>
        <p:spPr>
          <a:xfrm>
            <a:off x="4620268" y="4365102"/>
            <a:ext cx="108012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103565D6-E162-4FE8-B5BC-F643D104D963}"/>
              </a:ext>
            </a:extLst>
          </p:cNvPr>
          <p:cNvCxnSpPr/>
          <p:nvPr/>
        </p:nvCxnSpPr>
        <p:spPr>
          <a:xfrm>
            <a:off x="5700388" y="4803021"/>
            <a:ext cx="324036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7EC147B8-1C8F-43CF-AAFC-D8369C98731A}"/>
              </a:ext>
            </a:extLst>
          </p:cNvPr>
          <p:cNvCxnSpPr/>
          <p:nvPr/>
        </p:nvCxnSpPr>
        <p:spPr>
          <a:xfrm>
            <a:off x="8940748" y="5307077"/>
            <a:ext cx="72008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90895"/>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240B173E-418D-4785-BD2B-A1565949B78A}"/>
              </a:ext>
            </a:extLst>
          </p:cNvPr>
          <p:cNvSpPr>
            <a:spLocks noGrp="1"/>
          </p:cNvSpPr>
          <p:nvPr>
            <p:ph type="title"/>
          </p:nvPr>
        </p:nvSpPr>
        <p:spPr>
          <a:xfrm>
            <a:off x="1329448" y="620688"/>
            <a:ext cx="9518162" cy="783770"/>
          </a:xfrm>
        </p:spPr>
        <p:txBody>
          <a:bodyPr>
            <a:noAutofit/>
          </a:bodyPr>
          <a:lstStyle/>
          <a:p>
            <a:r>
              <a:rPr lang="en-US" sz="3600" dirty="0"/>
              <a:t>Basic FLNP Tasks within Current 7-years Plan</a:t>
            </a:r>
          </a:p>
        </p:txBody>
      </p:sp>
      <p:sp>
        <p:nvSpPr>
          <p:cNvPr id="6" name="Объект 5">
            <a:extLst>
              <a:ext uri="{FF2B5EF4-FFF2-40B4-BE49-F238E27FC236}">
                <a16:creationId xmlns:a16="http://schemas.microsoft.com/office/drawing/2014/main" id="{46385FEE-E8A2-4320-AEB5-5A75924356B0}"/>
              </a:ext>
            </a:extLst>
          </p:cNvPr>
          <p:cNvSpPr>
            <a:spLocks noGrp="1"/>
          </p:cNvSpPr>
          <p:nvPr>
            <p:ph idx="1"/>
          </p:nvPr>
        </p:nvSpPr>
        <p:spPr>
          <a:xfrm>
            <a:off x="1344390" y="1268761"/>
            <a:ext cx="9518162" cy="5087590"/>
          </a:xfrm>
        </p:spPr>
        <p:txBody>
          <a:bodyPr>
            <a:noAutofit/>
          </a:bodyPr>
          <a:lstStyle/>
          <a:p>
            <a:pPr>
              <a:lnSpc>
                <a:spcPct val="160000"/>
              </a:lnSpc>
            </a:pPr>
            <a:r>
              <a:rPr lang="en-US" sz="2000" dirty="0">
                <a:latin typeface="Arial" panose="020B0604020202020204" pitchFamily="34" charset="0"/>
                <a:cs typeface="Arial" panose="020B0604020202020204" pitchFamily="34" charset="0"/>
              </a:rPr>
              <a:t>Safe and reliable operation of the IBR-2 reactor;</a:t>
            </a:r>
          </a:p>
          <a:p>
            <a:pPr>
              <a:lnSpc>
                <a:spcPct val="160000"/>
              </a:lnSpc>
            </a:pPr>
            <a:r>
              <a:rPr lang="en-US" sz="2000" dirty="0">
                <a:latin typeface="Arial" panose="020B0604020202020204" pitchFamily="34" charset="0"/>
                <a:cs typeface="Arial" panose="020B0604020202020204" pitchFamily="34" charset="0"/>
              </a:rPr>
              <a:t>Completion of the Cryogenic Moderators complex project;</a:t>
            </a:r>
          </a:p>
          <a:p>
            <a:pPr>
              <a:lnSpc>
                <a:spcPct val="160000"/>
              </a:lnSpc>
            </a:pPr>
            <a:r>
              <a:rPr lang="en-US" sz="2000" dirty="0">
                <a:latin typeface="Arial" panose="020B0604020202020204" pitchFamily="34" charset="0"/>
                <a:cs typeface="Arial" panose="020B0604020202020204" pitchFamily="34" charset="0"/>
              </a:rPr>
              <a:t>Constant upgrade and development of the spectrometers at the IBR-2;</a:t>
            </a:r>
          </a:p>
          <a:p>
            <a:pPr>
              <a:lnSpc>
                <a:spcPct val="160000"/>
              </a:lnSpc>
            </a:pPr>
            <a:r>
              <a:rPr lang="en-US" sz="2000" dirty="0">
                <a:latin typeface="Arial" panose="020B0604020202020204" pitchFamily="34" charset="0"/>
                <a:cs typeface="Arial" panose="020B0604020202020204" pitchFamily="34" charset="0"/>
              </a:rPr>
              <a:t>Realization of the User Program at 15 instruments of the IBR-2 reactor and it’s expansion to other instruments at IBR-2 and other FLNP facilities;</a:t>
            </a:r>
          </a:p>
          <a:p>
            <a:pPr>
              <a:lnSpc>
                <a:spcPct val="160000"/>
              </a:lnSpc>
            </a:pPr>
            <a:r>
              <a:rPr lang="en-US" sz="2000" dirty="0">
                <a:latin typeface="Arial" panose="020B0604020202020204" pitchFamily="34" charset="0"/>
                <a:cs typeface="Arial" panose="020B0604020202020204" pitchFamily="34" charset="0"/>
              </a:rPr>
              <a:t>Completion of the first stage of IREN accelerator based neutron source, regular operation for experiment;</a:t>
            </a:r>
          </a:p>
          <a:p>
            <a:pPr>
              <a:lnSpc>
                <a:spcPct val="160000"/>
              </a:lnSpc>
            </a:pPr>
            <a:r>
              <a:rPr lang="en-US" sz="2000" dirty="0">
                <a:latin typeface="Arial" panose="020B0604020202020204" pitchFamily="34" charset="0"/>
                <a:cs typeface="Arial" panose="020B0604020202020204" pitchFamily="34" charset="0"/>
              </a:rPr>
              <a:t>Development of the conceptual design of the DNS-IV neutron source – JINR basic facility aims to replace IBR-2 after exhausting it’s lifetime;</a:t>
            </a:r>
          </a:p>
        </p:txBody>
      </p:sp>
      <p:sp>
        <p:nvSpPr>
          <p:cNvPr id="4" name="Нижний колонтитул 3">
            <a:extLst>
              <a:ext uri="{FF2B5EF4-FFF2-40B4-BE49-F238E27FC236}">
                <a16:creationId xmlns:a16="http://schemas.microsoft.com/office/drawing/2014/main" id="{7D3D0B80-87F9-4AAE-9666-774FCA19C222}"/>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2" name="TextBox 1">
            <a:extLst>
              <a:ext uri="{FF2B5EF4-FFF2-40B4-BE49-F238E27FC236}">
                <a16:creationId xmlns:a16="http://schemas.microsoft.com/office/drawing/2014/main" id="{2BDF52E3-BE25-4EA8-BE9E-3190FEE4A9C2}"/>
              </a:ext>
            </a:extLst>
          </p:cNvPr>
          <p:cNvSpPr txBox="1"/>
          <p:nvPr/>
        </p:nvSpPr>
        <p:spPr>
          <a:xfrm rot="20153740">
            <a:off x="778978" y="1957490"/>
            <a:ext cx="10037684" cy="2554545"/>
          </a:xfrm>
          <a:prstGeom prst="rect">
            <a:avLst/>
          </a:prstGeom>
          <a:solidFill>
            <a:srgbClr val="FFFF00"/>
          </a:solid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rPr>
              <a:t>Successful realization of the development program on reactor infrastructure  and cryogenics moderators. </a:t>
            </a:r>
          </a:p>
          <a:p>
            <a:pPr algn="ctr"/>
            <a:r>
              <a:rPr lang="en-US" sz="3200" b="1" dirty="0">
                <a:solidFill>
                  <a:srgbClr val="002060"/>
                </a:solidFill>
                <a:effectLst>
                  <a:outerShdw blurRad="38100" dist="38100" dir="2700000" algn="tl">
                    <a:srgbClr val="000000">
                      <a:alpha val="43137"/>
                    </a:srgbClr>
                  </a:outerShdw>
                </a:effectLst>
              </a:rPr>
              <a:t>Upgrade of the existing and construction of the new instruments at IBR-2. </a:t>
            </a:r>
          </a:p>
          <a:p>
            <a:pPr algn="ctr"/>
            <a:r>
              <a:rPr lang="en-US" sz="3200" b="1" dirty="0">
                <a:solidFill>
                  <a:srgbClr val="002060"/>
                </a:solidFill>
                <a:effectLst>
                  <a:outerShdw blurRad="38100" dist="38100" dir="2700000" algn="tl">
                    <a:srgbClr val="000000">
                      <a:alpha val="43137"/>
                    </a:srgbClr>
                  </a:outerShdw>
                </a:effectLst>
              </a:rPr>
              <a:t>About 200 papers published annually.</a:t>
            </a:r>
          </a:p>
        </p:txBody>
      </p:sp>
    </p:spTree>
    <p:extLst>
      <p:ext uri="{BB962C8B-B14F-4D97-AF65-F5344CB8AC3E}">
        <p14:creationId xmlns:p14="http://schemas.microsoft.com/office/powerpoint/2010/main" val="303343097"/>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6BF22A85-EE9A-43CB-BC51-8DFD9EF57DAC}"/>
              </a:ext>
            </a:extLst>
          </p:cNvPr>
          <p:cNvSpPr>
            <a:spLocks noGrp="1"/>
          </p:cNvSpPr>
          <p:nvPr>
            <p:ph type="ftr" sz="quarter" idx="11"/>
          </p:nvPr>
        </p:nvSpPr>
        <p:spPr/>
        <p:txBody>
          <a:bodyPr/>
          <a:lstStyle/>
          <a:p>
            <a:r>
              <a:rPr lang="en-US"/>
              <a:t>127th session of the JINR Scientific Council, 20 – 21 February 2020, Dubna</a:t>
            </a:r>
            <a:endParaRPr lang="ru-RU"/>
          </a:p>
        </p:txBody>
      </p:sp>
      <p:sp>
        <p:nvSpPr>
          <p:cNvPr id="5" name="TextBox 4">
            <a:extLst>
              <a:ext uri="{FF2B5EF4-FFF2-40B4-BE49-F238E27FC236}">
                <a16:creationId xmlns:a16="http://schemas.microsoft.com/office/drawing/2014/main" id="{655DB3A5-EA23-422F-B431-60FB145CFF4B}"/>
              </a:ext>
            </a:extLst>
          </p:cNvPr>
          <p:cNvSpPr txBox="1"/>
          <p:nvPr/>
        </p:nvSpPr>
        <p:spPr>
          <a:xfrm>
            <a:off x="321450" y="1124744"/>
            <a:ext cx="11070453" cy="1200329"/>
          </a:xfrm>
          <a:prstGeom prst="rect">
            <a:avLst/>
          </a:prstGeom>
          <a:noFill/>
        </p:spPr>
        <p:txBody>
          <a:bodyPr wrap="square" rtlCol="0">
            <a:spAutoFit/>
          </a:bodyPr>
          <a:lstStyle/>
          <a:p>
            <a:pPr algn="just"/>
            <a:r>
              <a:rPr lang="en-US" b="1" dirty="0">
                <a:effectLst>
                  <a:outerShdw blurRad="38100" dist="38100" dir="2700000" algn="tl">
                    <a:srgbClr val="000000">
                      <a:alpha val="43137"/>
                    </a:srgbClr>
                  </a:outerShdw>
                </a:effectLst>
              </a:rPr>
              <a:t>The State Corporation “</a:t>
            </a:r>
            <a:r>
              <a:rPr lang="en-US" b="1" dirty="0" err="1">
                <a:effectLst>
                  <a:outerShdw blurRad="38100" dist="38100" dir="2700000" algn="tl">
                    <a:srgbClr val="000000">
                      <a:alpha val="43137"/>
                    </a:srgbClr>
                  </a:outerShdw>
                </a:effectLst>
              </a:rPr>
              <a:t>Rosatom</a:t>
            </a:r>
            <a:r>
              <a:rPr lang="en-US" b="1" dirty="0">
                <a:effectLst>
                  <a:outerShdw blurRad="38100" dist="38100" dir="2700000" algn="tl">
                    <a:srgbClr val="000000">
                      <a:alpha val="43137"/>
                    </a:srgbClr>
                  </a:outerShdw>
                </a:effectLst>
              </a:rPr>
              <a:t>” and the Joint Institute for Nuclear Researcher signed a cooperation agreement on partnership interaction in some issues of leading scientific projects, including the development of the NICA collider complex, the Superheavy Element Factory, the use of the IBR-2 pulse reactor and the development of a new pulse reactor facility in Dubna.</a:t>
            </a:r>
            <a:endParaRPr lang="ru-RU" b="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FBD01FB6-0527-4D59-8CEB-2F958D28D238}"/>
              </a:ext>
            </a:extLst>
          </p:cNvPr>
          <p:cNvSpPr txBox="1"/>
          <p:nvPr/>
        </p:nvSpPr>
        <p:spPr>
          <a:xfrm>
            <a:off x="355108" y="2967335"/>
            <a:ext cx="6465724" cy="923330"/>
          </a:xfrm>
          <a:prstGeom prst="rect">
            <a:avLst/>
          </a:prstGeom>
          <a:noFill/>
        </p:spPr>
        <p:txBody>
          <a:bodyPr wrap="square" rtlCol="0">
            <a:spAutoFit/>
          </a:bodyPr>
          <a:lstStyle/>
          <a:p>
            <a:pPr algn="just"/>
            <a:r>
              <a:rPr lang="en-US" b="1" dirty="0">
                <a:effectLst>
                  <a:outerShdw blurRad="38100" dist="38100" dir="2700000" algn="tl">
                    <a:srgbClr val="000000">
                      <a:alpha val="43137"/>
                    </a:srgbClr>
                  </a:outerShdw>
                </a:effectLst>
              </a:rPr>
              <a:t>The IBR-3 fast pulse reactor was a topic of the report by FLNP Scientific Leader, RAS Corresponding Member V. L. </a:t>
            </a:r>
            <a:r>
              <a:rPr lang="en-US" b="1" dirty="0" err="1">
                <a:effectLst>
                  <a:outerShdw blurRad="38100" dist="38100" dir="2700000" algn="tl">
                    <a:srgbClr val="000000">
                      <a:alpha val="43137"/>
                    </a:srgbClr>
                  </a:outerShdw>
                </a:effectLst>
              </a:rPr>
              <a:t>Aksenov</a:t>
            </a:r>
            <a:r>
              <a:rPr lang="en-US" b="1" dirty="0">
                <a:effectLst>
                  <a:outerShdw blurRad="38100" dist="38100" dir="2700000" algn="tl">
                    <a:srgbClr val="000000">
                      <a:alpha val="43137"/>
                    </a:srgbClr>
                  </a:outerShdw>
                </a:effectLst>
              </a:rPr>
              <a:t>; the co-author of the report was A. V. </a:t>
            </a:r>
            <a:r>
              <a:rPr lang="en-US" b="1" dirty="0" err="1">
                <a:effectLst>
                  <a:outerShdw blurRad="38100" dist="38100" dir="2700000" algn="tl">
                    <a:srgbClr val="000000">
                      <a:alpha val="43137"/>
                    </a:srgbClr>
                  </a:outerShdw>
                </a:effectLst>
              </a:rPr>
              <a:t>Lopatkin</a:t>
            </a:r>
            <a:r>
              <a:rPr lang="en-US" b="1" dirty="0">
                <a:effectLst>
                  <a:outerShdw blurRad="38100" dist="38100" dir="2700000" algn="tl">
                    <a:srgbClr val="000000">
                      <a:alpha val="43137"/>
                    </a:srgbClr>
                  </a:outerShdw>
                </a:effectLst>
              </a:rPr>
              <a:t> (NIKIET).</a:t>
            </a:r>
            <a:endParaRPr lang="ru-RU" b="1"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6B2BD317-7890-4590-856E-5A9482632454}"/>
              </a:ext>
            </a:extLst>
          </p:cNvPr>
          <p:cNvSpPr txBox="1"/>
          <p:nvPr/>
        </p:nvSpPr>
        <p:spPr>
          <a:xfrm>
            <a:off x="355108" y="5008735"/>
            <a:ext cx="8048165" cy="369332"/>
          </a:xfrm>
          <a:prstGeom prst="rect">
            <a:avLst/>
          </a:prstGeom>
          <a:noFill/>
        </p:spPr>
        <p:txBody>
          <a:bodyPr wrap="none" rtlCol="0">
            <a:spAutoFit/>
          </a:bodyPr>
          <a:lstStyle/>
          <a:p>
            <a:r>
              <a:rPr lang="en-US" b="1" dirty="0">
                <a:solidFill>
                  <a:srgbClr val="0070C0"/>
                </a:solidFill>
                <a:effectLst>
                  <a:outerShdw blurRad="38100" dist="38100" dir="2700000" algn="tl">
                    <a:srgbClr val="000000">
                      <a:alpha val="43137"/>
                    </a:srgbClr>
                  </a:outerShdw>
                </a:effectLst>
              </a:rPr>
              <a:t>http://www.jinr.ru/posts/rosatom-and-jinr-signed-an-agreement-on-cooperation/</a:t>
            </a:r>
            <a:endParaRPr lang="ru-RU"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2452443"/>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816EC55-3731-46D9-8A1D-FC0B079EEA1F}"/>
              </a:ext>
            </a:extLst>
          </p:cNvPr>
          <p:cNvSpPr>
            <a:spLocks noGrp="1"/>
          </p:cNvSpPr>
          <p:nvPr>
            <p:ph type="title"/>
          </p:nvPr>
        </p:nvSpPr>
        <p:spPr>
          <a:xfrm>
            <a:off x="0" y="731520"/>
            <a:ext cx="12192000" cy="1113303"/>
          </a:xfrm>
        </p:spPr>
        <p:txBody>
          <a:bodyPr>
            <a:noAutofit/>
          </a:bodyPr>
          <a:lstStyle/>
          <a:p>
            <a:pPr algn="ctr"/>
            <a:r>
              <a:rPr lang="en-US" sz="2400" dirty="0" err="1">
                <a:latin typeface="Arial" panose="020B0604020202020204" pitchFamily="34" charset="0"/>
                <a:cs typeface="Arial" panose="020B0604020202020204" pitchFamily="34" charset="0"/>
              </a:rPr>
              <a:t>RosAtom</a:t>
            </a:r>
            <a:r>
              <a:rPr lang="en-US" sz="2400" dirty="0">
                <a:latin typeface="Arial" panose="020B0604020202020204" pitchFamily="34" charset="0"/>
                <a:cs typeface="Arial" panose="020B0604020202020204" pitchFamily="34" charset="0"/>
              </a:rPr>
              <a:t> and JINR signed an agreement on cooperation in several JINR projects on December 11 2019</a:t>
            </a:r>
            <a:endParaRPr lang="ru-RU" sz="2400" dirty="0">
              <a:latin typeface="Arial" panose="020B0604020202020204" pitchFamily="34" charset="0"/>
              <a:cs typeface="Arial" panose="020B0604020202020204" pitchFamily="34" charset="0"/>
            </a:endParaRPr>
          </a:p>
        </p:txBody>
      </p:sp>
      <p:sp>
        <p:nvSpPr>
          <p:cNvPr id="3" name="Нижний колонтитул 2">
            <a:extLst>
              <a:ext uri="{FF2B5EF4-FFF2-40B4-BE49-F238E27FC236}">
                <a16:creationId xmlns:a16="http://schemas.microsoft.com/office/drawing/2014/main" id="{CE326FB7-8529-40AE-8AAE-EA1E1AF8E967}"/>
              </a:ext>
            </a:extLst>
          </p:cNvPr>
          <p:cNvSpPr>
            <a:spLocks noGrp="1"/>
          </p:cNvSpPr>
          <p:nvPr>
            <p:ph type="ftr" sz="quarter" idx="11"/>
          </p:nvPr>
        </p:nvSpPr>
        <p:spPr/>
        <p:txBody>
          <a:bodyPr/>
          <a:lstStyle/>
          <a:p>
            <a:r>
              <a:rPr lang="en-US"/>
              <a:t>127th session of the JINR Scientific Council, 20 – 21 February 2020, Dubna</a:t>
            </a:r>
            <a:endParaRPr lang="ru-RU"/>
          </a:p>
        </p:txBody>
      </p:sp>
      <p:pic>
        <p:nvPicPr>
          <p:cNvPr id="5" name="Рисунок 4">
            <a:extLst>
              <a:ext uri="{FF2B5EF4-FFF2-40B4-BE49-F238E27FC236}">
                <a16:creationId xmlns:a16="http://schemas.microsoft.com/office/drawing/2014/main" id="{9EDE96B2-A4C8-4C26-99F5-131D7B9CFE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9135" y="1844824"/>
            <a:ext cx="6618787" cy="4413459"/>
          </a:xfrm>
          <a:prstGeom prst="rect">
            <a:avLst/>
          </a:prstGeom>
        </p:spPr>
      </p:pic>
      <p:sp>
        <p:nvSpPr>
          <p:cNvPr id="2" name="Прямоугольник 1">
            <a:extLst>
              <a:ext uri="{FF2B5EF4-FFF2-40B4-BE49-F238E27FC236}">
                <a16:creationId xmlns:a16="http://schemas.microsoft.com/office/drawing/2014/main" id="{D4C44ACB-BBF0-4AF7-8C8E-2AE9897C4C86}"/>
              </a:ext>
            </a:extLst>
          </p:cNvPr>
          <p:cNvSpPr/>
          <p:nvPr/>
        </p:nvSpPr>
        <p:spPr>
          <a:xfrm>
            <a:off x="1607840" y="6011996"/>
            <a:ext cx="8520608" cy="369332"/>
          </a:xfrm>
          <a:prstGeom prst="rect">
            <a:avLst/>
          </a:prstGeom>
          <a:solidFill>
            <a:schemeClr val="bg1"/>
          </a:solidFill>
        </p:spPr>
        <p:txBody>
          <a:bodyPr wrap="square">
            <a:spAutoFit/>
          </a:bodyPr>
          <a:lstStyle/>
          <a:p>
            <a:r>
              <a:rPr lang="en-US" b="1" dirty="0">
                <a:solidFill>
                  <a:srgbClr val="0070C0"/>
                </a:solidFill>
                <a:effectLst>
                  <a:outerShdw blurRad="38100" dist="38100" dir="2700000" algn="tl">
                    <a:srgbClr val="000000">
                      <a:alpha val="43137"/>
                    </a:srgbClr>
                  </a:outerShdw>
                </a:effectLst>
              </a:rPr>
              <a:t>http://www.jinr.ru/posts/rosatom-and-jinr-signed-an-agreement-on-cooperation/</a:t>
            </a:r>
            <a:endParaRPr lang="ru-RU"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0587042"/>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DD3114E2-497A-445C-997B-048BCF9E34CE}"/>
              </a:ext>
            </a:extLst>
          </p:cNvPr>
          <p:cNvSpPr>
            <a:spLocks noGrp="1"/>
          </p:cNvSpPr>
          <p:nvPr>
            <p:ph type="title"/>
          </p:nvPr>
        </p:nvSpPr>
        <p:spPr>
          <a:xfrm>
            <a:off x="1127448" y="1556792"/>
            <a:ext cx="10364017" cy="1133475"/>
          </a:xfrm>
        </p:spPr>
        <p:txBody>
          <a:bodyPr>
            <a:normAutofit/>
          </a:bodyPr>
          <a:lstStyle/>
          <a:p>
            <a:r>
              <a:rPr lang="en-US" sz="4800" dirty="0"/>
              <a:t>Corrections to the 7-years plan</a:t>
            </a:r>
          </a:p>
        </p:txBody>
      </p:sp>
      <p:sp>
        <p:nvSpPr>
          <p:cNvPr id="4" name="Текст 3">
            <a:extLst>
              <a:ext uri="{FF2B5EF4-FFF2-40B4-BE49-F238E27FC236}">
                <a16:creationId xmlns:a16="http://schemas.microsoft.com/office/drawing/2014/main" id="{B8BCBAD7-6D8A-4D0B-887C-89533583A33C}"/>
              </a:ext>
            </a:extLst>
          </p:cNvPr>
          <p:cNvSpPr>
            <a:spLocks noGrp="1"/>
          </p:cNvSpPr>
          <p:nvPr>
            <p:ph type="body" idx="1"/>
          </p:nvPr>
        </p:nvSpPr>
        <p:spPr/>
        <p:txBody>
          <a:bodyPr/>
          <a:lstStyle/>
          <a:p>
            <a:endParaRPr lang="en-US"/>
          </a:p>
        </p:txBody>
      </p:sp>
      <p:sp>
        <p:nvSpPr>
          <p:cNvPr id="2" name="Нижний колонтитул 1">
            <a:extLst>
              <a:ext uri="{FF2B5EF4-FFF2-40B4-BE49-F238E27FC236}">
                <a16:creationId xmlns:a16="http://schemas.microsoft.com/office/drawing/2014/main" id="{1838972B-173B-4DCB-BF5E-679195D94E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mn-cs"/>
              </a:rPr>
              <a:t>127th session of the JINR Scientific Council, 20 – 21 February 2020, Dubna</a:t>
            </a:r>
            <a:endParaRPr kumimoji="0" lang="ru-RU" sz="1600" b="1"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949092529"/>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9C1A9147-120C-403E-9807-E578D16E8A70}"/>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Rationale</a:t>
            </a:r>
          </a:p>
        </p:txBody>
      </p:sp>
      <p:sp>
        <p:nvSpPr>
          <p:cNvPr id="6" name="Объект 5">
            <a:extLst>
              <a:ext uri="{FF2B5EF4-FFF2-40B4-BE49-F238E27FC236}">
                <a16:creationId xmlns:a16="http://schemas.microsoft.com/office/drawing/2014/main" id="{0566F9B1-7054-491A-B1FB-57E374D3BA50}"/>
              </a:ext>
            </a:extLst>
          </p:cNvPr>
          <p:cNvSpPr>
            <a:spLocks noGrp="1"/>
          </p:cNvSpPr>
          <p:nvPr>
            <p:ph idx="1"/>
          </p:nvPr>
        </p:nvSpPr>
        <p:spPr/>
        <p:txBody>
          <a:bodyPr>
            <a:normAutofit/>
          </a:bodyPr>
          <a:lstStyle/>
          <a:p>
            <a:r>
              <a:rPr lang="en-US" b="0" dirty="0">
                <a:latin typeface="Arial" panose="020B0604020202020204" pitchFamily="34" charset="0"/>
                <a:cs typeface="Arial" panose="020B0604020202020204" pitchFamily="34" charset="0"/>
              </a:rPr>
              <a:t>IBR-2 neutron flux density makes it one of the best sources in the world;</a:t>
            </a:r>
          </a:p>
          <a:p>
            <a:r>
              <a:rPr lang="en-US" b="0" dirty="0">
                <a:latin typeface="Arial" panose="020B0604020202020204" pitchFamily="34" charset="0"/>
                <a:cs typeface="Arial" panose="020B0604020202020204" pitchFamily="34" charset="0"/>
              </a:rPr>
              <a:t>In order to keep this position the first priority is to set to the safe and reliable operation of the reactor;</a:t>
            </a:r>
          </a:p>
          <a:p>
            <a:r>
              <a:rPr lang="en-US" b="0" dirty="0">
                <a:latin typeface="Arial" panose="020B0604020202020204" pitchFamily="34" charset="0"/>
                <a:cs typeface="Arial" panose="020B0604020202020204" pitchFamily="34" charset="0"/>
              </a:rPr>
              <a:t>Plans to perform outpacing upgrade and replacement of the main components of the IBR-2 infrastructure in shorter period compared to scheduled for 2020-2027 before;</a:t>
            </a:r>
          </a:p>
          <a:p>
            <a:r>
              <a:rPr lang="en-US" b="0" dirty="0">
                <a:latin typeface="Arial" panose="020B0604020202020204" pitchFamily="34" charset="0"/>
                <a:cs typeface="Arial" panose="020B0604020202020204" pitchFamily="34" charset="0"/>
              </a:rPr>
              <a:t>For the same reason it is necessary to start preparation for the production of the fresh fuel load for IBR-2 in order to guarantee it’s operation after 2028;</a:t>
            </a:r>
          </a:p>
        </p:txBody>
      </p:sp>
      <p:sp>
        <p:nvSpPr>
          <p:cNvPr id="4" name="Нижний колонтитул 3">
            <a:extLst>
              <a:ext uri="{FF2B5EF4-FFF2-40B4-BE49-F238E27FC236}">
                <a16:creationId xmlns:a16="http://schemas.microsoft.com/office/drawing/2014/main" id="{D363289A-5C8E-491C-A06C-498B6B2C1C46}"/>
              </a:ext>
            </a:extLst>
          </p:cNvPr>
          <p:cNvSpPr>
            <a:spLocks noGrp="1"/>
          </p:cNvSpPr>
          <p:nvPr>
            <p:ph type="ftr" sz="quarter" idx="11"/>
          </p:nvPr>
        </p:nvSpPr>
        <p:spPr/>
        <p:txBody>
          <a:bodyPr/>
          <a:lstStyle/>
          <a:p>
            <a:r>
              <a:rPr lang="en-US"/>
              <a:t>127th session of the JINR Scientific Council, 20 – 21 February 2020, Dubna</a:t>
            </a:r>
            <a:endParaRPr lang="ru-RU"/>
          </a:p>
        </p:txBody>
      </p:sp>
    </p:spTree>
    <p:extLst>
      <p:ext uri="{BB962C8B-B14F-4D97-AF65-F5344CB8AC3E}">
        <p14:creationId xmlns:p14="http://schemas.microsoft.com/office/powerpoint/2010/main" val="3449236144"/>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9C1A9147-120C-403E-9807-E578D16E8A70}"/>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Rationale cont.</a:t>
            </a:r>
          </a:p>
        </p:txBody>
      </p:sp>
      <p:sp>
        <p:nvSpPr>
          <p:cNvPr id="6" name="Объект 5">
            <a:extLst>
              <a:ext uri="{FF2B5EF4-FFF2-40B4-BE49-F238E27FC236}">
                <a16:creationId xmlns:a16="http://schemas.microsoft.com/office/drawing/2014/main" id="{0566F9B1-7054-491A-B1FB-57E374D3BA50}"/>
              </a:ext>
            </a:extLst>
          </p:cNvPr>
          <p:cNvSpPr>
            <a:spLocks noGrp="1"/>
          </p:cNvSpPr>
          <p:nvPr>
            <p:ph idx="1"/>
          </p:nvPr>
        </p:nvSpPr>
        <p:spPr/>
        <p:txBody>
          <a:bodyPr/>
          <a:lstStyle/>
          <a:p>
            <a:pPr>
              <a:lnSpc>
                <a:spcPct val="150000"/>
              </a:lnSpc>
            </a:pPr>
            <a:r>
              <a:rPr lang="en-US" b="0" dirty="0">
                <a:latin typeface="Arial" panose="020B0604020202020204" pitchFamily="34" charset="0"/>
                <a:cs typeface="Arial" panose="020B0604020202020204" pitchFamily="34" charset="0"/>
              </a:rPr>
              <a:t>Concentration of</a:t>
            </a:r>
            <a:r>
              <a:rPr lang="ru-RU" b="0"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the resources within the existing 7-years plan on the IBR-2  is leading to limited possibilities for upgrade of the instruments as well as successfully design and develop new ones;</a:t>
            </a:r>
          </a:p>
          <a:p>
            <a:pPr>
              <a:lnSpc>
                <a:spcPct val="150000"/>
              </a:lnSpc>
            </a:pPr>
            <a:r>
              <a:rPr lang="en-US" b="0" dirty="0">
                <a:latin typeface="Arial" panose="020B0604020202020204" pitchFamily="34" charset="0"/>
                <a:cs typeface="Arial" panose="020B0604020202020204" pitchFamily="34" charset="0"/>
              </a:rPr>
              <a:t>Development of the DNS-IV source also goes faster and requires more funds than estimated before;</a:t>
            </a:r>
          </a:p>
        </p:txBody>
      </p:sp>
      <p:sp>
        <p:nvSpPr>
          <p:cNvPr id="4" name="Нижний колонтитул 3">
            <a:extLst>
              <a:ext uri="{FF2B5EF4-FFF2-40B4-BE49-F238E27FC236}">
                <a16:creationId xmlns:a16="http://schemas.microsoft.com/office/drawing/2014/main" id="{D363289A-5C8E-491C-A06C-498B6B2C1C46}"/>
              </a:ext>
            </a:extLst>
          </p:cNvPr>
          <p:cNvSpPr>
            <a:spLocks noGrp="1"/>
          </p:cNvSpPr>
          <p:nvPr>
            <p:ph type="ftr" sz="quarter" idx="11"/>
          </p:nvPr>
        </p:nvSpPr>
        <p:spPr/>
        <p:txBody>
          <a:bodyPr/>
          <a:lstStyle/>
          <a:p>
            <a:r>
              <a:rPr lang="en-US"/>
              <a:t>127th session of the JINR Scientific Council, 20 – 21 February 2020, Dubna</a:t>
            </a:r>
            <a:endParaRPr lang="ru-RU"/>
          </a:p>
        </p:txBody>
      </p:sp>
    </p:spTree>
    <p:extLst>
      <p:ext uri="{BB962C8B-B14F-4D97-AF65-F5344CB8AC3E}">
        <p14:creationId xmlns:p14="http://schemas.microsoft.com/office/powerpoint/2010/main" val="2034756382"/>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F6A9D14A-CA99-40F2-B825-D79C1E9C54D3}"/>
              </a:ext>
            </a:extLst>
          </p:cNvPr>
          <p:cNvSpPr>
            <a:spLocks noGrp="1"/>
          </p:cNvSpPr>
          <p:nvPr>
            <p:ph type="title"/>
          </p:nvPr>
        </p:nvSpPr>
        <p:spPr>
          <a:xfrm>
            <a:off x="551384" y="853826"/>
            <a:ext cx="11161240" cy="1296143"/>
          </a:xfrm>
        </p:spPr>
        <p:txBody>
          <a:bodyPr>
            <a:normAutofit/>
          </a:bodyPr>
          <a:lstStyle/>
          <a:p>
            <a:pPr algn="ctr"/>
            <a:r>
              <a:rPr lang="en-US" sz="3200" dirty="0">
                <a:solidFill>
                  <a:srgbClr val="C00000"/>
                </a:solidFill>
                <a:latin typeface="Arial" panose="020B0604020202020204" pitchFamily="34" charset="0"/>
                <a:cs typeface="Arial" panose="020B0604020202020204" pitchFamily="34" charset="0"/>
              </a:rPr>
              <a:t>FLNP application to the JINR directorate for correction of the 7-years plan for years 2017-2023</a:t>
            </a:r>
          </a:p>
        </p:txBody>
      </p:sp>
      <p:sp>
        <p:nvSpPr>
          <p:cNvPr id="4" name="Нижний колонтитул 3">
            <a:extLst>
              <a:ext uri="{FF2B5EF4-FFF2-40B4-BE49-F238E27FC236}">
                <a16:creationId xmlns:a16="http://schemas.microsoft.com/office/drawing/2014/main" id="{658A1C13-371B-433B-A4A8-3A5E89C70444}"/>
              </a:ext>
            </a:extLst>
          </p:cNvPr>
          <p:cNvSpPr>
            <a:spLocks noGrp="1"/>
          </p:cNvSpPr>
          <p:nvPr>
            <p:ph type="ftr" sz="quarter" idx="11"/>
          </p:nvPr>
        </p:nvSpPr>
        <p:spPr/>
        <p:txBody>
          <a:bodyPr/>
          <a:lstStyle/>
          <a:p>
            <a:r>
              <a:rPr lang="en-US"/>
              <a:t>127th session of the JINR Scientific Council, 20 – 21 February 2020, Dubna</a:t>
            </a:r>
            <a:endParaRPr lang="ru-RU" dirty="0"/>
          </a:p>
        </p:txBody>
      </p:sp>
      <p:sp>
        <p:nvSpPr>
          <p:cNvPr id="7" name="Заголовок 4">
            <a:extLst>
              <a:ext uri="{FF2B5EF4-FFF2-40B4-BE49-F238E27FC236}">
                <a16:creationId xmlns:a16="http://schemas.microsoft.com/office/drawing/2014/main" id="{D5175EFE-EDB1-414C-9CED-59049D993B66}"/>
              </a:ext>
            </a:extLst>
          </p:cNvPr>
          <p:cNvSpPr txBox="1">
            <a:spLocks/>
          </p:cNvSpPr>
          <p:nvPr/>
        </p:nvSpPr>
        <p:spPr>
          <a:xfrm>
            <a:off x="551384" y="2780928"/>
            <a:ext cx="11161240" cy="288032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a:lstStyle>
          <a:p>
            <a:pPr algn="ctr"/>
            <a:r>
              <a:rPr lang="en-US" sz="4000" b="0" dirty="0">
                <a:latin typeface="Arial" panose="020B0604020202020204" pitchFamily="34" charset="0"/>
                <a:cs typeface="Arial" panose="020B0604020202020204" pitchFamily="34" charset="0"/>
              </a:rPr>
              <a:t>The detailed request assumes the funding increase for the topics “Neutron scattering and optical research” at the amount of about </a:t>
            </a:r>
            <a:r>
              <a:rPr lang="en-US" sz="4000" b="0" dirty="0">
                <a:solidFill>
                  <a:srgbClr val="C00000"/>
                </a:solidFill>
                <a:latin typeface="Arial" panose="020B0604020202020204" pitchFamily="34" charset="0"/>
                <a:cs typeface="Arial" panose="020B0604020202020204" pitchFamily="34" charset="0"/>
              </a:rPr>
              <a:t>3 M$ annually for the years 2021-2023</a:t>
            </a:r>
            <a:r>
              <a:rPr lang="en-US" sz="4000" b="0" dirty="0">
                <a:latin typeface="Arial" panose="020B0604020202020204" pitchFamily="34" charset="0"/>
                <a:cs typeface="Arial" panose="020B0604020202020204" pitchFamily="34" charset="0"/>
              </a:rPr>
              <a:t>.</a:t>
            </a:r>
          </a:p>
          <a:p>
            <a:pPr algn="ctr"/>
            <a:r>
              <a:rPr lang="en-US" sz="4000" b="0" dirty="0">
                <a:latin typeface="Arial" panose="020B0604020202020204" pitchFamily="34" charset="0"/>
                <a:cs typeface="Arial" panose="020B0604020202020204" pitchFamily="34" charset="0"/>
              </a:rPr>
              <a:t>and “Neutron Nuclear Physics” remains unchanged</a:t>
            </a:r>
          </a:p>
        </p:txBody>
      </p:sp>
    </p:spTree>
    <p:extLst>
      <p:ext uri="{BB962C8B-B14F-4D97-AF65-F5344CB8AC3E}">
        <p14:creationId xmlns:p14="http://schemas.microsoft.com/office/powerpoint/2010/main" val="2578000096"/>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811338" y="2245528"/>
            <a:ext cx="8856662" cy="4608140"/>
          </a:xfrm>
          <a:noFill/>
          <a:extLst>
            <a:ext uri="{909E8E84-426E-40DD-AFC4-6F175D3DCCD1}">
              <a14:hiddenFill xmlns:a14="http://schemas.microsoft.com/office/drawing/2010/main">
                <a:solidFill>
                  <a:srgbClr val="FFFFFF"/>
                </a:solidFill>
              </a14:hiddenFill>
            </a:ext>
          </a:extLst>
        </p:spPr>
        <p:txBody>
          <a:bodyPr/>
          <a:lstStyle/>
          <a:p>
            <a:r>
              <a:rPr lang="en-US" altLang="ru-RU" sz="2000" dirty="0">
                <a:solidFill>
                  <a:schemeClr val="bg1"/>
                </a:solidFill>
                <a:effectLst/>
              </a:rPr>
              <a:t>The </a:t>
            </a:r>
            <a:r>
              <a:rPr lang="en-US" altLang="ru-RU" sz="2000" dirty="0">
                <a:solidFill>
                  <a:srgbClr val="C00000"/>
                </a:solidFill>
                <a:effectLst>
                  <a:outerShdw blurRad="38100" dist="38100" dir="2700000" algn="tl">
                    <a:srgbClr val="000000">
                      <a:alpha val="43137"/>
                    </a:srgbClr>
                  </a:outerShdw>
                </a:effectLst>
              </a:rPr>
              <a:t>FLNR</a:t>
            </a:r>
            <a:r>
              <a:rPr lang="en-US" altLang="ru-RU" sz="2000" dirty="0">
                <a:solidFill>
                  <a:schemeClr val="bg1"/>
                </a:solidFill>
                <a:effectLst/>
              </a:rPr>
              <a:t> experimental facilities (IC-100, MT-25, U-200, U-400, U-400M, DC-280) provide possibility to conduct a wide range of radiation-physics and radioisotope research. </a:t>
            </a:r>
            <a:br>
              <a:rPr lang="en-US" altLang="ru-RU" sz="2000" dirty="0">
                <a:solidFill>
                  <a:schemeClr val="bg1"/>
                </a:solidFill>
                <a:effectLst/>
              </a:rPr>
            </a:br>
            <a:br>
              <a:rPr lang="en-US" altLang="ru-RU" sz="2000" dirty="0">
                <a:solidFill>
                  <a:schemeClr val="bg1"/>
                </a:solidFill>
                <a:effectLst/>
              </a:rPr>
            </a:br>
            <a:r>
              <a:rPr lang="en-US" altLang="ru-RU" sz="2000" dirty="0">
                <a:solidFill>
                  <a:schemeClr val="bg1"/>
                </a:solidFill>
                <a:effectLst/>
              </a:rPr>
              <a:t> - </a:t>
            </a:r>
            <a:r>
              <a:rPr lang="en-US" altLang="ru-RU" sz="1600" dirty="0">
                <a:solidFill>
                  <a:schemeClr val="bg1"/>
                </a:solidFill>
                <a:effectLst/>
              </a:rPr>
              <a:t>detailed study of effects induced by heavy ions in matter aimed at applications of beams of 					          accelerated ions in nanotechnology;</a:t>
            </a:r>
            <a:br>
              <a:rPr lang="ru-RU" altLang="ru-RU" sz="1600" dirty="0">
                <a:solidFill>
                  <a:schemeClr val="bg1"/>
                </a:solidFill>
                <a:effectLst/>
              </a:rPr>
            </a:br>
            <a:r>
              <a:rPr lang="en-US" altLang="ru-RU" sz="1600" dirty="0">
                <a:solidFill>
                  <a:schemeClr val="bg1"/>
                </a:solidFill>
                <a:effectLst/>
              </a:rPr>
              <a:t>  -  investigation of radiation resistance of materials under the impact of multi-charged ions,  			including testing of microelectronic circuits for space technology;</a:t>
            </a:r>
            <a:br>
              <a:rPr lang="ru-RU" altLang="ru-RU" sz="1600" dirty="0">
                <a:solidFill>
                  <a:schemeClr val="bg1"/>
                </a:solidFill>
                <a:effectLst/>
              </a:rPr>
            </a:br>
            <a:r>
              <a:rPr lang="en-US" altLang="ru-RU" sz="1600" dirty="0">
                <a:solidFill>
                  <a:schemeClr val="bg1"/>
                </a:solidFill>
                <a:effectLst/>
              </a:rPr>
              <a:t>   - development of next-generation of functional track membranes;</a:t>
            </a:r>
            <a:br>
              <a:rPr lang="ru-RU" altLang="ru-RU" sz="1600" dirty="0">
                <a:solidFill>
                  <a:schemeClr val="bg1"/>
                </a:solidFill>
                <a:effectLst/>
              </a:rPr>
            </a:br>
            <a:r>
              <a:rPr lang="en-US" altLang="ru-RU" sz="1600" dirty="0">
                <a:solidFill>
                  <a:schemeClr val="bg1"/>
                </a:solidFill>
                <a:effectLst/>
              </a:rPr>
              <a:t>   - synthesis of nano-objects with unique properties for new applications;</a:t>
            </a:r>
            <a:br>
              <a:rPr lang="ru-RU" altLang="ru-RU" sz="1600" dirty="0">
                <a:solidFill>
                  <a:schemeClr val="bg1"/>
                </a:solidFill>
                <a:effectLst/>
              </a:rPr>
            </a:br>
            <a:r>
              <a:rPr lang="en-US" altLang="ru-RU" sz="1600" dirty="0">
                <a:solidFill>
                  <a:schemeClr val="bg1"/>
                </a:solidFill>
                <a:effectLst/>
              </a:rPr>
              <a:t>   - development of hybrid nanotechnologies, combining methods of ion track technology and 			      coating, thin-layer, and surface modification technologies;</a:t>
            </a:r>
            <a:br>
              <a:rPr lang="ru-RU" altLang="ru-RU" sz="1600" dirty="0">
                <a:solidFill>
                  <a:schemeClr val="bg1"/>
                </a:solidFill>
                <a:effectLst/>
              </a:rPr>
            </a:br>
            <a:r>
              <a:rPr lang="en-US" altLang="ru-RU" sz="1600" dirty="0">
                <a:solidFill>
                  <a:schemeClr val="bg1"/>
                </a:solidFill>
                <a:effectLst/>
              </a:rPr>
              <a:t>   - production of radioisotopes for nuclear medicine and radioecological studies with γ-quanta,   					              α-particle-, and heavy-ion beams;</a:t>
            </a:r>
            <a:br>
              <a:rPr lang="en-US" altLang="ru-RU" sz="1600" dirty="0">
                <a:solidFill>
                  <a:schemeClr val="bg1"/>
                </a:solidFill>
                <a:effectLst/>
              </a:rPr>
            </a:br>
            <a:br>
              <a:rPr lang="ru-RU" altLang="ru-RU" sz="1600" dirty="0">
                <a:solidFill>
                  <a:schemeClr val="bg1"/>
                </a:solidFill>
                <a:effectLst/>
              </a:rPr>
            </a:br>
            <a:r>
              <a:rPr lang="en-US" altLang="ru-RU" sz="1600" dirty="0">
                <a:solidFill>
                  <a:schemeClr val="bg1"/>
                </a:solidFill>
                <a:effectLst/>
              </a:rPr>
              <a:t>       </a:t>
            </a:r>
            <a:r>
              <a:rPr lang="en-US" altLang="ru-RU" sz="1800" dirty="0">
                <a:solidFill>
                  <a:schemeClr val="bg1"/>
                </a:solidFill>
                <a:effectLst/>
              </a:rPr>
              <a:t>Special attention will be given to the development of specialized channels at the new DC-280 and modernized U-400R accelerators as well as to the development of the new FLNR Laboratory Building in cooperation with the International Innovation Center of Nanotechnologies (a joint project between JINR and </a:t>
            </a:r>
            <a:r>
              <a:rPr lang="en-US" altLang="ru-RU" sz="1800" dirty="0" err="1">
                <a:solidFill>
                  <a:schemeClr val="bg1"/>
                </a:solidFill>
                <a:effectLst/>
              </a:rPr>
              <a:t>Rosnano</a:t>
            </a:r>
            <a:r>
              <a:rPr lang="en-US" altLang="ru-RU" sz="1800" dirty="0">
                <a:solidFill>
                  <a:schemeClr val="bg1"/>
                </a:solidFill>
                <a:effectLst/>
              </a:rPr>
              <a:t>).</a:t>
            </a:r>
            <a:endParaRPr lang="ru-RU" altLang="ru-RU" sz="1600" dirty="0">
              <a:solidFill>
                <a:schemeClr val="bg1"/>
              </a:solidFill>
              <a:effectLst/>
            </a:endParaRPr>
          </a:p>
        </p:txBody>
      </p:sp>
      <p:sp>
        <p:nvSpPr>
          <p:cNvPr id="153603" name="TextBox 1"/>
          <p:cNvSpPr txBox="1">
            <a:spLocks noChangeArrowheads="1"/>
          </p:cNvSpPr>
          <p:nvPr/>
        </p:nvSpPr>
        <p:spPr bwMode="auto">
          <a:xfrm>
            <a:off x="2063751" y="333413"/>
            <a:ext cx="8135938" cy="1292662"/>
          </a:xfrm>
          <a:prstGeom prst="rect">
            <a:avLst/>
          </a:prstGeom>
          <a:solidFill>
            <a:schemeClr val="bg1"/>
          </a:solidFill>
          <a:ln>
            <a:noFill/>
          </a:ln>
        </p:spPr>
        <p:txBody>
          <a:bodyPr>
            <a:spAutoFit/>
          </a:bodyPr>
          <a:lstStyle>
            <a:lvl1pPr eaLnBrk="0" hangingPunct="0">
              <a:defRPr kumimoji="1" sz="2400">
                <a:solidFill>
                  <a:schemeClr val="bg1"/>
                </a:solidFill>
                <a:latin typeface="Arial" charset="0"/>
              </a:defRPr>
            </a:lvl1pPr>
            <a:lvl2pPr marL="742950" indent="-285750" eaLnBrk="0" hangingPunct="0">
              <a:defRPr kumimoji="1" sz="2400">
                <a:solidFill>
                  <a:schemeClr val="bg1"/>
                </a:solidFill>
                <a:latin typeface="Arial" charset="0"/>
              </a:defRPr>
            </a:lvl2pPr>
            <a:lvl3pPr marL="1143000" indent="-228600" eaLnBrk="0" hangingPunct="0">
              <a:defRPr kumimoji="1" sz="2400">
                <a:solidFill>
                  <a:schemeClr val="bg1"/>
                </a:solidFill>
                <a:latin typeface="Arial" charset="0"/>
              </a:defRPr>
            </a:lvl3pPr>
            <a:lvl4pPr marL="1600200" indent="-228600" eaLnBrk="0" hangingPunct="0">
              <a:defRPr kumimoji="1" sz="2400">
                <a:solidFill>
                  <a:schemeClr val="bg1"/>
                </a:solidFill>
                <a:latin typeface="Arial" charset="0"/>
              </a:defRPr>
            </a:lvl4pPr>
            <a:lvl5pPr marL="2057400" indent="-228600" eaLnBrk="0" hangingPunct="0">
              <a:defRPr kumimoji="1" sz="2400">
                <a:solidFill>
                  <a:schemeClr val="bg1"/>
                </a:solidFill>
                <a:latin typeface="Arial" charset="0"/>
              </a:defRPr>
            </a:lvl5pPr>
            <a:lvl6pPr marL="2514600" indent="-228600" eaLnBrk="0" fontAlgn="base" hangingPunct="0">
              <a:spcBef>
                <a:spcPct val="0"/>
              </a:spcBef>
              <a:spcAft>
                <a:spcPct val="0"/>
              </a:spcAft>
              <a:defRPr kumimoji="1" sz="2400">
                <a:solidFill>
                  <a:schemeClr val="bg1"/>
                </a:solidFill>
                <a:latin typeface="Arial" charset="0"/>
              </a:defRPr>
            </a:lvl6pPr>
            <a:lvl7pPr marL="2971800" indent="-228600" eaLnBrk="0" fontAlgn="base" hangingPunct="0">
              <a:spcBef>
                <a:spcPct val="0"/>
              </a:spcBef>
              <a:spcAft>
                <a:spcPct val="0"/>
              </a:spcAft>
              <a:defRPr kumimoji="1" sz="2400">
                <a:solidFill>
                  <a:schemeClr val="bg1"/>
                </a:solidFill>
                <a:latin typeface="Arial" charset="0"/>
              </a:defRPr>
            </a:lvl7pPr>
            <a:lvl8pPr marL="3429000" indent="-228600" eaLnBrk="0" fontAlgn="base" hangingPunct="0">
              <a:spcBef>
                <a:spcPct val="0"/>
              </a:spcBef>
              <a:spcAft>
                <a:spcPct val="0"/>
              </a:spcAft>
              <a:defRPr kumimoji="1" sz="2400">
                <a:solidFill>
                  <a:schemeClr val="bg1"/>
                </a:solidFill>
                <a:latin typeface="Arial" charset="0"/>
              </a:defRPr>
            </a:lvl8pPr>
            <a:lvl9pPr marL="3886200" indent="-228600" eaLnBrk="0" fontAlgn="base" hangingPunct="0">
              <a:spcBef>
                <a:spcPct val="0"/>
              </a:spcBef>
              <a:spcAft>
                <a:spcPct val="0"/>
              </a:spcAft>
              <a:defRPr kumimoji="1" sz="2400">
                <a:solidFill>
                  <a:schemeClr val="bg1"/>
                </a:solidFill>
                <a:latin typeface="Arial" charset="0"/>
              </a:defRPr>
            </a:lvl9pPr>
          </a:lstStyle>
          <a:p>
            <a:pPr algn="ctr" eaLnBrk="1" fontAlgn="base" hangingPunct="1">
              <a:spcBef>
                <a:spcPct val="0"/>
              </a:spcBef>
              <a:spcAft>
                <a:spcPct val="0"/>
              </a:spcAft>
            </a:pPr>
            <a:r>
              <a:rPr lang="en-US" b="1" dirty="0">
                <a:solidFill>
                  <a:srgbClr val="FFFF00"/>
                </a:solidFill>
                <a:effectLst>
                  <a:outerShdw blurRad="38100" dist="38100" dir="2700000" algn="tl">
                    <a:srgbClr val="000000">
                      <a:alpha val="43137"/>
                    </a:srgbClr>
                  </a:outerShdw>
                </a:effectLst>
              </a:rPr>
              <a:t>Applied research with heavy ions</a:t>
            </a:r>
          </a:p>
          <a:p>
            <a:pPr algn="ctr" eaLnBrk="1" fontAlgn="base" hangingPunct="1">
              <a:spcBef>
                <a:spcPct val="0"/>
              </a:spcBef>
              <a:spcAft>
                <a:spcPct val="0"/>
              </a:spcAft>
            </a:pPr>
            <a:endParaRPr lang="en-US" altLang="ru-RU" sz="1800" b="1" dirty="0">
              <a:solidFill>
                <a:srgbClr val="FFFF00"/>
              </a:solidFill>
              <a:cs typeface="Arial" charset="0"/>
            </a:endParaRPr>
          </a:p>
          <a:p>
            <a:pPr algn="ctr" eaLnBrk="1" fontAlgn="base" hangingPunct="1">
              <a:spcBef>
                <a:spcPct val="0"/>
              </a:spcBef>
              <a:spcAft>
                <a:spcPct val="0"/>
              </a:spcAft>
            </a:pPr>
            <a:r>
              <a:rPr lang="en-US" altLang="ru-RU" sz="1800" b="1" dirty="0">
                <a:solidFill>
                  <a:srgbClr val="FFFF00"/>
                </a:solidFill>
                <a:cs typeface="Arial" charset="0"/>
              </a:rPr>
              <a:t>Radiation-physics, radioisotope, radioecology, applications of heavy-ion beams in nanotechnology in 2017-2023</a:t>
            </a:r>
            <a:endParaRPr lang="ru-RU" altLang="ru-RU" sz="1800" dirty="0">
              <a:solidFill>
                <a:srgbClr val="FFFF00"/>
              </a:solidFill>
            </a:endParaRPr>
          </a:p>
        </p:txBody>
      </p:sp>
    </p:spTree>
    <p:extLst>
      <p:ext uri="{BB962C8B-B14F-4D97-AF65-F5344CB8AC3E}">
        <p14:creationId xmlns:p14="http://schemas.microsoft.com/office/powerpoint/2010/main" val="844010974"/>
      </p:ext>
    </p:extLst>
  </p:cSld>
  <p:clrMapOvr>
    <a:masterClrMapping/>
  </p:clrMapOvr>
  <p:transition spd="med">
    <p:wedg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Рисунок 1"/>
          <p:cNvPicPr>
            <a:picLocks noChangeAspect="1"/>
          </p:cNvPicPr>
          <p:nvPr/>
        </p:nvPicPr>
        <p:blipFill>
          <a:blip r:embed="rId2" cstate="print"/>
          <a:srcRect/>
          <a:stretch>
            <a:fillRect/>
          </a:stretch>
        </p:blipFill>
        <p:spPr bwMode="auto">
          <a:xfrm>
            <a:off x="1774826" y="549275"/>
            <a:ext cx="5724525" cy="3225800"/>
          </a:xfrm>
          <a:prstGeom prst="rect">
            <a:avLst/>
          </a:prstGeom>
          <a:noFill/>
          <a:ln w="9525">
            <a:noFill/>
            <a:miter lim="800000"/>
            <a:headEnd/>
            <a:tailEnd/>
          </a:ln>
        </p:spPr>
      </p:pic>
      <p:pic>
        <p:nvPicPr>
          <p:cNvPr id="32770" name="Рисунок 1"/>
          <p:cNvPicPr>
            <a:picLocks noChangeAspect="1"/>
          </p:cNvPicPr>
          <p:nvPr/>
        </p:nvPicPr>
        <p:blipFill>
          <a:blip r:embed="rId3" cstate="print"/>
          <a:srcRect/>
          <a:stretch>
            <a:fillRect/>
          </a:stretch>
        </p:blipFill>
        <p:spPr bwMode="auto">
          <a:xfrm>
            <a:off x="4511676" y="2781300"/>
            <a:ext cx="6011863" cy="3722688"/>
          </a:xfrm>
          <a:prstGeom prst="rect">
            <a:avLst/>
          </a:prstGeom>
          <a:noFill/>
          <a:ln w="9525">
            <a:noFill/>
            <a:miter lim="800000"/>
            <a:headEnd/>
            <a:tailEnd/>
          </a:ln>
        </p:spPr>
      </p:pic>
      <p:pic>
        <p:nvPicPr>
          <p:cNvPr id="32771" name="Рисунок 1"/>
          <p:cNvPicPr>
            <a:picLocks noChangeAspect="1"/>
          </p:cNvPicPr>
          <p:nvPr/>
        </p:nvPicPr>
        <p:blipFill>
          <a:blip r:embed="rId4" cstate="print"/>
          <a:srcRect/>
          <a:stretch>
            <a:fillRect/>
          </a:stretch>
        </p:blipFill>
        <p:spPr bwMode="auto">
          <a:xfrm>
            <a:off x="6816726" y="908051"/>
            <a:ext cx="3571875" cy="2665413"/>
          </a:xfrm>
          <a:prstGeom prst="rect">
            <a:avLst/>
          </a:prstGeom>
          <a:noFill/>
          <a:ln w="9525">
            <a:noFill/>
            <a:miter lim="800000"/>
            <a:headEnd/>
            <a:tailEnd/>
          </a:ln>
        </p:spPr>
      </p:pic>
      <p:pic>
        <p:nvPicPr>
          <p:cNvPr id="32772" name="Рисунок 1"/>
          <p:cNvPicPr>
            <a:picLocks noChangeAspect="1"/>
          </p:cNvPicPr>
          <p:nvPr/>
        </p:nvPicPr>
        <p:blipFill>
          <a:blip r:embed="rId5" cstate="print"/>
          <a:srcRect/>
          <a:stretch>
            <a:fillRect/>
          </a:stretch>
        </p:blipFill>
        <p:spPr bwMode="auto">
          <a:xfrm>
            <a:off x="1774826" y="2852739"/>
            <a:ext cx="3859213" cy="2879725"/>
          </a:xfrm>
          <a:prstGeom prst="rect">
            <a:avLst/>
          </a:prstGeom>
          <a:noFill/>
          <a:ln w="9525">
            <a:noFill/>
            <a:miter lim="800000"/>
            <a:headEnd/>
            <a:tailEnd/>
          </a:ln>
        </p:spPr>
      </p:pic>
      <p:sp>
        <p:nvSpPr>
          <p:cNvPr id="32773" name="Заголовок 1"/>
          <p:cNvSpPr txBox="1">
            <a:spLocks/>
          </p:cNvSpPr>
          <p:nvPr/>
        </p:nvSpPr>
        <p:spPr bwMode="auto">
          <a:xfrm>
            <a:off x="1774825" y="44450"/>
            <a:ext cx="8686800" cy="503238"/>
          </a:xfrm>
          <a:prstGeom prst="rect">
            <a:avLst/>
          </a:prstGeom>
          <a:noFill/>
          <a:ln w="9525">
            <a:noFill/>
            <a:miter lim="800000"/>
            <a:headEnd/>
            <a:tailEnd/>
          </a:ln>
        </p:spPr>
        <p:txBody>
          <a:bodyPr lIns="36000" rIns="36000" anchorCtr="1"/>
          <a:lstStyle/>
          <a:p>
            <a:pPr algn="ctr">
              <a:spcBef>
                <a:spcPct val="50000"/>
              </a:spcBef>
            </a:pPr>
            <a:r>
              <a:rPr lang="en-US" altLang="ru-RU" sz="2800" b="1" dirty="0">
                <a:solidFill>
                  <a:srgbClr val="C00000"/>
                </a:solidFill>
                <a:latin typeface="Arial" panose="020B0604020202020204" pitchFamily="34" charset="0"/>
                <a:ea typeface="Gungsuh"/>
                <a:cs typeface="Arial" panose="020B0604020202020204" pitchFamily="34" charset="0"/>
              </a:rPr>
              <a:t>Nano Laboratory</a:t>
            </a:r>
          </a:p>
        </p:txBody>
      </p:sp>
    </p:spTree>
    <p:extLst>
      <p:ext uri="{BB962C8B-B14F-4D97-AF65-F5344CB8AC3E}">
        <p14:creationId xmlns:p14="http://schemas.microsoft.com/office/powerpoint/2010/main" val="1816166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3" name="Picture 4" descr="fractal-3-small"/>
          <p:cNvPicPr>
            <a:picLocks noChangeAspect="1" noChangeArrowheads="1"/>
          </p:cNvPicPr>
          <p:nvPr/>
        </p:nvPicPr>
        <p:blipFill>
          <a:blip r:embed="rId2" cstate="print"/>
          <a:srcRect/>
          <a:stretch>
            <a:fillRect/>
          </a:stretch>
        </p:blipFill>
        <p:spPr bwMode="auto">
          <a:xfrm>
            <a:off x="1928664" y="836712"/>
            <a:ext cx="2412000" cy="2412000"/>
          </a:xfrm>
          <a:prstGeom prst="rect">
            <a:avLst/>
          </a:prstGeom>
          <a:noFill/>
          <a:ln w="9525">
            <a:noFill/>
            <a:miter lim="800000"/>
            <a:headEnd/>
            <a:tailEnd/>
          </a:ln>
        </p:spPr>
      </p:pic>
      <p:pic>
        <p:nvPicPr>
          <p:cNvPr id="59394" name="Picture 5" descr="fractal-4"/>
          <p:cNvPicPr>
            <a:picLocks noChangeAspect="1" noChangeArrowheads="1"/>
          </p:cNvPicPr>
          <p:nvPr/>
        </p:nvPicPr>
        <p:blipFill>
          <a:blip r:embed="rId3" cstate="print"/>
          <a:srcRect/>
          <a:stretch>
            <a:fillRect/>
          </a:stretch>
        </p:blipFill>
        <p:spPr bwMode="auto">
          <a:xfrm>
            <a:off x="4504574" y="829816"/>
            <a:ext cx="2412000" cy="2412000"/>
          </a:xfrm>
          <a:prstGeom prst="rect">
            <a:avLst/>
          </a:prstGeom>
          <a:noFill/>
          <a:ln w="9525">
            <a:noFill/>
            <a:miter lim="800000"/>
            <a:headEnd/>
            <a:tailEnd/>
          </a:ln>
        </p:spPr>
      </p:pic>
      <p:sp>
        <p:nvSpPr>
          <p:cNvPr id="59569" name="Rectangle 180"/>
          <p:cNvSpPr>
            <a:spLocks noChangeArrowheads="1"/>
          </p:cNvSpPr>
          <p:nvPr/>
        </p:nvSpPr>
        <p:spPr bwMode="auto">
          <a:xfrm>
            <a:off x="9866313" y="5054600"/>
            <a:ext cx="31750" cy="152400"/>
          </a:xfrm>
          <a:prstGeom prst="rect">
            <a:avLst/>
          </a:prstGeom>
          <a:noFill/>
          <a:ln w="9525">
            <a:noFill/>
            <a:miter lim="800000"/>
            <a:headEnd/>
            <a:tailEnd/>
          </a:ln>
        </p:spPr>
        <p:txBody>
          <a:bodyPr wrap="none" lIns="0" tIns="0" rIns="0" bIns="0">
            <a:spAutoFit/>
          </a:bodyPr>
          <a:lstStyle/>
          <a:p>
            <a:r>
              <a:rPr lang="ru-RU" altLang="ru-RU" sz="1000">
                <a:solidFill>
                  <a:srgbClr val="C0C0C0"/>
                </a:solidFill>
                <a:latin typeface="Times New Roman" pitchFamily="18" charset="0"/>
              </a:rPr>
              <a:t> </a:t>
            </a:r>
            <a:endParaRPr lang="ru-RU" altLang="ru-RU" sz="2400">
              <a:solidFill>
                <a:prstClr val="black"/>
              </a:solidFill>
              <a:latin typeface="Times New Roman" pitchFamily="18" charset="0"/>
            </a:endParaRPr>
          </a:p>
        </p:txBody>
      </p:sp>
      <p:sp>
        <p:nvSpPr>
          <p:cNvPr id="59570" name="Rectangle 181"/>
          <p:cNvSpPr>
            <a:spLocks noChangeArrowheads="1"/>
          </p:cNvSpPr>
          <p:nvPr/>
        </p:nvSpPr>
        <p:spPr bwMode="auto">
          <a:xfrm>
            <a:off x="9859963" y="5048250"/>
            <a:ext cx="31750" cy="152400"/>
          </a:xfrm>
          <a:prstGeom prst="rect">
            <a:avLst/>
          </a:prstGeom>
          <a:noFill/>
          <a:ln w="9525">
            <a:noFill/>
            <a:miter lim="800000"/>
            <a:headEnd/>
            <a:tailEnd/>
          </a:ln>
        </p:spPr>
        <p:txBody>
          <a:bodyPr wrap="none" lIns="0" tIns="0" rIns="0" bIns="0">
            <a:spAutoFit/>
          </a:bodyPr>
          <a:lstStyle/>
          <a:p>
            <a:r>
              <a:rPr lang="ru-RU" altLang="ru-RU" sz="1000">
                <a:solidFill>
                  <a:srgbClr val="000000"/>
                </a:solidFill>
                <a:latin typeface="Times New Roman" pitchFamily="18" charset="0"/>
              </a:rPr>
              <a:t> </a:t>
            </a:r>
            <a:endParaRPr lang="ru-RU" altLang="ru-RU" sz="2400">
              <a:solidFill>
                <a:prstClr val="black"/>
              </a:solidFill>
              <a:latin typeface="Times New Roman" pitchFamily="18" charset="0"/>
            </a:endParaRPr>
          </a:p>
        </p:txBody>
      </p:sp>
      <p:sp>
        <p:nvSpPr>
          <p:cNvPr id="185" name="Rectangle 3"/>
          <p:cNvSpPr txBox="1">
            <a:spLocks noChangeArrowheads="1"/>
          </p:cNvSpPr>
          <p:nvPr/>
        </p:nvSpPr>
        <p:spPr bwMode="auto">
          <a:xfrm>
            <a:off x="2284040" y="-27384"/>
            <a:ext cx="7772400" cy="569168"/>
          </a:xfrm>
          <a:prstGeom prst="rect">
            <a:avLst/>
          </a:prstGeom>
          <a:noFill/>
          <a:ln>
            <a:noFill/>
          </a:ln>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9pPr>
          </a:lstStyle>
          <a:p>
            <a:pPr eaLnBrk="1" hangingPunct="1">
              <a:defRPr/>
            </a:pPr>
            <a:r>
              <a:rPr lang="en-US" sz="2800" b="1" kern="0" dirty="0">
                <a:solidFill>
                  <a:srgbClr val="990000"/>
                </a:solidFill>
                <a:effectLst/>
                <a:latin typeface="Arial" panose="020B0604020202020204" pitchFamily="34" charset="0"/>
                <a:cs typeface="Arial" panose="020B0604020202020204" pitchFamily="34" charset="0"/>
              </a:rPr>
              <a:t>Accelerators-born  nanostructures</a:t>
            </a:r>
          </a:p>
        </p:txBody>
      </p:sp>
      <p:pic>
        <p:nvPicPr>
          <p:cNvPr id="1061" name="Picture 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149080"/>
            <a:ext cx="2057436" cy="24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9" name="Picture 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6241" y="4149080"/>
            <a:ext cx="2059379" cy="24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 name="Picture 1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0202" y="4149080"/>
            <a:ext cx="2072578" cy="24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 name="Picture 1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5760" y="4149080"/>
            <a:ext cx="2041892" cy="24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 name="Rectangle 2"/>
          <p:cNvSpPr>
            <a:spLocks noChangeArrowheads="1"/>
          </p:cNvSpPr>
          <p:nvPr/>
        </p:nvSpPr>
        <p:spPr bwMode="auto">
          <a:xfrm>
            <a:off x="7046158" y="1174393"/>
            <a:ext cx="3514339"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None/>
            </a:pPr>
            <a:r>
              <a:rPr lang="ru-RU" altLang="ru-RU" sz="2000" b="1" dirty="0">
                <a:solidFill>
                  <a:srgbClr val="0070C0"/>
                </a:solidFill>
                <a:latin typeface="Arial" panose="020B0604020202020204" pitchFamily="34" charset="0"/>
                <a:cs typeface="Arial" panose="020B0604020202020204" pitchFamily="34" charset="0"/>
              </a:rPr>
              <a:t> </a:t>
            </a:r>
            <a:r>
              <a:rPr lang="en-US" sz="2000" b="1" i="1" kern="0" dirty="0">
                <a:solidFill>
                  <a:srgbClr val="0070C0"/>
                </a:solidFill>
                <a:latin typeface="Arial" panose="020B0604020202020204" pitchFamily="34" charset="0"/>
                <a:cs typeface="Arial" panose="020B0604020202020204" pitchFamily="34" charset="0"/>
              </a:rPr>
              <a:t>new composite materials:</a:t>
            </a:r>
          </a:p>
          <a:p>
            <a:pPr eaLnBrk="1" hangingPunct="1">
              <a:spcBef>
                <a:spcPct val="0"/>
              </a:spcBef>
              <a:buNone/>
            </a:pPr>
            <a:endParaRPr lang="en-US" sz="500" i="1" kern="0" dirty="0">
              <a:solidFill>
                <a:srgbClr val="0070C0"/>
              </a:solidFill>
              <a:latin typeface="Arial" panose="020B0604020202020204" pitchFamily="34" charset="0"/>
              <a:cs typeface="Arial" panose="020B0604020202020204" pitchFamily="34" charset="0"/>
            </a:endParaRPr>
          </a:p>
          <a:p>
            <a:pPr marL="285750" indent="-285750" eaLnBrk="1" hangingPunct="1">
              <a:spcBef>
                <a:spcPct val="0"/>
              </a:spcBef>
            </a:pPr>
            <a:r>
              <a:rPr lang="en-US" altLang="ru-RU" sz="1800" dirty="0">
                <a:solidFill>
                  <a:srgbClr val="0070C0"/>
                </a:solidFill>
                <a:latin typeface="Arial" panose="020B0604020202020204" pitchFamily="34" charset="0"/>
                <a:cs typeface="Arial" panose="020B0604020202020204" pitchFamily="34" charset="0"/>
              </a:rPr>
              <a:t>extended layers adhesion strength</a:t>
            </a:r>
          </a:p>
          <a:p>
            <a:pPr marL="285750" indent="-285750" eaLnBrk="1" hangingPunct="1">
              <a:spcBef>
                <a:spcPct val="0"/>
              </a:spcBef>
            </a:pPr>
            <a:r>
              <a:rPr lang="en-US" altLang="ru-RU" sz="1800" dirty="0">
                <a:solidFill>
                  <a:srgbClr val="0070C0"/>
                </a:solidFill>
                <a:latin typeface="Arial" panose="020B0604020202020204" pitchFamily="34" charset="0"/>
                <a:cs typeface="Arial" panose="020B0604020202020204" pitchFamily="34" charset="0"/>
              </a:rPr>
              <a:t>increased thermal resistance</a:t>
            </a:r>
          </a:p>
          <a:p>
            <a:pPr marL="285750" indent="-285750" eaLnBrk="1" hangingPunct="1">
              <a:spcBef>
                <a:spcPct val="0"/>
              </a:spcBef>
            </a:pPr>
            <a:r>
              <a:rPr lang="en-US" altLang="ru-RU" sz="1800" dirty="0">
                <a:solidFill>
                  <a:srgbClr val="0070C0"/>
                </a:solidFill>
                <a:latin typeface="Arial" panose="020B0604020202020204" pitchFamily="34" charset="0"/>
                <a:cs typeface="Arial" panose="020B0604020202020204" pitchFamily="34" charset="0"/>
              </a:rPr>
              <a:t>flexible </a:t>
            </a:r>
            <a:r>
              <a:rPr lang="en-US" sz="1800" dirty="0">
                <a:solidFill>
                  <a:srgbClr val="0070C0"/>
                </a:solidFill>
                <a:latin typeface="Arial" panose="020B0604020202020204" pitchFamily="34" charset="0"/>
                <a:cs typeface="Arial" panose="020B0604020202020204" pitchFamily="34" charset="0"/>
              </a:rPr>
              <a:t>printed circuit boards</a:t>
            </a:r>
            <a:endParaRPr lang="ru-RU" altLang="ru-RU" sz="1800" dirty="0">
              <a:solidFill>
                <a:srgbClr val="0070C0"/>
              </a:solidFill>
              <a:latin typeface="Arial" panose="020B0604020202020204" pitchFamily="34" charset="0"/>
              <a:cs typeface="Arial" panose="020B0604020202020204" pitchFamily="34" charset="0"/>
            </a:endParaRPr>
          </a:p>
        </p:txBody>
      </p:sp>
      <p:sp>
        <p:nvSpPr>
          <p:cNvPr id="1163" name="Прямоугольник 1162"/>
          <p:cNvSpPr/>
          <p:nvPr/>
        </p:nvSpPr>
        <p:spPr>
          <a:xfrm>
            <a:off x="1559496" y="3369187"/>
            <a:ext cx="8136904" cy="646331"/>
          </a:xfrm>
          <a:prstGeom prst="rect">
            <a:avLst/>
          </a:prstGeom>
        </p:spPr>
        <p:txBody>
          <a:bodyPr wrap="square">
            <a:spAutoFit/>
          </a:bodyPr>
          <a:lstStyle/>
          <a:p>
            <a:pPr algn="ctr"/>
            <a:r>
              <a:rPr lang="en-US" altLang="ru-RU" b="1" i="1" dirty="0">
                <a:solidFill>
                  <a:srgbClr val="0070C0"/>
                </a:solidFill>
                <a:latin typeface="Arial" panose="020B0604020202020204" pitchFamily="34" charset="0"/>
                <a:cs typeface="Arial" panose="020B0604020202020204" pitchFamily="34" charset="0"/>
              </a:rPr>
              <a:t>Polymer composites produced with the use of track membranes</a:t>
            </a:r>
            <a:r>
              <a:rPr lang="ru-RU" altLang="ru-RU" b="1" i="1" dirty="0">
                <a:solidFill>
                  <a:srgbClr val="0070C0"/>
                </a:solidFill>
                <a:latin typeface="Arial" panose="020B0604020202020204" pitchFamily="34" charset="0"/>
                <a:cs typeface="Arial" panose="020B0604020202020204" pitchFamily="34" charset="0"/>
              </a:rPr>
              <a:t> </a:t>
            </a:r>
            <a:br>
              <a:rPr lang="ru-RU" altLang="ru-RU" b="1" dirty="0">
                <a:solidFill>
                  <a:srgbClr val="0070C0"/>
                </a:solidFill>
                <a:latin typeface="Arial" panose="020B0604020202020204" pitchFamily="34" charset="0"/>
                <a:cs typeface="Arial" panose="020B0604020202020204" pitchFamily="34" charset="0"/>
              </a:rPr>
            </a:br>
            <a:r>
              <a:rPr lang="en-US" altLang="ru-RU" b="1" dirty="0">
                <a:solidFill>
                  <a:srgbClr val="0070C0"/>
                </a:solidFill>
                <a:latin typeface="Arial" panose="020B0604020202020204" pitchFamily="34" charset="0"/>
                <a:cs typeface="Arial" panose="020B0604020202020204" pitchFamily="34" charset="0"/>
              </a:rPr>
              <a:t>             </a:t>
            </a:r>
            <a:r>
              <a:rPr lang="en-US" altLang="ru-RU" dirty="0">
                <a:solidFill>
                  <a:srgbClr val="0070C0"/>
                </a:solidFill>
                <a:latin typeface="Arial" panose="020B0604020202020204" pitchFamily="34" charset="0"/>
                <a:cs typeface="Arial" panose="020B0604020202020204" pitchFamily="34" charset="0"/>
              </a:rPr>
              <a:t>   nanotubes                                                  nanowires</a:t>
            </a:r>
            <a:endParaRPr lang="ru-RU"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20790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524000" y="0"/>
            <a:ext cx="9144000" cy="685800"/>
          </a:xfrm>
        </p:spPr>
        <p:txBody>
          <a:bodyPr>
            <a:noAutofit/>
          </a:bodyPr>
          <a:lstStyle/>
          <a:p>
            <a:pPr algn="ctr"/>
            <a:r>
              <a:rPr lang="en-US" altLang="ru-RU" sz="2600" b="1" dirty="0">
                <a:solidFill>
                  <a:srgbClr val="990000"/>
                </a:solidFill>
                <a:latin typeface="Arial" panose="020B0604020202020204" pitchFamily="34" charset="0"/>
                <a:cs typeface="Arial" panose="020B0604020202020204" pitchFamily="34" charset="0"/>
              </a:rPr>
              <a:t>Radiation Hardness Tests For Electronic Components</a:t>
            </a:r>
            <a:endParaRPr lang="ru-RU" altLang="ru-RU" sz="2600" b="1" dirty="0">
              <a:solidFill>
                <a:srgbClr val="990000"/>
              </a:solidFill>
              <a:latin typeface="Arial" panose="020B0604020202020204" pitchFamily="34" charset="0"/>
              <a:cs typeface="Arial" panose="020B0604020202020204" pitchFamily="34" charset="0"/>
            </a:endParaRPr>
          </a:p>
        </p:txBody>
      </p:sp>
      <p:pic>
        <p:nvPicPr>
          <p:cNvPr id="52227" name="Picture 3"/>
          <p:cNvPicPr>
            <a:picLocks noGrp="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049661" y="2867373"/>
            <a:ext cx="3803650" cy="2954337"/>
          </a:xfrm>
          <a:noFill/>
        </p:spPr>
      </p:pic>
      <p:pic>
        <p:nvPicPr>
          <p:cNvPr id="522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9848" y="2849910"/>
            <a:ext cx="4038600" cy="302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0" name="Rectangle 6"/>
          <p:cNvSpPr>
            <a:spLocks noChangeArrowheads="1"/>
          </p:cNvSpPr>
          <p:nvPr/>
        </p:nvSpPr>
        <p:spPr bwMode="auto">
          <a:xfrm>
            <a:off x="1828800" y="838200"/>
            <a:ext cx="8458200" cy="187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eaLnBrk="1" hangingPunct="1">
              <a:buNone/>
            </a:pPr>
            <a:r>
              <a:rPr lang="en-US" altLang="ru-RU" sz="2000" dirty="0">
                <a:solidFill>
                  <a:srgbClr val="1F497D"/>
                </a:solidFill>
                <a:cs typeface="Arial" panose="020B0604020202020204" pitchFamily="34" charset="0"/>
              </a:rPr>
              <a:t>Development of radiation-proofed electronic components is the first priority task of the modern high-class electronic industry.</a:t>
            </a:r>
          </a:p>
          <a:p>
            <a:pPr marL="0" indent="0" algn="just" eaLnBrk="1" hangingPunct="1">
              <a:buNone/>
            </a:pPr>
            <a:endParaRPr lang="en-US" altLang="ru-RU" sz="2000" dirty="0">
              <a:solidFill>
                <a:srgbClr val="1F497D"/>
              </a:solidFill>
              <a:cs typeface="Arial" panose="020B0604020202020204" pitchFamily="34" charset="0"/>
            </a:endParaRPr>
          </a:p>
          <a:p>
            <a:pPr marL="0" indent="0" algn="just" eaLnBrk="1" hangingPunct="1">
              <a:buNone/>
            </a:pPr>
            <a:r>
              <a:rPr lang="en-US" altLang="ru-RU" sz="2000" dirty="0">
                <a:solidFill>
                  <a:srgbClr val="1F497D"/>
                </a:solidFill>
                <a:cs typeface="Arial" panose="020B0604020202020204" pitchFamily="34" charset="0"/>
              </a:rPr>
              <a:t>Long-distance space flights, long-living satellites, etc. are extremely critical to the quality of electronic chips.</a:t>
            </a:r>
          </a:p>
        </p:txBody>
      </p:sp>
    </p:spTree>
    <p:extLst>
      <p:ext uri="{BB962C8B-B14F-4D97-AF65-F5344CB8AC3E}">
        <p14:creationId xmlns:p14="http://schemas.microsoft.com/office/powerpoint/2010/main" val="1367914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6BC1C4-A306-405F-A669-BD59ACB25EBD}"/>
              </a:ext>
            </a:extLst>
          </p:cNvPr>
          <p:cNvSpPr>
            <a:spLocks noGrp="1"/>
          </p:cNvSpPr>
          <p:nvPr>
            <p:ph type="title"/>
          </p:nvPr>
        </p:nvSpPr>
        <p:spPr>
          <a:xfrm>
            <a:off x="25064" y="908720"/>
            <a:ext cx="12192000" cy="783770"/>
          </a:xfrm>
        </p:spPr>
        <p:txBody>
          <a:bodyPr>
            <a:noAutofit/>
          </a:bodyPr>
          <a:lstStyle/>
          <a:p>
            <a:pPr algn="ctr"/>
            <a:r>
              <a:rPr lang="en-US" sz="2800" dirty="0">
                <a:latin typeface="Arial" panose="020B0604020202020204" pitchFamily="34" charset="0"/>
                <a:cs typeface="Arial" panose="020B0604020202020204" pitchFamily="34" charset="0"/>
              </a:rPr>
              <a:t>Additional tasks compared to the primary version of the 7-yeard plan</a:t>
            </a:r>
          </a:p>
        </p:txBody>
      </p:sp>
      <p:sp>
        <p:nvSpPr>
          <p:cNvPr id="5" name="Объект 4">
            <a:extLst>
              <a:ext uri="{FF2B5EF4-FFF2-40B4-BE49-F238E27FC236}">
                <a16:creationId xmlns:a16="http://schemas.microsoft.com/office/drawing/2014/main" id="{5DBB99F2-5BFE-4D4A-BAC2-11E66703E93A}"/>
              </a:ext>
            </a:extLst>
          </p:cNvPr>
          <p:cNvSpPr>
            <a:spLocks noGrp="1"/>
          </p:cNvSpPr>
          <p:nvPr>
            <p:ph idx="1"/>
          </p:nvPr>
        </p:nvSpPr>
        <p:spPr>
          <a:xfrm>
            <a:off x="1344390" y="1692490"/>
            <a:ext cx="9936186" cy="4827137"/>
          </a:xfrm>
        </p:spPr>
        <p:txBody>
          <a:bodyPr>
            <a:normAutofit/>
          </a:bodyPr>
          <a:lstStyle/>
          <a:p>
            <a:pPr>
              <a:lnSpc>
                <a:spcPct val="150000"/>
              </a:lnSpc>
            </a:pPr>
            <a:r>
              <a:rPr lang="en-US" dirty="0">
                <a:latin typeface="Arial" panose="020B0604020202020204" pitchFamily="34" charset="0"/>
                <a:cs typeface="Arial" panose="020B0604020202020204" pitchFamily="34" charset="0"/>
              </a:rPr>
              <a:t>Construction of the </a:t>
            </a:r>
            <a:r>
              <a:rPr lang="en-US" dirty="0" err="1">
                <a:latin typeface="Arial" panose="020B0604020202020204" pitchFamily="34" charset="0"/>
                <a:cs typeface="Arial" panose="020B0604020202020204" pitchFamily="34" charset="0"/>
              </a:rPr>
              <a:t>SOLCRYS</a:t>
            </a:r>
            <a:r>
              <a:rPr lang="en-US" dirty="0">
                <a:latin typeface="Arial" panose="020B0604020202020204" pitchFamily="34" charset="0"/>
                <a:cs typeface="Arial" panose="020B0604020202020204" pitchFamily="34" charset="0"/>
              </a:rPr>
              <a:t> laboratory with 2 beamlines for X-ray diffraction and </a:t>
            </a:r>
            <a:r>
              <a:rPr lang="en-US" dirty="0" err="1">
                <a:latin typeface="Arial" panose="020B0604020202020204" pitchFamily="34" charset="0"/>
                <a:cs typeface="Arial" panose="020B0604020202020204" pitchFamily="34" charset="0"/>
              </a:rPr>
              <a:t>SAXS</a:t>
            </a:r>
            <a:r>
              <a:rPr lang="en-US" dirty="0">
                <a:latin typeface="Arial" panose="020B0604020202020204" pitchFamily="34" charset="0"/>
                <a:cs typeface="Arial" panose="020B0604020202020204" pitchFamily="34" charset="0"/>
              </a:rPr>
              <a:t> studies at the SOLARIS synchrotron source (Krakow, Poland);</a:t>
            </a:r>
          </a:p>
          <a:p>
            <a:pPr>
              <a:lnSpc>
                <a:spcPct val="150000"/>
              </a:lnSpc>
            </a:pPr>
            <a:r>
              <a:rPr lang="en-US" dirty="0">
                <a:latin typeface="Arial" panose="020B0604020202020204" pitchFamily="34" charset="0"/>
                <a:cs typeface="Arial" panose="020B0604020202020204" pitchFamily="34" charset="0"/>
              </a:rPr>
              <a:t>Investigations of the dynamics of the power feedback effects at the IBR-2 resulting in necessity of preparation for new fuel load manufacturing for IBR-2;</a:t>
            </a:r>
          </a:p>
        </p:txBody>
      </p:sp>
      <p:sp>
        <p:nvSpPr>
          <p:cNvPr id="4" name="Нижний колонтитул 3">
            <a:extLst>
              <a:ext uri="{FF2B5EF4-FFF2-40B4-BE49-F238E27FC236}">
                <a16:creationId xmlns:a16="http://schemas.microsoft.com/office/drawing/2014/main" id="{B401CCD7-4CC2-4409-8089-741BE668EE2A}"/>
              </a:ext>
            </a:extLst>
          </p:cNvPr>
          <p:cNvSpPr>
            <a:spLocks noGrp="1"/>
          </p:cNvSpPr>
          <p:nvPr>
            <p:ph type="ftr" sz="quarter" idx="11"/>
          </p:nvPr>
        </p:nvSpPr>
        <p:spPr/>
        <p:txBody>
          <a:bodyPr/>
          <a:lstStyle/>
          <a:p>
            <a:r>
              <a:rPr lang="en-US"/>
              <a:t>127th session of the JINR Scientific Council, 20 – 21 February 2020, Dubna</a:t>
            </a:r>
            <a:endParaRPr lang="ru-RU" dirty="0"/>
          </a:p>
        </p:txBody>
      </p:sp>
    </p:spTree>
    <p:extLst>
      <p:ext uri="{BB962C8B-B14F-4D97-AF65-F5344CB8AC3E}">
        <p14:creationId xmlns:p14="http://schemas.microsoft.com/office/powerpoint/2010/main" val="1028155206"/>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кругленный прямоугольник 11"/>
          <p:cNvSpPr/>
          <p:nvPr/>
        </p:nvSpPr>
        <p:spPr bwMode="auto">
          <a:xfrm>
            <a:off x="7242477" y="415637"/>
            <a:ext cx="3293919" cy="2452255"/>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0" i="0" u="none" strike="noStrike" kern="1200" cap="none" spc="0" normalizeH="0" baseline="0" noProof="0">
              <a:ln>
                <a:noFill/>
              </a:ln>
              <a:solidFill>
                <a:srgbClr val="000000"/>
              </a:solidFill>
              <a:effectLst/>
              <a:uLnTx/>
              <a:uFillTx/>
              <a:latin typeface="Arial" charset="0"/>
              <a:ea typeface="+mn-ea"/>
              <a:cs typeface="Arial"/>
            </a:endParaRPr>
          </a:p>
        </p:txBody>
      </p:sp>
      <p:sp>
        <p:nvSpPr>
          <p:cNvPr id="1027" name="Rectangle 16"/>
          <p:cNvSpPr>
            <a:spLocks noGrp="1" noChangeArrowheads="1"/>
          </p:cNvSpPr>
          <p:nvPr>
            <p:ph type="ctrTitle"/>
          </p:nvPr>
        </p:nvSpPr>
        <p:spPr>
          <a:xfrm>
            <a:off x="1955020" y="3783280"/>
            <a:ext cx="8218487" cy="1081088"/>
          </a:xfrm>
        </p:spPr>
        <p:txBody>
          <a:bodyPr/>
          <a:lstStyle/>
          <a:p>
            <a:pPr algn="ctr" eaLnBrk="1" hangingPunct="1"/>
            <a:r>
              <a:rPr lang="de-DE" sz="3600" dirty="0">
                <a:solidFill>
                  <a:srgbClr val="000066"/>
                </a:solidFill>
                <a:latin typeface="Arial" panose="020B0604020202020204" pitchFamily="34" charset="0"/>
                <a:cs typeface="Arial" panose="020B0604020202020204" pitchFamily="34" charset="0"/>
              </a:rPr>
              <a:t>Laboratory </a:t>
            </a:r>
            <a:r>
              <a:rPr lang="de-DE" sz="3600" dirty="0" err="1">
                <a:solidFill>
                  <a:srgbClr val="000066"/>
                </a:solidFill>
                <a:latin typeface="Arial" panose="020B0604020202020204" pitchFamily="34" charset="0"/>
                <a:cs typeface="Arial" panose="020B0604020202020204" pitchFamily="34" charset="0"/>
              </a:rPr>
              <a:t>of</a:t>
            </a:r>
            <a:r>
              <a:rPr lang="de-DE" sz="3600" dirty="0">
                <a:solidFill>
                  <a:srgbClr val="000066"/>
                </a:solidFill>
                <a:latin typeface="Arial" panose="020B0604020202020204" pitchFamily="34" charset="0"/>
                <a:cs typeface="Arial" panose="020B0604020202020204" pitchFamily="34" charset="0"/>
              </a:rPr>
              <a:t> Radiation </a:t>
            </a:r>
            <a:r>
              <a:rPr lang="de-DE" sz="3600" dirty="0" err="1">
                <a:solidFill>
                  <a:srgbClr val="000066"/>
                </a:solidFill>
                <a:latin typeface="Arial" panose="020B0604020202020204" pitchFamily="34" charset="0"/>
                <a:cs typeface="Arial" panose="020B0604020202020204" pitchFamily="34" charset="0"/>
              </a:rPr>
              <a:t>Biology</a:t>
            </a:r>
            <a:endParaRPr lang="de-DE" sz="3600" dirty="0">
              <a:solidFill>
                <a:srgbClr val="000066"/>
              </a:solidFill>
              <a:latin typeface="Arial" panose="020B0604020202020204" pitchFamily="34" charset="0"/>
              <a:cs typeface="Arial" panose="020B0604020202020204" pitchFamily="34" charset="0"/>
            </a:endParaRPr>
          </a:p>
        </p:txBody>
      </p:sp>
      <p:sp>
        <p:nvSpPr>
          <p:cNvPr id="1028" name="Line 8"/>
          <p:cNvSpPr>
            <a:spLocks noChangeShapeType="1"/>
          </p:cNvSpPr>
          <p:nvPr/>
        </p:nvSpPr>
        <p:spPr bwMode="auto">
          <a:xfrm>
            <a:off x="7175516" y="6092825"/>
            <a:ext cx="3273425" cy="0"/>
          </a:xfrm>
          <a:prstGeom prst="line">
            <a:avLst/>
          </a:prstGeom>
          <a:noFill/>
          <a:ln w="57150" cmpd="thinThick">
            <a:solidFill>
              <a:srgbClr val="FFFF00">
                <a:alpha val="59999"/>
              </a:srgbClr>
            </a:solidFill>
            <a:round/>
            <a:headEnd/>
            <a:tailEnd/>
          </a:ln>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a:ea typeface="+mn-ea"/>
              <a:cs typeface="Arial"/>
            </a:endParaRPr>
          </a:p>
        </p:txBody>
      </p:sp>
      <p:sp>
        <p:nvSpPr>
          <p:cNvPr id="8" name="TextBox 3">
            <a:extLst>
              <a:ext uri="{FF2B5EF4-FFF2-40B4-BE49-F238E27FC236}">
                <a16:creationId xmlns:a16="http://schemas.microsoft.com/office/drawing/2014/main" id="{7ADB4A4C-4ED1-4239-9B81-3367BFCDE091}"/>
              </a:ext>
            </a:extLst>
          </p:cNvPr>
          <p:cNvSpPr txBox="1">
            <a:spLocks noChangeArrowheads="1"/>
          </p:cNvSpPr>
          <p:nvPr/>
        </p:nvSpPr>
        <p:spPr bwMode="auto">
          <a:xfrm>
            <a:off x="2351597" y="5013188"/>
            <a:ext cx="7964149" cy="83099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002060"/>
                </a:solidFill>
                <a:effectLst/>
                <a:uLnTx/>
                <a:uFillTx/>
                <a:latin typeface="Arial"/>
                <a:ea typeface="+mn-ea"/>
                <a:cs typeface="Times New Roman" pitchFamily="18" charset="0"/>
              </a:rPr>
              <a:t>  </a:t>
            </a:r>
            <a:r>
              <a:rPr kumimoji="0" lang="en-US" sz="2400" b="1" i="0" u="none" strike="noStrike" kern="1200" cap="all" spc="0" normalizeH="0" baseline="0" noProof="0" dirty="0">
                <a:ln>
                  <a:noFill/>
                </a:ln>
                <a:solidFill>
                  <a:srgbClr val="002060"/>
                </a:solidFill>
                <a:effectLst/>
                <a:uLnTx/>
                <a:uFillTx/>
                <a:latin typeface="Calibri" pitchFamily="34" charset="0"/>
                <a:ea typeface="+mn-ea"/>
                <a:cs typeface="Times New Roman" pitchFamily="18" charset="0"/>
              </a:rPr>
              <a:t>biological  action of  heavy charged particles  of  different energies</a:t>
            </a:r>
            <a:endParaRPr kumimoji="0" lang="ru-RU" sz="1800" b="1" i="0" u="none" strike="noStrike" kern="1200" cap="all" spc="0" normalizeH="0" baseline="0" noProof="0" dirty="0">
              <a:ln>
                <a:noFill/>
              </a:ln>
              <a:solidFill>
                <a:srgbClr val="002060"/>
              </a:solidFill>
              <a:effectLst/>
              <a:uLnTx/>
              <a:uFillTx/>
              <a:latin typeface="Calibri" pitchFamily="34" charset="0"/>
              <a:ea typeface="+mn-ea"/>
              <a:cs typeface="Times New Roman" pitchFamily="18" charset="0"/>
            </a:endParaRPr>
          </a:p>
        </p:txBody>
      </p:sp>
      <p:pic>
        <p:nvPicPr>
          <p:cNvPr id="10" name="Picture 2" descr="C:\nasonova\JINR\Bulgarian talks\Bulgaria_5_2017\Scientific Counsel_19\IMG_7341.JPG"/>
          <p:cNvPicPr>
            <a:picLocks noChangeAspect="1" noChangeArrowheads="1"/>
          </p:cNvPicPr>
          <p:nvPr/>
        </p:nvPicPr>
        <p:blipFill>
          <a:blip r:embed="rId3" cstate="print"/>
          <a:srcRect/>
          <a:stretch>
            <a:fillRect/>
          </a:stretch>
        </p:blipFill>
        <p:spPr bwMode="auto">
          <a:xfrm>
            <a:off x="792088" y="331928"/>
            <a:ext cx="3528392" cy="2646294"/>
          </a:xfrm>
          <a:prstGeom prst="rect">
            <a:avLst/>
          </a:prstGeom>
          <a:noFill/>
        </p:spPr>
      </p:pic>
      <p:pic>
        <p:nvPicPr>
          <p:cNvPr id="11" name="Рисунок 10" descr="lrb-logo.png"/>
          <p:cNvPicPr>
            <a:picLocks noChangeAspect="1"/>
          </p:cNvPicPr>
          <p:nvPr/>
        </p:nvPicPr>
        <p:blipFill>
          <a:blip r:embed="rId4" cstate="print"/>
          <a:stretch>
            <a:fillRect/>
          </a:stretch>
        </p:blipFill>
        <p:spPr>
          <a:xfrm>
            <a:off x="7484025" y="223384"/>
            <a:ext cx="2709459" cy="2709459"/>
          </a:xfrm>
          <a:prstGeom prst="rect">
            <a:avLst/>
          </a:prstGeom>
          <a:noFill/>
        </p:spPr>
      </p:pic>
    </p:spTree>
    <p:extLst>
      <p:ext uri="{BB962C8B-B14F-4D97-AF65-F5344CB8AC3E}">
        <p14:creationId xmlns:p14="http://schemas.microsoft.com/office/powerpoint/2010/main" val="3260027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Заголовок 4"/>
          <p:cNvSpPr>
            <a:spLocks noGrp="1"/>
          </p:cNvSpPr>
          <p:nvPr>
            <p:ph type="title"/>
          </p:nvPr>
        </p:nvSpPr>
        <p:spPr>
          <a:xfrm>
            <a:off x="666722" y="0"/>
            <a:ext cx="11360151" cy="647700"/>
          </a:xfrm>
        </p:spPr>
        <p:txBody>
          <a:bodyPr>
            <a:normAutofit/>
          </a:bodyPr>
          <a:lstStyle/>
          <a:p>
            <a:r>
              <a:rPr lang="en-US" sz="3200" b="1" dirty="0">
                <a:solidFill>
                  <a:srgbClr val="002060"/>
                </a:solidFill>
                <a:latin typeface="Arial" pitchFamily="34" charset="0"/>
                <a:cs typeface="Arial" pitchFamily="34" charset="0"/>
              </a:rPr>
              <a:t>LRB Structure and Staff</a:t>
            </a:r>
            <a:endParaRPr lang="ru-RU" sz="3200" b="1" dirty="0">
              <a:solidFill>
                <a:srgbClr val="002060"/>
              </a:solidFill>
              <a:latin typeface="Arial" pitchFamily="34" charset="0"/>
              <a:cs typeface="Arial" pitchFamily="34" charset="0"/>
            </a:endParaRPr>
          </a:p>
        </p:txBody>
      </p:sp>
      <p:sp>
        <p:nvSpPr>
          <p:cNvPr id="10" name="Скругленный прямоугольник 9"/>
          <p:cNvSpPr/>
          <p:nvPr/>
        </p:nvSpPr>
        <p:spPr bwMode="auto">
          <a:xfrm>
            <a:off x="6691205" y="2278930"/>
            <a:ext cx="5255435" cy="2300140"/>
          </a:xfrm>
          <a:prstGeom prst="roundRect">
            <a:avLst/>
          </a:pr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Total staff  is about </a:t>
            </a:r>
            <a:r>
              <a:rPr kumimoji="0" lang="ru-RU" alt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100</a:t>
            </a:r>
            <a:r>
              <a:rPr kumimoji="0" lang="en-US" alt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2 Academicians, 1 Corresponding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alt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Member of 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9 Doctors of Sciences,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12 Candidates of Sciences</a:t>
            </a:r>
            <a:endParaRPr kumimoji="0" lang="ru-RU"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Box 10"/>
          <p:cNvSpPr txBox="1"/>
          <p:nvPr/>
        </p:nvSpPr>
        <p:spPr>
          <a:xfrm>
            <a:off x="481689" y="845256"/>
            <a:ext cx="6725865" cy="56477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400" b="1" i="1" u="sng" strike="noStrike" kern="1200" cap="none" spc="0" normalizeH="0" baseline="0" noProof="0" dirty="0">
                <a:ln>
                  <a:noFill/>
                </a:ln>
                <a:solidFill>
                  <a:srgbClr val="002060"/>
                </a:solidFill>
                <a:effectLst/>
                <a:uLnTx/>
                <a:uFillTx/>
                <a:latin typeface="Arial" pitchFamily="34" charset="0"/>
                <a:ea typeface="+mn-ea"/>
                <a:cs typeface="Arial" pitchFamily="34" charset="0"/>
              </a:rPr>
              <a:t>Department of Radiation Biology and   Physiology</a:t>
            </a:r>
            <a:r>
              <a:rPr kumimoji="0" lang="ru-RU" sz="2400" b="1" i="1" u="sng" strike="noStrike" kern="1200" cap="none" spc="0" normalizeH="0" baseline="0" noProof="0" dirty="0">
                <a:ln>
                  <a:noFill/>
                </a:ln>
                <a:solidFill>
                  <a:srgbClr val="00206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ts val="0"/>
              </a:spcBef>
              <a:spcAft>
                <a:spcPts val="300"/>
              </a:spcAft>
              <a:buClr>
                <a:srgbClr val="FF0000"/>
              </a:buClr>
              <a:buSzPct val="70000"/>
              <a:buFont typeface="Wingdings" pitchFamily="2" charset="2"/>
              <a:buChar char="q"/>
              <a:tabLst/>
              <a:defRPr/>
            </a:pP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Molecular Radiobiology Sector</a:t>
            </a: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ts val="0"/>
              </a:spcBef>
              <a:spcAft>
                <a:spcPts val="300"/>
              </a:spcAft>
              <a:buClr>
                <a:srgbClr val="FF0000"/>
              </a:buClr>
              <a:buSzPct val="50000"/>
              <a:buFont typeface="Wingdings" pitchFamily="2" charset="2"/>
              <a:buChar char="q"/>
              <a:tabLst/>
              <a:defRPr/>
            </a:pP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Radiation Cytology Sector</a:t>
            </a: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ts val="0"/>
              </a:spcBef>
              <a:spcAft>
                <a:spcPts val="300"/>
              </a:spcAft>
              <a:buClr>
                <a:srgbClr val="FF0000"/>
              </a:buClr>
              <a:buSzPct val="50000"/>
              <a:buFont typeface="Wingdings" pitchFamily="2" charset="2"/>
              <a:buChar char="q"/>
              <a:tabLst/>
              <a:defRPr/>
            </a:pP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Radiation Physiology Sector</a:t>
            </a: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ts val="0"/>
              </a:spcBef>
              <a:spcAft>
                <a:spcPts val="300"/>
              </a:spcAft>
              <a:buClr>
                <a:srgbClr val="FF0000"/>
              </a:buClr>
              <a:buSzPct val="50000"/>
              <a:buFont typeface="Wingdings" pitchFamily="2" charset="2"/>
              <a:buChar char="q"/>
              <a:tabLst/>
              <a:defRPr/>
            </a:pP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Radiation Neurochemistry Sector</a:t>
            </a: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ts val="0"/>
              </a:spcBef>
              <a:spcAft>
                <a:spcPts val="300"/>
              </a:spcAft>
              <a:buClr>
                <a:srgbClr val="FF0000"/>
              </a:buClr>
              <a:buSzPct val="50000"/>
              <a:buFont typeface="Wingdings" pitchFamily="2" charset="2"/>
              <a:buChar char="q"/>
              <a:tabLst/>
              <a:defRPr/>
            </a:pP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Mathematical Modeling Sector</a:t>
            </a: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ts val="0"/>
              </a:spcBef>
              <a:spcAft>
                <a:spcPts val="300"/>
              </a:spcAft>
              <a:buClr>
                <a:srgbClr val="FF0000"/>
              </a:buClr>
              <a:buSzPct val="50000"/>
              <a:buFont typeface="Wingdings" pitchFamily="2" charset="2"/>
              <a:buChar char="q"/>
              <a:tabLst/>
              <a:defRPr/>
            </a:pP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Radiation Genetics Group</a:t>
            </a: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ts val="0"/>
              </a:spcBef>
              <a:spcAft>
                <a:spcPts val="300"/>
              </a:spcAft>
              <a:buClr>
                <a:srgbClr val="FF0000"/>
              </a:buClr>
              <a:buSzPct val="50000"/>
              <a:buFontTx/>
              <a:buNone/>
              <a:tabLst/>
              <a:defRPr/>
            </a:pPr>
            <a:r>
              <a:rPr kumimoji="0" lang="en-US" sz="2400" b="1" i="1" u="sng" strike="noStrike" kern="1200" cap="none" spc="0" normalizeH="0" baseline="0" noProof="0" dirty="0">
                <a:ln>
                  <a:noFill/>
                </a:ln>
                <a:solidFill>
                  <a:srgbClr val="002060"/>
                </a:solidFill>
                <a:effectLst/>
                <a:uLnTx/>
                <a:uFillTx/>
                <a:latin typeface="Arial" pitchFamily="34" charset="0"/>
                <a:ea typeface="+mn-ea"/>
                <a:cs typeface="Arial" pitchFamily="34" charset="0"/>
              </a:rPr>
              <a:t>Department of Radiation Research</a:t>
            </a:r>
            <a:r>
              <a:rPr kumimoji="0" lang="ru-RU" sz="2400" b="1" i="1" u="sng" strike="noStrike" kern="1200" cap="none" spc="0" normalizeH="0" baseline="0" noProof="0" dirty="0">
                <a:ln>
                  <a:noFill/>
                </a:ln>
                <a:solidFill>
                  <a:srgbClr val="00206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ts val="0"/>
              </a:spcBef>
              <a:spcAft>
                <a:spcPts val="300"/>
              </a:spcAft>
              <a:buClr>
                <a:srgbClr val="FF0000"/>
              </a:buClr>
              <a:buSzPct val="50000"/>
              <a:buFont typeface="Wingdings" pitchFamily="2" charset="2"/>
              <a:buChar char="q"/>
              <a:tabLst/>
              <a:defRPr/>
            </a:pP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Group for Modeling of Ionizing Radiation Interaction with Matter</a:t>
            </a: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ts val="0"/>
              </a:spcBef>
              <a:spcAft>
                <a:spcPts val="300"/>
              </a:spcAft>
              <a:buClr>
                <a:srgbClr val="FF0000"/>
              </a:buClr>
              <a:buSzPct val="50000"/>
              <a:buFont typeface="Wingdings" pitchFamily="2" charset="2"/>
              <a:buChar char="q"/>
              <a:tabLst/>
              <a:defRPr/>
            </a:pP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Group for Studying Radiation Fields of JINR’s Basic Facilities and Environment</a:t>
            </a:r>
            <a:r>
              <a:rPr kumimoji="0" lang="ru-RU"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ts val="0"/>
              </a:spcBef>
              <a:spcAft>
                <a:spcPts val="300"/>
              </a:spcAft>
              <a:buClr>
                <a:srgbClr val="FF0000"/>
              </a:buClr>
              <a:buSzTx/>
              <a:buFont typeface="Wingdings" pitchFamily="2" charset="2"/>
              <a:buChar char="v"/>
              <a:tabLst/>
              <a:defRPr/>
            </a:pPr>
            <a:r>
              <a:rPr kumimoji="0" lang="en-US" sz="2400" b="1" i="1" u="sng" strike="noStrike" kern="1200" cap="none" spc="0" normalizeH="0" baseline="0" noProof="0" dirty="0">
                <a:ln>
                  <a:noFill/>
                </a:ln>
                <a:solidFill>
                  <a:srgbClr val="002060"/>
                </a:solidFill>
                <a:effectLst/>
                <a:uLnTx/>
                <a:uFillTx/>
                <a:latin typeface="Arial" pitchFamily="34" charset="0"/>
                <a:ea typeface="+mn-ea"/>
                <a:cs typeface="Arial" pitchFamily="34" charset="0"/>
              </a:rPr>
              <a:t>Astrobiology Sector</a:t>
            </a:r>
            <a:endParaRPr kumimoji="0" lang="ru-RU" sz="2400" b="1" i="1"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26A9DD-C044-4CC8-92FB-440342136110}"/>
              </a:ext>
            </a:extLst>
          </p:cNvPr>
          <p:cNvSpPr>
            <a:spLocks noGrp="1"/>
          </p:cNvSpPr>
          <p:nvPr>
            <p:ph type="title"/>
          </p:nvPr>
        </p:nvSpPr>
        <p:spPr/>
        <p:txBody>
          <a:bodyPr>
            <a:normAutofit fontScale="90000"/>
          </a:bodyPr>
          <a:lstStyle/>
          <a:p>
            <a:r>
              <a:rPr lang="en-US" sz="3600" b="1" dirty="0">
                <a:solidFill>
                  <a:srgbClr val="002060"/>
                </a:solidFill>
                <a:latin typeface="Arial" pitchFamily="34" charset="0"/>
                <a:cs typeface="Arial" pitchFamily="34" charset="0"/>
              </a:rPr>
              <a:t>LRB personnel age distribution</a:t>
            </a:r>
            <a:br>
              <a:rPr lang="en-US" dirty="0"/>
            </a:br>
            <a:endParaRPr lang="ru-RU" dirty="0"/>
          </a:p>
        </p:txBody>
      </p:sp>
      <p:graphicFrame>
        <p:nvGraphicFramePr>
          <p:cNvPr id="4" name="Объект 3">
            <a:extLst>
              <a:ext uri="{FF2B5EF4-FFF2-40B4-BE49-F238E27FC236}">
                <a16:creationId xmlns:a16="http://schemas.microsoft.com/office/drawing/2014/main" id="{8EF19720-62BC-4432-B670-E486407665D4}"/>
              </a:ext>
            </a:extLst>
          </p:cNvPr>
          <p:cNvGraphicFramePr>
            <a:graphicFrameLocks noGrp="1"/>
          </p:cNvGraphicFramePr>
          <p:nvPr>
            <p:ph idx="1"/>
          </p:nvPr>
        </p:nvGraphicFramePr>
        <p:xfrm>
          <a:off x="-711564" y="1101429"/>
          <a:ext cx="7374903" cy="325758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7">
            <a:extLst>
              <a:ext uri="{FF2B5EF4-FFF2-40B4-BE49-F238E27FC236}">
                <a16:creationId xmlns:a16="http://schemas.microsoft.com/office/drawing/2014/main" id="{2920A886-50C7-4191-B736-0926D66F789F}"/>
              </a:ext>
            </a:extLst>
          </p:cNvPr>
          <p:cNvPicPr>
            <a:picLocks noChangeAspect="1" noChangeArrowheads="1"/>
          </p:cNvPicPr>
          <p:nvPr/>
        </p:nvPicPr>
        <p:blipFill>
          <a:blip r:embed="rId3" cstate="print"/>
          <a:srcRect/>
          <a:stretch>
            <a:fillRect/>
          </a:stretch>
        </p:blipFill>
        <p:spPr bwMode="auto">
          <a:xfrm>
            <a:off x="3094010" y="4041255"/>
            <a:ext cx="4440515" cy="2736986"/>
          </a:xfrm>
          <a:prstGeom prst="rect">
            <a:avLst/>
          </a:prstGeom>
          <a:noFill/>
          <a:ln w="9525">
            <a:noFill/>
            <a:miter lim="800000"/>
            <a:headEnd/>
            <a:tailEnd/>
          </a:ln>
        </p:spPr>
      </p:pic>
      <p:pic>
        <p:nvPicPr>
          <p:cNvPr id="6" name="Рисунок 5" descr="+IMG_9911.jpg">
            <a:extLst>
              <a:ext uri="{FF2B5EF4-FFF2-40B4-BE49-F238E27FC236}">
                <a16:creationId xmlns:a16="http://schemas.microsoft.com/office/drawing/2014/main" id="{64E50DDA-B16E-4D72-8BD4-C78139A01F07}"/>
              </a:ext>
            </a:extLst>
          </p:cNvPr>
          <p:cNvPicPr>
            <a:picLocks noChangeAspect="1"/>
          </p:cNvPicPr>
          <p:nvPr/>
        </p:nvPicPr>
        <p:blipFill>
          <a:blip r:embed="rId4" cstate="print"/>
          <a:stretch>
            <a:fillRect/>
          </a:stretch>
        </p:blipFill>
        <p:spPr>
          <a:xfrm>
            <a:off x="7652647" y="4041254"/>
            <a:ext cx="3882279" cy="2736986"/>
          </a:xfrm>
          <a:prstGeom prst="rect">
            <a:avLst/>
          </a:prstGeom>
        </p:spPr>
      </p:pic>
      <p:sp>
        <p:nvSpPr>
          <p:cNvPr id="8" name="Прямоугольник 7"/>
          <p:cNvSpPr/>
          <p:nvPr/>
        </p:nvSpPr>
        <p:spPr>
          <a:xfrm>
            <a:off x="8556302" y="2175008"/>
            <a:ext cx="3407555" cy="120032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Arial" pitchFamily="34" charset="0"/>
                <a:ea typeface="+mn-ea"/>
                <a:cs typeface="Arial" pitchFamily="34" charset="0"/>
              </a:rPr>
              <a:t>	half of LRB scientific staff are young researchers</a:t>
            </a:r>
          </a:p>
        </p:txBody>
      </p:sp>
    </p:spTree>
    <p:extLst>
      <p:ext uri="{BB962C8B-B14F-4D97-AF65-F5344CB8AC3E}">
        <p14:creationId xmlns:p14="http://schemas.microsoft.com/office/powerpoint/2010/main" val="2434805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Заголовок 4"/>
          <p:cNvSpPr>
            <a:spLocks noGrp="1"/>
          </p:cNvSpPr>
          <p:nvPr>
            <p:ph type="title"/>
          </p:nvPr>
        </p:nvSpPr>
        <p:spPr>
          <a:xfrm>
            <a:off x="666722" y="0"/>
            <a:ext cx="11360151" cy="647700"/>
          </a:xfrm>
        </p:spPr>
        <p:txBody>
          <a:bodyPr>
            <a:normAutofit/>
          </a:bodyPr>
          <a:lstStyle/>
          <a:p>
            <a:r>
              <a:rPr lang="en-US" sz="3200" b="1" dirty="0">
                <a:solidFill>
                  <a:srgbClr val="002060"/>
                </a:solidFill>
                <a:latin typeface="Arial" panose="020B0604020202020204" pitchFamily="34" charset="0"/>
                <a:cs typeface="Arial" panose="020B0604020202020204" pitchFamily="34" charset="0"/>
              </a:rPr>
              <a:t>LRB 7 years plan</a:t>
            </a:r>
            <a:endParaRPr lang="ru-RU" sz="3200" b="1" dirty="0">
              <a:solidFill>
                <a:srgbClr val="002060"/>
              </a:solidFill>
              <a:latin typeface="Arial" panose="020B0604020202020204" pitchFamily="34" charset="0"/>
              <a:cs typeface="Arial" panose="020B0604020202020204" pitchFamily="34" charset="0"/>
            </a:endParaRPr>
          </a:p>
        </p:txBody>
      </p:sp>
      <p:sp>
        <p:nvSpPr>
          <p:cNvPr id="15" name="Прямоугольник 14"/>
          <p:cNvSpPr/>
          <p:nvPr/>
        </p:nvSpPr>
        <p:spPr>
          <a:xfrm>
            <a:off x="304803" y="487468"/>
            <a:ext cx="1188720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Theme: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04-9-1077-2009/2020 "Research on the Biological Effect of Heavy Charged Particles of Different Energies"</a:t>
            </a:r>
          </a:p>
        </p:txBody>
      </p:sp>
      <p:sp>
        <p:nvSpPr>
          <p:cNvPr id="16" name="Прямоугольник 15"/>
          <p:cNvSpPr/>
          <p:nvPr/>
        </p:nvSpPr>
        <p:spPr>
          <a:xfrm>
            <a:off x="1249634" y="1470610"/>
            <a:ext cx="10657609" cy="507831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Research on the mechanisms of the formation of </a:t>
            </a:r>
            <a:r>
              <a:rPr kumimoji="0" lang="en-US" sz="1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molecular damage to the DNA </a:t>
            </a:r>
            <a:r>
              <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structure by accelerated heavy charged particles of different energies and its repair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Research on the patterns and formation mechanisms of </a:t>
            </a:r>
            <a:r>
              <a:rPr kumimoji="0" lang="en-US" sz="1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gene and structure mutations</a:t>
            </a:r>
            <a:r>
              <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in mammalian cells under exposure to heavy charged particles. Clarifying the genetic instability mechanism of mammalian and human cells.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Research on the mechanisms of the induction of morphological and functional damage to the retina and different parts of the </a:t>
            </a:r>
            <a:r>
              <a:rPr kumimoji="0" lang="en-US" sz="1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central nervous system (CNS)</a:t>
            </a:r>
            <a:r>
              <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by accelerated heavy charged particles and its repair.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Mathematical modeling </a:t>
            </a:r>
            <a:r>
              <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of the effects of ionizing radiations of different LET at the molecular and cellular levels. Development and analysis of mathematical models of the molecular mechanisms of high-energy charged particle-induced damage to the CNS structure and functions.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Radiation research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Astrobiological</a:t>
            </a:r>
            <a:r>
              <a:rPr kumimoji="0" lang="en-US" sz="1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 research</a:t>
            </a:r>
            <a:endParaRPr kumimoji="0" lang="ru-RU" sz="18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17" name="Прямоугольник 16"/>
          <p:cNvSpPr/>
          <p:nvPr/>
        </p:nvSpPr>
        <p:spPr>
          <a:xfrm>
            <a:off x="307254" y="4979317"/>
            <a:ext cx="1151312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Theme: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04-9-1112-2013/2022 "Research on Cosmic Matter on the Earth and in Nearby Space; Research on the Biological and Geochemical Specifics of the Early Earth."</a:t>
            </a:r>
            <a:endParaRPr kumimoji="0" lang="ru-RU" sz="20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3"/>
          <p:cNvSpPr>
            <a:spLocks noGrp="1"/>
          </p:cNvSpPr>
          <p:nvPr>
            <p:ph type="title" idx="4294967295"/>
          </p:nvPr>
        </p:nvSpPr>
        <p:spPr>
          <a:xfrm>
            <a:off x="244149" y="187036"/>
            <a:ext cx="11947851" cy="647700"/>
          </a:xfrm>
        </p:spPr>
        <p:txBody>
          <a:bodyPr>
            <a:noAutofit/>
          </a:bodyPr>
          <a:lstStyle/>
          <a:p>
            <a:pPr algn="ctr"/>
            <a:r>
              <a:rPr lang="en-US" sz="2800" b="1" dirty="0">
                <a:solidFill>
                  <a:srgbClr val="002060"/>
                </a:solidFill>
                <a:latin typeface="Arial" pitchFamily="34" charset="0"/>
                <a:cs typeface="Arial" pitchFamily="34" charset="0"/>
              </a:rPr>
              <a:t>The mechanism for enhancing the damaging effect of ionizing radiation on tumors</a:t>
            </a:r>
            <a:endParaRPr lang="ru-RU" altLang="ru-RU" sz="2800" b="1" dirty="0">
              <a:solidFill>
                <a:srgbClr val="002060"/>
              </a:solidFill>
              <a:latin typeface="Arial" pitchFamily="34" charset="0"/>
              <a:cs typeface="Arial" pitchFamily="34" charset="0"/>
            </a:endParaRPr>
          </a:p>
        </p:txBody>
      </p:sp>
      <p:sp>
        <p:nvSpPr>
          <p:cNvPr id="40" name="TextBox 39"/>
          <p:cNvSpPr txBox="1"/>
          <p:nvPr/>
        </p:nvSpPr>
        <p:spPr>
          <a:xfrm>
            <a:off x="1333469" y="1071547"/>
            <a:ext cx="28566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Patent for invention</a:t>
            </a:r>
            <a:endParaRPr kumimoji="0" lang="ru-RU"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2" name="Picture 2"/>
          <p:cNvPicPr>
            <a:picLocks noChangeAspect="1" noChangeArrowheads="1"/>
          </p:cNvPicPr>
          <p:nvPr/>
        </p:nvPicPr>
        <p:blipFill>
          <a:blip r:embed="rId3" cstate="print"/>
          <a:srcRect/>
          <a:stretch>
            <a:fillRect/>
          </a:stretch>
        </p:blipFill>
        <p:spPr bwMode="auto">
          <a:xfrm>
            <a:off x="461902" y="1385291"/>
            <a:ext cx="4247748" cy="5472711"/>
          </a:xfrm>
          <a:prstGeom prst="rect">
            <a:avLst/>
          </a:prstGeom>
          <a:noFill/>
          <a:ln w="9525">
            <a:noFill/>
            <a:miter lim="800000"/>
            <a:headEnd/>
            <a:tailEnd/>
          </a:ln>
          <a:effectLst/>
        </p:spPr>
      </p:pic>
      <p:sp>
        <p:nvSpPr>
          <p:cNvPr id="13" name="Прямоугольник 12"/>
          <p:cNvSpPr/>
          <p:nvPr/>
        </p:nvSpPr>
        <p:spPr>
          <a:xfrm>
            <a:off x="5062095" y="1002686"/>
            <a:ext cx="394854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Increase of the biological effectiveness of  proton radiation by DNA synthesis inhibitors</a:t>
            </a:r>
            <a:endParaRPr kumimoji="0" lang="ru-RU" sz="2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nvGrpSpPr>
          <p:cNvPr id="14" name="Группа 13"/>
          <p:cNvGrpSpPr>
            <a:grpSpLocks/>
          </p:cNvGrpSpPr>
          <p:nvPr/>
        </p:nvGrpSpPr>
        <p:grpSpPr bwMode="auto">
          <a:xfrm>
            <a:off x="5562747" y="2861396"/>
            <a:ext cx="5485468" cy="2972060"/>
            <a:chOff x="-36129" y="1257014"/>
            <a:chExt cx="8687073" cy="5691328"/>
          </a:xfrm>
        </p:grpSpPr>
        <p:grpSp>
          <p:nvGrpSpPr>
            <p:cNvPr id="15" name="Группа 20"/>
            <p:cNvGrpSpPr>
              <a:grpSpLocks/>
            </p:cNvGrpSpPr>
            <p:nvPr/>
          </p:nvGrpSpPr>
          <p:grpSpPr bwMode="auto">
            <a:xfrm>
              <a:off x="-36129" y="1257014"/>
              <a:ext cx="7451349" cy="5691328"/>
              <a:chOff x="-36129" y="1194298"/>
              <a:chExt cx="7451349" cy="5691328"/>
            </a:xfrm>
          </p:grpSpPr>
          <p:pic>
            <p:nvPicPr>
              <p:cNvPr id="18" name="Picture 2" descr="C:\Users\Kruglyakova\Desktop\ratio_Nitrogen.tif"/>
              <p:cNvPicPr>
                <a:picLocks noChangeAspect="1" noChangeArrowheads="1"/>
              </p:cNvPicPr>
              <p:nvPr/>
            </p:nvPicPr>
            <p:blipFill>
              <a:blip r:embed="rId4"/>
              <a:srcRect l="12682" t="10449" r="12576" b="10075"/>
              <a:stretch>
                <a:fillRect/>
              </a:stretch>
            </p:blipFill>
            <p:spPr bwMode="auto">
              <a:xfrm>
                <a:off x="1187624" y="1259468"/>
                <a:ext cx="6227596" cy="5067357"/>
              </a:xfrm>
              <a:prstGeom prst="rect">
                <a:avLst/>
              </a:prstGeom>
              <a:noFill/>
              <a:ln w="9525">
                <a:noFill/>
                <a:miter lim="800000"/>
                <a:headEnd/>
                <a:tailEnd/>
              </a:ln>
            </p:spPr>
          </p:pic>
          <p:sp>
            <p:nvSpPr>
              <p:cNvPr id="19" name="TextBox 19"/>
              <p:cNvSpPr txBox="1">
                <a:spLocks noChangeArrowheads="1"/>
              </p:cNvSpPr>
              <p:nvPr/>
            </p:nvSpPr>
            <p:spPr bwMode="auto">
              <a:xfrm rot="16200000">
                <a:off x="-2088586" y="3246755"/>
                <a:ext cx="5030993" cy="92608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Amount of</a:t>
                </a:r>
                <a:r>
                  <a:rPr kumimoji="0" lang="ru-RU"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el-GR"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γ</a:t>
                </a:r>
                <a:r>
                  <a:rPr kumimoji="0" lang="ru-RU"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Н2АХ</a:t>
                </a:r>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/53BP1 foci</a:t>
                </a:r>
                <a:r>
                  <a:rPr kumimoji="0" lang="ru-RU"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per cell</a:t>
                </a:r>
                <a:endParaRPr kumimoji="0" lang="ru-RU"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20" name="TextBox 20"/>
              <p:cNvSpPr txBox="1">
                <a:spLocks noChangeArrowheads="1"/>
              </p:cNvSpPr>
              <p:nvPr/>
            </p:nvSpPr>
            <p:spPr bwMode="auto">
              <a:xfrm>
                <a:off x="1619671" y="6237314"/>
                <a:ext cx="5795549" cy="64831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Time</a:t>
                </a:r>
                <a:r>
                  <a:rPr kumimoji="0" lang="ru-RU"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hours</a:t>
                </a:r>
                <a:endParaRPr kumimoji="0" lang="ru-RU"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nvGrpSpPr>
              <p:cNvPr id="21" name="Группа 29"/>
              <p:cNvGrpSpPr>
                <a:grpSpLocks/>
              </p:cNvGrpSpPr>
              <p:nvPr/>
            </p:nvGrpSpPr>
            <p:grpSpPr bwMode="auto">
              <a:xfrm>
                <a:off x="2051720" y="1194303"/>
                <a:ext cx="4239328" cy="1119812"/>
                <a:chOff x="1904330" y="690835"/>
                <a:chExt cx="4239328" cy="1119812"/>
              </a:xfrm>
            </p:grpSpPr>
            <p:pic>
              <p:nvPicPr>
                <p:cNvPr id="24" name="Picture 2" descr="C:\Users\Kruglyakova\Desktop\ratio_Nitrogen.tif"/>
                <p:cNvPicPr>
                  <a:picLocks noChangeAspect="1" noChangeArrowheads="1"/>
                </p:cNvPicPr>
                <p:nvPr/>
              </p:nvPicPr>
              <p:blipFill>
                <a:blip r:embed="rId4"/>
                <a:srcRect l="67528" r="22659" b="88623"/>
                <a:stretch>
                  <a:fillRect/>
                </a:stretch>
              </p:blipFill>
              <p:spPr bwMode="auto">
                <a:xfrm>
                  <a:off x="1904330" y="796163"/>
                  <a:ext cx="846477" cy="750995"/>
                </a:xfrm>
                <a:prstGeom prst="rect">
                  <a:avLst/>
                </a:prstGeom>
                <a:noFill/>
                <a:ln w="9525">
                  <a:noFill/>
                  <a:miter lim="800000"/>
                  <a:headEnd/>
                  <a:tailEnd/>
                </a:ln>
              </p:spPr>
            </p:pic>
            <p:sp>
              <p:nvSpPr>
                <p:cNvPr id="26" name="TextBox 23"/>
                <p:cNvSpPr txBox="1">
                  <a:spLocks noChangeArrowheads="1"/>
                </p:cNvSpPr>
                <p:nvPr/>
              </p:nvSpPr>
              <p:spPr bwMode="auto">
                <a:xfrm>
                  <a:off x="2843805" y="690835"/>
                  <a:ext cx="3299853" cy="1119812"/>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with Ara C</a:t>
                  </a:r>
                  <a:endParaRPr kumimoji="0" lang="ru-RU"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without AraC</a:t>
                  </a:r>
                  <a:endParaRPr kumimoji="0" lang="ru-RU"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grpSp>
        <p:pic>
          <p:nvPicPr>
            <p:cNvPr id="16" name="Picture 3" descr="C:\Users\Kruglyakova\Desktop\ушки_2.jpg"/>
            <p:cNvPicPr>
              <a:picLocks noChangeAspect="1" noChangeArrowheads="1"/>
            </p:cNvPicPr>
            <p:nvPr/>
          </p:nvPicPr>
          <p:blipFill>
            <a:blip r:embed="rId5"/>
            <a:srcRect l="61108" t="75291" r="2"/>
            <a:stretch>
              <a:fillRect/>
            </a:stretch>
          </p:blipFill>
          <p:spPr bwMode="auto">
            <a:xfrm>
              <a:off x="7138491" y="1538208"/>
              <a:ext cx="1385154" cy="1509683"/>
            </a:xfrm>
            <a:prstGeom prst="rect">
              <a:avLst/>
            </a:prstGeom>
            <a:noFill/>
            <a:ln w="9525">
              <a:noFill/>
              <a:miter lim="800000"/>
              <a:headEnd/>
              <a:tailEnd/>
            </a:ln>
          </p:spPr>
        </p:pic>
        <p:pic>
          <p:nvPicPr>
            <p:cNvPr id="17" name="Picture 3" descr="C:\Users\Kruglyakova\Desktop\ушки_2.jpg"/>
            <p:cNvPicPr>
              <a:picLocks noChangeAspect="1" noChangeArrowheads="1"/>
            </p:cNvPicPr>
            <p:nvPr/>
          </p:nvPicPr>
          <p:blipFill>
            <a:blip r:embed="rId5"/>
            <a:srcRect l="1144" t="75291" r="56973"/>
            <a:stretch>
              <a:fillRect/>
            </a:stretch>
          </p:blipFill>
          <p:spPr bwMode="auto">
            <a:xfrm>
              <a:off x="7159204" y="4202504"/>
              <a:ext cx="1491740" cy="1509683"/>
            </a:xfrm>
            <a:prstGeom prst="rect">
              <a:avLst/>
            </a:prstGeom>
            <a:noFill/>
            <a:ln w="9525">
              <a:noFill/>
              <a:miter lim="800000"/>
              <a:headEnd/>
              <a:tailEnd/>
            </a:ln>
          </p:spPr>
        </p:pic>
      </p:grpSp>
      <p:sp>
        <p:nvSpPr>
          <p:cNvPr id="27" name="Прямоугольник 26"/>
          <p:cNvSpPr/>
          <p:nvPr/>
        </p:nvSpPr>
        <p:spPr>
          <a:xfrm>
            <a:off x="5372161" y="5931774"/>
            <a:ext cx="609600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DNA damage in the </a:t>
            </a:r>
            <a:r>
              <a:rPr kumimoji="0" lang="en-US" sz="2000" b="1" i="1" u="sng" strike="noStrike" kern="1200" cap="none" spc="0" normalizeH="0" baseline="0" noProof="0" dirty="0" err="1">
                <a:ln>
                  <a:noFill/>
                </a:ln>
                <a:solidFill>
                  <a:srgbClr val="002060"/>
                </a:solidFill>
                <a:effectLst/>
                <a:uLnTx/>
                <a:uFillTx/>
                <a:latin typeface="Arial" pitchFamily="34" charset="0"/>
                <a:ea typeface="+mn-ea"/>
                <a:cs typeface="Arial" pitchFamily="34" charset="0"/>
              </a:rPr>
              <a:t>Glioblastoma</a:t>
            </a:r>
            <a:r>
              <a:rPr kumimoji="0" lang="en-US" sz="2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 U87 cells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irradiated by medical proton beam (1.25 </a:t>
            </a:r>
            <a:r>
              <a:rPr kumimoji="0" lang="en-US" sz="2000" b="1"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Gy</a:t>
            </a:r>
            <a:r>
              <a:rPr kumimoji="0" lang="en-US" sz="2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endParaRPr kumimoji="0" lang="ru-RU"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8" name="Рисунок 27" descr="Ð¦Ð¸ÑÐ°ÑÐ°Ð±Ð¸Ð½"/>
          <p:cNvPicPr/>
          <p:nvPr/>
        </p:nvPicPr>
        <p:blipFill>
          <a:blip r:embed="rId6" cstate="print"/>
          <a:srcRect/>
          <a:stretch>
            <a:fillRect/>
          </a:stretch>
        </p:blipFill>
        <p:spPr bwMode="auto">
          <a:xfrm>
            <a:off x="9112827" y="800095"/>
            <a:ext cx="1565184" cy="1268505"/>
          </a:xfrm>
          <a:prstGeom prst="rect">
            <a:avLst/>
          </a:prstGeom>
          <a:noFill/>
          <a:ln w="9525">
            <a:noFill/>
            <a:miter lim="800000"/>
            <a:headEnd/>
            <a:tailEnd/>
          </a:ln>
        </p:spPr>
      </p:pic>
      <p:sp>
        <p:nvSpPr>
          <p:cNvPr id="29" name="TextBox 28"/>
          <p:cNvSpPr txBox="1"/>
          <p:nvPr/>
        </p:nvSpPr>
        <p:spPr>
          <a:xfrm>
            <a:off x="10096485" y="1943097"/>
            <a:ext cx="209551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arabinoside</a:t>
            </a:r>
            <a:r>
              <a:rPr kumimoji="0" lang="en-US" sz="18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cytosine </a:t>
            </a:r>
            <a:r>
              <a:rPr kumimoji="0" lang="en-US"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1600" b="1"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AraC</a:t>
            </a:r>
            <a:r>
              <a:rPr kumimoji="0" lang="en-US"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officinal drug</a:t>
            </a:r>
            <a:endParaRPr kumimoji="0" lang="ru-RU"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257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 y="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10"/>
          <p:cNvSpPr>
            <a:spLocks noChangeArrowheads="1"/>
          </p:cNvSpPr>
          <p:nvPr/>
        </p:nvSpPr>
        <p:spPr bwMode="auto">
          <a:xfrm>
            <a:off x="10" y="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7"/>
          <p:cNvSpPr>
            <a:spLocks noChangeArrowheads="1"/>
          </p:cNvSpPr>
          <p:nvPr/>
        </p:nvSpPr>
        <p:spPr bwMode="auto">
          <a:xfrm>
            <a:off x="10" y="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3"/>
          <p:cNvSpPr txBox="1"/>
          <p:nvPr/>
        </p:nvSpPr>
        <p:spPr>
          <a:xfrm>
            <a:off x="1201844" y="5777372"/>
            <a:ext cx="11334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Melanoma tumor volume growth rate is ~3 times lower with modifying agent </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Рисунок 19" descr="tumor.png"/>
          <p:cNvPicPr>
            <a:picLocks noChangeAspect="1"/>
          </p:cNvPicPr>
          <p:nvPr/>
        </p:nvPicPr>
        <p:blipFill>
          <a:blip r:embed="rId3"/>
          <a:stretch>
            <a:fillRect/>
          </a:stretch>
        </p:blipFill>
        <p:spPr>
          <a:xfrm>
            <a:off x="2414103" y="1802813"/>
            <a:ext cx="6461116" cy="3229266"/>
          </a:xfrm>
          <a:prstGeom prst="rect">
            <a:avLst/>
          </a:prstGeom>
        </p:spPr>
      </p:pic>
      <p:sp>
        <p:nvSpPr>
          <p:cNvPr id="21" name="TextBox 20"/>
          <p:cNvSpPr txBox="1"/>
          <p:nvPr/>
        </p:nvSpPr>
        <p:spPr>
          <a:xfrm>
            <a:off x="10367797" y="3171823"/>
            <a:ext cx="18242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Survivors</a:t>
            </a:r>
            <a:endPar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p:cNvSpPr txBox="1"/>
          <p:nvPr/>
        </p:nvSpPr>
        <p:spPr>
          <a:xfrm>
            <a:off x="3176108" y="4946085"/>
            <a:ext cx="56197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Time after transplantation of tumor cells, day</a:t>
            </a:r>
            <a:endParaRPr kumimoji="0" 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p:cNvSpPr txBox="1"/>
          <p:nvPr/>
        </p:nvSpPr>
        <p:spPr>
          <a:xfrm rot="16200000">
            <a:off x="1270573" y="3026577"/>
            <a:ext cx="1785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Tumor size, mm</a:t>
            </a:r>
            <a:r>
              <a:rPr kumimoji="0" lang="en-US" sz="16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4178877" y="1100139"/>
            <a:ext cx="48578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Without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death at day 30</a:t>
            </a:r>
            <a:endParaRPr kumimoji="0" lang="ru-RU"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9" name="TextBox 38"/>
          <p:cNvSpPr txBox="1"/>
          <p:nvPr/>
        </p:nvSpPr>
        <p:spPr>
          <a:xfrm>
            <a:off x="9038388" y="2213256"/>
            <a:ext cx="2476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Protons 10 </a:t>
            </a:r>
            <a:r>
              <a:rPr kumimoji="0" lang="en-US" sz="1600" b="1" i="0" u="none" strike="noStrike" kern="1200" cap="none" spc="0" normalizeH="0" baseline="0" noProof="0" dirty="0" err="1">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Gy</a:t>
            </a:r>
            <a:endParaRPr kumimoji="0" lang="ru-RU" sz="16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p:cNvSpPr txBox="1"/>
          <p:nvPr/>
        </p:nvSpPr>
        <p:spPr>
          <a:xfrm>
            <a:off x="9157835" y="4170670"/>
            <a:ext cx="28575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AraC</a:t>
            </a:r>
            <a:r>
              <a:rPr kumimoji="0" lang="en-US" sz="16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Protons 10 </a:t>
            </a:r>
            <a:r>
              <a:rPr kumimoji="0" lang="en-US" sz="1600" b="1" i="0" u="none" strike="noStrike" kern="1200" cap="none" spc="0" normalizeH="0" baseline="0" noProof="0" dirty="0" err="1">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Gy</a:t>
            </a:r>
            <a:endParaRPr kumimoji="0" lang="ru-RU" sz="16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42" name="Прямая со стрелкой 41"/>
          <p:cNvCxnSpPr/>
          <p:nvPr/>
        </p:nvCxnSpPr>
        <p:spPr>
          <a:xfrm rot="5400000">
            <a:off x="2760441" y="3623425"/>
            <a:ext cx="642942" cy="2117"/>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16200000">
            <a:off x="2559754" y="2470478"/>
            <a:ext cx="10715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Irradiation</a:t>
            </a:r>
            <a:endParaRPr kumimoji="0" lang="ru-RU" sz="1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44" name="Picture 2"/>
          <p:cNvPicPr>
            <a:picLocks noChangeAspect="1" noChangeArrowheads="1"/>
          </p:cNvPicPr>
          <p:nvPr/>
        </p:nvPicPr>
        <p:blipFill>
          <a:blip r:embed="rId4"/>
          <a:srcRect/>
          <a:stretch>
            <a:fillRect/>
          </a:stretch>
        </p:blipFill>
        <p:spPr bwMode="auto">
          <a:xfrm>
            <a:off x="5557425" y="1659937"/>
            <a:ext cx="1460511" cy="857256"/>
          </a:xfrm>
          <a:prstGeom prst="rect">
            <a:avLst/>
          </a:prstGeom>
          <a:noFill/>
          <a:ln w="9525">
            <a:noFill/>
            <a:miter lim="800000"/>
            <a:headEnd/>
            <a:tailEnd/>
          </a:ln>
          <a:effectLst/>
        </p:spPr>
      </p:pic>
      <p:pic>
        <p:nvPicPr>
          <p:cNvPr id="45" name="Picture 3"/>
          <p:cNvPicPr>
            <a:picLocks noChangeAspect="1" noChangeArrowheads="1"/>
          </p:cNvPicPr>
          <p:nvPr/>
        </p:nvPicPr>
        <p:blipFill>
          <a:blip r:embed="rId5"/>
          <a:srcRect/>
          <a:stretch>
            <a:fillRect/>
          </a:stretch>
        </p:blipFill>
        <p:spPr bwMode="auto">
          <a:xfrm>
            <a:off x="8891191" y="3517325"/>
            <a:ext cx="1285884" cy="642942"/>
          </a:xfrm>
          <a:prstGeom prst="rect">
            <a:avLst/>
          </a:prstGeom>
          <a:noFill/>
          <a:ln w="9525">
            <a:noFill/>
            <a:miter lim="800000"/>
            <a:headEnd/>
            <a:tailEnd/>
          </a:ln>
          <a:effectLst/>
        </p:spPr>
      </p:pic>
      <p:sp>
        <p:nvSpPr>
          <p:cNvPr id="46" name="Прямоугольник 45"/>
          <p:cNvSpPr/>
          <p:nvPr/>
        </p:nvSpPr>
        <p:spPr>
          <a:xfrm>
            <a:off x="190460" y="0"/>
            <a:ext cx="1200154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Preclinical animal study with transplanted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melanoma tumor</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in mice treated by medical proton beam</a:t>
            </a:r>
          </a:p>
        </p:txBody>
      </p:sp>
    </p:spTree>
    <p:extLst>
      <p:ext uri="{BB962C8B-B14F-4D97-AF65-F5344CB8AC3E}">
        <p14:creationId xmlns:p14="http://schemas.microsoft.com/office/powerpoint/2010/main" val="3358518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Прямая со стрелкой 18"/>
          <p:cNvCxnSpPr/>
          <p:nvPr/>
        </p:nvCxnSpPr>
        <p:spPr>
          <a:xfrm>
            <a:off x="824754" y="1317812"/>
            <a:ext cx="1272988" cy="158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V="1">
            <a:off x="2492188" y="1116106"/>
            <a:ext cx="2635624" cy="14791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2456330" y="1358153"/>
            <a:ext cx="2653553" cy="537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6318669" y="710776"/>
            <a:ext cx="5370058"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The monkeys  were preliminary  trained to solve logical tasks with computer. The effect of exposure by 500 MeV/n Carbon ions at 1 </a:t>
            </a:r>
            <a:r>
              <a:rPr kumimoji="0" lang="en-US" sz="1800" b="1" i="0" u="none" strike="noStrike" kern="1200" cap="none" spc="0" normalizeH="0" baseline="0" noProof="0" dirty="0" err="1">
                <a:ln>
                  <a:noFill/>
                </a:ln>
                <a:solidFill>
                  <a:srgbClr val="0070C0"/>
                </a:solidFill>
                <a:effectLst/>
                <a:uLnTx/>
                <a:uFillTx/>
                <a:latin typeface="Calibri"/>
                <a:ea typeface="+mn-ea"/>
                <a:cs typeface="+mn-cs"/>
              </a:rPr>
              <a:t>Gy</a:t>
            </a:r>
            <a:r>
              <a:rPr kumimoji="0" lang="en-US" sz="1800" b="1" i="0" u="none" strike="noStrike" kern="1200" cap="none" spc="0" normalizeH="0" baseline="0" noProof="0" dirty="0">
                <a:ln>
                  <a:noFill/>
                </a:ln>
                <a:solidFill>
                  <a:srgbClr val="0070C0"/>
                </a:solidFill>
                <a:effectLst/>
                <a:uLnTx/>
                <a:uFillTx/>
                <a:latin typeface="Calibri"/>
                <a:ea typeface="+mn-ea"/>
                <a:cs typeface="+mn-cs"/>
              </a:rPr>
              <a:t> dose consisted in significant inhibiting cognitive activity of the  monkeys.       </a:t>
            </a:r>
            <a:endParaRPr kumimoji="0" lang="ru-RU" sz="1800" b="1" i="0" u="none" strike="noStrike" kern="1200" cap="none" spc="0" normalizeH="0" baseline="0" noProof="0" dirty="0">
              <a:ln>
                <a:noFill/>
              </a:ln>
              <a:solidFill>
                <a:srgbClr val="0070C0"/>
              </a:solidFill>
              <a:effectLst/>
              <a:uLnTx/>
              <a:uFillTx/>
              <a:latin typeface="Calibri"/>
              <a:ea typeface="+mn-ea"/>
              <a:cs typeface="+mn-cs"/>
            </a:endParaRPr>
          </a:p>
        </p:txBody>
      </p:sp>
      <p:sp>
        <p:nvSpPr>
          <p:cNvPr id="32" name="TextBox 31"/>
          <p:cNvSpPr txBox="1"/>
          <p:nvPr/>
        </p:nvSpPr>
        <p:spPr>
          <a:xfrm>
            <a:off x="180690" y="2560256"/>
            <a:ext cx="60667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probabilities of right solution for untrained monkey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 trained monkey (       ) and trained monkey after carbon Ions irradiatio</a:t>
            </a:r>
            <a:r>
              <a:rPr kumimoji="0" lang="en-US" sz="1800" b="0" i="0" u="none" strike="noStrike" kern="1200" cap="none" spc="0" normalizeH="0" baseline="0" noProof="0" dirty="0">
                <a:ln>
                  <a:noFill/>
                </a:ln>
                <a:solidFill>
                  <a:prstClr val="black"/>
                </a:solidFill>
                <a:effectLst/>
                <a:uLnTx/>
                <a:uFillTx/>
                <a:latin typeface="Calibri"/>
                <a:ea typeface="+mn-ea"/>
                <a:cs typeface="+mn-cs"/>
              </a:rPr>
              <a:t>n (       ).</a:t>
            </a:r>
          </a:p>
        </p:txBody>
      </p:sp>
      <p:cxnSp>
        <p:nvCxnSpPr>
          <p:cNvPr id="33" name="Прямая соединительная линия 32"/>
          <p:cNvCxnSpPr/>
          <p:nvPr/>
        </p:nvCxnSpPr>
        <p:spPr>
          <a:xfrm>
            <a:off x="367568" y="3047886"/>
            <a:ext cx="384043"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4" name="Полилиния 33"/>
          <p:cNvSpPr/>
          <p:nvPr/>
        </p:nvSpPr>
        <p:spPr>
          <a:xfrm>
            <a:off x="2514178" y="3310707"/>
            <a:ext cx="482600" cy="0"/>
          </a:xfrm>
          <a:custGeom>
            <a:avLst/>
            <a:gdLst>
              <a:gd name="connsiteX0" fmla="*/ 0 w 361950"/>
              <a:gd name="connsiteY0" fmla="*/ 0 h 0"/>
              <a:gd name="connsiteX1" fmla="*/ 361950 w 361950"/>
              <a:gd name="connsiteY1" fmla="*/ 0 h 0"/>
              <a:gd name="connsiteX2" fmla="*/ 361950 w 361950"/>
              <a:gd name="connsiteY2" fmla="*/ 0 h 0"/>
            </a:gdLst>
            <a:ahLst/>
            <a:cxnLst>
              <a:cxn ang="0">
                <a:pos x="connsiteX0" y="connsiteY0"/>
              </a:cxn>
              <a:cxn ang="0">
                <a:pos x="connsiteX1" y="connsiteY1"/>
              </a:cxn>
              <a:cxn ang="0">
                <a:pos x="connsiteX2" y="connsiteY2"/>
              </a:cxn>
            </a:cxnLst>
            <a:rect l="l" t="t" r="r" b="b"/>
            <a:pathLst>
              <a:path w="361950">
                <a:moveTo>
                  <a:pt x="0" y="0"/>
                </a:moveTo>
                <a:lnTo>
                  <a:pt x="361950" y="0"/>
                </a:lnTo>
                <a:lnTo>
                  <a:pt x="361950" y="0"/>
                </a:lnTo>
              </a:path>
            </a:pathLst>
          </a:custGeom>
          <a:solidFill>
            <a:srgbClr val="C00000"/>
          </a:solid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5" name="Прямая соединительная линия 34"/>
          <p:cNvCxnSpPr/>
          <p:nvPr/>
        </p:nvCxnSpPr>
        <p:spPr>
          <a:xfrm>
            <a:off x="2479921" y="3033940"/>
            <a:ext cx="476253" cy="1588"/>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39" name="Прямоугольник 38"/>
          <p:cNvSpPr/>
          <p:nvPr/>
        </p:nvSpPr>
        <p:spPr>
          <a:xfrm>
            <a:off x="6329658" y="2186273"/>
            <a:ext cx="546446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 experiments with gamma-rays and protons with energy 170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MeV</a:t>
            </a:r>
            <a:r>
              <a:rPr kumimoji="0" lang="en-US" sz="1800" b="1" i="0" u="none" strike="noStrike" kern="1200" cap="none" spc="0" normalizeH="0" baseline="0" noProof="0" dirty="0">
                <a:ln>
                  <a:noFill/>
                </a:ln>
                <a:solidFill>
                  <a:prstClr val="black"/>
                </a:solidFill>
                <a:effectLst/>
                <a:uLnTx/>
                <a:uFillTx/>
                <a:latin typeface="Calibri"/>
                <a:ea typeface="+mn-ea"/>
                <a:cs typeface="+mn-cs"/>
              </a:rPr>
              <a:t> (LET = 0.53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keV</a:t>
            </a:r>
            <a:r>
              <a:rPr kumimoji="0" lang="en-US" sz="1800" b="1" i="0" u="none" strike="noStrike" kern="1200" cap="none" spc="0" normalizeH="0" baseline="0" noProof="0" dirty="0">
                <a:ln>
                  <a:noFill/>
                </a:ln>
                <a:solidFill>
                  <a:prstClr val="black"/>
                </a:solidFill>
                <a:effectLst/>
                <a:uLnTx/>
                <a:uFillTx/>
                <a:latin typeface="Calibri"/>
                <a:ea typeface="+mn-ea"/>
                <a:cs typeface="+mn-cs"/>
              </a:rPr>
              <a:t>/</a:t>
            </a:r>
            <a:r>
              <a:rPr kumimoji="0" lang="en-US" sz="1800" b="1" i="0" u="none" strike="noStrike" kern="1200" cap="none" spc="0" normalizeH="0" baseline="0" noProof="0" dirty="0">
                <a:ln>
                  <a:noFill/>
                </a:ln>
                <a:solidFill>
                  <a:prstClr val="black"/>
                </a:solidFill>
                <a:effectLst/>
                <a:uLnTx/>
                <a:uFillTx/>
                <a:latin typeface="Calibri"/>
                <a:ea typeface="+mn-ea"/>
                <a:cs typeface="+mn-cs"/>
                <a:sym typeface="Symbol"/>
              </a:rPr>
              <a:t>m)</a:t>
            </a:r>
            <a:r>
              <a:rPr kumimoji="0" lang="en-US" sz="1800" b="1" i="0" u="none" strike="noStrike" kern="1200" cap="none" spc="0" normalizeH="0" baseline="0" noProof="0" dirty="0">
                <a:ln>
                  <a:noFill/>
                </a:ln>
                <a:solidFill>
                  <a:prstClr val="black"/>
                </a:solidFill>
                <a:effectLst/>
                <a:uLnTx/>
                <a:uFillTx/>
                <a:latin typeface="Calibri"/>
                <a:ea typeface="+mn-ea"/>
                <a:cs typeface="+mn-cs"/>
              </a:rPr>
              <a:t> at the same dose 1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Gy</a:t>
            </a:r>
            <a:r>
              <a:rPr kumimoji="0" lang="en-US" sz="1800" b="1" i="0" u="none" strike="noStrike" kern="1200" cap="none" spc="0" normalizeH="0" baseline="0" noProof="0" dirty="0">
                <a:ln>
                  <a:noFill/>
                </a:ln>
                <a:solidFill>
                  <a:prstClr val="black"/>
                </a:solidFill>
                <a:effectLst/>
                <a:uLnTx/>
                <a:uFillTx/>
                <a:latin typeface="Calibri"/>
                <a:ea typeface="+mn-ea"/>
                <a:cs typeface="+mn-cs"/>
              </a:rPr>
              <a:t> similar effect was not observed.</a:t>
            </a:r>
            <a:endParaRPr kumimoji="0" lang="ru-RU"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Прямоугольник 25"/>
          <p:cNvSpPr/>
          <p:nvPr/>
        </p:nvSpPr>
        <p:spPr>
          <a:xfrm>
            <a:off x="242279" y="644244"/>
            <a:ext cx="5057956"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First worldwide unique experiments on primates to simulate the action of radiation on cognitive functions were performed with protons, carbon and krypton ions</a:t>
            </a:r>
            <a:endParaRPr kumimoji="0" lang="ru-RU" sz="2400" b="1" i="0" u="none" strike="noStrike" kern="1200" cap="none" spc="0" normalizeH="0" baseline="0" noProof="0" dirty="0">
              <a:ln>
                <a:noFill/>
              </a:ln>
              <a:solidFill>
                <a:srgbClr val="C00000"/>
              </a:solidFill>
              <a:effectLst/>
              <a:uLnTx/>
              <a:uFillTx/>
              <a:latin typeface="Calibri"/>
              <a:ea typeface="+mn-ea"/>
              <a:cs typeface="+mn-cs"/>
            </a:endParaRPr>
          </a:p>
        </p:txBody>
      </p:sp>
      <p:sp>
        <p:nvSpPr>
          <p:cNvPr id="24" name="TextBox 23"/>
          <p:cNvSpPr txBox="1"/>
          <p:nvPr/>
        </p:nvSpPr>
        <p:spPr>
          <a:xfrm>
            <a:off x="1583499" y="0"/>
            <a:ext cx="87369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Radiation Physiology on primates</a:t>
            </a:r>
          </a:p>
        </p:txBody>
      </p:sp>
      <p:pic>
        <p:nvPicPr>
          <p:cNvPr id="30" name="Picture 4" descr="IMG_46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130299" y="3214091"/>
            <a:ext cx="5696671" cy="3355558"/>
          </a:xfrm>
          <a:prstGeom prst="rect">
            <a:avLst/>
          </a:prstGeom>
        </p:spPr>
      </p:pic>
      <p:sp>
        <p:nvSpPr>
          <p:cNvPr id="29" name="Прямоугольник 28"/>
          <p:cNvSpPr/>
          <p:nvPr/>
        </p:nvSpPr>
        <p:spPr>
          <a:xfrm>
            <a:off x="3540617" y="4362191"/>
            <a:ext cx="159530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 </a:t>
            </a:r>
            <a:r>
              <a:rPr kumimoji="0" lang="en-US" sz="1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Gy</a:t>
            </a: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3000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12</a:t>
            </a: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bad performance  </a:t>
            </a:r>
            <a:endParaRPr kumimoji="0" lang="ru-RU"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Прямоугольник 30"/>
          <p:cNvSpPr/>
          <p:nvPr/>
        </p:nvSpPr>
        <p:spPr>
          <a:xfrm>
            <a:off x="3969245" y="4933695"/>
            <a:ext cx="12377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1Gy protons: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no effect </a:t>
            </a:r>
            <a:endParaRPr kumimoji="0" lang="ru-RU" sz="1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8" name="Группа 37"/>
          <p:cNvGrpSpPr/>
          <p:nvPr/>
        </p:nvGrpSpPr>
        <p:grpSpPr>
          <a:xfrm>
            <a:off x="0" y="3449534"/>
            <a:ext cx="5807968" cy="3315489"/>
            <a:chOff x="0" y="3449534"/>
            <a:chExt cx="5807968" cy="3315489"/>
          </a:xfrm>
        </p:grpSpPr>
        <p:grpSp>
          <p:nvGrpSpPr>
            <p:cNvPr id="3" name="Группа 42"/>
            <p:cNvGrpSpPr/>
            <p:nvPr/>
          </p:nvGrpSpPr>
          <p:grpSpPr>
            <a:xfrm>
              <a:off x="0" y="3449534"/>
              <a:ext cx="5807968" cy="3315489"/>
              <a:chOff x="142844" y="3099542"/>
              <a:chExt cx="4857784" cy="3643830"/>
            </a:xfrm>
          </p:grpSpPr>
          <p:grpSp>
            <p:nvGrpSpPr>
              <p:cNvPr id="4" name="Группа 41"/>
              <p:cNvGrpSpPr/>
              <p:nvPr/>
            </p:nvGrpSpPr>
            <p:grpSpPr>
              <a:xfrm>
                <a:off x="142844" y="3099542"/>
                <a:ext cx="4857784" cy="3643830"/>
                <a:chOff x="142844" y="3099542"/>
                <a:chExt cx="4857784" cy="3643830"/>
              </a:xfrm>
            </p:grpSpPr>
            <p:grpSp>
              <p:nvGrpSpPr>
                <p:cNvPr id="5" name="Группа 25"/>
                <p:cNvGrpSpPr/>
                <p:nvPr/>
              </p:nvGrpSpPr>
              <p:grpSpPr>
                <a:xfrm>
                  <a:off x="142844" y="3099542"/>
                  <a:ext cx="4857784" cy="3643830"/>
                  <a:chOff x="214282" y="2785566"/>
                  <a:chExt cx="5000660" cy="3786706"/>
                </a:xfrm>
              </p:grpSpPr>
              <p:pic>
                <p:nvPicPr>
                  <p:cNvPr id="27" name="Picture 2"/>
                  <p:cNvPicPr>
                    <a:picLocks noChangeAspect="1" noChangeArrowheads="1"/>
                  </p:cNvPicPr>
                  <p:nvPr/>
                </p:nvPicPr>
                <p:blipFill>
                  <a:blip r:embed="rId4" cstate="print"/>
                  <a:srcRect/>
                  <a:stretch>
                    <a:fillRect/>
                  </a:stretch>
                </p:blipFill>
                <p:spPr bwMode="auto">
                  <a:xfrm>
                    <a:off x="214282" y="2785566"/>
                    <a:ext cx="5000660" cy="3786706"/>
                  </a:xfrm>
                  <a:prstGeom prst="rect">
                    <a:avLst/>
                  </a:prstGeom>
                  <a:noFill/>
                  <a:ln w="9525">
                    <a:noFill/>
                    <a:miter lim="800000"/>
                    <a:headEnd/>
                    <a:tailEnd/>
                  </a:ln>
                  <a:effectLst/>
                </p:spPr>
              </p:pic>
              <p:sp>
                <p:nvSpPr>
                  <p:cNvPr id="28" name="TextBox 27"/>
                  <p:cNvSpPr txBox="1"/>
                  <p:nvPr/>
                </p:nvSpPr>
                <p:spPr>
                  <a:xfrm>
                    <a:off x="2714612" y="5019272"/>
                    <a:ext cx="142876" cy="4010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lumMod val="75000"/>
                          </a:srgbClr>
                        </a:solidFill>
                        <a:effectLst/>
                        <a:uLnTx/>
                        <a:uFillTx/>
                        <a:latin typeface="Calibri"/>
                        <a:ea typeface="+mn-ea"/>
                        <a:cs typeface="+mn-cs"/>
                      </a:rPr>
                      <a:t>%</a:t>
                    </a:r>
                    <a:endParaRPr kumimoji="0" lang="ru-RU" sz="1600"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grpSp>
            <p:sp>
              <p:nvSpPr>
                <p:cNvPr id="41" name="TextBox 40"/>
                <p:cNvSpPr txBox="1"/>
                <p:nvPr/>
              </p:nvSpPr>
              <p:spPr>
                <a:xfrm>
                  <a:off x="1308913" y="6245708"/>
                  <a:ext cx="271462" cy="420958"/>
                </a:xfrm>
                <a:prstGeom prst="rect">
                  <a:avLst/>
                </a:prstGeom>
                <a:solidFill>
                  <a:schemeClr val="bg1"/>
                </a:solidFill>
                <a:ln w="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0" name="Прямоугольник 39"/>
              <p:cNvSpPr/>
              <p:nvPr/>
            </p:nvSpPr>
            <p:spPr>
              <a:xfrm>
                <a:off x="4101353" y="6306671"/>
                <a:ext cx="389965" cy="21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Прямоугольник 36"/>
            <p:cNvSpPr/>
            <p:nvPr/>
          </p:nvSpPr>
          <p:spPr>
            <a:xfrm>
              <a:off x="2086146" y="6335093"/>
              <a:ext cx="2447526" cy="235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2" name="Прямоугольник 41"/>
          <p:cNvSpPr/>
          <p:nvPr/>
        </p:nvSpPr>
        <p:spPr>
          <a:xfrm>
            <a:off x="3644650" y="4159600"/>
            <a:ext cx="17988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12</a:t>
            </a:r>
            <a:r>
              <a:rPr kumimoji="0" lang="en-US" sz="1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bad performance  </a:t>
            </a:r>
            <a:endParaRPr kumimoji="0" lang="ru-RU" sz="16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3" name="Прямая со стрелкой 42"/>
          <p:cNvCxnSpPr/>
          <p:nvPr/>
        </p:nvCxnSpPr>
        <p:spPr>
          <a:xfrm rot="5400000">
            <a:off x="3027805" y="4777215"/>
            <a:ext cx="576634" cy="571504"/>
          </a:xfrm>
          <a:prstGeom prst="straightConnector1">
            <a:avLst/>
          </a:prstGeom>
          <a:ln w="31750" cmpd="sng">
            <a:tailEnd type="arrow"/>
          </a:ln>
        </p:spPr>
        <p:style>
          <a:lnRef idx="1">
            <a:schemeClr val="accent1"/>
          </a:lnRef>
          <a:fillRef idx="0">
            <a:schemeClr val="accent1"/>
          </a:fillRef>
          <a:effectRef idx="0">
            <a:schemeClr val="accent1"/>
          </a:effectRef>
          <a:fontRef idx="minor">
            <a:schemeClr val="tx1"/>
          </a:fontRef>
        </p:style>
      </p:cxnSp>
      <p:sp>
        <p:nvSpPr>
          <p:cNvPr id="45" name="Прямоугольник 44"/>
          <p:cNvSpPr/>
          <p:nvPr/>
        </p:nvSpPr>
        <p:spPr>
          <a:xfrm>
            <a:off x="4615347" y="4873465"/>
            <a:ext cx="98456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protons: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no effect </a:t>
            </a:r>
            <a:endParaRPr kumimoji="0" lang="ru-RU" sz="16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6" name="Прямая со стрелкой 45"/>
          <p:cNvCxnSpPr/>
          <p:nvPr/>
        </p:nvCxnSpPr>
        <p:spPr>
          <a:xfrm rot="5400000">
            <a:off x="4270952" y="5488728"/>
            <a:ext cx="362320" cy="285752"/>
          </a:xfrm>
          <a:prstGeom prst="straightConnector1">
            <a:avLst/>
          </a:prstGeom>
          <a:ln w="31750" cmpd="sng">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TextBox 415"/>
          <p:cNvSpPr txBox="1"/>
          <p:nvPr/>
        </p:nvSpPr>
        <p:spPr>
          <a:xfrm>
            <a:off x="1809721" y="3"/>
            <a:ext cx="87369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Mathematical Modeling  </a:t>
            </a:r>
          </a:p>
        </p:txBody>
      </p:sp>
      <p:grpSp>
        <p:nvGrpSpPr>
          <p:cNvPr id="455" name="Группа 50"/>
          <p:cNvGrpSpPr/>
          <p:nvPr/>
        </p:nvGrpSpPr>
        <p:grpSpPr>
          <a:xfrm>
            <a:off x="5811824" y="1580106"/>
            <a:ext cx="6152717" cy="3709555"/>
            <a:chOff x="142844" y="642918"/>
            <a:chExt cx="4427590" cy="2357454"/>
          </a:xfrm>
        </p:grpSpPr>
        <p:pic>
          <p:nvPicPr>
            <p:cNvPr id="456" name="Picture 1"/>
            <p:cNvPicPr>
              <a:picLocks noChangeAspect="1" noChangeArrowheads="1"/>
            </p:cNvPicPr>
            <p:nvPr/>
          </p:nvPicPr>
          <p:blipFill>
            <a:blip r:embed="rId3" cstate="print"/>
            <a:srcRect/>
            <a:stretch>
              <a:fillRect/>
            </a:stretch>
          </p:blipFill>
          <p:spPr bwMode="auto">
            <a:xfrm>
              <a:off x="142844" y="642918"/>
              <a:ext cx="4427590" cy="2357454"/>
            </a:xfrm>
            <a:prstGeom prst="rect">
              <a:avLst/>
            </a:prstGeom>
            <a:noFill/>
            <a:ln w="9525">
              <a:noFill/>
              <a:miter lim="800000"/>
              <a:headEnd/>
              <a:tailEnd/>
            </a:ln>
            <a:effectLst/>
          </p:spPr>
        </p:pic>
        <p:pic>
          <p:nvPicPr>
            <p:cNvPr id="457" name="Рисунок 456" descr="image2.png"/>
            <p:cNvPicPr>
              <a:picLocks noChangeAspect="1"/>
            </p:cNvPicPr>
            <p:nvPr/>
          </p:nvPicPr>
          <p:blipFill>
            <a:blip r:embed="rId4" cstate="print"/>
            <a:stretch>
              <a:fillRect/>
            </a:stretch>
          </p:blipFill>
          <p:spPr>
            <a:xfrm>
              <a:off x="3651186" y="663796"/>
              <a:ext cx="857256" cy="649811"/>
            </a:xfrm>
            <a:prstGeom prst="rect">
              <a:avLst/>
            </a:prstGeom>
            <a:solidFill>
              <a:schemeClr val="bg1"/>
            </a:solidFill>
            <a:ln>
              <a:solidFill>
                <a:schemeClr val="tx1"/>
              </a:solidFill>
            </a:ln>
          </p:spPr>
        </p:pic>
      </p:grpSp>
      <p:pic>
        <p:nvPicPr>
          <p:cNvPr id="460" name="Picture 3"/>
          <p:cNvPicPr>
            <a:picLocks noChangeAspect="1" noChangeArrowheads="1"/>
          </p:cNvPicPr>
          <p:nvPr/>
        </p:nvPicPr>
        <p:blipFill>
          <a:blip r:embed="rId5"/>
          <a:srcRect/>
          <a:stretch>
            <a:fillRect/>
          </a:stretch>
        </p:blipFill>
        <p:spPr bwMode="auto">
          <a:xfrm>
            <a:off x="269384" y="1461946"/>
            <a:ext cx="5514840" cy="3288974"/>
          </a:xfrm>
          <a:prstGeom prst="rect">
            <a:avLst/>
          </a:prstGeom>
          <a:noFill/>
          <a:ln w="9525">
            <a:noFill/>
            <a:miter lim="800000"/>
            <a:headEnd/>
            <a:tailEnd/>
          </a:ln>
        </p:spPr>
      </p:pic>
      <p:sp>
        <p:nvSpPr>
          <p:cNvPr id="12" name="Прямоугольник 11"/>
          <p:cNvSpPr/>
          <p:nvPr/>
        </p:nvSpPr>
        <p:spPr>
          <a:xfrm>
            <a:off x="217191" y="512721"/>
            <a:ext cx="11974809" cy="70788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hierarchy of new mathematical models to simulate radiation-induced damage to the Central Nervous System at different organization levels and time scales has been developed</a:t>
            </a:r>
            <a:endPar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3" name="Прямоугольник 12"/>
          <p:cNvSpPr/>
          <p:nvPr/>
        </p:nvSpPr>
        <p:spPr>
          <a:xfrm>
            <a:off x="370995" y="4646048"/>
            <a:ext cx="518111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Brain regions ( 3D model of </a:t>
            </a:r>
            <a:r>
              <a:rPr kumimoji="0" lang="en-US" sz="1800" b="1" i="1" u="none" strike="noStrike" kern="1200" cap="none" spc="0" normalizeH="0" baseline="0" noProof="0" dirty="0">
                <a:ln>
                  <a:noFill/>
                </a:ln>
                <a:solidFill>
                  <a:srgbClr val="002060"/>
                </a:solidFill>
                <a:effectLst/>
                <a:uLnTx/>
                <a:uFillTx/>
                <a:latin typeface="Calibri"/>
                <a:ea typeface="+mn-ea"/>
                <a:cs typeface="+mn-cs"/>
              </a:rPr>
              <a:t>hippocampus </a:t>
            </a:r>
            <a:r>
              <a:rPr kumimoji="0" lang="en-US" sz="1800" b="1" i="0" u="none" strike="noStrike" kern="1200" cap="none" spc="0" normalizeH="0" baseline="0" noProof="0" dirty="0">
                <a:ln>
                  <a:noFill/>
                </a:ln>
                <a:solidFill>
                  <a:srgbClr val="002060"/>
                </a:solidFill>
                <a:effectLst/>
                <a:uLnTx/>
                <a:uFillTx/>
                <a:latin typeface="Calibri"/>
                <a:ea typeface="+mn-ea"/>
                <a:cs typeface="+mn-cs"/>
              </a:rPr>
              <a:t>traversed by 600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Mev</a:t>
            </a:r>
            <a:r>
              <a:rPr kumimoji="0" lang="en-US" sz="1800" b="1" i="0" u="none" strike="noStrike" kern="1200" cap="none" spc="0" normalizeH="0" baseline="0" noProof="0" dirty="0">
                <a:ln>
                  <a:noFill/>
                </a:ln>
                <a:solidFill>
                  <a:srgbClr val="002060"/>
                </a:solidFill>
                <a:effectLst/>
                <a:uLnTx/>
                <a:uFillTx/>
                <a:latin typeface="Calibri"/>
                <a:ea typeface="+mn-ea"/>
                <a:cs typeface="+mn-cs"/>
              </a:rPr>
              <a:t>/u Fe ion)</a:t>
            </a:r>
            <a:endParaRPr kumimoji="0" lang="ru-RU"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4" name="Прямоугольник 13"/>
          <p:cNvSpPr/>
          <p:nvPr/>
        </p:nvSpPr>
        <p:spPr>
          <a:xfrm>
            <a:off x="6387600" y="5055795"/>
            <a:ext cx="1321832"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Neurons</a:t>
            </a:r>
          </a:p>
        </p:txBody>
      </p:sp>
      <p:sp>
        <p:nvSpPr>
          <p:cNvPr id="15" name="Прямоугольник 14"/>
          <p:cNvSpPr/>
          <p:nvPr/>
        </p:nvSpPr>
        <p:spPr>
          <a:xfrm>
            <a:off x="8335947" y="5104161"/>
            <a:ext cx="2061931"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Elements of cell</a:t>
            </a:r>
            <a:endParaRPr kumimoji="0" lang="ru-RU" sz="20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6" name="Прямоугольник 15"/>
          <p:cNvSpPr/>
          <p:nvPr/>
        </p:nvSpPr>
        <p:spPr>
          <a:xfrm>
            <a:off x="10826364" y="5092296"/>
            <a:ext cx="902048"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DNA</a:t>
            </a:r>
            <a:endParaRPr kumimoji="0" lang="ru-RU" sz="20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9" name="Прямоугольник 18"/>
          <p:cNvSpPr/>
          <p:nvPr/>
        </p:nvSpPr>
        <p:spPr>
          <a:xfrm>
            <a:off x="10584043" y="3734257"/>
            <a:ext cx="1308632" cy="1259354"/>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7"/>
          <p:cNvPicPr>
            <a:picLocks noChangeAspect="1" noChangeArrowheads="1"/>
          </p:cNvPicPr>
          <p:nvPr/>
        </p:nvPicPr>
        <p:blipFill>
          <a:blip r:embed="rId6" cstate="print"/>
          <a:srcRect/>
          <a:stretch>
            <a:fillRect/>
          </a:stretch>
        </p:blipFill>
        <p:spPr bwMode="auto">
          <a:xfrm>
            <a:off x="10923522" y="3940975"/>
            <a:ext cx="594153" cy="934979"/>
          </a:xfrm>
          <a:prstGeom prst="rect">
            <a:avLst/>
          </a:prstGeom>
          <a:noFill/>
          <a:ln w="9525">
            <a:noFill/>
            <a:miter lim="800000"/>
            <a:headEnd/>
            <a:tailEnd/>
          </a:ln>
          <a:effectLst/>
        </p:spPr>
      </p:pic>
      <p:sp>
        <p:nvSpPr>
          <p:cNvPr id="20" name="Прямоугольник 19"/>
          <p:cNvSpPr/>
          <p:nvPr/>
        </p:nvSpPr>
        <p:spPr>
          <a:xfrm>
            <a:off x="10688565" y="2676711"/>
            <a:ext cx="1258863"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Proteins</a:t>
            </a:r>
            <a:endParaRPr kumimoji="0" lang="ru-RU" sz="20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2" name="Прямоугольник 21"/>
          <p:cNvSpPr/>
          <p:nvPr/>
        </p:nvSpPr>
        <p:spPr>
          <a:xfrm>
            <a:off x="265133" y="1249445"/>
            <a:ext cx="5013197"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C00000"/>
                </a:solidFill>
                <a:effectLst/>
                <a:uLnTx/>
                <a:uFillTx/>
                <a:latin typeface="Calibri"/>
                <a:ea typeface="+mn-ea"/>
                <a:cs typeface="+mn-cs"/>
              </a:rPr>
              <a:t>Organization Levels:</a:t>
            </a:r>
            <a:endParaRPr kumimoji="0" lang="ru-RU" sz="2400" b="1" i="0" u="sng" strike="noStrike" kern="1200" cap="none" spc="0" normalizeH="0" baseline="0" noProof="0" dirty="0">
              <a:ln>
                <a:noFill/>
              </a:ln>
              <a:solidFill>
                <a:srgbClr val="C00000"/>
              </a:solidFill>
              <a:effectLst/>
              <a:uLnTx/>
              <a:uFillTx/>
              <a:latin typeface="Calibri"/>
              <a:ea typeface="+mn-ea"/>
              <a:cs typeface="+mn-cs"/>
            </a:endParaRPr>
          </a:p>
        </p:txBody>
      </p:sp>
      <p:sp>
        <p:nvSpPr>
          <p:cNvPr id="23" name="Прямоугольник 22"/>
          <p:cNvSpPr/>
          <p:nvPr/>
        </p:nvSpPr>
        <p:spPr>
          <a:xfrm>
            <a:off x="191641" y="5497482"/>
            <a:ext cx="1483846"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C00000"/>
                </a:solidFill>
                <a:effectLst/>
                <a:uLnTx/>
                <a:uFillTx/>
                <a:latin typeface="Calibri"/>
                <a:ea typeface="+mn-ea"/>
                <a:cs typeface="+mn-cs"/>
              </a:rPr>
              <a:t>Methods:</a:t>
            </a:r>
            <a:endParaRPr kumimoji="0" lang="ru-RU" sz="2400" b="1" i="0" u="sng" strike="noStrike" kern="1200" cap="none" spc="0" normalizeH="0" baseline="0" noProof="0" dirty="0">
              <a:ln>
                <a:noFill/>
              </a:ln>
              <a:solidFill>
                <a:srgbClr val="C00000"/>
              </a:solidFill>
              <a:effectLst/>
              <a:uLnTx/>
              <a:uFillTx/>
              <a:latin typeface="Calibri"/>
              <a:ea typeface="+mn-ea"/>
              <a:cs typeface="+mn-cs"/>
            </a:endParaRPr>
          </a:p>
        </p:txBody>
      </p:sp>
      <p:sp>
        <p:nvSpPr>
          <p:cNvPr id="24" name="Прямоугольник 23"/>
          <p:cNvSpPr/>
          <p:nvPr/>
        </p:nvSpPr>
        <p:spPr>
          <a:xfrm>
            <a:off x="1705147" y="5530287"/>
            <a:ext cx="2905091" cy="400110"/>
          </a:xfrm>
          <a:prstGeom prst="rect">
            <a:avLst/>
          </a:prstGeom>
          <a:ln>
            <a:solidFill>
              <a:schemeClr val="accent1">
                <a:shade val="50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Neural network modeling</a:t>
            </a:r>
            <a:endParaRPr kumimoji="0" lang="ru-RU"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Прямоугольник 24"/>
          <p:cNvSpPr/>
          <p:nvPr/>
        </p:nvSpPr>
        <p:spPr>
          <a:xfrm>
            <a:off x="6730698" y="6049544"/>
            <a:ext cx="2327881" cy="400110"/>
          </a:xfrm>
          <a:prstGeom prst="rect">
            <a:avLst/>
          </a:prstGeom>
          <a:ln>
            <a:solidFill>
              <a:schemeClr val="accent1">
                <a:shade val="50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Molecular dynamics</a:t>
            </a:r>
            <a:endParaRPr kumimoji="0" lang="ru-RU"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Прямоугольник 25"/>
          <p:cNvSpPr/>
          <p:nvPr/>
        </p:nvSpPr>
        <p:spPr>
          <a:xfrm>
            <a:off x="8936389" y="6311451"/>
            <a:ext cx="2749599" cy="400110"/>
          </a:xfrm>
          <a:prstGeom prst="rect">
            <a:avLst/>
          </a:prstGeom>
          <a:ln>
            <a:solidFill>
              <a:schemeClr val="accent1">
                <a:shade val="50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Monte Carlo simulation</a:t>
            </a:r>
            <a:endParaRPr kumimoji="0" lang="ru-RU"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Прямоугольник 26"/>
          <p:cNvSpPr/>
          <p:nvPr/>
        </p:nvSpPr>
        <p:spPr>
          <a:xfrm>
            <a:off x="4507664" y="5786722"/>
            <a:ext cx="2340705" cy="400110"/>
          </a:xfrm>
          <a:prstGeom prst="rect">
            <a:avLst/>
          </a:prstGeom>
          <a:ln>
            <a:solidFill>
              <a:schemeClr val="accent1">
                <a:shade val="50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Biochemical kinetics</a:t>
            </a:r>
            <a:endParaRPr kumimoji="0" lang="ru-RU"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Прямоугольник 27"/>
          <p:cNvSpPr/>
          <p:nvPr/>
        </p:nvSpPr>
        <p:spPr>
          <a:xfrm>
            <a:off x="153313" y="6186477"/>
            <a:ext cx="5991053"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C00000"/>
                </a:solidFill>
                <a:effectLst/>
                <a:uLnTx/>
                <a:uFillTx/>
                <a:latin typeface="Calibri"/>
                <a:ea typeface="+mn-ea"/>
                <a:cs typeface="+mn-cs"/>
              </a:rPr>
              <a:t>Timescales:</a:t>
            </a:r>
            <a:r>
              <a:rPr kumimoji="0" lang="en-US" sz="24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a:ln>
                  <a:noFill/>
                </a:ln>
                <a:solidFill>
                  <a:srgbClr val="002060"/>
                </a:solidFill>
                <a:effectLst/>
                <a:uLnTx/>
                <a:uFillTx/>
                <a:latin typeface="Calibri"/>
                <a:ea typeface="+mn-ea"/>
                <a:cs typeface="+mn-cs"/>
              </a:rPr>
              <a:t>From  </a:t>
            </a:r>
            <a:r>
              <a:rPr kumimoji="0" lang="en-US" sz="2000" b="1" i="0" u="none" strike="noStrike" kern="1200" cap="none" spc="0" normalizeH="0" baseline="0" noProof="0" dirty="0" err="1">
                <a:ln>
                  <a:noFill/>
                </a:ln>
                <a:solidFill>
                  <a:srgbClr val="002060"/>
                </a:solidFill>
                <a:effectLst/>
                <a:uLnTx/>
                <a:uFillTx/>
                <a:latin typeface="Calibri"/>
                <a:ea typeface="+mn-ea"/>
                <a:cs typeface="+mn-cs"/>
              </a:rPr>
              <a:t>femtoseconds</a:t>
            </a:r>
            <a:r>
              <a:rPr kumimoji="0" lang="en-US" sz="2000" b="1" i="0" u="none" strike="noStrike" kern="1200" cap="none" spc="0" normalizeH="0" baseline="0" noProof="0" dirty="0">
                <a:ln>
                  <a:noFill/>
                </a:ln>
                <a:solidFill>
                  <a:srgbClr val="002060"/>
                </a:solidFill>
                <a:effectLst/>
                <a:uLnTx/>
                <a:uFillTx/>
                <a:latin typeface="Calibri"/>
                <a:ea typeface="+mn-ea"/>
                <a:cs typeface="+mn-cs"/>
              </a:rPr>
              <a:t> to days </a:t>
            </a:r>
            <a:endParaRPr kumimoji="0" lang="ru-RU"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4014738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4"/>
          <p:cNvPicPr>
            <a:picLocks noChangeAspect="1" noChangeArrowheads="1"/>
          </p:cNvPicPr>
          <p:nvPr/>
        </p:nvPicPr>
        <p:blipFill>
          <a:blip r:embed="rId3"/>
          <a:srcRect/>
          <a:stretch>
            <a:fillRect/>
          </a:stretch>
        </p:blipFill>
        <p:spPr bwMode="auto">
          <a:xfrm>
            <a:off x="6614386" y="1905458"/>
            <a:ext cx="5308371" cy="3230515"/>
          </a:xfrm>
          <a:prstGeom prst="rect">
            <a:avLst/>
          </a:prstGeom>
          <a:noFill/>
          <a:ln w="9525">
            <a:noFill/>
            <a:miter lim="800000"/>
            <a:headEnd/>
            <a:tailEnd/>
          </a:ln>
        </p:spPr>
      </p:pic>
      <p:sp>
        <p:nvSpPr>
          <p:cNvPr id="9" name="Прямоугольник 8"/>
          <p:cNvSpPr/>
          <p:nvPr/>
        </p:nvSpPr>
        <p:spPr>
          <a:xfrm>
            <a:off x="3809986" y="71417"/>
            <a:ext cx="400943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Radiation Research</a:t>
            </a:r>
            <a:endParaRPr kumimoji="0" lang="ru-RU" sz="3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33" name="Рисунок 32" descr="nica-logo-white.png"/>
          <p:cNvPicPr>
            <a:picLocks noChangeAspect="1"/>
          </p:cNvPicPr>
          <p:nvPr/>
        </p:nvPicPr>
        <p:blipFill>
          <a:blip r:embed="rId4"/>
          <a:stretch>
            <a:fillRect/>
          </a:stretch>
        </p:blipFill>
        <p:spPr>
          <a:xfrm>
            <a:off x="10360033" y="1767301"/>
            <a:ext cx="1544783" cy="647373"/>
          </a:xfrm>
          <a:prstGeom prst="rect">
            <a:avLst/>
          </a:prstGeom>
        </p:spPr>
      </p:pic>
      <p:pic>
        <p:nvPicPr>
          <p:cNvPr id="30" name="Рисунок 6"/>
          <p:cNvPicPr>
            <a:picLocks noChangeAspect="1" noChangeArrowheads="1"/>
          </p:cNvPicPr>
          <p:nvPr/>
        </p:nvPicPr>
        <p:blipFill>
          <a:blip r:embed="rId5">
            <a:lum bright="-2000"/>
          </a:blip>
          <a:srcRect r="629"/>
          <a:stretch>
            <a:fillRect/>
          </a:stretch>
        </p:blipFill>
        <p:spPr bwMode="auto">
          <a:xfrm>
            <a:off x="240921" y="2344338"/>
            <a:ext cx="4705349" cy="2851149"/>
          </a:xfrm>
          <a:prstGeom prst="rect">
            <a:avLst/>
          </a:prstGeom>
          <a:noFill/>
          <a:ln w="9525">
            <a:noFill/>
            <a:miter lim="800000"/>
            <a:headEnd/>
            <a:tailEnd/>
          </a:ln>
        </p:spPr>
      </p:pic>
      <p:sp>
        <p:nvSpPr>
          <p:cNvPr id="35" name="TextBox 44"/>
          <p:cNvSpPr txBox="1">
            <a:spLocks noChangeArrowheads="1"/>
          </p:cNvSpPr>
          <p:nvPr/>
        </p:nvSpPr>
        <p:spPr bwMode="auto">
          <a:xfrm>
            <a:off x="5381874" y="1872147"/>
            <a:ext cx="2150919" cy="2277543"/>
          </a:xfrm>
          <a:prstGeom prst="rect">
            <a:avLst/>
          </a:prstGeom>
          <a:noFill/>
          <a:ln w="9525">
            <a:noFill/>
            <a:miter lim="800000"/>
            <a:headEnd/>
            <a:tailEnd/>
          </a:ln>
        </p:spPr>
        <p:txBody>
          <a:bodyPr wrap="squar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itchFamily="34" charset="0"/>
                <a:ea typeface="+mn-ea"/>
                <a:cs typeface="+mn-cs"/>
              </a:rPr>
              <a:t>Critical points for calculation of the </a:t>
            </a:r>
            <a:endParaRPr kumimoji="0" lang="ru-RU" sz="2000" b="1" i="0" u="none" strike="noStrike" kern="1200" cap="none" spc="0" normalizeH="0" baseline="0" noProof="0" dirty="0">
              <a:ln>
                <a:noFill/>
              </a:ln>
              <a:solidFill>
                <a:srgbClr val="C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itchFamily="34" charset="0"/>
                <a:ea typeface="+mn-ea"/>
                <a:cs typeface="+mn-cs"/>
              </a:rPr>
              <a:t>radiation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itchFamily="34" charset="0"/>
                <a:ea typeface="+mn-ea"/>
                <a:cs typeface="+mn-cs"/>
              </a:rPr>
              <a:t>environment around </a:t>
            </a:r>
            <a:endParaRPr kumimoji="0" lang="ru-RU" sz="2000" b="1" i="0" u="none" strike="noStrike" kern="1200" cap="none" spc="0" normalizeH="0" baseline="0" noProof="0" dirty="0">
              <a:ln>
                <a:noFill/>
              </a:ln>
              <a:solidFill>
                <a:srgbClr val="C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itchFamily="34" charset="0"/>
                <a:ea typeface="+mn-ea"/>
                <a:cs typeface="+mn-cs"/>
              </a:rPr>
              <a:t>the NICA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itchFamily="34" charset="0"/>
                <a:ea typeface="+mn-ea"/>
                <a:cs typeface="+mn-cs"/>
              </a:rPr>
              <a:t>complex</a:t>
            </a:r>
          </a:p>
        </p:txBody>
      </p:sp>
      <p:sp>
        <p:nvSpPr>
          <p:cNvPr id="37" name="TextBox 47"/>
          <p:cNvSpPr txBox="1">
            <a:spLocks noChangeArrowheads="1"/>
          </p:cNvSpPr>
          <p:nvPr/>
        </p:nvSpPr>
        <p:spPr bwMode="auto">
          <a:xfrm>
            <a:off x="3189947" y="2329735"/>
            <a:ext cx="1426994"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itchFamily="34" charset="0"/>
                <a:ea typeface="+mn-ea"/>
                <a:cs typeface="+mn-cs"/>
              </a:rPr>
              <a:t>Collider model</a:t>
            </a:r>
          </a:p>
        </p:txBody>
      </p:sp>
      <p:sp>
        <p:nvSpPr>
          <p:cNvPr id="39" name="Прямоугольник 38"/>
          <p:cNvSpPr/>
          <p:nvPr/>
        </p:nvSpPr>
        <p:spPr>
          <a:xfrm>
            <a:off x="0" y="853125"/>
            <a:ext cx="11906333" cy="707886"/>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	Calculations of Radiation Shielding and Prediction of Radiation </a:t>
            </a:r>
            <a:r>
              <a:rPr lang="en-US" sz="2000" b="1" dirty="0" err="1">
                <a:solidFill>
                  <a:srgbClr val="002060"/>
                </a:solidFill>
                <a:latin typeface="Arial" pitchFamily="34" charset="0"/>
                <a:cs typeface="Arial" pitchFamily="34" charset="0"/>
              </a:rPr>
              <a:t>Environmaent</a:t>
            </a:r>
            <a:r>
              <a:rPr kumimoji="0" lang="en-US" sz="2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around NICA Complex are Completed</a:t>
            </a:r>
          </a:p>
        </p:txBody>
      </p:sp>
    </p:spTree>
    <p:extLst>
      <p:ext uri="{BB962C8B-B14F-4D97-AF65-F5344CB8AC3E}">
        <p14:creationId xmlns:p14="http://schemas.microsoft.com/office/powerpoint/2010/main" val="3514576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cstate="print"/>
          <a:srcRect/>
          <a:stretch>
            <a:fillRect/>
          </a:stretch>
        </p:blipFill>
        <p:spPr bwMode="auto">
          <a:xfrm>
            <a:off x="427084" y="3989400"/>
            <a:ext cx="11312279" cy="2661408"/>
          </a:xfrm>
          <a:prstGeom prst="rect">
            <a:avLst/>
          </a:prstGeom>
          <a:noFill/>
          <a:ln w="9525">
            <a:noFill/>
            <a:miter lim="800000"/>
            <a:headEnd/>
            <a:tailEnd/>
          </a:ln>
          <a:effectLst/>
        </p:spPr>
      </p:pic>
      <p:pic>
        <p:nvPicPr>
          <p:cNvPr id="26" name="Picture 4" descr="graphical abstract origine della vi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0601" y="457192"/>
            <a:ext cx="3657608" cy="365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4"/>
          <p:cNvSpPr>
            <a:spLocks noChangeArrowheads="1"/>
          </p:cNvSpPr>
          <p:nvPr/>
        </p:nvSpPr>
        <p:spPr bwMode="auto">
          <a:xfrm>
            <a:off x="6" y="0"/>
            <a:ext cx="184731" cy="369332"/>
          </a:xfrm>
          <a:prstGeom prst="rect">
            <a:avLst/>
          </a:prstGeom>
          <a:solidFill>
            <a:srgbClr val="EBEFF4"/>
          </a:solid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Calibri"/>
              <a:ea typeface="+mn-ea"/>
              <a:cs typeface="+mn-cs"/>
            </a:endParaRPr>
          </a:p>
        </p:txBody>
      </p:sp>
      <p:sp>
        <p:nvSpPr>
          <p:cNvPr id="93188" name="Rectangle 5"/>
          <p:cNvSpPr>
            <a:spLocks noChangeArrowheads="1"/>
          </p:cNvSpPr>
          <p:nvPr/>
        </p:nvSpPr>
        <p:spPr bwMode="auto">
          <a:xfrm>
            <a:off x="6" y="0"/>
            <a:ext cx="184731" cy="369332"/>
          </a:xfrm>
          <a:prstGeom prst="rect">
            <a:avLst/>
          </a:prstGeom>
          <a:solidFill>
            <a:srgbClr val="EBEFF4"/>
          </a:solid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Calibri"/>
              <a:ea typeface="+mn-ea"/>
              <a:cs typeface="+mn-cs"/>
            </a:endParaRPr>
          </a:p>
        </p:txBody>
      </p:sp>
      <p:sp>
        <p:nvSpPr>
          <p:cNvPr id="93189" name="TextBox 11"/>
          <p:cNvSpPr txBox="1">
            <a:spLocks noChangeArrowheads="1"/>
          </p:cNvSpPr>
          <p:nvPr/>
        </p:nvSpPr>
        <p:spPr bwMode="auto">
          <a:xfrm>
            <a:off x="289011" y="346088"/>
            <a:ext cx="7444939" cy="153888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a:ln>
                  <a:noFill/>
                </a:ln>
                <a:solidFill>
                  <a:srgbClr val="002060"/>
                </a:solidFill>
                <a:effectLst/>
                <a:uLnTx/>
                <a:uFillTx/>
                <a:latin typeface="Calibri" pitchFamily="34" charset="0"/>
                <a:ea typeface="+mn-ea"/>
                <a:cs typeface="Times New Roman" pitchFamily="18" charset="0"/>
              </a:rPr>
              <a:t>Synthesis of </a:t>
            </a:r>
            <a:r>
              <a:rPr kumimoji="0" lang="en-US" sz="2000" b="1" i="0" u="none" strike="noStrike" kern="1200" cap="none" spc="0" normalizeH="0" baseline="0" noProof="0" dirty="0" err="1">
                <a:ln>
                  <a:noFill/>
                </a:ln>
                <a:solidFill>
                  <a:srgbClr val="002060"/>
                </a:solidFill>
                <a:effectLst/>
                <a:uLnTx/>
                <a:uFillTx/>
                <a:latin typeface="Calibri" pitchFamily="34" charset="0"/>
                <a:ea typeface="+mn-ea"/>
                <a:cs typeface="Times New Roman" pitchFamily="18" charset="0"/>
              </a:rPr>
              <a:t>prebiotic</a:t>
            </a:r>
            <a:r>
              <a:rPr kumimoji="0" lang="en-US" sz="2000" b="1" i="0" u="none" strike="noStrike" kern="1200" cap="none" spc="0" normalizeH="0" baseline="0" noProof="0" dirty="0">
                <a:ln>
                  <a:noFill/>
                </a:ln>
                <a:solidFill>
                  <a:srgbClr val="002060"/>
                </a:solidFill>
                <a:effectLst/>
                <a:uLnTx/>
                <a:uFillTx/>
                <a:latin typeface="Calibri" pitchFamily="34" charset="0"/>
                <a:ea typeface="+mn-ea"/>
                <a:cs typeface="Times New Roman" pitchFamily="18" charset="0"/>
              </a:rPr>
              <a:t> compounds from “</a:t>
            </a:r>
            <a:r>
              <a:rPr kumimoji="0" lang="en-US" sz="2000" b="1" i="0" u="none" strike="noStrike" kern="1200" cap="none" spc="0" normalizeH="0" baseline="0" noProof="0" dirty="0" err="1">
                <a:ln>
                  <a:noFill/>
                </a:ln>
                <a:solidFill>
                  <a:srgbClr val="002060"/>
                </a:solidFill>
                <a:effectLst/>
                <a:uLnTx/>
                <a:uFillTx/>
                <a:latin typeface="Calibri" pitchFamily="34" charset="0"/>
                <a:ea typeface="+mn-ea"/>
                <a:cs typeface="Times New Roman" pitchFamily="18" charset="0"/>
              </a:rPr>
              <a:t>formamide</a:t>
            </a:r>
            <a:r>
              <a:rPr kumimoji="0" lang="en-US" sz="2000" b="1" i="0" u="none" strike="noStrike" kern="1200" cap="none" spc="0" normalizeH="0" baseline="0" noProof="0" dirty="0">
                <a:ln>
                  <a:noFill/>
                </a:ln>
                <a:solidFill>
                  <a:srgbClr val="002060"/>
                </a:solidFill>
                <a:effectLst/>
                <a:uLnTx/>
                <a:uFillTx/>
                <a:latin typeface="Calibri" pitchFamily="34" charset="0"/>
                <a:ea typeface="+mn-ea"/>
                <a:cs typeface="Times New Roman" pitchFamily="18" charset="0"/>
              </a:rPr>
              <a:t> + meteorite matter” under particle exposure was observed for the first time</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itchFamily="34" charset="0"/>
                <a:ea typeface="+mn-ea"/>
                <a:cs typeface="Times New Roman" pitchFamily="18" charset="0"/>
              </a:rPr>
              <a:t>	(supports </a:t>
            </a:r>
            <a:r>
              <a:rPr kumimoji="0" lang="en-US" sz="1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panspermia</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hypothesis)</a:t>
            </a:r>
            <a:endParaRPr kumimoji="0" lang="en-US" sz="1800" b="1" i="0" u="none" strike="noStrike" kern="1200" cap="none" spc="0" normalizeH="0" baseline="0" noProof="0" dirty="0">
              <a:ln>
                <a:noFill/>
              </a:ln>
              <a:solidFill>
                <a:srgbClr val="002060"/>
              </a:solidFill>
              <a:effectLst/>
              <a:uLnTx/>
              <a:uFillTx/>
              <a:latin typeface="Calibri" pitchFamily="34"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p:cNvSpPr txBox="1"/>
          <p:nvPr/>
        </p:nvSpPr>
        <p:spPr>
          <a:xfrm>
            <a:off x="4412100" y="119142"/>
            <a:ext cx="271099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Astrobiology</a:t>
            </a:r>
            <a:endParaRPr kumimoji="0" lang="ru-RU" sz="32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8" name="Прямоугольник 7"/>
          <p:cNvSpPr/>
          <p:nvPr/>
        </p:nvSpPr>
        <p:spPr>
          <a:xfrm>
            <a:off x="607708" y="1690345"/>
            <a:ext cx="3945824" cy="261610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itchFamily="34" charset="0"/>
                <a:ea typeface="+mn-ea"/>
                <a:cs typeface="Times New Roman" pitchFamily="18" charset="0"/>
              </a:rPr>
              <a:t>Key elements of life were detected:</a:t>
            </a:r>
          </a:p>
          <a:p>
            <a:pPr marL="0" marR="0" lvl="0" indent="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ru-RU"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nucleobases</a:t>
            </a:r>
            <a:r>
              <a:rPr kumimoji="0" lang="en-US" altLang="it-IT"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nucleosides</a:t>
            </a:r>
          </a:p>
          <a:p>
            <a:pPr marL="0" marR="0" lvl="0" indent="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altLang="it-IT"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it-IT"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it-IT"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heterocycles</a:t>
            </a:r>
            <a:r>
              <a:rPr kumimoji="0" lang="en-US" altLang="it-IT"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and sugars</a:t>
            </a:r>
          </a:p>
          <a:p>
            <a:pPr marL="0" marR="0" lvl="0" indent="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amino acids</a:t>
            </a:r>
          </a:p>
          <a:p>
            <a:pPr marL="0" marR="0" lvl="0" indent="0" algn="just"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ru-RU"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carboxylic acids</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Прямоугольник 9"/>
          <p:cNvSpPr/>
          <p:nvPr/>
        </p:nvSpPr>
        <p:spPr>
          <a:xfrm>
            <a:off x="4500817" y="2344747"/>
            <a:ext cx="3329073"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High-energy particle irradiation of widespread </a:t>
            </a:r>
            <a:r>
              <a:rPr kumimoji="0" lang="en-US" sz="1800" b="1" i="0" u="none" strike="noStrike" kern="1200" cap="none" spc="0" normalizeH="0" baseline="0" noProof="0" dirty="0" err="1">
                <a:ln>
                  <a:noFill/>
                </a:ln>
                <a:solidFill>
                  <a:srgbClr val="C00000"/>
                </a:solidFill>
                <a:effectLst/>
                <a:uLnTx/>
                <a:uFillTx/>
                <a:latin typeface="Calibri"/>
                <a:ea typeface="+mn-ea"/>
                <a:cs typeface="+mn-cs"/>
              </a:rPr>
              <a:t>formamide</a:t>
            </a:r>
            <a:r>
              <a:rPr kumimoji="0" lang="en-US" sz="1800" b="1" i="0" u="none" strike="noStrike" kern="1200" cap="none" spc="0" normalizeH="0" baseline="0" noProof="0" dirty="0">
                <a:ln>
                  <a:noFill/>
                </a:ln>
                <a:solidFill>
                  <a:srgbClr val="C00000"/>
                </a:solidFill>
                <a:effectLst/>
                <a:uLnTx/>
                <a:uFillTx/>
                <a:latin typeface="Calibri"/>
                <a:ea typeface="+mn-ea"/>
                <a:cs typeface="+mn-cs"/>
              </a:rPr>
              <a:t> molecule can provoke spontaneous generation of </a:t>
            </a:r>
            <a:r>
              <a:rPr kumimoji="0" lang="en-US" sz="1800" b="1" i="0" u="none" strike="noStrike" kern="1200" cap="none" spc="0" normalizeH="0" baseline="0" noProof="0" dirty="0" err="1">
                <a:ln>
                  <a:noFill/>
                </a:ln>
                <a:solidFill>
                  <a:srgbClr val="C00000"/>
                </a:solidFill>
                <a:effectLst/>
                <a:uLnTx/>
                <a:uFillTx/>
                <a:latin typeface="Calibri"/>
                <a:ea typeface="+mn-ea"/>
                <a:cs typeface="+mn-cs"/>
              </a:rPr>
              <a:t>biomolecules</a:t>
            </a:r>
            <a:r>
              <a:rPr kumimoji="0" lang="en-US" sz="1800" b="1" i="0" u="none" strike="noStrike" kern="1200" cap="none" spc="0" normalizeH="0" baseline="0" noProof="0" dirty="0">
                <a:ln>
                  <a:noFill/>
                </a:ln>
                <a:solidFill>
                  <a:srgbClr val="C00000"/>
                </a:solidFill>
                <a:effectLst/>
                <a:uLnTx/>
                <a:uFillTx/>
                <a:latin typeface="Calibri"/>
                <a:ea typeface="+mn-ea"/>
                <a:cs typeface="+mn-cs"/>
              </a:rPr>
              <a:t> in space</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9918A0-9524-4FCE-9222-97C10348B1E6}"/>
              </a:ext>
            </a:extLst>
          </p:cNvPr>
          <p:cNvSpPr>
            <a:spLocks noGrp="1"/>
          </p:cNvSpPr>
          <p:nvPr>
            <p:ph type="title"/>
          </p:nvPr>
        </p:nvSpPr>
        <p:spPr>
          <a:xfrm>
            <a:off x="1703512" y="1773807"/>
            <a:ext cx="9319867" cy="989459"/>
          </a:xfrm>
        </p:spPr>
        <p:txBody>
          <a:bodyPr>
            <a:normAutofit/>
          </a:bodyPr>
          <a:lstStyle/>
          <a:p>
            <a:r>
              <a:rPr lang="en-US" sz="3200" dirty="0"/>
              <a:t>PRIMARY GOAL 1</a:t>
            </a:r>
            <a:endParaRPr lang="ru-RU" sz="3200" dirty="0"/>
          </a:p>
        </p:txBody>
      </p:sp>
      <p:sp>
        <p:nvSpPr>
          <p:cNvPr id="5" name="Текст 4">
            <a:extLst>
              <a:ext uri="{FF2B5EF4-FFF2-40B4-BE49-F238E27FC236}">
                <a16:creationId xmlns:a16="http://schemas.microsoft.com/office/drawing/2014/main" id="{98D4FCC8-DFC6-44F3-9380-F0AC111A5E7B}"/>
              </a:ext>
            </a:extLst>
          </p:cNvPr>
          <p:cNvSpPr>
            <a:spLocks noGrp="1"/>
          </p:cNvSpPr>
          <p:nvPr>
            <p:ph type="body" idx="1"/>
          </p:nvPr>
        </p:nvSpPr>
        <p:spPr>
          <a:xfrm>
            <a:off x="1847528" y="4094627"/>
            <a:ext cx="9757050" cy="1500187"/>
          </a:xfrm>
        </p:spPr>
        <p:txBody>
          <a:bodyPr>
            <a:normAutofit/>
          </a:bodyPr>
          <a:lstStyle/>
          <a:p>
            <a:r>
              <a:rPr lang="en-US" sz="3200" dirty="0">
                <a:solidFill>
                  <a:schemeClr val="tx1">
                    <a:lumMod val="75000"/>
                    <a:lumOff val="25000"/>
                  </a:schemeClr>
                </a:solidFill>
              </a:rPr>
              <a:t>Safe and reliable operation of the IBR-2 reactor</a:t>
            </a:r>
          </a:p>
        </p:txBody>
      </p:sp>
      <p:sp>
        <p:nvSpPr>
          <p:cNvPr id="2" name="Footer Placeholder 1">
            <a:extLst>
              <a:ext uri="{FF2B5EF4-FFF2-40B4-BE49-F238E27FC236}">
                <a16:creationId xmlns:a16="http://schemas.microsoft.com/office/drawing/2014/main" id="{A62B524A-A412-49B4-9D12-B7C78F194E71}"/>
              </a:ext>
            </a:extLst>
          </p:cNvPr>
          <p:cNvSpPr>
            <a:spLocks noGrp="1"/>
          </p:cNvSpPr>
          <p:nvPr>
            <p:ph type="ftr" sz="quarter" idx="11"/>
          </p:nvPr>
        </p:nvSpPr>
        <p:spPr/>
        <p:txBody>
          <a:bodyPr/>
          <a:lstStyle/>
          <a:p>
            <a:r>
              <a:rPr lang="en-US"/>
              <a:t>127th session of the JINR Scientific Council, 20 – 21 February 2020, Dubna</a:t>
            </a:r>
            <a:endParaRPr lang="ru-RU"/>
          </a:p>
        </p:txBody>
      </p:sp>
    </p:spTree>
    <p:extLst>
      <p:ext uri="{BB962C8B-B14F-4D97-AF65-F5344CB8AC3E}">
        <p14:creationId xmlns:p14="http://schemas.microsoft.com/office/powerpoint/2010/main" val="2725106998"/>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0" y="0"/>
            <a:ext cx="55213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3600" b="1" i="1" u="none" strike="noStrike" kern="1200" cap="none" spc="0" normalizeH="0" baseline="0" noProof="0" dirty="0">
                <a:ln>
                  <a:noFill/>
                </a:ln>
                <a:solidFill>
                  <a:srgbClr val="002060"/>
                </a:solidFill>
                <a:effectLst/>
                <a:uLnTx/>
                <a:uFillTx/>
                <a:latin typeface="Arial" pitchFamily="34" charset="0"/>
                <a:ea typeface="+mn-ea"/>
                <a:cs typeface="Arial" pitchFamily="34" charset="0"/>
              </a:rPr>
              <a:t>Infrastructure</a:t>
            </a:r>
            <a:endParaRPr kumimoji="0" lang="en-GB" altLang="ru-RU" sz="2800" b="1" i="1"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39941" name="Rectangle 5"/>
          <p:cNvSpPr>
            <a:spLocks noChangeArrowheads="1"/>
          </p:cNvSpPr>
          <p:nvPr/>
        </p:nvSpPr>
        <p:spPr bwMode="auto">
          <a:xfrm>
            <a:off x="4522721" y="407334"/>
            <a:ext cx="7026355" cy="605626"/>
          </a:xfrm>
          <a:prstGeom prst="rect">
            <a:avLst/>
          </a:prstGeom>
          <a:noFill/>
          <a:ln>
            <a:noFill/>
          </a:ln>
          <a:effec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marL="342900" marR="0" lvl="0" indent="-342900" algn="just" defTabSz="914400" rtl="0" eaLnBrk="1" fontAlgn="base" latinLnBrk="0" hangingPunct="1">
              <a:lnSpc>
                <a:spcPct val="90000"/>
              </a:lnSpc>
              <a:spcBef>
                <a:spcPct val="20000"/>
              </a:spcBef>
              <a:spcAft>
                <a:spcPct val="0"/>
              </a:spcAft>
              <a:buClr>
                <a:srgbClr val="00FFFF"/>
              </a:buClr>
              <a:buSzPct val="75000"/>
              <a:buFontTx/>
              <a:buNone/>
              <a:tabLst/>
              <a:defRPr/>
            </a:pPr>
            <a:r>
              <a:rPr kumimoji="0" lang="ru-RU" altLang="ru-RU" sz="2000" b="1" i="1" u="none" strike="noStrike" kern="1200" cap="none" spc="0" normalizeH="0" baseline="0" noProof="0" dirty="0">
                <a:ln>
                  <a:noFill/>
                </a:ln>
                <a:solidFill>
                  <a:srgbClr val="021648"/>
                </a:solidFill>
                <a:effectLst/>
                <a:uLnTx/>
                <a:uFillTx/>
                <a:latin typeface="Times New Roman" pitchFamily="18" charset="0"/>
                <a:ea typeface="+mn-ea"/>
                <a:cs typeface="+mn-cs"/>
              </a:rPr>
              <a:t>     </a:t>
            </a:r>
            <a:r>
              <a:rPr kumimoji="0" lang="en-US" altLang="ru-RU" sz="2000" b="1" i="1" u="none" strike="noStrike" kern="1200" cap="none" spc="0" normalizeH="0" baseline="0" noProof="0" dirty="0">
                <a:ln>
                  <a:noFill/>
                </a:ln>
                <a:solidFill>
                  <a:srgbClr val="021648"/>
                </a:solidFill>
                <a:effectLst/>
                <a:uLnTx/>
                <a:uFillTx/>
                <a:latin typeface="Times New Roman" pitchFamily="18" charset="0"/>
                <a:ea typeface="+mn-ea"/>
                <a:cs typeface="+mn-cs"/>
              </a:rPr>
              <a:t> </a:t>
            </a:r>
            <a:r>
              <a:rPr kumimoji="0" lang="en-US" altLang="ru-RU" sz="2400" b="1" i="0" u="none" strike="noStrike" kern="1200" cap="none" spc="0" normalizeH="0" baseline="0" noProof="0" dirty="0">
                <a:ln>
                  <a:noFill/>
                </a:ln>
                <a:solidFill>
                  <a:srgbClr val="021648"/>
                </a:solidFill>
                <a:effectLst/>
                <a:uLnTx/>
                <a:uFillTx/>
                <a:latin typeface="Arial" pitchFamily="34" charset="0"/>
                <a:ea typeface="+mn-ea"/>
                <a:cs typeface="Arial" pitchFamily="34" charset="0"/>
              </a:rPr>
              <a:t>Renovation of two buildings was performed</a:t>
            </a:r>
            <a:endParaRPr kumimoji="0" lang="en-US" altLang="ru-RU" sz="2400" b="1" i="0" u="none" strike="noStrike" kern="1200" cap="none" spc="0" normalizeH="0" baseline="0" noProof="0" dirty="0">
              <a:ln>
                <a:noFill/>
              </a:ln>
              <a:solidFill>
                <a:srgbClr val="000066"/>
              </a:solidFill>
              <a:effectLst/>
              <a:uLnTx/>
              <a:uFillTx/>
              <a:latin typeface="Arial" pitchFamily="34" charset="0"/>
              <a:ea typeface="+mn-ea"/>
              <a:cs typeface="Arial" pitchFamily="34" charset="0"/>
            </a:endParaRPr>
          </a:p>
        </p:txBody>
      </p:sp>
      <p:sp>
        <p:nvSpPr>
          <p:cNvPr id="39944" name="Text Box 8"/>
          <p:cNvSpPr txBox="1">
            <a:spLocks noChangeArrowheads="1"/>
          </p:cNvSpPr>
          <p:nvPr/>
        </p:nvSpPr>
        <p:spPr bwMode="auto">
          <a:xfrm>
            <a:off x="1676400" y="1752600"/>
            <a:ext cx="2971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ru-RU" altLang="ru-RU" sz="3400" b="1" i="0" u="none" strike="noStrike" kern="1200" cap="none" spc="0" normalizeH="0" baseline="0" noProof="0">
              <a:ln>
                <a:noFill/>
              </a:ln>
              <a:solidFill>
                <a:srgbClr val="FFFFFF"/>
              </a:solidFill>
              <a:effectLst/>
              <a:uLnTx/>
              <a:uFillTx/>
              <a:latin typeface="Calibri"/>
              <a:ea typeface="+mn-ea"/>
              <a:cs typeface="+mn-cs"/>
            </a:endParaRPr>
          </a:p>
        </p:txBody>
      </p:sp>
      <p:sp>
        <p:nvSpPr>
          <p:cNvPr id="15" name="Прямоугольник 14"/>
          <p:cNvSpPr/>
          <p:nvPr/>
        </p:nvSpPr>
        <p:spPr>
          <a:xfrm>
            <a:off x="795111" y="1196516"/>
            <a:ext cx="18775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800" b="1" i="0" u="none" strike="noStrike" kern="1200" cap="none" spc="0" normalizeH="0" baseline="0" noProof="0" dirty="0">
                <a:ln>
                  <a:noFill/>
                </a:ln>
                <a:solidFill>
                  <a:srgbClr val="021648"/>
                </a:solidFill>
                <a:effectLst/>
                <a:uLnTx/>
                <a:uFillTx/>
                <a:latin typeface="Times New Roman" pitchFamily="18" charset="0"/>
                <a:ea typeface="+mn-ea"/>
                <a:cs typeface="+mn-cs"/>
              </a:rPr>
              <a:t>Building  No 113 </a:t>
            </a:r>
          </a:p>
        </p:txBody>
      </p:sp>
      <p:graphicFrame>
        <p:nvGraphicFramePr>
          <p:cNvPr id="17" name="Object 9"/>
          <p:cNvGraphicFramePr>
            <a:graphicFrameLocks noChangeAspect="1"/>
          </p:cNvGraphicFramePr>
          <p:nvPr/>
        </p:nvGraphicFramePr>
        <p:xfrm>
          <a:off x="299974" y="1715562"/>
          <a:ext cx="4602239" cy="3454075"/>
        </p:xfrm>
        <a:graphic>
          <a:graphicData uri="http://schemas.openxmlformats.org/presentationml/2006/ole">
            <mc:AlternateContent xmlns:mc="http://schemas.openxmlformats.org/markup-compatibility/2006">
              <mc:Choice xmlns:v="urn:schemas-microsoft-com:vml" Requires="v">
                <p:oleObj spid="_x0000_s13323" name="Точечный рисунок" r:id="rId4" imgW="4544059" imgH="3409524" progId="PBrush">
                  <p:embed/>
                </p:oleObj>
              </mc:Choice>
              <mc:Fallback>
                <p:oleObj name="Точечный рисунок" r:id="rId4" imgW="4544059" imgH="3409524" progId="PBrush">
                  <p:embed/>
                  <p:pic>
                    <p:nvPicPr>
                      <p:cNvPr id="17" name="Object 9"/>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99974" y="1715562"/>
                        <a:ext cx="4602239" cy="34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7" name="Picture 7"/>
          <p:cNvPicPr>
            <a:picLocks noChangeAspect="1" noChangeArrowheads="1"/>
          </p:cNvPicPr>
          <p:nvPr/>
        </p:nvPicPr>
        <p:blipFill>
          <a:blip r:embed="rId6" cstate="print"/>
          <a:srcRect/>
          <a:stretch>
            <a:fillRect/>
          </a:stretch>
        </p:blipFill>
        <p:spPr bwMode="auto">
          <a:xfrm>
            <a:off x="6039837" y="1578948"/>
            <a:ext cx="5621928" cy="5102410"/>
          </a:xfrm>
          <a:prstGeom prst="rect">
            <a:avLst/>
          </a:prstGeom>
          <a:noFill/>
          <a:ln w="9525">
            <a:noFill/>
            <a:miter lim="800000"/>
            <a:headEnd/>
            <a:tailEnd/>
          </a:ln>
          <a:effectLst/>
        </p:spPr>
      </p:pic>
      <p:sp>
        <p:nvSpPr>
          <p:cNvPr id="25" name="Прямоугольник 24"/>
          <p:cNvSpPr/>
          <p:nvPr/>
        </p:nvSpPr>
        <p:spPr>
          <a:xfrm>
            <a:off x="6302502" y="1140849"/>
            <a:ext cx="35234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800" b="1" i="0" u="none" strike="noStrike" kern="1200" cap="none" spc="0" normalizeH="0" baseline="0" noProof="0" dirty="0">
                <a:ln>
                  <a:noFill/>
                </a:ln>
                <a:solidFill>
                  <a:srgbClr val="021648"/>
                </a:solidFill>
                <a:effectLst/>
                <a:uLnTx/>
                <a:uFillTx/>
                <a:latin typeface="Times New Roman" pitchFamily="18" charset="0"/>
                <a:ea typeface="+mn-ea"/>
                <a:cs typeface="+mn-cs"/>
              </a:rPr>
              <a:t>Building  No 113 after renovation </a:t>
            </a:r>
          </a:p>
        </p:txBody>
      </p:sp>
    </p:spTree>
    <p:extLst>
      <p:ext uri="{BB962C8B-B14F-4D97-AF65-F5344CB8AC3E}">
        <p14:creationId xmlns:p14="http://schemas.microsoft.com/office/powerpoint/2010/main" val="3066750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Группа 23"/>
          <p:cNvGrpSpPr/>
          <p:nvPr/>
        </p:nvGrpSpPr>
        <p:grpSpPr>
          <a:xfrm>
            <a:off x="501027" y="2139894"/>
            <a:ext cx="4934920" cy="3580944"/>
            <a:chOff x="6377358" y="1423617"/>
            <a:chExt cx="5422235" cy="4112062"/>
          </a:xfrm>
        </p:grpSpPr>
        <p:pic>
          <p:nvPicPr>
            <p:cNvPr id="5128" name="Picture 8"/>
            <p:cNvPicPr>
              <a:picLocks noChangeAspect="1" noChangeArrowheads="1"/>
            </p:cNvPicPr>
            <p:nvPr/>
          </p:nvPicPr>
          <p:blipFill>
            <a:blip r:embed="rId3" cstate="print"/>
            <a:srcRect/>
            <a:stretch>
              <a:fillRect/>
            </a:stretch>
          </p:blipFill>
          <p:spPr bwMode="auto">
            <a:xfrm>
              <a:off x="6377358" y="1423617"/>
              <a:ext cx="5398796" cy="4073736"/>
            </a:xfrm>
            <a:prstGeom prst="rect">
              <a:avLst/>
            </a:prstGeom>
            <a:noFill/>
            <a:ln w="9525">
              <a:noFill/>
              <a:miter lim="800000"/>
              <a:headEnd/>
              <a:tailEnd/>
            </a:ln>
            <a:effectLst/>
          </p:spPr>
        </p:pic>
        <p:sp>
          <p:nvSpPr>
            <p:cNvPr id="23" name="Прямоугольник 22"/>
            <p:cNvSpPr/>
            <p:nvPr/>
          </p:nvSpPr>
          <p:spPr>
            <a:xfrm>
              <a:off x="9916038" y="4654132"/>
              <a:ext cx="1883555" cy="881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940" name="Rectangle 4"/>
          <p:cNvSpPr>
            <a:spLocks noChangeArrowheads="1"/>
          </p:cNvSpPr>
          <p:nvPr/>
        </p:nvSpPr>
        <p:spPr bwMode="auto">
          <a:xfrm>
            <a:off x="0" y="0"/>
            <a:ext cx="55213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3600" b="1" i="1" u="none" strike="noStrike" kern="1200" cap="none" spc="0" normalizeH="0" baseline="0" noProof="0" dirty="0">
                <a:ln>
                  <a:noFill/>
                </a:ln>
                <a:solidFill>
                  <a:srgbClr val="002060"/>
                </a:solidFill>
                <a:effectLst/>
                <a:uLnTx/>
                <a:uFillTx/>
                <a:latin typeface="Arial" pitchFamily="34" charset="0"/>
                <a:ea typeface="+mn-ea"/>
                <a:cs typeface="Arial" pitchFamily="34" charset="0"/>
              </a:rPr>
              <a:t>Infrastructure</a:t>
            </a:r>
            <a:endParaRPr kumimoji="0" lang="en-GB" altLang="ru-RU" sz="2800" b="1" i="1"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39941" name="Rectangle 5"/>
          <p:cNvSpPr>
            <a:spLocks noChangeArrowheads="1"/>
          </p:cNvSpPr>
          <p:nvPr/>
        </p:nvSpPr>
        <p:spPr bwMode="auto">
          <a:xfrm>
            <a:off x="4522721" y="407334"/>
            <a:ext cx="7026355" cy="605626"/>
          </a:xfrm>
          <a:prstGeom prst="rect">
            <a:avLst/>
          </a:prstGeom>
          <a:noFill/>
          <a:ln>
            <a:noFill/>
          </a:ln>
          <a:effec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marL="342900" marR="0" lvl="0" indent="-342900" algn="just" defTabSz="914400" rtl="0" eaLnBrk="1" fontAlgn="base" latinLnBrk="0" hangingPunct="1">
              <a:lnSpc>
                <a:spcPct val="90000"/>
              </a:lnSpc>
              <a:spcBef>
                <a:spcPct val="20000"/>
              </a:spcBef>
              <a:spcAft>
                <a:spcPct val="0"/>
              </a:spcAft>
              <a:buClr>
                <a:srgbClr val="00FFFF"/>
              </a:buClr>
              <a:buSzPct val="75000"/>
              <a:buFontTx/>
              <a:buNone/>
              <a:tabLst/>
              <a:defRPr/>
            </a:pPr>
            <a:r>
              <a:rPr kumimoji="0" lang="ru-RU" altLang="ru-RU" sz="2000" b="1" i="1" u="none" strike="noStrike" kern="1200" cap="none" spc="0" normalizeH="0" baseline="0" noProof="0" dirty="0">
                <a:ln>
                  <a:noFill/>
                </a:ln>
                <a:solidFill>
                  <a:srgbClr val="021648"/>
                </a:solidFill>
                <a:effectLst/>
                <a:uLnTx/>
                <a:uFillTx/>
                <a:latin typeface="Times New Roman" pitchFamily="18" charset="0"/>
                <a:ea typeface="+mn-ea"/>
                <a:cs typeface="+mn-cs"/>
              </a:rPr>
              <a:t>     </a:t>
            </a:r>
            <a:r>
              <a:rPr kumimoji="0" lang="en-US" altLang="ru-RU" sz="2000" b="1" i="1" u="none" strike="noStrike" kern="1200" cap="none" spc="0" normalizeH="0" baseline="0" noProof="0" dirty="0">
                <a:ln>
                  <a:noFill/>
                </a:ln>
                <a:solidFill>
                  <a:srgbClr val="021648"/>
                </a:solidFill>
                <a:effectLst/>
                <a:uLnTx/>
                <a:uFillTx/>
                <a:latin typeface="Times New Roman" pitchFamily="18" charset="0"/>
                <a:ea typeface="+mn-ea"/>
                <a:cs typeface="+mn-cs"/>
              </a:rPr>
              <a:t> </a:t>
            </a:r>
            <a:r>
              <a:rPr kumimoji="0" lang="en-US" altLang="ru-RU" sz="2400" b="1" i="0" u="none" strike="noStrike" kern="1200" cap="none" spc="0" normalizeH="0" baseline="0" noProof="0" dirty="0">
                <a:ln>
                  <a:noFill/>
                </a:ln>
                <a:solidFill>
                  <a:srgbClr val="021648"/>
                </a:solidFill>
                <a:effectLst/>
                <a:uLnTx/>
                <a:uFillTx/>
                <a:latin typeface="Arial" pitchFamily="34" charset="0"/>
                <a:ea typeface="+mn-ea"/>
                <a:cs typeface="Arial" pitchFamily="34" charset="0"/>
              </a:rPr>
              <a:t>Renovation of two buildings was performed</a:t>
            </a:r>
            <a:endParaRPr kumimoji="0" lang="en-US" altLang="ru-RU" sz="2400" b="1" i="0" u="none" strike="noStrike" kern="1200" cap="none" spc="0" normalizeH="0" baseline="0" noProof="0" dirty="0">
              <a:ln>
                <a:noFill/>
              </a:ln>
              <a:solidFill>
                <a:srgbClr val="000066"/>
              </a:solidFill>
              <a:effectLst/>
              <a:uLnTx/>
              <a:uFillTx/>
              <a:latin typeface="Arial" pitchFamily="34" charset="0"/>
              <a:ea typeface="+mn-ea"/>
              <a:cs typeface="Arial" pitchFamily="34" charset="0"/>
            </a:endParaRPr>
          </a:p>
        </p:txBody>
      </p:sp>
      <p:sp>
        <p:nvSpPr>
          <p:cNvPr id="39944" name="Text Box 8"/>
          <p:cNvSpPr txBox="1">
            <a:spLocks noChangeArrowheads="1"/>
          </p:cNvSpPr>
          <p:nvPr/>
        </p:nvSpPr>
        <p:spPr bwMode="auto">
          <a:xfrm>
            <a:off x="1676400" y="1752600"/>
            <a:ext cx="2971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ru-RU" altLang="ru-RU" sz="3400" b="1" i="0" u="none" strike="noStrike" kern="1200" cap="none" spc="0" normalizeH="0" baseline="0" noProof="0">
              <a:ln>
                <a:noFill/>
              </a:ln>
              <a:solidFill>
                <a:srgbClr val="FFFFFF"/>
              </a:solidFill>
              <a:effectLst/>
              <a:uLnTx/>
              <a:uFillTx/>
              <a:latin typeface="Calibri"/>
              <a:ea typeface="+mn-ea"/>
              <a:cs typeface="+mn-cs"/>
            </a:endParaRPr>
          </a:p>
        </p:txBody>
      </p:sp>
      <p:sp>
        <p:nvSpPr>
          <p:cNvPr id="15" name="Прямоугольник 14"/>
          <p:cNvSpPr/>
          <p:nvPr/>
        </p:nvSpPr>
        <p:spPr>
          <a:xfrm>
            <a:off x="3817291" y="5149589"/>
            <a:ext cx="17748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800" b="1" i="0" u="none" strike="noStrike" kern="1200" cap="none" spc="0" normalizeH="0" baseline="0" noProof="0" dirty="0">
                <a:ln>
                  <a:noFill/>
                </a:ln>
                <a:solidFill>
                  <a:srgbClr val="021648"/>
                </a:solidFill>
                <a:effectLst/>
                <a:uLnTx/>
                <a:uFillTx/>
                <a:latin typeface="Times New Roman" pitchFamily="18" charset="0"/>
                <a:ea typeface="+mn-ea"/>
                <a:cs typeface="+mn-cs"/>
              </a:rPr>
              <a:t>Building  No 71 </a:t>
            </a:r>
          </a:p>
        </p:txBody>
      </p:sp>
      <p:sp>
        <p:nvSpPr>
          <p:cNvPr id="25" name="Прямоугольник 24"/>
          <p:cNvSpPr/>
          <p:nvPr/>
        </p:nvSpPr>
        <p:spPr>
          <a:xfrm>
            <a:off x="7585100" y="2387537"/>
            <a:ext cx="34208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800" b="1" i="0" u="none" strike="noStrike" kern="1200" cap="none" spc="0" normalizeH="0" baseline="0" noProof="0" dirty="0">
                <a:ln>
                  <a:noFill/>
                </a:ln>
                <a:solidFill>
                  <a:srgbClr val="021648"/>
                </a:solidFill>
                <a:effectLst/>
                <a:uLnTx/>
                <a:uFillTx/>
                <a:latin typeface="Times New Roman" pitchFamily="18" charset="0"/>
                <a:ea typeface="+mn-ea"/>
                <a:cs typeface="+mn-cs"/>
              </a:rPr>
              <a:t>Building  No 71 after renovation </a:t>
            </a:r>
          </a:p>
        </p:txBody>
      </p:sp>
      <p:pic>
        <p:nvPicPr>
          <p:cNvPr id="12" name="Picture 1"/>
          <p:cNvPicPr>
            <a:picLocks noChangeAspect="1" noChangeArrowheads="1"/>
          </p:cNvPicPr>
          <p:nvPr/>
        </p:nvPicPr>
        <p:blipFill>
          <a:blip r:embed="rId4" cstate="print"/>
          <a:srcRect/>
          <a:stretch>
            <a:fillRect/>
          </a:stretch>
        </p:blipFill>
        <p:spPr bwMode="auto">
          <a:xfrm>
            <a:off x="5973734" y="2847234"/>
            <a:ext cx="5535663" cy="2887014"/>
          </a:xfrm>
          <a:prstGeom prst="rect">
            <a:avLst/>
          </a:prstGeom>
          <a:noFill/>
          <a:ln w="9525">
            <a:noFill/>
            <a:miter lim="800000"/>
            <a:headEnd/>
            <a:tailEnd/>
          </a:ln>
          <a:effectLst/>
        </p:spPr>
      </p:pic>
    </p:spTree>
    <p:extLst>
      <p:ext uri="{BB962C8B-B14F-4D97-AF65-F5344CB8AC3E}">
        <p14:creationId xmlns:p14="http://schemas.microsoft.com/office/powerpoint/2010/main" val="185836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164265" y="223147"/>
            <a:ext cx="703060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ru-RU" sz="40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Education: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ru-RU"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Biophysics Department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ru-RU"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t>
            </a:r>
            <a:r>
              <a:rPr kumimoji="0" lang="en-US" altLang="ru-RU" sz="2000" b="1" i="1" u="none" strike="noStrike" kern="1200" cap="none" spc="0" normalizeH="0" baseline="0" noProof="0" dirty="0">
                <a:ln>
                  <a:noFill/>
                </a:ln>
                <a:solidFill>
                  <a:srgbClr val="000099"/>
                </a:solidFill>
                <a:effectLst/>
                <a:uLnTx/>
                <a:uFillTx/>
                <a:latin typeface="Times New Roman" pitchFamily="18" charset="0"/>
                <a:ea typeface="+mn-ea"/>
                <a:cs typeface="Times New Roman" panose="02020603050405020304" pitchFamily="18" charset="0"/>
              </a:rPr>
              <a:t>Dubna University</a:t>
            </a:r>
            <a:endParaRPr kumimoji="0" lang="en-GB" altLang="ru-RU" sz="20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39944" name="Text Box 8"/>
          <p:cNvSpPr txBox="1">
            <a:spLocks noChangeArrowheads="1"/>
          </p:cNvSpPr>
          <p:nvPr/>
        </p:nvSpPr>
        <p:spPr bwMode="auto">
          <a:xfrm>
            <a:off x="1676400" y="1752600"/>
            <a:ext cx="2971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ru-RU" altLang="ru-RU" sz="3400" b="1" i="0" u="none" strike="noStrike" kern="1200" cap="none" spc="0" normalizeH="0" baseline="0" noProof="0">
              <a:ln>
                <a:noFill/>
              </a:ln>
              <a:solidFill>
                <a:srgbClr val="FFFFFF"/>
              </a:solidFill>
              <a:effectLst/>
              <a:uLnTx/>
              <a:uFillTx/>
              <a:latin typeface="Calibri"/>
              <a:ea typeface="+mn-ea"/>
              <a:cs typeface="+mn-cs"/>
            </a:endParaRPr>
          </a:p>
        </p:txBody>
      </p:sp>
      <p:sp>
        <p:nvSpPr>
          <p:cNvPr id="39945" name="Text Box 9"/>
          <p:cNvSpPr txBox="1">
            <a:spLocks noChangeArrowheads="1"/>
          </p:cNvSpPr>
          <p:nvPr/>
        </p:nvSpPr>
        <p:spPr bwMode="auto">
          <a:xfrm>
            <a:off x="1989539" y="1556802"/>
            <a:ext cx="3276600" cy="1631216"/>
          </a:xfrm>
          <a:prstGeom prst="rect">
            <a:avLst/>
          </a:prstGeom>
          <a:noFill/>
          <a:ln>
            <a:noFill/>
          </a:ln>
          <a:effectLst/>
        </p:spPr>
        <p:txBody>
          <a:bodyPr>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ru-RU" sz="2000" b="1"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More than 20 years ago, the Biophysics Department was established with JINR Directorate’s support at Dubna University</a:t>
            </a:r>
            <a:endParaRPr kumimoji="0" lang="en-GB" altLang="ru-RU" sz="2000" b="1" i="1" u="none" strike="noStrike" kern="1200" cap="none" spc="0" normalizeH="0" baseline="0" noProof="0" dirty="0">
              <a:ln>
                <a:noFill/>
              </a:ln>
              <a:solidFill>
                <a:srgbClr val="FFFF99"/>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p:txBody>
      </p:sp>
      <p:pic>
        <p:nvPicPr>
          <p:cNvPr id="14" name="Рисунок 13" descr="DSU.png"/>
          <p:cNvPicPr>
            <a:picLocks noChangeAspect="1"/>
          </p:cNvPicPr>
          <p:nvPr/>
        </p:nvPicPr>
        <p:blipFill>
          <a:blip r:embed="rId2" cstate="print"/>
          <a:stretch>
            <a:fillRect/>
          </a:stretch>
        </p:blipFill>
        <p:spPr>
          <a:xfrm>
            <a:off x="183741" y="1097956"/>
            <a:ext cx="1741959" cy="1689049"/>
          </a:xfrm>
          <a:prstGeom prst="rect">
            <a:avLst/>
          </a:prstGeom>
        </p:spPr>
      </p:pic>
      <p:sp>
        <p:nvSpPr>
          <p:cNvPr id="15" name="TextBox 14"/>
          <p:cNvSpPr txBox="1"/>
          <p:nvPr/>
        </p:nvSpPr>
        <p:spPr>
          <a:xfrm>
            <a:off x="474664" y="3260187"/>
            <a:ext cx="5088392" cy="293926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itchFamily="34" charset="0"/>
                <a:ea typeface="+mn-ea"/>
                <a:cs typeface="Times New Roman" panose="02020603050405020304" pitchFamily="18" charset="0"/>
              </a:rPr>
              <a:t>Education program</a:t>
            </a:r>
            <a:endParaRPr kumimoji="0" lang="en-US" sz="2400" b="0" i="0" u="none" strike="noStrike" kern="1200" cap="none" spc="0" normalizeH="0" baseline="0" noProof="0" dirty="0">
              <a:ln>
                <a:noFill/>
              </a:ln>
              <a:solidFill>
                <a:srgbClr val="002060"/>
              </a:solidFill>
              <a:effectLst/>
              <a:uLnTx/>
              <a:uFillTx/>
              <a:latin typeface="Calibri" pitchFamily="34"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srgbClr val="002060"/>
                </a:solidFill>
                <a:effectLst/>
                <a:uLnTx/>
                <a:uFillTx/>
                <a:latin typeface="Calibri" pitchFamily="34" charset="0"/>
                <a:ea typeface="+mn-ea"/>
                <a:cs typeface="Times New Roman" panose="02020603050405020304" pitchFamily="18" charset="0"/>
              </a:rPr>
              <a:t>Bachelors</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Calibri" pitchFamily="34" charset="0"/>
                <a:ea typeface="+mn-ea"/>
                <a:cs typeface="Times New Roman" panose="02020603050405020304" pitchFamily="18" charset="0"/>
              </a:rPr>
              <a:t>	“Human and Environmental Radiation Protection”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srgbClr val="002060"/>
                </a:solidFill>
                <a:effectLst/>
                <a:uLnTx/>
                <a:uFillTx/>
                <a:latin typeface="Calibri" pitchFamily="34" charset="0"/>
                <a:ea typeface="+mn-ea"/>
                <a:cs typeface="Times New Roman" panose="02020603050405020304" pitchFamily="18" charset="0"/>
              </a:rPr>
              <a:t>Masters</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2060"/>
                </a:solidFill>
                <a:effectLst/>
                <a:uLnTx/>
                <a:uFillTx/>
                <a:latin typeface="Calibri" pitchFamily="34" charset="0"/>
                <a:ea typeface="+mn-ea"/>
                <a:cs typeface="Times New Roman" panose="02020603050405020304" pitchFamily="18" charset="0"/>
              </a:rPr>
              <a:t>	“</a:t>
            </a:r>
            <a:r>
              <a:rPr kumimoji="0" lang="en-US" sz="2000" b="1" i="1" u="none" strike="noStrike" kern="1200" cap="none" spc="0" normalizeH="0" baseline="0" noProof="0" dirty="0">
                <a:ln>
                  <a:noFill/>
                </a:ln>
                <a:solidFill>
                  <a:srgbClr val="002060"/>
                </a:solidFill>
                <a:effectLst/>
                <a:uLnTx/>
                <a:uFillTx/>
                <a:latin typeface="Calibri" pitchFamily="34" charset="0"/>
                <a:ea typeface="+mn-ea"/>
                <a:cs typeface="Times New Roman" panose="02020603050405020304" pitchFamily="18" charset="0"/>
              </a:rPr>
              <a:t>Radiation Biophysics and Astrobiology”</a:t>
            </a:r>
            <a:endParaRPr kumimoji="0" lang="en-US" sz="2400" b="1" i="1" u="none" strike="noStrike" kern="1200" cap="none" spc="0" normalizeH="0" baseline="0" noProof="0" dirty="0">
              <a:ln>
                <a:noFill/>
              </a:ln>
              <a:solidFill>
                <a:srgbClr val="002060"/>
              </a:solidFill>
              <a:effectLst/>
              <a:uLnTx/>
              <a:uFillTx/>
              <a:latin typeface="Calibri" pitchFamily="34"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srgbClr val="002060"/>
                </a:solidFill>
                <a:effectLst/>
                <a:uLnTx/>
                <a:uFillTx/>
                <a:latin typeface="Calibri" pitchFamily="34" charset="0"/>
                <a:ea typeface="+mn-ea"/>
                <a:cs typeface="Times New Roman" panose="02020603050405020304" pitchFamily="18" charset="0"/>
              </a:rPr>
              <a:t>Postgraduates</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Calibri" pitchFamily="34" charset="0"/>
                <a:ea typeface="+mn-ea"/>
                <a:cs typeface="Times New Roman" panose="02020603050405020304" pitchFamily="18" charset="0"/>
              </a:rPr>
              <a:t>	“Radiation Biology”</a:t>
            </a:r>
          </a:p>
        </p:txBody>
      </p:sp>
      <p:sp>
        <p:nvSpPr>
          <p:cNvPr id="16" name="Прямоугольник 15"/>
          <p:cNvSpPr/>
          <p:nvPr/>
        </p:nvSpPr>
        <p:spPr>
          <a:xfrm>
            <a:off x="6359773" y="3080069"/>
            <a:ext cx="554190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2000" b="1" i="0" u="none" strike="noStrike" kern="1200" cap="none" spc="0" normalizeH="0" baseline="0" noProof="0" dirty="0">
                <a:ln>
                  <a:noFill/>
                </a:ln>
                <a:solidFill>
                  <a:srgbClr val="021648"/>
                </a:solidFill>
                <a:effectLst/>
                <a:uLnTx/>
                <a:uFillTx/>
                <a:latin typeface="Arial" pitchFamily="34" charset="0"/>
                <a:ea typeface="+mn-ea"/>
                <a:cs typeface="Arial" pitchFamily="34" charset="0"/>
              </a:rPr>
              <a:t>about 130 students graduated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2000" b="1" i="0" u="none" strike="noStrike" kern="1200" cap="none" spc="0" normalizeH="0" baseline="0" noProof="0" dirty="0">
                <a:ln>
                  <a:noFill/>
                </a:ln>
                <a:solidFill>
                  <a:srgbClr val="021648"/>
                </a:solidFill>
                <a:effectLst/>
                <a:uLnTx/>
                <a:uFillTx/>
                <a:latin typeface="Arial" pitchFamily="34" charset="0"/>
                <a:ea typeface="+mn-ea"/>
                <a:cs typeface="Arial" pitchFamily="34" charset="0"/>
              </a:rPr>
              <a:t>38 work at LRB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2000" b="1" i="0" u="none" strike="noStrike" kern="1200" cap="none" spc="0" normalizeH="0" baseline="0" noProof="0" dirty="0">
                <a:ln>
                  <a:noFill/>
                </a:ln>
                <a:solidFill>
                  <a:srgbClr val="021648"/>
                </a:solidFill>
                <a:effectLst/>
                <a:uLnTx/>
                <a:uFillTx/>
                <a:latin typeface="Arial" pitchFamily="34" charset="0"/>
                <a:ea typeface="+mn-ea"/>
                <a:cs typeface="Arial" pitchFamily="34" charset="0"/>
              </a:rPr>
              <a:t>(about 85% of scientific staff under 35 year</a:t>
            </a:r>
            <a:r>
              <a:rPr kumimoji="0" lang="en-US" altLang="ru-RU" sz="2000" b="1" i="1" u="none" strike="noStrike" kern="1200" cap="none" spc="0" normalizeH="0" baseline="0" noProof="0" dirty="0">
                <a:ln>
                  <a:noFill/>
                </a:ln>
                <a:solidFill>
                  <a:srgbClr val="021648"/>
                </a:solidFill>
                <a:effectLst/>
                <a:uLnTx/>
                <a:uFillTx/>
                <a:latin typeface="Times New Roman" pitchFamily="18" charset="0"/>
                <a:ea typeface="+mn-ea"/>
                <a:cs typeface="+mn-cs"/>
              </a:rPr>
              <a:t>) </a:t>
            </a:r>
            <a:endParaRPr kumimoji="0" lang="ru-RU"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Рисунок 17" descr="2.jpeg"/>
          <p:cNvPicPr>
            <a:picLocks noChangeAspect="1"/>
          </p:cNvPicPr>
          <p:nvPr/>
        </p:nvPicPr>
        <p:blipFill>
          <a:blip r:embed="rId3"/>
          <a:stretch>
            <a:fillRect/>
          </a:stretch>
        </p:blipFill>
        <p:spPr>
          <a:xfrm>
            <a:off x="8037560" y="4180676"/>
            <a:ext cx="2752725" cy="2085975"/>
          </a:xfrm>
          <a:prstGeom prst="rect">
            <a:avLst/>
          </a:prstGeom>
        </p:spPr>
      </p:pic>
      <p:pic>
        <p:nvPicPr>
          <p:cNvPr id="19" name="Рисунок 18" descr="3.jpeg"/>
          <p:cNvPicPr>
            <a:picLocks noChangeAspect="1"/>
          </p:cNvPicPr>
          <p:nvPr/>
        </p:nvPicPr>
        <p:blipFill>
          <a:blip r:embed="rId4"/>
          <a:stretch>
            <a:fillRect/>
          </a:stretch>
        </p:blipFill>
        <p:spPr>
          <a:xfrm>
            <a:off x="6465392" y="4182759"/>
            <a:ext cx="1522426" cy="2031876"/>
          </a:xfrm>
          <a:prstGeom prst="rect">
            <a:avLst/>
          </a:prstGeom>
        </p:spPr>
      </p:pic>
      <p:pic>
        <p:nvPicPr>
          <p:cNvPr id="20" name="Рисунок 19" descr="eQYGFjMaUPQ.jpg"/>
          <p:cNvPicPr>
            <a:picLocks noChangeAspect="1"/>
          </p:cNvPicPr>
          <p:nvPr/>
        </p:nvPicPr>
        <p:blipFill>
          <a:blip r:embed="rId5" cstate="print"/>
          <a:stretch>
            <a:fillRect/>
          </a:stretch>
        </p:blipFill>
        <p:spPr>
          <a:xfrm>
            <a:off x="6460804" y="208067"/>
            <a:ext cx="4802195" cy="2804407"/>
          </a:xfrm>
          <a:prstGeom prst="rect">
            <a:avLst/>
          </a:prstGeom>
        </p:spPr>
      </p:pic>
    </p:spTree>
    <p:extLst>
      <p:ext uri="{BB962C8B-B14F-4D97-AF65-F5344CB8AC3E}">
        <p14:creationId xmlns:p14="http://schemas.microsoft.com/office/powerpoint/2010/main" val="3367312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5143493" y="928670"/>
            <a:ext cx="7048507" cy="110799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JINR joined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International Biophysics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25" name="Заголовок 4"/>
          <p:cNvSpPr txBox="1">
            <a:spLocks/>
          </p:cNvSpPr>
          <p:nvPr/>
        </p:nvSpPr>
        <p:spPr>
          <a:xfrm>
            <a:off x="414874" y="246063"/>
            <a:ext cx="11360151" cy="647700"/>
          </a:xfrm>
          <a:prstGeom prst="rect">
            <a:avLst/>
          </a:prstGeom>
        </p:spPr>
        <p:txBody>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International</a:t>
            </a:r>
            <a:r>
              <a:rPr kumimoji="0" lang="ru-RU" sz="28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8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Biophysics Collaboration</a:t>
            </a:r>
            <a:endParaRPr kumimoji="0" lang="ru-RU" sz="2800" b="1" i="0" u="none" strike="noStrike" kern="0" cap="none" spc="0" normalizeH="0" baseline="0" noProof="0" dirty="0">
              <a:ln>
                <a:noFill/>
              </a:ln>
              <a:solidFill>
                <a:srgbClr val="002060"/>
              </a:solidFill>
              <a:effectLst/>
              <a:uLnTx/>
              <a:uFillTx/>
              <a:latin typeface="Arial" pitchFamily="34" charset="0"/>
              <a:ea typeface="+mn-ea"/>
              <a:cs typeface="Arial" pitchFamily="34" charset="0"/>
            </a:endParaRPr>
          </a:p>
        </p:txBody>
      </p:sp>
      <p:pic>
        <p:nvPicPr>
          <p:cNvPr id="3075" name="Picture 3"/>
          <p:cNvPicPr>
            <a:picLocks noChangeAspect="1" noChangeArrowheads="1"/>
          </p:cNvPicPr>
          <p:nvPr/>
        </p:nvPicPr>
        <p:blipFill>
          <a:blip r:embed="rId3" cstate="print"/>
          <a:srcRect/>
          <a:stretch>
            <a:fillRect/>
          </a:stretch>
        </p:blipFill>
        <p:spPr bwMode="auto">
          <a:xfrm>
            <a:off x="9239273" y="71414"/>
            <a:ext cx="2624507" cy="824065"/>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3333741" y="1000108"/>
            <a:ext cx="867255" cy="500066"/>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print"/>
          <a:srcRect/>
          <a:stretch>
            <a:fillRect/>
          </a:stretch>
        </p:blipFill>
        <p:spPr bwMode="auto">
          <a:xfrm>
            <a:off x="3333740" y="1357298"/>
            <a:ext cx="978503" cy="285752"/>
          </a:xfrm>
          <a:prstGeom prst="rect">
            <a:avLst/>
          </a:prstGeom>
          <a:noFill/>
          <a:ln w="9525">
            <a:noFill/>
            <a:miter lim="800000"/>
            <a:headEnd/>
            <a:tailEnd/>
          </a:ln>
          <a:effectLst/>
        </p:spPr>
      </p:pic>
      <p:sp>
        <p:nvSpPr>
          <p:cNvPr id="8" name="Прямоугольник 7"/>
          <p:cNvSpPr/>
          <p:nvPr/>
        </p:nvSpPr>
        <p:spPr>
          <a:xfrm>
            <a:off x="285709" y="1000108"/>
            <a:ext cx="598404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a:ea typeface="+mn-ea"/>
                <a:cs typeface="+mn-cs"/>
              </a:rPr>
              <a:t>20-22 May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a:ea typeface="+mn-ea"/>
                <a:cs typeface="+mn-cs"/>
              </a:rPr>
              <a:t>First meeting</a:t>
            </a:r>
            <a:endParaRPr kumimoji="0" lang="ru-RU"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Рисунок 21" descr="IBC.png"/>
          <p:cNvPicPr>
            <a:picLocks noChangeAspect="1"/>
          </p:cNvPicPr>
          <p:nvPr/>
        </p:nvPicPr>
        <p:blipFill>
          <a:blip r:embed="rId6" cstate="print"/>
          <a:stretch>
            <a:fillRect/>
          </a:stretch>
        </p:blipFill>
        <p:spPr>
          <a:xfrm>
            <a:off x="0" y="2982190"/>
            <a:ext cx="12192000" cy="3875810"/>
          </a:xfrm>
          <a:prstGeom prst="rect">
            <a:avLst/>
          </a:prstGeom>
        </p:spPr>
      </p:pic>
      <p:sp>
        <p:nvSpPr>
          <p:cNvPr id="13" name="Прямоугольник 12"/>
          <p:cNvSpPr/>
          <p:nvPr/>
        </p:nvSpPr>
        <p:spPr>
          <a:xfrm>
            <a:off x="380961" y="1928814"/>
            <a:ext cx="1123957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International Biophysics Collaboration will coordinate the radiobiological and medical research at world leading accelerator centers and new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it-IT" sz="20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NICA</a:t>
            </a:r>
            <a:r>
              <a:rPr kumimoji="0" lang="it-IT"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it-IT"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Russia, RAON in Korea, FRIB in USA, FAIR, SPIRAL2 and SPES in Europe, etc.)</a:t>
            </a:r>
            <a:endParaRPr kumimoji="0" lang="ru-RU"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79955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444" y="51238"/>
            <a:ext cx="12192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Conclusion on Progress in Implementation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of the 7-years Plan of JINR</a:t>
            </a:r>
            <a:endParaRPr kumimoji="0" lang="ru-RU"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Прямоугольник 4"/>
          <p:cNvSpPr/>
          <p:nvPr/>
        </p:nvSpPr>
        <p:spPr>
          <a:xfrm>
            <a:off x="81280" y="1128457"/>
            <a:ext cx="12110719" cy="538609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Main achievements: </a:t>
            </a:r>
          </a:p>
          <a:p>
            <a:pPr marL="285750" marR="0" lvl="0" indent="-28575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New method of the enhancement of low-LET ionizing radiation’s biological effectiveness for radiation medicine (protected by </a:t>
            </a:r>
            <a:r>
              <a:rPr kumimoji="0" lang="en-US" sz="24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JINR patent</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Start of worldwide unique experiments on primates irradiated with heavy 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Development of hierarchy of new mathematical models to simulate radiation-induced damage to the CNS at different organization levels and time scales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Results of shielding calculations and prediction of radiation environment at NICA Complex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Synthesis of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prebiotic</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compounds in the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formamide</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catalysts” system under exposure to particle beams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panspermia</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hypothesis)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Progress achieved during the period of 2017-2019 can be recognized as </a:t>
            </a:r>
            <a:r>
              <a:rPr kumimoji="0" lang="en-US" sz="24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successful</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NO corrections in 7-years plan are required. </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077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3F88846-06BA-4D6A-A0C3-6DD549EAB17A}"/>
              </a:ext>
            </a:extLst>
          </p:cNvPr>
          <p:cNvSpPr txBox="1"/>
          <p:nvPr/>
        </p:nvSpPr>
        <p:spPr>
          <a:xfrm>
            <a:off x="119336" y="2489922"/>
            <a:ext cx="11568608" cy="2909130"/>
          </a:xfrm>
          <a:prstGeom prst="rect">
            <a:avLst/>
          </a:prstGeom>
          <a:noFill/>
        </p:spPr>
        <p:txBody>
          <a:bodyPr wrap="square" rtlCol="0">
            <a:spAutoFit/>
          </a:bodyPr>
          <a:lstStyle/>
          <a:p>
            <a:pPr algn="ctr">
              <a:lnSpc>
                <a:spcPct val="200000"/>
              </a:lnSpc>
            </a:pPr>
            <a:r>
              <a:rPr lang="en-US" sz="3200" b="1" dirty="0">
                <a:effectLst>
                  <a:outerShdw blurRad="38100" dist="38100" dir="2700000" algn="tl">
                    <a:srgbClr val="000000">
                      <a:alpha val="43137"/>
                    </a:srgbClr>
                  </a:outerShdw>
                </a:effectLst>
              </a:rPr>
              <a:t>In December 2018 the spare movable reflector MR-3 manufacturing was finished. </a:t>
            </a:r>
          </a:p>
          <a:p>
            <a:pPr algn="ctr">
              <a:lnSpc>
                <a:spcPct val="200000"/>
              </a:lnSpc>
            </a:pPr>
            <a:r>
              <a:rPr lang="en-US" sz="3200" b="1" dirty="0">
                <a:effectLst>
                  <a:outerShdw blurRad="38100" dist="38100" dir="2700000" algn="tl">
                    <a:srgbClr val="000000">
                      <a:alpha val="43137"/>
                    </a:srgbClr>
                  </a:outerShdw>
                </a:effectLst>
              </a:rPr>
              <a:t>It is delivered to JINR and prepared for the tests at FLNP stand.</a:t>
            </a:r>
          </a:p>
        </p:txBody>
      </p:sp>
      <p:sp>
        <p:nvSpPr>
          <p:cNvPr id="8" name="Заголовок 7">
            <a:extLst>
              <a:ext uri="{FF2B5EF4-FFF2-40B4-BE49-F238E27FC236}">
                <a16:creationId xmlns:a16="http://schemas.microsoft.com/office/drawing/2014/main" id="{62DA8FAC-C292-45C6-824B-CB9912CC29A9}"/>
              </a:ext>
            </a:extLst>
          </p:cNvPr>
          <p:cNvSpPr>
            <a:spLocks noGrp="1"/>
          </p:cNvSpPr>
          <p:nvPr>
            <p:ph type="title"/>
          </p:nvPr>
        </p:nvSpPr>
        <p:spPr/>
        <p:txBody>
          <a:bodyPr/>
          <a:lstStyle/>
          <a:p>
            <a:r>
              <a:rPr lang="en-US" dirty="0"/>
              <a:t>Spare Movable Reflector for IBR-2</a:t>
            </a:r>
          </a:p>
        </p:txBody>
      </p:sp>
      <p:sp>
        <p:nvSpPr>
          <p:cNvPr id="5" name="Нижний колонтитул 4">
            <a:extLst>
              <a:ext uri="{FF2B5EF4-FFF2-40B4-BE49-F238E27FC236}">
                <a16:creationId xmlns:a16="http://schemas.microsoft.com/office/drawing/2014/main" id="{B402A160-674A-4B54-87B5-7444A021DAB2}"/>
              </a:ext>
            </a:extLst>
          </p:cNvPr>
          <p:cNvSpPr>
            <a:spLocks noGrp="1"/>
          </p:cNvSpPr>
          <p:nvPr>
            <p:ph type="ftr" sz="quarter" idx="11"/>
          </p:nvPr>
        </p:nvSpPr>
        <p:spPr/>
        <p:txBody>
          <a:bodyPr/>
          <a:lstStyle/>
          <a:p>
            <a:r>
              <a:rPr lang="en-US"/>
              <a:t>127th session of the JINR Scientific Council, 20 – 21 February 2020, Dubna</a:t>
            </a:r>
            <a:endParaRPr lang="ru-RU"/>
          </a:p>
        </p:txBody>
      </p:sp>
      <p:grpSp>
        <p:nvGrpSpPr>
          <p:cNvPr id="17" name="Группа 16">
            <a:extLst>
              <a:ext uri="{FF2B5EF4-FFF2-40B4-BE49-F238E27FC236}">
                <a16:creationId xmlns:a16="http://schemas.microsoft.com/office/drawing/2014/main" id="{4BC7A7BF-D7CB-4318-AE5C-D5DEE2304E07}"/>
              </a:ext>
            </a:extLst>
          </p:cNvPr>
          <p:cNvGrpSpPr/>
          <p:nvPr/>
        </p:nvGrpSpPr>
        <p:grpSpPr>
          <a:xfrm>
            <a:off x="528852" y="-28346"/>
            <a:ext cx="10832132" cy="6886346"/>
            <a:chOff x="407368" y="-117594"/>
            <a:chExt cx="10832132" cy="6886346"/>
          </a:xfrm>
        </p:grpSpPr>
        <p:grpSp>
          <p:nvGrpSpPr>
            <p:cNvPr id="12" name="Группа 11">
              <a:extLst>
                <a:ext uri="{FF2B5EF4-FFF2-40B4-BE49-F238E27FC236}">
                  <a16:creationId xmlns:a16="http://schemas.microsoft.com/office/drawing/2014/main" id="{871A816F-5395-44AC-9E3D-1772009F69BD}"/>
                </a:ext>
              </a:extLst>
            </p:cNvPr>
            <p:cNvGrpSpPr/>
            <p:nvPr/>
          </p:nvGrpSpPr>
          <p:grpSpPr>
            <a:xfrm>
              <a:off x="407368" y="-117594"/>
              <a:ext cx="3816424" cy="6858000"/>
              <a:chOff x="407368" y="-117594"/>
              <a:chExt cx="3816424" cy="6858000"/>
            </a:xfrm>
          </p:grpSpPr>
          <p:pic>
            <p:nvPicPr>
              <p:cNvPr id="10" name="Рисунок 9" descr="Изображение выглядит как зеленый, здание, поезд, старый&#10;&#10;Автоматически созданное описание">
                <a:extLst>
                  <a:ext uri="{FF2B5EF4-FFF2-40B4-BE49-F238E27FC236}">
                    <a16:creationId xmlns:a16="http://schemas.microsoft.com/office/drawing/2014/main" id="{64A5F15B-C9E6-4467-8B0E-2D18F4664F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368" y="-117594"/>
                <a:ext cx="3798643" cy="6858000"/>
              </a:xfrm>
              <a:prstGeom prst="rect">
                <a:avLst/>
              </a:prstGeom>
            </p:spPr>
          </p:pic>
          <p:sp>
            <p:nvSpPr>
              <p:cNvPr id="11" name="TextBox 10">
                <a:extLst>
                  <a:ext uri="{FF2B5EF4-FFF2-40B4-BE49-F238E27FC236}">
                    <a16:creationId xmlns:a16="http://schemas.microsoft.com/office/drawing/2014/main" id="{7A859CA6-4C0C-4C58-9D0B-8C6F1274FA92}"/>
                  </a:ext>
                </a:extLst>
              </p:cNvPr>
              <p:cNvSpPr txBox="1"/>
              <p:nvPr/>
            </p:nvSpPr>
            <p:spPr>
              <a:xfrm>
                <a:off x="416147" y="908720"/>
                <a:ext cx="3807645"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MR-3 at </a:t>
                </a:r>
                <a:r>
                  <a:rPr lang="en-US" sz="2400" b="1" dirty="0" err="1">
                    <a:solidFill>
                      <a:schemeClr val="bg1"/>
                    </a:solidFill>
                    <a:effectLst>
                      <a:outerShdw blurRad="38100" dist="38100" dir="2700000" algn="tl">
                        <a:srgbClr val="000000">
                          <a:alpha val="43137"/>
                        </a:srgbClr>
                      </a:outerShdw>
                    </a:effectLst>
                  </a:rPr>
                  <a:t>Votkinsk</a:t>
                </a:r>
                <a:r>
                  <a:rPr lang="en-US" sz="2400" b="1" dirty="0">
                    <a:solidFill>
                      <a:schemeClr val="bg1"/>
                    </a:solidFill>
                    <a:effectLst>
                      <a:outerShdw blurRad="38100" dist="38100" dir="2700000" algn="tl">
                        <a:srgbClr val="000000">
                          <a:alpha val="43137"/>
                        </a:srgbClr>
                      </a:outerShdw>
                    </a:effectLst>
                  </a:rPr>
                  <a:t> Machinery</a:t>
                </a:r>
              </a:p>
            </p:txBody>
          </p:sp>
        </p:grpSp>
        <p:grpSp>
          <p:nvGrpSpPr>
            <p:cNvPr id="16" name="Группа 15">
              <a:extLst>
                <a:ext uri="{FF2B5EF4-FFF2-40B4-BE49-F238E27FC236}">
                  <a16:creationId xmlns:a16="http://schemas.microsoft.com/office/drawing/2014/main" id="{0AB21D0D-84B8-4B04-81DE-C2BF3D9B6F9D}"/>
                </a:ext>
              </a:extLst>
            </p:cNvPr>
            <p:cNvGrpSpPr/>
            <p:nvPr/>
          </p:nvGrpSpPr>
          <p:grpSpPr>
            <a:xfrm>
              <a:off x="6096000" y="-89248"/>
              <a:ext cx="5143500" cy="6858000"/>
              <a:chOff x="6096000" y="-89248"/>
              <a:chExt cx="5143500" cy="6858000"/>
            </a:xfrm>
          </p:grpSpPr>
          <p:pic>
            <p:nvPicPr>
              <p:cNvPr id="14" name="Рисунок 13" descr="Изображение выглядит как внешний, трава, улица, сидит&#10;&#10;Автоматически созданное описание">
                <a:extLst>
                  <a:ext uri="{FF2B5EF4-FFF2-40B4-BE49-F238E27FC236}">
                    <a16:creationId xmlns:a16="http://schemas.microsoft.com/office/drawing/2014/main" id="{1B530C85-5BFC-4A35-AEA3-F0FD83A6F6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238750" y="768002"/>
                <a:ext cx="6858000" cy="5143500"/>
              </a:xfrm>
              <a:prstGeom prst="rect">
                <a:avLst/>
              </a:prstGeom>
            </p:spPr>
          </p:pic>
          <p:sp>
            <p:nvSpPr>
              <p:cNvPr id="15" name="TextBox 14">
                <a:extLst>
                  <a:ext uri="{FF2B5EF4-FFF2-40B4-BE49-F238E27FC236}">
                    <a16:creationId xmlns:a16="http://schemas.microsoft.com/office/drawing/2014/main" id="{E5982D94-042F-4D08-B50E-FFDC4FF4CD8D}"/>
                  </a:ext>
                </a:extLst>
              </p:cNvPr>
              <p:cNvSpPr txBox="1"/>
              <p:nvPr/>
            </p:nvSpPr>
            <p:spPr>
              <a:xfrm>
                <a:off x="6751381" y="3049796"/>
                <a:ext cx="4082913" cy="523220"/>
              </a:xfrm>
              <a:prstGeom prst="rect">
                <a:avLst/>
              </a:prstGeom>
              <a:noFill/>
            </p:spPr>
            <p:txBody>
              <a:bodyPr wrap="none" rtlCol="0">
                <a:spAutoFit/>
              </a:bodyPr>
              <a:lstStyle/>
              <a:p>
                <a:r>
                  <a:rPr lang="en-US" sz="2800" b="1" dirty="0">
                    <a:solidFill>
                      <a:schemeClr val="bg1"/>
                    </a:solidFill>
                    <a:effectLst>
                      <a:outerShdw blurRad="38100" dist="38100" dir="2700000" algn="tl">
                        <a:srgbClr val="000000">
                          <a:alpha val="43137"/>
                        </a:srgbClr>
                      </a:outerShdw>
                    </a:effectLst>
                  </a:rPr>
                  <a:t>MR-3 arrived at FLNP JINR</a:t>
                </a:r>
              </a:p>
            </p:txBody>
          </p:sp>
        </p:grpSp>
      </p:grpSp>
    </p:spTree>
    <p:extLst>
      <p:ext uri="{BB962C8B-B14F-4D97-AF65-F5344CB8AC3E}">
        <p14:creationId xmlns:p14="http://schemas.microsoft.com/office/powerpoint/2010/main" val="1221393512"/>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0"/>
                                        <p:tgtEl>
                                          <p:spTgt spid="17"/>
                                        </p:tgtEl>
                                      </p:cBhvr>
                                    </p:animEffect>
                                    <p:anim calcmode="lin" valueType="num">
                                      <p:cBhvr>
                                        <p:cTn id="8" dur="1500" fill="hold"/>
                                        <p:tgtEl>
                                          <p:spTgt spid="17"/>
                                        </p:tgtEl>
                                        <p:attrNameLst>
                                          <p:attrName>ppt_x</p:attrName>
                                        </p:attrNameLst>
                                      </p:cBhvr>
                                      <p:tavLst>
                                        <p:tav tm="0">
                                          <p:val>
                                            <p:strVal val="#ppt_x"/>
                                          </p:val>
                                        </p:tav>
                                        <p:tav tm="100000">
                                          <p:val>
                                            <p:strVal val="#ppt_x"/>
                                          </p:val>
                                        </p:tav>
                                      </p:tavLst>
                                    </p:anim>
                                    <p:anim calcmode="lin" valueType="num">
                                      <p:cBhvr>
                                        <p:cTn id="9" dur="1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BBB850-97E5-4272-A00B-0EBB9A5B9AB5}"/>
              </a:ext>
            </a:extLst>
          </p:cNvPr>
          <p:cNvSpPr>
            <a:spLocks noGrp="1"/>
          </p:cNvSpPr>
          <p:nvPr>
            <p:ph type="title"/>
          </p:nvPr>
        </p:nvSpPr>
        <p:spPr>
          <a:xfrm>
            <a:off x="0" y="731521"/>
            <a:ext cx="12192000" cy="783770"/>
          </a:xfrm>
        </p:spPr>
        <p:txBody>
          <a:bodyPr>
            <a:noAutofit/>
          </a:bodyPr>
          <a:lstStyle/>
          <a:p>
            <a:pPr algn="ctr"/>
            <a:r>
              <a:rPr lang="en-US" sz="3600" dirty="0"/>
              <a:t>Major IBR-2 equipment upgrade and replacement in 2019</a:t>
            </a:r>
          </a:p>
        </p:txBody>
      </p:sp>
      <p:sp>
        <p:nvSpPr>
          <p:cNvPr id="4" name="Объект 3">
            <a:extLst>
              <a:ext uri="{FF2B5EF4-FFF2-40B4-BE49-F238E27FC236}">
                <a16:creationId xmlns:a16="http://schemas.microsoft.com/office/drawing/2014/main" id="{87D10247-2DF6-4918-BC63-B77F11E484F8}"/>
              </a:ext>
            </a:extLst>
          </p:cNvPr>
          <p:cNvSpPr>
            <a:spLocks noGrp="1"/>
          </p:cNvSpPr>
          <p:nvPr>
            <p:ph idx="1"/>
          </p:nvPr>
        </p:nvSpPr>
        <p:spPr/>
        <p:txBody>
          <a:bodyPr>
            <a:normAutofit/>
          </a:bodyPr>
          <a:lstStyle/>
          <a:p>
            <a:pPr>
              <a:lnSpc>
                <a:spcPct val="150000"/>
              </a:lnSpc>
            </a:pPr>
            <a:r>
              <a:rPr lang="en-US" sz="2400" dirty="0"/>
              <a:t>Replacement of the sections III and IV of the SB-117 0.4 kV switchboard of the external power supply system;</a:t>
            </a:r>
          </a:p>
          <a:p>
            <a:pPr>
              <a:lnSpc>
                <a:spcPct val="150000"/>
              </a:lnSpc>
            </a:pPr>
            <a:r>
              <a:rPr lang="en-US" sz="2400" dirty="0"/>
              <a:t>Technical specifications preparations and design works on replacement of the different switchboards and ventilation controls at the IBR-2 building;</a:t>
            </a:r>
          </a:p>
          <a:p>
            <a:pPr>
              <a:lnSpc>
                <a:spcPct val="150000"/>
              </a:lnSpc>
            </a:pPr>
            <a:r>
              <a:rPr lang="en-US" sz="2400" dirty="0"/>
              <a:t>Replacement of the filters in the special ventilation system (scheduled until 2022);</a:t>
            </a:r>
          </a:p>
          <a:p>
            <a:pPr>
              <a:lnSpc>
                <a:spcPct val="150000"/>
              </a:lnSpc>
            </a:pPr>
            <a:r>
              <a:rPr lang="en-US" sz="2400" dirty="0"/>
              <a:t>Realization of the backup power supply system project;</a:t>
            </a:r>
          </a:p>
        </p:txBody>
      </p:sp>
      <p:sp>
        <p:nvSpPr>
          <p:cNvPr id="3" name="Нижний колонтитул 2">
            <a:extLst>
              <a:ext uri="{FF2B5EF4-FFF2-40B4-BE49-F238E27FC236}">
                <a16:creationId xmlns:a16="http://schemas.microsoft.com/office/drawing/2014/main" id="{A6720D16-C560-4848-8568-A742C35DCD09}"/>
              </a:ext>
            </a:extLst>
          </p:cNvPr>
          <p:cNvSpPr>
            <a:spLocks noGrp="1"/>
          </p:cNvSpPr>
          <p:nvPr>
            <p:ph type="ftr" sz="quarter" idx="11"/>
          </p:nvPr>
        </p:nvSpPr>
        <p:spPr/>
        <p:txBody>
          <a:bodyPr/>
          <a:lstStyle/>
          <a:p>
            <a:r>
              <a:rPr lang="en-US"/>
              <a:t>127th session of the JINR Scientific Council, 20 – 21 February 2020, Dubna</a:t>
            </a:r>
            <a:endParaRPr lang="ru-RU"/>
          </a:p>
        </p:txBody>
      </p:sp>
    </p:spTree>
    <p:extLst>
      <p:ext uri="{BB962C8B-B14F-4D97-AF65-F5344CB8AC3E}">
        <p14:creationId xmlns:p14="http://schemas.microsoft.com/office/powerpoint/2010/main" val="3026504092"/>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BBB850-97E5-4272-A00B-0EBB9A5B9AB5}"/>
              </a:ext>
            </a:extLst>
          </p:cNvPr>
          <p:cNvSpPr>
            <a:spLocks noGrp="1"/>
          </p:cNvSpPr>
          <p:nvPr>
            <p:ph type="title"/>
          </p:nvPr>
        </p:nvSpPr>
        <p:spPr>
          <a:xfrm>
            <a:off x="0" y="731521"/>
            <a:ext cx="12192000" cy="783770"/>
          </a:xfrm>
        </p:spPr>
        <p:txBody>
          <a:bodyPr>
            <a:noAutofit/>
          </a:bodyPr>
          <a:lstStyle/>
          <a:p>
            <a:pPr algn="ctr"/>
            <a:r>
              <a:rPr lang="en-US" sz="2800" dirty="0"/>
              <a:t>Corrections to the plan of major IBR-2 equipment upgrade and replacement in 2020-2022 </a:t>
            </a:r>
          </a:p>
        </p:txBody>
      </p:sp>
      <p:sp>
        <p:nvSpPr>
          <p:cNvPr id="4" name="Объект 3">
            <a:extLst>
              <a:ext uri="{FF2B5EF4-FFF2-40B4-BE49-F238E27FC236}">
                <a16:creationId xmlns:a16="http://schemas.microsoft.com/office/drawing/2014/main" id="{87D10247-2DF6-4918-BC63-B77F11E484F8}"/>
              </a:ext>
            </a:extLst>
          </p:cNvPr>
          <p:cNvSpPr>
            <a:spLocks noGrp="1"/>
          </p:cNvSpPr>
          <p:nvPr>
            <p:ph idx="1"/>
          </p:nvPr>
        </p:nvSpPr>
        <p:spPr/>
        <p:txBody>
          <a:bodyPr>
            <a:normAutofit/>
          </a:bodyPr>
          <a:lstStyle/>
          <a:p>
            <a:pPr>
              <a:lnSpc>
                <a:spcPct val="150000"/>
              </a:lnSpc>
            </a:pPr>
            <a:r>
              <a:rPr lang="en-US" dirty="0"/>
              <a:t>Research contract on IBR-2 dynamics with NIKIET;</a:t>
            </a:r>
          </a:p>
          <a:p>
            <a:pPr>
              <a:lnSpc>
                <a:spcPct val="150000"/>
              </a:lnSpc>
            </a:pPr>
            <a:r>
              <a:rPr lang="en-US" dirty="0"/>
              <a:t>Design, manufacturing and assembling of the 2 air/</a:t>
            </a:r>
            <a:r>
              <a:rPr lang="en-US" dirty="0" err="1"/>
              <a:t>lNa</a:t>
            </a:r>
            <a:r>
              <a:rPr lang="en-US" dirty="0"/>
              <a:t> heat exchangers; </a:t>
            </a:r>
          </a:p>
          <a:p>
            <a:pPr>
              <a:lnSpc>
                <a:spcPct val="150000"/>
              </a:lnSpc>
            </a:pPr>
            <a:r>
              <a:rPr lang="en-US" dirty="0"/>
              <a:t>Design of the Fuel Assembly for the new IBR-2 fuel load;</a:t>
            </a:r>
          </a:p>
          <a:p>
            <a:pPr>
              <a:lnSpc>
                <a:spcPct val="150000"/>
              </a:lnSpc>
            </a:pPr>
            <a:r>
              <a:rPr lang="en-US" dirty="0"/>
              <a:t>Corrections for the years beyond 2022 will be done later, based on results achieved;</a:t>
            </a:r>
          </a:p>
          <a:p>
            <a:pPr>
              <a:lnSpc>
                <a:spcPct val="150000"/>
              </a:lnSpc>
            </a:pPr>
            <a:endParaRPr lang="en-US" dirty="0"/>
          </a:p>
        </p:txBody>
      </p:sp>
      <p:sp>
        <p:nvSpPr>
          <p:cNvPr id="3" name="Нижний колонтитул 2">
            <a:extLst>
              <a:ext uri="{FF2B5EF4-FFF2-40B4-BE49-F238E27FC236}">
                <a16:creationId xmlns:a16="http://schemas.microsoft.com/office/drawing/2014/main" id="{A6720D16-C560-4848-8568-A742C35DCD09}"/>
              </a:ext>
            </a:extLst>
          </p:cNvPr>
          <p:cNvSpPr>
            <a:spLocks noGrp="1"/>
          </p:cNvSpPr>
          <p:nvPr>
            <p:ph type="ftr" sz="quarter" idx="11"/>
          </p:nvPr>
        </p:nvSpPr>
        <p:spPr/>
        <p:txBody>
          <a:bodyPr/>
          <a:lstStyle/>
          <a:p>
            <a:r>
              <a:rPr lang="en-US"/>
              <a:t>127th session of the JINR Scientific Council, 20 – 21 February 2020, Dubna</a:t>
            </a:r>
            <a:endParaRPr lang="ru-RU"/>
          </a:p>
        </p:txBody>
      </p:sp>
    </p:spTree>
    <p:extLst>
      <p:ext uri="{BB962C8B-B14F-4D97-AF65-F5344CB8AC3E}">
        <p14:creationId xmlns:p14="http://schemas.microsoft.com/office/powerpoint/2010/main" val="1069884111"/>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9918A0-9524-4FCE-9222-97C10348B1E6}"/>
              </a:ext>
            </a:extLst>
          </p:cNvPr>
          <p:cNvSpPr>
            <a:spLocks noGrp="1"/>
          </p:cNvSpPr>
          <p:nvPr>
            <p:ph type="title"/>
          </p:nvPr>
        </p:nvSpPr>
        <p:spPr>
          <a:xfrm>
            <a:off x="2027582" y="1709739"/>
            <a:ext cx="9319867" cy="1359222"/>
          </a:xfrm>
        </p:spPr>
        <p:txBody>
          <a:bodyPr>
            <a:normAutofit/>
          </a:bodyPr>
          <a:lstStyle/>
          <a:p>
            <a:r>
              <a:rPr lang="en-US" sz="4800" dirty="0"/>
              <a:t>PRIMARY GOAL 2</a:t>
            </a:r>
            <a:endParaRPr lang="ru-RU" sz="4800" dirty="0"/>
          </a:p>
        </p:txBody>
      </p:sp>
      <p:sp>
        <p:nvSpPr>
          <p:cNvPr id="5" name="Текст 4">
            <a:extLst>
              <a:ext uri="{FF2B5EF4-FFF2-40B4-BE49-F238E27FC236}">
                <a16:creationId xmlns:a16="http://schemas.microsoft.com/office/drawing/2014/main" id="{98D4FCC8-DFC6-44F3-9380-F0AC111A5E7B}"/>
              </a:ext>
            </a:extLst>
          </p:cNvPr>
          <p:cNvSpPr>
            <a:spLocks noGrp="1"/>
          </p:cNvSpPr>
          <p:nvPr>
            <p:ph type="body" idx="1"/>
          </p:nvPr>
        </p:nvSpPr>
        <p:spPr>
          <a:xfrm>
            <a:off x="1919536" y="3962562"/>
            <a:ext cx="9319868" cy="1500187"/>
          </a:xfrm>
        </p:spPr>
        <p:txBody>
          <a:bodyPr>
            <a:normAutofit/>
          </a:bodyPr>
          <a:lstStyle/>
          <a:p>
            <a:r>
              <a:rPr lang="en-US" sz="2800" dirty="0">
                <a:solidFill>
                  <a:schemeClr val="tx1">
                    <a:lumMod val="75000"/>
                    <a:lumOff val="25000"/>
                  </a:schemeClr>
                </a:solidFill>
              </a:rPr>
              <a:t>Constant upgrade and development of the  		  spectrometers at the IBR-2 </a:t>
            </a:r>
          </a:p>
        </p:txBody>
      </p:sp>
      <p:sp>
        <p:nvSpPr>
          <p:cNvPr id="2" name="Footer Placeholder 1">
            <a:extLst>
              <a:ext uri="{FF2B5EF4-FFF2-40B4-BE49-F238E27FC236}">
                <a16:creationId xmlns:a16="http://schemas.microsoft.com/office/drawing/2014/main" id="{A62B524A-A412-49B4-9D12-B7C78F194E71}"/>
              </a:ext>
            </a:extLst>
          </p:cNvPr>
          <p:cNvSpPr>
            <a:spLocks noGrp="1"/>
          </p:cNvSpPr>
          <p:nvPr>
            <p:ph type="ftr" sz="quarter" idx="11"/>
          </p:nvPr>
        </p:nvSpPr>
        <p:spPr/>
        <p:txBody>
          <a:bodyPr/>
          <a:lstStyle/>
          <a:p>
            <a:r>
              <a:rPr lang="en-US"/>
              <a:t>127th session of the JINR Scientific Council, 20 – 21 February 2020, Dubna</a:t>
            </a:r>
            <a:endParaRPr lang="ru-RU"/>
          </a:p>
        </p:txBody>
      </p:sp>
    </p:spTree>
    <p:extLst>
      <p:ext uri="{BB962C8B-B14F-4D97-AF65-F5344CB8AC3E}">
        <p14:creationId xmlns:p14="http://schemas.microsoft.com/office/powerpoint/2010/main" val="3772522892"/>
      </p:ext>
    </p:extLst>
  </p:cSld>
  <p:clrMapOvr>
    <a:masterClrMapping/>
  </p:clrMapOvr>
  <mc:AlternateContent xmlns:mc="http://schemas.openxmlformats.org/markup-compatibility/2006" xmlns:p14="http://schemas.microsoft.com/office/powerpoint/2010/main">
    <mc:Choice Requires="p14">
      <p:transition spd="med">
        <p14:prism isContent="1" isInverted="1"/>
      </p:transition>
    </mc:Choice>
    <mc:Fallback xmlns="">
      <p:transition spd="med">
        <p:fade/>
      </p:transition>
    </mc:Fallback>
  </mc:AlternateContent>
</p:sld>
</file>

<file path=ppt/theme/theme1.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56796" dir="1593903" algn="ctr" rotWithShape="0">
            <a:srgbClr val="000000">
              <a:alpha val="50000"/>
            </a:srgbClr>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56796" dir="1593903" algn="ctr" rotWithShape="0">
            <a:srgbClr val="000000">
              <a:alpha val="50000"/>
            </a:srgbClr>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bg1"/>
            </a:solidFill>
            <a:effectLst/>
            <a:latin typeface="Arial"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184</TotalTime>
  <Words>5371</Words>
  <Application>Microsoft Office PowerPoint</Application>
  <PresentationFormat>Широкоэкранный</PresentationFormat>
  <Paragraphs>568</Paragraphs>
  <Slides>54</Slides>
  <Notes>21</Notes>
  <HiddenSlides>6</HiddenSlides>
  <MMClips>0</MMClips>
  <ScaleCrop>false</ScaleCrop>
  <HeadingPairs>
    <vt:vector size="8" baseType="variant">
      <vt:variant>
        <vt:lpstr>Использованные шрифты</vt:lpstr>
      </vt:variant>
      <vt:variant>
        <vt:i4>10</vt:i4>
      </vt:variant>
      <vt:variant>
        <vt:lpstr>Тема</vt:lpstr>
      </vt:variant>
      <vt:variant>
        <vt:i4>17</vt:i4>
      </vt:variant>
      <vt:variant>
        <vt:lpstr>Внедренные серверы OLE</vt:lpstr>
      </vt:variant>
      <vt:variant>
        <vt:i4>2</vt:i4>
      </vt:variant>
      <vt:variant>
        <vt:lpstr>Заголовки слайдов</vt:lpstr>
      </vt:variant>
      <vt:variant>
        <vt:i4>54</vt:i4>
      </vt:variant>
    </vt:vector>
  </HeadingPairs>
  <TitlesOfParts>
    <vt:vector size="83" baseType="lpstr">
      <vt:lpstr>맑은 고딕</vt:lpstr>
      <vt:lpstr>Arial</vt:lpstr>
      <vt:lpstr>Arial Narrow</vt:lpstr>
      <vt:lpstr>Calibri</vt:lpstr>
      <vt:lpstr>Calibri Light</vt:lpstr>
      <vt:lpstr>Comic Sans MS</vt:lpstr>
      <vt:lpstr>Symbol</vt:lpstr>
      <vt:lpstr>Tahoma</vt:lpstr>
      <vt:lpstr>Times New Roman</vt:lpstr>
      <vt:lpstr>Wingdings</vt:lpstr>
      <vt:lpstr>annual_report_2015_nts</vt:lpstr>
      <vt:lpstr>2_Тема Office</vt:lpstr>
      <vt:lpstr>Тема Office</vt:lpstr>
      <vt:lpstr>1_annual_report_2015_nts</vt:lpstr>
      <vt:lpstr>2_annual_report_2015_nts</vt:lpstr>
      <vt:lpstr>Office Theme</vt:lpstr>
      <vt:lpstr>1_Тема Office</vt:lpstr>
      <vt:lpstr>3_Тема Office</vt:lpstr>
      <vt:lpstr>4_Тема Office</vt:lpstr>
      <vt:lpstr>5_Тема Office</vt:lpstr>
      <vt:lpstr>1_Diseño predeterminado</vt:lpstr>
      <vt:lpstr>Standarddesign</vt:lpstr>
      <vt:lpstr>6_Тема Office</vt:lpstr>
      <vt:lpstr>7_Тема Office</vt:lpstr>
      <vt:lpstr>8_Тема Office</vt:lpstr>
      <vt:lpstr>Whirlpool</vt:lpstr>
      <vt:lpstr>9_Тема Office</vt:lpstr>
      <vt:lpstr>Graph</vt:lpstr>
      <vt:lpstr>Точечный рисунок</vt:lpstr>
      <vt:lpstr>Progress in implementation of the 7-years Plan of JINR </vt:lpstr>
      <vt:lpstr>FLNP Proposal for the “Seven-year Plan…”   Corrections in neutron scattering and optical research methods</vt:lpstr>
      <vt:lpstr>Basic FLNP Tasks within Current 7-years Plan</vt:lpstr>
      <vt:lpstr>Additional tasks compared to the primary version of the 7-yeard plan</vt:lpstr>
      <vt:lpstr>PRIMARY GOAL 1</vt:lpstr>
      <vt:lpstr>Spare Movable Reflector for IBR-2</vt:lpstr>
      <vt:lpstr>Major IBR-2 equipment upgrade and replacement in 2019</vt:lpstr>
      <vt:lpstr>Corrections to the plan of major IBR-2 equipment upgrade and replacement in 2020-2022 </vt:lpstr>
      <vt:lpstr>PRIMARY GOAL 2</vt:lpstr>
      <vt:lpstr>Comparison of the effectiveness of the IBR-2 instruments with the instruments at European sources</vt:lpstr>
      <vt:lpstr>An example of the “success story”</vt:lpstr>
      <vt:lpstr>Презентация PowerPoint</vt:lpstr>
      <vt:lpstr>DN-6 parameters</vt:lpstr>
      <vt:lpstr>Презентация PowerPoint</vt:lpstr>
      <vt:lpstr>Презентация PowerPoint</vt:lpstr>
      <vt:lpstr>Optical methods and X-rays</vt:lpstr>
      <vt:lpstr>Raman Spectroscopy at FLNP</vt:lpstr>
      <vt:lpstr>Amendment to the 7-year plan: </vt:lpstr>
      <vt:lpstr>SOLCRYS laboratory for structural research</vt:lpstr>
      <vt:lpstr>Conceptual design of the DNS-IV </vt:lpstr>
      <vt:lpstr>Basic parameters of the reactor</vt:lpstr>
      <vt:lpstr>General view of the reactor in the bulk concrete</vt:lpstr>
      <vt:lpstr>Control</vt:lpstr>
      <vt:lpstr>Презентация PowerPoint</vt:lpstr>
      <vt:lpstr>Презентация PowerPoint</vt:lpstr>
      <vt:lpstr>Current status</vt:lpstr>
      <vt:lpstr>Joint  meeting of the Presidium of the Science and Technology Council of the State Corporation “Rosatom” and leaders of the Joint Institute for Nuclear Research</vt:lpstr>
      <vt:lpstr>Презентация PowerPoint</vt:lpstr>
      <vt:lpstr>PROJECT ROADMAP (preliminary)</vt:lpstr>
      <vt:lpstr>Презентация PowerPoint</vt:lpstr>
      <vt:lpstr>RosAtom and JINR signed an agreement on cooperation in several JINR projects on December 11 2019</vt:lpstr>
      <vt:lpstr>Corrections to the 7-years plan</vt:lpstr>
      <vt:lpstr>Rationale</vt:lpstr>
      <vt:lpstr>Rationale cont.</vt:lpstr>
      <vt:lpstr>FLNP application to the JINR directorate for correction of the 7-years plan for years 2017-2023</vt:lpstr>
      <vt:lpstr>The FLNR experimental facilities (IC-100, MT-25, U-200, U-400, U-400M, DC-280) provide possibility to conduct a wide range of radiation-physics and radioisotope research.    - detailed study of effects induced by heavy ions in matter aimed at applications of beams of                accelerated ions in nanotechnology;   -  investigation of radiation resistance of materials under the impact of multi-charged ions,     including testing of microelectronic circuits for space technology;    - development of next-generation of functional track membranes;    - synthesis of nano-objects with unique properties for new applications;    - development of hybrid nanotechnologies, combining methods of ion track technology and          coating, thin-layer, and surface modification technologies;    - production of radioisotopes for nuclear medicine and radioecological studies with γ-quanta,                      α-particle-, and heavy-ion beams;         Special attention will be given to the development of specialized channels at the new DC-280 and modernized U-400R accelerators as well as to the development of the new FLNR Laboratory Building in cooperation with the International Innovation Center of Nanotechnologies (a joint project between JINR and Rosnano).</vt:lpstr>
      <vt:lpstr>Презентация PowerPoint</vt:lpstr>
      <vt:lpstr>Презентация PowerPoint</vt:lpstr>
      <vt:lpstr>Radiation Hardness Tests For Electronic Components</vt:lpstr>
      <vt:lpstr>Laboratory of Radiation Biology</vt:lpstr>
      <vt:lpstr>LRB Structure and Staff</vt:lpstr>
      <vt:lpstr>LRB personnel age distribution </vt:lpstr>
      <vt:lpstr>LRB 7 years plan</vt:lpstr>
      <vt:lpstr>The mechanism for enhancing the damaging effect of ionizing radiation on tumors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of implementation of the Seven-year plan for the development of JINR for 2017−2023 in its major sections and proposals for updates to the Plan: Condensed matter physics</dc:title>
  <dc:creator>Valery Shvetsov</dc:creator>
  <cp:lastModifiedBy>Windows User</cp:lastModifiedBy>
  <cp:revision>34</cp:revision>
  <dcterms:created xsi:type="dcterms:W3CDTF">2020-02-18T09:50:16Z</dcterms:created>
  <dcterms:modified xsi:type="dcterms:W3CDTF">2020-02-20T06:15:22Z</dcterms:modified>
</cp:coreProperties>
</file>