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370" r:id="rId2"/>
    <p:sldId id="686" r:id="rId3"/>
    <p:sldId id="704" r:id="rId4"/>
    <p:sldId id="705" r:id="rId5"/>
    <p:sldId id="690" r:id="rId6"/>
    <p:sldId id="706" r:id="rId7"/>
    <p:sldId id="707" r:id="rId8"/>
    <p:sldId id="698" r:id="rId9"/>
    <p:sldId id="708" r:id="rId10"/>
    <p:sldId id="709" r:id="rId11"/>
    <p:sldId id="710" r:id="rId12"/>
    <p:sldId id="711" r:id="rId13"/>
    <p:sldId id="712" r:id="rId14"/>
    <p:sldId id="700" r:id="rId15"/>
    <p:sldId id="701" r:id="rId16"/>
    <p:sldId id="702" r:id="rId17"/>
    <p:sldId id="703" r:id="rId18"/>
    <p:sldId id="494"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70066"/>
    <a:srgbClr val="000066"/>
    <a:srgbClr val="000000"/>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2" autoAdjust="0"/>
    <p:restoredTop sz="79936" autoAdjust="0"/>
  </p:normalViewPr>
  <p:slideViewPr>
    <p:cSldViewPr>
      <p:cViewPr varScale="1">
        <p:scale>
          <a:sx n="85" d="100"/>
          <a:sy n="85" d="100"/>
        </p:scale>
        <p:origin x="6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2/19/20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19/02/2020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179219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121644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3898CE-70A6-4B1D-B309-B108AE0FB14F}" type="slidenum">
              <a:rPr lang="fr-FR" smtClean="0"/>
              <a:pPr>
                <a:defRPr/>
              </a:pPr>
              <a:t>13</a:t>
            </a:fld>
            <a:endParaRPr lang="fr-FR"/>
          </a:p>
        </p:txBody>
      </p:sp>
    </p:spTree>
    <p:extLst>
      <p:ext uri="{BB962C8B-B14F-4D97-AF65-F5344CB8AC3E}">
        <p14:creationId xmlns:p14="http://schemas.microsoft.com/office/powerpoint/2010/main" val="50178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17</a:t>
            </a:fld>
            <a:endParaRPr lang="fr-FR"/>
          </a:p>
        </p:txBody>
      </p:sp>
    </p:spTree>
    <p:extLst>
      <p:ext uri="{BB962C8B-B14F-4D97-AF65-F5344CB8AC3E}">
        <p14:creationId xmlns:p14="http://schemas.microsoft.com/office/powerpoint/2010/main" val="334978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18</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207199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425502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354248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80120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39389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364891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222441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265597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127 SC JINR, February 20-21, 2020</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127 SC JINR, February 20-21, 2020</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91579" y="4869160"/>
            <a:ext cx="7560840" cy="648072"/>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
        <p:nvSpPr>
          <p:cNvPr id="8" name="TextBox 7"/>
          <p:cNvSpPr txBox="1"/>
          <p:nvPr/>
        </p:nvSpPr>
        <p:spPr>
          <a:xfrm>
            <a:off x="3131840" y="3289136"/>
            <a:ext cx="2710999" cy="369332"/>
          </a:xfrm>
          <a:prstGeom prst="rect">
            <a:avLst/>
          </a:prstGeom>
          <a:noFill/>
        </p:spPr>
        <p:txBody>
          <a:bodyPr wrap="none" rtlCol="0">
            <a:spAutoFit/>
          </a:bodyPr>
          <a:lstStyle/>
          <a:p>
            <a:r>
              <a:rPr lang="en-US" dirty="0"/>
              <a:t>JINR, February 20, 2020</a:t>
            </a:r>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4000" dirty="0">
                <a:solidFill>
                  <a:srgbClr val="FFFF00"/>
                </a:solidFill>
              </a:rPr>
              <a:t>PAC  on Particle Physics</a:t>
            </a:r>
          </a:p>
          <a:p>
            <a:pPr algn="ctr"/>
            <a:r>
              <a:rPr lang="en-US" sz="4000" dirty="0">
                <a:solidFill>
                  <a:srgbClr val="FFFF00"/>
                </a:solidFill>
              </a:rPr>
              <a:t>52</a:t>
            </a:r>
            <a:r>
              <a:rPr lang="en-US" sz="4000" baseline="30000" dirty="0">
                <a:solidFill>
                  <a:srgbClr val="FFFF00"/>
                </a:solidFill>
              </a:rPr>
              <a:t>nd</a:t>
            </a:r>
            <a:r>
              <a:rPr lang="en-US" sz="4000" dirty="0">
                <a:solidFill>
                  <a:srgbClr val="FFFF00"/>
                </a:solidFill>
              </a:rPr>
              <a:t> Meeting: </a:t>
            </a:r>
          </a:p>
          <a:p>
            <a:pPr algn="ctr"/>
            <a:r>
              <a:rPr lang="en-US" sz="4000" dirty="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418269"/>
            <a:ext cx="8928992" cy="476726"/>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spcAft>
                <a:spcPts val="0"/>
              </a:spcAft>
            </a:pPr>
            <a:r>
              <a:rPr lang="en-US" sz="2800" u="sng" dirty="0">
                <a:solidFill>
                  <a:srgbClr val="FFFF00"/>
                </a:solidFill>
              </a:rPr>
              <a:t>Proposal of a new project </a:t>
            </a:r>
          </a:p>
        </p:txBody>
      </p:sp>
      <p:sp>
        <p:nvSpPr>
          <p:cNvPr id="9" name="Content Placeholder 7">
            <a:extLst>
              <a:ext uri="{FF2B5EF4-FFF2-40B4-BE49-F238E27FC236}">
                <a16:creationId xmlns:a16="http://schemas.microsoft.com/office/drawing/2014/main" id="{72F618EC-409A-404E-8DF8-D472B820DAA1}"/>
              </a:ext>
            </a:extLst>
          </p:cNvPr>
          <p:cNvSpPr txBox="1">
            <a:spLocks/>
          </p:cNvSpPr>
          <p:nvPr/>
        </p:nvSpPr>
        <p:spPr bwMode="auto">
          <a:xfrm>
            <a:off x="179512" y="1074060"/>
            <a:ext cx="8856984" cy="5352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buFont typeface="Wingdings" pitchFamily="2" charset="2"/>
              <a:buChar char="q"/>
            </a:pPr>
            <a:r>
              <a:rPr lang="en-US" sz="1800" b="1" dirty="0"/>
              <a:t>Search for new physics in the charged lepton sector, including 3 experiments:</a:t>
            </a:r>
          </a:p>
          <a:p>
            <a:pPr marL="800100" lvl="2" indent="0">
              <a:spcBef>
                <a:spcPts val="0"/>
              </a:spcBef>
              <a:spcAft>
                <a:spcPts val="0"/>
              </a:spcAft>
              <a:buNone/>
            </a:pPr>
            <a:r>
              <a:rPr lang="en-US" sz="1800" b="1" dirty="0"/>
              <a:t>- Mu2e and MEG-II – V. </a:t>
            </a:r>
            <a:r>
              <a:rPr lang="en-US" sz="1800" b="1" dirty="0" err="1"/>
              <a:t>Glagolev</a:t>
            </a:r>
            <a:endParaRPr lang="en-US" sz="1800" b="1" dirty="0"/>
          </a:p>
          <a:p>
            <a:pPr marL="800100" lvl="2" indent="0">
              <a:spcBef>
                <a:spcPts val="0"/>
              </a:spcBef>
              <a:spcAft>
                <a:spcPts val="600"/>
              </a:spcAft>
              <a:buNone/>
            </a:pPr>
            <a:r>
              <a:rPr lang="en-US" sz="1800" b="1" dirty="0"/>
              <a:t>- COMET – Z. </a:t>
            </a:r>
            <a:r>
              <a:rPr lang="en-US" sz="1800" b="1" dirty="0" err="1"/>
              <a:t>Tsamalaidze</a:t>
            </a:r>
            <a:endParaRPr lang="en-US" sz="1600" dirty="0">
              <a:latin typeface="Arial" panose="020B0604020202020204" pitchFamily="34" charset="0"/>
              <a:cs typeface="Arial" panose="020B0604020202020204" pitchFamily="34" charset="0"/>
            </a:endParaRPr>
          </a:p>
          <a:p>
            <a:pPr>
              <a:spcBef>
                <a:spcPts val="0"/>
              </a:spcBef>
              <a:buSzPct val="150000"/>
            </a:pPr>
            <a:r>
              <a:rPr lang="en-US" sz="1400" dirty="0">
                <a:latin typeface="Arial" panose="020B0604020202020204" pitchFamily="34" charset="0"/>
                <a:cs typeface="Arial" panose="020B0604020202020204" pitchFamily="34" charset="0"/>
              </a:rPr>
              <a:t>The PAC </a:t>
            </a:r>
            <a:r>
              <a:rPr lang="en-US" sz="1400" b="1" dirty="0">
                <a:latin typeface="Arial" panose="020B0604020202020204" pitchFamily="34" charset="0"/>
                <a:cs typeface="Arial" panose="020B0604020202020204" pitchFamily="34" charset="0"/>
              </a:rPr>
              <a:t>recognizes the scientific merit </a:t>
            </a:r>
            <a:r>
              <a:rPr lang="en-US" sz="1400" dirty="0">
                <a:latin typeface="Arial" panose="020B0604020202020204" pitchFamily="34" charset="0"/>
                <a:cs typeface="Arial" panose="020B0604020202020204" pitchFamily="34" charset="0"/>
              </a:rPr>
              <a:t>of the charged-lepton flavor violation processes as probes for new physics. </a:t>
            </a:r>
          </a:p>
          <a:p>
            <a:pPr>
              <a:spcBef>
                <a:spcPts val="0"/>
              </a:spcBef>
              <a:buSzPct val="150000"/>
            </a:pPr>
            <a:r>
              <a:rPr lang="en-US" sz="1400" dirty="0">
                <a:latin typeface="Arial" panose="020B0604020202020204" pitchFamily="34" charset="0"/>
                <a:cs typeface="Arial" panose="020B0604020202020204" pitchFamily="34" charset="0"/>
              </a:rPr>
              <a:t>The PAC considers </a:t>
            </a:r>
            <a:r>
              <a:rPr lang="en-US" sz="1400" b="1" dirty="0">
                <a:latin typeface="Arial" panose="020B0604020202020204" pitchFamily="34" charset="0"/>
                <a:cs typeface="Arial" panose="020B0604020202020204" pitchFamily="34" charset="0"/>
              </a:rPr>
              <a:t>the authors’ experience adequate </a:t>
            </a:r>
            <a:r>
              <a:rPr lang="en-US" sz="1400" dirty="0">
                <a:latin typeface="Arial" panose="020B0604020202020204" pitchFamily="34" charset="0"/>
                <a:cs typeface="Arial" panose="020B0604020202020204" pitchFamily="34" charset="0"/>
              </a:rPr>
              <a:t>to carry out these experiments and appreciates the involvement of young scientists. </a:t>
            </a:r>
          </a:p>
          <a:p>
            <a:pPr>
              <a:spcBef>
                <a:spcPts val="0"/>
              </a:spcBef>
              <a:buSzPct val="150000"/>
            </a:pPr>
            <a:r>
              <a:rPr lang="en-US" sz="1400" dirty="0">
                <a:latin typeface="Arial" panose="020B0604020202020204" pitchFamily="34" charset="0"/>
                <a:cs typeface="Arial" panose="020B0604020202020204" pitchFamily="34" charset="0"/>
              </a:rPr>
              <a:t>The PAC also notes the </a:t>
            </a:r>
            <a:r>
              <a:rPr lang="en-US" sz="1400" b="1" dirty="0">
                <a:latin typeface="Arial" panose="020B0604020202020204" pitchFamily="34" charset="0"/>
                <a:cs typeface="Arial" panose="020B0604020202020204" pitchFamily="34" charset="0"/>
              </a:rPr>
              <a:t>hardware contributions </a:t>
            </a:r>
            <a:r>
              <a:rPr lang="en-US" sz="1400" dirty="0">
                <a:latin typeface="Arial" panose="020B0604020202020204" pitchFamily="34" charset="0"/>
                <a:cs typeface="Arial" panose="020B0604020202020204" pitchFamily="34" charset="0"/>
              </a:rPr>
              <a:t>of JINR in the three experiments, the production of the Mu2e cosmic veto system, the visualization of the MEG-II event display, and the successful R&amp;D for ultrasonic welding of 12μm thin-walled straw tubes for the COMET experiment. </a:t>
            </a:r>
          </a:p>
          <a:p>
            <a:pPr>
              <a:spcBef>
                <a:spcPts val="0"/>
              </a:spcBef>
              <a:buSzPct val="150000"/>
            </a:pPr>
            <a:r>
              <a:rPr lang="en-US" sz="1400" dirty="0">
                <a:latin typeface="Arial" panose="020B0604020202020204" pitchFamily="34" charset="0"/>
                <a:cs typeface="Arial" panose="020B0604020202020204" pitchFamily="34" charset="0"/>
              </a:rPr>
              <a:t>However, the PAC considers that </a:t>
            </a:r>
            <a:r>
              <a:rPr lang="en-US" sz="1400" b="1" dirty="0">
                <a:latin typeface="Arial" panose="020B0604020202020204" pitchFamily="34" charset="0"/>
                <a:cs typeface="Arial" panose="020B0604020202020204" pitchFamily="34" charset="0"/>
              </a:rPr>
              <a:t>participation in three different experiments with very similar scientific goals and competing with each other is not fully justified </a:t>
            </a:r>
            <a:r>
              <a:rPr lang="en-US" sz="1400" dirty="0">
                <a:latin typeface="Arial" panose="020B0604020202020204" pitchFamily="34" charset="0"/>
                <a:cs typeface="Arial" panose="020B0604020202020204" pitchFamily="34" charset="0"/>
              </a:rPr>
              <a:t>and not in line with the spirit of the recommendations made at the joint session of the PAC for Particle </a:t>
            </a:r>
            <a:r>
              <a:rPr lang="en-US" sz="1400" dirty="0" err="1">
                <a:latin typeface="Arial" panose="020B0604020202020204" pitchFamily="34" charset="0"/>
                <a:cs typeface="Arial" panose="020B0604020202020204" pitchFamily="34" charset="0"/>
              </a:rPr>
              <a:t>Physis</a:t>
            </a:r>
            <a:r>
              <a:rPr lang="en-US" sz="1400" dirty="0">
                <a:latin typeface="Arial" panose="020B0604020202020204" pitchFamily="34" charset="0"/>
                <a:cs typeface="Arial" panose="020B0604020202020204" pitchFamily="34" charset="0"/>
              </a:rPr>
              <a:t> and the PAC for Nuclear Physics in January 2019.</a:t>
            </a:r>
            <a:r>
              <a:rPr lang="en-US" sz="1600" dirty="0">
                <a:latin typeface="Arial" panose="020B0604020202020204" pitchFamily="34" charset="0"/>
                <a:cs typeface="Arial" panose="020B0604020202020204" pitchFamily="34" charset="0"/>
              </a:rPr>
              <a:t> </a:t>
            </a:r>
          </a:p>
          <a:p>
            <a:pPr marL="0" indent="0">
              <a:buSzPct val="150000"/>
              <a:buNone/>
            </a:pP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Recommendation.</a:t>
            </a:r>
            <a:r>
              <a:rPr lang="en-US" sz="1600" dirty="0">
                <a:latin typeface="Arial" panose="020B0604020202020204" pitchFamily="34" charset="0"/>
                <a:cs typeface="Arial" panose="020B0604020202020204" pitchFamily="34" charset="0"/>
              </a:rPr>
              <a:t> </a:t>
            </a:r>
          </a:p>
          <a:p>
            <a:pPr>
              <a:buSzPct val="150000"/>
            </a:pPr>
            <a:r>
              <a:rPr lang="en-US" sz="1400" dirty="0">
                <a:latin typeface="Arial" panose="020B0604020202020204" pitchFamily="34" charset="0"/>
                <a:cs typeface="Arial" panose="020B0604020202020204" pitchFamily="34" charset="0"/>
              </a:rPr>
              <a:t>The PAC proposes that effort and resources be focused on one single experiment, thus providing better conditions for the JINR team to achieve stronger impact, visibility and leadership in that experiment. </a:t>
            </a:r>
          </a:p>
          <a:p>
            <a:pPr>
              <a:buSzPct val="150000"/>
            </a:pPr>
            <a:r>
              <a:rPr lang="en-US" sz="1400" dirty="0">
                <a:latin typeface="Arial" panose="020B0604020202020204" pitchFamily="34" charset="0"/>
                <a:cs typeface="Arial" panose="020B0604020202020204" pitchFamily="34" charset="0"/>
              </a:rPr>
              <a:t>The PAC also realizes the complexity associated with such a decision and thus recommends approval of the project with the three experiments for only one year. This should allow enough time for the proponents, in coordination with the DLNP Director and JINR management, to consider the PAC’s proposal and to decide on their long-term involvement in this interesting physics project.</a:t>
            </a:r>
            <a:endParaRPr lang="en-US" sz="1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800" dirty="0"/>
          </a:p>
        </p:txBody>
      </p:sp>
      <p:sp>
        <p:nvSpPr>
          <p:cNvPr id="2" name="Date Placeholder 1">
            <a:extLst>
              <a:ext uri="{FF2B5EF4-FFF2-40B4-BE49-F238E27FC236}">
                <a16:creationId xmlns:a16="http://schemas.microsoft.com/office/drawing/2014/main" id="{D0B7A97C-3F04-6348-AB22-7F753B754040}"/>
              </a:ext>
            </a:extLst>
          </p:cNvPr>
          <p:cNvSpPr>
            <a:spLocks noGrp="1"/>
          </p:cNvSpPr>
          <p:nvPr>
            <p:ph type="dt" sz="half" idx="10"/>
          </p:nvPr>
        </p:nvSpPr>
        <p:spPr/>
        <p:txBody>
          <a:bodyPr/>
          <a:lstStyle/>
          <a:p>
            <a:pPr marL="171450" indent="-171450">
              <a:buFont typeface="Arial" panose="020B0604020202020204" pitchFamily="34" charset="0"/>
              <a:buChar char="•"/>
              <a:defRPr/>
            </a:pPr>
            <a:r>
              <a:rPr lang="en-US"/>
              <a:t>Itzhak Tserruya</a:t>
            </a:r>
            <a:endParaRPr lang="fr-FR" dirty="0"/>
          </a:p>
        </p:txBody>
      </p:sp>
      <p:sp>
        <p:nvSpPr>
          <p:cNvPr id="3" name="Footer Placeholder 2">
            <a:extLst>
              <a:ext uri="{FF2B5EF4-FFF2-40B4-BE49-F238E27FC236}">
                <a16:creationId xmlns:a16="http://schemas.microsoft.com/office/drawing/2014/main" id="{5AD0956E-2E54-9045-A088-279EE4B32353}"/>
              </a:ext>
            </a:extLst>
          </p:cNvPr>
          <p:cNvSpPr>
            <a:spLocks noGrp="1"/>
          </p:cNvSpPr>
          <p:nvPr>
            <p:ph type="ftr" sz="quarter" idx="11"/>
          </p:nvPr>
        </p:nvSpPr>
        <p:spPr/>
        <p:txBody>
          <a:bodyPr/>
          <a:lstStyle/>
          <a:p>
            <a:pPr>
              <a:defRPr/>
            </a:pPr>
            <a:r>
              <a:rPr lang="en-US"/>
              <a:t>127 SC JINR, February 20-21, 2020</a:t>
            </a:r>
            <a:endParaRPr lang="fr-FR" dirty="0"/>
          </a:p>
        </p:txBody>
      </p:sp>
      <p:sp>
        <p:nvSpPr>
          <p:cNvPr id="4" name="Slide Number Placeholder 3">
            <a:extLst>
              <a:ext uri="{FF2B5EF4-FFF2-40B4-BE49-F238E27FC236}">
                <a16:creationId xmlns:a16="http://schemas.microsoft.com/office/drawing/2014/main" id="{170123A0-372F-E64F-A3A7-97BA825F47D0}"/>
              </a:ext>
            </a:extLst>
          </p:cNvPr>
          <p:cNvSpPr>
            <a:spLocks noGrp="1"/>
          </p:cNvSpPr>
          <p:nvPr>
            <p:ph type="sldNum" sz="quarter" idx="12"/>
          </p:nvPr>
        </p:nvSpPr>
        <p:spPr/>
        <p:txBody>
          <a:bodyPr/>
          <a:lstStyle/>
          <a:p>
            <a:pPr>
              <a:defRPr/>
            </a:pPr>
            <a:fld id="{16AAA047-8AEF-4C69-86C3-C9A280890182}" type="slidenum">
              <a:rPr lang="fr-FR" smtClean="0"/>
              <a:pPr>
                <a:defRPr/>
              </a:pPr>
              <a:t>10</a:t>
            </a:fld>
            <a:endParaRPr lang="fr-FR" dirty="0"/>
          </a:p>
        </p:txBody>
      </p:sp>
    </p:spTree>
    <p:extLst>
      <p:ext uri="{BB962C8B-B14F-4D97-AF65-F5344CB8AC3E}">
        <p14:creationId xmlns:p14="http://schemas.microsoft.com/office/powerpoint/2010/main" val="36674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checkerboard(across)">
                                      <p:cBhvr>
                                        <p:cTn id="7" dur="500"/>
                                        <p:tgtEl>
                                          <p:spTgt spid="9">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checkerboard(across)">
                                      <p:cBhvr>
                                        <p:cTn id="10" dur="500"/>
                                        <p:tgtEl>
                                          <p:spTgt spid="9">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checkerboard(across)">
                                      <p:cBhvr>
                                        <p:cTn id="1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8"/>
          <p:cNvSpPr>
            <a:spLocks noGrp="1" noChangeArrowheads="1"/>
          </p:cNvSpPr>
          <p:nvPr>
            <p:ph type="title"/>
          </p:nvPr>
        </p:nvSpPr>
        <p:spPr bwMode="auto">
          <a:xfrm>
            <a:off x="323528" y="188640"/>
            <a:ext cx="8640960" cy="1089660"/>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latin typeface="Arial" panose="020B0604020202020204" pitchFamily="34" charset="0"/>
                <a:cs typeface="Arial" panose="020B0604020202020204" pitchFamily="34" charset="0"/>
              </a:rPr>
              <a:t>Reports on scientific results obtained by the JINR groups in the LHC experiments</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11</a:t>
            </a:fld>
            <a:endParaRPr lang="fr-FR" dirty="0"/>
          </a:p>
        </p:txBody>
      </p:sp>
      <p:sp>
        <p:nvSpPr>
          <p:cNvPr id="5" name="Rectangle 4"/>
          <p:cNvSpPr/>
          <p:nvPr/>
        </p:nvSpPr>
        <p:spPr>
          <a:xfrm>
            <a:off x="323528" y="1499397"/>
            <a:ext cx="8640960" cy="4632037"/>
          </a:xfrm>
          <a:prstGeom prst="rect">
            <a:avLst/>
          </a:prstGeom>
        </p:spPr>
        <p:txBody>
          <a:bodyPr wrap="square">
            <a:spAutoFit/>
          </a:bodyPr>
          <a:lstStyle/>
          <a:p>
            <a:pPr marL="342900" indent="-342900">
              <a:spcBef>
                <a:spcPts val="600"/>
              </a:spcBef>
              <a:buFont typeface="Wingdings" charset="2"/>
              <a:buChar char="v"/>
            </a:pPr>
            <a:r>
              <a:rPr lang="en-US" b="1" dirty="0"/>
              <a:t>ALICE - E. </a:t>
            </a:r>
            <a:r>
              <a:rPr lang="en-US" b="1" dirty="0" err="1"/>
              <a:t>Rogochaya</a:t>
            </a:r>
            <a:r>
              <a:rPr lang="en-US" b="1" dirty="0"/>
              <a:t>. </a:t>
            </a:r>
          </a:p>
          <a:p>
            <a:pPr marL="285750" indent="-285750">
              <a:spcBef>
                <a:spcPts val="600"/>
              </a:spcBef>
              <a:buFont typeface="Arial" panose="020B0604020202020204" pitchFamily="34" charset="0"/>
              <a:buChar char="•"/>
            </a:pPr>
            <a:r>
              <a:rPr lang="en-US" dirty="0"/>
              <a:t>The group has </a:t>
            </a:r>
            <a:r>
              <a:rPr lang="en-US" b="1" dirty="0"/>
              <a:t>published several results </a:t>
            </a:r>
            <a:r>
              <a:rPr lang="en-US" dirty="0"/>
              <a:t>concerning the photoproduction of light vector mesons in ultraperipheral </a:t>
            </a:r>
            <a:r>
              <a:rPr lang="en-US" dirty="0" err="1"/>
              <a:t>Pb-Pb</a:t>
            </a:r>
            <a:r>
              <a:rPr lang="en-US" dirty="0"/>
              <a:t> collisions at 5.02 </a:t>
            </a:r>
            <a:r>
              <a:rPr lang="en-US" dirty="0" err="1"/>
              <a:t>TeV</a:t>
            </a:r>
            <a:r>
              <a:rPr lang="en-US" dirty="0"/>
              <a:t> and, for the first time, the identical charged kaon </a:t>
            </a:r>
            <a:r>
              <a:rPr lang="en-US" dirty="0" err="1"/>
              <a:t>femtoscopic</a:t>
            </a:r>
            <a:r>
              <a:rPr lang="en-US" dirty="0"/>
              <a:t> correlations in p-</a:t>
            </a:r>
            <a:r>
              <a:rPr lang="en-US" dirty="0" err="1"/>
              <a:t>Pb</a:t>
            </a:r>
            <a:r>
              <a:rPr lang="en-US" dirty="0"/>
              <a:t> collisions at the energy of √</a:t>
            </a:r>
            <a:r>
              <a:rPr lang="en-US" dirty="0" err="1"/>
              <a:t>sNN</a:t>
            </a:r>
            <a:r>
              <a:rPr lang="en-US" dirty="0"/>
              <a:t>=5.02 </a:t>
            </a:r>
            <a:r>
              <a:rPr lang="en-US" dirty="0" err="1"/>
              <a:t>TeV</a:t>
            </a:r>
            <a:r>
              <a:rPr lang="en-US" dirty="0"/>
              <a:t> that showed consistency with the predictions of hydrodynamic models.</a:t>
            </a:r>
          </a:p>
          <a:p>
            <a:pPr marL="285750" indent="-285750">
              <a:spcBef>
                <a:spcPts val="600"/>
              </a:spcBef>
              <a:buFont typeface="Arial" panose="020B0604020202020204" pitchFamily="34" charset="0"/>
              <a:buChar char="•"/>
            </a:pPr>
            <a:r>
              <a:rPr lang="en-US" dirty="0"/>
              <a:t> The JINR-ALICE group is also interested in a </a:t>
            </a:r>
            <a:r>
              <a:rPr lang="en-US" b="1" dirty="0" err="1"/>
              <a:t>femtoscopic</a:t>
            </a:r>
            <a:r>
              <a:rPr lang="en-US" b="1" dirty="0"/>
              <a:t> correlation </a:t>
            </a:r>
            <a:r>
              <a:rPr lang="en-US" dirty="0"/>
              <a:t>analysis for pairs of opposite sign kaons produced in </a:t>
            </a:r>
            <a:r>
              <a:rPr lang="en-US" dirty="0" err="1"/>
              <a:t>Pb-Pb</a:t>
            </a:r>
            <a:r>
              <a:rPr lang="en-US" dirty="0"/>
              <a:t> collisions at 2.76 </a:t>
            </a:r>
            <a:r>
              <a:rPr lang="en-US" dirty="0" err="1"/>
              <a:t>TeV</a:t>
            </a:r>
            <a:r>
              <a:rPr lang="en-US" dirty="0"/>
              <a:t>. </a:t>
            </a:r>
          </a:p>
          <a:p>
            <a:pPr marL="285750" indent="-285750">
              <a:spcBef>
                <a:spcPts val="600"/>
              </a:spcBef>
              <a:buFont typeface="Arial" panose="020B0604020202020204" pitchFamily="34" charset="0"/>
              <a:buChar char="•"/>
            </a:pPr>
            <a:r>
              <a:rPr lang="en-US" dirty="0"/>
              <a:t>The PAC appreciates the effort of the JINR team in physics analyses and encourages further increase of this effort. </a:t>
            </a:r>
          </a:p>
          <a:p>
            <a:pPr marL="285750" indent="-285750">
              <a:spcBef>
                <a:spcPts val="600"/>
              </a:spcBef>
              <a:buFont typeface="Arial" panose="020B0604020202020204" pitchFamily="34" charset="0"/>
              <a:buChar char="•"/>
            </a:pPr>
            <a:r>
              <a:rPr lang="en-US" dirty="0"/>
              <a:t>In response to the recommendations made by the PAC concerning rejuvenation, three PhD and one undergraduate students were invited to work on the data analysis. </a:t>
            </a:r>
          </a:p>
          <a:p>
            <a:pPr marL="285750" indent="-285750">
              <a:spcBef>
                <a:spcPts val="600"/>
              </a:spcBef>
              <a:buFont typeface="Arial" panose="020B0604020202020204" pitchFamily="34" charset="0"/>
              <a:buChar char="•"/>
            </a:pPr>
            <a:r>
              <a:rPr lang="en-US" dirty="0"/>
              <a:t>The PAC requests the group to submit at the next PAC meeting a detailed plan of its future activities with milestones. </a:t>
            </a:r>
          </a:p>
        </p:txBody>
      </p:sp>
      <p:sp>
        <p:nvSpPr>
          <p:cNvPr id="7" name="Date Placeholder 6">
            <a:extLst>
              <a:ext uri="{FF2B5EF4-FFF2-40B4-BE49-F238E27FC236}">
                <a16:creationId xmlns:a16="http://schemas.microsoft.com/office/drawing/2014/main" id="{FBA7E727-DFA3-314B-852D-08AAFD639417}"/>
              </a:ext>
            </a:extLst>
          </p:cNvPr>
          <p:cNvSpPr>
            <a:spLocks noGrp="1"/>
          </p:cNvSpPr>
          <p:nvPr>
            <p:ph type="dt" sz="half" idx="10"/>
          </p:nvPr>
        </p:nvSpPr>
        <p:spPr/>
        <p:txBody>
          <a:bodyPr/>
          <a:lstStyle/>
          <a:p>
            <a:pPr>
              <a:defRPr/>
            </a:pPr>
            <a:r>
              <a:rPr lang="en-US"/>
              <a:t>Itzhak Tserruya</a:t>
            </a:r>
            <a:endParaRPr lang="fr-FR"/>
          </a:p>
        </p:txBody>
      </p:sp>
      <p:sp>
        <p:nvSpPr>
          <p:cNvPr id="8" name="Footer Placeholder 7">
            <a:extLst>
              <a:ext uri="{FF2B5EF4-FFF2-40B4-BE49-F238E27FC236}">
                <a16:creationId xmlns:a16="http://schemas.microsoft.com/office/drawing/2014/main" id="{6D9D9995-06D6-1245-BF14-FF993B326A73}"/>
              </a:ext>
            </a:extLst>
          </p:cNvPr>
          <p:cNvSpPr>
            <a:spLocks noGrp="1"/>
          </p:cNvSpPr>
          <p:nvPr>
            <p:ph type="ftr" sz="quarter" idx="11"/>
          </p:nvPr>
        </p:nvSpPr>
        <p:spPr/>
        <p:txBody>
          <a:bodyPr/>
          <a:lstStyle/>
          <a:p>
            <a:pPr>
              <a:defRPr/>
            </a:pPr>
            <a:r>
              <a:rPr lang="en-US"/>
              <a:t>127 SC JINR, February 20-21, 2020</a:t>
            </a:r>
            <a:endParaRPr lang="fr-FR"/>
          </a:p>
        </p:txBody>
      </p:sp>
    </p:spTree>
    <p:extLst>
      <p:ext uri="{BB962C8B-B14F-4D97-AF65-F5344CB8AC3E}">
        <p14:creationId xmlns:p14="http://schemas.microsoft.com/office/powerpoint/2010/main" val="123122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127 SC JINR, February 20-21, 2020</a:t>
            </a:r>
            <a:endParaRPr lang="fr-FR"/>
          </a:p>
        </p:txBody>
      </p:sp>
      <p:sp>
        <p:nvSpPr>
          <p:cNvPr id="6" name="AutoShape 18"/>
          <p:cNvSpPr>
            <a:spLocks noGrp="1" noChangeArrowheads="1"/>
          </p:cNvSpPr>
          <p:nvPr>
            <p:ph type="title"/>
          </p:nvPr>
        </p:nvSpPr>
        <p:spPr bwMode="auto">
          <a:xfrm>
            <a:off x="251520" y="332656"/>
            <a:ext cx="8640960" cy="1089660"/>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latin typeface="Arial" panose="020B0604020202020204" pitchFamily="34" charset="0"/>
                <a:cs typeface="Arial" panose="020B0604020202020204" pitchFamily="34" charset="0"/>
              </a:rPr>
              <a:t>Reports on scientific results obtained by the JINR groups in the LHC experiments</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12</a:t>
            </a:fld>
            <a:endParaRPr lang="fr-FR" dirty="0"/>
          </a:p>
        </p:txBody>
      </p:sp>
      <p:sp>
        <p:nvSpPr>
          <p:cNvPr id="5" name="Rectangle 4"/>
          <p:cNvSpPr/>
          <p:nvPr/>
        </p:nvSpPr>
        <p:spPr>
          <a:xfrm>
            <a:off x="269176" y="1524258"/>
            <a:ext cx="8623303" cy="4832092"/>
          </a:xfrm>
          <a:prstGeom prst="rect">
            <a:avLst/>
          </a:prstGeom>
        </p:spPr>
        <p:txBody>
          <a:bodyPr wrap="square">
            <a:spAutoFit/>
          </a:bodyPr>
          <a:lstStyle/>
          <a:p>
            <a:pPr marL="342900" indent="-342900">
              <a:spcBef>
                <a:spcPts val="600"/>
              </a:spcBef>
              <a:buFont typeface="Wingdings" charset="2"/>
              <a:buChar char="v"/>
            </a:pPr>
            <a:r>
              <a:rPr lang="en-US" b="1" dirty="0"/>
              <a:t>ATLAS - E. </a:t>
            </a:r>
            <a:r>
              <a:rPr lang="en-US" b="1" dirty="0" err="1"/>
              <a:t>Khramov</a:t>
            </a:r>
            <a:r>
              <a:rPr lang="en-US" b="1" dirty="0"/>
              <a:t> </a:t>
            </a:r>
          </a:p>
          <a:p>
            <a:pPr marL="285750" indent="-285750">
              <a:spcBef>
                <a:spcPts val="600"/>
              </a:spcBef>
              <a:buFont typeface="Arial" panose="020B0604020202020204" pitchFamily="34" charset="0"/>
              <a:buChar char="•"/>
            </a:pPr>
            <a:r>
              <a:rPr lang="en-US" dirty="0"/>
              <a:t>The group’s members have continued their analyses in defining the structure of the proton at ultrahigh energies, in searches for </a:t>
            </a:r>
            <a:r>
              <a:rPr lang="en-US" dirty="0" err="1"/>
              <a:t>Zγ</a:t>
            </a:r>
            <a:r>
              <a:rPr lang="en-US" dirty="0"/>
              <a:t>, </a:t>
            </a:r>
            <a:r>
              <a:rPr lang="en-US" dirty="0" err="1"/>
              <a:t>Wγ</a:t>
            </a:r>
            <a:r>
              <a:rPr lang="en-US" dirty="0"/>
              <a:t> and </a:t>
            </a:r>
            <a:r>
              <a:rPr lang="en-US" dirty="0" err="1"/>
              <a:t>Hγ</a:t>
            </a:r>
            <a:r>
              <a:rPr lang="en-US" dirty="0"/>
              <a:t> resonances in boosted jet plus photon final states and Supersymmetry processes, and in the search for a valence-like nonperturbative component of heavy quarks in the proton.</a:t>
            </a:r>
          </a:p>
          <a:p>
            <a:pPr marL="285750" indent="-285750">
              <a:spcBef>
                <a:spcPts val="600"/>
              </a:spcBef>
              <a:buFont typeface="Arial" panose="020B0604020202020204" pitchFamily="34" charset="0"/>
              <a:buChar char="•"/>
            </a:pPr>
            <a:r>
              <a:rPr lang="en-US" dirty="0"/>
              <a:t> Results on the search for Pentaquark, for </a:t>
            </a:r>
            <a:r>
              <a:rPr lang="en-US" dirty="0" err="1"/>
              <a:t>B</a:t>
            </a:r>
            <a:r>
              <a:rPr lang="en-US" baseline="-25000" dirty="0" err="1"/>
              <a:t>c</a:t>
            </a:r>
            <a:r>
              <a:rPr lang="en-US" dirty="0"/>
              <a:t> excited states and associated production of the ttbar quark pair and Higgs boson were reported at various international conferences. </a:t>
            </a:r>
          </a:p>
          <a:p>
            <a:pPr marL="285750" indent="-285750">
              <a:spcBef>
                <a:spcPts val="600"/>
              </a:spcBef>
              <a:buFont typeface="Arial" panose="020B0604020202020204" pitchFamily="34" charset="0"/>
              <a:buChar char="•"/>
            </a:pPr>
            <a:r>
              <a:rPr lang="en-US" dirty="0"/>
              <a:t>The JINR group received an ATLAS Software Development Grant to participate in the development of the event triggers indexing infrastructure and implementation of the new configurations mechanism for the </a:t>
            </a:r>
            <a:r>
              <a:rPr lang="en-US" dirty="0" err="1"/>
              <a:t>AthenaMT</a:t>
            </a:r>
            <a:r>
              <a:rPr lang="en-US" dirty="0"/>
              <a:t> framework. This allowed it to increase the Institutional Commitments coverage from 50% in 2018 to 90% in 2019. </a:t>
            </a:r>
          </a:p>
          <a:p>
            <a:pPr marL="285750" indent="-285750">
              <a:spcBef>
                <a:spcPts val="600"/>
              </a:spcBef>
              <a:buFont typeface="Arial" panose="020B0604020202020204" pitchFamily="34" charset="0"/>
              <a:buChar char="•"/>
            </a:pPr>
            <a:r>
              <a:rPr lang="en-US" dirty="0"/>
              <a:t>The PAC appreciates the group’s plans to continue the above mentioned analyses and expand its participation in the ATLAS software development. </a:t>
            </a:r>
            <a:r>
              <a:rPr lang="en-US" sz="1600" dirty="0"/>
              <a:t> </a:t>
            </a:r>
          </a:p>
        </p:txBody>
      </p:sp>
    </p:spTree>
    <p:extLst>
      <p:ext uri="{BB962C8B-B14F-4D97-AF65-F5344CB8AC3E}">
        <p14:creationId xmlns:p14="http://schemas.microsoft.com/office/powerpoint/2010/main" val="132977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127 SC JINR, February 20-21, 2020</a:t>
            </a:r>
            <a:endParaRPr lang="fr-FR"/>
          </a:p>
        </p:txBody>
      </p:sp>
      <p:sp>
        <p:nvSpPr>
          <p:cNvPr id="6" name="AutoShape 18"/>
          <p:cNvSpPr>
            <a:spLocks noGrp="1" noChangeArrowheads="1"/>
          </p:cNvSpPr>
          <p:nvPr>
            <p:ph type="title"/>
          </p:nvPr>
        </p:nvSpPr>
        <p:spPr bwMode="auto">
          <a:xfrm>
            <a:off x="293088" y="332656"/>
            <a:ext cx="8640960" cy="1089660"/>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latin typeface="Arial" panose="020B0604020202020204" pitchFamily="34" charset="0"/>
                <a:cs typeface="Arial" panose="020B0604020202020204" pitchFamily="34" charset="0"/>
              </a:rPr>
              <a:t>Reports on scientific results obtained by the JINR groups in the LHC experiments</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13</a:t>
            </a:fld>
            <a:endParaRPr lang="fr-FR" dirty="0"/>
          </a:p>
        </p:txBody>
      </p:sp>
      <p:sp>
        <p:nvSpPr>
          <p:cNvPr id="5" name="Rectangle 4"/>
          <p:cNvSpPr/>
          <p:nvPr/>
        </p:nvSpPr>
        <p:spPr>
          <a:xfrm>
            <a:off x="293088" y="1772816"/>
            <a:ext cx="8449284" cy="3600986"/>
          </a:xfrm>
          <a:prstGeom prst="rect">
            <a:avLst/>
          </a:prstGeom>
        </p:spPr>
        <p:txBody>
          <a:bodyPr wrap="square">
            <a:spAutoFit/>
          </a:bodyPr>
          <a:lstStyle/>
          <a:p>
            <a:pPr marL="342900" indent="-342900">
              <a:spcBef>
                <a:spcPts val="0"/>
              </a:spcBef>
              <a:spcAft>
                <a:spcPts val="1200"/>
              </a:spcAft>
              <a:buFont typeface="Wingdings" charset="2"/>
              <a:buChar char="v"/>
            </a:pPr>
            <a:r>
              <a:rPr lang="en-US" b="1" dirty="0"/>
              <a:t>CMS – V. </a:t>
            </a:r>
            <a:r>
              <a:rPr lang="en-US" b="1" dirty="0" err="1"/>
              <a:t>Aleksakhin</a:t>
            </a:r>
            <a:endParaRPr lang="en-US" b="1" dirty="0"/>
          </a:p>
          <a:p>
            <a:pPr marL="285750" indent="-285750">
              <a:spcBef>
                <a:spcPts val="0"/>
              </a:spcBef>
              <a:spcAft>
                <a:spcPts val="1200"/>
              </a:spcAft>
              <a:buFont typeface="Arial" panose="020B0604020202020204" pitchFamily="34" charset="0"/>
              <a:buChar char="•"/>
            </a:pPr>
            <a:r>
              <a:rPr lang="en-US" dirty="0"/>
              <a:t>The PAC appreciates the contribution of the JINR group in the search for extra gauge bosons and extra dimensions in the dimuon channel, the recent results on searches for extra Higgs bosons decaying into a pair of b-quarks and muons, and the cross-section measurements of </a:t>
            </a:r>
            <a:r>
              <a:rPr lang="en-US" dirty="0" err="1"/>
              <a:t>Drell</a:t>
            </a:r>
            <a:r>
              <a:rPr lang="en-US" dirty="0"/>
              <a:t>–Yan lepton pair production. </a:t>
            </a:r>
          </a:p>
          <a:p>
            <a:pPr marL="285750" indent="-285750">
              <a:spcBef>
                <a:spcPts val="0"/>
              </a:spcBef>
              <a:spcAft>
                <a:spcPts val="1200"/>
              </a:spcAft>
              <a:buFont typeface="Arial" panose="020B0604020202020204" pitchFamily="34" charset="0"/>
              <a:buChar char="•"/>
            </a:pPr>
            <a:r>
              <a:rPr lang="en-US" dirty="0"/>
              <a:t>The PAC also commends the operation and service work carried out by the group in the Phase 1 </a:t>
            </a:r>
            <a:r>
              <a:rPr lang="en-US" dirty="0" err="1"/>
              <a:t>upgrage</a:t>
            </a:r>
            <a:r>
              <a:rPr lang="en-US" dirty="0"/>
              <a:t> project, in the operation of the Tier1 and Tier2 computer </a:t>
            </a:r>
            <a:r>
              <a:rPr lang="en-US" dirty="0" err="1"/>
              <a:t>centres</a:t>
            </a:r>
            <a:r>
              <a:rPr lang="en-US" dirty="0"/>
              <a:t>, as well as the CMS Regional Operation Centre. </a:t>
            </a:r>
          </a:p>
          <a:p>
            <a:pPr marL="285750" indent="-285750">
              <a:spcBef>
                <a:spcPts val="0"/>
              </a:spcBef>
              <a:spcAft>
                <a:spcPts val="1200"/>
              </a:spcAft>
              <a:buFont typeface="Arial" panose="020B0604020202020204" pitchFamily="34" charset="0"/>
              <a:buChar char="•"/>
            </a:pPr>
            <a:r>
              <a:rPr lang="en-US" dirty="0"/>
              <a:t>The PAC appreciates the JINR group’s activity in the R&amp;D work for the Phase 2 upgrade of the CMS detector.</a:t>
            </a:r>
          </a:p>
        </p:txBody>
      </p:sp>
    </p:spTree>
    <p:extLst>
      <p:ext uri="{BB962C8B-B14F-4D97-AF65-F5344CB8AC3E}">
        <p14:creationId xmlns:p14="http://schemas.microsoft.com/office/powerpoint/2010/main" val="399566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127 SC JINR, February 20-21, 2020</a:t>
            </a:r>
            <a:endParaRPr lang="fr-FR"/>
          </a:p>
        </p:txBody>
      </p:sp>
      <p:sp>
        <p:nvSpPr>
          <p:cNvPr id="6" name="AutoShape 18"/>
          <p:cNvSpPr>
            <a:spLocks noGrp="1" noChangeArrowheads="1"/>
          </p:cNvSpPr>
          <p:nvPr>
            <p:ph type="title"/>
          </p:nvPr>
        </p:nvSpPr>
        <p:spPr bwMode="auto">
          <a:xfrm>
            <a:off x="971600" y="669250"/>
            <a:ext cx="7200800" cy="749141"/>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u="sng" dirty="0">
                <a:solidFill>
                  <a:srgbClr val="FFFF00"/>
                </a:solidFill>
                <a:latin typeface="Arial" panose="020B0604020202020204" pitchFamily="34" charset="0"/>
                <a:cs typeface="Arial" panose="020B0604020202020204" pitchFamily="34" charset="0"/>
              </a:rPr>
              <a:t>Strategic long-range plans</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
        <p:nvSpPr>
          <p:cNvPr id="5" name="Rectangle 4"/>
          <p:cNvSpPr/>
          <p:nvPr/>
        </p:nvSpPr>
        <p:spPr>
          <a:xfrm>
            <a:off x="833213" y="2729417"/>
            <a:ext cx="7992888" cy="2092881"/>
          </a:xfrm>
          <a:prstGeom prst="rect">
            <a:avLst/>
          </a:prstGeom>
        </p:spPr>
        <p:txBody>
          <a:bodyPr wrap="square">
            <a:spAutoFit/>
          </a:bodyPr>
          <a:lstStyle/>
          <a:p>
            <a:pPr marL="342900" indent="-342900">
              <a:spcBef>
                <a:spcPts val="1200"/>
              </a:spcBef>
              <a:buFont typeface="Wingdings" charset="2"/>
              <a:buChar char="v"/>
            </a:pPr>
            <a:r>
              <a:rPr lang="en-US" sz="2000" dirty="0"/>
              <a:t>The PAC takes note of the reports concerning the current preparation of the draft of the Strategic plan for the long-term development of JINR in its major sections, and in particular those related to particle physics, heavy-ion physics and spin physics. </a:t>
            </a:r>
          </a:p>
          <a:p>
            <a:pPr marL="342900" indent="-342900">
              <a:spcBef>
                <a:spcPts val="1200"/>
              </a:spcBef>
              <a:buFont typeface="Wingdings" charset="2"/>
              <a:buChar char="v"/>
            </a:pPr>
            <a:r>
              <a:rPr lang="en-US" sz="2000" dirty="0"/>
              <a:t>The PAC looks forward to being informed about the final version of the Strategic plan.</a:t>
            </a:r>
          </a:p>
        </p:txBody>
      </p:sp>
      <p:sp>
        <p:nvSpPr>
          <p:cNvPr id="9" name="TextBox 8">
            <a:extLst>
              <a:ext uri="{FF2B5EF4-FFF2-40B4-BE49-F238E27FC236}">
                <a16:creationId xmlns:a16="http://schemas.microsoft.com/office/drawing/2014/main" id="{69EA5588-59BA-C843-B6C2-46FF0100E9AE}"/>
              </a:ext>
            </a:extLst>
          </p:cNvPr>
          <p:cNvSpPr txBox="1"/>
          <p:nvPr/>
        </p:nvSpPr>
        <p:spPr>
          <a:xfrm>
            <a:off x="6444208" y="1556792"/>
            <a:ext cx="2355132" cy="307777"/>
          </a:xfrm>
          <a:prstGeom prst="rect">
            <a:avLst/>
          </a:prstGeom>
          <a:noFill/>
        </p:spPr>
        <p:txBody>
          <a:bodyPr wrap="none" rtlCol="0">
            <a:spAutoFit/>
          </a:bodyPr>
          <a:lstStyle/>
          <a:p>
            <a:r>
              <a:rPr lang="en-US" sz="1400" i="1" dirty="0"/>
              <a:t>B. </a:t>
            </a:r>
            <a:r>
              <a:rPr lang="en-US" sz="1400" i="1" dirty="0" err="1"/>
              <a:t>Sharkov</a:t>
            </a:r>
            <a:r>
              <a:rPr lang="en-US" sz="1400" i="1" dirty="0"/>
              <a:t> and D. </a:t>
            </a:r>
            <a:r>
              <a:rPr lang="en-US" sz="1400" i="1" dirty="0" err="1"/>
              <a:t>Naumov</a:t>
            </a:r>
            <a:endParaRPr lang="en-US" sz="1400" i="1" dirty="0"/>
          </a:p>
        </p:txBody>
      </p:sp>
    </p:spTree>
    <p:extLst>
      <p:ext uri="{BB962C8B-B14F-4D97-AF65-F5344CB8AC3E}">
        <p14:creationId xmlns:p14="http://schemas.microsoft.com/office/powerpoint/2010/main" val="138444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127 SC JINR, February 20-21, 2020</a:t>
            </a:r>
            <a:endParaRPr lang="fr-FR"/>
          </a:p>
        </p:txBody>
      </p:sp>
      <p:sp>
        <p:nvSpPr>
          <p:cNvPr id="6" name="AutoShape 18"/>
          <p:cNvSpPr>
            <a:spLocks noGrp="1" noChangeArrowheads="1"/>
          </p:cNvSpPr>
          <p:nvPr>
            <p:ph type="title"/>
          </p:nvPr>
        </p:nvSpPr>
        <p:spPr bwMode="auto">
          <a:xfrm>
            <a:off x="971600" y="669250"/>
            <a:ext cx="7200800" cy="749141"/>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u="sng" dirty="0">
                <a:solidFill>
                  <a:srgbClr val="FFFF00"/>
                </a:solidFill>
                <a:latin typeface="Arial" panose="020B0604020202020204" pitchFamily="34" charset="0"/>
                <a:cs typeface="Arial" panose="020B0604020202020204" pitchFamily="34" charset="0"/>
              </a:rPr>
              <a:t>Scientific Report</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15</a:t>
            </a:fld>
            <a:endParaRPr lang="fr-FR" dirty="0"/>
          </a:p>
        </p:txBody>
      </p:sp>
      <p:sp>
        <p:nvSpPr>
          <p:cNvPr id="5" name="Rectangle 4"/>
          <p:cNvSpPr/>
          <p:nvPr/>
        </p:nvSpPr>
        <p:spPr>
          <a:xfrm>
            <a:off x="693912" y="2708920"/>
            <a:ext cx="7992888" cy="1477328"/>
          </a:xfrm>
          <a:prstGeom prst="rect">
            <a:avLst/>
          </a:prstGeom>
        </p:spPr>
        <p:txBody>
          <a:bodyPr wrap="square">
            <a:spAutoFit/>
          </a:bodyPr>
          <a:lstStyle/>
          <a:p>
            <a:pPr marL="342900" indent="-342900">
              <a:spcBef>
                <a:spcPts val="1200"/>
              </a:spcBef>
              <a:buFont typeface="Wingdings" charset="2"/>
              <a:buChar char="v"/>
            </a:pPr>
            <a:r>
              <a:rPr lang="en-US" sz="2000" dirty="0"/>
              <a:t>The PAC heard with interest the report “Pion at various stages of heavy-ion collisions” presented by E. </a:t>
            </a:r>
            <a:r>
              <a:rPr lang="en-US" sz="2000" dirty="0" err="1"/>
              <a:t>Kolomeitsev</a:t>
            </a:r>
            <a:r>
              <a:rPr lang="en-US" sz="2000" dirty="0"/>
              <a:t>  and thanks the speaker for his presentation.</a:t>
            </a:r>
          </a:p>
          <a:p>
            <a:pPr>
              <a:spcBef>
                <a:spcPts val="1200"/>
              </a:spcBef>
            </a:pPr>
            <a:endParaRPr lang="en-US" sz="2000" dirty="0"/>
          </a:p>
        </p:txBody>
      </p:sp>
    </p:spTree>
    <p:extLst>
      <p:ext uri="{BB962C8B-B14F-4D97-AF65-F5344CB8AC3E}">
        <p14:creationId xmlns:p14="http://schemas.microsoft.com/office/powerpoint/2010/main" val="361696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127 SC JINR, February 20-21, 2020</a:t>
            </a:r>
            <a:endParaRPr lang="fr-FR"/>
          </a:p>
        </p:txBody>
      </p:sp>
      <p:sp>
        <p:nvSpPr>
          <p:cNvPr id="6" name="AutoShape 18"/>
          <p:cNvSpPr>
            <a:spLocks noGrp="1" noChangeArrowheads="1"/>
          </p:cNvSpPr>
          <p:nvPr>
            <p:ph type="title"/>
          </p:nvPr>
        </p:nvSpPr>
        <p:spPr bwMode="auto">
          <a:xfrm>
            <a:off x="467544" y="116632"/>
            <a:ext cx="8229600" cy="1143000"/>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rPr>
              <a:t>Presentations by young scientists</a:t>
            </a:r>
          </a:p>
        </p:txBody>
      </p:sp>
      <p:sp>
        <p:nvSpPr>
          <p:cNvPr id="8" name="AutoShape 18"/>
          <p:cNvSpPr>
            <a:spLocks noChangeArrowheads="1"/>
          </p:cNvSpPr>
          <p:nvPr/>
        </p:nvSpPr>
        <p:spPr bwMode="auto">
          <a:xfrm>
            <a:off x="305272" y="2204865"/>
            <a:ext cx="8533456" cy="187285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marL="342900" indent="-342900">
              <a:spcBef>
                <a:spcPts val="1200"/>
              </a:spcBef>
              <a:buFont typeface="Wingdings" charset="2"/>
              <a:buChar char="v"/>
            </a:pPr>
            <a:r>
              <a:rPr lang="en-US" sz="2000" dirty="0"/>
              <a:t>The PAC reviewed 18 poster presentations in particle physics by young scientists from DLNP, BLTP and VBLHEP. </a:t>
            </a:r>
          </a:p>
          <a:p>
            <a:pPr marL="342900" indent="-342900">
              <a:spcBef>
                <a:spcPts val="1200"/>
              </a:spcBef>
              <a:buFont typeface="Wingdings" charset="2"/>
              <a:buChar char="v"/>
            </a:pPr>
            <a:r>
              <a:rPr lang="en-US" sz="2000" dirty="0"/>
              <a:t>The Committee selected the poster “Real-time detection of supernova neutrino signal ” presented by A. </a:t>
            </a:r>
            <a:r>
              <a:rPr lang="en-US" sz="2000" dirty="0" err="1"/>
              <a:t>Sheshukov</a:t>
            </a:r>
            <a:r>
              <a:rPr lang="en-US" sz="2000" dirty="0"/>
              <a:t> to be reported at this session of the Scientific Council.</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16</a:t>
            </a:fld>
            <a:endParaRPr lang="fr-FR"/>
          </a:p>
        </p:txBody>
      </p:sp>
    </p:spTree>
    <p:extLst>
      <p:ext uri="{BB962C8B-B14F-4D97-AF65-F5344CB8AC3E}">
        <p14:creationId xmlns:p14="http://schemas.microsoft.com/office/powerpoint/2010/main" val="232158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000" dirty="0">
                <a:solidFill>
                  <a:srgbClr val="FFFF00"/>
                </a:solidFill>
              </a:rPr>
              <a:t>Next PAC-PP  Meeting – February 3-4, 2020</a:t>
            </a:r>
          </a:p>
        </p:txBody>
      </p:sp>
      <p:sp>
        <p:nvSpPr>
          <p:cNvPr id="10" name="Rectangle 9"/>
          <p:cNvSpPr/>
          <p:nvPr/>
        </p:nvSpPr>
        <p:spPr>
          <a:xfrm>
            <a:off x="0" y="1481640"/>
            <a:ext cx="9036496" cy="4616648"/>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PAC-PP will be held </a:t>
            </a:r>
            <a:r>
              <a:rPr lang="en-US" b="1" i="1" u="sng" dirty="0">
                <a:latin typeface="Arial"/>
                <a:cs typeface="Arial"/>
              </a:rPr>
              <a:t>on June 29-30, 2020</a:t>
            </a:r>
          </a:p>
          <a:p>
            <a:pPr marL="285750" indent="-285750">
              <a:spcBef>
                <a:spcPts val="600"/>
              </a:spcBef>
              <a:spcAft>
                <a:spcPts val="600"/>
              </a:spcAft>
              <a:buFont typeface="Arial"/>
              <a:buChar char="•"/>
            </a:pPr>
            <a:r>
              <a:rPr lang="en-US" dirty="0">
                <a:latin typeface="Arial"/>
                <a:cs typeface="Arial"/>
              </a:rPr>
              <a:t>The following items are proposed to be included in the agenda of the next meeting:</a:t>
            </a:r>
            <a:endParaRPr lang="en-US" dirty="0"/>
          </a:p>
          <a:p>
            <a:pPr marL="742950" lvl="1" indent="-285750">
              <a:spcAft>
                <a:spcPts val="600"/>
              </a:spcAft>
              <a:buFont typeface="Wingdings" charset="2"/>
              <a:buChar char="²"/>
            </a:pPr>
            <a:r>
              <a:rPr lang="en-US" dirty="0">
                <a:latin typeface="Arial"/>
                <a:cs typeface="Arial"/>
              </a:rPr>
              <a:t>Follow-up on the to-do-list from this PAC meeting </a:t>
            </a:r>
            <a:endParaRPr lang="en-US" b="1" i="1" dirty="0">
              <a:latin typeface="Arial"/>
              <a:cs typeface="Arial"/>
            </a:endParaRPr>
          </a:p>
          <a:p>
            <a:pPr marL="742950" lvl="1" indent="-285750">
              <a:spcAft>
                <a:spcPts val="600"/>
              </a:spcAft>
              <a:buFont typeface="Wingdings" charset="2"/>
              <a:buChar char="²"/>
            </a:pPr>
            <a:r>
              <a:rPr lang="en-US" dirty="0">
                <a:latin typeface="Arial"/>
                <a:cs typeface="Arial"/>
              </a:rPr>
              <a:t>Status report on the </a:t>
            </a:r>
            <a:r>
              <a:rPr lang="en-US" dirty="0" err="1">
                <a:latin typeface="Arial"/>
                <a:cs typeface="Arial"/>
              </a:rPr>
              <a:t>Nuclotron</a:t>
            </a:r>
            <a:r>
              <a:rPr lang="en-US" dirty="0">
                <a:latin typeface="Arial"/>
                <a:cs typeface="Arial"/>
              </a:rPr>
              <a:t>-NICA project</a:t>
            </a:r>
          </a:p>
          <a:p>
            <a:pPr marL="742950" lvl="1" indent="-285750">
              <a:spcAft>
                <a:spcPts val="600"/>
              </a:spcAft>
              <a:buFont typeface="Wingdings" charset="2"/>
              <a:buChar char="²"/>
            </a:pPr>
            <a:r>
              <a:rPr lang="en-US" dirty="0">
                <a:latin typeface="Arial"/>
                <a:cs typeface="Arial"/>
              </a:rPr>
              <a:t>Status report from the Coordinator of the </a:t>
            </a:r>
            <a:r>
              <a:rPr lang="en-US" dirty="0" err="1">
                <a:latin typeface="Arial"/>
                <a:cs typeface="Arial"/>
              </a:rPr>
              <a:t>Nuclotron</a:t>
            </a:r>
            <a:r>
              <a:rPr lang="en-US" dirty="0">
                <a:latin typeface="Arial"/>
                <a:cs typeface="Arial"/>
              </a:rPr>
              <a:t> experimental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infrastructure issues including </a:t>
            </a:r>
            <a:r>
              <a:rPr lang="en-US" dirty="0" err="1">
                <a:latin typeface="Arial"/>
                <a:cs typeface="Arial"/>
              </a:rPr>
              <a:t>Nuclotron</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the MPD project </a:t>
            </a:r>
          </a:p>
          <a:p>
            <a:pPr marL="742950" lvl="1" indent="-285750">
              <a:spcAft>
                <a:spcPts val="600"/>
              </a:spcAft>
              <a:buFont typeface="Wingdings" charset="2"/>
              <a:buChar char="²"/>
            </a:pPr>
            <a:r>
              <a:rPr lang="en-US" dirty="0">
                <a:latin typeface="Arial"/>
                <a:cs typeface="Arial"/>
              </a:rPr>
              <a:t>Status report on the BM@N project </a:t>
            </a:r>
            <a:endParaRPr lang="en-US" dirty="0"/>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2020</a:t>
            </a:r>
          </a:p>
          <a:p>
            <a:pPr marL="742950" lvl="1" indent="-285750">
              <a:spcAft>
                <a:spcPts val="600"/>
              </a:spcAft>
              <a:buFont typeface="Wingdings" charset="2"/>
              <a:buChar char="²"/>
            </a:pPr>
            <a:r>
              <a:rPr lang="en-US" dirty="0"/>
              <a:t>Posters from young physicists</a:t>
            </a:r>
          </a:p>
          <a:p>
            <a:r>
              <a:rPr lang="en-US" dirty="0"/>
              <a:t> </a:t>
            </a:r>
          </a:p>
          <a:p>
            <a:pPr marL="742950" lvl="1" indent="-285750">
              <a:spcAft>
                <a:spcPts val="600"/>
              </a:spcAft>
              <a:buFont typeface="Wingdings" charset="2"/>
              <a:buChar char="²"/>
            </a:pP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17</a:t>
            </a:fld>
            <a:endParaRPr lang="fr-FR"/>
          </a:p>
        </p:txBody>
      </p:sp>
      <p:sp>
        <p:nvSpPr>
          <p:cNvPr id="2" name="Date Placeholder 1">
            <a:extLst>
              <a:ext uri="{FF2B5EF4-FFF2-40B4-BE49-F238E27FC236}">
                <a16:creationId xmlns:a16="http://schemas.microsoft.com/office/drawing/2014/main" id="{275556D8-6196-3246-8AD3-9067A897335D}"/>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387793D9-F16F-4D42-A9BD-E6CC16536869}"/>
              </a:ext>
            </a:extLst>
          </p:cNvPr>
          <p:cNvSpPr>
            <a:spLocks noGrp="1"/>
          </p:cNvSpPr>
          <p:nvPr>
            <p:ph type="ftr" sz="quarter" idx="11"/>
          </p:nvPr>
        </p:nvSpPr>
        <p:spPr/>
        <p:txBody>
          <a:bodyPr/>
          <a:lstStyle/>
          <a:p>
            <a:pPr>
              <a:defRPr/>
            </a:pPr>
            <a:r>
              <a:rPr lang="en-US"/>
              <a:t>127 SC JINR, February 20-21, 2020</a:t>
            </a:r>
            <a:endParaRPr lang="fr-FR"/>
          </a:p>
        </p:txBody>
      </p:sp>
    </p:spTree>
    <p:extLst>
      <p:ext uri="{BB962C8B-B14F-4D97-AF65-F5344CB8AC3E}">
        <p14:creationId xmlns:p14="http://schemas.microsoft.com/office/powerpoint/2010/main" val="78256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a:ea typeface="+mj-ea"/>
            </a:endParaRPr>
          </a:p>
        </p:txBody>
      </p:sp>
      <p:sp>
        <p:nvSpPr>
          <p:cNvPr id="734211" name="Rectangle 3"/>
          <p:cNvSpPr>
            <a:spLocks noGrp="1" noChangeArrowheads="1"/>
          </p:cNvSpPr>
          <p:nvPr>
            <p:ph type="body" idx="1"/>
          </p:nvPr>
        </p:nvSpPr>
        <p:spPr>
          <a:xfrm>
            <a:off x="683568" y="3519383"/>
            <a:ext cx="8305800" cy="1828800"/>
          </a:xfrm>
        </p:spPr>
        <p:txBody>
          <a:bodyPr/>
          <a:lstStyle/>
          <a:p>
            <a:pPr marL="0" indent="0" algn="ctr" eaLnBrk="1" hangingPunct="1">
              <a:buNone/>
            </a:pPr>
            <a:r>
              <a:rPr lang="en-US" sz="8800" i="1" dirty="0">
                <a:latin typeface="Arial" charset="0"/>
                <a:cs typeface="Arial" charset="0"/>
              </a:rPr>
              <a:t>Thank you! </a:t>
            </a: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a:t>Itzhak Tserruya</a:t>
            </a:r>
          </a:p>
        </p:txBody>
      </p:sp>
      <p:sp>
        <p:nvSpPr>
          <p:cNvPr id="3" name="Footer Placeholder 2"/>
          <p:cNvSpPr>
            <a:spLocks noGrp="1"/>
          </p:cNvSpPr>
          <p:nvPr>
            <p:ph type="ftr" sz="quarter" idx="11"/>
          </p:nvPr>
        </p:nvSpPr>
        <p:spPr/>
        <p:txBody>
          <a:bodyPr/>
          <a:lstStyle/>
          <a:p>
            <a:r>
              <a:rPr lang="en-US"/>
              <a:t>127 SC JINR, February 20-21, 2020</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18</a:t>
            </a:fld>
            <a:endParaRPr lang="fr-FR"/>
          </a:p>
        </p:txBody>
      </p:sp>
      <p:pic>
        <p:nvPicPr>
          <p:cNvPr id="6" name="Picture 5">
            <a:extLst>
              <a:ext uri="{FF2B5EF4-FFF2-40B4-BE49-F238E27FC236}">
                <a16:creationId xmlns:a16="http://schemas.microsoft.com/office/drawing/2014/main" id="{3BA8F928-6B88-F74B-8624-1FC340BC24ED}"/>
              </a:ext>
            </a:extLst>
          </p:cNvPr>
          <p:cNvPicPr>
            <a:picLocks noChangeAspect="1"/>
          </p:cNvPicPr>
          <p:nvPr/>
        </p:nvPicPr>
        <p:blipFill rotWithShape="1">
          <a:blip r:embed="rId3">
            <a:extLst>
              <a:ext uri="{28A0092B-C50C-407E-A947-70E740481C1C}">
                <a14:useLocalDpi xmlns:a14="http://schemas.microsoft.com/office/drawing/2010/main" val="0"/>
              </a:ext>
            </a:extLst>
          </a:blip>
          <a:srcRect b="44613"/>
          <a:stretch/>
        </p:blipFill>
        <p:spPr>
          <a:xfrm>
            <a:off x="818306" y="274638"/>
            <a:ext cx="7507388" cy="5894177"/>
          </a:xfrm>
          <a:prstGeom prst="rect">
            <a:avLst/>
          </a:prstGeom>
        </p:spPr>
      </p:pic>
    </p:spTree>
    <p:extLst>
      <p:ext uri="{BB962C8B-B14F-4D97-AF65-F5344CB8AC3E}">
        <p14:creationId xmlns:p14="http://schemas.microsoft.com/office/powerpoint/2010/main" val="31093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52</a:t>
            </a:r>
            <a:r>
              <a:rPr lang="en-US" sz="4000" u="sng" baseline="30000" dirty="0">
                <a:solidFill>
                  <a:srgbClr val="FFFF00"/>
                </a:solidFill>
              </a:rPr>
              <a:t>nd</a:t>
            </a:r>
            <a:r>
              <a:rPr lang="en-US" sz="4000" u="sng" dirty="0">
                <a:solidFill>
                  <a:srgbClr val="FFFF00"/>
                </a:solidFill>
              </a:rPr>
              <a:t> PAC-PP Agenda – February 3-4, 2020 </a:t>
            </a:r>
          </a:p>
        </p:txBody>
      </p:sp>
      <p:pic>
        <p:nvPicPr>
          <p:cNvPr id="7" name="Picture 6">
            <a:extLst>
              <a:ext uri="{FF2B5EF4-FFF2-40B4-BE49-F238E27FC236}">
                <a16:creationId xmlns:a16="http://schemas.microsoft.com/office/drawing/2014/main" id="{2701B73C-DD44-E24C-8219-A3A3EC8C50EC}"/>
              </a:ext>
            </a:extLst>
          </p:cNvPr>
          <p:cNvPicPr>
            <a:picLocks noChangeAspect="1"/>
          </p:cNvPicPr>
          <p:nvPr/>
        </p:nvPicPr>
        <p:blipFill rotWithShape="1">
          <a:blip r:embed="rId3">
            <a:extLst>
              <a:ext uri="{28A0092B-C50C-407E-A947-70E740481C1C}">
                <a14:useLocalDpi xmlns:a14="http://schemas.microsoft.com/office/drawing/2010/main" val="0"/>
              </a:ext>
            </a:extLst>
          </a:blip>
          <a:srcRect l="8324" t="5882" r="5103" b="12941"/>
          <a:stretch/>
        </p:blipFill>
        <p:spPr>
          <a:xfrm>
            <a:off x="161987" y="1102375"/>
            <a:ext cx="4260354" cy="5653161"/>
          </a:xfrm>
          <a:prstGeom prst="rect">
            <a:avLst/>
          </a:prstGeom>
          <a:solidFill>
            <a:schemeClr val="bg1"/>
          </a:solidFill>
          <a:ln w="25400">
            <a:solidFill>
              <a:schemeClr val="tx1"/>
            </a:solidFill>
          </a:ln>
        </p:spPr>
      </p:pic>
      <p:pic>
        <p:nvPicPr>
          <p:cNvPr id="8" name="Picture 7">
            <a:extLst>
              <a:ext uri="{FF2B5EF4-FFF2-40B4-BE49-F238E27FC236}">
                <a16:creationId xmlns:a16="http://schemas.microsoft.com/office/drawing/2014/main" id="{259ADCFA-F4B6-5E46-B3EB-235476531965}"/>
              </a:ext>
            </a:extLst>
          </p:cNvPr>
          <p:cNvPicPr>
            <a:picLocks noChangeAspect="1"/>
          </p:cNvPicPr>
          <p:nvPr/>
        </p:nvPicPr>
        <p:blipFill rotWithShape="1">
          <a:blip r:embed="rId4">
            <a:extLst>
              <a:ext uri="{28A0092B-C50C-407E-A947-70E740481C1C}">
                <a14:useLocalDpi xmlns:a14="http://schemas.microsoft.com/office/drawing/2010/main" val="0"/>
              </a:ext>
            </a:extLst>
          </a:blip>
          <a:srcRect l="6504" t="2809" r="3652" b="9641"/>
          <a:stretch/>
        </p:blipFill>
        <p:spPr>
          <a:xfrm>
            <a:off x="4716016" y="1102375"/>
            <a:ext cx="4104457" cy="5660010"/>
          </a:xfrm>
          <a:prstGeom prst="rect">
            <a:avLst/>
          </a:prstGeom>
          <a:ln w="25400">
            <a:solidFill>
              <a:schemeClr val="tx1"/>
            </a:solidFill>
          </a:ln>
        </p:spPr>
      </p:pic>
      <p:sp>
        <p:nvSpPr>
          <p:cNvPr id="10" name="AutoShape 18">
            <a:extLst>
              <a:ext uri="{FF2B5EF4-FFF2-40B4-BE49-F238E27FC236}">
                <a16:creationId xmlns:a16="http://schemas.microsoft.com/office/drawing/2014/main" id="{3E421253-2EA3-5946-94E7-C39F4F0F486B}"/>
              </a:ext>
            </a:extLst>
          </p:cNvPr>
          <p:cNvSpPr>
            <a:spLocks noChangeArrowheads="1"/>
          </p:cNvSpPr>
          <p:nvPr/>
        </p:nvSpPr>
        <p:spPr bwMode="auto">
          <a:xfrm>
            <a:off x="333872" y="2158257"/>
            <a:ext cx="8352928" cy="3541395"/>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1200"/>
              </a:spcAft>
            </a:pPr>
            <a:r>
              <a:rPr lang="en-US" sz="2400" b="1" i="1" dirty="0">
                <a:solidFill>
                  <a:srgbClr val="000090"/>
                </a:solidFill>
              </a:rPr>
              <a:t>Highlights of the 52</a:t>
            </a:r>
            <a:r>
              <a:rPr lang="en-US" sz="2400" b="1" i="1" baseline="30000" dirty="0">
                <a:solidFill>
                  <a:srgbClr val="000090"/>
                </a:solidFill>
              </a:rPr>
              <a:t>nd</a:t>
            </a:r>
            <a:r>
              <a:rPr lang="en-US" sz="2400" b="1" i="1" dirty="0">
                <a:solidFill>
                  <a:srgbClr val="000090"/>
                </a:solidFill>
              </a:rPr>
              <a:t> PAC-PP meeting: </a:t>
            </a:r>
          </a:p>
          <a:p>
            <a:pPr marL="342900" indent="-342900">
              <a:spcAft>
                <a:spcPts val="1200"/>
              </a:spcAft>
              <a:buFont typeface="Wingdings" charset="2"/>
              <a:buChar char="v"/>
            </a:pPr>
            <a:r>
              <a:rPr lang="en-US" sz="2400" b="1" i="1" dirty="0">
                <a:solidFill>
                  <a:srgbClr val="000090"/>
                </a:solidFill>
              </a:rPr>
              <a:t>Update reports on NICA, MPD and BM@N</a:t>
            </a:r>
          </a:p>
          <a:p>
            <a:pPr marL="342900" indent="-342900">
              <a:spcAft>
                <a:spcPts val="600"/>
              </a:spcAft>
              <a:buFont typeface="Wingdings" charset="2"/>
              <a:buChar char="v"/>
            </a:pPr>
            <a:r>
              <a:rPr lang="en-US" sz="2400" b="1" i="1" dirty="0">
                <a:solidFill>
                  <a:srgbClr val="000090"/>
                </a:solidFill>
              </a:rPr>
              <a:t>Projects seeking continuation / revised / new theme:  </a:t>
            </a:r>
          </a:p>
          <a:p>
            <a:pPr>
              <a:spcAft>
                <a:spcPts val="600"/>
              </a:spcAft>
            </a:pPr>
            <a:r>
              <a:rPr lang="en-US" sz="2400" b="1" i="1" dirty="0">
                <a:solidFill>
                  <a:srgbClr val="000090"/>
                </a:solidFill>
              </a:rPr>
              <a:t>    	ATLAS upgrade</a:t>
            </a:r>
          </a:p>
          <a:p>
            <a:pPr>
              <a:spcAft>
                <a:spcPts val="600"/>
              </a:spcAft>
            </a:pPr>
            <a:r>
              <a:rPr lang="en-US" sz="2400" b="1" i="1" dirty="0">
                <a:solidFill>
                  <a:srgbClr val="000090"/>
                </a:solidFill>
              </a:rPr>
              <a:t>    	NA64, FASA</a:t>
            </a:r>
          </a:p>
          <a:p>
            <a:pPr>
              <a:spcAft>
                <a:spcPts val="600"/>
              </a:spcAft>
            </a:pPr>
            <a:r>
              <a:rPr lang="en-US" sz="2400" b="1" i="1" dirty="0">
                <a:solidFill>
                  <a:srgbClr val="000090"/>
                </a:solidFill>
              </a:rPr>
              <a:t>    	Mu2e Meg-II, COMET</a:t>
            </a:r>
          </a:p>
          <a:p>
            <a:pPr marL="342900" indent="-342900">
              <a:spcAft>
                <a:spcPts val="600"/>
              </a:spcAft>
              <a:buFont typeface="Wingdings" pitchFamily="2" charset="2"/>
              <a:buChar char="v"/>
            </a:pPr>
            <a:r>
              <a:rPr lang="en-US" sz="2400" b="1" i="1" dirty="0">
                <a:solidFill>
                  <a:srgbClr val="000090"/>
                </a:solidFill>
              </a:rPr>
              <a:t>Reports from ALICE, ATLAS and CMS</a:t>
            </a:r>
          </a:p>
        </p:txBody>
      </p:sp>
      <p:sp>
        <p:nvSpPr>
          <p:cNvPr id="4" name="Slide Number Placeholder 3">
            <a:extLst>
              <a:ext uri="{FF2B5EF4-FFF2-40B4-BE49-F238E27FC236}">
                <a16:creationId xmlns:a16="http://schemas.microsoft.com/office/drawing/2014/main" id="{79FDBFDD-D022-D545-92F2-D28211B55595}"/>
              </a:ext>
            </a:extLst>
          </p:cNvPr>
          <p:cNvSpPr>
            <a:spLocks noGrp="1"/>
          </p:cNvSpPr>
          <p:nvPr>
            <p:ph type="sldNum" sz="quarter" idx="12"/>
          </p:nvPr>
        </p:nvSpPr>
        <p:spPr/>
        <p:txBody>
          <a:bodyPr/>
          <a:lstStyle/>
          <a:p>
            <a:pPr>
              <a:defRPr/>
            </a:pPr>
            <a:fld id="{16AAA047-8AEF-4C69-86C3-C9A280890182}" type="slidenum">
              <a:rPr lang="fr-FR" smtClean="0"/>
              <a:pPr>
                <a:defRPr/>
              </a:pPr>
              <a:t>2</a:t>
            </a:fld>
            <a:endParaRPr lang="fr-FR"/>
          </a:p>
        </p:txBody>
      </p:sp>
    </p:spTree>
    <p:extLst>
      <p:ext uri="{BB962C8B-B14F-4D97-AF65-F5344CB8AC3E}">
        <p14:creationId xmlns:p14="http://schemas.microsoft.com/office/powerpoint/2010/main" val="32090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827584" y="64144"/>
            <a:ext cx="6984776" cy="68103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rPr>
              <a:t>Report on the </a:t>
            </a:r>
            <a:r>
              <a:rPr lang="en-US" sz="3200" u="sng" dirty="0" err="1">
                <a:solidFill>
                  <a:srgbClr val="FFFF00"/>
                </a:solidFill>
              </a:rPr>
              <a:t>Nuclotron</a:t>
            </a:r>
            <a:r>
              <a:rPr lang="en-US" sz="3200" u="sng" dirty="0">
                <a:solidFill>
                  <a:srgbClr val="FFFF00"/>
                </a:solidFill>
              </a:rPr>
              <a:t>-NICA project</a:t>
            </a:r>
          </a:p>
          <a:p>
            <a:pPr algn="ctr"/>
            <a:endParaRPr lang="en-US" sz="800" u="sng" dirty="0">
              <a:solidFill>
                <a:srgbClr val="FFFF00"/>
              </a:solidFill>
            </a:endParaRPr>
          </a:p>
        </p:txBody>
      </p:sp>
      <p:sp>
        <p:nvSpPr>
          <p:cNvPr id="13" name="AutoShape 7"/>
          <p:cNvSpPr>
            <a:spLocks noChangeArrowheads="1"/>
          </p:cNvSpPr>
          <p:nvPr/>
        </p:nvSpPr>
        <p:spPr bwMode="auto">
          <a:xfrm>
            <a:off x="71500" y="836712"/>
            <a:ext cx="9001000" cy="1717288"/>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is pleased to note that all the magnets of the Booster synchrotron have been installed in the ring and that commissioning work has started. </a:t>
            </a:r>
          </a:p>
          <a:p>
            <a:pPr marL="90900" indent="-342900">
              <a:spcAft>
                <a:spcPts val="600"/>
              </a:spcAft>
              <a:buFont typeface="Wingdings" charset="2"/>
              <a:buChar char="q"/>
            </a:pPr>
            <a:r>
              <a:rPr lang="en-US" dirty="0"/>
              <a:t>The PAC supports the active preparatory work for starting the collider assembly: test of the RF1 system and progress in the serial production of the collider magnets.</a:t>
            </a:r>
          </a:p>
        </p:txBody>
      </p:sp>
      <p:sp>
        <p:nvSpPr>
          <p:cNvPr id="8" name="TextBox 7"/>
          <p:cNvSpPr txBox="1"/>
          <p:nvPr/>
        </p:nvSpPr>
        <p:spPr>
          <a:xfrm>
            <a:off x="7837931" y="250774"/>
            <a:ext cx="962123" cy="307777"/>
          </a:xfrm>
          <a:prstGeom prst="rect">
            <a:avLst/>
          </a:prstGeom>
          <a:noFill/>
        </p:spPr>
        <p:txBody>
          <a:bodyPr wrap="none" rtlCol="0">
            <a:spAutoFit/>
          </a:bodyPr>
          <a:lstStyle/>
          <a:p>
            <a:r>
              <a:rPr lang="en-US" sz="1400" i="1" dirty="0"/>
              <a:t>A. </a:t>
            </a:r>
            <a:r>
              <a:rPr lang="en-US" sz="1400" i="1" dirty="0" err="1"/>
              <a:t>Sidorin</a:t>
            </a:r>
            <a:endParaRPr lang="en-US" sz="1400" i="1" dirty="0"/>
          </a:p>
        </p:txBody>
      </p:sp>
      <p:pic>
        <p:nvPicPr>
          <p:cNvPr id="9" name="Рисунок 2">
            <a:extLst>
              <a:ext uri="{FF2B5EF4-FFF2-40B4-BE49-F238E27FC236}">
                <a16:creationId xmlns:a16="http://schemas.microsoft.com/office/drawing/2014/main" id="{250C464B-2D97-2740-99C5-E12E1A01F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734" y="2708920"/>
            <a:ext cx="5353320" cy="4014990"/>
          </a:xfrm>
          <a:prstGeom prst="rect">
            <a:avLst/>
          </a:prstGeom>
        </p:spPr>
      </p:pic>
      <p:sp>
        <p:nvSpPr>
          <p:cNvPr id="10" name="TextBox 9">
            <a:extLst>
              <a:ext uri="{FF2B5EF4-FFF2-40B4-BE49-F238E27FC236}">
                <a16:creationId xmlns:a16="http://schemas.microsoft.com/office/drawing/2014/main" id="{F1F06777-674D-F642-BEDC-2F152990A5C7}"/>
              </a:ext>
            </a:extLst>
          </p:cNvPr>
          <p:cNvSpPr txBox="1"/>
          <p:nvPr/>
        </p:nvSpPr>
        <p:spPr>
          <a:xfrm>
            <a:off x="251520" y="2832161"/>
            <a:ext cx="3096344" cy="3323987"/>
          </a:xfrm>
          <a:prstGeom prst="rect">
            <a:avLst/>
          </a:prstGeom>
          <a:solidFill>
            <a:schemeClr val="bg2">
              <a:lumMod val="20000"/>
              <a:lumOff val="80000"/>
            </a:schemeClr>
          </a:solidFill>
        </p:spPr>
        <p:txBody>
          <a:bodyPr wrap="square">
            <a:spAutoFit/>
          </a:bodyPr>
          <a:lstStyle/>
          <a:p>
            <a:pPr marL="342900" indent="-342900">
              <a:spcAft>
                <a:spcPts val="1200"/>
              </a:spcAft>
              <a:buClr>
                <a:srgbClr val="FF0000"/>
              </a:buClr>
              <a:buFont typeface="Wingdings" panose="05000000000000000000" pitchFamily="2" charset="2"/>
              <a:buChar char="q"/>
              <a:defRPr/>
            </a:pPr>
            <a:r>
              <a:rPr lang="en-US" dirty="0">
                <a:solidFill>
                  <a:srgbClr val="002060"/>
                </a:solidFill>
                <a:latin typeface="Arial" panose="020B0604020202020204" pitchFamily="34" charset="0"/>
                <a:cs typeface="Arial" panose="020B0604020202020204" pitchFamily="34" charset="0"/>
              </a:rPr>
              <a:t>May-June 2020: Booster commissioning with beam</a:t>
            </a:r>
          </a:p>
          <a:p>
            <a:pPr marL="342900" indent="-342900">
              <a:spcAft>
                <a:spcPts val="1200"/>
              </a:spcAft>
              <a:buClr>
                <a:srgbClr val="FF0000"/>
              </a:buClr>
              <a:buFont typeface="Wingdings" panose="05000000000000000000" pitchFamily="2" charset="2"/>
              <a:buChar char="q"/>
              <a:defRPr/>
            </a:pPr>
            <a:r>
              <a:rPr lang="en-US" dirty="0">
                <a:solidFill>
                  <a:srgbClr val="002060"/>
                </a:solidFill>
                <a:cs typeface="Arial" panose="020B0604020202020204" pitchFamily="34" charset="0"/>
              </a:rPr>
              <a:t>September 2020: Delivery of Booster-</a:t>
            </a:r>
            <a:r>
              <a:rPr lang="en-US" dirty="0" err="1">
                <a:solidFill>
                  <a:srgbClr val="002060"/>
                </a:solidFill>
                <a:cs typeface="Arial" panose="020B0604020202020204" pitchFamily="34" charset="0"/>
              </a:rPr>
              <a:t>Nuclotron</a:t>
            </a:r>
            <a:r>
              <a:rPr lang="en-US" dirty="0">
                <a:solidFill>
                  <a:srgbClr val="002060"/>
                </a:solidFill>
                <a:cs typeface="Arial" panose="020B0604020202020204" pitchFamily="34" charset="0"/>
              </a:rPr>
              <a:t> transport line</a:t>
            </a:r>
            <a:endParaRPr lang="en-US" dirty="0">
              <a:solidFill>
                <a:srgbClr val="002060"/>
              </a:solidFill>
              <a:latin typeface="Arial" panose="020B0604020202020204" pitchFamily="34" charset="0"/>
              <a:cs typeface="Arial" panose="020B0604020202020204" pitchFamily="34" charset="0"/>
            </a:endParaRPr>
          </a:p>
          <a:p>
            <a:pPr marL="342900" indent="-342900">
              <a:spcAft>
                <a:spcPts val="1200"/>
              </a:spcAft>
              <a:buClr>
                <a:srgbClr val="FF0000"/>
              </a:buClr>
              <a:buFont typeface="Wingdings" panose="05000000000000000000" pitchFamily="2" charset="2"/>
              <a:buChar char="q"/>
              <a:defRPr/>
            </a:pPr>
            <a:r>
              <a:rPr lang="en-US" dirty="0">
                <a:solidFill>
                  <a:srgbClr val="002060"/>
                </a:solidFill>
                <a:cs typeface="Arial" panose="020B0604020202020204" pitchFamily="34" charset="0"/>
              </a:rPr>
              <a:t>End 2020: First operation Booster+ </a:t>
            </a:r>
            <a:r>
              <a:rPr lang="en-US" dirty="0" err="1">
                <a:solidFill>
                  <a:srgbClr val="002060"/>
                </a:solidFill>
                <a:cs typeface="Arial" panose="020B0604020202020204" pitchFamily="34" charset="0"/>
              </a:rPr>
              <a:t>Nuclotron</a:t>
            </a:r>
            <a:r>
              <a:rPr lang="en-US" dirty="0">
                <a:solidFill>
                  <a:srgbClr val="002060"/>
                </a:solidFill>
                <a:cs typeface="Arial" panose="020B0604020202020204" pitchFamily="34" charset="0"/>
              </a:rPr>
              <a:t> </a:t>
            </a:r>
            <a:endParaRPr lang="en-US" dirty="0">
              <a:solidFill>
                <a:srgbClr val="002060"/>
              </a:solidFill>
              <a:latin typeface="Arial" panose="020B0604020202020204" pitchFamily="34" charset="0"/>
              <a:cs typeface="Arial" panose="020B0604020202020204" pitchFamily="34" charset="0"/>
            </a:endParaRPr>
          </a:p>
          <a:p>
            <a:pPr marL="342900" indent="-342900">
              <a:spcAft>
                <a:spcPts val="1200"/>
              </a:spcAft>
              <a:buClr>
                <a:srgbClr val="FF0000"/>
              </a:buClr>
              <a:buFont typeface="Wingdings" panose="05000000000000000000" pitchFamily="2" charset="2"/>
              <a:buChar char="q"/>
              <a:defRPr/>
            </a:pPr>
            <a:r>
              <a:rPr lang="en-US" dirty="0">
                <a:solidFill>
                  <a:srgbClr val="002060"/>
                </a:solidFill>
                <a:latin typeface="Arial" panose="020B0604020202020204" pitchFamily="34" charset="0"/>
                <a:cs typeface="Arial" panose="020B0604020202020204" pitchFamily="34" charset="0"/>
              </a:rPr>
              <a:t>Summer 2020: start collider assembly </a:t>
            </a:r>
          </a:p>
        </p:txBody>
      </p:sp>
    </p:spTree>
    <p:extLst>
      <p:ext uri="{BB962C8B-B14F-4D97-AF65-F5344CB8AC3E}">
        <p14:creationId xmlns:p14="http://schemas.microsoft.com/office/powerpoint/2010/main" val="378450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32234"/>
            <a:ext cx="7020000" cy="68103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noAutofit/>
          </a:bodyPr>
          <a:lstStyle/>
          <a:p>
            <a:pPr algn="ctr"/>
            <a:r>
              <a:rPr lang="en-US" sz="4000" u="sng" dirty="0">
                <a:solidFill>
                  <a:srgbClr val="FFFF00"/>
                </a:solidFill>
              </a:rPr>
              <a:t>Infrastructure Developments           </a:t>
            </a:r>
            <a:endParaRPr lang="en-US" sz="4000" u="sng" kern="100" dirty="0">
              <a:solidFill>
                <a:srgbClr val="FFFF00"/>
              </a:solidFill>
            </a:endParaRPr>
          </a:p>
        </p:txBody>
      </p:sp>
      <p:sp>
        <p:nvSpPr>
          <p:cNvPr id="2" name="TextBox 1"/>
          <p:cNvSpPr txBox="1"/>
          <p:nvPr/>
        </p:nvSpPr>
        <p:spPr>
          <a:xfrm>
            <a:off x="7744199" y="355061"/>
            <a:ext cx="1014765" cy="307777"/>
          </a:xfrm>
          <a:prstGeom prst="rect">
            <a:avLst/>
          </a:prstGeom>
          <a:noFill/>
        </p:spPr>
        <p:txBody>
          <a:bodyPr wrap="none" rtlCol="0">
            <a:spAutoFit/>
          </a:bodyPr>
          <a:lstStyle/>
          <a:p>
            <a:r>
              <a:rPr lang="en-US" sz="1400" i="1" dirty="0"/>
              <a:t>N. </a:t>
            </a:r>
            <a:r>
              <a:rPr lang="en-US" sz="1400" i="1" dirty="0" err="1"/>
              <a:t>Agapov</a:t>
            </a:r>
            <a:endParaRPr lang="en-US" sz="1400" i="1" dirty="0"/>
          </a:p>
        </p:txBody>
      </p:sp>
      <p:sp>
        <p:nvSpPr>
          <p:cNvPr id="8" name="Rectangle 7"/>
          <p:cNvSpPr>
            <a:spLocks noChangeArrowheads="1"/>
          </p:cNvSpPr>
          <p:nvPr/>
        </p:nvSpPr>
        <p:spPr bwMode="auto">
          <a:xfrm>
            <a:off x="35496" y="980729"/>
            <a:ext cx="900100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a:t>The PAC appreciates the openness of the report pointing out at sources of delay in civil construction and suggesting the need to revise procurement procedures.</a:t>
            </a:r>
          </a:p>
        </p:txBody>
      </p:sp>
      <p:sp>
        <p:nvSpPr>
          <p:cNvPr id="27" name="TextBox 26">
            <a:extLst>
              <a:ext uri="{FF2B5EF4-FFF2-40B4-BE49-F238E27FC236}">
                <a16:creationId xmlns:a16="http://schemas.microsoft.com/office/drawing/2014/main" id="{6C708DC1-71A7-214B-A3DA-69F2FAD26DF7}"/>
              </a:ext>
            </a:extLst>
          </p:cNvPr>
          <p:cNvSpPr txBox="1"/>
          <p:nvPr/>
        </p:nvSpPr>
        <p:spPr>
          <a:xfrm>
            <a:off x="7884368" y="5661248"/>
            <a:ext cx="495730" cy="461665"/>
          </a:xfrm>
          <a:prstGeom prst="rect">
            <a:avLst/>
          </a:prstGeom>
          <a:noFill/>
        </p:spPr>
        <p:txBody>
          <a:bodyPr wrap="square" rtlCol="0">
            <a:spAutoFit/>
          </a:bodyPr>
          <a:lstStyle/>
          <a:p>
            <a:r>
              <a:rPr lang="en-US" dirty="0">
                <a:solidFill>
                  <a:schemeClr val="bg1"/>
                </a:solidFill>
              </a:rPr>
              <a:t>A</a:t>
            </a:r>
            <a:endParaRPr lang="ru-RU" dirty="0">
              <a:solidFill>
                <a:schemeClr val="bg1"/>
              </a:solidFill>
            </a:endParaRPr>
          </a:p>
        </p:txBody>
      </p:sp>
      <p:pic>
        <p:nvPicPr>
          <p:cNvPr id="10" name="Рисунок 4">
            <a:extLst>
              <a:ext uri="{FF2B5EF4-FFF2-40B4-BE49-F238E27FC236}">
                <a16:creationId xmlns:a16="http://schemas.microsoft.com/office/drawing/2014/main" id="{7D75C90B-3D2F-9341-9503-FC313476E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449" y="1796258"/>
            <a:ext cx="5282893" cy="5053755"/>
          </a:xfrm>
          <a:prstGeom prst="rect">
            <a:avLst/>
          </a:prstGeom>
        </p:spPr>
      </p:pic>
      <p:sp>
        <p:nvSpPr>
          <p:cNvPr id="11" name="TextBox 10">
            <a:extLst>
              <a:ext uri="{FF2B5EF4-FFF2-40B4-BE49-F238E27FC236}">
                <a16:creationId xmlns:a16="http://schemas.microsoft.com/office/drawing/2014/main" id="{22C842CB-2006-FD42-A512-EAB2CD358DFF}"/>
              </a:ext>
            </a:extLst>
          </p:cNvPr>
          <p:cNvSpPr txBox="1"/>
          <p:nvPr/>
        </p:nvSpPr>
        <p:spPr>
          <a:xfrm>
            <a:off x="251520" y="2832161"/>
            <a:ext cx="3096344" cy="3046988"/>
          </a:xfrm>
          <a:prstGeom prst="rect">
            <a:avLst/>
          </a:prstGeom>
          <a:solidFill>
            <a:schemeClr val="bg2">
              <a:lumMod val="20000"/>
              <a:lumOff val="80000"/>
            </a:schemeClr>
          </a:solidFill>
        </p:spPr>
        <p:txBody>
          <a:bodyPr wrap="square">
            <a:spAutoFit/>
          </a:bodyPr>
          <a:lstStyle/>
          <a:p>
            <a:pPr marL="342900" indent="-342900">
              <a:spcAft>
                <a:spcPts val="1200"/>
              </a:spcAft>
              <a:buClr>
                <a:srgbClr val="FF0000"/>
              </a:buClr>
              <a:buFont typeface="Wingdings" panose="05000000000000000000" pitchFamily="2" charset="2"/>
              <a:buChar char="q"/>
              <a:defRPr/>
            </a:pPr>
            <a:r>
              <a:rPr lang="en-US" dirty="0">
                <a:solidFill>
                  <a:srgbClr val="002060"/>
                </a:solidFill>
                <a:latin typeface="Arial" panose="020B0604020202020204" pitchFamily="34" charset="0"/>
                <a:cs typeface="Arial" panose="020B0604020202020204" pitchFamily="34" charset="0"/>
              </a:rPr>
              <a:t>Construction of new buildings</a:t>
            </a:r>
          </a:p>
          <a:p>
            <a:pPr marL="342900" indent="-342900">
              <a:spcAft>
                <a:spcPts val="1200"/>
              </a:spcAft>
              <a:buClr>
                <a:srgbClr val="FF0000"/>
              </a:buClr>
              <a:buFont typeface="Wingdings" panose="05000000000000000000" pitchFamily="2" charset="2"/>
              <a:buChar char="q"/>
              <a:defRPr/>
            </a:pPr>
            <a:r>
              <a:rPr lang="en-US" dirty="0">
                <a:solidFill>
                  <a:srgbClr val="002060"/>
                </a:solidFill>
                <a:cs typeface="Arial" panose="020B0604020202020204" pitchFamily="34" charset="0"/>
              </a:rPr>
              <a:t>Upgrading plants for liquid He and N</a:t>
            </a:r>
            <a:r>
              <a:rPr lang="en-US" baseline="-25000" dirty="0">
                <a:solidFill>
                  <a:srgbClr val="002060"/>
                </a:solidFill>
                <a:cs typeface="Arial" panose="020B0604020202020204" pitchFamily="34" charset="0"/>
              </a:rPr>
              <a:t>2</a:t>
            </a:r>
            <a:r>
              <a:rPr lang="en-US" dirty="0">
                <a:solidFill>
                  <a:srgbClr val="002060"/>
                </a:solidFill>
                <a:cs typeface="Arial" panose="020B0604020202020204" pitchFamily="34" charset="0"/>
              </a:rPr>
              <a:t> production</a:t>
            </a:r>
            <a:endParaRPr lang="en-US" dirty="0">
              <a:solidFill>
                <a:srgbClr val="002060"/>
              </a:solidFill>
              <a:latin typeface="Arial" panose="020B0604020202020204" pitchFamily="34" charset="0"/>
              <a:cs typeface="Arial" panose="020B0604020202020204" pitchFamily="34" charset="0"/>
            </a:endParaRPr>
          </a:p>
          <a:p>
            <a:pPr marL="342900" indent="-342900">
              <a:spcAft>
                <a:spcPts val="1200"/>
              </a:spcAft>
              <a:buClr>
                <a:srgbClr val="FF0000"/>
              </a:buClr>
              <a:buFont typeface="Wingdings" panose="05000000000000000000" pitchFamily="2" charset="2"/>
              <a:buChar char="q"/>
              <a:defRPr/>
            </a:pPr>
            <a:r>
              <a:rPr lang="en-US" dirty="0">
                <a:solidFill>
                  <a:srgbClr val="002060"/>
                </a:solidFill>
                <a:cs typeface="Arial" panose="020B0604020202020204" pitchFamily="34" charset="0"/>
              </a:rPr>
              <a:t>Upgrade of power supply systems (24 </a:t>
            </a:r>
            <a:r>
              <a:rPr lang="en-US" dirty="0">
                <a:solidFill>
                  <a:srgbClr val="002060"/>
                </a:solidFill>
                <a:cs typeface="Arial" panose="020B0604020202020204" pitchFamily="34" charset="0"/>
                <a:sym typeface="Wingdings" pitchFamily="2" charset="2"/>
              </a:rPr>
              <a:t> 52 MW)</a:t>
            </a:r>
            <a:endParaRPr lang="en-US" dirty="0">
              <a:solidFill>
                <a:srgbClr val="002060"/>
              </a:solidFill>
              <a:latin typeface="Arial" panose="020B0604020202020204" pitchFamily="34" charset="0"/>
              <a:cs typeface="Arial" panose="020B0604020202020204" pitchFamily="34" charset="0"/>
            </a:endParaRPr>
          </a:p>
          <a:p>
            <a:pPr marL="342900" indent="-342900">
              <a:spcAft>
                <a:spcPts val="1200"/>
              </a:spcAft>
              <a:buClr>
                <a:srgbClr val="FF0000"/>
              </a:buClr>
              <a:buFont typeface="Wingdings" panose="05000000000000000000" pitchFamily="2" charset="2"/>
              <a:buChar char="q"/>
              <a:defRPr/>
            </a:pPr>
            <a:r>
              <a:rPr lang="en-US" dirty="0">
                <a:solidFill>
                  <a:srgbClr val="002060"/>
                </a:solidFill>
                <a:latin typeface="Arial" panose="020B0604020202020204" pitchFamily="34" charset="0"/>
                <a:cs typeface="Arial" panose="020B0604020202020204" pitchFamily="34" charset="0"/>
              </a:rPr>
              <a:t>Development of thermal grids and pipelines</a:t>
            </a:r>
          </a:p>
        </p:txBody>
      </p:sp>
    </p:spTree>
    <p:extLst>
      <p:ext uri="{BB962C8B-B14F-4D97-AF65-F5344CB8AC3E}">
        <p14:creationId xmlns:p14="http://schemas.microsoft.com/office/powerpoint/2010/main" val="336685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411760" y="116632"/>
            <a:ext cx="4104456" cy="756000"/>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600" u="sng" dirty="0">
                <a:solidFill>
                  <a:srgbClr val="FFFF00"/>
                </a:solidFill>
              </a:rPr>
              <a:t>MPD  </a:t>
            </a:r>
          </a:p>
        </p:txBody>
      </p:sp>
      <p:sp>
        <p:nvSpPr>
          <p:cNvPr id="11" name="TextBox 10"/>
          <p:cNvSpPr txBox="1"/>
          <p:nvPr/>
        </p:nvSpPr>
        <p:spPr>
          <a:xfrm>
            <a:off x="7380312" y="404664"/>
            <a:ext cx="1132041" cy="307777"/>
          </a:xfrm>
          <a:prstGeom prst="rect">
            <a:avLst/>
          </a:prstGeom>
          <a:noFill/>
        </p:spPr>
        <p:txBody>
          <a:bodyPr wrap="none" rtlCol="0">
            <a:spAutoFit/>
          </a:bodyPr>
          <a:lstStyle/>
          <a:p>
            <a:r>
              <a:rPr lang="en-US" sz="1400" i="1" dirty="0"/>
              <a:t>Adam </a:t>
            </a:r>
            <a:r>
              <a:rPr lang="en-US" sz="1400" i="1" dirty="0" err="1"/>
              <a:t>Kisiel</a:t>
            </a:r>
            <a:endParaRPr lang="en-US" sz="1400" i="1" dirty="0"/>
          </a:p>
        </p:txBody>
      </p:sp>
      <p:sp>
        <p:nvSpPr>
          <p:cNvPr id="13" name="TextBox 12"/>
          <p:cNvSpPr txBox="1"/>
          <p:nvPr/>
        </p:nvSpPr>
        <p:spPr>
          <a:xfrm>
            <a:off x="35496" y="1226730"/>
            <a:ext cx="8928992" cy="923330"/>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dirty="0"/>
              <a:t>The PAC welcomes the collaboration efforts to develop the detector elements with a view to completing the first stage of the detector construction and commissioning by 2021.</a:t>
            </a:r>
          </a:p>
        </p:txBody>
      </p:sp>
      <p:pic>
        <p:nvPicPr>
          <p:cNvPr id="2" name="Picture 1">
            <a:extLst>
              <a:ext uri="{FF2B5EF4-FFF2-40B4-BE49-F238E27FC236}">
                <a16:creationId xmlns:a16="http://schemas.microsoft.com/office/drawing/2014/main" id="{16972E37-3E80-C242-959A-4FECE4ADEB6A}"/>
              </a:ext>
            </a:extLst>
          </p:cNvPr>
          <p:cNvPicPr>
            <a:picLocks noChangeAspect="1"/>
          </p:cNvPicPr>
          <p:nvPr/>
        </p:nvPicPr>
        <p:blipFill>
          <a:blip r:embed="rId3"/>
          <a:stretch>
            <a:fillRect/>
          </a:stretch>
        </p:blipFill>
        <p:spPr>
          <a:xfrm>
            <a:off x="2935351" y="2731170"/>
            <a:ext cx="6177023" cy="4091012"/>
          </a:xfrm>
          <a:prstGeom prst="rect">
            <a:avLst/>
          </a:prstGeom>
        </p:spPr>
      </p:pic>
      <p:sp>
        <p:nvSpPr>
          <p:cNvPr id="3" name="TextBox 2">
            <a:extLst>
              <a:ext uri="{FF2B5EF4-FFF2-40B4-BE49-F238E27FC236}">
                <a16:creationId xmlns:a16="http://schemas.microsoft.com/office/drawing/2014/main" id="{C3672EBA-97EB-F74B-A370-A5649160E297}"/>
              </a:ext>
            </a:extLst>
          </p:cNvPr>
          <p:cNvSpPr txBox="1"/>
          <p:nvPr/>
        </p:nvSpPr>
        <p:spPr>
          <a:xfrm>
            <a:off x="2851647" y="2361838"/>
            <a:ext cx="6344429" cy="369332"/>
          </a:xfrm>
          <a:prstGeom prst="rect">
            <a:avLst/>
          </a:prstGeom>
          <a:noFill/>
        </p:spPr>
        <p:txBody>
          <a:bodyPr wrap="none" rtlCol="0">
            <a:spAutoFit/>
          </a:bodyPr>
          <a:lstStyle/>
          <a:p>
            <a:r>
              <a:rPr lang="en-US" dirty="0"/>
              <a:t>Transportation of MPD magnet yoke parts into the MPD hall </a:t>
            </a:r>
          </a:p>
        </p:txBody>
      </p:sp>
      <p:sp>
        <p:nvSpPr>
          <p:cNvPr id="4" name="TextBox 3">
            <a:extLst>
              <a:ext uri="{FF2B5EF4-FFF2-40B4-BE49-F238E27FC236}">
                <a16:creationId xmlns:a16="http://schemas.microsoft.com/office/drawing/2014/main" id="{6C3443AC-E522-894E-AC6F-87A2CD69A817}"/>
              </a:ext>
            </a:extLst>
          </p:cNvPr>
          <p:cNvSpPr txBox="1"/>
          <p:nvPr/>
        </p:nvSpPr>
        <p:spPr>
          <a:xfrm>
            <a:off x="-25102" y="3408652"/>
            <a:ext cx="2876749" cy="2031325"/>
          </a:xfrm>
          <a:prstGeom prst="rect">
            <a:avLst/>
          </a:prstGeom>
          <a:noFill/>
        </p:spPr>
        <p:txBody>
          <a:bodyPr wrap="square" rtlCol="0">
            <a:spAutoFit/>
          </a:bodyPr>
          <a:lstStyle/>
          <a:p>
            <a:r>
              <a:rPr lang="en-US" b="1" dirty="0"/>
              <a:t>ECAL:  </a:t>
            </a:r>
          </a:p>
          <a:p>
            <a:pPr marL="285750" indent="-285750">
              <a:buFont typeface="Wingdings" pitchFamily="2" charset="2"/>
              <a:buChar char="v"/>
            </a:pPr>
            <a:r>
              <a:rPr lang="en-US" dirty="0"/>
              <a:t>Production of modules started in Russia.</a:t>
            </a:r>
          </a:p>
          <a:p>
            <a:pPr marL="285750" indent="-285750">
              <a:buFont typeface="Wingdings" pitchFamily="2" charset="2"/>
              <a:buChar char="v"/>
            </a:pPr>
            <a:r>
              <a:rPr lang="en-US" dirty="0"/>
              <a:t>Production in China to  start soon (first funding was recently approved by MOST).</a:t>
            </a:r>
          </a:p>
        </p:txBody>
      </p:sp>
    </p:spTree>
    <p:extLst>
      <p:ext uri="{BB962C8B-B14F-4D97-AF65-F5344CB8AC3E}">
        <p14:creationId xmlns:p14="http://schemas.microsoft.com/office/powerpoint/2010/main" val="238159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600" u="sng" dirty="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a:t>Mikhail </a:t>
            </a:r>
            <a:r>
              <a:rPr lang="en-US" sz="1400" i="1" dirty="0" err="1"/>
              <a:t>Kapishin</a:t>
            </a:r>
            <a:endParaRPr lang="en-US" sz="1400" i="1" dirty="0"/>
          </a:p>
        </p:txBody>
      </p:sp>
      <p:sp>
        <p:nvSpPr>
          <p:cNvPr id="12" name="TextBox 11"/>
          <p:cNvSpPr txBox="1"/>
          <p:nvPr/>
        </p:nvSpPr>
        <p:spPr>
          <a:xfrm>
            <a:off x="94429" y="758430"/>
            <a:ext cx="9049773" cy="646331"/>
          </a:xfrm>
          <a:prstGeom prst="rect">
            <a:avLst/>
          </a:prstGeom>
          <a:noFill/>
        </p:spPr>
        <p:txBody>
          <a:bodyPr wrap="square" rtlCol="0">
            <a:spAutoFit/>
          </a:bodyPr>
          <a:lstStyle/>
          <a:p>
            <a:pPr marL="342900" indent="-342900">
              <a:spcBef>
                <a:spcPts val="0"/>
              </a:spcBef>
              <a:spcAft>
                <a:spcPts val="600"/>
              </a:spcAft>
              <a:buSzPct val="75000"/>
              <a:buFont typeface="Wingdings" charset="2"/>
              <a:buChar char="u"/>
            </a:pPr>
            <a:r>
              <a:rPr lang="en-US" dirty="0"/>
              <a:t>The Committee is pleased to see the efforts toward the completion of the experimental set-up for the heavy-ion run in 2021.</a:t>
            </a:r>
          </a:p>
        </p:txBody>
      </p:sp>
      <p:sp>
        <p:nvSpPr>
          <p:cNvPr id="17" name="Slide Number Placeholder 16">
            <a:extLst>
              <a:ext uri="{FF2B5EF4-FFF2-40B4-BE49-F238E27FC236}">
                <a16:creationId xmlns:a16="http://schemas.microsoft.com/office/drawing/2014/main" id="{2611C908-DA3B-B746-8E5D-B65430BCA218}"/>
              </a:ext>
            </a:extLst>
          </p:cNvPr>
          <p:cNvSpPr>
            <a:spLocks noGrp="1"/>
          </p:cNvSpPr>
          <p:nvPr>
            <p:ph type="sldNum" sz="quarter" idx="12"/>
          </p:nvPr>
        </p:nvSpPr>
        <p:spPr/>
        <p:txBody>
          <a:bodyPr/>
          <a:lstStyle/>
          <a:p>
            <a:pPr>
              <a:defRPr/>
            </a:pPr>
            <a:fld id="{16AAA047-8AEF-4C69-86C3-C9A280890182}" type="slidenum">
              <a:rPr lang="fr-FR" smtClean="0"/>
              <a:pPr>
                <a:defRPr/>
              </a:pPr>
              <a:t>6</a:t>
            </a:fld>
            <a:endParaRPr lang="fr-FR"/>
          </a:p>
        </p:txBody>
      </p:sp>
      <p:pic>
        <p:nvPicPr>
          <p:cNvPr id="3" name="Picture 2">
            <a:extLst>
              <a:ext uri="{FF2B5EF4-FFF2-40B4-BE49-F238E27FC236}">
                <a16:creationId xmlns:a16="http://schemas.microsoft.com/office/drawing/2014/main" id="{88696061-A696-B343-A48C-D6066AD229FE}"/>
              </a:ext>
            </a:extLst>
          </p:cNvPr>
          <p:cNvPicPr>
            <a:picLocks noChangeAspect="1"/>
          </p:cNvPicPr>
          <p:nvPr/>
        </p:nvPicPr>
        <p:blipFill rotWithShape="1">
          <a:blip r:embed="rId2"/>
          <a:srcRect t="4695" b="2797"/>
          <a:stretch/>
        </p:blipFill>
        <p:spPr>
          <a:xfrm>
            <a:off x="0" y="2643699"/>
            <a:ext cx="9144000" cy="4104456"/>
          </a:xfrm>
          <a:prstGeom prst="rect">
            <a:avLst/>
          </a:prstGeom>
        </p:spPr>
      </p:pic>
      <p:sp>
        <p:nvSpPr>
          <p:cNvPr id="4" name="TextBox 3">
            <a:extLst>
              <a:ext uri="{FF2B5EF4-FFF2-40B4-BE49-F238E27FC236}">
                <a16:creationId xmlns:a16="http://schemas.microsoft.com/office/drawing/2014/main" id="{87D7138D-C338-834F-BE25-4682E149E74E}"/>
              </a:ext>
            </a:extLst>
          </p:cNvPr>
          <p:cNvSpPr txBox="1"/>
          <p:nvPr/>
        </p:nvSpPr>
        <p:spPr>
          <a:xfrm>
            <a:off x="1675446" y="1961882"/>
            <a:ext cx="5359159" cy="646331"/>
          </a:xfrm>
          <a:prstGeom prst="rect">
            <a:avLst/>
          </a:prstGeom>
          <a:noFill/>
        </p:spPr>
        <p:txBody>
          <a:bodyPr wrap="none" rtlCol="0">
            <a:spAutoFit/>
          </a:bodyPr>
          <a:lstStyle/>
          <a:p>
            <a:pPr algn="ctr"/>
            <a:r>
              <a:rPr lang="en-US" dirty="0"/>
              <a:t>Hybrid central tracker for heavy ions: STS + GEM </a:t>
            </a:r>
          </a:p>
          <a:p>
            <a:pPr algn="ctr"/>
            <a:r>
              <a:rPr lang="en-US" dirty="0"/>
              <a:t>Beam intensity of a few 10</a:t>
            </a:r>
            <a:r>
              <a:rPr lang="en-US" baseline="30000" dirty="0"/>
              <a:t>6</a:t>
            </a:r>
            <a:r>
              <a:rPr lang="en-US" dirty="0"/>
              <a:t> Hz</a:t>
            </a:r>
          </a:p>
        </p:txBody>
      </p:sp>
      <p:sp>
        <p:nvSpPr>
          <p:cNvPr id="5" name="TextBox 4">
            <a:extLst>
              <a:ext uri="{FF2B5EF4-FFF2-40B4-BE49-F238E27FC236}">
                <a16:creationId xmlns:a16="http://schemas.microsoft.com/office/drawing/2014/main" id="{2A630CFD-151F-DB44-AAA9-6F3A1BB34C17}"/>
              </a:ext>
            </a:extLst>
          </p:cNvPr>
          <p:cNvSpPr txBox="1"/>
          <p:nvPr/>
        </p:nvSpPr>
        <p:spPr>
          <a:xfrm>
            <a:off x="1259632" y="3370954"/>
            <a:ext cx="1518364" cy="338554"/>
          </a:xfrm>
          <a:prstGeom prst="rect">
            <a:avLst/>
          </a:prstGeom>
          <a:noFill/>
        </p:spPr>
        <p:txBody>
          <a:bodyPr wrap="none" rtlCol="0">
            <a:spAutoFit/>
          </a:bodyPr>
          <a:lstStyle/>
          <a:p>
            <a:r>
              <a:rPr lang="en-US" sz="1600" dirty="0"/>
              <a:t>4 STS stations</a:t>
            </a:r>
          </a:p>
        </p:txBody>
      </p:sp>
      <p:sp>
        <p:nvSpPr>
          <p:cNvPr id="15" name="TextBox 14">
            <a:extLst>
              <a:ext uri="{FF2B5EF4-FFF2-40B4-BE49-F238E27FC236}">
                <a16:creationId xmlns:a16="http://schemas.microsoft.com/office/drawing/2014/main" id="{878779BA-0A2C-4241-A992-E86D22054E92}"/>
              </a:ext>
            </a:extLst>
          </p:cNvPr>
          <p:cNvSpPr txBox="1"/>
          <p:nvPr/>
        </p:nvSpPr>
        <p:spPr>
          <a:xfrm>
            <a:off x="4067944" y="2655903"/>
            <a:ext cx="1588897" cy="338554"/>
          </a:xfrm>
          <a:prstGeom prst="rect">
            <a:avLst/>
          </a:prstGeom>
          <a:noFill/>
        </p:spPr>
        <p:txBody>
          <a:bodyPr wrap="none" rtlCol="0">
            <a:spAutoFit/>
          </a:bodyPr>
          <a:lstStyle/>
          <a:p>
            <a:r>
              <a:rPr lang="en-US" sz="1600" dirty="0"/>
              <a:t>7 GEM stations</a:t>
            </a:r>
          </a:p>
        </p:txBody>
      </p:sp>
      <p:sp>
        <p:nvSpPr>
          <p:cNvPr id="7" name="TextBox 6">
            <a:extLst>
              <a:ext uri="{FF2B5EF4-FFF2-40B4-BE49-F238E27FC236}">
                <a16:creationId xmlns:a16="http://schemas.microsoft.com/office/drawing/2014/main" id="{BE5AD949-94A3-0E41-8546-B7D7E08CE0A2}"/>
              </a:ext>
            </a:extLst>
          </p:cNvPr>
          <p:cNvSpPr txBox="1"/>
          <p:nvPr/>
        </p:nvSpPr>
        <p:spPr>
          <a:xfrm>
            <a:off x="0" y="5289083"/>
            <a:ext cx="1043608" cy="830997"/>
          </a:xfrm>
          <a:prstGeom prst="rect">
            <a:avLst/>
          </a:prstGeom>
          <a:noFill/>
        </p:spPr>
        <p:txBody>
          <a:bodyPr wrap="square" rtlCol="0">
            <a:spAutoFit/>
          </a:bodyPr>
          <a:lstStyle/>
          <a:p>
            <a:pPr algn="ctr"/>
            <a:r>
              <a:rPr lang="en-US" sz="1600" dirty="0"/>
              <a:t>Target </a:t>
            </a:r>
          </a:p>
          <a:p>
            <a:pPr algn="ctr"/>
            <a:r>
              <a:rPr lang="en-US" sz="1600" dirty="0"/>
              <a:t>&amp; trigger detectors</a:t>
            </a:r>
          </a:p>
        </p:txBody>
      </p:sp>
      <p:sp>
        <p:nvSpPr>
          <p:cNvPr id="2" name="Date Placeholder 1">
            <a:extLst>
              <a:ext uri="{FF2B5EF4-FFF2-40B4-BE49-F238E27FC236}">
                <a16:creationId xmlns:a16="http://schemas.microsoft.com/office/drawing/2014/main" id="{F1174622-8A72-1E4D-9855-3546B3AED05E}"/>
              </a:ext>
            </a:extLst>
          </p:cNvPr>
          <p:cNvSpPr>
            <a:spLocks noGrp="1"/>
          </p:cNvSpPr>
          <p:nvPr>
            <p:ph type="dt" sz="half" idx="10"/>
          </p:nvPr>
        </p:nvSpPr>
        <p:spPr/>
        <p:txBody>
          <a:bodyPr/>
          <a:lstStyle/>
          <a:p>
            <a:pPr>
              <a:defRPr/>
            </a:pPr>
            <a:r>
              <a:rPr lang="en-US"/>
              <a:t>Itzhak Tserruya</a:t>
            </a:r>
            <a:endParaRPr lang="fr-FR"/>
          </a:p>
        </p:txBody>
      </p:sp>
    </p:spTree>
    <p:extLst>
      <p:ext uri="{BB962C8B-B14F-4D97-AF65-F5344CB8AC3E}">
        <p14:creationId xmlns:p14="http://schemas.microsoft.com/office/powerpoint/2010/main" val="311338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79906"/>
            <a:ext cx="8928992" cy="953453"/>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spcAft>
                <a:spcPts val="0"/>
              </a:spcAft>
            </a:pPr>
            <a:r>
              <a:rPr lang="en-US" sz="2800" u="sng" dirty="0">
                <a:solidFill>
                  <a:srgbClr val="FFFF00"/>
                </a:solidFill>
              </a:rPr>
              <a:t> Recommendations on projects approved for completion  in 2019 and proposed for continuation </a:t>
            </a:r>
          </a:p>
        </p:txBody>
      </p:sp>
      <p:sp>
        <p:nvSpPr>
          <p:cNvPr id="8" name="Content Placeholder 7"/>
          <p:cNvSpPr txBox="1">
            <a:spLocks noGrp="1"/>
          </p:cNvSpPr>
          <p:nvPr>
            <p:ph idx="1"/>
          </p:nvPr>
        </p:nvSpPr>
        <p:spPr>
          <a:xfrm>
            <a:off x="143508" y="1340768"/>
            <a:ext cx="8856984" cy="4462760"/>
          </a:xfrm>
          <a:prstGeom prst="rect">
            <a:avLst/>
          </a:prstGeom>
          <a:noFill/>
        </p:spPr>
        <p:txBody>
          <a:bodyPr wrap="square" rtlCol="0">
            <a:spAutoFit/>
          </a:bodyPr>
          <a:lstStyle/>
          <a:p>
            <a:pPr>
              <a:spcAft>
                <a:spcPts val="1200"/>
              </a:spcAft>
              <a:buFont typeface="Wingdings" pitchFamily="2" charset="2"/>
              <a:buChar char="q"/>
            </a:pPr>
            <a:r>
              <a:rPr lang="en-US" sz="1600" b="1" dirty="0">
                <a:latin typeface="Arial" panose="020B0604020202020204" pitchFamily="34" charset="0"/>
                <a:cs typeface="Arial" panose="020B0604020202020204" pitchFamily="34" charset="0"/>
              </a:rPr>
              <a:t>ATLAS upgrade – A. </a:t>
            </a:r>
            <a:r>
              <a:rPr lang="en-US" sz="1600" b="1" dirty="0" err="1">
                <a:latin typeface="Arial" panose="020B0604020202020204" pitchFamily="34" charset="0"/>
                <a:cs typeface="Arial" panose="020B0604020202020204" pitchFamily="34" charset="0"/>
              </a:rPr>
              <a:t>Cheplakov</a:t>
            </a:r>
            <a:r>
              <a:rPr lang="en-US" sz="1600" dirty="0">
                <a:latin typeface="Arial" panose="020B0604020202020204" pitchFamily="34" charset="0"/>
                <a:cs typeface="Arial" panose="020B0604020202020204" pitchFamily="34" charset="0"/>
              </a:rPr>
              <a:t>. </a:t>
            </a:r>
          </a:p>
          <a:p>
            <a:pPr>
              <a:spcAft>
                <a:spcPts val="1200"/>
              </a:spcAft>
            </a:pPr>
            <a:r>
              <a:rPr lang="en-US" sz="1600" dirty="0">
                <a:latin typeface="Arial" panose="020B0604020202020204" pitchFamily="34" charset="0"/>
                <a:cs typeface="Arial" panose="020B0604020202020204" pitchFamily="34" charset="0"/>
              </a:rPr>
              <a:t>The PAC appreciates the progress made by the JINR group in fulfilling its obligations in the ATLAS </a:t>
            </a:r>
            <a:r>
              <a:rPr lang="en-US" sz="1600" dirty="0" err="1">
                <a:latin typeface="Arial" panose="020B0604020202020204" pitchFamily="34" charset="0"/>
                <a:cs typeface="Arial" panose="020B0604020202020204" pitchFamily="34" charset="0"/>
              </a:rPr>
              <a:t>uprade</a:t>
            </a:r>
            <a:r>
              <a:rPr lang="en-US" sz="1600" dirty="0">
                <a:latin typeface="Arial" panose="020B0604020202020204" pitchFamily="34" charset="0"/>
                <a:cs typeface="Arial" panose="020B0604020202020204" pitchFamily="34" charset="0"/>
              </a:rPr>
              <a:t> project, in particular the continuation of mass-production of the </a:t>
            </a:r>
            <a:r>
              <a:rPr lang="en-US" sz="1600" dirty="0" err="1">
                <a:latin typeface="Arial" panose="020B0604020202020204" pitchFamily="34" charset="0"/>
                <a:cs typeface="Arial" panose="020B0604020202020204" pitchFamily="34" charset="0"/>
              </a:rPr>
              <a:t>MicroMegas</a:t>
            </a:r>
            <a:r>
              <a:rPr lang="en-US" sz="1600" dirty="0">
                <a:latin typeface="Arial" panose="020B0604020202020204" pitchFamily="34" charset="0"/>
                <a:cs typeface="Arial" panose="020B0604020202020204" pitchFamily="34" charset="0"/>
              </a:rPr>
              <a:t> chambers for the New Small Wheel of the Muon spectrometer </a:t>
            </a:r>
          </a:p>
          <a:p>
            <a:pPr>
              <a:spcAft>
                <a:spcPts val="1200"/>
              </a:spcAft>
            </a:pPr>
            <a:r>
              <a:rPr lang="en-US" sz="1600" dirty="0">
                <a:latin typeface="Arial" panose="020B0604020202020204" pitchFamily="34" charset="0"/>
                <a:ea typeface="Times New Roman" panose="02020603050405020304" pitchFamily="18" charset="0"/>
                <a:cs typeface="Times New Roman" panose="02020603050405020304" pitchFamily="18" charset="0"/>
              </a:rPr>
              <a:t>The PAC reiterates its concern that the JINR ATLAS team is split into two groups, a hardware group and an analysis team.</a:t>
            </a:r>
            <a:r>
              <a:rPr lang="en-US" sz="1600" dirty="0">
                <a:latin typeface="Arial" panose="020B0604020202020204" pitchFamily="34" charset="0"/>
                <a:cs typeface="Arial" panose="020B0604020202020204" pitchFamily="34" charset="0"/>
              </a:rPr>
              <a:t> </a:t>
            </a:r>
          </a:p>
          <a:p>
            <a:pPr marL="0" indent="0">
              <a:spcAft>
                <a:spcPts val="1200"/>
              </a:spcAft>
              <a:buNone/>
            </a:pP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Recommendation.</a:t>
            </a:r>
            <a:r>
              <a:rPr lang="en-US" sz="1600" dirty="0">
                <a:latin typeface="Arial" panose="020B0604020202020204" pitchFamily="34" charset="0"/>
                <a:cs typeface="Arial" panose="020B0604020202020204" pitchFamily="34" charset="0"/>
              </a:rPr>
              <a:t> </a:t>
            </a:r>
          </a:p>
          <a:p>
            <a:pPr marL="685800" lvl="1">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PAC reiterates the recommendation made at its previous meeting to consider unifying the two JINR ATLAS projects, one devoted to physics analysis and operations and the other focused on detector upgrade and R&amp;D, into a single one. </a:t>
            </a:r>
          </a:p>
          <a:p>
            <a:pPr marL="685800" lvl="1">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PAC recommends continuation of JINR’s participation in the ATLAS upgrade project for the period 2021–2023 with first priority.</a:t>
            </a:r>
            <a:endParaRPr lang="en-US" sz="1600" dirty="0">
              <a:highlight>
                <a:srgbClr val="FFFF00"/>
              </a:highlight>
              <a:latin typeface="Arial" panose="020B0604020202020204" pitchFamily="34" charset="0"/>
              <a:cs typeface="Arial" panose="020B0604020202020204" pitchFamily="34" charset="0"/>
            </a:endParaRPr>
          </a:p>
          <a:p>
            <a:pPr>
              <a:spcBef>
                <a:spcPts val="0"/>
              </a:spcBef>
              <a:spcAft>
                <a:spcPts val="1200"/>
              </a:spcAft>
              <a:buFont typeface="Wingdings" charset="2"/>
              <a:buChar char="q"/>
            </a:pPr>
            <a:endParaRPr lang="en-US" sz="16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8AD46E10-4EA2-D54B-92C8-06E0FF60C9D0}"/>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24CF8DDC-A434-8549-9727-970A3E7CB27A}"/>
              </a:ext>
            </a:extLst>
          </p:cNvPr>
          <p:cNvSpPr>
            <a:spLocks noGrp="1"/>
          </p:cNvSpPr>
          <p:nvPr>
            <p:ph type="ftr" sz="quarter" idx="11"/>
          </p:nvPr>
        </p:nvSpPr>
        <p:spPr/>
        <p:txBody>
          <a:bodyPr/>
          <a:lstStyle/>
          <a:p>
            <a:pPr>
              <a:defRPr/>
            </a:pPr>
            <a:r>
              <a:rPr lang="en-US"/>
              <a:t>127 SC JINR, February 20-21, 2020</a:t>
            </a:r>
            <a:endParaRPr lang="fr-FR"/>
          </a:p>
        </p:txBody>
      </p:sp>
      <p:sp>
        <p:nvSpPr>
          <p:cNvPr id="4" name="Slide Number Placeholder 3">
            <a:extLst>
              <a:ext uri="{FF2B5EF4-FFF2-40B4-BE49-F238E27FC236}">
                <a16:creationId xmlns:a16="http://schemas.microsoft.com/office/drawing/2014/main" id="{18496CF8-CE57-BD4B-9782-6392967A4212}"/>
              </a:ext>
            </a:extLst>
          </p:cNvPr>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spTree>
    <p:extLst>
      <p:ext uri="{BB962C8B-B14F-4D97-AF65-F5344CB8AC3E}">
        <p14:creationId xmlns:p14="http://schemas.microsoft.com/office/powerpoint/2010/main" val="386297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79906"/>
            <a:ext cx="8928992" cy="953453"/>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spcAft>
                <a:spcPts val="0"/>
              </a:spcAft>
            </a:pPr>
            <a:r>
              <a:rPr lang="en-US" sz="2800" u="sng" dirty="0">
                <a:solidFill>
                  <a:srgbClr val="FFFF00"/>
                </a:solidFill>
              </a:rPr>
              <a:t> Recommendations on projects approved for completion  in 2019 and proposed for continuation </a:t>
            </a:r>
          </a:p>
        </p:txBody>
      </p:sp>
      <p:sp>
        <p:nvSpPr>
          <p:cNvPr id="8" name="Content Placeholder 7"/>
          <p:cNvSpPr txBox="1">
            <a:spLocks noGrp="1"/>
          </p:cNvSpPr>
          <p:nvPr>
            <p:ph idx="1"/>
          </p:nvPr>
        </p:nvSpPr>
        <p:spPr>
          <a:xfrm>
            <a:off x="143508" y="1268760"/>
            <a:ext cx="8856984" cy="3490186"/>
          </a:xfrm>
          <a:prstGeom prst="rect">
            <a:avLst/>
          </a:prstGeom>
          <a:noFill/>
        </p:spPr>
        <p:txBody>
          <a:bodyPr wrap="square" rtlCol="0">
            <a:spAutoFit/>
          </a:bodyPr>
          <a:lstStyle/>
          <a:p>
            <a:pPr marL="0" indent="0">
              <a:buNone/>
            </a:pPr>
            <a:endParaRPr lang="en-US" sz="2000" dirty="0">
              <a:latin typeface="Arial" panose="020B0604020202020204" pitchFamily="34" charset="0"/>
              <a:cs typeface="Arial" panose="020B0604020202020204" pitchFamily="34" charset="0"/>
            </a:endParaRPr>
          </a:p>
          <a:p>
            <a:pPr>
              <a:spcBef>
                <a:spcPts val="0"/>
              </a:spcBef>
              <a:spcAft>
                <a:spcPts val="600"/>
              </a:spcAft>
              <a:buFont typeface="Wingdings" charset="2"/>
              <a:buChar char="q"/>
            </a:pPr>
            <a:r>
              <a:rPr lang="en-US" sz="2000" b="1" dirty="0">
                <a:latin typeface="Arial" panose="020B0604020202020204" pitchFamily="34" charset="0"/>
                <a:cs typeface="Arial" panose="020B0604020202020204" pitchFamily="34" charset="0"/>
              </a:rPr>
              <a:t>NA64 revised proposal - D. </a:t>
            </a:r>
            <a:r>
              <a:rPr lang="en-US" sz="2000" b="1" dirty="0" err="1">
                <a:latin typeface="Arial" panose="020B0604020202020204" pitchFamily="34" charset="0"/>
                <a:cs typeface="Arial" panose="020B0604020202020204" pitchFamily="34" charset="0"/>
              </a:rPr>
              <a:t>Peshekhonov</a:t>
            </a:r>
            <a:endParaRPr lang="en-US" sz="2000" b="1" dirty="0">
              <a:latin typeface="Arial" panose="020B0604020202020204" pitchFamily="34" charset="0"/>
              <a:cs typeface="Arial" panose="020B0604020202020204" pitchFamily="34" charset="0"/>
            </a:endParaRPr>
          </a:p>
          <a:p>
            <a:pPr algn="just">
              <a:spcAft>
                <a:spcPts val="0"/>
              </a:spcAft>
              <a:buSzPct val="150000"/>
            </a:pPr>
            <a:r>
              <a:rPr lang="en-US" sz="1800" dirty="0">
                <a:latin typeface="Arial" panose="020B0604020202020204" pitchFamily="34" charset="0"/>
                <a:ea typeface="Times New Roman" panose="02020603050405020304" pitchFamily="18" charset="0"/>
                <a:cs typeface="Times New Roman" panose="02020603050405020304" pitchFamily="18" charset="0"/>
              </a:rPr>
              <a:t>The PAC is pleased to note that the action plan previously requested from the authors to improve the ratio of FTE to participants, to attract students and to get involved in data analysis, is satisfactorily addressed. The ratio of FTE to participants has increased by 60% and 4 new students were attracted to participate in MC simulation, data analysis, electronics and detector development. </a:t>
            </a:r>
          </a:p>
          <a:p>
            <a:pPr>
              <a:spcBef>
                <a:spcPts val="0"/>
              </a:spcBef>
              <a:spcAft>
                <a:spcPts val="600"/>
              </a:spcAft>
              <a:buSzPct val="150000"/>
            </a:pPr>
            <a:endParaRPr lang="en-US" sz="1800" dirty="0">
              <a:latin typeface="Arial" panose="020B0604020202020204" pitchFamily="34" charset="0"/>
              <a:cs typeface="Arial" panose="020B0604020202020204" pitchFamily="34" charset="0"/>
            </a:endParaRPr>
          </a:p>
          <a:p>
            <a:pPr marL="0" indent="0">
              <a:buSzPct val="150000"/>
              <a:buNone/>
            </a:pP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Recommendation.</a:t>
            </a:r>
            <a:r>
              <a:rPr lang="en-US" sz="1800" dirty="0">
                <a:latin typeface="Arial" panose="020B0604020202020204" pitchFamily="34" charset="0"/>
                <a:cs typeface="Arial" panose="020B0604020202020204" pitchFamily="34" charset="0"/>
              </a:rPr>
              <a:t> </a:t>
            </a:r>
          </a:p>
          <a:p>
            <a:pPr algn="just">
              <a:spcAft>
                <a:spcPts val="0"/>
              </a:spcAft>
              <a:buSzPct val="150000"/>
            </a:pPr>
            <a:r>
              <a:rPr lang="en-US" sz="1600" dirty="0">
                <a:latin typeface="Arial" panose="020B0604020202020204" pitchFamily="34" charset="0"/>
                <a:ea typeface="Times New Roman" panose="02020603050405020304" pitchFamily="18" charset="0"/>
                <a:cs typeface="Times New Roman" panose="02020603050405020304" pitchFamily="18" charset="0"/>
              </a:rPr>
              <a:t>The PAC recommends continuation of JINR’s participation in the NA64 project for the period 2021–2023 with first priority</a:t>
            </a:r>
            <a:r>
              <a:rPr lang="en-US" sz="1800" dirty="0">
                <a:latin typeface="Arial" panose="020B0604020202020204" pitchFamily="34" charset="0"/>
                <a:cs typeface="Arial" panose="020B0604020202020204" pitchFamily="34" charset="0"/>
              </a:rPr>
              <a:t>. </a:t>
            </a:r>
          </a:p>
        </p:txBody>
      </p:sp>
      <p:sp>
        <p:nvSpPr>
          <p:cNvPr id="2" name="Date Placeholder 1">
            <a:extLst>
              <a:ext uri="{FF2B5EF4-FFF2-40B4-BE49-F238E27FC236}">
                <a16:creationId xmlns:a16="http://schemas.microsoft.com/office/drawing/2014/main" id="{84064A7F-F097-6F48-A308-E18DAAFF3A32}"/>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E54D9F33-1892-1D47-B63E-962184BEEFD3}"/>
              </a:ext>
            </a:extLst>
          </p:cNvPr>
          <p:cNvSpPr>
            <a:spLocks noGrp="1"/>
          </p:cNvSpPr>
          <p:nvPr>
            <p:ph type="ftr" sz="quarter" idx="11"/>
          </p:nvPr>
        </p:nvSpPr>
        <p:spPr/>
        <p:txBody>
          <a:bodyPr/>
          <a:lstStyle/>
          <a:p>
            <a:pPr>
              <a:defRPr/>
            </a:pPr>
            <a:r>
              <a:rPr lang="en-US"/>
              <a:t>127 SC JINR, February 20-21, 2020</a:t>
            </a:r>
            <a:endParaRPr lang="fr-FR"/>
          </a:p>
        </p:txBody>
      </p:sp>
      <p:sp>
        <p:nvSpPr>
          <p:cNvPr id="4" name="Slide Number Placeholder 3">
            <a:extLst>
              <a:ext uri="{FF2B5EF4-FFF2-40B4-BE49-F238E27FC236}">
                <a16:creationId xmlns:a16="http://schemas.microsoft.com/office/drawing/2014/main" id="{DFB83BF7-78A5-AD46-9D88-3A1C47A39CF2}"/>
              </a:ext>
            </a:extLst>
          </p:cNvPr>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Tree>
    <p:extLst>
      <p:ext uri="{BB962C8B-B14F-4D97-AF65-F5344CB8AC3E}">
        <p14:creationId xmlns:p14="http://schemas.microsoft.com/office/powerpoint/2010/main" val="380827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418269"/>
            <a:ext cx="8928992" cy="476726"/>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spcAft>
                <a:spcPts val="0"/>
              </a:spcAft>
            </a:pPr>
            <a:r>
              <a:rPr lang="en-US" sz="2800" u="sng" dirty="0">
                <a:solidFill>
                  <a:srgbClr val="FFFF00"/>
                </a:solidFill>
              </a:rPr>
              <a:t>Proposal of a new project </a:t>
            </a:r>
          </a:p>
        </p:txBody>
      </p:sp>
      <p:sp>
        <p:nvSpPr>
          <p:cNvPr id="9" name="Content Placeholder 7">
            <a:extLst>
              <a:ext uri="{FF2B5EF4-FFF2-40B4-BE49-F238E27FC236}">
                <a16:creationId xmlns:a16="http://schemas.microsoft.com/office/drawing/2014/main" id="{72F618EC-409A-404E-8DF8-D472B820DAA1}"/>
              </a:ext>
            </a:extLst>
          </p:cNvPr>
          <p:cNvSpPr txBox="1">
            <a:spLocks/>
          </p:cNvSpPr>
          <p:nvPr/>
        </p:nvSpPr>
        <p:spPr bwMode="auto">
          <a:xfrm>
            <a:off x="179512" y="894995"/>
            <a:ext cx="8856984" cy="607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Char char="q"/>
            </a:pPr>
            <a:r>
              <a:rPr lang="en-US" sz="1800" b="1" dirty="0"/>
              <a:t>FASA revised proposal – S. </a:t>
            </a:r>
            <a:r>
              <a:rPr lang="en-US" sz="1800" b="1" dirty="0" err="1"/>
              <a:t>Avdeev</a:t>
            </a:r>
            <a:endParaRPr lang="en-US" sz="1800" b="1" dirty="0"/>
          </a:p>
          <a:p>
            <a:pPr marL="400050" lvl="1" indent="0">
              <a:spcBef>
                <a:spcPts val="0"/>
              </a:spcBef>
              <a:buNone/>
            </a:pPr>
            <a:r>
              <a:rPr lang="en-US" sz="1600" dirty="0">
                <a:latin typeface="Arial" panose="020B0604020202020204" pitchFamily="34" charset="0"/>
                <a:cs typeface="Arial" panose="020B0604020202020204" pitchFamily="34" charset="0"/>
              </a:rPr>
              <a:t>Background:</a:t>
            </a:r>
          </a:p>
          <a:p>
            <a:pPr marL="685800" lvl="1">
              <a:buFont typeface="Courier New" panose="02070309020205020404" pitchFamily="49" charset="0"/>
              <a:buChar char="o"/>
            </a:pPr>
            <a:r>
              <a:rPr lang="en-US" sz="1600" dirty="0">
                <a:latin typeface="Arial" panose="020B0604020202020204" pitchFamily="34" charset="0"/>
                <a:cs typeface="Arial" panose="020B0604020202020204" pitchFamily="34" charset="0"/>
              </a:rPr>
              <a:t>FASA was presented for the first time at the PAC meeting of June 2019. </a:t>
            </a:r>
          </a:p>
          <a:p>
            <a:pPr marL="685800" lvl="1">
              <a:buFont typeface="Courier New" panose="02070309020205020404" pitchFamily="49" charset="0"/>
              <a:buChar char="o"/>
            </a:pPr>
            <a:r>
              <a:rPr lang="en-US" sz="1600" dirty="0">
                <a:latin typeface="Arial" panose="020B0604020202020204" pitchFamily="34" charset="0"/>
                <a:cs typeface="Arial" panose="020B0604020202020204" pitchFamily="34" charset="0"/>
              </a:rPr>
              <a:t>The PAC noted that similar work on Multi-Fragmentation of Nuclei was carried out some 40 years ago at </a:t>
            </a:r>
            <a:r>
              <a:rPr lang="en-US" sz="1600" dirty="0" err="1">
                <a:latin typeface="Arial" panose="020B0604020202020204" pitchFamily="34" charset="0"/>
                <a:cs typeface="Arial" panose="020B0604020202020204" pitchFamily="34" charset="0"/>
              </a:rPr>
              <a:t>Fermilab</a:t>
            </a:r>
            <a:r>
              <a:rPr lang="en-US" sz="1600" dirty="0">
                <a:latin typeface="Arial" panose="020B0604020202020204" pitchFamily="34" charset="0"/>
                <a:cs typeface="Arial" panose="020B0604020202020204" pitchFamily="34" charset="0"/>
              </a:rPr>
              <a:t>, at CERN-PS and at the BEVATRON and BEVALAC. </a:t>
            </a:r>
          </a:p>
          <a:p>
            <a:pPr marL="685800" lvl="1">
              <a:buFont typeface="Courier New" panose="02070309020205020404" pitchFamily="49" charset="0"/>
              <a:buChar char="o"/>
            </a:pPr>
            <a:r>
              <a:rPr lang="en-US" sz="1600" dirty="0">
                <a:latin typeface="Arial" panose="020B0604020202020204" pitchFamily="34" charset="0"/>
                <a:cs typeface="Arial" panose="020B0604020202020204" pitchFamily="34" charset="0"/>
              </a:rPr>
              <a:t>The PAC requested the authors to sharpen their scientific case taking into account these earlier data and to present a convincing case on how they can solve the still open question of break-up or thermalization in the multifragmentation of nuclei. </a:t>
            </a:r>
          </a:p>
          <a:p>
            <a:pPr marL="0" indent="0">
              <a:buNone/>
            </a:pPr>
            <a:endParaRPr lang="en-US" sz="1600" dirty="0">
              <a:latin typeface="Arial" panose="020B0604020202020204" pitchFamily="34" charset="0"/>
              <a:cs typeface="Arial" panose="020B0604020202020204" pitchFamily="34" charset="0"/>
            </a:endParaRPr>
          </a:p>
          <a:p>
            <a:pPr>
              <a:buSzPct val="150000"/>
            </a:pPr>
            <a:r>
              <a:rPr lang="en-US" sz="1600" dirty="0">
                <a:latin typeface="Arial" panose="020B0604020202020204" pitchFamily="34" charset="0"/>
                <a:cs typeface="Arial" panose="020B0604020202020204" pitchFamily="34" charset="0"/>
              </a:rPr>
              <a:t>The PAC considers that the authors have not overcome the criticism raised at the previous PAC session. The authors have not convinced the PAC that FASA is a detector capable of resolving the open question of the multifragmentation process. </a:t>
            </a:r>
          </a:p>
          <a:p>
            <a:pPr>
              <a:buSzPct val="150000"/>
            </a:pPr>
            <a:r>
              <a:rPr lang="en-US" sz="1600" dirty="0">
                <a:latin typeface="Arial" panose="020B0604020202020204" pitchFamily="34" charset="0"/>
                <a:cs typeface="Arial" panose="020B0604020202020204" pitchFamily="34" charset="0"/>
              </a:rPr>
              <a:t>The FASA detector lacks isotope identification of light nuclei like </a:t>
            </a:r>
            <a:r>
              <a:rPr lang="en-US" sz="1600" baseline="30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He-</a:t>
            </a:r>
            <a:r>
              <a:rPr lang="en-US" sz="1600" baseline="30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He, </a:t>
            </a:r>
            <a:r>
              <a:rPr lang="en-US" sz="1600" baseline="30000"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Li-</a:t>
            </a:r>
            <a:r>
              <a:rPr lang="en-US" sz="1600" baseline="30000" dirty="0">
                <a:latin typeface="Arial" panose="020B0604020202020204" pitchFamily="34" charset="0"/>
                <a:cs typeface="Arial" panose="020B0604020202020204" pitchFamily="34" charset="0"/>
              </a:rPr>
              <a:t>7</a:t>
            </a:r>
            <a:r>
              <a:rPr lang="en-US" sz="1600" dirty="0">
                <a:latin typeface="Arial" panose="020B0604020202020204" pitchFamily="34" charset="0"/>
                <a:cs typeface="Arial" panose="020B0604020202020204" pitchFamily="34" charset="0"/>
              </a:rPr>
              <a:t>Li, </a:t>
            </a:r>
            <a:r>
              <a:rPr lang="en-US" sz="1600" baseline="30000" dirty="0">
                <a:latin typeface="Arial" panose="020B0604020202020204" pitchFamily="34" charset="0"/>
                <a:cs typeface="Arial" panose="020B0604020202020204" pitchFamily="34" charset="0"/>
              </a:rPr>
              <a:t>7</a:t>
            </a:r>
            <a:r>
              <a:rPr lang="en-US" sz="1600" dirty="0">
                <a:latin typeface="Arial" panose="020B0604020202020204" pitchFamily="34" charset="0"/>
                <a:cs typeface="Arial" panose="020B0604020202020204" pitchFamily="34" charset="0"/>
              </a:rPr>
              <a:t>Be-</a:t>
            </a:r>
            <a:r>
              <a:rPr lang="en-US" sz="1600" baseline="30000" dirty="0">
                <a:latin typeface="Arial" panose="020B0604020202020204" pitchFamily="34" charset="0"/>
                <a:cs typeface="Arial" panose="020B0604020202020204" pitchFamily="34" charset="0"/>
              </a:rPr>
              <a:t>9</a:t>
            </a:r>
            <a:r>
              <a:rPr lang="en-US" sz="1600" dirty="0">
                <a:latin typeface="Arial" panose="020B0604020202020204" pitchFamily="34" charset="0"/>
                <a:cs typeface="Arial" panose="020B0604020202020204" pitchFamily="34" charset="0"/>
              </a:rPr>
              <a:t>Be. Data have shown, almost forty years ago, that spectra of these isotopes are very different from each other indicating different times in the reaction mechanism. </a:t>
            </a:r>
          </a:p>
          <a:p>
            <a:pPr>
              <a:spcBef>
                <a:spcPts val="0"/>
              </a:spcBef>
              <a:spcAft>
                <a:spcPts val="1200"/>
              </a:spcAft>
              <a:buSzPct val="150000"/>
            </a:pPr>
            <a:r>
              <a:rPr lang="en-US" sz="1600" dirty="0">
                <a:latin typeface="Arial" panose="020B0604020202020204" pitchFamily="34" charset="0"/>
                <a:cs typeface="Arial" panose="020B0604020202020204" pitchFamily="34" charset="0"/>
              </a:rPr>
              <a:t>Furthermore the FASA detector has limited capability in measuring the full event in 4π geometry.</a:t>
            </a:r>
          </a:p>
          <a:p>
            <a:pPr marL="0" indent="0">
              <a:buSzPct val="150000"/>
              <a:buNone/>
            </a:pP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Recommendation.</a:t>
            </a:r>
            <a:r>
              <a:rPr lang="en-US" sz="1600" dirty="0">
                <a:latin typeface="Arial" panose="020B0604020202020204" pitchFamily="34" charset="0"/>
                <a:cs typeface="Arial" panose="020B0604020202020204" pitchFamily="34" charset="0"/>
              </a:rPr>
              <a:t> </a:t>
            </a:r>
          </a:p>
          <a:p>
            <a:pPr>
              <a:buSzPct val="150000"/>
            </a:pPr>
            <a:r>
              <a:rPr lang="en-US" sz="1600" dirty="0">
                <a:latin typeface="Arial" panose="020B0604020202020204" pitchFamily="34" charset="0"/>
                <a:cs typeface="Arial" panose="020B0604020202020204" pitchFamily="34" charset="0"/>
              </a:rPr>
              <a:t>The PAC recommends rejection of the FASA project</a:t>
            </a:r>
            <a:r>
              <a:rPr lang="en-US" sz="20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800" dirty="0"/>
          </a:p>
        </p:txBody>
      </p:sp>
      <p:sp>
        <p:nvSpPr>
          <p:cNvPr id="2" name="Date Placeholder 1">
            <a:extLst>
              <a:ext uri="{FF2B5EF4-FFF2-40B4-BE49-F238E27FC236}">
                <a16:creationId xmlns:a16="http://schemas.microsoft.com/office/drawing/2014/main" id="{D0B7A97C-3F04-6348-AB22-7F753B754040}"/>
              </a:ext>
            </a:extLst>
          </p:cNvPr>
          <p:cNvSpPr>
            <a:spLocks noGrp="1"/>
          </p:cNvSpPr>
          <p:nvPr>
            <p:ph type="dt" sz="half" idx="10"/>
          </p:nvPr>
        </p:nvSpPr>
        <p:spPr/>
        <p:txBody>
          <a:bodyPr/>
          <a:lstStyle/>
          <a:p>
            <a:pPr marL="171450" indent="-171450">
              <a:buFont typeface="Arial" panose="020B0604020202020204" pitchFamily="34" charset="0"/>
              <a:buChar char="•"/>
              <a:defRPr/>
            </a:pPr>
            <a:r>
              <a:rPr lang="en-US"/>
              <a:t>Itzhak Tserruya</a:t>
            </a:r>
            <a:endParaRPr lang="fr-FR" dirty="0"/>
          </a:p>
        </p:txBody>
      </p:sp>
      <p:sp>
        <p:nvSpPr>
          <p:cNvPr id="3" name="Footer Placeholder 2">
            <a:extLst>
              <a:ext uri="{FF2B5EF4-FFF2-40B4-BE49-F238E27FC236}">
                <a16:creationId xmlns:a16="http://schemas.microsoft.com/office/drawing/2014/main" id="{5AD0956E-2E54-9045-A088-279EE4B32353}"/>
              </a:ext>
            </a:extLst>
          </p:cNvPr>
          <p:cNvSpPr>
            <a:spLocks noGrp="1"/>
          </p:cNvSpPr>
          <p:nvPr>
            <p:ph type="ftr" sz="quarter" idx="11"/>
          </p:nvPr>
        </p:nvSpPr>
        <p:spPr/>
        <p:txBody>
          <a:bodyPr/>
          <a:lstStyle/>
          <a:p>
            <a:pPr>
              <a:defRPr/>
            </a:pPr>
            <a:r>
              <a:rPr lang="en-US"/>
              <a:t>127 SC JINR, February 20-21, 2020</a:t>
            </a:r>
            <a:endParaRPr lang="fr-FR" dirty="0"/>
          </a:p>
        </p:txBody>
      </p:sp>
      <p:sp>
        <p:nvSpPr>
          <p:cNvPr id="4" name="Slide Number Placeholder 3">
            <a:extLst>
              <a:ext uri="{FF2B5EF4-FFF2-40B4-BE49-F238E27FC236}">
                <a16:creationId xmlns:a16="http://schemas.microsoft.com/office/drawing/2014/main" id="{170123A0-372F-E64F-A3A7-97BA825F47D0}"/>
              </a:ext>
            </a:extLst>
          </p:cNvPr>
          <p:cNvSpPr>
            <a:spLocks noGrp="1"/>
          </p:cNvSpPr>
          <p:nvPr>
            <p:ph type="sldNum" sz="quarter" idx="12"/>
          </p:nvPr>
        </p:nvSpPr>
        <p:spPr/>
        <p:txBody>
          <a:bodyPr/>
          <a:lstStyle/>
          <a:p>
            <a:pPr>
              <a:defRPr/>
            </a:pPr>
            <a:fld id="{16AAA047-8AEF-4C69-86C3-C9A280890182}" type="slidenum">
              <a:rPr lang="fr-FR" smtClean="0"/>
              <a:pPr>
                <a:defRPr/>
              </a:pPr>
              <a:t>9</a:t>
            </a:fld>
            <a:endParaRPr lang="fr-FR" dirty="0"/>
          </a:p>
        </p:txBody>
      </p:sp>
    </p:spTree>
    <p:extLst>
      <p:ext uri="{BB962C8B-B14F-4D97-AF65-F5344CB8AC3E}">
        <p14:creationId xmlns:p14="http://schemas.microsoft.com/office/powerpoint/2010/main" val="7128872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80644</TotalTime>
  <Words>1998</Words>
  <Application>Microsoft Macintosh PowerPoint</Application>
  <PresentationFormat>On-screen Show (4:3)</PresentationFormat>
  <Paragraphs>185</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Courier New</vt:lpstr>
      <vt:lpstr>Times New Roman</vt:lpstr>
      <vt:lpstr>Wingdings</vt:lpstr>
      <vt:lpstr>Thème Office</vt:lpstr>
      <vt:lpstr>PowerPoint Presentation</vt:lpstr>
      <vt:lpstr>52nd PAC-PP Agenda – February 3-4, 2020 </vt:lpstr>
      <vt:lpstr>Report on the Nuclotron-NICA project </vt:lpstr>
      <vt:lpstr>PowerPoint Presentation</vt:lpstr>
      <vt:lpstr>MPD  </vt:lpstr>
      <vt:lpstr>BM@N</vt:lpstr>
      <vt:lpstr> Recommendations on projects approved for completion  in 2019 and proposed for continuation </vt:lpstr>
      <vt:lpstr> Recommendations on projects approved for completion  in 2019 and proposed for continuation </vt:lpstr>
      <vt:lpstr>Proposal of a new project </vt:lpstr>
      <vt:lpstr>Proposal of a new project </vt:lpstr>
      <vt:lpstr>Reports on scientific results obtained by the JINR groups in the LHC experiments</vt:lpstr>
      <vt:lpstr>Reports on scientific results obtained by the JINR groups in the LHC experiments</vt:lpstr>
      <vt:lpstr>Reports on scientific results obtained by the JINR groups in the LHC experiments</vt:lpstr>
      <vt:lpstr>Strategic long-range plans</vt:lpstr>
      <vt:lpstr>Scientific Report</vt:lpstr>
      <vt:lpstr>Presentations by young scientists</vt:lpstr>
      <vt:lpstr>Next PAC-PP  Meeting – February 3-4, 2020</vt:lpstr>
      <vt:lpstr>PowerPoint Presentation</vt:lpstr>
    </vt:vector>
  </TitlesOfParts>
  <Company>cea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1477</cp:revision>
  <cp:lastPrinted>2015-02-17T16:45:31Z</cp:lastPrinted>
  <dcterms:created xsi:type="dcterms:W3CDTF">2010-01-13T11:24:08Z</dcterms:created>
  <dcterms:modified xsi:type="dcterms:W3CDTF">2020-02-20T12:07:33Z</dcterms:modified>
</cp:coreProperties>
</file>