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286" r:id="rId9"/>
  </p:sldMasterIdLst>
  <p:notesMasterIdLst>
    <p:notesMasterId r:id="rId39"/>
  </p:notesMasterIdLst>
  <p:handoutMasterIdLst>
    <p:handoutMasterId r:id="rId40"/>
  </p:handoutMasterIdLst>
  <p:sldIdLst>
    <p:sldId id="787" r:id="rId10"/>
    <p:sldId id="845" r:id="rId11"/>
    <p:sldId id="1030" r:id="rId12"/>
    <p:sldId id="992" r:id="rId13"/>
    <p:sldId id="1032" r:id="rId14"/>
    <p:sldId id="1031" r:id="rId15"/>
    <p:sldId id="1034" r:id="rId16"/>
    <p:sldId id="1033" r:id="rId17"/>
    <p:sldId id="1015" r:id="rId18"/>
    <p:sldId id="1016" r:id="rId19"/>
    <p:sldId id="1017" r:id="rId20"/>
    <p:sldId id="1018" r:id="rId21"/>
    <p:sldId id="1020" r:id="rId22"/>
    <p:sldId id="1021" r:id="rId23"/>
    <p:sldId id="1022" r:id="rId24"/>
    <p:sldId id="1036" r:id="rId25"/>
    <p:sldId id="1035" r:id="rId26"/>
    <p:sldId id="1037" r:id="rId27"/>
    <p:sldId id="1029" r:id="rId28"/>
    <p:sldId id="1023" r:id="rId29"/>
    <p:sldId id="1038" r:id="rId30"/>
    <p:sldId id="1024" r:id="rId31"/>
    <p:sldId id="1025" r:id="rId32"/>
    <p:sldId id="1026" r:id="rId33"/>
    <p:sldId id="1039" r:id="rId34"/>
    <p:sldId id="1040" r:id="rId35"/>
    <p:sldId id="1027" r:id="rId36"/>
    <p:sldId id="1028" r:id="rId37"/>
    <p:sldId id="991" r:id="rId38"/>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4568"/>
    <a:srgbClr val="003399"/>
    <a:srgbClr val="FFFFCC"/>
    <a:srgbClr val="5656C6"/>
    <a:srgbClr val="0000FF"/>
    <a:srgbClr val="D0EB95"/>
    <a:srgbClr val="CC3399"/>
    <a:srgbClr val="CC00CC"/>
    <a:srgbClr val="004176"/>
    <a:srgbClr val="E4ED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12" autoAdjust="0"/>
    <p:restoredTop sz="86551" autoAdjust="0"/>
  </p:normalViewPr>
  <p:slideViewPr>
    <p:cSldViewPr snapToGrid="0">
      <p:cViewPr varScale="1">
        <p:scale>
          <a:sx n="108" d="100"/>
          <a:sy n="108" d="100"/>
        </p:scale>
        <p:origin x="1552" y="192"/>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20.02.2020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5</a:t>
            </a:fld>
            <a:endParaRPr lang="ru-RU" altLang="hu-HU"/>
          </a:p>
        </p:txBody>
      </p:sp>
    </p:spTree>
    <p:extLst>
      <p:ext uri="{BB962C8B-B14F-4D97-AF65-F5344CB8AC3E}">
        <p14:creationId xmlns:p14="http://schemas.microsoft.com/office/powerpoint/2010/main" val="1021875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9</a:t>
            </a:fld>
            <a:endParaRPr lang="ru-RU" altLang="hu-HU"/>
          </a:p>
        </p:txBody>
      </p:sp>
    </p:spTree>
    <p:extLst>
      <p:ext uri="{BB962C8B-B14F-4D97-AF65-F5344CB8AC3E}">
        <p14:creationId xmlns:p14="http://schemas.microsoft.com/office/powerpoint/2010/main" val="1813383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4.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6.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5.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2/20/20</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86.xml"/><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86.xml"/><Relationship Id="rId1" Type="http://schemas.openxmlformats.org/officeDocument/2006/relationships/vmlDrawing" Target="../drawings/vmlDrawing1.v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8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86.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8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438728" y="4890305"/>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sz="2500" b="1" dirty="0" err="1">
                <a:solidFill>
                  <a:srgbClr val="024674"/>
                </a:solidFill>
                <a:effectLst>
                  <a:outerShdw blurRad="38100" dist="38100" dir="2700000" algn="tl">
                    <a:srgbClr val="000000">
                      <a:alpha val="43137"/>
                    </a:srgbClr>
                  </a:outerShdw>
                </a:effectLst>
              </a:rPr>
              <a:t>Dénes</a:t>
            </a:r>
            <a:r>
              <a:rPr lang="en-GB" altLang="hu-HU" sz="2500" b="1" dirty="0">
                <a:solidFill>
                  <a:srgbClr val="024674"/>
                </a:solidFill>
                <a:effectLst>
                  <a:outerShdw blurRad="38100" dist="38100" dir="2700000" algn="tl">
                    <a:srgbClr val="000000">
                      <a:alpha val="43137"/>
                    </a:srgbClr>
                  </a:outerShdw>
                </a:effectLst>
              </a:rPr>
              <a:t> Lajos Nagy </a:t>
            </a:r>
          </a:p>
        </p:txBody>
      </p:sp>
      <p:sp>
        <p:nvSpPr>
          <p:cNvPr id="2" name="Прямоугольник 1"/>
          <p:cNvSpPr/>
          <p:nvPr/>
        </p:nvSpPr>
        <p:spPr>
          <a:xfrm>
            <a:off x="1117600" y="1358909"/>
            <a:ext cx="9869714" cy="2704010"/>
          </a:xfrm>
          <a:prstGeom prst="rect">
            <a:avLst/>
          </a:prstGeom>
        </p:spPr>
        <p:txBody>
          <a:bodyPr wrap="square">
            <a:spAutoFit/>
          </a:bodyPr>
          <a:lstStyle/>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Programme Advisory Committee</a:t>
            </a:r>
          </a:p>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for Condensed Matter Physics</a:t>
            </a:r>
          </a:p>
          <a:p>
            <a:pPr algn="ctr" eaLnBrk="1" hangingPunct="1">
              <a:lnSpc>
                <a:spcPct val="120000"/>
              </a:lnSpc>
            </a:pPr>
            <a:endParaRPr lang="en-GB" altLang="hu-HU" sz="4000" b="1" dirty="0">
              <a:solidFill>
                <a:srgbClr val="C00000"/>
              </a:solidFill>
              <a:effectLst>
                <a:outerShdw blurRad="38100" dist="38100" dir="2700000" algn="tl">
                  <a:srgbClr val="000000">
                    <a:alpha val="43137"/>
                  </a:srgbClr>
                </a:outerShdw>
              </a:effectLst>
            </a:endParaRPr>
          </a:p>
          <a:p>
            <a:pPr algn="ctr" eaLnBrk="1" hangingPunct="1">
              <a:lnSpc>
                <a:spcPct val="120000"/>
              </a:lnSpc>
            </a:pPr>
            <a:r>
              <a:rPr lang="en-GB" altLang="hu-HU" sz="2800" b="1" dirty="0">
                <a:solidFill>
                  <a:srgbClr val="C00000"/>
                </a:solidFill>
                <a:effectLst>
                  <a:outerShdw blurRad="38100" dist="38100" dir="2700000" algn="tl">
                    <a:srgbClr val="000000">
                      <a:alpha val="43137"/>
                    </a:srgbClr>
                  </a:outerShdw>
                </a:effectLst>
              </a:rPr>
              <a:t>51st meeting (20 – 21 January 2020)</a:t>
            </a:r>
          </a:p>
        </p:txBody>
      </p:sp>
      <p:sp>
        <p:nvSpPr>
          <p:cNvPr id="5" name="Прямоугольник 5"/>
          <p:cNvSpPr>
            <a:spLocks noChangeArrowheads="1"/>
          </p:cNvSpPr>
          <p:nvPr/>
        </p:nvSpPr>
        <p:spPr bwMode="auto">
          <a:xfrm>
            <a:off x="116114" y="6203848"/>
            <a:ext cx="12075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b="1" dirty="0">
                <a:solidFill>
                  <a:srgbClr val="024674"/>
                </a:solidFill>
                <a:effectLst>
                  <a:outerShdw blurRad="38100" dist="38100" dir="2700000" algn="tl">
                    <a:srgbClr val="000000">
                      <a:alpha val="43137"/>
                    </a:srgbClr>
                  </a:outerShdw>
                </a:effectLst>
              </a:rPr>
              <a:t>127th session of the JINR Scientific Council, 20–21 February 2020, </a:t>
            </a:r>
            <a:r>
              <a:rPr lang="en-GB" altLang="hu-HU" b="1" dirty="0" err="1">
                <a:solidFill>
                  <a:srgbClr val="024674"/>
                </a:solidFill>
                <a:effectLst>
                  <a:outerShdw blurRad="38100" dist="38100" dir="2700000" algn="tl">
                    <a:srgbClr val="000000">
                      <a:alpha val="43137"/>
                    </a:srgbClr>
                  </a:outerShdw>
                </a:effectLst>
              </a:rPr>
              <a:t>Dubna</a:t>
            </a:r>
            <a:endParaRPr lang="en-GB" altLang="hu-HU" b="1" dirty="0">
              <a:solidFill>
                <a:srgbClr val="024674"/>
              </a:solidFill>
              <a:effectLst>
                <a:outerShdw blurRad="38100" dist="38100" dir="2700000" algn="tl">
                  <a:srgbClr val="000000">
                    <a:alpha val="43137"/>
                  </a:srgbClr>
                </a:outerShdw>
              </a:effectLst>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C451FF63-CC5E-4F55-BE5E-A11D9B493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474" y="3779246"/>
            <a:ext cx="3513155" cy="2778349"/>
          </a:xfrm>
          <a:prstGeom prst="rect">
            <a:avLst/>
          </a:prstGeom>
        </p:spPr>
      </p:pic>
      <p:pic>
        <p:nvPicPr>
          <p:cNvPr id="12" name="Рисунок 11">
            <a:extLst>
              <a:ext uri="{FF2B5EF4-FFF2-40B4-BE49-F238E27FC236}">
                <a16:creationId xmlns:a16="http://schemas.microsoft.com/office/drawing/2014/main" id="{8CA3F012-8262-49A8-8C25-8358050CA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5434" y="3715863"/>
            <a:ext cx="4234990" cy="2892810"/>
          </a:xfrm>
          <a:prstGeom prst="rect">
            <a:avLst/>
          </a:prstGeom>
        </p:spPr>
      </p:pic>
      <p:cxnSp>
        <p:nvCxnSpPr>
          <p:cNvPr id="17" name="Прямая соединительная линия 16">
            <a:extLst>
              <a:ext uri="{FF2B5EF4-FFF2-40B4-BE49-F238E27FC236}">
                <a16:creationId xmlns:a16="http://schemas.microsoft.com/office/drawing/2014/main" id="{A15DD90D-2BF5-49A4-93E9-54E912F4D63B}"/>
              </a:ext>
            </a:extLst>
          </p:cNvPr>
          <p:cNvCxnSpPr>
            <a:cxnSpLocks/>
          </p:cNvCxnSpPr>
          <p:nvPr/>
        </p:nvCxnSpPr>
        <p:spPr>
          <a:xfrm>
            <a:off x="0" y="3614215"/>
            <a:ext cx="12192000" cy="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DA9C2F02-38B7-43D4-8C03-81A8D355E6AF}"/>
              </a:ext>
            </a:extLst>
          </p:cNvPr>
          <p:cNvCxnSpPr>
            <a:cxnSpLocks/>
          </p:cNvCxnSpPr>
          <p:nvPr/>
        </p:nvCxnSpPr>
        <p:spPr>
          <a:xfrm>
            <a:off x="4069871" y="3614215"/>
            <a:ext cx="0" cy="297152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F1226CC8-BEF6-4363-AAC7-B85BD992B5A9}"/>
              </a:ext>
            </a:extLst>
          </p:cNvPr>
          <p:cNvCxnSpPr>
            <a:cxnSpLocks/>
          </p:cNvCxnSpPr>
          <p:nvPr/>
        </p:nvCxnSpPr>
        <p:spPr>
          <a:xfrm>
            <a:off x="8159228" y="916045"/>
            <a:ext cx="0" cy="566969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pic>
        <p:nvPicPr>
          <p:cNvPr id="22" name="Рисунок 21">
            <a:extLst>
              <a:ext uri="{FF2B5EF4-FFF2-40B4-BE49-F238E27FC236}">
                <a16:creationId xmlns:a16="http://schemas.microsoft.com/office/drawing/2014/main" id="{3248A040-3115-4CD7-8542-41F79BC6F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25" y="3700029"/>
            <a:ext cx="3662504" cy="2833842"/>
          </a:xfrm>
          <a:prstGeom prst="rect">
            <a:avLst/>
          </a:prstGeom>
        </p:spPr>
      </p:pic>
      <p:sp>
        <p:nvSpPr>
          <p:cNvPr id="28" name="Прямоугольник 27">
            <a:extLst>
              <a:ext uri="{FF2B5EF4-FFF2-40B4-BE49-F238E27FC236}">
                <a16:creationId xmlns:a16="http://schemas.microsoft.com/office/drawing/2014/main" id="{9AD575B3-0BBE-4A63-9A50-8B527B399B8F}"/>
              </a:ext>
            </a:extLst>
          </p:cNvPr>
          <p:cNvSpPr/>
          <p:nvPr/>
        </p:nvSpPr>
        <p:spPr>
          <a:xfrm>
            <a:off x="19050" y="-92114"/>
            <a:ext cx="11857037" cy="850939"/>
          </a:xfrm>
          <a:prstGeom prst="rect">
            <a:avLst/>
          </a:prstGeom>
        </p:spPr>
        <p:txBody>
          <a:bodyPr wrap="square">
            <a:spAutoFit/>
          </a:bodyPr>
          <a:lstStyle/>
          <a:p>
            <a:pPr marL="381000" algn="ctr">
              <a:lnSpc>
                <a:spcPct val="130000"/>
              </a:lnSpc>
              <a:spcAft>
                <a:spcPts val="1200"/>
              </a:spcAft>
              <a:defRPr/>
            </a:pPr>
            <a:r>
              <a:rPr lang="en-US" sz="2000" b="1" dirty="0">
                <a:solidFill>
                  <a:schemeClr val="bg1"/>
                </a:solidFill>
              </a:rPr>
              <a:t>Main results of the instrumentation development and scientific research in condensed matter physics at the IBR-2 reactor in 2019</a:t>
            </a:r>
          </a:p>
        </p:txBody>
      </p:sp>
      <p:sp>
        <p:nvSpPr>
          <p:cNvPr id="23" name="Прямоугольник 22">
            <a:extLst>
              <a:ext uri="{FF2B5EF4-FFF2-40B4-BE49-F238E27FC236}">
                <a16:creationId xmlns:a16="http://schemas.microsoft.com/office/drawing/2014/main" id="{F9D2D3FA-F4DA-4172-B5C5-6124803FBAAA}"/>
              </a:ext>
            </a:extLst>
          </p:cNvPr>
          <p:cNvSpPr/>
          <p:nvPr/>
        </p:nvSpPr>
        <p:spPr>
          <a:xfrm>
            <a:off x="397393" y="1115517"/>
            <a:ext cx="7054670" cy="2231060"/>
          </a:xfrm>
          <a:prstGeom prst="rect">
            <a:avLst/>
          </a:prstGeom>
        </p:spPr>
        <p:txBody>
          <a:bodyPr wrap="square">
            <a:spAutoFit/>
          </a:bodyPr>
          <a:lstStyle/>
          <a:p>
            <a:pPr>
              <a:lnSpc>
                <a:spcPct val="150000"/>
              </a:lnSpc>
            </a:pPr>
            <a:r>
              <a:rPr lang="en-US" sz="1900" spc="-10" dirty="0">
                <a:solidFill>
                  <a:srgbClr val="003399"/>
                </a:solidFill>
                <a:ea typeface="Times New Roman" panose="02020603050405020304" pitchFamily="18" charset="0"/>
                <a:cs typeface="Times New Roman" panose="02020603050405020304" pitchFamily="18" charset="0"/>
              </a:rPr>
              <a:t>The PAC considers the activities focused on the upgrade of the IBR-2</a:t>
            </a:r>
            <a:r>
              <a:rPr lang="en-US" sz="1900" dirty="0">
                <a:solidFill>
                  <a:srgbClr val="003399"/>
                </a:solidFill>
                <a:ea typeface="Times New Roman" panose="02020603050405020304" pitchFamily="18" charset="0"/>
                <a:cs typeface="Times New Roman" panose="02020603050405020304" pitchFamily="18" charset="0"/>
              </a:rPr>
              <a:t> instruments to be important for providing competitive research opportunities for the realization of the FLNP scientific </a:t>
            </a:r>
            <a:r>
              <a:rPr lang="en-US" sz="1900" dirty="0" err="1">
                <a:solidFill>
                  <a:srgbClr val="003399"/>
                </a:solidFill>
                <a:ea typeface="Times New Roman" panose="02020603050405020304" pitchFamily="18" charset="0"/>
                <a:cs typeface="Times New Roman" panose="02020603050405020304" pitchFamily="18" charset="0"/>
              </a:rPr>
              <a:t>programme</a:t>
            </a:r>
            <a:r>
              <a:rPr lang="en-US" sz="1900" dirty="0">
                <a:solidFill>
                  <a:srgbClr val="003399"/>
                </a:solidFill>
                <a:ea typeface="Times New Roman" panose="02020603050405020304" pitchFamily="18" charset="0"/>
                <a:cs typeface="Times New Roman" panose="02020603050405020304" pitchFamily="18" charset="0"/>
              </a:rPr>
              <a:t> to the external users and for expanding the research areas.</a:t>
            </a:r>
            <a:endParaRPr lang="ru-RU" sz="1900" dirty="0"/>
          </a:p>
        </p:txBody>
      </p:sp>
      <p:pic>
        <p:nvPicPr>
          <p:cNvPr id="26" name="Рисунок 25">
            <a:extLst>
              <a:ext uri="{FF2B5EF4-FFF2-40B4-BE49-F238E27FC236}">
                <a16:creationId xmlns:a16="http://schemas.microsoft.com/office/drawing/2014/main" id="{9CCDA792-2D95-43D4-8098-9043435809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6122" y="916045"/>
            <a:ext cx="3684395" cy="2630005"/>
          </a:xfrm>
          <a:prstGeom prst="rect">
            <a:avLst/>
          </a:prstGeom>
        </p:spPr>
      </p:pic>
    </p:spTree>
    <p:extLst>
      <p:ext uri="{BB962C8B-B14F-4D97-AF65-F5344CB8AC3E}">
        <p14:creationId xmlns:p14="http://schemas.microsoft.com/office/powerpoint/2010/main" val="21913671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899260A-D3C7-4791-9914-CD1140067786}"/>
              </a:ext>
            </a:extLst>
          </p:cNvPr>
          <p:cNvSpPr/>
          <p:nvPr/>
        </p:nvSpPr>
        <p:spPr>
          <a:xfrm>
            <a:off x="1393710" y="1534252"/>
            <a:ext cx="9107715" cy="4209614"/>
          </a:xfrm>
          <a:prstGeom prst="rect">
            <a:avLst/>
          </a:prstGeom>
        </p:spPr>
        <p:txBody>
          <a:bodyPr wrap="square">
            <a:spAutoFit/>
          </a:bodyPr>
          <a:lstStyle/>
          <a:p>
            <a:pPr algn="just">
              <a:lnSpc>
                <a:spcPct val="150000"/>
              </a:lnSpc>
              <a:spcBef>
                <a:spcPts val="1200"/>
              </a:spcBef>
              <a:spcAft>
                <a:spcPts val="0"/>
              </a:spcAft>
            </a:pPr>
            <a:r>
              <a:rPr lang="en-US" sz="2400" u="sng" dirty="0">
                <a:solidFill>
                  <a:srgbClr val="003399"/>
                </a:solidFill>
                <a:ea typeface="Times New Roman" panose="02020603050405020304" pitchFamily="18" charset="0"/>
                <a:cs typeface="Times New Roman" panose="02020603050405020304" pitchFamily="18" charset="0"/>
              </a:rPr>
              <a:t>Recommendation.</a:t>
            </a:r>
          </a:p>
          <a:p>
            <a:pPr algn="just">
              <a:lnSpc>
                <a:spcPct val="150000"/>
              </a:lnSpc>
              <a:spcBef>
                <a:spcPts val="1200"/>
              </a:spcBef>
              <a:spcAft>
                <a:spcPts val="0"/>
              </a:spcAft>
            </a:pPr>
            <a:r>
              <a:rPr lang="en-US" sz="2400" dirty="0">
                <a:solidFill>
                  <a:srgbClr val="003399"/>
                </a:solidFill>
                <a:ea typeface="Times New Roman" panose="02020603050405020304" pitchFamily="18" charset="0"/>
                <a:cs typeface="Times New Roman" panose="02020603050405020304" pitchFamily="18" charset="0"/>
              </a:rPr>
              <a:t>The PAC appreciates the demonstrated examples of the new scientific results and instrumentation developments at IBR-2 achieved in 2019.</a:t>
            </a:r>
          </a:p>
          <a:p>
            <a:pPr algn="just">
              <a:lnSpc>
                <a:spcPct val="150000"/>
              </a:lnSpc>
              <a:spcBef>
                <a:spcPts val="1200"/>
              </a:spcBef>
              <a:spcAft>
                <a:spcPts val="0"/>
              </a:spcAft>
            </a:pPr>
            <a:r>
              <a:rPr lang="en-US" sz="2400" dirty="0">
                <a:solidFill>
                  <a:srgbClr val="003399"/>
                </a:solidFill>
                <a:ea typeface="Times New Roman" panose="02020603050405020304" pitchFamily="18" charset="0"/>
                <a:cs typeface="Times New Roman" panose="02020603050405020304" pitchFamily="18" charset="0"/>
              </a:rPr>
              <a:t>At its future meetings, the PAC requests that the instrumentation development and the highlights of obtained scientific results be reported separately.</a:t>
            </a:r>
            <a:endParaRPr lang="ru-RU" sz="2400" dirty="0">
              <a:solidFill>
                <a:srgbClr val="003399"/>
              </a:solidFill>
              <a:ea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D3F02379-52E6-4D5E-953A-DFE885D2EE0E}"/>
              </a:ext>
            </a:extLst>
          </p:cNvPr>
          <p:cNvSpPr/>
          <p:nvPr/>
        </p:nvSpPr>
        <p:spPr>
          <a:xfrm>
            <a:off x="19050" y="-92114"/>
            <a:ext cx="11857037" cy="850939"/>
          </a:xfrm>
          <a:prstGeom prst="rect">
            <a:avLst/>
          </a:prstGeom>
        </p:spPr>
        <p:txBody>
          <a:bodyPr wrap="square">
            <a:spAutoFit/>
          </a:bodyPr>
          <a:lstStyle/>
          <a:p>
            <a:pPr marL="381000" algn="ctr">
              <a:lnSpc>
                <a:spcPct val="130000"/>
              </a:lnSpc>
              <a:spcAft>
                <a:spcPts val="1200"/>
              </a:spcAft>
              <a:defRPr/>
            </a:pPr>
            <a:r>
              <a:rPr lang="en-US" sz="2000" b="1" dirty="0">
                <a:solidFill>
                  <a:schemeClr val="bg1"/>
                </a:solidFill>
              </a:rPr>
              <a:t>Main results of the instrumentation development and scientific research in condensed matter physics at the IBR-2 reactor in 2019</a:t>
            </a:r>
          </a:p>
        </p:txBody>
      </p:sp>
    </p:spTree>
    <p:extLst>
      <p:ext uri="{BB962C8B-B14F-4D97-AF65-F5344CB8AC3E}">
        <p14:creationId xmlns:p14="http://schemas.microsoft.com/office/powerpoint/2010/main" val="337679941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a:extLst>
              <a:ext uri="{FF2B5EF4-FFF2-40B4-BE49-F238E27FC236}">
                <a16:creationId xmlns:a16="http://schemas.microsoft.com/office/drawing/2014/main" id="{648347E3-3E51-4814-AD42-7C759FE39260}"/>
              </a:ext>
            </a:extLst>
          </p:cNvPr>
          <p:cNvSpPr/>
          <p:nvPr/>
        </p:nvSpPr>
        <p:spPr>
          <a:xfrm>
            <a:off x="0" y="5036457"/>
            <a:ext cx="12192000" cy="1821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2" name="Прямоугольник 1">
            <a:extLst>
              <a:ext uri="{FF2B5EF4-FFF2-40B4-BE49-F238E27FC236}">
                <a16:creationId xmlns:a16="http://schemas.microsoft.com/office/drawing/2014/main" id="{231E1851-2DB3-4128-B8C3-C95D0588EC0A}"/>
              </a:ext>
            </a:extLst>
          </p:cNvPr>
          <p:cNvSpPr/>
          <p:nvPr/>
        </p:nvSpPr>
        <p:spPr>
          <a:xfrm>
            <a:off x="3761579" y="94735"/>
            <a:ext cx="4668842"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FLNP User </a:t>
            </a:r>
            <a:r>
              <a:rPr lang="en-US" sz="3200" b="1" dirty="0" err="1">
                <a:solidFill>
                  <a:schemeClr val="bg1"/>
                </a:solidFill>
                <a:ea typeface="Times New Roman" panose="02020603050405020304" pitchFamily="18" charset="0"/>
                <a:cs typeface="Times New Roman" panose="02020603050405020304" pitchFamily="18" charset="0"/>
              </a:rPr>
              <a:t>Programme</a:t>
            </a:r>
            <a:endParaRPr lang="ru-RU" sz="3200" dirty="0">
              <a:solidFill>
                <a:schemeClr val="bg1"/>
              </a:solidFill>
            </a:endParaRPr>
          </a:p>
        </p:txBody>
      </p:sp>
      <p:pic>
        <p:nvPicPr>
          <p:cNvPr id="10" name="Рисунок 9">
            <a:extLst>
              <a:ext uri="{FF2B5EF4-FFF2-40B4-BE49-F238E27FC236}">
                <a16:creationId xmlns:a16="http://schemas.microsoft.com/office/drawing/2014/main" id="{8FC3CC68-CD07-4827-8874-ADB5270B72A7}"/>
              </a:ext>
            </a:extLst>
          </p:cNvPr>
          <p:cNvPicPr>
            <a:picLocks noChangeAspect="1"/>
          </p:cNvPicPr>
          <p:nvPr/>
        </p:nvPicPr>
        <p:blipFill rotWithShape="1">
          <a:blip r:embed="rId2"/>
          <a:srcRect r="2486"/>
          <a:stretch/>
        </p:blipFill>
        <p:spPr>
          <a:xfrm>
            <a:off x="4189842" y="1498097"/>
            <a:ext cx="8002158" cy="5283703"/>
          </a:xfrm>
          <a:prstGeom prst="rect">
            <a:avLst/>
          </a:prstGeom>
        </p:spPr>
      </p:pic>
      <p:sp>
        <p:nvSpPr>
          <p:cNvPr id="19" name="Прямоугольник 18">
            <a:extLst>
              <a:ext uri="{FF2B5EF4-FFF2-40B4-BE49-F238E27FC236}">
                <a16:creationId xmlns:a16="http://schemas.microsoft.com/office/drawing/2014/main" id="{D13EB6BC-26C5-4C70-9F21-C591171FB2BB}"/>
              </a:ext>
            </a:extLst>
          </p:cNvPr>
          <p:cNvSpPr/>
          <p:nvPr/>
        </p:nvSpPr>
        <p:spPr>
          <a:xfrm>
            <a:off x="11671300" y="6419220"/>
            <a:ext cx="520700" cy="438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 name="Прямоугольник 10">
            <a:extLst>
              <a:ext uri="{FF2B5EF4-FFF2-40B4-BE49-F238E27FC236}">
                <a16:creationId xmlns:a16="http://schemas.microsoft.com/office/drawing/2014/main" id="{65075AB5-1C18-4354-940D-7A2B74744D3B}"/>
              </a:ext>
            </a:extLst>
          </p:cNvPr>
          <p:cNvSpPr/>
          <p:nvPr/>
        </p:nvSpPr>
        <p:spPr>
          <a:xfrm>
            <a:off x="5421526" y="975375"/>
            <a:ext cx="5640390" cy="461665"/>
          </a:xfrm>
          <a:prstGeom prst="rect">
            <a:avLst/>
          </a:prstGeom>
        </p:spPr>
        <p:txBody>
          <a:bodyPr wrap="none">
            <a:spAutoFit/>
          </a:bodyPr>
          <a:lstStyle/>
          <a:p>
            <a:r>
              <a:rPr lang="en-US" sz="2400" b="1" dirty="0">
                <a:solidFill>
                  <a:srgbClr val="1832B5"/>
                </a:solidFill>
                <a:latin typeface="Calibri-Bold"/>
              </a:rPr>
              <a:t>Work schedule of the IBR-2 reactor in 2019</a:t>
            </a:r>
            <a:endParaRPr lang="ru-RU" sz="2400" dirty="0"/>
          </a:p>
        </p:txBody>
      </p:sp>
      <p:sp>
        <p:nvSpPr>
          <p:cNvPr id="12" name="Прямоугольник 11">
            <a:extLst>
              <a:ext uri="{FF2B5EF4-FFF2-40B4-BE49-F238E27FC236}">
                <a16:creationId xmlns:a16="http://schemas.microsoft.com/office/drawing/2014/main" id="{70AA24D2-1124-42AE-A7A4-EC8000779660}"/>
              </a:ext>
            </a:extLst>
          </p:cNvPr>
          <p:cNvSpPr/>
          <p:nvPr/>
        </p:nvSpPr>
        <p:spPr>
          <a:xfrm>
            <a:off x="361371" y="1602221"/>
            <a:ext cx="3467100" cy="2308324"/>
          </a:xfrm>
          <a:prstGeom prst="rect">
            <a:avLst/>
          </a:prstGeom>
        </p:spPr>
        <p:txBody>
          <a:bodyPr wrap="square">
            <a:spAutoFit/>
          </a:bodyPr>
          <a:lstStyle/>
          <a:p>
            <a:r>
              <a:rPr lang="en-US" sz="2400" dirty="0">
                <a:solidFill>
                  <a:srgbClr val="003399"/>
                </a:solidFill>
                <a:ea typeface="Times New Roman" panose="02020603050405020304" pitchFamily="18" charset="0"/>
                <a:cs typeface="Times New Roman" panose="02020603050405020304" pitchFamily="18" charset="0"/>
              </a:rPr>
              <a:t>The PAC heard information presented by </a:t>
            </a:r>
            <a:r>
              <a:rPr lang="en-US" sz="2400" b="1" dirty="0">
                <a:solidFill>
                  <a:srgbClr val="003399"/>
                </a:solidFill>
                <a:ea typeface="Times New Roman" panose="02020603050405020304" pitchFamily="18" charset="0"/>
                <a:cs typeface="Times New Roman" panose="02020603050405020304" pitchFamily="18" charset="0"/>
              </a:rPr>
              <a:t>D. </a:t>
            </a:r>
            <a:r>
              <a:rPr lang="en-US" sz="2400" b="1" dirty="0" err="1">
                <a:solidFill>
                  <a:srgbClr val="003399"/>
                </a:solidFill>
                <a:ea typeface="Times New Roman" panose="02020603050405020304" pitchFamily="18" charset="0"/>
                <a:cs typeface="Times New Roman" panose="02020603050405020304" pitchFamily="18" charset="0"/>
              </a:rPr>
              <a:t>Chudoba</a:t>
            </a:r>
            <a:r>
              <a:rPr lang="en-US" sz="2400" b="1" dirty="0">
                <a:solidFill>
                  <a:srgbClr val="003399"/>
                </a:solidFill>
                <a:ea typeface="Times New Roman" panose="02020603050405020304" pitchFamily="18" charset="0"/>
                <a:cs typeface="Times New Roman" panose="02020603050405020304" pitchFamily="18" charset="0"/>
              </a:rPr>
              <a:t> </a:t>
            </a:r>
            <a:r>
              <a:rPr lang="en-US" sz="2400" dirty="0">
                <a:solidFill>
                  <a:srgbClr val="003399"/>
                </a:solidFill>
                <a:ea typeface="Times New Roman" panose="02020603050405020304" pitchFamily="18" charset="0"/>
                <a:cs typeface="Times New Roman" panose="02020603050405020304" pitchFamily="18" charset="0"/>
              </a:rPr>
              <a:t>on the statistics of the FLNP User </a:t>
            </a:r>
            <a:r>
              <a:rPr lang="en-US" sz="2400" dirty="0" err="1">
                <a:solidFill>
                  <a:srgbClr val="003399"/>
                </a:solidFill>
                <a:ea typeface="Times New Roman" panose="02020603050405020304" pitchFamily="18" charset="0"/>
                <a:cs typeface="Times New Roman" panose="02020603050405020304" pitchFamily="18" charset="0"/>
              </a:rPr>
              <a:t>Programme</a:t>
            </a:r>
            <a:r>
              <a:rPr lang="en-US" sz="2400" dirty="0">
                <a:solidFill>
                  <a:srgbClr val="003399"/>
                </a:solidFill>
                <a:ea typeface="Times New Roman" panose="02020603050405020304" pitchFamily="18" charset="0"/>
                <a:cs typeface="Times New Roman" panose="02020603050405020304" pitchFamily="18" charset="0"/>
              </a:rPr>
              <a:t> at the IBR-2 spectrometers </a:t>
            </a:r>
            <a:endParaRPr lang="ru-RU" sz="2400" dirty="0">
              <a:solidFill>
                <a:srgbClr val="003399"/>
              </a:solidFill>
            </a:endParaRPr>
          </a:p>
        </p:txBody>
      </p:sp>
    </p:spTree>
    <p:extLst>
      <p:ext uri="{BB962C8B-B14F-4D97-AF65-F5344CB8AC3E}">
        <p14:creationId xmlns:p14="http://schemas.microsoft.com/office/powerpoint/2010/main" val="294588590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8B7B5CC7-3D5D-4A7C-BB65-C9EBBE3829FF}"/>
              </a:ext>
            </a:extLst>
          </p:cNvPr>
          <p:cNvPicPr>
            <a:picLocks noChangeAspect="1"/>
          </p:cNvPicPr>
          <p:nvPr/>
        </p:nvPicPr>
        <p:blipFill rotWithShape="1">
          <a:blip r:embed="rId2"/>
          <a:srcRect t="1855"/>
          <a:stretch/>
        </p:blipFill>
        <p:spPr>
          <a:xfrm>
            <a:off x="533400" y="1015999"/>
            <a:ext cx="10896600" cy="5461513"/>
          </a:xfrm>
          <a:prstGeom prst="rect">
            <a:avLst/>
          </a:prstGeom>
        </p:spPr>
      </p:pic>
      <p:sp>
        <p:nvSpPr>
          <p:cNvPr id="17" name="Прямоугольник 16">
            <a:extLst>
              <a:ext uri="{FF2B5EF4-FFF2-40B4-BE49-F238E27FC236}">
                <a16:creationId xmlns:a16="http://schemas.microsoft.com/office/drawing/2014/main" id="{83FD143D-5AA4-4186-B6DD-883BC4EFE9AD}"/>
              </a:ext>
            </a:extLst>
          </p:cNvPr>
          <p:cNvSpPr/>
          <p:nvPr/>
        </p:nvSpPr>
        <p:spPr>
          <a:xfrm>
            <a:off x="3761579" y="94735"/>
            <a:ext cx="4668842"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FLNP User </a:t>
            </a:r>
            <a:r>
              <a:rPr lang="en-US" sz="3200" b="1" dirty="0" err="1">
                <a:solidFill>
                  <a:schemeClr val="bg1"/>
                </a:solidFill>
                <a:ea typeface="Times New Roman" panose="02020603050405020304" pitchFamily="18" charset="0"/>
                <a:cs typeface="Times New Roman" panose="02020603050405020304" pitchFamily="18" charset="0"/>
              </a:rPr>
              <a:t>Programme</a:t>
            </a:r>
            <a:endParaRPr lang="ru-RU" sz="3200" dirty="0">
              <a:solidFill>
                <a:schemeClr val="bg1"/>
              </a:solidFill>
            </a:endParaRPr>
          </a:p>
        </p:txBody>
      </p:sp>
    </p:spTree>
    <p:extLst>
      <p:ext uri="{BB962C8B-B14F-4D97-AF65-F5344CB8AC3E}">
        <p14:creationId xmlns:p14="http://schemas.microsoft.com/office/powerpoint/2010/main" val="16681281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7498242-23AE-4291-A6F0-66BB332F7534}"/>
              </a:ext>
            </a:extLst>
          </p:cNvPr>
          <p:cNvPicPr>
            <a:picLocks noChangeAspect="1"/>
          </p:cNvPicPr>
          <p:nvPr/>
        </p:nvPicPr>
        <p:blipFill>
          <a:blip r:embed="rId2"/>
          <a:stretch>
            <a:fillRect/>
          </a:stretch>
        </p:blipFill>
        <p:spPr>
          <a:xfrm>
            <a:off x="609289" y="1070363"/>
            <a:ext cx="10973422" cy="5457437"/>
          </a:xfrm>
          <a:prstGeom prst="rect">
            <a:avLst/>
          </a:prstGeom>
        </p:spPr>
      </p:pic>
      <p:sp>
        <p:nvSpPr>
          <p:cNvPr id="14" name="Прямоугольник 13">
            <a:extLst>
              <a:ext uri="{FF2B5EF4-FFF2-40B4-BE49-F238E27FC236}">
                <a16:creationId xmlns:a16="http://schemas.microsoft.com/office/drawing/2014/main" id="{DD5E070E-B7E0-4181-82C6-BBC04D0915FB}"/>
              </a:ext>
            </a:extLst>
          </p:cNvPr>
          <p:cNvSpPr/>
          <p:nvPr/>
        </p:nvSpPr>
        <p:spPr>
          <a:xfrm>
            <a:off x="3761579" y="94735"/>
            <a:ext cx="4668842"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FLNP User </a:t>
            </a:r>
            <a:r>
              <a:rPr lang="en-US" sz="3200" b="1" dirty="0" err="1">
                <a:solidFill>
                  <a:schemeClr val="bg1"/>
                </a:solidFill>
                <a:ea typeface="Times New Roman" panose="02020603050405020304" pitchFamily="18" charset="0"/>
                <a:cs typeface="Times New Roman" panose="02020603050405020304" pitchFamily="18" charset="0"/>
              </a:rPr>
              <a:t>Programme</a:t>
            </a:r>
            <a:endParaRPr lang="ru-RU" sz="3200" dirty="0">
              <a:solidFill>
                <a:schemeClr val="bg1"/>
              </a:solidFill>
            </a:endParaRPr>
          </a:p>
        </p:txBody>
      </p:sp>
    </p:spTree>
    <p:extLst>
      <p:ext uri="{BB962C8B-B14F-4D97-AF65-F5344CB8AC3E}">
        <p14:creationId xmlns:p14="http://schemas.microsoft.com/office/powerpoint/2010/main" val="6113306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CE0FAD7-7951-4F33-B322-F636D7843D18}"/>
              </a:ext>
            </a:extLst>
          </p:cNvPr>
          <p:cNvSpPr/>
          <p:nvPr/>
        </p:nvSpPr>
        <p:spPr>
          <a:xfrm>
            <a:off x="0" y="994007"/>
            <a:ext cx="11950700" cy="461665"/>
          </a:xfrm>
          <a:prstGeom prst="rect">
            <a:avLst/>
          </a:prstGeom>
        </p:spPr>
        <p:txBody>
          <a:bodyPr wrap="square">
            <a:spAutoFit/>
          </a:bodyPr>
          <a:lstStyle/>
          <a:p>
            <a:pPr algn="ctr"/>
            <a:r>
              <a:rPr lang="en-US" sz="2400" b="1" dirty="0">
                <a:latin typeface="Calibri-Bold"/>
              </a:rPr>
              <a:t>The ratio of numbers of experimental reports to number of accepted proposals</a:t>
            </a:r>
            <a:endParaRPr lang="ru-RU" sz="2400" dirty="0"/>
          </a:p>
        </p:txBody>
      </p:sp>
      <p:sp>
        <p:nvSpPr>
          <p:cNvPr id="46" name="Прямоугольник 45">
            <a:extLst>
              <a:ext uri="{FF2B5EF4-FFF2-40B4-BE49-F238E27FC236}">
                <a16:creationId xmlns:a16="http://schemas.microsoft.com/office/drawing/2014/main" id="{88078CBA-4CAD-49C5-AACB-729735008F34}"/>
              </a:ext>
            </a:extLst>
          </p:cNvPr>
          <p:cNvSpPr/>
          <p:nvPr/>
        </p:nvSpPr>
        <p:spPr>
          <a:xfrm>
            <a:off x="3761579" y="94735"/>
            <a:ext cx="4668842"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FLNP User </a:t>
            </a:r>
            <a:r>
              <a:rPr lang="en-US" sz="3200" b="1" dirty="0" err="1">
                <a:solidFill>
                  <a:schemeClr val="bg1"/>
                </a:solidFill>
                <a:ea typeface="Times New Roman" panose="02020603050405020304" pitchFamily="18" charset="0"/>
                <a:cs typeface="Times New Roman" panose="02020603050405020304" pitchFamily="18" charset="0"/>
              </a:rPr>
              <a:t>Programme</a:t>
            </a:r>
            <a:endParaRPr lang="ru-RU" sz="3200" dirty="0">
              <a:solidFill>
                <a:schemeClr val="bg1"/>
              </a:solidFill>
            </a:endParaRPr>
          </a:p>
        </p:txBody>
      </p:sp>
      <p:pic>
        <p:nvPicPr>
          <p:cNvPr id="6" name="Рисунок 5">
            <a:extLst>
              <a:ext uri="{FF2B5EF4-FFF2-40B4-BE49-F238E27FC236}">
                <a16:creationId xmlns:a16="http://schemas.microsoft.com/office/drawing/2014/main" id="{5995CCB2-8BC5-41B2-A584-687F949EF7F3}"/>
              </a:ext>
            </a:extLst>
          </p:cNvPr>
          <p:cNvPicPr>
            <a:picLocks noChangeAspect="1"/>
          </p:cNvPicPr>
          <p:nvPr/>
        </p:nvPicPr>
        <p:blipFill>
          <a:blip r:embed="rId2"/>
          <a:stretch>
            <a:fillRect/>
          </a:stretch>
        </p:blipFill>
        <p:spPr>
          <a:xfrm>
            <a:off x="1536699" y="1484700"/>
            <a:ext cx="9305987" cy="5030400"/>
          </a:xfrm>
          <a:prstGeom prst="rect">
            <a:avLst/>
          </a:prstGeom>
        </p:spPr>
      </p:pic>
    </p:spTree>
    <p:extLst>
      <p:ext uri="{BB962C8B-B14F-4D97-AF65-F5344CB8AC3E}">
        <p14:creationId xmlns:p14="http://schemas.microsoft.com/office/powerpoint/2010/main" val="3736277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Рисунок 70">
            <a:extLst>
              <a:ext uri="{FF2B5EF4-FFF2-40B4-BE49-F238E27FC236}">
                <a16:creationId xmlns:a16="http://schemas.microsoft.com/office/drawing/2014/main" id="{A42441A3-5E52-4026-BDA1-3B07A7D0F08D}"/>
              </a:ext>
            </a:extLst>
          </p:cNvPr>
          <p:cNvPicPr>
            <a:picLocks noChangeAspect="1"/>
          </p:cNvPicPr>
          <p:nvPr/>
        </p:nvPicPr>
        <p:blipFill>
          <a:blip r:embed="rId2"/>
          <a:stretch>
            <a:fillRect/>
          </a:stretch>
        </p:blipFill>
        <p:spPr>
          <a:xfrm>
            <a:off x="782342" y="856499"/>
            <a:ext cx="10825458" cy="5798301"/>
          </a:xfrm>
          <a:prstGeom prst="rect">
            <a:avLst/>
          </a:prstGeom>
        </p:spPr>
      </p:pic>
      <p:sp>
        <p:nvSpPr>
          <p:cNvPr id="72" name="Прямоугольник 71">
            <a:extLst>
              <a:ext uri="{FF2B5EF4-FFF2-40B4-BE49-F238E27FC236}">
                <a16:creationId xmlns:a16="http://schemas.microsoft.com/office/drawing/2014/main" id="{17DA0809-EAE0-4FE9-8B9E-B04A9CD9031B}"/>
              </a:ext>
            </a:extLst>
          </p:cNvPr>
          <p:cNvSpPr/>
          <p:nvPr/>
        </p:nvSpPr>
        <p:spPr>
          <a:xfrm>
            <a:off x="3761579" y="94735"/>
            <a:ext cx="4668842"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FLNP User </a:t>
            </a:r>
            <a:r>
              <a:rPr lang="en-US" sz="3200" b="1" dirty="0" err="1">
                <a:solidFill>
                  <a:schemeClr val="bg1"/>
                </a:solidFill>
                <a:ea typeface="Times New Roman" panose="02020603050405020304" pitchFamily="18" charset="0"/>
                <a:cs typeface="Times New Roman" panose="02020603050405020304" pitchFamily="18" charset="0"/>
              </a:rPr>
              <a:t>Programme</a:t>
            </a:r>
            <a:endParaRPr lang="ru-RU" sz="3200" dirty="0">
              <a:solidFill>
                <a:schemeClr val="bg1"/>
              </a:solidFill>
            </a:endParaRPr>
          </a:p>
        </p:txBody>
      </p:sp>
    </p:spTree>
    <p:extLst>
      <p:ext uri="{BB962C8B-B14F-4D97-AF65-F5344CB8AC3E}">
        <p14:creationId xmlns:p14="http://schemas.microsoft.com/office/powerpoint/2010/main" val="153257515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6BC57640-6B62-4860-9EEB-FF10B42AB93A}"/>
              </a:ext>
            </a:extLst>
          </p:cNvPr>
          <p:cNvSpPr/>
          <p:nvPr/>
        </p:nvSpPr>
        <p:spPr>
          <a:xfrm>
            <a:off x="3761579" y="94735"/>
            <a:ext cx="4668842"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FLNP User </a:t>
            </a:r>
            <a:r>
              <a:rPr lang="en-US" sz="3200" b="1" dirty="0" err="1">
                <a:solidFill>
                  <a:schemeClr val="bg1"/>
                </a:solidFill>
                <a:ea typeface="Times New Roman" panose="02020603050405020304" pitchFamily="18" charset="0"/>
                <a:cs typeface="Times New Roman" panose="02020603050405020304" pitchFamily="18" charset="0"/>
              </a:rPr>
              <a:t>Programme</a:t>
            </a:r>
            <a:endParaRPr lang="ru-RU" sz="3200" dirty="0">
              <a:solidFill>
                <a:schemeClr val="bg1"/>
              </a:solidFill>
            </a:endParaRPr>
          </a:p>
        </p:txBody>
      </p:sp>
      <p:pic>
        <p:nvPicPr>
          <p:cNvPr id="5" name="Рисунок 4">
            <a:extLst>
              <a:ext uri="{FF2B5EF4-FFF2-40B4-BE49-F238E27FC236}">
                <a16:creationId xmlns:a16="http://schemas.microsoft.com/office/drawing/2014/main" id="{CDB89F48-20A8-4AFB-A575-5A0EC8955BEB}"/>
              </a:ext>
            </a:extLst>
          </p:cNvPr>
          <p:cNvPicPr>
            <a:picLocks noChangeAspect="1"/>
          </p:cNvPicPr>
          <p:nvPr/>
        </p:nvPicPr>
        <p:blipFill>
          <a:blip r:embed="rId2"/>
          <a:stretch>
            <a:fillRect/>
          </a:stretch>
        </p:blipFill>
        <p:spPr>
          <a:xfrm>
            <a:off x="1029013" y="898820"/>
            <a:ext cx="10046890" cy="5758218"/>
          </a:xfrm>
          <a:prstGeom prst="rect">
            <a:avLst/>
          </a:prstGeom>
        </p:spPr>
      </p:pic>
    </p:spTree>
    <p:extLst>
      <p:ext uri="{BB962C8B-B14F-4D97-AF65-F5344CB8AC3E}">
        <p14:creationId xmlns:p14="http://schemas.microsoft.com/office/powerpoint/2010/main" val="28980079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B346B664-A5DD-4B0C-A47C-C4210220AF3F}"/>
              </a:ext>
            </a:extLst>
          </p:cNvPr>
          <p:cNvSpPr/>
          <p:nvPr/>
        </p:nvSpPr>
        <p:spPr>
          <a:xfrm>
            <a:off x="3761579" y="94735"/>
            <a:ext cx="4668842"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FLNP User </a:t>
            </a:r>
            <a:r>
              <a:rPr lang="en-US" sz="3200" b="1" dirty="0" err="1">
                <a:solidFill>
                  <a:schemeClr val="bg1"/>
                </a:solidFill>
                <a:ea typeface="Times New Roman" panose="02020603050405020304" pitchFamily="18" charset="0"/>
                <a:cs typeface="Times New Roman" panose="02020603050405020304" pitchFamily="18" charset="0"/>
              </a:rPr>
              <a:t>Programme</a:t>
            </a:r>
            <a:endParaRPr lang="ru-RU" sz="3200" dirty="0">
              <a:solidFill>
                <a:schemeClr val="bg1"/>
              </a:solidFill>
            </a:endParaRPr>
          </a:p>
        </p:txBody>
      </p:sp>
      <p:sp>
        <p:nvSpPr>
          <p:cNvPr id="5" name="object 2">
            <a:extLst>
              <a:ext uri="{FF2B5EF4-FFF2-40B4-BE49-F238E27FC236}">
                <a16:creationId xmlns:a16="http://schemas.microsoft.com/office/drawing/2014/main" id="{8E7AE05C-1E6A-46CB-A9B3-C0D9567D4005}"/>
              </a:ext>
            </a:extLst>
          </p:cNvPr>
          <p:cNvSpPr txBox="1">
            <a:spLocks/>
          </p:cNvSpPr>
          <p:nvPr/>
        </p:nvSpPr>
        <p:spPr>
          <a:xfrm>
            <a:off x="330804" y="986046"/>
            <a:ext cx="11199911" cy="505267"/>
          </a:xfrm>
          <a:prstGeom prst="rect">
            <a:avLst/>
          </a:prstGeom>
        </p:spPr>
        <p:txBody>
          <a:bodyPr vert="horz" wrap="square" lIns="0" tIns="12700" rIns="0" bIns="0" rtlCol="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4671695">
              <a:spcBef>
                <a:spcPts val="100"/>
              </a:spcBef>
            </a:pPr>
            <a:r>
              <a:rPr lang="en-US" sz="3200" kern="0" dirty="0"/>
              <a:t>IBR-2 User Club</a:t>
            </a:r>
            <a:endParaRPr lang="en-US" sz="3200" kern="0" spc="-5" dirty="0"/>
          </a:p>
        </p:txBody>
      </p:sp>
      <p:sp>
        <p:nvSpPr>
          <p:cNvPr id="6" name="object 3">
            <a:extLst>
              <a:ext uri="{FF2B5EF4-FFF2-40B4-BE49-F238E27FC236}">
                <a16:creationId xmlns:a16="http://schemas.microsoft.com/office/drawing/2014/main" id="{176A5B9F-2992-4C22-A490-CE1E1E803161}"/>
              </a:ext>
            </a:extLst>
          </p:cNvPr>
          <p:cNvSpPr txBox="1"/>
          <p:nvPr/>
        </p:nvSpPr>
        <p:spPr>
          <a:xfrm>
            <a:off x="5374563" y="1661926"/>
            <a:ext cx="6156152" cy="1151597"/>
          </a:xfrm>
          <a:prstGeom prst="rect">
            <a:avLst/>
          </a:prstGeom>
        </p:spPr>
        <p:txBody>
          <a:bodyPr vert="horz" wrap="square" lIns="0" tIns="12700" rIns="0" bIns="0" rtlCol="0">
            <a:spAutoFit/>
          </a:bodyPr>
          <a:lstStyle/>
          <a:p>
            <a:pPr marL="12700">
              <a:lnSpc>
                <a:spcPct val="100000"/>
              </a:lnSpc>
              <a:spcBef>
                <a:spcPts val="100"/>
              </a:spcBef>
            </a:pPr>
            <a:r>
              <a:rPr sz="2000" spc="-5" dirty="0">
                <a:latin typeface="Verdana"/>
                <a:cs typeface="Verdana"/>
              </a:rPr>
              <a:t>Neutron activation</a:t>
            </a:r>
            <a:r>
              <a:rPr sz="2000" spc="-20" dirty="0">
                <a:latin typeface="Verdana"/>
                <a:cs typeface="Verdana"/>
              </a:rPr>
              <a:t> </a:t>
            </a:r>
            <a:r>
              <a:rPr sz="2000" spc="-5" dirty="0">
                <a:latin typeface="Verdana"/>
                <a:cs typeface="Verdana"/>
              </a:rPr>
              <a:t>analysis:</a:t>
            </a:r>
            <a:endParaRPr sz="2000" dirty="0">
              <a:latin typeface="Verdana"/>
              <a:cs typeface="Verdana"/>
            </a:endParaRPr>
          </a:p>
          <a:p>
            <a:pPr>
              <a:lnSpc>
                <a:spcPct val="100000"/>
              </a:lnSpc>
              <a:spcBef>
                <a:spcPts val="35"/>
              </a:spcBef>
            </a:pPr>
            <a:endParaRPr sz="1900" dirty="0">
              <a:latin typeface="Times New Roman"/>
              <a:cs typeface="Times New Roman"/>
            </a:endParaRPr>
          </a:p>
          <a:p>
            <a:pPr marL="12700" marR="5080">
              <a:lnSpc>
                <a:spcPts val="2090"/>
              </a:lnSpc>
              <a:spcBef>
                <a:spcPts val="5"/>
              </a:spcBef>
            </a:pPr>
            <a:r>
              <a:rPr sz="1800" b="1" u="sng" spc="-5" dirty="0">
                <a:solidFill>
                  <a:srgbClr val="0000FF"/>
                </a:solidFill>
                <a:uFill>
                  <a:solidFill>
                    <a:srgbClr val="0000FF"/>
                  </a:solidFill>
                </a:uFill>
                <a:latin typeface="Verdana"/>
                <a:cs typeface="Verdana"/>
              </a:rPr>
              <a:t>REGATA (installation will </a:t>
            </a:r>
            <a:r>
              <a:rPr sz="1800" b="1" u="sng" dirty="0">
                <a:solidFill>
                  <a:srgbClr val="0000FF"/>
                </a:solidFill>
                <a:uFill>
                  <a:solidFill>
                    <a:srgbClr val="0000FF"/>
                  </a:solidFill>
                </a:uFill>
                <a:latin typeface="Verdana"/>
                <a:cs typeface="Verdana"/>
              </a:rPr>
              <a:t>be included </a:t>
            </a:r>
            <a:r>
              <a:rPr sz="1800" b="1" u="sng" spc="-5" dirty="0">
                <a:solidFill>
                  <a:srgbClr val="0000FF"/>
                </a:solidFill>
                <a:uFill>
                  <a:solidFill>
                    <a:srgbClr val="0000FF"/>
                  </a:solidFill>
                </a:uFill>
                <a:latin typeface="Verdana"/>
                <a:cs typeface="Verdana"/>
              </a:rPr>
              <a:t>in </a:t>
            </a:r>
            <a:r>
              <a:rPr sz="1800" b="1" u="sng" dirty="0">
                <a:solidFill>
                  <a:srgbClr val="0000FF"/>
                </a:solidFill>
                <a:uFill>
                  <a:solidFill>
                    <a:srgbClr val="0000FF"/>
                  </a:solidFill>
                </a:uFill>
                <a:latin typeface="Verdana"/>
                <a:cs typeface="Verdana"/>
              </a:rPr>
              <a:t>the </a:t>
            </a:r>
            <a:r>
              <a:rPr sz="1800" b="1" u="sng" spc="-5" dirty="0">
                <a:solidFill>
                  <a:srgbClr val="0000FF"/>
                </a:solidFill>
                <a:uFill>
                  <a:solidFill>
                    <a:srgbClr val="0000FF"/>
                  </a:solidFill>
                </a:uFill>
                <a:latin typeface="Verdana"/>
                <a:cs typeface="Verdana"/>
              </a:rPr>
              <a:t>User </a:t>
            </a:r>
            <a:r>
              <a:rPr sz="1800" b="1" u="sng" dirty="0" err="1">
                <a:solidFill>
                  <a:srgbClr val="0000FF"/>
                </a:solidFill>
                <a:uFill>
                  <a:solidFill>
                    <a:srgbClr val="0000FF"/>
                  </a:solidFill>
                </a:uFill>
                <a:latin typeface="Verdana"/>
                <a:cs typeface="Verdana"/>
              </a:rPr>
              <a:t>Program</a:t>
            </a:r>
            <a:r>
              <a:rPr lang="en-US" sz="1800" b="1" u="sng" dirty="0" err="1">
                <a:solidFill>
                  <a:srgbClr val="0000FF"/>
                </a:solidFill>
                <a:uFill>
                  <a:solidFill>
                    <a:srgbClr val="0000FF"/>
                  </a:solidFill>
                </a:uFill>
                <a:latin typeface="Verdana"/>
                <a:cs typeface="Verdana"/>
              </a:rPr>
              <a:t>me</a:t>
            </a:r>
            <a:r>
              <a:rPr sz="1800" b="1" u="sng" dirty="0">
                <a:solidFill>
                  <a:srgbClr val="0000FF"/>
                </a:solidFill>
                <a:uFill>
                  <a:solidFill>
                    <a:srgbClr val="0000FF"/>
                  </a:solidFill>
                </a:uFill>
                <a:latin typeface="Verdana"/>
                <a:cs typeface="Verdana"/>
              </a:rPr>
              <a:t> </a:t>
            </a:r>
            <a:r>
              <a:rPr sz="1800" b="1" u="sng" spc="-5" dirty="0">
                <a:solidFill>
                  <a:srgbClr val="0000FF"/>
                </a:solidFill>
                <a:uFill>
                  <a:solidFill>
                    <a:srgbClr val="0000FF"/>
                  </a:solidFill>
                </a:uFill>
                <a:latin typeface="Verdana"/>
                <a:cs typeface="Verdana"/>
              </a:rPr>
              <a:t>starting </a:t>
            </a:r>
            <a:r>
              <a:rPr sz="1800" b="1" u="sng" dirty="0">
                <a:solidFill>
                  <a:srgbClr val="0000FF"/>
                </a:solidFill>
                <a:uFill>
                  <a:solidFill>
                    <a:srgbClr val="0000FF"/>
                  </a:solidFill>
                </a:uFill>
                <a:latin typeface="Verdana"/>
                <a:cs typeface="Verdana"/>
              </a:rPr>
              <a:t>from </a:t>
            </a:r>
            <a:r>
              <a:rPr sz="1800" b="1" u="sng" spc="-5" dirty="0">
                <a:solidFill>
                  <a:srgbClr val="0000FF"/>
                </a:solidFill>
                <a:uFill>
                  <a:solidFill>
                    <a:srgbClr val="0000FF"/>
                  </a:solidFill>
                </a:uFill>
                <a:latin typeface="Verdana"/>
                <a:cs typeface="Verdana"/>
              </a:rPr>
              <a:t>March</a:t>
            </a:r>
            <a:r>
              <a:rPr sz="1800" b="1" u="sng" spc="-25" dirty="0">
                <a:solidFill>
                  <a:srgbClr val="0000FF"/>
                </a:solidFill>
                <a:uFill>
                  <a:solidFill>
                    <a:srgbClr val="0000FF"/>
                  </a:solidFill>
                </a:uFill>
                <a:latin typeface="Verdana"/>
                <a:cs typeface="Verdana"/>
              </a:rPr>
              <a:t> </a:t>
            </a:r>
            <a:r>
              <a:rPr sz="1800" b="1" u="sng" spc="-10" dirty="0">
                <a:solidFill>
                  <a:srgbClr val="0000FF"/>
                </a:solidFill>
                <a:uFill>
                  <a:solidFill>
                    <a:srgbClr val="0000FF"/>
                  </a:solidFill>
                </a:uFill>
                <a:latin typeface="Verdana"/>
                <a:cs typeface="Verdana"/>
              </a:rPr>
              <a:t>2020)</a:t>
            </a:r>
            <a:endParaRPr sz="1800" dirty="0">
              <a:latin typeface="Verdana"/>
              <a:cs typeface="Verdana"/>
            </a:endParaRPr>
          </a:p>
        </p:txBody>
      </p:sp>
      <p:sp>
        <p:nvSpPr>
          <p:cNvPr id="7" name="object 4">
            <a:extLst>
              <a:ext uri="{FF2B5EF4-FFF2-40B4-BE49-F238E27FC236}">
                <a16:creationId xmlns:a16="http://schemas.microsoft.com/office/drawing/2014/main" id="{DE9A96E3-41A8-4F0D-A47B-37B7BB8BFE0B}"/>
              </a:ext>
            </a:extLst>
          </p:cNvPr>
          <p:cNvSpPr/>
          <p:nvPr/>
        </p:nvSpPr>
        <p:spPr>
          <a:xfrm>
            <a:off x="178684" y="941381"/>
            <a:ext cx="4056971" cy="5579054"/>
          </a:xfrm>
          <a:prstGeom prst="rect">
            <a:avLst/>
          </a:prstGeom>
          <a:blipFill>
            <a:blip r:embed="rId2" cstate="print"/>
            <a:stretch>
              <a:fillRect/>
            </a:stretch>
          </a:blipFill>
        </p:spPr>
        <p:txBody>
          <a:bodyPr wrap="square" lIns="0" tIns="0" rIns="0" bIns="0" rtlCol="0"/>
          <a:lstStyle/>
          <a:p>
            <a:endParaRPr/>
          </a:p>
        </p:txBody>
      </p:sp>
      <p:sp>
        <p:nvSpPr>
          <p:cNvPr id="8" name="object 5">
            <a:extLst>
              <a:ext uri="{FF2B5EF4-FFF2-40B4-BE49-F238E27FC236}">
                <a16:creationId xmlns:a16="http://schemas.microsoft.com/office/drawing/2014/main" id="{C047D135-1DB2-4E79-8DB1-94E9292A7581}"/>
              </a:ext>
            </a:extLst>
          </p:cNvPr>
          <p:cNvSpPr/>
          <p:nvPr/>
        </p:nvSpPr>
        <p:spPr>
          <a:xfrm>
            <a:off x="140585" y="6058694"/>
            <a:ext cx="4056971" cy="487141"/>
          </a:xfrm>
          <a:custGeom>
            <a:avLst/>
            <a:gdLst/>
            <a:ahLst/>
            <a:cxnLst/>
            <a:rect l="l" t="t" r="r" b="b"/>
            <a:pathLst>
              <a:path w="4540250" h="861695">
                <a:moveTo>
                  <a:pt x="0" y="430618"/>
                </a:moveTo>
                <a:lnTo>
                  <a:pt x="10808" y="388328"/>
                </a:lnTo>
                <a:lnTo>
                  <a:pt x="42559" y="347202"/>
                </a:lnTo>
                <a:lnTo>
                  <a:pt x="74863" y="320526"/>
                </a:lnTo>
                <a:lnTo>
                  <a:pt x="115728" y="294509"/>
                </a:lnTo>
                <a:lnTo>
                  <a:pt x="164854" y="269209"/>
                </a:lnTo>
                <a:lnTo>
                  <a:pt x="221942" y="244681"/>
                </a:lnTo>
                <a:lnTo>
                  <a:pt x="286693" y="220982"/>
                </a:lnTo>
                <a:lnTo>
                  <a:pt x="358808" y="198170"/>
                </a:lnTo>
                <a:lnTo>
                  <a:pt x="397533" y="187114"/>
                </a:lnTo>
                <a:lnTo>
                  <a:pt x="437988" y="176300"/>
                </a:lnTo>
                <a:lnTo>
                  <a:pt x="480133" y="165737"/>
                </a:lnTo>
                <a:lnTo>
                  <a:pt x="523933" y="155431"/>
                </a:lnTo>
                <a:lnTo>
                  <a:pt x="569349" y="145388"/>
                </a:lnTo>
                <a:lnTo>
                  <a:pt x="616345" y="135617"/>
                </a:lnTo>
                <a:lnTo>
                  <a:pt x="664882" y="126125"/>
                </a:lnTo>
                <a:lnTo>
                  <a:pt x="714924" y="116917"/>
                </a:lnTo>
                <a:lnTo>
                  <a:pt x="766433" y="108003"/>
                </a:lnTo>
                <a:lnTo>
                  <a:pt x="819371" y="99387"/>
                </a:lnTo>
                <a:lnTo>
                  <a:pt x="873702" y="91079"/>
                </a:lnTo>
                <a:lnTo>
                  <a:pt x="929388" y="83084"/>
                </a:lnTo>
                <a:lnTo>
                  <a:pt x="986391" y="75410"/>
                </a:lnTo>
                <a:lnTo>
                  <a:pt x="1044674" y="68064"/>
                </a:lnTo>
                <a:lnTo>
                  <a:pt x="1104200" y="61053"/>
                </a:lnTo>
                <a:lnTo>
                  <a:pt x="1164932" y="54384"/>
                </a:lnTo>
                <a:lnTo>
                  <a:pt x="1226831" y="48064"/>
                </a:lnTo>
                <a:lnTo>
                  <a:pt x="1289861" y="42101"/>
                </a:lnTo>
                <a:lnTo>
                  <a:pt x="1353984" y="36501"/>
                </a:lnTo>
                <a:lnTo>
                  <a:pt x="1419163" y="31272"/>
                </a:lnTo>
                <a:lnTo>
                  <a:pt x="1485360" y="26420"/>
                </a:lnTo>
                <a:lnTo>
                  <a:pt x="1552539" y="21953"/>
                </a:lnTo>
                <a:lnTo>
                  <a:pt x="1620661" y="17877"/>
                </a:lnTo>
                <a:lnTo>
                  <a:pt x="1689689" y="14201"/>
                </a:lnTo>
                <a:lnTo>
                  <a:pt x="1759586" y="10930"/>
                </a:lnTo>
                <a:lnTo>
                  <a:pt x="1830314" y="8073"/>
                </a:lnTo>
                <a:lnTo>
                  <a:pt x="1901836" y="5636"/>
                </a:lnTo>
                <a:lnTo>
                  <a:pt x="1974115" y="3625"/>
                </a:lnTo>
                <a:lnTo>
                  <a:pt x="2047114" y="2050"/>
                </a:lnTo>
                <a:lnTo>
                  <a:pt x="2120794" y="915"/>
                </a:lnTo>
                <a:lnTo>
                  <a:pt x="2195119" y="230"/>
                </a:lnTo>
                <a:lnTo>
                  <a:pt x="2270051" y="0"/>
                </a:lnTo>
                <a:lnTo>
                  <a:pt x="2344982" y="230"/>
                </a:lnTo>
                <a:lnTo>
                  <a:pt x="2419307" y="915"/>
                </a:lnTo>
                <a:lnTo>
                  <a:pt x="2492987" y="2050"/>
                </a:lnTo>
                <a:lnTo>
                  <a:pt x="2565985" y="3625"/>
                </a:lnTo>
                <a:lnTo>
                  <a:pt x="2638264" y="5636"/>
                </a:lnTo>
                <a:lnTo>
                  <a:pt x="2709787" y="8073"/>
                </a:lnTo>
                <a:lnTo>
                  <a:pt x="2780515" y="10930"/>
                </a:lnTo>
                <a:lnTo>
                  <a:pt x="2850412" y="14201"/>
                </a:lnTo>
                <a:lnTo>
                  <a:pt x="2919440" y="17877"/>
                </a:lnTo>
                <a:lnTo>
                  <a:pt x="2987562" y="21953"/>
                </a:lnTo>
                <a:lnTo>
                  <a:pt x="3054740" y="26420"/>
                </a:lnTo>
                <a:lnTo>
                  <a:pt x="3120938" y="31272"/>
                </a:lnTo>
                <a:lnTo>
                  <a:pt x="3186116" y="36501"/>
                </a:lnTo>
                <a:lnTo>
                  <a:pt x="3250240" y="42101"/>
                </a:lnTo>
                <a:lnTo>
                  <a:pt x="3313269" y="48064"/>
                </a:lnTo>
                <a:lnTo>
                  <a:pt x="3375169" y="54384"/>
                </a:lnTo>
                <a:lnTo>
                  <a:pt x="3435900" y="61053"/>
                </a:lnTo>
                <a:lnTo>
                  <a:pt x="3495426" y="68064"/>
                </a:lnTo>
                <a:lnTo>
                  <a:pt x="3553710" y="75410"/>
                </a:lnTo>
                <a:lnTo>
                  <a:pt x="3610713" y="83084"/>
                </a:lnTo>
                <a:lnTo>
                  <a:pt x="3666399" y="91079"/>
                </a:lnTo>
                <a:lnTo>
                  <a:pt x="3720730" y="99387"/>
                </a:lnTo>
                <a:lnTo>
                  <a:pt x="3773668" y="108003"/>
                </a:lnTo>
                <a:lnTo>
                  <a:pt x="3825177" y="116917"/>
                </a:lnTo>
                <a:lnTo>
                  <a:pt x="3875219" y="126125"/>
                </a:lnTo>
                <a:lnTo>
                  <a:pt x="3923756" y="135617"/>
                </a:lnTo>
                <a:lnTo>
                  <a:pt x="3970752" y="145388"/>
                </a:lnTo>
                <a:lnTo>
                  <a:pt x="4016168" y="155431"/>
                </a:lnTo>
                <a:lnTo>
                  <a:pt x="4059968" y="165737"/>
                </a:lnTo>
                <a:lnTo>
                  <a:pt x="4102113" y="176300"/>
                </a:lnTo>
                <a:lnTo>
                  <a:pt x="4142567" y="187114"/>
                </a:lnTo>
                <a:lnTo>
                  <a:pt x="4181293" y="198170"/>
                </a:lnTo>
                <a:lnTo>
                  <a:pt x="4218252" y="209462"/>
                </a:lnTo>
                <a:lnTo>
                  <a:pt x="4286722" y="232724"/>
                </a:lnTo>
                <a:lnTo>
                  <a:pt x="4347679" y="256844"/>
                </a:lnTo>
                <a:lnTo>
                  <a:pt x="4400824" y="281766"/>
                </a:lnTo>
                <a:lnTo>
                  <a:pt x="4445857" y="307432"/>
                </a:lnTo>
                <a:lnTo>
                  <a:pt x="4482478" y="333785"/>
                </a:lnTo>
                <a:lnTo>
                  <a:pt x="4510390" y="360769"/>
                </a:lnTo>
                <a:lnTo>
                  <a:pt x="4535273" y="402305"/>
                </a:lnTo>
                <a:lnTo>
                  <a:pt x="4540102" y="430618"/>
                </a:lnTo>
                <a:lnTo>
                  <a:pt x="4538888" y="444832"/>
                </a:lnTo>
                <a:lnTo>
                  <a:pt x="4520987" y="486756"/>
                </a:lnTo>
                <a:lnTo>
                  <a:pt x="4482478" y="527451"/>
                </a:lnTo>
                <a:lnTo>
                  <a:pt x="4445857" y="553804"/>
                </a:lnTo>
                <a:lnTo>
                  <a:pt x="4400824" y="579470"/>
                </a:lnTo>
                <a:lnTo>
                  <a:pt x="4347679" y="604392"/>
                </a:lnTo>
                <a:lnTo>
                  <a:pt x="4286722" y="628512"/>
                </a:lnTo>
                <a:lnTo>
                  <a:pt x="4218252" y="651775"/>
                </a:lnTo>
                <a:lnTo>
                  <a:pt x="4181293" y="663066"/>
                </a:lnTo>
                <a:lnTo>
                  <a:pt x="4142567" y="674122"/>
                </a:lnTo>
                <a:lnTo>
                  <a:pt x="4102113" y="684936"/>
                </a:lnTo>
                <a:lnTo>
                  <a:pt x="4059968" y="695499"/>
                </a:lnTo>
                <a:lnTo>
                  <a:pt x="4016168" y="705805"/>
                </a:lnTo>
                <a:lnTo>
                  <a:pt x="3970752" y="715848"/>
                </a:lnTo>
                <a:lnTo>
                  <a:pt x="3923756" y="725619"/>
                </a:lnTo>
                <a:lnTo>
                  <a:pt x="3875219" y="735111"/>
                </a:lnTo>
                <a:lnTo>
                  <a:pt x="3825177" y="744319"/>
                </a:lnTo>
                <a:lnTo>
                  <a:pt x="3773668" y="753233"/>
                </a:lnTo>
                <a:lnTo>
                  <a:pt x="3720730" y="761849"/>
                </a:lnTo>
                <a:lnTo>
                  <a:pt x="3666399" y="770157"/>
                </a:lnTo>
                <a:lnTo>
                  <a:pt x="3610713" y="778152"/>
                </a:lnTo>
                <a:lnTo>
                  <a:pt x="3553710" y="785826"/>
                </a:lnTo>
                <a:lnTo>
                  <a:pt x="3495426" y="793172"/>
                </a:lnTo>
                <a:lnTo>
                  <a:pt x="3435900" y="800183"/>
                </a:lnTo>
                <a:lnTo>
                  <a:pt x="3375169" y="806852"/>
                </a:lnTo>
                <a:lnTo>
                  <a:pt x="3313269" y="813172"/>
                </a:lnTo>
                <a:lnTo>
                  <a:pt x="3250240" y="819135"/>
                </a:lnTo>
                <a:lnTo>
                  <a:pt x="3186116" y="824735"/>
                </a:lnTo>
                <a:lnTo>
                  <a:pt x="3120938" y="829964"/>
                </a:lnTo>
                <a:lnTo>
                  <a:pt x="3054740" y="834816"/>
                </a:lnTo>
                <a:lnTo>
                  <a:pt x="2987562" y="839283"/>
                </a:lnTo>
                <a:lnTo>
                  <a:pt x="2919440" y="843359"/>
                </a:lnTo>
                <a:lnTo>
                  <a:pt x="2850412" y="847035"/>
                </a:lnTo>
                <a:lnTo>
                  <a:pt x="2780515" y="850306"/>
                </a:lnTo>
                <a:lnTo>
                  <a:pt x="2709787" y="853163"/>
                </a:lnTo>
                <a:lnTo>
                  <a:pt x="2638264" y="855600"/>
                </a:lnTo>
                <a:lnTo>
                  <a:pt x="2565985" y="857611"/>
                </a:lnTo>
                <a:lnTo>
                  <a:pt x="2492987" y="859186"/>
                </a:lnTo>
                <a:lnTo>
                  <a:pt x="2419307" y="860321"/>
                </a:lnTo>
                <a:lnTo>
                  <a:pt x="2344982" y="861006"/>
                </a:lnTo>
                <a:lnTo>
                  <a:pt x="2270051" y="861237"/>
                </a:lnTo>
                <a:lnTo>
                  <a:pt x="2195119" y="861006"/>
                </a:lnTo>
                <a:lnTo>
                  <a:pt x="2120794" y="860321"/>
                </a:lnTo>
                <a:lnTo>
                  <a:pt x="2047114" y="859186"/>
                </a:lnTo>
                <a:lnTo>
                  <a:pt x="1974115" y="857611"/>
                </a:lnTo>
                <a:lnTo>
                  <a:pt x="1901836" y="855600"/>
                </a:lnTo>
                <a:lnTo>
                  <a:pt x="1830314" y="853163"/>
                </a:lnTo>
                <a:lnTo>
                  <a:pt x="1759586" y="850306"/>
                </a:lnTo>
                <a:lnTo>
                  <a:pt x="1689689" y="847035"/>
                </a:lnTo>
                <a:lnTo>
                  <a:pt x="1620661" y="843359"/>
                </a:lnTo>
                <a:lnTo>
                  <a:pt x="1552539" y="839283"/>
                </a:lnTo>
                <a:lnTo>
                  <a:pt x="1485360" y="834816"/>
                </a:lnTo>
                <a:lnTo>
                  <a:pt x="1419163" y="829964"/>
                </a:lnTo>
                <a:lnTo>
                  <a:pt x="1353984" y="824735"/>
                </a:lnTo>
                <a:lnTo>
                  <a:pt x="1289861" y="819135"/>
                </a:lnTo>
                <a:lnTo>
                  <a:pt x="1226831" y="813172"/>
                </a:lnTo>
                <a:lnTo>
                  <a:pt x="1164932" y="806852"/>
                </a:lnTo>
                <a:lnTo>
                  <a:pt x="1104200" y="800183"/>
                </a:lnTo>
                <a:lnTo>
                  <a:pt x="1044674" y="793172"/>
                </a:lnTo>
                <a:lnTo>
                  <a:pt x="986391" y="785826"/>
                </a:lnTo>
                <a:lnTo>
                  <a:pt x="929388" y="778152"/>
                </a:lnTo>
                <a:lnTo>
                  <a:pt x="873702" y="770157"/>
                </a:lnTo>
                <a:lnTo>
                  <a:pt x="819371" y="761849"/>
                </a:lnTo>
                <a:lnTo>
                  <a:pt x="766433" y="753233"/>
                </a:lnTo>
                <a:lnTo>
                  <a:pt x="714924" y="744319"/>
                </a:lnTo>
                <a:lnTo>
                  <a:pt x="664882" y="735111"/>
                </a:lnTo>
                <a:lnTo>
                  <a:pt x="616345" y="725619"/>
                </a:lnTo>
                <a:lnTo>
                  <a:pt x="569349" y="715848"/>
                </a:lnTo>
                <a:lnTo>
                  <a:pt x="523933" y="705805"/>
                </a:lnTo>
                <a:lnTo>
                  <a:pt x="480133" y="695499"/>
                </a:lnTo>
                <a:lnTo>
                  <a:pt x="437988" y="684936"/>
                </a:lnTo>
                <a:lnTo>
                  <a:pt x="397533" y="674122"/>
                </a:lnTo>
                <a:lnTo>
                  <a:pt x="358808" y="663066"/>
                </a:lnTo>
                <a:lnTo>
                  <a:pt x="321849" y="651775"/>
                </a:lnTo>
                <a:lnTo>
                  <a:pt x="253378" y="628512"/>
                </a:lnTo>
                <a:lnTo>
                  <a:pt x="192421" y="604392"/>
                </a:lnTo>
                <a:lnTo>
                  <a:pt x="139277" y="579470"/>
                </a:lnTo>
                <a:lnTo>
                  <a:pt x="94244" y="553804"/>
                </a:lnTo>
                <a:lnTo>
                  <a:pt x="57623" y="527451"/>
                </a:lnTo>
                <a:lnTo>
                  <a:pt x="29711" y="500467"/>
                </a:lnTo>
                <a:lnTo>
                  <a:pt x="4828" y="458931"/>
                </a:lnTo>
                <a:lnTo>
                  <a:pt x="0" y="430618"/>
                </a:lnTo>
                <a:close/>
              </a:path>
            </a:pathLst>
          </a:custGeom>
          <a:ln w="76200">
            <a:solidFill>
              <a:srgbClr val="FF0000"/>
            </a:solidFill>
          </a:ln>
        </p:spPr>
        <p:txBody>
          <a:bodyPr wrap="square" lIns="0" tIns="0" rIns="0" bIns="0" rtlCol="0"/>
          <a:lstStyle/>
          <a:p>
            <a:endParaRPr/>
          </a:p>
        </p:txBody>
      </p:sp>
      <p:sp>
        <p:nvSpPr>
          <p:cNvPr id="9" name="object 6">
            <a:extLst>
              <a:ext uri="{FF2B5EF4-FFF2-40B4-BE49-F238E27FC236}">
                <a16:creationId xmlns:a16="http://schemas.microsoft.com/office/drawing/2014/main" id="{E7579971-EC88-4E93-ABEC-F9400BE8764D}"/>
              </a:ext>
            </a:extLst>
          </p:cNvPr>
          <p:cNvSpPr/>
          <p:nvPr/>
        </p:nvSpPr>
        <p:spPr>
          <a:xfrm>
            <a:off x="3948065" y="3517900"/>
            <a:ext cx="1043035" cy="2591221"/>
          </a:xfrm>
          <a:custGeom>
            <a:avLst/>
            <a:gdLst/>
            <a:ahLst/>
            <a:cxnLst/>
            <a:rect l="l" t="t" r="r" b="b"/>
            <a:pathLst>
              <a:path w="864235" h="2997200">
                <a:moveTo>
                  <a:pt x="753256" y="158293"/>
                </a:moveTo>
                <a:lnTo>
                  <a:pt x="0" y="2982310"/>
                </a:lnTo>
                <a:lnTo>
                  <a:pt x="55219" y="2997039"/>
                </a:lnTo>
                <a:lnTo>
                  <a:pt x="808474" y="173021"/>
                </a:lnTo>
                <a:lnTo>
                  <a:pt x="753256" y="158293"/>
                </a:lnTo>
                <a:close/>
              </a:path>
              <a:path w="864235" h="2997200">
                <a:moveTo>
                  <a:pt x="851948" y="130683"/>
                </a:moveTo>
                <a:lnTo>
                  <a:pt x="760620" y="130683"/>
                </a:lnTo>
                <a:lnTo>
                  <a:pt x="815839" y="145411"/>
                </a:lnTo>
                <a:lnTo>
                  <a:pt x="808474" y="173021"/>
                </a:lnTo>
                <a:lnTo>
                  <a:pt x="863693" y="187750"/>
                </a:lnTo>
                <a:lnTo>
                  <a:pt x="851948" y="130683"/>
                </a:lnTo>
                <a:close/>
              </a:path>
              <a:path w="864235" h="2997200">
                <a:moveTo>
                  <a:pt x="760620" y="130683"/>
                </a:moveTo>
                <a:lnTo>
                  <a:pt x="753256" y="158293"/>
                </a:lnTo>
                <a:lnTo>
                  <a:pt x="808474" y="173021"/>
                </a:lnTo>
                <a:lnTo>
                  <a:pt x="815839" y="145411"/>
                </a:lnTo>
                <a:lnTo>
                  <a:pt x="760620" y="130683"/>
                </a:lnTo>
                <a:close/>
              </a:path>
              <a:path w="864235" h="2997200">
                <a:moveTo>
                  <a:pt x="825051" y="0"/>
                </a:moveTo>
                <a:lnTo>
                  <a:pt x="698036" y="143564"/>
                </a:lnTo>
                <a:lnTo>
                  <a:pt x="753256" y="158293"/>
                </a:lnTo>
                <a:lnTo>
                  <a:pt x="760620" y="130683"/>
                </a:lnTo>
                <a:lnTo>
                  <a:pt x="851948" y="130683"/>
                </a:lnTo>
                <a:lnTo>
                  <a:pt x="825051" y="0"/>
                </a:lnTo>
                <a:close/>
              </a:path>
            </a:pathLst>
          </a:custGeom>
          <a:solidFill>
            <a:srgbClr val="FF0000"/>
          </a:solidFill>
        </p:spPr>
        <p:txBody>
          <a:bodyPr wrap="square" lIns="0" tIns="0" rIns="0" bIns="0" rtlCol="0"/>
          <a:lstStyle/>
          <a:p>
            <a:endParaRPr/>
          </a:p>
        </p:txBody>
      </p:sp>
      <p:sp>
        <p:nvSpPr>
          <p:cNvPr id="10" name="object 7">
            <a:extLst>
              <a:ext uri="{FF2B5EF4-FFF2-40B4-BE49-F238E27FC236}">
                <a16:creationId xmlns:a16="http://schemas.microsoft.com/office/drawing/2014/main" id="{36433BA3-96C5-47EE-AD3D-F935F0521F7B}"/>
              </a:ext>
            </a:extLst>
          </p:cNvPr>
          <p:cNvSpPr txBox="1"/>
          <p:nvPr/>
        </p:nvSpPr>
        <p:spPr>
          <a:xfrm>
            <a:off x="5285663" y="3116701"/>
            <a:ext cx="6779337" cy="289823"/>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New </a:t>
            </a:r>
            <a:r>
              <a:rPr sz="1800" spc="-5" dirty="0">
                <a:latin typeface="Verdana"/>
                <a:cs typeface="Verdana"/>
              </a:rPr>
              <a:t>Expert Committee: </a:t>
            </a:r>
            <a:r>
              <a:rPr sz="1800" b="1" dirty="0">
                <a:latin typeface="Verdana"/>
                <a:cs typeface="Verdana"/>
              </a:rPr>
              <a:t>Neutron </a:t>
            </a:r>
            <a:r>
              <a:rPr sz="1800" b="1" spc="-5" dirty="0">
                <a:latin typeface="Verdana"/>
                <a:cs typeface="Verdana"/>
              </a:rPr>
              <a:t>Activation</a:t>
            </a:r>
            <a:r>
              <a:rPr sz="1800" b="1" spc="40" dirty="0">
                <a:latin typeface="Verdana"/>
                <a:cs typeface="Verdana"/>
              </a:rPr>
              <a:t> </a:t>
            </a:r>
            <a:r>
              <a:rPr sz="1800" b="1" spc="-5" dirty="0">
                <a:latin typeface="Verdana"/>
                <a:cs typeface="Verdana"/>
              </a:rPr>
              <a:t>Analysis</a:t>
            </a:r>
            <a:endParaRPr sz="1800" dirty="0">
              <a:latin typeface="Verdana"/>
              <a:cs typeface="Verdana"/>
            </a:endParaRPr>
          </a:p>
        </p:txBody>
      </p:sp>
      <p:sp>
        <p:nvSpPr>
          <p:cNvPr id="11" name="Прямоугольник 10">
            <a:extLst>
              <a:ext uri="{FF2B5EF4-FFF2-40B4-BE49-F238E27FC236}">
                <a16:creationId xmlns:a16="http://schemas.microsoft.com/office/drawing/2014/main" id="{B0D164B3-C0BD-4F0D-B6EB-23162C904CA8}"/>
              </a:ext>
            </a:extLst>
          </p:cNvPr>
          <p:cNvSpPr/>
          <p:nvPr/>
        </p:nvSpPr>
        <p:spPr>
          <a:xfrm>
            <a:off x="5104252" y="4172066"/>
            <a:ext cx="6779337" cy="2246769"/>
          </a:xfrm>
          <a:prstGeom prst="rect">
            <a:avLst/>
          </a:prstGeom>
        </p:spPr>
        <p:txBody>
          <a:bodyPr wrap="square">
            <a:spAutoFit/>
          </a:bodyPr>
          <a:lstStyle/>
          <a:p>
            <a:pPr algn="just">
              <a:spcAft>
                <a:spcPts val="0"/>
              </a:spcAft>
            </a:pPr>
            <a:r>
              <a:rPr lang="en-US" sz="2000" dirty="0">
                <a:solidFill>
                  <a:srgbClr val="C00000"/>
                </a:solidFill>
                <a:ea typeface="Times New Roman" panose="02020603050405020304" pitchFamily="18" charset="0"/>
                <a:cs typeface="Times New Roman" panose="02020603050405020304" pitchFamily="18" charset="0"/>
              </a:rPr>
              <a:t>The PAC supports further developing the FLNP User </a:t>
            </a:r>
            <a:r>
              <a:rPr lang="en-US" sz="2000" dirty="0" err="1">
                <a:solidFill>
                  <a:srgbClr val="C00000"/>
                </a:solidFill>
                <a:ea typeface="Times New Roman" panose="02020603050405020304" pitchFamily="18" charset="0"/>
                <a:cs typeface="Times New Roman" panose="02020603050405020304" pitchFamily="18" charset="0"/>
              </a:rPr>
              <a:t>Programme</a:t>
            </a:r>
            <a:r>
              <a:rPr lang="en-US" sz="2000" dirty="0">
                <a:solidFill>
                  <a:srgbClr val="C00000"/>
                </a:solidFill>
                <a:ea typeface="Times New Roman" panose="02020603050405020304" pitchFamily="18" charset="0"/>
                <a:cs typeface="Times New Roman" panose="02020603050405020304" pitchFamily="18" charset="0"/>
              </a:rPr>
              <a:t> with the included neutron activation analysis facility.</a:t>
            </a:r>
          </a:p>
          <a:p>
            <a:pPr algn="just">
              <a:spcAft>
                <a:spcPts val="0"/>
              </a:spcAft>
            </a:pPr>
            <a:endParaRPr lang="ru-RU" sz="2000" dirty="0">
              <a:solidFill>
                <a:srgbClr val="C00000"/>
              </a:solidFill>
              <a:ea typeface="Times New Roman" panose="02020603050405020304" pitchFamily="18" charset="0"/>
              <a:cs typeface="Times New Roman" panose="02020603050405020304" pitchFamily="18" charset="0"/>
            </a:endParaRPr>
          </a:p>
          <a:p>
            <a:pPr algn="just">
              <a:spcAft>
                <a:spcPts val="0"/>
              </a:spcAft>
            </a:pPr>
            <a:r>
              <a:rPr lang="en-US" sz="2000" u="sng" dirty="0">
                <a:solidFill>
                  <a:srgbClr val="C00000"/>
                </a:solidFill>
                <a:ea typeface="Times New Roman" panose="02020603050405020304" pitchFamily="18" charset="0"/>
                <a:cs typeface="Times New Roman" panose="02020603050405020304" pitchFamily="18" charset="0"/>
              </a:rPr>
              <a:t>Recommendation.</a:t>
            </a:r>
            <a:r>
              <a:rPr lang="en-US" sz="2000" dirty="0">
                <a:solidFill>
                  <a:srgbClr val="C00000"/>
                </a:solidFill>
                <a:ea typeface="Times New Roman" panose="02020603050405020304" pitchFamily="18" charset="0"/>
                <a:cs typeface="Times New Roman" panose="02020603050405020304" pitchFamily="18" charset="0"/>
              </a:rPr>
              <a:t> The PAC recommends considering a possibility of changing the application submitting period for the second round.</a:t>
            </a:r>
            <a:endParaRPr lang="ru-RU" sz="2000" dirty="0">
              <a:solidFill>
                <a:srgbClr val="C00000"/>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0617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A8800A1-1864-4FBE-97FF-091F1D784829}"/>
              </a:ext>
            </a:extLst>
          </p:cNvPr>
          <p:cNvSpPr/>
          <p:nvPr/>
        </p:nvSpPr>
        <p:spPr>
          <a:xfrm>
            <a:off x="2796379" y="94735"/>
            <a:ext cx="7194598" cy="584775"/>
          </a:xfrm>
          <a:prstGeom prst="rect">
            <a:avLst/>
          </a:prstGeom>
        </p:spPr>
        <p:txBody>
          <a:bodyPr wrap="none">
            <a:spAutoFit/>
          </a:bodyPr>
          <a:lstStyle/>
          <a:p>
            <a:r>
              <a:rPr lang="en-US" sz="3200" b="1" dirty="0">
                <a:solidFill>
                  <a:schemeClr val="bg1"/>
                </a:solidFill>
                <a:ea typeface="Times New Roman" panose="02020603050405020304" pitchFamily="18" charset="0"/>
                <a:cs typeface="Times New Roman" panose="02020603050405020304" pitchFamily="18" charset="0"/>
              </a:rPr>
              <a:t>Inelastic neutron scattering at IBR-2</a:t>
            </a:r>
            <a:endParaRPr lang="ru-RU" sz="3200" dirty="0">
              <a:solidFill>
                <a:schemeClr val="bg1"/>
              </a:solidFill>
            </a:endParaRPr>
          </a:p>
        </p:txBody>
      </p:sp>
      <p:sp>
        <p:nvSpPr>
          <p:cNvPr id="7" name="Прямоугольник 6">
            <a:extLst>
              <a:ext uri="{FF2B5EF4-FFF2-40B4-BE49-F238E27FC236}">
                <a16:creationId xmlns:a16="http://schemas.microsoft.com/office/drawing/2014/main" id="{BF1490E4-0F79-4291-9ACA-2F5314485BAF}"/>
              </a:ext>
            </a:extLst>
          </p:cNvPr>
          <p:cNvSpPr/>
          <p:nvPr/>
        </p:nvSpPr>
        <p:spPr>
          <a:xfrm>
            <a:off x="342899" y="1082576"/>
            <a:ext cx="5626101" cy="5324535"/>
          </a:xfrm>
          <a:prstGeom prst="rect">
            <a:avLst/>
          </a:prstGeom>
        </p:spPr>
        <p:txBody>
          <a:bodyPr wrap="square">
            <a:spAutoFit/>
          </a:bodyPr>
          <a:lstStyle/>
          <a:p>
            <a:pPr algn="just">
              <a:spcAft>
                <a:spcPts val="0"/>
              </a:spcAft>
            </a:pPr>
            <a:r>
              <a:rPr lang="en-US" sz="2000" dirty="0">
                <a:solidFill>
                  <a:srgbClr val="003399"/>
                </a:solidFill>
                <a:ea typeface="Times New Roman" panose="02020603050405020304" pitchFamily="18" charset="0"/>
                <a:cs typeface="Times New Roman" panose="02020603050405020304" pitchFamily="18" charset="0"/>
              </a:rPr>
              <a:t>The PAC heard reports presented by </a:t>
            </a:r>
            <a:r>
              <a:rPr lang="en-US" sz="2000" b="1" dirty="0">
                <a:solidFill>
                  <a:srgbClr val="003399"/>
                </a:solidFill>
                <a:ea typeface="Times New Roman" panose="02020603050405020304" pitchFamily="18" charset="0"/>
                <a:cs typeface="Times New Roman" panose="02020603050405020304" pitchFamily="18" charset="0"/>
              </a:rPr>
              <a:t>W. Zajac </a:t>
            </a:r>
            <a:r>
              <a:rPr lang="en-US" sz="2000" dirty="0">
                <a:solidFill>
                  <a:srgbClr val="003399"/>
                </a:solidFill>
                <a:ea typeface="Times New Roman" panose="02020603050405020304" pitchFamily="18" charset="0"/>
                <a:cs typeface="Times New Roman" panose="02020603050405020304" pitchFamily="18" charset="0"/>
              </a:rPr>
              <a:t>and </a:t>
            </a:r>
            <a:r>
              <a:rPr lang="en-US" sz="2000" b="1" dirty="0">
                <a:solidFill>
                  <a:srgbClr val="003399"/>
                </a:solidFill>
                <a:ea typeface="Times New Roman" panose="02020603050405020304" pitchFamily="18" charset="0"/>
                <a:cs typeface="Times New Roman" panose="02020603050405020304" pitchFamily="18" charset="0"/>
              </a:rPr>
              <a:t>D. </a:t>
            </a:r>
            <a:r>
              <a:rPr lang="en-US" sz="2000" b="1" dirty="0" err="1">
                <a:solidFill>
                  <a:srgbClr val="003399"/>
                </a:solidFill>
                <a:ea typeface="Times New Roman" panose="02020603050405020304" pitchFamily="18" charset="0"/>
                <a:cs typeface="Times New Roman" panose="02020603050405020304" pitchFamily="18" charset="0"/>
              </a:rPr>
              <a:t>Chudoba</a:t>
            </a:r>
            <a:r>
              <a:rPr lang="en-US" sz="2000" b="1" dirty="0">
                <a:solidFill>
                  <a:srgbClr val="003399"/>
                </a:solidFill>
                <a:ea typeface="Times New Roman" panose="02020603050405020304" pitchFamily="18" charset="0"/>
                <a:cs typeface="Times New Roman" panose="02020603050405020304" pitchFamily="18" charset="0"/>
              </a:rPr>
              <a:t> </a:t>
            </a:r>
            <a:r>
              <a:rPr lang="en-US" sz="2000" dirty="0">
                <a:solidFill>
                  <a:srgbClr val="003399"/>
                </a:solidFill>
                <a:ea typeface="Times New Roman" panose="02020603050405020304" pitchFamily="18" charset="0"/>
                <a:cs typeface="Times New Roman" panose="02020603050405020304" pitchFamily="18" charset="0"/>
              </a:rPr>
              <a:t>on the current trends in neutron spectroscopy and on the status of inelastic neutron scattering spectroscopy at FLNP.</a:t>
            </a:r>
          </a:p>
          <a:p>
            <a:pPr algn="just">
              <a:spcAft>
                <a:spcPts val="0"/>
              </a:spcAft>
            </a:pPr>
            <a:endParaRPr lang="en-US" sz="2000" dirty="0">
              <a:solidFill>
                <a:srgbClr val="003399"/>
              </a:solidFill>
              <a:ea typeface="Times New Roman" panose="02020603050405020304" pitchFamily="18" charset="0"/>
              <a:cs typeface="Times New Roman" panose="02020603050405020304" pitchFamily="18" charset="0"/>
            </a:endParaRPr>
          </a:p>
          <a:p>
            <a:pPr algn="just">
              <a:spcAft>
                <a:spcPts val="0"/>
              </a:spcAft>
            </a:pPr>
            <a:r>
              <a:rPr lang="en-US" sz="2000" dirty="0">
                <a:solidFill>
                  <a:srgbClr val="003399"/>
                </a:solidFill>
                <a:ea typeface="Times New Roman" panose="02020603050405020304" pitchFamily="18" charset="0"/>
                <a:cs typeface="Times New Roman" panose="02020603050405020304" pitchFamily="18" charset="0"/>
              </a:rPr>
              <a:t>The PAC notes the fact that the two spectrometers mentioned in the reports no longer satisfy the requirements of users from Eastern Europe.</a:t>
            </a:r>
          </a:p>
          <a:p>
            <a:pPr algn="just">
              <a:spcAft>
                <a:spcPts val="0"/>
              </a:spcAft>
            </a:pPr>
            <a:endParaRPr lang="en-US" sz="2000" dirty="0">
              <a:solidFill>
                <a:srgbClr val="003399"/>
              </a:solidFill>
              <a:ea typeface="Times New Roman" panose="02020603050405020304" pitchFamily="18" charset="0"/>
              <a:cs typeface="Times New Roman" panose="02020603050405020304" pitchFamily="18" charset="0"/>
            </a:endParaRPr>
          </a:p>
          <a:p>
            <a:pPr algn="just">
              <a:spcAft>
                <a:spcPts val="0"/>
              </a:spcAft>
            </a:pPr>
            <a:r>
              <a:rPr lang="en-US" sz="2000" dirty="0">
                <a:solidFill>
                  <a:srgbClr val="003399"/>
                </a:solidFill>
                <a:ea typeface="Times New Roman" panose="02020603050405020304" pitchFamily="18" charset="0"/>
                <a:cs typeface="Times New Roman" panose="02020603050405020304" pitchFamily="18" charset="0"/>
              </a:rPr>
              <a:t>The PAC takes note of the progress of work for opening the new project of developing a new inelastic neutron scattering spectrometer within the theme “Investigations of Condensed Matter by Modern Neutron Scattering Methods” for 2021–2023.</a:t>
            </a:r>
            <a:endParaRPr lang="ru-RU" sz="2000" dirty="0">
              <a:solidFill>
                <a:srgbClr val="003399"/>
              </a:solidFill>
              <a:ea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97777295-D2FB-4539-AC31-090CC3B52F55}"/>
              </a:ext>
            </a:extLst>
          </p:cNvPr>
          <p:cNvSpPr/>
          <p:nvPr/>
        </p:nvSpPr>
        <p:spPr>
          <a:xfrm>
            <a:off x="6324604" y="1082576"/>
            <a:ext cx="5384796" cy="2862322"/>
          </a:xfrm>
          <a:prstGeom prst="rect">
            <a:avLst/>
          </a:prstGeom>
        </p:spPr>
        <p:txBody>
          <a:bodyPr wrap="square">
            <a:spAutoFit/>
          </a:bodyPr>
          <a:lstStyle/>
          <a:p>
            <a:pPr algn="just">
              <a:spcAft>
                <a:spcPts val="0"/>
              </a:spcAft>
            </a:pPr>
            <a:r>
              <a:rPr lang="en-US" sz="2000" u="sng" dirty="0">
                <a:solidFill>
                  <a:srgbClr val="C00000"/>
                </a:solidFill>
                <a:cs typeface="Times New Roman" panose="02020603050405020304" pitchFamily="18" charset="0"/>
              </a:rPr>
              <a:t>Recommendation.</a:t>
            </a:r>
            <a:r>
              <a:rPr lang="en-US" sz="2000" dirty="0">
                <a:solidFill>
                  <a:srgbClr val="C00000"/>
                </a:solidFill>
                <a:cs typeface="Times New Roman" panose="02020603050405020304" pitchFamily="18" charset="0"/>
              </a:rPr>
              <a:t> The PAC supports the development of new inelastic neutron scattering instruments and the preparation for opening the new project for the period 2021–2023.</a:t>
            </a:r>
          </a:p>
          <a:p>
            <a:pPr algn="just">
              <a:spcAft>
                <a:spcPts val="0"/>
              </a:spcAft>
            </a:pPr>
            <a:endParaRPr lang="en-US" sz="2000" dirty="0">
              <a:solidFill>
                <a:srgbClr val="C00000"/>
              </a:solidFill>
              <a:cs typeface="Times New Roman" panose="02020603050405020304" pitchFamily="18" charset="0"/>
            </a:endParaRPr>
          </a:p>
          <a:p>
            <a:pPr algn="just">
              <a:spcAft>
                <a:spcPts val="0"/>
              </a:spcAft>
            </a:pPr>
            <a:r>
              <a:rPr lang="en-US" sz="2000" dirty="0">
                <a:solidFill>
                  <a:srgbClr val="C00000"/>
                </a:solidFill>
                <a:cs typeface="Times New Roman" panose="02020603050405020304" pitchFamily="18" charset="0"/>
              </a:rPr>
              <a:t>The PAC expects a detailed proposal for this new project to be presented at the next PAC meeting.</a:t>
            </a:r>
            <a:endParaRPr lang="ru-RU" sz="2000"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121157922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5050970"/>
            <a:ext cx="12192000" cy="1821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 name="Рисунок 4">
            <a:extLst>
              <a:ext uri="{FF2B5EF4-FFF2-40B4-BE49-F238E27FC236}">
                <a16:creationId xmlns:a16="http://schemas.microsoft.com/office/drawing/2014/main" id="{0CEF3457-B555-432D-8417-E8B189410FE2}"/>
              </a:ext>
            </a:extLst>
          </p:cNvPr>
          <p:cNvPicPr>
            <a:picLocks noChangeAspect="1"/>
          </p:cNvPicPr>
          <p:nvPr/>
        </p:nvPicPr>
        <p:blipFill rotWithShape="1">
          <a:blip r:embed="rId2"/>
          <a:srcRect l="5330" r="9798"/>
          <a:stretch/>
        </p:blipFill>
        <p:spPr>
          <a:xfrm rot="5400000">
            <a:off x="968570" y="1932226"/>
            <a:ext cx="5678463" cy="3880931"/>
          </a:xfrm>
          <a:prstGeom prst="rect">
            <a:avLst/>
          </a:prstGeom>
        </p:spPr>
      </p:pic>
      <p:pic>
        <p:nvPicPr>
          <p:cNvPr id="8" name="Рисунок 7">
            <a:extLst>
              <a:ext uri="{FF2B5EF4-FFF2-40B4-BE49-F238E27FC236}">
                <a16:creationId xmlns:a16="http://schemas.microsoft.com/office/drawing/2014/main" id="{C6797709-0260-4383-BEB1-A53C5B139B54}"/>
              </a:ext>
            </a:extLst>
          </p:cNvPr>
          <p:cNvPicPr>
            <a:picLocks noChangeAspect="1"/>
          </p:cNvPicPr>
          <p:nvPr/>
        </p:nvPicPr>
        <p:blipFill>
          <a:blip r:embed="rId3"/>
          <a:stretch>
            <a:fillRect/>
          </a:stretch>
        </p:blipFill>
        <p:spPr>
          <a:xfrm rot="5400000">
            <a:off x="5363296" y="1932225"/>
            <a:ext cx="5678461" cy="3880931"/>
          </a:xfrm>
          <a:prstGeom prst="rect">
            <a:avLst/>
          </a:prstGeom>
        </p:spPr>
      </p:pic>
      <p:sp>
        <p:nvSpPr>
          <p:cNvPr id="7" name="Rectangle 2"/>
          <p:cNvSpPr txBox="1">
            <a:spLocks noChangeArrowheads="1"/>
          </p:cNvSpPr>
          <p:nvPr/>
        </p:nvSpPr>
        <p:spPr>
          <a:xfrm>
            <a:off x="1616076" y="61913"/>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3200" dirty="0">
                <a:solidFill>
                  <a:srgbClr val="FFFF00"/>
                </a:solidFill>
                <a:effectLst>
                  <a:outerShdw blurRad="38100" dist="38100" dir="2700000" algn="tl">
                    <a:srgbClr val="C0C0C0"/>
                  </a:outerShdw>
                </a:effectLst>
              </a:rPr>
              <a:t>Agenda of the 51st PAC meeting</a:t>
            </a:r>
          </a:p>
        </p:txBody>
      </p:sp>
      <p:sp>
        <p:nvSpPr>
          <p:cNvPr id="2" name="Прямоугольник 1"/>
          <p:cNvSpPr/>
          <p:nvPr/>
        </p:nvSpPr>
        <p:spPr>
          <a:xfrm>
            <a:off x="1616076" y="931863"/>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8" y="931863"/>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EAFA213-B230-498F-8BCF-85CF7E3D9181}"/>
              </a:ext>
            </a:extLst>
          </p:cNvPr>
          <p:cNvSpPr/>
          <p:nvPr/>
        </p:nvSpPr>
        <p:spPr>
          <a:xfrm>
            <a:off x="0" y="0"/>
            <a:ext cx="12192000" cy="1077218"/>
          </a:xfrm>
          <a:prstGeom prst="rect">
            <a:avLst/>
          </a:prstGeom>
          <a:solidFill>
            <a:srgbClr val="2245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977403" y="0"/>
            <a:ext cx="10452598" cy="1077218"/>
          </a:xfrm>
          <a:prstGeom prst="rect">
            <a:avLst/>
          </a:prstGeom>
        </p:spPr>
        <p:txBody>
          <a:bodyPr wrap="square">
            <a:spAutoFit/>
          </a:bodyPr>
          <a:lstStyle/>
          <a:p>
            <a:pPr algn="ctr"/>
            <a:r>
              <a:rPr lang="en-US" sz="3200" dirty="0">
                <a:solidFill>
                  <a:schemeClr val="bg1"/>
                </a:solidFill>
              </a:rPr>
              <a:t>Development of a neutron radiography and tomography instrument at the WWR-K reactor</a:t>
            </a:r>
            <a:r>
              <a:rPr lang="en-US" sz="3200" dirty="0">
                <a:solidFill>
                  <a:schemeClr val="bg1"/>
                </a:solidFill>
                <a:ea typeface="Times New Roman" panose="02020603050405020304" pitchFamily="18" charset="0"/>
                <a:cs typeface="Times New Roman" panose="02020603050405020304" pitchFamily="18" charset="0"/>
              </a:rPr>
              <a:t> (Almaty, Kazakhstan) </a:t>
            </a:r>
            <a:endParaRPr lang="ru-RU" sz="3200" dirty="0">
              <a:solidFill>
                <a:schemeClr val="bg1"/>
              </a:solidFill>
            </a:endParaRPr>
          </a:p>
        </p:txBody>
      </p:sp>
      <p:sp>
        <p:nvSpPr>
          <p:cNvPr id="9" name="Прямоугольник 8">
            <a:extLst>
              <a:ext uri="{FF2B5EF4-FFF2-40B4-BE49-F238E27FC236}">
                <a16:creationId xmlns:a16="http://schemas.microsoft.com/office/drawing/2014/main" id="{AF9BF502-1826-441E-8492-C0A41DE46D3F}"/>
              </a:ext>
            </a:extLst>
          </p:cNvPr>
          <p:cNvSpPr/>
          <p:nvPr/>
        </p:nvSpPr>
        <p:spPr>
          <a:xfrm>
            <a:off x="532492" y="1220360"/>
            <a:ext cx="11127015" cy="969496"/>
          </a:xfrm>
          <a:prstGeom prst="rect">
            <a:avLst/>
          </a:prstGeom>
        </p:spPr>
        <p:txBody>
          <a:bodyPr wrap="square">
            <a:spAutoFit/>
          </a:bodyPr>
          <a:lstStyle/>
          <a:p>
            <a:pPr algn="just">
              <a:spcAft>
                <a:spcPts val="0"/>
              </a:spcAft>
            </a:pPr>
            <a:r>
              <a:rPr lang="en-US" sz="1900" dirty="0">
                <a:solidFill>
                  <a:srgbClr val="224568"/>
                </a:solidFill>
                <a:ea typeface="Times New Roman" panose="02020603050405020304" pitchFamily="18" charset="0"/>
                <a:cs typeface="Times New Roman" panose="02020603050405020304" pitchFamily="18" charset="0"/>
              </a:rPr>
              <a:t>The PAC heard a report presented by </a:t>
            </a:r>
            <a:r>
              <a:rPr lang="en-US" sz="1900" b="1" dirty="0">
                <a:solidFill>
                  <a:srgbClr val="224568"/>
                </a:solidFill>
                <a:ea typeface="Times New Roman" panose="02020603050405020304" pitchFamily="18" charset="0"/>
                <a:cs typeface="Times New Roman" panose="02020603050405020304" pitchFamily="18" charset="0"/>
              </a:rPr>
              <a:t>K. </a:t>
            </a:r>
            <a:r>
              <a:rPr lang="en-US" sz="1900" b="1" dirty="0" err="1">
                <a:solidFill>
                  <a:srgbClr val="224568"/>
                </a:solidFill>
                <a:ea typeface="Times New Roman" panose="02020603050405020304" pitchFamily="18" charset="0"/>
                <a:cs typeface="Times New Roman" panose="02020603050405020304" pitchFamily="18" charset="0"/>
              </a:rPr>
              <a:t>Nazarov</a:t>
            </a:r>
            <a:r>
              <a:rPr lang="en-US" sz="1900" b="1" dirty="0">
                <a:solidFill>
                  <a:srgbClr val="224568"/>
                </a:solidFill>
                <a:ea typeface="Times New Roman" panose="02020603050405020304" pitchFamily="18" charset="0"/>
                <a:cs typeface="Times New Roman" panose="02020603050405020304" pitchFamily="18" charset="0"/>
              </a:rPr>
              <a:t> </a:t>
            </a:r>
            <a:r>
              <a:rPr lang="en-US" sz="1900" dirty="0">
                <a:solidFill>
                  <a:srgbClr val="224568"/>
                </a:solidFill>
                <a:ea typeface="Times New Roman" panose="02020603050405020304" pitchFamily="18" charset="0"/>
                <a:cs typeface="Times New Roman" panose="02020603050405020304" pitchFamily="18" charset="0"/>
              </a:rPr>
              <a:t>on developing a neutron radiography and tomography facility at the WWR-K reactor of the Institute of Nuclear Physics (Almaty, Kazakhstan) in collaboration with FLNP.</a:t>
            </a:r>
          </a:p>
        </p:txBody>
      </p:sp>
      <p:pic>
        <p:nvPicPr>
          <p:cNvPr id="14" name="Рисунок 2" descr="Картинки по запросу логотип оияи">
            <a:extLst>
              <a:ext uri="{FF2B5EF4-FFF2-40B4-BE49-F238E27FC236}">
                <a16:creationId xmlns:a16="http://schemas.microsoft.com/office/drawing/2014/main" id="{70C451E4-BD5E-422D-A122-9CDD2BE99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8" t="8937" r="5034" b="13418"/>
          <a:stretch/>
        </p:blipFill>
        <p:spPr bwMode="auto">
          <a:xfrm>
            <a:off x="7260312" y="2407570"/>
            <a:ext cx="2429011" cy="17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Object 9">
            <a:extLst>
              <a:ext uri="{FF2B5EF4-FFF2-40B4-BE49-F238E27FC236}">
                <a16:creationId xmlns:a16="http://schemas.microsoft.com/office/drawing/2014/main" id="{E0D6E84D-2D55-4C2E-9140-3515FA6509A0}"/>
              </a:ext>
            </a:extLst>
          </p:cNvPr>
          <p:cNvGraphicFramePr>
            <a:graphicFrameLocks noChangeAspect="1"/>
          </p:cNvGraphicFramePr>
          <p:nvPr>
            <p:extLst>
              <p:ext uri="{D42A27DB-BD31-4B8C-83A1-F6EECF244321}">
                <p14:modId xmlns:p14="http://schemas.microsoft.com/office/powerpoint/2010/main" val="1870644429"/>
              </p:ext>
            </p:extLst>
          </p:nvPr>
        </p:nvGraphicFramePr>
        <p:xfrm>
          <a:off x="2191999" y="2478843"/>
          <a:ext cx="1364002" cy="1368704"/>
        </p:xfrm>
        <a:graphic>
          <a:graphicData uri="http://schemas.openxmlformats.org/presentationml/2006/ole">
            <mc:AlternateContent xmlns:mc="http://schemas.openxmlformats.org/markup-compatibility/2006">
              <mc:Choice xmlns:v="urn:schemas-microsoft-com:vml" Requires="v">
                <p:oleObj spid="_x0000_s1043" name="CorelDRAW" r:id="rId4" imgW="2451100" imgH="2463800" progId="CorelDraw.Graphic.13">
                  <p:embed/>
                </p:oleObj>
              </mc:Choice>
              <mc:Fallback>
                <p:oleObj name="CorelDRAW" r:id="rId4" imgW="2451100" imgH="2463800" progId="CorelDraw.Graphic.13">
                  <p:embed/>
                  <p:pic>
                    <p:nvPicPr>
                      <p:cNvPr id="5"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1999" y="2478843"/>
                        <a:ext cx="1364002" cy="1368704"/>
                      </a:xfrm>
                      <a:prstGeom prst="rect">
                        <a:avLst/>
                      </a:prstGeom>
                      <a:noFill/>
                      <a:ln>
                        <a:noFill/>
                      </a:ln>
                    </p:spPr>
                  </p:pic>
                </p:oleObj>
              </mc:Fallback>
            </mc:AlternateContent>
          </a:graphicData>
        </a:graphic>
      </p:graphicFrame>
      <p:sp>
        <p:nvSpPr>
          <p:cNvPr id="16" name="TextBox 1">
            <a:extLst>
              <a:ext uri="{FF2B5EF4-FFF2-40B4-BE49-F238E27FC236}">
                <a16:creationId xmlns:a16="http://schemas.microsoft.com/office/drawing/2014/main" id="{8DCF37E5-58B2-440F-B294-34127882263C}"/>
              </a:ext>
            </a:extLst>
          </p:cNvPr>
          <p:cNvSpPr txBox="1">
            <a:spLocks noChangeArrowheads="1"/>
          </p:cNvSpPr>
          <p:nvPr/>
        </p:nvSpPr>
        <p:spPr bwMode="auto">
          <a:xfrm>
            <a:off x="982380" y="4009926"/>
            <a:ext cx="364792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000" b="1" dirty="0">
                <a:latin typeface="+mj-lt"/>
              </a:rPr>
              <a:t>Institute of Nuclear Physics, </a:t>
            </a:r>
          </a:p>
          <a:p>
            <a:pPr algn="ctr">
              <a:spcBef>
                <a:spcPct val="0"/>
              </a:spcBef>
              <a:buFontTx/>
              <a:buNone/>
            </a:pPr>
            <a:r>
              <a:rPr lang="en-US" sz="2000" b="1" dirty="0">
                <a:latin typeface="+mj-lt"/>
              </a:rPr>
              <a:t>Almaty, Kazakhstan</a:t>
            </a:r>
            <a:endParaRPr lang="en-US" altLang="ru-RU" sz="2000" b="1" dirty="0">
              <a:latin typeface="+mj-lt"/>
              <a:cs typeface="Arial" charset="0"/>
            </a:endParaRPr>
          </a:p>
        </p:txBody>
      </p:sp>
      <p:sp>
        <p:nvSpPr>
          <p:cNvPr id="17" name="TextBox 9">
            <a:extLst>
              <a:ext uri="{FF2B5EF4-FFF2-40B4-BE49-F238E27FC236}">
                <a16:creationId xmlns:a16="http://schemas.microsoft.com/office/drawing/2014/main" id="{0AEDC0BA-A98E-49BA-AC29-745E19F3E737}"/>
              </a:ext>
            </a:extLst>
          </p:cNvPr>
          <p:cNvSpPr txBox="1">
            <a:spLocks noChangeArrowheads="1"/>
          </p:cNvSpPr>
          <p:nvPr/>
        </p:nvSpPr>
        <p:spPr bwMode="auto">
          <a:xfrm>
            <a:off x="5835366" y="4013196"/>
            <a:ext cx="52344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000" b="1" dirty="0">
                <a:latin typeface="+mj-lt"/>
              </a:rPr>
              <a:t>Joint Institute for Nuclear Research, </a:t>
            </a:r>
          </a:p>
          <a:p>
            <a:pPr algn="ctr">
              <a:spcBef>
                <a:spcPct val="0"/>
              </a:spcBef>
              <a:buFontTx/>
              <a:buNone/>
            </a:pPr>
            <a:r>
              <a:rPr lang="en-US" sz="2000" b="1" dirty="0" err="1">
                <a:latin typeface="+mj-lt"/>
              </a:rPr>
              <a:t>Dubna</a:t>
            </a:r>
            <a:r>
              <a:rPr lang="en-US" sz="2000" b="1" dirty="0">
                <a:latin typeface="+mj-lt"/>
              </a:rPr>
              <a:t>, Russia</a:t>
            </a:r>
            <a:endParaRPr lang="en-US" altLang="ru-RU" sz="2000" b="1" dirty="0">
              <a:latin typeface="+mj-lt"/>
              <a:cs typeface="Arial" charset="0"/>
            </a:endParaRPr>
          </a:p>
        </p:txBody>
      </p:sp>
      <p:sp>
        <p:nvSpPr>
          <p:cNvPr id="19" name="Прямоугольник 1">
            <a:extLst>
              <a:ext uri="{FF2B5EF4-FFF2-40B4-BE49-F238E27FC236}">
                <a16:creationId xmlns:a16="http://schemas.microsoft.com/office/drawing/2014/main" id="{BAFA2D54-9B31-4FA7-A824-82DC8A093AA0}"/>
              </a:ext>
            </a:extLst>
          </p:cNvPr>
          <p:cNvSpPr>
            <a:spLocks noChangeArrowheads="1"/>
          </p:cNvSpPr>
          <p:nvPr/>
        </p:nvSpPr>
        <p:spPr bwMode="auto">
          <a:xfrm>
            <a:off x="851753" y="5107188"/>
            <a:ext cx="105782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1800" dirty="0">
                <a:latin typeface="+mj-lt"/>
              </a:rPr>
              <a:t>Protocol on joint cooperation between the Joint Institute for Nuclear Research (</a:t>
            </a:r>
            <a:r>
              <a:rPr lang="en-US" sz="1800" dirty="0" err="1">
                <a:latin typeface="+mj-lt"/>
              </a:rPr>
              <a:t>Dubna</a:t>
            </a:r>
            <a:r>
              <a:rPr lang="en-US" sz="1800" dirty="0">
                <a:latin typeface="+mj-lt"/>
              </a:rPr>
              <a:t>) and the RSE Institute for Nuclear Physics (Almaty) </a:t>
            </a:r>
            <a:r>
              <a:rPr lang="ru-RU" altLang="ru-RU" sz="1800" dirty="0">
                <a:latin typeface="+mj-lt"/>
                <a:cs typeface="Arial" charset="0"/>
              </a:rPr>
              <a:t> № 4785-4-17/19 </a:t>
            </a:r>
            <a:r>
              <a:rPr lang="en-US" altLang="ru-RU" sz="1800" dirty="0">
                <a:latin typeface="+mj-lt"/>
                <a:cs typeface="Arial" charset="0"/>
              </a:rPr>
              <a:t>from</a:t>
            </a:r>
            <a:r>
              <a:rPr lang="ru-RU" altLang="ru-RU" sz="1800" dirty="0">
                <a:latin typeface="+mj-lt"/>
                <a:cs typeface="Arial" charset="0"/>
              </a:rPr>
              <a:t> 11.12.2017 </a:t>
            </a:r>
            <a:r>
              <a:rPr lang="en-US" altLang="ru-RU" sz="1800" dirty="0">
                <a:latin typeface="+mj-lt"/>
                <a:cs typeface="Arial" charset="0"/>
              </a:rPr>
              <a:t>y.</a:t>
            </a:r>
            <a:endParaRPr lang="ru-RU" altLang="ru-RU" sz="1800" dirty="0">
              <a:latin typeface="+mj-lt"/>
              <a:cs typeface="Arial" charset="0"/>
            </a:endParaRPr>
          </a:p>
        </p:txBody>
      </p:sp>
      <p:sp>
        <p:nvSpPr>
          <p:cNvPr id="20" name="TextBox 3">
            <a:extLst>
              <a:ext uri="{FF2B5EF4-FFF2-40B4-BE49-F238E27FC236}">
                <a16:creationId xmlns:a16="http://schemas.microsoft.com/office/drawing/2014/main" id="{67AAD56A-2FA6-4EB7-94DD-CE8EA547B971}"/>
              </a:ext>
            </a:extLst>
          </p:cNvPr>
          <p:cNvSpPr txBox="1">
            <a:spLocks noChangeArrowheads="1"/>
          </p:cNvSpPr>
          <p:nvPr/>
        </p:nvSpPr>
        <p:spPr bwMode="auto">
          <a:xfrm>
            <a:off x="3585029" y="5933979"/>
            <a:ext cx="43223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sz="2000" b="1" dirty="0">
                <a:latin typeface="+mn-lt"/>
              </a:rPr>
              <a:t>Project period:</a:t>
            </a:r>
            <a:r>
              <a:rPr lang="en-US" altLang="ru-RU" sz="2000" b="1" dirty="0">
                <a:latin typeface="+mn-lt"/>
                <a:cs typeface="Arial" charset="0"/>
              </a:rPr>
              <a:t> </a:t>
            </a:r>
            <a:r>
              <a:rPr lang="en-US" altLang="ru-RU" sz="2000" b="1" dirty="0">
                <a:latin typeface="+mn-lt"/>
                <a:cs typeface="Adobe Devanagari" pitchFamily="18" charset="0"/>
              </a:rPr>
              <a:t>2017-2019</a:t>
            </a:r>
          </a:p>
        </p:txBody>
      </p:sp>
      <p:cxnSp>
        <p:nvCxnSpPr>
          <p:cNvPr id="21" name="Прямая соединительная линия 20">
            <a:extLst>
              <a:ext uri="{FF2B5EF4-FFF2-40B4-BE49-F238E27FC236}">
                <a16:creationId xmlns:a16="http://schemas.microsoft.com/office/drawing/2014/main" id="{31A48586-6E1F-41CA-88BC-E7631F879DF9}"/>
              </a:ext>
            </a:extLst>
          </p:cNvPr>
          <p:cNvCxnSpPr/>
          <p:nvPr/>
        </p:nvCxnSpPr>
        <p:spPr>
          <a:xfrm>
            <a:off x="1481458" y="8253536"/>
            <a:ext cx="7627474" cy="1"/>
          </a:xfrm>
          <a:prstGeom prst="line">
            <a:avLst/>
          </a:prstGeom>
          <a:ln w="28575">
            <a:solidFill>
              <a:schemeClr val="accent1">
                <a:lumMod val="75000"/>
              </a:schemeClr>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0240917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Admin\Desktop\1222.tif">
            <a:extLst>
              <a:ext uri="{FF2B5EF4-FFF2-40B4-BE49-F238E27FC236}">
                <a16:creationId xmlns:a16="http://schemas.microsoft.com/office/drawing/2014/main" id="{49349BAC-2F21-4A8C-AF18-21E29A822D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602" y="3665492"/>
            <a:ext cx="3581404" cy="287891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51EE376E-C198-434D-8F12-1452D6AD9AC4}"/>
              </a:ext>
            </a:extLst>
          </p:cNvPr>
          <p:cNvSpPr/>
          <p:nvPr/>
        </p:nvSpPr>
        <p:spPr>
          <a:xfrm>
            <a:off x="0" y="0"/>
            <a:ext cx="12192000" cy="1077218"/>
          </a:xfrm>
          <a:prstGeom prst="rect">
            <a:avLst/>
          </a:prstGeom>
          <a:solidFill>
            <a:srgbClr val="2245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a:extLst>
              <a:ext uri="{FF2B5EF4-FFF2-40B4-BE49-F238E27FC236}">
                <a16:creationId xmlns:a16="http://schemas.microsoft.com/office/drawing/2014/main" id="{A1EA9B96-3BC2-4DC2-9205-478110207420}"/>
              </a:ext>
            </a:extLst>
          </p:cNvPr>
          <p:cNvSpPr/>
          <p:nvPr/>
        </p:nvSpPr>
        <p:spPr>
          <a:xfrm>
            <a:off x="304800" y="1269163"/>
            <a:ext cx="11524343" cy="830997"/>
          </a:xfrm>
          <a:prstGeom prst="rect">
            <a:avLst/>
          </a:prstGeom>
        </p:spPr>
        <p:txBody>
          <a:bodyPr wrap="square">
            <a:spAutoFit/>
          </a:bodyPr>
          <a:lstStyle/>
          <a:p>
            <a:pPr algn="just">
              <a:spcAft>
                <a:spcPts val="0"/>
              </a:spcAft>
            </a:pPr>
            <a:r>
              <a:rPr lang="en-US" sz="2400" dirty="0">
                <a:solidFill>
                  <a:srgbClr val="224568"/>
                </a:solidFill>
                <a:ea typeface="Times New Roman" panose="02020603050405020304" pitchFamily="18" charset="0"/>
                <a:cs typeface="Times New Roman" panose="02020603050405020304" pitchFamily="18" charset="0"/>
              </a:rPr>
              <a:t>The PAC takes note of the description of the main components of the experimental set-up and the results of the first test experiments.</a:t>
            </a:r>
            <a:endParaRPr lang="ru-RU" sz="2400" dirty="0">
              <a:solidFill>
                <a:srgbClr val="224568"/>
              </a:solidFill>
              <a:ea typeface="Times New Roman" panose="02020603050405020304" pitchFamily="18" charset="0"/>
              <a:cs typeface="Times New Roman" panose="02020603050405020304" pitchFamily="18" charset="0"/>
            </a:endParaRPr>
          </a:p>
        </p:txBody>
      </p:sp>
      <p:sp>
        <p:nvSpPr>
          <p:cNvPr id="6" name="Прямоугольник 64">
            <a:extLst>
              <a:ext uri="{FF2B5EF4-FFF2-40B4-BE49-F238E27FC236}">
                <a16:creationId xmlns:a16="http://schemas.microsoft.com/office/drawing/2014/main" id="{42E8D310-F2FF-47CF-B6C3-9410144E894A}"/>
              </a:ext>
            </a:extLst>
          </p:cNvPr>
          <p:cNvSpPr/>
          <p:nvPr/>
        </p:nvSpPr>
        <p:spPr>
          <a:xfrm>
            <a:off x="294171" y="2249954"/>
            <a:ext cx="2820158" cy="1200329"/>
          </a:xfrm>
          <a:prstGeom prst="rect">
            <a:avLst/>
          </a:prstGeom>
        </p:spPr>
        <p:txBody>
          <a:bodyPr wrap="square">
            <a:spAutoFit/>
          </a:bodyPr>
          <a:lstStyle/>
          <a:p>
            <a:r>
              <a:rPr lang="en-US" sz="2400" dirty="0">
                <a:latin typeface="+mj-lt"/>
                <a:cs typeface="Times New Roman" panose="02020603050405020304" pitchFamily="18" charset="0"/>
              </a:rPr>
              <a:t>Neutron source: Steady-state reactor WWR-K  </a:t>
            </a:r>
          </a:p>
        </p:txBody>
      </p:sp>
      <p:sp>
        <p:nvSpPr>
          <p:cNvPr id="17" name="Прямоугольник 16">
            <a:extLst>
              <a:ext uri="{FF2B5EF4-FFF2-40B4-BE49-F238E27FC236}">
                <a16:creationId xmlns:a16="http://schemas.microsoft.com/office/drawing/2014/main" id="{AF218A11-B0FE-48F8-90C1-41D111A2140F}"/>
              </a:ext>
            </a:extLst>
          </p:cNvPr>
          <p:cNvSpPr/>
          <p:nvPr/>
        </p:nvSpPr>
        <p:spPr>
          <a:xfrm>
            <a:off x="3386659" y="5047490"/>
            <a:ext cx="4608512" cy="410882"/>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marL="28575" lvl="0" algn="ctr" defTabSz="2233613" fontAlgn="base">
              <a:lnSpc>
                <a:spcPct val="115000"/>
              </a:lnSpc>
              <a:spcBef>
                <a:spcPct val="0"/>
              </a:spcBef>
              <a:spcAft>
                <a:spcPct val="0"/>
              </a:spcAft>
            </a:pP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Flux: </a:t>
            </a:r>
            <a:r>
              <a:rPr lang="en-US"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2,2</a:t>
            </a:r>
            <a:r>
              <a:rPr lang="ru-RU"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×10</a:t>
            </a:r>
            <a:r>
              <a:rPr lang="ru-RU" altLang="ru-RU" b="1" spc="150" baseline="30000" dirty="0">
                <a:ln w="11430"/>
                <a:solidFill>
                  <a:schemeClr val="tx2">
                    <a:lumMod val="50000"/>
                  </a:schemeClr>
                </a:solidFill>
                <a:effectLst>
                  <a:outerShdw blurRad="25400" algn="tl" rotWithShape="0">
                    <a:srgbClr val="000000">
                      <a:alpha val="43000"/>
                    </a:srgbClr>
                  </a:outerShdw>
                </a:effectLst>
                <a:cs typeface="Times New Roman" pitchFamily="18" charset="0"/>
              </a:rPr>
              <a:t>14</a:t>
            </a:r>
            <a:r>
              <a:rPr lang="ru-RU"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 </a:t>
            </a:r>
            <a:r>
              <a:rPr lang="en-US"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thermal </a:t>
            </a:r>
            <a:r>
              <a:rPr lang="ru-RU"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n</a:t>
            </a:r>
            <a:r>
              <a:rPr lang="en-US" altLang="ru-RU" b="1" spc="150" dirty="0" err="1">
                <a:ln w="11430"/>
                <a:solidFill>
                  <a:schemeClr val="tx2">
                    <a:lumMod val="50000"/>
                  </a:schemeClr>
                </a:solidFill>
                <a:effectLst>
                  <a:outerShdw blurRad="25400" algn="tl" rotWithShape="0">
                    <a:srgbClr val="000000">
                      <a:alpha val="43000"/>
                    </a:srgbClr>
                  </a:outerShdw>
                </a:effectLst>
                <a:cs typeface="Times New Roman" pitchFamily="18" charset="0"/>
              </a:rPr>
              <a:t>eutrons</a:t>
            </a:r>
            <a:r>
              <a:rPr lang="ru-RU"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/cm</a:t>
            </a:r>
            <a:r>
              <a:rPr lang="ru-RU" altLang="ru-RU" b="1" spc="150" baseline="30000" dirty="0">
                <a:ln w="11430"/>
                <a:solidFill>
                  <a:schemeClr val="tx2">
                    <a:lumMod val="50000"/>
                  </a:schemeClr>
                </a:solidFill>
                <a:effectLst>
                  <a:outerShdw blurRad="25400" algn="tl" rotWithShape="0">
                    <a:srgbClr val="000000">
                      <a:alpha val="43000"/>
                    </a:srgbClr>
                  </a:outerShdw>
                </a:effectLst>
                <a:cs typeface="Times New Roman" pitchFamily="18" charset="0"/>
              </a:rPr>
              <a:t>2</a:t>
            </a:r>
            <a:r>
              <a:rPr lang="ru-RU"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·s</a:t>
            </a:r>
          </a:p>
        </p:txBody>
      </p:sp>
      <p:grpSp>
        <p:nvGrpSpPr>
          <p:cNvPr id="24" name="Группа 23">
            <a:extLst>
              <a:ext uri="{FF2B5EF4-FFF2-40B4-BE49-F238E27FC236}">
                <a16:creationId xmlns:a16="http://schemas.microsoft.com/office/drawing/2014/main" id="{0B14C71B-7BA0-4EEF-A0AD-E24548D21D1A}"/>
              </a:ext>
            </a:extLst>
          </p:cNvPr>
          <p:cNvGrpSpPr/>
          <p:nvPr/>
        </p:nvGrpSpPr>
        <p:grpSpPr>
          <a:xfrm>
            <a:off x="3609094" y="2196890"/>
            <a:ext cx="5792640" cy="3069451"/>
            <a:chOff x="3347838" y="2313006"/>
            <a:chExt cx="5792640" cy="3069451"/>
          </a:xfrm>
        </p:grpSpPr>
        <p:pic>
          <p:nvPicPr>
            <p:cNvPr id="7" name="Picture 2" descr="C:\Users\Admin\Desktop\WWR-K.tif">
              <a:extLst>
                <a:ext uri="{FF2B5EF4-FFF2-40B4-BE49-F238E27FC236}">
                  <a16:creationId xmlns:a16="http://schemas.microsoft.com/office/drawing/2014/main" id="{3CD3BBD0-094F-4EBF-8A20-ACDADC7A825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6"/>
            <a:stretch/>
          </p:blipFill>
          <p:spPr bwMode="auto">
            <a:xfrm>
              <a:off x="3347838" y="2313006"/>
              <a:ext cx="5792640" cy="29435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BF10866-62BE-48CB-9C9F-D4147A69618E}"/>
                </a:ext>
              </a:extLst>
            </p:cNvPr>
            <p:cNvSpPr txBox="1"/>
            <p:nvPr/>
          </p:nvSpPr>
          <p:spPr>
            <a:xfrm>
              <a:off x="8330905" y="4680492"/>
              <a:ext cx="360040" cy="307777"/>
            </a:xfrm>
            <a:prstGeom prst="rect">
              <a:avLst/>
            </a:prstGeom>
            <a:noFill/>
          </p:spPr>
          <p:txBody>
            <a:bodyPr wrap="square" rtlCol="0">
              <a:spAutoFit/>
            </a:bodyPr>
            <a:lstStyle/>
            <a:p>
              <a:r>
                <a:rPr lang="en-US" sz="1400" dirty="0"/>
                <a:t>1</a:t>
              </a:r>
              <a:endParaRPr lang="ru-RU" sz="1400" dirty="0"/>
            </a:p>
          </p:txBody>
        </p:sp>
        <p:sp>
          <p:nvSpPr>
            <p:cNvPr id="10" name="TextBox 9">
              <a:extLst>
                <a:ext uri="{FF2B5EF4-FFF2-40B4-BE49-F238E27FC236}">
                  <a16:creationId xmlns:a16="http://schemas.microsoft.com/office/drawing/2014/main" id="{B35C4CEB-62FB-4DFF-83A4-A60FBE7413BF}"/>
                </a:ext>
              </a:extLst>
            </p:cNvPr>
            <p:cNvSpPr txBox="1"/>
            <p:nvPr/>
          </p:nvSpPr>
          <p:spPr>
            <a:xfrm>
              <a:off x="8006869" y="4917762"/>
              <a:ext cx="360040" cy="307777"/>
            </a:xfrm>
            <a:prstGeom prst="rect">
              <a:avLst/>
            </a:prstGeom>
            <a:noFill/>
          </p:spPr>
          <p:txBody>
            <a:bodyPr wrap="square" rtlCol="0">
              <a:spAutoFit/>
            </a:bodyPr>
            <a:lstStyle/>
            <a:p>
              <a:r>
                <a:rPr lang="en-US" sz="1400" dirty="0"/>
                <a:t>2</a:t>
              </a:r>
              <a:endParaRPr lang="ru-RU" sz="1400" dirty="0"/>
            </a:p>
          </p:txBody>
        </p:sp>
        <p:sp>
          <p:nvSpPr>
            <p:cNvPr id="11" name="TextBox 10">
              <a:extLst>
                <a:ext uri="{FF2B5EF4-FFF2-40B4-BE49-F238E27FC236}">
                  <a16:creationId xmlns:a16="http://schemas.microsoft.com/office/drawing/2014/main" id="{629FE0ED-CF2E-4222-886F-EE1D3A27538D}"/>
                </a:ext>
              </a:extLst>
            </p:cNvPr>
            <p:cNvSpPr txBox="1"/>
            <p:nvPr/>
          </p:nvSpPr>
          <p:spPr>
            <a:xfrm>
              <a:off x="7466809" y="5074680"/>
              <a:ext cx="360040" cy="307777"/>
            </a:xfrm>
            <a:prstGeom prst="rect">
              <a:avLst/>
            </a:prstGeom>
            <a:noFill/>
          </p:spPr>
          <p:txBody>
            <a:bodyPr wrap="square" rtlCol="0">
              <a:spAutoFit/>
            </a:bodyPr>
            <a:lstStyle/>
            <a:p>
              <a:r>
                <a:rPr lang="en-US" sz="1400" dirty="0"/>
                <a:t>3</a:t>
              </a:r>
              <a:endParaRPr lang="ru-RU" sz="1400" dirty="0"/>
            </a:p>
          </p:txBody>
        </p:sp>
        <p:sp>
          <p:nvSpPr>
            <p:cNvPr id="12" name="TextBox 11">
              <a:extLst>
                <a:ext uri="{FF2B5EF4-FFF2-40B4-BE49-F238E27FC236}">
                  <a16:creationId xmlns:a16="http://schemas.microsoft.com/office/drawing/2014/main" id="{306A4FB9-7E3F-4D04-8FC5-42AA0E6D4223}"/>
                </a:ext>
              </a:extLst>
            </p:cNvPr>
            <p:cNvSpPr txBox="1"/>
            <p:nvPr/>
          </p:nvSpPr>
          <p:spPr>
            <a:xfrm>
              <a:off x="6962753" y="4896516"/>
              <a:ext cx="360040" cy="307777"/>
            </a:xfrm>
            <a:prstGeom prst="rect">
              <a:avLst/>
            </a:prstGeom>
            <a:noFill/>
          </p:spPr>
          <p:txBody>
            <a:bodyPr wrap="square" rtlCol="0">
              <a:spAutoFit/>
            </a:bodyPr>
            <a:lstStyle/>
            <a:p>
              <a:r>
                <a:rPr lang="en-US" sz="1400" dirty="0"/>
                <a:t>4</a:t>
              </a:r>
              <a:endParaRPr lang="ru-RU" sz="1400" dirty="0"/>
            </a:p>
          </p:txBody>
        </p:sp>
        <p:sp>
          <p:nvSpPr>
            <p:cNvPr id="13" name="TextBox 12">
              <a:extLst>
                <a:ext uri="{FF2B5EF4-FFF2-40B4-BE49-F238E27FC236}">
                  <a16:creationId xmlns:a16="http://schemas.microsoft.com/office/drawing/2014/main" id="{5E062FDC-9790-4561-B6F4-6A4AD2364340}"/>
                </a:ext>
              </a:extLst>
            </p:cNvPr>
            <p:cNvSpPr txBox="1"/>
            <p:nvPr/>
          </p:nvSpPr>
          <p:spPr>
            <a:xfrm>
              <a:off x="6530705" y="4608484"/>
              <a:ext cx="360040" cy="307777"/>
            </a:xfrm>
            <a:prstGeom prst="rect">
              <a:avLst/>
            </a:prstGeom>
            <a:noFill/>
          </p:spPr>
          <p:txBody>
            <a:bodyPr wrap="square" rtlCol="0">
              <a:spAutoFit/>
            </a:bodyPr>
            <a:lstStyle/>
            <a:p>
              <a:r>
                <a:rPr lang="en-US" sz="1400" dirty="0"/>
                <a:t>5</a:t>
              </a:r>
              <a:endParaRPr lang="ru-RU" sz="1400" dirty="0"/>
            </a:p>
          </p:txBody>
        </p:sp>
        <p:sp>
          <p:nvSpPr>
            <p:cNvPr id="20" name="TextBox 19">
              <a:extLst>
                <a:ext uri="{FF2B5EF4-FFF2-40B4-BE49-F238E27FC236}">
                  <a16:creationId xmlns:a16="http://schemas.microsoft.com/office/drawing/2014/main" id="{308238F7-EAF5-4863-A2B2-DB6FDFE924EB}"/>
                </a:ext>
              </a:extLst>
            </p:cNvPr>
            <p:cNvSpPr txBox="1"/>
            <p:nvPr/>
          </p:nvSpPr>
          <p:spPr>
            <a:xfrm>
              <a:off x="6458697" y="3076571"/>
              <a:ext cx="360040" cy="307777"/>
            </a:xfrm>
            <a:prstGeom prst="rect">
              <a:avLst/>
            </a:prstGeom>
            <a:noFill/>
          </p:spPr>
          <p:txBody>
            <a:bodyPr wrap="square" rtlCol="0">
              <a:spAutoFit/>
            </a:bodyPr>
            <a:lstStyle/>
            <a:p>
              <a:r>
                <a:rPr lang="en-US" sz="1400" dirty="0"/>
                <a:t>6</a:t>
              </a:r>
              <a:endParaRPr lang="ru-RU" sz="1400" dirty="0"/>
            </a:p>
          </p:txBody>
        </p:sp>
        <p:sp>
          <p:nvSpPr>
            <p:cNvPr id="21" name="TextBox 20">
              <a:extLst>
                <a:ext uri="{FF2B5EF4-FFF2-40B4-BE49-F238E27FC236}">
                  <a16:creationId xmlns:a16="http://schemas.microsoft.com/office/drawing/2014/main" id="{EBFF8D10-8F49-463A-8CC5-DEE8B9DF5EBA}"/>
                </a:ext>
              </a:extLst>
            </p:cNvPr>
            <p:cNvSpPr txBox="1"/>
            <p:nvPr/>
          </p:nvSpPr>
          <p:spPr>
            <a:xfrm>
              <a:off x="6602713" y="2808284"/>
              <a:ext cx="360040" cy="307777"/>
            </a:xfrm>
            <a:prstGeom prst="rect">
              <a:avLst/>
            </a:prstGeom>
            <a:noFill/>
          </p:spPr>
          <p:txBody>
            <a:bodyPr wrap="square" rtlCol="0">
              <a:spAutoFit/>
            </a:bodyPr>
            <a:lstStyle/>
            <a:p>
              <a:r>
                <a:rPr lang="en-US" sz="1400" dirty="0"/>
                <a:t>7</a:t>
              </a:r>
              <a:endParaRPr lang="ru-RU" sz="1400" dirty="0"/>
            </a:p>
          </p:txBody>
        </p:sp>
        <p:sp>
          <p:nvSpPr>
            <p:cNvPr id="22" name="TextBox 21">
              <a:extLst>
                <a:ext uri="{FF2B5EF4-FFF2-40B4-BE49-F238E27FC236}">
                  <a16:creationId xmlns:a16="http://schemas.microsoft.com/office/drawing/2014/main" id="{D61F34EB-0576-4606-B2C0-D96F3D46D5E3}"/>
                </a:ext>
              </a:extLst>
            </p:cNvPr>
            <p:cNvSpPr txBox="1"/>
            <p:nvPr/>
          </p:nvSpPr>
          <p:spPr>
            <a:xfrm>
              <a:off x="8330905" y="2736276"/>
              <a:ext cx="360040" cy="307777"/>
            </a:xfrm>
            <a:prstGeom prst="rect">
              <a:avLst/>
            </a:prstGeom>
            <a:noFill/>
          </p:spPr>
          <p:txBody>
            <a:bodyPr wrap="square" rtlCol="0">
              <a:spAutoFit/>
            </a:bodyPr>
            <a:lstStyle/>
            <a:p>
              <a:r>
                <a:rPr lang="en-US" sz="1400" dirty="0"/>
                <a:t>8</a:t>
              </a:r>
              <a:endParaRPr lang="ru-RU" sz="1400" dirty="0"/>
            </a:p>
          </p:txBody>
        </p:sp>
        <p:sp>
          <p:nvSpPr>
            <p:cNvPr id="23" name="TextBox 22">
              <a:extLst>
                <a:ext uri="{FF2B5EF4-FFF2-40B4-BE49-F238E27FC236}">
                  <a16:creationId xmlns:a16="http://schemas.microsoft.com/office/drawing/2014/main" id="{CBFC14F5-C18D-4F5D-8972-C81D407390A9}"/>
                </a:ext>
              </a:extLst>
            </p:cNvPr>
            <p:cNvSpPr txBox="1"/>
            <p:nvPr/>
          </p:nvSpPr>
          <p:spPr>
            <a:xfrm>
              <a:off x="8546929" y="3076571"/>
              <a:ext cx="360040" cy="307777"/>
            </a:xfrm>
            <a:prstGeom prst="rect">
              <a:avLst/>
            </a:prstGeom>
            <a:noFill/>
          </p:spPr>
          <p:txBody>
            <a:bodyPr wrap="square" rtlCol="0">
              <a:spAutoFit/>
            </a:bodyPr>
            <a:lstStyle/>
            <a:p>
              <a:r>
                <a:rPr lang="en-US" sz="1400" dirty="0"/>
                <a:t>9</a:t>
              </a:r>
              <a:endParaRPr lang="ru-RU" sz="1400" dirty="0"/>
            </a:p>
          </p:txBody>
        </p:sp>
      </p:grpSp>
      <p:sp>
        <p:nvSpPr>
          <p:cNvPr id="14" name="Прямоугольник 13">
            <a:extLst>
              <a:ext uri="{FF2B5EF4-FFF2-40B4-BE49-F238E27FC236}">
                <a16:creationId xmlns:a16="http://schemas.microsoft.com/office/drawing/2014/main" id="{851A9E1A-A00A-44D9-88AA-DD5E44CBBDA2}"/>
              </a:ext>
            </a:extLst>
          </p:cNvPr>
          <p:cNvSpPr/>
          <p:nvPr/>
        </p:nvSpPr>
        <p:spPr>
          <a:xfrm>
            <a:off x="8650649" y="2289712"/>
            <a:ext cx="3439748" cy="64633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A reactor operating </a:t>
            </a:r>
          </a:p>
          <a:p>
            <a:pPr algn="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200 days/year</a:t>
            </a:r>
            <a:endParaRPr lang="en-US" sz="2000" b="1" u="sng" spc="150" dirty="0">
              <a:ln w="11430"/>
              <a:solidFill>
                <a:schemeClr val="tx2">
                  <a:lumMod val="50000"/>
                </a:schemeClr>
              </a:solidFill>
              <a:effectLst>
                <a:outerShdw blurRad="25400" algn="tl" rotWithShape="0">
                  <a:srgbClr val="000000">
                    <a:alpha val="43000"/>
                  </a:srgbClr>
                </a:outerShdw>
              </a:effectLst>
              <a:ea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30C0E0AD-F8C6-4578-ABC8-C26FEE2AD64B}"/>
              </a:ext>
            </a:extLst>
          </p:cNvPr>
          <p:cNvSpPr/>
          <p:nvPr/>
        </p:nvSpPr>
        <p:spPr>
          <a:xfrm>
            <a:off x="8650649" y="3617853"/>
            <a:ext cx="3439748" cy="369332"/>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Thermal power: 6 MW</a:t>
            </a:r>
            <a:endParaRPr lang="en-US" sz="2000" b="1" u="sng" spc="150" dirty="0">
              <a:ln w="11430"/>
              <a:solidFill>
                <a:schemeClr val="tx2">
                  <a:lumMod val="50000"/>
                </a:schemeClr>
              </a:solidFill>
              <a:effectLst>
                <a:outerShdw blurRad="25400" algn="tl" rotWithShape="0">
                  <a:srgbClr val="000000">
                    <a:alpha val="43000"/>
                  </a:srgbClr>
                </a:outerShdw>
              </a:effectLst>
              <a:ea typeface="Times New Roman" panose="02020603050405020304" pitchFamily="18" charset="0"/>
              <a:cs typeface="Times New Roman" panose="02020603050405020304" pitchFamily="18" charset="0"/>
            </a:endParaRPr>
          </a:p>
        </p:txBody>
      </p:sp>
      <p:sp>
        <p:nvSpPr>
          <p:cNvPr id="16" name="Прямоугольник 15">
            <a:extLst>
              <a:ext uri="{FF2B5EF4-FFF2-40B4-BE49-F238E27FC236}">
                <a16:creationId xmlns:a16="http://schemas.microsoft.com/office/drawing/2014/main" id="{F6084882-FF54-4E04-A9FA-BF0F082AB595}"/>
              </a:ext>
            </a:extLst>
          </p:cNvPr>
          <p:cNvSpPr/>
          <p:nvPr/>
        </p:nvSpPr>
        <p:spPr>
          <a:xfrm>
            <a:off x="8650649" y="3057432"/>
            <a:ext cx="3439748" cy="369332"/>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10 cycles with 20 days</a:t>
            </a:r>
            <a:endParaRPr lang="en-US" sz="2000" b="1" u="sng" spc="150" dirty="0">
              <a:ln w="11430"/>
              <a:solidFill>
                <a:schemeClr val="tx2">
                  <a:lumMod val="50000"/>
                </a:schemeClr>
              </a:solidFill>
              <a:effectLst>
                <a:outerShdw blurRad="25400" algn="tl" rotWithShape="0">
                  <a:srgbClr val="000000">
                    <a:alpha val="43000"/>
                  </a:srgbClr>
                </a:outerShdw>
              </a:effectLst>
              <a:ea typeface="Times New Roman" panose="02020603050405020304" pitchFamily="18" charset="0"/>
              <a:cs typeface="Times New Roman" panose="02020603050405020304" pitchFamily="18" charset="0"/>
            </a:endParaRPr>
          </a:p>
        </p:txBody>
      </p:sp>
      <p:sp>
        <p:nvSpPr>
          <p:cNvPr id="18" name="Прямоугольник 17">
            <a:extLst>
              <a:ext uri="{FF2B5EF4-FFF2-40B4-BE49-F238E27FC236}">
                <a16:creationId xmlns:a16="http://schemas.microsoft.com/office/drawing/2014/main" id="{A876A3AA-E200-4837-83EF-EFB7B0CAD175}"/>
              </a:ext>
            </a:extLst>
          </p:cNvPr>
          <p:cNvSpPr/>
          <p:nvPr/>
        </p:nvSpPr>
        <p:spPr>
          <a:xfrm>
            <a:off x="8417989" y="4163200"/>
            <a:ext cx="3672408" cy="369332"/>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lvl="0" algn="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Fuel: </a:t>
            </a:r>
            <a:r>
              <a:rPr lang="ru-RU"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U</a:t>
            </a:r>
            <a:r>
              <a:rPr lang="en-US" altLang="ru-RU" b="1" spc="150" dirty="0">
                <a:ln w="11430"/>
                <a:solidFill>
                  <a:schemeClr val="tx2">
                    <a:lumMod val="50000"/>
                  </a:schemeClr>
                </a:solidFill>
                <a:effectLst>
                  <a:outerShdw blurRad="25400" algn="tl" rotWithShape="0">
                    <a:srgbClr val="000000">
                      <a:alpha val="43000"/>
                    </a:srgbClr>
                  </a:outerShdw>
                </a:effectLst>
                <a:cs typeface="Times New Roman" pitchFamily="18" charset="0"/>
              </a:rPr>
              <a:t>O</a:t>
            </a:r>
            <a:r>
              <a:rPr lang="en-US" altLang="ru-RU" b="1" spc="150" baseline="-25000" dirty="0">
                <a:ln w="11430"/>
                <a:solidFill>
                  <a:schemeClr val="tx2">
                    <a:lumMod val="50000"/>
                  </a:schemeClr>
                </a:solidFill>
                <a:effectLst>
                  <a:outerShdw blurRad="25400" algn="tl" rotWithShape="0">
                    <a:srgbClr val="000000">
                      <a:alpha val="43000"/>
                    </a:srgbClr>
                  </a:outerShdw>
                </a:effectLst>
                <a:cs typeface="Times New Roman" pitchFamily="18" charset="0"/>
              </a:rPr>
              <a:t>2</a:t>
            </a: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 +Al</a:t>
            </a:r>
            <a:endParaRPr lang="en-US" sz="2000" b="1" u="sng" spc="150" dirty="0">
              <a:ln w="11430"/>
              <a:solidFill>
                <a:schemeClr val="tx2">
                  <a:lumMod val="50000"/>
                </a:schemeClr>
              </a:solidFill>
              <a:effectLst>
                <a:outerShdw blurRad="25400" algn="tl" rotWithShape="0">
                  <a:srgbClr val="000000">
                    <a:alpha val="43000"/>
                  </a:srgbClr>
                </a:outerShdw>
              </a:effectLst>
              <a:ea typeface="Times New Roman" panose="02020603050405020304" pitchFamily="18" charset="0"/>
              <a:cs typeface="Times New Roman" panose="02020603050405020304" pitchFamily="18" charset="0"/>
            </a:endParaRPr>
          </a:p>
        </p:txBody>
      </p:sp>
      <p:sp>
        <p:nvSpPr>
          <p:cNvPr id="19" name="Прямоугольник 18">
            <a:extLst>
              <a:ext uri="{FF2B5EF4-FFF2-40B4-BE49-F238E27FC236}">
                <a16:creationId xmlns:a16="http://schemas.microsoft.com/office/drawing/2014/main" id="{33A0746D-94C1-487A-89E3-9C3D92D01096}"/>
              </a:ext>
            </a:extLst>
          </p:cNvPr>
          <p:cNvSpPr/>
          <p:nvPr/>
        </p:nvSpPr>
        <p:spPr>
          <a:xfrm>
            <a:off x="8634013" y="4661519"/>
            <a:ext cx="3456384" cy="646331"/>
          </a:xfrm>
          <a:prstGeom prst="rect">
            <a:avLst/>
          </a:prstGeom>
        </p:spPr>
        <p:txBody>
          <a:bodyPr wrap="square">
            <a:spAutoFit/>
            <a:scene3d>
              <a:camera prst="orthographicFront"/>
              <a:lightRig rig="soft" dir="t">
                <a:rot lat="0" lon="0" rev="10800000"/>
              </a:lightRig>
            </a:scene3d>
            <a:sp3d>
              <a:bevelT w="27940" h="12700"/>
              <a:contourClr>
                <a:srgbClr val="DDDDDD"/>
              </a:contourClr>
            </a:sp3d>
          </a:bodyPr>
          <a:lstStyle/>
          <a:p>
            <a:pPr algn="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Heat carrier and moderator: </a:t>
            </a:r>
          </a:p>
          <a:p>
            <a:pPr algn="r"/>
            <a:r>
              <a:rPr lang="en-US" b="1" spc="150" dirty="0">
                <a:ln w="11430"/>
                <a:solidFill>
                  <a:schemeClr val="tx2">
                    <a:lumMod val="50000"/>
                  </a:schemeClr>
                </a:solidFill>
                <a:effectLst>
                  <a:outerShdw blurRad="25400" algn="tl" rotWithShape="0">
                    <a:srgbClr val="000000">
                      <a:alpha val="43000"/>
                    </a:srgbClr>
                  </a:outerShdw>
                </a:effectLst>
                <a:cs typeface="Times New Roman" panose="02020603050405020304" pitchFamily="18" charset="0"/>
              </a:rPr>
              <a:t>light water</a:t>
            </a:r>
            <a:endParaRPr lang="en-US" sz="2000" b="1" u="sng" spc="150" dirty="0">
              <a:ln w="11430"/>
              <a:solidFill>
                <a:schemeClr val="tx2">
                  <a:lumMod val="50000"/>
                </a:schemeClr>
              </a:solidFill>
              <a:effectLst>
                <a:outerShdw blurRad="25400" algn="tl" rotWithShape="0">
                  <a:srgbClr val="000000">
                    <a:alpha val="43000"/>
                  </a:srgbClr>
                </a:outerShdw>
              </a:effectLst>
              <a:ea typeface="Times New Roman" panose="02020603050405020304" pitchFamily="18" charset="0"/>
              <a:cs typeface="Times New Roman" panose="02020603050405020304" pitchFamily="18" charset="0"/>
            </a:endParaRPr>
          </a:p>
        </p:txBody>
      </p:sp>
      <p:sp>
        <p:nvSpPr>
          <p:cNvPr id="26" name="Прямоугольник 25">
            <a:extLst>
              <a:ext uri="{FF2B5EF4-FFF2-40B4-BE49-F238E27FC236}">
                <a16:creationId xmlns:a16="http://schemas.microsoft.com/office/drawing/2014/main" id="{358BF0D5-4947-4135-821A-269E1A61284E}"/>
              </a:ext>
            </a:extLst>
          </p:cNvPr>
          <p:cNvSpPr/>
          <p:nvPr/>
        </p:nvSpPr>
        <p:spPr>
          <a:xfrm>
            <a:off x="6502402" y="5741287"/>
            <a:ext cx="5573486" cy="830997"/>
          </a:xfrm>
          <a:prstGeom prst="rect">
            <a:avLst/>
          </a:prstGeom>
        </p:spPr>
        <p:txBody>
          <a:bodyPr wrap="square">
            <a:spAutoFit/>
          </a:bodyPr>
          <a:lstStyle/>
          <a:p>
            <a:pPr algn="just">
              <a:spcAft>
                <a:spcPts val="0"/>
              </a:spcAft>
            </a:pPr>
            <a:r>
              <a:rPr lang="en-US" sz="1600" u="sng" dirty="0">
                <a:solidFill>
                  <a:srgbClr val="224568"/>
                </a:solidFill>
                <a:ea typeface="Times New Roman" panose="02020603050405020304" pitchFamily="18" charset="0"/>
                <a:cs typeface="Times New Roman" panose="02020603050405020304" pitchFamily="18" charset="0"/>
              </a:rPr>
              <a:t>Recommendation.</a:t>
            </a:r>
            <a:r>
              <a:rPr lang="en-US" sz="1600" dirty="0">
                <a:solidFill>
                  <a:srgbClr val="224568"/>
                </a:solidFill>
                <a:ea typeface="Times New Roman" panose="02020603050405020304" pitchFamily="18" charset="0"/>
                <a:cs typeface="Times New Roman" panose="02020603050405020304" pitchFamily="18" charset="0"/>
              </a:rPr>
              <a:t> The PAC compliments the results of this activity and recommends following up with the implementation of the suggested research </a:t>
            </a:r>
            <a:r>
              <a:rPr lang="en-US" sz="1600" dirty="0" err="1">
                <a:solidFill>
                  <a:srgbClr val="224568"/>
                </a:solidFill>
                <a:ea typeface="Times New Roman" panose="02020603050405020304" pitchFamily="18" charset="0"/>
                <a:cs typeface="Times New Roman" panose="02020603050405020304" pitchFamily="18" charset="0"/>
              </a:rPr>
              <a:t>programme</a:t>
            </a:r>
            <a:r>
              <a:rPr lang="en-US" sz="1600" dirty="0">
                <a:solidFill>
                  <a:srgbClr val="224568"/>
                </a:solidFill>
                <a:ea typeface="Times New Roman" panose="02020603050405020304" pitchFamily="18" charset="0"/>
                <a:cs typeface="Times New Roman" panose="02020603050405020304" pitchFamily="18" charset="0"/>
              </a:rPr>
              <a:t>.</a:t>
            </a:r>
            <a:endParaRPr lang="ru-RU" sz="1600" dirty="0">
              <a:solidFill>
                <a:srgbClr val="224568"/>
              </a:solidFill>
              <a:ea typeface="Times New Roman" panose="02020603050405020304" pitchFamily="18" charset="0"/>
              <a:cs typeface="Times New Roman" panose="02020603050405020304" pitchFamily="18" charset="0"/>
            </a:endParaRPr>
          </a:p>
        </p:txBody>
      </p:sp>
      <p:sp>
        <p:nvSpPr>
          <p:cNvPr id="27" name="Прямоугольник 26">
            <a:extLst>
              <a:ext uri="{FF2B5EF4-FFF2-40B4-BE49-F238E27FC236}">
                <a16:creationId xmlns:a16="http://schemas.microsoft.com/office/drawing/2014/main" id="{711B27F8-0284-784D-8AD3-08B1263C494E}"/>
              </a:ext>
            </a:extLst>
          </p:cNvPr>
          <p:cNvSpPr/>
          <p:nvPr/>
        </p:nvSpPr>
        <p:spPr>
          <a:xfrm>
            <a:off x="977403" y="0"/>
            <a:ext cx="10452598" cy="1077218"/>
          </a:xfrm>
          <a:prstGeom prst="rect">
            <a:avLst/>
          </a:prstGeom>
        </p:spPr>
        <p:txBody>
          <a:bodyPr wrap="square">
            <a:spAutoFit/>
          </a:bodyPr>
          <a:lstStyle/>
          <a:p>
            <a:pPr algn="ctr"/>
            <a:r>
              <a:rPr lang="en-US" sz="3200" dirty="0">
                <a:solidFill>
                  <a:schemeClr val="bg1"/>
                </a:solidFill>
              </a:rPr>
              <a:t>Development of a neutron radiography and tomography instrument at the WWR-K reactor</a:t>
            </a:r>
            <a:r>
              <a:rPr lang="en-US" sz="3200" dirty="0">
                <a:solidFill>
                  <a:schemeClr val="bg1"/>
                </a:solidFill>
                <a:ea typeface="Times New Roman" panose="02020603050405020304" pitchFamily="18" charset="0"/>
                <a:cs typeface="Times New Roman" panose="02020603050405020304" pitchFamily="18" charset="0"/>
              </a:rPr>
              <a:t> (Almaty, Kazakhstan) </a:t>
            </a:r>
            <a:endParaRPr lang="ru-RU" sz="3200" dirty="0">
              <a:solidFill>
                <a:schemeClr val="bg1"/>
              </a:solidFill>
            </a:endParaRPr>
          </a:p>
        </p:txBody>
      </p:sp>
    </p:spTree>
    <p:extLst>
      <p:ext uri="{BB962C8B-B14F-4D97-AF65-F5344CB8AC3E}">
        <p14:creationId xmlns:p14="http://schemas.microsoft.com/office/powerpoint/2010/main" val="36037646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C86F137-800F-4DBF-A218-DA9430A71A31}"/>
              </a:ext>
            </a:extLst>
          </p:cNvPr>
          <p:cNvSpPr/>
          <p:nvPr/>
        </p:nvSpPr>
        <p:spPr>
          <a:xfrm>
            <a:off x="812799" y="1323876"/>
            <a:ext cx="10566402" cy="3785652"/>
          </a:xfrm>
          <a:prstGeom prst="rect">
            <a:avLst/>
          </a:prstGeom>
        </p:spPr>
        <p:txBody>
          <a:bodyPr wrap="square">
            <a:spAutoFit/>
          </a:bodyPr>
          <a:lstStyle/>
          <a:p>
            <a:r>
              <a:rPr lang="en-US" sz="2400" dirty="0">
                <a:solidFill>
                  <a:srgbClr val="224568"/>
                </a:solidFill>
                <a:ea typeface="Times New Roman" panose="02020603050405020304" pitchFamily="18" charset="0"/>
                <a:cs typeface="Times New Roman" panose="02020603050405020304" pitchFamily="18" charset="0"/>
              </a:rPr>
              <a:t>The PAC reviewed the report presented by </a:t>
            </a:r>
            <a:r>
              <a:rPr lang="en-US" sz="2400" b="1" dirty="0">
                <a:solidFill>
                  <a:srgbClr val="224568"/>
                </a:solidFill>
                <a:ea typeface="Times New Roman" panose="02020603050405020304" pitchFamily="18" charset="0"/>
                <a:cs typeface="Times New Roman" panose="02020603050405020304" pitchFamily="18" charset="0"/>
              </a:rPr>
              <a:t>Yu. </a:t>
            </a:r>
            <a:r>
              <a:rPr lang="en-US" sz="2400" b="1" dirty="0" err="1">
                <a:solidFill>
                  <a:srgbClr val="224568"/>
                </a:solidFill>
                <a:ea typeface="Times New Roman" panose="02020603050405020304" pitchFamily="18" charset="0"/>
                <a:cs typeface="Times New Roman" panose="02020603050405020304" pitchFamily="18" charset="0"/>
              </a:rPr>
              <a:t>Panebrattsev</a:t>
            </a:r>
            <a:r>
              <a:rPr lang="en-US" sz="2400" b="1" dirty="0">
                <a:solidFill>
                  <a:srgbClr val="224568"/>
                </a:solidFill>
                <a:ea typeface="Times New Roman" panose="02020603050405020304" pitchFamily="18" charset="0"/>
                <a:cs typeface="Times New Roman" panose="02020603050405020304" pitchFamily="18" charset="0"/>
              </a:rPr>
              <a:t> </a:t>
            </a:r>
            <a:r>
              <a:rPr lang="en-US" sz="2400" dirty="0">
                <a:solidFill>
                  <a:srgbClr val="224568"/>
                </a:solidFill>
                <a:ea typeface="Times New Roman" panose="02020603050405020304" pitchFamily="18" charset="0"/>
                <a:cs typeface="Times New Roman" panose="02020603050405020304" pitchFamily="18" charset="0"/>
              </a:rPr>
              <a:t>on the completed project</a:t>
            </a:r>
            <a:endParaRPr lang="ru-RU" sz="2400" dirty="0">
              <a:solidFill>
                <a:srgbClr val="224568"/>
              </a:solidFill>
              <a:ea typeface="Times New Roman" panose="02020603050405020304" pitchFamily="18" charset="0"/>
              <a:cs typeface="Times New Roman" panose="02020603050405020304" pitchFamily="18" charset="0"/>
            </a:endParaRPr>
          </a:p>
          <a:p>
            <a:endParaRPr lang="ru-RU" sz="2400" dirty="0">
              <a:solidFill>
                <a:srgbClr val="224568"/>
              </a:solidFill>
              <a:ea typeface="Times New Roman" panose="02020603050405020304" pitchFamily="18" charset="0"/>
              <a:cs typeface="Times New Roman" panose="02020603050405020304" pitchFamily="18" charset="0"/>
            </a:endParaRPr>
          </a:p>
          <a:p>
            <a:r>
              <a:rPr lang="en-US" sz="2400" dirty="0">
                <a:solidFill>
                  <a:srgbClr val="224568"/>
                </a:solidFill>
                <a:ea typeface="Times New Roman" panose="02020603050405020304" pitchFamily="18" charset="0"/>
                <a:cs typeface="Times New Roman" panose="02020603050405020304" pitchFamily="18" charset="0"/>
              </a:rPr>
              <a:t>“Development of an open information and educational environment to support research priorities in material science and structure of matter”</a:t>
            </a:r>
            <a:endParaRPr lang="ru-RU" sz="2400" dirty="0">
              <a:solidFill>
                <a:srgbClr val="224568"/>
              </a:solidFill>
              <a:ea typeface="Times New Roman" panose="02020603050405020304" pitchFamily="18" charset="0"/>
              <a:cs typeface="Times New Roman" panose="02020603050405020304" pitchFamily="18" charset="0"/>
            </a:endParaRPr>
          </a:p>
          <a:p>
            <a:endParaRPr lang="ru-RU" sz="2400" dirty="0">
              <a:solidFill>
                <a:srgbClr val="224568"/>
              </a:solidFill>
              <a:ea typeface="Times New Roman" panose="02020603050405020304" pitchFamily="18" charset="0"/>
              <a:cs typeface="Times New Roman" panose="02020603050405020304" pitchFamily="18" charset="0"/>
            </a:endParaRPr>
          </a:p>
          <a:p>
            <a:r>
              <a:rPr lang="en-US" sz="2400" dirty="0">
                <a:solidFill>
                  <a:srgbClr val="224568"/>
                </a:solidFill>
                <a:ea typeface="Times New Roman" panose="02020603050405020304" pitchFamily="18" charset="0"/>
                <a:cs typeface="Times New Roman" panose="02020603050405020304" pitchFamily="18" charset="0"/>
              </a:rPr>
              <a:t>and the proposal for opening a new project</a:t>
            </a:r>
            <a:endParaRPr lang="ru-RU" sz="2400" dirty="0">
              <a:solidFill>
                <a:srgbClr val="224568"/>
              </a:solidFill>
              <a:ea typeface="Times New Roman" panose="02020603050405020304" pitchFamily="18" charset="0"/>
              <a:cs typeface="Times New Roman" panose="02020603050405020304" pitchFamily="18" charset="0"/>
            </a:endParaRPr>
          </a:p>
          <a:p>
            <a:endParaRPr lang="ru-RU" sz="2400" dirty="0">
              <a:solidFill>
                <a:srgbClr val="224568"/>
              </a:solidFill>
              <a:ea typeface="Times New Roman" panose="02020603050405020304" pitchFamily="18" charset="0"/>
              <a:cs typeface="Times New Roman" panose="02020603050405020304" pitchFamily="18" charset="0"/>
            </a:endParaRPr>
          </a:p>
          <a:p>
            <a:r>
              <a:rPr lang="en-US" sz="2400" b="1" dirty="0">
                <a:solidFill>
                  <a:srgbClr val="224568"/>
                </a:solidFill>
                <a:ea typeface="Times New Roman" panose="02020603050405020304" pitchFamily="18" charset="0"/>
                <a:cs typeface="Times New Roman" panose="02020603050405020304" pitchFamily="18" charset="0"/>
              </a:rPr>
              <a:t>“Open information and educational environment for supporting fundamental and applied multidisciplinary research at JINR”.</a:t>
            </a:r>
            <a:endParaRPr lang="ru-RU" sz="2400" b="1" dirty="0">
              <a:solidFill>
                <a:srgbClr val="224568"/>
              </a:solidFill>
            </a:endParaRPr>
          </a:p>
        </p:txBody>
      </p:sp>
      <p:pic>
        <p:nvPicPr>
          <p:cNvPr id="11" name="Рисунок 10">
            <a:extLst>
              <a:ext uri="{FF2B5EF4-FFF2-40B4-BE49-F238E27FC236}">
                <a16:creationId xmlns:a16="http://schemas.microsoft.com/office/drawing/2014/main" id="{23889F99-BF45-407A-BC70-6D285EFAC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2167" y="1178732"/>
            <a:ext cx="1356975" cy="1320735"/>
          </a:xfrm>
          <a:prstGeom prst="rect">
            <a:avLst/>
          </a:prstGeom>
        </p:spPr>
      </p:pic>
      <p:sp>
        <p:nvSpPr>
          <p:cNvPr id="12" name="Прямоугольник 11">
            <a:extLst>
              <a:ext uri="{FF2B5EF4-FFF2-40B4-BE49-F238E27FC236}">
                <a16:creationId xmlns:a16="http://schemas.microsoft.com/office/drawing/2014/main" id="{00913D7F-F2DA-4CD1-A020-A8B2E4EE0B57}"/>
              </a:ext>
            </a:extLst>
          </p:cNvPr>
          <p:cNvSpPr/>
          <p:nvPr/>
        </p:nvSpPr>
        <p:spPr>
          <a:xfrm>
            <a:off x="0" y="87865"/>
            <a:ext cx="12192000" cy="584775"/>
          </a:xfrm>
          <a:prstGeom prst="rect">
            <a:avLst/>
          </a:prstGeom>
        </p:spPr>
        <p:txBody>
          <a:bodyPr wrap="square">
            <a:spAutoFit/>
          </a:bodyPr>
          <a:lstStyle/>
          <a:p>
            <a:pPr algn="ctr"/>
            <a:r>
              <a:rPr lang="en-US" sz="3200" dirty="0">
                <a:solidFill>
                  <a:schemeClr val="bg1"/>
                </a:solidFill>
              </a:rPr>
              <a:t>Report on the project</a:t>
            </a:r>
            <a:endParaRPr lang="ru-RU" sz="3200" dirty="0">
              <a:solidFill>
                <a:schemeClr val="bg1"/>
              </a:solidFill>
            </a:endParaRPr>
          </a:p>
        </p:txBody>
      </p:sp>
    </p:spTree>
    <p:extLst>
      <p:ext uri="{BB962C8B-B14F-4D97-AF65-F5344CB8AC3E}">
        <p14:creationId xmlns:p14="http://schemas.microsoft.com/office/powerpoint/2010/main" val="1857006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a:extLst>
              <a:ext uri="{FF2B5EF4-FFF2-40B4-BE49-F238E27FC236}">
                <a16:creationId xmlns:a16="http://schemas.microsoft.com/office/drawing/2014/main" id="{FA608A9D-6196-49E4-AC1A-77E29C4FD4BB}"/>
              </a:ext>
            </a:extLst>
          </p:cNvPr>
          <p:cNvSpPr/>
          <p:nvPr/>
        </p:nvSpPr>
        <p:spPr>
          <a:xfrm>
            <a:off x="0" y="87865"/>
            <a:ext cx="12192000" cy="584775"/>
          </a:xfrm>
          <a:prstGeom prst="rect">
            <a:avLst/>
          </a:prstGeom>
        </p:spPr>
        <p:txBody>
          <a:bodyPr wrap="square">
            <a:spAutoFit/>
          </a:bodyPr>
          <a:lstStyle/>
          <a:p>
            <a:pPr algn="ctr"/>
            <a:r>
              <a:rPr lang="en-US" sz="3200" dirty="0">
                <a:solidFill>
                  <a:schemeClr val="bg1"/>
                </a:solidFill>
              </a:rPr>
              <a:t>Report on the project</a:t>
            </a:r>
            <a:endParaRPr lang="ru-RU" sz="3200" dirty="0">
              <a:solidFill>
                <a:schemeClr val="bg1"/>
              </a:solidFill>
            </a:endParaRPr>
          </a:p>
        </p:txBody>
      </p:sp>
      <p:sp>
        <p:nvSpPr>
          <p:cNvPr id="19" name="TextBox 18">
            <a:extLst>
              <a:ext uri="{FF2B5EF4-FFF2-40B4-BE49-F238E27FC236}">
                <a16:creationId xmlns:a16="http://schemas.microsoft.com/office/drawing/2014/main" id="{5A208B62-F73B-410A-A116-907C24766813}"/>
              </a:ext>
            </a:extLst>
          </p:cNvPr>
          <p:cNvSpPr txBox="1"/>
          <p:nvPr/>
        </p:nvSpPr>
        <p:spPr>
          <a:xfrm>
            <a:off x="947577" y="1673356"/>
            <a:ext cx="10296846" cy="4524315"/>
          </a:xfrm>
          <a:prstGeom prst="rect">
            <a:avLst/>
          </a:prstGeom>
          <a:noFill/>
        </p:spPr>
        <p:txBody>
          <a:bodyPr wrap="square" rtlCol="0">
            <a:spAutoFit/>
          </a:bodyPr>
          <a:lstStyle/>
          <a:p>
            <a:pPr marL="285750" indent="-285750">
              <a:buFont typeface="Wingdings" panose="05000000000000000000" pitchFamily="2" charset="2"/>
              <a:buChar char="§"/>
            </a:pPr>
            <a:r>
              <a:rPr lang="en-US" altLang="ko-KR" sz="2400" dirty="0">
                <a:solidFill>
                  <a:schemeClr val="tx1">
                    <a:lumMod val="75000"/>
                    <a:lumOff val="25000"/>
                  </a:schemeClr>
                </a:solidFill>
                <a:latin typeface="Arial Narrow" panose="020B0606020202030204" pitchFamily="34" charset="0"/>
                <a:cs typeface="Arial" pitchFamily="34" charset="0"/>
              </a:rPr>
              <a:t>Use of modern educational technologies for various training methods and courses for students and specialists to work at JINR. Attracting talented youth from the participating countries to work at JINR.</a:t>
            </a:r>
          </a:p>
          <a:p>
            <a:pPr marL="285750" indent="-285750">
              <a:buFont typeface="Wingdings" panose="05000000000000000000" pitchFamily="2" charset="2"/>
              <a:buChar char="§"/>
            </a:pPr>
            <a:r>
              <a:rPr lang="en-US" altLang="ko-KR" sz="2400" dirty="0">
                <a:solidFill>
                  <a:schemeClr val="tx1">
                    <a:lumMod val="75000"/>
                    <a:lumOff val="25000"/>
                  </a:schemeClr>
                </a:solidFill>
                <a:latin typeface="Arial Narrow" panose="020B0606020202030204" pitchFamily="34" charset="0"/>
                <a:cs typeface="Arial" pitchFamily="34" charset="0"/>
              </a:rPr>
              <a:t>Integration of the results of fundamental and applied research obtained at JINR into the education process in the JINR Member States and Associate Members.</a:t>
            </a:r>
          </a:p>
          <a:p>
            <a:pPr marL="285750" indent="-285750">
              <a:buFont typeface="Wingdings" panose="05000000000000000000" pitchFamily="2" charset="2"/>
              <a:buChar char="§"/>
            </a:pPr>
            <a:r>
              <a:rPr lang="en-US" altLang="ko-KR" sz="2400" dirty="0">
                <a:solidFill>
                  <a:schemeClr val="tx1">
                    <a:lumMod val="75000"/>
                    <a:lumOff val="25000"/>
                  </a:schemeClr>
                </a:solidFill>
                <a:latin typeface="Arial Narrow" panose="020B0606020202030204" pitchFamily="34" charset="0"/>
                <a:cs typeface="Arial" pitchFamily="34" charset="0"/>
              </a:rPr>
              <a:t>Collaboration with leading world scientific centers (CERN, BNL) to create educational resources for physics teachers and high school students.</a:t>
            </a:r>
          </a:p>
          <a:p>
            <a:pPr marL="285750" indent="-285750">
              <a:buFont typeface="Wingdings" panose="05000000000000000000" pitchFamily="2" charset="2"/>
              <a:buChar char="§"/>
            </a:pPr>
            <a:r>
              <a:rPr lang="en-US" altLang="ko-KR" sz="2400" dirty="0">
                <a:solidFill>
                  <a:schemeClr val="tx1">
                    <a:lumMod val="75000"/>
                    <a:lumOff val="25000"/>
                  </a:schemeClr>
                </a:solidFill>
                <a:latin typeface="Arial Narrow" panose="020B0606020202030204" pitchFamily="34" charset="0"/>
                <a:cs typeface="Arial" pitchFamily="34" charset="0"/>
              </a:rPr>
              <a:t>Promotion of fundamental and applied multidisciplinary research conducted at JINR and the JINR brand to a wide audience. Development of courses prepared by the leading JINR specialists for international open education platforms.</a:t>
            </a:r>
          </a:p>
          <a:p>
            <a:pPr marL="285750" indent="-285750">
              <a:buFont typeface="Wingdings" panose="05000000000000000000" pitchFamily="2" charset="2"/>
              <a:buChar char="§"/>
            </a:pPr>
            <a:r>
              <a:rPr lang="en-US" altLang="ko-KR" sz="2400" dirty="0">
                <a:solidFill>
                  <a:schemeClr val="tx1">
                    <a:lumMod val="75000"/>
                    <a:lumOff val="25000"/>
                  </a:schemeClr>
                </a:solidFill>
                <a:latin typeface="Arial Narrow" panose="020B0606020202030204" pitchFamily="34" charset="0"/>
                <a:cs typeface="Arial" pitchFamily="34" charset="0"/>
              </a:rPr>
              <a:t>Creation of educational and exhibition content on JINR topics at the level of leading research centers.</a:t>
            </a:r>
          </a:p>
        </p:txBody>
      </p:sp>
      <p:sp>
        <p:nvSpPr>
          <p:cNvPr id="20" name="Text Placeholder 1">
            <a:extLst>
              <a:ext uri="{FF2B5EF4-FFF2-40B4-BE49-F238E27FC236}">
                <a16:creationId xmlns:a16="http://schemas.microsoft.com/office/drawing/2014/main" id="{67278807-DA1C-427C-AF10-650DE9B67112}"/>
              </a:ext>
            </a:extLst>
          </p:cNvPr>
          <p:cNvSpPr txBox="1">
            <a:spLocks/>
          </p:cNvSpPr>
          <p:nvPr/>
        </p:nvSpPr>
        <p:spPr>
          <a:xfrm>
            <a:off x="0" y="949109"/>
            <a:ext cx="11573197" cy="724247"/>
          </a:xfrm>
          <a:prstGeom prst="rect">
            <a:avLst/>
          </a:prstGeom>
          <a:ln/>
        </p:spPr>
        <p:txBody>
          <a:bodyPr vert="horz" wrap="square" lIns="91440" tIns="45720" rIns="91440" bIns="45720" numCol="1" anchor="t" anchorCtr="0" compatLnSpc="1">
            <a:prstTxWarp prst="textNoShape">
              <a:avLst/>
            </a:prstTxWarp>
            <a:normAutofit/>
          </a:bodyPr>
          <a:lstStyle>
            <a:defPPr>
              <a:defRPr lang="ru-RU"/>
            </a:defPPr>
            <a:lvl1pPr algn="l" rtl="0" fontAlgn="base">
              <a:spcBef>
                <a:spcPct val="0"/>
              </a:spcBef>
              <a:spcAft>
                <a:spcPct val="0"/>
              </a:spcAft>
              <a:defRPr sz="1500" b="0" kern="1200">
                <a:solidFill>
                  <a:srgbClr val="FF0000"/>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3600" b="1">
                <a:solidFill>
                  <a:srgbClr val="224568"/>
                </a:solidFill>
                <a:latin typeface="+mj-lt"/>
              </a:rPr>
              <a:t>Project goals</a:t>
            </a:r>
            <a:endParaRPr lang="en-US" sz="3600" b="1" dirty="0">
              <a:solidFill>
                <a:srgbClr val="224568"/>
              </a:solidFill>
              <a:latin typeface="+mj-lt"/>
            </a:endParaRPr>
          </a:p>
        </p:txBody>
      </p:sp>
    </p:spTree>
    <p:extLst>
      <p:ext uri="{BB962C8B-B14F-4D97-AF65-F5344CB8AC3E}">
        <p14:creationId xmlns:p14="http://schemas.microsoft.com/office/powerpoint/2010/main" val="210955005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Прямоугольник 26">
            <a:extLst>
              <a:ext uri="{FF2B5EF4-FFF2-40B4-BE49-F238E27FC236}">
                <a16:creationId xmlns:a16="http://schemas.microsoft.com/office/drawing/2014/main" id="{50539991-7188-4F60-9A3F-D3BF60F588CE}"/>
              </a:ext>
            </a:extLst>
          </p:cNvPr>
          <p:cNvSpPr/>
          <p:nvPr/>
        </p:nvSpPr>
        <p:spPr>
          <a:xfrm>
            <a:off x="0" y="87865"/>
            <a:ext cx="12192000" cy="584775"/>
          </a:xfrm>
          <a:prstGeom prst="rect">
            <a:avLst/>
          </a:prstGeom>
        </p:spPr>
        <p:txBody>
          <a:bodyPr wrap="square">
            <a:spAutoFit/>
          </a:bodyPr>
          <a:lstStyle/>
          <a:p>
            <a:pPr algn="ctr"/>
            <a:r>
              <a:rPr lang="en-US" sz="3200" dirty="0">
                <a:solidFill>
                  <a:schemeClr val="bg1"/>
                </a:solidFill>
              </a:rPr>
              <a:t>Report on the project</a:t>
            </a:r>
            <a:endParaRPr lang="ru-RU" sz="3200" dirty="0">
              <a:solidFill>
                <a:schemeClr val="bg1"/>
              </a:solidFill>
            </a:endParaRPr>
          </a:p>
        </p:txBody>
      </p:sp>
      <p:pic>
        <p:nvPicPr>
          <p:cNvPr id="2" name="Рисунок 1">
            <a:extLst>
              <a:ext uri="{FF2B5EF4-FFF2-40B4-BE49-F238E27FC236}">
                <a16:creationId xmlns:a16="http://schemas.microsoft.com/office/drawing/2014/main" id="{FBA8C42A-C2C8-4AE0-B9F0-8C55A937E8E4}"/>
              </a:ext>
            </a:extLst>
          </p:cNvPr>
          <p:cNvPicPr>
            <a:picLocks noChangeAspect="1"/>
          </p:cNvPicPr>
          <p:nvPr/>
        </p:nvPicPr>
        <p:blipFill>
          <a:blip r:embed="rId2"/>
          <a:stretch>
            <a:fillRect/>
          </a:stretch>
        </p:blipFill>
        <p:spPr>
          <a:xfrm>
            <a:off x="272069" y="1088510"/>
            <a:ext cx="4009189" cy="2287638"/>
          </a:xfrm>
          <a:prstGeom prst="rect">
            <a:avLst/>
          </a:prstGeom>
        </p:spPr>
      </p:pic>
      <p:pic>
        <p:nvPicPr>
          <p:cNvPr id="5" name="Рисунок 4">
            <a:extLst>
              <a:ext uri="{FF2B5EF4-FFF2-40B4-BE49-F238E27FC236}">
                <a16:creationId xmlns:a16="http://schemas.microsoft.com/office/drawing/2014/main" id="{0E415657-B1F5-4642-B495-EFF88400EE42}"/>
              </a:ext>
            </a:extLst>
          </p:cNvPr>
          <p:cNvPicPr>
            <a:picLocks noChangeAspect="1"/>
          </p:cNvPicPr>
          <p:nvPr/>
        </p:nvPicPr>
        <p:blipFill>
          <a:blip r:embed="rId3"/>
          <a:stretch>
            <a:fillRect/>
          </a:stretch>
        </p:blipFill>
        <p:spPr>
          <a:xfrm>
            <a:off x="4441329" y="1057188"/>
            <a:ext cx="4196845" cy="2397212"/>
          </a:xfrm>
          <a:prstGeom prst="rect">
            <a:avLst/>
          </a:prstGeom>
        </p:spPr>
      </p:pic>
      <p:pic>
        <p:nvPicPr>
          <p:cNvPr id="50" name="Рисунок 49">
            <a:extLst>
              <a:ext uri="{FF2B5EF4-FFF2-40B4-BE49-F238E27FC236}">
                <a16:creationId xmlns:a16="http://schemas.microsoft.com/office/drawing/2014/main" id="{B5A026F4-BFD7-44C8-ACC2-67A20DCAD68F}"/>
              </a:ext>
            </a:extLst>
          </p:cNvPr>
          <p:cNvPicPr>
            <a:picLocks noChangeAspect="1"/>
          </p:cNvPicPr>
          <p:nvPr/>
        </p:nvPicPr>
        <p:blipFill rotWithShape="1">
          <a:blip r:embed="rId4"/>
          <a:srcRect l="64686" t="28639" r="3977" b="19092"/>
          <a:stretch/>
        </p:blipFill>
        <p:spPr>
          <a:xfrm>
            <a:off x="8905354" y="1595439"/>
            <a:ext cx="3085728" cy="1737143"/>
          </a:xfrm>
          <a:prstGeom prst="rect">
            <a:avLst/>
          </a:prstGeom>
        </p:spPr>
      </p:pic>
      <p:pic>
        <p:nvPicPr>
          <p:cNvPr id="6" name="Рисунок 5">
            <a:extLst>
              <a:ext uri="{FF2B5EF4-FFF2-40B4-BE49-F238E27FC236}">
                <a16:creationId xmlns:a16="http://schemas.microsoft.com/office/drawing/2014/main" id="{35A8B45D-B854-4B0E-BA90-DC6037D41E22}"/>
              </a:ext>
            </a:extLst>
          </p:cNvPr>
          <p:cNvPicPr>
            <a:picLocks noChangeAspect="1"/>
          </p:cNvPicPr>
          <p:nvPr/>
        </p:nvPicPr>
        <p:blipFill>
          <a:blip r:embed="rId5"/>
          <a:stretch>
            <a:fillRect/>
          </a:stretch>
        </p:blipFill>
        <p:spPr>
          <a:xfrm>
            <a:off x="8708728" y="1130250"/>
            <a:ext cx="3635672" cy="433053"/>
          </a:xfrm>
          <a:prstGeom prst="rect">
            <a:avLst/>
          </a:prstGeom>
        </p:spPr>
      </p:pic>
      <p:pic>
        <p:nvPicPr>
          <p:cNvPr id="48" name="Рисунок 47">
            <a:extLst>
              <a:ext uri="{FF2B5EF4-FFF2-40B4-BE49-F238E27FC236}">
                <a16:creationId xmlns:a16="http://schemas.microsoft.com/office/drawing/2014/main" id="{C40C523F-48D2-4688-AB1C-E37272968126}"/>
              </a:ext>
            </a:extLst>
          </p:cNvPr>
          <p:cNvPicPr>
            <a:picLocks noChangeAspect="1"/>
          </p:cNvPicPr>
          <p:nvPr/>
        </p:nvPicPr>
        <p:blipFill>
          <a:blip r:embed="rId6"/>
          <a:stretch>
            <a:fillRect/>
          </a:stretch>
        </p:blipFill>
        <p:spPr>
          <a:xfrm>
            <a:off x="182586" y="4027563"/>
            <a:ext cx="3830614" cy="2180245"/>
          </a:xfrm>
          <a:prstGeom prst="rect">
            <a:avLst/>
          </a:prstGeom>
        </p:spPr>
      </p:pic>
      <p:pic>
        <p:nvPicPr>
          <p:cNvPr id="49" name="Рисунок 48">
            <a:extLst>
              <a:ext uri="{FF2B5EF4-FFF2-40B4-BE49-F238E27FC236}">
                <a16:creationId xmlns:a16="http://schemas.microsoft.com/office/drawing/2014/main" id="{3E8AA4DC-1D05-44DD-A6D4-17D5B992B830}"/>
              </a:ext>
            </a:extLst>
          </p:cNvPr>
          <p:cNvPicPr>
            <a:picLocks noChangeAspect="1"/>
          </p:cNvPicPr>
          <p:nvPr/>
        </p:nvPicPr>
        <p:blipFill>
          <a:blip r:embed="rId7"/>
          <a:stretch>
            <a:fillRect/>
          </a:stretch>
        </p:blipFill>
        <p:spPr>
          <a:xfrm>
            <a:off x="4195865" y="4027142"/>
            <a:ext cx="3657774" cy="2165598"/>
          </a:xfrm>
          <a:prstGeom prst="rect">
            <a:avLst/>
          </a:prstGeom>
        </p:spPr>
      </p:pic>
      <p:pic>
        <p:nvPicPr>
          <p:cNvPr id="51" name="Рисунок 50">
            <a:extLst>
              <a:ext uri="{FF2B5EF4-FFF2-40B4-BE49-F238E27FC236}">
                <a16:creationId xmlns:a16="http://schemas.microsoft.com/office/drawing/2014/main" id="{90AAF865-DE52-48CE-8AA3-CB124994F4FA}"/>
              </a:ext>
            </a:extLst>
          </p:cNvPr>
          <p:cNvPicPr>
            <a:picLocks noChangeAspect="1"/>
          </p:cNvPicPr>
          <p:nvPr/>
        </p:nvPicPr>
        <p:blipFill>
          <a:blip r:embed="rId8"/>
          <a:stretch>
            <a:fillRect/>
          </a:stretch>
        </p:blipFill>
        <p:spPr>
          <a:xfrm>
            <a:off x="7828239" y="4044037"/>
            <a:ext cx="4274118" cy="2477282"/>
          </a:xfrm>
          <a:prstGeom prst="rect">
            <a:avLst/>
          </a:prstGeom>
        </p:spPr>
      </p:pic>
    </p:spTree>
    <p:extLst>
      <p:ext uri="{BB962C8B-B14F-4D97-AF65-F5344CB8AC3E}">
        <p14:creationId xmlns:p14="http://schemas.microsoft.com/office/powerpoint/2010/main" val="14657052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66D1293-FFA9-4607-8E37-0D34EFBCE9FD}"/>
              </a:ext>
            </a:extLst>
          </p:cNvPr>
          <p:cNvSpPr/>
          <p:nvPr/>
        </p:nvSpPr>
        <p:spPr>
          <a:xfrm>
            <a:off x="1384300" y="1382286"/>
            <a:ext cx="10007600" cy="4093428"/>
          </a:xfrm>
          <a:prstGeom prst="rect">
            <a:avLst/>
          </a:prstGeom>
        </p:spPr>
        <p:txBody>
          <a:bodyPr wrap="square">
            <a:spAutoFit/>
          </a:bodyPr>
          <a:lstStyle/>
          <a:p>
            <a:pPr algn="just">
              <a:spcAft>
                <a:spcPts val="0"/>
              </a:spcAft>
            </a:pPr>
            <a:r>
              <a:rPr lang="en-US" sz="2000" u="sng" dirty="0">
                <a:solidFill>
                  <a:srgbClr val="C00000"/>
                </a:solidFill>
                <a:ea typeface="Times New Roman" panose="02020603050405020304" pitchFamily="18" charset="0"/>
                <a:cs typeface="Times New Roman" panose="02020603050405020304" pitchFamily="18" charset="0"/>
              </a:rPr>
              <a:t>Recommendation</a:t>
            </a:r>
          </a:p>
          <a:p>
            <a:pPr algn="just">
              <a:spcAft>
                <a:spcPts val="0"/>
              </a:spcAft>
            </a:pPr>
            <a:endParaRPr lang="en-US" sz="2000" u="sng" dirty="0">
              <a:solidFill>
                <a:srgbClr val="C00000"/>
              </a:solidFill>
              <a:ea typeface="Times New Roman" panose="02020603050405020304" pitchFamily="18" charset="0"/>
              <a:cs typeface="Times New Roman" panose="02020603050405020304" pitchFamily="18" charset="0"/>
            </a:endParaRPr>
          </a:p>
          <a:p>
            <a:pPr algn="just">
              <a:spcAft>
                <a:spcPts val="0"/>
              </a:spcAft>
            </a:pPr>
            <a:r>
              <a:rPr lang="en-US" sz="2000" dirty="0">
                <a:solidFill>
                  <a:srgbClr val="C00000"/>
                </a:solidFill>
                <a:ea typeface="Times New Roman" panose="02020603050405020304" pitchFamily="18" charset="0"/>
                <a:cs typeface="Times New Roman" panose="02020603050405020304" pitchFamily="18" charset="0"/>
              </a:rPr>
              <a:t>As to the successful implementation of the project “Development of an open information and educational environment to support research priorities in material science and structure of matter”, the PAC supports its completion and recommends opening the new project “Open information and educational environment for supporting fundamental and applied multidisciplinary research at JINR” for implementation in 2021–2023 within the theme “Organization, Support and Development of the JINR Human Resources </a:t>
            </a:r>
            <a:r>
              <a:rPr lang="en-US" sz="2000" dirty="0" err="1">
                <a:solidFill>
                  <a:srgbClr val="C00000"/>
                </a:solidFill>
                <a:ea typeface="Times New Roman" panose="02020603050405020304" pitchFamily="18" charset="0"/>
                <a:cs typeface="Times New Roman" panose="02020603050405020304" pitchFamily="18" charset="0"/>
              </a:rPr>
              <a:t>Programme</a:t>
            </a:r>
            <a:r>
              <a:rPr lang="en-US" sz="2000" dirty="0">
                <a:solidFill>
                  <a:srgbClr val="C00000"/>
                </a:solidFill>
                <a:ea typeface="Times New Roman" panose="02020603050405020304" pitchFamily="18" charset="0"/>
                <a:cs typeface="Times New Roman" panose="02020603050405020304" pitchFamily="18" charset="0"/>
              </a:rPr>
              <a:t>”.</a:t>
            </a:r>
          </a:p>
          <a:p>
            <a:pPr algn="just">
              <a:spcAft>
                <a:spcPts val="0"/>
              </a:spcAft>
            </a:pPr>
            <a:endParaRPr lang="en-US" sz="2000" dirty="0">
              <a:solidFill>
                <a:srgbClr val="C00000"/>
              </a:solidFill>
              <a:ea typeface="Times New Roman" panose="02020603050405020304" pitchFamily="18" charset="0"/>
              <a:cs typeface="Times New Roman" panose="02020603050405020304" pitchFamily="18" charset="0"/>
            </a:endParaRPr>
          </a:p>
          <a:p>
            <a:pPr algn="just">
              <a:spcAft>
                <a:spcPts val="0"/>
              </a:spcAft>
            </a:pPr>
            <a:r>
              <a:rPr lang="en-US" sz="2000" dirty="0">
                <a:solidFill>
                  <a:srgbClr val="C00000"/>
                </a:solidFill>
                <a:ea typeface="Times New Roman" panose="02020603050405020304" pitchFamily="18" charset="0"/>
                <a:cs typeface="Times New Roman" panose="02020603050405020304" pitchFamily="18" charset="0"/>
              </a:rPr>
              <a:t>In future reports on this new project, the PAC would like to be informed on the integration of the JINR educational environment into education schedules and plans of the JINR Member States’ universities and scientific organizations.</a:t>
            </a:r>
            <a:endParaRPr lang="ru-RU" sz="2000" dirty="0">
              <a:solidFill>
                <a:srgbClr val="C00000"/>
              </a:solidFill>
              <a:ea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FFCE7924-0C9D-4023-84A0-EAADA72A4355}"/>
              </a:ext>
            </a:extLst>
          </p:cNvPr>
          <p:cNvSpPr/>
          <p:nvPr/>
        </p:nvSpPr>
        <p:spPr>
          <a:xfrm>
            <a:off x="0" y="87865"/>
            <a:ext cx="12192000" cy="584775"/>
          </a:xfrm>
          <a:prstGeom prst="rect">
            <a:avLst/>
          </a:prstGeom>
        </p:spPr>
        <p:txBody>
          <a:bodyPr wrap="square">
            <a:spAutoFit/>
          </a:bodyPr>
          <a:lstStyle/>
          <a:p>
            <a:pPr algn="ctr"/>
            <a:r>
              <a:rPr lang="en-US" sz="3200" dirty="0">
                <a:solidFill>
                  <a:schemeClr val="bg1"/>
                </a:solidFill>
              </a:rPr>
              <a:t>Report on the project</a:t>
            </a:r>
            <a:endParaRPr lang="ru-RU" sz="3200" dirty="0">
              <a:solidFill>
                <a:schemeClr val="bg1"/>
              </a:solidFill>
            </a:endParaRPr>
          </a:p>
        </p:txBody>
      </p:sp>
    </p:spTree>
    <p:extLst>
      <p:ext uri="{BB962C8B-B14F-4D97-AF65-F5344CB8AC3E}">
        <p14:creationId xmlns:p14="http://schemas.microsoft.com/office/powerpoint/2010/main" val="402563403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3467ACF-27DC-4652-8B54-8DF201B9EDB2}"/>
              </a:ext>
            </a:extLst>
          </p:cNvPr>
          <p:cNvSpPr/>
          <p:nvPr/>
        </p:nvSpPr>
        <p:spPr>
          <a:xfrm>
            <a:off x="525461" y="911394"/>
            <a:ext cx="11369677" cy="4113370"/>
          </a:xfrm>
          <a:prstGeom prst="rect">
            <a:avLst/>
          </a:prstGeom>
        </p:spPr>
        <p:txBody>
          <a:bodyPr wrap="square">
            <a:spAutoFit/>
          </a:bodyPr>
          <a:lstStyle/>
          <a:p>
            <a:pPr algn="just">
              <a:lnSpc>
                <a:spcPct val="150000"/>
              </a:lnSpc>
              <a:spcBef>
                <a:spcPts val="600"/>
              </a:spcBef>
              <a:spcAft>
                <a:spcPts val="0"/>
              </a:spcAft>
            </a:pPr>
            <a:r>
              <a:rPr lang="en-US" sz="2000" dirty="0">
                <a:solidFill>
                  <a:srgbClr val="224568"/>
                </a:solidFill>
                <a:ea typeface="Times New Roman" panose="02020603050405020304" pitchFamily="18" charset="0"/>
                <a:cs typeface="Times New Roman" panose="02020603050405020304" pitchFamily="18" charset="0"/>
              </a:rPr>
              <a:t>“Microscopic mechanism of the spontaneous polarization in strontium hexaferrites” </a:t>
            </a:r>
            <a:r>
              <a:rPr lang="en-US" sz="2000" b="1" dirty="0">
                <a:solidFill>
                  <a:srgbClr val="224568"/>
                </a:solidFill>
                <a:ea typeface="Times New Roman" panose="02020603050405020304" pitchFamily="18" charset="0"/>
                <a:cs typeface="Times New Roman" panose="02020603050405020304" pitchFamily="18" charset="0"/>
              </a:rPr>
              <a:t>(V. </a:t>
            </a:r>
            <a:r>
              <a:rPr lang="en-US" sz="2000" b="1" dirty="0" err="1">
                <a:solidFill>
                  <a:srgbClr val="224568"/>
                </a:solidFill>
                <a:ea typeface="Times New Roman" panose="02020603050405020304" pitchFamily="18" charset="0"/>
                <a:cs typeface="Times New Roman" panose="02020603050405020304" pitchFamily="18" charset="0"/>
              </a:rPr>
              <a:t>Turchenko</a:t>
            </a:r>
            <a:r>
              <a:rPr lang="en-US" sz="2000" b="1" dirty="0">
                <a:solidFill>
                  <a:srgbClr val="224568"/>
                </a:solidFill>
                <a:ea typeface="Times New Roman" panose="02020603050405020304" pitchFamily="18" charset="0"/>
                <a:cs typeface="Times New Roman" panose="02020603050405020304" pitchFamily="18" charset="0"/>
              </a:rPr>
              <a:t>)</a:t>
            </a:r>
          </a:p>
          <a:p>
            <a:pPr algn="just">
              <a:lnSpc>
                <a:spcPct val="150000"/>
              </a:lnSpc>
              <a:spcBef>
                <a:spcPts val="600"/>
              </a:spcBef>
              <a:spcAft>
                <a:spcPts val="0"/>
              </a:spcAft>
            </a:pPr>
            <a:r>
              <a:rPr lang="en-US" sz="2000" dirty="0">
                <a:solidFill>
                  <a:srgbClr val="224568"/>
                </a:solidFill>
                <a:ea typeface="Times New Roman" panose="02020603050405020304" pitchFamily="18" charset="0"/>
                <a:cs typeface="Times New Roman" panose="02020603050405020304" pitchFamily="18" charset="0"/>
              </a:rPr>
              <a:t>“Ultrasensitive detection of analyte molecules at </a:t>
            </a:r>
            <a:r>
              <a:rPr lang="en-US" sz="2000" dirty="0" err="1">
                <a:solidFill>
                  <a:srgbClr val="224568"/>
                </a:solidFill>
                <a:ea typeface="Times New Roman" panose="02020603050405020304" pitchFamily="18" charset="0"/>
                <a:cs typeface="Times New Roman" panose="02020603050405020304" pitchFamily="18" charset="0"/>
              </a:rPr>
              <a:t>attomolar</a:t>
            </a:r>
            <a:r>
              <a:rPr lang="en-US" sz="2000" dirty="0">
                <a:solidFill>
                  <a:srgbClr val="224568"/>
                </a:solidFill>
                <a:ea typeface="Times New Roman" panose="02020603050405020304" pitchFamily="18" charset="0"/>
                <a:cs typeface="Times New Roman" panose="02020603050405020304" pitchFamily="18" charset="0"/>
              </a:rPr>
              <a:t> concentration by Raman spectroscopy” </a:t>
            </a:r>
            <a:r>
              <a:rPr lang="en-US" sz="2000" b="1" dirty="0">
                <a:solidFill>
                  <a:srgbClr val="224568"/>
                </a:solidFill>
                <a:ea typeface="Times New Roman" panose="02020603050405020304" pitchFamily="18" charset="0"/>
                <a:cs typeface="Times New Roman" panose="02020603050405020304" pitchFamily="18" charset="0"/>
              </a:rPr>
              <a:t>(G. </a:t>
            </a:r>
            <a:r>
              <a:rPr lang="en-US" sz="2000" b="1" dirty="0" err="1">
                <a:solidFill>
                  <a:srgbClr val="224568"/>
                </a:solidFill>
                <a:ea typeface="Times New Roman" panose="02020603050405020304" pitchFamily="18" charset="0"/>
                <a:cs typeface="Times New Roman" panose="02020603050405020304" pitchFamily="18" charset="0"/>
              </a:rPr>
              <a:t>Arzumanyan</a:t>
            </a:r>
            <a:r>
              <a:rPr lang="en-US" sz="2000" b="1" dirty="0">
                <a:solidFill>
                  <a:srgbClr val="224568"/>
                </a:solidFill>
                <a:ea typeface="Times New Roman" panose="02020603050405020304" pitchFamily="18" charset="0"/>
                <a:cs typeface="Times New Roman" panose="02020603050405020304" pitchFamily="18" charset="0"/>
              </a:rPr>
              <a:t>)</a:t>
            </a:r>
          </a:p>
          <a:p>
            <a:pPr algn="just">
              <a:lnSpc>
                <a:spcPct val="150000"/>
              </a:lnSpc>
              <a:spcBef>
                <a:spcPts val="600"/>
              </a:spcBef>
              <a:spcAft>
                <a:spcPts val="0"/>
              </a:spcAft>
            </a:pPr>
            <a:r>
              <a:rPr lang="en-US" sz="2000" dirty="0">
                <a:solidFill>
                  <a:srgbClr val="224568"/>
                </a:solidFill>
                <a:ea typeface="Times New Roman" panose="02020603050405020304" pitchFamily="18" charset="0"/>
                <a:cs typeface="Times New Roman" panose="02020603050405020304" pitchFamily="18" charset="0"/>
              </a:rPr>
              <a:t>“Superconductor spintronics based on Josephson nanostructures”</a:t>
            </a:r>
            <a:r>
              <a:rPr lang="en-US" sz="2000" b="1" dirty="0">
                <a:solidFill>
                  <a:srgbClr val="224568"/>
                </a:solidFill>
                <a:ea typeface="Times New Roman" panose="02020603050405020304" pitchFamily="18" charset="0"/>
                <a:cs typeface="Times New Roman" panose="02020603050405020304" pitchFamily="18" charset="0"/>
              </a:rPr>
              <a:t> (Yu. </a:t>
            </a:r>
            <a:r>
              <a:rPr lang="en-US" sz="2000" b="1" dirty="0" err="1">
                <a:solidFill>
                  <a:srgbClr val="224568"/>
                </a:solidFill>
                <a:ea typeface="Times New Roman" panose="02020603050405020304" pitchFamily="18" charset="0"/>
                <a:cs typeface="Times New Roman" panose="02020603050405020304" pitchFamily="18" charset="0"/>
              </a:rPr>
              <a:t>Shukrinov</a:t>
            </a:r>
            <a:r>
              <a:rPr lang="en-US" sz="2000" b="1" dirty="0">
                <a:solidFill>
                  <a:srgbClr val="224568"/>
                </a:solidFill>
                <a:ea typeface="Times New Roman" panose="02020603050405020304" pitchFamily="18" charset="0"/>
                <a:cs typeface="Times New Roman" panose="02020603050405020304" pitchFamily="18" charset="0"/>
              </a:rPr>
              <a:t>)</a:t>
            </a:r>
          </a:p>
          <a:p>
            <a:pPr algn="just">
              <a:lnSpc>
                <a:spcPct val="150000"/>
              </a:lnSpc>
              <a:spcBef>
                <a:spcPts val="600"/>
              </a:spcBef>
              <a:spcAft>
                <a:spcPts val="0"/>
              </a:spcAft>
            </a:pPr>
            <a:r>
              <a:rPr lang="en-US" sz="2000" dirty="0">
                <a:solidFill>
                  <a:srgbClr val="224568"/>
                </a:solidFill>
                <a:ea typeface="Times New Roman" panose="02020603050405020304" pitchFamily="18" charset="0"/>
                <a:cs typeface="Times New Roman" panose="02020603050405020304" pitchFamily="18" charset="0"/>
              </a:rPr>
              <a:t>“TEM examination of the ceramics irradiated with heavy ions of fission fragment energies” </a:t>
            </a:r>
            <a:r>
              <a:rPr lang="en-US" sz="2000" b="1" dirty="0">
                <a:solidFill>
                  <a:srgbClr val="224568"/>
                </a:solidFill>
                <a:ea typeface="Times New Roman" panose="02020603050405020304" pitchFamily="18" charset="0"/>
                <a:cs typeface="Times New Roman" panose="02020603050405020304" pitchFamily="18" charset="0"/>
              </a:rPr>
              <a:t>(V. </a:t>
            </a:r>
            <a:r>
              <a:rPr lang="en-US" sz="2000" b="1" dirty="0" err="1">
                <a:solidFill>
                  <a:srgbClr val="224568"/>
                </a:solidFill>
                <a:ea typeface="Times New Roman" panose="02020603050405020304" pitchFamily="18" charset="0"/>
                <a:cs typeface="Times New Roman" panose="02020603050405020304" pitchFamily="18" charset="0"/>
              </a:rPr>
              <a:t>Skuratov</a:t>
            </a:r>
            <a:r>
              <a:rPr lang="en-US" sz="2000" b="1" dirty="0">
                <a:solidFill>
                  <a:srgbClr val="224568"/>
                </a:solidFill>
                <a:ea typeface="Times New Roman" panose="02020603050405020304" pitchFamily="18" charset="0"/>
                <a:cs typeface="Times New Roman" panose="02020603050405020304" pitchFamily="18" charset="0"/>
              </a:rPr>
              <a:t>)</a:t>
            </a:r>
          </a:p>
          <a:p>
            <a:pPr algn="just">
              <a:lnSpc>
                <a:spcPct val="150000"/>
              </a:lnSpc>
              <a:spcBef>
                <a:spcPts val="600"/>
              </a:spcBef>
              <a:spcAft>
                <a:spcPts val="0"/>
              </a:spcAft>
            </a:pPr>
            <a:r>
              <a:rPr lang="en-US" sz="2000" dirty="0">
                <a:solidFill>
                  <a:srgbClr val="224568"/>
                </a:solidFill>
                <a:ea typeface="Times New Roman" panose="02020603050405020304" pitchFamily="18" charset="0"/>
                <a:cs typeface="Times New Roman" panose="02020603050405020304" pitchFamily="18" charset="0"/>
              </a:rPr>
              <a:t>“Structural modification of carbon materials by swift heavy ions” </a:t>
            </a:r>
            <a:r>
              <a:rPr lang="en-US" sz="2000" b="1" dirty="0">
                <a:solidFill>
                  <a:srgbClr val="224568"/>
                </a:solidFill>
                <a:ea typeface="Times New Roman" panose="02020603050405020304" pitchFamily="18" charset="0"/>
                <a:cs typeface="Times New Roman" panose="02020603050405020304" pitchFamily="18" charset="0"/>
              </a:rPr>
              <a:t>(A. </a:t>
            </a:r>
            <a:r>
              <a:rPr lang="en-US" sz="2000" b="1" dirty="0" err="1">
                <a:solidFill>
                  <a:srgbClr val="224568"/>
                </a:solidFill>
                <a:ea typeface="Times New Roman" panose="02020603050405020304" pitchFamily="18" charset="0"/>
                <a:cs typeface="Times New Roman" panose="02020603050405020304" pitchFamily="18" charset="0"/>
              </a:rPr>
              <a:t>Olejniczak</a:t>
            </a:r>
            <a:r>
              <a:rPr lang="en-US" sz="2000" b="1" dirty="0">
                <a:solidFill>
                  <a:srgbClr val="224568"/>
                </a:solidFill>
                <a:ea typeface="Times New Roman" panose="02020603050405020304" pitchFamily="18" charset="0"/>
                <a:cs typeface="Times New Roman" panose="02020603050405020304" pitchFamily="18" charset="0"/>
              </a:rPr>
              <a:t>).</a:t>
            </a:r>
          </a:p>
          <a:p>
            <a:pPr algn="ctr">
              <a:lnSpc>
                <a:spcPct val="150000"/>
              </a:lnSpc>
              <a:spcBef>
                <a:spcPts val="600"/>
              </a:spcBef>
              <a:spcAft>
                <a:spcPts val="0"/>
              </a:spcAft>
            </a:pPr>
            <a:r>
              <a:rPr lang="en-US" sz="2000" b="1" dirty="0">
                <a:solidFill>
                  <a:srgbClr val="224568"/>
                </a:solidFill>
                <a:ea typeface="Times New Roman" panose="02020603050405020304" pitchFamily="18" charset="0"/>
                <a:cs typeface="Times New Roman" panose="02020603050405020304" pitchFamily="18" charset="0"/>
              </a:rPr>
              <a:t>The PAC thanked the speakers for their excellent presentations.</a:t>
            </a:r>
            <a:endParaRPr lang="ru-RU" sz="2000" b="1" dirty="0">
              <a:solidFill>
                <a:srgbClr val="224568"/>
              </a:solidFill>
              <a:ea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1B9F59A2-262A-470C-9B02-BBB9A9C073D6}"/>
              </a:ext>
            </a:extLst>
          </p:cNvPr>
          <p:cNvSpPr/>
          <p:nvPr/>
        </p:nvSpPr>
        <p:spPr>
          <a:xfrm>
            <a:off x="2690577" y="-63167"/>
            <a:ext cx="6582251" cy="739754"/>
          </a:xfrm>
          <a:prstGeom prst="rect">
            <a:avLst/>
          </a:prstGeom>
        </p:spPr>
        <p:txBody>
          <a:bodyPr wrap="none">
            <a:spAutoFit/>
          </a:bodyPr>
          <a:lstStyle/>
          <a:p>
            <a:pPr algn="just">
              <a:lnSpc>
                <a:spcPct val="150000"/>
              </a:lnSpc>
              <a:spcAft>
                <a:spcPts val="0"/>
              </a:spcAft>
            </a:pPr>
            <a:r>
              <a:rPr lang="en-US" sz="3200" b="1" dirty="0">
                <a:solidFill>
                  <a:schemeClr val="bg1"/>
                </a:solidFill>
                <a:ea typeface="Times New Roman" panose="02020603050405020304" pitchFamily="18" charset="0"/>
                <a:cs typeface="Times New Roman" panose="02020603050405020304" pitchFamily="18" charset="0"/>
              </a:rPr>
              <a:t> Scientific reports &amp; conferences</a:t>
            </a:r>
            <a:endParaRPr lang="ru-RU" sz="3200" dirty="0">
              <a:solidFill>
                <a:schemeClr val="bg1"/>
              </a:solidFill>
              <a:ea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B4C51CBA-B670-4A6B-80DB-6D397A1431EE}"/>
              </a:ext>
            </a:extLst>
          </p:cNvPr>
          <p:cNvSpPr/>
          <p:nvPr/>
        </p:nvSpPr>
        <p:spPr>
          <a:xfrm>
            <a:off x="408781" y="5468868"/>
            <a:ext cx="11450638" cy="872034"/>
          </a:xfrm>
          <a:prstGeom prst="rect">
            <a:avLst/>
          </a:prstGeom>
        </p:spPr>
        <p:txBody>
          <a:bodyPr wrap="square">
            <a:spAutoFit/>
          </a:bodyPr>
          <a:lstStyle/>
          <a:p>
            <a:pPr algn="just">
              <a:lnSpc>
                <a:spcPct val="150000"/>
              </a:lnSpc>
              <a:spcAft>
                <a:spcPts val="0"/>
              </a:spcAft>
            </a:pPr>
            <a:r>
              <a:rPr lang="en-US" dirty="0">
                <a:solidFill>
                  <a:srgbClr val="224568"/>
                </a:solidFill>
                <a:ea typeface="Times New Roman" panose="02020603050405020304" pitchFamily="18" charset="0"/>
              </a:rPr>
              <a:t>The PAC took note of the information about the International Conference “Radiobiological Basis of Radiation Therapy” (17–18 October 2019, </a:t>
            </a:r>
            <a:r>
              <a:rPr lang="en-US" dirty="0" err="1">
                <a:solidFill>
                  <a:srgbClr val="224568"/>
                </a:solidFill>
                <a:ea typeface="Times New Roman" panose="02020603050405020304" pitchFamily="18" charset="0"/>
              </a:rPr>
              <a:t>Dubna</a:t>
            </a:r>
            <a:r>
              <a:rPr lang="en-US" dirty="0">
                <a:solidFill>
                  <a:srgbClr val="224568"/>
                </a:solidFill>
                <a:ea typeface="Times New Roman" panose="02020603050405020304" pitchFamily="18" charset="0"/>
              </a:rPr>
              <a:t>).</a:t>
            </a:r>
            <a:endParaRPr lang="ru-RU" dirty="0">
              <a:solidFill>
                <a:srgbClr val="224568"/>
              </a:solidFill>
              <a:ea typeface="Times New Roman" panose="02020603050405020304" pitchFamily="18" charset="0"/>
            </a:endParaRPr>
          </a:p>
        </p:txBody>
      </p:sp>
      <p:cxnSp>
        <p:nvCxnSpPr>
          <p:cNvPr id="7" name="Прямая соединительная линия 6">
            <a:extLst>
              <a:ext uri="{FF2B5EF4-FFF2-40B4-BE49-F238E27FC236}">
                <a16:creationId xmlns:a16="http://schemas.microsoft.com/office/drawing/2014/main" id="{5A4C01E3-3A5A-4FD2-8E92-2B28DA1A1386}"/>
              </a:ext>
            </a:extLst>
          </p:cNvPr>
          <p:cNvCxnSpPr/>
          <p:nvPr/>
        </p:nvCxnSpPr>
        <p:spPr>
          <a:xfrm>
            <a:off x="4356100" y="5245100"/>
            <a:ext cx="2527300" cy="0"/>
          </a:xfrm>
          <a:prstGeom prst="line">
            <a:avLst/>
          </a:prstGeom>
          <a:ln w="31750">
            <a:solidFill>
              <a:srgbClr val="2245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4069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72774" y="930401"/>
            <a:ext cx="6830291" cy="646331"/>
          </a:xfrm>
          <a:prstGeom prst="rect">
            <a:avLst/>
          </a:prstGeom>
        </p:spPr>
        <p:txBody>
          <a:bodyPr wrap="square">
            <a:spAutoFit/>
          </a:bodyPr>
          <a:lstStyle/>
          <a:p>
            <a:pPr algn="ctr"/>
            <a:r>
              <a:rPr lang="en-US" dirty="0"/>
              <a:t>The PAC reviewed 15 poster presentations by young scientists</a:t>
            </a:r>
            <a:br>
              <a:rPr lang="en-US" dirty="0"/>
            </a:br>
            <a:r>
              <a:rPr lang="en-US" dirty="0"/>
              <a:t>in condensed matter physics and related fields.</a:t>
            </a:r>
            <a:endParaRPr lang="ru-RU" dirty="0"/>
          </a:p>
        </p:txBody>
      </p:sp>
      <p:sp>
        <p:nvSpPr>
          <p:cNvPr id="4" name="Прямоугольник 3"/>
          <p:cNvSpPr/>
          <p:nvPr/>
        </p:nvSpPr>
        <p:spPr>
          <a:xfrm>
            <a:off x="3878017" y="75107"/>
            <a:ext cx="4416594" cy="646331"/>
          </a:xfrm>
          <a:prstGeom prst="rect">
            <a:avLst/>
          </a:prstGeom>
        </p:spPr>
        <p:txBody>
          <a:bodyPr wrap="none">
            <a:spAutoFit/>
          </a:bodyPr>
          <a:lstStyle/>
          <a:p>
            <a:r>
              <a:rPr lang="en-US" sz="3600" dirty="0">
                <a:solidFill>
                  <a:schemeClr val="bg1"/>
                </a:solidFill>
              </a:rPr>
              <a:t>Poster presentations</a:t>
            </a:r>
            <a:endParaRPr lang="ru-RU" sz="3600" dirty="0">
              <a:solidFill>
                <a:schemeClr val="bg1"/>
              </a:solidFill>
            </a:endParaRPr>
          </a:p>
        </p:txBody>
      </p:sp>
      <p:sp>
        <p:nvSpPr>
          <p:cNvPr id="6" name="Прямоугольник 5"/>
          <p:cNvSpPr/>
          <p:nvPr/>
        </p:nvSpPr>
        <p:spPr>
          <a:xfrm>
            <a:off x="698500" y="1564032"/>
            <a:ext cx="10795000" cy="1908215"/>
          </a:xfrm>
          <a:prstGeom prst="rect">
            <a:avLst/>
          </a:prstGeom>
        </p:spPr>
        <p:txBody>
          <a:bodyPr wrap="square">
            <a:spAutoFit/>
          </a:bodyPr>
          <a:lstStyle/>
          <a:p>
            <a:pPr algn="ctr"/>
            <a:r>
              <a:rPr lang="en-US" sz="2000" dirty="0">
                <a:solidFill>
                  <a:srgbClr val="0000FF"/>
                </a:solidFill>
              </a:rPr>
              <a:t>The poster</a:t>
            </a:r>
          </a:p>
          <a:p>
            <a:pPr algn="ctr"/>
            <a:endParaRPr lang="en-US" sz="1000" dirty="0">
              <a:solidFill>
                <a:srgbClr val="0000FF"/>
              </a:solidFill>
            </a:endParaRPr>
          </a:p>
          <a:p>
            <a:pPr algn="ctr"/>
            <a:r>
              <a:rPr lang="en-US" sz="2000" dirty="0">
                <a:solidFill>
                  <a:srgbClr val="0000FF"/>
                </a:solidFill>
              </a:rPr>
              <a:t>“Neutron activation analysis as a tool for tracing the accumulation of silver nanoparticles in tissues of female mice and their offspring”</a:t>
            </a:r>
          </a:p>
          <a:p>
            <a:pPr algn="ctr"/>
            <a:r>
              <a:rPr lang="en-US" sz="2000" dirty="0">
                <a:solidFill>
                  <a:srgbClr val="0000FF"/>
                </a:solidFill>
              </a:rPr>
              <a:t>by </a:t>
            </a:r>
            <a:r>
              <a:rPr lang="en-US" sz="2000" b="1" dirty="0">
                <a:solidFill>
                  <a:srgbClr val="0000FF"/>
                </a:solidFill>
              </a:rPr>
              <a:t>I. </a:t>
            </a:r>
            <a:r>
              <a:rPr lang="en-US" sz="2000" b="1" dirty="0" err="1">
                <a:solidFill>
                  <a:srgbClr val="0000FF"/>
                </a:solidFill>
              </a:rPr>
              <a:t>Zinicovscaia</a:t>
            </a:r>
            <a:endParaRPr lang="en-US" sz="2000" b="1" dirty="0">
              <a:solidFill>
                <a:srgbClr val="C00000"/>
              </a:solidFill>
            </a:endParaRPr>
          </a:p>
          <a:p>
            <a:pPr algn="ctr"/>
            <a:endParaRPr lang="en-US" sz="800" dirty="0">
              <a:solidFill>
                <a:srgbClr val="0000FF"/>
              </a:solidFill>
            </a:endParaRPr>
          </a:p>
          <a:p>
            <a:pPr algn="ctr"/>
            <a:r>
              <a:rPr lang="en-US" sz="2000" dirty="0">
                <a:solidFill>
                  <a:srgbClr val="0000FF"/>
                </a:solidFill>
              </a:rPr>
              <a:t>was selected as the best poster at the session.</a:t>
            </a:r>
            <a:endParaRPr lang="ru-RU" sz="2000" dirty="0">
              <a:solidFill>
                <a:srgbClr val="0000FF"/>
              </a:solidFill>
            </a:endParaRPr>
          </a:p>
        </p:txBody>
      </p:sp>
      <p:sp>
        <p:nvSpPr>
          <p:cNvPr id="2" name="Прямоугольник 1">
            <a:extLst>
              <a:ext uri="{FF2B5EF4-FFF2-40B4-BE49-F238E27FC236}">
                <a16:creationId xmlns:a16="http://schemas.microsoft.com/office/drawing/2014/main" id="{B1DF0ECD-EE66-46E7-A299-FD42DE3E0486}"/>
              </a:ext>
            </a:extLst>
          </p:cNvPr>
          <p:cNvSpPr/>
          <p:nvPr/>
        </p:nvSpPr>
        <p:spPr>
          <a:xfrm>
            <a:off x="284736" y="4200736"/>
            <a:ext cx="5684264" cy="1015663"/>
          </a:xfrm>
          <a:prstGeom prst="rect">
            <a:avLst/>
          </a:prstGeom>
        </p:spPr>
        <p:txBody>
          <a:bodyPr wrap="square">
            <a:spAutoFit/>
          </a:bodyPr>
          <a:lstStyle/>
          <a:p>
            <a:r>
              <a:rPr lang="en-US" sz="2000" dirty="0">
                <a:solidFill>
                  <a:srgbClr val="224568"/>
                </a:solidFill>
                <a:ea typeface="Times New Roman" panose="02020603050405020304" pitchFamily="18" charset="0"/>
                <a:cs typeface="Times New Roman" panose="02020603050405020304" pitchFamily="18" charset="0"/>
              </a:rPr>
              <a:t>“Synthesis and research of magnetic nanoparticles of the “core-shell” type for </a:t>
            </a:r>
            <a:r>
              <a:rPr lang="en-US" sz="2000" dirty="0" err="1">
                <a:solidFill>
                  <a:srgbClr val="224568"/>
                </a:solidFill>
                <a:ea typeface="Times New Roman" panose="02020603050405020304" pitchFamily="18" charset="0"/>
                <a:cs typeface="Times New Roman" panose="02020603050405020304" pitchFamily="18" charset="0"/>
              </a:rPr>
              <a:t>bioapplications</a:t>
            </a:r>
            <a:r>
              <a:rPr lang="en-US" sz="2000" dirty="0">
                <a:solidFill>
                  <a:srgbClr val="224568"/>
                </a:solidFill>
                <a:ea typeface="Times New Roman" panose="02020603050405020304" pitchFamily="18" charset="0"/>
                <a:cs typeface="Times New Roman" panose="02020603050405020304" pitchFamily="18" charset="0"/>
              </a:rPr>
              <a:t>” </a:t>
            </a:r>
            <a:r>
              <a:rPr lang="en-US" sz="2000" dirty="0">
                <a:solidFill>
                  <a:srgbClr val="224568"/>
                </a:solidFill>
                <a:cs typeface="Times New Roman" panose="02020603050405020304" pitchFamily="18" charset="0"/>
              </a:rPr>
              <a:t>by </a:t>
            </a:r>
            <a:r>
              <a:rPr lang="en-US" sz="2000" b="1" dirty="0">
                <a:solidFill>
                  <a:srgbClr val="224568"/>
                </a:solidFill>
              </a:rPr>
              <a:t>A. </a:t>
            </a:r>
            <a:r>
              <a:rPr lang="en-US" sz="2000" b="1" dirty="0" err="1">
                <a:solidFill>
                  <a:srgbClr val="224568"/>
                </a:solidFill>
              </a:rPr>
              <a:t>Nazarova</a:t>
            </a:r>
            <a:endParaRPr lang="ru-RU" sz="2000" b="1" dirty="0">
              <a:solidFill>
                <a:srgbClr val="224568"/>
              </a:solidFill>
            </a:endParaRPr>
          </a:p>
        </p:txBody>
      </p:sp>
      <p:sp>
        <p:nvSpPr>
          <p:cNvPr id="7" name="Прямоугольник 6">
            <a:extLst>
              <a:ext uri="{FF2B5EF4-FFF2-40B4-BE49-F238E27FC236}">
                <a16:creationId xmlns:a16="http://schemas.microsoft.com/office/drawing/2014/main" id="{9AB07824-16EF-403F-A05D-725C552512D7}"/>
              </a:ext>
            </a:extLst>
          </p:cNvPr>
          <p:cNvSpPr/>
          <p:nvPr/>
        </p:nvSpPr>
        <p:spPr>
          <a:xfrm>
            <a:off x="3343704" y="3623278"/>
            <a:ext cx="5477974" cy="400110"/>
          </a:xfrm>
          <a:prstGeom prst="rect">
            <a:avLst/>
          </a:prstGeom>
        </p:spPr>
        <p:txBody>
          <a:bodyPr wrap="none">
            <a:spAutoFit/>
          </a:bodyPr>
          <a:lstStyle/>
          <a:p>
            <a:r>
              <a:rPr lang="en-US" sz="2000" dirty="0">
                <a:solidFill>
                  <a:srgbClr val="224568"/>
                </a:solidFill>
                <a:ea typeface="Times New Roman" panose="02020603050405020304" pitchFamily="18" charset="0"/>
                <a:cs typeface="Times New Roman" panose="02020603050405020304" pitchFamily="18" charset="0"/>
              </a:rPr>
              <a:t>The PAC noted two other high-quality posters: </a:t>
            </a:r>
            <a:endParaRPr lang="ru-RU" sz="2000" dirty="0">
              <a:solidFill>
                <a:srgbClr val="224568"/>
              </a:solidFill>
            </a:endParaRPr>
          </a:p>
        </p:txBody>
      </p:sp>
      <p:sp>
        <p:nvSpPr>
          <p:cNvPr id="9" name="Прямоугольник 8">
            <a:extLst>
              <a:ext uri="{FF2B5EF4-FFF2-40B4-BE49-F238E27FC236}">
                <a16:creationId xmlns:a16="http://schemas.microsoft.com/office/drawing/2014/main" id="{47097E75-F72E-408A-A5A9-FF91054B34D4}"/>
              </a:ext>
            </a:extLst>
          </p:cNvPr>
          <p:cNvSpPr/>
          <p:nvPr/>
        </p:nvSpPr>
        <p:spPr>
          <a:xfrm>
            <a:off x="5761183" y="4321441"/>
            <a:ext cx="923636" cy="646331"/>
          </a:xfrm>
          <a:prstGeom prst="rect">
            <a:avLst/>
          </a:prstGeom>
        </p:spPr>
        <p:txBody>
          <a:bodyPr wrap="square">
            <a:spAutoFit/>
          </a:bodyPr>
          <a:lstStyle/>
          <a:p>
            <a:pPr algn="ctr"/>
            <a:r>
              <a:rPr lang="en-US" sz="3600" dirty="0">
                <a:ea typeface="Times New Roman" panose="02020603050405020304" pitchFamily="18" charset="0"/>
                <a:cs typeface="Times New Roman" panose="02020603050405020304" pitchFamily="18" charset="0"/>
              </a:rPr>
              <a:t>&amp;</a:t>
            </a:r>
            <a:endParaRPr lang="ru-RU" sz="3600" dirty="0"/>
          </a:p>
        </p:txBody>
      </p:sp>
      <p:sp>
        <p:nvSpPr>
          <p:cNvPr id="10" name="Прямоугольник 9">
            <a:extLst>
              <a:ext uri="{FF2B5EF4-FFF2-40B4-BE49-F238E27FC236}">
                <a16:creationId xmlns:a16="http://schemas.microsoft.com/office/drawing/2014/main" id="{4AA2CE6C-7AC3-455D-A9F9-3FD325C325EE}"/>
              </a:ext>
            </a:extLst>
          </p:cNvPr>
          <p:cNvSpPr/>
          <p:nvPr/>
        </p:nvSpPr>
        <p:spPr>
          <a:xfrm>
            <a:off x="7241093" y="4226136"/>
            <a:ext cx="4950907" cy="1323439"/>
          </a:xfrm>
          <a:prstGeom prst="rect">
            <a:avLst/>
          </a:prstGeom>
        </p:spPr>
        <p:txBody>
          <a:bodyPr wrap="square">
            <a:spAutoFit/>
          </a:bodyPr>
          <a:lstStyle/>
          <a:p>
            <a:r>
              <a:rPr lang="en-US" sz="2000" dirty="0">
                <a:solidFill>
                  <a:srgbClr val="224568"/>
                </a:solidFill>
                <a:ea typeface="Times New Roman" panose="02020603050405020304" pitchFamily="18" charset="0"/>
                <a:cs typeface="Times New Roman" panose="02020603050405020304" pitchFamily="18" charset="0"/>
              </a:rPr>
              <a:t>“Investigation of internal structure and atomic dynamics of pharmaceutical compounds under the influence of high pressure” by</a:t>
            </a:r>
            <a:r>
              <a:rPr lang="en-US" sz="2000" b="1" dirty="0">
                <a:solidFill>
                  <a:srgbClr val="224568"/>
                </a:solidFill>
                <a:ea typeface="Times New Roman" panose="02020603050405020304" pitchFamily="18" charset="0"/>
                <a:cs typeface="Times New Roman" panose="02020603050405020304" pitchFamily="18" charset="0"/>
              </a:rPr>
              <a:t> </a:t>
            </a:r>
            <a:r>
              <a:rPr lang="en-US" sz="2000" b="1" dirty="0">
                <a:solidFill>
                  <a:srgbClr val="224568"/>
                </a:solidFill>
              </a:rPr>
              <a:t>N. </a:t>
            </a:r>
            <a:r>
              <a:rPr lang="en-US" sz="2000" b="1" dirty="0" err="1">
                <a:solidFill>
                  <a:srgbClr val="224568"/>
                </a:solidFill>
              </a:rPr>
              <a:t>Belozerova</a:t>
            </a:r>
            <a:endParaRPr lang="ru-RU" sz="2000" b="1" dirty="0">
              <a:solidFill>
                <a:srgbClr val="224568"/>
              </a:solidFill>
            </a:endParaRPr>
          </a:p>
        </p:txBody>
      </p:sp>
      <p:sp>
        <p:nvSpPr>
          <p:cNvPr id="11" name="Прямоугольник 10">
            <a:extLst>
              <a:ext uri="{FF2B5EF4-FFF2-40B4-BE49-F238E27FC236}">
                <a16:creationId xmlns:a16="http://schemas.microsoft.com/office/drawing/2014/main" id="{AFF4045B-307D-4B33-A4B8-500D8E5D624D}"/>
              </a:ext>
            </a:extLst>
          </p:cNvPr>
          <p:cNvSpPr/>
          <p:nvPr/>
        </p:nvSpPr>
        <p:spPr>
          <a:xfrm>
            <a:off x="284736" y="5669057"/>
            <a:ext cx="11767564" cy="923330"/>
          </a:xfrm>
          <a:prstGeom prst="rect">
            <a:avLst/>
          </a:prstGeom>
        </p:spPr>
        <p:txBody>
          <a:bodyPr wrap="square">
            <a:spAutoFit/>
          </a:bodyPr>
          <a:lstStyle/>
          <a:p>
            <a:pPr algn="just">
              <a:spcAft>
                <a:spcPts val="0"/>
              </a:spcAft>
            </a:pPr>
            <a:r>
              <a:rPr lang="en-US" u="sng" dirty="0">
                <a:solidFill>
                  <a:srgbClr val="C00000"/>
                </a:solidFill>
                <a:ea typeface="Times New Roman" panose="02020603050405020304" pitchFamily="18" charset="0"/>
              </a:rPr>
              <a:t>Recommendation.</a:t>
            </a:r>
            <a:r>
              <a:rPr lang="en-US" dirty="0">
                <a:solidFill>
                  <a:srgbClr val="C00000"/>
                </a:solidFill>
                <a:ea typeface="Times New Roman" panose="02020603050405020304" pitchFamily="18" charset="0"/>
              </a:rPr>
              <a:t> The PAC recommends the poster “Neutron activation analysis as a tool for tracing the accumulation of silver nanoparticles in tissues of female mice and their offspring” to be reported at the session of the Scientific Council in February 2020.</a:t>
            </a:r>
            <a:endParaRPr lang="ru-RU"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311809098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47492" y="1171029"/>
            <a:ext cx="10956468" cy="5273238"/>
          </a:xfrm>
          <a:prstGeom prst="rect">
            <a:avLst/>
          </a:prstGeom>
        </p:spPr>
        <p:txBody>
          <a:bodyPr wrap="square">
            <a:spAutoFit/>
          </a:bodyPr>
          <a:lstStyle/>
          <a:p>
            <a:pPr>
              <a:spcBef>
                <a:spcPts val="800"/>
              </a:spcBef>
            </a:pPr>
            <a:r>
              <a:rPr lang="en-US" sz="1700" dirty="0">
                <a:solidFill>
                  <a:srgbClr val="003399"/>
                </a:solidFill>
              </a:rPr>
              <a:t>The next meeting of the PAC for Condensed Matter Physics will be held on </a:t>
            </a:r>
            <a:r>
              <a:rPr lang="en-US" sz="1700" b="1" dirty="0">
                <a:solidFill>
                  <a:srgbClr val="003399"/>
                </a:solidFill>
              </a:rPr>
              <a:t>2–3 July 2020.</a:t>
            </a:r>
          </a:p>
          <a:p>
            <a:pPr>
              <a:spcBef>
                <a:spcPts val="1800"/>
              </a:spcBef>
            </a:pPr>
            <a:r>
              <a:rPr lang="en-US" sz="1700" b="1" dirty="0">
                <a:solidFill>
                  <a:srgbClr val="003399"/>
                </a:solidFill>
              </a:rPr>
              <a:t>Its preliminary agenda includes:</a:t>
            </a:r>
          </a:p>
          <a:p>
            <a:pPr marL="342900" indent="-342900">
              <a:spcBef>
                <a:spcPts val="800"/>
              </a:spcBef>
              <a:buFont typeface="Wingdings" panose="05000000000000000000" pitchFamily="2" charset="2"/>
              <a:buChar char="§"/>
            </a:pPr>
            <a:r>
              <a:rPr lang="en-US" sz="1700" dirty="0">
                <a:solidFill>
                  <a:srgbClr val="003399"/>
                </a:solidFill>
              </a:rPr>
              <a:t>information by the PAC Chair on the implementation of the recommendations of the current PAC meeting;</a:t>
            </a:r>
          </a:p>
          <a:p>
            <a:pPr marL="342900" indent="-342900">
              <a:spcBef>
                <a:spcPts val="800"/>
              </a:spcBef>
              <a:buFont typeface="Wingdings" panose="05000000000000000000" pitchFamily="2" charset="2"/>
              <a:buChar char="§"/>
            </a:pPr>
            <a:r>
              <a:rPr lang="en-US" sz="1700" dirty="0">
                <a:solidFill>
                  <a:srgbClr val="003399"/>
                </a:solidFill>
              </a:rPr>
              <a:t>information by the JINR Directorate on the sessions of the Scientific Council (February 2020) and of the Committee of Plenipotentiaries (March 2020);</a:t>
            </a:r>
          </a:p>
          <a:p>
            <a:pPr marL="342900" indent="-342900">
              <a:spcBef>
                <a:spcPts val="800"/>
              </a:spcBef>
              <a:buFont typeface="Wingdings" panose="05000000000000000000" pitchFamily="2" charset="2"/>
              <a:buChar char="§"/>
            </a:pPr>
            <a:r>
              <a:rPr lang="en-US" sz="1700" dirty="0">
                <a:solidFill>
                  <a:srgbClr val="003399"/>
                </a:solidFill>
              </a:rPr>
              <a:t>reports and recommendations on themes and projects to be completed in 2020 and on new themes and projects;</a:t>
            </a:r>
          </a:p>
          <a:p>
            <a:pPr marL="342900" indent="-342900">
              <a:spcBef>
                <a:spcPts val="800"/>
              </a:spcBef>
              <a:buFont typeface="Wingdings" panose="05000000000000000000" pitchFamily="2" charset="2"/>
              <a:buChar char="§"/>
            </a:pPr>
            <a:r>
              <a:rPr lang="en-US" sz="1700" dirty="0">
                <a:solidFill>
                  <a:srgbClr val="003399"/>
                </a:solidFill>
              </a:rPr>
              <a:t>progress of the development of the concept for JINR’s new neutron source (reports by the FLNP Directorate and the WSG-5 Chair);</a:t>
            </a:r>
          </a:p>
          <a:p>
            <a:pPr marL="342900" indent="-342900">
              <a:spcBef>
                <a:spcPts val="800"/>
              </a:spcBef>
              <a:buFont typeface="Wingdings" panose="05000000000000000000" pitchFamily="2" charset="2"/>
              <a:buChar char="§"/>
            </a:pPr>
            <a:r>
              <a:rPr lang="en-US" sz="1700" dirty="0">
                <a:solidFill>
                  <a:srgbClr val="003399"/>
                </a:solidFill>
              </a:rPr>
              <a:t>report by the FLNP Directorate on its vision of the IBR-2 instrumentation development for the next five years;</a:t>
            </a:r>
          </a:p>
          <a:p>
            <a:pPr marL="342900" indent="-342900">
              <a:spcBef>
                <a:spcPts val="800"/>
              </a:spcBef>
              <a:buFont typeface="Wingdings" panose="05000000000000000000" pitchFamily="2" charset="2"/>
              <a:buChar char="§"/>
            </a:pPr>
            <a:r>
              <a:rPr lang="en-US" sz="1700" dirty="0">
                <a:solidFill>
                  <a:srgbClr val="003399"/>
                </a:solidFill>
              </a:rPr>
              <a:t>overview of all the themes and projects related to the PAC for Condensed Matter Physics;</a:t>
            </a:r>
          </a:p>
          <a:p>
            <a:pPr marL="342900" indent="-342900">
              <a:spcBef>
                <a:spcPts val="800"/>
              </a:spcBef>
              <a:buFont typeface="Wingdings" panose="05000000000000000000" pitchFamily="2" charset="2"/>
              <a:buChar char="§"/>
            </a:pPr>
            <a:r>
              <a:rPr lang="en-US" sz="1700" dirty="0">
                <a:solidFill>
                  <a:srgbClr val="003399"/>
                </a:solidFill>
              </a:rPr>
              <a:t>status reports on the upgrade of FLNP instruments;</a:t>
            </a:r>
          </a:p>
          <a:p>
            <a:pPr marL="342900" indent="-342900">
              <a:spcBef>
                <a:spcPts val="800"/>
              </a:spcBef>
              <a:buFont typeface="Wingdings" panose="05000000000000000000" pitchFamily="2" charset="2"/>
              <a:buChar char="§"/>
            </a:pPr>
            <a:r>
              <a:rPr lang="en-US" sz="1700" dirty="0">
                <a:solidFill>
                  <a:srgbClr val="003399"/>
                </a:solidFill>
              </a:rPr>
              <a:t>information about scientific meetings;</a:t>
            </a:r>
          </a:p>
          <a:p>
            <a:pPr marL="342900" indent="-342900">
              <a:spcBef>
                <a:spcPts val="800"/>
              </a:spcBef>
              <a:buFont typeface="Wingdings" panose="05000000000000000000" pitchFamily="2" charset="2"/>
              <a:buChar char="§"/>
            </a:pPr>
            <a:r>
              <a:rPr lang="en-US" sz="1700" dirty="0">
                <a:solidFill>
                  <a:srgbClr val="003399"/>
                </a:solidFill>
              </a:rPr>
              <a:t>scientific reports (not more than three);</a:t>
            </a:r>
          </a:p>
          <a:p>
            <a:pPr marL="342900" indent="-342900">
              <a:spcBef>
                <a:spcPts val="800"/>
              </a:spcBef>
              <a:buFont typeface="Wingdings" panose="05000000000000000000" pitchFamily="2" charset="2"/>
              <a:buChar char="§"/>
            </a:pPr>
            <a:r>
              <a:rPr lang="en-US" sz="1700" dirty="0">
                <a:solidFill>
                  <a:srgbClr val="003399"/>
                </a:solidFill>
              </a:rPr>
              <a:t>poster session.</a:t>
            </a:r>
          </a:p>
        </p:txBody>
      </p:sp>
      <p:sp>
        <p:nvSpPr>
          <p:cNvPr id="4" name="Прямоугольник 3"/>
          <p:cNvSpPr/>
          <p:nvPr/>
        </p:nvSpPr>
        <p:spPr>
          <a:xfrm>
            <a:off x="3764004" y="100568"/>
            <a:ext cx="4665060" cy="584775"/>
          </a:xfrm>
          <a:prstGeom prst="rect">
            <a:avLst/>
          </a:prstGeom>
        </p:spPr>
        <p:txBody>
          <a:bodyPr wrap="none">
            <a:spAutoFit/>
          </a:bodyPr>
          <a:lstStyle/>
          <a:p>
            <a:r>
              <a:rPr lang="en-GB" sz="3200" dirty="0">
                <a:solidFill>
                  <a:schemeClr val="bg1"/>
                </a:solidFill>
              </a:rPr>
              <a:t>Next meeting of the PAC</a:t>
            </a:r>
            <a:endParaRPr lang="ru-RU" sz="3200" dirty="0">
              <a:solidFill>
                <a:schemeClr val="bg1"/>
              </a:solidFill>
            </a:endParaRPr>
          </a:p>
        </p:txBody>
      </p:sp>
    </p:spTree>
    <p:extLst>
      <p:ext uri="{BB962C8B-B14F-4D97-AF65-F5344CB8AC3E}">
        <p14:creationId xmlns:p14="http://schemas.microsoft.com/office/powerpoint/2010/main" val="38240330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9807" y="2939534"/>
            <a:ext cx="5404043" cy="553998"/>
          </a:xfrm>
          <a:prstGeom prst="rect">
            <a:avLst/>
          </a:prstGeom>
        </p:spPr>
        <p:txBody>
          <a:bodyPr wrap="none">
            <a:spAutoFit/>
          </a:bodyPr>
          <a:lstStyle/>
          <a:p>
            <a:pPr algn="ctr" eaLnBrk="1" hangingPunct="1"/>
            <a:r>
              <a:rPr lang="en-GB" altLang="hu-HU" sz="3000" b="1" dirty="0">
                <a:solidFill>
                  <a:srgbClr val="003399"/>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5050970"/>
            <a:ext cx="12192000" cy="1821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5" name="Рисунок 4">
            <a:extLst>
              <a:ext uri="{FF2B5EF4-FFF2-40B4-BE49-F238E27FC236}">
                <a16:creationId xmlns:a16="http://schemas.microsoft.com/office/drawing/2014/main" id="{0CEF3457-B555-432D-8417-E8B189410FE2}"/>
              </a:ext>
            </a:extLst>
          </p:cNvPr>
          <p:cNvPicPr>
            <a:picLocks noChangeAspect="1"/>
          </p:cNvPicPr>
          <p:nvPr/>
        </p:nvPicPr>
        <p:blipFill rotWithShape="1">
          <a:blip r:embed="rId2"/>
          <a:srcRect l="5330" r="9798"/>
          <a:stretch/>
        </p:blipFill>
        <p:spPr>
          <a:xfrm rot="5400000">
            <a:off x="968570" y="1932226"/>
            <a:ext cx="5678463" cy="3880931"/>
          </a:xfrm>
          <a:prstGeom prst="rect">
            <a:avLst/>
          </a:prstGeom>
        </p:spPr>
      </p:pic>
      <p:pic>
        <p:nvPicPr>
          <p:cNvPr id="8" name="Рисунок 7">
            <a:extLst>
              <a:ext uri="{FF2B5EF4-FFF2-40B4-BE49-F238E27FC236}">
                <a16:creationId xmlns:a16="http://schemas.microsoft.com/office/drawing/2014/main" id="{C6797709-0260-4383-BEB1-A53C5B139B54}"/>
              </a:ext>
            </a:extLst>
          </p:cNvPr>
          <p:cNvPicPr>
            <a:picLocks noChangeAspect="1"/>
          </p:cNvPicPr>
          <p:nvPr/>
        </p:nvPicPr>
        <p:blipFill>
          <a:blip r:embed="rId3"/>
          <a:stretch>
            <a:fillRect/>
          </a:stretch>
        </p:blipFill>
        <p:spPr>
          <a:xfrm rot="5400000">
            <a:off x="5363296" y="1932225"/>
            <a:ext cx="5678461" cy="3880931"/>
          </a:xfrm>
          <a:prstGeom prst="rect">
            <a:avLst/>
          </a:prstGeom>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58" r="7062"/>
          <a:stretch/>
        </p:blipFill>
        <p:spPr bwMode="auto">
          <a:xfrm rot="5400000">
            <a:off x="-9528283" y="-731606"/>
            <a:ext cx="5657626" cy="433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6661"/>
          <a:stretch/>
        </p:blipFill>
        <p:spPr bwMode="auto">
          <a:xfrm rot="5400000">
            <a:off x="17344145" y="1461476"/>
            <a:ext cx="5735012" cy="433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1616076" y="61913"/>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3200" dirty="0">
                <a:solidFill>
                  <a:srgbClr val="FFFF00"/>
                </a:solidFill>
                <a:effectLst>
                  <a:outerShdw blurRad="38100" dist="38100" dir="2700000" algn="tl">
                    <a:srgbClr val="C0C0C0"/>
                  </a:outerShdw>
                </a:effectLst>
              </a:rPr>
              <a:t>Agenda of the 51st PAC meeting</a:t>
            </a:r>
          </a:p>
        </p:txBody>
      </p:sp>
      <p:sp>
        <p:nvSpPr>
          <p:cNvPr id="2" name="Прямоугольник 1"/>
          <p:cNvSpPr/>
          <p:nvPr/>
        </p:nvSpPr>
        <p:spPr>
          <a:xfrm>
            <a:off x="1616076" y="931863"/>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8" y="931863"/>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698203" y="1903889"/>
            <a:ext cx="10900227" cy="3302764"/>
          </a:xfrm>
          <a:prstGeom prst="rect">
            <a:avLst/>
          </a:prstGeom>
          <a:solidFill>
            <a:srgbClr val="FFFFCC"/>
          </a:solidFill>
          <a:ln w="47625">
            <a:solidFill>
              <a:srgbClr val="FF9900"/>
            </a:solidFill>
          </a:ln>
        </p:spPr>
        <p:txBody>
          <a:bodyPr wrap="square">
            <a:spAutoFit/>
          </a:bodyPr>
          <a:lstStyle/>
          <a:p>
            <a:pPr algn="ctr">
              <a:lnSpc>
                <a:spcPct val="130000"/>
              </a:lnSpc>
              <a:spcAft>
                <a:spcPts val="1200"/>
              </a:spcAft>
              <a:defRPr/>
            </a:pPr>
            <a:r>
              <a:rPr lang="en-GB" sz="2200" b="1" dirty="0">
                <a:solidFill>
                  <a:srgbClr val="0000FF"/>
                </a:solidFill>
              </a:rPr>
              <a:t>Highlights of the PAC-CMP meeting: </a:t>
            </a:r>
          </a:p>
          <a:p>
            <a:pPr marL="723900" indent="-342900">
              <a:lnSpc>
                <a:spcPct val="130000"/>
              </a:lnSpc>
              <a:spcAft>
                <a:spcPts val="1200"/>
              </a:spcAft>
              <a:buFont typeface="Wingdings" pitchFamily="2" charset="2"/>
              <a:buChar char="ü"/>
              <a:defRPr/>
            </a:pPr>
            <a:r>
              <a:rPr lang="en-US" sz="2200" b="1" dirty="0">
                <a:solidFill>
                  <a:srgbClr val="0000FF"/>
                </a:solidFill>
              </a:rPr>
              <a:t>Progress in development of a concept for a new neutron source of JINR</a:t>
            </a:r>
          </a:p>
          <a:p>
            <a:pPr marL="723900" indent="-342900">
              <a:lnSpc>
                <a:spcPct val="130000"/>
              </a:lnSpc>
              <a:spcAft>
                <a:spcPts val="1200"/>
              </a:spcAft>
              <a:buFont typeface="Wingdings" pitchFamily="2" charset="2"/>
              <a:buChar char="ü"/>
              <a:defRPr/>
            </a:pPr>
            <a:r>
              <a:rPr lang="en-US" sz="2200" b="1" dirty="0">
                <a:solidFill>
                  <a:srgbClr val="0000FF"/>
                </a:solidFill>
              </a:rPr>
              <a:t>Main results of the instrumentation development and scientific research</a:t>
            </a:r>
            <a:br>
              <a:rPr lang="en-US" sz="2200" b="1" dirty="0">
                <a:solidFill>
                  <a:srgbClr val="0000FF"/>
                </a:solidFill>
              </a:rPr>
            </a:br>
            <a:r>
              <a:rPr lang="en-US" sz="2200" b="1" dirty="0">
                <a:solidFill>
                  <a:srgbClr val="0000FF"/>
                </a:solidFill>
              </a:rPr>
              <a:t>in condensed matter physics at the IBR-2 reactor in 2019</a:t>
            </a:r>
          </a:p>
          <a:p>
            <a:pPr marL="723900" indent="-342900">
              <a:lnSpc>
                <a:spcPct val="130000"/>
              </a:lnSpc>
              <a:spcAft>
                <a:spcPts val="1200"/>
              </a:spcAft>
              <a:buFont typeface="Wingdings" pitchFamily="2" charset="2"/>
              <a:buChar char="ü"/>
              <a:defRPr/>
            </a:pPr>
            <a:r>
              <a:rPr lang="en-US" sz="2200" b="1" dirty="0">
                <a:solidFill>
                  <a:srgbClr val="0000FF"/>
                </a:solidFill>
              </a:rPr>
              <a:t>FLNP User </a:t>
            </a:r>
            <a:r>
              <a:rPr lang="en-US" sz="2200" b="1" dirty="0" err="1">
                <a:solidFill>
                  <a:srgbClr val="0000FF"/>
                </a:solidFill>
              </a:rPr>
              <a:t>Programme</a:t>
            </a:r>
            <a:r>
              <a:rPr lang="en-US" sz="2200" b="1" dirty="0">
                <a:solidFill>
                  <a:srgbClr val="0000FF"/>
                </a:solidFill>
              </a:rPr>
              <a:t> at the IBR-2 spectrometers</a:t>
            </a:r>
          </a:p>
          <a:p>
            <a:pPr marL="723900" indent="-342900">
              <a:lnSpc>
                <a:spcPct val="130000"/>
              </a:lnSpc>
              <a:spcAft>
                <a:spcPts val="1200"/>
              </a:spcAft>
              <a:buFont typeface="Wingdings" pitchFamily="2" charset="2"/>
              <a:buChar char="ü"/>
              <a:defRPr/>
            </a:pPr>
            <a:r>
              <a:rPr lang="en-US" sz="2200" b="1" dirty="0">
                <a:solidFill>
                  <a:srgbClr val="0000FF"/>
                </a:solidFill>
              </a:rPr>
              <a:t>Report on the project for open information and educational environment</a:t>
            </a:r>
          </a:p>
        </p:txBody>
      </p:sp>
    </p:spTree>
    <p:extLst>
      <p:ext uri="{BB962C8B-B14F-4D97-AF65-F5344CB8AC3E}">
        <p14:creationId xmlns:p14="http://schemas.microsoft.com/office/powerpoint/2010/main" val="111882221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53516" y="38100"/>
            <a:ext cx="12143917"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Development of the concept for a new neutron source at JINR</a:t>
            </a:r>
          </a:p>
        </p:txBody>
      </p:sp>
      <p:sp>
        <p:nvSpPr>
          <p:cNvPr id="4" name="Прямоугольник 3"/>
          <p:cNvSpPr/>
          <p:nvPr/>
        </p:nvSpPr>
        <p:spPr>
          <a:xfrm>
            <a:off x="391886" y="1036935"/>
            <a:ext cx="11350171" cy="5324535"/>
          </a:xfrm>
          <a:prstGeom prst="rect">
            <a:avLst/>
          </a:prstGeom>
        </p:spPr>
        <p:txBody>
          <a:bodyPr wrap="square">
            <a:spAutoFit/>
          </a:bodyPr>
          <a:lstStyle/>
          <a:p>
            <a:pPr algn="just"/>
            <a:r>
              <a:rPr lang="en-US" sz="2000" dirty="0">
                <a:solidFill>
                  <a:srgbClr val="003399"/>
                </a:solidFill>
              </a:rPr>
              <a:t>The PAC heard the progress report on developing the concept of the new neutron source at FLNP presented by </a:t>
            </a:r>
            <a:r>
              <a:rPr lang="en-US" sz="2000" b="1" dirty="0">
                <a:solidFill>
                  <a:srgbClr val="003399"/>
                </a:solidFill>
              </a:rPr>
              <a:t>V. </a:t>
            </a:r>
            <a:r>
              <a:rPr lang="en-US" sz="2000" b="1" dirty="0" err="1">
                <a:solidFill>
                  <a:srgbClr val="003399"/>
                </a:solidFill>
              </a:rPr>
              <a:t>Shvetsov</a:t>
            </a:r>
            <a:r>
              <a:rPr lang="en-US" sz="2000" b="1" dirty="0">
                <a:solidFill>
                  <a:srgbClr val="003399"/>
                </a:solidFill>
              </a:rPr>
              <a:t>.</a:t>
            </a:r>
          </a:p>
          <a:p>
            <a:pPr algn="just"/>
            <a:endParaRPr lang="en-US" sz="2000" dirty="0">
              <a:solidFill>
                <a:srgbClr val="003399"/>
              </a:solidFill>
            </a:endParaRPr>
          </a:p>
          <a:p>
            <a:pPr algn="just"/>
            <a:r>
              <a:rPr lang="en-US" sz="2000" dirty="0">
                <a:solidFill>
                  <a:srgbClr val="003399"/>
                </a:solidFill>
              </a:rPr>
              <a:t>The PAC notes the results of consideration of the two alternative concepts of DNS-IV, i.e. the pulsed neutron reactor IBR-3 with </a:t>
            </a:r>
            <a:r>
              <a:rPr lang="en-US" sz="2000" baseline="30000" dirty="0">
                <a:solidFill>
                  <a:srgbClr val="003399"/>
                </a:solidFill>
              </a:rPr>
              <a:t>237</a:t>
            </a:r>
            <a:r>
              <a:rPr lang="en-US" sz="2000" dirty="0">
                <a:solidFill>
                  <a:srgbClr val="003399"/>
                </a:solidFill>
              </a:rPr>
              <a:t>Np core and the accelerator-driven spallation neutron source with PuO</a:t>
            </a:r>
            <a:r>
              <a:rPr lang="en-US" sz="2000" baseline="-25000" dirty="0">
                <a:solidFill>
                  <a:srgbClr val="003399"/>
                </a:solidFill>
              </a:rPr>
              <a:t>2</a:t>
            </a:r>
            <a:r>
              <a:rPr lang="en-US" sz="2000" dirty="0">
                <a:solidFill>
                  <a:srgbClr val="003399"/>
                </a:solidFill>
              </a:rPr>
              <a:t> core providing neutron multiplication factor of about 20-50.</a:t>
            </a:r>
          </a:p>
          <a:p>
            <a:pPr algn="just"/>
            <a:endParaRPr lang="en-US" sz="2000" dirty="0">
              <a:solidFill>
                <a:srgbClr val="003399"/>
              </a:solidFill>
            </a:endParaRPr>
          </a:p>
          <a:p>
            <a:pPr algn="just"/>
            <a:r>
              <a:rPr lang="en-US" sz="2000" dirty="0">
                <a:solidFill>
                  <a:srgbClr val="003399"/>
                </a:solidFill>
              </a:rPr>
              <a:t>Both options have been under a feasibility study at the N. A. </a:t>
            </a:r>
            <a:r>
              <a:rPr lang="en-US" sz="2000" dirty="0" err="1">
                <a:solidFill>
                  <a:srgbClr val="003399"/>
                </a:solidFill>
              </a:rPr>
              <a:t>Dollezhal</a:t>
            </a:r>
            <a:r>
              <a:rPr lang="en-US" sz="2000" dirty="0">
                <a:solidFill>
                  <a:srgbClr val="003399"/>
                </a:solidFill>
              </a:rPr>
              <a:t> Research and Development Institute of Power Engineering (Moscow).</a:t>
            </a:r>
          </a:p>
          <a:p>
            <a:pPr algn="just"/>
            <a:endParaRPr lang="en-US" sz="2000" dirty="0">
              <a:solidFill>
                <a:srgbClr val="003399"/>
              </a:solidFill>
            </a:endParaRPr>
          </a:p>
          <a:p>
            <a:pPr algn="just"/>
            <a:r>
              <a:rPr lang="en-US" sz="2000" dirty="0">
                <a:solidFill>
                  <a:srgbClr val="003399"/>
                </a:solidFill>
              </a:rPr>
              <a:t>The final recommendation made within this study is based on such criteria as achievable neutron characteristics, nuclear safety, engineering complexity, timeline and estimated costs. It was found that the engineering complexity of the second option made its implementation rather uncertain, both in terms of time and costs.</a:t>
            </a:r>
          </a:p>
          <a:p>
            <a:pPr algn="just"/>
            <a:endParaRPr lang="en-US" sz="2000" b="1" dirty="0">
              <a:solidFill>
                <a:srgbClr val="003399"/>
              </a:solidFill>
            </a:endParaRPr>
          </a:p>
          <a:p>
            <a:pPr algn="just"/>
            <a:r>
              <a:rPr lang="en-US" sz="2000" b="1" dirty="0">
                <a:solidFill>
                  <a:srgbClr val="003399"/>
                </a:solidFill>
              </a:rPr>
              <a:t>Therefore, the pulsed neutron reactor IBR-3 with </a:t>
            </a:r>
            <a:r>
              <a:rPr lang="en-US" sz="2000" b="1" dirty="0" err="1">
                <a:solidFill>
                  <a:srgbClr val="003399"/>
                </a:solidFill>
              </a:rPr>
              <a:t>NpN</a:t>
            </a:r>
            <a:r>
              <a:rPr lang="en-US" sz="2000" b="1" dirty="0">
                <a:solidFill>
                  <a:srgbClr val="003399"/>
                </a:solidFill>
              </a:rPr>
              <a:t> fuel will become the working concept for further development of DNS-IV.</a:t>
            </a:r>
            <a:endParaRPr lang="ru-RU" sz="2000" b="1" dirty="0">
              <a:solidFill>
                <a:srgbClr val="003399"/>
              </a:solidFill>
            </a:endParaRPr>
          </a:p>
        </p:txBody>
      </p:sp>
    </p:spTree>
    <p:extLst>
      <p:ext uri="{BB962C8B-B14F-4D97-AF65-F5344CB8AC3E}">
        <p14:creationId xmlns:p14="http://schemas.microsoft.com/office/powerpoint/2010/main" val="29239322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A9C6782-F477-4BBA-8C04-AAFF55A03082}"/>
              </a:ext>
            </a:extLst>
          </p:cNvPr>
          <p:cNvSpPr/>
          <p:nvPr/>
        </p:nvSpPr>
        <p:spPr>
          <a:xfrm>
            <a:off x="-53516" y="38100"/>
            <a:ext cx="12143917"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Development of the concept for a new neutron source at JINR</a:t>
            </a:r>
          </a:p>
        </p:txBody>
      </p:sp>
      <p:pic>
        <p:nvPicPr>
          <p:cNvPr id="4" name="Рисунок 3">
            <a:extLst>
              <a:ext uri="{FF2B5EF4-FFF2-40B4-BE49-F238E27FC236}">
                <a16:creationId xmlns:a16="http://schemas.microsoft.com/office/drawing/2014/main" id="{07D462A2-DF8B-4506-90AF-9113EF7CE44D}"/>
              </a:ext>
            </a:extLst>
          </p:cNvPr>
          <p:cNvPicPr>
            <a:picLocks noChangeAspect="1"/>
          </p:cNvPicPr>
          <p:nvPr/>
        </p:nvPicPr>
        <p:blipFill rotWithShape="1">
          <a:blip r:embed="rId3"/>
          <a:srcRect l="9455" r="3312"/>
          <a:stretch/>
        </p:blipFill>
        <p:spPr>
          <a:xfrm>
            <a:off x="257631" y="1255002"/>
            <a:ext cx="5083626" cy="3885936"/>
          </a:xfrm>
          <a:prstGeom prst="rect">
            <a:avLst/>
          </a:prstGeom>
        </p:spPr>
      </p:pic>
      <p:sp>
        <p:nvSpPr>
          <p:cNvPr id="5" name="Заголовок 3">
            <a:extLst>
              <a:ext uri="{FF2B5EF4-FFF2-40B4-BE49-F238E27FC236}">
                <a16:creationId xmlns:a16="http://schemas.microsoft.com/office/drawing/2014/main" id="{A02BCF56-F00B-444B-ABD8-769115D646B6}"/>
              </a:ext>
            </a:extLst>
          </p:cNvPr>
          <p:cNvSpPr txBox="1">
            <a:spLocks/>
          </p:cNvSpPr>
          <p:nvPr/>
        </p:nvSpPr>
        <p:spPr>
          <a:xfrm>
            <a:off x="5675088" y="1255002"/>
            <a:ext cx="6244768" cy="1749456"/>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400" kern="0" dirty="0"/>
              <a:t>Joint  meeting of the Presidium of the Science and Technology Council of the “</a:t>
            </a:r>
            <a:r>
              <a:rPr lang="en-US" sz="2400" kern="0" dirty="0" err="1"/>
              <a:t>Rosatom</a:t>
            </a:r>
            <a:r>
              <a:rPr lang="en-US" sz="2400" kern="0" dirty="0"/>
              <a:t>” State Atomic Energy Corporation and leaders of the Joint Institute for Nuclear Research</a:t>
            </a:r>
            <a:endParaRPr lang="ru-RU" sz="2400" kern="0" dirty="0"/>
          </a:p>
        </p:txBody>
      </p:sp>
      <p:sp>
        <p:nvSpPr>
          <p:cNvPr id="6" name="TextBox 5">
            <a:extLst>
              <a:ext uri="{FF2B5EF4-FFF2-40B4-BE49-F238E27FC236}">
                <a16:creationId xmlns:a16="http://schemas.microsoft.com/office/drawing/2014/main" id="{5CE84E7C-700A-4BEC-B8D1-A9E36D011806}"/>
              </a:ext>
            </a:extLst>
          </p:cNvPr>
          <p:cNvSpPr txBox="1"/>
          <p:nvPr/>
        </p:nvSpPr>
        <p:spPr>
          <a:xfrm>
            <a:off x="5660574" y="3043570"/>
            <a:ext cx="6244768" cy="2031325"/>
          </a:xfrm>
          <a:prstGeom prst="rect">
            <a:avLst/>
          </a:prstGeom>
          <a:noFill/>
        </p:spPr>
        <p:txBody>
          <a:bodyPr wrap="square" rtlCol="0">
            <a:spAutoFit/>
          </a:bodyPr>
          <a:lstStyle/>
          <a:p>
            <a:pPr algn="just"/>
            <a:r>
              <a:rPr lang="en-US" dirty="0"/>
              <a:t>The State Corporation “</a:t>
            </a:r>
            <a:r>
              <a:rPr lang="en-US" dirty="0" err="1"/>
              <a:t>Rosatom</a:t>
            </a:r>
            <a:r>
              <a:rPr lang="en-US" dirty="0"/>
              <a:t>” and the Joint Institute for Nuclear Researcher signed a cooperation agreement on partnership interaction in some issues of leading scientific projects, including the development of the NICA collider complex, the Superheavy Element Factory, the use of the IBR-2 pulse reactor </a:t>
            </a:r>
            <a:r>
              <a:rPr lang="en-US" b="1" dirty="0">
                <a:solidFill>
                  <a:srgbClr val="C00000"/>
                </a:solidFill>
              </a:rPr>
              <a:t>and the development of a new pulse reactor facility in Dubna.</a:t>
            </a:r>
            <a:endParaRPr lang="ru-RU" b="1" dirty="0">
              <a:solidFill>
                <a:srgbClr val="C00000"/>
              </a:solidFill>
            </a:endParaRPr>
          </a:p>
        </p:txBody>
      </p:sp>
      <p:sp>
        <p:nvSpPr>
          <p:cNvPr id="7" name="TextBox 6">
            <a:extLst>
              <a:ext uri="{FF2B5EF4-FFF2-40B4-BE49-F238E27FC236}">
                <a16:creationId xmlns:a16="http://schemas.microsoft.com/office/drawing/2014/main" id="{E3108604-02E5-4BE7-BA90-358ADD7DB8EB}"/>
              </a:ext>
            </a:extLst>
          </p:cNvPr>
          <p:cNvSpPr txBox="1"/>
          <p:nvPr/>
        </p:nvSpPr>
        <p:spPr>
          <a:xfrm>
            <a:off x="576696" y="5537869"/>
            <a:ext cx="11092789" cy="646331"/>
          </a:xfrm>
          <a:prstGeom prst="rect">
            <a:avLst/>
          </a:prstGeom>
          <a:noFill/>
        </p:spPr>
        <p:txBody>
          <a:bodyPr wrap="square" rtlCol="0">
            <a:spAutoFit/>
          </a:bodyPr>
          <a:lstStyle/>
          <a:p>
            <a:pPr algn="just"/>
            <a:r>
              <a:rPr lang="en-US" dirty="0"/>
              <a:t>The IBR-3 fast pulse reactor was a topic of the report by FLNP Scientific Leader, RAS Corresponding Member V. L. </a:t>
            </a:r>
            <a:r>
              <a:rPr lang="en-US" dirty="0" err="1"/>
              <a:t>Aksenov</a:t>
            </a:r>
            <a:r>
              <a:rPr lang="en-US" dirty="0"/>
              <a:t>; the co-author of the report was A. V. </a:t>
            </a:r>
            <a:r>
              <a:rPr lang="en-US" dirty="0" err="1"/>
              <a:t>Lopatkin</a:t>
            </a:r>
            <a:r>
              <a:rPr lang="en-US" dirty="0"/>
              <a:t> (NIKIET).</a:t>
            </a:r>
            <a:endParaRPr lang="ru-RU" dirty="0"/>
          </a:p>
        </p:txBody>
      </p:sp>
    </p:spTree>
    <p:extLst>
      <p:ext uri="{BB962C8B-B14F-4D97-AF65-F5344CB8AC3E}">
        <p14:creationId xmlns:p14="http://schemas.microsoft.com/office/powerpoint/2010/main" val="3384222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5EF17FCE-DC27-49E5-8C87-BC639DAAC743}"/>
              </a:ext>
            </a:extLst>
          </p:cNvPr>
          <p:cNvSpPr/>
          <p:nvPr/>
        </p:nvSpPr>
        <p:spPr>
          <a:xfrm>
            <a:off x="0" y="5050970"/>
            <a:ext cx="12192000" cy="1821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5" name="Прямоугольник 4">
            <a:extLst>
              <a:ext uri="{FF2B5EF4-FFF2-40B4-BE49-F238E27FC236}">
                <a16:creationId xmlns:a16="http://schemas.microsoft.com/office/drawing/2014/main" id="{0D9D93E0-F855-432A-B463-FD6D4A3A4141}"/>
              </a:ext>
            </a:extLst>
          </p:cNvPr>
          <p:cNvSpPr/>
          <p:nvPr/>
        </p:nvSpPr>
        <p:spPr>
          <a:xfrm>
            <a:off x="-53516" y="38100"/>
            <a:ext cx="12143917"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Development of the concept for a new neutron source at JINR</a:t>
            </a:r>
          </a:p>
        </p:txBody>
      </p:sp>
      <p:pic>
        <p:nvPicPr>
          <p:cNvPr id="6" name="Рисунок 5">
            <a:extLst>
              <a:ext uri="{FF2B5EF4-FFF2-40B4-BE49-F238E27FC236}">
                <a16:creationId xmlns:a16="http://schemas.microsoft.com/office/drawing/2014/main" id="{8B795B7B-74D0-4178-ABBA-916DBC7DCEF2}"/>
              </a:ext>
            </a:extLst>
          </p:cNvPr>
          <p:cNvPicPr>
            <a:picLocks noChangeAspect="1"/>
          </p:cNvPicPr>
          <p:nvPr/>
        </p:nvPicPr>
        <p:blipFill rotWithShape="1">
          <a:blip r:embed="rId2"/>
          <a:srcRect l="3359" t="1267" r="10001" b="6521"/>
          <a:stretch/>
        </p:blipFill>
        <p:spPr>
          <a:xfrm>
            <a:off x="1008644" y="1684350"/>
            <a:ext cx="9993186" cy="5179089"/>
          </a:xfrm>
          <a:prstGeom prst="rect">
            <a:avLst/>
          </a:prstGeom>
        </p:spPr>
      </p:pic>
      <p:sp>
        <p:nvSpPr>
          <p:cNvPr id="7" name="Прямоугольник 6">
            <a:extLst>
              <a:ext uri="{FF2B5EF4-FFF2-40B4-BE49-F238E27FC236}">
                <a16:creationId xmlns:a16="http://schemas.microsoft.com/office/drawing/2014/main" id="{A3BE70BF-2496-415C-A312-4428D82A283A}"/>
              </a:ext>
            </a:extLst>
          </p:cNvPr>
          <p:cNvSpPr/>
          <p:nvPr/>
        </p:nvSpPr>
        <p:spPr>
          <a:xfrm>
            <a:off x="1640114" y="1510181"/>
            <a:ext cx="8926286" cy="646331"/>
          </a:xfrm>
          <a:prstGeom prst="rect">
            <a:avLst/>
          </a:prstGeom>
          <a:solidFill>
            <a:schemeClr val="bg1"/>
          </a:solidFill>
        </p:spPr>
        <p:txBody>
          <a:bodyPr wrap="square">
            <a:spAutoFit/>
          </a:bodyPr>
          <a:lstStyle/>
          <a:p>
            <a:pPr algn="ct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p>
          <a:p>
            <a:pPr algn="ctr"/>
            <a:r>
              <a:rPr lang="en-US" b="1" dirty="0">
                <a:latin typeface="Times New Roman" panose="02020603050405020304" pitchFamily="18" charset="0"/>
                <a:ea typeface="Times New Roman" panose="02020603050405020304" pitchFamily="18" charset="0"/>
                <a:cs typeface="Times New Roman" panose="02020603050405020304" pitchFamily="18" charset="0"/>
              </a:rPr>
              <a:t>Roadmap for the construction of the IBR-3 pulsed fast neutron reactor at JINR</a:t>
            </a:r>
          </a:p>
        </p:txBody>
      </p:sp>
      <p:sp>
        <p:nvSpPr>
          <p:cNvPr id="3" name="Прямоугольник 2">
            <a:extLst>
              <a:ext uri="{FF2B5EF4-FFF2-40B4-BE49-F238E27FC236}">
                <a16:creationId xmlns:a16="http://schemas.microsoft.com/office/drawing/2014/main" id="{F24EF6AC-D791-4D0F-9889-5126A89DE98D}"/>
              </a:ext>
            </a:extLst>
          </p:cNvPr>
          <p:cNvSpPr/>
          <p:nvPr/>
        </p:nvSpPr>
        <p:spPr>
          <a:xfrm>
            <a:off x="401413" y="913658"/>
            <a:ext cx="11234058" cy="877163"/>
          </a:xfrm>
          <a:prstGeom prst="rect">
            <a:avLst/>
          </a:prstGeom>
        </p:spPr>
        <p:txBody>
          <a:bodyPr wrap="square">
            <a:spAutoFit/>
          </a:bodyPr>
          <a:lstStyle/>
          <a:p>
            <a:pPr algn="just">
              <a:spcAft>
                <a:spcPts val="0"/>
              </a:spcAft>
            </a:pPr>
            <a:r>
              <a:rPr lang="en-US" sz="1700" dirty="0">
                <a:solidFill>
                  <a:srgbClr val="003399"/>
                </a:solidFill>
                <a:ea typeface="Times New Roman" panose="02020603050405020304" pitchFamily="18" charset="0"/>
                <a:cs typeface="Times New Roman" panose="02020603050405020304" pitchFamily="18" charset="0"/>
              </a:rPr>
              <a:t>The PAC notes the starting of JINR cooperation with the A.A. </a:t>
            </a:r>
            <a:r>
              <a:rPr lang="en-US" sz="1700" dirty="0" err="1">
                <a:solidFill>
                  <a:srgbClr val="003399"/>
                </a:solidFill>
                <a:ea typeface="Times New Roman" panose="02020603050405020304" pitchFamily="18" charset="0"/>
                <a:cs typeface="Times New Roman" panose="02020603050405020304" pitchFamily="18" charset="0"/>
              </a:rPr>
              <a:t>Bochvar</a:t>
            </a:r>
            <a:r>
              <a:rPr lang="en-US" sz="1700" dirty="0">
                <a:solidFill>
                  <a:srgbClr val="003399"/>
                </a:solidFill>
                <a:ea typeface="Times New Roman" panose="02020603050405020304" pitchFamily="18" charset="0"/>
                <a:cs typeface="Times New Roman" panose="02020603050405020304" pitchFamily="18" charset="0"/>
              </a:rPr>
              <a:t> High-technology Research Institute of Inorganic Materials (Moscow) aimed at developing a roadmap for </a:t>
            </a:r>
            <a:r>
              <a:rPr lang="en-US" sz="1700" dirty="0" err="1">
                <a:solidFill>
                  <a:srgbClr val="003399"/>
                </a:solidFill>
                <a:ea typeface="Times New Roman" panose="02020603050405020304" pitchFamily="18" charset="0"/>
                <a:cs typeface="Times New Roman" panose="02020603050405020304" pitchFamily="18" charset="0"/>
              </a:rPr>
              <a:t>NpN</a:t>
            </a:r>
            <a:r>
              <a:rPr lang="en-US" sz="1700" dirty="0">
                <a:solidFill>
                  <a:srgbClr val="003399"/>
                </a:solidFill>
                <a:ea typeface="Times New Roman" panose="02020603050405020304" pitchFamily="18" charset="0"/>
                <a:cs typeface="Times New Roman" panose="02020603050405020304" pitchFamily="18" charset="0"/>
              </a:rPr>
              <a:t> reactor fuel fabrication.</a:t>
            </a:r>
            <a:r>
              <a:rPr lang="ru-RU" sz="1700" dirty="0">
                <a:solidFill>
                  <a:srgbClr val="003399"/>
                </a:solidFill>
                <a:ea typeface="Times New Roman" panose="02020603050405020304" pitchFamily="18" charset="0"/>
                <a:cs typeface="Times New Roman" panose="02020603050405020304" pitchFamily="18" charset="0"/>
              </a:rPr>
              <a:t> </a:t>
            </a:r>
            <a:r>
              <a:rPr lang="en-US" sz="1700" dirty="0">
                <a:solidFill>
                  <a:srgbClr val="003399"/>
                </a:solidFill>
                <a:ea typeface="Times New Roman" panose="02020603050405020304" pitchFamily="18" charset="0"/>
                <a:cs typeface="Times New Roman" panose="02020603050405020304" pitchFamily="18" charset="0"/>
              </a:rPr>
              <a:t>The PAC also welcomes presenting the detailed roadmap for the DNS-IV implementation.</a:t>
            </a:r>
            <a:endParaRPr lang="ru-RU" sz="1700" dirty="0">
              <a:solidFill>
                <a:srgbClr val="003399"/>
              </a:solidFill>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1383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A68ED94E-7952-420A-8752-153B1C05972F}"/>
              </a:ext>
            </a:extLst>
          </p:cNvPr>
          <p:cNvSpPr/>
          <p:nvPr/>
        </p:nvSpPr>
        <p:spPr>
          <a:xfrm>
            <a:off x="0" y="5031920"/>
            <a:ext cx="12192000" cy="1821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6" name="Прямоугольник 5">
            <a:extLst>
              <a:ext uri="{FF2B5EF4-FFF2-40B4-BE49-F238E27FC236}">
                <a16:creationId xmlns:a16="http://schemas.microsoft.com/office/drawing/2014/main" id="{3CAACB39-4EC6-4FCD-A48E-76FA2005413E}"/>
              </a:ext>
            </a:extLst>
          </p:cNvPr>
          <p:cNvSpPr/>
          <p:nvPr/>
        </p:nvSpPr>
        <p:spPr>
          <a:xfrm>
            <a:off x="-53516" y="38100"/>
            <a:ext cx="12143917"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Development of the concept for a new neutron source at JINR</a:t>
            </a:r>
          </a:p>
        </p:txBody>
      </p:sp>
      <p:grpSp>
        <p:nvGrpSpPr>
          <p:cNvPr id="7" name="Группа 6">
            <a:extLst>
              <a:ext uri="{FF2B5EF4-FFF2-40B4-BE49-F238E27FC236}">
                <a16:creationId xmlns:a16="http://schemas.microsoft.com/office/drawing/2014/main" id="{90A47231-DC61-4389-B05E-AB8B825D6934}"/>
              </a:ext>
            </a:extLst>
          </p:cNvPr>
          <p:cNvGrpSpPr/>
          <p:nvPr/>
        </p:nvGrpSpPr>
        <p:grpSpPr>
          <a:xfrm>
            <a:off x="928588" y="1021215"/>
            <a:ext cx="10768113" cy="5665335"/>
            <a:chOff x="95884" y="7098"/>
            <a:chExt cx="12036513" cy="6332668"/>
          </a:xfrm>
        </p:grpSpPr>
        <p:pic>
          <p:nvPicPr>
            <p:cNvPr id="8" name="Рисунок 7">
              <a:extLst>
                <a:ext uri="{FF2B5EF4-FFF2-40B4-BE49-F238E27FC236}">
                  <a16:creationId xmlns:a16="http://schemas.microsoft.com/office/drawing/2014/main" id="{A48C637D-45AA-4F81-968B-127FFC49EA3F}"/>
                </a:ext>
              </a:extLst>
            </p:cNvPr>
            <p:cNvPicPr>
              <a:picLocks noChangeAspect="1"/>
            </p:cNvPicPr>
            <p:nvPr/>
          </p:nvPicPr>
          <p:blipFill rotWithShape="1">
            <a:blip r:embed="rId2"/>
            <a:srcRect l="1383" t="4928"/>
            <a:stretch/>
          </p:blipFill>
          <p:spPr>
            <a:xfrm>
              <a:off x="98270" y="500913"/>
              <a:ext cx="12034127" cy="1305289"/>
            </a:xfrm>
            <a:prstGeom prst="rect">
              <a:avLst/>
            </a:prstGeom>
          </p:spPr>
        </p:pic>
        <p:pic>
          <p:nvPicPr>
            <p:cNvPr id="9" name="Рисунок 8">
              <a:extLst>
                <a:ext uri="{FF2B5EF4-FFF2-40B4-BE49-F238E27FC236}">
                  <a16:creationId xmlns:a16="http://schemas.microsoft.com/office/drawing/2014/main" id="{AE14931C-E13E-4672-B714-4DCC9A35FAAD}"/>
                </a:ext>
              </a:extLst>
            </p:cNvPr>
            <p:cNvPicPr>
              <a:picLocks noChangeAspect="1"/>
            </p:cNvPicPr>
            <p:nvPr/>
          </p:nvPicPr>
          <p:blipFill rotWithShape="1">
            <a:blip r:embed="rId3"/>
            <a:srcRect l="1747" t="-7701"/>
            <a:stretch/>
          </p:blipFill>
          <p:spPr>
            <a:xfrm>
              <a:off x="95884" y="7098"/>
              <a:ext cx="11998462" cy="484689"/>
            </a:xfrm>
            <a:prstGeom prst="rect">
              <a:avLst/>
            </a:prstGeom>
          </p:spPr>
        </p:pic>
        <p:pic>
          <p:nvPicPr>
            <p:cNvPr id="10" name="Рисунок 9">
              <a:extLst>
                <a:ext uri="{FF2B5EF4-FFF2-40B4-BE49-F238E27FC236}">
                  <a16:creationId xmlns:a16="http://schemas.microsoft.com/office/drawing/2014/main" id="{6F050131-EFED-4FEE-90A6-E0AE50873CD9}"/>
                </a:ext>
              </a:extLst>
            </p:cNvPr>
            <p:cNvPicPr>
              <a:picLocks noChangeAspect="1"/>
            </p:cNvPicPr>
            <p:nvPr/>
          </p:nvPicPr>
          <p:blipFill rotWithShape="1">
            <a:blip r:embed="rId4"/>
            <a:srcRect l="1165"/>
            <a:stretch/>
          </p:blipFill>
          <p:spPr>
            <a:xfrm>
              <a:off x="106532" y="1731721"/>
              <a:ext cx="11987814" cy="4608045"/>
            </a:xfrm>
            <a:prstGeom prst="rect">
              <a:avLst/>
            </a:prstGeom>
          </p:spPr>
        </p:pic>
      </p:grpSp>
    </p:spTree>
    <p:extLst>
      <p:ext uri="{BB962C8B-B14F-4D97-AF65-F5344CB8AC3E}">
        <p14:creationId xmlns:p14="http://schemas.microsoft.com/office/powerpoint/2010/main" val="104148120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0DC235FA-81EA-4A6A-AD91-284ECC8043D3}"/>
              </a:ext>
            </a:extLst>
          </p:cNvPr>
          <p:cNvSpPr/>
          <p:nvPr/>
        </p:nvSpPr>
        <p:spPr>
          <a:xfrm>
            <a:off x="524784" y="1451459"/>
            <a:ext cx="10987316" cy="3539430"/>
          </a:xfrm>
          <a:prstGeom prst="rect">
            <a:avLst/>
          </a:prstGeom>
        </p:spPr>
        <p:txBody>
          <a:bodyPr wrap="square">
            <a:spAutoFit/>
          </a:bodyPr>
          <a:lstStyle/>
          <a:p>
            <a:pPr algn="just">
              <a:spcAft>
                <a:spcPts val="0"/>
              </a:spcAft>
            </a:pPr>
            <a:r>
              <a:rPr lang="en-US" sz="2800" u="sng" dirty="0">
                <a:solidFill>
                  <a:srgbClr val="003399"/>
                </a:solidFill>
                <a:ea typeface="Times New Roman" panose="02020603050405020304" pitchFamily="18" charset="0"/>
                <a:cs typeface="Times New Roman" panose="02020603050405020304" pitchFamily="18" charset="0"/>
              </a:rPr>
              <a:t>Recommendation 1.</a:t>
            </a:r>
            <a:r>
              <a:rPr lang="en-US" sz="2800" dirty="0">
                <a:solidFill>
                  <a:srgbClr val="003399"/>
                </a:solidFill>
                <a:ea typeface="Times New Roman" panose="02020603050405020304" pitchFamily="18" charset="0"/>
                <a:cs typeface="Times New Roman" panose="02020603050405020304" pitchFamily="18" charset="0"/>
              </a:rPr>
              <a:t> The PAC congratulates the FLNP Directorate on determining the working concept of the new neutron source and recommends its deeper elaboration.</a:t>
            </a:r>
          </a:p>
          <a:p>
            <a:pPr algn="just">
              <a:spcAft>
                <a:spcPts val="0"/>
              </a:spcAft>
            </a:pPr>
            <a:endParaRPr lang="ru-RU" sz="2800" dirty="0">
              <a:solidFill>
                <a:srgbClr val="003399"/>
              </a:solidFill>
              <a:ea typeface="Times New Roman" panose="02020603050405020304" pitchFamily="18" charset="0"/>
              <a:cs typeface="Times New Roman" panose="02020603050405020304" pitchFamily="18" charset="0"/>
            </a:endParaRPr>
          </a:p>
          <a:p>
            <a:pPr algn="just">
              <a:spcAft>
                <a:spcPts val="0"/>
              </a:spcAft>
            </a:pPr>
            <a:r>
              <a:rPr lang="en-US" sz="2800" u="sng" dirty="0">
                <a:solidFill>
                  <a:srgbClr val="003399"/>
                </a:solidFill>
                <a:ea typeface="Times New Roman" panose="02020603050405020304" pitchFamily="18" charset="0"/>
                <a:cs typeface="Times New Roman" panose="02020603050405020304" pitchFamily="18" charset="0"/>
              </a:rPr>
              <a:t>Recommendation 2.</a:t>
            </a:r>
            <a:r>
              <a:rPr lang="en-US" sz="2800" dirty="0">
                <a:solidFill>
                  <a:srgbClr val="003399"/>
                </a:solidFill>
                <a:ea typeface="Times New Roman" panose="02020603050405020304" pitchFamily="18" charset="0"/>
                <a:cs typeface="Times New Roman" panose="02020603050405020304" pitchFamily="18" charset="0"/>
              </a:rPr>
              <a:t> The PAC has significant concerns about the background of the new facility and draws attention to the crucial importance of achieving background levels on IBR-3 and its instruments corresponding to the world-best practice.</a:t>
            </a:r>
            <a:endParaRPr lang="ru-RU" sz="2800" dirty="0">
              <a:solidFill>
                <a:srgbClr val="003399"/>
              </a:solidFill>
              <a:ea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831DB42A-9ED1-4CAB-B4C8-BD9DADA4BDB0}"/>
              </a:ext>
            </a:extLst>
          </p:cNvPr>
          <p:cNvSpPr/>
          <p:nvPr/>
        </p:nvSpPr>
        <p:spPr>
          <a:xfrm>
            <a:off x="-53516" y="38100"/>
            <a:ext cx="12143917"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Development of the concept for a new neutron source at JINR</a:t>
            </a:r>
          </a:p>
        </p:txBody>
      </p:sp>
    </p:spTree>
    <p:extLst>
      <p:ext uri="{BB962C8B-B14F-4D97-AF65-F5344CB8AC3E}">
        <p14:creationId xmlns:p14="http://schemas.microsoft.com/office/powerpoint/2010/main" val="12834585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10">
            <a:extLst>
              <a:ext uri="{FF2B5EF4-FFF2-40B4-BE49-F238E27FC236}">
                <a16:creationId xmlns:a16="http://schemas.microsoft.com/office/drawing/2014/main" id="{91E2795B-8B99-4E73-A872-A71994A637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918"/>
          <a:stretch/>
        </p:blipFill>
        <p:spPr bwMode="auto">
          <a:xfrm>
            <a:off x="2093683" y="2715341"/>
            <a:ext cx="5337631" cy="378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a:extLst>
              <a:ext uri="{FF2B5EF4-FFF2-40B4-BE49-F238E27FC236}">
                <a16:creationId xmlns:a16="http://schemas.microsoft.com/office/drawing/2014/main" id="{F9E77554-EE56-4F19-AD8C-13D7AFB6F9DF}"/>
              </a:ext>
            </a:extLst>
          </p:cNvPr>
          <p:cNvSpPr/>
          <p:nvPr/>
        </p:nvSpPr>
        <p:spPr>
          <a:xfrm>
            <a:off x="8763000" y="854075"/>
            <a:ext cx="3422649" cy="5737225"/>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Прямоугольник 10">
            <a:extLst>
              <a:ext uri="{FF2B5EF4-FFF2-40B4-BE49-F238E27FC236}">
                <a16:creationId xmlns:a16="http://schemas.microsoft.com/office/drawing/2014/main" id="{66C198EC-3395-44EB-9511-FA94C2D21A96}"/>
              </a:ext>
            </a:extLst>
          </p:cNvPr>
          <p:cNvSpPr/>
          <p:nvPr/>
        </p:nvSpPr>
        <p:spPr>
          <a:xfrm>
            <a:off x="291914" y="2518241"/>
            <a:ext cx="1739900" cy="1114111"/>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Text Box 6">
            <a:extLst>
              <a:ext uri="{FF2B5EF4-FFF2-40B4-BE49-F238E27FC236}">
                <a16:creationId xmlns:a16="http://schemas.microsoft.com/office/drawing/2014/main" id="{44D59ABC-3374-401E-AAF3-D71D68877BD9}"/>
              </a:ext>
            </a:extLst>
          </p:cNvPr>
          <p:cNvSpPr txBox="1">
            <a:spLocks noChangeArrowheads="1"/>
          </p:cNvSpPr>
          <p:nvPr/>
        </p:nvSpPr>
        <p:spPr bwMode="auto">
          <a:xfrm>
            <a:off x="8965754" y="841375"/>
            <a:ext cx="3132137"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err="1">
                <a:solidFill>
                  <a:srgbClr val="008000"/>
                </a:solidFill>
                <a:cs typeface="+mn-cs"/>
              </a:rPr>
              <a:t>Diffractometers</a:t>
            </a:r>
            <a:r>
              <a:rPr lang="en-US" b="1" kern="0" dirty="0">
                <a:solidFill>
                  <a:srgbClr val="008000"/>
                </a:solidFill>
                <a:cs typeface="+mn-cs"/>
              </a:rPr>
              <a:t>:</a:t>
            </a:r>
          </a:p>
          <a:p>
            <a:pPr eaLnBrk="1" fontAlgn="auto" hangingPunct="1">
              <a:spcBef>
                <a:spcPct val="50000"/>
              </a:spcBef>
              <a:spcAft>
                <a:spcPts val="0"/>
              </a:spcAft>
              <a:defRPr/>
            </a:pPr>
            <a:r>
              <a:rPr lang="en-US" b="1" kern="0" dirty="0">
                <a:solidFill>
                  <a:srgbClr val="008000"/>
                </a:solidFill>
                <a:cs typeface="+mn-cs"/>
              </a:rPr>
              <a:t>HRFD, DN-6, RTD, DN-12,</a:t>
            </a:r>
            <a:r>
              <a:rPr lang="ru-RU" b="1" kern="0" dirty="0">
                <a:solidFill>
                  <a:srgbClr val="008000"/>
                </a:solidFill>
                <a:cs typeface="+mn-cs"/>
              </a:rPr>
              <a:t> </a:t>
            </a:r>
            <a:r>
              <a:rPr lang="en-US" b="1" kern="0" dirty="0">
                <a:solidFill>
                  <a:srgbClr val="008000"/>
                </a:solidFill>
                <a:cs typeface="+mn-cs"/>
              </a:rPr>
              <a:t>FSD, SKAT/Epsilon, FSS</a:t>
            </a:r>
            <a:endParaRPr lang="ru-RU" b="1" kern="0" dirty="0">
              <a:solidFill>
                <a:srgbClr val="008000"/>
              </a:solidFill>
              <a:cs typeface="+mn-cs"/>
            </a:endParaRPr>
          </a:p>
        </p:txBody>
      </p:sp>
      <p:sp>
        <p:nvSpPr>
          <p:cNvPr id="14" name="Text Box 7">
            <a:extLst>
              <a:ext uri="{FF2B5EF4-FFF2-40B4-BE49-F238E27FC236}">
                <a16:creationId xmlns:a16="http://schemas.microsoft.com/office/drawing/2014/main" id="{06BFA10C-B3D0-49B2-AEF8-6BD05A35E087}"/>
              </a:ext>
            </a:extLst>
          </p:cNvPr>
          <p:cNvSpPr txBox="1">
            <a:spLocks noChangeArrowheads="1"/>
          </p:cNvSpPr>
          <p:nvPr/>
        </p:nvSpPr>
        <p:spPr bwMode="auto">
          <a:xfrm>
            <a:off x="8967341" y="2600325"/>
            <a:ext cx="29162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a:solidFill>
                  <a:srgbClr val="CC0066"/>
                </a:solidFill>
                <a:cs typeface="+mn-cs"/>
              </a:rPr>
              <a:t>Small Angle Scattering Spectrometer: </a:t>
            </a:r>
            <a:r>
              <a:rPr lang="en-US" b="1" kern="0" dirty="0" err="1">
                <a:solidFill>
                  <a:srgbClr val="CC0066"/>
                </a:solidFill>
                <a:cs typeface="+mn-cs"/>
              </a:rPr>
              <a:t>YuMO</a:t>
            </a:r>
            <a:endParaRPr lang="ru-RU" b="1" kern="0" dirty="0">
              <a:solidFill>
                <a:srgbClr val="CC0066"/>
              </a:solidFill>
              <a:cs typeface="+mn-cs"/>
            </a:endParaRPr>
          </a:p>
        </p:txBody>
      </p:sp>
      <p:sp>
        <p:nvSpPr>
          <p:cNvPr id="15" name="Text Box 8">
            <a:extLst>
              <a:ext uri="{FF2B5EF4-FFF2-40B4-BE49-F238E27FC236}">
                <a16:creationId xmlns:a16="http://schemas.microsoft.com/office/drawing/2014/main" id="{C380DE4B-8F8C-44FB-9606-C053969A4778}"/>
              </a:ext>
            </a:extLst>
          </p:cNvPr>
          <p:cNvSpPr txBox="1">
            <a:spLocks noChangeArrowheads="1"/>
          </p:cNvSpPr>
          <p:nvPr/>
        </p:nvSpPr>
        <p:spPr bwMode="auto">
          <a:xfrm>
            <a:off x="8965753" y="1852613"/>
            <a:ext cx="332898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err="1">
                <a:solidFill>
                  <a:srgbClr val="3333FF"/>
                </a:solidFill>
                <a:cs typeface="+mn-cs"/>
              </a:rPr>
              <a:t>Reflectometers</a:t>
            </a:r>
            <a:r>
              <a:rPr lang="en-US" b="1" kern="0" dirty="0">
                <a:solidFill>
                  <a:srgbClr val="3333FF"/>
                </a:solidFill>
                <a:cs typeface="+mn-cs"/>
              </a:rPr>
              <a:t>:</a:t>
            </a:r>
          </a:p>
          <a:p>
            <a:pPr eaLnBrk="1" fontAlgn="auto" hangingPunct="1">
              <a:spcBef>
                <a:spcPct val="50000"/>
              </a:spcBef>
              <a:spcAft>
                <a:spcPts val="0"/>
              </a:spcAft>
              <a:defRPr/>
            </a:pPr>
            <a:r>
              <a:rPr lang="en-US" b="1" kern="0" dirty="0">
                <a:solidFill>
                  <a:srgbClr val="3333FF"/>
                </a:solidFill>
                <a:cs typeface="+mn-cs"/>
              </a:rPr>
              <a:t>REMUR, REFLEX, GRAINS</a:t>
            </a:r>
            <a:endParaRPr lang="ru-RU" b="1" kern="0" dirty="0">
              <a:solidFill>
                <a:srgbClr val="3333FF"/>
              </a:solidFill>
              <a:cs typeface="+mn-cs"/>
            </a:endParaRPr>
          </a:p>
        </p:txBody>
      </p:sp>
      <p:sp>
        <p:nvSpPr>
          <p:cNvPr id="16" name="Text Box 9">
            <a:extLst>
              <a:ext uri="{FF2B5EF4-FFF2-40B4-BE49-F238E27FC236}">
                <a16:creationId xmlns:a16="http://schemas.microsoft.com/office/drawing/2014/main" id="{BE5D7A78-0F70-4050-9E04-CC3AB1C1D3C6}"/>
              </a:ext>
            </a:extLst>
          </p:cNvPr>
          <p:cNvSpPr txBox="1">
            <a:spLocks noChangeArrowheads="1"/>
          </p:cNvSpPr>
          <p:nvPr/>
        </p:nvSpPr>
        <p:spPr bwMode="auto">
          <a:xfrm>
            <a:off x="8973691" y="3173413"/>
            <a:ext cx="2843213"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a:solidFill>
                  <a:srgbClr val="993300"/>
                </a:solidFill>
                <a:cs typeface="+mn-cs"/>
              </a:rPr>
              <a:t>Inelastic Neutron Scattering Spectrometers:</a:t>
            </a:r>
          </a:p>
          <a:p>
            <a:pPr eaLnBrk="1" fontAlgn="auto" hangingPunct="1">
              <a:spcBef>
                <a:spcPct val="50000"/>
              </a:spcBef>
              <a:spcAft>
                <a:spcPts val="0"/>
              </a:spcAft>
              <a:defRPr/>
            </a:pPr>
            <a:r>
              <a:rPr lang="en-US" b="1" kern="0" dirty="0">
                <a:solidFill>
                  <a:srgbClr val="993300"/>
                </a:solidFill>
                <a:cs typeface="+mn-cs"/>
              </a:rPr>
              <a:t>NERA, DIN-2PI</a:t>
            </a:r>
            <a:endParaRPr lang="ru-RU" b="1" kern="0" dirty="0">
              <a:solidFill>
                <a:srgbClr val="993300"/>
              </a:solidFill>
              <a:cs typeface="+mn-cs"/>
            </a:endParaRPr>
          </a:p>
        </p:txBody>
      </p:sp>
      <p:sp>
        <p:nvSpPr>
          <p:cNvPr id="17" name="Text Box 9">
            <a:extLst>
              <a:ext uri="{FF2B5EF4-FFF2-40B4-BE49-F238E27FC236}">
                <a16:creationId xmlns:a16="http://schemas.microsoft.com/office/drawing/2014/main" id="{953D3DCC-725B-443D-8FD4-7003F139FE8D}"/>
              </a:ext>
            </a:extLst>
          </p:cNvPr>
          <p:cNvSpPr txBox="1">
            <a:spLocks noChangeArrowheads="1"/>
          </p:cNvSpPr>
          <p:nvPr/>
        </p:nvSpPr>
        <p:spPr bwMode="auto">
          <a:xfrm>
            <a:off x="8948291" y="5097349"/>
            <a:ext cx="295751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a:solidFill>
                  <a:srgbClr val="7030A0"/>
                </a:solidFill>
                <a:cs typeface="+mn-cs"/>
              </a:rPr>
              <a:t>New Instruments:</a:t>
            </a:r>
          </a:p>
          <a:p>
            <a:pPr eaLnBrk="1" fontAlgn="auto" hangingPunct="1">
              <a:spcBef>
                <a:spcPct val="50000"/>
              </a:spcBef>
              <a:spcAft>
                <a:spcPts val="0"/>
              </a:spcAft>
              <a:defRPr/>
            </a:pPr>
            <a:r>
              <a:rPr lang="en-US" b="1" kern="0" dirty="0">
                <a:solidFill>
                  <a:srgbClr val="7030A0"/>
                </a:solidFill>
                <a:cs typeface="+mn-cs"/>
              </a:rPr>
              <a:t>DN-6, GRAINS, NRT, </a:t>
            </a:r>
            <a:r>
              <a:rPr lang="en-US" b="1" kern="0" dirty="0">
                <a:solidFill>
                  <a:srgbClr val="0070C0"/>
                </a:solidFill>
              </a:rPr>
              <a:t>FSS</a:t>
            </a:r>
            <a:endParaRPr lang="en-US" b="1" kern="0" dirty="0">
              <a:solidFill>
                <a:srgbClr val="7030A0"/>
              </a:solidFill>
              <a:cs typeface="+mn-cs"/>
            </a:endParaRPr>
          </a:p>
        </p:txBody>
      </p:sp>
      <p:sp>
        <p:nvSpPr>
          <p:cNvPr id="18" name="Text Box 9">
            <a:extLst>
              <a:ext uri="{FF2B5EF4-FFF2-40B4-BE49-F238E27FC236}">
                <a16:creationId xmlns:a16="http://schemas.microsoft.com/office/drawing/2014/main" id="{89182EA7-BDBB-43B0-B409-896E7F652634}"/>
              </a:ext>
            </a:extLst>
          </p:cNvPr>
          <p:cNvSpPr txBox="1">
            <a:spLocks noChangeArrowheads="1"/>
          </p:cNvSpPr>
          <p:nvPr/>
        </p:nvSpPr>
        <p:spPr bwMode="auto">
          <a:xfrm>
            <a:off x="8962579" y="5831870"/>
            <a:ext cx="298926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a:solidFill>
                  <a:srgbClr val="0070C0"/>
                </a:solidFill>
                <a:cs typeface="+mn-cs"/>
              </a:rPr>
              <a:t>Reconstruction:</a:t>
            </a:r>
          </a:p>
          <a:p>
            <a:pPr eaLnBrk="1" fontAlgn="auto" hangingPunct="1">
              <a:spcBef>
                <a:spcPct val="50000"/>
              </a:spcBef>
              <a:spcAft>
                <a:spcPts val="0"/>
              </a:spcAft>
              <a:defRPr/>
            </a:pPr>
            <a:r>
              <a:rPr lang="en-US" b="1" kern="0" dirty="0">
                <a:solidFill>
                  <a:srgbClr val="0070C0"/>
                </a:solidFill>
                <a:cs typeface="+mn-cs"/>
              </a:rPr>
              <a:t>REFLEX – SESANS</a:t>
            </a:r>
          </a:p>
        </p:txBody>
      </p:sp>
      <p:sp>
        <p:nvSpPr>
          <p:cNvPr id="19" name="TextBox 6">
            <a:extLst>
              <a:ext uri="{FF2B5EF4-FFF2-40B4-BE49-F238E27FC236}">
                <a16:creationId xmlns:a16="http://schemas.microsoft.com/office/drawing/2014/main" id="{71BBBB30-3364-436E-A4EC-85AE1A4A3A87}"/>
              </a:ext>
            </a:extLst>
          </p:cNvPr>
          <p:cNvSpPr txBox="1">
            <a:spLocks noChangeArrowheads="1"/>
          </p:cNvSpPr>
          <p:nvPr/>
        </p:nvSpPr>
        <p:spPr bwMode="auto">
          <a:xfrm>
            <a:off x="139514" y="2505542"/>
            <a:ext cx="2038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b="1" dirty="0">
                <a:solidFill>
                  <a:srgbClr val="C00000"/>
                </a:solidFill>
              </a:rPr>
              <a:t>2011:</a:t>
            </a:r>
          </a:p>
          <a:p>
            <a:pPr algn="ctr" eaLnBrk="1" hangingPunct="1"/>
            <a:r>
              <a:rPr lang="en-US" sz="2000" b="1" dirty="0">
                <a:solidFill>
                  <a:srgbClr val="C00000"/>
                </a:solidFill>
              </a:rPr>
              <a:t>11 instruments</a:t>
            </a:r>
            <a:br>
              <a:rPr lang="en-US" sz="2000" b="1" dirty="0">
                <a:solidFill>
                  <a:srgbClr val="C00000"/>
                </a:solidFill>
              </a:rPr>
            </a:br>
            <a:r>
              <a:rPr lang="en-US" sz="2000" b="1" dirty="0">
                <a:solidFill>
                  <a:srgbClr val="C00000"/>
                </a:solidFill>
              </a:rPr>
              <a:t>in operation</a:t>
            </a:r>
          </a:p>
        </p:txBody>
      </p:sp>
      <p:sp>
        <p:nvSpPr>
          <p:cNvPr id="22" name="Text Box 7">
            <a:extLst>
              <a:ext uri="{FF2B5EF4-FFF2-40B4-BE49-F238E27FC236}">
                <a16:creationId xmlns:a16="http://schemas.microsoft.com/office/drawing/2014/main" id="{B7F65007-EA91-4D4A-A249-F9D41391C4CD}"/>
              </a:ext>
            </a:extLst>
          </p:cNvPr>
          <p:cNvSpPr txBox="1">
            <a:spLocks noChangeArrowheads="1"/>
          </p:cNvSpPr>
          <p:nvPr/>
        </p:nvSpPr>
        <p:spPr bwMode="auto">
          <a:xfrm>
            <a:off x="8938573" y="4457700"/>
            <a:ext cx="29162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defRPr/>
            </a:pPr>
            <a:r>
              <a:rPr lang="en-US" b="1" kern="0" dirty="0">
                <a:solidFill>
                  <a:srgbClr val="FF0000"/>
                </a:solidFill>
                <a:cs typeface="+mn-cs"/>
              </a:rPr>
              <a:t>Radiography and Tomography: NRT</a:t>
            </a:r>
            <a:endParaRPr lang="ru-RU" b="1" kern="0" dirty="0">
              <a:solidFill>
                <a:srgbClr val="FF0000"/>
              </a:solidFill>
              <a:cs typeface="+mn-cs"/>
            </a:endParaRPr>
          </a:p>
        </p:txBody>
      </p:sp>
      <p:sp>
        <p:nvSpPr>
          <p:cNvPr id="2" name="Прямоугольник 1">
            <a:extLst>
              <a:ext uri="{FF2B5EF4-FFF2-40B4-BE49-F238E27FC236}">
                <a16:creationId xmlns:a16="http://schemas.microsoft.com/office/drawing/2014/main" id="{D64F8C99-8DB0-415D-BC3A-C8CFD5BB13F8}"/>
              </a:ext>
            </a:extLst>
          </p:cNvPr>
          <p:cNvSpPr/>
          <p:nvPr/>
        </p:nvSpPr>
        <p:spPr>
          <a:xfrm>
            <a:off x="19050" y="-92114"/>
            <a:ext cx="11857037" cy="850939"/>
          </a:xfrm>
          <a:prstGeom prst="rect">
            <a:avLst/>
          </a:prstGeom>
        </p:spPr>
        <p:txBody>
          <a:bodyPr wrap="square">
            <a:spAutoFit/>
          </a:bodyPr>
          <a:lstStyle/>
          <a:p>
            <a:pPr marL="381000" algn="ctr">
              <a:lnSpc>
                <a:spcPct val="130000"/>
              </a:lnSpc>
              <a:spcAft>
                <a:spcPts val="1200"/>
              </a:spcAft>
              <a:defRPr/>
            </a:pPr>
            <a:r>
              <a:rPr lang="en-US" sz="2000" b="1" dirty="0">
                <a:solidFill>
                  <a:schemeClr val="bg1"/>
                </a:solidFill>
              </a:rPr>
              <a:t>Main results of the instrumentation development and scientific research in condensed matter physics at the IBR-2 reactor in 2019</a:t>
            </a:r>
          </a:p>
        </p:txBody>
      </p:sp>
      <p:sp>
        <p:nvSpPr>
          <p:cNvPr id="23" name="Прямоугольник 22">
            <a:extLst>
              <a:ext uri="{FF2B5EF4-FFF2-40B4-BE49-F238E27FC236}">
                <a16:creationId xmlns:a16="http://schemas.microsoft.com/office/drawing/2014/main" id="{E9F7B847-E63C-43D2-A596-A4F9F079DA83}"/>
              </a:ext>
            </a:extLst>
          </p:cNvPr>
          <p:cNvSpPr/>
          <p:nvPr/>
        </p:nvSpPr>
        <p:spPr>
          <a:xfrm>
            <a:off x="232914" y="1056362"/>
            <a:ext cx="8228016" cy="1015663"/>
          </a:xfrm>
          <a:prstGeom prst="rect">
            <a:avLst/>
          </a:prstGeom>
        </p:spPr>
        <p:txBody>
          <a:bodyPr wrap="square">
            <a:spAutoFit/>
          </a:bodyPr>
          <a:lstStyle/>
          <a:p>
            <a:pPr algn="just">
              <a:spcAft>
                <a:spcPts val="0"/>
              </a:spcAft>
            </a:pPr>
            <a:r>
              <a:rPr lang="en-US" sz="2000" dirty="0">
                <a:solidFill>
                  <a:srgbClr val="003399"/>
                </a:solidFill>
                <a:ea typeface="Times New Roman" panose="02020603050405020304" pitchFamily="18" charset="0"/>
                <a:cs typeface="Times New Roman" panose="02020603050405020304" pitchFamily="18" charset="0"/>
              </a:rPr>
              <a:t>The PAC was informed by </a:t>
            </a:r>
            <a:r>
              <a:rPr lang="en-US" sz="2000" b="1" dirty="0">
                <a:solidFill>
                  <a:srgbClr val="003399"/>
                </a:solidFill>
                <a:ea typeface="Times New Roman" panose="02020603050405020304" pitchFamily="18" charset="0"/>
                <a:cs typeface="Times New Roman" panose="02020603050405020304" pitchFamily="18" charset="0"/>
              </a:rPr>
              <a:t>D. </a:t>
            </a:r>
            <a:r>
              <a:rPr lang="en-US" sz="2000" b="1" dirty="0" err="1">
                <a:solidFill>
                  <a:srgbClr val="003399"/>
                </a:solidFill>
                <a:ea typeface="Times New Roman" panose="02020603050405020304" pitchFamily="18" charset="0"/>
                <a:cs typeface="Times New Roman" panose="02020603050405020304" pitchFamily="18" charset="0"/>
              </a:rPr>
              <a:t>Kozlenko</a:t>
            </a:r>
            <a:r>
              <a:rPr lang="en-US" sz="2000" b="1" dirty="0">
                <a:solidFill>
                  <a:srgbClr val="003399"/>
                </a:solidFill>
                <a:ea typeface="Times New Roman" panose="02020603050405020304" pitchFamily="18" charset="0"/>
                <a:cs typeface="Times New Roman" panose="02020603050405020304" pitchFamily="18" charset="0"/>
              </a:rPr>
              <a:t> </a:t>
            </a:r>
            <a:r>
              <a:rPr lang="en-US" sz="2000" dirty="0">
                <a:solidFill>
                  <a:srgbClr val="003399"/>
                </a:solidFill>
                <a:ea typeface="Times New Roman" panose="02020603050405020304" pitchFamily="18" charset="0"/>
                <a:cs typeface="Times New Roman" panose="02020603050405020304" pitchFamily="18" charset="0"/>
              </a:rPr>
              <a:t>about the main results of the instrumentation development and the scientific research in the field of condensed matter physics at the </a:t>
            </a:r>
            <a:r>
              <a:rPr lang="en-US" sz="2000" spc="-10" dirty="0">
                <a:solidFill>
                  <a:srgbClr val="003399"/>
                </a:solidFill>
                <a:ea typeface="Times New Roman" panose="02020603050405020304" pitchFamily="18" charset="0"/>
                <a:cs typeface="Times New Roman" panose="02020603050405020304" pitchFamily="18" charset="0"/>
              </a:rPr>
              <a:t>IBR-2 reactor in 2019.</a:t>
            </a:r>
            <a:endParaRPr lang="ru-RU" sz="2000" dirty="0">
              <a:solidFill>
                <a:srgbClr val="003399"/>
              </a:solidFill>
              <a:ea typeface="Times New Roman" panose="02020603050405020304" pitchFamily="18" charset="0"/>
              <a:cs typeface="Times New Roman" panose="02020603050405020304" pitchFamily="18" charset="0"/>
            </a:endParaRPr>
          </a:p>
        </p:txBody>
      </p:sp>
      <p:sp>
        <p:nvSpPr>
          <p:cNvPr id="24" name="Прямоугольник 23">
            <a:extLst>
              <a:ext uri="{FF2B5EF4-FFF2-40B4-BE49-F238E27FC236}">
                <a16:creationId xmlns:a16="http://schemas.microsoft.com/office/drawing/2014/main" id="{6D0E1014-774D-404B-ABEA-059863D542ED}"/>
              </a:ext>
            </a:extLst>
          </p:cNvPr>
          <p:cNvSpPr/>
          <p:nvPr/>
        </p:nvSpPr>
        <p:spPr>
          <a:xfrm>
            <a:off x="6867585" y="2501325"/>
            <a:ext cx="1739900" cy="1114111"/>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TextBox 22">
            <a:extLst>
              <a:ext uri="{FF2B5EF4-FFF2-40B4-BE49-F238E27FC236}">
                <a16:creationId xmlns:a16="http://schemas.microsoft.com/office/drawing/2014/main" id="{673D902E-3CAB-48CB-BF61-5F038A4865C2}"/>
              </a:ext>
            </a:extLst>
          </p:cNvPr>
          <p:cNvSpPr txBox="1">
            <a:spLocks noChangeArrowheads="1"/>
          </p:cNvSpPr>
          <p:nvPr/>
        </p:nvSpPr>
        <p:spPr bwMode="auto">
          <a:xfrm>
            <a:off x="6749162" y="2471163"/>
            <a:ext cx="2038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2000" b="1" dirty="0">
                <a:solidFill>
                  <a:srgbClr val="C00000"/>
                </a:solidFill>
              </a:rPr>
              <a:t>Now:</a:t>
            </a:r>
          </a:p>
          <a:p>
            <a:pPr algn="ctr" eaLnBrk="1" hangingPunct="1"/>
            <a:r>
              <a:rPr lang="en-US" sz="2000" b="1" dirty="0">
                <a:solidFill>
                  <a:srgbClr val="C00000"/>
                </a:solidFill>
              </a:rPr>
              <a:t>15 instruments</a:t>
            </a:r>
            <a:br>
              <a:rPr lang="en-US" sz="2000" b="1" dirty="0">
                <a:solidFill>
                  <a:srgbClr val="C00000"/>
                </a:solidFill>
              </a:rPr>
            </a:br>
            <a:r>
              <a:rPr lang="en-US" sz="2000" b="1" dirty="0">
                <a:solidFill>
                  <a:srgbClr val="C00000"/>
                </a:solidFill>
              </a:rPr>
              <a:t>in operation</a:t>
            </a:r>
          </a:p>
        </p:txBody>
      </p:sp>
    </p:spTree>
    <p:extLst>
      <p:ext uri="{BB962C8B-B14F-4D97-AF65-F5344CB8AC3E}">
        <p14:creationId xmlns:p14="http://schemas.microsoft.com/office/powerpoint/2010/main" val="1671523937"/>
      </p:ext>
    </p:extLst>
  </p:cSld>
  <p:clrMapOvr>
    <a:masterClrMapping/>
  </p:clrMapOvr>
  <p:transition/>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29895</TotalTime>
  <Words>2103</Words>
  <Application>Microsoft Macintosh PowerPoint</Application>
  <PresentationFormat>Широкоэкранный</PresentationFormat>
  <Paragraphs>176</Paragraphs>
  <Slides>29</Slides>
  <Notes>3</Notes>
  <HiddenSlides>0</HiddenSlides>
  <MMClips>0</MMClips>
  <ScaleCrop>false</ScaleCrop>
  <HeadingPairs>
    <vt:vector size="8" baseType="variant">
      <vt:variant>
        <vt:lpstr>Использованные шрифты</vt:lpstr>
      </vt:variant>
      <vt:variant>
        <vt:i4>8</vt:i4>
      </vt:variant>
      <vt:variant>
        <vt:lpstr>Тема</vt:lpstr>
      </vt:variant>
      <vt:variant>
        <vt:i4>9</vt:i4>
      </vt:variant>
      <vt:variant>
        <vt:lpstr>Внедренные серверы OLE</vt:lpstr>
      </vt:variant>
      <vt:variant>
        <vt:i4>1</vt:i4>
      </vt:variant>
      <vt:variant>
        <vt:lpstr>Заголовки слайдов</vt:lpstr>
      </vt:variant>
      <vt:variant>
        <vt:i4>29</vt:i4>
      </vt:variant>
    </vt:vector>
  </HeadingPairs>
  <TitlesOfParts>
    <vt:vector size="47" baseType="lpstr">
      <vt:lpstr>Arial</vt:lpstr>
      <vt:lpstr>Arial Narrow</vt:lpstr>
      <vt:lpstr>Calibri</vt:lpstr>
      <vt:lpstr>Calibri-Bold</vt:lpstr>
      <vt:lpstr>Comic Sans MS</vt:lpstr>
      <vt:lpstr>Times New Roman</vt:lpstr>
      <vt:lpstr>Verdana</vt:lpstr>
      <vt:lpstr>Wingdings</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annual_report_2015_nts</vt:lpstr>
      <vt:lpstr>CorelDRAW</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Microsoft Office User</cp:lastModifiedBy>
  <cp:revision>1301</cp:revision>
  <dcterms:created xsi:type="dcterms:W3CDTF">2006-12-22T14:39:55Z</dcterms:created>
  <dcterms:modified xsi:type="dcterms:W3CDTF">2020-02-20T08:18:47Z</dcterms:modified>
</cp:coreProperties>
</file>