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3"/>
  </p:notesMasterIdLst>
  <p:sldIdLst>
    <p:sldId id="258" r:id="rId2"/>
    <p:sldId id="257" r:id="rId3"/>
    <p:sldId id="617" r:id="rId4"/>
    <p:sldId id="638" r:id="rId5"/>
    <p:sldId id="639" r:id="rId6"/>
    <p:sldId id="377" r:id="rId7"/>
    <p:sldId id="370" r:id="rId8"/>
    <p:sldId id="378" r:id="rId9"/>
    <p:sldId id="635" r:id="rId10"/>
    <p:sldId id="636" r:id="rId11"/>
    <p:sldId id="608" r:id="rId12"/>
    <p:sldId id="637" r:id="rId13"/>
    <p:sldId id="371" r:id="rId14"/>
    <p:sldId id="633" r:id="rId15"/>
    <p:sldId id="622" r:id="rId16"/>
    <p:sldId id="627" r:id="rId17"/>
    <p:sldId id="621" r:id="rId18"/>
    <p:sldId id="630" r:id="rId19"/>
    <p:sldId id="613" r:id="rId20"/>
    <p:sldId id="623" r:id="rId21"/>
    <p:sldId id="374" r:id="rId22"/>
    <p:sldId id="614" r:id="rId23"/>
    <p:sldId id="634" r:id="rId24"/>
    <p:sldId id="615" r:id="rId25"/>
    <p:sldId id="327" r:id="rId26"/>
    <p:sldId id="610" r:id="rId27"/>
    <p:sldId id="290" r:id="rId28"/>
    <p:sldId id="640" r:id="rId29"/>
    <p:sldId id="375" r:id="rId30"/>
    <p:sldId id="404" r:id="rId31"/>
    <p:sldId id="626" r:id="rId32"/>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00"/>
    <a:srgbClr val="0218EE"/>
    <a:srgbClr val="002060"/>
    <a:srgbClr val="FF3300"/>
    <a:srgbClr val="00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68" autoAdjust="0"/>
    <p:restoredTop sz="88986" autoAdjust="0"/>
  </p:normalViewPr>
  <p:slideViewPr>
    <p:cSldViewPr>
      <p:cViewPr varScale="1">
        <p:scale>
          <a:sx n="73" d="100"/>
          <a:sy n="73" d="100"/>
        </p:scale>
        <p:origin x="-540" y="-54"/>
      </p:cViewPr>
      <p:guideLst>
        <p:guide orient="horz" pos="2160"/>
        <p:guide pos="3840"/>
      </p:guideLst>
    </p:cSldViewPr>
  </p:slideViewPr>
  <p:notesTextViewPr>
    <p:cViewPr>
      <p:scale>
        <a:sx n="100" d="100"/>
        <a:sy n="100" d="100"/>
      </p:scale>
      <p:origin x="0" y="0"/>
    </p:cViewPr>
  </p:notesTextViewPr>
  <p:sorterViewPr>
    <p:cViewPr>
      <p:scale>
        <a:sx n="49" d="100"/>
        <a:sy n="49" d="100"/>
      </p:scale>
      <p:origin x="0" y="4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17.02.2020</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B83AA6B-3B8F-40E6-95ED-F19CB877AD85}" type="slidenum">
              <a:rPr lang="ru-RU" smtClean="0"/>
              <a:pPr/>
              <a:t>2</a:t>
            </a:fld>
            <a:endParaRPr lang="ru-RU"/>
          </a:p>
        </p:txBody>
      </p:sp>
    </p:spTree>
    <p:extLst>
      <p:ext uri="{BB962C8B-B14F-4D97-AF65-F5344CB8AC3E}">
        <p14:creationId xmlns="" xmlns:p14="http://schemas.microsoft.com/office/powerpoint/2010/main" val="385366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13</a:t>
            </a:fld>
            <a:endParaRPr lang="ru-RU"/>
          </a:p>
        </p:txBody>
      </p:sp>
    </p:spTree>
    <p:extLst>
      <p:ext uri="{BB962C8B-B14F-4D97-AF65-F5344CB8AC3E}">
        <p14:creationId xmlns="" xmlns:p14="http://schemas.microsoft.com/office/powerpoint/2010/main" val="184830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14</a:t>
            </a:fld>
            <a:endParaRPr lang="ru-RU"/>
          </a:p>
        </p:txBody>
      </p:sp>
    </p:spTree>
    <p:extLst>
      <p:ext uri="{BB962C8B-B14F-4D97-AF65-F5344CB8AC3E}">
        <p14:creationId xmlns="" xmlns:p14="http://schemas.microsoft.com/office/powerpoint/2010/main" val="3218681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15</a:t>
            </a:fld>
            <a:endParaRPr lang="ru-RU"/>
          </a:p>
        </p:txBody>
      </p:sp>
    </p:spTree>
    <p:extLst>
      <p:ext uri="{BB962C8B-B14F-4D97-AF65-F5344CB8AC3E}">
        <p14:creationId xmlns="" xmlns:p14="http://schemas.microsoft.com/office/powerpoint/2010/main" val="1326456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bwMode="auto">
          <a:xfrm>
            <a:off x="88900" y="744538"/>
            <a:ext cx="661670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3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dirty="0"/>
          </a:p>
        </p:txBody>
      </p:sp>
    </p:spTree>
    <p:extLst>
      <p:ext uri="{BB962C8B-B14F-4D97-AF65-F5344CB8AC3E}">
        <p14:creationId xmlns="" xmlns:p14="http://schemas.microsoft.com/office/powerpoint/2010/main" val="314832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17</a:t>
            </a:fld>
            <a:endParaRPr lang="ru-RU"/>
          </a:p>
        </p:txBody>
      </p:sp>
    </p:spTree>
    <p:extLst>
      <p:ext uri="{BB962C8B-B14F-4D97-AF65-F5344CB8AC3E}">
        <p14:creationId xmlns="" xmlns:p14="http://schemas.microsoft.com/office/powerpoint/2010/main" val="1576805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20</a:t>
            </a:fld>
            <a:endParaRPr lang="ru-RU"/>
          </a:p>
        </p:txBody>
      </p:sp>
    </p:spTree>
    <p:extLst>
      <p:ext uri="{BB962C8B-B14F-4D97-AF65-F5344CB8AC3E}">
        <p14:creationId xmlns="" xmlns:p14="http://schemas.microsoft.com/office/powerpoint/2010/main" val="16693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21</a:t>
            </a:fld>
            <a:endParaRPr lang="ru-RU"/>
          </a:p>
        </p:txBody>
      </p:sp>
    </p:spTree>
    <p:extLst>
      <p:ext uri="{BB962C8B-B14F-4D97-AF65-F5344CB8AC3E}">
        <p14:creationId xmlns="" xmlns:p14="http://schemas.microsoft.com/office/powerpoint/2010/main" val="43588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22</a:t>
            </a:fld>
            <a:endParaRPr lang="ru-RU"/>
          </a:p>
        </p:txBody>
      </p:sp>
    </p:spTree>
    <p:extLst>
      <p:ext uri="{BB962C8B-B14F-4D97-AF65-F5344CB8AC3E}">
        <p14:creationId xmlns="" xmlns:p14="http://schemas.microsoft.com/office/powerpoint/2010/main" val="822809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23</a:t>
            </a:fld>
            <a:endParaRPr lang="ru-RU"/>
          </a:p>
        </p:txBody>
      </p:sp>
    </p:spTree>
    <p:extLst>
      <p:ext uri="{BB962C8B-B14F-4D97-AF65-F5344CB8AC3E}">
        <p14:creationId xmlns="" xmlns:p14="http://schemas.microsoft.com/office/powerpoint/2010/main" val="200971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24</a:t>
            </a:fld>
            <a:endParaRPr lang="ru-RU"/>
          </a:p>
        </p:txBody>
      </p:sp>
    </p:spTree>
    <p:extLst>
      <p:ext uri="{BB962C8B-B14F-4D97-AF65-F5344CB8AC3E}">
        <p14:creationId xmlns="" xmlns:p14="http://schemas.microsoft.com/office/powerpoint/2010/main" val="145174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 xmlns:p14="http://schemas.microsoft.com/office/powerpoint/2010/main" val="37215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28</a:t>
            </a:fld>
            <a:endParaRPr lang="ru-RU"/>
          </a:p>
        </p:txBody>
      </p:sp>
    </p:spTree>
    <p:extLst>
      <p:ext uri="{BB962C8B-B14F-4D97-AF65-F5344CB8AC3E}">
        <p14:creationId xmlns="" xmlns:p14="http://schemas.microsoft.com/office/powerpoint/2010/main" val="326310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29</a:t>
            </a:fld>
            <a:endParaRPr lang="ru-RU"/>
          </a:p>
        </p:txBody>
      </p:sp>
    </p:spTree>
    <p:extLst>
      <p:ext uri="{BB962C8B-B14F-4D97-AF65-F5344CB8AC3E}">
        <p14:creationId xmlns="" xmlns:p14="http://schemas.microsoft.com/office/powerpoint/2010/main" val="685499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80EAB5-F216-4723-BD69-46ED98F41F43}" type="slidenum">
              <a:rPr lang="ru-RU" smtClean="0"/>
              <a:pPr/>
              <a:t>30</a:t>
            </a:fld>
            <a:endParaRPr lang="ru-RU"/>
          </a:p>
        </p:txBody>
      </p:sp>
    </p:spTree>
    <p:extLst>
      <p:ext uri="{BB962C8B-B14F-4D97-AF65-F5344CB8AC3E}">
        <p14:creationId xmlns="" xmlns:p14="http://schemas.microsoft.com/office/powerpoint/2010/main" val="303708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 xmlns:p14="http://schemas.microsoft.com/office/powerpoint/2010/main" val="3352613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 xmlns:p14="http://schemas.microsoft.com/office/powerpoint/2010/main" val="985315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6</a:t>
            </a:fld>
            <a:endParaRPr lang="ru-RU"/>
          </a:p>
        </p:txBody>
      </p:sp>
    </p:spTree>
    <p:extLst>
      <p:ext uri="{BB962C8B-B14F-4D97-AF65-F5344CB8AC3E}">
        <p14:creationId xmlns="" xmlns:p14="http://schemas.microsoft.com/office/powerpoint/2010/main" val="2621813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 xmlns:p14="http://schemas.microsoft.com/office/powerpoint/2010/main" val="298721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 xmlns:p14="http://schemas.microsoft.com/office/powerpoint/2010/main" val="154988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 xmlns:p14="http://schemas.microsoft.com/office/powerpoint/2010/main" val="209346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10</a:t>
            </a:fld>
            <a:endParaRPr lang="ru-RU"/>
          </a:p>
        </p:txBody>
      </p:sp>
    </p:spTree>
    <p:extLst>
      <p:ext uri="{BB962C8B-B14F-4D97-AF65-F5344CB8AC3E}">
        <p14:creationId xmlns="" xmlns:p14="http://schemas.microsoft.com/office/powerpoint/2010/main" val="166323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6E60885-56F5-4AF1-A60B-77BB4D807CBE}" type="datetime1">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040E7FC-720B-4713-89D6-46F0C21E5F94}" type="datetime1">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4D20B9-5E24-4769-8D63-B05F560F2B53}" type="datetime1">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09600" y="274639"/>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a:ln/>
        </p:spPr>
        <p:txBody>
          <a:bodyPr/>
          <a:lstStyle>
            <a:lvl1pPr>
              <a:defRPr/>
            </a:lvl1pPr>
          </a:lstStyle>
          <a:p>
            <a:pPr>
              <a:defRPr/>
            </a:pPr>
            <a:fld id="{31C26A28-67F4-4DB3-ABA2-D724EB60F235}" type="datetime1">
              <a:rPr lang="ru-RU" smtClean="0"/>
              <a:pPr>
                <a:defRPr/>
              </a:pPr>
              <a:t>17.02.2020</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FD7142A-0CEA-4E0D-9DF4-5E1C3D248C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3A63EF-89C5-4CBD-B742-A640AFCD09EA}" type="datetime1">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9"/>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121BD48-8EAE-4D41-9615-CA15994C9277}" type="datetime1">
              <a:rPr lang="ru-RU" smtClean="0"/>
              <a:pPr/>
              <a:t>17.02.2020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9452CC4-28AF-450B-BF33-C7574F0D2378}" type="datetime1">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5FBD710-99C5-4467-90D3-66F7E1E392EE}" type="datetime1">
              <a:rPr lang="ru-RU" smtClean="0"/>
              <a:pPr/>
              <a:t>17.02.2020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A5B461B-BFFE-4458-B3C2-44A2D3BD66F3}" type="datetime1">
              <a:rPr lang="ru-RU" smtClean="0"/>
              <a:pPr/>
              <a:t>17.02.2020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5D0EB9-BA38-4EAC-A300-EE98BC40F99C}" type="datetime1">
              <a:rPr lang="ru-RU" smtClean="0"/>
              <a:pPr/>
              <a:t>17.02.2020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6DD64E0-98FF-49B5-870F-6C01F8B743F4}" type="datetime1">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4E22FDF-4304-473A-9AD7-D72FB2DBABA1}" type="datetime1">
              <a:rPr lang="ru-RU" smtClean="0"/>
              <a:pPr/>
              <a:t>17.02.2020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DDEA-FE2F-4326-9542-0318210150F7}" type="datetime1">
              <a:rPr lang="ru-RU" smtClean="0"/>
              <a:pPr/>
              <a:t>17.02.2020</a:t>
            </a:fld>
            <a:endParaRPr lang="ru-RU"/>
          </a:p>
        </p:txBody>
      </p:sp>
      <p:sp>
        <p:nvSpPr>
          <p:cNvPr id="5" name="Нижний колонтитул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dirty="0">
                <a:solidFill>
                  <a:srgbClr val="C00000"/>
                </a:solidFill>
                <a:effectLst>
                  <a:outerShdw blurRad="38100" dist="38100" dir="2700000" algn="tl">
                    <a:srgbClr val="000000">
                      <a:alpha val="43137"/>
                    </a:srgbClr>
                  </a:outerShdw>
                </a:effectLst>
              </a:rPr>
              <a:t>Programme Advisory Committee for Nuclear Physics</a:t>
            </a:r>
            <a:endParaRPr lang="en-GB" sz="2000" b="1" dirty="0">
              <a:solidFill>
                <a:srgbClr val="C00000"/>
              </a:solidFill>
              <a:effectLst>
                <a:outerShdw blurRad="38100" dist="38100" dir="2700000" algn="tl">
                  <a:srgbClr val="000000">
                    <a:alpha val="43137"/>
                  </a:srgbClr>
                </a:outerShdw>
              </a:effectLst>
            </a:endParaRPr>
          </a:p>
          <a:p>
            <a:pPr algn="ctr"/>
            <a:endParaRPr lang="en-GB" sz="2000" b="1" dirty="0">
              <a:solidFill>
                <a:srgbClr val="0033CC"/>
              </a:solidFill>
              <a:effectLst>
                <a:outerShdw blurRad="38100" dist="38100" dir="2700000" algn="tl">
                  <a:srgbClr val="000000">
                    <a:alpha val="43137"/>
                  </a:srgbClr>
                </a:outerShdw>
              </a:effectLst>
              <a:cs typeface="Times New Roman" pitchFamily="18" charset="0"/>
            </a:endParaRPr>
          </a:p>
          <a:p>
            <a:pPr algn="ctr"/>
            <a:r>
              <a:rPr lang="ru-RU" sz="3600" b="1" dirty="0">
                <a:solidFill>
                  <a:srgbClr val="C00000"/>
                </a:solidFill>
                <a:effectLst>
                  <a:outerShdw blurRad="38100" dist="38100" dir="2700000" algn="tl">
                    <a:srgbClr val="000000">
                      <a:alpha val="43137"/>
                    </a:srgbClr>
                  </a:outerShdw>
                </a:effectLst>
                <a:cs typeface="Times New Roman" pitchFamily="18" charset="0"/>
              </a:rPr>
              <a:t>51</a:t>
            </a:r>
            <a:r>
              <a:rPr lang="en-US" sz="3600" b="1" dirty="0" err="1">
                <a:solidFill>
                  <a:srgbClr val="C00000"/>
                </a:solidFill>
                <a:effectLst>
                  <a:outerShdw blurRad="38100" dist="38100" dir="2700000" algn="tl">
                    <a:srgbClr val="000000">
                      <a:alpha val="43137"/>
                    </a:srgbClr>
                  </a:outerShdw>
                </a:effectLst>
                <a:cs typeface="Times New Roman" pitchFamily="18" charset="0"/>
              </a:rPr>
              <a:t>st</a:t>
            </a:r>
            <a:r>
              <a:rPr lang="en-GB" sz="3600" b="1" dirty="0">
                <a:solidFill>
                  <a:srgbClr val="C00000"/>
                </a:solidFill>
                <a:effectLst>
                  <a:outerShdw blurRad="38100" dist="38100" dir="2700000" algn="tl">
                    <a:srgbClr val="000000">
                      <a:alpha val="43137"/>
                    </a:srgbClr>
                  </a:outerShdw>
                </a:effectLst>
                <a:cs typeface="Times New Roman" pitchFamily="18" charset="0"/>
              </a:rPr>
              <a:t> meeting </a:t>
            </a:r>
            <a:endParaRPr lang="en-GB" sz="2000" b="1" dirty="0">
              <a:solidFill>
                <a:srgbClr val="C00000"/>
              </a:solidFill>
              <a:effectLst>
                <a:outerShdw blurRad="38100" dist="38100" dir="2700000" algn="tl">
                  <a:srgbClr val="000000">
                    <a:alpha val="43137"/>
                  </a:srgbClr>
                </a:outerShdw>
              </a:effectLst>
              <a:cs typeface="Times New Roman" pitchFamily="18" charset="0"/>
            </a:endParaRPr>
          </a:p>
          <a:p>
            <a:pPr algn="ctr"/>
            <a:endParaRPr lang="en-GB" sz="2000" b="1" dirty="0">
              <a:solidFill>
                <a:srgbClr val="C00000"/>
              </a:solidFill>
            </a:endParaRPr>
          </a:p>
          <a:p>
            <a:pPr algn="ctr"/>
            <a:r>
              <a:rPr lang="en-US" b="1" dirty="0">
                <a:solidFill>
                  <a:srgbClr val="C00000"/>
                </a:solidFill>
              </a:rPr>
              <a:t>30</a:t>
            </a:r>
            <a:r>
              <a:rPr lang="en-GB" b="1" dirty="0">
                <a:solidFill>
                  <a:srgbClr val="C00000"/>
                </a:solidFill>
              </a:rPr>
              <a:t>–</a:t>
            </a:r>
            <a:r>
              <a:rPr lang="en-US" b="1" dirty="0">
                <a:solidFill>
                  <a:srgbClr val="C00000"/>
                </a:solidFill>
              </a:rPr>
              <a:t>31</a:t>
            </a:r>
            <a:r>
              <a:rPr lang="en-GB" b="1" dirty="0">
                <a:solidFill>
                  <a:srgbClr val="C00000"/>
                </a:solidFill>
              </a:rPr>
              <a:t> </a:t>
            </a:r>
            <a:r>
              <a:rPr lang="en-US" altLang="ru-RU" b="1" kern="0" dirty="0">
                <a:solidFill>
                  <a:srgbClr val="C00000"/>
                </a:solidFill>
              </a:rPr>
              <a:t>January</a:t>
            </a:r>
            <a:r>
              <a:rPr lang="en-GB" b="1" dirty="0">
                <a:solidFill>
                  <a:srgbClr val="C00000"/>
                </a:solidFill>
              </a:rPr>
              <a:t> 2020</a:t>
            </a:r>
            <a:endParaRPr lang="en-GB" sz="2800" b="1" i="1" dirty="0">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3"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Lewitowicz</a:t>
            </a:r>
            <a:r>
              <a:rPr lang="en-GB" dirty="0">
                <a:solidFill>
                  <a:srgbClr val="0033CC"/>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764704"/>
            <a:ext cx="12192000" cy="830997"/>
          </a:xfrm>
          <a:prstGeom prst="rect">
            <a:avLst/>
          </a:prstGeom>
        </p:spPr>
        <p:txBody>
          <a:bodyPr wrap="square">
            <a:spAutoFit/>
          </a:bodyPr>
          <a:lstStyle/>
          <a:p>
            <a:pPr algn="ctr"/>
            <a:r>
              <a:rPr lang="en-GB" sz="2400" b="1" i="1" dirty="0">
                <a:solidFill>
                  <a:srgbClr val="C00000"/>
                </a:solidFill>
                <a:latin typeface="Arial" pitchFamily="34" charset="0"/>
                <a:ea typeface="Batang" pitchFamily="18" charset="-127"/>
                <a:cs typeface="Arial" pitchFamily="34" charset="0"/>
              </a:rPr>
              <a:t>PAC for NP recommendations for the theme </a:t>
            </a:r>
          </a:p>
          <a:p>
            <a:pPr algn="ctr"/>
            <a:r>
              <a:rPr lang="en-US" altLang="ko-KR" sz="2400" b="1" i="1" dirty="0">
                <a:solidFill>
                  <a:srgbClr val="C00000"/>
                </a:solidFill>
                <a:latin typeface="Arial" pitchFamily="34" charset="0"/>
                <a:ea typeface="Batang" pitchFamily="18" charset="-127"/>
                <a:cs typeface="Arial" pitchFamily="34" charset="0"/>
              </a:rPr>
              <a:t>“Investigations of Neutron Nuclear Interactions and Properties of the Neutron”</a:t>
            </a:r>
            <a:r>
              <a:rPr lang="en-GB" sz="2400" b="1" i="1" dirty="0">
                <a:solidFill>
                  <a:srgbClr val="C00000"/>
                </a:solidFill>
                <a:latin typeface="Arial" pitchFamily="34" charset="0"/>
                <a:ea typeface="Batang" pitchFamily="18" charset="-127"/>
                <a:cs typeface="Arial" pitchFamily="34" charset="0"/>
              </a:rPr>
              <a:t>  </a:t>
            </a:r>
            <a:r>
              <a:rPr lang="en-US" altLang="ko-KR" sz="2400" b="1" i="1" dirty="0">
                <a:solidFill>
                  <a:srgbClr val="C00000"/>
                </a:solidFill>
                <a:latin typeface="Arial" pitchFamily="34" charset="0"/>
                <a:ea typeface="Batang" pitchFamily="18" charset="-127"/>
                <a:cs typeface="Arial" pitchFamily="34" charset="0"/>
              </a:rPr>
              <a:t> </a:t>
            </a:r>
          </a:p>
        </p:txBody>
      </p:sp>
      <p:sp>
        <p:nvSpPr>
          <p:cNvPr id="14" name="Прямоугольник 13">
            <a:extLst>
              <a:ext uri="{FF2B5EF4-FFF2-40B4-BE49-F238E27FC236}">
                <a16:creationId xmlns="" xmlns:a16="http://schemas.microsoft.com/office/drawing/2014/main" id="{68158BFA-6063-4F15-9509-6E195A3A9D37}"/>
              </a:ext>
            </a:extLst>
          </p:cNvPr>
          <p:cNvSpPr/>
          <p:nvPr/>
        </p:nvSpPr>
        <p:spPr>
          <a:xfrm>
            <a:off x="983432" y="2276872"/>
            <a:ext cx="10225136"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US" sz="2400" b="1" dirty="0">
                <a:solidFill>
                  <a:srgbClr val="C00000"/>
                </a:solidFill>
              </a:rPr>
              <a:t>The PAC recommends that priorities of this theme be better focused. </a:t>
            </a:r>
          </a:p>
          <a:p>
            <a:pPr marL="285750" indent="-285750" algn="just">
              <a:buFont typeface="Arial" panose="020B0604020202020204" pitchFamily="34" charset="0"/>
              <a:buChar char="•"/>
            </a:pPr>
            <a:r>
              <a:rPr lang="en-US" sz="2400" b="1" dirty="0">
                <a:solidFill>
                  <a:srgbClr val="C00000"/>
                </a:solidFill>
              </a:rPr>
              <a:t>Special attention should be paid to the development of key technologies for the new neutron source. </a:t>
            </a:r>
          </a:p>
          <a:p>
            <a:pPr marL="285750" indent="-285750" algn="just">
              <a:buFont typeface="Arial" panose="020B0604020202020204" pitchFamily="34" charset="0"/>
              <a:buChar char="•"/>
            </a:pPr>
            <a:r>
              <a:rPr lang="en-US" sz="2400" b="1" dirty="0">
                <a:solidFill>
                  <a:srgbClr val="C00000"/>
                </a:solidFill>
              </a:rPr>
              <a:t>The PAC appreciates the development of activities related to Intense </a:t>
            </a:r>
            <a:r>
              <a:rPr lang="en-US" sz="2400" b="1" dirty="0" err="1">
                <a:solidFill>
                  <a:srgbClr val="C00000"/>
                </a:solidFill>
              </a:rPr>
              <a:t>REsonance</a:t>
            </a:r>
            <a:r>
              <a:rPr lang="en-US" sz="2400" b="1" dirty="0">
                <a:solidFill>
                  <a:srgbClr val="C00000"/>
                </a:solidFill>
              </a:rPr>
              <a:t> Neutron Source (IREN). </a:t>
            </a:r>
          </a:p>
          <a:p>
            <a:pPr marL="285750" indent="-285750" algn="just">
              <a:buFont typeface="Arial" panose="020B0604020202020204" pitchFamily="34" charset="0"/>
              <a:buChar char="•"/>
            </a:pPr>
            <a:r>
              <a:rPr lang="en-US" sz="2400" b="1" dirty="0">
                <a:solidFill>
                  <a:srgbClr val="C00000"/>
                </a:solidFill>
              </a:rPr>
              <a:t>The PAC encourages an active use of the extracted beams for both basic and applied research in order to make more efficient use of the facilities operating time.</a:t>
            </a:r>
          </a:p>
        </p:txBody>
      </p:sp>
    </p:spTree>
    <p:extLst>
      <p:ext uri="{BB962C8B-B14F-4D97-AF65-F5344CB8AC3E}">
        <p14:creationId xmlns="" xmlns:p14="http://schemas.microsoft.com/office/powerpoint/2010/main" val="268538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a:extLst>
              <a:ext uri="{FF2B5EF4-FFF2-40B4-BE49-F238E27FC236}">
                <a16:creationId xmlns="" xmlns:a16="http://schemas.microsoft.com/office/drawing/2014/main" id="{FB98AFF2-CA42-4B86-916E-154E9578DE8F}"/>
              </a:ext>
            </a:extLst>
          </p:cNvPr>
          <p:cNvSpPr>
            <a:spLocks noGrp="1"/>
          </p:cNvSpPr>
          <p:nvPr>
            <p:ph type="sldNum" sz="quarter" idx="12"/>
          </p:nvPr>
        </p:nvSpPr>
        <p:spPr/>
        <p:txBody>
          <a:bodyPr/>
          <a:lstStyle/>
          <a:p>
            <a:fld id="{091AD801-B12E-4A00-8E9E-6CC326DE2565}" type="slidenum">
              <a:rPr lang="en-GB" smtClean="0"/>
              <a:pPr/>
              <a:t>11</a:t>
            </a:fld>
            <a:endParaRPr lang="en-GB"/>
          </a:p>
        </p:txBody>
      </p:sp>
      <p:sp>
        <p:nvSpPr>
          <p:cNvPr id="13" name="Прямоугольник 12">
            <a:extLst>
              <a:ext uri="{FF2B5EF4-FFF2-40B4-BE49-F238E27FC236}">
                <a16:creationId xmlns="" xmlns:a16="http://schemas.microsoft.com/office/drawing/2014/main" id="{F5D39E36-02E6-4829-BE1A-E40FEF5F1125}"/>
              </a:ext>
            </a:extLst>
          </p:cNvPr>
          <p:cNvSpPr/>
          <p:nvPr/>
        </p:nvSpPr>
        <p:spPr>
          <a:xfrm>
            <a:off x="31348" y="539737"/>
            <a:ext cx="9968439" cy="707886"/>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Letter of intent to open a new project: “Modernization of the EG-5 accelerator </a:t>
            </a:r>
          </a:p>
          <a:p>
            <a:pPr algn="ctr"/>
            <a:r>
              <a:rPr lang="en-GB" altLang="ko-KR" sz="2000" b="1" i="1">
                <a:solidFill>
                  <a:srgbClr val="C00000"/>
                </a:solidFill>
                <a:latin typeface="Arial" pitchFamily="34" charset="0"/>
                <a:ea typeface="Batang" pitchFamily="18" charset="-127"/>
                <a:cs typeface="Arial" pitchFamily="34" charset="0"/>
              </a:rPr>
              <a:t>and development of its experimental infrastructure”</a:t>
            </a:r>
            <a:endParaRPr lang="en-GB" sz="2000">
              <a:solidFill>
                <a:srgbClr val="C00000"/>
              </a:solidFill>
            </a:endParaRPr>
          </a:p>
        </p:txBody>
      </p:sp>
      <p:pic>
        <p:nvPicPr>
          <p:cNvPr id="14" name="Рисунок 13" descr="Изображение выглядит как человек, мужчина, костюм, внутренний&#10;&#10;Автоматически созданное описание">
            <a:extLst>
              <a:ext uri="{FF2B5EF4-FFF2-40B4-BE49-F238E27FC236}">
                <a16:creationId xmlns="" xmlns:a16="http://schemas.microsoft.com/office/drawing/2014/main" id="{BC5E0609-8A60-40D0-88B0-70750FA3A78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68439" y="470802"/>
            <a:ext cx="2002691" cy="1989126"/>
          </a:xfrm>
          <a:prstGeom prst="rect">
            <a:avLst/>
          </a:prstGeom>
        </p:spPr>
      </p:pic>
      <p:sp>
        <p:nvSpPr>
          <p:cNvPr id="15" name="Прямоугольник 14">
            <a:extLst>
              <a:ext uri="{FF2B5EF4-FFF2-40B4-BE49-F238E27FC236}">
                <a16:creationId xmlns="" xmlns:a16="http://schemas.microsoft.com/office/drawing/2014/main" id="{0948266E-30C4-4AA1-80ED-31F9F282045A}"/>
              </a:ext>
            </a:extLst>
          </p:cNvPr>
          <p:cNvSpPr/>
          <p:nvPr/>
        </p:nvSpPr>
        <p:spPr>
          <a:xfrm>
            <a:off x="9999787" y="2086846"/>
            <a:ext cx="2000869" cy="307777"/>
          </a:xfrm>
          <a:prstGeom prst="rect">
            <a:avLst/>
          </a:prstGeom>
        </p:spPr>
        <p:txBody>
          <a:bodyPr wrap="none">
            <a:spAutoFit/>
          </a:bodyPr>
          <a:lstStyle/>
          <a:p>
            <a:r>
              <a:rPr lang="en-GB" altLang="ru-RU" sz="1400" b="1" kern="0">
                <a:solidFill>
                  <a:schemeClr val="bg1"/>
                </a:solidFill>
              </a:rPr>
              <a:t>Alexander Doroshkevich</a:t>
            </a:r>
            <a:endParaRPr lang="en-GB" sz="1400">
              <a:solidFill>
                <a:schemeClr val="bg1"/>
              </a:solidFill>
            </a:endParaRPr>
          </a:p>
        </p:txBody>
      </p:sp>
      <p:pic>
        <p:nvPicPr>
          <p:cNvPr id="11" name="Рисунок 10" descr="Изображение выглядит как рисунок&#10;&#10;Автоматически созданное описание">
            <a:extLst>
              <a:ext uri="{FF2B5EF4-FFF2-40B4-BE49-F238E27FC236}">
                <a16:creationId xmlns="" xmlns:a16="http://schemas.microsoft.com/office/drawing/2014/main" id="{8A9402A8-56E1-594C-B482-2DD0F0F7E99A}"/>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1346" y="1819251"/>
            <a:ext cx="2391876" cy="3352395"/>
          </a:xfrm>
          <a:prstGeom prst="rect">
            <a:avLst/>
          </a:prstGeom>
        </p:spPr>
      </p:pic>
      <p:sp>
        <p:nvSpPr>
          <p:cNvPr id="21" name="Text Box 9">
            <a:extLst>
              <a:ext uri="{FF2B5EF4-FFF2-40B4-BE49-F238E27FC236}">
                <a16:creationId xmlns="" xmlns:a16="http://schemas.microsoft.com/office/drawing/2014/main" id="{8FC18D88-C364-B548-A9E5-8FB1F97EB056}"/>
              </a:ext>
            </a:extLst>
          </p:cNvPr>
          <p:cNvSpPr txBox="1">
            <a:spLocks noChangeArrowheads="1"/>
          </p:cNvSpPr>
          <p:nvPr/>
        </p:nvSpPr>
        <p:spPr bwMode="auto">
          <a:xfrm>
            <a:off x="2549371" y="2170102"/>
            <a:ext cx="3672409"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GB" altLang="ru-RU" b="1"/>
              <a:t>Technical task:</a:t>
            </a:r>
            <a:r>
              <a:rPr lang="en-GB" altLang="ru-RU"/>
              <a:t> </a:t>
            </a:r>
          </a:p>
          <a:p>
            <a:r>
              <a:rPr lang="en-GB" altLang="ru-RU"/>
              <a:t>Restoring the technical parameters of the EG-5 accelerator:</a:t>
            </a:r>
          </a:p>
          <a:p>
            <a:pPr marL="342900" indent="-342900">
              <a:buFont typeface="Arial" panose="020B0604020202020204" pitchFamily="34" charset="0"/>
              <a:buChar char="•"/>
            </a:pPr>
            <a:r>
              <a:rPr lang="en-GB" altLang="ru-RU"/>
              <a:t>energy up to 4.1 MeV (</a:t>
            </a:r>
            <a:r>
              <a:rPr lang="en-GB">
                <a:latin typeface="Calibri" pitchFamily="34" charset="0"/>
                <a:cs typeface="Arial" charset="0"/>
              </a:rPr>
              <a:t>2,9 MeV today)</a:t>
            </a:r>
            <a:endParaRPr lang="en-GB" altLang="ru-RU"/>
          </a:p>
          <a:p>
            <a:pPr marL="342900" indent="-342900">
              <a:buFont typeface="Arial" panose="020B0604020202020204" pitchFamily="34" charset="0"/>
              <a:buChar char="•"/>
            </a:pPr>
            <a:r>
              <a:rPr lang="en-GB" altLang="ru-RU"/>
              <a:t>current above 50</a:t>
            </a:r>
            <a:r>
              <a:rPr lang="en-GB" altLang="ru-RU">
                <a:latin typeface="Symbol" pitchFamily="2" charset="2"/>
              </a:rPr>
              <a:t>m</a:t>
            </a:r>
            <a:r>
              <a:rPr lang="en-GB" altLang="ru-RU"/>
              <a:t>A (100nA today)</a:t>
            </a:r>
          </a:p>
          <a:p>
            <a:r>
              <a:rPr lang="en-GB" altLang="ru-RU" b="1"/>
              <a:t>Ways to solve:</a:t>
            </a:r>
          </a:p>
          <a:p>
            <a:pPr marL="342900" indent="-342900">
              <a:buFont typeface="Arial" panose="020B0604020202020204" pitchFamily="34" charset="0"/>
              <a:buChar char="•"/>
            </a:pPr>
            <a:r>
              <a:rPr lang="en-GB" altLang="ru-RU"/>
              <a:t>Tube replacement;</a:t>
            </a:r>
          </a:p>
          <a:p>
            <a:pPr marL="342900" indent="-342900">
              <a:buFont typeface="Arial" panose="020B0604020202020204" pitchFamily="34" charset="0"/>
              <a:buChar char="•"/>
            </a:pPr>
            <a:r>
              <a:rPr lang="en-GB" altLang="ru-RU"/>
              <a:t>Modernization of infrastructure;</a:t>
            </a:r>
          </a:p>
          <a:p>
            <a:pPr marL="342900" indent="-342900">
              <a:buFont typeface="Arial" panose="020B0604020202020204" pitchFamily="34" charset="0"/>
              <a:buChar char="•"/>
            </a:pPr>
            <a:r>
              <a:rPr lang="en-GB" altLang="ru-RU"/>
              <a:t>Young staff training.</a:t>
            </a:r>
          </a:p>
        </p:txBody>
      </p:sp>
      <p:sp>
        <p:nvSpPr>
          <p:cNvPr id="22" name="Text Box 7">
            <a:extLst>
              <a:ext uri="{FF2B5EF4-FFF2-40B4-BE49-F238E27FC236}">
                <a16:creationId xmlns="" xmlns:a16="http://schemas.microsoft.com/office/drawing/2014/main" id="{050D7AA1-4627-3546-B9BE-98224E619E15}"/>
              </a:ext>
            </a:extLst>
          </p:cNvPr>
          <p:cNvSpPr txBox="1">
            <a:spLocks noChangeArrowheads="1"/>
          </p:cNvSpPr>
          <p:nvPr/>
        </p:nvSpPr>
        <p:spPr bwMode="auto">
          <a:xfrm>
            <a:off x="6606927" y="2684184"/>
            <a:ext cx="5579269"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ru-RU" sz="2000" b="1"/>
              <a:t>Plans</a:t>
            </a:r>
          </a:p>
          <a:p>
            <a:r>
              <a:rPr lang="en-GB" altLang="ru-RU" sz="2000" b="1"/>
              <a:t>Development of the experimental infrastructure</a:t>
            </a:r>
          </a:p>
          <a:p>
            <a:r>
              <a:rPr lang="en-GB" altLang="ru-RU" sz="2000"/>
              <a:t>1. New spectrometers.</a:t>
            </a:r>
          </a:p>
          <a:p>
            <a:r>
              <a:rPr lang="en-GB" altLang="ru-RU" sz="2000"/>
              <a:t>2. Microbeam Project.</a:t>
            </a:r>
          </a:p>
          <a:p>
            <a:r>
              <a:rPr lang="en-GB" altLang="ru-RU" sz="2000"/>
              <a:t>3. Use of multibeam configuration</a:t>
            </a:r>
          </a:p>
        </p:txBody>
      </p:sp>
      <p:sp>
        <p:nvSpPr>
          <p:cNvPr id="23" name="TextBox 1">
            <a:extLst>
              <a:ext uri="{FF2B5EF4-FFF2-40B4-BE49-F238E27FC236}">
                <a16:creationId xmlns="" xmlns:a16="http://schemas.microsoft.com/office/drawing/2014/main" id="{09C8858F-2492-3245-A343-E4C66CF23B10}"/>
              </a:ext>
            </a:extLst>
          </p:cNvPr>
          <p:cNvSpPr txBox="1"/>
          <p:nvPr/>
        </p:nvSpPr>
        <p:spPr>
          <a:xfrm>
            <a:off x="4862988" y="1625181"/>
            <a:ext cx="1743939" cy="461665"/>
          </a:xfrm>
          <a:prstGeom prst="rect">
            <a:avLst/>
          </a:prstGeom>
          <a:noFill/>
        </p:spPr>
        <p:txBody>
          <a:bodyPr wrap="none" rtlCol="0">
            <a:spAutoFit/>
          </a:bodyPr>
          <a:lstStyle/>
          <a:p>
            <a:r>
              <a:rPr lang="en-GB" sz="2400" b="1"/>
              <a:t>New project</a:t>
            </a:r>
          </a:p>
        </p:txBody>
      </p:sp>
      <p:sp>
        <p:nvSpPr>
          <p:cNvPr id="24" name="TextBox 6">
            <a:extLst>
              <a:ext uri="{FF2B5EF4-FFF2-40B4-BE49-F238E27FC236}">
                <a16:creationId xmlns="" xmlns:a16="http://schemas.microsoft.com/office/drawing/2014/main" id="{CBB5332C-F591-2E4B-BF87-C420F534D037}"/>
              </a:ext>
            </a:extLst>
          </p:cNvPr>
          <p:cNvSpPr txBox="1"/>
          <p:nvPr/>
        </p:nvSpPr>
        <p:spPr>
          <a:xfrm>
            <a:off x="6643792" y="4595543"/>
            <a:ext cx="4325992" cy="369332"/>
          </a:xfrm>
          <a:prstGeom prst="rect">
            <a:avLst/>
          </a:prstGeom>
          <a:noFill/>
        </p:spPr>
        <p:txBody>
          <a:bodyPr wrap="none" rtlCol="0">
            <a:spAutoFit/>
          </a:bodyPr>
          <a:lstStyle/>
          <a:p>
            <a:r>
              <a:rPr lang="en-GB" b="1">
                <a:solidFill>
                  <a:srgbClr val="0218EE"/>
                </a:solidFill>
              </a:rPr>
              <a:t>The estimated 3-years project cost is 1,5M$</a:t>
            </a:r>
          </a:p>
        </p:txBody>
      </p:sp>
    </p:spTree>
    <p:extLst>
      <p:ext uri="{BB962C8B-B14F-4D97-AF65-F5344CB8AC3E}">
        <p14:creationId xmlns="" xmlns:p14="http://schemas.microsoft.com/office/powerpoint/2010/main" val="340977698"/>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a:extLst>
              <a:ext uri="{FF2B5EF4-FFF2-40B4-BE49-F238E27FC236}">
                <a16:creationId xmlns="" xmlns:a16="http://schemas.microsoft.com/office/drawing/2014/main" id="{FB98AFF2-CA42-4B86-916E-154E9578DE8F}"/>
              </a:ext>
            </a:extLst>
          </p:cNvPr>
          <p:cNvSpPr>
            <a:spLocks noGrp="1"/>
          </p:cNvSpPr>
          <p:nvPr>
            <p:ph type="sldNum" sz="quarter" idx="12"/>
          </p:nvPr>
        </p:nvSpPr>
        <p:spPr/>
        <p:txBody>
          <a:bodyPr/>
          <a:lstStyle/>
          <a:p>
            <a:fld id="{091AD801-B12E-4A00-8E9E-6CC326DE2565}" type="slidenum">
              <a:rPr lang="ru-RU" smtClean="0"/>
              <a:pPr/>
              <a:t>12</a:t>
            </a:fld>
            <a:endParaRPr lang="ru-RU"/>
          </a:p>
        </p:txBody>
      </p:sp>
      <p:sp>
        <p:nvSpPr>
          <p:cNvPr id="16" name="Прямоугольник 15">
            <a:extLst>
              <a:ext uri="{FF2B5EF4-FFF2-40B4-BE49-F238E27FC236}">
                <a16:creationId xmlns="" xmlns:a16="http://schemas.microsoft.com/office/drawing/2014/main" id="{A1C6A78F-0505-4225-853E-A038055336FD}"/>
              </a:ext>
            </a:extLst>
          </p:cNvPr>
          <p:cNvSpPr/>
          <p:nvPr/>
        </p:nvSpPr>
        <p:spPr>
          <a:xfrm>
            <a:off x="601688" y="2132856"/>
            <a:ext cx="10968136"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GB" sz="2000" b="1">
                <a:solidFill>
                  <a:srgbClr val="C00000"/>
                </a:solidFill>
              </a:rPr>
              <a:t>The PAC supports the presentation of a full proposal within the theme “Investigations of Neutron Nuclear Interactions and Properties of the Neutron”. </a:t>
            </a:r>
          </a:p>
          <a:p>
            <a:pPr marL="285750" indent="-285750" algn="just">
              <a:buFont typeface="Arial" panose="020B0604020202020204" pitchFamily="34" charset="0"/>
              <a:buChar char="•"/>
            </a:pPr>
            <a:r>
              <a:rPr lang="en-GB" sz="2000" b="1">
                <a:solidFill>
                  <a:srgbClr val="C00000"/>
                </a:solidFill>
              </a:rPr>
              <a:t>The project should define expected accelerator specifications in accordance with the priorities of the scientific programme. </a:t>
            </a:r>
          </a:p>
          <a:p>
            <a:pPr marL="285750" indent="-285750" algn="just">
              <a:buFont typeface="Arial" panose="020B0604020202020204" pitchFamily="34" charset="0"/>
              <a:buChar char="•"/>
            </a:pPr>
            <a:endParaRPr lang="en-GB" sz="600" b="1">
              <a:solidFill>
                <a:srgbClr val="C00000"/>
              </a:solidFill>
            </a:endParaRPr>
          </a:p>
          <a:p>
            <a:pPr marL="285750" indent="-285750" algn="just">
              <a:buFont typeface="Arial" panose="020B0604020202020204" pitchFamily="34" charset="0"/>
              <a:buChar char="•"/>
            </a:pPr>
            <a:r>
              <a:rPr lang="en-GB" sz="2000" b="1">
                <a:solidFill>
                  <a:srgbClr val="C00000"/>
                </a:solidFill>
              </a:rPr>
              <a:t>The PAC recommends comparing carefully </a:t>
            </a:r>
            <a:r>
              <a:rPr lang="en-GB" sz="2000" b="1" u="sng">
                <a:solidFill>
                  <a:srgbClr val="C00000"/>
                </a:solidFill>
              </a:rPr>
              <a:t>the two options: modernization of the present EG-5 accelerator or purchase of a new accelerator taking into account the risk associated with the proposed upgrade</a:t>
            </a:r>
            <a:r>
              <a:rPr lang="en-GB" sz="2000" b="1">
                <a:solidFill>
                  <a:srgbClr val="C00000"/>
                </a:solidFill>
              </a:rPr>
              <a:t>. </a:t>
            </a:r>
          </a:p>
          <a:p>
            <a:pPr marL="285750" indent="-285750" algn="just">
              <a:buFont typeface="Arial" panose="020B0604020202020204" pitchFamily="34" charset="0"/>
              <a:buChar char="•"/>
            </a:pPr>
            <a:endParaRPr lang="en-GB" sz="600" b="1">
              <a:solidFill>
                <a:srgbClr val="C00000"/>
              </a:solidFill>
            </a:endParaRPr>
          </a:p>
          <a:p>
            <a:pPr marL="285750" indent="-285750" algn="just">
              <a:buFont typeface="Arial" panose="020B0604020202020204" pitchFamily="34" charset="0"/>
              <a:buChar char="•"/>
            </a:pPr>
            <a:r>
              <a:rPr lang="en-GB" sz="2000" b="1">
                <a:solidFill>
                  <a:srgbClr val="C00000"/>
                </a:solidFill>
              </a:rPr>
              <a:t>The full project should include detailed information about the schedule, human and financial resources as well as a risk analysis. </a:t>
            </a:r>
          </a:p>
        </p:txBody>
      </p:sp>
      <p:sp>
        <p:nvSpPr>
          <p:cNvPr id="14" name="Прямоугольник 12">
            <a:extLst>
              <a:ext uri="{FF2B5EF4-FFF2-40B4-BE49-F238E27FC236}">
                <a16:creationId xmlns="" xmlns:a16="http://schemas.microsoft.com/office/drawing/2014/main" id="{D3B33078-E36F-9647-A8C6-D445C6407F8B}"/>
              </a:ext>
            </a:extLst>
          </p:cNvPr>
          <p:cNvSpPr/>
          <p:nvPr/>
        </p:nvSpPr>
        <p:spPr>
          <a:xfrm>
            <a:off x="636836" y="602398"/>
            <a:ext cx="11089232"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PAC for NP recommendations for the letter of intent to open a new project: </a:t>
            </a:r>
          </a:p>
          <a:p>
            <a:pPr algn="ctr"/>
            <a:r>
              <a:rPr lang="en-US" altLang="ko-KR" sz="2000" b="1" i="1" dirty="0">
                <a:solidFill>
                  <a:srgbClr val="C00000"/>
                </a:solidFill>
                <a:latin typeface="Arial" pitchFamily="34" charset="0"/>
                <a:ea typeface="Batang" pitchFamily="18" charset="-127"/>
                <a:cs typeface="Arial" pitchFamily="34" charset="0"/>
              </a:rPr>
              <a:t>“Modernization of the EG-5 accelerator and development of its experimental infrastructure”</a:t>
            </a:r>
            <a:endParaRPr lang="ru-RU" sz="2000" dirty="0">
              <a:solidFill>
                <a:srgbClr val="C00000"/>
              </a:solidFill>
            </a:endParaRPr>
          </a:p>
        </p:txBody>
      </p:sp>
    </p:spTree>
    <p:extLst>
      <p:ext uri="{BB962C8B-B14F-4D97-AF65-F5344CB8AC3E}">
        <p14:creationId xmlns="" xmlns:p14="http://schemas.microsoft.com/office/powerpoint/2010/main" val="717279417"/>
      </p:ext>
    </p:extLst>
  </p:cSld>
  <p:clrMapOvr>
    <a:masterClrMapping/>
  </p:clrMapOvr>
  <mc:AlternateContent xmlns:mc="http://schemas.openxmlformats.org/markup-compatibility/2006">
    <mc:Choice xmlns="" xmlns:p14="http://schemas.microsoft.com/office/powerpoint/2010/main" Requires="p14">
      <p:transition spd="slow" p14:dur="1200">
        <p14:prism dir="u"/>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769441"/>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Proposal for opening a new project: “</a:t>
            </a:r>
            <a:r>
              <a:rPr lang="en-US" altLang="ko-KR" sz="2400" b="1" i="1" dirty="0">
                <a:solidFill>
                  <a:srgbClr val="C00000"/>
                </a:solidFill>
                <a:latin typeface="Arial" pitchFamily="34" charset="0"/>
                <a:ea typeface="Batang" pitchFamily="18" charset="-127"/>
                <a:cs typeface="Arial" pitchFamily="34" charset="0"/>
              </a:rPr>
              <a:t>BECQUEREL</a:t>
            </a:r>
            <a:r>
              <a:rPr lang="en-US" altLang="ko-KR" sz="2000" b="1" i="1" dirty="0">
                <a:solidFill>
                  <a:srgbClr val="C00000"/>
                </a:solidFill>
                <a:latin typeface="Arial" pitchFamily="34" charset="0"/>
                <a:ea typeface="Batang" pitchFamily="18" charset="-127"/>
                <a:cs typeface="Arial" pitchFamily="34" charset="0"/>
              </a:rPr>
              <a:t>”</a:t>
            </a:r>
            <a:br>
              <a:rPr lang="en-US" altLang="ko-KR" sz="2000" b="1" i="1" dirty="0">
                <a:solidFill>
                  <a:srgbClr val="C00000"/>
                </a:solidFill>
                <a:latin typeface="Arial" pitchFamily="34" charset="0"/>
                <a:ea typeface="Batang" pitchFamily="18" charset="-127"/>
                <a:cs typeface="Arial" pitchFamily="34" charset="0"/>
              </a:rPr>
            </a:b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270908" y="2807487"/>
            <a:ext cx="11650184" cy="1785104"/>
          </a:xfrm>
          <a:prstGeom prst="rect">
            <a:avLst/>
          </a:prstGeom>
        </p:spPr>
        <p:txBody>
          <a:bodyPr wrap="square">
            <a:spAutoFit/>
          </a:bodyPr>
          <a:lstStyle/>
          <a:p>
            <a:pPr algn="just" eaLnBrk="0" hangingPunct="0">
              <a:defRPr/>
            </a:pPr>
            <a:r>
              <a:rPr lang="en-US" sz="2200" b="1" dirty="0">
                <a:solidFill>
                  <a:srgbClr val="002060"/>
                </a:solidFill>
                <a:latin typeface="Calibri (Основной текст)"/>
                <a:ea typeface="MS Mincho" pitchFamily="49" charset="-128"/>
                <a:cs typeface="Times New Roman" pitchFamily="18" charset="0"/>
              </a:rPr>
              <a:t>Studies of nuclear fragmentation using nuclear emulsions have a very long history. Nevertheless this method still keeps promising opportunities, in particular due to the high resolution in determination of emission angles of relativistic fragments. The project is devoted to experiments with various accelerators, apart from studies of multifragmentation processes, authors plan to search for unstable states in nuclei. </a:t>
            </a:r>
          </a:p>
        </p:txBody>
      </p:sp>
      <p:sp>
        <p:nvSpPr>
          <p:cNvPr id="4" name="Номер слайда 3">
            <a:extLst>
              <a:ext uri="{FF2B5EF4-FFF2-40B4-BE49-F238E27FC236}">
                <a16:creationId xmlns="" xmlns:a16="http://schemas.microsoft.com/office/drawing/2014/main" id="{BDC86B2F-BA76-40C3-9DFB-A261A8789ACC}"/>
              </a:ext>
            </a:extLst>
          </p:cNvPr>
          <p:cNvSpPr>
            <a:spLocks noGrp="1"/>
          </p:cNvSpPr>
          <p:nvPr>
            <p:ph type="sldNum" sz="quarter" idx="12"/>
          </p:nvPr>
        </p:nvSpPr>
        <p:spPr/>
        <p:txBody>
          <a:bodyPr/>
          <a:lstStyle/>
          <a:p>
            <a:fld id="{017C60C2-FB95-4464-969C-DC460CD1CFD8}" type="slidenum">
              <a:rPr lang="ru-RU" smtClean="0"/>
              <a:pPr/>
              <a:t>13</a:t>
            </a:fld>
            <a:endParaRPr lang="ru-RU"/>
          </a:p>
        </p:txBody>
      </p:sp>
      <p:pic>
        <p:nvPicPr>
          <p:cNvPr id="6" name="Рисунок 5" descr="Изображение выглядит как человек, внутренний, мужчина, стоит&#10;&#10;Автоматически созданное описание">
            <a:extLst>
              <a:ext uri="{FF2B5EF4-FFF2-40B4-BE49-F238E27FC236}">
                <a16:creationId xmlns="" xmlns:a16="http://schemas.microsoft.com/office/drawing/2014/main" id="{A0BAA474-F8A6-4385-B9DF-87D9C349BD7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24397" y="540640"/>
            <a:ext cx="2171343" cy="2240288"/>
          </a:xfrm>
          <a:prstGeom prst="rect">
            <a:avLst/>
          </a:prstGeom>
        </p:spPr>
      </p:pic>
      <p:sp>
        <p:nvSpPr>
          <p:cNvPr id="29" name="Прямоугольник 28">
            <a:extLst>
              <a:ext uri="{FF2B5EF4-FFF2-40B4-BE49-F238E27FC236}">
                <a16:creationId xmlns="" xmlns:a16="http://schemas.microsoft.com/office/drawing/2014/main" id="{1A21D50E-C0D1-4AAD-97D7-549BF805EABC}"/>
              </a:ext>
            </a:extLst>
          </p:cNvPr>
          <p:cNvSpPr/>
          <p:nvPr/>
        </p:nvSpPr>
        <p:spPr>
          <a:xfrm>
            <a:off x="9882215" y="2442374"/>
            <a:ext cx="1857388" cy="338554"/>
          </a:xfrm>
          <a:prstGeom prst="rect">
            <a:avLst/>
          </a:prstGeom>
        </p:spPr>
        <p:txBody>
          <a:bodyPr wrap="square">
            <a:spAutoFit/>
          </a:bodyPr>
          <a:lstStyle/>
          <a:p>
            <a:r>
              <a:rPr lang="en-US" altLang="ru-RU" sz="1600" b="1" kern="0" dirty="0">
                <a:solidFill>
                  <a:schemeClr val="bg1"/>
                </a:solidFill>
              </a:rPr>
              <a:t>Pavel Zarubin</a:t>
            </a:r>
            <a:endParaRPr lang="ru-RU" sz="1600" dirty="0">
              <a:solidFill>
                <a:schemeClr val="bg1"/>
              </a:solidFill>
            </a:endParaRPr>
          </a:p>
        </p:txBody>
      </p:sp>
      <p:sp>
        <p:nvSpPr>
          <p:cNvPr id="37" name="Прямоугольник 36">
            <a:extLst>
              <a:ext uri="{FF2B5EF4-FFF2-40B4-BE49-F238E27FC236}">
                <a16:creationId xmlns="" xmlns:a16="http://schemas.microsoft.com/office/drawing/2014/main" id="{9715CD01-FDD1-4346-A629-80EF07FFB8E2}"/>
              </a:ext>
            </a:extLst>
          </p:cNvPr>
          <p:cNvSpPr/>
          <p:nvPr/>
        </p:nvSpPr>
        <p:spPr>
          <a:xfrm>
            <a:off x="983432" y="4763365"/>
            <a:ext cx="102251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a:solidFill>
                  <a:srgbClr val="C00000"/>
                </a:solidFill>
              </a:rPr>
              <a:t>The PAC recommends that the VBLHEP Directorate provide financial support for renovation of the equipment used in the BECQUEREL experiment in 2021. The proposal should be presented at the PAC meeting in January 2021.</a:t>
            </a:r>
          </a:p>
        </p:txBody>
      </p:sp>
      <p:pic>
        <p:nvPicPr>
          <p:cNvPr id="8" name="Picture 2">
            <a:extLst>
              <a:ext uri="{FF2B5EF4-FFF2-40B4-BE49-F238E27FC236}">
                <a16:creationId xmlns="" xmlns:a16="http://schemas.microsoft.com/office/drawing/2014/main" id="{DC59AC4C-7CCC-F446-9312-B8D7BE37196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59896" y="630130"/>
            <a:ext cx="3823146" cy="2150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C:\Users\Павел\Desktop\Trento\AU_DI1.gif">
            <a:extLst>
              <a:ext uri="{FF2B5EF4-FFF2-40B4-BE49-F238E27FC236}">
                <a16:creationId xmlns="" xmlns:a16="http://schemas.microsoft.com/office/drawing/2014/main" id="{0A4892A4-88D1-464B-9958-C4442882741A}"/>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253599" y="637473"/>
            <a:ext cx="3264570" cy="21150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2918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61665"/>
          </a:xfrm>
          <a:prstGeom prst="rect">
            <a:avLst/>
          </a:prstGeom>
        </p:spPr>
        <p:txBody>
          <a:bodyPr wrap="square">
            <a:spAutoFit/>
          </a:bodyPr>
          <a:lstStyle/>
          <a:p>
            <a:pPr algn="ctr"/>
            <a:r>
              <a:rPr lang="en-GB" altLang="ko-KR" sz="2400" b="1" i="1">
                <a:solidFill>
                  <a:srgbClr val="C00000"/>
                </a:solidFill>
                <a:latin typeface="Arial" pitchFamily="34" charset="0"/>
                <a:ea typeface="Batang" pitchFamily="18" charset="-127"/>
                <a:cs typeface="Arial" pitchFamily="34" charset="0"/>
              </a:rPr>
              <a:t>Status of the Factory of superheavy elements: DC-280 cyclotron</a:t>
            </a:r>
            <a:endParaRPr lang="en-GB" sz="2400">
              <a:solidFill>
                <a:srgbClr val="C00000"/>
              </a:solidFill>
            </a:endParaRPr>
          </a:p>
        </p:txBody>
      </p:sp>
      <p:sp>
        <p:nvSpPr>
          <p:cNvPr id="2" name="Номер слайда 1">
            <a:extLst>
              <a:ext uri="{FF2B5EF4-FFF2-40B4-BE49-F238E27FC236}">
                <a16:creationId xmlns=""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14</a:t>
            </a:fld>
            <a:endParaRPr lang="en-GB"/>
          </a:p>
        </p:txBody>
      </p:sp>
      <p:pic>
        <p:nvPicPr>
          <p:cNvPr id="9" name="Рисунок 8" descr="Изображение выглядит как человек, внутренний, стоит, мужчина&#10;&#10;Автоматически созданное описание">
            <a:extLst>
              <a:ext uri="{FF2B5EF4-FFF2-40B4-BE49-F238E27FC236}">
                <a16:creationId xmlns="" xmlns:a16="http://schemas.microsoft.com/office/drawing/2014/main" id="{98926443-78C7-4458-9310-5D30397E1B1A}"/>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39048" y="548679"/>
            <a:ext cx="1979352" cy="3056484"/>
          </a:xfrm>
          <a:prstGeom prst="rect">
            <a:avLst/>
          </a:prstGeom>
        </p:spPr>
      </p:pic>
      <p:sp>
        <p:nvSpPr>
          <p:cNvPr id="11" name="Прямоугольник 10">
            <a:extLst>
              <a:ext uri="{FF2B5EF4-FFF2-40B4-BE49-F238E27FC236}">
                <a16:creationId xmlns="" xmlns:a16="http://schemas.microsoft.com/office/drawing/2014/main" id="{96C645EE-255E-A342-AC8D-C1AF6D12E895}"/>
              </a:ext>
            </a:extLst>
          </p:cNvPr>
          <p:cNvSpPr/>
          <p:nvPr/>
        </p:nvSpPr>
        <p:spPr>
          <a:xfrm>
            <a:off x="9742584" y="3223081"/>
            <a:ext cx="1309974" cy="338554"/>
          </a:xfrm>
          <a:prstGeom prst="rect">
            <a:avLst/>
          </a:prstGeom>
        </p:spPr>
        <p:txBody>
          <a:bodyPr wrap="none">
            <a:spAutoFit/>
          </a:bodyPr>
          <a:lstStyle/>
          <a:p>
            <a:r>
              <a:rPr lang="en-GB" altLang="ru-RU" sz="1600" b="1" kern="0">
                <a:solidFill>
                  <a:schemeClr val="bg1"/>
                </a:solidFill>
              </a:rPr>
              <a:t>Vasiliy Semin</a:t>
            </a:r>
            <a:endParaRPr lang="en-GB" sz="1600">
              <a:solidFill>
                <a:schemeClr val="bg1"/>
              </a:solidFill>
            </a:endParaRPr>
          </a:p>
        </p:txBody>
      </p:sp>
      <p:pic>
        <p:nvPicPr>
          <p:cNvPr id="14" name="Рисунок 13">
            <a:extLst>
              <a:ext uri="{FF2B5EF4-FFF2-40B4-BE49-F238E27FC236}">
                <a16:creationId xmlns="" xmlns:a16="http://schemas.microsoft.com/office/drawing/2014/main" id="{005C85CC-B359-416B-A79D-CFF02784CE1A}"/>
              </a:ext>
            </a:extLst>
          </p:cNvPr>
          <p:cNvPicPr>
            <a:picLocks noChangeAspect="1"/>
          </p:cNvPicPr>
          <p:nvPr/>
        </p:nvPicPr>
        <p:blipFill>
          <a:blip r:embed="rId4" cstate="print"/>
          <a:stretch>
            <a:fillRect/>
          </a:stretch>
        </p:blipFill>
        <p:spPr bwMode="auto">
          <a:xfrm>
            <a:off x="335360" y="548679"/>
            <a:ext cx="7992888" cy="3884775"/>
          </a:xfrm>
          <a:prstGeom prst="rect">
            <a:avLst/>
          </a:prstGeom>
          <a:ln>
            <a:noFill/>
          </a:ln>
          <a:extLst>
            <a:ext uri="{53640926-AAD7-44D8-BBD7-CCE9431645EC}">
              <a14:shadowObscured xmlns="" xmlns:a14="http://schemas.microsoft.com/office/drawing/2010/main"/>
            </a:ext>
          </a:extLst>
        </p:spPr>
      </p:pic>
      <p:sp>
        <p:nvSpPr>
          <p:cNvPr id="15" name="Прямоугольник 14">
            <a:extLst>
              <a:ext uri="{FF2B5EF4-FFF2-40B4-BE49-F238E27FC236}">
                <a16:creationId xmlns="" xmlns:a16="http://schemas.microsoft.com/office/drawing/2014/main" id="{76676C4A-BE76-4FB7-8CC1-6C11142E7F50}"/>
              </a:ext>
            </a:extLst>
          </p:cNvPr>
          <p:cNvSpPr/>
          <p:nvPr/>
        </p:nvSpPr>
        <p:spPr>
          <a:xfrm>
            <a:off x="2546750" y="4597826"/>
            <a:ext cx="7850821" cy="2123658"/>
          </a:xfrm>
          <a:prstGeom prst="rect">
            <a:avLst/>
          </a:prstGeom>
        </p:spPr>
        <p:txBody>
          <a:bodyPr wrap="square">
            <a:spAutoFit/>
          </a:bodyPr>
          <a:lstStyle/>
          <a:p>
            <a:pPr algn="just" eaLnBrk="0" fontAlgn="base" hangingPunct="0">
              <a:spcBef>
                <a:spcPct val="0"/>
              </a:spcBef>
              <a:spcAft>
                <a:spcPct val="0"/>
              </a:spcAft>
            </a:pPr>
            <a:r>
              <a:rPr lang="en-GB" altLang="ko-KR" sz="2200" b="1">
                <a:solidFill>
                  <a:srgbClr val="002060"/>
                </a:solidFill>
                <a:latin typeface="+mj-lt"/>
                <a:ea typeface="Times New Roman" pitchFamily="18" charset="0"/>
                <a:cs typeface="Arial" pitchFamily="34" charset="0"/>
              </a:rPr>
              <a:t> Accomplished tasks:</a:t>
            </a:r>
          </a:p>
          <a:p>
            <a:pPr marL="268288" indent="-268288" algn="just">
              <a:buFont typeface="Arial" pitchFamily="34" charset="0"/>
              <a:buChar char="•"/>
            </a:pPr>
            <a:r>
              <a:rPr lang="en-GB" sz="2200" b="1"/>
              <a:t>Test of accelerator systems with high intensity </a:t>
            </a:r>
          </a:p>
          <a:p>
            <a:pPr marL="268288" indent="-268288" algn="just">
              <a:buFont typeface="Arial" pitchFamily="34" charset="0"/>
              <a:buChar char="•"/>
            </a:pPr>
            <a:r>
              <a:rPr lang="en-GB" sz="2200" b="1"/>
              <a:t>Testing of cyclotron systems during longtime operation</a:t>
            </a:r>
          </a:p>
          <a:p>
            <a:pPr marL="268288" indent="-268288" algn="just">
              <a:buFont typeface="Arial" pitchFamily="34" charset="0"/>
              <a:buChar char="•"/>
            </a:pPr>
            <a:r>
              <a:rPr lang="en-GB" sz="2200" b="1"/>
              <a:t>Investigation of stability of accelerated beams</a:t>
            </a:r>
          </a:p>
          <a:p>
            <a:pPr marL="268288" indent="-268288" algn="just">
              <a:buFont typeface="Arial" pitchFamily="34" charset="0"/>
              <a:buChar char="•"/>
            </a:pPr>
            <a:r>
              <a:rPr lang="en-GB" sz="2200" b="1"/>
              <a:t>Debugging of high voltage elements</a:t>
            </a:r>
          </a:p>
          <a:p>
            <a:pPr marL="268288" indent="-268288" algn="just">
              <a:buFont typeface="Arial" pitchFamily="34" charset="0"/>
              <a:buChar char="•"/>
            </a:pPr>
            <a:r>
              <a:rPr lang="en-GB" sz="2200" b="1"/>
              <a:t>Staffing of the DC-280 work group </a:t>
            </a:r>
          </a:p>
        </p:txBody>
      </p:sp>
    </p:spTree>
    <p:extLst>
      <p:ext uri="{BB962C8B-B14F-4D97-AF65-F5344CB8AC3E}">
        <p14:creationId xmlns="" xmlns:p14="http://schemas.microsoft.com/office/powerpoint/2010/main" val="298306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00110"/>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Status of the Factory of superheavy elements: DC-280 cyclotron</a:t>
            </a:r>
            <a:endParaRPr lang="en-GB" sz="2000">
              <a:solidFill>
                <a:srgbClr val="C00000"/>
              </a:solidFill>
            </a:endParaRPr>
          </a:p>
        </p:txBody>
      </p:sp>
      <p:sp>
        <p:nvSpPr>
          <p:cNvPr id="2" name="Номер слайда 1">
            <a:extLst>
              <a:ext uri="{FF2B5EF4-FFF2-40B4-BE49-F238E27FC236}">
                <a16:creationId xmlns=""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15</a:t>
            </a:fld>
            <a:endParaRPr lang="en-GB"/>
          </a:p>
        </p:txBody>
      </p:sp>
      <p:pic>
        <p:nvPicPr>
          <p:cNvPr id="13" name="Рисунок 12">
            <a:extLst>
              <a:ext uri="{FF2B5EF4-FFF2-40B4-BE49-F238E27FC236}">
                <a16:creationId xmlns="" xmlns:a16="http://schemas.microsoft.com/office/drawing/2014/main" id="{E994691E-2D80-F24C-9990-088FD68FAE8A}"/>
              </a:ext>
            </a:extLst>
          </p:cNvPr>
          <p:cNvPicPr>
            <a:picLocks noChangeAspect="1"/>
          </p:cNvPicPr>
          <p:nvPr/>
        </p:nvPicPr>
        <p:blipFill>
          <a:blip r:embed="rId3" cstate="print"/>
          <a:stretch>
            <a:fillRect/>
          </a:stretch>
        </p:blipFill>
        <p:spPr>
          <a:xfrm>
            <a:off x="5807968" y="548680"/>
            <a:ext cx="6336764" cy="3564432"/>
          </a:xfrm>
          <a:prstGeom prst="rect">
            <a:avLst/>
          </a:prstGeom>
        </p:spPr>
      </p:pic>
      <p:pic>
        <p:nvPicPr>
          <p:cNvPr id="14" name="Рисунок 13">
            <a:extLst>
              <a:ext uri="{FF2B5EF4-FFF2-40B4-BE49-F238E27FC236}">
                <a16:creationId xmlns="" xmlns:a16="http://schemas.microsoft.com/office/drawing/2014/main" id="{08D73765-EE1F-42B9-9D5B-87422E36EF16}"/>
              </a:ext>
            </a:extLst>
          </p:cNvPr>
          <p:cNvPicPr>
            <a:picLocks noChangeAspect="1"/>
          </p:cNvPicPr>
          <p:nvPr/>
        </p:nvPicPr>
        <p:blipFill>
          <a:blip r:embed="rId4" cstate="print"/>
          <a:stretch>
            <a:fillRect/>
          </a:stretch>
        </p:blipFill>
        <p:spPr>
          <a:xfrm>
            <a:off x="36884" y="590336"/>
            <a:ext cx="6319406" cy="3554664"/>
          </a:xfrm>
          <a:prstGeom prst="rect">
            <a:avLst/>
          </a:prstGeom>
        </p:spPr>
      </p:pic>
      <p:sp>
        <p:nvSpPr>
          <p:cNvPr id="15" name="Прямоугольник 14">
            <a:extLst>
              <a:ext uri="{FF2B5EF4-FFF2-40B4-BE49-F238E27FC236}">
                <a16:creationId xmlns="" xmlns:a16="http://schemas.microsoft.com/office/drawing/2014/main" id="{BB8F2861-00BA-46CC-B334-7CBF7FB078FF}"/>
              </a:ext>
            </a:extLst>
          </p:cNvPr>
          <p:cNvSpPr/>
          <p:nvPr/>
        </p:nvSpPr>
        <p:spPr>
          <a:xfrm>
            <a:off x="167108" y="4149080"/>
            <a:ext cx="6072908" cy="2800767"/>
          </a:xfrm>
          <a:prstGeom prst="rect">
            <a:avLst/>
          </a:prstGeom>
        </p:spPr>
        <p:txBody>
          <a:bodyPr wrap="square">
            <a:spAutoFit/>
          </a:bodyPr>
          <a:lstStyle/>
          <a:p>
            <a:pPr algn="just" eaLnBrk="0" fontAlgn="base" hangingPunct="0">
              <a:spcBef>
                <a:spcPct val="0"/>
              </a:spcBef>
              <a:spcAft>
                <a:spcPct val="0"/>
              </a:spcAft>
            </a:pPr>
            <a:r>
              <a:rPr lang="en-GB" altLang="ko-KR" sz="2200" b="1" dirty="0">
                <a:solidFill>
                  <a:srgbClr val="002060"/>
                </a:solidFill>
                <a:latin typeface="+mj-lt"/>
                <a:ea typeface="Times New Roman" pitchFamily="18" charset="0"/>
                <a:cs typeface="Arial" pitchFamily="34" charset="0"/>
              </a:rPr>
              <a:t> Reached today:</a:t>
            </a:r>
          </a:p>
          <a:p>
            <a:pPr marL="268288" indent="-268288" algn="just">
              <a:buFont typeface="Arial" pitchFamily="34" charset="0"/>
              <a:buChar char="•"/>
            </a:pPr>
            <a:r>
              <a:rPr lang="en-GB" sz="2200" b="1" baseline="30000" dirty="0"/>
              <a:t>40</a:t>
            </a:r>
            <a:r>
              <a:rPr lang="en-GB" sz="2200" b="1" dirty="0"/>
              <a:t>Ar beam intensity 10 </a:t>
            </a:r>
            <a:r>
              <a:rPr lang="en-GB" sz="2200" b="1" dirty="0" err="1"/>
              <a:t>p</a:t>
            </a:r>
            <a:r>
              <a:rPr lang="en-GB" sz="2200" b="1" dirty="0" err="1">
                <a:latin typeface="Symbol" pitchFamily="2" charset="2"/>
              </a:rPr>
              <a:t>m</a:t>
            </a:r>
            <a:r>
              <a:rPr lang="en-GB" sz="2200" b="1" dirty="0" err="1"/>
              <a:t>A</a:t>
            </a:r>
            <a:r>
              <a:rPr lang="en-GB" sz="2200" b="1" dirty="0"/>
              <a:t>;</a:t>
            </a:r>
          </a:p>
          <a:p>
            <a:pPr marL="268288" indent="-268288" algn="just">
              <a:buFont typeface="Arial" pitchFamily="34" charset="0"/>
              <a:buChar char="•"/>
            </a:pPr>
            <a:r>
              <a:rPr lang="en-GB" sz="2200" b="1" baseline="30000" dirty="0"/>
              <a:t>48</a:t>
            </a:r>
            <a:r>
              <a:rPr lang="en-GB" sz="2200" b="1" dirty="0"/>
              <a:t>Ca beam Intensity 5 </a:t>
            </a:r>
            <a:r>
              <a:rPr lang="en-GB" sz="2200" b="1" dirty="0" err="1"/>
              <a:t>p</a:t>
            </a:r>
            <a:r>
              <a:rPr lang="en-GB" sz="2200" b="1" dirty="0" err="1">
                <a:latin typeface="Symbol" pitchFamily="2" charset="2"/>
              </a:rPr>
              <a:t>m</a:t>
            </a:r>
            <a:r>
              <a:rPr lang="en-GB" sz="2200" b="1" dirty="0" err="1"/>
              <a:t>A</a:t>
            </a:r>
            <a:r>
              <a:rPr lang="en-GB" sz="2200" b="1" dirty="0"/>
              <a:t>;</a:t>
            </a:r>
          </a:p>
          <a:p>
            <a:pPr marL="268288" indent="-268288" algn="just">
              <a:buFont typeface="Arial" pitchFamily="34" charset="0"/>
              <a:buChar char="•"/>
            </a:pPr>
            <a:r>
              <a:rPr lang="en-GB" sz="2200" b="1" dirty="0"/>
              <a:t>50% efficiency from axial injection to transport channel;</a:t>
            </a:r>
          </a:p>
          <a:p>
            <a:pPr marL="268288" indent="-268288" algn="just">
              <a:buFont typeface="Arial" pitchFamily="34" charset="0"/>
              <a:buChar char="•"/>
            </a:pPr>
            <a:r>
              <a:rPr lang="en-GB" sz="2200" b="1" dirty="0"/>
              <a:t>90% efficiency through transport channel to the separator;</a:t>
            </a:r>
          </a:p>
          <a:p>
            <a:pPr marL="268288" indent="-268288" algn="just">
              <a:buFont typeface="Arial" pitchFamily="34" charset="0"/>
              <a:buChar char="•"/>
            </a:pPr>
            <a:r>
              <a:rPr lang="en-GB" sz="2200" b="1" dirty="0"/>
              <a:t>5% beam current stability;</a:t>
            </a:r>
          </a:p>
        </p:txBody>
      </p:sp>
      <p:sp>
        <p:nvSpPr>
          <p:cNvPr id="16" name="Прямоугольник 15">
            <a:extLst>
              <a:ext uri="{FF2B5EF4-FFF2-40B4-BE49-F238E27FC236}">
                <a16:creationId xmlns="" xmlns:a16="http://schemas.microsoft.com/office/drawing/2014/main" id="{BBA74A03-8D8A-43E8-AC05-1943F400E771}"/>
              </a:ext>
            </a:extLst>
          </p:cNvPr>
          <p:cNvSpPr/>
          <p:nvPr/>
        </p:nvSpPr>
        <p:spPr>
          <a:xfrm>
            <a:off x="6388530" y="4355933"/>
            <a:ext cx="5472608" cy="2123658"/>
          </a:xfrm>
          <a:prstGeom prst="rect">
            <a:avLst/>
          </a:prstGeom>
        </p:spPr>
        <p:txBody>
          <a:bodyPr wrap="square">
            <a:spAutoFit/>
          </a:bodyPr>
          <a:lstStyle/>
          <a:p>
            <a:pPr algn="just" eaLnBrk="0" fontAlgn="base" hangingPunct="0">
              <a:spcBef>
                <a:spcPct val="0"/>
              </a:spcBef>
              <a:spcAft>
                <a:spcPct val="0"/>
              </a:spcAft>
            </a:pPr>
            <a:r>
              <a:rPr lang="en-GB" altLang="ko-KR" sz="2200" b="1" dirty="0">
                <a:solidFill>
                  <a:srgbClr val="002060"/>
                </a:solidFill>
                <a:latin typeface="+mj-lt"/>
                <a:ea typeface="Times New Roman" pitchFamily="18" charset="0"/>
                <a:cs typeface="Arial" pitchFamily="34" charset="0"/>
              </a:rPr>
              <a:t> Ongoing tasks:</a:t>
            </a:r>
          </a:p>
          <a:p>
            <a:pPr marL="457200" lvl="0" indent="-457200">
              <a:buFont typeface="Arial" panose="020B0604020202020204" pitchFamily="34" charset="0"/>
              <a:buChar char="•"/>
            </a:pPr>
            <a:r>
              <a:rPr lang="en-GB" sz="2200" b="1" dirty="0"/>
              <a:t>HF amplifier power supply stability;</a:t>
            </a:r>
          </a:p>
          <a:p>
            <a:pPr marL="457200" lvl="0" indent="-457200">
              <a:buFont typeface="Arial" panose="020B0604020202020204" pitchFamily="34" charset="0"/>
              <a:buChar char="•"/>
            </a:pPr>
            <a:r>
              <a:rPr lang="en-GB" sz="2200" b="1" dirty="0"/>
              <a:t>Commissioning of Flat-Top System;</a:t>
            </a:r>
          </a:p>
          <a:p>
            <a:pPr marL="457200" lvl="0" indent="-457200">
              <a:buFont typeface="Arial" panose="020B0604020202020204" pitchFamily="34" charset="0"/>
              <a:buChar char="•"/>
            </a:pPr>
            <a:r>
              <a:rPr lang="en-GB" sz="2200" b="1" dirty="0"/>
              <a:t>Curing electrical breakdowns of some HV elements;</a:t>
            </a:r>
          </a:p>
          <a:p>
            <a:pPr marL="457200" lvl="0" indent="-457200">
              <a:buFont typeface="Arial" panose="020B0604020202020204" pitchFamily="34" charset="0"/>
              <a:buChar char="•"/>
            </a:pPr>
            <a:r>
              <a:rPr lang="en-GB" sz="2200" b="1" dirty="0"/>
              <a:t>Improvement of the overall efficiency</a:t>
            </a:r>
          </a:p>
        </p:txBody>
      </p:sp>
      <p:sp>
        <p:nvSpPr>
          <p:cNvPr id="3" name="Flèche vers la droite 2">
            <a:extLst>
              <a:ext uri="{FF2B5EF4-FFF2-40B4-BE49-F238E27FC236}">
                <a16:creationId xmlns="" xmlns:a16="http://schemas.microsoft.com/office/drawing/2014/main" id="{3C2F42E2-5FB5-4743-B6DE-05BBBF2E2739}"/>
              </a:ext>
            </a:extLst>
          </p:cNvPr>
          <p:cNvSpPr/>
          <p:nvPr/>
        </p:nvSpPr>
        <p:spPr>
          <a:xfrm>
            <a:off x="5511304" y="2321768"/>
            <a:ext cx="83635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54FCDF36-9072-DD4D-A6EE-6DEB51CF6E92}"/>
              </a:ext>
            </a:extLst>
          </p:cNvPr>
          <p:cNvSpPr/>
          <p:nvPr/>
        </p:nvSpPr>
        <p:spPr>
          <a:xfrm>
            <a:off x="8400256" y="836712"/>
            <a:ext cx="720080"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393955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5749" y="-36095"/>
            <a:ext cx="6468437" cy="646331"/>
          </a:xfrm>
          <a:prstGeom prst="rect">
            <a:avLst/>
          </a:prstGeom>
          <a:noFill/>
        </p:spPr>
        <p:txBody>
          <a:bodyPr wrap="none" lIns="91440" tIns="45720" rIns="91440" bIns="45720">
            <a:spAutoFit/>
          </a:bodyPr>
          <a:lstStyle/>
          <a:p>
            <a:pPr algn="ctr">
              <a:defRPr/>
            </a:pPr>
            <a:r>
              <a:rPr lang="en-US" sz="3600" b="1" dirty="0">
                <a:ln>
                  <a:solidFill>
                    <a:schemeClr val="bg1"/>
                  </a:solidFill>
                </a:ln>
                <a:latin typeface="Times New Roman" panose="02020603050405020304" pitchFamily="18" charset="0"/>
                <a:cs typeface="Times New Roman" panose="02020603050405020304" pitchFamily="18" charset="0"/>
              </a:rPr>
              <a:t>Main parameters of the DC-280</a:t>
            </a:r>
            <a:endParaRPr lang="ru-RU" sz="3600" b="1" dirty="0">
              <a:ln>
                <a:solidFill>
                  <a:schemeClr val="bg1"/>
                </a:solidFill>
              </a:ln>
              <a:latin typeface="Times New Roman" panose="02020603050405020304" pitchFamily="18" charset="0"/>
              <a:cs typeface="Times New Roman" panose="02020603050405020304" pitchFamily="18" charset="0"/>
            </a:endParaRPr>
          </a:p>
        </p:txBody>
      </p:sp>
      <p:graphicFrame>
        <p:nvGraphicFramePr>
          <p:cNvPr id="5" name="Group 2"/>
          <p:cNvGraphicFramePr>
            <a:graphicFrameLocks/>
          </p:cNvGraphicFramePr>
          <p:nvPr>
            <p:extLst>
              <p:ext uri="{D42A27DB-BD31-4B8C-83A1-F6EECF244321}">
                <p14:modId xmlns="" xmlns:p14="http://schemas.microsoft.com/office/powerpoint/2010/main" val="3191334417"/>
              </p:ext>
            </p:extLst>
          </p:nvPr>
        </p:nvGraphicFramePr>
        <p:xfrm>
          <a:off x="623393" y="584273"/>
          <a:ext cx="10945218" cy="6032112"/>
        </p:xfrm>
        <a:graphic>
          <a:graphicData uri="http://schemas.openxmlformats.org/drawingml/2006/table">
            <a:tbl>
              <a:tblPr/>
              <a:tblGrid>
                <a:gridCol w="3573948">
                  <a:extLst>
                    <a:ext uri="{9D8B030D-6E8A-4147-A177-3AD203B41FA5}">
                      <a16:colId xmlns="" xmlns:a16="http://schemas.microsoft.com/office/drawing/2014/main" val="20000"/>
                    </a:ext>
                  </a:extLst>
                </a:gridCol>
                <a:gridCol w="2978291">
                  <a:extLst>
                    <a:ext uri="{9D8B030D-6E8A-4147-A177-3AD203B41FA5}">
                      <a16:colId xmlns="" xmlns:a16="http://schemas.microsoft.com/office/drawing/2014/main" val="20001"/>
                    </a:ext>
                  </a:extLst>
                </a:gridCol>
                <a:gridCol w="4392979">
                  <a:extLst>
                    <a:ext uri="{9D8B030D-6E8A-4147-A177-3AD203B41FA5}">
                      <a16:colId xmlns="" xmlns:a16="http://schemas.microsoft.com/office/drawing/2014/main" val="20002"/>
                    </a:ext>
                  </a:extLst>
                </a:gridCol>
              </a:tblGrid>
              <a:tr h="540471">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altLang="ja-JP" sz="2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parameters</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rgbClr val="00B050"/>
                        </a:buClr>
                        <a:buSzTx/>
                        <a:buFont typeface="+mj-lt"/>
                        <a:buNone/>
                        <a:tabLst/>
                      </a:pPr>
                      <a:r>
                        <a:rPr kumimoji="0" lang="en-US" altLang="ja-JP" sz="2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design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rgbClr val="00B050"/>
                        </a:buClr>
                        <a:buSzTx/>
                        <a:buFont typeface="+mj-lt"/>
                        <a:buNone/>
                        <a:tabLst/>
                      </a:pPr>
                      <a:r>
                        <a:rPr kumimoji="0" lang="en-US" altLang="ja-JP" sz="28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Reached for today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386006">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rPr>
                        <a:t>Ion source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0"/>
                        </a:spcBef>
                        <a:spcAft>
                          <a:spcPct val="0"/>
                        </a:spcAft>
                        <a:buClr>
                          <a:srgbClr val="00B050"/>
                        </a:buClr>
                        <a:buSzTx/>
                        <a:buFont typeface="+mj-lt"/>
                        <a:buNone/>
                        <a:tabLst/>
                      </a:pPr>
                      <a:r>
                        <a:rPr kumimoji="0" lang="ru-RU" altLang="ja-JP" sz="22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DECRIS-</a:t>
                      </a:r>
                      <a:r>
                        <a:rPr kumimoji="0" lang="en-US" altLang="ja-JP" sz="22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PM</a:t>
                      </a:r>
                      <a:r>
                        <a:rPr kumimoji="0" lang="en-US" altLang="ja-JP" sz="22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  - 14 GHz </a:t>
                      </a:r>
                      <a:r>
                        <a:rPr kumimoji="0" lang="en-US" altLang="ja-JP" sz="2200" b="1" i="0" u="none" strike="noStrike" cap="none" normalizeH="0" baseline="0">
                          <a:ln>
                            <a:noFill/>
                          </a:ln>
                          <a:solidFill>
                            <a:schemeClr val="tx1"/>
                          </a:solidFill>
                          <a:effectLst>
                            <a:outerShdw blurRad="38100" dist="38100" dir="2700000" algn="tl">
                              <a:srgbClr val="FFFFFF"/>
                            </a:outerShdw>
                          </a:effectLst>
                          <a:latin typeface="Times New Roman" pitchFamily="18" charset="0"/>
                          <a:ea typeface="MS PGothic" pitchFamily="34" charset="-128"/>
                        </a:rPr>
                        <a:t>on the HV </a:t>
                      </a:r>
                      <a:r>
                        <a:rPr kumimoji="0" lang="en-US" altLang="ja-JP" sz="22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platform (</a:t>
                      </a:r>
                      <a:r>
                        <a:rPr kumimoji="0" lang="en-US" altLang="ja-JP" sz="2200" b="1" i="0" u="none" strike="noStrike" cap="none" normalizeH="0" baseline="0" dirty="0" err="1">
                          <a:ln>
                            <a:noFill/>
                          </a:ln>
                          <a:solidFill>
                            <a:schemeClr val="tx1"/>
                          </a:solidFill>
                          <a:effectLst>
                            <a:outerShdw blurRad="38100" dist="38100" dir="2700000" algn="tl">
                              <a:srgbClr val="FFFFFF"/>
                            </a:outerShdw>
                          </a:effectLst>
                          <a:latin typeface="Times New Roman" pitchFamily="18" charset="0"/>
                          <a:ea typeface="MS PGothic" pitchFamily="34" charset="-128"/>
                        </a:rPr>
                        <a:t>U</a:t>
                      </a:r>
                      <a:r>
                        <a:rPr kumimoji="0" lang="en-US" altLang="ja-JP" sz="2200" b="1" i="0" u="none" strike="noStrike" cap="none" normalizeH="0" baseline="-25000" dirty="0" err="1">
                          <a:ln>
                            <a:noFill/>
                          </a:ln>
                          <a:solidFill>
                            <a:schemeClr val="tx1"/>
                          </a:solidFill>
                          <a:effectLst>
                            <a:outerShdw blurRad="38100" dist="38100" dir="2700000" algn="tl">
                              <a:srgbClr val="FFFFFF"/>
                            </a:outerShdw>
                          </a:effectLst>
                          <a:latin typeface="Times New Roman" pitchFamily="18" charset="0"/>
                          <a:ea typeface="MS PGothic" pitchFamily="34" charset="-128"/>
                        </a:rPr>
                        <a:t>max</a:t>
                      </a:r>
                      <a:r>
                        <a:rPr kumimoji="0" lang="en-US" altLang="ja-JP" sz="22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=60kV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 xmlns:a16="http://schemas.microsoft.com/office/drawing/2014/main" val="10000"/>
                  </a:ext>
                </a:extLst>
              </a:tr>
              <a:tr h="43204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Injecting beam potential</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Up to 80 keV/q</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ru-RU" sz="1800" b="1" i="0" u="none" strike="noStrike" cap="none" normalizeH="0" baseline="0" dirty="0">
                          <a:ln>
                            <a:noFill/>
                          </a:ln>
                          <a:solidFill>
                            <a:srgbClr val="000099"/>
                          </a:solidFill>
                          <a:effectLst/>
                          <a:latin typeface="Times New Roman" pitchFamily="18" charset="0"/>
                        </a:rPr>
                        <a:t>38,04 – 72,89 </a:t>
                      </a:r>
                      <a:r>
                        <a:rPr kumimoji="0" lang="en-US" sz="1800" b="1" i="0" u="none" strike="noStrike" cap="none" normalizeH="0" baseline="0" dirty="0">
                          <a:ln>
                            <a:noFill/>
                          </a:ln>
                          <a:solidFill>
                            <a:srgbClr val="000099"/>
                          </a:solidFill>
                          <a:effectLst/>
                          <a:latin typeface="Times New Roman" pitchFamily="18" charset="0"/>
                        </a:rPr>
                        <a:t>kV</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A/Z</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4÷7</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.5</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sz="1800" b="1" i="0" u="none" strike="noStrike" cap="none" normalizeH="0" baseline="0" dirty="0">
                          <a:ln>
                            <a:noFill/>
                          </a:ln>
                          <a:solidFill>
                            <a:schemeClr val="tx1"/>
                          </a:solidFill>
                          <a:effectLst/>
                          <a:latin typeface="Times New Roman" pitchFamily="18" charset="0"/>
                        </a:rPr>
                        <a:t>4,44 (</a:t>
                      </a:r>
                      <a:r>
                        <a:rPr kumimoji="0" lang="en-US" sz="1800" b="1" i="0" u="none" strike="noStrike" cap="none" normalizeH="0" baseline="30000" dirty="0">
                          <a:ln>
                            <a:noFill/>
                          </a:ln>
                          <a:solidFill>
                            <a:schemeClr val="tx1"/>
                          </a:solidFill>
                          <a:effectLst/>
                          <a:latin typeface="Times New Roman" pitchFamily="18" charset="0"/>
                        </a:rPr>
                        <a:t>40</a:t>
                      </a:r>
                      <a:r>
                        <a:rPr kumimoji="0" lang="en-US" sz="1800" b="1" i="0" u="none" strike="noStrike" cap="none" normalizeH="0" baseline="0" dirty="0">
                          <a:ln>
                            <a:noFill/>
                          </a:ln>
                          <a:solidFill>
                            <a:schemeClr val="tx1"/>
                          </a:solidFill>
                          <a:effectLst/>
                          <a:latin typeface="Times New Roman" pitchFamily="18" charset="0"/>
                        </a:rPr>
                        <a:t>Ar</a:t>
                      </a:r>
                      <a:r>
                        <a:rPr kumimoji="0" lang="en-US" sz="1800" b="1" i="0" u="none" strike="noStrike" cap="none" normalizeH="0" baseline="30000" dirty="0">
                          <a:ln>
                            <a:noFill/>
                          </a:ln>
                          <a:solidFill>
                            <a:schemeClr val="tx1"/>
                          </a:solidFill>
                          <a:effectLst/>
                          <a:latin typeface="Times New Roman" pitchFamily="18" charset="0"/>
                        </a:rPr>
                        <a:t>+7</a:t>
                      </a:r>
                      <a:r>
                        <a:rPr kumimoji="0" lang="en-US" sz="1800" b="1" i="0" u="none" strike="noStrike" cap="none" normalizeH="0" baseline="0" dirty="0">
                          <a:ln>
                            <a:noFill/>
                          </a:ln>
                          <a:solidFill>
                            <a:schemeClr val="tx1"/>
                          </a:solidFill>
                          <a:effectLst/>
                          <a:latin typeface="Times New Roman" pitchFamily="18" charset="0"/>
                        </a:rPr>
                        <a:t>) – 6,86 (</a:t>
                      </a:r>
                      <a:r>
                        <a:rPr kumimoji="0" lang="en-US" sz="1800" b="1" i="0" u="none" strike="noStrike" cap="none" normalizeH="0" baseline="30000" dirty="0">
                          <a:ln>
                            <a:noFill/>
                          </a:ln>
                          <a:solidFill>
                            <a:schemeClr val="tx1"/>
                          </a:solidFill>
                          <a:effectLst/>
                          <a:latin typeface="Times New Roman" pitchFamily="18" charset="0"/>
                        </a:rPr>
                        <a:t>48</a:t>
                      </a:r>
                      <a:r>
                        <a:rPr kumimoji="0" lang="en-US" sz="1800" b="1" i="0" u="none" strike="noStrike" cap="none" normalizeH="0" baseline="0" dirty="0">
                          <a:ln>
                            <a:noFill/>
                          </a:ln>
                          <a:solidFill>
                            <a:schemeClr val="tx1"/>
                          </a:solidFill>
                          <a:effectLst/>
                          <a:latin typeface="Times New Roman" pitchFamily="18" charset="0"/>
                        </a:rPr>
                        <a:t>Ca</a:t>
                      </a:r>
                      <a:r>
                        <a:rPr kumimoji="0" lang="en-US" sz="1800" b="1" i="0" u="none" strike="noStrike" cap="none" normalizeH="0" baseline="30000" dirty="0">
                          <a:ln>
                            <a:noFill/>
                          </a:ln>
                          <a:solidFill>
                            <a:schemeClr val="tx1"/>
                          </a:solidFill>
                          <a:effectLst/>
                          <a:latin typeface="Times New Roman" pitchFamily="18" charset="0"/>
                        </a:rPr>
                        <a:t>+7</a:t>
                      </a:r>
                      <a:r>
                        <a:rPr kumimoji="0" lang="en-US" sz="1800" b="1" i="0" u="none" strike="noStrike" cap="none" normalizeH="0" baseline="0" dirty="0">
                          <a:ln>
                            <a:noFill/>
                          </a:ln>
                          <a:solidFill>
                            <a:schemeClr val="tx1"/>
                          </a:solidFill>
                          <a:effectLst/>
                          <a:latin typeface="Times New Roman" pitchFamily="18" charset="0"/>
                        </a:rPr>
                        <a: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rPr>
                        <a:t>Energy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rPr>
                        <a:t>4÷8 MeV/n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sz="1800" b="1" i="0" u="none" strike="noStrike" cap="none" normalizeH="0" baseline="0" dirty="0">
                          <a:ln>
                            <a:noFill/>
                          </a:ln>
                          <a:solidFill>
                            <a:schemeClr val="tx1"/>
                          </a:solidFill>
                          <a:effectLst/>
                          <a:latin typeface="Times New Roman" pitchFamily="18" charset="0"/>
                        </a:rPr>
                        <a:t>4,01 – 7 MeV/n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rPr>
                        <a:t>Ion (from DECRIS-PM)</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rPr>
                        <a:t>4-136</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rPr>
                        <a:t>12 (</a:t>
                      </a:r>
                      <a:r>
                        <a:rPr kumimoji="0" lang="en-US" sz="1800" b="1" i="0" u="none" strike="noStrike" cap="none" normalizeH="0" baseline="30000" dirty="0">
                          <a:ln>
                            <a:noFill/>
                          </a:ln>
                          <a:solidFill>
                            <a:srgbClr val="000099"/>
                          </a:solidFill>
                          <a:effectLst/>
                          <a:latin typeface="Times New Roman" pitchFamily="18" charset="0"/>
                        </a:rPr>
                        <a:t>12</a:t>
                      </a:r>
                      <a:r>
                        <a:rPr kumimoji="0" lang="en-US" sz="1800" b="1" i="0" u="none" strike="noStrike" cap="none" normalizeH="0" baseline="0" dirty="0">
                          <a:ln>
                            <a:noFill/>
                          </a:ln>
                          <a:solidFill>
                            <a:srgbClr val="000099"/>
                          </a:solidFill>
                          <a:effectLst/>
                          <a:latin typeface="Times New Roman" pitchFamily="18" charset="0"/>
                        </a:rPr>
                        <a:t>C</a:t>
                      </a:r>
                      <a:r>
                        <a:rPr kumimoji="0" lang="en-US" sz="1800" b="1" i="0" u="none" strike="noStrike" cap="none" normalizeH="0" baseline="30000" dirty="0">
                          <a:ln>
                            <a:noFill/>
                          </a:ln>
                          <a:solidFill>
                            <a:srgbClr val="000099"/>
                          </a:solidFill>
                          <a:effectLst/>
                          <a:latin typeface="Times New Roman" pitchFamily="18" charset="0"/>
                        </a:rPr>
                        <a:t>+2</a:t>
                      </a:r>
                      <a:r>
                        <a:rPr kumimoji="0" lang="en-US" sz="1800" b="1" i="0" u="none" strike="noStrike" cap="none" normalizeH="0" baseline="0" dirty="0">
                          <a:ln>
                            <a:noFill/>
                          </a:ln>
                          <a:solidFill>
                            <a:srgbClr val="000099"/>
                          </a:solidFill>
                          <a:effectLst/>
                          <a:latin typeface="Times New Roman" pitchFamily="18" charset="0"/>
                        </a:rPr>
                        <a:t>) – 84 (</a:t>
                      </a:r>
                      <a:r>
                        <a:rPr kumimoji="0" lang="en-US" sz="1800" b="1" i="0" u="none" strike="noStrike" cap="none" normalizeH="0" baseline="30000" dirty="0">
                          <a:ln>
                            <a:noFill/>
                          </a:ln>
                          <a:solidFill>
                            <a:srgbClr val="000099"/>
                          </a:solidFill>
                          <a:effectLst/>
                          <a:latin typeface="Times New Roman" pitchFamily="18" charset="0"/>
                        </a:rPr>
                        <a:t>84</a:t>
                      </a:r>
                      <a:r>
                        <a:rPr kumimoji="0" lang="en-US" sz="1800" b="1" i="0" u="none" strike="noStrike" cap="none" normalizeH="0" baseline="0" dirty="0">
                          <a:ln>
                            <a:noFill/>
                          </a:ln>
                          <a:solidFill>
                            <a:srgbClr val="000099"/>
                          </a:solidFill>
                          <a:effectLst/>
                          <a:latin typeface="Times New Roman" pitchFamily="18" charset="0"/>
                        </a:rPr>
                        <a:t>Kr</a:t>
                      </a:r>
                      <a:r>
                        <a:rPr kumimoji="0" lang="en-US" sz="1800" b="1" i="0" u="none" strike="noStrike" cap="none" normalizeH="0" baseline="30000" dirty="0">
                          <a:ln>
                            <a:noFill/>
                          </a:ln>
                          <a:solidFill>
                            <a:srgbClr val="000099"/>
                          </a:solidFill>
                          <a:effectLst/>
                          <a:latin typeface="Times New Roman" pitchFamily="18" charset="0"/>
                        </a:rPr>
                        <a:t>+14</a:t>
                      </a:r>
                      <a:r>
                        <a:rPr kumimoji="0" lang="en-US" sz="1800" b="1" i="0" u="none" strike="noStrike" cap="none" normalizeH="0" baseline="0" dirty="0">
                          <a:ln>
                            <a:noFill/>
                          </a:ln>
                          <a:solidFill>
                            <a:srgbClr val="000099"/>
                          </a:solidFill>
                          <a:effectLst/>
                          <a:latin typeface="Times New Roman" pitchFamily="18" charset="0"/>
                        </a:rPr>
                        <a: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lang="en-US" altLang="ru-RU" sz="1800" b="1" dirty="0">
                          <a:solidFill>
                            <a:schemeClr val="tx1"/>
                          </a:solidFill>
                          <a:latin typeface="Times New Roman" pitchFamily="18" charset="0"/>
                        </a:rPr>
                        <a:t>Intensity (A~50)</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lang="en-US" altLang="ru-RU" sz="1800" b="1" dirty="0">
                          <a:solidFill>
                            <a:schemeClr val="tx1"/>
                          </a:solidFill>
                          <a:latin typeface="Times New Roman" pitchFamily="18" charset="0"/>
                        </a:rPr>
                        <a:t>&gt;10 </a:t>
                      </a:r>
                      <a:r>
                        <a:rPr lang="en-US" altLang="ru-RU" sz="1800" b="1" dirty="0" err="1">
                          <a:solidFill>
                            <a:schemeClr val="tx1"/>
                          </a:solidFill>
                          <a:latin typeface="Times New Roman" pitchFamily="18" charset="0"/>
                        </a:rPr>
                        <a:t>pµA</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sz="1800" b="1" i="0" u="none" strike="noStrike" cap="none" normalizeH="0" baseline="0" dirty="0">
                          <a:ln>
                            <a:noFill/>
                          </a:ln>
                          <a:solidFill>
                            <a:srgbClr val="FF0000"/>
                          </a:solidFill>
                          <a:effectLst/>
                          <a:latin typeface="Times New Roman" pitchFamily="18" charset="0"/>
                        </a:rPr>
                        <a:t>10,43 </a:t>
                      </a:r>
                      <a:r>
                        <a:rPr lang="en-US" altLang="ru-RU" sz="1800" b="1" dirty="0" err="1">
                          <a:solidFill>
                            <a:srgbClr val="FF0000"/>
                          </a:solidFill>
                          <a:latin typeface="Times New Roman" pitchFamily="18" charset="0"/>
                        </a:rPr>
                        <a:t>pµA</a:t>
                      </a:r>
                      <a:r>
                        <a:rPr lang="en-US" altLang="ru-RU" sz="1800" b="1" dirty="0">
                          <a:solidFill>
                            <a:srgbClr val="FF0000"/>
                          </a:solidFill>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a:t>
                      </a:r>
                      <a:r>
                        <a:rPr kumimoji="0" lang="en-US" sz="1800" b="1" i="0" u="none" strike="noStrike" cap="none" normalizeH="0" baseline="30000" dirty="0">
                          <a:ln>
                            <a:noFill/>
                          </a:ln>
                          <a:solidFill>
                            <a:srgbClr val="FF0000"/>
                          </a:solidFill>
                          <a:effectLst/>
                          <a:latin typeface="Times New Roman" pitchFamily="18" charset="0"/>
                        </a:rPr>
                        <a:t>40</a:t>
                      </a:r>
                      <a:r>
                        <a:rPr kumimoji="0" lang="en-US" sz="1800" b="1" i="0" u="none" strike="noStrike" cap="none" normalizeH="0" baseline="0" dirty="0">
                          <a:ln>
                            <a:noFill/>
                          </a:ln>
                          <a:solidFill>
                            <a:srgbClr val="FF0000"/>
                          </a:solidFill>
                          <a:effectLst/>
                          <a:latin typeface="Times New Roman" pitchFamily="18" charset="0"/>
                        </a:rPr>
                        <a:t>Ar</a:t>
                      </a:r>
                      <a:r>
                        <a:rPr kumimoji="0" lang="en-US" sz="1800" b="1" i="0" u="none" strike="noStrike" cap="none" normalizeH="0" baseline="30000" dirty="0">
                          <a:ln>
                            <a:noFill/>
                          </a:ln>
                          <a:solidFill>
                            <a:srgbClr val="FF0000"/>
                          </a:solidFill>
                          <a:effectLst/>
                          <a:latin typeface="Times New Roman" pitchFamily="18" charset="0"/>
                        </a:rPr>
                        <a:t>+7</a:t>
                      </a:r>
                      <a:r>
                        <a:rPr kumimoji="0" lang="en-US" sz="1800" b="1" i="0" u="none" strike="noStrike" cap="none" normalizeH="0" baseline="0" dirty="0">
                          <a:ln>
                            <a:noFill/>
                          </a:ln>
                          <a:solidFill>
                            <a:srgbClr val="FF0000"/>
                          </a:solidFill>
                          <a:effectLst/>
                          <a:latin typeface="Times New Roman" pitchFamily="18" charset="0"/>
                        </a:rPr>
                        <a:t>),  </a:t>
                      </a:r>
                      <a:r>
                        <a:rPr kumimoji="0" lang="ru-RU" sz="1800" b="1" i="0" u="none" strike="noStrike" cap="none" normalizeH="0" baseline="0" dirty="0">
                          <a:ln>
                            <a:noFill/>
                          </a:ln>
                          <a:solidFill>
                            <a:srgbClr val="FF0000"/>
                          </a:solidFill>
                          <a:effectLst/>
                          <a:latin typeface="Times New Roman" pitchFamily="18" charset="0"/>
                        </a:rPr>
                        <a:t>5</a:t>
                      </a:r>
                      <a:r>
                        <a:rPr kumimoji="0" lang="en-US" sz="1800" b="1" i="0" u="none" strike="noStrike" cap="none" normalizeH="0" baseline="0" dirty="0">
                          <a:ln>
                            <a:noFill/>
                          </a:ln>
                          <a:solidFill>
                            <a:srgbClr val="FF0000"/>
                          </a:solidFill>
                          <a:effectLst/>
                          <a:latin typeface="Times New Roman" pitchFamily="18" charset="0"/>
                        </a:rPr>
                        <a:t>,</a:t>
                      </a:r>
                      <a:r>
                        <a:rPr kumimoji="0" lang="ru-RU" sz="1800" b="1" i="0" u="none" strike="noStrike" cap="none" normalizeH="0" baseline="0" dirty="0">
                          <a:ln>
                            <a:noFill/>
                          </a:ln>
                          <a:solidFill>
                            <a:srgbClr val="FF0000"/>
                          </a:solidFill>
                          <a:effectLst/>
                          <a:latin typeface="Times New Roman" pitchFamily="18" charset="0"/>
                        </a:rPr>
                        <a:t>2</a:t>
                      </a:r>
                      <a:r>
                        <a:rPr kumimoji="0" lang="en-US" sz="1800" b="1" i="0" u="none" strike="noStrike" cap="none" normalizeH="0" baseline="0" dirty="0">
                          <a:ln>
                            <a:noFill/>
                          </a:ln>
                          <a:solidFill>
                            <a:srgbClr val="FF0000"/>
                          </a:solidFill>
                          <a:effectLst/>
                          <a:latin typeface="Times New Roman" pitchFamily="18" charset="0"/>
                        </a:rPr>
                        <a:t> </a:t>
                      </a:r>
                      <a:r>
                        <a:rPr lang="en-US" altLang="ru-RU" sz="1800" b="1" dirty="0" err="1">
                          <a:solidFill>
                            <a:srgbClr val="FF0000"/>
                          </a:solidFill>
                          <a:latin typeface="Times New Roman" pitchFamily="18" charset="0"/>
                        </a:rPr>
                        <a:t>pµA</a:t>
                      </a:r>
                      <a:r>
                        <a:rPr lang="en-US" altLang="ru-RU" sz="1800" b="1" dirty="0">
                          <a:solidFill>
                            <a:srgbClr val="FF0000"/>
                          </a:solidFill>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a:t>
                      </a:r>
                      <a:r>
                        <a:rPr kumimoji="0" lang="en-US" sz="1800" b="1" i="0" u="none" strike="noStrike" cap="none" normalizeH="0" baseline="30000" dirty="0">
                          <a:ln>
                            <a:noFill/>
                          </a:ln>
                          <a:solidFill>
                            <a:srgbClr val="FF0000"/>
                          </a:solidFill>
                          <a:effectLst/>
                          <a:latin typeface="Times New Roman" pitchFamily="18" charset="0"/>
                        </a:rPr>
                        <a:t>48</a:t>
                      </a:r>
                      <a:r>
                        <a:rPr kumimoji="0" lang="en-US" sz="1800" b="1" i="0" u="none" strike="noStrike" cap="none" normalizeH="0" baseline="0" dirty="0">
                          <a:ln>
                            <a:noFill/>
                          </a:ln>
                          <a:solidFill>
                            <a:srgbClr val="FF0000"/>
                          </a:solidFill>
                          <a:effectLst/>
                          <a:latin typeface="Times New Roman" pitchFamily="18" charset="0"/>
                        </a:rPr>
                        <a:t>Ca</a:t>
                      </a:r>
                      <a:r>
                        <a:rPr kumimoji="0" lang="en-US" sz="1800" b="1" i="0" u="none" strike="noStrike" cap="none" normalizeH="0" baseline="30000" dirty="0">
                          <a:ln>
                            <a:noFill/>
                          </a:ln>
                          <a:solidFill>
                            <a:srgbClr val="FF0000"/>
                          </a:solidFill>
                          <a:effectLst/>
                          <a:latin typeface="Times New Roman" pitchFamily="18" charset="0"/>
                        </a:rPr>
                        <a:t>+</a:t>
                      </a:r>
                      <a:r>
                        <a:rPr kumimoji="0" lang="ru-RU" sz="1800" b="1" i="0" u="none" strike="noStrike" cap="none" normalizeH="0" baseline="30000" dirty="0">
                          <a:ln>
                            <a:noFill/>
                          </a:ln>
                          <a:solidFill>
                            <a:srgbClr val="FF0000"/>
                          </a:solidFill>
                          <a:effectLst/>
                          <a:latin typeface="Times New Roman" pitchFamily="18" charset="0"/>
                        </a:rPr>
                        <a:t>7</a:t>
                      </a:r>
                      <a:r>
                        <a:rPr kumimoji="0" lang="en-US" sz="1800" b="1" i="0" u="none" strike="noStrike" cap="none" normalizeH="0" baseline="0" dirty="0">
                          <a:ln>
                            <a:noFill/>
                          </a:ln>
                          <a:solidFill>
                            <a:srgbClr val="FF0000"/>
                          </a:solidFill>
                          <a:effectLst/>
                          <a:latin typeface="Times New Roman" pitchFamily="18" charset="0"/>
                        </a:rPr>
                        <a: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Magnetic field level</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0.6÷1.3 T</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0.8÷1.23 T</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K factor</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280</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dirty="0"/>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4056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a:ln>
                            <a:noFill/>
                          </a:ln>
                          <a:solidFill>
                            <a:srgbClr val="000099"/>
                          </a:solidFill>
                          <a:effectLst/>
                          <a:latin typeface="Times New Roman" pitchFamily="18" charset="0"/>
                          <a:cs typeface="Times New Roman" pitchFamily="18" charset="0"/>
                        </a:rPr>
                        <a:t>Dee voltage</a:t>
                      </a:r>
                      <a:endParaRPr kumimoji="0" lang="en-US" sz="2000" b="1" i="0" u="none" strike="noStrike" cap="none" normalizeH="0" baseline="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2x130 kV</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rPr>
                        <a:t>2x130 kV</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8"/>
                  </a:ext>
                </a:extLst>
              </a:tr>
              <a:tr h="408300">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Power of RF</a:t>
                      </a:r>
                      <a:r>
                        <a:rPr kumimoji="0" lang="ru-RU"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generator</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2x30 kW</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ru-RU"/>
                    </a:p>
                  </a:txBody>
                  <a:tcPr/>
                </a:tc>
                <a:extLst>
                  <a:ext uri="{0D108BD9-81ED-4DB2-BD59-A6C34878D82A}">
                    <a16:rowId xmlns="" xmlns:a16="http://schemas.microsoft.com/office/drawing/2014/main" val="10009"/>
                  </a:ext>
                </a:extLst>
              </a:tr>
              <a:tr h="4056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Flat-top dee voltage</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rgbClr val="000099"/>
                          </a:solidFill>
                          <a:effectLst/>
                          <a:latin typeface="Times New Roman" pitchFamily="18" charset="0"/>
                          <a:cs typeface="Times New Roman" pitchFamily="18" charset="0"/>
                        </a:rPr>
                        <a:t>2x13 kV</a:t>
                      </a:r>
                      <a:endParaRPr kumimoji="0" lang="en-US" sz="18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US" sz="2000" b="0" i="0" u="none" strike="noStrike" cap="none" normalizeH="0" baseline="0" dirty="0">
                          <a:ln>
                            <a:noFill/>
                          </a:ln>
                          <a:solidFill>
                            <a:srgbClr val="000099"/>
                          </a:solidFill>
                          <a:effectLst/>
                          <a:latin typeface="Times New Roman" pitchFamily="18" charset="0"/>
                        </a:rPr>
                        <a: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10"/>
                  </a:ext>
                </a:extLst>
              </a:tr>
              <a:tr h="376434">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Power of Flat-top</a:t>
                      </a:r>
                      <a:r>
                        <a:rPr kumimoji="0" lang="ru-RU" sz="18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cs typeface="Times New Roman" pitchFamily="18" charset="0"/>
                        </a:rPr>
                        <a:t>generator</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2x2 kW</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ru-RU"/>
                    </a:p>
                  </a:txBody>
                  <a:tcPr/>
                </a:tc>
                <a:extLst>
                  <a:ext uri="{0D108BD9-81ED-4DB2-BD59-A6C34878D82A}">
                    <a16:rowId xmlns="" xmlns:a16="http://schemas.microsoft.com/office/drawing/2014/main" val="10011"/>
                  </a:ext>
                </a:extLst>
              </a:tr>
              <a:tr h="374407">
                <a:tc>
                  <a:txBody>
                    <a:bodyPr/>
                    <a:lstStyle/>
                    <a:p>
                      <a:pPr eaLnBrk="1" fontAlgn="t" hangingPunct="1">
                        <a:buNone/>
                      </a:pPr>
                      <a:r>
                        <a:rPr lang="en-US" altLang="ru-RU" sz="1800" b="1" baseline="0" dirty="0">
                          <a:solidFill>
                            <a:schemeClr val="tx1"/>
                          </a:solidFill>
                          <a:latin typeface="Times New Roman" pitchFamily="18" charset="0"/>
                        </a:rPr>
                        <a:t>Emittance</a:t>
                      </a:r>
                      <a:endParaRPr lang="ru-RU" altLang="ru-RU" sz="1800" b="1" dirty="0">
                        <a:solidFill>
                          <a:schemeClr val="tx1"/>
                        </a:solidFill>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lang="en-US" altLang="ru-RU" sz="1800" b="1" dirty="0">
                          <a:solidFill>
                            <a:schemeClr val="tx1"/>
                          </a:solidFill>
                          <a:latin typeface="Times New Roman" pitchFamily="18" charset="0"/>
                        </a:rPr>
                        <a:t>less than 30 π </a:t>
                      </a:r>
                      <a:r>
                        <a:rPr lang="en-US" altLang="ru-RU" sz="1800" b="1" dirty="0" err="1">
                          <a:solidFill>
                            <a:schemeClr val="tx1"/>
                          </a:solidFill>
                          <a:latin typeface="Times New Roman" pitchFamily="18" charset="0"/>
                        </a:rPr>
                        <a:t>mm·mrad</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endParaRPr lang="ru-RU" dirty="0"/>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 xmlns:a16="http://schemas.microsoft.com/office/drawing/2014/main" val="10012"/>
                  </a:ext>
                </a:extLst>
              </a:tr>
              <a:tr h="374407">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lang="en-US" altLang="ru-RU" sz="1800" b="1" dirty="0">
                          <a:solidFill>
                            <a:schemeClr val="tx1"/>
                          </a:solidFill>
                          <a:latin typeface="Times New Roman" pitchFamily="18" charset="0"/>
                        </a:rPr>
                        <a:t>Accelerator effectivity</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lang="en-US" altLang="ru-RU" sz="1800" b="1" dirty="0">
                          <a:solidFill>
                            <a:schemeClr val="tx1"/>
                          </a:solidFill>
                          <a:latin typeface="Times New Roman" pitchFamily="18" charset="0"/>
                        </a:rPr>
                        <a:t>&gt;50%</a:t>
                      </a:r>
                      <a:r>
                        <a:rPr lang="ru-RU" altLang="ru-RU" sz="1800" b="1" dirty="0">
                          <a:solidFill>
                            <a:schemeClr val="tx1"/>
                          </a:solidFill>
                          <a:latin typeface="Times New Roman" pitchFamily="18" charset="0"/>
                        </a:rPr>
                        <a:t> </a:t>
                      </a:r>
                      <a:r>
                        <a:rPr lang="en-US" sz="1800" b="1" dirty="0">
                          <a:solidFill>
                            <a:schemeClr val="tx1"/>
                          </a:solidFill>
                          <a:latin typeface="Times New Roman" panose="02020603050405020304" pitchFamily="18" charset="0"/>
                          <a:cs typeface="Times New Roman" panose="02020603050405020304" pitchFamily="18" charset="0"/>
                        </a:rPr>
                        <a:t>	</a:t>
                      </a:r>
                      <a:endParaRPr kumimoji="0" lang="en-US" sz="18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defRPr/>
                      </a:pPr>
                      <a:r>
                        <a:rPr kumimoji="0" lang="en-US" sz="1800" b="1" i="0" u="none" strike="noStrike" cap="none" normalizeH="0" baseline="0" dirty="0">
                          <a:ln>
                            <a:noFill/>
                          </a:ln>
                          <a:solidFill>
                            <a:schemeClr val="tx1"/>
                          </a:solidFill>
                          <a:effectLst/>
                          <a:latin typeface="Times New Roman" pitchFamily="18" charset="0"/>
                        </a:rPr>
                        <a:t>51,9 % (</a:t>
                      </a:r>
                      <a:r>
                        <a:rPr kumimoji="0" lang="en-US" sz="1800" b="1" i="0" u="none" strike="noStrike" cap="none" normalizeH="0" baseline="30000" dirty="0">
                          <a:ln>
                            <a:noFill/>
                          </a:ln>
                          <a:solidFill>
                            <a:schemeClr val="tx1"/>
                          </a:solidFill>
                          <a:effectLst/>
                          <a:latin typeface="Times New Roman" pitchFamily="18" charset="0"/>
                        </a:rPr>
                        <a:t>48</a:t>
                      </a:r>
                      <a:r>
                        <a:rPr kumimoji="0" lang="en-US" sz="1800" b="1" i="0" u="none" strike="noStrike" cap="none" normalizeH="0" baseline="0" dirty="0">
                          <a:ln>
                            <a:noFill/>
                          </a:ln>
                          <a:solidFill>
                            <a:schemeClr val="tx1"/>
                          </a:solidFill>
                          <a:effectLst/>
                          <a:latin typeface="Times New Roman" pitchFamily="18" charset="0"/>
                        </a:rPr>
                        <a:t>Ca</a:t>
                      </a:r>
                      <a:r>
                        <a:rPr kumimoji="0" lang="en-US" sz="1800" b="1" i="0" u="none" strike="noStrike" cap="none" normalizeH="0" baseline="30000" dirty="0">
                          <a:ln>
                            <a:noFill/>
                          </a:ln>
                          <a:solidFill>
                            <a:schemeClr val="tx1"/>
                          </a:solidFill>
                          <a:effectLst/>
                          <a:latin typeface="Times New Roman" pitchFamily="18" charset="0"/>
                        </a:rPr>
                        <a:t>+10</a:t>
                      </a:r>
                      <a:r>
                        <a:rPr kumimoji="0" lang="en-US" sz="1800" b="1" i="0" u="none" strike="noStrike" cap="none" normalizeH="0" baseline="0" dirty="0">
                          <a:ln>
                            <a:noFill/>
                          </a:ln>
                          <a:solidFill>
                            <a:schemeClr val="tx1"/>
                          </a:solidFill>
                          <a:effectLst/>
                          <a:latin typeface="Times New Roman" pitchFamily="18" charset="0"/>
                        </a:rPr>
                        <a:t>  5 MeV/n</a:t>
                      </a:r>
                      <a:r>
                        <a:rPr kumimoji="0" lang="ru-RU"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 </a:t>
                      </a:r>
                      <a:r>
                        <a:rPr kumimoji="0" lang="ru-RU" sz="1800" b="1" i="0" u="none" strike="noStrike" cap="none" normalizeH="0" baseline="0" dirty="0">
                          <a:ln>
                            <a:noFill/>
                          </a:ln>
                          <a:solidFill>
                            <a:schemeClr val="tx1"/>
                          </a:solidFill>
                          <a:effectLst/>
                          <a:latin typeface="Times New Roman" pitchFamily="18" charset="0"/>
                        </a:rPr>
                        <a:t>5 </a:t>
                      </a:r>
                      <a:r>
                        <a:rPr kumimoji="0" lang="en-US" sz="1800" b="1" i="0" u="none" strike="noStrike" cap="none" normalizeH="0" baseline="0" dirty="0" err="1">
                          <a:ln>
                            <a:noFill/>
                          </a:ln>
                          <a:solidFill>
                            <a:schemeClr val="tx1"/>
                          </a:solidFill>
                          <a:effectLst/>
                          <a:latin typeface="Times New Roman" pitchFamily="18" charset="0"/>
                        </a:rPr>
                        <a:t>p</a:t>
                      </a:r>
                      <a:r>
                        <a:rPr kumimoji="0" lang="en-US" sz="1800" b="1" i="0" u="none" strike="noStrike" cap="none" normalizeH="0" baseline="0" dirty="0" err="1">
                          <a:ln>
                            <a:noFill/>
                          </a:ln>
                          <a:solidFill>
                            <a:schemeClr val="tx1"/>
                          </a:solidFill>
                          <a:effectLst/>
                          <a:latin typeface="Symbol" pitchFamily="2" charset="2"/>
                        </a:rPr>
                        <a:t>m</a:t>
                      </a:r>
                      <a:r>
                        <a:rPr kumimoji="0" lang="en-US" sz="1800" b="1" i="0" u="none" strike="noStrike" cap="none" normalizeH="0" baseline="0" dirty="0" err="1">
                          <a:ln>
                            <a:noFill/>
                          </a:ln>
                          <a:solidFill>
                            <a:schemeClr val="tx1"/>
                          </a:solidFill>
                          <a:effectLst/>
                          <a:latin typeface="Times New Roman" pitchFamily="18" charset="0"/>
                        </a:rPr>
                        <a:t>A</a:t>
                      </a:r>
                      <a:r>
                        <a:rPr kumimoji="0" lang="en-US" sz="1800" b="1" i="0" u="none" strike="noStrike" cap="none" normalizeH="0" baseline="0" dirty="0">
                          <a:ln>
                            <a:noFill/>
                          </a:ln>
                          <a:solidFill>
                            <a:schemeClr val="tx1"/>
                          </a:solidFill>
                          <a:effectLst/>
                          <a:latin typeface="Times New Roman" pitchFamily="18" charset="0"/>
                        </a:rPr>
                        <a:t>)</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21615995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12192000" cy="400110"/>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Status of the separator DGFRS-2: results of test experiments</a:t>
            </a:r>
            <a:endParaRPr lang="en-GB"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119336" y="400113"/>
            <a:ext cx="9289032" cy="384721"/>
          </a:xfrm>
          <a:prstGeom prst="rect">
            <a:avLst/>
          </a:prstGeom>
        </p:spPr>
        <p:txBody>
          <a:bodyPr wrap="square">
            <a:spAutoFit/>
          </a:bodyPr>
          <a:lstStyle/>
          <a:p>
            <a:pPr lvl="0" algn="just" eaLnBrk="0" fontAlgn="base" hangingPunct="0">
              <a:spcBef>
                <a:spcPct val="0"/>
              </a:spcBef>
              <a:spcAft>
                <a:spcPct val="0"/>
              </a:spcAft>
            </a:pPr>
            <a:r>
              <a:rPr lang="en-GB" altLang="ko-KR" sz="1900" b="1">
                <a:solidFill>
                  <a:srgbClr val="002060"/>
                </a:solidFill>
                <a:latin typeface="+mj-lt"/>
                <a:ea typeface="Times New Roman" pitchFamily="18" charset="0"/>
                <a:cs typeface="Arial" pitchFamily="34" charset="0"/>
              </a:rPr>
              <a:t>The installation and commissioning of the new gas-filled separator (GFS-2) was completed.</a:t>
            </a:r>
            <a:endParaRPr lang="en-GB" sz="1900" b="1" dirty="0"/>
          </a:p>
        </p:txBody>
      </p:sp>
      <p:sp>
        <p:nvSpPr>
          <p:cNvPr id="2" name="Номер слайда 1">
            <a:extLst>
              <a:ext uri="{FF2B5EF4-FFF2-40B4-BE49-F238E27FC236}">
                <a16:creationId xmlns=""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en-GB" smtClean="0"/>
              <a:pPr/>
              <a:t>17</a:t>
            </a:fld>
            <a:endParaRPr lang="en-GB" dirty="0"/>
          </a:p>
        </p:txBody>
      </p:sp>
      <p:pic>
        <p:nvPicPr>
          <p:cNvPr id="4" name="Рисунок 3" descr="Изображение выглядит как человек, мужчина, смотрит, держит&#10;&#10;Автоматически созданное описание">
            <a:extLst>
              <a:ext uri="{FF2B5EF4-FFF2-40B4-BE49-F238E27FC236}">
                <a16:creationId xmlns="" xmlns:a16="http://schemas.microsoft.com/office/drawing/2014/main" id="{28780FBB-D159-43DE-8BA1-1081D13CFFC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480376" y="400110"/>
            <a:ext cx="2448272" cy="2419250"/>
          </a:xfrm>
          <a:prstGeom prst="rect">
            <a:avLst/>
          </a:prstGeom>
        </p:spPr>
      </p:pic>
      <p:sp>
        <p:nvSpPr>
          <p:cNvPr id="8" name="Прямоугольник 7">
            <a:extLst>
              <a:ext uri="{FF2B5EF4-FFF2-40B4-BE49-F238E27FC236}">
                <a16:creationId xmlns="" xmlns:a16="http://schemas.microsoft.com/office/drawing/2014/main" id="{1C5DF3FA-0732-F746-BFC8-6D8966BDB765}"/>
              </a:ext>
            </a:extLst>
          </p:cNvPr>
          <p:cNvSpPr/>
          <p:nvPr/>
        </p:nvSpPr>
        <p:spPr>
          <a:xfrm>
            <a:off x="9541086" y="2448065"/>
            <a:ext cx="1784463" cy="338554"/>
          </a:xfrm>
          <a:prstGeom prst="rect">
            <a:avLst/>
          </a:prstGeom>
        </p:spPr>
        <p:txBody>
          <a:bodyPr wrap="none">
            <a:spAutoFit/>
          </a:bodyPr>
          <a:lstStyle/>
          <a:p>
            <a:r>
              <a:rPr lang="en-GB" altLang="ru-RU" sz="1600" b="1" kern="0">
                <a:solidFill>
                  <a:schemeClr val="bg1"/>
                </a:solidFill>
              </a:rPr>
              <a:t>Vladimir Utyonkov</a:t>
            </a:r>
            <a:endParaRPr lang="en-GB" sz="1600" dirty="0">
              <a:solidFill>
                <a:schemeClr val="bg1"/>
              </a:solidFill>
            </a:endParaRPr>
          </a:p>
        </p:txBody>
      </p:sp>
      <p:pic>
        <p:nvPicPr>
          <p:cNvPr id="28" name="Рисунок 27" descr="z2.bmp">
            <a:extLst>
              <a:ext uri="{FF2B5EF4-FFF2-40B4-BE49-F238E27FC236}">
                <a16:creationId xmlns="" xmlns:a16="http://schemas.microsoft.com/office/drawing/2014/main" id="{19D03962-0E3A-42E3-9495-E6CCA86BB65D}"/>
              </a:ext>
            </a:extLst>
          </p:cNvPr>
          <p:cNvPicPr>
            <a:picLocks noChangeAspect="1"/>
          </p:cNvPicPr>
          <p:nvPr/>
        </p:nvPicPr>
        <p:blipFill>
          <a:blip r:embed="rId4" cstate="print"/>
          <a:srcRect r="17179"/>
          <a:stretch>
            <a:fillRect/>
          </a:stretch>
        </p:blipFill>
        <p:spPr>
          <a:xfrm>
            <a:off x="288712" y="836712"/>
            <a:ext cx="4475140" cy="2279566"/>
          </a:xfrm>
          <a:prstGeom prst="rect">
            <a:avLst/>
          </a:prstGeom>
        </p:spPr>
      </p:pic>
      <p:pic>
        <p:nvPicPr>
          <p:cNvPr id="38" name="Рисунок 37" descr="zz.bmp">
            <a:extLst>
              <a:ext uri="{FF2B5EF4-FFF2-40B4-BE49-F238E27FC236}">
                <a16:creationId xmlns="" xmlns:a16="http://schemas.microsoft.com/office/drawing/2014/main" id="{F6E15493-8366-40E1-869A-8B3D90CF66CE}"/>
              </a:ext>
            </a:extLst>
          </p:cNvPr>
          <p:cNvPicPr>
            <a:picLocks noChangeAspect="1"/>
          </p:cNvPicPr>
          <p:nvPr/>
        </p:nvPicPr>
        <p:blipFill>
          <a:blip r:embed="rId5"/>
          <a:srcRect l="2681" t="7938" r="5578" b="3265"/>
          <a:stretch>
            <a:fillRect/>
          </a:stretch>
        </p:blipFill>
        <p:spPr>
          <a:xfrm>
            <a:off x="4151784" y="3670104"/>
            <a:ext cx="7858180" cy="3143272"/>
          </a:xfrm>
          <a:prstGeom prst="rect">
            <a:avLst/>
          </a:prstGeom>
        </p:spPr>
      </p:pic>
      <p:sp>
        <p:nvSpPr>
          <p:cNvPr id="39" name="Rectangle 2">
            <a:extLst>
              <a:ext uri="{FF2B5EF4-FFF2-40B4-BE49-F238E27FC236}">
                <a16:creationId xmlns="" xmlns:a16="http://schemas.microsoft.com/office/drawing/2014/main" id="{7C4C9C6D-804D-4CD0-A3EE-FE444790C49D}"/>
              </a:ext>
            </a:extLst>
          </p:cNvPr>
          <p:cNvSpPr txBox="1">
            <a:spLocks noChangeArrowheads="1"/>
          </p:cNvSpPr>
          <p:nvPr/>
        </p:nvSpPr>
        <p:spPr bwMode="auto">
          <a:xfrm>
            <a:off x="6168008" y="801700"/>
            <a:ext cx="1857388" cy="5000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altLang="ja-JP" sz="20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rPr>
              <a:t>Test reactions:</a:t>
            </a:r>
            <a:endParaRPr kumimoji="0" lang="en-GB" sz="20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0" name="Rectangle 2">
            <a:extLst>
              <a:ext uri="{FF2B5EF4-FFF2-40B4-BE49-F238E27FC236}">
                <a16:creationId xmlns="" xmlns:a16="http://schemas.microsoft.com/office/drawing/2014/main" id="{ED375457-C9D0-4328-AED6-1EBC1B1F1FC5}"/>
              </a:ext>
            </a:extLst>
          </p:cNvPr>
          <p:cNvSpPr txBox="1">
            <a:spLocks noChangeArrowheads="1"/>
          </p:cNvSpPr>
          <p:nvPr/>
        </p:nvSpPr>
        <p:spPr bwMode="auto">
          <a:xfrm>
            <a:off x="5093995" y="1272885"/>
            <a:ext cx="4005413" cy="12920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defRPr/>
            </a:pPr>
            <a:r>
              <a:rPr kumimoji="0" lang="en-GB" altLang="ja-JP" sz="2600" b="1" i="0" strike="noStrike" kern="0" cap="none" spc="0" normalizeH="0" baseline="30000" noProof="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nat</a:t>
            </a:r>
            <a:r>
              <a:rPr kumimoji="0" lang="en-GB" altLang="ja-JP" b="1" i="0" strike="noStrike" kern="0" cap="none" spc="0" normalizeH="0" baseline="0" noProof="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rPr>
              <a:t>Yb</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40</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Ar</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sym typeface="Symbol"/>
              </a:rPr>
              <a:t></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207-212</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Ra</a:t>
            </a:r>
            <a:r>
              <a:rPr lang="en-GB" altLang="ja-JP" b="1" kern="0">
                <a:solidFill>
                  <a:srgbClr val="0000FF"/>
                </a:solidFill>
                <a:effectLst>
                  <a:outerShdw blurRad="38100" dist="38100" dir="2700000" algn="tl">
                    <a:srgbClr val="000000">
                      <a:alpha val="43137"/>
                    </a:srgbClr>
                  </a:outerShdw>
                </a:effectLst>
                <a:latin typeface="Calibri" pitchFamily="34" charset="0"/>
                <a:ea typeface="+mj-ea"/>
                <a:cs typeface="Calibri" pitchFamily="34" charset="0"/>
              </a:rPr>
              <a:t>,  </a:t>
            </a:r>
          </a:p>
          <a:p>
            <a:pPr lvl="0">
              <a:defRPr/>
            </a:pP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170</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Er+</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214,215</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Ra, </a:t>
            </a:r>
            <a:r>
              <a:rPr lang="en-GB" altLang="ja-JP" sz="26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nat</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Yb,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174</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Yb+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216,217</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Th,</a:t>
            </a:r>
          </a:p>
          <a:p>
            <a:pPr lvl="0">
              <a:defRPr/>
            </a:pP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206</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Pb+</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48</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Ca</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sym typeface="Symbol"/>
              </a:rPr>
              <a:t> </a:t>
            </a:r>
            <a:r>
              <a:rPr lang="en-GB" altLang="ja-JP" sz="2400" b="1" kern="0" baseline="30000">
                <a:solidFill>
                  <a:srgbClr val="0000FF"/>
                </a:solidFill>
                <a:effectLst>
                  <a:outerShdw blurRad="38100" dist="38100" dir="2700000" algn="tl">
                    <a:srgbClr val="000000">
                      <a:alpha val="43137"/>
                    </a:srgbClr>
                  </a:outerShdw>
                </a:effectLst>
                <a:latin typeface="Calibri" pitchFamily="34" charset="0"/>
                <a:cs typeface="Calibri" pitchFamily="34" charset="0"/>
              </a:rPr>
              <a:t>252</a:t>
            </a:r>
            <a:r>
              <a:rPr lang="en-GB" altLang="ja-JP" b="1" kern="0">
                <a:solidFill>
                  <a:srgbClr val="0000FF"/>
                </a:solidFill>
                <a:effectLst>
                  <a:outerShdw blurRad="38100" dist="38100" dir="2700000" algn="tl">
                    <a:srgbClr val="000000">
                      <a:alpha val="43137"/>
                    </a:srgbClr>
                  </a:outerShdw>
                </a:effectLst>
                <a:latin typeface="Calibri" pitchFamily="34" charset="0"/>
                <a:cs typeface="Calibri" pitchFamily="34" charset="0"/>
              </a:rPr>
              <a:t>No</a:t>
            </a:r>
            <a:endParaRPr kumimoji="0" lang="en-GB"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libri" pitchFamily="34" charset="0"/>
              <a:ea typeface="+mj-ea"/>
              <a:cs typeface="Calibri" pitchFamily="34" charset="0"/>
            </a:endParaRPr>
          </a:p>
        </p:txBody>
      </p:sp>
      <p:sp>
        <p:nvSpPr>
          <p:cNvPr id="41" name="TextBox 40">
            <a:extLst>
              <a:ext uri="{FF2B5EF4-FFF2-40B4-BE49-F238E27FC236}">
                <a16:creationId xmlns="" xmlns:a16="http://schemas.microsoft.com/office/drawing/2014/main" id="{18DA37E4-FA7E-49FA-9DF5-2A4827BFE310}"/>
              </a:ext>
            </a:extLst>
          </p:cNvPr>
          <p:cNvSpPr txBox="1"/>
          <p:nvPr/>
        </p:nvSpPr>
        <p:spPr>
          <a:xfrm>
            <a:off x="182036" y="3318566"/>
            <a:ext cx="4713021" cy="3139321"/>
          </a:xfrm>
          <a:prstGeom prst="rect">
            <a:avLst/>
          </a:prstGeom>
          <a:noFill/>
        </p:spPr>
        <p:txBody>
          <a:bodyPr wrap="none" rtlCol="0">
            <a:spAutoFit/>
          </a:bodyPr>
          <a:lstStyle/>
          <a:p>
            <a:pPr>
              <a:spcBef>
                <a:spcPts val="600"/>
              </a:spcBef>
            </a:pPr>
            <a:r>
              <a:rPr lang="en-GB">
                <a:solidFill>
                  <a:srgbClr val="C00000"/>
                </a:solidFill>
                <a:latin typeface="+mn-lt"/>
              </a:rPr>
              <a:t>Adjustment of optical elements  </a:t>
            </a:r>
            <a:r>
              <a:rPr lang="en-GB" i="1">
                <a:solidFill>
                  <a:srgbClr val="C00000"/>
                </a:solidFill>
                <a:latin typeface="+mn-lt"/>
              </a:rPr>
              <a:t>Q</a:t>
            </a:r>
            <a:r>
              <a:rPr lang="en-GB" sz="2000" baseline="-25000">
                <a:solidFill>
                  <a:srgbClr val="C00000"/>
                </a:solidFill>
                <a:latin typeface="+mn-lt"/>
              </a:rPr>
              <a:t>v</a:t>
            </a:r>
            <a:r>
              <a:rPr lang="en-GB">
                <a:solidFill>
                  <a:srgbClr val="C00000"/>
                </a:solidFill>
                <a:latin typeface="+mn-lt"/>
              </a:rPr>
              <a:t>, </a:t>
            </a:r>
            <a:r>
              <a:rPr lang="en-GB" i="1">
                <a:solidFill>
                  <a:srgbClr val="C00000"/>
                </a:solidFill>
                <a:latin typeface="+mn-lt"/>
              </a:rPr>
              <a:t>D</a:t>
            </a:r>
            <a:r>
              <a:rPr lang="en-GB" baseline="-25000">
                <a:solidFill>
                  <a:srgbClr val="C00000"/>
                </a:solidFill>
              </a:rPr>
              <a:t>h</a:t>
            </a:r>
            <a:r>
              <a:rPr lang="en-GB">
                <a:solidFill>
                  <a:srgbClr val="C00000"/>
                </a:solidFill>
                <a:latin typeface="+mn-lt"/>
              </a:rPr>
              <a:t>, </a:t>
            </a:r>
            <a:r>
              <a:rPr lang="en-GB" i="1">
                <a:solidFill>
                  <a:srgbClr val="C00000"/>
                </a:solidFill>
                <a:latin typeface="+mn-lt"/>
              </a:rPr>
              <a:t>Q</a:t>
            </a:r>
            <a:r>
              <a:rPr lang="en-GB" sz="2000" baseline="-25000">
                <a:solidFill>
                  <a:srgbClr val="C00000"/>
                </a:solidFill>
                <a:latin typeface="+mn-lt"/>
              </a:rPr>
              <a:t>h</a:t>
            </a:r>
            <a:r>
              <a:rPr lang="en-GB">
                <a:solidFill>
                  <a:srgbClr val="C00000"/>
                </a:solidFill>
                <a:latin typeface="+mn-lt"/>
              </a:rPr>
              <a:t>,</a:t>
            </a:r>
            <a:r>
              <a:rPr lang="en-GB" baseline="-25000">
                <a:solidFill>
                  <a:srgbClr val="C00000"/>
                </a:solidFill>
                <a:latin typeface="+mn-lt"/>
              </a:rPr>
              <a:t> </a:t>
            </a:r>
            <a:r>
              <a:rPr lang="en-GB" i="1">
                <a:solidFill>
                  <a:srgbClr val="C00000"/>
                </a:solidFill>
                <a:latin typeface="+mn-lt"/>
              </a:rPr>
              <a:t>Q</a:t>
            </a:r>
            <a:r>
              <a:rPr lang="en-GB" sz="2000" baseline="-25000">
                <a:solidFill>
                  <a:srgbClr val="C00000"/>
                </a:solidFill>
                <a:latin typeface="+mn-lt"/>
              </a:rPr>
              <a:t>v</a:t>
            </a:r>
            <a:r>
              <a:rPr lang="en-GB">
                <a:solidFill>
                  <a:srgbClr val="C00000"/>
                </a:solidFill>
                <a:latin typeface="+mn-lt"/>
              </a:rPr>
              <a:t>,</a:t>
            </a:r>
            <a:r>
              <a:rPr lang="en-GB" baseline="-25000">
                <a:solidFill>
                  <a:srgbClr val="C00000"/>
                </a:solidFill>
                <a:latin typeface="+mn-lt"/>
              </a:rPr>
              <a:t> </a:t>
            </a:r>
            <a:r>
              <a:rPr lang="en-GB" i="1">
                <a:solidFill>
                  <a:srgbClr val="C00000"/>
                </a:solidFill>
                <a:latin typeface="+mn-lt"/>
              </a:rPr>
              <a:t>D</a:t>
            </a:r>
            <a:endParaRPr lang="en-GB">
              <a:solidFill>
                <a:srgbClr val="C00000"/>
              </a:solidFill>
              <a:latin typeface="+mn-lt"/>
            </a:endParaRPr>
          </a:p>
          <a:p>
            <a:r>
              <a:rPr lang="en-GB"/>
              <a:t>Transmission</a:t>
            </a:r>
          </a:p>
          <a:p>
            <a:r>
              <a:rPr lang="en-GB">
                <a:solidFill>
                  <a:srgbClr val="663300"/>
                </a:solidFill>
              </a:rPr>
              <a:t>Image size on detector</a:t>
            </a:r>
          </a:p>
          <a:p>
            <a:r>
              <a:rPr lang="en-GB">
                <a:solidFill>
                  <a:schemeClr val="tx2">
                    <a:lumMod val="75000"/>
                  </a:schemeClr>
                </a:solidFill>
              </a:rPr>
              <a:t>Dispersion</a:t>
            </a:r>
          </a:p>
          <a:p>
            <a:r>
              <a:rPr lang="en-GB">
                <a:solidFill>
                  <a:srgbClr val="006600"/>
                </a:solidFill>
              </a:rPr>
              <a:t>Background</a:t>
            </a:r>
          </a:p>
          <a:p>
            <a:r>
              <a:rPr lang="en-GB">
                <a:solidFill>
                  <a:srgbClr val="C00000"/>
                </a:solidFill>
              </a:rPr>
              <a:t>Optimal gas pressure</a:t>
            </a:r>
          </a:p>
          <a:p>
            <a:r>
              <a:rPr lang="en-GB">
                <a:solidFill>
                  <a:schemeClr val="tx1">
                    <a:lumMod val="65000"/>
                    <a:lumOff val="35000"/>
                  </a:schemeClr>
                </a:solidFill>
              </a:rPr>
              <a:t>Systematics of charge states</a:t>
            </a:r>
          </a:p>
          <a:p>
            <a:r>
              <a:rPr lang="en-GB">
                <a:solidFill>
                  <a:srgbClr val="0000FF"/>
                </a:solidFill>
              </a:rPr>
              <a:t>Target stability vs. beam intensity</a:t>
            </a:r>
          </a:p>
          <a:p>
            <a:r>
              <a:rPr lang="en-GB">
                <a:solidFill>
                  <a:srgbClr val="7030A0"/>
                </a:solidFill>
              </a:rPr>
              <a:t>Yield vs. target thickness</a:t>
            </a:r>
          </a:p>
          <a:p>
            <a:r>
              <a:rPr lang="en-GB"/>
              <a:t>Test of digital and analog </a:t>
            </a:r>
          </a:p>
          <a:p>
            <a:r>
              <a:rPr lang="en-GB"/>
              <a:t>data acquisition systems</a:t>
            </a:r>
            <a:endParaRPr lang="en-GB" dirty="0">
              <a:solidFill>
                <a:srgbClr val="0000FF"/>
              </a:solidFill>
            </a:endParaRPr>
          </a:p>
        </p:txBody>
      </p:sp>
      <p:sp>
        <p:nvSpPr>
          <p:cNvPr id="42" name="Rectangle 2">
            <a:extLst>
              <a:ext uri="{FF2B5EF4-FFF2-40B4-BE49-F238E27FC236}">
                <a16:creationId xmlns="" xmlns:a16="http://schemas.microsoft.com/office/drawing/2014/main" id="{4D0178FB-C190-46C0-90D6-2E6791B7C969}"/>
              </a:ext>
            </a:extLst>
          </p:cNvPr>
          <p:cNvSpPr txBox="1">
            <a:spLocks noChangeArrowheads="1"/>
          </p:cNvSpPr>
          <p:nvPr/>
        </p:nvSpPr>
        <p:spPr bwMode="auto">
          <a:xfrm>
            <a:off x="5181568" y="3065859"/>
            <a:ext cx="6840760" cy="5715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GB" altLang="ja-JP" b="1" i="1" kern="0">
                <a:solidFill>
                  <a:srgbClr val="FF0000"/>
                </a:solidFill>
                <a:effectLst>
                  <a:outerShdw blurRad="38100" dist="38100" dir="2700000" algn="tl">
                    <a:srgbClr val="000000">
                      <a:alpha val="43137"/>
                    </a:srgbClr>
                  </a:outerShdw>
                </a:effectLst>
                <a:latin typeface="Calibri" pitchFamily="34" charset="0"/>
                <a:cs typeface="Calibri" pitchFamily="34" charset="0"/>
              </a:rPr>
              <a:t>The experiments showed excellent background event suppression in the focal plane of the separator</a:t>
            </a:r>
            <a:endParaRPr lang="en-GB" altLang="ja-JP" b="1" i="1" kern="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 xmlns:p14="http://schemas.microsoft.com/office/powerpoint/2010/main" val="94505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866528" y="434862"/>
            <a:ext cx="2494978" cy="369332"/>
          </a:xfrm>
          <a:prstGeom prst="rect">
            <a:avLst/>
          </a:prstGeom>
          <a:noFill/>
        </p:spPr>
        <p:txBody>
          <a:bodyPr wrap="none" rtlCol="0">
            <a:spAutoFit/>
          </a:bodyPr>
          <a:lstStyle/>
          <a:p>
            <a:r>
              <a:rPr lang="en-US" b="1" dirty="0">
                <a:latin typeface="+mn-lt"/>
              </a:rPr>
              <a:t>Cross sections ~10</a:t>
            </a:r>
            <a:r>
              <a:rPr lang="en-US" sz="2400" b="1" baseline="30000" dirty="0">
                <a:latin typeface="+mn-lt"/>
              </a:rPr>
              <a:t>8-9</a:t>
            </a:r>
            <a:r>
              <a:rPr lang="en-US" b="1" dirty="0">
                <a:latin typeface="+mn-lt"/>
              </a:rPr>
              <a:t> pb</a:t>
            </a:r>
          </a:p>
        </p:txBody>
      </p:sp>
      <p:pic>
        <p:nvPicPr>
          <p:cNvPr id="11" name="Рисунок 10" descr="wwww.bmp"/>
          <p:cNvPicPr>
            <a:picLocks noChangeAspect="1"/>
          </p:cNvPicPr>
          <p:nvPr/>
        </p:nvPicPr>
        <p:blipFill>
          <a:blip r:embed="rId2" cstate="print"/>
          <a:srcRect l="4813" t="7035" r="11403" b="4661"/>
          <a:stretch>
            <a:fillRect/>
          </a:stretch>
        </p:blipFill>
        <p:spPr>
          <a:xfrm>
            <a:off x="1415480" y="1448862"/>
            <a:ext cx="3429024" cy="2074006"/>
          </a:xfrm>
          <a:prstGeom prst="rect">
            <a:avLst/>
          </a:prstGeom>
        </p:spPr>
      </p:pic>
      <p:pic>
        <p:nvPicPr>
          <p:cNvPr id="14" name="Рисунок 13" descr="aaa.bmp"/>
          <p:cNvPicPr>
            <a:picLocks noChangeAspect="1"/>
          </p:cNvPicPr>
          <p:nvPr/>
        </p:nvPicPr>
        <p:blipFill>
          <a:blip r:embed="rId3" cstate="print"/>
          <a:srcRect l="4360" t="8821" r="11071" b="5390"/>
          <a:stretch>
            <a:fillRect/>
          </a:stretch>
        </p:blipFill>
        <p:spPr>
          <a:xfrm>
            <a:off x="8078598" y="1481782"/>
            <a:ext cx="3429024" cy="2041086"/>
          </a:xfrm>
          <a:prstGeom prst="rect">
            <a:avLst/>
          </a:prstGeom>
        </p:spPr>
      </p:pic>
      <p:pic>
        <p:nvPicPr>
          <p:cNvPr id="15" name="Рисунок 14" descr="z1.bmp"/>
          <p:cNvPicPr>
            <a:picLocks noChangeAspect="1"/>
          </p:cNvPicPr>
          <p:nvPr/>
        </p:nvPicPr>
        <p:blipFill>
          <a:blip r:embed="rId4" cstate="print"/>
          <a:srcRect l="4360" t="7896" r="11072" b="4388"/>
          <a:stretch>
            <a:fillRect/>
          </a:stretch>
        </p:blipFill>
        <p:spPr>
          <a:xfrm>
            <a:off x="1316502" y="4660595"/>
            <a:ext cx="3495700" cy="2080773"/>
          </a:xfrm>
          <a:prstGeom prst="rect">
            <a:avLst/>
          </a:prstGeom>
        </p:spPr>
      </p:pic>
      <p:pic>
        <p:nvPicPr>
          <p:cNvPr id="9" name="Рисунок 8" descr="zz.bmp"/>
          <p:cNvPicPr>
            <a:picLocks noChangeAspect="1"/>
          </p:cNvPicPr>
          <p:nvPr/>
        </p:nvPicPr>
        <p:blipFill>
          <a:blip r:embed="rId5" cstate="print"/>
          <a:srcRect l="4360" t="7896" r="12414" b="2634"/>
          <a:stretch>
            <a:fillRect/>
          </a:stretch>
        </p:blipFill>
        <p:spPr>
          <a:xfrm>
            <a:off x="8078598" y="4556257"/>
            <a:ext cx="3379335" cy="2084832"/>
          </a:xfrm>
          <a:prstGeom prst="rect">
            <a:avLst/>
          </a:prstGeom>
        </p:spPr>
      </p:pic>
      <p:sp>
        <p:nvSpPr>
          <p:cNvPr id="10" name="Прямоугольник 9">
            <a:extLst>
              <a:ext uri="{FF2B5EF4-FFF2-40B4-BE49-F238E27FC236}">
                <a16:creationId xmlns="" xmlns:a16="http://schemas.microsoft.com/office/drawing/2014/main" id="{B7690B57-70F9-4589-ADB1-21E95BA57C07}"/>
              </a:ext>
            </a:extLst>
          </p:cNvPr>
          <p:cNvSpPr/>
          <p:nvPr/>
        </p:nvSpPr>
        <p:spPr>
          <a:xfrm>
            <a:off x="-1104800" y="436602"/>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Test reactions:</a:t>
            </a:r>
          </a:p>
        </p:txBody>
      </p:sp>
      <p:sp>
        <p:nvSpPr>
          <p:cNvPr id="3" name="Прямоугольник 2">
            <a:extLst>
              <a:ext uri="{FF2B5EF4-FFF2-40B4-BE49-F238E27FC236}">
                <a16:creationId xmlns="" xmlns:a16="http://schemas.microsoft.com/office/drawing/2014/main" id="{DF23BEE3-5540-4A16-8EAC-8B219A38C770}"/>
              </a:ext>
            </a:extLst>
          </p:cNvPr>
          <p:cNvSpPr/>
          <p:nvPr/>
        </p:nvSpPr>
        <p:spPr>
          <a:xfrm>
            <a:off x="640660" y="1024134"/>
            <a:ext cx="5455340" cy="369332"/>
          </a:xfrm>
          <a:prstGeom prst="rect">
            <a:avLst/>
          </a:prstGeom>
        </p:spPr>
        <p:txBody>
          <a:bodyPr wrap="none">
            <a:spAutoFit/>
          </a:bodyPr>
          <a:lstStyle/>
          <a:p>
            <a:pPr lvl="0">
              <a:defRPr/>
            </a:pPr>
            <a:r>
              <a:rPr lang="en-US" altLang="ja-JP" sz="2600" b="1" kern="0" baseline="3000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nat</a:t>
            </a:r>
            <a:r>
              <a:rPr lang="en-US" altLang="ja-JP" b="1" kern="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Yb</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(0.21, 0.43, 0.54, 0.64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40</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Ar</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207-212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Ra</a:t>
            </a:r>
          </a:p>
        </p:txBody>
      </p:sp>
      <p:sp>
        <p:nvSpPr>
          <p:cNvPr id="5" name="Прямоугольник 4">
            <a:extLst>
              <a:ext uri="{FF2B5EF4-FFF2-40B4-BE49-F238E27FC236}">
                <a16:creationId xmlns="" xmlns:a16="http://schemas.microsoft.com/office/drawing/2014/main" id="{8C1EC38D-8F7E-4EF5-B2BA-0E6812C8379A}"/>
              </a:ext>
            </a:extLst>
          </p:cNvPr>
          <p:cNvSpPr/>
          <p:nvPr/>
        </p:nvSpPr>
        <p:spPr>
          <a:xfrm>
            <a:off x="8024755" y="1024134"/>
            <a:ext cx="3898824" cy="369332"/>
          </a:xfrm>
          <a:prstGeom prst="rect">
            <a:avLst/>
          </a:prstGeom>
        </p:spPr>
        <p:txBody>
          <a:bodyPr wrap="none">
            <a:spAutoFit/>
          </a:bodyPr>
          <a:lstStyle/>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170</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Er (0.54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214,215</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Ra</a:t>
            </a:r>
          </a:p>
        </p:txBody>
      </p:sp>
      <p:sp>
        <p:nvSpPr>
          <p:cNvPr id="6" name="Прямоугольник 5">
            <a:extLst>
              <a:ext uri="{FF2B5EF4-FFF2-40B4-BE49-F238E27FC236}">
                <a16:creationId xmlns="" xmlns:a16="http://schemas.microsoft.com/office/drawing/2014/main" id="{C3856B50-1748-487B-B568-D445B38860DF}"/>
              </a:ext>
            </a:extLst>
          </p:cNvPr>
          <p:cNvSpPr/>
          <p:nvPr/>
        </p:nvSpPr>
        <p:spPr>
          <a:xfrm>
            <a:off x="640660" y="3825126"/>
            <a:ext cx="6096000" cy="728405"/>
          </a:xfrm>
          <a:prstGeom prst="rect">
            <a:avLst/>
          </a:prstGeom>
        </p:spPr>
        <p:txBody>
          <a:bodyPr>
            <a:spAutoFit/>
          </a:bodyPr>
          <a:lstStyle/>
          <a:p>
            <a:pPr lvl="0">
              <a:defRPr/>
            </a:pPr>
            <a:r>
              <a:rPr lang="en-US" altLang="ja-JP" sz="2600" b="1" kern="0" baseline="3000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nat</a:t>
            </a:r>
            <a:r>
              <a:rPr lang="en-US" altLang="ja-JP" b="1" kern="0" dirty="0" err="1">
                <a:solidFill>
                  <a:srgbClr val="006600"/>
                </a:solidFill>
                <a:effectLst>
                  <a:outerShdw blurRad="38100" dist="38100" dir="2700000" algn="tl">
                    <a:srgbClr val="000000">
                      <a:alpha val="43137"/>
                    </a:srgbClr>
                  </a:outerShdw>
                </a:effectLst>
                <a:latin typeface="Calibri" pitchFamily="34" charset="0"/>
                <a:cs typeface="Calibri" pitchFamily="34" charset="0"/>
              </a:rPr>
              <a:t>Yb</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(0.21, 0.43, 0.54, 0.64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216,217</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Th</a:t>
            </a:r>
          </a:p>
          <a:p>
            <a:pPr lvl="0">
              <a:defRPr/>
            </a:pPr>
            <a:endParaRPr lang="en-US" altLang="ja-JP" sz="8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174</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Yb (0.35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216,217</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Th </a:t>
            </a:r>
            <a:endParaRPr lang="en-US" altLang="ja-JP" sz="800" b="1" kern="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Прямоугольник 6">
            <a:extLst>
              <a:ext uri="{FF2B5EF4-FFF2-40B4-BE49-F238E27FC236}">
                <a16:creationId xmlns="" xmlns:a16="http://schemas.microsoft.com/office/drawing/2014/main" id="{561C8186-A4D6-478C-80A3-483F08EA1496}"/>
              </a:ext>
            </a:extLst>
          </p:cNvPr>
          <p:cNvSpPr/>
          <p:nvPr/>
        </p:nvSpPr>
        <p:spPr>
          <a:xfrm>
            <a:off x="8024755" y="4004662"/>
            <a:ext cx="3671198" cy="369332"/>
          </a:xfrm>
          <a:prstGeom prst="rect">
            <a:avLst/>
          </a:prstGeom>
        </p:spPr>
        <p:txBody>
          <a:bodyPr wrap="none">
            <a:spAutoFit/>
          </a:bodyPr>
          <a:lstStyle/>
          <a:p>
            <a:pPr lvl="0">
              <a:defRPr/>
            </a:pP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206</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Pb (0.43 mg/cm</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48</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Ca</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sym typeface="Symbol"/>
              </a:rPr>
              <a:t> </a:t>
            </a:r>
            <a:r>
              <a:rPr lang="en-US" altLang="ja-JP" sz="2400" b="1" kern="0" baseline="30000" dirty="0">
                <a:solidFill>
                  <a:srgbClr val="006600"/>
                </a:solidFill>
                <a:effectLst>
                  <a:outerShdw blurRad="38100" dist="38100" dir="2700000" algn="tl">
                    <a:srgbClr val="000000">
                      <a:alpha val="43137"/>
                    </a:srgbClr>
                  </a:outerShdw>
                </a:effectLst>
                <a:latin typeface="Calibri" pitchFamily="34" charset="0"/>
                <a:cs typeface="Calibri" pitchFamily="34" charset="0"/>
              </a:rPr>
              <a:t>252</a:t>
            </a:r>
            <a:r>
              <a:rPr lang="en-US" altLang="ja-JP" b="1" kern="0" dirty="0">
                <a:solidFill>
                  <a:srgbClr val="006600"/>
                </a:solidFill>
                <a:effectLst>
                  <a:outerShdw blurRad="38100" dist="38100" dir="2700000" algn="tl">
                    <a:srgbClr val="000000">
                      <a:alpha val="43137"/>
                    </a:srgbClr>
                  </a:outerShdw>
                </a:effectLst>
                <a:latin typeface="Calibri" pitchFamily="34" charset="0"/>
                <a:cs typeface="Calibri" pitchFamily="34" charset="0"/>
              </a:rPr>
              <a:t>No</a:t>
            </a:r>
            <a:endParaRPr lang="ru-RU" b="1" kern="0" dirty="0">
              <a:solidFill>
                <a:srgbClr val="0066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9">
            <a:extLst>
              <a:ext uri="{FF2B5EF4-FFF2-40B4-BE49-F238E27FC236}">
                <a16:creationId xmlns="" xmlns:a16="http://schemas.microsoft.com/office/drawing/2014/main" id="{600AB84C-DD9B-E747-8451-BA75E931F4A5}"/>
              </a:ext>
            </a:extLst>
          </p:cNvPr>
          <p:cNvSpPr/>
          <p:nvPr/>
        </p:nvSpPr>
        <p:spPr>
          <a:xfrm>
            <a:off x="0" y="0"/>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Status of the separator DGFRS-2:</a:t>
            </a:r>
            <a:r>
              <a:rPr lang="ru-RU" altLang="ko-KR" sz="2000" b="1" i="1" dirty="0">
                <a:solidFill>
                  <a:srgbClr val="C00000"/>
                </a:solidFill>
                <a:latin typeface="Arial" pitchFamily="34" charset="0"/>
                <a:ea typeface="Batang" pitchFamily="18" charset="-127"/>
                <a:cs typeface="Arial" pitchFamily="34" charset="0"/>
              </a:rPr>
              <a:t> </a:t>
            </a:r>
            <a:r>
              <a:rPr lang="en-GB" altLang="ko-KR" sz="2000" b="1" i="1" dirty="0">
                <a:solidFill>
                  <a:srgbClr val="C00000"/>
                </a:solidFill>
                <a:latin typeface="Arial" pitchFamily="34" charset="0"/>
                <a:ea typeface="Batang" pitchFamily="18" charset="-127"/>
                <a:cs typeface="Arial" pitchFamily="34" charset="0"/>
              </a:rPr>
              <a:t>r</a:t>
            </a:r>
            <a:r>
              <a:rPr lang="en-US" altLang="ko-KR" sz="2000" b="1" i="1" dirty="0" err="1">
                <a:solidFill>
                  <a:srgbClr val="C00000"/>
                </a:solidFill>
                <a:latin typeface="Arial" pitchFamily="34" charset="0"/>
                <a:ea typeface="Batang" pitchFamily="18" charset="-127"/>
                <a:cs typeface="Arial" pitchFamily="34" charset="0"/>
              </a:rPr>
              <a:t>esults</a:t>
            </a:r>
            <a:r>
              <a:rPr lang="en-US" altLang="ko-KR" sz="2000" b="1" i="1" dirty="0">
                <a:solidFill>
                  <a:srgbClr val="C00000"/>
                </a:solidFill>
                <a:latin typeface="Arial" pitchFamily="34" charset="0"/>
                <a:ea typeface="Batang" pitchFamily="18" charset="-127"/>
                <a:cs typeface="Arial" pitchFamily="34" charset="0"/>
              </a:rPr>
              <a:t> of test experiments</a:t>
            </a:r>
            <a:endParaRPr lang="ru-RU" sz="20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zz.bmp"/>
          <p:cNvPicPr>
            <a:picLocks noChangeAspect="1"/>
          </p:cNvPicPr>
          <p:nvPr/>
        </p:nvPicPr>
        <p:blipFill>
          <a:blip r:embed="rId2" cstate="print"/>
          <a:stretch>
            <a:fillRect/>
          </a:stretch>
        </p:blipFill>
        <p:spPr>
          <a:xfrm>
            <a:off x="6384032" y="654356"/>
            <a:ext cx="5580154" cy="5549288"/>
          </a:xfrm>
          <a:prstGeom prst="rect">
            <a:avLst/>
          </a:prstGeom>
        </p:spPr>
      </p:pic>
      <p:pic>
        <p:nvPicPr>
          <p:cNvPr id="3" name="Рисунок 2"/>
          <p:cNvPicPr>
            <a:picLocks noChangeAspect="1"/>
          </p:cNvPicPr>
          <p:nvPr/>
        </p:nvPicPr>
        <p:blipFill>
          <a:blip r:embed="rId3"/>
          <a:srcRect l="2362" t="6061" r="10831" b="12121"/>
          <a:stretch>
            <a:fillRect/>
          </a:stretch>
        </p:blipFill>
        <p:spPr>
          <a:xfrm>
            <a:off x="1271464" y="3933056"/>
            <a:ext cx="3357587" cy="2211093"/>
          </a:xfrm>
          <a:prstGeom prst="rect">
            <a:avLst/>
          </a:prstGeom>
        </p:spPr>
      </p:pic>
      <p:sp>
        <p:nvSpPr>
          <p:cNvPr id="5" name="TextBox 4"/>
          <p:cNvSpPr txBox="1"/>
          <p:nvPr/>
        </p:nvSpPr>
        <p:spPr>
          <a:xfrm>
            <a:off x="378576" y="927786"/>
            <a:ext cx="6079806" cy="2262158"/>
          </a:xfrm>
          <a:prstGeom prst="rect">
            <a:avLst/>
          </a:prstGeom>
          <a:noFill/>
        </p:spPr>
        <p:txBody>
          <a:bodyPr wrap="none" rtlCol="0">
            <a:spAutoFit/>
          </a:bodyPr>
          <a:lstStyle/>
          <a:p>
            <a:r>
              <a:rPr lang="en-US" b="1" dirty="0"/>
              <a:t>Cross section  </a:t>
            </a:r>
            <a:r>
              <a:rPr lang="en-US" b="1" dirty="0">
                <a:sym typeface="Symbol"/>
              </a:rPr>
              <a:t></a:t>
            </a:r>
            <a:r>
              <a:rPr lang="en-US" b="1" dirty="0"/>
              <a:t>10 </a:t>
            </a:r>
            <a:r>
              <a:rPr lang="en-US" b="1" dirty="0" err="1"/>
              <a:t>pb</a:t>
            </a:r>
            <a:endParaRPr lang="en-US" b="1" dirty="0"/>
          </a:p>
          <a:p>
            <a:r>
              <a:rPr lang="en-US" b="1" dirty="0">
                <a:solidFill>
                  <a:srgbClr val="C00000"/>
                </a:solidFill>
                <a:latin typeface="Symbol" pitchFamily="18" charset="2"/>
              </a:rPr>
              <a:t>s</a:t>
            </a:r>
            <a:r>
              <a:rPr lang="en-US" b="1" dirty="0">
                <a:solidFill>
                  <a:srgbClr val="C00000"/>
                </a:solidFill>
              </a:rPr>
              <a:t>=8.5 pb, </a:t>
            </a:r>
            <a:r>
              <a:rPr lang="en-US" b="1" dirty="0" err="1">
                <a:solidFill>
                  <a:srgbClr val="C00000"/>
                </a:solidFill>
              </a:rPr>
              <a:t>h</a:t>
            </a:r>
            <a:r>
              <a:rPr lang="en-US" sz="2000" b="1" baseline="-25000" dirty="0" err="1">
                <a:solidFill>
                  <a:srgbClr val="C00000"/>
                </a:solidFill>
              </a:rPr>
              <a:t>t</a:t>
            </a:r>
            <a:r>
              <a:rPr lang="en-US" b="1" dirty="0">
                <a:solidFill>
                  <a:srgbClr val="C00000"/>
                </a:solidFill>
              </a:rPr>
              <a:t>=0.5 mg/cm</a:t>
            </a:r>
            <a:r>
              <a:rPr lang="en-US" sz="2000" b="1" baseline="30000" dirty="0">
                <a:solidFill>
                  <a:srgbClr val="C00000"/>
                </a:solidFill>
              </a:rPr>
              <a:t>2</a:t>
            </a:r>
            <a:r>
              <a:rPr lang="en-US" b="1" dirty="0">
                <a:solidFill>
                  <a:srgbClr val="C00000"/>
                </a:solidFill>
              </a:rPr>
              <a:t>, </a:t>
            </a:r>
            <a:r>
              <a:rPr lang="en-US" b="1" dirty="0">
                <a:solidFill>
                  <a:srgbClr val="C00000"/>
                </a:solidFill>
                <a:sym typeface="Symbol"/>
              </a:rPr>
              <a:t></a:t>
            </a:r>
            <a:r>
              <a:rPr lang="en-US" sz="2000" b="1" baseline="-25000" dirty="0" err="1">
                <a:solidFill>
                  <a:srgbClr val="C00000"/>
                </a:solidFill>
              </a:rPr>
              <a:t>coll</a:t>
            </a:r>
            <a:r>
              <a:rPr lang="en-US" b="1" dirty="0">
                <a:solidFill>
                  <a:srgbClr val="C00000"/>
                </a:solidFill>
              </a:rPr>
              <a:t>=0.6, </a:t>
            </a:r>
            <a:r>
              <a:rPr lang="en-US" b="1" dirty="0" err="1">
                <a:solidFill>
                  <a:srgbClr val="C00000"/>
                </a:solidFill>
              </a:rPr>
              <a:t>I</a:t>
            </a:r>
            <a:r>
              <a:rPr lang="en-US" sz="2000" b="1" baseline="-25000" dirty="0" err="1">
                <a:solidFill>
                  <a:srgbClr val="C00000"/>
                </a:solidFill>
              </a:rPr>
              <a:t>beam</a:t>
            </a:r>
            <a:r>
              <a:rPr lang="en-US" b="1" dirty="0">
                <a:solidFill>
                  <a:srgbClr val="C00000"/>
                </a:solidFill>
              </a:rPr>
              <a:t>=5 </a:t>
            </a:r>
            <a:r>
              <a:rPr lang="en-US" b="1" dirty="0" err="1">
                <a:solidFill>
                  <a:srgbClr val="C00000"/>
                </a:solidFill>
              </a:rPr>
              <a:t>p</a:t>
            </a:r>
            <a:r>
              <a:rPr lang="en-US" b="1" dirty="0" err="1">
                <a:solidFill>
                  <a:srgbClr val="C00000"/>
                </a:solidFill>
                <a:latin typeface="Symbol" pitchFamily="18" charset="2"/>
              </a:rPr>
              <a:t>m</a:t>
            </a:r>
            <a:r>
              <a:rPr lang="en-US" b="1" dirty="0" err="1">
                <a:solidFill>
                  <a:srgbClr val="C00000"/>
                </a:solidFill>
              </a:rPr>
              <a:t>A</a:t>
            </a:r>
            <a:r>
              <a:rPr lang="en-US" b="1" dirty="0">
                <a:solidFill>
                  <a:srgbClr val="C00000"/>
                </a:solidFill>
              </a:rPr>
              <a:t> </a:t>
            </a:r>
            <a:r>
              <a:rPr lang="en-US" b="1" dirty="0">
                <a:solidFill>
                  <a:srgbClr val="C00000"/>
                </a:solidFill>
                <a:sym typeface="Symbol"/>
              </a:rPr>
              <a:t> N  17/day</a:t>
            </a:r>
          </a:p>
          <a:p>
            <a:pPr>
              <a:spcBef>
                <a:spcPts val="600"/>
              </a:spcBef>
            </a:pPr>
            <a:r>
              <a:rPr lang="en-US" b="1" dirty="0">
                <a:solidFill>
                  <a:srgbClr val="0000FF"/>
                </a:solidFill>
              </a:rPr>
              <a:t>Excitation function for the 2</a:t>
            </a:r>
            <a:r>
              <a:rPr lang="en-US" b="1" i="1" dirty="0">
                <a:solidFill>
                  <a:srgbClr val="0000FF"/>
                </a:solidFill>
              </a:rPr>
              <a:t>n</a:t>
            </a:r>
            <a:r>
              <a:rPr lang="en-US" b="1" dirty="0">
                <a:solidFill>
                  <a:srgbClr val="0000FF"/>
                </a:solidFill>
              </a:rPr>
              <a:t>-evaporation channel (</a:t>
            </a:r>
            <a:r>
              <a:rPr lang="en-US" b="1" baseline="30000" dirty="0">
                <a:solidFill>
                  <a:srgbClr val="0000FF"/>
                </a:solidFill>
              </a:rPr>
              <a:t>289</a:t>
            </a:r>
            <a:r>
              <a:rPr lang="en-US" b="1" dirty="0">
                <a:solidFill>
                  <a:srgbClr val="0000FF"/>
                </a:solidFill>
              </a:rPr>
              <a:t>Mc)</a:t>
            </a:r>
          </a:p>
          <a:p>
            <a:r>
              <a:rPr lang="en-US" b="1" dirty="0">
                <a:solidFill>
                  <a:srgbClr val="0000FF"/>
                </a:solidFill>
              </a:rPr>
              <a:t>  - Observation of </a:t>
            </a:r>
            <a:r>
              <a:rPr lang="en-US" b="1" dirty="0">
                <a:solidFill>
                  <a:srgbClr val="0000FF"/>
                </a:solidFill>
                <a:latin typeface="Symbol" pitchFamily="18" charset="2"/>
              </a:rPr>
              <a:t>a</a:t>
            </a:r>
            <a:r>
              <a:rPr lang="en-US" b="1" dirty="0">
                <a:solidFill>
                  <a:srgbClr val="0000FF"/>
                </a:solidFill>
              </a:rPr>
              <a:t> decay of </a:t>
            </a:r>
            <a:r>
              <a:rPr lang="en-US" sz="2000" b="1" baseline="30000" dirty="0">
                <a:solidFill>
                  <a:srgbClr val="0000FF"/>
                </a:solidFill>
              </a:rPr>
              <a:t>281</a:t>
            </a:r>
            <a:r>
              <a:rPr lang="en-US" b="1" dirty="0">
                <a:solidFill>
                  <a:srgbClr val="0000FF"/>
                </a:solidFill>
              </a:rPr>
              <a:t>Rg</a:t>
            </a:r>
          </a:p>
          <a:p>
            <a:pPr>
              <a:spcBef>
                <a:spcPts val="600"/>
              </a:spcBef>
            </a:pPr>
            <a:r>
              <a:rPr lang="en-US" b="1" dirty="0">
                <a:solidFill>
                  <a:srgbClr val="006600"/>
                </a:solidFill>
              </a:rPr>
              <a:t>Excitation function for the 3</a:t>
            </a:r>
            <a:r>
              <a:rPr lang="en-US" b="1" i="1" dirty="0">
                <a:solidFill>
                  <a:srgbClr val="006600"/>
                </a:solidFill>
              </a:rPr>
              <a:t>n</a:t>
            </a:r>
            <a:r>
              <a:rPr lang="en-US" b="1" dirty="0">
                <a:solidFill>
                  <a:srgbClr val="006600"/>
                </a:solidFill>
              </a:rPr>
              <a:t>-evaporation channel (</a:t>
            </a:r>
            <a:r>
              <a:rPr lang="en-US" b="1" baseline="30000" dirty="0">
                <a:solidFill>
                  <a:srgbClr val="006600"/>
                </a:solidFill>
              </a:rPr>
              <a:t>288</a:t>
            </a:r>
            <a:r>
              <a:rPr lang="en-US" b="1" dirty="0">
                <a:solidFill>
                  <a:srgbClr val="006600"/>
                </a:solidFill>
              </a:rPr>
              <a:t>Mc)</a:t>
            </a:r>
          </a:p>
          <a:p>
            <a:pPr>
              <a:spcBef>
                <a:spcPts val="600"/>
              </a:spcBef>
            </a:pPr>
            <a:endParaRPr lang="ru-RU" b="1" dirty="0">
              <a:solidFill>
                <a:srgbClr val="006600"/>
              </a:solidFill>
            </a:endParaRPr>
          </a:p>
          <a:p>
            <a:r>
              <a:rPr lang="en-US" b="1" dirty="0">
                <a:solidFill>
                  <a:srgbClr val="663300"/>
                </a:solidFill>
              </a:rPr>
              <a:t>5</a:t>
            </a:r>
            <a:r>
              <a:rPr lang="en-US" b="1" i="1" dirty="0">
                <a:solidFill>
                  <a:srgbClr val="663300"/>
                </a:solidFill>
              </a:rPr>
              <a:t>n</a:t>
            </a:r>
            <a:r>
              <a:rPr lang="en-US" b="1" dirty="0">
                <a:solidFill>
                  <a:srgbClr val="663300"/>
                </a:solidFill>
              </a:rPr>
              <a:t>-evaporation channel: new isotope </a:t>
            </a:r>
            <a:r>
              <a:rPr lang="en-US" b="1" baseline="30000" dirty="0">
                <a:solidFill>
                  <a:srgbClr val="663300"/>
                </a:solidFill>
              </a:rPr>
              <a:t>286</a:t>
            </a:r>
            <a:r>
              <a:rPr lang="en-US" b="1" dirty="0">
                <a:solidFill>
                  <a:srgbClr val="663300"/>
                </a:solidFill>
              </a:rPr>
              <a:t>Mc</a:t>
            </a:r>
            <a:endParaRPr lang="en-US" b="1" dirty="0">
              <a:solidFill>
                <a:srgbClr val="006600"/>
              </a:solidFill>
            </a:endParaRPr>
          </a:p>
        </p:txBody>
      </p:sp>
      <p:sp>
        <p:nvSpPr>
          <p:cNvPr id="7" name="Прямоугольник 6">
            <a:extLst>
              <a:ext uri="{FF2B5EF4-FFF2-40B4-BE49-F238E27FC236}">
                <a16:creationId xmlns="" xmlns:a16="http://schemas.microsoft.com/office/drawing/2014/main" id="{D8F3DD88-AAA9-FB4E-8F3A-C83E75DAB2AA}"/>
              </a:ext>
            </a:extLst>
          </p:cNvPr>
          <p:cNvSpPr/>
          <p:nvPr/>
        </p:nvSpPr>
        <p:spPr>
          <a:xfrm>
            <a:off x="0" y="0"/>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Future  experiment  at  SHE  Factory</a:t>
            </a:r>
            <a:r>
              <a:rPr lang="ru-RU" altLang="ko-KR" sz="2000" b="1" i="1" dirty="0">
                <a:solidFill>
                  <a:srgbClr val="C00000"/>
                </a:solidFill>
                <a:latin typeface="Arial" pitchFamily="34" charset="0"/>
                <a:ea typeface="Batang" pitchFamily="18" charset="-127"/>
                <a:cs typeface="Arial" pitchFamily="34" charset="0"/>
              </a:rPr>
              <a:t> </a:t>
            </a:r>
            <a:r>
              <a:rPr lang="en-US" altLang="ko-KR" sz="2000" b="1" i="1" baseline="30000" dirty="0">
                <a:solidFill>
                  <a:srgbClr val="C00000"/>
                </a:solidFill>
                <a:latin typeface="Arial" pitchFamily="34" charset="0"/>
                <a:ea typeface="Batang" pitchFamily="18" charset="-127"/>
                <a:cs typeface="Arial" pitchFamily="34" charset="0"/>
              </a:rPr>
              <a:t>243</a:t>
            </a:r>
            <a:r>
              <a:rPr lang="en-US" altLang="ko-KR" sz="2000" b="1" i="1" dirty="0">
                <a:solidFill>
                  <a:srgbClr val="C00000"/>
                </a:solidFill>
                <a:latin typeface="Arial" pitchFamily="34" charset="0"/>
                <a:ea typeface="Batang" pitchFamily="18" charset="-127"/>
                <a:cs typeface="Arial" pitchFamily="34" charset="0"/>
              </a:rPr>
              <a:t>Am+</a:t>
            </a:r>
            <a:r>
              <a:rPr lang="en-US" altLang="ko-KR" sz="2000" b="1" i="1" baseline="30000" dirty="0">
                <a:solidFill>
                  <a:srgbClr val="C00000"/>
                </a:solidFill>
                <a:latin typeface="Arial" pitchFamily="34" charset="0"/>
                <a:ea typeface="Batang" pitchFamily="18" charset="-127"/>
                <a:cs typeface="Arial" pitchFamily="34" charset="0"/>
              </a:rPr>
              <a:t>48</a:t>
            </a:r>
            <a:r>
              <a:rPr lang="en-US" altLang="ko-KR" sz="2000" b="1" i="1" dirty="0">
                <a:solidFill>
                  <a:srgbClr val="C00000"/>
                </a:solidFill>
                <a:latin typeface="Arial" pitchFamily="34" charset="0"/>
                <a:ea typeface="Batang" pitchFamily="18" charset="-127"/>
                <a:cs typeface="Arial" pitchFamily="34" charset="0"/>
              </a:rPr>
              <a:t>Ca → </a:t>
            </a:r>
            <a:r>
              <a:rPr lang="en-US" altLang="ko-KR" sz="2000" b="1" i="1" baseline="30000" dirty="0">
                <a:solidFill>
                  <a:srgbClr val="C00000"/>
                </a:solidFill>
                <a:latin typeface="Arial" pitchFamily="34" charset="0"/>
                <a:ea typeface="Batang" pitchFamily="18" charset="-127"/>
                <a:cs typeface="Arial" pitchFamily="34" charset="0"/>
              </a:rPr>
              <a:t>291</a:t>
            </a:r>
            <a:r>
              <a:rPr lang="en-US" altLang="ko-KR" sz="2000" b="1" i="1" dirty="0">
                <a:solidFill>
                  <a:srgbClr val="C00000"/>
                </a:solidFill>
                <a:latin typeface="Arial" pitchFamily="34" charset="0"/>
                <a:ea typeface="Batang" pitchFamily="18" charset="-127"/>
                <a:cs typeface="Arial" pitchFamily="34" charset="0"/>
              </a:rPr>
              <a:t>Mc*</a:t>
            </a:r>
            <a:r>
              <a:rPr lang="ru-RU" altLang="ko-KR" sz="2000" b="1" i="1" dirty="0">
                <a:solidFill>
                  <a:srgbClr val="C00000"/>
                </a:solidFill>
                <a:latin typeface="Arial" pitchFamily="34" charset="0"/>
                <a:ea typeface="Batang" pitchFamily="18" charset="-127"/>
                <a:cs typeface="Arial" pitchFamily="34" charset="0"/>
              </a:rPr>
              <a:t> </a:t>
            </a:r>
            <a:r>
              <a:rPr lang="en-US" altLang="ko-KR" sz="2000" b="1" i="1" dirty="0">
                <a:solidFill>
                  <a:srgbClr val="C00000"/>
                </a:solidFill>
                <a:latin typeface="Arial" pitchFamily="34" charset="0"/>
                <a:ea typeface="Batang" pitchFamily="18" charset="-127"/>
                <a:cs typeface="Arial" pitchFamily="34" charset="0"/>
              </a:rPr>
              <a:t>reaction</a:t>
            </a:r>
          </a:p>
        </p:txBody>
      </p:sp>
    </p:spTree>
    <p:extLst>
      <p:ext uri="{BB962C8B-B14F-4D97-AF65-F5344CB8AC3E}">
        <p14:creationId xmlns="" xmlns:p14="http://schemas.microsoft.com/office/powerpoint/2010/main" val="35229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 xmlns:a16="http://schemas.microsoft.com/office/drawing/2014/main" id="{50D494AD-FBFB-4E06-A78A-518429946B9B}"/>
              </a:ext>
            </a:extLst>
          </p:cNvPr>
          <p:cNvSpPr txBox="1">
            <a:spLocks noChangeArrowheads="1"/>
          </p:cNvSpPr>
          <p:nvPr/>
        </p:nvSpPr>
        <p:spPr bwMode="auto">
          <a:xfrm>
            <a:off x="1724027" y="373044"/>
            <a:ext cx="874394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GB" altLang="ru-RU" sz="2000" b="1" kern="0" dirty="0">
                <a:solidFill>
                  <a:srgbClr val="C00000"/>
                </a:solidFill>
              </a:rPr>
              <a:t>Programme Advisory Committee for Nuclear Physics, </a:t>
            </a:r>
          </a:p>
          <a:p>
            <a:pPr algn="ctr" defTabSz="457200" eaLnBrk="1" hangingPunct="1">
              <a:defRPr/>
            </a:pPr>
            <a:r>
              <a:rPr lang="en-GB" altLang="ru-RU" sz="2000" b="1" kern="0" dirty="0">
                <a:solidFill>
                  <a:srgbClr val="C00000"/>
                </a:solidFill>
              </a:rPr>
              <a:t>51st meeting, 30–31 </a:t>
            </a:r>
            <a:r>
              <a:rPr lang="en-US" altLang="ru-RU" sz="2000" b="1" kern="0" dirty="0">
                <a:solidFill>
                  <a:srgbClr val="C00000"/>
                </a:solidFill>
              </a:rPr>
              <a:t>January</a:t>
            </a:r>
            <a:r>
              <a:rPr lang="en-GB" altLang="ru-RU" sz="2000" b="1" kern="0" dirty="0">
                <a:solidFill>
                  <a:srgbClr val="C00000"/>
                </a:solidFill>
              </a:rPr>
              <a:t> 2020</a:t>
            </a:r>
            <a:endParaRPr lang="en-GB" altLang="ru-RU" sz="2000" kern="0" dirty="0">
              <a:solidFill>
                <a:srgbClr val="C00000"/>
              </a:solidFill>
            </a:endParaRPr>
          </a:p>
        </p:txBody>
      </p:sp>
      <p:sp>
        <p:nvSpPr>
          <p:cNvPr id="4" name="ZoneTexte 3">
            <a:extLst>
              <a:ext uri="{FF2B5EF4-FFF2-40B4-BE49-F238E27FC236}">
                <a16:creationId xmlns="" xmlns:a16="http://schemas.microsoft.com/office/drawing/2014/main" id="{4276F065-E1D5-4664-AA50-7503A0EB8487}"/>
              </a:ext>
            </a:extLst>
          </p:cNvPr>
          <p:cNvSpPr txBox="1">
            <a:spLocks noChangeArrowheads="1"/>
          </p:cNvSpPr>
          <p:nvPr/>
        </p:nvSpPr>
        <p:spPr bwMode="auto">
          <a:xfrm>
            <a:off x="83334" y="1425012"/>
            <a:ext cx="12025336" cy="3860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400" kern="0" dirty="0">
                <a:solidFill>
                  <a:srgbClr val="002060"/>
                </a:solidFill>
              </a:rPr>
              <a:t>							</a:t>
            </a:r>
          </a:p>
          <a:p>
            <a:pPr defTabSz="457200" eaLnBrk="1" hangingPunct="1">
              <a:lnSpc>
                <a:spcPct val="130000"/>
              </a:lnSpc>
              <a:defRPr/>
            </a:pPr>
            <a:r>
              <a:rPr lang="en-GB" altLang="ru-RU" sz="1600" b="1" kern="0" dirty="0">
                <a:solidFill>
                  <a:srgbClr val="C00000"/>
                </a:solidFill>
              </a:rPr>
              <a:t>4. Research activities under the theme “Investigations of Neutron Nuclear Interactions and Properties	E.  Lychagin</a:t>
            </a:r>
          </a:p>
          <a:p>
            <a:pPr defTabSz="457200" eaLnBrk="1" hangingPunct="1">
              <a:lnSpc>
                <a:spcPct val="130000"/>
              </a:lnSpc>
              <a:defRPr/>
            </a:pPr>
            <a:r>
              <a:rPr lang="en-GB" altLang="ru-RU" sz="1600" b="1" kern="0" dirty="0">
                <a:solidFill>
                  <a:srgbClr val="C00000"/>
                </a:solidFill>
              </a:rPr>
              <a:t>    of the Neutron”: status and prospects			</a:t>
            </a:r>
          </a:p>
          <a:p>
            <a:pPr defTabSz="457200" eaLnBrk="1" hangingPunct="1">
              <a:lnSpc>
                <a:spcPct val="130000"/>
              </a:lnSpc>
              <a:defRPr/>
            </a:pPr>
            <a:r>
              <a:rPr lang="en-GB" altLang="ru-RU" sz="1600" b="1" kern="0" dirty="0">
                <a:solidFill>
                  <a:srgbClr val="C00000"/>
                </a:solidFill>
              </a:rPr>
              <a:t>5. Letter of intent to open a new project: “Modernization of the EG-5 accelerator and development		A. Doroshkevich</a:t>
            </a:r>
          </a:p>
          <a:p>
            <a:pPr marL="215900" defTabSz="457200" eaLnBrk="1" hangingPunct="1">
              <a:lnSpc>
                <a:spcPct val="130000"/>
              </a:lnSpc>
              <a:defRPr/>
            </a:pPr>
            <a:r>
              <a:rPr lang="en-GB" altLang="ru-RU" sz="1600" b="1" kern="0" dirty="0">
                <a:solidFill>
                  <a:srgbClr val="C00000"/>
                </a:solidFill>
              </a:rPr>
              <a:t> of its experimental infrastructure”								</a:t>
            </a:r>
          </a:p>
          <a:p>
            <a:pPr defTabSz="457200" eaLnBrk="1" hangingPunct="1">
              <a:lnSpc>
                <a:spcPct val="130000"/>
              </a:lnSpc>
              <a:defRPr/>
            </a:pPr>
            <a:r>
              <a:rPr lang="en-GB" altLang="ru-RU" sz="1600" b="1" kern="0" dirty="0">
                <a:solidFill>
                  <a:srgbClr val="C00000"/>
                </a:solidFill>
              </a:rPr>
              <a:t>6. Proposal for opening a new project: “BECQUEREL” 											P. Zarubin</a:t>
            </a:r>
          </a:p>
          <a:p>
            <a:pPr defTabSz="457200" eaLnBrk="1" hangingPunct="1">
              <a:lnSpc>
                <a:spcPct val="130000"/>
              </a:lnSpc>
              <a:defRPr/>
            </a:pPr>
            <a:r>
              <a:rPr lang="en-GB" altLang="ru-RU" sz="1600" b="1" kern="0" dirty="0">
                <a:solidFill>
                  <a:srgbClr val="C00000"/>
                </a:solidFill>
              </a:rPr>
              <a:t>7. Status of the Factory of superheavy elements 											V. Semin, V. Utyonkov</a:t>
            </a:r>
          </a:p>
          <a:p>
            <a:pPr defTabSz="457200" eaLnBrk="1" hangingPunct="1">
              <a:lnSpc>
                <a:spcPct val="130000"/>
              </a:lnSpc>
              <a:defRPr/>
            </a:pPr>
            <a:r>
              <a:rPr lang="en-GB" altLang="ru-RU" sz="1600" b="1" kern="0" dirty="0">
                <a:solidFill>
                  <a:srgbClr val="C00000"/>
                </a:solidFill>
              </a:rPr>
              <a:t>8. Prospects for the study of multinucleon transfer reactions 										A. Yeremin </a:t>
            </a:r>
          </a:p>
          <a:p>
            <a:pPr defTabSz="457200" eaLnBrk="1" hangingPunct="1">
              <a:lnSpc>
                <a:spcPct val="130000"/>
              </a:lnSpc>
              <a:defRPr/>
            </a:pPr>
            <a:r>
              <a:rPr lang="en-GB" altLang="ru-RU" sz="1600" b="1" kern="0" dirty="0">
                <a:solidFill>
                  <a:srgbClr val="C00000"/>
                </a:solidFill>
              </a:rPr>
              <a:t>9. Poster presentations by young scientists</a:t>
            </a:r>
          </a:p>
          <a:p>
            <a:pPr defTabSz="457200" eaLnBrk="1" hangingPunct="1">
              <a:lnSpc>
                <a:spcPct val="130000"/>
              </a:lnSpc>
              <a:defRPr/>
            </a:pPr>
            <a:r>
              <a:rPr lang="en-GB" altLang="ru-RU" sz="1600" b="1" kern="0" dirty="0">
                <a:solidFill>
                  <a:srgbClr val="C00000"/>
                </a:solidFill>
              </a:rPr>
              <a:t>10. Scientific reports:</a:t>
            </a:r>
          </a:p>
          <a:p>
            <a:pPr defTabSz="457200" eaLnBrk="1" hangingPunct="1">
              <a:lnSpc>
                <a:spcPct val="130000"/>
              </a:lnSpc>
              <a:defRPr/>
            </a:pPr>
            <a:r>
              <a:rPr lang="en-GB" altLang="ru-RU" sz="1600" b="1" kern="0" dirty="0">
                <a:solidFill>
                  <a:srgbClr val="C00000"/>
                </a:solidFill>
              </a:rPr>
              <a:t>	10.1. “Fusion reactions in nuclear astrophysics” 											V. Sargsyan</a:t>
            </a:r>
          </a:p>
          <a:p>
            <a:pPr defTabSz="457200" eaLnBrk="1" hangingPunct="1">
              <a:lnSpc>
                <a:spcPct val="130000"/>
              </a:lnSpc>
              <a:defRPr/>
            </a:pPr>
            <a:r>
              <a:rPr lang="en-GB" altLang="ru-RU" sz="1600" b="1" kern="0" dirty="0">
                <a:solidFill>
                  <a:srgbClr val="C00000"/>
                </a:solidFill>
              </a:rPr>
              <a:t>	10.2. “Prompt neutron investigation in nuclear fission induced by resonance neutrons” 			S. Zeynalov</a:t>
            </a:r>
          </a:p>
        </p:txBody>
      </p:sp>
      <p:sp>
        <p:nvSpPr>
          <p:cNvPr id="2" name="Номер слайда 1">
            <a:extLst>
              <a:ext uri="{FF2B5EF4-FFF2-40B4-BE49-F238E27FC236}">
                <a16:creationId xmlns="" xmlns:a16="http://schemas.microsoft.com/office/drawing/2014/main" id="{8D7AD651-D6C2-4AC9-99E0-4C2C4D3C7809}"/>
              </a:ext>
            </a:extLst>
          </p:cNvPr>
          <p:cNvSpPr>
            <a:spLocks noGrp="1"/>
          </p:cNvSpPr>
          <p:nvPr>
            <p:ph type="sldNum" sz="quarter" idx="12"/>
          </p:nvPr>
        </p:nvSpPr>
        <p:spPr/>
        <p:txBody>
          <a:bodyPr/>
          <a:lstStyle/>
          <a:p>
            <a:fld id="{017C60C2-FB95-4464-969C-DC460CD1CFD8}" type="slidenum">
              <a:rPr lang="ru-RU" smtClean="0"/>
              <a:pPr/>
              <a:t>2</a:t>
            </a:fld>
            <a:endParaRPr lang="ru-RU"/>
          </a:p>
        </p:txBody>
      </p:sp>
    </p:spTree>
    <p:extLst>
      <p:ext uri="{BB962C8B-B14F-4D97-AF65-F5344CB8AC3E}">
        <p14:creationId xmlns="" xmlns:p14="http://schemas.microsoft.com/office/powerpoint/2010/main" val="284537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8C217E5E-FF5C-4720-864D-F5164C65D007}"/>
              </a:ext>
            </a:extLst>
          </p:cNvPr>
          <p:cNvSpPr/>
          <p:nvPr/>
        </p:nvSpPr>
        <p:spPr>
          <a:xfrm>
            <a:off x="191344" y="1772816"/>
            <a:ext cx="11668332" cy="38164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GB" sz="2200" b="1">
                <a:solidFill>
                  <a:srgbClr val="C00000"/>
                </a:solidFill>
                <a:latin typeface="Arial" panose="020B0604020202020204" pitchFamily="34" charset="0"/>
                <a:cs typeface="Arial" panose="020B0604020202020204" pitchFamily="34" charset="0"/>
              </a:rPr>
              <a:t>The PAC congratulates the Flerov Laboratory of Nuclear Reactions for the excellent work in this highly demanding field of SHE research.</a:t>
            </a:r>
          </a:p>
          <a:p>
            <a:pPr marL="285750" indent="-285750">
              <a:buFont typeface="Arial" panose="020B0604020202020204" pitchFamily="34" charset="0"/>
              <a:buChar char="•"/>
            </a:pPr>
            <a:endParaRPr lang="en-GB" sz="2200" b="1">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b="1">
                <a:solidFill>
                  <a:srgbClr val="C00000"/>
                </a:solidFill>
                <a:latin typeface="Arial" panose="020B0604020202020204" pitchFamily="34" charset="0"/>
                <a:cs typeface="Arial" panose="020B0604020202020204" pitchFamily="34" charset="0"/>
              </a:rPr>
              <a:t>The intensities achieved at DC-280 are already among the highest in the world, and the results are extremely encouraging for the continuation of this research programme. </a:t>
            </a:r>
          </a:p>
          <a:p>
            <a:pPr marL="285750" indent="-285750">
              <a:buFont typeface="Arial" panose="020B0604020202020204" pitchFamily="34" charset="0"/>
              <a:buChar char="•"/>
            </a:pPr>
            <a:endParaRPr lang="en-GB" sz="2200" b="1">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b="1">
                <a:solidFill>
                  <a:srgbClr val="C00000"/>
                </a:solidFill>
                <a:latin typeface="Arial" panose="020B0604020202020204" pitchFamily="34" charset="0"/>
                <a:cs typeface="Arial" panose="020B0604020202020204" pitchFamily="34" charset="0"/>
              </a:rPr>
              <a:t>The PAC recommends that FLNR continue the efforts of completing the test experiments and starting the implementation of the experimental programme at the SHE Factory.</a:t>
            </a:r>
          </a:p>
          <a:p>
            <a:endParaRPr lang="en-GB" sz="2200" b="1">
              <a:solidFill>
                <a:srgbClr val="C00000"/>
              </a:solidFill>
              <a:latin typeface="Arial" panose="020B0604020202020204" pitchFamily="34" charset="0"/>
              <a:cs typeface="Arial" panose="020B0604020202020204" pitchFamily="34" charset="0"/>
            </a:endParaRPr>
          </a:p>
        </p:txBody>
      </p:sp>
      <p:sp>
        <p:nvSpPr>
          <p:cNvPr id="2" name="Номер слайда 1">
            <a:extLst>
              <a:ext uri="{FF2B5EF4-FFF2-40B4-BE49-F238E27FC236}">
                <a16:creationId xmlns="" xmlns:a16="http://schemas.microsoft.com/office/drawing/2014/main" id="{CEC3E057-6C12-4721-8B29-34413B942756}"/>
              </a:ext>
            </a:extLst>
          </p:cNvPr>
          <p:cNvSpPr>
            <a:spLocks noGrp="1"/>
          </p:cNvSpPr>
          <p:nvPr>
            <p:ph type="sldNum" sz="quarter" idx="12"/>
          </p:nvPr>
        </p:nvSpPr>
        <p:spPr/>
        <p:txBody>
          <a:bodyPr/>
          <a:lstStyle/>
          <a:p>
            <a:fld id="{017C60C2-FB95-4464-969C-DC460CD1CFD8}" type="slidenum">
              <a:rPr lang="ru-RU" smtClean="0"/>
              <a:pPr/>
              <a:t>20</a:t>
            </a:fld>
            <a:endParaRPr lang="ru-RU"/>
          </a:p>
        </p:txBody>
      </p:sp>
      <p:sp>
        <p:nvSpPr>
          <p:cNvPr id="4" name="Прямоугольник 9">
            <a:extLst>
              <a:ext uri="{FF2B5EF4-FFF2-40B4-BE49-F238E27FC236}">
                <a16:creationId xmlns="" xmlns:a16="http://schemas.microsoft.com/office/drawing/2014/main" id="{603D5D1D-E779-6C44-B561-4C5A0D574D05}"/>
              </a:ext>
            </a:extLst>
          </p:cNvPr>
          <p:cNvSpPr/>
          <p:nvPr/>
        </p:nvSpPr>
        <p:spPr>
          <a:xfrm>
            <a:off x="579554" y="388985"/>
            <a:ext cx="10920536" cy="830997"/>
          </a:xfrm>
          <a:prstGeom prst="rect">
            <a:avLst/>
          </a:prstGeom>
        </p:spPr>
        <p:txBody>
          <a:bodyPr wrap="square">
            <a:spAutoFit/>
          </a:bodyPr>
          <a:lstStyle/>
          <a:p>
            <a:pPr algn="ctr"/>
            <a:r>
              <a:rPr lang="en-US" altLang="ko-KR" sz="2400" b="1" i="1" dirty="0">
                <a:solidFill>
                  <a:srgbClr val="C00000"/>
                </a:solidFill>
                <a:latin typeface="Arial" pitchFamily="34" charset="0"/>
                <a:ea typeface="Batang" pitchFamily="18" charset="-127"/>
                <a:cs typeface="Arial" pitchFamily="34" charset="0"/>
              </a:rPr>
              <a:t>PAC for NP recommendations related to “Status of the Factory of superheavy elements</a:t>
            </a:r>
            <a:r>
              <a:rPr lang="ru-RU" altLang="ko-KR" sz="2400" b="1" i="1" dirty="0">
                <a:solidFill>
                  <a:srgbClr val="C00000"/>
                </a:solidFill>
                <a:latin typeface="Arial" pitchFamily="34" charset="0"/>
                <a:ea typeface="Batang" pitchFamily="18" charset="-127"/>
                <a:cs typeface="Arial" pitchFamily="34" charset="0"/>
              </a:rPr>
              <a:t>: </a:t>
            </a:r>
            <a:r>
              <a:rPr lang="en-GB" altLang="ko-KR" sz="2400" b="1" i="1" dirty="0">
                <a:solidFill>
                  <a:srgbClr val="C00000"/>
                </a:solidFill>
                <a:latin typeface="Arial" pitchFamily="34" charset="0"/>
                <a:ea typeface="Batang" pitchFamily="18" charset="-127"/>
                <a:cs typeface="Arial" pitchFamily="34" charset="0"/>
              </a:rPr>
              <a:t>DC-280 cyclotron”</a:t>
            </a:r>
            <a:endParaRPr lang="ru-RU" sz="2400" dirty="0">
              <a:solidFill>
                <a:srgbClr val="C00000"/>
              </a:solidFill>
            </a:endParaRPr>
          </a:p>
        </p:txBody>
      </p:sp>
    </p:spTree>
    <p:extLst>
      <p:ext uri="{BB962C8B-B14F-4D97-AF65-F5344CB8AC3E}">
        <p14:creationId xmlns="" xmlns:p14="http://schemas.microsoft.com/office/powerpoint/2010/main" val="83253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
        <p:nvSpPr>
          <p:cNvPr id="2" name="Номер слайда 1">
            <a:extLst>
              <a:ext uri="{FF2B5EF4-FFF2-40B4-BE49-F238E27FC236}">
                <a16:creationId xmlns="" xmlns:a16="http://schemas.microsoft.com/office/drawing/2014/main" id="{80332636-AB31-4F8E-9D08-DA7EF7107147}"/>
              </a:ext>
            </a:extLst>
          </p:cNvPr>
          <p:cNvSpPr>
            <a:spLocks noGrp="1"/>
          </p:cNvSpPr>
          <p:nvPr>
            <p:ph type="sldNum" sz="quarter" idx="12"/>
          </p:nvPr>
        </p:nvSpPr>
        <p:spPr/>
        <p:txBody>
          <a:bodyPr/>
          <a:lstStyle/>
          <a:p>
            <a:fld id="{017C60C2-FB95-4464-969C-DC460CD1CFD8}" type="slidenum">
              <a:rPr lang="en-GB" smtClean="0"/>
              <a:pPr/>
              <a:t>21</a:t>
            </a:fld>
            <a:endParaRPr lang="en-GB"/>
          </a:p>
        </p:txBody>
      </p:sp>
      <p:pic>
        <p:nvPicPr>
          <p:cNvPr id="5" name="Рисунок 4" descr="Изображение выглядит как человек, мужчина, внутренний, сидит&#10;&#10;Автоматически созданное описание">
            <a:extLst>
              <a:ext uri="{FF2B5EF4-FFF2-40B4-BE49-F238E27FC236}">
                <a16:creationId xmlns="" xmlns:a16="http://schemas.microsoft.com/office/drawing/2014/main" id="{4E8C700C-66CA-4E58-868C-85F2274EF02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840416" y="530306"/>
            <a:ext cx="2137008" cy="2204864"/>
          </a:xfrm>
          <a:prstGeom prst="rect">
            <a:avLst/>
          </a:prstGeom>
        </p:spPr>
      </p:pic>
      <p:sp>
        <p:nvSpPr>
          <p:cNvPr id="13" name="Прямоугольник 12">
            <a:extLst>
              <a:ext uri="{FF2B5EF4-FFF2-40B4-BE49-F238E27FC236}">
                <a16:creationId xmlns="" xmlns:a16="http://schemas.microsoft.com/office/drawing/2014/main" id="{D20A3BA8-3EE4-467C-B6F1-1BE88EAE86B8}"/>
              </a:ext>
            </a:extLst>
          </p:cNvPr>
          <p:cNvSpPr/>
          <p:nvPr/>
        </p:nvSpPr>
        <p:spPr>
          <a:xfrm>
            <a:off x="10081120" y="2368066"/>
            <a:ext cx="1814920" cy="338554"/>
          </a:xfrm>
          <a:prstGeom prst="rect">
            <a:avLst/>
          </a:prstGeom>
        </p:spPr>
        <p:txBody>
          <a:bodyPr wrap="none">
            <a:spAutoFit/>
          </a:bodyPr>
          <a:lstStyle/>
          <a:p>
            <a:r>
              <a:rPr lang="en-GB" altLang="ru-RU" sz="1600" b="1" kern="0">
                <a:solidFill>
                  <a:schemeClr val="bg1"/>
                </a:solidFill>
              </a:rPr>
              <a:t>Alexander Yeremin</a:t>
            </a:r>
            <a:endParaRPr lang="en-GB" sz="1600">
              <a:solidFill>
                <a:schemeClr val="bg1"/>
              </a:solidFill>
            </a:endParaRPr>
          </a:p>
        </p:txBody>
      </p:sp>
      <p:graphicFrame>
        <p:nvGraphicFramePr>
          <p:cNvPr id="14" name="Object 3">
            <a:extLst>
              <a:ext uri="{FF2B5EF4-FFF2-40B4-BE49-F238E27FC236}">
                <a16:creationId xmlns="" xmlns:a16="http://schemas.microsoft.com/office/drawing/2014/main" id="{AAFC4834-1C14-4E4C-92E9-9193A7A6E6B8}"/>
              </a:ext>
            </a:extLst>
          </p:cNvPr>
          <p:cNvGraphicFramePr>
            <a:graphicFrameLocks noChangeAspect="1"/>
          </p:cNvGraphicFramePr>
          <p:nvPr>
            <p:extLst>
              <p:ext uri="{D42A27DB-BD31-4B8C-83A1-F6EECF244321}">
                <p14:modId xmlns="" xmlns:p14="http://schemas.microsoft.com/office/powerpoint/2010/main" val="2617479007"/>
              </p:ext>
            </p:extLst>
          </p:nvPr>
        </p:nvGraphicFramePr>
        <p:xfrm>
          <a:off x="3879576" y="1198391"/>
          <a:ext cx="5111751" cy="3203575"/>
        </p:xfrm>
        <a:graphic>
          <a:graphicData uri="http://schemas.openxmlformats.org/presentationml/2006/ole">
            <p:oleObj spid="_x0000_s1165" name="Photo Editor Photo" r:id="rId5" imgW="3524742" imgH="2209524" progId="">
              <p:embed/>
            </p:oleObj>
          </a:graphicData>
        </a:graphic>
      </p:graphicFrame>
      <p:sp>
        <p:nvSpPr>
          <p:cNvPr id="16" name="Oval 4">
            <a:extLst>
              <a:ext uri="{FF2B5EF4-FFF2-40B4-BE49-F238E27FC236}">
                <a16:creationId xmlns="" xmlns:a16="http://schemas.microsoft.com/office/drawing/2014/main" id="{0602722E-8B08-46CB-8393-8DCD79C41368}"/>
              </a:ext>
            </a:extLst>
          </p:cNvPr>
          <p:cNvSpPr>
            <a:spLocks noChangeArrowheads="1"/>
          </p:cNvSpPr>
          <p:nvPr/>
        </p:nvSpPr>
        <p:spPr bwMode="auto">
          <a:xfrm>
            <a:off x="5687500" y="3371831"/>
            <a:ext cx="817005" cy="358775"/>
          </a:xfrm>
          <a:prstGeom prst="ellipse">
            <a:avLst/>
          </a:prstGeom>
          <a:noFill/>
          <a:ln w="57150" algn="ctr">
            <a:solidFill>
              <a:srgbClr val="66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17" name="Text Box 5">
            <a:extLst>
              <a:ext uri="{FF2B5EF4-FFF2-40B4-BE49-F238E27FC236}">
                <a16:creationId xmlns="" xmlns:a16="http://schemas.microsoft.com/office/drawing/2014/main" id="{5F4E082B-7DC1-4696-9015-156C6A2D7DA0}"/>
              </a:ext>
            </a:extLst>
          </p:cNvPr>
          <p:cNvSpPr txBox="1">
            <a:spLocks noChangeArrowheads="1"/>
          </p:cNvSpPr>
          <p:nvPr/>
        </p:nvSpPr>
        <p:spPr bwMode="auto">
          <a:xfrm>
            <a:off x="1381094" y="4857762"/>
            <a:ext cx="3571900" cy="1015663"/>
          </a:xfrm>
          <a:prstGeom prst="rect">
            <a:avLst/>
          </a:prstGeom>
          <a:noFill/>
          <a:ln w="57150" algn="ctr">
            <a:solidFill>
              <a:srgbClr val="66FFFF"/>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2000"/>
              <a:t>Study of isotopes in the region N = 126, r – process in astrophysical nucleosynthesis</a:t>
            </a:r>
          </a:p>
        </p:txBody>
      </p:sp>
      <p:sp>
        <p:nvSpPr>
          <p:cNvPr id="22" name="Text Box 8">
            <a:extLst>
              <a:ext uri="{FF2B5EF4-FFF2-40B4-BE49-F238E27FC236}">
                <a16:creationId xmlns="" xmlns:a16="http://schemas.microsoft.com/office/drawing/2014/main" id="{295A5731-0B2F-4EB3-B162-6FEE02213F50}"/>
              </a:ext>
            </a:extLst>
          </p:cNvPr>
          <p:cNvSpPr txBox="1">
            <a:spLocks noChangeArrowheads="1"/>
          </p:cNvSpPr>
          <p:nvPr/>
        </p:nvSpPr>
        <p:spPr bwMode="auto">
          <a:xfrm>
            <a:off x="1094303" y="2273212"/>
            <a:ext cx="2663825" cy="923330"/>
          </a:xfrm>
          <a:prstGeom prst="rect">
            <a:avLst/>
          </a:prstGeom>
          <a:noFill/>
          <a:ln w="57150" algn="ctr">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1800"/>
              <a:t>Study of neutron deficient isotopes in the region 82 &lt; Z &lt; 100</a:t>
            </a:r>
          </a:p>
        </p:txBody>
      </p:sp>
      <p:grpSp>
        <p:nvGrpSpPr>
          <p:cNvPr id="23" name="Group 12">
            <a:extLst>
              <a:ext uri="{FF2B5EF4-FFF2-40B4-BE49-F238E27FC236}">
                <a16:creationId xmlns="" xmlns:a16="http://schemas.microsoft.com/office/drawing/2014/main" id="{C131A88F-9F4D-4FCB-9A98-E3344A6262A2}"/>
              </a:ext>
            </a:extLst>
          </p:cNvPr>
          <p:cNvGrpSpPr>
            <a:grpSpLocks/>
          </p:cNvGrpSpPr>
          <p:nvPr/>
        </p:nvGrpSpPr>
        <p:grpSpPr bwMode="auto">
          <a:xfrm>
            <a:off x="5894905" y="1162031"/>
            <a:ext cx="3600451" cy="4329113"/>
            <a:chOff x="2925" y="838"/>
            <a:chExt cx="2268" cy="2727"/>
          </a:xfrm>
        </p:grpSpPr>
        <p:sp>
          <p:nvSpPr>
            <p:cNvPr id="25" name="Oval 13">
              <a:extLst>
                <a:ext uri="{FF2B5EF4-FFF2-40B4-BE49-F238E27FC236}">
                  <a16:creationId xmlns="" xmlns:a16="http://schemas.microsoft.com/office/drawing/2014/main" id="{C278EB46-C99B-466F-8260-420CA624F5E9}"/>
                </a:ext>
              </a:extLst>
            </p:cNvPr>
            <p:cNvSpPr>
              <a:spLocks noChangeArrowheads="1"/>
            </p:cNvSpPr>
            <p:nvPr/>
          </p:nvSpPr>
          <p:spPr bwMode="auto">
            <a:xfrm>
              <a:off x="4558" y="838"/>
              <a:ext cx="635" cy="407"/>
            </a:xfrm>
            <a:prstGeom prst="ellipse">
              <a:avLst/>
            </a:prstGeom>
            <a:noFill/>
            <a:ln w="5715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6" name="Text Box 14">
              <a:extLst>
                <a:ext uri="{FF2B5EF4-FFF2-40B4-BE49-F238E27FC236}">
                  <a16:creationId xmlns="" xmlns:a16="http://schemas.microsoft.com/office/drawing/2014/main" id="{38446F74-EF74-4BF1-A4E7-D83EF87239DF}"/>
                </a:ext>
              </a:extLst>
            </p:cNvPr>
            <p:cNvSpPr txBox="1">
              <a:spLocks noChangeArrowheads="1"/>
            </p:cNvSpPr>
            <p:nvPr/>
          </p:nvSpPr>
          <p:spPr bwMode="auto">
            <a:xfrm>
              <a:off x="2925" y="3158"/>
              <a:ext cx="2268" cy="407"/>
            </a:xfrm>
            <a:prstGeom prst="rect">
              <a:avLst/>
            </a:prstGeom>
            <a:noFill/>
            <a:ln w="57150" algn="ctr">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ru-RU" sz="1800"/>
                <a:t>Study of neutron rich isotopes in the region  Z &gt; 100</a:t>
              </a:r>
            </a:p>
          </p:txBody>
        </p:sp>
      </p:grpSp>
      <p:sp>
        <p:nvSpPr>
          <p:cNvPr id="27" name="Oval 7">
            <a:extLst>
              <a:ext uri="{FF2B5EF4-FFF2-40B4-BE49-F238E27FC236}">
                <a16:creationId xmlns="" xmlns:a16="http://schemas.microsoft.com/office/drawing/2014/main" id="{9CC3D634-4FC1-4031-A267-55D8B88C6F5F}"/>
              </a:ext>
            </a:extLst>
          </p:cNvPr>
          <p:cNvSpPr>
            <a:spLocks noChangeArrowheads="1"/>
          </p:cNvSpPr>
          <p:nvPr/>
        </p:nvSpPr>
        <p:spPr bwMode="auto">
          <a:xfrm>
            <a:off x="6054452" y="2273207"/>
            <a:ext cx="900113" cy="376238"/>
          </a:xfrm>
          <a:prstGeom prst="ellipse">
            <a:avLst/>
          </a:prstGeom>
          <a:noFill/>
          <a:ln w="57150" algn="ctr">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8" name="Oval 13">
            <a:extLst>
              <a:ext uri="{FF2B5EF4-FFF2-40B4-BE49-F238E27FC236}">
                <a16:creationId xmlns="" xmlns:a16="http://schemas.microsoft.com/office/drawing/2014/main" id="{515B9629-3425-4D1A-BD01-6D6FB7DD4A54}"/>
              </a:ext>
            </a:extLst>
          </p:cNvPr>
          <p:cNvSpPr>
            <a:spLocks noChangeArrowheads="1"/>
          </p:cNvSpPr>
          <p:nvPr/>
        </p:nvSpPr>
        <p:spPr bwMode="auto">
          <a:xfrm>
            <a:off x="7799909" y="1903990"/>
            <a:ext cx="1008063" cy="646113"/>
          </a:xfrm>
          <a:prstGeom prst="ellipse">
            <a:avLst/>
          </a:prstGeom>
          <a:noFill/>
          <a:ln w="57150" algn="ctr">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29" name="Oval 7">
            <a:extLst>
              <a:ext uri="{FF2B5EF4-FFF2-40B4-BE49-F238E27FC236}">
                <a16:creationId xmlns="" xmlns:a16="http://schemas.microsoft.com/office/drawing/2014/main" id="{E5937295-E209-4F99-9336-7A7634B09A65}"/>
              </a:ext>
            </a:extLst>
          </p:cNvPr>
          <p:cNvSpPr>
            <a:spLocks noChangeArrowheads="1"/>
          </p:cNvSpPr>
          <p:nvPr/>
        </p:nvSpPr>
        <p:spPr bwMode="auto">
          <a:xfrm>
            <a:off x="5195893" y="2547051"/>
            <a:ext cx="900113" cy="376238"/>
          </a:xfrm>
          <a:prstGeom prst="ellipse">
            <a:avLst/>
          </a:prstGeom>
          <a:noFill/>
          <a:ln w="57150" algn="ctr">
            <a:solidFill>
              <a:schemeClr val="folHlink"/>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GB" altLang="ru-RU"/>
          </a:p>
        </p:txBody>
      </p:sp>
      <p:sp>
        <p:nvSpPr>
          <p:cNvPr id="30" name="TextBox 29">
            <a:extLst>
              <a:ext uri="{FF2B5EF4-FFF2-40B4-BE49-F238E27FC236}">
                <a16:creationId xmlns="" xmlns:a16="http://schemas.microsoft.com/office/drawing/2014/main" id="{CCF05CD8-D07E-4D33-BBA0-01673D95552C}"/>
              </a:ext>
            </a:extLst>
          </p:cNvPr>
          <p:cNvSpPr txBox="1"/>
          <p:nvPr/>
        </p:nvSpPr>
        <p:spPr>
          <a:xfrm>
            <a:off x="5689557" y="2175874"/>
            <a:ext cx="301686" cy="369332"/>
          </a:xfrm>
          <a:prstGeom prst="rect">
            <a:avLst/>
          </a:prstGeom>
          <a:noFill/>
        </p:spPr>
        <p:txBody>
          <a:bodyPr wrap="none" rtlCol="0">
            <a:spAutoFit/>
          </a:bodyPr>
          <a:lstStyle/>
          <a:p>
            <a:r>
              <a:rPr lang="en-GB" sz="1800"/>
              <a:t>1</a:t>
            </a:r>
          </a:p>
        </p:txBody>
      </p:sp>
      <p:sp>
        <p:nvSpPr>
          <p:cNvPr id="31" name="TextBox 30">
            <a:extLst>
              <a:ext uri="{FF2B5EF4-FFF2-40B4-BE49-F238E27FC236}">
                <a16:creationId xmlns="" xmlns:a16="http://schemas.microsoft.com/office/drawing/2014/main" id="{DE9A600F-F6CF-4DF6-BF5A-279AE68023EB}"/>
              </a:ext>
            </a:extLst>
          </p:cNvPr>
          <p:cNvSpPr txBox="1"/>
          <p:nvPr/>
        </p:nvSpPr>
        <p:spPr>
          <a:xfrm>
            <a:off x="5741540" y="3782046"/>
            <a:ext cx="301686" cy="369332"/>
          </a:xfrm>
          <a:prstGeom prst="rect">
            <a:avLst/>
          </a:prstGeom>
          <a:noFill/>
        </p:spPr>
        <p:txBody>
          <a:bodyPr wrap="none" rtlCol="0">
            <a:spAutoFit/>
          </a:bodyPr>
          <a:lstStyle/>
          <a:p>
            <a:r>
              <a:rPr lang="en-GB" sz="1800"/>
              <a:t>2</a:t>
            </a:r>
          </a:p>
        </p:txBody>
      </p:sp>
      <p:sp>
        <p:nvSpPr>
          <p:cNvPr id="32" name="TextBox 31">
            <a:extLst>
              <a:ext uri="{FF2B5EF4-FFF2-40B4-BE49-F238E27FC236}">
                <a16:creationId xmlns="" xmlns:a16="http://schemas.microsoft.com/office/drawing/2014/main" id="{BE8A67C7-7854-4B12-8C80-67568D624DBB}"/>
              </a:ext>
            </a:extLst>
          </p:cNvPr>
          <p:cNvSpPr txBox="1"/>
          <p:nvPr/>
        </p:nvSpPr>
        <p:spPr>
          <a:xfrm>
            <a:off x="881024" y="5214950"/>
            <a:ext cx="301686" cy="369332"/>
          </a:xfrm>
          <a:prstGeom prst="rect">
            <a:avLst/>
          </a:prstGeom>
          <a:noFill/>
        </p:spPr>
        <p:txBody>
          <a:bodyPr wrap="none" rtlCol="0">
            <a:spAutoFit/>
          </a:bodyPr>
          <a:lstStyle/>
          <a:p>
            <a:r>
              <a:rPr lang="en-GB" sz="1800"/>
              <a:t>2</a:t>
            </a:r>
          </a:p>
        </p:txBody>
      </p:sp>
      <p:sp>
        <p:nvSpPr>
          <p:cNvPr id="33" name="TextBox 32">
            <a:extLst>
              <a:ext uri="{FF2B5EF4-FFF2-40B4-BE49-F238E27FC236}">
                <a16:creationId xmlns="" xmlns:a16="http://schemas.microsoft.com/office/drawing/2014/main" id="{D4451670-F11A-4C00-A918-988AB04740ED}"/>
              </a:ext>
            </a:extLst>
          </p:cNvPr>
          <p:cNvSpPr txBox="1"/>
          <p:nvPr/>
        </p:nvSpPr>
        <p:spPr>
          <a:xfrm>
            <a:off x="714764" y="2284825"/>
            <a:ext cx="301686" cy="369332"/>
          </a:xfrm>
          <a:prstGeom prst="rect">
            <a:avLst/>
          </a:prstGeom>
          <a:noFill/>
        </p:spPr>
        <p:txBody>
          <a:bodyPr wrap="none" rtlCol="0">
            <a:spAutoFit/>
          </a:bodyPr>
          <a:lstStyle/>
          <a:p>
            <a:r>
              <a:rPr lang="en-GB" sz="1800"/>
              <a:t>1</a:t>
            </a:r>
          </a:p>
        </p:txBody>
      </p:sp>
      <p:sp>
        <p:nvSpPr>
          <p:cNvPr id="34" name="TextBox 33">
            <a:extLst>
              <a:ext uri="{FF2B5EF4-FFF2-40B4-BE49-F238E27FC236}">
                <a16:creationId xmlns="" xmlns:a16="http://schemas.microsoft.com/office/drawing/2014/main" id="{83A49738-4669-4900-A06E-44A564FE1CA7}"/>
              </a:ext>
            </a:extLst>
          </p:cNvPr>
          <p:cNvSpPr txBox="1"/>
          <p:nvPr/>
        </p:nvSpPr>
        <p:spPr>
          <a:xfrm>
            <a:off x="5442057" y="4845027"/>
            <a:ext cx="301686" cy="369332"/>
          </a:xfrm>
          <a:prstGeom prst="rect">
            <a:avLst/>
          </a:prstGeom>
          <a:noFill/>
        </p:spPr>
        <p:txBody>
          <a:bodyPr wrap="none" rtlCol="0">
            <a:spAutoFit/>
          </a:bodyPr>
          <a:lstStyle/>
          <a:p>
            <a:r>
              <a:rPr lang="en-GB" sz="1800"/>
              <a:t>3</a:t>
            </a:r>
          </a:p>
        </p:txBody>
      </p:sp>
      <p:sp>
        <p:nvSpPr>
          <p:cNvPr id="35" name="TextBox 34">
            <a:extLst>
              <a:ext uri="{FF2B5EF4-FFF2-40B4-BE49-F238E27FC236}">
                <a16:creationId xmlns="" xmlns:a16="http://schemas.microsoft.com/office/drawing/2014/main" id="{628D6901-C92C-422A-88C9-2CDF36B3931E}"/>
              </a:ext>
            </a:extLst>
          </p:cNvPr>
          <p:cNvSpPr txBox="1"/>
          <p:nvPr/>
        </p:nvSpPr>
        <p:spPr>
          <a:xfrm>
            <a:off x="8807965" y="1915493"/>
            <a:ext cx="301686" cy="369332"/>
          </a:xfrm>
          <a:prstGeom prst="rect">
            <a:avLst/>
          </a:prstGeom>
          <a:noFill/>
        </p:spPr>
        <p:txBody>
          <a:bodyPr wrap="none" rtlCol="0">
            <a:spAutoFit/>
          </a:bodyPr>
          <a:lstStyle/>
          <a:p>
            <a:r>
              <a:rPr lang="en-GB" sz="1800"/>
              <a:t>3</a:t>
            </a:r>
          </a:p>
        </p:txBody>
      </p:sp>
      <p:sp>
        <p:nvSpPr>
          <p:cNvPr id="6" name="Прямоугольник 5">
            <a:extLst>
              <a:ext uri="{FF2B5EF4-FFF2-40B4-BE49-F238E27FC236}">
                <a16:creationId xmlns="" xmlns:a16="http://schemas.microsoft.com/office/drawing/2014/main" id="{90997302-3B9A-46F7-BE51-2A0AC806F055}"/>
              </a:ext>
            </a:extLst>
          </p:cNvPr>
          <p:cNvSpPr/>
          <p:nvPr/>
        </p:nvSpPr>
        <p:spPr>
          <a:xfrm>
            <a:off x="479376" y="758213"/>
            <a:ext cx="3796232" cy="369332"/>
          </a:xfrm>
          <a:prstGeom prst="rect">
            <a:avLst/>
          </a:prstGeom>
        </p:spPr>
        <p:txBody>
          <a:bodyPr wrap="none">
            <a:spAutoFit/>
          </a:bodyPr>
          <a:lstStyle/>
          <a:p>
            <a:r>
              <a:rPr lang="en-GB" altLang="ru-RU" b="1">
                <a:solidFill>
                  <a:srgbClr val="FF0000"/>
                </a:solidFill>
              </a:rPr>
              <a:t>Regions of interests in MNT reactions </a:t>
            </a:r>
            <a:endParaRPr lang="en-GB" b="1"/>
          </a:p>
        </p:txBody>
      </p:sp>
    </p:spTree>
    <p:extLst>
      <p:ext uri="{BB962C8B-B14F-4D97-AF65-F5344CB8AC3E}">
        <p14:creationId xmlns="" xmlns:p14="http://schemas.microsoft.com/office/powerpoint/2010/main" val="225614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20930" y="563963"/>
            <a:ext cx="6273256" cy="523220"/>
          </a:xfrm>
          <a:prstGeom prst="rect">
            <a:avLst/>
          </a:prstGeom>
        </p:spPr>
        <p:txBody>
          <a:bodyPr wrap="square">
            <a:spAutoFit/>
          </a:bodyPr>
          <a:lstStyle/>
          <a:p>
            <a:pPr algn="ctr"/>
            <a:r>
              <a:rPr lang="en-GB" altLang="ko-KR" sz="2800" b="1" i="1">
                <a:solidFill>
                  <a:srgbClr val="C00000"/>
                </a:solidFill>
                <a:latin typeface="Arial" pitchFamily="34" charset="0"/>
                <a:ea typeface="Batang" pitchFamily="18" charset="-127"/>
                <a:cs typeface="Arial" pitchFamily="34" charset="0"/>
              </a:rPr>
              <a:t>Feasibility studies at SHELS  </a:t>
            </a:r>
            <a:endParaRPr lang="en-GB" sz="2800">
              <a:solidFill>
                <a:srgbClr val="C00000"/>
              </a:solidFill>
            </a:endParaRPr>
          </a:p>
        </p:txBody>
      </p:sp>
      <p:pic>
        <p:nvPicPr>
          <p:cNvPr id="4" name="Picture 3">
            <a:extLst>
              <a:ext uri="{FF2B5EF4-FFF2-40B4-BE49-F238E27FC236}">
                <a16:creationId xmlns="" xmlns:a16="http://schemas.microsoft.com/office/drawing/2014/main" id="{1837E1DC-352B-4155-BA76-09A31729977F}"/>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8878" y="1379267"/>
            <a:ext cx="5479730" cy="4171162"/>
          </a:xfrm>
          <a:prstGeom prst="rect">
            <a:avLst/>
          </a:prstGeom>
          <a:noFill/>
          <a:ln>
            <a:noFill/>
          </a:ln>
        </p:spPr>
      </p:pic>
      <p:sp>
        <p:nvSpPr>
          <p:cNvPr id="5" name="Rectangle 2">
            <a:extLst>
              <a:ext uri="{FF2B5EF4-FFF2-40B4-BE49-F238E27FC236}">
                <a16:creationId xmlns="" xmlns:a16="http://schemas.microsoft.com/office/drawing/2014/main" id="{ACE7E254-0AB5-4024-9FD3-50011896C5EA}"/>
              </a:ext>
            </a:extLst>
          </p:cNvPr>
          <p:cNvSpPr>
            <a:spLocks noChangeArrowheads="1"/>
          </p:cNvSpPr>
          <p:nvPr/>
        </p:nvSpPr>
        <p:spPr bwMode="auto">
          <a:xfrm>
            <a:off x="0" y="-27384"/>
            <a:ext cx="9144000" cy="765175"/>
          </a:xfrm>
          <a:prstGeom prst="rect">
            <a:avLst/>
          </a:prstGeom>
          <a:noFill/>
          <a:ln w="3175">
            <a:noFill/>
            <a:miter lim="800000"/>
            <a:headEnd/>
            <a:tailEnd/>
          </a:ln>
          <a:effectLst/>
        </p:spPr>
        <p:txBody>
          <a:bodyPr wrap="none" anchor="ctr"/>
          <a:lstStyle/>
          <a:p>
            <a:pPr eaLnBrk="1" hangingPunct="1"/>
            <a:endParaRPr lang="en-GB" altLang="de-DE">
              <a:solidFill>
                <a:srgbClr val="FFFF00"/>
              </a:solidFill>
            </a:endParaRPr>
          </a:p>
        </p:txBody>
      </p:sp>
      <p:sp>
        <p:nvSpPr>
          <p:cNvPr id="7" name="Text Box 4">
            <a:extLst>
              <a:ext uri="{FF2B5EF4-FFF2-40B4-BE49-F238E27FC236}">
                <a16:creationId xmlns="" xmlns:a16="http://schemas.microsoft.com/office/drawing/2014/main" id="{25BBD363-6471-49D1-BBEB-9B172DBDD621}"/>
              </a:ext>
            </a:extLst>
          </p:cNvPr>
          <p:cNvSpPr txBox="1">
            <a:spLocks noChangeArrowheads="1"/>
          </p:cNvSpPr>
          <p:nvPr/>
        </p:nvSpPr>
        <p:spPr bwMode="auto">
          <a:xfrm>
            <a:off x="6175130" y="640907"/>
            <a:ext cx="5184576" cy="646331"/>
          </a:xfrm>
          <a:prstGeom prst="rect">
            <a:avLst/>
          </a:prstGeom>
          <a:noFill/>
          <a:ln w="9525">
            <a:noFill/>
            <a:miter lim="800000"/>
            <a:headEnd/>
            <a:tailEnd/>
          </a:ln>
        </p:spPr>
        <p:txBody>
          <a:bodyPr wrap="square">
            <a:spAutoFit/>
          </a:bodyPr>
          <a:lstStyle/>
          <a:p>
            <a:pPr algn="ctr" eaLnBrk="1" hangingPunct="1"/>
            <a:r>
              <a:rPr lang="en-GB" altLang="de-DE">
                <a:solidFill>
                  <a:srgbClr val="002060"/>
                </a:solidFill>
              </a:rPr>
              <a:t>Isotopic distributions of MNT products measured in collisions of Ti + Pb at SHELS </a:t>
            </a:r>
          </a:p>
        </p:txBody>
      </p:sp>
      <p:sp>
        <p:nvSpPr>
          <p:cNvPr id="9" name="Ellipse 1">
            <a:extLst>
              <a:ext uri="{FF2B5EF4-FFF2-40B4-BE49-F238E27FC236}">
                <a16:creationId xmlns="" xmlns:a16="http://schemas.microsoft.com/office/drawing/2014/main" id="{47E79402-DFBB-4C11-ACE0-FB281E607179}"/>
              </a:ext>
            </a:extLst>
          </p:cNvPr>
          <p:cNvSpPr/>
          <p:nvPr/>
        </p:nvSpPr>
        <p:spPr>
          <a:xfrm>
            <a:off x="9881287" y="4149080"/>
            <a:ext cx="751217"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 xmlns:a16="http://schemas.microsoft.com/office/drawing/2014/main" id="{2D2D7186-38BA-4D1B-B4E5-76EFA125BC45}"/>
              </a:ext>
            </a:extLst>
          </p:cNvPr>
          <p:cNvSpPr txBox="1"/>
          <p:nvPr/>
        </p:nvSpPr>
        <p:spPr>
          <a:xfrm>
            <a:off x="1748161" y="6137564"/>
            <a:ext cx="8452295" cy="400110"/>
          </a:xfrm>
          <a:prstGeom prst="rect">
            <a:avLst/>
          </a:prstGeom>
          <a:noFill/>
        </p:spPr>
        <p:txBody>
          <a:bodyPr wrap="square" rtlCol="0">
            <a:spAutoFit/>
          </a:bodyPr>
          <a:lstStyle/>
          <a:p>
            <a:r>
              <a:rPr lang="en-GB" sz="2000" b="1">
                <a:solidFill>
                  <a:srgbClr val="C00000"/>
                </a:solidFill>
              </a:rPr>
              <a:t>Next experiment : April 2020, </a:t>
            </a:r>
            <a:r>
              <a:rPr lang="en-GB" sz="2000" b="1" baseline="30000">
                <a:solidFill>
                  <a:srgbClr val="C00000"/>
                </a:solidFill>
              </a:rPr>
              <a:t>48</a:t>
            </a:r>
            <a:r>
              <a:rPr lang="en-GB" sz="2000" b="1">
                <a:solidFill>
                  <a:srgbClr val="C00000"/>
                </a:solidFill>
              </a:rPr>
              <a:t>Ca + </a:t>
            </a:r>
            <a:r>
              <a:rPr lang="en-GB" sz="2000" b="1" baseline="30000">
                <a:solidFill>
                  <a:srgbClr val="C00000"/>
                </a:solidFill>
              </a:rPr>
              <a:t>243</a:t>
            </a:r>
            <a:r>
              <a:rPr lang="en-GB" sz="2000" b="1">
                <a:solidFill>
                  <a:srgbClr val="C00000"/>
                </a:solidFill>
              </a:rPr>
              <a:t>Am, study of MNT products, 1 week</a:t>
            </a:r>
          </a:p>
        </p:txBody>
      </p:sp>
      <p:sp>
        <p:nvSpPr>
          <p:cNvPr id="15" name="Прямоугольник 14"/>
          <p:cNvSpPr/>
          <p:nvPr/>
        </p:nvSpPr>
        <p:spPr>
          <a:xfrm>
            <a:off x="7524762" y="2500306"/>
            <a:ext cx="184731" cy="369332"/>
          </a:xfrm>
          <a:prstGeom prst="rect">
            <a:avLst/>
          </a:prstGeom>
        </p:spPr>
        <p:txBody>
          <a:bodyPr wrap="none">
            <a:spAutoFit/>
          </a:bodyPr>
          <a:lstStyle/>
          <a:p>
            <a:endParaRPr lang="en-GB"/>
          </a:p>
        </p:txBody>
      </p:sp>
      <p:graphicFrame>
        <p:nvGraphicFramePr>
          <p:cNvPr id="13" name="Объект 3">
            <a:extLst>
              <a:ext uri="{FF2B5EF4-FFF2-40B4-BE49-F238E27FC236}">
                <a16:creationId xmlns="" xmlns:a16="http://schemas.microsoft.com/office/drawing/2014/main" id="{F051F1E2-2A27-8A43-B9BA-2C09E31C5AC2}"/>
              </a:ext>
            </a:extLst>
          </p:cNvPr>
          <p:cNvGraphicFramePr>
            <a:graphicFrameLocks noChangeAspect="1"/>
          </p:cNvGraphicFramePr>
          <p:nvPr>
            <p:extLst>
              <p:ext uri="{D42A27DB-BD31-4B8C-83A1-F6EECF244321}">
                <p14:modId xmlns="" xmlns:p14="http://schemas.microsoft.com/office/powerpoint/2010/main" val="927582970"/>
              </p:ext>
            </p:extLst>
          </p:nvPr>
        </p:nvGraphicFramePr>
        <p:xfrm>
          <a:off x="120930" y="1600334"/>
          <a:ext cx="5611818" cy="3569898"/>
        </p:xfrm>
        <a:graphic>
          <a:graphicData uri="http://schemas.openxmlformats.org/presentationml/2006/ole">
            <p:oleObj spid="_x0000_s4125" name="CorelDRAW" r:id="rId5" imgW="9738360" imgH="5855208" progId="">
              <p:embed/>
            </p:oleObj>
          </a:graphicData>
        </a:graphic>
      </p:graphicFrame>
      <p:sp>
        <p:nvSpPr>
          <p:cNvPr id="14" name="Text Box 4">
            <a:extLst>
              <a:ext uri="{FF2B5EF4-FFF2-40B4-BE49-F238E27FC236}">
                <a16:creationId xmlns="" xmlns:a16="http://schemas.microsoft.com/office/drawing/2014/main" id="{13EB6005-881E-0C4A-A18D-1702A52B0951}"/>
              </a:ext>
            </a:extLst>
          </p:cNvPr>
          <p:cNvSpPr txBox="1">
            <a:spLocks noChangeArrowheads="1"/>
          </p:cNvSpPr>
          <p:nvPr/>
        </p:nvSpPr>
        <p:spPr bwMode="auto">
          <a:xfrm>
            <a:off x="6672065" y="5549170"/>
            <a:ext cx="5040560" cy="400110"/>
          </a:xfrm>
          <a:prstGeom prst="rect">
            <a:avLst/>
          </a:prstGeom>
          <a:noFill/>
          <a:ln w="9525">
            <a:noFill/>
            <a:miter lim="800000"/>
            <a:headEnd/>
            <a:tailEnd/>
          </a:ln>
        </p:spPr>
        <p:txBody>
          <a:bodyPr wrap="square">
            <a:spAutoFit/>
          </a:bodyPr>
          <a:lstStyle/>
          <a:p>
            <a:pPr eaLnBrk="1" hangingPunct="1"/>
            <a:r>
              <a:rPr lang="en-GB" altLang="de-DE" sz="2000" b="1" dirty="0">
                <a:solidFill>
                  <a:srgbClr val="FF0000"/>
                </a:solidFill>
              </a:rPr>
              <a:t>→ </a:t>
            </a:r>
            <a:r>
              <a:rPr lang="en-GB" altLang="de-DE" sz="2000" dirty="0">
                <a:solidFill>
                  <a:srgbClr val="FF0000"/>
                </a:solidFill>
              </a:rPr>
              <a:t>sensitivity: 10 </a:t>
            </a:r>
            <a:r>
              <a:rPr lang="en-GB" altLang="de-DE" sz="2000" dirty="0" err="1">
                <a:solidFill>
                  <a:srgbClr val="FF0000"/>
                </a:solidFill>
              </a:rPr>
              <a:t>pb</a:t>
            </a:r>
            <a:r>
              <a:rPr lang="en-GB" altLang="de-DE" sz="2000" dirty="0">
                <a:solidFill>
                  <a:srgbClr val="FF0000"/>
                </a:solidFill>
              </a:rPr>
              <a:t>/</a:t>
            </a:r>
            <a:r>
              <a:rPr lang="en-GB" altLang="de-DE" sz="2000" dirty="0" err="1">
                <a:solidFill>
                  <a:srgbClr val="FF0000"/>
                </a:solidFill>
              </a:rPr>
              <a:t>sr</a:t>
            </a:r>
            <a:r>
              <a:rPr lang="en-GB" altLang="de-DE" sz="2000" dirty="0">
                <a:solidFill>
                  <a:srgbClr val="FF0000"/>
                </a:solidFill>
              </a:rPr>
              <a:t> in 5 hours of irradiation</a:t>
            </a:r>
          </a:p>
        </p:txBody>
      </p:sp>
      <p:sp>
        <p:nvSpPr>
          <p:cNvPr id="16" name="Прямоугольник 9">
            <a:extLst>
              <a:ext uri="{FF2B5EF4-FFF2-40B4-BE49-F238E27FC236}">
                <a16:creationId xmlns="" xmlns:a16="http://schemas.microsoft.com/office/drawing/2014/main" id="{CE37FC8E-029F-ED44-A609-EFED8B8AE114}"/>
              </a:ext>
            </a:extLst>
          </p:cNvPr>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Tree>
    <p:extLst>
      <p:ext uri="{BB962C8B-B14F-4D97-AF65-F5344CB8AC3E}">
        <p14:creationId xmlns="" xmlns:p14="http://schemas.microsoft.com/office/powerpoint/2010/main" val="2808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45293"/>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Future Plans at FLNR</a:t>
            </a:r>
            <a:endParaRPr lang="en-GB" sz="2000" dirty="0">
              <a:solidFill>
                <a:srgbClr val="C00000"/>
              </a:solidFill>
            </a:endParaRPr>
          </a:p>
        </p:txBody>
      </p:sp>
      <p:pic>
        <p:nvPicPr>
          <p:cNvPr id="5" name="Рисунок 4">
            <a:extLst>
              <a:ext uri="{FF2B5EF4-FFF2-40B4-BE49-F238E27FC236}">
                <a16:creationId xmlns="" xmlns:a16="http://schemas.microsoft.com/office/drawing/2014/main" id="{EC03DADF-425D-4FAD-96C4-D893F420919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1384" y="3429000"/>
            <a:ext cx="4981384" cy="2922298"/>
          </a:xfrm>
          <a:prstGeom prst="rect">
            <a:avLst/>
          </a:prstGeom>
        </p:spPr>
      </p:pic>
      <p:grpSp>
        <p:nvGrpSpPr>
          <p:cNvPr id="6" name="Группа 5">
            <a:extLst>
              <a:ext uri="{FF2B5EF4-FFF2-40B4-BE49-F238E27FC236}">
                <a16:creationId xmlns="" xmlns:a16="http://schemas.microsoft.com/office/drawing/2014/main" id="{96BD1538-A534-4C6D-88C6-3780268600F6}"/>
              </a:ext>
            </a:extLst>
          </p:cNvPr>
          <p:cNvGrpSpPr/>
          <p:nvPr/>
        </p:nvGrpSpPr>
        <p:grpSpPr>
          <a:xfrm>
            <a:off x="6395410" y="3131178"/>
            <a:ext cx="5430786" cy="3538182"/>
            <a:chOff x="1137453" y="176213"/>
            <a:chExt cx="9958916" cy="6156538"/>
          </a:xfrm>
        </p:grpSpPr>
        <p:sp>
          <p:nvSpPr>
            <p:cNvPr id="7" name="Выгнутая вверх стрелка 2">
              <a:extLst>
                <a:ext uri="{FF2B5EF4-FFF2-40B4-BE49-F238E27FC236}">
                  <a16:creationId xmlns="" xmlns:a16="http://schemas.microsoft.com/office/drawing/2014/main" id="{0CC8414E-AAED-4434-AC2A-2222667D2530}"/>
                </a:ext>
              </a:extLst>
            </p:cNvPr>
            <p:cNvSpPr/>
            <p:nvPr/>
          </p:nvSpPr>
          <p:spPr>
            <a:xfrm flipH="1">
              <a:off x="5994400" y="2743200"/>
              <a:ext cx="609600" cy="22860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3">
              <a:extLst>
                <a:ext uri="{FF2B5EF4-FFF2-40B4-BE49-F238E27FC236}">
                  <a16:creationId xmlns="" xmlns:a16="http://schemas.microsoft.com/office/drawing/2014/main" id="{E6FA751B-51B1-4404-8B14-6D732839B7C9}"/>
                </a:ext>
              </a:extLst>
            </p:cNvP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5342"/>
            <a:stretch/>
          </p:blipFill>
          <p:spPr bwMode="auto">
            <a:xfrm>
              <a:off x="1137453" y="176213"/>
              <a:ext cx="9958916" cy="61565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Выгнутая вверх стрелка 4">
              <a:extLst>
                <a:ext uri="{FF2B5EF4-FFF2-40B4-BE49-F238E27FC236}">
                  <a16:creationId xmlns="" xmlns:a16="http://schemas.microsoft.com/office/drawing/2014/main" id="{53088BED-D9C7-45AA-9747-6CB257238655}"/>
                </a:ext>
              </a:extLst>
            </p:cNvPr>
            <p:cNvSpPr/>
            <p:nvPr/>
          </p:nvSpPr>
          <p:spPr>
            <a:xfrm flipH="1">
              <a:off x="5994401" y="2760499"/>
              <a:ext cx="745489" cy="2895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Box 10">
              <a:extLst>
                <a:ext uri="{FF2B5EF4-FFF2-40B4-BE49-F238E27FC236}">
                  <a16:creationId xmlns="" xmlns:a16="http://schemas.microsoft.com/office/drawing/2014/main" id="{3DEE4433-BC59-4775-846B-6CD8F4C8F337}"/>
                </a:ext>
              </a:extLst>
            </p:cNvPr>
            <p:cNvSpPr txBox="1"/>
            <p:nvPr/>
          </p:nvSpPr>
          <p:spPr>
            <a:xfrm>
              <a:off x="5339350" y="2298836"/>
              <a:ext cx="1110805" cy="589094"/>
            </a:xfrm>
            <a:prstGeom prst="rect">
              <a:avLst/>
            </a:prstGeom>
            <a:noFill/>
          </p:spPr>
          <p:txBody>
            <a:bodyPr wrap="none" rtlCol="0">
              <a:spAutoFit/>
            </a:bodyPr>
            <a:lstStyle/>
            <a:p>
              <a:r>
                <a:rPr lang="en-GB" sz="1600" b="1"/>
                <a:t>STAR</a:t>
              </a:r>
            </a:p>
          </p:txBody>
        </p:sp>
      </p:grpSp>
      <p:sp>
        <p:nvSpPr>
          <p:cNvPr id="12" name="Прямоугольник 11">
            <a:extLst>
              <a:ext uri="{FF2B5EF4-FFF2-40B4-BE49-F238E27FC236}">
                <a16:creationId xmlns="" xmlns:a16="http://schemas.microsoft.com/office/drawing/2014/main" id="{151E1880-6622-4095-8AB2-0382550CE433}"/>
              </a:ext>
            </a:extLst>
          </p:cNvPr>
          <p:cNvSpPr/>
          <p:nvPr/>
        </p:nvSpPr>
        <p:spPr>
          <a:xfrm>
            <a:off x="218844" y="971341"/>
            <a:ext cx="11593288" cy="2031325"/>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en-GB" altLang="ko-KR" b="1" dirty="0">
                <a:solidFill>
                  <a:srgbClr val="C00000"/>
                </a:solidFill>
                <a:latin typeface="Arial" pitchFamily="34" charset="0"/>
                <a:ea typeface="Times New Roman" pitchFamily="18" charset="0"/>
                <a:cs typeface="Arial" pitchFamily="34" charset="0"/>
              </a:rPr>
              <a:t>Are MNT reactions suitable for the production of (super)heavy nuclei?</a:t>
            </a:r>
          </a:p>
          <a:p>
            <a:pPr marL="285750" lvl="0" indent="-285750" algn="just" eaLnBrk="0" fontAlgn="base" hangingPunct="0">
              <a:spcBef>
                <a:spcPct val="0"/>
              </a:spcBef>
              <a:spcAft>
                <a:spcPct val="0"/>
              </a:spcAft>
              <a:buFont typeface="Arial" panose="020B0604020202020204" pitchFamily="34" charset="0"/>
              <a:buChar char="•"/>
            </a:pPr>
            <a:endParaRPr lang="en-GB" altLang="ko-KR" b="1" dirty="0">
              <a:solidFill>
                <a:srgbClr val="C00000"/>
              </a:solidFill>
              <a:latin typeface="Arial" pitchFamily="34" charset="0"/>
              <a:ea typeface="Times New Roman" pitchFamily="18" charset="0"/>
              <a:cs typeface="Arial" pitchFamily="34" charset="0"/>
            </a:endParaRPr>
          </a:p>
          <a:p>
            <a:pPr marL="742950" lvl="1"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Z &gt; 92, N ≈ 126 → MNT might be favourable for n-deficient transuranium isotopes</a:t>
            </a:r>
          </a:p>
          <a:p>
            <a:pPr marL="742950" lvl="1" indent="-285750" algn="just" eaLnBrk="0" fontAlgn="base" hangingPunct="0">
              <a:spcBef>
                <a:spcPct val="0"/>
              </a:spcBef>
              <a:spcAft>
                <a:spcPct val="0"/>
              </a:spcAft>
              <a:buFont typeface="Arial" panose="020B0604020202020204" pitchFamily="34" charset="0"/>
              <a:buChar char="•"/>
            </a:pPr>
            <a:r>
              <a:rPr lang="en-GB" altLang="ko-KR" dirty="0">
                <a:solidFill>
                  <a:srgbClr val="002060"/>
                </a:solidFill>
                <a:latin typeface="Arial" pitchFamily="34" charset="0"/>
                <a:ea typeface="Times New Roman" pitchFamily="18" charset="0"/>
                <a:cs typeface="Arial" pitchFamily="34" charset="0"/>
              </a:rPr>
              <a:t>n-rich SHE        → study of new isotopes up to Z ~ 108 seems to be feasible </a:t>
            </a:r>
          </a:p>
          <a:p>
            <a:pPr marL="285750" lvl="0" indent="-285750" algn="just" eaLnBrk="0" fontAlgn="base" hangingPunct="0">
              <a:spcBef>
                <a:spcPct val="0"/>
              </a:spcBef>
              <a:spcAft>
                <a:spcPct val="0"/>
              </a:spcAft>
              <a:buFont typeface="Arial" panose="020B0604020202020204" pitchFamily="34" charset="0"/>
              <a:buChar char="•"/>
            </a:pPr>
            <a:endParaRPr lang="en-GB" altLang="ko-KR" dirty="0">
              <a:solidFill>
                <a:srgbClr val="002060"/>
              </a:solidFill>
              <a:latin typeface="Arial" pitchFamily="34" charset="0"/>
              <a:ea typeface="Times New Roman" pitchFamily="18" charset="0"/>
              <a:cs typeface="Arial" pitchFamily="34" charset="0"/>
            </a:endParaRPr>
          </a:p>
          <a:p>
            <a:pPr marL="285750" lvl="0" indent="-285750" algn="just" eaLnBrk="0" fontAlgn="base" hangingPunct="0">
              <a:spcBef>
                <a:spcPct val="0"/>
              </a:spcBef>
              <a:spcAft>
                <a:spcPct val="0"/>
              </a:spcAft>
            </a:pPr>
            <a:r>
              <a:rPr lang="en-GB" altLang="ko-KR" dirty="0">
                <a:solidFill>
                  <a:srgbClr val="0218EE"/>
                </a:solidFill>
                <a:latin typeface="Arial" pitchFamily="34" charset="0"/>
                <a:ea typeface="Times New Roman" pitchFamily="18" charset="0"/>
                <a:cs typeface="Arial" pitchFamily="34" charset="0"/>
              </a:rPr>
              <a:t>Future development of dedicated experimental set up analysis of MNT products under different angles.</a:t>
            </a:r>
          </a:p>
          <a:p>
            <a:pPr marL="285750" lvl="0" indent="-285750" algn="just" eaLnBrk="0" fontAlgn="base" hangingPunct="0">
              <a:spcBef>
                <a:spcPct val="0"/>
              </a:spcBef>
              <a:spcAft>
                <a:spcPct val="0"/>
              </a:spcAft>
            </a:pPr>
            <a:r>
              <a:rPr lang="en-GB" altLang="ko-KR" dirty="0">
                <a:solidFill>
                  <a:srgbClr val="0218EE"/>
                </a:solidFill>
                <a:latin typeface="Arial" pitchFamily="34" charset="0"/>
                <a:ea typeface="Times New Roman" pitchFamily="18" charset="0"/>
                <a:cs typeface="Arial" pitchFamily="34" charset="0"/>
              </a:rPr>
              <a:t>New project of set-up </a:t>
            </a:r>
            <a:r>
              <a:rPr lang="en-GB" altLang="ko-KR" b="1" dirty="0">
                <a:solidFill>
                  <a:srgbClr val="0218EE"/>
                </a:solidFill>
                <a:latin typeface="Arial" pitchFamily="34" charset="0"/>
                <a:ea typeface="Times New Roman" pitchFamily="18" charset="0"/>
                <a:cs typeface="Arial" pitchFamily="34" charset="0"/>
              </a:rPr>
              <a:t>S</a:t>
            </a:r>
            <a:r>
              <a:rPr lang="en-GB" altLang="ko-KR" dirty="0">
                <a:solidFill>
                  <a:srgbClr val="0218EE"/>
                </a:solidFill>
                <a:latin typeface="Arial" pitchFamily="34" charset="0"/>
                <a:ea typeface="Times New Roman" pitchFamily="18" charset="0"/>
                <a:cs typeface="Arial" pitchFamily="34" charset="0"/>
              </a:rPr>
              <a:t>eparator for </a:t>
            </a:r>
            <a:r>
              <a:rPr lang="en-GB" altLang="ko-KR" b="1" dirty="0" err="1">
                <a:solidFill>
                  <a:srgbClr val="0218EE"/>
                </a:solidFill>
                <a:latin typeface="Arial" pitchFamily="34" charset="0"/>
                <a:ea typeface="Times New Roman" pitchFamily="18" charset="0"/>
                <a:cs typeface="Arial" pitchFamily="34" charset="0"/>
              </a:rPr>
              <a:t>T</a:t>
            </a:r>
            <a:r>
              <a:rPr lang="en-GB" altLang="ko-KR" dirty="0" err="1">
                <a:solidFill>
                  <a:srgbClr val="0218EE"/>
                </a:solidFill>
                <a:latin typeface="Arial" pitchFamily="34" charset="0"/>
                <a:ea typeface="Times New Roman" pitchFamily="18" charset="0"/>
                <a:cs typeface="Arial" pitchFamily="34" charset="0"/>
              </a:rPr>
              <a:t>rans</a:t>
            </a:r>
            <a:r>
              <a:rPr lang="en-GB" altLang="ko-KR" b="1" dirty="0" err="1">
                <a:solidFill>
                  <a:srgbClr val="0218EE"/>
                </a:solidFill>
                <a:latin typeface="Arial" pitchFamily="34" charset="0"/>
                <a:ea typeface="Times New Roman" pitchFamily="18" charset="0"/>
                <a:cs typeface="Arial" pitchFamily="34" charset="0"/>
              </a:rPr>
              <a:t>A</a:t>
            </a:r>
            <a:r>
              <a:rPr lang="en-GB" altLang="ko-KR" dirty="0" err="1">
                <a:solidFill>
                  <a:srgbClr val="0218EE"/>
                </a:solidFill>
                <a:latin typeface="Arial" pitchFamily="34" charset="0"/>
                <a:ea typeface="Times New Roman" pitchFamily="18" charset="0"/>
                <a:cs typeface="Arial" pitchFamily="34" charset="0"/>
              </a:rPr>
              <a:t>ctinide</a:t>
            </a:r>
            <a:r>
              <a:rPr lang="en-GB" altLang="ko-KR" dirty="0">
                <a:solidFill>
                  <a:srgbClr val="0218EE"/>
                </a:solidFill>
                <a:latin typeface="Arial" pitchFamily="34" charset="0"/>
                <a:ea typeface="Times New Roman" pitchFamily="18" charset="0"/>
                <a:cs typeface="Arial" pitchFamily="34" charset="0"/>
              </a:rPr>
              <a:t> </a:t>
            </a:r>
            <a:r>
              <a:rPr lang="en-GB" altLang="ko-KR" b="1" dirty="0">
                <a:solidFill>
                  <a:srgbClr val="0218EE"/>
                </a:solidFill>
                <a:latin typeface="Arial" pitchFamily="34" charset="0"/>
                <a:ea typeface="Times New Roman" pitchFamily="18" charset="0"/>
                <a:cs typeface="Arial" pitchFamily="34" charset="0"/>
              </a:rPr>
              <a:t>R</a:t>
            </a:r>
            <a:r>
              <a:rPr lang="en-GB" altLang="ko-KR" dirty="0">
                <a:solidFill>
                  <a:srgbClr val="0218EE"/>
                </a:solidFill>
                <a:latin typeface="Arial" pitchFamily="34" charset="0"/>
                <a:ea typeface="Times New Roman" pitchFamily="18" charset="0"/>
                <a:cs typeface="Arial" pitchFamily="34" charset="0"/>
              </a:rPr>
              <a:t>esearch (STAR</a:t>
            </a:r>
            <a:r>
              <a:rPr lang="en-GB" altLang="ko-KR" dirty="0">
                <a:solidFill>
                  <a:srgbClr val="002060"/>
                </a:solidFill>
                <a:latin typeface="Arial" pitchFamily="34" charset="0"/>
                <a:ea typeface="Times New Roman" pitchFamily="18" charset="0"/>
                <a:cs typeface="Arial" pitchFamily="34" charset="0"/>
              </a:rPr>
              <a:t>). </a:t>
            </a:r>
          </a:p>
        </p:txBody>
      </p:sp>
      <p:sp>
        <p:nvSpPr>
          <p:cNvPr id="15" name="Прямоугольник 9">
            <a:extLst>
              <a:ext uri="{FF2B5EF4-FFF2-40B4-BE49-F238E27FC236}">
                <a16:creationId xmlns="" xmlns:a16="http://schemas.microsoft.com/office/drawing/2014/main" id="{6C7A816D-25A0-1048-B49B-FF765120D50F}"/>
              </a:ext>
            </a:extLst>
          </p:cNvPr>
          <p:cNvSpPr/>
          <p:nvPr/>
        </p:nvSpPr>
        <p:spPr>
          <a:xfrm>
            <a:off x="0" y="18959"/>
            <a:ext cx="12192000" cy="400110"/>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Prospects for the study of multinucleon transfer reactions (MNT)</a:t>
            </a:r>
            <a:endParaRPr lang="en-GB" sz="2000" dirty="0">
              <a:solidFill>
                <a:srgbClr val="C00000"/>
              </a:solidFill>
            </a:endParaRPr>
          </a:p>
        </p:txBody>
      </p:sp>
    </p:spTree>
    <p:extLst>
      <p:ext uri="{BB962C8B-B14F-4D97-AF65-F5344CB8AC3E}">
        <p14:creationId xmlns="" xmlns:p14="http://schemas.microsoft.com/office/powerpoint/2010/main" val="92103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 xmlns:a16="http://schemas.microsoft.com/office/drawing/2014/main" id="{D57B5A65-248D-487A-BF80-8D9D07D9463A}"/>
              </a:ext>
            </a:extLst>
          </p:cNvPr>
          <p:cNvSpPr/>
          <p:nvPr/>
        </p:nvSpPr>
        <p:spPr>
          <a:xfrm>
            <a:off x="183084" y="3356992"/>
            <a:ext cx="11809312"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anose="020B0604020202020204" pitchFamily="34" charset="0"/>
              <a:buChar char="•"/>
            </a:pPr>
            <a:r>
              <a:rPr lang="en-US" sz="2400" b="1" dirty="0">
                <a:solidFill>
                  <a:srgbClr val="C00000"/>
                </a:solidFill>
              </a:rPr>
              <a:t>The PAC recommends presenting as soon as possible a detailed project of a new dedicated set-up aimed at measuring features of the MNT reactions and their products (for instance, mass, energy, angular distributions, and possibly charge). </a:t>
            </a:r>
          </a:p>
          <a:p>
            <a:pPr marL="285750" indent="-285750" algn="just">
              <a:buFont typeface="Arial" panose="020B0604020202020204" pitchFamily="34" charset="0"/>
              <a:buChar char="•"/>
            </a:pPr>
            <a:endParaRPr lang="en-US" sz="2400" b="1" dirty="0">
              <a:solidFill>
                <a:srgbClr val="C00000"/>
              </a:solidFill>
            </a:endParaRPr>
          </a:p>
          <a:p>
            <a:pPr marL="285750" indent="-285750" algn="just">
              <a:buFont typeface="Arial" panose="020B0604020202020204" pitchFamily="34" charset="0"/>
              <a:buChar char="•"/>
            </a:pPr>
            <a:r>
              <a:rPr lang="en-US" sz="2400" b="1" dirty="0">
                <a:solidFill>
                  <a:srgbClr val="C00000"/>
                </a:solidFill>
              </a:rPr>
              <a:t>The PAC also recommends substantiating this project with an in-depth theoretical study aimed at clarifying the correlation of the entrance channel of the reaction with the above mentioned features of the MNT reactions and products. </a:t>
            </a:r>
          </a:p>
        </p:txBody>
      </p:sp>
      <p:sp>
        <p:nvSpPr>
          <p:cNvPr id="3" name="Прямоугольник 9">
            <a:extLst>
              <a:ext uri="{FF2B5EF4-FFF2-40B4-BE49-F238E27FC236}">
                <a16:creationId xmlns="" xmlns:a16="http://schemas.microsoft.com/office/drawing/2014/main" id="{34A19DD8-9270-1145-A293-B7036383647C}"/>
              </a:ext>
            </a:extLst>
          </p:cNvPr>
          <p:cNvSpPr/>
          <p:nvPr/>
        </p:nvSpPr>
        <p:spPr>
          <a:xfrm>
            <a:off x="551384" y="332656"/>
            <a:ext cx="10056440" cy="830997"/>
          </a:xfrm>
          <a:prstGeom prst="rect">
            <a:avLst/>
          </a:prstGeom>
        </p:spPr>
        <p:txBody>
          <a:bodyPr wrap="square">
            <a:spAutoFit/>
          </a:bodyPr>
          <a:lstStyle/>
          <a:p>
            <a:pPr algn="ctr"/>
            <a:r>
              <a:rPr lang="en-GB" altLang="ko-KR" sz="2400" b="1" i="1" dirty="0">
                <a:solidFill>
                  <a:srgbClr val="C00000"/>
                </a:solidFill>
                <a:latin typeface="Arial" pitchFamily="34" charset="0"/>
                <a:ea typeface="Batang" pitchFamily="18" charset="-127"/>
                <a:cs typeface="Arial" pitchFamily="34" charset="0"/>
              </a:rPr>
              <a:t>PAC for NP recommendations for “Prospects for the study of multinucleon transfer reactions (MNT)”</a:t>
            </a:r>
            <a:endParaRPr lang="en-GB" sz="2400" dirty="0">
              <a:solidFill>
                <a:srgbClr val="C00000"/>
              </a:solidFill>
            </a:endParaRPr>
          </a:p>
        </p:txBody>
      </p:sp>
      <p:sp>
        <p:nvSpPr>
          <p:cNvPr id="2" name="ZoneTexte 1">
            <a:extLst>
              <a:ext uri="{FF2B5EF4-FFF2-40B4-BE49-F238E27FC236}">
                <a16:creationId xmlns="" xmlns:a16="http://schemas.microsoft.com/office/drawing/2014/main" id="{9AECBE50-5328-9C49-AC64-30AAFBA43E93}"/>
              </a:ext>
            </a:extLst>
          </p:cNvPr>
          <p:cNvSpPr txBox="1"/>
          <p:nvPr/>
        </p:nvSpPr>
        <p:spPr>
          <a:xfrm>
            <a:off x="183084" y="1444714"/>
            <a:ext cx="11817572" cy="1631216"/>
          </a:xfrm>
          <a:prstGeom prst="rect">
            <a:avLst/>
          </a:prstGeom>
          <a:noFill/>
        </p:spPr>
        <p:txBody>
          <a:bodyPr wrap="square" rtlCol="0">
            <a:spAutoFit/>
          </a:bodyPr>
          <a:lstStyle/>
          <a:p>
            <a:pPr algn="just"/>
            <a:r>
              <a:rPr lang="en-US" sz="2000" b="1" dirty="0"/>
              <a:t>The PAC remarks that, along with the study of new isotopes, the exploration of MNT-reaction mechanism is of great importance, and strongly supports the development of a specialized set-up dedicated to a comprehensive study of such mechanism. Investigations of MNT reactions will highly benefit from the upgrade of the U-400 cyclotron complex, where it is planned to produce also an uranium beam of sufficient intensity.</a:t>
            </a:r>
            <a:r>
              <a:rPr lang="fr-FR" sz="2000" b="1" dirty="0"/>
              <a:t> </a:t>
            </a:r>
            <a:endParaRPr lang="en-GB" sz="2000" b="1" dirty="0"/>
          </a:p>
        </p:txBody>
      </p:sp>
    </p:spTree>
    <p:extLst>
      <p:ext uri="{BB962C8B-B14F-4D97-AF65-F5344CB8AC3E}">
        <p14:creationId xmlns="" xmlns:p14="http://schemas.microsoft.com/office/powerpoint/2010/main" val="33195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47605" y="1207555"/>
            <a:ext cx="962080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the report</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“Fusion reactions in nuclear astrophysics”</a:t>
            </a: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25</a:t>
            </a:fld>
            <a:endParaRPr lang="ru-RU"/>
          </a:p>
        </p:txBody>
      </p:sp>
      <p:sp>
        <p:nvSpPr>
          <p:cNvPr id="5" name="Прямоугольник 4">
            <a:extLst>
              <a:ext uri="{FF2B5EF4-FFF2-40B4-BE49-F238E27FC236}">
                <a16:creationId xmlns="" xmlns:a16="http://schemas.microsoft.com/office/drawing/2014/main" id="{2FD90503-1FC7-40B8-BDD6-B4FE506D70C0}"/>
              </a:ext>
            </a:extLst>
          </p:cNvPr>
          <p:cNvSpPr/>
          <p:nvPr/>
        </p:nvSpPr>
        <p:spPr>
          <a:xfrm>
            <a:off x="4558737" y="199966"/>
            <a:ext cx="2347116"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sp>
        <p:nvSpPr>
          <p:cNvPr id="10" name="Прямоугольник 9">
            <a:extLst>
              <a:ext uri="{FF2B5EF4-FFF2-40B4-BE49-F238E27FC236}">
                <a16:creationId xmlns="" xmlns:a16="http://schemas.microsoft.com/office/drawing/2014/main" id="{579AF824-9A20-4B41-9035-7F3A1AED205B}"/>
              </a:ext>
            </a:extLst>
          </p:cNvPr>
          <p:cNvSpPr/>
          <p:nvPr/>
        </p:nvSpPr>
        <p:spPr>
          <a:xfrm>
            <a:off x="421503" y="1853886"/>
            <a:ext cx="9073008" cy="923330"/>
          </a:xfrm>
          <a:prstGeom prst="rect">
            <a:avLst/>
          </a:prstGeom>
        </p:spPr>
        <p:txBody>
          <a:bodyPr wrap="square">
            <a:spAutoFit/>
          </a:bodyPr>
          <a:lstStyle/>
          <a:p>
            <a:pPr marL="285750" indent="-285750">
              <a:spcAft>
                <a:spcPts val="600"/>
              </a:spcAft>
              <a:buFont typeface="Arial" panose="020B0604020202020204" pitchFamily="34" charset="0"/>
              <a:buChar char="•"/>
            </a:pPr>
            <a:r>
              <a:rPr lang="en-US" dirty="0"/>
              <a:t>Using quantum diffusion approach, the S-factors for fusion reactions like </a:t>
            </a:r>
            <a:r>
              <a:rPr lang="en-US" baseline="30000" dirty="0"/>
              <a:t>12</a:t>
            </a:r>
            <a:r>
              <a:rPr lang="en-US" dirty="0"/>
              <a:t>C+</a:t>
            </a:r>
            <a:r>
              <a:rPr lang="en-US" baseline="30000" dirty="0"/>
              <a:t>12</a:t>
            </a:r>
            <a:r>
              <a:rPr lang="en-US" dirty="0"/>
              <a:t>С –– important for stellar evolution –– are calculated, extrapolated to low energy and compared with experimental data.</a:t>
            </a:r>
            <a:r>
              <a:rPr lang="en-GB" dirty="0"/>
              <a:t> </a:t>
            </a:r>
          </a:p>
        </p:txBody>
      </p:sp>
      <p:pic>
        <p:nvPicPr>
          <p:cNvPr id="3" name="Рисунок 2" descr="Изображение выглядит как человек, мужчина, внутренний, держит&#10;&#10;Автоматически созданное описание">
            <a:extLst>
              <a:ext uri="{FF2B5EF4-FFF2-40B4-BE49-F238E27FC236}">
                <a16:creationId xmlns="" xmlns:a16="http://schemas.microsoft.com/office/drawing/2014/main" id="{1D2C965E-68CC-4200-B617-746C3369B6B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11058" y="770831"/>
            <a:ext cx="1800200" cy="2166109"/>
          </a:xfrm>
          <a:prstGeom prst="rect">
            <a:avLst/>
          </a:prstGeom>
        </p:spPr>
      </p:pic>
      <p:sp>
        <p:nvSpPr>
          <p:cNvPr id="14" name="Прямоугольник 13">
            <a:extLst>
              <a:ext uri="{FF2B5EF4-FFF2-40B4-BE49-F238E27FC236}">
                <a16:creationId xmlns="" xmlns:a16="http://schemas.microsoft.com/office/drawing/2014/main" id="{50AAAEBF-2F4A-4AE0-B7FE-1A418AFFFD02}"/>
              </a:ext>
            </a:extLst>
          </p:cNvPr>
          <p:cNvSpPr/>
          <p:nvPr/>
        </p:nvSpPr>
        <p:spPr>
          <a:xfrm>
            <a:off x="9907092" y="2489184"/>
            <a:ext cx="1608133" cy="338554"/>
          </a:xfrm>
          <a:prstGeom prst="rect">
            <a:avLst/>
          </a:prstGeom>
        </p:spPr>
        <p:txBody>
          <a:bodyPr wrap="none">
            <a:spAutoFit/>
          </a:bodyPr>
          <a:lstStyle/>
          <a:p>
            <a:r>
              <a:rPr lang="en-US" altLang="ru-RU" sz="1600" b="1" kern="0" dirty="0" err="1">
                <a:solidFill>
                  <a:schemeClr val="bg1"/>
                </a:solidFill>
              </a:rPr>
              <a:t>Vazgen</a:t>
            </a:r>
            <a:r>
              <a:rPr lang="en-US" altLang="ru-RU" sz="1600" b="1" kern="0" dirty="0">
                <a:solidFill>
                  <a:schemeClr val="bg1"/>
                </a:solidFill>
              </a:rPr>
              <a:t> Sargsyan</a:t>
            </a:r>
            <a:endParaRPr lang="ru-RU" sz="1600" dirty="0">
              <a:solidFill>
                <a:schemeClr val="bg1"/>
              </a:solidFill>
            </a:endParaRPr>
          </a:p>
        </p:txBody>
      </p:sp>
      <p:pic>
        <p:nvPicPr>
          <p:cNvPr id="8" name="Рисунок 7" descr="Изображение выглядит как человек, мужчина, внутренний, стол&#10;&#10;Автоматически созданное описание">
            <a:extLst>
              <a:ext uri="{FF2B5EF4-FFF2-40B4-BE49-F238E27FC236}">
                <a16:creationId xmlns="" xmlns:a16="http://schemas.microsoft.com/office/drawing/2014/main" id="{3B1E87E9-0D6F-42E1-81A4-EA5976292748}"/>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b="36974"/>
          <a:stretch/>
        </p:blipFill>
        <p:spPr>
          <a:xfrm>
            <a:off x="623392" y="3789040"/>
            <a:ext cx="1728192" cy="1584176"/>
          </a:xfrm>
          <a:prstGeom prst="rect">
            <a:avLst/>
          </a:prstGeom>
        </p:spPr>
      </p:pic>
      <p:sp>
        <p:nvSpPr>
          <p:cNvPr id="15" name="Прямоугольник 14">
            <a:extLst>
              <a:ext uri="{FF2B5EF4-FFF2-40B4-BE49-F238E27FC236}">
                <a16:creationId xmlns="" xmlns:a16="http://schemas.microsoft.com/office/drawing/2014/main" id="{C07E8D14-6775-4D8C-AE44-31B5BC2D8840}"/>
              </a:ext>
            </a:extLst>
          </p:cNvPr>
          <p:cNvSpPr/>
          <p:nvPr/>
        </p:nvSpPr>
        <p:spPr>
          <a:xfrm>
            <a:off x="652910" y="3734806"/>
            <a:ext cx="1626666" cy="338554"/>
          </a:xfrm>
          <a:prstGeom prst="rect">
            <a:avLst/>
          </a:prstGeom>
        </p:spPr>
        <p:txBody>
          <a:bodyPr wrap="square">
            <a:spAutoFit/>
          </a:bodyPr>
          <a:lstStyle/>
          <a:p>
            <a:r>
              <a:rPr lang="en-US" altLang="ru-RU" sz="1600" b="1" kern="0" dirty="0">
                <a:solidFill>
                  <a:schemeClr val="bg1"/>
                </a:solidFill>
              </a:rPr>
              <a:t>Shakir Zeynalov</a:t>
            </a:r>
            <a:endParaRPr lang="ru-RU" sz="1600" dirty="0">
              <a:solidFill>
                <a:schemeClr val="bg1"/>
              </a:solidFill>
            </a:endParaRPr>
          </a:p>
        </p:txBody>
      </p:sp>
      <p:sp>
        <p:nvSpPr>
          <p:cNvPr id="16" name="Rectangle 1">
            <a:extLst>
              <a:ext uri="{FF2B5EF4-FFF2-40B4-BE49-F238E27FC236}">
                <a16:creationId xmlns="" xmlns:a16="http://schemas.microsoft.com/office/drawing/2014/main" id="{824C6A66-A740-4D21-B47D-43FC6264EBBD}"/>
              </a:ext>
            </a:extLst>
          </p:cNvPr>
          <p:cNvSpPr>
            <a:spLocks noChangeArrowheads="1"/>
          </p:cNvSpPr>
          <p:nvPr/>
        </p:nvSpPr>
        <p:spPr bwMode="auto">
          <a:xfrm>
            <a:off x="2855640" y="3664515"/>
            <a:ext cx="91450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dirty="0">
                <a:solidFill>
                  <a:srgbClr val="002060"/>
                </a:solidFill>
                <a:latin typeface="Arial" pitchFamily="34" charset="0"/>
                <a:cs typeface="Arial" pitchFamily="34" charset="0"/>
              </a:rPr>
              <a:t>The PAC heard with interest the report</a:t>
            </a:r>
            <a:endParaRPr lang="ru-RU" dirty="0">
              <a:solidFill>
                <a:srgbClr val="002060"/>
              </a:solidFill>
              <a:latin typeface="Arial" pitchFamily="34" charset="0"/>
              <a:cs typeface="Arial" pitchFamily="34" charset="0"/>
            </a:endParaRPr>
          </a:p>
          <a:p>
            <a:pPr eaLnBrk="0" fontAlgn="base" hangingPunct="0">
              <a:spcBef>
                <a:spcPct val="0"/>
              </a:spcBef>
              <a:spcAft>
                <a:spcPct val="0"/>
              </a:spcAft>
            </a:pPr>
            <a:r>
              <a:rPr lang="en-US" b="1" dirty="0">
                <a:solidFill>
                  <a:srgbClr val="002060"/>
                </a:solidFill>
                <a:latin typeface="Arial" pitchFamily="34" charset="0"/>
                <a:cs typeface="Arial" pitchFamily="34" charset="0"/>
              </a:rPr>
              <a:t>“Investigation of prompt neutrons from fission induced by resonance neutrons”</a:t>
            </a:r>
            <a:endParaRPr lang="en-US" dirty="0">
              <a:solidFill>
                <a:srgbClr val="002060"/>
              </a:solidFill>
              <a:latin typeface="Arial" pitchFamily="34" charset="0"/>
              <a:cs typeface="Arial" pitchFamily="34" charset="0"/>
            </a:endParaRPr>
          </a:p>
        </p:txBody>
      </p:sp>
      <p:sp>
        <p:nvSpPr>
          <p:cNvPr id="17" name="Прямоугольник 16">
            <a:extLst>
              <a:ext uri="{FF2B5EF4-FFF2-40B4-BE49-F238E27FC236}">
                <a16:creationId xmlns="" xmlns:a16="http://schemas.microsoft.com/office/drawing/2014/main" id="{9E3E63F9-2B7B-46A4-88DA-63287AEE5888}"/>
              </a:ext>
            </a:extLst>
          </p:cNvPr>
          <p:cNvSpPr/>
          <p:nvPr/>
        </p:nvSpPr>
        <p:spPr>
          <a:xfrm>
            <a:off x="2783632" y="4449886"/>
            <a:ext cx="9073008" cy="923330"/>
          </a:xfrm>
          <a:prstGeom prst="rect">
            <a:avLst/>
          </a:prstGeom>
        </p:spPr>
        <p:txBody>
          <a:bodyPr wrap="square">
            <a:spAutoFit/>
          </a:bodyPr>
          <a:lstStyle/>
          <a:p>
            <a:pPr marL="285750" indent="-285750">
              <a:spcAft>
                <a:spcPts val="600"/>
              </a:spcAft>
              <a:buFont typeface="Arial" panose="020B0604020202020204" pitchFamily="34" charset="0"/>
              <a:buChar char="•"/>
            </a:pPr>
            <a:r>
              <a:rPr lang="en-GB" dirty="0"/>
              <a:t>The PAC supports the programme of near-future investigations using the set-up on the beams of the IREN facility and looks forward to hearing a report soon on new scientific results obtained with its help.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737600" y="6428367"/>
            <a:ext cx="2844800" cy="365125"/>
          </a:xfrm>
        </p:spPr>
        <p:txBody>
          <a:bodyPr/>
          <a:lstStyle/>
          <a:p>
            <a:fld id="{017C60C2-FB95-4464-969C-DC460CD1CFD8}" type="slidenum">
              <a:rPr lang="ru-RU" smtClean="0"/>
              <a:pPr/>
              <a:t>26</a:t>
            </a:fld>
            <a:endParaRPr lang="ru-RU"/>
          </a:p>
        </p:txBody>
      </p:sp>
      <p:sp>
        <p:nvSpPr>
          <p:cNvPr id="13" name="Rectangle 1">
            <a:extLst>
              <a:ext uri="{FF2B5EF4-FFF2-40B4-BE49-F238E27FC236}">
                <a16:creationId xmlns="" xmlns:a16="http://schemas.microsoft.com/office/drawing/2014/main" id="{FDAF0A4C-5839-4225-AEDC-0BEFB6652255}"/>
              </a:ext>
            </a:extLst>
          </p:cNvPr>
          <p:cNvSpPr>
            <a:spLocks noChangeArrowheads="1"/>
          </p:cNvSpPr>
          <p:nvPr/>
        </p:nvSpPr>
        <p:spPr bwMode="auto">
          <a:xfrm>
            <a:off x="58252" y="540912"/>
            <a:ext cx="1207549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GB" sz="1700" dirty="0">
                <a:solidFill>
                  <a:srgbClr val="002060"/>
                </a:solidFill>
                <a:latin typeface="Arial" pitchFamily="34" charset="0"/>
                <a:ea typeface="Times New Roman" pitchFamily="18" charset="0"/>
                <a:cs typeface="Arial" pitchFamily="34" charset="0"/>
              </a:rPr>
              <a:t>The PAC reviewed 13 poster presentations in the field of nuclear physics research by young scientists from FLNR. </a:t>
            </a:r>
          </a:p>
          <a:p>
            <a:pPr algn="just" eaLnBrk="0" fontAlgn="base" hangingPunct="0">
              <a:spcBef>
                <a:spcPct val="0"/>
              </a:spcBef>
              <a:spcAft>
                <a:spcPct val="0"/>
              </a:spcAft>
            </a:pPr>
            <a:endParaRPr lang="en-GB" dirty="0">
              <a:solidFill>
                <a:srgbClr val="002060"/>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GB" sz="1700" b="1" u="sng" dirty="0">
                <a:solidFill>
                  <a:srgbClr val="002060"/>
                </a:solidFill>
                <a:latin typeface="Arial" pitchFamily="34" charset="0"/>
                <a:ea typeface="Times New Roman" pitchFamily="18" charset="0"/>
                <a:cs typeface="Arial" pitchFamily="34" charset="0"/>
              </a:rPr>
              <a:t>The best posters selected are:</a:t>
            </a:r>
          </a:p>
          <a:p>
            <a:pPr algn="just" eaLnBrk="0" fontAlgn="base" hangingPunct="0">
              <a:spcBef>
                <a:spcPct val="0"/>
              </a:spcBef>
              <a:spcAft>
                <a:spcPct val="0"/>
              </a:spcAft>
            </a:pPr>
            <a:endParaRPr lang="en-GB" sz="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“Study of No isotopes with the GABRIELA array” presented by Alena Kuznetsova</a:t>
            </a:r>
          </a:p>
          <a:p>
            <a:pPr marL="285750" indent="-285750" algn="just" eaLnBrk="0" fontAlgn="base" hangingPunct="0">
              <a:spcBef>
                <a:spcPct val="0"/>
              </a:spcBef>
              <a:spcAft>
                <a:spcPct val="0"/>
              </a:spcAft>
              <a:buFont typeface="Arial" panose="020B0604020202020204" pitchFamily="34" charset="0"/>
              <a:buChar char="•"/>
            </a:pPr>
            <a:endParaRPr lang="en-GB"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“Effective method of excitation function measurement for (α, n) reactions at low energies” presented by </a:t>
            </a:r>
            <a:r>
              <a:rPr lang="en-GB" sz="1700" dirty="0" err="1">
                <a:solidFill>
                  <a:srgbClr val="002060"/>
                </a:solidFill>
                <a:latin typeface="Arial" pitchFamily="34" charset="0"/>
                <a:ea typeface="Times New Roman" pitchFamily="18" charset="0"/>
                <a:cs typeface="Arial" pitchFamily="34" charset="0"/>
              </a:rPr>
              <a:t>El’vira</a:t>
            </a:r>
            <a:r>
              <a:rPr lang="en-GB" sz="1700" dirty="0">
                <a:solidFill>
                  <a:srgbClr val="002060"/>
                </a:solidFill>
                <a:latin typeface="Arial" pitchFamily="34" charset="0"/>
                <a:ea typeface="Times New Roman" pitchFamily="18" charset="0"/>
                <a:cs typeface="Arial" pitchFamily="34" charset="0"/>
              </a:rPr>
              <a:t>. </a:t>
            </a:r>
            <a:r>
              <a:rPr lang="en-GB" sz="1700" dirty="0" err="1">
                <a:solidFill>
                  <a:srgbClr val="002060"/>
                </a:solidFill>
                <a:latin typeface="Arial" pitchFamily="34" charset="0"/>
                <a:ea typeface="Times New Roman" pitchFamily="18" charset="0"/>
                <a:cs typeface="Arial" pitchFamily="34" charset="0"/>
              </a:rPr>
              <a:t>Gazeeva</a:t>
            </a:r>
            <a:endParaRPr lang="en-GB" sz="17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GB" sz="500"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GB" sz="1700" dirty="0">
                <a:solidFill>
                  <a:srgbClr val="002060"/>
                </a:solidFill>
                <a:latin typeface="Arial" pitchFamily="34" charset="0"/>
                <a:ea typeface="Times New Roman" pitchFamily="18" charset="0"/>
                <a:cs typeface="Arial" pitchFamily="34" charset="0"/>
              </a:rPr>
              <a:t>“Data acquisition and control systems developed for the synthesis of superheavy elements at the experiment DGFRS-II FLNR JINR” presented by Leo Schlattauer</a:t>
            </a:r>
          </a:p>
          <a:p>
            <a:pPr algn="just" eaLnBrk="0" fontAlgn="base" hangingPunct="0">
              <a:spcBef>
                <a:spcPct val="0"/>
              </a:spcBef>
              <a:spcAft>
                <a:spcPct val="0"/>
              </a:spcAft>
            </a:pPr>
            <a:endParaRPr lang="en-GB" sz="1700" dirty="0">
              <a:solidFill>
                <a:srgbClr val="002060"/>
              </a:solidFill>
              <a:latin typeface="Arial" pitchFamily="34" charset="0"/>
              <a:ea typeface="Times New Roman" pitchFamily="18" charset="0"/>
              <a:cs typeface="Arial" pitchFamily="34" charset="0"/>
            </a:endParaRPr>
          </a:p>
          <a:p>
            <a:pPr algn="ctr" eaLnBrk="0" fontAlgn="base" hangingPunct="0">
              <a:spcBef>
                <a:spcPct val="0"/>
              </a:spcBef>
              <a:spcAft>
                <a:spcPct val="0"/>
              </a:spcAft>
            </a:pPr>
            <a:r>
              <a:rPr lang="en-GB" sz="1700" b="1" dirty="0">
                <a:solidFill>
                  <a:srgbClr val="002060"/>
                </a:solidFill>
                <a:latin typeface="Arial" pitchFamily="34" charset="0"/>
                <a:ea typeface="Times New Roman" pitchFamily="18" charset="0"/>
                <a:cs typeface="Arial" pitchFamily="34" charset="0"/>
              </a:rPr>
              <a:t>The PAC recommends the poster “Study of No isotopes with the GABRIELA array” to be reported at the session of the Scientific Council in February 2020.</a:t>
            </a:r>
          </a:p>
        </p:txBody>
      </p:sp>
      <p:sp>
        <p:nvSpPr>
          <p:cNvPr id="14" name="Прямоугольник 13">
            <a:extLst>
              <a:ext uri="{FF2B5EF4-FFF2-40B4-BE49-F238E27FC236}">
                <a16:creationId xmlns="" xmlns:a16="http://schemas.microsoft.com/office/drawing/2014/main" id="{6490DD7E-012F-44C5-8E90-30A5797061C2}"/>
              </a:ext>
            </a:extLst>
          </p:cNvPr>
          <p:cNvSpPr/>
          <p:nvPr/>
        </p:nvSpPr>
        <p:spPr>
          <a:xfrm>
            <a:off x="4727851" y="92244"/>
            <a:ext cx="2008883"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pic>
        <p:nvPicPr>
          <p:cNvPr id="3" name="Рисунок 2" descr="Изображение выглядит как человек, мужчина, стоит, передний&#10;&#10;Автоматически созданное описание">
            <a:extLst>
              <a:ext uri="{FF2B5EF4-FFF2-40B4-BE49-F238E27FC236}">
                <a16:creationId xmlns="" xmlns:a16="http://schemas.microsoft.com/office/drawing/2014/main" id="{C60C56E7-893C-4CF7-95F4-F3F0CE19020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0585" y="3789040"/>
            <a:ext cx="3520235" cy="2736304"/>
          </a:xfrm>
          <a:prstGeom prst="rect">
            <a:avLst/>
          </a:prstGeom>
        </p:spPr>
      </p:pic>
      <p:pic>
        <p:nvPicPr>
          <p:cNvPr id="8" name="Рисунок 7" descr="Изображение выглядит как человек, внутренний, стоит, мужчина&#10;&#10;Автоматически созданное описание">
            <a:extLst>
              <a:ext uri="{FF2B5EF4-FFF2-40B4-BE49-F238E27FC236}">
                <a16:creationId xmlns="" xmlns:a16="http://schemas.microsoft.com/office/drawing/2014/main" id="{C93435B0-5A00-44B1-A004-E0CD386F24A0}"/>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04396" y="3645024"/>
            <a:ext cx="3983208" cy="2880320"/>
          </a:xfrm>
          <a:prstGeom prst="rect">
            <a:avLst/>
          </a:prstGeom>
        </p:spPr>
      </p:pic>
      <p:pic>
        <p:nvPicPr>
          <p:cNvPr id="15" name="Рисунок 14" descr="Изображение выглядит как человек, внутренний, женщина, стоит&#10;&#10;Автоматически созданное описание">
            <a:extLst>
              <a:ext uri="{FF2B5EF4-FFF2-40B4-BE49-F238E27FC236}">
                <a16:creationId xmlns="" xmlns:a16="http://schemas.microsoft.com/office/drawing/2014/main" id="{F10A144C-B7B7-406E-BA2C-35D6891D132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408415" y="4077072"/>
            <a:ext cx="3202004" cy="2448272"/>
          </a:xfrm>
          <a:prstGeom prst="rect">
            <a:avLst/>
          </a:prstGeom>
        </p:spPr>
      </p:pic>
      <p:sp>
        <p:nvSpPr>
          <p:cNvPr id="17" name="Прямоугольник 16">
            <a:extLst>
              <a:ext uri="{FF2B5EF4-FFF2-40B4-BE49-F238E27FC236}">
                <a16:creationId xmlns="" xmlns:a16="http://schemas.microsoft.com/office/drawing/2014/main" id="{C33A8521-9583-40CE-B9CA-B021FD77DF7E}"/>
              </a:ext>
            </a:extLst>
          </p:cNvPr>
          <p:cNvSpPr/>
          <p:nvPr/>
        </p:nvSpPr>
        <p:spPr>
          <a:xfrm>
            <a:off x="5807968" y="6136895"/>
            <a:ext cx="1699504" cy="338554"/>
          </a:xfrm>
          <a:prstGeom prst="rect">
            <a:avLst/>
          </a:prstGeom>
        </p:spPr>
        <p:txBody>
          <a:bodyPr wrap="none">
            <a:spAutoFit/>
          </a:bodyPr>
          <a:lstStyle/>
          <a:p>
            <a:r>
              <a:rPr lang="en-US" altLang="ru-RU" sz="1600" b="1" kern="0" dirty="0">
                <a:solidFill>
                  <a:schemeClr val="bg1"/>
                </a:solidFill>
              </a:rPr>
              <a:t>Alena Kuznetsova</a:t>
            </a:r>
            <a:endParaRPr lang="ru-RU" sz="1600" dirty="0">
              <a:solidFill>
                <a:schemeClr val="bg1"/>
              </a:solidFill>
            </a:endParaRPr>
          </a:p>
        </p:txBody>
      </p:sp>
      <p:sp>
        <p:nvSpPr>
          <p:cNvPr id="18" name="Прямоугольник 17">
            <a:extLst>
              <a:ext uri="{FF2B5EF4-FFF2-40B4-BE49-F238E27FC236}">
                <a16:creationId xmlns="" xmlns:a16="http://schemas.microsoft.com/office/drawing/2014/main" id="{23A127D8-5266-404B-9552-513141193182}"/>
              </a:ext>
            </a:extLst>
          </p:cNvPr>
          <p:cNvSpPr/>
          <p:nvPr/>
        </p:nvSpPr>
        <p:spPr>
          <a:xfrm>
            <a:off x="2018724" y="6179894"/>
            <a:ext cx="1505540" cy="338554"/>
          </a:xfrm>
          <a:prstGeom prst="rect">
            <a:avLst/>
          </a:prstGeom>
        </p:spPr>
        <p:txBody>
          <a:bodyPr wrap="none">
            <a:spAutoFit/>
          </a:bodyPr>
          <a:lstStyle/>
          <a:p>
            <a:r>
              <a:rPr lang="en-US" altLang="ru-RU" sz="1600" b="1" kern="0" dirty="0">
                <a:solidFill>
                  <a:schemeClr val="bg1"/>
                </a:solidFill>
              </a:rPr>
              <a:t>Leo </a:t>
            </a:r>
            <a:r>
              <a:rPr lang="en-US" altLang="ru-RU" sz="1600" b="1" kern="0" dirty="0" err="1">
                <a:solidFill>
                  <a:schemeClr val="bg1"/>
                </a:solidFill>
              </a:rPr>
              <a:t>Schlattauer</a:t>
            </a:r>
            <a:endParaRPr lang="ru-RU" sz="1600" dirty="0">
              <a:solidFill>
                <a:schemeClr val="bg1"/>
              </a:solidFill>
            </a:endParaRPr>
          </a:p>
        </p:txBody>
      </p:sp>
      <p:sp>
        <p:nvSpPr>
          <p:cNvPr id="19" name="Прямоугольник 18">
            <a:extLst>
              <a:ext uri="{FF2B5EF4-FFF2-40B4-BE49-F238E27FC236}">
                <a16:creationId xmlns="" xmlns:a16="http://schemas.microsoft.com/office/drawing/2014/main" id="{5EA8D2C1-1396-41B7-ADA5-B25D4BAB5231}"/>
              </a:ext>
            </a:extLst>
          </p:cNvPr>
          <p:cNvSpPr/>
          <p:nvPr/>
        </p:nvSpPr>
        <p:spPr>
          <a:xfrm>
            <a:off x="9840416" y="6121483"/>
            <a:ext cx="1473480" cy="338554"/>
          </a:xfrm>
          <a:prstGeom prst="rect">
            <a:avLst/>
          </a:prstGeom>
        </p:spPr>
        <p:txBody>
          <a:bodyPr wrap="none">
            <a:spAutoFit/>
          </a:bodyPr>
          <a:lstStyle/>
          <a:p>
            <a:r>
              <a:rPr lang="en-US" altLang="ru-RU" sz="1600" b="1" kern="0" dirty="0" err="1">
                <a:solidFill>
                  <a:schemeClr val="bg1"/>
                </a:solidFill>
              </a:rPr>
              <a:t>El’vira</a:t>
            </a:r>
            <a:r>
              <a:rPr lang="en-US" altLang="ru-RU" sz="1600" b="1" kern="0" dirty="0">
                <a:solidFill>
                  <a:schemeClr val="bg1"/>
                </a:solidFill>
              </a:rPr>
              <a:t> </a:t>
            </a:r>
            <a:r>
              <a:rPr lang="en-US" altLang="ru-RU" sz="1600" b="1" kern="0" dirty="0" err="1">
                <a:solidFill>
                  <a:schemeClr val="bg1"/>
                </a:solidFill>
              </a:rPr>
              <a:t>Gazeeva</a:t>
            </a:r>
            <a:endParaRPr lang="ru-RU" sz="1600" dirty="0">
              <a:solidFill>
                <a:schemeClr val="bg1"/>
              </a:solidFill>
            </a:endParaRPr>
          </a:p>
        </p:txBody>
      </p:sp>
    </p:spTree>
    <p:extLst>
      <p:ext uri="{BB962C8B-B14F-4D97-AF65-F5344CB8AC3E}">
        <p14:creationId xmlns="" xmlns:p14="http://schemas.microsoft.com/office/powerpoint/2010/main" val="238481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8" y="2786067"/>
            <a:ext cx="6769100" cy="1138773"/>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 YOU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27</a:t>
            </a:fld>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09600" y="98583"/>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28</a:t>
            </a:fld>
            <a:endParaRPr lang="ru-RU" dirty="0"/>
          </a:p>
        </p:txBody>
      </p:sp>
      <p:sp>
        <p:nvSpPr>
          <p:cNvPr id="9" name="Дата 2">
            <a:extLst>
              <a:ext uri="{FF2B5EF4-FFF2-40B4-BE49-F238E27FC236}">
                <a16:creationId xmlns="" xmlns:a16="http://schemas.microsoft.com/office/drawing/2014/main" id="{6405510B-2849-F746-B034-617D4D17699C}"/>
              </a:ext>
            </a:extLst>
          </p:cNvPr>
          <p:cNvSpPr>
            <a:spLocks noGrp="1"/>
          </p:cNvSpPr>
          <p:nvPr>
            <p:ph type="dt" sz="half" idx="10"/>
          </p:nvPr>
        </p:nvSpPr>
        <p:spPr>
          <a:xfrm>
            <a:off x="609600" y="6356351"/>
            <a:ext cx="2844800" cy="365125"/>
          </a:xfrm>
        </p:spPr>
        <p:txBody>
          <a:bodyPr/>
          <a:lstStyle/>
          <a:p>
            <a:r>
              <a:rPr lang="ru-RU"/>
              <a:t>30.01.2020</a:t>
            </a:r>
          </a:p>
        </p:txBody>
      </p:sp>
      <p:sp>
        <p:nvSpPr>
          <p:cNvPr id="11" name="Нижний колонтитул 4">
            <a:extLst>
              <a:ext uri="{FF2B5EF4-FFF2-40B4-BE49-F238E27FC236}">
                <a16:creationId xmlns="" xmlns:a16="http://schemas.microsoft.com/office/drawing/2014/main" id="{5A169217-B9A6-C641-BB44-E469A55992D4}"/>
              </a:ext>
            </a:extLst>
          </p:cNvPr>
          <p:cNvSpPr>
            <a:spLocks noGrp="1"/>
          </p:cNvSpPr>
          <p:nvPr>
            <p:ph type="ftr" sz="quarter" idx="11"/>
          </p:nvPr>
        </p:nvSpPr>
        <p:spPr>
          <a:xfrm>
            <a:off x="4165600" y="6356351"/>
            <a:ext cx="3860800" cy="365125"/>
          </a:xfrm>
        </p:spPr>
        <p:txBody>
          <a:bodyPr/>
          <a:lstStyle/>
          <a:p>
            <a:r>
              <a:rPr lang="en-US"/>
              <a:t>NP PAC 51st meeting</a:t>
            </a:r>
            <a:endParaRPr lang="ru-RU"/>
          </a:p>
        </p:txBody>
      </p:sp>
      <p:sp>
        <p:nvSpPr>
          <p:cNvPr id="12" name="Номер слайда 11">
            <a:extLst>
              <a:ext uri="{FF2B5EF4-FFF2-40B4-BE49-F238E27FC236}">
                <a16:creationId xmlns="" xmlns:a16="http://schemas.microsoft.com/office/drawing/2014/main" id="{4B3A2F08-FA67-084A-B845-2CD115B2A1F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AD801-B12E-4A00-8E9E-6CC326DE2565}" type="slidenum">
              <a:rPr lang="ru-RU" smtClean="0"/>
              <a:pPr/>
              <a:t>28</a:t>
            </a:fld>
            <a:endParaRPr lang="ru-RU" dirty="0"/>
          </a:p>
        </p:txBody>
      </p:sp>
      <p:sp>
        <p:nvSpPr>
          <p:cNvPr id="14" name="Прямоугольник 10">
            <a:extLst>
              <a:ext uri="{FF2B5EF4-FFF2-40B4-BE49-F238E27FC236}">
                <a16:creationId xmlns="" xmlns:a16="http://schemas.microsoft.com/office/drawing/2014/main" id="{4B1D5221-C3CD-AB44-B84D-5F28319D8898}"/>
              </a:ext>
            </a:extLst>
          </p:cNvPr>
          <p:cNvSpPr/>
          <p:nvPr/>
        </p:nvSpPr>
        <p:spPr>
          <a:xfrm>
            <a:off x="1358265" y="2351432"/>
            <a:ext cx="1053465" cy="708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5">
            <a:extLst>
              <a:ext uri="{FF2B5EF4-FFF2-40B4-BE49-F238E27FC236}">
                <a16:creationId xmlns="" xmlns:a16="http://schemas.microsoft.com/office/drawing/2014/main" id="{92EEDC39-7030-CB41-8836-B386DA588643}"/>
              </a:ext>
            </a:extLst>
          </p:cNvPr>
          <p:cNvSpPr/>
          <p:nvPr/>
        </p:nvSpPr>
        <p:spPr>
          <a:xfrm>
            <a:off x="1343025" y="1244293"/>
            <a:ext cx="10416356" cy="461665"/>
          </a:xfrm>
          <a:prstGeom prst="rect">
            <a:avLst/>
          </a:prstGeom>
        </p:spPr>
        <p:txBody>
          <a:bodyPr wrap="square">
            <a:spAutoFit/>
          </a:bodyPr>
          <a:lstStyle/>
          <a:p>
            <a:r>
              <a:rPr lang="en-US" sz="2400" b="1" dirty="0">
                <a:solidFill>
                  <a:srgbClr val="0000FF"/>
                </a:solidFill>
              </a:rPr>
              <a:t>Investigation of possibility of the neutron lifetime measurement at IBR-2 beam</a:t>
            </a:r>
            <a:r>
              <a:rPr lang="en-US" b="1" dirty="0">
                <a:solidFill>
                  <a:srgbClr val="0000FF"/>
                </a:solidFill>
              </a:rPr>
              <a:t> </a:t>
            </a:r>
            <a:r>
              <a:rPr lang="en-US" dirty="0"/>
              <a:t>	</a:t>
            </a:r>
          </a:p>
        </p:txBody>
      </p:sp>
      <p:sp>
        <p:nvSpPr>
          <p:cNvPr id="22" name="Овал 1">
            <a:extLst>
              <a:ext uri="{FF2B5EF4-FFF2-40B4-BE49-F238E27FC236}">
                <a16:creationId xmlns="" xmlns:a16="http://schemas.microsoft.com/office/drawing/2014/main" id="{7A9F48B1-5C2B-2249-8972-AEE3AB9978A4}"/>
              </a:ext>
            </a:extLst>
          </p:cNvPr>
          <p:cNvSpPr/>
          <p:nvPr/>
        </p:nvSpPr>
        <p:spPr>
          <a:xfrm>
            <a:off x="982980" y="2562887"/>
            <a:ext cx="251460" cy="2400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8">
            <a:extLst>
              <a:ext uri="{FF2B5EF4-FFF2-40B4-BE49-F238E27FC236}">
                <a16:creationId xmlns="" xmlns:a16="http://schemas.microsoft.com/office/drawing/2014/main" id="{6E0B91FF-5364-6F4F-8404-2F50C3E3639E}"/>
              </a:ext>
            </a:extLst>
          </p:cNvPr>
          <p:cNvSpPr/>
          <p:nvPr/>
        </p:nvSpPr>
        <p:spPr>
          <a:xfrm>
            <a:off x="1358265" y="2647943"/>
            <a:ext cx="1053465"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6">
            <a:extLst>
              <a:ext uri="{FF2B5EF4-FFF2-40B4-BE49-F238E27FC236}">
                <a16:creationId xmlns="" xmlns:a16="http://schemas.microsoft.com/office/drawing/2014/main" id="{678FE311-F938-914C-A141-21E7023389A1}"/>
              </a:ext>
            </a:extLst>
          </p:cNvPr>
          <p:cNvCxnSpPr>
            <a:cxnSpLocks/>
          </p:cNvCxnSpPr>
          <p:nvPr/>
        </p:nvCxnSpPr>
        <p:spPr>
          <a:xfrm>
            <a:off x="320040" y="2682902"/>
            <a:ext cx="1113282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14">
            <a:extLst>
              <a:ext uri="{FF2B5EF4-FFF2-40B4-BE49-F238E27FC236}">
                <a16:creationId xmlns="" xmlns:a16="http://schemas.microsoft.com/office/drawing/2014/main" id="{CBF6EC02-AE77-BC4A-9BBC-5B070A71CCCE}"/>
              </a:ext>
            </a:extLst>
          </p:cNvPr>
          <p:cNvCxnSpPr>
            <a:cxnSpLocks/>
          </p:cNvCxnSpPr>
          <p:nvPr/>
        </p:nvCxnSpPr>
        <p:spPr>
          <a:xfrm flipV="1">
            <a:off x="1218879" y="1912663"/>
            <a:ext cx="9739743" cy="826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15">
            <a:extLst>
              <a:ext uri="{FF2B5EF4-FFF2-40B4-BE49-F238E27FC236}">
                <a16:creationId xmlns="" xmlns:a16="http://schemas.microsoft.com/office/drawing/2014/main" id="{59D8BC1D-BD19-1249-8EB9-C6AA06443A97}"/>
              </a:ext>
            </a:extLst>
          </p:cNvPr>
          <p:cNvCxnSpPr>
            <a:cxnSpLocks/>
          </p:cNvCxnSpPr>
          <p:nvPr/>
        </p:nvCxnSpPr>
        <p:spPr>
          <a:xfrm>
            <a:off x="1236603" y="2632127"/>
            <a:ext cx="9739743" cy="826750"/>
          </a:xfrm>
          <a:prstGeom prst="line">
            <a:avLst/>
          </a:prstGeom>
        </p:spPr>
        <p:style>
          <a:lnRef idx="1">
            <a:schemeClr val="accent1"/>
          </a:lnRef>
          <a:fillRef idx="0">
            <a:schemeClr val="accent1"/>
          </a:fillRef>
          <a:effectRef idx="0">
            <a:schemeClr val="accent1"/>
          </a:effectRef>
          <a:fontRef idx="minor">
            <a:schemeClr val="tx1"/>
          </a:fontRef>
        </p:style>
      </p:cxnSp>
      <p:sp>
        <p:nvSpPr>
          <p:cNvPr id="27" name="Прямоугольник 16">
            <a:extLst>
              <a:ext uri="{FF2B5EF4-FFF2-40B4-BE49-F238E27FC236}">
                <a16:creationId xmlns="" xmlns:a16="http://schemas.microsoft.com/office/drawing/2014/main" id="{C2B4D9CF-C5D4-4B4C-8E50-350DC64C6E05}"/>
              </a:ext>
            </a:extLst>
          </p:cNvPr>
          <p:cNvSpPr/>
          <p:nvPr/>
        </p:nvSpPr>
        <p:spPr>
          <a:xfrm>
            <a:off x="4831081" y="1912663"/>
            <a:ext cx="45719" cy="15462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ru-RU" dirty="0"/>
          </a:p>
        </p:txBody>
      </p:sp>
      <p:cxnSp>
        <p:nvCxnSpPr>
          <p:cNvPr id="28" name="Прямая соединительная линия 18">
            <a:extLst>
              <a:ext uri="{FF2B5EF4-FFF2-40B4-BE49-F238E27FC236}">
                <a16:creationId xmlns="" xmlns:a16="http://schemas.microsoft.com/office/drawing/2014/main" id="{0DD4B1B1-49E5-8745-99B1-92A05A872F02}"/>
              </a:ext>
            </a:extLst>
          </p:cNvPr>
          <p:cNvCxnSpPr>
            <a:cxnSpLocks/>
          </p:cNvCxnSpPr>
          <p:nvPr/>
        </p:nvCxnSpPr>
        <p:spPr>
          <a:xfrm flipH="1">
            <a:off x="1105546" y="2802917"/>
            <a:ext cx="1" cy="1057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0">
            <a:extLst>
              <a:ext uri="{FF2B5EF4-FFF2-40B4-BE49-F238E27FC236}">
                <a16:creationId xmlns="" xmlns:a16="http://schemas.microsoft.com/office/drawing/2014/main" id="{312A8DA5-84A3-4B4F-A0A2-47F36393EE92}"/>
              </a:ext>
            </a:extLst>
          </p:cNvPr>
          <p:cNvCxnSpPr>
            <a:cxnSpLocks/>
            <a:stCxn id="27" idx="2"/>
          </p:cNvCxnSpPr>
          <p:nvPr/>
        </p:nvCxnSpPr>
        <p:spPr>
          <a:xfrm>
            <a:off x="4853941" y="3458877"/>
            <a:ext cx="0" cy="246184"/>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2">
            <a:extLst>
              <a:ext uri="{FF2B5EF4-FFF2-40B4-BE49-F238E27FC236}">
                <a16:creationId xmlns="" xmlns:a16="http://schemas.microsoft.com/office/drawing/2014/main" id="{A6D2EB49-0756-6B4D-8899-5185B3C2324F}"/>
              </a:ext>
            </a:extLst>
          </p:cNvPr>
          <p:cNvSpPr/>
          <p:nvPr/>
        </p:nvSpPr>
        <p:spPr>
          <a:xfrm>
            <a:off x="9831927" y="1909795"/>
            <a:ext cx="45719" cy="15462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1" name="Прямая соединительная линия 24">
            <a:extLst>
              <a:ext uri="{FF2B5EF4-FFF2-40B4-BE49-F238E27FC236}">
                <a16:creationId xmlns="" xmlns:a16="http://schemas.microsoft.com/office/drawing/2014/main" id="{5BD7D260-5790-6E4C-BCCA-E134AC222385}"/>
              </a:ext>
            </a:extLst>
          </p:cNvPr>
          <p:cNvCxnSpPr>
            <a:cxnSpLocks/>
            <a:stCxn id="30" idx="2"/>
          </p:cNvCxnSpPr>
          <p:nvPr/>
        </p:nvCxnSpPr>
        <p:spPr>
          <a:xfrm>
            <a:off x="9854787" y="3456009"/>
            <a:ext cx="0" cy="36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26">
            <a:extLst>
              <a:ext uri="{FF2B5EF4-FFF2-40B4-BE49-F238E27FC236}">
                <a16:creationId xmlns="" xmlns:a16="http://schemas.microsoft.com/office/drawing/2014/main" id="{1A7C52D5-49A7-5E43-A123-6DBB7212D86B}"/>
              </a:ext>
            </a:extLst>
          </p:cNvPr>
          <p:cNvCxnSpPr/>
          <p:nvPr/>
        </p:nvCxnSpPr>
        <p:spPr>
          <a:xfrm>
            <a:off x="1105546" y="3659534"/>
            <a:ext cx="3748394" cy="0"/>
          </a:xfrm>
          <a:prstGeom prst="line">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29">
            <a:extLst>
              <a:ext uri="{FF2B5EF4-FFF2-40B4-BE49-F238E27FC236}">
                <a16:creationId xmlns="" xmlns:a16="http://schemas.microsoft.com/office/drawing/2014/main" id="{7FE884F9-CFCF-0245-90A3-080022138591}"/>
              </a:ext>
            </a:extLst>
          </p:cNvPr>
          <p:cNvCxnSpPr/>
          <p:nvPr/>
        </p:nvCxnSpPr>
        <p:spPr>
          <a:xfrm flipV="1">
            <a:off x="1105546" y="3776904"/>
            <a:ext cx="8749240" cy="83288"/>
          </a:xfrm>
          <a:prstGeom prst="line">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34" name="TextBox 31">
            <a:extLst>
              <a:ext uri="{FF2B5EF4-FFF2-40B4-BE49-F238E27FC236}">
                <a16:creationId xmlns="" xmlns:a16="http://schemas.microsoft.com/office/drawing/2014/main" id="{C1294A53-7A08-AF4D-9AA6-0A5AB128D2FF}"/>
              </a:ext>
            </a:extLst>
          </p:cNvPr>
          <p:cNvSpPr txBox="1"/>
          <p:nvPr/>
        </p:nvSpPr>
        <p:spPr>
          <a:xfrm>
            <a:off x="2503778" y="3267946"/>
            <a:ext cx="360996" cy="369332"/>
          </a:xfrm>
          <a:prstGeom prst="rect">
            <a:avLst/>
          </a:prstGeom>
          <a:noFill/>
        </p:spPr>
        <p:txBody>
          <a:bodyPr wrap="none" rtlCol="0">
            <a:spAutoFit/>
          </a:bodyPr>
          <a:lstStyle/>
          <a:p>
            <a:r>
              <a:rPr lang="en-US" i="1" dirty="0"/>
              <a:t>L</a:t>
            </a:r>
            <a:r>
              <a:rPr lang="en-US" i="1" baseline="-25000" dirty="0"/>
              <a:t>1</a:t>
            </a:r>
            <a:endParaRPr lang="ru-RU" i="1" baseline="-25000" dirty="0"/>
          </a:p>
        </p:txBody>
      </p:sp>
      <p:sp>
        <p:nvSpPr>
          <p:cNvPr id="35" name="TextBox 32">
            <a:extLst>
              <a:ext uri="{FF2B5EF4-FFF2-40B4-BE49-F238E27FC236}">
                <a16:creationId xmlns="" xmlns:a16="http://schemas.microsoft.com/office/drawing/2014/main" id="{A49DDF4D-5CBE-3149-9A01-41539B1FC016}"/>
              </a:ext>
            </a:extLst>
          </p:cNvPr>
          <p:cNvSpPr txBox="1"/>
          <p:nvPr/>
        </p:nvSpPr>
        <p:spPr>
          <a:xfrm>
            <a:off x="5539687" y="3412405"/>
            <a:ext cx="360996" cy="369332"/>
          </a:xfrm>
          <a:prstGeom prst="rect">
            <a:avLst/>
          </a:prstGeom>
          <a:noFill/>
        </p:spPr>
        <p:txBody>
          <a:bodyPr wrap="none" rtlCol="0">
            <a:spAutoFit/>
          </a:bodyPr>
          <a:lstStyle/>
          <a:p>
            <a:r>
              <a:rPr lang="en-US" i="1" dirty="0"/>
              <a:t>L</a:t>
            </a:r>
            <a:r>
              <a:rPr lang="en-US" i="1" baseline="-25000" dirty="0"/>
              <a:t>2</a:t>
            </a:r>
            <a:endParaRPr lang="ru-RU" i="1" baseline="-25000" dirty="0"/>
          </a:p>
        </p:txBody>
      </p:sp>
      <p:sp>
        <p:nvSpPr>
          <p:cNvPr id="36" name="TextBox 3">
            <a:extLst>
              <a:ext uri="{FF2B5EF4-FFF2-40B4-BE49-F238E27FC236}">
                <a16:creationId xmlns="" xmlns:a16="http://schemas.microsoft.com/office/drawing/2014/main" id="{7ED708B8-D791-DB4E-BE8C-941D7D4A5B94}"/>
              </a:ext>
            </a:extLst>
          </p:cNvPr>
          <p:cNvSpPr txBox="1"/>
          <p:nvPr/>
        </p:nvSpPr>
        <p:spPr>
          <a:xfrm>
            <a:off x="265145" y="1762781"/>
            <a:ext cx="2359364" cy="369332"/>
          </a:xfrm>
          <a:prstGeom prst="rect">
            <a:avLst/>
          </a:prstGeom>
          <a:noFill/>
        </p:spPr>
        <p:txBody>
          <a:bodyPr wrap="none" rtlCol="0">
            <a:spAutoFit/>
          </a:bodyPr>
          <a:lstStyle/>
          <a:p>
            <a:r>
              <a:rPr lang="en-US" dirty="0"/>
              <a:t>V. </a:t>
            </a:r>
            <a:r>
              <a:rPr lang="en-US" dirty="0" err="1"/>
              <a:t>Kuznetsov</a:t>
            </a:r>
            <a:r>
              <a:rPr lang="en-US" dirty="0"/>
              <a:t> approach:</a:t>
            </a:r>
            <a:endParaRPr lang="ru-RU" dirty="0"/>
          </a:p>
        </p:txBody>
      </p:sp>
      <p:sp>
        <p:nvSpPr>
          <p:cNvPr id="37" name="Прямоугольник 3">
            <a:extLst>
              <a:ext uri="{FF2B5EF4-FFF2-40B4-BE49-F238E27FC236}">
                <a16:creationId xmlns="" xmlns:a16="http://schemas.microsoft.com/office/drawing/2014/main" id="{55E05B0A-1AD9-EB4C-8684-A9CE4C99307C}"/>
              </a:ext>
            </a:extLst>
          </p:cNvPr>
          <p:cNvSpPr/>
          <p:nvPr/>
        </p:nvSpPr>
        <p:spPr>
          <a:xfrm>
            <a:off x="905377" y="4492277"/>
            <a:ext cx="10366746"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GB" sz="2800" dirty="0"/>
              <a:t>The issue on the appropriateness of allocation of these studies in the form of a project will be decided based on the results of the ongoing test measurements.</a:t>
            </a:r>
          </a:p>
        </p:txBody>
      </p:sp>
    </p:spTree>
    <p:extLst>
      <p:ext uri="{BB962C8B-B14F-4D97-AF65-F5344CB8AC3E}">
        <p14:creationId xmlns="" xmlns:p14="http://schemas.microsoft.com/office/powerpoint/2010/main" val="314950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GB" altLang="ko-KR" sz="2000" b="1" i="1">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en-GB" sz="2000">
              <a:solidFill>
                <a:srgbClr val="C00000"/>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en-GB" smtClean="0"/>
              <a:pPr/>
              <a:t>29</a:t>
            </a:fld>
            <a:endParaRPr lang="en-GB"/>
          </a:p>
        </p:txBody>
      </p:sp>
      <p:graphicFrame>
        <p:nvGraphicFramePr>
          <p:cNvPr id="4" name="Таблица 3">
            <a:extLst>
              <a:ext uri="{FF2B5EF4-FFF2-40B4-BE49-F238E27FC236}">
                <a16:creationId xmlns="" xmlns:a16="http://schemas.microsoft.com/office/drawing/2014/main" id="{9F37AF49-A19B-4646-8F02-5AAEE3EBFC20}"/>
              </a:ext>
            </a:extLst>
          </p:cNvPr>
          <p:cNvGraphicFramePr>
            <a:graphicFrameLocks noGrp="1"/>
          </p:cNvGraphicFramePr>
          <p:nvPr>
            <p:extLst/>
          </p:nvPr>
        </p:nvGraphicFramePr>
        <p:xfrm>
          <a:off x="695400" y="980728"/>
          <a:ext cx="10719829" cy="4009008"/>
        </p:xfrm>
        <a:graphic>
          <a:graphicData uri="http://schemas.openxmlformats.org/drawingml/2006/table">
            <a:tbl>
              <a:tblPr firstRow="1" bandRow="1">
                <a:tableStyleId>{5FD0F851-EC5A-4D38-B0AD-8093EC10F338}</a:tableStyleId>
              </a:tblPr>
              <a:tblGrid>
                <a:gridCol w="10719829">
                  <a:extLst>
                    <a:ext uri="{9D8B030D-6E8A-4147-A177-3AD203B41FA5}">
                      <a16:colId xmlns="" xmlns:a16="http://schemas.microsoft.com/office/drawing/2014/main" val="3192711942"/>
                    </a:ext>
                  </a:extLst>
                </a:gridCol>
              </a:tblGrid>
              <a:tr h="442848">
                <a:tc>
                  <a:txBody>
                    <a:bodyPr/>
                    <a:lstStyle/>
                    <a:p>
                      <a:pPr algn="ctr"/>
                      <a:r>
                        <a:rPr lang="en-GB" sz="2000" u="sng" noProof="0"/>
                        <a:t>The 126 SC recommendations:</a:t>
                      </a:r>
                    </a:p>
                  </a:txBody>
                  <a:tcPr/>
                </a:tc>
                <a:extLst>
                  <a:ext uri="{0D108BD9-81ED-4DB2-BD59-A6C34878D82A}">
                    <a16:rowId xmlns="" xmlns:a16="http://schemas.microsoft.com/office/drawing/2014/main" val="703916049"/>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0" noProof="0"/>
                        <a:t>The Scientific Council appreciates FLNP’s outstanding achievements in the research of fundamental symmetries with polarized neutrons, the wide range of excellent results in the field of applied research within international programmes, and the importance of the work for the development of the accelerator facility carried out at IREN.</a:t>
                      </a:r>
                    </a:p>
                    <a:p>
                      <a:pPr algn="just"/>
                      <a:endParaRPr lang="en-GB" noProof="0"/>
                    </a:p>
                  </a:txBody>
                  <a:tcPr/>
                </a:tc>
                <a:extLst>
                  <a:ext uri="{0D108BD9-81ED-4DB2-BD59-A6C34878D82A}">
                    <a16:rowId xmlns="" xmlns:a16="http://schemas.microsoft.com/office/drawing/2014/main" val="3556968414"/>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noProof="0"/>
                        <a:t>The Scientific Council supports the recommendation of the PAC for Nuclear Physics to extend the theme “Investigations of Neutron Nuclear Interactions and Properties of the Neutron” for 2020–2022 with first priority for further research activities in nuclear physics using FLNP’s neutron facilities: the highly intense pulsed neutron source IREN and the IBR-2 pulsed reactor.</a:t>
                      </a:r>
                    </a:p>
                  </a:txBody>
                  <a:tcPr/>
                </a:tc>
                <a:extLst>
                  <a:ext uri="{0D108BD9-81ED-4DB2-BD59-A6C34878D82A}">
                    <a16:rowId xmlns="" xmlns:a16="http://schemas.microsoft.com/office/drawing/2014/main" val="3612926926"/>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noProof="0" dirty="0"/>
                        <a:t>The FLNP Directorate is advised to focus on the modernization of experimental halls and pavilions with beams of the IREN facility, on the construction of a polarized nuclear target for the work with polarized neutrons at IREN, and on the upgrade of the EG-5 electrostatic generator.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noProof="0" dirty="0"/>
                    </a:p>
                  </a:txBody>
                  <a:tcPr/>
                </a:tc>
                <a:extLst>
                  <a:ext uri="{0D108BD9-81ED-4DB2-BD59-A6C34878D82A}">
                    <a16:rowId xmlns="" xmlns:a16="http://schemas.microsoft.com/office/drawing/2014/main" val="1782638428"/>
                  </a:ext>
                </a:extLst>
              </a:tr>
            </a:tbl>
          </a:graphicData>
        </a:graphic>
      </p:graphicFrame>
    </p:spTree>
    <p:extLst>
      <p:ext uri="{BB962C8B-B14F-4D97-AF65-F5344CB8AC3E}">
        <p14:creationId xmlns="" xmlns:p14="http://schemas.microsoft.com/office/powerpoint/2010/main" val="5868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pic>
        <p:nvPicPr>
          <p:cNvPr id="13" name="Рисунок 12">
            <a:extLst>
              <a:ext uri="{FF2B5EF4-FFF2-40B4-BE49-F238E27FC236}">
                <a16:creationId xmlns="" xmlns:a16="http://schemas.microsoft.com/office/drawing/2014/main" id="{50CFA98D-2A2D-4AE1-9614-A5C7E07E9ED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0200456" y="651170"/>
            <a:ext cx="1872208" cy="1935619"/>
          </a:xfrm>
          <a:prstGeom prst="rect">
            <a:avLst/>
          </a:prstGeom>
        </p:spPr>
      </p:pic>
      <p:sp>
        <p:nvSpPr>
          <p:cNvPr id="14" name="Прямоугольник 13">
            <a:extLst>
              <a:ext uri="{FF2B5EF4-FFF2-40B4-BE49-F238E27FC236}">
                <a16:creationId xmlns="" xmlns:a16="http://schemas.microsoft.com/office/drawing/2014/main" id="{4259143F-7D74-4DD7-9EE3-098962D2C64D}"/>
              </a:ext>
            </a:extLst>
          </p:cNvPr>
          <p:cNvSpPr/>
          <p:nvPr/>
        </p:nvSpPr>
        <p:spPr>
          <a:xfrm>
            <a:off x="10365572" y="2248231"/>
            <a:ext cx="1399742" cy="338554"/>
          </a:xfrm>
          <a:prstGeom prst="rect">
            <a:avLst/>
          </a:prstGeom>
        </p:spPr>
        <p:txBody>
          <a:bodyPr wrap="none">
            <a:spAutoFit/>
          </a:bodyPr>
          <a:lstStyle/>
          <a:p>
            <a:r>
              <a:rPr lang="en-GB" altLang="ru-RU" sz="1600" b="1" kern="0">
                <a:solidFill>
                  <a:schemeClr val="bg1"/>
                </a:solidFill>
              </a:rPr>
              <a:t>Egor  Lychagin</a:t>
            </a:r>
            <a:endParaRPr lang="en-GB" sz="1600">
              <a:solidFill>
                <a:schemeClr val="bg1"/>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3</a:t>
            </a:fld>
            <a:endParaRPr lang="ru-RU" dirty="0"/>
          </a:p>
        </p:txBody>
      </p:sp>
      <p:sp>
        <p:nvSpPr>
          <p:cNvPr id="8" name="Прямоугольник 36">
            <a:extLst>
              <a:ext uri="{FF2B5EF4-FFF2-40B4-BE49-F238E27FC236}">
                <a16:creationId xmlns="" xmlns:a16="http://schemas.microsoft.com/office/drawing/2014/main" id="{35CFE5F4-2702-9440-BC99-C2AB3B29DEA9}"/>
              </a:ext>
            </a:extLst>
          </p:cNvPr>
          <p:cNvSpPr/>
          <p:nvPr/>
        </p:nvSpPr>
        <p:spPr>
          <a:xfrm>
            <a:off x="839416" y="2956173"/>
            <a:ext cx="9959056" cy="280076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In the future the PAC expects more details on the programme of nuclear data measurements, in particular the objectives, the priorities and the complementarity with the worldwide programmes. </a:t>
            </a:r>
          </a:p>
          <a:p>
            <a:pPr marL="285750" indent="-285750">
              <a:spcAft>
                <a:spcPts val="600"/>
              </a:spcAft>
              <a:buFont typeface="Arial" panose="020B0604020202020204" pitchFamily="34" charset="0"/>
              <a:buChar char="•"/>
            </a:pPr>
            <a:endParaRPr lang="en-GB" sz="600" b="1" i="1" dirty="0">
              <a:solidFill>
                <a:srgbClr val="0218EE"/>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The FLNP Directorate is advised to focus on the modernization of experimental halls and pavilions. </a:t>
            </a:r>
          </a:p>
          <a:p>
            <a:pPr marL="285750" indent="-285750">
              <a:spcAft>
                <a:spcPts val="600"/>
              </a:spcAft>
              <a:buFont typeface="Arial" panose="020B0604020202020204" pitchFamily="34" charset="0"/>
              <a:buChar char="•"/>
            </a:pPr>
            <a:endParaRPr lang="en-GB" sz="600" b="1" i="1" dirty="0">
              <a:solidFill>
                <a:srgbClr val="0218EE"/>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b="1" i="1" dirty="0">
                <a:solidFill>
                  <a:srgbClr val="0218EE"/>
                </a:solidFill>
                <a:latin typeface="Arial" panose="020B0604020202020204" pitchFamily="34" charset="0"/>
                <a:cs typeface="Arial" panose="020B0604020202020204" pitchFamily="34" charset="0"/>
              </a:rPr>
              <a:t>The PAC recommends that special attention be given to the beam delivery systems to increase neutron fluxes at the experiment  places. The PAC expects a detailed report on this topic to be presented at the next meeting.</a:t>
            </a:r>
          </a:p>
        </p:txBody>
      </p:sp>
      <p:sp>
        <p:nvSpPr>
          <p:cNvPr id="3" name="ZoneTexte 2">
            <a:extLst>
              <a:ext uri="{FF2B5EF4-FFF2-40B4-BE49-F238E27FC236}">
                <a16:creationId xmlns="" xmlns:a16="http://schemas.microsoft.com/office/drawing/2014/main" id="{2EC62416-BCA6-D74D-ADFD-219BF547E573}"/>
              </a:ext>
            </a:extLst>
          </p:cNvPr>
          <p:cNvSpPr txBox="1"/>
          <p:nvPr/>
        </p:nvSpPr>
        <p:spPr>
          <a:xfrm>
            <a:off x="2523684" y="2099200"/>
            <a:ext cx="6468437" cy="461665"/>
          </a:xfrm>
          <a:prstGeom prst="rect">
            <a:avLst/>
          </a:prstGeom>
          <a:noFill/>
        </p:spPr>
        <p:txBody>
          <a:bodyPr wrap="none" rtlCol="0">
            <a:spAutoFit/>
          </a:bodyPr>
          <a:lstStyle/>
          <a:p>
            <a:r>
              <a:rPr lang="en-GB" sz="2400" b="1" dirty="0"/>
              <a:t>50</a:t>
            </a:r>
            <a:r>
              <a:rPr lang="en-GB" sz="2400" b="1" baseline="30000" dirty="0"/>
              <a:t>th</a:t>
            </a:r>
            <a:r>
              <a:rPr lang="en-GB" sz="2400" b="1" dirty="0"/>
              <a:t> PAC for NP recommendations for this theme</a:t>
            </a:r>
          </a:p>
        </p:txBody>
      </p:sp>
    </p:spTree>
    <p:extLst>
      <p:ext uri="{BB962C8B-B14F-4D97-AF65-F5344CB8AC3E}">
        <p14:creationId xmlns="" xmlns:p14="http://schemas.microsoft.com/office/powerpoint/2010/main" val="195064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796BDC7-5C88-4444-8488-242DF19A130D}" type="slidenum">
              <a:rPr lang="ru-RU" smtClean="0"/>
              <a:pPr/>
              <a:t>30</a:t>
            </a:fld>
            <a:endParaRPr lang="ru-RU"/>
          </a:p>
        </p:txBody>
      </p:sp>
      <p:graphicFrame>
        <p:nvGraphicFramePr>
          <p:cNvPr id="5" name="Таблица 4"/>
          <p:cNvGraphicFramePr>
            <a:graphicFrameLocks noGrp="1"/>
          </p:cNvGraphicFramePr>
          <p:nvPr>
            <p:extLst>
              <p:ext uri="{D42A27DB-BD31-4B8C-83A1-F6EECF244321}">
                <p14:modId xmlns="" xmlns:p14="http://schemas.microsoft.com/office/powerpoint/2010/main" val="2546605523"/>
              </p:ext>
            </p:extLst>
          </p:nvPr>
        </p:nvGraphicFramePr>
        <p:xfrm>
          <a:off x="551388" y="692696"/>
          <a:ext cx="11089238" cy="5688631"/>
        </p:xfrm>
        <a:graphic>
          <a:graphicData uri="http://schemas.openxmlformats.org/drawingml/2006/table">
            <a:tbl>
              <a:tblPr>
                <a:tableStyleId>{616DA210-FB5B-4158-B5E0-FEB733F419BA}</a:tableStyleId>
              </a:tblPr>
              <a:tblGrid>
                <a:gridCol w="1129559">
                  <a:extLst>
                    <a:ext uri="{9D8B030D-6E8A-4147-A177-3AD203B41FA5}">
                      <a16:colId xmlns="" xmlns:a16="http://schemas.microsoft.com/office/drawing/2014/main" val="20000"/>
                    </a:ext>
                  </a:extLst>
                </a:gridCol>
                <a:gridCol w="738559">
                  <a:extLst>
                    <a:ext uri="{9D8B030D-6E8A-4147-A177-3AD203B41FA5}">
                      <a16:colId xmlns="" xmlns:a16="http://schemas.microsoft.com/office/drawing/2014/main" val="20001"/>
                    </a:ext>
                  </a:extLst>
                </a:gridCol>
                <a:gridCol w="1129559">
                  <a:extLst>
                    <a:ext uri="{9D8B030D-6E8A-4147-A177-3AD203B41FA5}">
                      <a16:colId xmlns="" xmlns:a16="http://schemas.microsoft.com/office/drawing/2014/main" val="20002"/>
                    </a:ext>
                  </a:extLst>
                </a:gridCol>
                <a:gridCol w="814587">
                  <a:extLst>
                    <a:ext uri="{9D8B030D-6E8A-4147-A177-3AD203B41FA5}">
                      <a16:colId xmlns="" xmlns:a16="http://schemas.microsoft.com/office/drawing/2014/main" val="20003"/>
                    </a:ext>
                  </a:extLst>
                </a:gridCol>
                <a:gridCol w="868893">
                  <a:extLst>
                    <a:ext uri="{9D8B030D-6E8A-4147-A177-3AD203B41FA5}">
                      <a16:colId xmlns="" xmlns:a16="http://schemas.microsoft.com/office/drawing/2014/main" val="20004"/>
                    </a:ext>
                  </a:extLst>
                </a:gridCol>
                <a:gridCol w="901475">
                  <a:extLst>
                    <a:ext uri="{9D8B030D-6E8A-4147-A177-3AD203B41FA5}">
                      <a16:colId xmlns="" xmlns:a16="http://schemas.microsoft.com/office/drawing/2014/main" val="20005"/>
                    </a:ext>
                  </a:extLst>
                </a:gridCol>
                <a:gridCol w="868893">
                  <a:extLst>
                    <a:ext uri="{9D8B030D-6E8A-4147-A177-3AD203B41FA5}">
                      <a16:colId xmlns="" xmlns:a16="http://schemas.microsoft.com/office/drawing/2014/main" val="20006"/>
                    </a:ext>
                  </a:extLst>
                </a:gridCol>
                <a:gridCol w="901475">
                  <a:extLst>
                    <a:ext uri="{9D8B030D-6E8A-4147-A177-3AD203B41FA5}">
                      <a16:colId xmlns="" xmlns:a16="http://schemas.microsoft.com/office/drawing/2014/main" val="20007"/>
                    </a:ext>
                  </a:extLst>
                </a:gridCol>
                <a:gridCol w="966641">
                  <a:extLst>
                    <a:ext uri="{9D8B030D-6E8A-4147-A177-3AD203B41FA5}">
                      <a16:colId xmlns="" xmlns:a16="http://schemas.microsoft.com/office/drawing/2014/main" val="20008"/>
                    </a:ext>
                  </a:extLst>
                </a:gridCol>
                <a:gridCol w="999227">
                  <a:extLst>
                    <a:ext uri="{9D8B030D-6E8A-4147-A177-3AD203B41FA5}">
                      <a16:colId xmlns="" xmlns:a16="http://schemas.microsoft.com/office/drawing/2014/main" val="20009"/>
                    </a:ext>
                  </a:extLst>
                </a:gridCol>
                <a:gridCol w="999227">
                  <a:extLst>
                    <a:ext uri="{9D8B030D-6E8A-4147-A177-3AD203B41FA5}">
                      <a16:colId xmlns="" xmlns:a16="http://schemas.microsoft.com/office/drawing/2014/main" val="20010"/>
                    </a:ext>
                  </a:extLst>
                </a:gridCol>
                <a:gridCol w="771143">
                  <a:extLst>
                    <a:ext uri="{9D8B030D-6E8A-4147-A177-3AD203B41FA5}">
                      <a16:colId xmlns="" xmlns:a16="http://schemas.microsoft.com/office/drawing/2014/main" val="20011"/>
                    </a:ext>
                  </a:extLst>
                </a:gridCol>
              </a:tblGrid>
              <a:tr h="392964">
                <a:tc rowSpan="3">
                  <a:txBody>
                    <a:bodyPr/>
                    <a:lstStyle/>
                    <a:p>
                      <a:pPr algn="ctr" rtl="0" fontAlgn="b"/>
                      <a:r>
                        <a:rPr lang="en-US" sz="2000" u="none" strike="noStrike" dirty="0">
                          <a:effectLst/>
                        </a:rPr>
                        <a:t>Ion</a:t>
                      </a:r>
                      <a:endParaRPr lang="en-US" sz="20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rowSpan="3">
                  <a:txBody>
                    <a:bodyPr/>
                    <a:lstStyle/>
                    <a:p>
                      <a:pPr algn="ctr" rtl="0" fontAlgn="b"/>
                      <a:r>
                        <a:rPr lang="en-US" sz="1600" u="none" strike="noStrike">
                          <a:effectLst/>
                        </a:rPr>
                        <a:t>Energy</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gridSpan="5">
                  <a:txBody>
                    <a:bodyPr/>
                    <a:lstStyle/>
                    <a:p>
                      <a:pPr algn="ctr" rtl="0" fontAlgn="b"/>
                      <a:r>
                        <a:rPr lang="en-US" sz="1900" u="none" strike="noStrike" dirty="0">
                          <a:effectLst/>
                        </a:rPr>
                        <a:t>Intensity (</a:t>
                      </a:r>
                      <a:r>
                        <a:rPr lang="en-US" sz="1900" u="none" strike="noStrike" dirty="0" err="1">
                          <a:effectLst/>
                        </a:rPr>
                        <a:t>puA</a:t>
                      </a:r>
                      <a:r>
                        <a:rPr lang="en-US" sz="1900" u="none" strike="noStrike" dirty="0">
                          <a:effectLst/>
                        </a:rPr>
                        <a:t>)</a:t>
                      </a:r>
                      <a:endParaRPr lang="en-US" sz="1900" b="0" i="0" u="none" strike="noStrike" dirty="0">
                        <a:solidFill>
                          <a:srgbClr val="000000"/>
                        </a:solidFill>
                        <a:effectLst/>
                        <a:latin typeface="Calibri" panose="020F0502020204030204" pitchFamily="34" charset="0"/>
                      </a:endParaRPr>
                    </a:p>
                  </a:txBody>
                  <a:tcPr marL="4963" marR="4963" marT="4963" marB="0" anchor="b">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gridSpan="5">
                  <a:txBody>
                    <a:bodyPr/>
                    <a:lstStyle/>
                    <a:p>
                      <a:pPr algn="ctr" rtl="0" fontAlgn="b"/>
                      <a:r>
                        <a:rPr lang="en-US" sz="1600" u="none" strike="noStrike" dirty="0">
                          <a:effectLst/>
                        </a:rPr>
                        <a:t> </a:t>
                      </a:r>
                      <a:r>
                        <a:rPr lang="en-US" sz="1900" u="none" strike="noStrike" dirty="0">
                          <a:effectLst/>
                        </a:rPr>
                        <a:t>Efficiency (%)</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tc rowSpan="2" hMerge="1">
                  <a:txBody>
                    <a:bodyPr/>
                    <a:lstStyle/>
                    <a:p>
                      <a:endParaRPr lang="ru-RU"/>
                    </a:p>
                  </a:txBody>
                  <a:tcPr/>
                </a:tc>
                <a:extLst>
                  <a:ext uri="{0D108BD9-81ED-4DB2-BD59-A6C34878D82A}">
                    <a16:rowId xmlns="" xmlns:a16="http://schemas.microsoft.com/office/drawing/2014/main" val="10000"/>
                  </a:ext>
                </a:extLst>
              </a:tr>
              <a:tr h="499003">
                <a:tc vMerge="1">
                  <a:txBody>
                    <a:bodyPr/>
                    <a:lstStyle/>
                    <a:p>
                      <a:endParaRPr lang="ru-RU"/>
                    </a:p>
                  </a:txBody>
                  <a:tcPr/>
                </a:tc>
                <a:tc vMerge="1">
                  <a:txBody>
                    <a:bodyPr/>
                    <a:lstStyle/>
                    <a:p>
                      <a:endParaRPr lang="ru-RU"/>
                    </a:p>
                  </a:txBody>
                  <a:tcPr/>
                </a:tc>
                <a:tc gridSpan="2">
                  <a:txBody>
                    <a:bodyPr/>
                    <a:lstStyle/>
                    <a:p>
                      <a:pPr algn="ctr" rtl="0" fontAlgn="b"/>
                      <a:r>
                        <a:rPr lang="en-US" sz="1600" u="none" strike="noStrike" dirty="0">
                          <a:effectLst/>
                        </a:rPr>
                        <a:t>axial injection</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hMerge="1">
                  <a:txBody>
                    <a:bodyPr/>
                    <a:lstStyle/>
                    <a:p>
                      <a:endParaRPr lang="ru-RU"/>
                    </a:p>
                  </a:txBody>
                  <a:tcPr/>
                </a:tc>
                <a:tc gridSpan="2">
                  <a:txBody>
                    <a:bodyPr/>
                    <a:lstStyle/>
                    <a:p>
                      <a:pPr algn="ctr" rtl="0" fontAlgn="b"/>
                      <a:r>
                        <a:rPr lang="en-US" sz="1600" u="none" strike="noStrike" dirty="0">
                          <a:effectLst/>
                        </a:rPr>
                        <a:t>cyclotron</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hMerge="1">
                  <a:txBody>
                    <a:bodyPr/>
                    <a:lstStyle/>
                    <a:p>
                      <a:endParaRPr lang="ru-RU"/>
                    </a:p>
                  </a:txBody>
                  <a:tcPr/>
                </a:tc>
                <a:tc rowSpan="2">
                  <a:txBody>
                    <a:bodyPr/>
                    <a:lstStyle/>
                    <a:p>
                      <a:pPr algn="ctr" rtl="0" fontAlgn="b"/>
                      <a:r>
                        <a:rPr lang="en-US" sz="1300" u="none" strike="noStrike" dirty="0">
                          <a:effectLst/>
                        </a:rPr>
                        <a:t>Transport Channel</a:t>
                      </a:r>
                      <a:endParaRPr lang="en-US" sz="13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gridSpan="5"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extLst>
                  <a:ext uri="{0D108BD9-81ED-4DB2-BD59-A6C34878D82A}">
                    <a16:rowId xmlns="" xmlns:a16="http://schemas.microsoft.com/office/drawing/2014/main" val="10001"/>
                  </a:ext>
                </a:extLst>
              </a:tr>
              <a:tr h="810879">
                <a:tc vMerge="1">
                  <a:txBody>
                    <a:bodyPr/>
                    <a:lstStyle/>
                    <a:p>
                      <a:endParaRPr lang="ru-RU"/>
                    </a:p>
                  </a:txBody>
                  <a:tcPr/>
                </a:tc>
                <a:tc vMerge="1">
                  <a:txBody>
                    <a:bodyPr/>
                    <a:lstStyle/>
                    <a:p>
                      <a:endParaRPr lang="ru-RU"/>
                    </a:p>
                  </a:txBody>
                  <a:tcPr/>
                </a:tc>
                <a:tc>
                  <a:txBody>
                    <a:bodyPr/>
                    <a:lstStyle/>
                    <a:p>
                      <a:pPr algn="ctr" rtl="0" fontAlgn="b"/>
                      <a:r>
                        <a:rPr lang="en-US" sz="1800" u="none" strike="noStrike" dirty="0">
                          <a:effectLst/>
                        </a:rPr>
                        <a:t>After separation</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en-US" sz="1800" u="none" strike="noStrike" dirty="0">
                          <a:effectLst/>
                        </a:rPr>
                        <a:t>vertical part</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800" u="none" strike="noStrike" dirty="0">
                          <a:effectLst/>
                        </a:rPr>
                        <a:t>r=400</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800" u="none" strike="noStrike" dirty="0">
                          <a:effectLst/>
                        </a:rPr>
                        <a:t>r=1770</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vMerge="1">
                  <a:txBody>
                    <a:bodyPr/>
                    <a:lstStyle/>
                    <a:p>
                      <a:endParaRPr lang="ru-RU"/>
                    </a:p>
                  </a:txBody>
                  <a:tcPr/>
                </a:tc>
                <a:tc>
                  <a:txBody>
                    <a:bodyPr/>
                    <a:lstStyle/>
                    <a:p>
                      <a:pPr algn="ctr" rtl="0" fontAlgn="b"/>
                      <a:r>
                        <a:rPr lang="en-US" sz="1600" u="none" strike="noStrike" dirty="0">
                          <a:effectLst/>
                        </a:rPr>
                        <a:t>Axial injection</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800" u="none" strike="noStrike" dirty="0">
                          <a:effectLst/>
                        </a:rPr>
                        <a:t>capture</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600" u="none" strike="noStrike" dirty="0">
                          <a:effectLst/>
                        </a:rPr>
                        <a:t>Cyclotron</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600" u="none" strike="noStrike" dirty="0">
                          <a:effectLst/>
                        </a:rPr>
                        <a:t>Extraction</a:t>
                      </a:r>
                      <a:endParaRPr lang="en-US" sz="1600" b="0" i="0" u="none" strike="noStrike" dirty="0">
                        <a:solidFill>
                          <a:srgbClr val="000000"/>
                        </a:solidFill>
                        <a:effectLst/>
                        <a:latin typeface="Calibri" panose="020F0502020204030204" pitchFamily="34" charset="0"/>
                      </a:endParaRPr>
                    </a:p>
                  </a:txBody>
                  <a:tcPr marL="4963" marR="4963" marT="4963" marB="0" anchor="ctr">
                    <a:solidFill>
                      <a:schemeClr val="tx2">
                        <a:lumMod val="20000"/>
                        <a:lumOff val="80000"/>
                      </a:schemeClr>
                    </a:solidFill>
                  </a:tcPr>
                </a:tc>
                <a:tc>
                  <a:txBody>
                    <a:bodyPr/>
                    <a:lstStyle/>
                    <a:p>
                      <a:pPr algn="ctr" rtl="0"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extLst>
                  <a:ext uri="{0D108BD9-81ED-4DB2-BD59-A6C34878D82A}">
                    <a16:rowId xmlns="" xmlns:a16="http://schemas.microsoft.com/office/drawing/2014/main" val="10002"/>
                  </a:ext>
                </a:extLst>
              </a:tr>
              <a:tr h="442865">
                <a:tc>
                  <a:txBody>
                    <a:bodyPr/>
                    <a:lstStyle/>
                    <a:p>
                      <a:pPr algn="ctr" rtl="0" fontAlgn="ctr"/>
                      <a:r>
                        <a:rPr lang="en-US" sz="2000" u="none" strike="noStrike" baseline="30000" dirty="0">
                          <a:effectLst/>
                        </a:rPr>
                        <a:t>40</a:t>
                      </a:r>
                      <a:r>
                        <a:rPr lang="en-US" sz="2000" u="none" strike="noStrike" dirty="0">
                          <a:effectLst/>
                        </a:rPr>
                        <a:t>Ar</a:t>
                      </a:r>
                      <a:r>
                        <a:rPr lang="en-US" sz="2000" u="none" strike="noStrike" baseline="30000" dirty="0">
                          <a:effectLst/>
                        </a:rPr>
                        <a:t>+7</a:t>
                      </a:r>
                      <a:endParaRPr lang="en-US" sz="20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236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14,3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12,9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7,7</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6,3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90,2%</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69,8%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a:effectLst/>
                        </a:rPr>
                        <a:t>85,6%</a:t>
                      </a:r>
                      <a:endParaRPr lang="ru-RU" sz="1900" b="0" i="0" u="none" strike="noStrike">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81,8%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2"/>
                    </a:solidFill>
                  </a:tcPr>
                </a:tc>
                <a:tc>
                  <a:txBody>
                    <a:bodyPr/>
                    <a:lstStyle/>
                    <a:p>
                      <a:pPr algn="ctr" rtl="0" fontAlgn="b"/>
                      <a:r>
                        <a:rPr lang="ru-RU" sz="1900" u="none" strike="noStrike" dirty="0">
                          <a:effectLst/>
                        </a:rPr>
                        <a:t>44,0%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extLst>
                  <a:ext uri="{0D108BD9-81ED-4DB2-BD59-A6C34878D82A}">
                    <a16:rowId xmlns="" xmlns:a16="http://schemas.microsoft.com/office/drawing/2014/main" val="10003"/>
                  </a:ext>
                </a:extLst>
              </a:tr>
              <a:tr h="442865">
                <a:tc>
                  <a:txBody>
                    <a:bodyPr/>
                    <a:lstStyle/>
                    <a:p>
                      <a:pPr algn="ctr" rtl="0" fontAlgn="ctr"/>
                      <a:r>
                        <a:rPr lang="en-US" sz="2000" u="none" strike="noStrike" baseline="30000" dirty="0">
                          <a:effectLst/>
                        </a:rPr>
                        <a:t>40</a:t>
                      </a:r>
                      <a:r>
                        <a:rPr lang="en-US" sz="2000" u="none" strike="noStrike" dirty="0">
                          <a:effectLst/>
                        </a:rPr>
                        <a:t>Ar</a:t>
                      </a:r>
                      <a:r>
                        <a:rPr lang="en-US" sz="2000" u="none" strike="noStrike" baseline="30000" dirty="0">
                          <a:effectLst/>
                        </a:rPr>
                        <a:t>+7</a:t>
                      </a:r>
                      <a:endParaRPr lang="en-US" sz="20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195</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28,7</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ru-RU" sz="1900" u="none" strike="noStrike" dirty="0">
                          <a:effectLst/>
                        </a:rPr>
                        <a:t>24,7</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17,1</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14,2</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10,4</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ru-RU" sz="1900" u="none" strike="noStrike" dirty="0">
                          <a:effectLst/>
                        </a:rPr>
                        <a:t>86,0%</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69,1%</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83,5%</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73,2%</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ru-RU" sz="1900" u="none" strike="noStrike" dirty="0">
                          <a:effectLst/>
                        </a:rPr>
                        <a:t>36,4%</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4"/>
                  </a:ext>
                </a:extLst>
              </a:tr>
              <a:tr h="442865">
                <a:tc>
                  <a:txBody>
                    <a:bodyPr/>
                    <a:lstStyle/>
                    <a:p>
                      <a:pPr algn="ctr" rtl="0" fontAlgn="b"/>
                      <a:r>
                        <a:rPr lang="en-US" sz="2000" u="none" strike="noStrike" baseline="30000" dirty="0">
                          <a:effectLst/>
                        </a:rPr>
                        <a:t>48</a:t>
                      </a:r>
                      <a:r>
                        <a:rPr lang="en-US" sz="2000" u="none" strike="noStrike" dirty="0">
                          <a:effectLst/>
                        </a:rPr>
                        <a:t>Ca</a:t>
                      </a:r>
                      <a:r>
                        <a:rPr lang="en-US" sz="2000" u="none" strike="noStrike" baseline="30000" dirty="0">
                          <a:effectLst/>
                        </a:rPr>
                        <a:t>+7</a:t>
                      </a:r>
                      <a:endParaRPr lang="en-US" sz="2000" b="0" i="0" u="none" strike="noStrike" dirty="0">
                        <a:solidFill>
                          <a:srgbClr val="000000"/>
                        </a:solidFill>
                        <a:effectLst/>
                        <a:latin typeface="Calibri" panose="020F0502020204030204" pitchFamily="34" charset="0"/>
                      </a:endParaRPr>
                    </a:p>
                  </a:txBody>
                  <a:tcPr marL="4963" marR="4963" marT="496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240</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12,6</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ru-RU" sz="1900" u="none" strike="noStrike" dirty="0">
                          <a:effectLst/>
                        </a:rPr>
                        <a:t>11,3</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7,6</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6,5</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4,8</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ru-RU" sz="1900" u="none" strike="noStrike" dirty="0">
                          <a:effectLst/>
                        </a:rPr>
                        <a:t>90,0%</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67,4%</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85,3%</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73,5%</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rtl="0" fontAlgn="b"/>
                      <a:r>
                        <a:rPr lang="ru-RU" sz="1900" u="none" strike="noStrike" dirty="0">
                          <a:effectLst/>
                        </a:rPr>
                        <a:t>38,0%</a:t>
                      </a:r>
                      <a:endParaRPr lang="ru-RU" sz="1900" b="0" i="0" u="none" strike="noStrike" dirty="0">
                        <a:solidFill>
                          <a:srgbClr val="000000"/>
                        </a:solidFill>
                        <a:effectLst/>
                        <a:latin typeface="Calibri" panose="020F0502020204030204" pitchFamily="34" charset="0"/>
                      </a:endParaRPr>
                    </a:p>
                  </a:txBody>
                  <a:tcPr marL="4963" marR="4963" marT="49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5"/>
                  </a:ext>
                </a:extLst>
              </a:tr>
              <a:tr h="442865">
                <a:tc>
                  <a:txBody>
                    <a:bodyPr/>
                    <a:lstStyle/>
                    <a:p>
                      <a:pPr algn="ctr" rtl="0" fontAlgn="b"/>
                      <a:r>
                        <a:rPr lang="en-US" sz="2000" u="none" strike="noStrike" baseline="30000" dirty="0">
                          <a:effectLst/>
                        </a:rPr>
                        <a:t>48</a:t>
                      </a:r>
                      <a:r>
                        <a:rPr lang="en-US" sz="2000" u="none" strike="noStrike" dirty="0">
                          <a:effectLst/>
                        </a:rPr>
                        <a:t>Ca</a:t>
                      </a:r>
                      <a:r>
                        <a:rPr lang="en-US" sz="2000" u="none" strike="noStrike" baseline="30000" dirty="0">
                          <a:effectLst/>
                        </a:rPr>
                        <a:t>+7</a:t>
                      </a:r>
                      <a:endParaRPr lang="en-US" sz="2000" b="0" i="0" u="none" strike="noStrike" dirty="0">
                        <a:solidFill>
                          <a:srgbClr val="000000"/>
                        </a:solidFill>
                        <a:effectLst/>
                        <a:latin typeface="Calibri" panose="020F0502020204030204" pitchFamily="34" charset="0"/>
                      </a:endParaRPr>
                    </a:p>
                  </a:txBody>
                  <a:tcPr marL="4963" marR="4963" marT="4963"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rtl="0" fontAlgn="b"/>
                      <a:r>
                        <a:rPr lang="ru-RU" sz="1900" u="none" strike="noStrike" dirty="0">
                          <a:effectLst/>
                        </a:rPr>
                        <a:t>240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10,9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6,9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6,1</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5,2</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90,0%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70,9%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88,2%</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84,8%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47,7%</a:t>
                      </a:r>
                      <a:endParaRPr lang="ru-RU" sz="1900" b="0" i="0" u="none" strike="noStrike" dirty="0">
                        <a:solidFill>
                          <a:srgbClr val="000000"/>
                        </a:solidFill>
                        <a:effectLst/>
                        <a:latin typeface="Calibri" panose="020F0502020204030204" pitchFamily="34" charset="0"/>
                      </a:endParaRPr>
                    </a:p>
                  </a:txBody>
                  <a:tcPr marL="4963" marR="4963" marT="4963"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0006"/>
                  </a:ext>
                </a:extLst>
              </a:tr>
              <a:tr h="442865">
                <a:tc>
                  <a:txBody>
                    <a:bodyPr/>
                    <a:lstStyle/>
                    <a:p>
                      <a:pPr algn="ctr" rtl="0" fontAlgn="ctr"/>
                      <a:r>
                        <a:rPr lang="en-US" sz="2000" u="none" strike="noStrike" baseline="30000" dirty="0">
                          <a:effectLst/>
                        </a:rPr>
                        <a:t>48</a:t>
                      </a:r>
                      <a:r>
                        <a:rPr lang="en-US" sz="2000" u="none" strike="noStrike" dirty="0">
                          <a:effectLst/>
                        </a:rPr>
                        <a:t>Ca</a:t>
                      </a:r>
                      <a:r>
                        <a:rPr lang="en-US" sz="2000" u="none" strike="noStrike" baseline="30000" dirty="0">
                          <a:effectLst/>
                        </a:rPr>
                        <a:t>+8</a:t>
                      </a:r>
                      <a:endParaRPr lang="en-US" sz="2000" b="0" i="0" u="none" strike="noStrike" dirty="0">
                        <a:solidFill>
                          <a:srgbClr val="000000"/>
                        </a:solidFill>
                        <a:effectLst/>
                        <a:latin typeface="Calibri" panose="020F0502020204030204" pitchFamily="34" charset="0"/>
                      </a:endParaRPr>
                    </a:p>
                  </a:txBody>
                  <a:tcPr marL="4963" marR="4963" marT="4963" marB="0" anchor="ctr">
                    <a:lnL w="12700" cap="flat" cmpd="sng" algn="ctr">
                      <a:solidFill>
                        <a:schemeClr val="tx1"/>
                      </a:solidFill>
                      <a:prstDash val="solid"/>
                      <a:round/>
                      <a:headEnd type="none" w="med" len="med"/>
                      <a:tailEnd type="none" w="med" len="med"/>
                    </a:lnL>
                    <a:solidFill>
                      <a:schemeClr val="accent3">
                        <a:lumMod val="20000"/>
                        <a:lumOff val="80000"/>
                      </a:schemeClr>
                    </a:solidFill>
                  </a:tcPr>
                </a:tc>
                <a:tc>
                  <a:txBody>
                    <a:bodyPr/>
                    <a:lstStyle/>
                    <a:p>
                      <a:pPr algn="ctr" rtl="0" fontAlgn="b"/>
                      <a:r>
                        <a:rPr lang="ru-RU" sz="1900" u="none" strike="noStrike" dirty="0">
                          <a:effectLst/>
                        </a:rPr>
                        <a:t>230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4,4</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4</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a:effectLst/>
                        </a:rPr>
                        <a:t>2,8</a:t>
                      </a:r>
                      <a:endParaRPr lang="ru-RU" sz="1900" b="0" i="0" u="none" strike="noStrike">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2,4</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1,9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90,1%</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68,8%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86,9%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80,8%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43,4%</a:t>
                      </a:r>
                      <a:endParaRPr lang="ru-RU" sz="1900" b="0" i="0" u="none" strike="noStrike" dirty="0">
                        <a:solidFill>
                          <a:srgbClr val="000000"/>
                        </a:solidFill>
                        <a:effectLst/>
                        <a:latin typeface="Calibri" panose="020F0502020204030204" pitchFamily="34" charset="0"/>
                      </a:endParaRPr>
                    </a:p>
                  </a:txBody>
                  <a:tcPr marL="4963" marR="4963" marT="4963" marB="0"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 xmlns:a16="http://schemas.microsoft.com/office/drawing/2014/main" val="10007"/>
                  </a:ext>
                </a:extLst>
              </a:tr>
              <a:tr h="442865">
                <a:tc>
                  <a:txBody>
                    <a:bodyPr/>
                    <a:lstStyle/>
                    <a:p>
                      <a:pPr algn="ctr" rtl="0" fontAlgn="ctr"/>
                      <a:r>
                        <a:rPr lang="en-US" sz="2000" u="none" strike="noStrike" baseline="30000" dirty="0">
                          <a:effectLst/>
                        </a:rPr>
                        <a:t>48</a:t>
                      </a:r>
                      <a:r>
                        <a:rPr lang="en-US" sz="2000" u="none" strike="noStrike" dirty="0">
                          <a:effectLst/>
                        </a:rPr>
                        <a:t>Ca</a:t>
                      </a:r>
                      <a:r>
                        <a:rPr lang="en-US" sz="2000" u="none" strike="noStrike" baseline="30000" dirty="0">
                          <a:effectLst/>
                        </a:rPr>
                        <a:t>+9</a:t>
                      </a:r>
                      <a:endParaRPr lang="en-US" sz="2000" b="0" i="0" u="none" strike="noStrike" dirty="0">
                        <a:solidFill>
                          <a:srgbClr val="000000"/>
                        </a:solidFill>
                        <a:effectLst/>
                        <a:latin typeface="Calibri" panose="020F0502020204030204" pitchFamily="34" charset="0"/>
                      </a:endParaRPr>
                    </a:p>
                  </a:txBody>
                  <a:tcPr marL="4963" marR="4963" marT="496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230</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6,1</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ru-RU" sz="1900" u="none" strike="noStrike" dirty="0">
                          <a:effectLst/>
                        </a:rPr>
                        <a:t>5,5</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4,6</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3,3</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2,3</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ru-RU" sz="1900" u="none" strike="noStrike" dirty="0">
                          <a:effectLst/>
                        </a:rPr>
                        <a:t>90,0%</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84,1%</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70,4%</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70,6%</a:t>
                      </a:r>
                      <a:endParaRPr lang="ru-RU" sz="1900" b="0" i="0" u="none" strike="noStrike" dirty="0">
                        <a:solidFill>
                          <a:srgbClr val="000000"/>
                        </a:solidFill>
                        <a:effectLst/>
                        <a:latin typeface="Calibri" panose="020F0502020204030204" pitchFamily="34" charset="0"/>
                      </a:endParaRPr>
                    </a:p>
                  </a:txBody>
                  <a:tcPr marL="4963" marR="4963" marT="4963"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rtl="0" fontAlgn="b"/>
                      <a:r>
                        <a:rPr lang="ru-RU" sz="1900" u="none" strike="noStrike" dirty="0">
                          <a:effectLst/>
                        </a:rPr>
                        <a:t>37,6%</a:t>
                      </a:r>
                      <a:endParaRPr lang="ru-RU" sz="1900" b="0" i="0" u="none" strike="noStrike" dirty="0">
                        <a:solidFill>
                          <a:srgbClr val="000000"/>
                        </a:solidFill>
                        <a:effectLst/>
                        <a:latin typeface="Calibri" panose="020F0502020204030204" pitchFamily="34" charset="0"/>
                      </a:endParaRPr>
                    </a:p>
                  </a:txBody>
                  <a:tcPr marL="4963" marR="4963" marT="49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8"/>
                  </a:ext>
                </a:extLst>
              </a:tr>
              <a:tr h="442865">
                <a:tc>
                  <a:txBody>
                    <a:bodyPr/>
                    <a:lstStyle/>
                    <a:p>
                      <a:pPr algn="ctr" rtl="0" fontAlgn="ctr"/>
                      <a:r>
                        <a:rPr lang="en-US" sz="2000" u="none" strike="noStrike" baseline="30000" dirty="0">
                          <a:effectLst/>
                        </a:rPr>
                        <a:t>48</a:t>
                      </a:r>
                      <a:r>
                        <a:rPr lang="en-US" sz="2000" u="none" strike="noStrike" dirty="0">
                          <a:effectLst/>
                        </a:rPr>
                        <a:t>Ca</a:t>
                      </a:r>
                      <a:r>
                        <a:rPr lang="en-US" sz="2000" u="none" strike="noStrike" baseline="30000" dirty="0">
                          <a:effectLst/>
                        </a:rPr>
                        <a:t>+10</a:t>
                      </a:r>
                      <a:r>
                        <a:rPr lang="en-US" sz="2000" u="none" strike="noStrike" dirty="0">
                          <a:effectLst/>
                        </a:rPr>
                        <a:t> </a:t>
                      </a:r>
                      <a:r>
                        <a:rPr lang="en-US" sz="2000" b="1" u="none" strike="noStrike" dirty="0">
                          <a:effectLst/>
                        </a:rPr>
                        <a:t>B</a:t>
                      </a:r>
                      <a:endParaRPr lang="en-US" sz="2000" b="1"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240</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9</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ru-RU" sz="1900" u="none" strike="noStrike" dirty="0">
                          <a:effectLst/>
                        </a:rPr>
                        <a:t>8,07</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5,58</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5,1</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4,7</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rtl="0" fontAlgn="b"/>
                      <a:r>
                        <a:rPr lang="ru-RU" sz="1900" u="none" strike="noStrike" dirty="0">
                          <a:effectLst/>
                        </a:rPr>
                        <a:t>90,0%</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69,2%</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91,4%</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91,4%</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rtl="0" fontAlgn="b"/>
                      <a:r>
                        <a:rPr lang="ru-RU" sz="1900" u="none" strike="noStrike" dirty="0">
                          <a:effectLst/>
                        </a:rPr>
                        <a:t>51,9%</a:t>
                      </a:r>
                      <a:endParaRPr lang="ru-RU" sz="1900" b="0" i="0" u="none" strike="noStrike" dirty="0">
                        <a:solidFill>
                          <a:srgbClr val="000000"/>
                        </a:solidFill>
                        <a:effectLst/>
                        <a:latin typeface="Calibri" panose="020F0502020204030204" pitchFamily="34" charset="0"/>
                      </a:endParaRPr>
                    </a:p>
                  </a:txBody>
                  <a:tcPr marL="4963" marR="4963" marT="4963" marB="0" anchor="ct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9"/>
                  </a:ext>
                </a:extLst>
              </a:tr>
              <a:tr h="442865">
                <a:tc>
                  <a:txBody>
                    <a:bodyPr/>
                    <a:lstStyle/>
                    <a:p>
                      <a:pPr algn="ctr" rtl="0" fontAlgn="ctr"/>
                      <a:r>
                        <a:rPr lang="en-US" sz="2000" u="none" strike="noStrike" baseline="30000" dirty="0">
                          <a:effectLst/>
                        </a:rPr>
                        <a:t>48</a:t>
                      </a:r>
                      <a:r>
                        <a:rPr lang="en-US" sz="2000" u="none" strike="noStrike" dirty="0">
                          <a:effectLst/>
                        </a:rPr>
                        <a:t>Ca</a:t>
                      </a:r>
                      <a:r>
                        <a:rPr lang="en-US" sz="2000" u="none" strike="noStrike" baseline="30000" dirty="0">
                          <a:effectLst/>
                        </a:rPr>
                        <a:t>+10</a:t>
                      </a:r>
                      <a:r>
                        <a:rPr lang="en-US" sz="2000" u="none" strike="noStrike" dirty="0">
                          <a:effectLst/>
                        </a:rPr>
                        <a:t> </a:t>
                      </a:r>
                      <a:r>
                        <a:rPr lang="en-US" sz="2000" b="1" u="none" strike="noStrike" dirty="0">
                          <a:effectLst/>
                        </a:rPr>
                        <a:t>B</a:t>
                      </a:r>
                      <a:endParaRPr lang="en-US" sz="2000" b="1"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a:effectLst/>
                        </a:rPr>
                        <a:t>240</a:t>
                      </a:r>
                      <a:endParaRPr lang="ru-RU" sz="1900" b="0" i="0" u="none" strike="noStrike">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8,3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7,5</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5,5</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5</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4,3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90,0%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73,6%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90,2%</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86,3%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3">
                        <a:lumMod val="20000"/>
                        <a:lumOff val="80000"/>
                      </a:schemeClr>
                    </a:solidFill>
                  </a:tcPr>
                </a:tc>
                <a:tc>
                  <a:txBody>
                    <a:bodyPr/>
                    <a:lstStyle/>
                    <a:p>
                      <a:pPr algn="ctr" rtl="0" fontAlgn="b"/>
                      <a:r>
                        <a:rPr lang="ru-RU" sz="1900" u="none" strike="noStrike" dirty="0">
                          <a:effectLst/>
                        </a:rPr>
                        <a:t>51,6%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extLst>
                  <a:ext uri="{0D108BD9-81ED-4DB2-BD59-A6C34878D82A}">
                    <a16:rowId xmlns="" xmlns:a16="http://schemas.microsoft.com/office/drawing/2014/main" val="10010"/>
                  </a:ext>
                </a:extLst>
              </a:tr>
              <a:tr h="442865">
                <a:tc>
                  <a:txBody>
                    <a:bodyPr/>
                    <a:lstStyle/>
                    <a:p>
                      <a:pPr algn="ctr" rtl="0" fontAlgn="ctr"/>
                      <a:r>
                        <a:rPr lang="en-US" sz="2000" u="none" strike="noStrike" baseline="30000" dirty="0">
                          <a:effectLst/>
                        </a:rPr>
                        <a:t>84</a:t>
                      </a:r>
                      <a:r>
                        <a:rPr lang="en-US" sz="2000" u="none" strike="noStrike" dirty="0">
                          <a:effectLst/>
                        </a:rPr>
                        <a:t>Kr</a:t>
                      </a:r>
                      <a:r>
                        <a:rPr lang="en-US" sz="2000" u="none" strike="noStrike" baseline="30000" dirty="0">
                          <a:effectLst/>
                        </a:rPr>
                        <a:t>+14</a:t>
                      </a:r>
                      <a:endParaRPr lang="en-US" sz="20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a:effectLst/>
                        </a:rPr>
                        <a:t>496</a:t>
                      </a:r>
                      <a:endParaRPr lang="ru-RU" sz="1900" b="0" i="0" u="none" strike="noStrike">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3,1</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2,8</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1,7</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1,6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1,4</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tc>
                  <a:txBody>
                    <a:bodyPr/>
                    <a:lstStyle/>
                    <a:p>
                      <a:pPr algn="ctr" rtl="0" fontAlgn="b"/>
                      <a:r>
                        <a:rPr lang="ru-RU" sz="1900" u="none" strike="noStrike" dirty="0">
                          <a:effectLst/>
                        </a:rPr>
                        <a:t>90,6%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60,0%</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92,9%</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92,3%</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bg1">
                        <a:lumMod val="95000"/>
                      </a:schemeClr>
                    </a:solidFill>
                  </a:tcPr>
                </a:tc>
                <a:tc>
                  <a:txBody>
                    <a:bodyPr/>
                    <a:lstStyle/>
                    <a:p>
                      <a:pPr algn="ctr" rtl="0" fontAlgn="b"/>
                      <a:r>
                        <a:rPr lang="ru-RU" sz="1900" u="none" strike="noStrike" dirty="0">
                          <a:effectLst/>
                        </a:rPr>
                        <a:t>46,6%</a:t>
                      </a:r>
                      <a:endParaRPr lang="ru-RU" sz="1900" b="0" i="0" u="none" strike="noStrike" dirty="0">
                        <a:solidFill>
                          <a:srgbClr val="000000"/>
                        </a:solidFill>
                        <a:effectLst/>
                        <a:latin typeface="Calibri" panose="020F0502020204030204" pitchFamily="34" charset="0"/>
                      </a:endParaRPr>
                    </a:p>
                  </a:txBody>
                  <a:tcPr marL="4963" marR="4963" marT="4963" marB="0" anchor="ctr">
                    <a:solidFill>
                      <a:schemeClr val="accent1">
                        <a:lumMod val="40000"/>
                        <a:lumOff val="60000"/>
                      </a:schemeClr>
                    </a:solidFill>
                  </a:tcPr>
                </a:tc>
                <a:extLst>
                  <a:ext uri="{0D108BD9-81ED-4DB2-BD59-A6C34878D82A}">
                    <a16:rowId xmlns="" xmlns:a16="http://schemas.microsoft.com/office/drawing/2014/main" val="10011"/>
                  </a:ext>
                </a:extLst>
              </a:tr>
            </a:tbl>
          </a:graphicData>
        </a:graphic>
      </p:graphicFrame>
      <p:sp>
        <p:nvSpPr>
          <p:cNvPr id="7" name="TextBox 6"/>
          <p:cNvSpPr txBox="1"/>
          <p:nvPr/>
        </p:nvSpPr>
        <p:spPr>
          <a:xfrm>
            <a:off x="0" y="116634"/>
            <a:ext cx="12192000" cy="584775"/>
          </a:xfrm>
          <a:prstGeom prst="rect">
            <a:avLst/>
          </a:prstGeom>
          <a:noFill/>
        </p:spPr>
        <p:txBody>
          <a:bodyPr wrap="square" rtlCol="0">
            <a:spAutoFit/>
          </a:bodyPr>
          <a:lstStyle/>
          <a:p>
            <a:pPr algn="ctr"/>
            <a:r>
              <a:rPr lang="en-US" sz="3200" b="1" dirty="0"/>
              <a:t>Efficiency of acceleration in cyclotron DC-280</a:t>
            </a:r>
            <a:endParaRPr lang="ru-RU" sz="3200" b="1" dirty="0"/>
          </a:p>
        </p:txBody>
      </p:sp>
    </p:spTree>
    <p:extLst>
      <p:ext uri="{BB962C8B-B14F-4D97-AF65-F5344CB8AC3E}">
        <p14:creationId xmlns="" xmlns:p14="http://schemas.microsoft.com/office/powerpoint/2010/main" val="214416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400" y="-273908"/>
            <a:ext cx="10972800" cy="1143000"/>
          </a:xfrm>
        </p:spPr>
        <p:txBody>
          <a:bodyPr/>
          <a:lstStyle/>
          <a:p>
            <a:pPr>
              <a:defRPr/>
            </a:pPr>
            <a:r>
              <a:rPr lang="en-GB" sz="2800" dirty="0">
                <a:solidFill>
                  <a:srgbClr val="FF0000"/>
                </a:solidFill>
              </a:rPr>
              <a:t>Experimental methods of MNT reactions studies</a:t>
            </a:r>
            <a:endParaRPr lang="ru-RU" sz="2800" dirty="0">
              <a:solidFill>
                <a:srgbClr val="FF0000"/>
              </a:solidFill>
              <a:latin typeface="+mn-lt"/>
            </a:endParaRPr>
          </a:p>
        </p:txBody>
      </p:sp>
      <p:sp>
        <p:nvSpPr>
          <p:cNvPr id="16387" name="TextBox 3"/>
          <p:cNvSpPr txBox="1">
            <a:spLocks noChangeArrowheads="1"/>
          </p:cNvSpPr>
          <p:nvPr/>
        </p:nvSpPr>
        <p:spPr bwMode="auto">
          <a:xfrm>
            <a:off x="452399" y="533400"/>
            <a:ext cx="10858576" cy="646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ru-RU" dirty="0">
                <a:cs typeface="Arial" charset="0"/>
              </a:rPr>
              <a:t>● </a:t>
            </a:r>
            <a:r>
              <a:rPr lang="en-US" altLang="ru-RU" sz="1800" b="1" dirty="0">
                <a:solidFill>
                  <a:srgbClr val="FF0000"/>
                </a:solidFill>
                <a:cs typeface="Arial" charset="0"/>
              </a:rPr>
              <a:t>Radiochemical methods</a:t>
            </a:r>
          </a:p>
          <a:p>
            <a:pPr algn="just"/>
            <a:r>
              <a:rPr lang="en-US" sz="1600" b="1" dirty="0"/>
              <a:t>Radiochemical methods (offline) </a:t>
            </a:r>
            <a:r>
              <a:rPr lang="en-US" sz="1600" dirty="0"/>
              <a:t>100% collection efficiency, nearly  background-free High-yield chemical separation of individual elements (40-90 %). </a:t>
            </a:r>
          </a:p>
          <a:p>
            <a:pPr algn="just"/>
            <a:r>
              <a:rPr lang="en-US" sz="1600" dirty="0"/>
              <a:t>Most sensitive for isotopes with half-lives between about one hour and a few months that  undergo alpha decay or spontaneous fission (SF).</a:t>
            </a:r>
          </a:p>
          <a:p>
            <a:pPr algn="just"/>
            <a:r>
              <a:rPr lang="en-US" sz="1600" b="1" dirty="0"/>
              <a:t>Target thickness: </a:t>
            </a:r>
            <a:r>
              <a:rPr lang="ru-RU" sz="1600" baseline="30000" dirty="0"/>
              <a:t>238</a:t>
            </a:r>
            <a:r>
              <a:rPr lang="pl-PL" sz="1600" dirty="0"/>
              <a:t>U</a:t>
            </a:r>
            <a:r>
              <a:rPr lang="en-US" sz="1600" dirty="0"/>
              <a:t>,</a:t>
            </a:r>
            <a:r>
              <a:rPr lang="pl-PL" sz="1600" dirty="0"/>
              <a:t> </a:t>
            </a:r>
            <a:r>
              <a:rPr lang="ru-RU" sz="1600" baseline="30000" dirty="0"/>
              <a:t>248</a:t>
            </a:r>
            <a:r>
              <a:rPr lang="en-US" sz="1600" dirty="0"/>
              <a:t>Cm </a:t>
            </a:r>
            <a:r>
              <a:rPr lang="pl-PL" sz="1600" dirty="0"/>
              <a:t>(</a:t>
            </a:r>
            <a:r>
              <a:rPr lang="en-US" sz="1600" dirty="0"/>
              <a:t>1</a:t>
            </a:r>
            <a:r>
              <a:rPr lang="pl-PL" sz="1600" dirty="0"/>
              <a:t> to </a:t>
            </a:r>
            <a:r>
              <a:rPr lang="en-US" sz="1600" dirty="0"/>
              <a:t>3</a:t>
            </a:r>
            <a:r>
              <a:rPr lang="pl-PL" sz="1600" dirty="0"/>
              <a:t> mg/cm</a:t>
            </a:r>
            <a:r>
              <a:rPr lang="ru-RU" sz="1600" baseline="30000" dirty="0"/>
              <a:t>2</a:t>
            </a:r>
            <a:r>
              <a:rPr lang="en-US" sz="1600" dirty="0"/>
              <a:t> </a:t>
            </a:r>
            <a:r>
              <a:rPr lang="ru-RU" sz="1600" dirty="0"/>
              <a:t>),</a:t>
            </a:r>
            <a:r>
              <a:rPr lang="en-US" sz="1600" dirty="0"/>
              <a:t> </a:t>
            </a:r>
            <a:r>
              <a:rPr lang="en-US" sz="1600" b="1" dirty="0"/>
              <a:t>No kinematics</a:t>
            </a:r>
            <a:r>
              <a:rPr lang="en-US" sz="1600" dirty="0"/>
              <a:t>.</a:t>
            </a:r>
            <a:endParaRPr lang="ru-RU" sz="1600" dirty="0"/>
          </a:p>
          <a:p>
            <a:r>
              <a:rPr lang="en-US" sz="1600" b="1" dirty="0"/>
              <a:t>cross section limit: down to </a:t>
            </a:r>
            <a:r>
              <a:rPr lang="en-US" sz="1600" b="1" dirty="0" err="1"/>
              <a:t>nanobarn</a:t>
            </a:r>
            <a:r>
              <a:rPr lang="en-US" sz="1600" b="1" dirty="0"/>
              <a:t>. </a:t>
            </a:r>
            <a:r>
              <a:rPr lang="en-US" altLang="ru-RU" sz="1600" dirty="0"/>
              <a:t>region  </a:t>
            </a:r>
            <a:r>
              <a:rPr lang="en-US" altLang="ru-RU" sz="1600" b="1" dirty="0">
                <a:solidFill>
                  <a:srgbClr val="FF0000"/>
                </a:solidFill>
              </a:rPr>
              <a:t>3 – region Z &gt; 100</a:t>
            </a:r>
            <a:endParaRPr lang="de-DE" altLang="ru-RU" sz="1600" b="1" dirty="0">
              <a:solidFill>
                <a:srgbClr val="FF0000"/>
              </a:solidFill>
            </a:endParaRPr>
          </a:p>
          <a:p>
            <a:pPr eaLnBrk="1" hangingPunct="1"/>
            <a:endParaRPr lang="en-US" altLang="ru-RU" sz="1600" dirty="0">
              <a:cs typeface="Arial" charset="0"/>
            </a:endParaRPr>
          </a:p>
          <a:p>
            <a:pPr eaLnBrk="1" hangingPunct="1"/>
            <a:r>
              <a:rPr lang="en-US" altLang="ru-RU" dirty="0">
                <a:cs typeface="Arial" charset="0"/>
              </a:rPr>
              <a:t>● </a:t>
            </a:r>
            <a:r>
              <a:rPr lang="en-US" altLang="ru-RU" sz="1800" b="1" dirty="0">
                <a:solidFill>
                  <a:srgbClr val="FF0000"/>
                </a:solidFill>
                <a:cs typeface="Arial" charset="0"/>
              </a:rPr>
              <a:t>Gas cell system + ISOL + detectors (KEK, Japan), IGISOL (JYFL, Finland)</a:t>
            </a:r>
          </a:p>
          <a:p>
            <a:r>
              <a:rPr lang="en-US" sz="1600" dirty="0"/>
              <a:t>0.01 to 1 % detection efficiency for transfer products. Most sensitive for isotopes with half-lives from  about milliseconds.</a:t>
            </a:r>
          </a:p>
          <a:p>
            <a:r>
              <a:rPr lang="en-US" sz="1600" b="1" dirty="0"/>
              <a:t>Target thickness: ~ 10 mg/cm</a:t>
            </a:r>
            <a:r>
              <a:rPr lang="ru-RU" sz="1600" baseline="30000" dirty="0"/>
              <a:t>2</a:t>
            </a:r>
            <a:r>
              <a:rPr lang="en-US" sz="1600" dirty="0"/>
              <a:t>, </a:t>
            </a:r>
            <a:r>
              <a:rPr lang="en-US" sz="1600" b="1" dirty="0"/>
              <a:t>No kinematics. </a:t>
            </a:r>
            <a:r>
              <a:rPr lang="en-US" sz="1600" b="1" dirty="0">
                <a:solidFill>
                  <a:srgbClr val="FF0000"/>
                </a:solidFill>
              </a:rPr>
              <a:t>2</a:t>
            </a:r>
            <a:r>
              <a:rPr lang="en-US" altLang="ru-RU" sz="1600" b="1" dirty="0">
                <a:solidFill>
                  <a:srgbClr val="FF0000"/>
                </a:solidFill>
              </a:rPr>
              <a:t> – region N ~ 126</a:t>
            </a:r>
            <a:endParaRPr lang="ru-RU" sz="1600" b="1" baseline="30000" dirty="0"/>
          </a:p>
          <a:p>
            <a:pPr eaLnBrk="1" hangingPunct="1"/>
            <a:r>
              <a:rPr lang="en-US" altLang="ru-RU" sz="1600" dirty="0">
                <a:cs typeface="Arial" charset="0"/>
              </a:rPr>
              <a:t>Beam intensity (</a:t>
            </a:r>
            <a:r>
              <a:rPr lang="en-US" altLang="ru-RU" sz="1600" baseline="30000" dirty="0">
                <a:cs typeface="Arial" charset="0"/>
              </a:rPr>
              <a:t>238</a:t>
            </a:r>
            <a:r>
              <a:rPr lang="en-US" altLang="ru-RU" sz="1600" dirty="0">
                <a:cs typeface="Arial" charset="0"/>
              </a:rPr>
              <a:t>U) – 50 </a:t>
            </a:r>
            <a:r>
              <a:rPr lang="en-US" altLang="ru-RU" sz="1600" dirty="0" err="1">
                <a:cs typeface="Arial" charset="0"/>
              </a:rPr>
              <a:t>pnA</a:t>
            </a:r>
            <a:r>
              <a:rPr lang="en-US" altLang="ru-RU" sz="1600" dirty="0">
                <a:cs typeface="Arial" charset="0"/>
              </a:rPr>
              <a:t>, yield &gt; 100 counts / day, mass measurements (200 </a:t>
            </a:r>
            <a:r>
              <a:rPr lang="en-US" altLang="ru-RU" sz="1600" dirty="0" err="1">
                <a:cs typeface="Arial" charset="0"/>
              </a:rPr>
              <a:t>keV</a:t>
            </a:r>
            <a:r>
              <a:rPr lang="en-US" altLang="ru-RU" sz="1600" dirty="0">
                <a:cs typeface="Arial" charset="0"/>
              </a:rPr>
              <a:t>). </a:t>
            </a:r>
          </a:p>
          <a:p>
            <a:pPr eaLnBrk="1" hangingPunct="1"/>
            <a:endParaRPr lang="en-US" altLang="ru-RU" sz="1600" dirty="0">
              <a:cs typeface="Arial" charset="0"/>
            </a:endParaRPr>
          </a:p>
          <a:p>
            <a:pPr eaLnBrk="1" hangingPunct="1"/>
            <a:r>
              <a:rPr lang="en-US" altLang="ru-RU" dirty="0">
                <a:cs typeface="Arial" charset="0"/>
              </a:rPr>
              <a:t>● </a:t>
            </a:r>
            <a:r>
              <a:rPr lang="de-DE" altLang="de-DE" sz="1800" b="1" dirty="0">
                <a:solidFill>
                  <a:srgbClr val="FF0000"/>
                </a:solidFill>
              </a:rPr>
              <a:t>Separation </a:t>
            </a:r>
            <a:r>
              <a:rPr lang="de-DE" altLang="de-DE" sz="1800" b="1" dirty="0" err="1">
                <a:solidFill>
                  <a:srgbClr val="FF0000"/>
                </a:solidFill>
              </a:rPr>
              <a:t>of</a:t>
            </a:r>
            <a:r>
              <a:rPr lang="de-DE" altLang="de-DE" sz="1800" b="1" dirty="0">
                <a:solidFill>
                  <a:srgbClr val="FF0000"/>
                </a:solidFill>
              </a:rPr>
              <a:t> MNT </a:t>
            </a:r>
            <a:r>
              <a:rPr lang="de-DE" altLang="de-DE" sz="1800" b="1" dirty="0" err="1">
                <a:solidFill>
                  <a:srgbClr val="FF0000"/>
                </a:solidFill>
              </a:rPr>
              <a:t>products</a:t>
            </a:r>
            <a:r>
              <a:rPr lang="de-DE" altLang="de-DE" sz="1800" b="1" dirty="0">
                <a:solidFill>
                  <a:srgbClr val="FF0000"/>
                </a:solidFill>
              </a:rPr>
              <a:t> </a:t>
            </a:r>
            <a:r>
              <a:rPr lang="de-DE" altLang="de-DE" sz="1800" b="1" dirty="0" err="1">
                <a:solidFill>
                  <a:srgbClr val="FF0000"/>
                </a:solidFill>
              </a:rPr>
              <a:t>with</a:t>
            </a:r>
            <a:r>
              <a:rPr lang="de-DE" altLang="de-DE" sz="1800" b="1" dirty="0">
                <a:solidFill>
                  <a:srgbClr val="FF0000"/>
                </a:solidFill>
              </a:rPr>
              <a:t> </a:t>
            </a:r>
            <a:r>
              <a:rPr lang="de-DE" altLang="de-DE" sz="1800" b="1" dirty="0" err="1">
                <a:solidFill>
                  <a:srgbClr val="FF0000"/>
                </a:solidFill>
              </a:rPr>
              <a:t>existing</a:t>
            </a:r>
            <a:r>
              <a:rPr lang="de-DE" altLang="de-DE" sz="1800" b="1" dirty="0">
                <a:solidFill>
                  <a:srgbClr val="FF0000"/>
                </a:solidFill>
              </a:rPr>
              <a:t> </a:t>
            </a:r>
            <a:r>
              <a:rPr lang="de-DE" altLang="de-DE" sz="1800" b="1" dirty="0" err="1">
                <a:solidFill>
                  <a:srgbClr val="FF0000"/>
                </a:solidFill>
              </a:rPr>
              <a:t>kinematic</a:t>
            </a:r>
            <a:r>
              <a:rPr lang="de-DE" altLang="de-DE" sz="1800" b="1" dirty="0">
                <a:solidFill>
                  <a:srgbClr val="FF0000"/>
                </a:solidFill>
              </a:rPr>
              <a:t> </a:t>
            </a:r>
            <a:r>
              <a:rPr lang="de-DE" altLang="de-DE" sz="1800" b="1" dirty="0" err="1">
                <a:solidFill>
                  <a:srgbClr val="FF0000"/>
                </a:solidFill>
              </a:rPr>
              <a:t>separators</a:t>
            </a:r>
            <a:endParaRPr lang="de-DE" altLang="de-DE" sz="1800" b="1" dirty="0">
              <a:solidFill>
                <a:srgbClr val="FF0000"/>
              </a:solidFill>
            </a:endParaRPr>
          </a:p>
          <a:p>
            <a:r>
              <a:rPr lang="en-US" sz="1600" dirty="0"/>
              <a:t>0.1 to 1 % detection efficiency for transfer products (Zero angle). Most sensitive for isotopes with  half-lives from about microseconds to few hours.</a:t>
            </a:r>
          </a:p>
          <a:p>
            <a:r>
              <a:rPr lang="en-US" sz="1600" b="1" dirty="0"/>
              <a:t>Target thickness: 300 to 500 </a:t>
            </a:r>
            <a:r>
              <a:rPr lang="en-US" sz="1600" b="1" dirty="0" err="1"/>
              <a:t>μg</a:t>
            </a:r>
            <a:r>
              <a:rPr lang="en-US" sz="1600" b="1" dirty="0"/>
              <a:t>/cm</a:t>
            </a:r>
            <a:r>
              <a:rPr lang="ru-RU" sz="1600" baseline="30000" dirty="0"/>
              <a:t>2</a:t>
            </a:r>
            <a:r>
              <a:rPr lang="en-US" sz="1600" baseline="30000" dirty="0"/>
              <a:t>, </a:t>
            </a:r>
            <a:r>
              <a:rPr lang="en-US" sz="1600" b="1" dirty="0"/>
              <a:t>MNT products velocity determination</a:t>
            </a:r>
            <a:r>
              <a:rPr lang="en-US" sz="1600" dirty="0"/>
              <a:t>.</a:t>
            </a:r>
            <a:endParaRPr lang="ru-RU" sz="1600" baseline="30000" dirty="0"/>
          </a:p>
          <a:p>
            <a:r>
              <a:rPr lang="en-US" sz="1600" b="1" dirty="0"/>
              <a:t>Cross section limit: down to </a:t>
            </a:r>
            <a:r>
              <a:rPr lang="en-US" sz="1600" b="1" dirty="0" err="1"/>
              <a:t>nanobarn</a:t>
            </a:r>
            <a:r>
              <a:rPr lang="en-US" sz="1600" b="1" dirty="0"/>
              <a:t> within 5 hours of </a:t>
            </a:r>
            <a:r>
              <a:rPr lang="en-US" sz="1600" dirty="0"/>
              <a:t>irradiation with beam intensity </a:t>
            </a:r>
          </a:p>
          <a:p>
            <a:r>
              <a:rPr lang="en-US" sz="1600" dirty="0"/>
              <a:t>of 5×10</a:t>
            </a:r>
            <a:r>
              <a:rPr lang="ru-RU" sz="1600" baseline="30000" dirty="0"/>
              <a:t>12</a:t>
            </a:r>
            <a:r>
              <a:rPr lang="ru-RU" sz="1600" dirty="0"/>
              <a:t> </a:t>
            </a:r>
            <a:r>
              <a:rPr lang="en-US" sz="1600" dirty="0"/>
              <a:t>p/sec. </a:t>
            </a:r>
            <a:r>
              <a:rPr lang="en-US" sz="1600" b="1" dirty="0">
                <a:solidFill>
                  <a:srgbClr val="FF0000"/>
                </a:solidFill>
              </a:rPr>
              <a:t>1</a:t>
            </a:r>
            <a:r>
              <a:rPr lang="en-US" altLang="ru-RU" sz="1600" b="1" dirty="0">
                <a:solidFill>
                  <a:srgbClr val="FF0000"/>
                </a:solidFill>
              </a:rPr>
              <a:t> – region  82 &lt; Z &lt; 100; 3 – region Z &gt; 100</a:t>
            </a:r>
            <a:endParaRPr lang="en-US" sz="1600" dirty="0"/>
          </a:p>
          <a:p>
            <a:endParaRPr lang="de-DE" altLang="de-DE" sz="1600" dirty="0">
              <a:solidFill>
                <a:srgbClr val="FF0000"/>
              </a:solidFill>
            </a:endParaRPr>
          </a:p>
          <a:p>
            <a:pPr eaLnBrk="1" hangingPunct="1"/>
            <a:r>
              <a:rPr lang="en-US" altLang="ru-RU" sz="1800" b="1" dirty="0">
                <a:solidFill>
                  <a:srgbClr val="FF0000"/>
                </a:solidFill>
                <a:cs typeface="Arial" charset="0"/>
              </a:rPr>
              <a:t>● Future development of dedicated experimental set ups. </a:t>
            </a:r>
            <a:r>
              <a:rPr lang="en-US" sz="1800" b="1" dirty="0"/>
              <a:t>MNT products velocity </a:t>
            </a:r>
          </a:p>
          <a:p>
            <a:pPr eaLnBrk="1" hangingPunct="1"/>
            <a:r>
              <a:rPr lang="en-US" sz="1800" b="1" dirty="0"/>
              <a:t>and angular distribution determination. </a:t>
            </a:r>
            <a:r>
              <a:rPr lang="en-US" altLang="ru-RU" sz="1800" b="1" dirty="0">
                <a:solidFill>
                  <a:srgbClr val="FF0000"/>
                </a:solidFill>
              </a:rPr>
              <a:t>3 – region Z &gt; 100</a:t>
            </a:r>
            <a:endParaRPr lang="en-US" sz="1800" dirty="0"/>
          </a:p>
          <a:p>
            <a:pPr eaLnBrk="1" hangingPunct="1"/>
            <a:endParaRPr lang="ru-RU" altLang="ru-RU" sz="1800" b="1" dirty="0">
              <a:solidFill>
                <a:srgbClr val="FF0000"/>
              </a:solidFill>
            </a:endParaRPr>
          </a:p>
        </p:txBody>
      </p:sp>
    </p:spTree>
    <p:extLst>
      <p:ext uri="{BB962C8B-B14F-4D97-AF65-F5344CB8AC3E}">
        <p14:creationId xmlns="" xmlns:p14="http://schemas.microsoft.com/office/powerpoint/2010/main" val="298316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47765" y="400572"/>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24" name="Прямоугольник 23">
            <a:extLst>
              <a:ext uri="{FF2B5EF4-FFF2-40B4-BE49-F238E27FC236}">
                <a16:creationId xmlns="" xmlns:a16="http://schemas.microsoft.com/office/drawing/2014/main" id="{56A09473-7F2B-4CC2-9FA8-11446CBA8894}"/>
              </a:ext>
            </a:extLst>
          </p:cNvPr>
          <p:cNvSpPr/>
          <p:nvPr/>
        </p:nvSpPr>
        <p:spPr>
          <a:xfrm>
            <a:off x="320960" y="1885126"/>
            <a:ext cx="9771484"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just" eaLnBrk="0" fontAlgn="base" hangingPunct="0">
              <a:spcBef>
                <a:spcPct val="0"/>
              </a:spcBef>
              <a:spcAft>
                <a:spcPct val="0"/>
              </a:spcAft>
            </a:pPr>
            <a:r>
              <a:rPr lang="en-US" altLang="ko-KR" sz="2000" b="1" dirty="0">
                <a:solidFill>
                  <a:srgbClr val="C00000"/>
                </a:solidFill>
                <a:latin typeface="+mj-lt"/>
                <a:ea typeface="Times New Roman" pitchFamily="18" charset="0"/>
                <a:cs typeface="Arial" pitchFamily="34" charset="0"/>
              </a:rPr>
              <a:t>The very broad research program in the framework of the theme includes:</a:t>
            </a:r>
          </a:p>
          <a:p>
            <a:pPr lvl="0" algn="just" eaLnBrk="0" fontAlgn="base" hangingPunct="0">
              <a:spcBef>
                <a:spcPct val="0"/>
              </a:spcBef>
              <a:spcAft>
                <a:spcPct val="0"/>
              </a:spcAft>
            </a:pPr>
            <a:endParaRPr lang="en-US" altLang="ko-KR" sz="2000" b="1" dirty="0">
              <a:solidFill>
                <a:srgbClr val="C00000"/>
              </a:solidFill>
              <a:latin typeface="+mj-lt"/>
              <a:ea typeface="Times New Roman" pitchFamily="18" charset="0"/>
              <a:cs typeface="Arial" pitchFamily="34" charset="0"/>
            </a:endParaRPr>
          </a:p>
          <a:p>
            <a:pPr marL="268288" indent="-268288" algn="just">
              <a:buFont typeface="Arial" pitchFamily="34" charset="0"/>
              <a:buChar char="•"/>
            </a:pPr>
            <a:r>
              <a:rPr lang="en-US" sz="2000" b="1" dirty="0">
                <a:solidFill>
                  <a:schemeClr val="tx1"/>
                </a:solidFill>
              </a:rPr>
              <a:t>research of quantum-mechanical phenomena with ultracold and cold neutrons;</a:t>
            </a:r>
          </a:p>
          <a:p>
            <a:pPr marL="725488" lvl="1" indent="-268288" algn="just">
              <a:buFont typeface="Arial" pitchFamily="34" charset="0"/>
              <a:buChar char="•"/>
            </a:pPr>
            <a:r>
              <a:rPr lang="en-US" sz="2000" b="1" i="1" dirty="0">
                <a:solidFill>
                  <a:schemeClr val="tx1"/>
                </a:solidFill>
              </a:rPr>
              <a:t>Including </a:t>
            </a:r>
            <a:r>
              <a:rPr lang="en-US" altLang="ko-KR" sz="2000" b="1" i="1" dirty="0">
                <a:solidFill>
                  <a:schemeClr val="tx1"/>
                </a:solidFill>
                <a:ea typeface="Times New Roman" pitchFamily="18" charset="0"/>
                <a:cs typeface="Arial" pitchFamily="34" charset="0"/>
              </a:rPr>
              <a:t>Development of the advanced Very Cold Neutron Source </a:t>
            </a:r>
            <a:endParaRPr lang="en-US" sz="2000" b="1" i="1" dirty="0">
              <a:solidFill>
                <a:schemeClr val="tx1"/>
              </a:solidFill>
            </a:endParaRPr>
          </a:p>
          <a:p>
            <a:pPr marL="268288" indent="-268288" algn="just">
              <a:buFont typeface="Arial" pitchFamily="34" charset="0"/>
              <a:buChar char="•"/>
            </a:pPr>
            <a:r>
              <a:rPr lang="en-US" sz="2000" b="1" dirty="0">
                <a:solidFill>
                  <a:schemeClr val="tx1"/>
                </a:solidFill>
              </a:rPr>
              <a:t>study of properties of the neutron;</a:t>
            </a:r>
          </a:p>
          <a:p>
            <a:pPr marL="725488" lvl="1" indent="-268288" algn="just">
              <a:buFont typeface="Arial" pitchFamily="34" charset="0"/>
              <a:buChar char="•"/>
            </a:pPr>
            <a:r>
              <a:rPr lang="en-US" sz="2000" b="1" i="1" dirty="0">
                <a:solidFill>
                  <a:schemeClr val="tx1"/>
                </a:solidFill>
              </a:rPr>
              <a:t>Including </a:t>
            </a:r>
            <a:r>
              <a:rPr lang="en-US" altLang="ko-KR" sz="2000" b="1" i="1" dirty="0">
                <a:solidFill>
                  <a:schemeClr val="tx1"/>
                </a:solidFill>
                <a:ea typeface="Times New Roman" pitchFamily="18" charset="0"/>
                <a:cs typeface="Arial" pitchFamily="34" charset="0"/>
              </a:rPr>
              <a:t>Investigation of possibility of the neutron lifetime measurement at IBR-2 beam </a:t>
            </a:r>
            <a:endParaRPr lang="en-US" sz="2000" b="1" i="1" dirty="0">
              <a:solidFill>
                <a:schemeClr val="tx1"/>
              </a:solidFill>
            </a:endParaRPr>
          </a:p>
          <a:p>
            <a:pPr marL="268288" indent="-268288" algn="just">
              <a:buFont typeface="Arial" pitchFamily="34" charset="0"/>
              <a:buChar char="•"/>
            </a:pPr>
            <a:r>
              <a:rPr lang="en-US" sz="2000" b="1" dirty="0">
                <a:solidFill>
                  <a:schemeClr val="tx1"/>
                </a:solidFill>
              </a:rPr>
              <a:t>study of nuclear reactions induced by neutrons;</a:t>
            </a:r>
          </a:p>
          <a:p>
            <a:pPr marL="725488" lvl="1" indent="-268288" algn="just">
              <a:buFont typeface="Arial" pitchFamily="34" charset="0"/>
              <a:buChar char="•"/>
            </a:pPr>
            <a:r>
              <a:rPr lang="en-US" sz="2000" b="1" i="1" dirty="0">
                <a:solidFill>
                  <a:schemeClr val="tx1"/>
                </a:solidFill>
              </a:rPr>
              <a:t>Including program at TANGRA facility</a:t>
            </a:r>
          </a:p>
          <a:p>
            <a:pPr marL="725488" lvl="1" indent="-268288" algn="just">
              <a:buFont typeface="Arial" pitchFamily="34" charset="0"/>
              <a:buChar char="•"/>
            </a:pPr>
            <a:r>
              <a:rPr lang="en-US" altLang="ko-KR" sz="2000" b="1" i="1" dirty="0">
                <a:solidFill>
                  <a:schemeClr val="tx1"/>
                </a:solidFill>
              </a:rPr>
              <a:t>Including investigations of various fission parameters and characteristics of Prompt Fission Neutron (PFN) emission</a:t>
            </a:r>
            <a:endParaRPr lang="en-US" sz="2000" b="1" i="1" dirty="0">
              <a:solidFill>
                <a:schemeClr val="tx1"/>
              </a:solidFill>
            </a:endParaRPr>
          </a:p>
          <a:p>
            <a:pPr marL="268288" indent="-268288" algn="just">
              <a:buFont typeface="Arial" pitchFamily="34" charset="0"/>
              <a:buChar char="•"/>
            </a:pPr>
            <a:r>
              <a:rPr lang="en-US" sz="2000" b="1" dirty="0">
                <a:solidFill>
                  <a:schemeClr val="tx1"/>
                </a:solidFill>
              </a:rPr>
              <a:t>applied research using nuclear physics methods. </a:t>
            </a:r>
          </a:p>
          <a:p>
            <a:pPr marL="725488" lvl="1" indent="-268288" algn="just">
              <a:buFont typeface="Arial" pitchFamily="34" charset="0"/>
              <a:buChar char="•"/>
            </a:pPr>
            <a:r>
              <a:rPr lang="en-US" sz="2000" b="1" i="1" dirty="0">
                <a:solidFill>
                  <a:schemeClr val="tx1"/>
                </a:solidFill>
              </a:rPr>
              <a:t>Including development of the Neutron Activation Analysis (NAA) and </a:t>
            </a:r>
            <a:r>
              <a:rPr lang="en-US" altLang="ko-KR" sz="2000" b="1" i="1" dirty="0">
                <a:solidFill>
                  <a:schemeClr val="tx1"/>
                </a:solidFill>
              </a:rPr>
              <a:t>Neutron Resonance Capture Analysis (NRCA) </a:t>
            </a:r>
          </a:p>
        </p:txBody>
      </p:sp>
      <p:pic>
        <p:nvPicPr>
          <p:cNvPr id="13" name="Рисунок 12">
            <a:extLst>
              <a:ext uri="{FF2B5EF4-FFF2-40B4-BE49-F238E27FC236}">
                <a16:creationId xmlns="" xmlns:a16="http://schemas.microsoft.com/office/drawing/2014/main" id="{50CFA98D-2A2D-4AE1-9614-A5C7E07E9ED6}"/>
              </a:ext>
            </a:extLst>
          </p:cNvPr>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10200456" y="917317"/>
            <a:ext cx="1872208" cy="1935619"/>
          </a:xfrm>
          <a:prstGeom prst="rect">
            <a:avLst/>
          </a:prstGeom>
        </p:spPr>
      </p:pic>
      <p:sp>
        <p:nvSpPr>
          <p:cNvPr id="14" name="Прямоугольник 13">
            <a:extLst>
              <a:ext uri="{FF2B5EF4-FFF2-40B4-BE49-F238E27FC236}">
                <a16:creationId xmlns="" xmlns:a16="http://schemas.microsoft.com/office/drawing/2014/main" id="{4259143F-7D74-4DD7-9EE3-098962D2C64D}"/>
              </a:ext>
            </a:extLst>
          </p:cNvPr>
          <p:cNvSpPr/>
          <p:nvPr/>
        </p:nvSpPr>
        <p:spPr>
          <a:xfrm>
            <a:off x="10365572" y="2514378"/>
            <a:ext cx="1399742" cy="338554"/>
          </a:xfrm>
          <a:prstGeom prst="rect">
            <a:avLst/>
          </a:prstGeom>
        </p:spPr>
        <p:txBody>
          <a:bodyPr wrap="none">
            <a:spAutoFit/>
          </a:bodyPr>
          <a:lstStyle/>
          <a:p>
            <a:r>
              <a:rPr lang="en-US" altLang="ru-RU" sz="1600" b="1" kern="0" dirty="0" err="1">
                <a:solidFill>
                  <a:schemeClr val="bg1"/>
                </a:solidFill>
              </a:rPr>
              <a:t>Egor</a:t>
            </a:r>
            <a:r>
              <a:rPr lang="en-US" altLang="ru-RU" sz="1600" b="1" kern="0" dirty="0">
                <a:solidFill>
                  <a:schemeClr val="bg1"/>
                </a:solidFill>
              </a:rPr>
              <a:t>  Lychagin</a:t>
            </a:r>
            <a:endParaRPr lang="ru-RU" sz="1600" dirty="0">
              <a:solidFill>
                <a:schemeClr val="bg1"/>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4</a:t>
            </a:fld>
            <a:endParaRPr lang="ru-RU" dirty="0"/>
          </a:p>
        </p:txBody>
      </p:sp>
      <p:sp>
        <p:nvSpPr>
          <p:cNvPr id="3" name="ZoneTexte 2">
            <a:extLst>
              <a:ext uri="{FF2B5EF4-FFF2-40B4-BE49-F238E27FC236}">
                <a16:creationId xmlns="" xmlns:a16="http://schemas.microsoft.com/office/drawing/2014/main" id="{242092D1-C0A0-894A-87C9-51280C3DAED5}"/>
              </a:ext>
            </a:extLst>
          </p:cNvPr>
          <p:cNvSpPr txBox="1"/>
          <p:nvPr/>
        </p:nvSpPr>
        <p:spPr>
          <a:xfrm>
            <a:off x="1248451" y="1124744"/>
            <a:ext cx="8735981" cy="400110"/>
          </a:xfrm>
          <a:prstGeom prst="rect">
            <a:avLst/>
          </a:prstGeom>
          <a:noFill/>
        </p:spPr>
        <p:txBody>
          <a:bodyPr wrap="none" rtlCol="0">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The leader of the theme was appointed Egor Lychagin instead of Valery </a:t>
            </a:r>
            <a:r>
              <a:rPr lang="en-US" sz="2000" b="1" dirty="0" err="1">
                <a:latin typeface="Calibri" panose="020F0502020204030204" pitchFamily="34" charset="0"/>
                <a:ea typeface="Calibri" panose="020F0502020204030204" pitchFamily="34" charset="0"/>
                <a:cs typeface="Calibri" panose="020F0502020204030204" pitchFamily="34" charset="0"/>
              </a:rPr>
              <a:t>Shvetsov</a:t>
            </a:r>
            <a:endParaRPr lang="en-GB" sz="2000" b="1" dirty="0"/>
          </a:p>
        </p:txBody>
      </p:sp>
    </p:spTree>
    <p:extLst>
      <p:ext uri="{BB962C8B-B14F-4D97-AF65-F5344CB8AC3E}">
        <p14:creationId xmlns="" xmlns:p14="http://schemas.microsoft.com/office/powerpoint/2010/main" val="601545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09600" y="98583"/>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5</a:t>
            </a:fld>
            <a:endParaRPr lang="ru-RU" dirty="0"/>
          </a:p>
        </p:txBody>
      </p:sp>
      <p:pic>
        <p:nvPicPr>
          <p:cNvPr id="8" name="Рисунок 8">
            <a:extLst>
              <a:ext uri="{FF2B5EF4-FFF2-40B4-BE49-F238E27FC236}">
                <a16:creationId xmlns="" xmlns:a16="http://schemas.microsoft.com/office/drawing/2014/main" id="{FEAD44DA-B58F-C242-93D8-2523B945FB70}"/>
              </a:ext>
            </a:extLst>
          </p:cNvPr>
          <p:cNvPicPr/>
          <p:nvPr/>
        </p:nvPicPr>
        <p:blipFill>
          <a:blip r:embed="rId3" cstate="print"/>
          <a:srcRect/>
          <a:stretch>
            <a:fillRect/>
          </a:stretch>
        </p:blipFill>
        <p:spPr bwMode="auto">
          <a:xfrm>
            <a:off x="-443089" y="797895"/>
            <a:ext cx="4496098" cy="4341051"/>
          </a:xfrm>
          <a:prstGeom prst="rect">
            <a:avLst/>
          </a:prstGeom>
          <a:noFill/>
          <a:ln w="9525">
            <a:noFill/>
            <a:miter lim="800000"/>
            <a:headEnd/>
            <a:tailEnd/>
          </a:ln>
        </p:spPr>
      </p:pic>
      <p:sp>
        <p:nvSpPr>
          <p:cNvPr id="12" name="Номер слайда 11">
            <a:extLst>
              <a:ext uri="{FF2B5EF4-FFF2-40B4-BE49-F238E27FC236}">
                <a16:creationId xmlns="" xmlns:a16="http://schemas.microsoft.com/office/drawing/2014/main" id="{4B3A2F08-FA67-084A-B845-2CD115B2A1F5}"/>
              </a:ext>
            </a:extLst>
          </p:cNvPr>
          <p:cNvSpPr txBox="1">
            <a:spLocks/>
          </p:cNvSpPr>
          <p:nvPr/>
        </p:nvSpPr>
        <p:spPr>
          <a:xfrm>
            <a:off x="8737600" y="6356351"/>
            <a:ext cx="28448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AD801-B12E-4A00-8E9E-6CC326DE2565}" type="slidenum">
              <a:rPr lang="ru-RU" smtClean="0"/>
              <a:pPr/>
              <a:t>5</a:t>
            </a:fld>
            <a:endParaRPr lang="ru-RU" dirty="0"/>
          </a:p>
        </p:txBody>
      </p:sp>
      <p:sp>
        <p:nvSpPr>
          <p:cNvPr id="15" name="Прямоугольник 1">
            <a:extLst>
              <a:ext uri="{FF2B5EF4-FFF2-40B4-BE49-F238E27FC236}">
                <a16:creationId xmlns="" xmlns:a16="http://schemas.microsoft.com/office/drawing/2014/main" id="{B1CE82E3-7FDE-E246-B595-12E679E325FF}"/>
              </a:ext>
            </a:extLst>
          </p:cNvPr>
          <p:cNvSpPr/>
          <p:nvPr/>
        </p:nvSpPr>
        <p:spPr>
          <a:xfrm>
            <a:off x="2503169" y="860810"/>
            <a:ext cx="7899359" cy="461665"/>
          </a:xfrm>
          <a:prstGeom prst="rect">
            <a:avLst/>
          </a:prstGeom>
        </p:spPr>
        <p:txBody>
          <a:bodyPr wrap="square">
            <a:spAutoFit/>
          </a:bodyPr>
          <a:lstStyle/>
          <a:p>
            <a:r>
              <a:rPr lang="en-US" sz="2400" b="1" dirty="0">
                <a:solidFill>
                  <a:srgbClr val="0000FF"/>
                </a:solidFill>
              </a:rPr>
              <a:t>Development of the advanced Very Cold Neutron Source </a:t>
            </a:r>
            <a:r>
              <a:rPr lang="en-US" dirty="0"/>
              <a:t>	</a:t>
            </a:r>
          </a:p>
        </p:txBody>
      </p:sp>
      <p:sp>
        <p:nvSpPr>
          <p:cNvPr id="16" name="TextBox 3">
            <a:extLst>
              <a:ext uri="{FF2B5EF4-FFF2-40B4-BE49-F238E27FC236}">
                <a16:creationId xmlns="" xmlns:a16="http://schemas.microsoft.com/office/drawing/2014/main" id="{23E41680-FE02-AB42-9025-0C2370E52198}"/>
              </a:ext>
            </a:extLst>
          </p:cNvPr>
          <p:cNvSpPr txBox="1"/>
          <p:nvPr/>
        </p:nvSpPr>
        <p:spPr>
          <a:xfrm>
            <a:off x="8026401" y="1321070"/>
            <a:ext cx="4165600" cy="3170099"/>
          </a:xfrm>
          <a:prstGeom prst="rect">
            <a:avLst/>
          </a:prstGeom>
          <a:noFill/>
        </p:spPr>
        <p:txBody>
          <a:bodyPr wrap="square" rtlCol="0">
            <a:spAutoFit/>
          </a:bodyPr>
          <a:lstStyle/>
          <a:p>
            <a:pPr algn="ctr"/>
            <a:r>
              <a:rPr lang="en-US" sz="2000" b="1" dirty="0"/>
              <a:t>Collaboration in the framework of</a:t>
            </a:r>
          </a:p>
          <a:p>
            <a:pPr algn="ctr"/>
            <a:r>
              <a:rPr lang="en-US" sz="2000" b="1" dirty="0" err="1"/>
              <a:t>CREMLINplus</a:t>
            </a:r>
            <a:r>
              <a:rPr lang="en-US" sz="2000" b="1" dirty="0"/>
              <a:t> WP3 T3.1 between:</a:t>
            </a:r>
          </a:p>
          <a:p>
            <a:r>
              <a:rPr lang="en-US" sz="2000" dirty="0"/>
              <a:t>ILL (Grenoble, France), </a:t>
            </a:r>
          </a:p>
          <a:p>
            <a:r>
              <a:rPr lang="en-US" sz="2000" dirty="0"/>
              <a:t>NRC KI-PNPI (</a:t>
            </a:r>
            <a:r>
              <a:rPr lang="en-US" sz="2000" dirty="0" err="1"/>
              <a:t>Gatchina</a:t>
            </a:r>
            <a:r>
              <a:rPr lang="en-US" sz="2000" dirty="0"/>
              <a:t> Russia), </a:t>
            </a:r>
          </a:p>
          <a:p>
            <a:r>
              <a:rPr lang="en-US" sz="2000" dirty="0"/>
              <a:t>JINR (</a:t>
            </a:r>
            <a:r>
              <a:rPr lang="en-US" sz="2000" dirty="0" err="1"/>
              <a:t>Dubna</a:t>
            </a:r>
            <a:r>
              <a:rPr lang="en-US" sz="2000" dirty="0"/>
              <a:t>, Russia), </a:t>
            </a:r>
          </a:p>
          <a:p>
            <a:r>
              <a:rPr lang="en-US" sz="2000" dirty="0"/>
              <a:t>PTI (St-Petersburg, Russia),</a:t>
            </a:r>
          </a:p>
          <a:p>
            <a:r>
              <a:rPr lang="en-US" sz="2000" dirty="0"/>
              <a:t>UCA (Clermont-Ferrand, France), </a:t>
            </a:r>
          </a:p>
          <a:p>
            <a:r>
              <a:rPr lang="en-US" sz="2000" dirty="0"/>
              <a:t>UNIMIB (Milano, Italy), </a:t>
            </a:r>
          </a:p>
          <a:p>
            <a:r>
              <a:rPr lang="en-US" sz="2000" dirty="0"/>
              <a:t>ESS (Lund, Sweden)</a:t>
            </a:r>
          </a:p>
          <a:p>
            <a:r>
              <a:rPr lang="en-US" sz="2000" dirty="0"/>
              <a:t>NCSU (Raleigh, NC, USA) </a:t>
            </a:r>
            <a:endParaRPr lang="ru-RU" sz="2000" dirty="0"/>
          </a:p>
        </p:txBody>
      </p:sp>
      <p:pic>
        <p:nvPicPr>
          <p:cNvPr id="17" name="Рисунок 10">
            <a:extLst>
              <a:ext uri="{FF2B5EF4-FFF2-40B4-BE49-F238E27FC236}">
                <a16:creationId xmlns="" xmlns:a16="http://schemas.microsoft.com/office/drawing/2014/main" id="{A949117E-41FF-AF46-8C73-D0FB10B372A5}"/>
              </a:ext>
            </a:extLst>
          </p:cNvPr>
          <p:cNvPicPr>
            <a:picLocks noChangeAspect="1"/>
          </p:cNvPicPr>
          <p:nvPr/>
        </p:nvPicPr>
        <p:blipFill>
          <a:blip r:embed="rId4" cstate="print"/>
          <a:stretch>
            <a:fillRect/>
          </a:stretch>
        </p:blipFill>
        <p:spPr>
          <a:xfrm>
            <a:off x="5374992" y="1454189"/>
            <a:ext cx="2579269" cy="2717733"/>
          </a:xfrm>
          <a:prstGeom prst="rect">
            <a:avLst/>
          </a:prstGeom>
        </p:spPr>
      </p:pic>
      <p:pic>
        <p:nvPicPr>
          <p:cNvPr id="18" name="Рисунок 9">
            <a:extLst>
              <a:ext uri="{FF2B5EF4-FFF2-40B4-BE49-F238E27FC236}">
                <a16:creationId xmlns="" xmlns:a16="http://schemas.microsoft.com/office/drawing/2014/main" id="{1F5DED38-5D6E-CA4A-BC05-56F466782E2E}"/>
              </a:ext>
            </a:extLst>
          </p:cNvPr>
          <p:cNvPicPr>
            <a:picLocks noChangeAspect="1"/>
          </p:cNvPicPr>
          <p:nvPr/>
        </p:nvPicPr>
        <p:blipFill>
          <a:blip r:embed="rId5" cstate="print"/>
          <a:stretch>
            <a:fillRect/>
          </a:stretch>
        </p:blipFill>
        <p:spPr>
          <a:xfrm>
            <a:off x="3825153" y="1230142"/>
            <a:ext cx="1430326" cy="3602046"/>
          </a:xfrm>
          <a:prstGeom prst="rect">
            <a:avLst/>
          </a:prstGeom>
        </p:spPr>
      </p:pic>
      <p:sp>
        <p:nvSpPr>
          <p:cNvPr id="19" name="TextBox 6">
            <a:extLst>
              <a:ext uri="{FF2B5EF4-FFF2-40B4-BE49-F238E27FC236}">
                <a16:creationId xmlns="" xmlns:a16="http://schemas.microsoft.com/office/drawing/2014/main" id="{A2A84060-90E0-294C-AEB5-CFE8270D92E6}"/>
              </a:ext>
            </a:extLst>
          </p:cNvPr>
          <p:cNvSpPr txBox="1"/>
          <p:nvPr/>
        </p:nvSpPr>
        <p:spPr>
          <a:xfrm>
            <a:off x="777240" y="5634094"/>
            <a:ext cx="1080516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000" dirty="0"/>
              <a:t>In 48 months</a:t>
            </a:r>
            <a:r>
              <a:rPr lang="ru-RU" sz="2000" dirty="0"/>
              <a:t> (</a:t>
            </a:r>
            <a:r>
              <a:rPr lang="en-US" sz="2000" dirty="0"/>
              <a:t>starting from February 2020</a:t>
            </a:r>
            <a:r>
              <a:rPr lang="ru-RU" sz="2000" dirty="0"/>
              <a:t>)</a:t>
            </a:r>
            <a:r>
              <a:rPr lang="en-US" sz="2000" dirty="0"/>
              <a:t> the prototype of the VCN</a:t>
            </a:r>
            <a:r>
              <a:rPr lang="ru-RU" sz="2000" dirty="0"/>
              <a:t> </a:t>
            </a:r>
            <a:r>
              <a:rPr lang="en-US" sz="2000" dirty="0"/>
              <a:t>source should be developed</a:t>
            </a:r>
            <a:r>
              <a:rPr lang="fr-FR" sz="2000" dirty="0"/>
              <a:t> </a:t>
            </a:r>
            <a:r>
              <a:rPr lang="en-US" sz="2000" dirty="0"/>
              <a:t>and tested experimentally.</a:t>
            </a:r>
            <a:endParaRPr lang="ru-RU" sz="2000" dirty="0"/>
          </a:p>
        </p:txBody>
      </p:sp>
      <p:sp>
        <p:nvSpPr>
          <p:cNvPr id="20" name="TextBox 7">
            <a:extLst>
              <a:ext uri="{FF2B5EF4-FFF2-40B4-BE49-F238E27FC236}">
                <a16:creationId xmlns="" xmlns:a16="http://schemas.microsoft.com/office/drawing/2014/main" id="{CBC34E60-CD70-9641-9404-45F1FA499EC1}"/>
              </a:ext>
            </a:extLst>
          </p:cNvPr>
          <p:cNvSpPr txBox="1"/>
          <p:nvPr/>
        </p:nvSpPr>
        <p:spPr>
          <a:xfrm>
            <a:off x="5255479" y="4581128"/>
            <a:ext cx="6768881" cy="923330"/>
          </a:xfrm>
          <a:prstGeom prst="rect">
            <a:avLst/>
          </a:prstGeom>
          <a:noFill/>
        </p:spPr>
        <p:txBody>
          <a:bodyPr wrap="square" rtlCol="0">
            <a:spAutoFit/>
          </a:bodyPr>
          <a:lstStyle/>
          <a:p>
            <a:r>
              <a:rPr lang="en-US" dirty="0"/>
              <a:t>During the last year, a lot of simulation and experimental work (NAA, SANS, XRD, PGA etc.) was done to  define optimal parameters of the powder and its production.</a:t>
            </a:r>
            <a:endParaRPr lang="ru-RU" dirty="0"/>
          </a:p>
        </p:txBody>
      </p:sp>
    </p:spTree>
    <p:extLst>
      <p:ext uri="{BB962C8B-B14F-4D97-AF65-F5344CB8AC3E}">
        <p14:creationId xmlns="" xmlns:p14="http://schemas.microsoft.com/office/powerpoint/2010/main" val="165600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18959"/>
            <a:ext cx="12192000" cy="707886"/>
          </a:xfrm>
          <a:prstGeom prst="rect">
            <a:avLst/>
          </a:prstGeom>
        </p:spPr>
        <p:txBody>
          <a:bodyPr wrap="square">
            <a:spAutoFit/>
          </a:bodyPr>
          <a:lstStyle/>
          <a:p>
            <a:pPr algn="ctr"/>
            <a:r>
              <a:rPr lang="en-GB" altLang="ko-KR" sz="2000" b="1" i="1" dirty="0">
                <a:solidFill>
                  <a:srgbClr val="C00000"/>
                </a:solidFill>
                <a:latin typeface="Arial" pitchFamily="34" charset="0"/>
                <a:ea typeface="Batang" pitchFamily="18" charset="-127"/>
                <a:cs typeface="Arial" pitchFamily="34" charset="0"/>
              </a:rPr>
              <a:t>Measurements of yields and gamma rays' angular correlations in reactions with 14.1 MeV neutrons (</a:t>
            </a:r>
            <a:r>
              <a:rPr lang="en-GB" sz="2000" i="1" dirty="0" err="1">
                <a:solidFill>
                  <a:srgbClr val="FF0000"/>
                </a:solidFill>
                <a:effectLst>
                  <a:outerShdw blurRad="38100" dist="38100" dir="2700000" algn="tl">
                    <a:srgbClr val="000000">
                      <a:alpha val="43137"/>
                    </a:srgbClr>
                  </a:outerShdw>
                </a:effectLst>
              </a:rPr>
              <a:t>TA</a:t>
            </a:r>
            <a:r>
              <a:rPr lang="en-GB" sz="2000" i="1" dirty="0" err="1">
                <a:effectLst>
                  <a:outerShdw blurRad="38100" dist="38100" dir="2700000" algn="tl">
                    <a:srgbClr val="000000">
                      <a:alpha val="43137"/>
                    </a:srgbClr>
                  </a:outerShdw>
                </a:effectLst>
              </a:rPr>
              <a:t>gged</a:t>
            </a:r>
            <a:r>
              <a:rPr lang="en-GB" sz="2000" i="1" dirty="0">
                <a:effectLst>
                  <a:outerShdw blurRad="38100" dist="38100" dir="2700000" algn="tl">
                    <a:srgbClr val="000000">
                      <a:alpha val="43137"/>
                    </a:srgbClr>
                  </a:outerShdw>
                </a:effectLst>
              </a:rPr>
              <a:t> </a:t>
            </a:r>
            <a:r>
              <a:rPr lang="en-GB" sz="2000" i="1" dirty="0">
                <a:solidFill>
                  <a:srgbClr val="FF0000"/>
                </a:solidFill>
                <a:effectLst>
                  <a:outerShdw blurRad="38100" dist="38100" dir="2700000" algn="tl">
                    <a:srgbClr val="000000">
                      <a:alpha val="43137"/>
                    </a:srgbClr>
                  </a:outerShdw>
                </a:effectLst>
              </a:rPr>
              <a:t>N</a:t>
            </a:r>
            <a:r>
              <a:rPr lang="en-GB" sz="2000" i="1" dirty="0">
                <a:effectLst>
                  <a:outerShdw blurRad="38100" dist="38100" dir="2700000" algn="tl">
                    <a:srgbClr val="000000">
                      <a:alpha val="43137"/>
                    </a:srgbClr>
                  </a:outerShdw>
                </a:effectLst>
              </a:rPr>
              <a:t>eutrons &amp; </a:t>
            </a:r>
            <a:r>
              <a:rPr lang="en-GB" sz="2000" i="1" dirty="0">
                <a:solidFill>
                  <a:srgbClr val="FF0000"/>
                </a:solidFill>
                <a:effectLst>
                  <a:outerShdw blurRad="38100" dist="38100" dir="2700000" algn="tl">
                    <a:srgbClr val="000000">
                      <a:alpha val="43137"/>
                    </a:srgbClr>
                  </a:outerShdw>
                </a:effectLst>
              </a:rPr>
              <a:t>G</a:t>
            </a:r>
            <a:r>
              <a:rPr lang="en-GB" sz="2000" i="1" dirty="0">
                <a:effectLst>
                  <a:outerShdw blurRad="38100" dist="38100" dir="2700000" algn="tl">
                    <a:srgbClr val="000000">
                      <a:alpha val="43137"/>
                    </a:srgbClr>
                  </a:outerShdw>
                </a:effectLst>
              </a:rPr>
              <a:t>amma-</a:t>
            </a:r>
            <a:r>
              <a:rPr lang="en-GB" sz="2000" i="1" dirty="0">
                <a:solidFill>
                  <a:srgbClr val="FF0000"/>
                </a:solidFill>
                <a:effectLst>
                  <a:outerShdw blurRad="38100" dist="38100" dir="2700000" algn="tl">
                    <a:srgbClr val="000000">
                      <a:alpha val="43137"/>
                    </a:srgbClr>
                  </a:outerShdw>
                </a:effectLst>
              </a:rPr>
              <a:t>Ra</a:t>
            </a:r>
            <a:r>
              <a:rPr lang="en-GB" sz="2000" i="1" dirty="0">
                <a:effectLst>
                  <a:outerShdw blurRad="38100" dist="38100" dir="2700000" algn="tl">
                    <a:srgbClr val="000000">
                      <a:alpha val="43137"/>
                    </a:srgbClr>
                  </a:outerShdw>
                </a:effectLst>
              </a:rPr>
              <a:t>ys </a:t>
            </a:r>
            <a:r>
              <a:rPr lang="en-GB" sz="2000" dirty="0">
                <a:effectLst>
                  <a:outerShdw blurRad="38100" dist="38100" dir="2700000" algn="tl">
                    <a:srgbClr val="000000">
                      <a:alpha val="43137"/>
                    </a:srgbClr>
                  </a:outerShdw>
                </a:effectLst>
              </a:rPr>
              <a:t>-</a:t>
            </a:r>
            <a:r>
              <a:rPr lang="en-GB" altLang="ko-KR" sz="2000" b="1" i="1" dirty="0">
                <a:solidFill>
                  <a:srgbClr val="C00000"/>
                </a:solidFill>
                <a:latin typeface="Arial" pitchFamily="34" charset="0"/>
                <a:ea typeface="Batang" pitchFamily="18" charset="-127"/>
                <a:cs typeface="Arial" pitchFamily="34" charset="0"/>
              </a:rPr>
              <a:t>TANGRA project).</a:t>
            </a: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a:xfrm>
            <a:off x="8760296" y="6357961"/>
            <a:ext cx="2844800" cy="365125"/>
          </a:xfrm>
        </p:spPr>
        <p:txBody>
          <a:bodyPr/>
          <a:lstStyle/>
          <a:p>
            <a:fld id="{017C60C2-FB95-4464-969C-DC460CD1CFD8}" type="slidenum">
              <a:rPr lang="ru-RU" smtClean="0"/>
              <a:pPr/>
              <a:t>6</a:t>
            </a:fld>
            <a:endParaRPr lang="ru-RU" dirty="0"/>
          </a:p>
        </p:txBody>
      </p:sp>
      <p:sp>
        <p:nvSpPr>
          <p:cNvPr id="19" name="Прямоугольник 18">
            <a:extLst>
              <a:ext uri="{FF2B5EF4-FFF2-40B4-BE49-F238E27FC236}">
                <a16:creationId xmlns="" xmlns:a16="http://schemas.microsoft.com/office/drawing/2014/main" id="{7C119AF2-3FE2-4625-87FA-FBAF85DDC22E}"/>
              </a:ext>
            </a:extLst>
          </p:cNvPr>
          <p:cNvSpPr/>
          <p:nvPr/>
        </p:nvSpPr>
        <p:spPr>
          <a:xfrm>
            <a:off x="407368" y="4474711"/>
            <a:ext cx="590041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r>
              <a:rPr lang="en-US" b="1" dirty="0">
                <a:solidFill>
                  <a:schemeClr val="tx1"/>
                </a:solidFill>
              </a:rPr>
              <a:t>Modernization of the TANGRA facility using an HPG detector are planned in 2020-2022 :</a:t>
            </a:r>
          </a:p>
          <a:p>
            <a:pPr marL="268288" indent="-268288" algn="just">
              <a:buFont typeface="Arial" pitchFamily="34" charset="0"/>
              <a:buChar char="•"/>
            </a:pPr>
            <a:r>
              <a:rPr lang="en-US" b="1" dirty="0">
                <a:solidFill>
                  <a:schemeClr val="tx1"/>
                </a:solidFill>
              </a:rPr>
              <a:t>further measurements of yields and angular correlations of gamma rays</a:t>
            </a:r>
          </a:p>
          <a:p>
            <a:pPr marL="268288" indent="-268288" algn="just">
              <a:buFont typeface="Arial" pitchFamily="34" charset="0"/>
              <a:buChar char="•"/>
            </a:pPr>
            <a:r>
              <a:rPr lang="en-US" b="1" dirty="0">
                <a:solidFill>
                  <a:schemeClr val="tx1"/>
                </a:solidFill>
              </a:rPr>
              <a:t>measurement of the reactions (n, 2n) and (n, f)</a:t>
            </a:r>
          </a:p>
          <a:p>
            <a:pPr marL="268288" indent="-268288" algn="just">
              <a:buFont typeface="Arial" pitchFamily="34" charset="0"/>
              <a:buChar char="•"/>
            </a:pPr>
            <a:r>
              <a:rPr lang="en-US" b="1" dirty="0">
                <a:solidFill>
                  <a:schemeClr val="tx1"/>
                </a:solidFill>
              </a:rPr>
              <a:t>theoretical analysis of experimental data</a:t>
            </a:r>
          </a:p>
        </p:txBody>
      </p:sp>
      <p:pic>
        <p:nvPicPr>
          <p:cNvPr id="8" name="Picture 2" descr="D:\DUBNA\POSTERI\pic\Tangra_sample.jpg">
            <a:extLst>
              <a:ext uri="{FF2B5EF4-FFF2-40B4-BE49-F238E27FC236}">
                <a16:creationId xmlns="" xmlns:a16="http://schemas.microsoft.com/office/drawing/2014/main" id="{4BA9F86E-421C-410E-85B2-BDF896C8C00B}"/>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56046" y="908719"/>
            <a:ext cx="5566319" cy="5000047"/>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D:\DUBNA\POSTERI\pic\Tangra_sample.jpg">
            <a:extLst>
              <a:ext uri="{FF2B5EF4-FFF2-40B4-BE49-F238E27FC236}">
                <a16:creationId xmlns="" xmlns:a16="http://schemas.microsoft.com/office/drawing/2014/main" id="{910A3F07-5447-4387-9047-13A96FD42DE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l="67132" t="10267" r="28095" b="75841"/>
          <a:stretch>
            <a:fillRect/>
          </a:stretch>
        </p:blipFill>
        <p:spPr bwMode="auto">
          <a:xfrm>
            <a:off x="7047957" y="6058646"/>
            <a:ext cx="151767" cy="38218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5D633B0D-84F4-495B-9BE6-24CC698C46FE}"/>
              </a:ext>
            </a:extLst>
          </p:cNvPr>
          <p:cNvSpPr txBox="1"/>
          <p:nvPr/>
        </p:nvSpPr>
        <p:spPr>
          <a:xfrm>
            <a:off x="7248129" y="6021288"/>
            <a:ext cx="1634227" cy="415498"/>
          </a:xfrm>
          <a:prstGeom prst="rect">
            <a:avLst/>
          </a:prstGeom>
          <a:noFill/>
        </p:spPr>
        <p:txBody>
          <a:bodyPr wrap="square" rtlCol="0">
            <a:spAutoFit/>
          </a:bodyPr>
          <a:lstStyle/>
          <a:p>
            <a:r>
              <a:rPr lang="en-US" sz="1050" b="1" dirty="0">
                <a:solidFill>
                  <a:srgbClr val="C00000"/>
                </a:solidFill>
              </a:rPr>
              <a:t>Measured nuclei</a:t>
            </a:r>
            <a:endParaRPr lang="ru-RU" sz="1050" b="1" dirty="0">
              <a:solidFill>
                <a:srgbClr val="C00000"/>
              </a:solidFill>
            </a:endParaRPr>
          </a:p>
          <a:p>
            <a:r>
              <a:rPr lang="en-US" sz="1050" dirty="0">
                <a:solidFill>
                  <a:srgbClr val="009900"/>
                </a:solidFill>
              </a:rPr>
              <a:t>Closest plans</a:t>
            </a:r>
            <a:r>
              <a:rPr lang="ru-RU" sz="1050" dirty="0">
                <a:solidFill>
                  <a:srgbClr val="009900"/>
                </a:solidFill>
              </a:rPr>
              <a:t> </a:t>
            </a:r>
          </a:p>
        </p:txBody>
      </p:sp>
      <p:pic>
        <p:nvPicPr>
          <p:cNvPr id="12" name="Picture 2">
            <a:extLst>
              <a:ext uri="{FF2B5EF4-FFF2-40B4-BE49-F238E27FC236}">
                <a16:creationId xmlns="" xmlns:a16="http://schemas.microsoft.com/office/drawing/2014/main" id="{5D3A85C3-C72E-2040-A0A2-F39701DB4B33}"/>
              </a:ext>
            </a:extLst>
          </p:cNvPr>
          <p:cNvPicPr/>
          <p:nvPr/>
        </p:nvPicPr>
        <p:blipFill>
          <a:blip r:embed="rId5" cstate="print"/>
          <a:stretch/>
        </p:blipFill>
        <p:spPr>
          <a:xfrm>
            <a:off x="1116086" y="753586"/>
            <a:ext cx="4288490" cy="3539510"/>
          </a:xfrm>
          <a:prstGeom prst="rect">
            <a:avLst/>
          </a:prstGeom>
          <a:ln>
            <a:noFill/>
          </a:ln>
        </p:spPr>
      </p:pic>
    </p:spTree>
    <p:extLst>
      <p:ext uri="{BB962C8B-B14F-4D97-AF65-F5344CB8AC3E}">
        <p14:creationId xmlns="" xmlns:p14="http://schemas.microsoft.com/office/powerpoint/2010/main" val="252190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356" y="1268009"/>
            <a:ext cx="6491615"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Investigations of various fission parameters and characteristics of Prompt Fission Neutron (PFN) emission.</a:t>
            </a: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7</a:t>
            </a:fld>
            <a:endParaRPr lang="ru-RU" dirty="0"/>
          </a:p>
        </p:txBody>
      </p:sp>
      <p:sp>
        <p:nvSpPr>
          <p:cNvPr id="15" name="Прямоугольник 14">
            <a:extLst>
              <a:ext uri="{FF2B5EF4-FFF2-40B4-BE49-F238E27FC236}">
                <a16:creationId xmlns="" xmlns:a16="http://schemas.microsoft.com/office/drawing/2014/main" id="{6A4BC951-291C-4A59-84D8-9F5F43618B29}"/>
              </a:ext>
            </a:extLst>
          </p:cNvPr>
          <p:cNvSpPr/>
          <p:nvPr/>
        </p:nvSpPr>
        <p:spPr>
          <a:xfrm>
            <a:off x="767408" y="5807005"/>
            <a:ext cx="504056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ctr" eaLnBrk="0" fontAlgn="base" hangingPunct="0">
              <a:spcBef>
                <a:spcPct val="0"/>
              </a:spcBef>
              <a:spcAft>
                <a:spcPct val="0"/>
              </a:spcAft>
            </a:pPr>
            <a:r>
              <a:rPr lang="en-US" altLang="ko-KR" b="1" dirty="0">
                <a:solidFill>
                  <a:srgbClr val="002060"/>
                </a:solidFill>
                <a:latin typeface="+mj-lt"/>
                <a:ea typeface="Times New Roman" pitchFamily="18" charset="0"/>
                <a:cs typeface="Arial" pitchFamily="34" charset="0"/>
              </a:rPr>
              <a:t>The set-up was totally assembled, the work place at the beam line №2 of IREN was prepared. </a:t>
            </a:r>
          </a:p>
        </p:txBody>
      </p:sp>
      <p:pic>
        <p:nvPicPr>
          <p:cNvPr id="18" name="Рисунок 17" descr="ДМН.PNG">
            <a:extLst>
              <a:ext uri="{FF2B5EF4-FFF2-40B4-BE49-F238E27FC236}">
                <a16:creationId xmlns="" xmlns:a16="http://schemas.microsoft.com/office/drawing/2014/main" id="{5DCC621E-6602-4B65-B939-F4D00EC72FFF}"/>
              </a:ext>
            </a:extLst>
          </p:cNvPr>
          <p:cNvPicPr/>
          <p:nvPr/>
        </p:nvPicPr>
        <p:blipFill>
          <a:blip r:embed="rId3" cstate="print"/>
          <a:stretch>
            <a:fillRect/>
          </a:stretch>
        </p:blipFill>
        <p:spPr>
          <a:xfrm>
            <a:off x="6384037" y="682519"/>
            <a:ext cx="5700385" cy="5570442"/>
          </a:xfrm>
          <a:prstGeom prst="rect">
            <a:avLst/>
          </a:prstGeom>
        </p:spPr>
      </p:pic>
      <p:sp>
        <p:nvSpPr>
          <p:cNvPr id="19" name="Прямоугольник 18">
            <a:extLst>
              <a:ext uri="{FF2B5EF4-FFF2-40B4-BE49-F238E27FC236}">
                <a16:creationId xmlns="" xmlns:a16="http://schemas.microsoft.com/office/drawing/2014/main" id="{7C119AF2-3FE2-4625-87FA-FBAF85DDC22E}"/>
              </a:ext>
            </a:extLst>
          </p:cNvPr>
          <p:cNvSpPr/>
          <p:nvPr/>
        </p:nvSpPr>
        <p:spPr>
          <a:xfrm>
            <a:off x="263352" y="2529309"/>
            <a:ext cx="5976664" cy="2308324"/>
          </a:xfrm>
          <a:prstGeom prst="rect">
            <a:avLst/>
          </a:prstGeom>
        </p:spPr>
        <p:txBody>
          <a:bodyPr wrap="square">
            <a:spAutoFit/>
          </a:bodyPr>
          <a:lstStyle/>
          <a:p>
            <a:pPr marL="268288" indent="-268288" algn="just">
              <a:buFont typeface="Arial" pitchFamily="34" charset="0"/>
              <a:buChar char="•"/>
            </a:pPr>
            <a:r>
              <a:rPr lang="en-US" b="1" dirty="0">
                <a:solidFill>
                  <a:srgbClr val="002060"/>
                </a:solidFill>
              </a:rPr>
              <a:t>A double ionization chamber was designed to measure the kinetic energies, masses, and the orientation of fission axis in the 3D space for the correlated fission fragments. </a:t>
            </a:r>
          </a:p>
          <a:p>
            <a:pPr marL="268288" indent="-268288" algn="just">
              <a:buFont typeface="Arial" pitchFamily="34" charset="0"/>
              <a:buChar char="•"/>
            </a:pPr>
            <a:r>
              <a:rPr lang="en-US" b="1" dirty="0">
                <a:solidFill>
                  <a:srgbClr val="002060"/>
                </a:solidFill>
              </a:rPr>
              <a:t>The accuracy of direction cosines definition is better than 0.05</a:t>
            </a:r>
          </a:p>
          <a:p>
            <a:pPr marL="268288" indent="-268288" algn="just">
              <a:buFont typeface="Arial" pitchFamily="34" charset="0"/>
              <a:buChar char="•"/>
            </a:pPr>
            <a:r>
              <a:rPr lang="en-US" b="1" dirty="0">
                <a:solidFill>
                  <a:srgbClr val="002060"/>
                </a:solidFill>
              </a:rPr>
              <a:t>32 PFN detectors were placed close to the axis of the ionization chamber to guarantee the maximum PFN detection  efficiency ~0.8π. </a:t>
            </a:r>
          </a:p>
        </p:txBody>
      </p:sp>
      <p:sp>
        <p:nvSpPr>
          <p:cNvPr id="7" name="Прямоугольник 9">
            <a:extLst>
              <a:ext uri="{FF2B5EF4-FFF2-40B4-BE49-F238E27FC236}">
                <a16:creationId xmlns="" xmlns:a16="http://schemas.microsoft.com/office/drawing/2014/main" id="{227E2FEC-CD6D-4C48-AFDC-84F5DA6B6375}"/>
              </a:ext>
            </a:extLst>
          </p:cNvPr>
          <p:cNvSpPr/>
          <p:nvPr/>
        </p:nvSpPr>
        <p:spPr>
          <a:xfrm>
            <a:off x="609600" y="98583"/>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Tree>
    <p:extLst>
      <p:ext uri="{BB962C8B-B14F-4D97-AF65-F5344CB8AC3E}">
        <p14:creationId xmlns="" xmlns:p14="http://schemas.microsoft.com/office/powerpoint/2010/main" val="318622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6833" y="704508"/>
            <a:ext cx="12192000"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Applied Research </a:t>
            </a:r>
            <a:endParaRPr lang="ru-RU" sz="2000" dirty="0">
              <a:solidFill>
                <a:srgbClr val="C00000"/>
              </a:solidFill>
            </a:endParaRPr>
          </a:p>
        </p:txBody>
      </p:sp>
      <p:sp>
        <p:nvSpPr>
          <p:cNvPr id="2" name="Номер слайда 1">
            <a:extLst>
              <a:ext uri="{FF2B5EF4-FFF2-40B4-BE49-F238E27FC236}">
                <a16:creationId xmlns="" xmlns:a16="http://schemas.microsoft.com/office/drawing/2014/main" id="{29965F4B-F1CC-4EDC-91CF-2B3F300218E0}"/>
              </a:ext>
            </a:extLst>
          </p:cNvPr>
          <p:cNvSpPr>
            <a:spLocks noGrp="1"/>
          </p:cNvSpPr>
          <p:nvPr>
            <p:ph type="sldNum" sz="quarter" idx="12"/>
          </p:nvPr>
        </p:nvSpPr>
        <p:spPr/>
        <p:txBody>
          <a:bodyPr/>
          <a:lstStyle/>
          <a:p>
            <a:fld id="{017C60C2-FB95-4464-969C-DC460CD1CFD8}" type="slidenum">
              <a:rPr lang="ru-RU" smtClean="0"/>
              <a:pPr/>
              <a:t>8</a:t>
            </a:fld>
            <a:endParaRPr lang="ru-RU" dirty="0"/>
          </a:p>
        </p:txBody>
      </p:sp>
      <p:sp>
        <p:nvSpPr>
          <p:cNvPr id="13" name="Прямоугольник 12">
            <a:extLst>
              <a:ext uri="{FF2B5EF4-FFF2-40B4-BE49-F238E27FC236}">
                <a16:creationId xmlns="" xmlns:a16="http://schemas.microsoft.com/office/drawing/2014/main" id="{C52D2FD7-6A22-4E49-BD0E-3188A28A290D}"/>
              </a:ext>
            </a:extLst>
          </p:cNvPr>
          <p:cNvSpPr/>
          <p:nvPr/>
        </p:nvSpPr>
        <p:spPr>
          <a:xfrm>
            <a:off x="399010" y="1402476"/>
            <a:ext cx="4464495"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buFont typeface="Arial" pitchFamily="34" charset="0"/>
              <a:buChar char="•"/>
            </a:pPr>
            <a:r>
              <a:rPr lang="en-US" b="1" dirty="0">
                <a:solidFill>
                  <a:srgbClr val="002060"/>
                </a:solidFill>
              </a:rPr>
              <a:t>NAA, XRF (REGATA, </a:t>
            </a:r>
            <a:r>
              <a:rPr lang="en-US" b="1" dirty="0" smtClean="0">
                <a:solidFill>
                  <a:srgbClr val="002060"/>
                </a:solidFill>
              </a:rPr>
              <a:t>REGATA-2)</a:t>
            </a:r>
            <a:endParaRPr lang="en-US" b="1" dirty="0">
              <a:solidFill>
                <a:srgbClr val="002060"/>
              </a:solidFill>
            </a:endParaRPr>
          </a:p>
          <a:p>
            <a:pPr marL="268288" indent="-268288" algn="just">
              <a:buFont typeface="Arial" pitchFamily="34" charset="0"/>
              <a:buChar char="•"/>
            </a:pPr>
            <a:r>
              <a:rPr lang="en-US" b="1" dirty="0">
                <a:solidFill>
                  <a:srgbClr val="002060"/>
                </a:solidFill>
              </a:rPr>
              <a:t>Neutron resonance spectroscopy (at IREN)</a:t>
            </a:r>
          </a:p>
          <a:p>
            <a:pPr marL="268288" indent="-268288" algn="just">
              <a:buFont typeface="Arial" pitchFamily="34" charset="0"/>
              <a:buChar char="•"/>
            </a:pPr>
            <a:r>
              <a:rPr lang="en-US" b="1" dirty="0">
                <a:solidFill>
                  <a:srgbClr val="002060"/>
                </a:solidFill>
              </a:rPr>
              <a:t>Experiments at Van-der-Graaf EG-5 (modernization of the accelerator)</a:t>
            </a:r>
          </a:p>
        </p:txBody>
      </p:sp>
      <p:sp>
        <p:nvSpPr>
          <p:cNvPr id="11" name="Прямоугольник 10">
            <a:extLst>
              <a:ext uri="{FF2B5EF4-FFF2-40B4-BE49-F238E27FC236}">
                <a16:creationId xmlns="" xmlns:a16="http://schemas.microsoft.com/office/drawing/2014/main" id="{4176F722-EDB1-482B-A300-E39912B239C2}"/>
              </a:ext>
            </a:extLst>
          </p:cNvPr>
          <p:cNvSpPr/>
          <p:nvPr/>
        </p:nvSpPr>
        <p:spPr>
          <a:xfrm>
            <a:off x="5853844" y="1277046"/>
            <a:ext cx="5990456" cy="369332"/>
          </a:xfrm>
          <a:prstGeom prst="rect">
            <a:avLst/>
          </a:prstGeom>
        </p:spPr>
        <p:txBody>
          <a:bodyPr wrap="square">
            <a:spAutoFit/>
          </a:bodyPr>
          <a:lstStyle/>
          <a:p>
            <a:pPr algn="ctr"/>
            <a:r>
              <a:rPr lang="en-US" b="1" dirty="0">
                <a:solidFill>
                  <a:srgbClr val="C00000"/>
                </a:solidFill>
                <a:latin typeface="Times New Roman" panose="02020603050405020304" pitchFamily="18" charset="0"/>
                <a:ea typeface="Calibri" panose="020F0502020204030204" pitchFamily="34" charset="0"/>
              </a:rPr>
              <a:t>Further plans for Neutron Activation Analysis (NAA)</a:t>
            </a:r>
          </a:p>
        </p:txBody>
      </p:sp>
      <p:sp>
        <p:nvSpPr>
          <p:cNvPr id="12" name="Прямоугольник 11">
            <a:extLst>
              <a:ext uri="{FF2B5EF4-FFF2-40B4-BE49-F238E27FC236}">
                <a16:creationId xmlns="" xmlns:a16="http://schemas.microsoft.com/office/drawing/2014/main" id="{F02EB9B4-D4FD-454C-8E05-FF80674501AF}"/>
              </a:ext>
            </a:extLst>
          </p:cNvPr>
          <p:cNvSpPr/>
          <p:nvPr/>
        </p:nvSpPr>
        <p:spPr>
          <a:xfrm>
            <a:off x="5514924" y="1686632"/>
            <a:ext cx="6445351"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68288" indent="-268288" algn="just">
              <a:buFont typeface="Arial" pitchFamily="34" charset="0"/>
              <a:buChar char="•"/>
            </a:pPr>
            <a:r>
              <a:rPr lang="en-GB" b="1" dirty="0">
                <a:solidFill>
                  <a:srgbClr val="002060"/>
                </a:solidFill>
              </a:rPr>
              <a:t>Including  the REGATA facility in the FLNP User Programme;</a:t>
            </a:r>
          </a:p>
          <a:p>
            <a:pPr marL="268288" indent="-268288" algn="just">
              <a:buFont typeface="Arial" pitchFamily="34" charset="0"/>
              <a:buChar char="•"/>
            </a:pPr>
            <a:r>
              <a:rPr lang="en-GB" b="1" dirty="0">
                <a:solidFill>
                  <a:srgbClr val="002060"/>
                </a:solidFill>
              </a:rPr>
              <a:t>Improvement of the NAA at the REGATA facility at IBR-2;</a:t>
            </a:r>
          </a:p>
          <a:p>
            <a:pPr marL="268288" indent="-268288" algn="just">
              <a:buFont typeface="Arial" pitchFamily="34" charset="0"/>
              <a:buChar char="•"/>
            </a:pPr>
            <a:r>
              <a:rPr lang="en-GB" b="1" dirty="0">
                <a:solidFill>
                  <a:srgbClr val="002060"/>
                </a:solidFill>
              </a:rPr>
              <a:t>Development and construction of the low-background </a:t>
            </a:r>
            <a:r>
              <a:rPr lang="en-GB" b="1" dirty="0" err="1">
                <a:solidFill>
                  <a:srgbClr val="002060"/>
                </a:solidFill>
              </a:rPr>
              <a:t>γ</a:t>
            </a:r>
            <a:r>
              <a:rPr lang="en-GB" b="1" dirty="0">
                <a:solidFill>
                  <a:srgbClr val="002060"/>
                </a:solidFill>
              </a:rPr>
              <a:t>-ray spectrometer and the α spectrometer;</a:t>
            </a:r>
          </a:p>
          <a:p>
            <a:pPr marL="268288" indent="-268288" algn="just">
              <a:buFont typeface="Arial" pitchFamily="34" charset="0"/>
              <a:buChar char="•"/>
            </a:pPr>
            <a:r>
              <a:rPr lang="en-GB" b="1" dirty="0">
                <a:solidFill>
                  <a:srgbClr val="002060"/>
                </a:solidFill>
              </a:rPr>
              <a:t>Participation in the 2020/2021 European moss survey;</a:t>
            </a:r>
          </a:p>
          <a:p>
            <a:pPr marL="268288" indent="-268288" algn="just">
              <a:buFont typeface="Arial" pitchFamily="34" charset="0"/>
              <a:buChar char="•"/>
            </a:pPr>
            <a:r>
              <a:rPr lang="en-GB" b="1" dirty="0">
                <a:solidFill>
                  <a:srgbClr val="002060"/>
                </a:solidFill>
              </a:rPr>
              <a:t>Research in the field of environmental studies, geology, material science, medicine, nanotoxicology, etc.</a:t>
            </a:r>
          </a:p>
        </p:txBody>
      </p:sp>
      <p:pic>
        <p:nvPicPr>
          <p:cNvPr id="15" name="Рисунок 3">
            <a:extLst>
              <a:ext uri="{FF2B5EF4-FFF2-40B4-BE49-F238E27FC236}">
                <a16:creationId xmlns="" xmlns:a16="http://schemas.microsoft.com/office/drawing/2014/main" id="{95E801B4-BFF2-4908-9E23-1876E75D91E6}"/>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232" y="3744361"/>
            <a:ext cx="2875387" cy="2710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
            <a:extLst>
              <a:ext uri="{FF2B5EF4-FFF2-40B4-BE49-F238E27FC236}">
                <a16:creationId xmlns="" xmlns:a16="http://schemas.microsoft.com/office/drawing/2014/main" id="{46023AC5-D287-4EC8-9EA5-092BF2D594F0}"/>
              </a:ext>
            </a:extLst>
          </p:cNvPr>
          <p:cNvPicPr>
            <a:picLocks noChangeAspect="1"/>
          </p:cNvPicPr>
          <p:nvPr/>
        </p:nvPicPr>
        <p:blipFill>
          <a:blip r:embed="rId4"/>
          <a:stretch>
            <a:fillRect/>
          </a:stretch>
        </p:blipFill>
        <p:spPr>
          <a:xfrm>
            <a:off x="2531579" y="3556540"/>
            <a:ext cx="2525243" cy="2040045"/>
          </a:xfrm>
          <a:prstGeom prst="rect">
            <a:avLst/>
          </a:prstGeom>
        </p:spPr>
      </p:pic>
      <p:pic>
        <p:nvPicPr>
          <p:cNvPr id="22" name="Рисунок 21">
            <a:extLst>
              <a:ext uri="{FF2B5EF4-FFF2-40B4-BE49-F238E27FC236}">
                <a16:creationId xmlns="" xmlns:a16="http://schemas.microsoft.com/office/drawing/2014/main" id="{6BB7855F-A03E-4153-8B47-E880E5469702}"/>
              </a:ext>
            </a:extLst>
          </p:cNvPr>
          <p:cNvPicPr>
            <a:picLocks noChangeAspect="1"/>
          </p:cNvPicPr>
          <p:nvPr/>
        </p:nvPicPr>
        <p:blipFill>
          <a:blip r:embed="rId5" cstate="print"/>
          <a:stretch>
            <a:fillRect/>
          </a:stretch>
        </p:blipFill>
        <p:spPr>
          <a:xfrm>
            <a:off x="10306584" y="4759402"/>
            <a:ext cx="1871127" cy="1390554"/>
          </a:xfrm>
          <a:prstGeom prst="rect">
            <a:avLst/>
          </a:prstGeom>
          <a:ln>
            <a:noFill/>
          </a:ln>
          <a:effectLst>
            <a:softEdge rad="112500"/>
          </a:effectLst>
        </p:spPr>
      </p:pic>
      <p:pic>
        <p:nvPicPr>
          <p:cNvPr id="23" name="Picture 2">
            <a:extLst>
              <a:ext uri="{FF2B5EF4-FFF2-40B4-BE49-F238E27FC236}">
                <a16:creationId xmlns="" xmlns:a16="http://schemas.microsoft.com/office/drawing/2014/main" id="{919B880B-AEEF-4ED1-B12D-76AE23C7CEDC}"/>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65950" y="4650169"/>
            <a:ext cx="5231507" cy="2032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Прямоугольник 23">
            <a:extLst>
              <a:ext uri="{FF2B5EF4-FFF2-40B4-BE49-F238E27FC236}">
                <a16:creationId xmlns="" xmlns:a16="http://schemas.microsoft.com/office/drawing/2014/main" id="{211D2273-2D89-4064-AC28-A04A12991977}"/>
              </a:ext>
            </a:extLst>
          </p:cNvPr>
          <p:cNvSpPr/>
          <p:nvPr/>
        </p:nvSpPr>
        <p:spPr>
          <a:xfrm>
            <a:off x="523835" y="968779"/>
            <a:ext cx="4214843" cy="369332"/>
          </a:xfrm>
          <a:prstGeom prst="rect">
            <a:avLst/>
          </a:prstGeom>
        </p:spPr>
        <p:txBody>
          <a:bodyPr wrap="square">
            <a:spAutoFit/>
          </a:bodyPr>
          <a:lstStyle/>
          <a:p>
            <a:pPr algn="ctr"/>
            <a:r>
              <a:rPr lang="en-US" b="1" dirty="0">
                <a:solidFill>
                  <a:srgbClr val="C00000"/>
                </a:solidFill>
                <a:latin typeface="Times New Roman" panose="02020603050405020304" pitchFamily="18" charset="0"/>
                <a:ea typeface="Calibri" panose="020F0502020204030204" pitchFamily="34" charset="0"/>
              </a:rPr>
              <a:t>Experimental methods and setups</a:t>
            </a:r>
          </a:p>
        </p:txBody>
      </p:sp>
      <p:sp>
        <p:nvSpPr>
          <p:cNvPr id="14" name="Прямоугольник 1">
            <a:extLst>
              <a:ext uri="{FF2B5EF4-FFF2-40B4-BE49-F238E27FC236}">
                <a16:creationId xmlns="" xmlns:a16="http://schemas.microsoft.com/office/drawing/2014/main" id="{B2AF258A-ABC1-9941-B563-75668EDC4E1E}"/>
              </a:ext>
            </a:extLst>
          </p:cNvPr>
          <p:cNvSpPr/>
          <p:nvPr/>
        </p:nvSpPr>
        <p:spPr>
          <a:xfrm>
            <a:off x="-110232" y="2719923"/>
            <a:ext cx="5702176" cy="707886"/>
          </a:xfrm>
          <a:prstGeom prst="rect">
            <a:avLst/>
          </a:prstGeom>
        </p:spPr>
        <p:txBody>
          <a:bodyPr wrap="square">
            <a:spAutoFit/>
          </a:bodyPr>
          <a:lstStyle/>
          <a:p>
            <a:pPr algn="ctr"/>
            <a:r>
              <a:rPr lang="en-US" sz="2000" dirty="0"/>
              <a:t>International program "Heavy metal atmospheric deposition in Europe” </a:t>
            </a:r>
            <a:endParaRPr lang="ru-RU" sz="2000" dirty="0"/>
          </a:p>
        </p:txBody>
      </p:sp>
      <p:sp>
        <p:nvSpPr>
          <p:cNvPr id="16" name="TextBox 13">
            <a:extLst>
              <a:ext uri="{FF2B5EF4-FFF2-40B4-BE49-F238E27FC236}">
                <a16:creationId xmlns="" xmlns:a16="http://schemas.microsoft.com/office/drawing/2014/main" id="{1FBB6035-B7C5-FA45-85C7-2D1B63A87D8B}"/>
              </a:ext>
            </a:extLst>
          </p:cNvPr>
          <p:cNvSpPr txBox="1"/>
          <p:nvPr/>
        </p:nvSpPr>
        <p:spPr>
          <a:xfrm>
            <a:off x="2515048" y="3556540"/>
            <a:ext cx="1302344" cy="323165"/>
          </a:xfrm>
          <a:prstGeom prst="rect">
            <a:avLst/>
          </a:prstGeom>
          <a:noFill/>
        </p:spPr>
        <p:txBody>
          <a:bodyPr wrap="none" rtlCol="0">
            <a:spAutoFit/>
          </a:bodyPr>
          <a:lstStyle/>
          <a:p>
            <a:r>
              <a:rPr lang="en-US" sz="1500" b="1" dirty="0">
                <a:solidFill>
                  <a:srgbClr val="002060"/>
                </a:solidFill>
              </a:rPr>
              <a:t>Mo, W and Sb</a:t>
            </a:r>
          </a:p>
        </p:txBody>
      </p:sp>
      <p:sp>
        <p:nvSpPr>
          <p:cNvPr id="3" name="Rectangle 2">
            <a:extLst>
              <a:ext uri="{FF2B5EF4-FFF2-40B4-BE49-F238E27FC236}">
                <a16:creationId xmlns="" xmlns:a16="http://schemas.microsoft.com/office/drawing/2014/main" id="{7BDBE07A-D32E-9644-9F4C-B5A836D2CFF0}"/>
              </a:ext>
            </a:extLst>
          </p:cNvPr>
          <p:cNvSpPr/>
          <p:nvPr/>
        </p:nvSpPr>
        <p:spPr>
          <a:xfrm>
            <a:off x="5447928" y="3898386"/>
            <a:ext cx="6624735" cy="830997"/>
          </a:xfrm>
          <a:prstGeom prst="rect">
            <a:avLst/>
          </a:prstGeom>
        </p:spPr>
        <p:txBody>
          <a:bodyPr wrap="square">
            <a:spAutoFit/>
          </a:bodyPr>
          <a:lstStyle/>
          <a:p>
            <a:r>
              <a:rPr lang="en-US" sz="1600" dirty="0"/>
              <a:t>In 2019 in the framework of the “Mussel watch” project of JINR-SA mussels were collected at the six stations along the South African coast, The obtained data showed that the most polluted place is the area near </a:t>
            </a:r>
            <a:r>
              <a:rPr lang="en-US" sz="1600" dirty="0" err="1"/>
              <a:t>Capetown</a:t>
            </a:r>
            <a:r>
              <a:rPr lang="en-US" sz="1600" dirty="0"/>
              <a:t>.</a:t>
            </a:r>
            <a:endParaRPr lang="en-GB" sz="1600" dirty="0"/>
          </a:p>
        </p:txBody>
      </p:sp>
      <p:sp>
        <p:nvSpPr>
          <p:cNvPr id="17" name="TextBox 6">
            <a:extLst>
              <a:ext uri="{FF2B5EF4-FFF2-40B4-BE49-F238E27FC236}">
                <a16:creationId xmlns="" xmlns:a16="http://schemas.microsoft.com/office/drawing/2014/main" id="{E09D3FE3-0EEE-324A-8CCF-E7D294EADBC8}"/>
              </a:ext>
            </a:extLst>
          </p:cNvPr>
          <p:cNvSpPr txBox="1">
            <a:spLocks noChangeArrowheads="1"/>
          </p:cNvSpPr>
          <p:nvPr/>
        </p:nvSpPr>
        <p:spPr bwMode="auto">
          <a:xfrm>
            <a:off x="971704" y="4769389"/>
            <a:ext cx="9364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dirty="0">
                <a:solidFill>
                  <a:srgbClr val="C00000"/>
                </a:solidFill>
              </a:rPr>
              <a:t>Moscow</a:t>
            </a:r>
            <a:endParaRPr lang="ru-RU" altLang="en-US" sz="1600" dirty="0">
              <a:solidFill>
                <a:srgbClr val="C00000"/>
              </a:solidFill>
            </a:endParaRPr>
          </a:p>
        </p:txBody>
      </p:sp>
      <p:sp>
        <p:nvSpPr>
          <p:cNvPr id="20" name="Прямоугольник 9">
            <a:extLst>
              <a:ext uri="{FF2B5EF4-FFF2-40B4-BE49-F238E27FC236}">
                <a16:creationId xmlns="" xmlns:a16="http://schemas.microsoft.com/office/drawing/2014/main" id="{A18BE917-0609-9F43-9B77-FEA337A54D8F}"/>
              </a:ext>
            </a:extLst>
          </p:cNvPr>
          <p:cNvSpPr/>
          <p:nvPr/>
        </p:nvSpPr>
        <p:spPr>
          <a:xfrm>
            <a:off x="609600" y="56818"/>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Tree>
    <p:extLst>
      <p:ext uri="{BB962C8B-B14F-4D97-AF65-F5344CB8AC3E}">
        <p14:creationId xmlns="" xmlns:p14="http://schemas.microsoft.com/office/powerpoint/2010/main" val="330639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38020" y="1017557"/>
            <a:ext cx="6413819" cy="400110"/>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Neutron Resonance Capture Analysis (NRCA) </a:t>
            </a:r>
          </a:p>
        </p:txBody>
      </p:sp>
      <p:sp>
        <p:nvSpPr>
          <p:cNvPr id="13" name="Прямоугольник 12">
            <a:extLst>
              <a:ext uri="{FF2B5EF4-FFF2-40B4-BE49-F238E27FC236}">
                <a16:creationId xmlns="" xmlns:a16="http://schemas.microsoft.com/office/drawing/2014/main" id="{C52D2FD7-6A22-4E49-BD0E-3188A28A290D}"/>
              </a:ext>
            </a:extLst>
          </p:cNvPr>
          <p:cNvSpPr/>
          <p:nvPr/>
        </p:nvSpPr>
        <p:spPr>
          <a:xfrm>
            <a:off x="160578" y="1484784"/>
            <a:ext cx="5616624" cy="175432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US" b="1" dirty="0">
                <a:solidFill>
                  <a:srgbClr val="002060"/>
                </a:solidFill>
              </a:rPr>
              <a:t>The main advantages of the Neutron Resonance Analysis:</a:t>
            </a:r>
          </a:p>
          <a:p>
            <a:pPr marL="268288" indent="-268288" algn="just">
              <a:buFont typeface="Arial" pitchFamily="34" charset="0"/>
              <a:buChar char="•"/>
            </a:pPr>
            <a:r>
              <a:rPr lang="en-US" b="1" dirty="0">
                <a:solidFill>
                  <a:srgbClr val="002060"/>
                </a:solidFill>
              </a:rPr>
              <a:t>Nondestructive,</a:t>
            </a:r>
          </a:p>
          <a:p>
            <a:pPr marL="268288" indent="-268288" algn="just">
              <a:buFont typeface="Arial" pitchFamily="34" charset="0"/>
              <a:buChar char="•"/>
            </a:pPr>
            <a:r>
              <a:rPr lang="en-US" b="1" dirty="0">
                <a:solidFill>
                  <a:srgbClr val="002060"/>
                </a:solidFill>
              </a:rPr>
              <a:t>Sensitivity to isotopic element content,</a:t>
            </a:r>
          </a:p>
          <a:p>
            <a:pPr marL="268288" indent="-268288" algn="just">
              <a:buFont typeface="Arial" pitchFamily="34" charset="0"/>
              <a:buChar char="•"/>
            </a:pPr>
            <a:r>
              <a:rPr lang="en-US" b="1" dirty="0">
                <a:solidFill>
                  <a:srgbClr val="002060"/>
                </a:solidFill>
              </a:rPr>
              <a:t>Fundamental opportunity to study samples of any shape and size,</a:t>
            </a:r>
          </a:p>
          <a:p>
            <a:pPr marL="268288" indent="-268288" algn="just">
              <a:buFont typeface="Arial" pitchFamily="34" charset="0"/>
              <a:buChar char="•"/>
            </a:pPr>
            <a:r>
              <a:rPr lang="en-US" b="1" dirty="0">
                <a:solidFill>
                  <a:srgbClr val="002060"/>
                </a:solidFill>
              </a:rPr>
              <a:t>Very limited induced activity.</a:t>
            </a:r>
          </a:p>
        </p:txBody>
      </p:sp>
      <p:pic>
        <p:nvPicPr>
          <p:cNvPr id="17" name="Picture 2" descr="D:\Жёсткий диск(старый)\Документы\2019_РАБОТА\Новые образцы2020\new_samp.jpg">
            <a:extLst>
              <a:ext uri="{FF2B5EF4-FFF2-40B4-BE49-F238E27FC236}">
                <a16:creationId xmlns="" xmlns:a16="http://schemas.microsoft.com/office/drawing/2014/main" id="{E211A38A-9BF0-4E40-955C-00328F5E23BF}"/>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44072" y="4343494"/>
            <a:ext cx="4941440" cy="175558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4" descr="C:\Users\Constantin\Desktop\Презентация1.jpg">
            <a:extLst>
              <a:ext uri="{FF2B5EF4-FFF2-40B4-BE49-F238E27FC236}">
                <a16:creationId xmlns="" xmlns:a16="http://schemas.microsoft.com/office/drawing/2014/main" id="{8B531378-5621-0340-A7A5-2E7394F210A3}"/>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5335" y="3487285"/>
            <a:ext cx="3761579" cy="2821185"/>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Прямоугольник 1">
            <a:extLst>
              <a:ext uri="{FF2B5EF4-FFF2-40B4-BE49-F238E27FC236}">
                <a16:creationId xmlns="" xmlns:a16="http://schemas.microsoft.com/office/drawing/2014/main" id="{8324734B-6F8D-1F4B-A4E8-A7A896A72A77}"/>
              </a:ext>
            </a:extLst>
          </p:cNvPr>
          <p:cNvSpPr/>
          <p:nvPr/>
        </p:nvSpPr>
        <p:spPr>
          <a:xfrm>
            <a:off x="3396446" y="4318713"/>
            <a:ext cx="2845401" cy="1354217"/>
          </a:xfrm>
          <a:prstGeom prst="rect">
            <a:avLst/>
          </a:prstGeom>
        </p:spPr>
        <p:txBody>
          <a:bodyPr wrap="square">
            <a:spAutoFit/>
          </a:bodyPr>
          <a:lstStyle/>
          <a:p>
            <a:pPr algn="just" defTabSz="1447675"/>
            <a:r>
              <a:rPr lang="en-US" sz="1600" dirty="0">
                <a:latin typeface="+mj-lt"/>
                <a:cs typeface="Times New Roman" pitchFamily="18" charset="0"/>
              </a:rPr>
              <a:t>1. </a:t>
            </a:r>
            <a:r>
              <a:rPr lang="en-US" sz="1600" dirty="0" err="1">
                <a:latin typeface="+mj-lt"/>
                <a:cs typeface="Times New Roman" pitchFamily="18" charset="0"/>
              </a:rPr>
              <a:t>HPGe</a:t>
            </a:r>
            <a:r>
              <a:rPr lang="en-US" sz="1600" dirty="0">
                <a:latin typeface="+mj-lt"/>
                <a:cs typeface="Times New Roman" pitchFamily="18" charset="0"/>
              </a:rPr>
              <a:t> gamma detector</a:t>
            </a:r>
          </a:p>
          <a:p>
            <a:pPr algn="just" defTabSz="1447675"/>
            <a:r>
              <a:rPr lang="en-US" sz="1600" dirty="0">
                <a:latin typeface="+mj-lt"/>
                <a:cs typeface="Times New Roman" pitchFamily="18" charset="0"/>
              </a:rPr>
              <a:t>2. B</a:t>
            </a:r>
            <a:r>
              <a:rPr lang="en-US" sz="1600" baseline="-25000" dirty="0">
                <a:latin typeface="+mj-lt"/>
                <a:cs typeface="Times New Roman" pitchFamily="18" charset="0"/>
              </a:rPr>
              <a:t>4</a:t>
            </a:r>
            <a:r>
              <a:rPr lang="en-US" sz="1600" dirty="0">
                <a:latin typeface="+mj-lt"/>
                <a:cs typeface="Times New Roman" pitchFamily="18" charset="0"/>
              </a:rPr>
              <a:t>C cover</a:t>
            </a:r>
          </a:p>
          <a:p>
            <a:pPr algn="just" defTabSz="1447675"/>
            <a:r>
              <a:rPr lang="en-US" sz="1600" dirty="0">
                <a:latin typeface="+mj-lt"/>
                <a:cs typeface="Times New Roman" pitchFamily="18" charset="0"/>
              </a:rPr>
              <a:t>3. Lead shield covered with Cd</a:t>
            </a:r>
          </a:p>
          <a:p>
            <a:pPr algn="just" defTabSz="1447675"/>
            <a:r>
              <a:rPr lang="en-US" sz="1600" dirty="0">
                <a:latin typeface="+mj-lt"/>
                <a:cs typeface="Times New Roman" pitchFamily="18" charset="0"/>
              </a:rPr>
              <a:t>4. </a:t>
            </a:r>
            <a:r>
              <a:rPr lang="en-US" sz="1600" dirty="0" err="1">
                <a:latin typeface="+mj-lt"/>
                <a:cs typeface="Times New Roman" pitchFamily="18" charset="0"/>
              </a:rPr>
              <a:t>LiF</a:t>
            </a:r>
            <a:r>
              <a:rPr lang="en-US" sz="1600" dirty="0">
                <a:latin typeface="+mj-lt"/>
                <a:cs typeface="Times New Roman" pitchFamily="18" charset="0"/>
              </a:rPr>
              <a:t> window</a:t>
            </a:r>
          </a:p>
          <a:p>
            <a:pPr algn="just" defTabSz="1447675"/>
            <a:r>
              <a:rPr lang="en-US" sz="1600" dirty="0">
                <a:latin typeface="+mj-lt"/>
                <a:cs typeface="Times New Roman" pitchFamily="18" charset="0"/>
              </a:rPr>
              <a:t>5. Sample</a:t>
            </a:r>
            <a:endParaRPr lang="ru-RU" sz="1600" dirty="0">
              <a:latin typeface="+mj-lt"/>
            </a:endParaRPr>
          </a:p>
        </p:txBody>
      </p:sp>
      <p:sp>
        <p:nvSpPr>
          <p:cNvPr id="3" name="Rectangle 2">
            <a:extLst>
              <a:ext uri="{FF2B5EF4-FFF2-40B4-BE49-F238E27FC236}">
                <a16:creationId xmlns="" xmlns:a16="http://schemas.microsoft.com/office/drawing/2014/main" id="{404203C0-B207-9C46-B46D-39BFF6594457}"/>
              </a:ext>
            </a:extLst>
          </p:cNvPr>
          <p:cNvSpPr/>
          <p:nvPr/>
        </p:nvSpPr>
        <p:spPr>
          <a:xfrm>
            <a:off x="6313855" y="3506278"/>
            <a:ext cx="6003776" cy="830997"/>
          </a:xfrm>
          <a:prstGeom prst="rect">
            <a:avLst/>
          </a:prstGeom>
        </p:spPr>
        <p:txBody>
          <a:bodyPr wrap="square">
            <a:spAutoFit/>
          </a:bodyPr>
          <a:lstStyle/>
          <a:p>
            <a:pPr algn="ctr"/>
            <a:r>
              <a:rPr lang="en-US" sz="1600" dirty="0"/>
              <a:t>In 2020, it is planned to conduct research at the IREN facility on archaeological samples obtained from the Institute of Archeology of the Russian Academy of Sciences.</a:t>
            </a:r>
          </a:p>
        </p:txBody>
      </p:sp>
      <p:pic>
        <p:nvPicPr>
          <p:cNvPr id="18" name="Picture 3" descr="C:\Users\Я\Desktop\Диплом\KwcsrbUjsK8.jpg">
            <a:extLst>
              <a:ext uri="{FF2B5EF4-FFF2-40B4-BE49-F238E27FC236}">
                <a16:creationId xmlns="" xmlns:a16="http://schemas.microsoft.com/office/drawing/2014/main" id="{CC88CE92-4689-B04B-B6DD-06BC9966540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69864" y="1513330"/>
            <a:ext cx="2429292" cy="19156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graphicFrame>
        <p:nvGraphicFramePr>
          <p:cNvPr id="19" name="Таблица 17">
            <a:extLst>
              <a:ext uri="{FF2B5EF4-FFF2-40B4-BE49-F238E27FC236}">
                <a16:creationId xmlns="" xmlns:a16="http://schemas.microsoft.com/office/drawing/2014/main" id="{AF9925D0-F9E0-1348-9245-009C927B2B52}"/>
              </a:ext>
            </a:extLst>
          </p:cNvPr>
          <p:cNvGraphicFramePr>
            <a:graphicFrameLocks noGrp="1"/>
          </p:cNvGraphicFramePr>
          <p:nvPr>
            <p:extLst>
              <p:ext uri="{D42A27DB-BD31-4B8C-83A1-F6EECF244321}">
                <p14:modId xmlns="" xmlns:p14="http://schemas.microsoft.com/office/powerpoint/2010/main" val="1251521828"/>
              </p:ext>
            </p:extLst>
          </p:nvPr>
        </p:nvGraphicFramePr>
        <p:xfrm>
          <a:off x="8663384" y="1762339"/>
          <a:ext cx="3468712" cy="1621588"/>
        </p:xfrm>
        <a:graphic>
          <a:graphicData uri="http://schemas.openxmlformats.org/drawingml/2006/table">
            <a:tbl>
              <a:tblPr>
                <a:tableStyleId>{3C2FFA5D-87B4-456A-9821-1D502468CF0F}</a:tableStyleId>
              </a:tblPr>
              <a:tblGrid>
                <a:gridCol w="616020">
                  <a:extLst>
                    <a:ext uri="{9D8B030D-6E8A-4147-A177-3AD203B41FA5}">
                      <a16:colId xmlns="" xmlns:a16="http://schemas.microsoft.com/office/drawing/2014/main" val="20000"/>
                    </a:ext>
                  </a:extLst>
                </a:gridCol>
                <a:gridCol w="1209702">
                  <a:extLst>
                    <a:ext uri="{9D8B030D-6E8A-4147-A177-3AD203B41FA5}">
                      <a16:colId xmlns="" xmlns:a16="http://schemas.microsoft.com/office/drawing/2014/main" val="20001"/>
                    </a:ext>
                  </a:extLst>
                </a:gridCol>
                <a:gridCol w="1642990">
                  <a:extLst>
                    <a:ext uri="{9D8B030D-6E8A-4147-A177-3AD203B41FA5}">
                      <a16:colId xmlns="" xmlns:a16="http://schemas.microsoft.com/office/drawing/2014/main" val="20002"/>
                    </a:ext>
                  </a:extLst>
                </a:gridCol>
              </a:tblGrid>
              <a:tr h="332779">
                <a:tc>
                  <a:txBody>
                    <a:bodyPr/>
                    <a:lstStyle/>
                    <a:p>
                      <a:pPr marL="61595" algn="ctr">
                        <a:lnSpc>
                          <a:spcPct val="150000"/>
                        </a:lnSpc>
                        <a:spcBef>
                          <a:spcPts val="385"/>
                        </a:spcBef>
                        <a:spcAft>
                          <a:spcPts val="0"/>
                        </a:spcAft>
                      </a:pPr>
                      <a:r>
                        <a:rPr lang="ru-RU" sz="1600" b="1" dirty="0">
                          <a:latin typeface="Times New Roman" pitchFamily="18" charset="0"/>
                          <a:cs typeface="Times New Roman" pitchFamily="18" charset="0"/>
                        </a:rPr>
                        <a:t>№</a:t>
                      </a:r>
                      <a:endParaRPr lang="ru-RU" sz="1600" b="1" dirty="0">
                        <a:latin typeface="Times New Roman" pitchFamily="18" charset="0"/>
                        <a:ea typeface="Times New Roman"/>
                        <a:cs typeface="Times New Roman" pitchFamily="18" charset="0"/>
                      </a:endParaRPr>
                    </a:p>
                  </a:txBody>
                  <a:tcPr marL="0" marR="0" marT="0" marB="0"/>
                </a:tc>
                <a:tc>
                  <a:txBody>
                    <a:bodyPr/>
                    <a:lstStyle/>
                    <a:p>
                      <a:pPr marL="74930" algn="ctr">
                        <a:lnSpc>
                          <a:spcPct val="150000"/>
                        </a:lnSpc>
                        <a:spcBef>
                          <a:spcPts val="385"/>
                        </a:spcBef>
                        <a:spcAft>
                          <a:spcPts val="0"/>
                        </a:spcAft>
                      </a:pPr>
                      <a:r>
                        <a:rPr lang="en-US" sz="1600" b="1" dirty="0">
                          <a:latin typeface="Times New Roman" pitchFamily="18" charset="0"/>
                          <a:ea typeface="+mn-ea"/>
                          <a:cs typeface="Times New Roman" pitchFamily="18" charset="0"/>
                        </a:rPr>
                        <a:t>Element</a:t>
                      </a:r>
                      <a:endParaRPr lang="ru-RU" sz="1600" b="1" dirty="0">
                        <a:latin typeface="Times New Roman" pitchFamily="18" charset="0"/>
                        <a:ea typeface="Times New Roman"/>
                        <a:cs typeface="Times New Roman" pitchFamily="18" charset="0"/>
                      </a:endParaRPr>
                    </a:p>
                  </a:txBody>
                  <a:tcPr marL="0" marR="0" marT="0" marB="0"/>
                </a:tc>
                <a:tc>
                  <a:txBody>
                    <a:bodyPr/>
                    <a:lstStyle/>
                    <a:p>
                      <a:pPr marL="314325" algn="ctr">
                        <a:lnSpc>
                          <a:spcPct val="150000"/>
                        </a:lnSpc>
                        <a:spcBef>
                          <a:spcPts val="385"/>
                        </a:spcBef>
                        <a:spcAft>
                          <a:spcPts val="0"/>
                        </a:spcAft>
                      </a:pPr>
                      <a:r>
                        <a:rPr lang="en-US" sz="1600" b="1" dirty="0">
                          <a:latin typeface="Times New Roman" pitchFamily="18" charset="0"/>
                          <a:cs typeface="Times New Roman" pitchFamily="18" charset="0"/>
                        </a:rPr>
                        <a:t>Mass,</a:t>
                      </a:r>
                      <a:r>
                        <a:rPr lang="ru-RU"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g</a:t>
                      </a:r>
                      <a:endParaRPr lang="ru-RU" sz="1600" b="1" dirty="0">
                        <a:latin typeface="Times New Roman" pitchFamily="18" charset="0"/>
                        <a:ea typeface="Times New Roman"/>
                        <a:cs typeface="Times New Roman" pitchFamily="18" charset="0"/>
                      </a:endParaRPr>
                    </a:p>
                  </a:txBody>
                  <a:tcPr marL="0" marR="0" marT="0" marB="0"/>
                </a:tc>
                <a:extLst>
                  <a:ext uri="{0D108BD9-81ED-4DB2-BD59-A6C34878D82A}">
                    <a16:rowId xmlns="" xmlns:a16="http://schemas.microsoft.com/office/drawing/2014/main" val="10000"/>
                  </a:ext>
                </a:extLst>
              </a:tr>
              <a:tr h="332779">
                <a:tc>
                  <a:txBody>
                    <a:bodyPr/>
                    <a:lstStyle/>
                    <a:p>
                      <a:pPr marL="50165" algn="ctr">
                        <a:lnSpc>
                          <a:spcPct val="150000"/>
                        </a:lnSpc>
                        <a:spcBef>
                          <a:spcPts val="385"/>
                        </a:spcBef>
                        <a:spcAft>
                          <a:spcPts val="0"/>
                        </a:spcAft>
                      </a:pPr>
                      <a:r>
                        <a:rPr lang="en-US" sz="1600" b="1" dirty="0">
                          <a:latin typeface="Times New Roman" pitchFamily="18" charset="0"/>
                          <a:cs typeface="Times New Roman" pitchFamily="18" charset="0"/>
                        </a:rPr>
                        <a:t>1</a:t>
                      </a:r>
                      <a:endParaRPr lang="ru-RU" sz="1600" b="1" dirty="0">
                        <a:latin typeface="Times New Roman" pitchFamily="18" charset="0"/>
                        <a:cs typeface="Times New Roman" pitchFamily="18" charset="0"/>
                      </a:endParaRPr>
                    </a:p>
                  </a:txBody>
                  <a:tcPr marL="0" marR="0" marT="0" marB="0"/>
                </a:tc>
                <a:tc>
                  <a:txBody>
                    <a:bodyPr/>
                    <a:lstStyle/>
                    <a:p>
                      <a:pPr marL="254635" marR="247015" indent="-1905" algn="ctr" defTabSz="914400" rtl="0" eaLnBrk="1" fontAlgn="auto" latinLnBrk="0" hangingPunct="1">
                        <a:lnSpc>
                          <a:spcPct val="150000"/>
                        </a:lnSpc>
                        <a:spcBef>
                          <a:spcPts val="300"/>
                        </a:spcBef>
                        <a:spcAft>
                          <a:spcPts val="0"/>
                        </a:spcAft>
                        <a:buClrTx/>
                        <a:buSzTx/>
                        <a:buFontTx/>
                        <a:buNone/>
                        <a:tabLst/>
                        <a:defRPr/>
                      </a:pPr>
                      <a:r>
                        <a:rPr lang="en-US" sz="1600" b="1" dirty="0">
                          <a:latin typeface="Times New Roman" pitchFamily="18" charset="0"/>
                          <a:cs typeface="Times New Roman" pitchFamily="18" charset="0"/>
                        </a:rPr>
                        <a:t>Cu </a:t>
                      </a:r>
                      <a:endParaRPr lang="ru-RU" sz="1600" b="1" dirty="0">
                        <a:latin typeface="Times New Roman" pitchFamily="18" charset="0"/>
                        <a:cs typeface="Times New Roman" pitchFamily="18" charset="0"/>
                      </a:endParaRPr>
                    </a:p>
                  </a:txBody>
                  <a:tcPr marL="0" marR="0" marT="0" marB="0"/>
                </a:tc>
                <a:tc>
                  <a:txBody>
                    <a:bodyPr/>
                    <a:lstStyle/>
                    <a:p>
                      <a:pPr marL="61595" marR="57785" algn="ctr">
                        <a:lnSpc>
                          <a:spcPct val="150000"/>
                        </a:lnSpc>
                        <a:spcBef>
                          <a:spcPts val="385"/>
                        </a:spcBef>
                        <a:spcAft>
                          <a:spcPts val="0"/>
                        </a:spcAft>
                      </a:pPr>
                      <a:r>
                        <a:rPr lang="ru-RU" sz="1600" b="1" dirty="0">
                          <a:latin typeface="Times New Roman" pitchFamily="18" charset="0"/>
                          <a:cs typeface="Times New Roman" pitchFamily="18" charset="0"/>
                        </a:rPr>
                        <a:t>63.4</a:t>
                      </a:r>
                      <a:r>
                        <a:rPr lang="en-US" sz="1600" b="1" dirty="0">
                          <a:latin typeface="Times New Roman" pitchFamily="18" charset="0"/>
                          <a:cs typeface="Times New Roman" pitchFamily="18" charset="0"/>
                        </a:rPr>
                        <a:t>± </a:t>
                      </a:r>
                      <a:r>
                        <a:rPr lang="ru-RU" sz="1600" b="1" dirty="0">
                          <a:latin typeface="Times New Roman" pitchFamily="18" charset="0"/>
                          <a:cs typeface="Times New Roman" pitchFamily="18" charset="0"/>
                        </a:rPr>
                        <a:t>3</a:t>
                      </a:r>
                      <a:r>
                        <a:rPr lang="en-US" sz="1600" b="1" dirty="0">
                          <a:latin typeface="Times New Roman" pitchFamily="18" charset="0"/>
                          <a:cs typeface="Times New Roman" pitchFamily="18" charset="0"/>
                        </a:rPr>
                        <a:t>.</a:t>
                      </a:r>
                      <a:r>
                        <a:rPr lang="ru-RU" sz="1600" b="1" dirty="0">
                          <a:latin typeface="Times New Roman" pitchFamily="18" charset="0"/>
                          <a:cs typeface="Times New Roman" pitchFamily="18" charset="0"/>
                        </a:rPr>
                        <a:t>2</a:t>
                      </a:r>
                    </a:p>
                  </a:txBody>
                  <a:tcPr marL="0" marR="0" marT="0" marB="0"/>
                </a:tc>
                <a:extLst>
                  <a:ext uri="{0D108BD9-81ED-4DB2-BD59-A6C34878D82A}">
                    <a16:rowId xmlns="" xmlns:a16="http://schemas.microsoft.com/office/drawing/2014/main" val="10001"/>
                  </a:ext>
                </a:extLst>
              </a:tr>
              <a:tr h="332779">
                <a:tc>
                  <a:txBody>
                    <a:bodyPr/>
                    <a:lstStyle/>
                    <a:p>
                      <a:pPr marL="50165" algn="ctr">
                        <a:lnSpc>
                          <a:spcPct val="150000"/>
                        </a:lnSpc>
                        <a:spcBef>
                          <a:spcPts val="385"/>
                        </a:spcBef>
                        <a:spcAft>
                          <a:spcPts val="0"/>
                        </a:spcAft>
                      </a:pPr>
                      <a:r>
                        <a:rPr lang="ru-RU" sz="1600" b="1" dirty="0">
                          <a:latin typeface="Times New Roman" pitchFamily="18" charset="0"/>
                          <a:cs typeface="Times New Roman" pitchFamily="18" charset="0"/>
                        </a:rPr>
                        <a:t>2</a:t>
                      </a:r>
                    </a:p>
                  </a:txBody>
                  <a:tcPr marL="0" marR="0" marT="0" marB="0"/>
                </a:tc>
                <a:tc>
                  <a:txBody>
                    <a:bodyPr/>
                    <a:lstStyle/>
                    <a:p>
                      <a:pPr marL="254635" marR="247015" indent="-1905" algn="ctr" defTabSz="914400" rtl="0" eaLnBrk="1" fontAlgn="auto" latinLnBrk="0" hangingPunct="1">
                        <a:lnSpc>
                          <a:spcPct val="150000"/>
                        </a:lnSpc>
                        <a:spcBef>
                          <a:spcPts val="300"/>
                        </a:spcBef>
                        <a:spcAft>
                          <a:spcPts val="0"/>
                        </a:spcAft>
                        <a:buClrTx/>
                        <a:buSzTx/>
                        <a:buFontTx/>
                        <a:buNone/>
                        <a:tabLst/>
                        <a:defRPr/>
                      </a:pPr>
                      <a:r>
                        <a:rPr lang="en-US" sz="1600" b="1" baseline="0" dirty="0">
                          <a:latin typeface="Times New Roman" pitchFamily="18" charset="0"/>
                          <a:cs typeface="Times New Roman" pitchFamily="18" charset="0"/>
                        </a:rPr>
                        <a:t>Ag</a:t>
                      </a:r>
                      <a:endParaRPr lang="ru-RU" sz="1600" b="1" dirty="0">
                        <a:latin typeface="Times New Roman" pitchFamily="18" charset="0"/>
                        <a:cs typeface="Times New Roman" pitchFamily="18" charset="0"/>
                      </a:endParaRPr>
                    </a:p>
                  </a:txBody>
                  <a:tcPr marL="0" marR="0" marT="0" marB="0"/>
                </a:tc>
                <a:tc>
                  <a:txBody>
                    <a:bodyPr/>
                    <a:lstStyle/>
                    <a:p>
                      <a:pPr marL="61595" marR="57785" algn="ctr">
                        <a:lnSpc>
                          <a:spcPct val="150000"/>
                        </a:lnSpc>
                        <a:spcBef>
                          <a:spcPts val="385"/>
                        </a:spcBef>
                        <a:spcAft>
                          <a:spcPts val="0"/>
                        </a:spcAft>
                      </a:pPr>
                      <a:r>
                        <a:rPr lang="en-US" sz="1600" b="1" dirty="0">
                          <a:latin typeface="Times New Roman" pitchFamily="18" charset="0"/>
                          <a:cs typeface="Times New Roman" pitchFamily="18" charset="0"/>
                        </a:rPr>
                        <a:t>  8</a:t>
                      </a:r>
                      <a:r>
                        <a:rPr lang="ru-RU" sz="1600" b="1" dirty="0">
                          <a:latin typeface="Times New Roman" pitchFamily="18" charset="0"/>
                          <a:cs typeface="Times New Roman" pitchFamily="18" charset="0"/>
                        </a:rPr>
                        <a:t>.4</a:t>
                      </a:r>
                      <a:r>
                        <a:rPr lang="en-US" sz="1600" b="1" dirty="0">
                          <a:latin typeface="Times New Roman" pitchFamily="18" charset="0"/>
                          <a:cs typeface="Times New Roman" pitchFamily="18" charset="0"/>
                        </a:rPr>
                        <a:t>2± 0.</a:t>
                      </a:r>
                      <a:r>
                        <a:rPr lang="ru-RU" sz="1600" b="1" dirty="0">
                          <a:latin typeface="Times New Roman" pitchFamily="18" charset="0"/>
                          <a:cs typeface="Times New Roman" pitchFamily="18" charset="0"/>
                        </a:rPr>
                        <a:t>2</a:t>
                      </a:r>
                      <a:r>
                        <a:rPr lang="en-US" sz="1600" b="1" dirty="0">
                          <a:latin typeface="Times New Roman" pitchFamily="18" charset="0"/>
                          <a:cs typeface="Times New Roman" pitchFamily="18" charset="0"/>
                        </a:rPr>
                        <a:t>7</a:t>
                      </a:r>
                      <a:endParaRPr lang="ru-RU" sz="1600" b="1" dirty="0">
                        <a:latin typeface="Times New Roman" pitchFamily="18" charset="0"/>
                        <a:cs typeface="Times New Roman" pitchFamily="18" charset="0"/>
                      </a:endParaRPr>
                    </a:p>
                  </a:txBody>
                  <a:tcPr marL="0" marR="0" marT="0" marB="0"/>
                </a:tc>
                <a:extLst>
                  <a:ext uri="{0D108BD9-81ED-4DB2-BD59-A6C34878D82A}">
                    <a16:rowId xmlns="" xmlns:a16="http://schemas.microsoft.com/office/drawing/2014/main" val="10002"/>
                  </a:ext>
                </a:extLst>
              </a:tr>
              <a:tr h="524308">
                <a:tc gridSpan="2">
                  <a:txBody>
                    <a:bodyPr/>
                    <a:lstStyle/>
                    <a:p>
                      <a:pPr marL="50165" algn="ctr">
                        <a:lnSpc>
                          <a:spcPct val="100000"/>
                        </a:lnSpc>
                        <a:spcBef>
                          <a:spcPts val="0"/>
                        </a:spcBef>
                        <a:spcAft>
                          <a:spcPts val="0"/>
                        </a:spcAft>
                      </a:pPr>
                      <a:r>
                        <a:rPr lang="en-US" sz="1600" b="1" kern="1200" dirty="0">
                          <a:solidFill>
                            <a:schemeClr val="dk1"/>
                          </a:solidFill>
                          <a:latin typeface="Times New Roman" pitchFamily="18" charset="0"/>
                          <a:ea typeface="+mn-ea"/>
                          <a:cs typeface="Times New Roman" pitchFamily="18" charset="0"/>
                        </a:rPr>
                        <a:t>Measured weight </a:t>
                      </a:r>
                      <a:r>
                        <a:rPr lang="ru-RU" sz="1600" b="1" kern="1200" dirty="0">
                          <a:solidFill>
                            <a:schemeClr val="dk1"/>
                          </a:solidFill>
                          <a:latin typeface="Times New Roman" pitchFamily="18" charset="0"/>
                          <a:ea typeface="+mn-ea"/>
                          <a:cs typeface="Times New Roman" pitchFamily="18" charset="0"/>
                        </a:rPr>
                        <a:t>73.033 </a:t>
                      </a:r>
                      <a:r>
                        <a:rPr lang="en-US" sz="1600" b="1" kern="1200" dirty="0">
                          <a:solidFill>
                            <a:schemeClr val="dk1"/>
                          </a:solidFill>
                          <a:latin typeface="Times New Roman" pitchFamily="18" charset="0"/>
                          <a:ea typeface="+mn-ea"/>
                          <a:cs typeface="Times New Roman" pitchFamily="18" charset="0"/>
                        </a:rPr>
                        <a:t>g</a:t>
                      </a:r>
                      <a:endParaRPr lang="ru-RU" sz="1600" b="1" dirty="0">
                        <a:latin typeface="Times New Roman" pitchFamily="18" charset="0"/>
                        <a:cs typeface="Times New Roman" pitchFamily="18" charset="0"/>
                      </a:endParaRPr>
                    </a:p>
                  </a:txBody>
                  <a:tcPr marL="0" marR="0" marT="0" marB="0">
                    <a:noFill/>
                  </a:tcPr>
                </a:tc>
                <a:tc hMerge="1">
                  <a:txBody>
                    <a:bodyPr/>
                    <a:lstStyle/>
                    <a:p>
                      <a:pPr marL="254635" marR="247015" indent="-1905" algn="ctr" defTabSz="914400" rtl="0" eaLnBrk="1" fontAlgn="auto" latinLnBrk="0" hangingPunct="1">
                        <a:lnSpc>
                          <a:spcPct val="150000"/>
                        </a:lnSpc>
                        <a:spcBef>
                          <a:spcPts val="300"/>
                        </a:spcBef>
                        <a:spcAft>
                          <a:spcPts val="0"/>
                        </a:spcAft>
                        <a:buClrTx/>
                        <a:buSzTx/>
                        <a:buFontTx/>
                        <a:buNone/>
                        <a:tabLst/>
                        <a:defRPr/>
                      </a:pPr>
                      <a:endParaRPr lang="ru-RU" sz="1400" b="1" dirty="0">
                        <a:latin typeface="Times New Roman" pitchFamily="18" charset="0"/>
                        <a:cs typeface="Times New Roman" pitchFamily="18" charset="0"/>
                      </a:endParaRPr>
                    </a:p>
                  </a:txBody>
                  <a:tcPr marL="0" marR="0" marT="0" marB="0"/>
                </a:tc>
                <a:tc>
                  <a:txBody>
                    <a:bodyPr/>
                    <a:lstStyle/>
                    <a:p>
                      <a:pPr marL="61595" marR="57785" algn="ctr">
                        <a:lnSpc>
                          <a:spcPct val="150000"/>
                        </a:lnSpc>
                        <a:spcBef>
                          <a:spcPts val="385"/>
                        </a:spcBef>
                        <a:spcAft>
                          <a:spcPts val="0"/>
                        </a:spcAft>
                      </a:pPr>
                      <a:r>
                        <a:rPr lang="ru-RU" sz="1600" b="1" kern="1200" dirty="0">
                          <a:solidFill>
                            <a:schemeClr val="dk1"/>
                          </a:solidFill>
                          <a:latin typeface="Times New Roman" pitchFamily="18" charset="0"/>
                          <a:ea typeface="+mn-ea"/>
                          <a:cs typeface="Times New Roman" pitchFamily="18" charset="0"/>
                        </a:rPr>
                        <a:t>71.8 </a:t>
                      </a:r>
                      <a:r>
                        <a:rPr lang="ru-RU" sz="1600" b="1" kern="1200" dirty="0">
                          <a:solidFill>
                            <a:schemeClr val="dk1"/>
                          </a:solidFill>
                          <a:latin typeface="Times New Roman" pitchFamily="18" charset="0"/>
                          <a:ea typeface="+mn-ea"/>
                          <a:cs typeface="Times New Roman" pitchFamily="18" charset="0"/>
                          <a:sym typeface="Symbol"/>
                        </a:rPr>
                        <a:t></a:t>
                      </a:r>
                      <a:r>
                        <a:rPr lang="ru-RU" sz="1600" b="1" kern="1200" dirty="0">
                          <a:solidFill>
                            <a:schemeClr val="dk1"/>
                          </a:solidFill>
                          <a:latin typeface="Times New Roman" pitchFamily="18" charset="0"/>
                          <a:ea typeface="+mn-ea"/>
                          <a:cs typeface="Times New Roman" pitchFamily="18" charset="0"/>
                        </a:rPr>
                        <a:t> 3.2 </a:t>
                      </a:r>
                      <a:r>
                        <a:rPr lang="en-US" sz="1600" b="1" kern="1200" dirty="0">
                          <a:solidFill>
                            <a:schemeClr val="dk1"/>
                          </a:solidFill>
                          <a:latin typeface="Times New Roman" pitchFamily="18" charset="0"/>
                          <a:ea typeface="+mn-ea"/>
                          <a:cs typeface="Times New Roman" pitchFamily="18" charset="0"/>
                        </a:rPr>
                        <a:t>g</a:t>
                      </a:r>
                      <a:endParaRPr lang="ru-RU" sz="1600" b="1" dirty="0">
                        <a:latin typeface="Times New Roman" pitchFamily="18" charset="0"/>
                        <a:cs typeface="Times New Roman" pitchFamily="18" charset="0"/>
                      </a:endParaRPr>
                    </a:p>
                  </a:txBody>
                  <a:tcPr marL="0" marR="0" marT="0" marB="0"/>
                </a:tc>
                <a:extLst>
                  <a:ext uri="{0D108BD9-81ED-4DB2-BD59-A6C34878D82A}">
                    <a16:rowId xmlns="" xmlns:a16="http://schemas.microsoft.com/office/drawing/2014/main" val="10003"/>
                  </a:ext>
                </a:extLst>
              </a:tr>
            </a:tbl>
          </a:graphicData>
        </a:graphic>
      </p:graphicFrame>
      <p:sp>
        <p:nvSpPr>
          <p:cNvPr id="20" name="Прямоугольник 18">
            <a:extLst>
              <a:ext uri="{FF2B5EF4-FFF2-40B4-BE49-F238E27FC236}">
                <a16:creationId xmlns="" xmlns:a16="http://schemas.microsoft.com/office/drawing/2014/main" id="{5BD177FE-3F7D-074B-893D-E5209913E295}"/>
              </a:ext>
            </a:extLst>
          </p:cNvPr>
          <p:cNvSpPr/>
          <p:nvPr/>
        </p:nvSpPr>
        <p:spPr>
          <a:xfrm>
            <a:off x="7063433" y="1099121"/>
            <a:ext cx="5219658" cy="584775"/>
          </a:xfrm>
          <a:prstGeom prst="rect">
            <a:avLst/>
          </a:prstGeom>
        </p:spPr>
        <p:txBody>
          <a:bodyPr wrap="square">
            <a:spAutoFit/>
          </a:bodyPr>
          <a:lstStyle/>
          <a:p>
            <a:pPr algn="ctr"/>
            <a:r>
              <a:rPr lang="en-US" sz="1600" dirty="0"/>
              <a:t>10 coins from the largest treasure of the Bosporus straits of the 3rd-4th centuries. A.D.</a:t>
            </a:r>
            <a:endParaRPr lang="ru-RU" sz="1600" dirty="0"/>
          </a:p>
        </p:txBody>
      </p:sp>
      <p:sp>
        <p:nvSpPr>
          <p:cNvPr id="21" name="Прямоугольник 9">
            <a:extLst>
              <a:ext uri="{FF2B5EF4-FFF2-40B4-BE49-F238E27FC236}">
                <a16:creationId xmlns="" xmlns:a16="http://schemas.microsoft.com/office/drawing/2014/main" id="{8E36AFD0-A1BA-2E44-8BA5-E446D71FF0D1}"/>
              </a:ext>
            </a:extLst>
          </p:cNvPr>
          <p:cNvSpPr/>
          <p:nvPr/>
        </p:nvSpPr>
        <p:spPr>
          <a:xfrm>
            <a:off x="609600" y="98583"/>
            <a:ext cx="10488488" cy="707886"/>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Research activities under the theme “Investigations of Neutron Nuclear Interactions and Properties of the Neutron”: status and prospects</a:t>
            </a:r>
            <a:endParaRPr lang="ru-RU" sz="2000" dirty="0">
              <a:solidFill>
                <a:srgbClr val="C00000"/>
              </a:solidFill>
            </a:endParaRPr>
          </a:p>
        </p:txBody>
      </p:sp>
      <p:sp>
        <p:nvSpPr>
          <p:cNvPr id="4" name="Rectangle 3">
            <a:extLst>
              <a:ext uri="{FF2B5EF4-FFF2-40B4-BE49-F238E27FC236}">
                <a16:creationId xmlns="" xmlns:a16="http://schemas.microsoft.com/office/drawing/2014/main" id="{B4337883-ED6D-554D-9EA0-79112C0B556E}"/>
              </a:ext>
            </a:extLst>
          </p:cNvPr>
          <p:cNvSpPr/>
          <p:nvPr/>
        </p:nvSpPr>
        <p:spPr>
          <a:xfrm>
            <a:off x="6987112" y="6192306"/>
            <a:ext cx="665952" cy="369332"/>
          </a:xfrm>
          <a:prstGeom prst="rect">
            <a:avLst/>
          </a:prstGeom>
        </p:spPr>
        <p:txBody>
          <a:bodyPr wrap="none">
            <a:spAutoFit/>
          </a:bodyPr>
          <a:lstStyle/>
          <a:p>
            <a:pPr algn="ctr"/>
            <a:r>
              <a:rPr lang="en-US" b="1" dirty="0">
                <a:solidFill>
                  <a:srgbClr val="002060"/>
                </a:solidFill>
              </a:rPr>
              <a:t>cross</a:t>
            </a:r>
          </a:p>
        </p:txBody>
      </p:sp>
      <p:sp>
        <p:nvSpPr>
          <p:cNvPr id="5" name="Rectangle 4">
            <a:extLst>
              <a:ext uri="{FF2B5EF4-FFF2-40B4-BE49-F238E27FC236}">
                <a16:creationId xmlns="" xmlns:a16="http://schemas.microsoft.com/office/drawing/2014/main" id="{F5AEF2A7-222A-CC41-971E-1D075AF957E4}"/>
              </a:ext>
            </a:extLst>
          </p:cNvPr>
          <p:cNvSpPr/>
          <p:nvPr/>
        </p:nvSpPr>
        <p:spPr>
          <a:xfrm>
            <a:off x="8150524" y="6192306"/>
            <a:ext cx="582660" cy="369332"/>
          </a:xfrm>
          <a:prstGeom prst="rect">
            <a:avLst/>
          </a:prstGeom>
        </p:spPr>
        <p:txBody>
          <a:bodyPr wrap="none">
            <a:spAutoFit/>
          </a:bodyPr>
          <a:lstStyle/>
          <a:p>
            <a:r>
              <a:rPr lang="en-US" b="1" dirty="0">
                <a:solidFill>
                  <a:srgbClr val="002060"/>
                </a:solidFill>
              </a:rPr>
              <a:t>icon</a:t>
            </a:r>
            <a:endParaRPr lang="en-GB" dirty="0"/>
          </a:p>
        </p:txBody>
      </p:sp>
      <p:sp>
        <p:nvSpPr>
          <p:cNvPr id="6" name="Rectangle 5">
            <a:extLst>
              <a:ext uri="{FF2B5EF4-FFF2-40B4-BE49-F238E27FC236}">
                <a16:creationId xmlns="" xmlns:a16="http://schemas.microsoft.com/office/drawing/2014/main" id="{4CB6EC0E-DEDE-3F41-B2CE-41A61B799DF4}"/>
              </a:ext>
            </a:extLst>
          </p:cNvPr>
          <p:cNvSpPr/>
          <p:nvPr/>
        </p:nvSpPr>
        <p:spPr>
          <a:xfrm>
            <a:off x="8957658" y="6084585"/>
            <a:ext cx="1952910" cy="584775"/>
          </a:xfrm>
          <a:prstGeom prst="rect">
            <a:avLst/>
          </a:prstGeom>
        </p:spPr>
        <p:txBody>
          <a:bodyPr wrap="square">
            <a:spAutoFit/>
          </a:bodyPr>
          <a:lstStyle/>
          <a:p>
            <a:pPr algn="ctr"/>
            <a:r>
              <a:rPr lang="en-US" sz="1600" b="1" dirty="0">
                <a:solidFill>
                  <a:srgbClr val="002060"/>
                </a:solidFill>
              </a:rPr>
              <a:t>horseshoe-shaped metal object</a:t>
            </a:r>
          </a:p>
        </p:txBody>
      </p:sp>
      <p:sp>
        <p:nvSpPr>
          <p:cNvPr id="7" name="Rectangle 6">
            <a:extLst>
              <a:ext uri="{FF2B5EF4-FFF2-40B4-BE49-F238E27FC236}">
                <a16:creationId xmlns="" xmlns:a16="http://schemas.microsoft.com/office/drawing/2014/main" id="{5ED8AADB-9380-3641-BE3A-391F82735A4F}"/>
              </a:ext>
            </a:extLst>
          </p:cNvPr>
          <p:cNvSpPr/>
          <p:nvPr/>
        </p:nvSpPr>
        <p:spPr>
          <a:xfrm>
            <a:off x="10707232" y="6084585"/>
            <a:ext cx="1050288" cy="584775"/>
          </a:xfrm>
          <a:prstGeom prst="rect">
            <a:avLst/>
          </a:prstGeom>
        </p:spPr>
        <p:txBody>
          <a:bodyPr wrap="none">
            <a:spAutoFit/>
          </a:bodyPr>
          <a:lstStyle/>
          <a:p>
            <a:pPr algn="ctr"/>
            <a:r>
              <a:rPr lang="en-US" sz="1600" b="1" dirty="0">
                <a:solidFill>
                  <a:srgbClr val="002060"/>
                </a:solidFill>
              </a:rPr>
              <a:t>fragment </a:t>
            </a:r>
          </a:p>
          <a:p>
            <a:pPr algn="ctr"/>
            <a:r>
              <a:rPr lang="en-US" sz="1600" b="1" dirty="0">
                <a:solidFill>
                  <a:srgbClr val="002060"/>
                </a:solidFill>
              </a:rPr>
              <a:t>of the bell</a:t>
            </a:r>
          </a:p>
        </p:txBody>
      </p:sp>
    </p:spTree>
    <p:extLst>
      <p:ext uri="{BB962C8B-B14F-4D97-AF65-F5344CB8AC3E}">
        <p14:creationId xmlns="" xmlns:p14="http://schemas.microsoft.com/office/powerpoint/2010/main" val="29534158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32870</TotalTime>
  <Words>3367</Words>
  <Application>Microsoft Macintosh PowerPoint</Application>
  <PresentationFormat>Произвольный</PresentationFormat>
  <Paragraphs>515</Paragraphs>
  <Slides>31</Slides>
  <Notes>22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31</vt:i4>
      </vt:variant>
    </vt:vector>
  </HeadingPairs>
  <TitlesOfParts>
    <vt:vector size="34" baseType="lpstr">
      <vt:lpstr>Тема Office</vt:lpstr>
      <vt:lpstr>Photo Editor Photo</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Experimental methods of MNT reactions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Work</cp:lastModifiedBy>
  <cp:revision>783</cp:revision>
  <cp:lastPrinted>2018-08-13T08:31:04Z</cp:lastPrinted>
  <dcterms:created xsi:type="dcterms:W3CDTF">2017-07-20T07:19:18Z</dcterms:created>
  <dcterms:modified xsi:type="dcterms:W3CDTF">2020-02-17T06:39:32Z</dcterms:modified>
</cp:coreProperties>
</file>