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4.xml" ContentType="application/vnd.openxmlformats-officedocument.theme+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5.xml" ContentType="application/vnd.openxmlformats-officedocument.theme+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theme/theme6.xml" ContentType="application/vnd.openxmlformats-officedocument.theme+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7.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9.jpg" ContentType="image/jpeg"/>
  <Override PartName="/ppt/media/image70.jpg" ContentType="image/jpeg"/>
  <Override PartName="/ppt/media/image71.jpg" ContentType="image/jpeg"/>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251" r:id="rId1"/>
    <p:sldMasterId id="2147484268" r:id="rId2"/>
    <p:sldMasterId id="2147484283" r:id="rId3"/>
    <p:sldMasterId id="2147484296" r:id="rId4"/>
    <p:sldMasterId id="2147484305" r:id="rId5"/>
    <p:sldMasterId id="2147484318" r:id="rId6"/>
    <p:sldMasterId id="2147484340" r:id="rId7"/>
    <p:sldMasterId id="2147484352" r:id="rId8"/>
  </p:sldMasterIdLst>
  <p:notesMasterIdLst>
    <p:notesMasterId r:id="rId71"/>
  </p:notesMasterIdLst>
  <p:sldIdLst>
    <p:sldId id="1199" r:id="rId9"/>
    <p:sldId id="1163" r:id="rId10"/>
    <p:sldId id="1142" r:id="rId11"/>
    <p:sldId id="1164" r:id="rId12"/>
    <p:sldId id="1230" r:id="rId13"/>
    <p:sldId id="1229" r:id="rId14"/>
    <p:sldId id="1228" r:id="rId15"/>
    <p:sldId id="1165" r:id="rId16"/>
    <p:sldId id="1166" r:id="rId17"/>
    <p:sldId id="268" r:id="rId18"/>
    <p:sldId id="1147" r:id="rId19"/>
    <p:sldId id="274" r:id="rId20"/>
    <p:sldId id="275" r:id="rId21"/>
    <p:sldId id="363" r:id="rId22"/>
    <p:sldId id="1148" r:id="rId23"/>
    <p:sldId id="1201" r:id="rId24"/>
    <p:sldId id="1202" r:id="rId25"/>
    <p:sldId id="1203" r:id="rId26"/>
    <p:sldId id="1149" r:id="rId27"/>
    <p:sldId id="1183" r:id="rId28"/>
    <p:sldId id="1204" r:id="rId29"/>
    <p:sldId id="1205" r:id="rId30"/>
    <p:sldId id="1208" r:id="rId31"/>
    <p:sldId id="370" r:id="rId32"/>
    <p:sldId id="1136" r:id="rId33"/>
    <p:sldId id="1190" r:id="rId34"/>
    <p:sldId id="1191" r:id="rId35"/>
    <p:sldId id="1209" r:id="rId36"/>
    <p:sldId id="1210" r:id="rId37"/>
    <p:sldId id="1211" r:id="rId38"/>
    <p:sldId id="1150" r:id="rId39"/>
    <p:sldId id="1213" r:id="rId40"/>
    <p:sldId id="1132" r:id="rId41"/>
    <p:sldId id="1215" r:id="rId42"/>
    <p:sldId id="1151" r:id="rId43"/>
    <p:sldId id="1216" r:id="rId44"/>
    <p:sldId id="278" r:id="rId45"/>
    <p:sldId id="294" r:id="rId46"/>
    <p:sldId id="1218" r:id="rId47"/>
    <p:sldId id="1221" r:id="rId48"/>
    <p:sldId id="1224" r:id="rId49"/>
    <p:sldId id="257" r:id="rId50"/>
    <p:sldId id="1153" r:id="rId51"/>
    <p:sldId id="1220" r:id="rId52"/>
    <p:sldId id="1134" r:id="rId53"/>
    <p:sldId id="306" r:id="rId54"/>
    <p:sldId id="267" r:id="rId55"/>
    <p:sldId id="1156" r:id="rId56"/>
    <p:sldId id="1176" r:id="rId57"/>
    <p:sldId id="1173" r:id="rId58"/>
    <p:sldId id="1119" r:id="rId59"/>
    <p:sldId id="1179" r:id="rId60"/>
    <p:sldId id="262" r:id="rId61"/>
    <p:sldId id="1180" r:id="rId62"/>
    <p:sldId id="1155" r:id="rId63"/>
    <p:sldId id="1198" r:id="rId64"/>
    <p:sldId id="1225" r:id="rId65"/>
    <p:sldId id="1226" r:id="rId66"/>
    <p:sldId id="1231" r:id="rId67"/>
    <p:sldId id="1232" r:id="rId68"/>
    <p:sldId id="1233" r:id="rId69"/>
    <p:sldId id="1234" r:id="rId70"/>
  </p:sldIdLst>
  <p:sldSz cx="12192000" cy="6858000"/>
  <p:notesSz cx="6797675" cy="9929813"/>
  <p:defaultText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3840">
          <p15:clr>
            <a:srgbClr val="A4A3A4"/>
          </p15:clr>
        </p15:guide>
      </p15:sldGuideLst>
    </p:ext>
    <p:ext uri="{2D200454-40CA-4A62-9FC3-DE9A4176ACB9}">
      <p15:notesGuideLst xmlns=""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99"/>
    <a:srgbClr val="23538D"/>
    <a:srgbClr val="DDDDDD"/>
    <a:srgbClr val="CCFFCC"/>
    <a:srgbClr val="FFFFCC"/>
    <a:srgbClr val="003366"/>
    <a:srgbClr val="D0DBF4"/>
    <a:srgbClr val="0066CC"/>
    <a:srgbClr val="7DBEFF"/>
    <a:srgbClr val="33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659" autoAdjust="0"/>
    <p:restoredTop sz="94693" autoAdjust="0"/>
  </p:normalViewPr>
  <p:slideViewPr>
    <p:cSldViewPr snapToGrid="0">
      <p:cViewPr>
        <p:scale>
          <a:sx n="90" d="100"/>
          <a:sy n="90" d="100"/>
        </p:scale>
        <p:origin x="-688" y="-21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49" d="100"/>
          <a:sy n="49" d="100"/>
        </p:scale>
        <p:origin x="1896" y="5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slide" Target="slides/slide55.xml"/><Relationship Id="rId68" Type="http://schemas.openxmlformats.org/officeDocument/2006/relationships/slide" Target="slides/slide60.xml"/><Relationship Id="rId7" Type="http://schemas.openxmlformats.org/officeDocument/2006/relationships/slideMaster" Target="slideMasters/slideMaster7.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openxmlformats.org/officeDocument/2006/relationships/slide" Target="slides/slide58.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61" Type="http://schemas.openxmlformats.org/officeDocument/2006/relationships/slide" Target="slides/slide53.xml"/><Relationship Id="rId10" Type="http://schemas.openxmlformats.org/officeDocument/2006/relationships/slide" Target="slides/slide2.xml"/><Relationship Id="rId19" Type="http://schemas.openxmlformats.org/officeDocument/2006/relationships/slide" Target="slides/slide11.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slide" Target="slides/slide52.xml"/><Relationship Id="rId65" Type="http://schemas.openxmlformats.org/officeDocument/2006/relationships/slide" Target="slides/slide57.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slide" Target="slides/slide56.xml"/><Relationship Id="rId69" Type="http://schemas.openxmlformats.org/officeDocument/2006/relationships/slide" Target="slides/slide61.xml"/><Relationship Id="rId8" Type="http://schemas.openxmlformats.org/officeDocument/2006/relationships/slideMaster" Target="slideMasters/slideMaster8.xml"/><Relationship Id="rId51" Type="http://schemas.openxmlformats.org/officeDocument/2006/relationships/slide" Target="slides/slide43.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slide" Target="slides/slide51.xml"/><Relationship Id="rId67" Type="http://schemas.openxmlformats.org/officeDocument/2006/relationships/slide" Target="slides/slide59.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slide" Target="slides/slide54.xml"/><Relationship Id="rId70" Type="http://schemas.openxmlformats.org/officeDocument/2006/relationships/slide" Target="slides/slide62.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45659" cy="498215"/>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50443" y="0"/>
            <a:ext cx="2945659" cy="498215"/>
          </a:xfrm>
          <a:prstGeom prst="rect">
            <a:avLst/>
          </a:prstGeom>
        </p:spPr>
        <p:txBody>
          <a:bodyPr vert="horz" lIns="91440" tIns="45720" rIns="91440" bIns="45720" rtlCol="0"/>
          <a:lstStyle>
            <a:lvl1pPr algn="r">
              <a:defRPr sz="1200"/>
            </a:lvl1pPr>
          </a:lstStyle>
          <a:p>
            <a:fld id="{77C69A31-3619-4075-BD56-AADBC23FD1A0}" type="datetimeFigureOut">
              <a:rPr lang="ru-RU" smtClean="0"/>
              <a:t>20.02.2020</a:t>
            </a:fld>
            <a:endParaRPr lang="ru-RU"/>
          </a:p>
        </p:txBody>
      </p:sp>
      <p:sp>
        <p:nvSpPr>
          <p:cNvPr id="4" name="Образ слайда 3"/>
          <p:cNvSpPr>
            <a:spLocks noGrp="1" noRot="1" noChangeAspect="1"/>
          </p:cNvSpPr>
          <p:nvPr>
            <p:ph type="sldImg" idx="2"/>
          </p:nvPr>
        </p:nvSpPr>
        <p:spPr>
          <a:xfrm>
            <a:off x="420688" y="1241425"/>
            <a:ext cx="5956300" cy="3351213"/>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79768" y="4778722"/>
            <a:ext cx="5438140" cy="3909864"/>
          </a:xfrm>
          <a:prstGeom prst="rect">
            <a:avLst/>
          </a:prstGeom>
        </p:spPr>
        <p:txBody>
          <a:bodyPr vert="horz" lIns="91440" tIns="45720" rIns="91440" bIns="45720" rtlCol="0"/>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Нижний колонтитул 5"/>
          <p:cNvSpPr>
            <a:spLocks noGrp="1"/>
          </p:cNvSpPr>
          <p:nvPr>
            <p:ph type="ftr" sz="quarter" idx="4"/>
          </p:nvPr>
        </p:nvSpPr>
        <p:spPr>
          <a:xfrm>
            <a:off x="0" y="9431600"/>
            <a:ext cx="2945659" cy="498214"/>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50443" y="9431600"/>
            <a:ext cx="2945659" cy="498214"/>
          </a:xfrm>
          <a:prstGeom prst="rect">
            <a:avLst/>
          </a:prstGeom>
        </p:spPr>
        <p:txBody>
          <a:bodyPr vert="horz" lIns="91440" tIns="45720" rIns="91440" bIns="45720" rtlCol="0" anchor="b"/>
          <a:lstStyle>
            <a:lvl1pPr algn="r">
              <a:defRPr sz="1200"/>
            </a:lvl1pPr>
          </a:lstStyle>
          <a:p>
            <a:fld id="{27610EDE-633A-43E5-B012-90FA3593B429}" type="slidenum">
              <a:rPr lang="ru-RU" smtClean="0"/>
              <a:t>‹Nr.›</a:t>
            </a:fld>
            <a:endParaRPr lang="ru-RU"/>
          </a:p>
        </p:txBody>
      </p:sp>
    </p:spTree>
    <p:extLst>
      <p:ext uri="{BB962C8B-B14F-4D97-AF65-F5344CB8AC3E}">
        <p14:creationId xmlns:p14="http://schemas.microsoft.com/office/powerpoint/2010/main" val="255226333"/>
      </p:ext>
    </p:extLst>
  </p:cSld>
  <p:clrMap bg1="lt1" tx1="dk1" bg2="lt2" tx2="dk2" accent1="accent1" accent2="accent2" accent3="accent3" accent4="accent4" accent5="accent5" accent6="accent6" hlink="hlink" folHlink="folHlink"/>
  <p:notesStyle>
    <a:lvl1pPr marL="0" algn="l" defTabSz="909922" rtl="0" eaLnBrk="1" latinLnBrk="0" hangingPunct="1">
      <a:defRPr sz="1200" kern="1200">
        <a:solidFill>
          <a:schemeClr val="tx1"/>
        </a:solidFill>
        <a:latin typeface="+mn-lt"/>
        <a:ea typeface="+mn-ea"/>
        <a:cs typeface="+mn-cs"/>
      </a:defRPr>
    </a:lvl1pPr>
    <a:lvl2pPr marL="454957" algn="l" defTabSz="909922" rtl="0" eaLnBrk="1" latinLnBrk="0" hangingPunct="1">
      <a:defRPr sz="1200" kern="1200">
        <a:solidFill>
          <a:schemeClr val="tx1"/>
        </a:solidFill>
        <a:latin typeface="+mn-lt"/>
        <a:ea typeface="+mn-ea"/>
        <a:cs typeface="+mn-cs"/>
      </a:defRPr>
    </a:lvl2pPr>
    <a:lvl3pPr marL="909922" algn="l" defTabSz="909922" rtl="0" eaLnBrk="1" latinLnBrk="0" hangingPunct="1">
      <a:defRPr sz="1200" kern="1200">
        <a:solidFill>
          <a:schemeClr val="tx1"/>
        </a:solidFill>
        <a:latin typeface="+mn-lt"/>
        <a:ea typeface="+mn-ea"/>
        <a:cs typeface="+mn-cs"/>
      </a:defRPr>
    </a:lvl3pPr>
    <a:lvl4pPr marL="1364877" algn="l" defTabSz="909922" rtl="0" eaLnBrk="1" latinLnBrk="0" hangingPunct="1">
      <a:defRPr sz="1200" kern="1200">
        <a:solidFill>
          <a:schemeClr val="tx1"/>
        </a:solidFill>
        <a:latin typeface="+mn-lt"/>
        <a:ea typeface="+mn-ea"/>
        <a:cs typeface="+mn-cs"/>
      </a:defRPr>
    </a:lvl4pPr>
    <a:lvl5pPr marL="1819839" algn="l" defTabSz="909922" rtl="0" eaLnBrk="1" latinLnBrk="0" hangingPunct="1">
      <a:defRPr sz="1200" kern="1200">
        <a:solidFill>
          <a:schemeClr val="tx1"/>
        </a:solidFill>
        <a:latin typeface="+mn-lt"/>
        <a:ea typeface="+mn-ea"/>
        <a:cs typeface="+mn-cs"/>
      </a:defRPr>
    </a:lvl5pPr>
    <a:lvl6pPr marL="2274804" algn="l" defTabSz="909922" rtl="0" eaLnBrk="1" latinLnBrk="0" hangingPunct="1">
      <a:defRPr sz="1200" kern="1200">
        <a:solidFill>
          <a:schemeClr val="tx1"/>
        </a:solidFill>
        <a:latin typeface="+mn-lt"/>
        <a:ea typeface="+mn-ea"/>
        <a:cs typeface="+mn-cs"/>
      </a:defRPr>
    </a:lvl6pPr>
    <a:lvl7pPr marL="2729754" algn="l" defTabSz="909922" rtl="0" eaLnBrk="1" latinLnBrk="0" hangingPunct="1">
      <a:defRPr sz="1200" kern="1200">
        <a:solidFill>
          <a:schemeClr val="tx1"/>
        </a:solidFill>
        <a:latin typeface="+mn-lt"/>
        <a:ea typeface="+mn-ea"/>
        <a:cs typeface="+mn-cs"/>
      </a:defRPr>
    </a:lvl7pPr>
    <a:lvl8pPr marL="3184720" algn="l" defTabSz="909922" rtl="0" eaLnBrk="1" latinLnBrk="0" hangingPunct="1">
      <a:defRPr sz="1200" kern="1200">
        <a:solidFill>
          <a:schemeClr val="tx1"/>
        </a:solidFill>
        <a:latin typeface="+mn-lt"/>
        <a:ea typeface="+mn-ea"/>
        <a:cs typeface="+mn-cs"/>
      </a:defRPr>
    </a:lvl8pPr>
    <a:lvl9pPr marL="3639680" algn="l" defTabSz="90992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Образ слайда 1">
            <a:extLst>
              <a:ext uri="{FF2B5EF4-FFF2-40B4-BE49-F238E27FC236}">
                <a16:creationId xmlns="" xmlns:a16="http://schemas.microsoft.com/office/drawing/2014/main" id="{93263231-3076-4BB9-A974-CEC981817157}"/>
              </a:ext>
            </a:extLst>
          </p:cNvPr>
          <p:cNvSpPr>
            <a:spLocks noGrp="1" noRot="1" noChangeAspect="1" noTextEdit="1"/>
          </p:cNvSpPr>
          <p:nvPr>
            <p:ph type="sldImg"/>
          </p:nvPr>
        </p:nvSpPr>
        <p:spPr bwMode="auto">
          <a:xfrm>
            <a:off x="90488" y="744538"/>
            <a:ext cx="6618287"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9" name="Заметки 2">
            <a:extLst>
              <a:ext uri="{FF2B5EF4-FFF2-40B4-BE49-F238E27FC236}">
                <a16:creationId xmlns="" xmlns:a16="http://schemas.microsoft.com/office/drawing/2014/main" id="{C0DFE485-3EF7-465A-9B99-3BC5E7C058A8}"/>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a:p>
        </p:txBody>
      </p:sp>
      <p:sp>
        <p:nvSpPr>
          <p:cNvPr id="29700" name="Номер слайда 3">
            <a:extLst>
              <a:ext uri="{FF2B5EF4-FFF2-40B4-BE49-F238E27FC236}">
                <a16:creationId xmlns="" xmlns:a16="http://schemas.microsoft.com/office/drawing/2014/main" id="{FAF2795C-3341-4FBE-9068-7A75D58E0EB5}"/>
              </a:ext>
            </a:extLst>
          </p:cNvPr>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eaLnBrk="1" fontAlgn="base" hangingPunct="1">
              <a:spcBef>
                <a:spcPct val="0"/>
              </a:spcBef>
              <a:spcAft>
                <a:spcPct val="0"/>
              </a:spcAft>
              <a:defRPr/>
            </a:pPr>
            <a:fld id="{C8A34AD1-279A-4268-9B33-C7927C611B8B}" type="slidenum">
              <a:rPr lang="ru-RU" altLang="ru-RU" smtClean="0">
                <a:solidFill>
                  <a:srgbClr val="000000"/>
                </a:solidFill>
                <a:latin typeface="Arial" panose="020B0604020202020204" pitchFamily="34" charset="0"/>
              </a:rPr>
              <a:pPr eaLnBrk="1" fontAlgn="base" hangingPunct="1">
                <a:spcBef>
                  <a:spcPct val="0"/>
                </a:spcBef>
                <a:spcAft>
                  <a:spcPct val="0"/>
                </a:spcAft>
                <a:defRPr/>
              </a:pPr>
              <a:t>1</a:t>
            </a:fld>
            <a:endParaRPr lang="ru-RU" altLang="ru-RU">
              <a:solidFill>
                <a:srgbClr val="000000"/>
              </a:solidFill>
              <a:latin typeface="Arial" panose="020B0604020202020204" pitchFamily="34" charset="0"/>
            </a:endParaRPr>
          </a:p>
        </p:txBody>
      </p:sp>
    </p:spTree>
    <p:extLst>
      <p:ext uri="{BB962C8B-B14F-4D97-AF65-F5344CB8AC3E}">
        <p14:creationId xmlns:p14="http://schemas.microsoft.com/office/powerpoint/2010/main" val="376169062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Образ слайда 1"/>
          <p:cNvSpPr>
            <a:spLocks noGrp="1" noRot="1" noChangeAspect="1" noChangeArrowheads="1" noTextEdit="1"/>
          </p:cNvSpPr>
          <p:nvPr>
            <p:ph type="sldImg"/>
          </p:nvPr>
        </p:nvSpPr>
        <p:spPr>
          <a:xfrm>
            <a:off x="88900" y="744538"/>
            <a:ext cx="6619875" cy="3724275"/>
          </a:xfrm>
          <a:ln/>
        </p:spPr>
      </p:sp>
      <p:sp>
        <p:nvSpPr>
          <p:cNvPr id="3" name="Заметки 2"/>
          <p:cNvSpPr>
            <a:spLocks noGrp="1"/>
          </p:cNvSpPr>
          <p:nvPr>
            <p:ph type="body" idx="1"/>
          </p:nvPr>
        </p:nvSpPr>
        <p:spPr/>
        <p:txBody>
          <a:bodyPr>
            <a:normAutofit/>
          </a:bodyPr>
          <a:lstStyle/>
          <a:p>
            <a:pPr algn="just" eaLnBrk="1" fontAlgn="auto" hangingPunct="1">
              <a:spcBef>
                <a:spcPts val="0"/>
              </a:spcBef>
              <a:spcAft>
                <a:spcPts val="0"/>
              </a:spcAft>
              <a:defRPr/>
            </a:pPr>
            <a:r>
              <a:rPr lang="en-US" sz="1400" dirty="0">
                <a:latin typeface="Arial" panose="020B0604020202020204" pitchFamily="34" charset="0"/>
                <a:ea typeface="ＭＳ Ｐゴシック" charset="-128"/>
                <a:cs typeface="Arial" panose="020B0604020202020204" pitchFamily="34" charset="0"/>
              </a:rPr>
              <a:t>    Reflecting modern trends in radiobiology, the following fields are of top priority of the JINR radiobiological research activities: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fundamental radiobiological research,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radiation safety of deep space flights, </a:t>
            </a:r>
          </a:p>
          <a:p>
            <a:pPr marL="287036" indent="-287036" algn="just" eaLnBrk="1" fontAlgn="auto" hangingPunct="1">
              <a:spcBef>
                <a:spcPts val="0"/>
              </a:spcBef>
              <a:spcAft>
                <a:spcPts val="0"/>
              </a:spcAft>
              <a:buFont typeface="Wingdings" panose="05000000000000000000" pitchFamily="2" charset="2"/>
              <a:buChar char="§"/>
              <a:defRPr/>
            </a:pPr>
            <a:r>
              <a:rPr lang="en-US" sz="1400" dirty="0">
                <a:latin typeface="Arial" panose="020B0604020202020204" pitchFamily="34" charset="0"/>
                <a:ea typeface="ＭＳ Ｐゴシック" charset="-128"/>
                <a:cs typeface="Arial" panose="020B0604020202020204" pitchFamily="34" charset="0"/>
              </a:rPr>
              <a:t>nuclear medicine. </a:t>
            </a:r>
          </a:p>
          <a:p>
            <a:pPr algn="just" eaLnBrk="1" fontAlgn="auto" hangingPunct="1">
              <a:spcBef>
                <a:spcPts val="0"/>
              </a:spcBef>
              <a:spcAft>
                <a:spcPts val="0"/>
              </a:spcAft>
              <a:defRPr/>
            </a:pPr>
            <a:endParaRPr lang="en-US" sz="1400" dirty="0">
              <a:latin typeface="Arial" panose="020B0604020202020204" pitchFamily="34" charset="0"/>
              <a:ea typeface="ＭＳ Ｐゴシック" charset="-128"/>
              <a:cs typeface="Arial" panose="020B0604020202020204" pitchFamily="34" charset="0"/>
            </a:endParaRPr>
          </a:p>
          <a:p>
            <a:pPr algn="just" eaLnBrk="1" fontAlgn="auto" hangingPunct="1">
              <a:spcBef>
                <a:spcPts val="0"/>
              </a:spcBef>
              <a:spcAft>
                <a:spcPts val="0"/>
              </a:spcAft>
              <a:defRPr/>
            </a:pPr>
            <a:r>
              <a:rPr lang="en-US" sz="1400" dirty="0">
                <a:latin typeface="Arial" panose="020B0604020202020204" pitchFamily="34" charset="0"/>
                <a:ea typeface="ＭＳ Ｐゴシック" charset="-128"/>
                <a:cs typeface="Arial" panose="020B0604020202020204" pitchFamily="34" charset="0"/>
              </a:rPr>
              <a:t>  In the current Seven-Year Plan, studies will be mainly focused on the response of different structures of the central nervous system to radiation exposure determining the specifics of the cognitive and behavioral functions of laboratory animals.</a:t>
            </a:r>
            <a:endParaRPr lang="ru-RU" sz="1400" dirty="0">
              <a:latin typeface="Arial" panose="020B0604020202020204" pitchFamily="34" charset="0"/>
              <a:ea typeface="ＭＳ Ｐゴシック" charset="-128"/>
              <a:cs typeface="Arial" panose="020B0604020202020204" pitchFamily="34" charset="0"/>
            </a:endParaRPr>
          </a:p>
        </p:txBody>
      </p:sp>
      <p:sp>
        <p:nvSpPr>
          <p:cNvPr id="186372"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22338">
              <a:spcBef>
                <a:spcPct val="30000"/>
              </a:spcBef>
              <a:defRPr sz="1200">
                <a:solidFill>
                  <a:schemeClr val="tx1"/>
                </a:solidFill>
                <a:latin typeface="Arial" pitchFamily="34" charset="0"/>
                <a:ea typeface="MS PGothic" pitchFamily="34" charset="-128"/>
              </a:defRPr>
            </a:lvl1pPr>
            <a:lvl2pPr marL="742950" indent="-285750" defTabSz="922338">
              <a:spcBef>
                <a:spcPct val="30000"/>
              </a:spcBef>
              <a:defRPr sz="1200">
                <a:solidFill>
                  <a:schemeClr val="tx1"/>
                </a:solidFill>
                <a:latin typeface="Arial" pitchFamily="34" charset="0"/>
                <a:ea typeface="MS PGothic" pitchFamily="34" charset="-128"/>
              </a:defRPr>
            </a:lvl2pPr>
            <a:lvl3pPr marL="1143000" indent="-228600" defTabSz="922338">
              <a:spcBef>
                <a:spcPct val="30000"/>
              </a:spcBef>
              <a:defRPr sz="1200">
                <a:solidFill>
                  <a:schemeClr val="tx1"/>
                </a:solidFill>
                <a:latin typeface="Arial" pitchFamily="34" charset="0"/>
                <a:ea typeface="MS PGothic" pitchFamily="34" charset="-128"/>
              </a:defRPr>
            </a:lvl3pPr>
            <a:lvl4pPr marL="1600200" indent="-228600" defTabSz="922338">
              <a:spcBef>
                <a:spcPct val="30000"/>
              </a:spcBef>
              <a:defRPr sz="1200">
                <a:solidFill>
                  <a:schemeClr val="tx1"/>
                </a:solidFill>
                <a:latin typeface="Arial" pitchFamily="34" charset="0"/>
                <a:ea typeface="MS PGothic" pitchFamily="34" charset="-128"/>
              </a:defRPr>
            </a:lvl4pPr>
            <a:lvl5pPr marL="2057400" indent="-228600" defTabSz="922338">
              <a:spcBef>
                <a:spcPct val="30000"/>
              </a:spcBef>
              <a:defRPr sz="1200">
                <a:solidFill>
                  <a:schemeClr val="tx1"/>
                </a:solidFill>
                <a:latin typeface="Arial" pitchFamily="34" charset="0"/>
                <a:ea typeface="MS PGothic" pitchFamily="34" charset="-128"/>
              </a:defRPr>
            </a:lvl5pPr>
            <a:lvl6pPr marL="25146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defTabSz="922338"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1A9A9C59-A067-483C-9A9C-0B99043ABFAA}" type="slidenum">
              <a:rPr lang="ru-RU" altLang="pl-PL" sz="1300">
                <a:solidFill>
                  <a:srgbClr val="000000"/>
                </a:solidFill>
                <a:latin typeface="Calibri" pitchFamily="34" charset="0"/>
              </a:rPr>
              <a:pPr>
                <a:spcBef>
                  <a:spcPct val="0"/>
                </a:spcBef>
              </a:pPr>
              <a:t>33</a:t>
            </a:fld>
            <a:endParaRPr lang="ru-RU" altLang="pl-PL" sz="1300">
              <a:solidFill>
                <a:srgbClr val="000000"/>
              </a:solidFill>
              <a:latin typeface="Calibri" pitchFamily="34" charset="0"/>
            </a:endParaRPr>
          </a:p>
        </p:txBody>
      </p:sp>
    </p:spTree>
    <p:extLst>
      <p:ext uri="{BB962C8B-B14F-4D97-AF65-F5344CB8AC3E}">
        <p14:creationId xmlns:p14="http://schemas.microsoft.com/office/powerpoint/2010/main" val="39589834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35</a:t>
            </a:fld>
            <a:endParaRPr lang="ru-RU" altLang="ru-RU">
              <a:solidFill>
                <a:prstClr val="black"/>
              </a:solidFill>
            </a:endParaRPr>
          </a:p>
        </p:txBody>
      </p:sp>
    </p:spTree>
    <p:extLst>
      <p:ext uri="{BB962C8B-B14F-4D97-AF65-F5344CB8AC3E}">
        <p14:creationId xmlns:p14="http://schemas.microsoft.com/office/powerpoint/2010/main" val="16570103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40</a:t>
            </a:fld>
            <a:endParaRPr lang="ru-RU" altLang="ru-RU">
              <a:solidFill>
                <a:prstClr val="black"/>
              </a:solidFill>
            </a:endParaRPr>
          </a:p>
        </p:txBody>
      </p:sp>
    </p:spTree>
    <p:extLst>
      <p:ext uri="{BB962C8B-B14F-4D97-AF65-F5344CB8AC3E}">
        <p14:creationId xmlns:p14="http://schemas.microsoft.com/office/powerpoint/2010/main" val="41281968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43</a:t>
            </a:fld>
            <a:endParaRPr lang="ru-RU" altLang="ru-RU">
              <a:solidFill>
                <a:prstClr val="black"/>
              </a:solidFill>
            </a:endParaRPr>
          </a:p>
        </p:txBody>
      </p:sp>
    </p:spTree>
    <p:extLst>
      <p:ext uri="{BB962C8B-B14F-4D97-AF65-F5344CB8AC3E}">
        <p14:creationId xmlns:p14="http://schemas.microsoft.com/office/powerpoint/2010/main" val="22649353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Образ слайда 1"/>
          <p:cNvSpPr>
            <a:spLocks noGrp="1" noRot="1" noChangeAspect="1" noChangeArrowheads="1" noTextEdit="1"/>
          </p:cNvSpPr>
          <p:nvPr>
            <p:ph type="sldImg"/>
          </p:nvPr>
        </p:nvSpPr>
        <p:spPr>
          <a:xfrm>
            <a:off x="88900" y="744538"/>
            <a:ext cx="6619875" cy="3724275"/>
          </a:xfrm>
          <a:ln/>
        </p:spPr>
      </p:sp>
      <p:sp>
        <p:nvSpPr>
          <p:cNvPr id="220163"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ru-RU" altLang="ru-RU">
                <a:latin typeface="Arial" pitchFamily="34" charset="0"/>
              </a:rPr>
              <a:t>Наряду с оценкой текущих показателей работы Института, в ОИЯИ проводится работа по долговременному планированию и определению приоритетов развития Института на отдаленные периоды (до 2030 года). На слайде представлено текущее видение приоритетных проектов будущего.</a:t>
            </a:r>
          </a:p>
        </p:txBody>
      </p:sp>
      <p:sp>
        <p:nvSpPr>
          <p:cNvPr id="220164"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332D9667-F2D0-4AED-AFC3-AF5B208A3A1E}" type="slidenum">
              <a:rPr lang="ru-RU" altLang="ru-RU">
                <a:solidFill>
                  <a:prstClr val="black"/>
                </a:solidFill>
              </a:rPr>
              <a:pPr>
                <a:spcBef>
                  <a:spcPct val="0"/>
                </a:spcBef>
              </a:pPr>
              <a:t>48</a:t>
            </a:fld>
            <a:endParaRPr lang="ru-RU" altLang="ru-RU">
              <a:solidFill>
                <a:prstClr val="black"/>
              </a:solidFill>
            </a:endParaRPr>
          </a:p>
        </p:txBody>
      </p:sp>
    </p:spTree>
    <p:extLst>
      <p:ext uri="{BB962C8B-B14F-4D97-AF65-F5344CB8AC3E}">
        <p14:creationId xmlns:p14="http://schemas.microsoft.com/office/powerpoint/2010/main" val="127622572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0688" y="1241425"/>
            <a:ext cx="5956300" cy="3351213"/>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6774A21D-DAF7-734D-956A-AB6C5552C2DA}" type="slidenum">
              <a:rPr lang="de-DE" smtClean="0">
                <a:solidFill>
                  <a:prstClr val="black"/>
                </a:solidFill>
              </a:rPr>
              <a:pPr/>
              <a:t>50</a:t>
            </a:fld>
            <a:endParaRPr lang="de-DE">
              <a:solidFill>
                <a:prstClr val="black"/>
              </a:solidFill>
            </a:endParaRPr>
          </a:p>
        </p:txBody>
      </p:sp>
    </p:spTree>
    <p:extLst>
      <p:ext uri="{BB962C8B-B14F-4D97-AF65-F5344CB8AC3E}">
        <p14:creationId xmlns:p14="http://schemas.microsoft.com/office/powerpoint/2010/main" val="3385938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a:normAutofit/>
          </a:bodyPr>
          <a:lstStyle/>
          <a:p>
            <a:endParaRPr/>
          </a:p>
        </p:txBody>
      </p:sp>
    </p:spTree>
    <p:extLst>
      <p:ext uri="{BB962C8B-B14F-4D97-AF65-F5344CB8AC3E}">
        <p14:creationId xmlns:p14="http://schemas.microsoft.com/office/powerpoint/2010/main" val="23099243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7610EDE-633A-43E5-B012-90FA3593B429}" type="slidenum">
              <a:rPr lang="ru-RU" smtClean="0">
                <a:solidFill>
                  <a:prstClr val="black"/>
                </a:solidFill>
              </a:rPr>
              <a:pPr/>
              <a:t>60</a:t>
            </a:fld>
            <a:endParaRPr lang="ru-RU">
              <a:solidFill>
                <a:prstClr val="black"/>
              </a:solidFill>
            </a:endParaRPr>
          </a:p>
        </p:txBody>
      </p:sp>
    </p:spTree>
    <p:extLst>
      <p:ext uri="{BB962C8B-B14F-4D97-AF65-F5344CB8AC3E}">
        <p14:creationId xmlns:p14="http://schemas.microsoft.com/office/powerpoint/2010/main" val="1953674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Образ слайда 1"/>
          <p:cNvSpPr>
            <a:spLocks noGrp="1" noRot="1" noChangeAspect="1" noChangeArrowheads="1" noTextEdit="1"/>
          </p:cNvSpPr>
          <p:nvPr>
            <p:ph type="sldImg"/>
          </p:nvPr>
        </p:nvSpPr>
        <p:spPr bwMode="auto">
          <a:xfrm>
            <a:off x="88900" y="744538"/>
            <a:ext cx="6619875" cy="3724275"/>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243" name="Заметки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ru-RU" dirty="0"/>
          </a:p>
        </p:txBody>
      </p:sp>
      <p:sp>
        <p:nvSpPr>
          <p:cNvPr id="9220"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1B23C40-97EA-4386-8A5A-17BF0A0872CF}" type="slidenum">
              <a:rPr lang="ru-RU" altLang="ru-RU">
                <a:solidFill>
                  <a:srgbClr val="000000"/>
                </a:solidFill>
                <a:ea typeface="SimSun" pitchFamily="2" charset="-122"/>
              </a:rPr>
              <a:pPr>
                <a:defRPr/>
              </a:pPr>
              <a:t>9</a:t>
            </a:fld>
            <a:endParaRPr lang="ru-RU" altLang="ru-RU">
              <a:solidFill>
                <a:srgbClr val="000000"/>
              </a:solidFill>
              <a:ea typeface="SimSun" pitchFamily="2" charset="-122"/>
            </a:endParaRPr>
          </a:p>
        </p:txBody>
      </p:sp>
    </p:spTree>
    <p:extLst>
      <p:ext uri="{BB962C8B-B14F-4D97-AF65-F5344CB8AC3E}">
        <p14:creationId xmlns:p14="http://schemas.microsoft.com/office/powerpoint/2010/main" val="34403509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11</a:t>
            </a:fld>
            <a:endParaRPr lang="ru-RU" altLang="ru-RU">
              <a:solidFill>
                <a:prstClr val="black"/>
              </a:solidFill>
            </a:endParaRPr>
          </a:p>
        </p:txBody>
      </p:sp>
    </p:spTree>
    <p:extLst>
      <p:ext uri="{BB962C8B-B14F-4D97-AF65-F5344CB8AC3E}">
        <p14:creationId xmlns:p14="http://schemas.microsoft.com/office/powerpoint/2010/main" val="2592008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76486" y="8607563"/>
            <a:ext cx="2945659" cy="45684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88530B0-E613-4B26-AABE-361B88B767C3}" type="slidenum">
              <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94914" name="Rectangle 2"/>
          <p:cNvSpPr>
            <a:spLocks noGrp="1" noRot="1" noChangeAspect="1" noChangeArrowheads="1" noTextEdit="1"/>
          </p:cNvSpPr>
          <p:nvPr>
            <p:ph type="sldImg"/>
          </p:nvPr>
        </p:nvSpPr>
        <p:spPr bwMode="auto">
          <a:xfrm>
            <a:off x="420688" y="1241425"/>
            <a:ext cx="5956300" cy="3351213"/>
          </a:xfr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a:t>Beam intensity of Ca-48 up to 2.5 mkA</a:t>
            </a:r>
          </a:p>
          <a:p>
            <a:r>
              <a:rPr lang="en-US" altLang="ru-RU"/>
              <a:t>Ion energy variation on the target with factor 5</a:t>
            </a:r>
          </a:p>
          <a:p>
            <a:r>
              <a:rPr lang="en-US" altLang="ru-RU"/>
              <a:t>Cyclotron average magnetic field from 1.8 up to 0.8 T</a:t>
            </a:r>
            <a:endParaRPr lang="ru-RU" altLang="ru-RU"/>
          </a:p>
        </p:txBody>
      </p:sp>
    </p:spTree>
    <p:extLst>
      <p:ext uri="{BB962C8B-B14F-4D97-AF65-F5344CB8AC3E}">
        <p14:creationId xmlns:p14="http://schemas.microsoft.com/office/powerpoint/2010/main" val="5802256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15</a:t>
            </a:fld>
            <a:endParaRPr lang="ru-RU" altLang="ru-RU">
              <a:solidFill>
                <a:prstClr val="black"/>
              </a:solidFill>
            </a:endParaRPr>
          </a:p>
        </p:txBody>
      </p:sp>
    </p:spTree>
    <p:extLst>
      <p:ext uri="{BB962C8B-B14F-4D97-AF65-F5344CB8AC3E}">
        <p14:creationId xmlns:p14="http://schemas.microsoft.com/office/powerpoint/2010/main" val="37675100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3" name="Rectangle 7"/>
          <p:cNvSpPr txBox="1">
            <a:spLocks noGrp="1" noChangeArrowheads="1"/>
          </p:cNvSpPr>
          <p:nvPr/>
        </p:nvSpPr>
        <p:spPr bwMode="auto">
          <a:xfrm>
            <a:off x="3776486" y="8607563"/>
            <a:ext cx="2945659" cy="456840"/>
          </a:xfrm>
          <a:prstGeom prst="rect">
            <a:avLst/>
          </a:prstGeom>
          <a:noFill/>
          <a:ln w="9525">
            <a:noFill/>
            <a:miter lim="800000"/>
            <a:headEnd/>
            <a:tailEnd/>
          </a:ln>
        </p:spPr>
        <p:txBody>
          <a:bodyPr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88530B0-E613-4B26-AABE-361B88B767C3}" type="slidenum">
              <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altLang="ru-RU" sz="1200" b="0" i="0" u="none" strike="noStrike" kern="1200" cap="none" spc="0" normalizeH="0" baseline="0" noProof="0">
              <a:ln>
                <a:noFill/>
              </a:ln>
              <a:solidFill>
                <a:prstClr val="black"/>
              </a:solidFill>
              <a:effectLst/>
              <a:uLnTx/>
              <a:uFillTx/>
              <a:latin typeface="Times New Roman" pitchFamily="18" charset="0"/>
              <a:ea typeface="+mn-ea"/>
              <a:cs typeface="+mn-cs"/>
            </a:endParaRPr>
          </a:p>
        </p:txBody>
      </p:sp>
      <p:sp>
        <p:nvSpPr>
          <p:cNvPr id="294914" name="Rectangle 2"/>
          <p:cNvSpPr>
            <a:spLocks noGrp="1" noRot="1" noChangeAspect="1" noChangeArrowheads="1" noTextEdit="1"/>
          </p:cNvSpPr>
          <p:nvPr>
            <p:ph type="sldImg"/>
          </p:nvPr>
        </p:nvSpPr>
        <p:spPr bwMode="auto">
          <a:xfrm>
            <a:off x="420688" y="1241425"/>
            <a:ext cx="5956300" cy="3351213"/>
          </a:xfrm>
          <a:noFill/>
          <a:ln>
            <a:solidFill>
              <a:srgbClr val="000000"/>
            </a:solidFill>
            <a:miter lim="800000"/>
            <a:headEnd/>
            <a:tailEnd/>
          </a:ln>
        </p:spPr>
      </p:sp>
      <p:sp>
        <p:nvSpPr>
          <p:cNvPr id="294915" name="Rectangle 3"/>
          <p:cNvSpPr>
            <a:spLocks noGrp="1" noChangeArrowheads="1"/>
          </p:cNvSpPr>
          <p:nvPr>
            <p:ph type="body" idx="1"/>
          </p:nvPr>
        </p:nvSpPr>
        <p:spPr bwMode="auto">
          <a:noFill/>
        </p:spPr>
        <p:txBody>
          <a:bodyPr wrap="square" numCol="1" anchor="t" anchorCtr="0" compatLnSpc="1">
            <a:prstTxWarp prst="textNoShape">
              <a:avLst/>
            </a:prstTxWarp>
          </a:bodyPr>
          <a:lstStyle/>
          <a:p>
            <a:r>
              <a:rPr lang="en-US" altLang="ru-RU"/>
              <a:t>Beam intensity of Ca-48 up to 2.5 mkA</a:t>
            </a:r>
          </a:p>
          <a:p>
            <a:r>
              <a:rPr lang="en-US" altLang="ru-RU"/>
              <a:t>Ion energy variation on the target with factor 5</a:t>
            </a:r>
          </a:p>
          <a:p>
            <a:r>
              <a:rPr lang="en-US" altLang="ru-RU"/>
              <a:t>Cyclotron average magnetic field from 1.8 up to 0.8 T</a:t>
            </a:r>
            <a:endParaRPr lang="ru-RU" altLang="ru-RU"/>
          </a:p>
        </p:txBody>
      </p:sp>
    </p:spTree>
    <p:extLst>
      <p:ext uri="{BB962C8B-B14F-4D97-AF65-F5344CB8AC3E}">
        <p14:creationId xmlns:p14="http://schemas.microsoft.com/office/powerpoint/2010/main" val="277766036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19</a:t>
            </a:fld>
            <a:endParaRPr lang="ru-RU" altLang="ru-RU">
              <a:solidFill>
                <a:prstClr val="black"/>
              </a:solidFill>
            </a:endParaRPr>
          </a:p>
        </p:txBody>
      </p:sp>
    </p:spTree>
    <p:extLst>
      <p:ext uri="{BB962C8B-B14F-4D97-AF65-F5344CB8AC3E}">
        <p14:creationId xmlns:p14="http://schemas.microsoft.com/office/powerpoint/2010/main" val="291892738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7610EDE-633A-43E5-B012-90FA3593B429}" type="slidenum">
              <a:rPr lang="ru-RU" smtClean="0"/>
              <a:t>29</a:t>
            </a:fld>
            <a:endParaRPr lang="ru-RU"/>
          </a:p>
        </p:txBody>
      </p:sp>
    </p:spTree>
    <p:extLst>
      <p:ext uri="{BB962C8B-B14F-4D97-AF65-F5344CB8AC3E}">
        <p14:creationId xmlns:p14="http://schemas.microsoft.com/office/powerpoint/2010/main" val="17730336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Образ слайда 1"/>
          <p:cNvSpPr>
            <a:spLocks noGrp="1" noRot="1" noChangeAspect="1" noChangeArrowheads="1" noTextEdit="1"/>
          </p:cNvSpPr>
          <p:nvPr>
            <p:ph type="sldImg"/>
          </p:nvPr>
        </p:nvSpPr>
        <p:spPr>
          <a:xfrm>
            <a:off x="88900" y="744538"/>
            <a:ext cx="6619875" cy="3724275"/>
          </a:xfrm>
          <a:ln/>
        </p:spPr>
      </p:sp>
      <p:sp>
        <p:nvSpPr>
          <p:cNvPr id="188419" name="Заметки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ru-RU" altLang="ru-RU">
              <a:latin typeface="Arial" pitchFamily="34" charset="0"/>
            </a:endParaRPr>
          </a:p>
        </p:txBody>
      </p:sp>
      <p:sp>
        <p:nvSpPr>
          <p:cNvPr id="188420" name="Номер слайда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itchFamily="34" charset="0"/>
                <a:ea typeface="MS PGothic" pitchFamily="34" charset="-128"/>
              </a:defRPr>
            </a:lvl1pPr>
            <a:lvl2pPr marL="742950" indent="-285750">
              <a:spcBef>
                <a:spcPct val="30000"/>
              </a:spcBef>
              <a:defRPr sz="1200">
                <a:solidFill>
                  <a:schemeClr val="tx1"/>
                </a:solidFill>
                <a:latin typeface="Arial" pitchFamily="34" charset="0"/>
                <a:ea typeface="MS PGothic" pitchFamily="34" charset="-128"/>
              </a:defRPr>
            </a:lvl2pPr>
            <a:lvl3pPr marL="1143000" indent="-228600">
              <a:spcBef>
                <a:spcPct val="30000"/>
              </a:spcBef>
              <a:defRPr sz="1200">
                <a:solidFill>
                  <a:schemeClr val="tx1"/>
                </a:solidFill>
                <a:latin typeface="Arial" pitchFamily="34" charset="0"/>
                <a:ea typeface="MS PGothic" pitchFamily="34" charset="-128"/>
              </a:defRPr>
            </a:lvl3pPr>
            <a:lvl4pPr marL="1600200" indent="-228600">
              <a:spcBef>
                <a:spcPct val="30000"/>
              </a:spcBef>
              <a:defRPr sz="1200">
                <a:solidFill>
                  <a:schemeClr val="tx1"/>
                </a:solidFill>
                <a:latin typeface="Arial" pitchFamily="34" charset="0"/>
                <a:ea typeface="MS PGothic" pitchFamily="34" charset="-128"/>
              </a:defRPr>
            </a:lvl4pPr>
            <a:lvl5pPr marL="2057400" indent="-228600">
              <a:spcBef>
                <a:spcPct val="30000"/>
              </a:spcBef>
              <a:defRPr sz="1200">
                <a:solidFill>
                  <a:schemeClr val="tx1"/>
                </a:solidFill>
                <a:latin typeface="Arial" pitchFamily="34" charset="0"/>
                <a:ea typeface="MS PGothic" pitchFamily="34" charset="-128"/>
              </a:defRPr>
            </a:lvl5pPr>
            <a:lvl6pPr marL="2514600" indent="-228600" eaLnBrk="0" fontAlgn="base" hangingPunct="0">
              <a:spcBef>
                <a:spcPct val="30000"/>
              </a:spcBef>
              <a:spcAft>
                <a:spcPct val="0"/>
              </a:spcAft>
              <a:defRPr sz="1200">
                <a:solidFill>
                  <a:schemeClr val="tx1"/>
                </a:solidFill>
                <a:latin typeface="Arial" pitchFamily="34" charset="0"/>
                <a:ea typeface="MS PGothic" pitchFamily="34" charset="-128"/>
              </a:defRPr>
            </a:lvl6pPr>
            <a:lvl7pPr marL="2971800" indent="-228600" eaLnBrk="0" fontAlgn="base" hangingPunct="0">
              <a:spcBef>
                <a:spcPct val="30000"/>
              </a:spcBef>
              <a:spcAft>
                <a:spcPct val="0"/>
              </a:spcAft>
              <a:defRPr sz="1200">
                <a:solidFill>
                  <a:schemeClr val="tx1"/>
                </a:solidFill>
                <a:latin typeface="Arial" pitchFamily="34" charset="0"/>
                <a:ea typeface="MS PGothic" pitchFamily="34" charset="-128"/>
              </a:defRPr>
            </a:lvl7pPr>
            <a:lvl8pPr marL="3429000" indent="-228600" eaLnBrk="0" fontAlgn="base" hangingPunct="0">
              <a:spcBef>
                <a:spcPct val="30000"/>
              </a:spcBef>
              <a:spcAft>
                <a:spcPct val="0"/>
              </a:spcAft>
              <a:defRPr sz="1200">
                <a:solidFill>
                  <a:schemeClr val="tx1"/>
                </a:solidFill>
                <a:latin typeface="Arial" pitchFamily="34" charset="0"/>
                <a:ea typeface="MS PGothic" pitchFamily="34" charset="-128"/>
              </a:defRPr>
            </a:lvl8pPr>
            <a:lvl9pPr marL="3886200" indent="-228600" eaLnBrk="0" fontAlgn="base" hangingPunct="0">
              <a:spcBef>
                <a:spcPct val="30000"/>
              </a:spcBef>
              <a:spcAft>
                <a:spcPct val="0"/>
              </a:spcAft>
              <a:defRPr sz="1200">
                <a:solidFill>
                  <a:schemeClr val="tx1"/>
                </a:solidFill>
                <a:latin typeface="Arial" pitchFamily="34" charset="0"/>
                <a:ea typeface="MS PGothic" pitchFamily="34" charset="-128"/>
              </a:defRPr>
            </a:lvl9pPr>
          </a:lstStyle>
          <a:p>
            <a:pPr>
              <a:spcBef>
                <a:spcPct val="0"/>
              </a:spcBef>
            </a:pPr>
            <a:fld id="{00AE19CE-9558-48FE-9F65-60E92916E9A8}" type="slidenum">
              <a:rPr lang="ru-RU" altLang="ru-RU">
                <a:solidFill>
                  <a:prstClr val="black"/>
                </a:solidFill>
              </a:rPr>
              <a:pPr>
                <a:spcBef>
                  <a:spcPct val="0"/>
                </a:spcBef>
              </a:pPr>
              <a:t>31</a:t>
            </a:fld>
            <a:endParaRPr lang="ru-RU" altLang="ru-RU">
              <a:solidFill>
                <a:prstClr val="black"/>
              </a:solidFill>
            </a:endParaRPr>
          </a:p>
        </p:txBody>
      </p:sp>
    </p:spTree>
    <p:extLst>
      <p:ext uri="{BB962C8B-B14F-4D97-AF65-F5344CB8AC3E}">
        <p14:creationId xmlns:p14="http://schemas.microsoft.com/office/powerpoint/2010/main" val="21673239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32"/>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lvl1pPr>
            <a:lvl2pPr marL="548629" indent="0" algn="ctr">
              <a:buNone/>
              <a:defRPr/>
            </a:lvl2pPr>
            <a:lvl3pPr marL="1097258" indent="0" algn="ctr">
              <a:buNone/>
              <a:defRPr/>
            </a:lvl3pPr>
            <a:lvl4pPr marL="1645888" indent="0" algn="ctr">
              <a:buNone/>
              <a:defRPr/>
            </a:lvl4pPr>
            <a:lvl5pPr marL="2194517" indent="0" algn="ctr">
              <a:buNone/>
              <a:defRPr/>
            </a:lvl5pPr>
            <a:lvl6pPr marL="2743146" indent="0" algn="ctr">
              <a:buNone/>
              <a:defRPr/>
            </a:lvl6pPr>
            <a:lvl7pPr marL="3291775" indent="0" algn="ctr">
              <a:buNone/>
              <a:defRPr/>
            </a:lvl7pPr>
            <a:lvl8pPr marL="3840403" indent="0" algn="ctr">
              <a:buNone/>
              <a:defRPr/>
            </a:lvl8pPr>
            <a:lvl9pPr marL="4389031" indent="0" algn="ctr">
              <a:buNone/>
              <a:defRPr/>
            </a:lvl9pPr>
          </a:lstStyle>
          <a:p>
            <a:r>
              <a:rPr lang="ru-RU"/>
              <a:t>Образец подзаголовка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25636486-FAB6-4D30-B2B6-BDBFAF5A46C8}" type="slidenum">
              <a:rPr lang="en-US" altLang="ru-RU"/>
              <a:pPr>
                <a:defRPr/>
              </a:pPr>
              <a:t>‹Nr.›</a:t>
            </a:fld>
            <a:endParaRPr lang="en-US" altLang="ru-RU"/>
          </a:p>
        </p:txBody>
      </p:sp>
    </p:spTree>
    <p:extLst>
      <p:ext uri="{BB962C8B-B14F-4D97-AF65-F5344CB8AC3E}">
        <p14:creationId xmlns:p14="http://schemas.microsoft.com/office/powerpoint/2010/main" val="6084881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851B7014-34B6-4643-9300-46821349E04C}" type="slidenum">
              <a:rPr lang="en-US" altLang="ru-RU"/>
              <a:pPr>
                <a:defRPr/>
              </a:pPr>
              <a:t>‹Nr.›</a:t>
            </a:fld>
            <a:endParaRPr lang="en-US" altLang="ru-RU"/>
          </a:p>
        </p:txBody>
      </p:sp>
    </p:spTree>
    <p:extLst>
      <p:ext uri="{BB962C8B-B14F-4D97-AF65-F5344CB8AC3E}">
        <p14:creationId xmlns:p14="http://schemas.microsoft.com/office/powerpoint/2010/main" val="42339965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655051" y="273050"/>
            <a:ext cx="2681816" cy="5715000"/>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1" y="273050"/>
            <a:ext cx="7842251" cy="5715000"/>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84F92040-C5E2-49B6-B1CD-3BEF14A62083}" type="slidenum">
              <a:rPr lang="en-US" altLang="ru-RU"/>
              <a:pPr>
                <a:defRPr/>
              </a:pPr>
              <a:t>‹Nr.›</a:t>
            </a:fld>
            <a:endParaRPr lang="en-US" altLang="ru-RU"/>
          </a:p>
        </p:txBody>
      </p:sp>
    </p:spTree>
    <p:extLst>
      <p:ext uri="{BB962C8B-B14F-4D97-AF65-F5344CB8AC3E}">
        <p14:creationId xmlns:p14="http://schemas.microsoft.com/office/powerpoint/2010/main" val="38426727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5" y="273054"/>
            <a:ext cx="6443133" cy="857251"/>
          </a:xfrm>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DCBE980C-DB05-4B73-8DB5-CA3B0AA64F7C}" type="slidenum">
              <a:rPr lang="en-US" altLang="ru-RU"/>
              <a:pPr>
                <a:defRPr/>
              </a:pPr>
              <a:t>‹Nr.›</a:t>
            </a:fld>
            <a:endParaRPr lang="en-US" altLang="ru-RU"/>
          </a:p>
        </p:txBody>
      </p:sp>
    </p:spTree>
    <p:extLst>
      <p:ext uri="{BB962C8B-B14F-4D97-AF65-F5344CB8AC3E}">
        <p14:creationId xmlns:p14="http://schemas.microsoft.com/office/powerpoint/2010/main" val="216386369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AndTx" preserve="1">
  <p:cSld name="Заголовок, два объекта и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74435" y="273054"/>
            <a:ext cx="6443133" cy="857251"/>
          </a:xfrm>
        </p:spPr>
        <p:txBody>
          <a:bodyPr/>
          <a:lstStyle/>
          <a:p>
            <a:r>
              <a:rPr lang="ru-RU"/>
              <a:t>Образец заголовка</a:t>
            </a:r>
          </a:p>
        </p:txBody>
      </p:sp>
      <p:sp>
        <p:nvSpPr>
          <p:cNvPr id="3" name="Содержимое 2"/>
          <p:cNvSpPr>
            <a:spLocks noGrp="1"/>
          </p:cNvSpPr>
          <p:nvPr>
            <p:ph sz="quarter" idx="1"/>
          </p:nvPr>
        </p:nvSpPr>
        <p:spPr>
          <a:xfrm>
            <a:off x="609602" y="1604966"/>
            <a:ext cx="5262033" cy="2114551"/>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quarter" idx="2"/>
          </p:nvPr>
        </p:nvSpPr>
        <p:spPr>
          <a:xfrm>
            <a:off x="609602" y="3871914"/>
            <a:ext cx="5262033" cy="21161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half" idx="3"/>
          </p:nvPr>
        </p:nvSpPr>
        <p:spPr>
          <a:xfrm>
            <a:off x="6074840" y="1604966"/>
            <a:ext cx="5262033" cy="43830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Rectangle 4"/>
          <p:cNvSpPr>
            <a:spLocks noGrp="1" noChangeArrowheads="1"/>
          </p:cNvSpPr>
          <p:nvPr>
            <p:ph type="dt" idx="10"/>
          </p:nvPr>
        </p:nvSpPr>
        <p:spPr>
          <a:ln/>
        </p:spPr>
        <p:txBody>
          <a:bodyPr/>
          <a:lstStyle>
            <a:lvl1pPr>
              <a:defRPr/>
            </a:lvl1pPr>
          </a:lstStyle>
          <a:p>
            <a:pPr>
              <a:defRPr/>
            </a:pPr>
            <a:endParaRPr lang="en-US"/>
          </a:p>
        </p:txBody>
      </p:sp>
      <p:sp>
        <p:nvSpPr>
          <p:cNvPr id="7" name="Rectangle 5"/>
          <p:cNvSpPr>
            <a:spLocks noGrp="1" noChangeArrowheads="1"/>
          </p:cNvSpPr>
          <p:nvPr>
            <p:ph type="ftr" idx="11"/>
          </p:nvPr>
        </p:nvSpPr>
        <p:spPr>
          <a:ln/>
        </p:spPr>
        <p:txBody>
          <a:bodyPr/>
          <a:lstStyle>
            <a:lvl1pPr>
              <a:defRPr/>
            </a:lvl1pPr>
          </a:lstStyle>
          <a:p>
            <a:pPr>
              <a:defRPr/>
            </a:pPr>
            <a:endParaRPr lang="en-US"/>
          </a:p>
        </p:txBody>
      </p:sp>
      <p:sp>
        <p:nvSpPr>
          <p:cNvPr id="8" name="Rectangle 6"/>
          <p:cNvSpPr>
            <a:spLocks noGrp="1" noChangeArrowheads="1"/>
          </p:cNvSpPr>
          <p:nvPr>
            <p:ph type="sldNum" idx="12"/>
          </p:nvPr>
        </p:nvSpPr>
        <p:spPr>
          <a:ln/>
        </p:spPr>
        <p:txBody>
          <a:bodyPr/>
          <a:lstStyle>
            <a:lvl1pPr>
              <a:defRPr/>
            </a:lvl1pPr>
          </a:lstStyle>
          <a:p>
            <a:pPr>
              <a:defRPr/>
            </a:pPr>
            <a:fld id="{22BCCA5C-23D4-4F66-90E6-72E9A7115163}" type="slidenum">
              <a:rPr lang="en-US" altLang="ru-RU"/>
              <a:pPr>
                <a:defRPr/>
              </a:pPr>
              <a:t>‹Nr.›</a:t>
            </a:fld>
            <a:endParaRPr lang="en-US" altLang="ru-RU"/>
          </a:p>
        </p:txBody>
      </p:sp>
    </p:spTree>
    <p:extLst>
      <p:ext uri="{BB962C8B-B14F-4D97-AF65-F5344CB8AC3E}">
        <p14:creationId xmlns:p14="http://schemas.microsoft.com/office/powerpoint/2010/main" val="38855566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Tree>
    <p:extLst>
      <p:ext uri="{BB962C8B-B14F-4D97-AF65-F5344CB8AC3E}">
        <p14:creationId xmlns:p14="http://schemas.microsoft.com/office/powerpoint/2010/main" val="3104405519"/>
      </p:ext>
    </p:extLst>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347105"/>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32" name="Shape 32"/>
          <p:cNvSpPr>
            <a:spLocks noGrp="1"/>
          </p:cNvSpPr>
          <p:nvPr>
            <p:ph type="title"/>
          </p:nvPr>
        </p:nvSpPr>
        <p:spPr>
          <a:prstGeom prst="rect">
            <a:avLst/>
          </a:prstGeom>
        </p:spPr>
        <p:txBody>
          <a:bodyPr/>
          <a:lstStyle/>
          <a:p>
            <a:pPr lvl="0"/>
            <a:r>
              <a:t>Текст заголовка</a:t>
            </a:r>
          </a:p>
        </p:txBody>
      </p:sp>
      <p:sp>
        <p:nvSpPr>
          <p:cNvPr id="33" name="Shape 33"/>
          <p:cNvSpPr>
            <a:spLocks noGrp="1"/>
          </p:cNvSpPr>
          <p:nvPr>
            <p:ph type="body" idx="1"/>
          </p:nvPr>
        </p:nvSpPr>
        <p:spPr>
          <a:xfrm>
            <a:off x="476329" y="1919883"/>
            <a:ext cx="5453063" cy="4464844"/>
          </a:xfrm>
          <a:prstGeom prst="rect">
            <a:avLst/>
          </a:prstGeom>
        </p:spPr>
        <p:txBody>
          <a:bodyPr/>
          <a:lstStyle>
            <a:lvl1pPr marL="172661" indent="-172661">
              <a:spcBef>
                <a:spcPts val="794"/>
              </a:spcBef>
              <a:buSzPct val="65000"/>
              <a:defRPr sz="1300"/>
            </a:lvl1pPr>
            <a:lvl2pPr marL="345329" indent="-172661">
              <a:spcBef>
                <a:spcPts val="794"/>
              </a:spcBef>
              <a:buSzPct val="65000"/>
              <a:defRPr sz="1300"/>
            </a:lvl2pPr>
            <a:lvl3pPr marL="517975" indent="-172661">
              <a:spcBef>
                <a:spcPts val="794"/>
              </a:spcBef>
              <a:buSzPct val="65000"/>
              <a:defRPr sz="1300"/>
            </a:lvl3pPr>
            <a:lvl4pPr marL="690625" indent="-172661">
              <a:spcBef>
                <a:spcPts val="794"/>
              </a:spcBef>
              <a:buSzPct val="65000"/>
              <a:defRPr sz="1300"/>
            </a:lvl4pPr>
            <a:lvl5pPr marL="863285" indent="-172661">
              <a:spcBef>
                <a:spcPts val="794"/>
              </a:spcBef>
              <a:buSzPct val="65000"/>
              <a:defRPr sz="1300"/>
            </a:lvl5pPr>
          </a:lstStyle>
          <a:p>
            <a:pPr lvl="0"/>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Tree>
    <p:extLst>
      <p:ext uri="{BB962C8B-B14F-4D97-AF65-F5344CB8AC3E}">
        <p14:creationId xmlns:p14="http://schemas.microsoft.com/office/powerpoint/2010/main" val="1499541985"/>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9895954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5374767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Tree>
    <p:extLst>
      <p:ext uri="{BB962C8B-B14F-4D97-AF65-F5344CB8AC3E}">
        <p14:creationId xmlns:p14="http://schemas.microsoft.com/office/powerpoint/2010/main" val="22873508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5709" y="273054"/>
            <a:ext cx="11525331" cy="857251"/>
          </a:xfrm>
        </p:spPr>
        <p:txBody>
          <a:bodyPr/>
          <a:lstStyle/>
          <a:p>
            <a:r>
              <a:rPr lang="ru-RU" dirty="0"/>
              <a:t>Образец заголовка</a:t>
            </a:r>
          </a:p>
        </p:txBody>
      </p:sp>
      <p:sp>
        <p:nvSpPr>
          <p:cNvPr id="3" name="Содержимое 2"/>
          <p:cNvSpPr>
            <a:spLocks noGrp="1"/>
          </p:cNvSpPr>
          <p:nvPr>
            <p:ph idx="1"/>
          </p:nvPr>
        </p:nvSpPr>
        <p:spPr>
          <a:xfrm>
            <a:off x="609603" y="1604966"/>
            <a:ext cx="10915688" cy="4383088"/>
          </a:xfrm>
        </p:spPr>
        <p:txBody>
          <a:bodyPr/>
          <a:lstStyle>
            <a:lvl1pPr>
              <a:defRPr>
                <a:solidFill>
                  <a:srgbClr val="FFFF00"/>
                </a:solidFill>
              </a:defRPr>
            </a:lvl1pPr>
            <a:lvl2pPr>
              <a:defRPr>
                <a:solidFill>
                  <a:srgbClr val="FFFF00"/>
                </a:solidFill>
              </a:defRPr>
            </a:lvl2pPr>
            <a:lvl3pPr>
              <a:defRPr>
                <a:solidFill>
                  <a:srgbClr val="FFFF00"/>
                </a:solidFill>
              </a:defRPr>
            </a:lvl3pPr>
            <a:lvl4pPr>
              <a:defRPr>
                <a:solidFill>
                  <a:srgbClr val="FFFF00"/>
                </a:solidFill>
              </a:defRPr>
            </a:lvl4pPr>
            <a:lvl5pPr>
              <a:defRPr>
                <a:solidFill>
                  <a:srgbClr val="FFFF00"/>
                </a:solidFill>
              </a:defRPr>
            </a:lvl5pPr>
          </a:lstStyle>
          <a:p>
            <a:pPr lvl="0"/>
            <a:r>
              <a:rPr lang="ru-RU" dirty="0"/>
              <a:t>Образец текста</a:t>
            </a:r>
          </a:p>
          <a:p>
            <a:pPr lvl="1"/>
            <a:r>
              <a:rPr lang="ru-RU" dirty="0"/>
              <a:t>Второй уровень</a:t>
            </a:r>
          </a:p>
          <a:p>
            <a:pPr lvl="2"/>
            <a:r>
              <a:rPr lang="ru-RU" dirty="0"/>
              <a:t>Третий уровень</a:t>
            </a:r>
          </a:p>
          <a:p>
            <a:pPr lvl="3"/>
            <a:r>
              <a:rPr lang="ru-RU" dirty="0"/>
              <a:t>Четвертый уровень</a:t>
            </a:r>
          </a:p>
          <a:p>
            <a:pPr lvl="4"/>
            <a:r>
              <a:rPr lang="ru-RU" dirty="0"/>
              <a:t>Пятый уровень</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F963889C-9397-42B8-A203-437D5D55459A}" type="slidenum">
              <a:rPr lang="en-US" altLang="ru-RU"/>
              <a:pPr>
                <a:defRPr/>
              </a:pPr>
              <a:t>‹Nr.›</a:t>
            </a:fld>
            <a:endParaRPr lang="en-US" altLang="ru-RU"/>
          </a:p>
        </p:txBody>
      </p:sp>
    </p:spTree>
    <p:extLst>
      <p:ext uri="{BB962C8B-B14F-4D97-AF65-F5344CB8AC3E}">
        <p14:creationId xmlns:p14="http://schemas.microsoft.com/office/powerpoint/2010/main" val="4371125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4_Пользовательский маке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sz="half" idx="10"/>
          </p:nvPr>
        </p:nvSpPr>
        <p:spPr/>
        <p:txBody>
          <a:bodyPr/>
          <a:lstStyle>
            <a:lvl1pPr>
              <a:defRPr/>
            </a:lvl1pPr>
          </a:lstStyle>
          <a:p>
            <a:pPr>
              <a:defRPr/>
            </a:pPr>
            <a:endParaRPr lang="ru-RU">
              <a:solidFill>
                <a:srgbClr val="000000"/>
              </a:solidFill>
            </a:endParaRPr>
          </a:p>
        </p:txBody>
      </p:sp>
    </p:spTree>
    <p:extLst>
      <p:ext uri="{BB962C8B-B14F-4D97-AF65-F5344CB8AC3E}">
        <p14:creationId xmlns:p14="http://schemas.microsoft.com/office/powerpoint/2010/main" val="410985855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54833910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11413091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107982611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3302068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914400" fontAlgn="base">
              <a:spcBef>
                <a:spcPct val="0"/>
              </a:spcBef>
              <a:spcAft>
                <a:spcPct val="0"/>
              </a:spcAft>
              <a:defRPr/>
            </a:pPr>
            <a:endParaRPr lang="en-US"/>
          </a:p>
        </p:txBody>
      </p:sp>
      <p:sp>
        <p:nvSpPr>
          <p:cNvPr id="8" name="Footer Placeholder 7"/>
          <p:cNvSpPr>
            <a:spLocks noGrp="1"/>
          </p:cNvSpPr>
          <p:nvPr>
            <p:ph type="ftr" sz="quarter" idx="11"/>
          </p:nvPr>
        </p:nvSpPr>
        <p:spPr/>
        <p:txBody>
          <a:bodyPr/>
          <a:lstStyle/>
          <a:p>
            <a:pPr defTabSz="914400" fontAlgn="base">
              <a:spcBef>
                <a:spcPct val="0"/>
              </a:spcBef>
              <a:spcAft>
                <a:spcPct val="0"/>
              </a:spcAft>
              <a:defRPr/>
            </a:pPr>
            <a:endParaRPr lang="en-US"/>
          </a:p>
        </p:txBody>
      </p:sp>
      <p:sp>
        <p:nvSpPr>
          <p:cNvPr id="9" name="Slide Number Placeholder 8"/>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26902733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914400" fontAlgn="base">
              <a:spcBef>
                <a:spcPct val="0"/>
              </a:spcBef>
              <a:spcAft>
                <a:spcPct val="0"/>
              </a:spcAft>
              <a:defRPr/>
            </a:pPr>
            <a:endParaRPr lang="en-US"/>
          </a:p>
        </p:txBody>
      </p:sp>
      <p:sp>
        <p:nvSpPr>
          <p:cNvPr id="4" name="Footer Placeholder 3"/>
          <p:cNvSpPr>
            <a:spLocks noGrp="1"/>
          </p:cNvSpPr>
          <p:nvPr>
            <p:ph type="ftr" sz="quarter" idx="11"/>
          </p:nvPr>
        </p:nvSpPr>
        <p:spPr/>
        <p:txBody>
          <a:bodyPr/>
          <a:lstStyle/>
          <a:p>
            <a:pPr defTabSz="914400" fontAlgn="base">
              <a:spcBef>
                <a:spcPct val="0"/>
              </a:spcBef>
              <a:spcAft>
                <a:spcPct val="0"/>
              </a:spcAft>
              <a:defRPr/>
            </a:pPr>
            <a:endParaRPr lang="en-US"/>
          </a:p>
        </p:txBody>
      </p:sp>
      <p:sp>
        <p:nvSpPr>
          <p:cNvPr id="5" name="Slide Number Placeholder 4"/>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128486464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400" fontAlgn="base">
              <a:spcBef>
                <a:spcPct val="0"/>
              </a:spcBef>
              <a:spcAft>
                <a:spcPct val="0"/>
              </a:spcAft>
              <a:defRPr/>
            </a:pPr>
            <a:endParaRPr lang="en-US"/>
          </a:p>
        </p:txBody>
      </p:sp>
      <p:sp>
        <p:nvSpPr>
          <p:cNvPr id="3" name="Footer Placeholder 2"/>
          <p:cNvSpPr>
            <a:spLocks noGrp="1"/>
          </p:cNvSpPr>
          <p:nvPr>
            <p:ph type="ftr" sz="quarter" idx="11"/>
          </p:nvPr>
        </p:nvSpPr>
        <p:spPr/>
        <p:txBody>
          <a:bodyPr/>
          <a:lstStyle/>
          <a:p>
            <a:pPr defTabSz="914400" fontAlgn="base">
              <a:spcBef>
                <a:spcPct val="0"/>
              </a:spcBef>
              <a:spcAft>
                <a:spcPct val="0"/>
              </a:spcAft>
              <a:defRPr/>
            </a:pPr>
            <a:endParaRPr lang="en-US"/>
          </a:p>
        </p:txBody>
      </p:sp>
      <p:sp>
        <p:nvSpPr>
          <p:cNvPr id="4" name="Slide Number Placeholder 3"/>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1221570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653887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pPr defTabSz="914400" fontAlgn="base">
              <a:spcBef>
                <a:spcPct val="0"/>
              </a:spcBef>
              <a:spcAft>
                <a:spcPct val="0"/>
              </a:spcAft>
              <a:defRPr/>
            </a:pPr>
            <a:endParaRPr lang="en-US"/>
          </a:p>
        </p:txBody>
      </p:sp>
      <p:sp>
        <p:nvSpPr>
          <p:cNvPr id="6" name="Footer Placeholder 5"/>
          <p:cNvSpPr>
            <a:spLocks noGrp="1"/>
          </p:cNvSpPr>
          <p:nvPr>
            <p:ph type="ftr" sz="quarter" idx="11"/>
          </p:nvPr>
        </p:nvSpPr>
        <p:spPr/>
        <p:txBody>
          <a:bodyPr/>
          <a:lstStyle/>
          <a:p>
            <a:pPr defTabSz="914400" fontAlgn="base">
              <a:spcBef>
                <a:spcPct val="0"/>
              </a:spcBef>
              <a:spcAft>
                <a:spcPct val="0"/>
              </a:spcAft>
              <a:defRPr/>
            </a:pPr>
            <a:endParaRPr lang="en-US"/>
          </a:p>
        </p:txBody>
      </p:sp>
      <p:sp>
        <p:nvSpPr>
          <p:cNvPr id="7" name="Slide Number Placeholder 6"/>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38436263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6"/>
            <a:ext cx="10363200" cy="1362076"/>
          </a:xfrm>
        </p:spPr>
        <p:txBody>
          <a:bodyPr anchor="t"/>
          <a:lstStyle>
            <a:lvl1pPr algn="l">
              <a:defRPr sz="48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400"/>
            </a:lvl1pPr>
            <a:lvl2pPr marL="548629" indent="0">
              <a:buNone/>
              <a:defRPr sz="2160"/>
            </a:lvl2pPr>
            <a:lvl3pPr marL="1097258" indent="0">
              <a:buNone/>
              <a:defRPr sz="1920"/>
            </a:lvl3pPr>
            <a:lvl4pPr marL="1645888" indent="0">
              <a:buNone/>
              <a:defRPr sz="1680"/>
            </a:lvl4pPr>
            <a:lvl5pPr marL="2194517" indent="0">
              <a:buNone/>
              <a:defRPr sz="1680"/>
            </a:lvl5pPr>
            <a:lvl6pPr marL="2743146" indent="0">
              <a:buNone/>
              <a:defRPr sz="1680"/>
            </a:lvl6pPr>
            <a:lvl7pPr marL="3291775" indent="0">
              <a:buNone/>
              <a:defRPr sz="1680"/>
            </a:lvl7pPr>
            <a:lvl8pPr marL="3840403" indent="0">
              <a:buNone/>
              <a:defRPr sz="1680"/>
            </a:lvl8pPr>
            <a:lvl9pPr marL="4389031" indent="0">
              <a:buNone/>
              <a:defRPr sz="1680"/>
            </a:lvl9pPr>
          </a:lstStyle>
          <a:p>
            <a:pPr lvl="0"/>
            <a:r>
              <a:rPr lang="ru-RU"/>
              <a:t>Образец текста</a:t>
            </a:r>
          </a:p>
        </p:txBody>
      </p:sp>
      <p:sp>
        <p:nvSpPr>
          <p:cNvPr id="4" name="Rectangle 4"/>
          <p:cNvSpPr>
            <a:spLocks noGrp="1" noChangeArrowheads="1"/>
          </p:cNvSpPr>
          <p:nvPr>
            <p:ph type="dt" idx="10"/>
          </p:nvPr>
        </p:nvSpPr>
        <p:spPr>
          <a:ln/>
        </p:spPr>
        <p:txBody>
          <a:bodyPr/>
          <a:lstStyle>
            <a:lvl1pPr>
              <a:defRPr/>
            </a:lvl1pPr>
          </a:lstStyle>
          <a:p>
            <a:pPr>
              <a:defRPr/>
            </a:pPr>
            <a:endParaRPr lang="en-US"/>
          </a:p>
        </p:txBody>
      </p:sp>
      <p:sp>
        <p:nvSpPr>
          <p:cNvPr id="5" name="Rectangle 5"/>
          <p:cNvSpPr>
            <a:spLocks noGrp="1" noChangeArrowheads="1"/>
          </p:cNvSpPr>
          <p:nvPr>
            <p:ph type="ftr" idx="11"/>
          </p:nvPr>
        </p:nvSpPr>
        <p:spPr>
          <a:ln/>
        </p:spPr>
        <p:txBody>
          <a:bodyPr/>
          <a:lstStyle>
            <a:lvl1pPr>
              <a:defRPr/>
            </a:lvl1pPr>
          </a:lstStyle>
          <a:p>
            <a:pPr>
              <a:defRPr/>
            </a:pPr>
            <a:endParaRPr lang="en-US"/>
          </a:p>
        </p:txBody>
      </p:sp>
      <p:sp>
        <p:nvSpPr>
          <p:cNvPr id="6" name="Rectangle 6"/>
          <p:cNvSpPr>
            <a:spLocks noGrp="1" noChangeArrowheads="1"/>
          </p:cNvSpPr>
          <p:nvPr>
            <p:ph type="sldNum" idx="12"/>
          </p:nvPr>
        </p:nvSpPr>
        <p:spPr>
          <a:ln/>
        </p:spPr>
        <p:txBody>
          <a:bodyPr/>
          <a:lstStyle>
            <a:lvl1pPr>
              <a:defRPr/>
            </a:lvl1pPr>
          </a:lstStyle>
          <a:p>
            <a:pPr>
              <a:defRPr/>
            </a:pPr>
            <a:fld id="{6E5396C3-C755-4687-8E65-E42F3FD6D2B1}" type="slidenum">
              <a:rPr lang="en-US" altLang="ru-RU"/>
              <a:pPr>
                <a:defRPr/>
              </a:pPr>
              <a:t>‹Nr.›</a:t>
            </a:fld>
            <a:endParaRPr lang="en-US" altLang="ru-RU"/>
          </a:p>
        </p:txBody>
      </p:sp>
    </p:spTree>
    <p:extLst>
      <p:ext uri="{BB962C8B-B14F-4D97-AF65-F5344CB8AC3E}">
        <p14:creationId xmlns:p14="http://schemas.microsoft.com/office/powerpoint/2010/main" val="254080323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20671452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914400" fontAlgn="base">
              <a:spcBef>
                <a:spcPct val="0"/>
              </a:spcBef>
              <a:spcAft>
                <a:spcPct val="0"/>
              </a:spcAft>
              <a:defRPr/>
            </a:pPr>
            <a:endParaRPr lang="en-US"/>
          </a:p>
        </p:txBody>
      </p:sp>
      <p:sp>
        <p:nvSpPr>
          <p:cNvPr id="5" name="Footer Placeholder 4"/>
          <p:cNvSpPr>
            <a:spLocks noGrp="1"/>
          </p:cNvSpPr>
          <p:nvPr>
            <p:ph type="ftr" sz="quarter" idx="11"/>
          </p:nvPr>
        </p:nvSpPr>
        <p:spPr/>
        <p:txBody>
          <a:bodyPr/>
          <a:lstStyle/>
          <a:p>
            <a:pPr defTabSz="914400" fontAlgn="base">
              <a:spcBef>
                <a:spcPct val="0"/>
              </a:spcBef>
              <a:spcAft>
                <a:spcPct val="0"/>
              </a:spcAft>
              <a:defRPr/>
            </a:pPr>
            <a:endParaRPr lang="en-US"/>
          </a:p>
        </p:txBody>
      </p:sp>
      <p:sp>
        <p:nvSpPr>
          <p:cNvPr id="6" name="Slide Number Placeholder 5"/>
          <p:cNvSpPr>
            <a:spLocks noGrp="1"/>
          </p:cNvSpPr>
          <p:nvPr>
            <p:ph type="sldNum" sz="quarter" idx="12"/>
          </p:nvPr>
        </p:nvSpPr>
        <p:spPr/>
        <p:txBody>
          <a:body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Tree>
    <p:extLst>
      <p:ext uri="{BB962C8B-B14F-4D97-AF65-F5344CB8AC3E}">
        <p14:creationId xmlns:p14="http://schemas.microsoft.com/office/powerpoint/2010/main" val="132242566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185121641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pPr/>
              <a:t>‹Nr.›</a:t>
            </a:fld>
            <a:endParaRPr/>
          </a:p>
        </p:txBody>
      </p:sp>
    </p:spTree>
    <p:extLst>
      <p:ext uri="{BB962C8B-B14F-4D97-AF65-F5344CB8AC3E}">
        <p14:creationId xmlns:p14="http://schemas.microsoft.com/office/powerpoint/2010/main" val="201767897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4" name="Блок-схема: процесс 3">
            <a:extLst>
              <a:ext uri="{FF2B5EF4-FFF2-40B4-BE49-F238E27FC236}">
                <a16:creationId xmlns="" xmlns:a16="http://schemas.microsoft.com/office/drawing/2014/main" id="{A6F222E5-999F-4670-BBC4-4FAEFB0C1B7B}"/>
              </a:ext>
            </a:extLst>
          </p:cNvPr>
          <p:cNvSpPr/>
          <p:nvPr userDrawn="1"/>
        </p:nvSpPr>
        <p:spPr>
          <a:xfrm>
            <a:off x="0" y="6553244"/>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5" name="Прямоугольник 4">
            <a:extLst>
              <a:ext uri="{FF2B5EF4-FFF2-40B4-BE49-F238E27FC236}">
                <a16:creationId xmlns="" xmlns:a16="http://schemas.microsoft.com/office/drawing/2014/main" id="{CCB3CB2A-E701-405B-AA31-58A1FECC8793}"/>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4957" indent="0" algn="ctr">
              <a:buNone/>
              <a:defRPr sz="2000"/>
            </a:lvl2pPr>
            <a:lvl3pPr marL="909922" indent="0" algn="ctr">
              <a:buNone/>
              <a:defRPr sz="1800"/>
            </a:lvl3pPr>
            <a:lvl4pPr marL="1364877" indent="0" algn="ctr">
              <a:buNone/>
              <a:defRPr sz="1600"/>
            </a:lvl4pPr>
            <a:lvl5pPr marL="1819839" indent="0" algn="ctr">
              <a:buNone/>
              <a:defRPr sz="1600"/>
            </a:lvl5pPr>
            <a:lvl6pPr marL="2274804" indent="0" algn="ctr">
              <a:buNone/>
              <a:defRPr sz="1600"/>
            </a:lvl6pPr>
            <a:lvl7pPr marL="2729754" indent="0" algn="ctr">
              <a:buNone/>
              <a:defRPr sz="1600"/>
            </a:lvl7pPr>
            <a:lvl8pPr marL="3184720" indent="0" algn="ctr">
              <a:buNone/>
              <a:defRPr sz="1600"/>
            </a:lvl8pPr>
            <a:lvl9pPr marL="3639680" indent="0" algn="ctr">
              <a:buNone/>
              <a:defRPr sz="1600"/>
            </a:lvl9pPr>
          </a:lstStyle>
          <a:p>
            <a:r>
              <a:rPr lang="ru-RU"/>
              <a:t>Образец подзаголовка</a:t>
            </a:r>
          </a:p>
        </p:txBody>
      </p:sp>
      <p:sp>
        <p:nvSpPr>
          <p:cNvPr id="6" name="Дата 3">
            <a:extLst>
              <a:ext uri="{FF2B5EF4-FFF2-40B4-BE49-F238E27FC236}">
                <a16:creationId xmlns="" xmlns:a16="http://schemas.microsoft.com/office/drawing/2014/main" id="{E200F729-84F4-4B86-9DF8-E42C550511D6}"/>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4">
            <a:extLst>
              <a:ext uri="{FF2B5EF4-FFF2-40B4-BE49-F238E27FC236}">
                <a16:creationId xmlns="" xmlns:a16="http://schemas.microsoft.com/office/drawing/2014/main" id="{100461FF-4BFE-49F4-BCAB-C617C0F0AF57}"/>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5">
            <a:extLst>
              <a:ext uri="{FF2B5EF4-FFF2-40B4-BE49-F238E27FC236}">
                <a16:creationId xmlns="" xmlns:a16="http://schemas.microsoft.com/office/drawing/2014/main" id="{0B5A82BC-C851-42A6-8118-817D75A24A7A}"/>
              </a:ext>
            </a:extLst>
          </p:cNvPr>
          <p:cNvSpPr>
            <a:spLocks noGrp="1"/>
          </p:cNvSpPr>
          <p:nvPr>
            <p:ph type="sldNum" sz="quarter" idx="12"/>
          </p:nvPr>
        </p:nvSpPr>
        <p:spPr>
          <a:xfrm>
            <a:off x="9347203" y="6530975"/>
            <a:ext cx="2844800" cy="476250"/>
          </a:xfrm>
        </p:spPr>
        <p:txBody>
          <a:bodyPr/>
          <a:lstStyle>
            <a:lvl1pPr>
              <a:defRPr>
                <a:solidFill>
                  <a:srgbClr val="FFFFFF"/>
                </a:solidFill>
              </a:defRPr>
            </a:lvl1pPr>
          </a:lstStyle>
          <a:p>
            <a:fld id="{D484ACDA-E27D-445B-B45B-C881184433D0}" type="slidenum">
              <a:rPr lang="es-ES" altLang="ru-RU"/>
              <a:pPr/>
              <a:t>‹Nr.›</a:t>
            </a:fld>
            <a:endParaRPr lang="es-ES" altLang="ru-RU"/>
          </a:p>
        </p:txBody>
      </p:sp>
    </p:spTree>
    <p:extLst>
      <p:ext uri="{BB962C8B-B14F-4D97-AF65-F5344CB8AC3E}">
        <p14:creationId xmlns:p14="http://schemas.microsoft.com/office/powerpoint/2010/main" val="37122926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101BD238-61DA-4CBC-81B0-1B9494EE1B83}"/>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 xmlns:a16="http://schemas.microsoft.com/office/drawing/2014/main" id="{123FFEB7-BAA6-45E2-9D36-7BBE84645CDF}"/>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 xmlns:a16="http://schemas.microsoft.com/office/drawing/2014/main" id="{4AAE4066-FE72-49D5-8821-F9CE90720F5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 xmlns:a16="http://schemas.microsoft.com/office/drawing/2014/main" id="{1FBFBC09-EC32-465A-B8DC-997F047313AC}"/>
              </a:ext>
            </a:extLst>
          </p:cNvPr>
          <p:cNvSpPr>
            <a:spLocks noGrp="1"/>
          </p:cNvSpPr>
          <p:nvPr>
            <p:ph type="sldNum" sz="quarter" idx="12"/>
          </p:nvPr>
        </p:nvSpPr>
        <p:spPr>
          <a:xfrm>
            <a:off x="9364138" y="6534151"/>
            <a:ext cx="2844800" cy="476250"/>
          </a:xfrm>
        </p:spPr>
        <p:txBody>
          <a:bodyPr/>
          <a:lstStyle>
            <a:lvl1pPr>
              <a:defRPr>
                <a:solidFill>
                  <a:srgbClr val="FFFFFF"/>
                </a:solidFill>
              </a:defRPr>
            </a:lvl1pPr>
          </a:lstStyle>
          <a:p>
            <a:fld id="{61CC3ED0-56F5-4F53-B765-AAB710865EC1}" type="slidenum">
              <a:rPr lang="es-ES" altLang="ru-RU"/>
              <a:pPr/>
              <a:t>‹Nr.›</a:t>
            </a:fld>
            <a:endParaRPr lang="es-ES" altLang="ru-RU"/>
          </a:p>
        </p:txBody>
      </p:sp>
    </p:spTree>
    <p:extLst>
      <p:ext uri="{BB962C8B-B14F-4D97-AF65-F5344CB8AC3E}">
        <p14:creationId xmlns:p14="http://schemas.microsoft.com/office/powerpoint/2010/main" val="33275458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F7114955-30BF-4D58-8EB2-87A214A9AA0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31851" y="1709795"/>
            <a:ext cx="10515600" cy="2852737"/>
          </a:xfrm>
        </p:spPr>
        <p:txBody>
          <a:bodyPr anchor="b"/>
          <a:lstStyle>
            <a:lvl1pPr>
              <a:defRPr sz="6000"/>
            </a:lvl1pPr>
          </a:lstStyle>
          <a:p>
            <a:r>
              <a:rPr lang="ru-RU"/>
              <a:t>Образец заголовка</a:t>
            </a:r>
          </a:p>
        </p:txBody>
      </p:sp>
      <p:sp>
        <p:nvSpPr>
          <p:cNvPr id="3" name="Текст 2"/>
          <p:cNvSpPr>
            <a:spLocks noGrp="1"/>
          </p:cNvSpPr>
          <p:nvPr>
            <p:ph type="body" idx="1"/>
          </p:nvPr>
        </p:nvSpPr>
        <p:spPr>
          <a:xfrm>
            <a:off x="831851" y="4589565"/>
            <a:ext cx="10515600" cy="1500187"/>
          </a:xfrm>
        </p:spPr>
        <p:txBody>
          <a:bodyPr/>
          <a:lstStyle>
            <a:lvl1pPr marL="0" indent="0">
              <a:buNone/>
              <a:defRPr sz="2400"/>
            </a:lvl1pPr>
            <a:lvl2pPr marL="454957" indent="0">
              <a:buNone/>
              <a:defRPr sz="2000"/>
            </a:lvl2pPr>
            <a:lvl3pPr marL="909922" indent="0">
              <a:buNone/>
              <a:defRPr sz="1800"/>
            </a:lvl3pPr>
            <a:lvl4pPr marL="1364877" indent="0">
              <a:buNone/>
              <a:defRPr sz="1600"/>
            </a:lvl4pPr>
            <a:lvl5pPr marL="1819839" indent="0">
              <a:buNone/>
              <a:defRPr sz="1600"/>
            </a:lvl5pPr>
            <a:lvl6pPr marL="2274804" indent="0">
              <a:buNone/>
              <a:defRPr sz="1600"/>
            </a:lvl6pPr>
            <a:lvl7pPr marL="2729754" indent="0">
              <a:buNone/>
              <a:defRPr sz="1600"/>
            </a:lvl7pPr>
            <a:lvl8pPr marL="3184720" indent="0">
              <a:buNone/>
              <a:defRPr sz="1600"/>
            </a:lvl8pPr>
            <a:lvl9pPr marL="3639680" indent="0">
              <a:buNone/>
              <a:defRPr sz="1600"/>
            </a:lvl9pPr>
          </a:lstStyle>
          <a:p>
            <a:pPr lvl="0"/>
            <a:r>
              <a:rPr lang="ru-RU"/>
              <a:t>Образец текста</a:t>
            </a:r>
          </a:p>
        </p:txBody>
      </p:sp>
      <p:sp>
        <p:nvSpPr>
          <p:cNvPr id="5" name="Дата 3">
            <a:extLst>
              <a:ext uri="{FF2B5EF4-FFF2-40B4-BE49-F238E27FC236}">
                <a16:creationId xmlns="" xmlns:a16="http://schemas.microsoft.com/office/drawing/2014/main" id="{EBB0AE0D-97A4-43A2-A0B0-A34F1EFFC478}"/>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 xmlns:a16="http://schemas.microsoft.com/office/drawing/2014/main" id="{6E3DCA5A-BACF-4838-B87A-CEFA210670A3}"/>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 xmlns:a16="http://schemas.microsoft.com/office/drawing/2014/main" id="{2E4E8D2F-2BDB-4024-85BE-323084CD78FA}"/>
              </a:ext>
            </a:extLst>
          </p:cNvPr>
          <p:cNvSpPr>
            <a:spLocks noGrp="1"/>
          </p:cNvSpPr>
          <p:nvPr>
            <p:ph type="sldNum" sz="quarter" idx="12"/>
          </p:nvPr>
        </p:nvSpPr>
        <p:spPr>
          <a:xfrm>
            <a:off x="9347203" y="6546851"/>
            <a:ext cx="2844800" cy="476250"/>
          </a:xfrm>
        </p:spPr>
        <p:txBody>
          <a:bodyPr/>
          <a:lstStyle>
            <a:lvl1pPr>
              <a:defRPr>
                <a:solidFill>
                  <a:srgbClr val="FFFFFF"/>
                </a:solidFill>
              </a:defRPr>
            </a:lvl1pPr>
          </a:lstStyle>
          <a:p>
            <a:fld id="{49D5307B-638C-4323-A869-693B2BCF7498}" type="slidenum">
              <a:rPr lang="es-ES" altLang="ru-RU"/>
              <a:pPr/>
              <a:t>‹Nr.›</a:t>
            </a:fld>
            <a:endParaRPr lang="es-ES" altLang="ru-RU"/>
          </a:p>
        </p:txBody>
      </p:sp>
    </p:spTree>
    <p:extLst>
      <p:ext uri="{BB962C8B-B14F-4D97-AF65-F5344CB8AC3E}">
        <p14:creationId xmlns:p14="http://schemas.microsoft.com/office/powerpoint/2010/main" val="278531090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7C6ADDEA-7AD2-44BF-BB15-F4F11B3AE52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Объект 2"/>
          <p:cNvSpPr>
            <a:spLocks noGrp="1"/>
          </p:cNvSpPr>
          <p:nvPr>
            <p:ph sz="half" idx="1"/>
          </p:nvPr>
        </p:nvSpPr>
        <p:spPr>
          <a:xfrm>
            <a:off x="609602" y="1600247"/>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p:cNvSpPr>
            <a:spLocks noGrp="1"/>
          </p:cNvSpPr>
          <p:nvPr>
            <p:ph sz="half" idx="2"/>
          </p:nvPr>
        </p:nvSpPr>
        <p:spPr>
          <a:xfrm>
            <a:off x="6197600" y="1600247"/>
            <a:ext cx="5384800" cy="4525963"/>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6" name="Дата 4">
            <a:extLst>
              <a:ext uri="{FF2B5EF4-FFF2-40B4-BE49-F238E27FC236}">
                <a16:creationId xmlns="" xmlns:a16="http://schemas.microsoft.com/office/drawing/2014/main" id="{A6A4161D-11D9-4019-9912-9C89F94C3FC4}"/>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 xmlns:a16="http://schemas.microsoft.com/office/drawing/2014/main" id="{310EB348-BE19-4F83-A0CB-EDC2F8C93742}"/>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 xmlns:a16="http://schemas.microsoft.com/office/drawing/2014/main" id="{BE7ECDD4-335D-49C7-B5E9-21E06247258B}"/>
              </a:ext>
            </a:extLst>
          </p:cNvPr>
          <p:cNvSpPr>
            <a:spLocks noGrp="1"/>
          </p:cNvSpPr>
          <p:nvPr>
            <p:ph type="sldNum" sz="quarter" idx="12"/>
          </p:nvPr>
        </p:nvSpPr>
        <p:spPr>
          <a:xfrm>
            <a:off x="9364138" y="6534151"/>
            <a:ext cx="2844800" cy="476250"/>
          </a:xfrm>
        </p:spPr>
        <p:txBody>
          <a:bodyPr/>
          <a:lstStyle>
            <a:lvl1pPr>
              <a:defRPr>
                <a:solidFill>
                  <a:srgbClr val="FFFFFF"/>
                </a:solidFill>
              </a:defRPr>
            </a:lvl1pPr>
          </a:lstStyle>
          <a:p>
            <a:fld id="{6237EB55-7B21-4970-9B2B-340E614AE17A}" type="slidenum">
              <a:rPr lang="es-ES" altLang="ru-RU"/>
              <a:pPr/>
              <a:t>‹Nr.›</a:t>
            </a:fld>
            <a:endParaRPr lang="es-ES" altLang="ru-RU"/>
          </a:p>
        </p:txBody>
      </p:sp>
    </p:spTree>
    <p:extLst>
      <p:ext uri="{BB962C8B-B14F-4D97-AF65-F5344CB8AC3E}">
        <p14:creationId xmlns:p14="http://schemas.microsoft.com/office/powerpoint/2010/main" val="97749535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67F621A2-EB40-4922-9D17-71639B84F3D2}"/>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40317" y="365170"/>
            <a:ext cx="10515600" cy="1325563"/>
          </a:xfrm>
        </p:spPr>
        <p:txBody>
          <a:bodyPr/>
          <a:lstStyle/>
          <a:p>
            <a:r>
              <a:rPr lang="ru-RU"/>
              <a:t>Образец заголовка</a:t>
            </a:r>
          </a:p>
        </p:txBody>
      </p:sp>
      <p:sp>
        <p:nvSpPr>
          <p:cNvPr id="3" name="Текст 2"/>
          <p:cNvSpPr>
            <a:spLocks noGrp="1"/>
          </p:cNvSpPr>
          <p:nvPr>
            <p:ph type="body" idx="1"/>
          </p:nvPr>
        </p:nvSpPr>
        <p:spPr>
          <a:xfrm>
            <a:off x="840319" y="1681163"/>
            <a:ext cx="5158316"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4" name="Объект 3"/>
          <p:cNvSpPr>
            <a:spLocks noGrp="1"/>
          </p:cNvSpPr>
          <p:nvPr>
            <p:ph sz="half" idx="2"/>
          </p:nvPr>
        </p:nvSpPr>
        <p:spPr>
          <a:xfrm>
            <a:off x="840319" y="2505075"/>
            <a:ext cx="5158316"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72207" y="1681163"/>
            <a:ext cx="5183717" cy="82391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ru-RU"/>
              <a:t>Образец текста</a:t>
            </a:r>
          </a:p>
        </p:txBody>
      </p:sp>
      <p:sp>
        <p:nvSpPr>
          <p:cNvPr id="6" name="Объект 5"/>
          <p:cNvSpPr>
            <a:spLocks noGrp="1"/>
          </p:cNvSpPr>
          <p:nvPr>
            <p:ph sz="quarter" idx="4"/>
          </p:nvPr>
        </p:nvSpPr>
        <p:spPr>
          <a:xfrm>
            <a:off x="6172207" y="2505075"/>
            <a:ext cx="518371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8" name="Дата 6">
            <a:extLst>
              <a:ext uri="{FF2B5EF4-FFF2-40B4-BE49-F238E27FC236}">
                <a16:creationId xmlns="" xmlns:a16="http://schemas.microsoft.com/office/drawing/2014/main" id="{144601CE-1D25-4484-BBA5-155D0FE76953}"/>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9" name="Нижний колонтитул 7">
            <a:extLst>
              <a:ext uri="{FF2B5EF4-FFF2-40B4-BE49-F238E27FC236}">
                <a16:creationId xmlns="" xmlns:a16="http://schemas.microsoft.com/office/drawing/2014/main" id="{970E317E-E362-45FE-ADCE-566E7022CFCD}"/>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10" name="Номер слайда 8">
            <a:extLst>
              <a:ext uri="{FF2B5EF4-FFF2-40B4-BE49-F238E27FC236}">
                <a16:creationId xmlns="" xmlns:a16="http://schemas.microsoft.com/office/drawing/2014/main" id="{F41B0B2B-8D4E-4313-8546-9F34D966DEA7}"/>
              </a:ext>
            </a:extLst>
          </p:cNvPr>
          <p:cNvSpPr>
            <a:spLocks noGrp="1"/>
          </p:cNvSpPr>
          <p:nvPr>
            <p:ph type="sldNum" sz="quarter" idx="12"/>
          </p:nvPr>
        </p:nvSpPr>
        <p:spPr/>
        <p:txBody>
          <a:bodyPr/>
          <a:lstStyle>
            <a:lvl1pPr>
              <a:defRPr/>
            </a:lvl1pPr>
          </a:lstStyle>
          <a:p>
            <a:fld id="{15822F12-AB07-4BE8-9AF2-3C007DBC5535}" type="slidenum">
              <a:rPr lang="es-ES" altLang="ru-RU"/>
              <a:pPr/>
              <a:t>‹Nr.›</a:t>
            </a:fld>
            <a:endParaRPr lang="es-ES" altLang="ru-RU"/>
          </a:p>
        </p:txBody>
      </p:sp>
    </p:spTree>
    <p:extLst>
      <p:ext uri="{BB962C8B-B14F-4D97-AF65-F5344CB8AC3E}">
        <p14:creationId xmlns:p14="http://schemas.microsoft.com/office/powerpoint/2010/main" val="118623163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3" name="Прямоугольник 2">
            <a:extLst>
              <a:ext uri="{FF2B5EF4-FFF2-40B4-BE49-F238E27FC236}">
                <a16:creationId xmlns="" xmlns:a16="http://schemas.microsoft.com/office/drawing/2014/main" id="{FA07B0B6-E4F4-4C40-A6A2-BE603CF7160C}"/>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4" name="Дата 2">
            <a:extLst>
              <a:ext uri="{FF2B5EF4-FFF2-40B4-BE49-F238E27FC236}">
                <a16:creationId xmlns="" xmlns:a16="http://schemas.microsoft.com/office/drawing/2014/main" id="{EB1B2957-A6AA-45A6-B532-26B11C7FEEBB}"/>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5" name="Нижний колонтитул 3">
            <a:extLst>
              <a:ext uri="{FF2B5EF4-FFF2-40B4-BE49-F238E27FC236}">
                <a16:creationId xmlns="" xmlns:a16="http://schemas.microsoft.com/office/drawing/2014/main" id="{6C4B7C53-A7A7-488E-8A5A-EE0CCC30A1A0}"/>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6" name="Номер слайда 4">
            <a:extLst>
              <a:ext uri="{FF2B5EF4-FFF2-40B4-BE49-F238E27FC236}">
                <a16:creationId xmlns="" xmlns:a16="http://schemas.microsoft.com/office/drawing/2014/main" id="{BC158378-366F-4CF5-ABB8-43AF08AFD7D4}"/>
              </a:ext>
            </a:extLst>
          </p:cNvPr>
          <p:cNvSpPr>
            <a:spLocks noGrp="1"/>
          </p:cNvSpPr>
          <p:nvPr>
            <p:ph type="sldNum" sz="quarter" idx="12"/>
          </p:nvPr>
        </p:nvSpPr>
        <p:spPr/>
        <p:txBody>
          <a:bodyPr/>
          <a:lstStyle>
            <a:lvl1pPr>
              <a:defRPr/>
            </a:lvl1pPr>
          </a:lstStyle>
          <a:p>
            <a:fld id="{8DBB38D6-4ABD-426E-9007-D2DE576532C8}" type="slidenum">
              <a:rPr lang="es-ES" altLang="ru-RU"/>
              <a:pPr/>
              <a:t>‹Nr.›</a:t>
            </a:fld>
            <a:endParaRPr lang="es-ES" altLang="ru-RU"/>
          </a:p>
        </p:txBody>
      </p:sp>
    </p:spTree>
    <p:extLst>
      <p:ext uri="{BB962C8B-B14F-4D97-AF65-F5344CB8AC3E}">
        <p14:creationId xmlns:p14="http://schemas.microsoft.com/office/powerpoint/2010/main" val="35217200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2" y="1604966"/>
            <a:ext cx="5262033" cy="4383088"/>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074840" y="1604966"/>
            <a:ext cx="5262033" cy="4383088"/>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9893244B-7FC4-4859-8E8D-B8441E4B029F}" type="slidenum">
              <a:rPr lang="en-US" altLang="ru-RU"/>
              <a:pPr>
                <a:defRPr/>
              </a:pPr>
              <a:t>‹Nr.›</a:t>
            </a:fld>
            <a:endParaRPr lang="en-US" altLang="ru-RU"/>
          </a:p>
        </p:txBody>
      </p:sp>
    </p:spTree>
    <p:extLst>
      <p:ext uri="{BB962C8B-B14F-4D97-AF65-F5344CB8AC3E}">
        <p14:creationId xmlns:p14="http://schemas.microsoft.com/office/powerpoint/2010/main" val="340701472"/>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Прямоугольник 1">
            <a:extLst>
              <a:ext uri="{FF2B5EF4-FFF2-40B4-BE49-F238E27FC236}">
                <a16:creationId xmlns="" xmlns:a16="http://schemas.microsoft.com/office/drawing/2014/main" id="{A528DF3C-5477-4F8D-BA6B-F26720BB1D3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3" name="Дата 1">
            <a:extLst>
              <a:ext uri="{FF2B5EF4-FFF2-40B4-BE49-F238E27FC236}">
                <a16:creationId xmlns="" xmlns:a16="http://schemas.microsoft.com/office/drawing/2014/main" id="{76954065-1554-4FA0-A9B6-6E52189640A4}"/>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4" name="Нижний колонтитул 2">
            <a:extLst>
              <a:ext uri="{FF2B5EF4-FFF2-40B4-BE49-F238E27FC236}">
                <a16:creationId xmlns="" xmlns:a16="http://schemas.microsoft.com/office/drawing/2014/main" id="{080EF135-7B11-4148-8D1F-5A1D7C361B9E}"/>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5" name="Номер слайда 3">
            <a:extLst>
              <a:ext uri="{FF2B5EF4-FFF2-40B4-BE49-F238E27FC236}">
                <a16:creationId xmlns="" xmlns:a16="http://schemas.microsoft.com/office/drawing/2014/main" id="{78186D22-DAC7-4CC5-B21B-8B732DD31D91}"/>
              </a:ext>
            </a:extLst>
          </p:cNvPr>
          <p:cNvSpPr>
            <a:spLocks noGrp="1"/>
          </p:cNvSpPr>
          <p:nvPr>
            <p:ph type="sldNum" sz="quarter" idx="12"/>
          </p:nvPr>
        </p:nvSpPr>
        <p:spPr/>
        <p:txBody>
          <a:bodyPr/>
          <a:lstStyle>
            <a:lvl1pPr>
              <a:defRPr/>
            </a:lvl1pPr>
          </a:lstStyle>
          <a:p>
            <a:fld id="{CBD3C317-6451-4468-A354-7E8BEEE7790F}" type="slidenum">
              <a:rPr lang="es-ES" altLang="ru-RU"/>
              <a:pPr/>
              <a:t>‹Nr.›</a:t>
            </a:fld>
            <a:endParaRPr lang="es-ES" altLang="ru-RU"/>
          </a:p>
        </p:txBody>
      </p:sp>
    </p:spTree>
    <p:extLst>
      <p:ext uri="{BB962C8B-B14F-4D97-AF65-F5344CB8AC3E}">
        <p14:creationId xmlns:p14="http://schemas.microsoft.com/office/powerpoint/2010/main" val="103697081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1_Пустой слайд">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Блок-схема: процесс 1">
            <a:extLst>
              <a:ext uri="{FF2B5EF4-FFF2-40B4-BE49-F238E27FC236}">
                <a16:creationId xmlns="" xmlns:a16="http://schemas.microsoft.com/office/drawing/2014/main" id="{B0614B3A-681E-4481-B251-8B27DBD28213}"/>
              </a:ext>
            </a:extLst>
          </p:cNvPr>
          <p:cNvSpPr/>
          <p:nvPr userDrawn="1"/>
        </p:nvSpPr>
        <p:spPr>
          <a:xfrm>
            <a:off x="0" y="6553244"/>
            <a:ext cx="12192000" cy="320675"/>
          </a:xfrm>
          <a:prstGeom prst="flowChartProcess">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3" name="Прямоугольник 2">
            <a:extLst>
              <a:ext uri="{FF2B5EF4-FFF2-40B4-BE49-F238E27FC236}">
                <a16:creationId xmlns="" xmlns:a16="http://schemas.microsoft.com/office/drawing/2014/main" id="{B2EB5FCC-9AB5-401B-B7B1-9BFD41FFDB68}"/>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pic>
        <p:nvPicPr>
          <p:cNvPr id="4" name="Рисунок 8">
            <a:extLst>
              <a:ext uri="{FF2B5EF4-FFF2-40B4-BE49-F238E27FC236}">
                <a16:creationId xmlns="" xmlns:a16="http://schemas.microsoft.com/office/drawing/2014/main" id="{28A2BDA5-9802-457F-A81C-BBA729CCE49A}"/>
              </a:ext>
            </a:extLst>
          </p:cNvPr>
          <p:cNvPicPr>
            <a:picLocks noChangeAspect="1"/>
          </p:cNvPicPr>
          <p:nvPr userDrawn="1"/>
        </p:nvPicPr>
        <p:blipFill>
          <a:blip r:embed="rId3">
            <a:extLst>
              <a:ext uri="{28A0092B-C50C-407E-A947-70E740481C1C}">
                <a14:useLocalDpi xmlns:a14="http://schemas.microsoft.com/office/drawing/2010/main" val="0"/>
              </a:ext>
            </a:extLst>
          </a:blip>
          <a:srcRect l="3523" r="3493"/>
          <a:stretch>
            <a:fillRect/>
          </a:stretch>
        </p:blipFill>
        <p:spPr bwMode="auto">
          <a:xfrm>
            <a:off x="0" y="-38100"/>
            <a:ext cx="12192000" cy="1798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Дата 1">
            <a:extLst>
              <a:ext uri="{FF2B5EF4-FFF2-40B4-BE49-F238E27FC236}">
                <a16:creationId xmlns="" xmlns:a16="http://schemas.microsoft.com/office/drawing/2014/main" id="{EE1B916B-3933-431D-A574-76A73BD34F1A}"/>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2">
            <a:extLst>
              <a:ext uri="{FF2B5EF4-FFF2-40B4-BE49-F238E27FC236}">
                <a16:creationId xmlns="" xmlns:a16="http://schemas.microsoft.com/office/drawing/2014/main" id="{D5278878-B67B-4114-B3AA-8AD0E8707D82}"/>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3">
            <a:extLst>
              <a:ext uri="{FF2B5EF4-FFF2-40B4-BE49-F238E27FC236}">
                <a16:creationId xmlns="" xmlns:a16="http://schemas.microsoft.com/office/drawing/2014/main" id="{D2278876-653D-43EF-B6C4-3F97B180FD58}"/>
              </a:ext>
            </a:extLst>
          </p:cNvPr>
          <p:cNvSpPr>
            <a:spLocks noGrp="1"/>
          </p:cNvSpPr>
          <p:nvPr>
            <p:ph type="sldNum" sz="quarter" idx="12"/>
          </p:nvPr>
        </p:nvSpPr>
        <p:spPr>
          <a:xfrm>
            <a:off x="9330268" y="6572250"/>
            <a:ext cx="2844800" cy="476250"/>
          </a:xfrm>
        </p:spPr>
        <p:txBody>
          <a:bodyPr/>
          <a:lstStyle>
            <a:lvl1pPr>
              <a:defRPr>
                <a:solidFill>
                  <a:srgbClr val="FFFFFF"/>
                </a:solidFill>
              </a:defRPr>
            </a:lvl1pPr>
          </a:lstStyle>
          <a:p>
            <a:fld id="{DAEA82F1-C311-4A72-BC3D-FFE292F38F4F}" type="slidenum">
              <a:rPr lang="es-ES" altLang="ru-RU"/>
              <a:pPr/>
              <a:t>‹Nr.›</a:t>
            </a:fld>
            <a:endParaRPr lang="es-ES" altLang="ru-RU"/>
          </a:p>
        </p:txBody>
      </p:sp>
    </p:spTree>
    <p:extLst>
      <p:ext uri="{BB962C8B-B14F-4D97-AF65-F5344CB8AC3E}">
        <p14:creationId xmlns:p14="http://schemas.microsoft.com/office/powerpoint/2010/main" val="5341273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3CCDD603-DFC5-4AFA-BAE6-9AE5F68D47E5}"/>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40399" y="457200"/>
            <a:ext cx="3932767" cy="1600200"/>
          </a:xfrm>
        </p:spPr>
        <p:txBody>
          <a:bodyPr anchor="b"/>
          <a:lstStyle>
            <a:lvl1pPr>
              <a:defRPr sz="3200"/>
            </a:lvl1pPr>
          </a:lstStyle>
          <a:p>
            <a:r>
              <a:rPr lang="ru-RU"/>
              <a:t>Образец заголовка</a:t>
            </a:r>
          </a:p>
        </p:txBody>
      </p:sp>
      <p:sp>
        <p:nvSpPr>
          <p:cNvPr id="3" name="Объект 2"/>
          <p:cNvSpPr>
            <a:spLocks noGrp="1"/>
          </p:cNvSpPr>
          <p:nvPr>
            <p:ph idx="1"/>
          </p:nvPr>
        </p:nvSpPr>
        <p:spPr>
          <a:xfrm>
            <a:off x="5183717" y="987484"/>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840399" y="2057400"/>
            <a:ext cx="393276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6" name="Дата 4">
            <a:extLst>
              <a:ext uri="{FF2B5EF4-FFF2-40B4-BE49-F238E27FC236}">
                <a16:creationId xmlns="" xmlns:a16="http://schemas.microsoft.com/office/drawing/2014/main" id="{13CE5277-9A77-4DB8-9A69-6431AE493D1F}"/>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 xmlns:a16="http://schemas.microsoft.com/office/drawing/2014/main" id="{B03C1724-6029-4390-AB6B-C961D0C9B5F1}"/>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 xmlns:a16="http://schemas.microsoft.com/office/drawing/2014/main" id="{C5EFCCD2-FE8A-48E1-9EAD-3836BD4F9915}"/>
              </a:ext>
            </a:extLst>
          </p:cNvPr>
          <p:cNvSpPr>
            <a:spLocks noGrp="1"/>
          </p:cNvSpPr>
          <p:nvPr>
            <p:ph type="sldNum" sz="quarter" idx="12"/>
          </p:nvPr>
        </p:nvSpPr>
        <p:spPr/>
        <p:txBody>
          <a:bodyPr/>
          <a:lstStyle>
            <a:lvl1pPr>
              <a:defRPr/>
            </a:lvl1pPr>
          </a:lstStyle>
          <a:p>
            <a:fld id="{0CD1C992-6C43-4538-9332-4DA05AFC2CD6}" type="slidenum">
              <a:rPr lang="es-ES" altLang="ru-RU"/>
              <a:pPr/>
              <a:t>‹Nr.›</a:t>
            </a:fld>
            <a:endParaRPr lang="es-ES" altLang="ru-RU"/>
          </a:p>
        </p:txBody>
      </p:sp>
    </p:spTree>
    <p:extLst>
      <p:ext uri="{BB962C8B-B14F-4D97-AF65-F5344CB8AC3E}">
        <p14:creationId xmlns:p14="http://schemas.microsoft.com/office/powerpoint/2010/main" val="401370302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5" name="Прямоугольник 4">
            <a:extLst>
              <a:ext uri="{FF2B5EF4-FFF2-40B4-BE49-F238E27FC236}">
                <a16:creationId xmlns="" xmlns:a16="http://schemas.microsoft.com/office/drawing/2014/main" id="{823C7D69-60E9-4236-BEE6-D662D858EA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a:xfrm>
            <a:off x="840399" y="457200"/>
            <a:ext cx="3932767" cy="1600200"/>
          </a:xfrm>
        </p:spPr>
        <p:txBody>
          <a:bodyPr anchor="b"/>
          <a:lstStyle>
            <a:lvl1pPr>
              <a:defRPr sz="3200"/>
            </a:lvl1pPr>
          </a:lstStyle>
          <a:p>
            <a:r>
              <a:rPr lang="ru-RU"/>
              <a:t>Образец заголовка</a:t>
            </a:r>
          </a:p>
        </p:txBody>
      </p:sp>
      <p:sp>
        <p:nvSpPr>
          <p:cNvPr id="3" name="Рисунок 2"/>
          <p:cNvSpPr>
            <a:spLocks noGrp="1"/>
          </p:cNvSpPr>
          <p:nvPr>
            <p:ph type="pic" idx="1"/>
          </p:nvPr>
        </p:nvSpPr>
        <p:spPr>
          <a:xfrm>
            <a:off x="5183717" y="987484"/>
            <a:ext cx="6172200" cy="4873625"/>
          </a:xfrm>
        </p:spPr>
        <p:txBody>
          <a:bodyPr/>
          <a:lstStyle>
            <a:lvl1pPr marL="0" indent="0">
              <a:buNone/>
              <a:defRPr sz="3200"/>
            </a:lvl1pPr>
            <a:lvl2pPr marL="454957" indent="0">
              <a:buNone/>
              <a:defRPr sz="2800"/>
            </a:lvl2pPr>
            <a:lvl3pPr marL="909922" indent="0">
              <a:buNone/>
              <a:defRPr sz="2400"/>
            </a:lvl3pPr>
            <a:lvl4pPr marL="1364877" indent="0">
              <a:buNone/>
              <a:defRPr sz="2000"/>
            </a:lvl4pPr>
            <a:lvl5pPr marL="1819839" indent="0">
              <a:buNone/>
              <a:defRPr sz="2000"/>
            </a:lvl5pPr>
            <a:lvl6pPr marL="2274804" indent="0">
              <a:buNone/>
              <a:defRPr sz="2000"/>
            </a:lvl6pPr>
            <a:lvl7pPr marL="2729754" indent="0">
              <a:buNone/>
              <a:defRPr sz="2000"/>
            </a:lvl7pPr>
            <a:lvl8pPr marL="3184720" indent="0">
              <a:buNone/>
              <a:defRPr sz="2000"/>
            </a:lvl8pPr>
            <a:lvl9pPr marL="3639680" indent="0">
              <a:buNone/>
              <a:defRPr sz="2000"/>
            </a:lvl9pPr>
          </a:lstStyle>
          <a:p>
            <a:pPr lvl="0"/>
            <a:endParaRPr lang="ru-RU" noProof="0"/>
          </a:p>
        </p:txBody>
      </p:sp>
      <p:sp>
        <p:nvSpPr>
          <p:cNvPr id="4" name="Текст 3"/>
          <p:cNvSpPr>
            <a:spLocks noGrp="1"/>
          </p:cNvSpPr>
          <p:nvPr>
            <p:ph type="body" sz="half" idx="2"/>
          </p:nvPr>
        </p:nvSpPr>
        <p:spPr>
          <a:xfrm>
            <a:off x="840399" y="2057400"/>
            <a:ext cx="3932767" cy="3811588"/>
          </a:xfrm>
        </p:spPr>
        <p:txBody>
          <a:bodyPr/>
          <a:lstStyle>
            <a:lvl1pPr marL="0" indent="0">
              <a:buNone/>
              <a:defRPr sz="1600"/>
            </a:lvl1pPr>
            <a:lvl2pPr marL="454957" indent="0">
              <a:buNone/>
              <a:defRPr sz="1400"/>
            </a:lvl2pPr>
            <a:lvl3pPr marL="909922" indent="0">
              <a:buNone/>
              <a:defRPr sz="1200"/>
            </a:lvl3pPr>
            <a:lvl4pPr marL="1364877" indent="0">
              <a:buNone/>
              <a:defRPr sz="1000"/>
            </a:lvl4pPr>
            <a:lvl5pPr marL="1819839" indent="0">
              <a:buNone/>
              <a:defRPr sz="1000"/>
            </a:lvl5pPr>
            <a:lvl6pPr marL="2274804" indent="0">
              <a:buNone/>
              <a:defRPr sz="1000"/>
            </a:lvl6pPr>
            <a:lvl7pPr marL="2729754" indent="0">
              <a:buNone/>
              <a:defRPr sz="1000"/>
            </a:lvl7pPr>
            <a:lvl8pPr marL="3184720" indent="0">
              <a:buNone/>
              <a:defRPr sz="1000"/>
            </a:lvl8pPr>
            <a:lvl9pPr marL="3639680" indent="0">
              <a:buNone/>
              <a:defRPr sz="1000"/>
            </a:lvl9pPr>
          </a:lstStyle>
          <a:p>
            <a:pPr lvl="0"/>
            <a:r>
              <a:rPr lang="ru-RU"/>
              <a:t>Образец текста</a:t>
            </a:r>
          </a:p>
        </p:txBody>
      </p:sp>
      <p:sp>
        <p:nvSpPr>
          <p:cNvPr id="6" name="Дата 4">
            <a:extLst>
              <a:ext uri="{FF2B5EF4-FFF2-40B4-BE49-F238E27FC236}">
                <a16:creationId xmlns="" xmlns:a16="http://schemas.microsoft.com/office/drawing/2014/main" id="{191E78F2-87A3-493D-843C-5E2344A49BC7}"/>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7" name="Нижний колонтитул 5">
            <a:extLst>
              <a:ext uri="{FF2B5EF4-FFF2-40B4-BE49-F238E27FC236}">
                <a16:creationId xmlns="" xmlns:a16="http://schemas.microsoft.com/office/drawing/2014/main" id="{10431245-658A-4A79-8967-99B6DA493B8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8" name="Номер слайда 6">
            <a:extLst>
              <a:ext uri="{FF2B5EF4-FFF2-40B4-BE49-F238E27FC236}">
                <a16:creationId xmlns="" xmlns:a16="http://schemas.microsoft.com/office/drawing/2014/main" id="{C1F7B0AC-F54D-4F5A-977C-712622381E8A}"/>
              </a:ext>
            </a:extLst>
          </p:cNvPr>
          <p:cNvSpPr>
            <a:spLocks noGrp="1"/>
          </p:cNvSpPr>
          <p:nvPr>
            <p:ph type="sldNum" sz="quarter" idx="12"/>
          </p:nvPr>
        </p:nvSpPr>
        <p:spPr/>
        <p:txBody>
          <a:bodyPr/>
          <a:lstStyle>
            <a:lvl1pPr>
              <a:defRPr/>
            </a:lvl1pPr>
          </a:lstStyle>
          <a:p>
            <a:fld id="{5B45A859-10ED-4DB6-93F3-BA002CFF0DAD}" type="slidenum">
              <a:rPr lang="es-ES" altLang="ru-RU"/>
              <a:pPr/>
              <a:t>‹Nr.›</a:t>
            </a:fld>
            <a:endParaRPr lang="es-ES" altLang="ru-RU"/>
          </a:p>
        </p:txBody>
      </p:sp>
    </p:spTree>
    <p:extLst>
      <p:ext uri="{BB962C8B-B14F-4D97-AF65-F5344CB8AC3E}">
        <p14:creationId xmlns:p14="http://schemas.microsoft.com/office/powerpoint/2010/main" val="29452622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1DB30D71-0FF1-4674-8956-9611866B22D9}"/>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 xmlns:a16="http://schemas.microsoft.com/office/drawing/2014/main" id="{E1B31DB6-5410-47B5-ACF3-4754C57AA042}"/>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 xmlns:a16="http://schemas.microsoft.com/office/drawing/2014/main" id="{03E129D0-290C-4037-AA47-18A8274DD8CA}"/>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 xmlns:a16="http://schemas.microsoft.com/office/drawing/2014/main" id="{F4E0DADD-71D5-4B5D-85D1-7386B5379B58}"/>
              </a:ext>
            </a:extLst>
          </p:cNvPr>
          <p:cNvSpPr>
            <a:spLocks noGrp="1"/>
          </p:cNvSpPr>
          <p:nvPr>
            <p:ph type="sldNum" sz="quarter" idx="12"/>
          </p:nvPr>
        </p:nvSpPr>
        <p:spPr/>
        <p:txBody>
          <a:bodyPr/>
          <a:lstStyle>
            <a:lvl1pPr>
              <a:defRPr/>
            </a:lvl1pPr>
          </a:lstStyle>
          <a:p>
            <a:fld id="{6794E294-344F-4F28-9A63-2455EA3176C8}" type="slidenum">
              <a:rPr lang="es-ES" altLang="ru-RU"/>
              <a:pPr/>
              <a:t>‹Nr.›</a:t>
            </a:fld>
            <a:endParaRPr lang="es-ES" altLang="ru-RU"/>
          </a:p>
        </p:txBody>
      </p:sp>
    </p:spTree>
    <p:extLst>
      <p:ext uri="{BB962C8B-B14F-4D97-AF65-F5344CB8AC3E}">
        <p14:creationId xmlns:p14="http://schemas.microsoft.com/office/powerpoint/2010/main" val="325274528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4" name="Прямоугольник 3">
            <a:extLst>
              <a:ext uri="{FF2B5EF4-FFF2-40B4-BE49-F238E27FC236}">
                <a16:creationId xmlns="" xmlns:a16="http://schemas.microsoft.com/office/drawing/2014/main" id="{C3A9DF6E-8FF6-4EF8-924F-6DADCBA4DF60}"/>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2" name="Вертикальный заголовок 1"/>
          <p:cNvSpPr>
            <a:spLocks noGrp="1"/>
          </p:cNvSpPr>
          <p:nvPr>
            <p:ph type="title" orient="vert"/>
          </p:nvPr>
        </p:nvSpPr>
        <p:spPr>
          <a:xfrm>
            <a:off x="8839200" y="274737"/>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737"/>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3">
            <a:extLst>
              <a:ext uri="{FF2B5EF4-FFF2-40B4-BE49-F238E27FC236}">
                <a16:creationId xmlns="" xmlns:a16="http://schemas.microsoft.com/office/drawing/2014/main" id="{CD1AE0DC-D7F6-432C-B201-2A513B25A069}"/>
              </a:ext>
            </a:extLst>
          </p:cNvPr>
          <p:cNvSpPr>
            <a:spLocks noGrp="1"/>
          </p:cNvSpPr>
          <p:nvPr>
            <p:ph type="dt" sz="half" idx="10"/>
          </p:nvPr>
        </p:nvSpPr>
        <p:spPr/>
        <p:txBody>
          <a:bodyPr/>
          <a:lstStyle>
            <a:lvl1pPr fontAlgn="auto">
              <a:spcBef>
                <a:spcPts val="0"/>
              </a:spcBef>
              <a:spcAft>
                <a:spcPts val="0"/>
              </a:spcAft>
              <a:defRPr/>
            </a:lvl1pPr>
          </a:lstStyle>
          <a:p>
            <a:pPr>
              <a:defRPr/>
            </a:pPr>
            <a:endParaRPr lang="es-ES" altLang="ru-RU"/>
          </a:p>
        </p:txBody>
      </p:sp>
      <p:sp>
        <p:nvSpPr>
          <p:cNvPr id="6" name="Нижний колонтитул 4">
            <a:extLst>
              <a:ext uri="{FF2B5EF4-FFF2-40B4-BE49-F238E27FC236}">
                <a16:creationId xmlns="" xmlns:a16="http://schemas.microsoft.com/office/drawing/2014/main" id="{6F6AD875-53BF-4665-A0C0-DD7FCF114638}"/>
              </a:ext>
            </a:extLst>
          </p:cNvPr>
          <p:cNvSpPr>
            <a:spLocks noGrp="1"/>
          </p:cNvSpPr>
          <p:nvPr>
            <p:ph type="ftr" sz="quarter" idx="11"/>
          </p:nvPr>
        </p:nvSpPr>
        <p:spPr/>
        <p:txBody>
          <a:bodyPr/>
          <a:lstStyle>
            <a:lvl1pPr fontAlgn="auto">
              <a:spcBef>
                <a:spcPts val="0"/>
              </a:spcBef>
              <a:spcAft>
                <a:spcPts val="0"/>
              </a:spcAft>
              <a:defRPr/>
            </a:lvl1pPr>
          </a:lstStyle>
          <a:p>
            <a:pPr>
              <a:defRPr/>
            </a:pPr>
            <a:endParaRPr lang="es-ES" altLang="ru-RU"/>
          </a:p>
        </p:txBody>
      </p:sp>
      <p:sp>
        <p:nvSpPr>
          <p:cNvPr id="7" name="Номер слайда 5">
            <a:extLst>
              <a:ext uri="{FF2B5EF4-FFF2-40B4-BE49-F238E27FC236}">
                <a16:creationId xmlns="" xmlns:a16="http://schemas.microsoft.com/office/drawing/2014/main" id="{EF071980-39CE-48C9-B768-FE493F4CF152}"/>
              </a:ext>
            </a:extLst>
          </p:cNvPr>
          <p:cNvSpPr>
            <a:spLocks noGrp="1"/>
          </p:cNvSpPr>
          <p:nvPr>
            <p:ph type="sldNum" sz="quarter" idx="12"/>
          </p:nvPr>
        </p:nvSpPr>
        <p:spPr/>
        <p:txBody>
          <a:bodyPr/>
          <a:lstStyle>
            <a:lvl1pPr>
              <a:defRPr/>
            </a:lvl1pPr>
          </a:lstStyle>
          <a:p>
            <a:fld id="{0179F921-2CE3-44D3-8A44-BA7799C77431}" type="slidenum">
              <a:rPr lang="es-ES" altLang="ru-RU"/>
              <a:pPr/>
              <a:t>‹Nr.›</a:t>
            </a:fld>
            <a:endParaRPr lang="es-ES" altLang="ru-RU"/>
          </a:p>
        </p:txBody>
      </p:sp>
    </p:spTree>
    <p:extLst>
      <p:ext uri="{BB962C8B-B14F-4D97-AF65-F5344CB8AC3E}">
        <p14:creationId xmlns:p14="http://schemas.microsoft.com/office/powerpoint/2010/main" val="11666853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914400" y="2125980"/>
            <a:ext cx="103632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828800" y="3840480"/>
            <a:ext cx="85343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bg1"/>
                </a:solidFill>
                <a:latin typeface="Arial"/>
                <a:cs typeface="Arial"/>
              </a:defRPr>
            </a:lvl1pPr>
          </a:lstStyle>
          <a:p>
            <a:pPr marL="12700"/>
            <a:r>
              <a:rPr dirty="0">
                <a:solidFill>
                  <a:prstClr val="white"/>
                </a:solidFill>
              </a:rPr>
              <a:t>JI</a:t>
            </a:r>
            <a:r>
              <a:rPr spc="-10" dirty="0">
                <a:solidFill>
                  <a:prstClr val="white"/>
                </a:solidFill>
              </a:rPr>
              <a:t>N</a:t>
            </a:r>
            <a:r>
              <a:rPr dirty="0">
                <a:solidFill>
                  <a:prstClr val="white"/>
                </a:solidFill>
              </a:rPr>
              <a:t>R</a:t>
            </a:r>
            <a:r>
              <a:rPr spc="-15" dirty="0">
                <a:solidFill>
                  <a:prstClr val="white"/>
                </a:solidFill>
              </a:rPr>
              <a:t> </a:t>
            </a:r>
            <a:r>
              <a:rPr dirty="0">
                <a:solidFill>
                  <a:prstClr val="white"/>
                </a:solidFill>
              </a:rPr>
              <a:t>O</a:t>
            </a:r>
            <a:r>
              <a:rPr spc="-20" dirty="0">
                <a:solidFill>
                  <a:prstClr val="white"/>
                </a:solidFill>
              </a:rPr>
              <a:t>v</a:t>
            </a:r>
            <a:r>
              <a:rPr dirty="0">
                <a:solidFill>
                  <a:prstClr val="white"/>
                </a:solidFill>
              </a:rPr>
              <a:t>er</a:t>
            </a:r>
            <a:r>
              <a:rPr spc="-20" dirty="0">
                <a:solidFill>
                  <a:prstClr val="white"/>
                </a:solidFill>
              </a:rPr>
              <a:t>v</a:t>
            </a:r>
            <a:r>
              <a:rPr dirty="0">
                <a:solidFill>
                  <a:prstClr val="white"/>
                </a:solidFill>
              </a:rPr>
              <a:t>iew</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2/20/2020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42240"/>
            <a:fld id="{81D60167-4931-47E6-BA6A-407CBD079E47}" type="slidenum">
              <a:rPr dirty="0">
                <a:solidFill>
                  <a:prstClr val="white"/>
                </a:solidFill>
              </a:rPr>
              <a:pPr marL="142240"/>
              <a:t>‹Nr.›</a:t>
            </a:fld>
            <a:endParaRPr dirty="0">
              <a:solidFill>
                <a:prstClr val="white"/>
              </a:solidFill>
            </a:endParaRPr>
          </a:p>
        </p:txBody>
      </p:sp>
    </p:spTree>
    <p:extLst>
      <p:ext uri="{BB962C8B-B14F-4D97-AF65-F5344CB8AC3E}">
        <p14:creationId xmlns:p14="http://schemas.microsoft.com/office/powerpoint/2010/main" val="41946741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obj" preserve="1">
  <p:cSld name="Title and Content">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7395"/>
            <a:ext cx="12192000" cy="260985"/>
          </a:xfrm>
          <a:custGeom>
            <a:avLst/>
            <a:gdLst/>
            <a:ahLst/>
            <a:cxnLst/>
            <a:rect l="l" t="t" r="r" b="b"/>
            <a:pathLst>
              <a:path w="12192000" h="260984">
                <a:moveTo>
                  <a:pt x="0" y="260603"/>
                </a:moveTo>
                <a:lnTo>
                  <a:pt x="12192000" y="260603"/>
                </a:lnTo>
                <a:lnTo>
                  <a:pt x="12192000" y="0"/>
                </a:lnTo>
                <a:lnTo>
                  <a:pt x="0" y="0"/>
                </a:lnTo>
                <a:lnTo>
                  <a:pt x="0" y="260603"/>
                </a:lnTo>
                <a:close/>
              </a:path>
            </a:pathLst>
          </a:custGeom>
          <a:solidFill>
            <a:srgbClr val="000000"/>
          </a:solidFill>
        </p:spPr>
        <p:txBody>
          <a:bodyPr wrap="square" lIns="0" tIns="0" rIns="0" bIns="0" rtlCol="0"/>
          <a:lstStyle/>
          <a:p>
            <a:pPr defTabSz="914400"/>
            <a:endParaRPr>
              <a:solidFill>
                <a:prstClr val="black"/>
              </a:solidFill>
            </a:endParaRPr>
          </a:p>
        </p:txBody>
      </p:sp>
      <p:sp>
        <p:nvSpPr>
          <p:cNvPr id="2" name="Holder 2"/>
          <p:cNvSpPr>
            <a:spLocks noGrp="1"/>
          </p:cNvSpPr>
          <p:nvPr>
            <p:ph type="title"/>
          </p:nvPr>
        </p:nvSpPr>
        <p:spPr/>
        <p:txBody>
          <a:bodyPr lIns="0" tIns="0" rIns="0" bIns="0"/>
          <a:lstStyle>
            <a:lvl1pPr>
              <a:defRPr sz="3500" b="1" i="0">
                <a:solidFill>
                  <a:srgbClr val="FFFF00"/>
                </a:solidFill>
                <a:latin typeface="Arial"/>
                <a:cs typeface="Arial"/>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defRPr sz="1400" b="0" i="0">
                <a:solidFill>
                  <a:schemeClr val="bg1"/>
                </a:solidFill>
                <a:latin typeface="Arial"/>
                <a:cs typeface="Arial"/>
              </a:defRPr>
            </a:lvl1pPr>
          </a:lstStyle>
          <a:p>
            <a:pPr marL="12700"/>
            <a:r>
              <a:rPr dirty="0">
                <a:solidFill>
                  <a:prstClr val="white"/>
                </a:solidFill>
              </a:rPr>
              <a:t>JI</a:t>
            </a:r>
            <a:r>
              <a:rPr spc="-10" dirty="0">
                <a:solidFill>
                  <a:prstClr val="white"/>
                </a:solidFill>
              </a:rPr>
              <a:t>N</a:t>
            </a:r>
            <a:r>
              <a:rPr dirty="0">
                <a:solidFill>
                  <a:prstClr val="white"/>
                </a:solidFill>
              </a:rPr>
              <a:t>R</a:t>
            </a:r>
            <a:r>
              <a:rPr spc="-15" dirty="0">
                <a:solidFill>
                  <a:prstClr val="white"/>
                </a:solidFill>
              </a:rPr>
              <a:t> </a:t>
            </a:r>
            <a:r>
              <a:rPr dirty="0">
                <a:solidFill>
                  <a:prstClr val="white"/>
                </a:solidFill>
              </a:rPr>
              <a:t>O</a:t>
            </a:r>
            <a:r>
              <a:rPr spc="-20" dirty="0">
                <a:solidFill>
                  <a:prstClr val="white"/>
                </a:solidFill>
              </a:rPr>
              <a:t>v</a:t>
            </a:r>
            <a:r>
              <a:rPr dirty="0">
                <a:solidFill>
                  <a:prstClr val="white"/>
                </a:solidFill>
              </a:rPr>
              <a:t>er</a:t>
            </a:r>
            <a:r>
              <a:rPr spc="-20" dirty="0">
                <a:solidFill>
                  <a:prstClr val="white"/>
                </a:solidFill>
              </a:rPr>
              <a:t>v</a:t>
            </a:r>
            <a:r>
              <a:rPr dirty="0">
                <a:solidFill>
                  <a:prstClr val="white"/>
                </a:solidFill>
              </a:rPr>
              <a:t>iew</a:t>
            </a: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2/20/2020</a:t>
            </a:fld>
            <a:endParaRPr lang="en-US">
              <a:solidFill>
                <a:prstClr val="black">
                  <a:tint val="75000"/>
                </a:prstClr>
              </a:solidFill>
            </a:endParaRPr>
          </a:p>
        </p:txBody>
      </p:sp>
      <p:sp>
        <p:nvSpPr>
          <p:cNvPr id="6" name="Holder 6"/>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42240"/>
            <a:fld id="{81D60167-4931-47E6-BA6A-407CBD079E47}" type="slidenum">
              <a:rPr dirty="0">
                <a:solidFill>
                  <a:prstClr val="white"/>
                </a:solidFill>
              </a:rPr>
              <a:pPr marL="142240"/>
              <a:t>‹Nr.›</a:t>
            </a:fld>
            <a:endParaRPr dirty="0">
              <a:solidFill>
                <a:prstClr val="white"/>
              </a:solidFill>
            </a:endParaRPr>
          </a:p>
        </p:txBody>
      </p:sp>
    </p:spTree>
    <p:extLst>
      <p:ext uri="{BB962C8B-B14F-4D97-AF65-F5344CB8AC3E}">
        <p14:creationId xmlns:p14="http://schemas.microsoft.com/office/powerpoint/2010/main" val="11416343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FFFF00"/>
                </a:solidFill>
                <a:latin typeface="Arial"/>
                <a:cs typeface="Arial"/>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79"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defRPr sz="1400" b="0" i="0">
                <a:solidFill>
                  <a:schemeClr val="bg1"/>
                </a:solidFill>
                <a:latin typeface="Arial"/>
                <a:cs typeface="Arial"/>
              </a:defRPr>
            </a:lvl1pPr>
          </a:lstStyle>
          <a:p>
            <a:pPr marL="12700"/>
            <a:r>
              <a:rPr dirty="0">
                <a:solidFill>
                  <a:prstClr val="white"/>
                </a:solidFill>
              </a:rPr>
              <a:t>JI</a:t>
            </a:r>
            <a:r>
              <a:rPr spc="-10" dirty="0">
                <a:solidFill>
                  <a:prstClr val="white"/>
                </a:solidFill>
              </a:rPr>
              <a:t>N</a:t>
            </a:r>
            <a:r>
              <a:rPr dirty="0">
                <a:solidFill>
                  <a:prstClr val="white"/>
                </a:solidFill>
              </a:rPr>
              <a:t>R</a:t>
            </a:r>
            <a:r>
              <a:rPr spc="-15" dirty="0">
                <a:solidFill>
                  <a:prstClr val="white"/>
                </a:solidFill>
              </a:rPr>
              <a:t> </a:t>
            </a:r>
            <a:r>
              <a:rPr dirty="0">
                <a:solidFill>
                  <a:prstClr val="white"/>
                </a:solidFill>
              </a:rPr>
              <a:t>O</a:t>
            </a:r>
            <a:r>
              <a:rPr spc="-20" dirty="0">
                <a:solidFill>
                  <a:prstClr val="white"/>
                </a:solidFill>
              </a:rPr>
              <a:t>v</a:t>
            </a:r>
            <a:r>
              <a:rPr dirty="0">
                <a:solidFill>
                  <a:prstClr val="white"/>
                </a:solidFill>
              </a:rPr>
              <a:t>er</a:t>
            </a:r>
            <a:r>
              <a:rPr spc="-20" dirty="0">
                <a:solidFill>
                  <a:prstClr val="white"/>
                </a:solidFill>
              </a:rPr>
              <a:t>v</a:t>
            </a:r>
            <a:r>
              <a:rPr dirty="0">
                <a:solidFill>
                  <a:prstClr val="white"/>
                </a:solidFill>
              </a:rPr>
              <a:t>iew</a:t>
            </a: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2/20/2020</a:t>
            </a:fld>
            <a:endParaRPr lang="en-US">
              <a:solidFill>
                <a:prstClr val="black">
                  <a:tint val="75000"/>
                </a:prstClr>
              </a:solidFill>
            </a:endParaRPr>
          </a:p>
        </p:txBody>
      </p:sp>
      <p:sp>
        <p:nvSpPr>
          <p:cNvPr id="7" name="Holder 7"/>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42240"/>
            <a:fld id="{81D60167-4931-47E6-BA6A-407CBD079E47}" type="slidenum">
              <a:rPr dirty="0">
                <a:solidFill>
                  <a:prstClr val="white"/>
                </a:solidFill>
              </a:rPr>
              <a:pPr marL="142240"/>
              <a:t>‹Nr.›</a:t>
            </a:fld>
            <a:endParaRPr dirty="0">
              <a:solidFill>
                <a:prstClr val="white"/>
              </a:solidFill>
            </a:endParaRPr>
          </a:p>
        </p:txBody>
      </p:sp>
    </p:spTree>
    <p:extLst>
      <p:ext uri="{BB962C8B-B14F-4D97-AF65-F5344CB8AC3E}">
        <p14:creationId xmlns:p14="http://schemas.microsoft.com/office/powerpoint/2010/main" val="4649394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3500" b="1" i="0">
                <a:solidFill>
                  <a:srgbClr val="FFFF00"/>
                </a:solidFill>
                <a:latin typeface="Arial"/>
                <a:cs typeface="Arial"/>
              </a:defRPr>
            </a:lvl1pPr>
          </a:lstStyle>
          <a:p>
            <a:endParaRPr/>
          </a:p>
        </p:txBody>
      </p:sp>
      <p:sp>
        <p:nvSpPr>
          <p:cNvPr id="3" name="Holder 3"/>
          <p:cNvSpPr>
            <a:spLocks noGrp="1"/>
          </p:cNvSpPr>
          <p:nvPr>
            <p:ph type="ftr" sz="quarter" idx="5"/>
          </p:nvPr>
        </p:nvSpPr>
        <p:spPr/>
        <p:txBody>
          <a:bodyPr lIns="0" tIns="0" rIns="0" bIns="0"/>
          <a:lstStyle>
            <a:lvl1pPr>
              <a:defRPr sz="1400" b="0" i="0">
                <a:solidFill>
                  <a:schemeClr val="bg1"/>
                </a:solidFill>
                <a:latin typeface="Arial"/>
                <a:cs typeface="Arial"/>
              </a:defRPr>
            </a:lvl1pPr>
          </a:lstStyle>
          <a:p>
            <a:pPr marL="12700"/>
            <a:r>
              <a:rPr dirty="0">
                <a:solidFill>
                  <a:prstClr val="white"/>
                </a:solidFill>
              </a:rPr>
              <a:t>JI</a:t>
            </a:r>
            <a:r>
              <a:rPr spc="-10" dirty="0">
                <a:solidFill>
                  <a:prstClr val="white"/>
                </a:solidFill>
              </a:rPr>
              <a:t>N</a:t>
            </a:r>
            <a:r>
              <a:rPr dirty="0">
                <a:solidFill>
                  <a:prstClr val="white"/>
                </a:solidFill>
              </a:rPr>
              <a:t>R</a:t>
            </a:r>
            <a:r>
              <a:rPr spc="-15" dirty="0">
                <a:solidFill>
                  <a:prstClr val="white"/>
                </a:solidFill>
              </a:rPr>
              <a:t> </a:t>
            </a:r>
            <a:r>
              <a:rPr dirty="0">
                <a:solidFill>
                  <a:prstClr val="white"/>
                </a:solidFill>
              </a:rPr>
              <a:t>O</a:t>
            </a:r>
            <a:r>
              <a:rPr spc="-20" dirty="0">
                <a:solidFill>
                  <a:prstClr val="white"/>
                </a:solidFill>
              </a:rPr>
              <a:t>v</a:t>
            </a:r>
            <a:r>
              <a:rPr dirty="0">
                <a:solidFill>
                  <a:prstClr val="white"/>
                </a:solidFill>
              </a:rPr>
              <a:t>er</a:t>
            </a:r>
            <a:r>
              <a:rPr spc="-20" dirty="0">
                <a:solidFill>
                  <a:prstClr val="white"/>
                </a:solidFill>
              </a:rPr>
              <a:t>v</a:t>
            </a:r>
            <a:r>
              <a:rPr dirty="0">
                <a:solidFill>
                  <a:prstClr val="white"/>
                </a:solidFill>
              </a:rPr>
              <a:t>iew</a:t>
            </a: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2/20/2020</a:t>
            </a:fld>
            <a:endParaRPr lang="en-US">
              <a:solidFill>
                <a:prstClr val="black">
                  <a:tint val="75000"/>
                </a:prstClr>
              </a:solidFill>
            </a:endParaRPr>
          </a:p>
        </p:txBody>
      </p:sp>
      <p:sp>
        <p:nvSpPr>
          <p:cNvPr id="5" name="Holder 5"/>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42240"/>
            <a:fld id="{81D60167-4931-47E6-BA6A-407CBD079E47}" type="slidenum">
              <a:rPr dirty="0">
                <a:solidFill>
                  <a:prstClr val="white"/>
                </a:solidFill>
              </a:rPr>
              <a:pPr marL="142240"/>
              <a:t>‹Nr.›</a:t>
            </a:fld>
            <a:endParaRPr dirty="0">
              <a:solidFill>
                <a:prstClr val="white"/>
              </a:solidFill>
            </a:endParaRPr>
          </a:p>
        </p:txBody>
      </p:sp>
    </p:spTree>
    <p:extLst>
      <p:ext uri="{BB962C8B-B14F-4D97-AF65-F5344CB8AC3E}">
        <p14:creationId xmlns:p14="http://schemas.microsoft.com/office/powerpoint/2010/main" val="32812234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9"/>
            <a:ext cx="10972800" cy="1143000"/>
          </a:xfrm>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7"/>
            <a:ext cx="5386917" cy="639763"/>
          </a:xfrm>
        </p:spPr>
        <p:txBody>
          <a:bodyPr anchor="b"/>
          <a:lstStyle>
            <a:lvl1pPr marL="0" indent="0">
              <a:buNone/>
              <a:defRPr sz="2880" b="1"/>
            </a:lvl1pPr>
            <a:lvl2pPr marL="548629" indent="0">
              <a:buNone/>
              <a:defRPr sz="2400" b="1"/>
            </a:lvl2pPr>
            <a:lvl3pPr marL="1097258" indent="0">
              <a:buNone/>
              <a:defRPr sz="2160" b="1"/>
            </a:lvl3pPr>
            <a:lvl4pPr marL="1645888" indent="0">
              <a:buNone/>
              <a:defRPr sz="1920" b="1"/>
            </a:lvl4pPr>
            <a:lvl5pPr marL="2194517" indent="0">
              <a:buNone/>
              <a:defRPr sz="1920" b="1"/>
            </a:lvl5pPr>
            <a:lvl6pPr marL="2743146" indent="0">
              <a:buNone/>
              <a:defRPr sz="1920" b="1"/>
            </a:lvl6pPr>
            <a:lvl7pPr marL="3291775" indent="0">
              <a:buNone/>
              <a:defRPr sz="1920" b="1"/>
            </a:lvl7pPr>
            <a:lvl8pPr marL="3840403" indent="0">
              <a:buNone/>
              <a:defRPr sz="1920" b="1"/>
            </a:lvl8pPr>
            <a:lvl9pPr marL="4389031" indent="0">
              <a:buNone/>
              <a:defRPr sz="192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73" y="1535117"/>
            <a:ext cx="5389033" cy="639763"/>
          </a:xfrm>
        </p:spPr>
        <p:txBody>
          <a:bodyPr anchor="b"/>
          <a:lstStyle>
            <a:lvl1pPr marL="0" indent="0">
              <a:buNone/>
              <a:defRPr sz="2880" b="1"/>
            </a:lvl1pPr>
            <a:lvl2pPr marL="548629" indent="0">
              <a:buNone/>
              <a:defRPr sz="2400" b="1"/>
            </a:lvl2pPr>
            <a:lvl3pPr marL="1097258" indent="0">
              <a:buNone/>
              <a:defRPr sz="2160" b="1"/>
            </a:lvl3pPr>
            <a:lvl4pPr marL="1645888" indent="0">
              <a:buNone/>
              <a:defRPr sz="1920" b="1"/>
            </a:lvl4pPr>
            <a:lvl5pPr marL="2194517" indent="0">
              <a:buNone/>
              <a:defRPr sz="1920" b="1"/>
            </a:lvl5pPr>
            <a:lvl6pPr marL="2743146" indent="0">
              <a:buNone/>
              <a:defRPr sz="1920" b="1"/>
            </a:lvl6pPr>
            <a:lvl7pPr marL="3291775" indent="0">
              <a:buNone/>
              <a:defRPr sz="1920" b="1"/>
            </a:lvl7pPr>
            <a:lvl8pPr marL="3840403" indent="0">
              <a:buNone/>
              <a:defRPr sz="1920" b="1"/>
            </a:lvl8pPr>
            <a:lvl9pPr marL="4389031" indent="0">
              <a:buNone/>
              <a:defRPr sz="1920" b="1"/>
            </a:lvl9pPr>
          </a:lstStyle>
          <a:p>
            <a:pPr lvl="0"/>
            <a:r>
              <a:rPr lang="ru-RU"/>
              <a:t>Образец текста</a:t>
            </a:r>
          </a:p>
        </p:txBody>
      </p:sp>
      <p:sp>
        <p:nvSpPr>
          <p:cNvPr id="6" name="Содержимое 5"/>
          <p:cNvSpPr>
            <a:spLocks noGrp="1"/>
          </p:cNvSpPr>
          <p:nvPr>
            <p:ph sz="quarter" idx="4"/>
          </p:nvPr>
        </p:nvSpPr>
        <p:spPr>
          <a:xfrm>
            <a:off x="6193373"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Rectangle 4"/>
          <p:cNvSpPr>
            <a:spLocks noGrp="1" noChangeArrowheads="1"/>
          </p:cNvSpPr>
          <p:nvPr>
            <p:ph type="dt" idx="10"/>
          </p:nvPr>
        </p:nvSpPr>
        <p:spPr>
          <a:ln/>
        </p:spPr>
        <p:txBody>
          <a:bodyPr/>
          <a:lstStyle>
            <a:lvl1pPr>
              <a:defRPr/>
            </a:lvl1pPr>
          </a:lstStyle>
          <a:p>
            <a:pPr>
              <a:defRPr/>
            </a:pPr>
            <a:endParaRPr lang="en-US"/>
          </a:p>
        </p:txBody>
      </p:sp>
      <p:sp>
        <p:nvSpPr>
          <p:cNvPr id="8" name="Rectangle 5"/>
          <p:cNvSpPr>
            <a:spLocks noGrp="1" noChangeArrowheads="1"/>
          </p:cNvSpPr>
          <p:nvPr>
            <p:ph type="ftr" idx="11"/>
          </p:nvPr>
        </p:nvSpPr>
        <p:spPr>
          <a:ln/>
        </p:spPr>
        <p:txBody>
          <a:bodyPr/>
          <a:lstStyle>
            <a:lvl1pPr>
              <a:defRPr/>
            </a:lvl1pPr>
          </a:lstStyle>
          <a:p>
            <a:pPr>
              <a:defRPr/>
            </a:pPr>
            <a:endParaRPr lang="en-US"/>
          </a:p>
        </p:txBody>
      </p:sp>
      <p:sp>
        <p:nvSpPr>
          <p:cNvPr id="9" name="Rectangle 6"/>
          <p:cNvSpPr>
            <a:spLocks noGrp="1" noChangeArrowheads="1"/>
          </p:cNvSpPr>
          <p:nvPr>
            <p:ph type="sldNum" idx="12"/>
          </p:nvPr>
        </p:nvSpPr>
        <p:spPr>
          <a:ln/>
        </p:spPr>
        <p:txBody>
          <a:bodyPr/>
          <a:lstStyle>
            <a:lvl1pPr>
              <a:defRPr/>
            </a:lvl1pPr>
          </a:lstStyle>
          <a:p>
            <a:pPr>
              <a:defRPr/>
            </a:pPr>
            <a:fld id="{156B7458-3F9A-4BD4-A5A5-FFC21A748305}" type="slidenum">
              <a:rPr lang="en-US" altLang="ru-RU"/>
              <a:pPr>
                <a:defRPr/>
              </a:pPr>
              <a:t>‹Nr.›</a:t>
            </a:fld>
            <a:endParaRPr lang="en-US" altLang="ru-RU"/>
          </a:p>
        </p:txBody>
      </p:sp>
    </p:spTree>
    <p:extLst>
      <p:ext uri="{BB962C8B-B14F-4D97-AF65-F5344CB8AC3E}">
        <p14:creationId xmlns:p14="http://schemas.microsoft.com/office/powerpoint/2010/main" val="2622555645"/>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0" y="6597395"/>
            <a:ext cx="12192000" cy="260985"/>
          </a:xfrm>
          <a:custGeom>
            <a:avLst/>
            <a:gdLst/>
            <a:ahLst/>
            <a:cxnLst/>
            <a:rect l="l" t="t" r="r" b="b"/>
            <a:pathLst>
              <a:path w="12192000" h="260984">
                <a:moveTo>
                  <a:pt x="0" y="260603"/>
                </a:moveTo>
                <a:lnTo>
                  <a:pt x="12192000" y="260603"/>
                </a:lnTo>
                <a:lnTo>
                  <a:pt x="12192000" y="0"/>
                </a:lnTo>
                <a:lnTo>
                  <a:pt x="0" y="0"/>
                </a:lnTo>
                <a:lnTo>
                  <a:pt x="0" y="260603"/>
                </a:lnTo>
                <a:close/>
              </a:path>
            </a:pathLst>
          </a:custGeom>
          <a:solidFill>
            <a:srgbClr val="000000"/>
          </a:solidFill>
        </p:spPr>
        <p:txBody>
          <a:bodyPr wrap="square" lIns="0" tIns="0" rIns="0" bIns="0" rtlCol="0"/>
          <a:lstStyle/>
          <a:p>
            <a:pPr defTabSz="914400"/>
            <a:endParaRPr>
              <a:solidFill>
                <a:prstClr val="black"/>
              </a:solidFill>
            </a:endParaRPr>
          </a:p>
        </p:txBody>
      </p:sp>
      <p:sp>
        <p:nvSpPr>
          <p:cNvPr id="2" name="Holder 2"/>
          <p:cNvSpPr>
            <a:spLocks noGrp="1"/>
          </p:cNvSpPr>
          <p:nvPr>
            <p:ph type="ftr" sz="quarter" idx="5"/>
          </p:nvPr>
        </p:nvSpPr>
        <p:spPr/>
        <p:txBody>
          <a:bodyPr lIns="0" tIns="0" rIns="0" bIns="0"/>
          <a:lstStyle>
            <a:lvl1pPr>
              <a:defRPr sz="1400" b="0" i="0">
                <a:solidFill>
                  <a:schemeClr val="bg1"/>
                </a:solidFill>
                <a:latin typeface="Arial"/>
                <a:cs typeface="Arial"/>
              </a:defRPr>
            </a:lvl1pPr>
          </a:lstStyle>
          <a:p>
            <a:pPr marL="12700"/>
            <a:r>
              <a:rPr dirty="0">
                <a:solidFill>
                  <a:prstClr val="white"/>
                </a:solidFill>
              </a:rPr>
              <a:t>JI</a:t>
            </a:r>
            <a:r>
              <a:rPr spc="-10" dirty="0">
                <a:solidFill>
                  <a:prstClr val="white"/>
                </a:solidFill>
              </a:rPr>
              <a:t>N</a:t>
            </a:r>
            <a:r>
              <a:rPr dirty="0">
                <a:solidFill>
                  <a:prstClr val="white"/>
                </a:solidFill>
              </a:rPr>
              <a:t>R</a:t>
            </a:r>
            <a:r>
              <a:rPr spc="-15" dirty="0">
                <a:solidFill>
                  <a:prstClr val="white"/>
                </a:solidFill>
              </a:rPr>
              <a:t> </a:t>
            </a:r>
            <a:r>
              <a:rPr dirty="0">
                <a:solidFill>
                  <a:prstClr val="white"/>
                </a:solidFill>
              </a:rPr>
              <a:t>O</a:t>
            </a:r>
            <a:r>
              <a:rPr spc="-20" dirty="0">
                <a:solidFill>
                  <a:prstClr val="white"/>
                </a:solidFill>
              </a:rPr>
              <a:t>v</a:t>
            </a:r>
            <a:r>
              <a:rPr dirty="0">
                <a:solidFill>
                  <a:prstClr val="white"/>
                </a:solidFill>
              </a:rPr>
              <a:t>er</a:t>
            </a:r>
            <a:r>
              <a:rPr spc="-20" dirty="0">
                <a:solidFill>
                  <a:prstClr val="white"/>
                </a:solidFill>
              </a:rPr>
              <a:t>v</a:t>
            </a:r>
            <a:r>
              <a:rPr dirty="0">
                <a:solidFill>
                  <a:prstClr val="white"/>
                </a:solidFill>
              </a:rPr>
              <a:t>iew</a:t>
            </a: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solidFill>
                  <a:prstClr val="black">
                    <a:tint val="75000"/>
                  </a:prstClr>
                </a:solidFill>
              </a:rPr>
              <a:pPr/>
              <a:t>2/20/2020</a:t>
            </a:fld>
            <a:endParaRPr lang="en-US">
              <a:solidFill>
                <a:prstClr val="black">
                  <a:tint val="75000"/>
                </a:prstClr>
              </a:solidFill>
            </a:endParaRPr>
          </a:p>
        </p:txBody>
      </p:sp>
      <p:sp>
        <p:nvSpPr>
          <p:cNvPr id="4" name="Holder 4"/>
          <p:cNvSpPr>
            <a:spLocks noGrp="1"/>
          </p:cNvSpPr>
          <p:nvPr>
            <p:ph type="sldNum" sz="quarter" idx="7"/>
          </p:nvPr>
        </p:nvSpPr>
        <p:spPr/>
        <p:txBody>
          <a:bodyPr lIns="0" tIns="0" rIns="0" bIns="0"/>
          <a:lstStyle>
            <a:lvl1pPr>
              <a:defRPr sz="1400" b="0" i="0">
                <a:solidFill>
                  <a:schemeClr val="bg1"/>
                </a:solidFill>
                <a:latin typeface="Arial"/>
                <a:cs typeface="Arial"/>
              </a:defRPr>
            </a:lvl1pPr>
          </a:lstStyle>
          <a:p>
            <a:pPr marL="142240"/>
            <a:fld id="{81D60167-4931-47E6-BA6A-407CBD079E47}" type="slidenum">
              <a:rPr dirty="0">
                <a:solidFill>
                  <a:prstClr val="white"/>
                </a:solidFill>
              </a:rPr>
              <a:pPr marL="142240"/>
              <a:t>‹Nr.›</a:t>
            </a:fld>
            <a:endParaRPr dirty="0">
              <a:solidFill>
                <a:prstClr val="white"/>
              </a:solidFill>
            </a:endParaRPr>
          </a:p>
        </p:txBody>
      </p:sp>
    </p:spTree>
    <p:extLst>
      <p:ext uri="{BB962C8B-B14F-4D97-AF65-F5344CB8AC3E}">
        <p14:creationId xmlns:p14="http://schemas.microsoft.com/office/powerpoint/2010/main" val="176860692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lvl1pPr>
              <a:defRPr>
                <a:latin typeface="Calibri" pitchFamily="34" charset="0"/>
              </a:defRPr>
            </a:lvl1pPr>
          </a:lstStyle>
          <a:p>
            <a:pPr>
              <a:defRPr/>
            </a:pPr>
            <a:fld id="{8B625A54-81F6-4134-B6E4-F9DFFC9E2D09}" type="datetimeFigureOut">
              <a:rPr lang="ru-RU">
                <a:solidFill>
                  <a:prstClr val="black">
                    <a:tint val="75000"/>
                  </a:prstClr>
                </a:solidFill>
              </a:rPr>
              <a:pPr>
                <a:defRPr/>
              </a:pPr>
              <a:t>20.02.2020</a:t>
            </a:fld>
            <a:endParaRPr lang="ru-RU">
              <a:solidFill>
                <a:prstClr val="black">
                  <a:tint val="75000"/>
                </a:prstClr>
              </a:solidFill>
            </a:endParaRPr>
          </a:p>
        </p:txBody>
      </p:sp>
      <p:sp>
        <p:nvSpPr>
          <p:cNvPr id="3" name="Нижний колонтитул 2"/>
          <p:cNvSpPr>
            <a:spLocks noGrp="1"/>
          </p:cNvSpPr>
          <p:nvPr>
            <p:ph type="ftr" sz="quarter" idx="11"/>
          </p:nvPr>
        </p:nvSpPr>
        <p:spPr/>
        <p:txBody>
          <a:bodyPr/>
          <a:lstStyle>
            <a:lvl1pPr>
              <a:defRPr>
                <a:latin typeface="Calibri" pitchFamily="34" charset="0"/>
              </a:defRPr>
            </a:lvl1pPr>
          </a:lstStyle>
          <a:p>
            <a:pPr>
              <a:defRPr/>
            </a:pPr>
            <a:endParaRPr lang="ru-RU">
              <a:solidFill>
                <a:prstClr val="white"/>
              </a:solidFill>
            </a:endParaRPr>
          </a:p>
        </p:txBody>
      </p:sp>
      <p:sp>
        <p:nvSpPr>
          <p:cNvPr id="4" name="Номер слайда 3"/>
          <p:cNvSpPr>
            <a:spLocks noGrp="1"/>
          </p:cNvSpPr>
          <p:nvPr>
            <p:ph type="sldNum" sz="quarter" idx="12"/>
          </p:nvPr>
        </p:nvSpPr>
        <p:spPr/>
        <p:txBody>
          <a:bodyPr/>
          <a:lstStyle>
            <a:lvl1pPr>
              <a:defRPr/>
            </a:lvl1pPr>
          </a:lstStyle>
          <a:p>
            <a:pPr>
              <a:defRPr/>
            </a:pPr>
            <a:fld id="{0B62742B-C07C-48D6-9AC4-82F974341A80}" type="slidenum">
              <a:rPr lang="ru-RU" altLang="ru-RU">
                <a:solidFill>
                  <a:prstClr val="white"/>
                </a:solidFill>
              </a:rPr>
              <a:pPr>
                <a:defRPr/>
              </a:pPr>
              <a:t>‹Nr.›</a:t>
            </a:fld>
            <a:endParaRPr lang="ru-RU" altLang="ru-RU">
              <a:solidFill>
                <a:prstClr val="white"/>
              </a:solidFill>
            </a:endParaRPr>
          </a:p>
        </p:txBody>
      </p:sp>
    </p:spTree>
    <p:extLst>
      <p:ext uri="{BB962C8B-B14F-4D97-AF65-F5344CB8AC3E}">
        <p14:creationId xmlns:p14="http://schemas.microsoft.com/office/powerpoint/2010/main" val="363297764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3" name="Номер слайда"/>
          <p:cNvSpPr txBox="1">
            <a:spLocks noGrp="1"/>
          </p:cNvSpPr>
          <p:nvPr>
            <p:ph type="sldNum" sz="quarter" idx="10"/>
          </p:nvPr>
        </p:nvSpPr>
        <p:spPr/>
        <p:txBody>
          <a:bodyPr/>
          <a:lstStyle>
            <a:lvl1pPr>
              <a:defRPr/>
            </a:lvl1pPr>
          </a:lstStyle>
          <a:p>
            <a:pPr>
              <a:defRPr/>
            </a:pPr>
            <a:fld id="{C5D3AE13-DB17-4EA6-BE92-64F992874BC3}" type="slidenum">
              <a:rPr lang="ru-RU" altLang="ru-RU">
                <a:solidFill>
                  <a:prstClr val="white"/>
                </a:solidFill>
              </a:rPr>
              <a:pPr>
                <a:defRPr/>
              </a:pPr>
              <a:t>‹Nr.›</a:t>
            </a:fld>
            <a:endParaRPr lang="ru-RU" altLang="ru-RU">
              <a:solidFill>
                <a:prstClr val="white"/>
              </a:solidFill>
            </a:endParaRPr>
          </a:p>
        </p:txBody>
      </p:sp>
    </p:spTree>
    <p:extLst>
      <p:ext uri="{BB962C8B-B14F-4D97-AF65-F5344CB8AC3E}">
        <p14:creationId xmlns:p14="http://schemas.microsoft.com/office/powerpoint/2010/main" val="3140488983"/>
      </p:ext>
    </p:extLst>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p:cNvSpPr>
            <a:spLocks noGrp="1"/>
          </p:cNvSpPr>
          <p:nvPr>
            <p:ph type="subTitle" idx="1"/>
          </p:nvPr>
        </p:nvSpPr>
        <p:spPr>
          <a:xfrm>
            <a:off x="1524000" y="3602037"/>
            <a:ext cx="9144000" cy="1655763"/>
          </a:xfrm>
        </p:spPr>
        <p:txBody>
          <a:bodyPr/>
          <a:lstStyle>
            <a:lvl1pPr marL="0" indent="0" algn="ctr">
              <a:buNone/>
              <a:defRPr sz="2400"/>
            </a:lvl1pPr>
            <a:lvl2pPr marL="456987" indent="0" algn="ctr">
              <a:buNone/>
              <a:defRPr sz="2000"/>
            </a:lvl2pPr>
            <a:lvl3pPr marL="913992" indent="0" algn="ctr">
              <a:buNone/>
              <a:defRPr sz="1867"/>
            </a:lvl3pPr>
            <a:lvl4pPr marL="1370988" indent="0" algn="ctr">
              <a:buNone/>
              <a:defRPr sz="1600"/>
            </a:lvl4pPr>
            <a:lvl5pPr marL="1827984" indent="0" algn="ctr">
              <a:buNone/>
              <a:defRPr sz="1600"/>
            </a:lvl5pPr>
            <a:lvl6pPr marL="2284990" indent="0" algn="ctr">
              <a:buNone/>
              <a:defRPr sz="1600"/>
            </a:lvl6pPr>
            <a:lvl7pPr marL="2741974" indent="0" algn="ctr">
              <a:buNone/>
              <a:defRPr sz="1600"/>
            </a:lvl7pPr>
            <a:lvl8pPr marL="3198960" indent="0" algn="ctr">
              <a:buNone/>
              <a:defRPr sz="1600"/>
            </a:lvl8pPr>
            <a:lvl9pPr marL="3655947" indent="0" algn="ctr">
              <a:buNone/>
              <a:defRPr sz="1600"/>
            </a:lvl9pPr>
          </a:lstStyle>
          <a:p>
            <a:r>
              <a:rPr lang="ru-RU"/>
              <a:t>Образец подзаголовка</a:t>
            </a:r>
          </a:p>
        </p:txBody>
      </p:sp>
      <p:sp>
        <p:nvSpPr>
          <p:cNvPr id="4" name="Дата 3"/>
          <p:cNvSpPr>
            <a:spLocks noGrp="1"/>
          </p:cNvSpPr>
          <p:nvPr>
            <p:ph type="dt" sz="half" idx="10"/>
          </p:nvPr>
        </p:nvSpPr>
        <p:spPr/>
        <p:txBody>
          <a:bodyPr/>
          <a:lstStyle>
            <a:lvl1pPr>
              <a:defRPr>
                <a:latin typeface="Calibri" pitchFamily="34" charset="0"/>
              </a:defRPr>
            </a:lvl1pPr>
          </a:lstStyle>
          <a:p>
            <a:pPr>
              <a:defRPr/>
            </a:pPr>
            <a:fld id="{CD6F98E5-0494-498B-9882-DAAEAF519832}" type="datetimeFigureOut">
              <a:rPr lang="ru-RU">
                <a:solidFill>
                  <a:prstClr val="black">
                    <a:tint val="75000"/>
                  </a:prstClr>
                </a:solidFill>
              </a:rPr>
              <a:pPr>
                <a:defRPr/>
              </a:pPr>
              <a:t>20.02.2020</a:t>
            </a:fld>
            <a:endParaRPr lang="ru-RU">
              <a:solidFill>
                <a:prstClr val="black">
                  <a:tint val="75000"/>
                </a:prstClr>
              </a:solidFill>
            </a:endParaRPr>
          </a:p>
        </p:txBody>
      </p:sp>
      <p:sp>
        <p:nvSpPr>
          <p:cNvPr id="5" name="Нижний колонтитул 4"/>
          <p:cNvSpPr>
            <a:spLocks noGrp="1"/>
          </p:cNvSpPr>
          <p:nvPr>
            <p:ph type="ftr" sz="quarter" idx="11"/>
          </p:nvPr>
        </p:nvSpPr>
        <p:spPr/>
        <p:txBody>
          <a:bodyPr/>
          <a:lstStyle>
            <a:lvl1pPr>
              <a:defRPr>
                <a:latin typeface="Calibri" pitchFamily="34" charset="0"/>
              </a:defRPr>
            </a:lvl1pPr>
          </a:lstStyle>
          <a:p>
            <a:pPr>
              <a:defRPr/>
            </a:pPr>
            <a:endParaRPr lang="ru-RU">
              <a:solidFill>
                <a:prstClr val="white"/>
              </a:solidFill>
            </a:endParaRPr>
          </a:p>
        </p:txBody>
      </p:sp>
      <p:sp>
        <p:nvSpPr>
          <p:cNvPr id="6" name="Номер слайда 5"/>
          <p:cNvSpPr>
            <a:spLocks noGrp="1"/>
          </p:cNvSpPr>
          <p:nvPr>
            <p:ph type="sldNum" sz="quarter" idx="12"/>
          </p:nvPr>
        </p:nvSpPr>
        <p:spPr/>
        <p:txBody>
          <a:bodyPr/>
          <a:lstStyle>
            <a:lvl1pPr>
              <a:defRPr/>
            </a:lvl1pPr>
          </a:lstStyle>
          <a:p>
            <a:pPr>
              <a:defRPr/>
            </a:pPr>
            <a:fld id="{4CF5013C-45E3-46FE-A7C8-85AD3F79000E}" type="slidenum">
              <a:rPr lang="ru-RU" altLang="ru-RU">
                <a:solidFill>
                  <a:prstClr val="white"/>
                </a:solidFill>
              </a:rPr>
              <a:pPr>
                <a:defRPr/>
              </a:pPr>
              <a:t>‹Nr.›</a:t>
            </a:fld>
            <a:endParaRPr lang="ru-RU" altLang="ru-RU">
              <a:solidFill>
                <a:prstClr val="white"/>
              </a:solidFill>
            </a:endParaRPr>
          </a:p>
        </p:txBody>
      </p:sp>
    </p:spTree>
    <p:extLst>
      <p:ext uri="{BB962C8B-B14F-4D97-AF65-F5344CB8AC3E}">
        <p14:creationId xmlns:p14="http://schemas.microsoft.com/office/powerpoint/2010/main" val="70711624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904742712"/>
      </p:ext>
    </p:extLst>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281" tIns="38130" rIns="76281" bIns="38130"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2596830169"/>
      </p:ext>
    </p:extLst>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1730808353"/>
      </p:ext>
    </p:extLst>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281" tIns="38130" rIns="76281" bIns="38130"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475353359"/>
      </p:ext>
    </p:extLst>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4175270739"/>
      </p:ext>
    </p:extLst>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691569663"/>
      </p:ext>
    </p:extLst>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Rectangle 4"/>
          <p:cNvSpPr>
            <a:spLocks noGrp="1" noChangeArrowheads="1"/>
          </p:cNvSpPr>
          <p:nvPr>
            <p:ph type="dt" idx="10"/>
          </p:nvPr>
        </p:nvSpPr>
        <p:spPr>
          <a:ln/>
        </p:spPr>
        <p:txBody>
          <a:bodyPr/>
          <a:lstStyle>
            <a:lvl1pPr>
              <a:defRPr/>
            </a:lvl1pPr>
          </a:lstStyle>
          <a:p>
            <a:pPr>
              <a:defRPr/>
            </a:pPr>
            <a:endParaRPr lang="en-US"/>
          </a:p>
        </p:txBody>
      </p:sp>
      <p:sp>
        <p:nvSpPr>
          <p:cNvPr id="4" name="Rectangle 5"/>
          <p:cNvSpPr>
            <a:spLocks noGrp="1" noChangeArrowheads="1"/>
          </p:cNvSpPr>
          <p:nvPr>
            <p:ph type="ftr" idx="11"/>
          </p:nvPr>
        </p:nvSpPr>
        <p:spPr>
          <a:ln/>
        </p:spPr>
        <p:txBody>
          <a:bodyPr/>
          <a:lstStyle>
            <a:lvl1pPr>
              <a:defRPr/>
            </a:lvl1pPr>
          </a:lstStyle>
          <a:p>
            <a:pPr>
              <a:defRPr/>
            </a:pPr>
            <a:endParaRPr lang="en-US"/>
          </a:p>
        </p:txBody>
      </p:sp>
      <p:sp>
        <p:nvSpPr>
          <p:cNvPr id="5" name="Rectangle 6"/>
          <p:cNvSpPr>
            <a:spLocks noGrp="1" noChangeArrowheads="1"/>
          </p:cNvSpPr>
          <p:nvPr>
            <p:ph type="sldNum" idx="12"/>
          </p:nvPr>
        </p:nvSpPr>
        <p:spPr>
          <a:ln/>
        </p:spPr>
        <p:txBody>
          <a:bodyPr/>
          <a:lstStyle>
            <a:lvl1pPr>
              <a:defRPr/>
            </a:lvl1pPr>
          </a:lstStyle>
          <a:p>
            <a:pPr>
              <a:defRPr/>
            </a:pPr>
            <a:fld id="{6223D4BB-7313-4404-B7B3-B71035111F69}" type="slidenum">
              <a:rPr lang="en-US" altLang="ru-RU"/>
              <a:pPr>
                <a:defRPr/>
              </a:pPr>
              <a:t>‹Nr.›</a:t>
            </a:fld>
            <a:endParaRPr lang="en-US" altLang="ru-RU"/>
          </a:p>
        </p:txBody>
      </p:sp>
    </p:spTree>
    <p:extLst>
      <p:ext uri="{BB962C8B-B14F-4D97-AF65-F5344CB8AC3E}">
        <p14:creationId xmlns:p14="http://schemas.microsoft.com/office/powerpoint/2010/main" val="164593374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281" tIns="38130" rIns="76281" bIns="38130"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586" indent="-402586">
              <a:spcBef>
                <a:spcPts val="2678"/>
              </a:spcBef>
              <a:buBlip>
                <a:blip r:embed="rId2"/>
              </a:buBlip>
              <a:defRPr sz="2700"/>
            </a:lvl1pPr>
            <a:lvl2pPr marL="805162" indent="-402586">
              <a:spcBef>
                <a:spcPts val="2678"/>
              </a:spcBef>
              <a:buBlip>
                <a:blip r:embed="rId2"/>
              </a:buBlip>
              <a:defRPr sz="2700"/>
            </a:lvl2pPr>
            <a:lvl3pPr marL="1207752" indent="-402586">
              <a:spcBef>
                <a:spcPts val="2678"/>
              </a:spcBef>
              <a:buBlip>
                <a:blip r:embed="rId2"/>
              </a:buBlip>
              <a:defRPr sz="2700"/>
            </a:lvl3pPr>
            <a:lvl4pPr marL="1610334" indent="-402586">
              <a:spcBef>
                <a:spcPts val="2678"/>
              </a:spcBef>
              <a:buBlip>
                <a:blip r:embed="rId2"/>
              </a:buBlip>
              <a:defRPr sz="2700"/>
            </a:lvl4pPr>
            <a:lvl5pPr marL="2012921" indent="-402586">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257" y="6470156"/>
            <a:ext cx="459664" cy="316420"/>
          </a:xfrm>
          <a:prstGeom prst="rect">
            <a:avLst/>
          </a:prstGeom>
        </p:spPr>
        <p:txBody>
          <a:bodyPr/>
          <a:lstStyle>
            <a:lvl1pPr algn="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278870250"/>
      </p:ext>
    </p:extLst>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933463654"/>
      </p:ext>
    </p:extLst>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56" y="2382932"/>
            <a:ext cx="9036845" cy="4501237"/>
          </a:xfrm>
          <a:prstGeom prst="rect">
            <a:avLst/>
          </a:prstGeom>
          <a:ln w="9525">
            <a:round/>
          </a:ln>
        </p:spPr>
        <p:txBody>
          <a:bodyPr lIns="76281" tIns="38130" rIns="76281" bIns="38130" anchor="t">
            <a:noAutofit/>
          </a:bodyPr>
          <a:lstStyle/>
          <a:p>
            <a:endParaRPr/>
          </a:p>
        </p:txBody>
      </p:sp>
      <p:sp>
        <p:nvSpPr>
          <p:cNvPr id="84" name="Изображение"/>
          <p:cNvSpPr>
            <a:spLocks noGrp="1"/>
          </p:cNvSpPr>
          <p:nvPr>
            <p:ph type="pic" sz="half" idx="14"/>
          </p:nvPr>
        </p:nvSpPr>
        <p:spPr>
          <a:xfrm rot="21600000">
            <a:off x="6826692" y="-935425"/>
            <a:ext cx="4667251" cy="4452557"/>
          </a:xfrm>
          <a:prstGeom prst="rect">
            <a:avLst/>
          </a:prstGeom>
          <a:ln w="9525">
            <a:round/>
          </a:ln>
        </p:spPr>
        <p:txBody>
          <a:bodyPr lIns="76281" tIns="38130" rIns="76281" bIns="38130"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281" tIns="38130" rIns="76281" bIns="38130"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1162141071"/>
      </p:ext>
    </p:extLst>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88"/>
            <a:ext cx="9810750" cy="393364"/>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39998"/>
            <a:ext cx="9810750" cy="578030"/>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607134884"/>
      </p:ext>
    </p:extLst>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281" tIns="38130" rIns="76281" bIns="38130"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4024660751"/>
      </p:ext>
    </p:extLst>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18659209"/>
      </p:ext>
    </p:extLst>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itle">
  <p:cSld name="Заголовок и подзаголовок">
    <p:spTree>
      <p:nvGrpSpPr>
        <p:cNvPr id="1" name=""/>
        <p:cNvGrpSpPr/>
        <p:nvPr/>
      </p:nvGrpSpPr>
      <p:grpSpPr>
        <a:xfrm>
          <a:off x="0" y="0"/>
          <a:ext cx="0" cy="0"/>
          <a:chOff x="0" y="0"/>
          <a:chExt cx="0" cy="0"/>
        </a:xfrm>
      </p:grpSpPr>
      <p:sp>
        <p:nvSpPr>
          <p:cNvPr id="11" name="Текст заголовка"/>
          <p:cNvSpPr txBox="1">
            <a:spLocks noGrp="1"/>
          </p:cNvSpPr>
          <p:nvPr>
            <p:ph type="title"/>
          </p:nvPr>
        </p:nvSpPr>
        <p:spPr>
          <a:xfrm>
            <a:off x="1190625" y="1839515"/>
            <a:ext cx="9810750" cy="1785938"/>
          </a:xfrm>
          <a:prstGeom prst="rect">
            <a:avLst/>
          </a:prstGeom>
        </p:spPr>
        <p:txBody>
          <a:bodyPr anchor="b"/>
          <a:lstStyle/>
          <a:p>
            <a:r>
              <a:t>Текст заголовка</a:t>
            </a:r>
          </a:p>
        </p:txBody>
      </p:sp>
      <p:sp>
        <p:nvSpPr>
          <p:cNvPr id="12" name="Уровень текста 1…"/>
          <p:cNvSpPr txBox="1">
            <a:spLocks noGrp="1"/>
          </p:cNvSpPr>
          <p:nvPr>
            <p:ph type="body" sz="quarter" idx="1"/>
          </p:nvPr>
        </p:nvSpPr>
        <p:spPr>
          <a:xfrm>
            <a:off x="1190625" y="3661173"/>
            <a:ext cx="9810750" cy="1169789"/>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13"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2717304218"/>
      </p:ext>
    </p:extLst>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Фото — горизонтально">
    <p:spTree>
      <p:nvGrpSpPr>
        <p:cNvPr id="1" name=""/>
        <p:cNvGrpSpPr/>
        <p:nvPr/>
      </p:nvGrpSpPr>
      <p:grpSpPr>
        <a:xfrm>
          <a:off x="0" y="0"/>
          <a:ext cx="0" cy="0"/>
          <a:chOff x="0" y="0"/>
          <a:chExt cx="0" cy="0"/>
        </a:xfrm>
      </p:grpSpPr>
      <p:sp>
        <p:nvSpPr>
          <p:cNvPr id="20" name="Изображение"/>
          <p:cNvSpPr>
            <a:spLocks noGrp="1"/>
          </p:cNvSpPr>
          <p:nvPr>
            <p:ph type="pic" idx="13"/>
          </p:nvPr>
        </p:nvSpPr>
        <p:spPr>
          <a:xfrm>
            <a:off x="-1273969" y="-803667"/>
            <a:ext cx="13751719" cy="7072313"/>
          </a:xfrm>
          <a:prstGeom prst="rect">
            <a:avLst/>
          </a:prstGeom>
          <a:ln w="9525">
            <a:round/>
          </a:ln>
        </p:spPr>
        <p:txBody>
          <a:bodyPr lIns="76281" tIns="38130" rIns="76281" bIns="38130" anchor="t">
            <a:noAutofit/>
          </a:bodyPr>
          <a:lstStyle/>
          <a:p>
            <a:endParaRPr/>
          </a:p>
        </p:txBody>
      </p:sp>
      <p:sp>
        <p:nvSpPr>
          <p:cNvPr id="21" name="Текст заголовка"/>
          <p:cNvSpPr txBox="1">
            <a:spLocks noGrp="1"/>
          </p:cNvSpPr>
          <p:nvPr>
            <p:ph type="title"/>
          </p:nvPr>
        </p:nvSpPr>
        <p:spPr>
          <a:xfrm>
            <a:off x="1107289" y="4777383"/>
            <a:ext cx="9977438" cy="1062633"/>
          </a:xfrm>
          <a:prstGeom prst="rect">
            <a:avLst/>
          </a:prstGeom>
        </p:spPr>
        <p:txBody>
          <a:bodyPr/>
          <a:lstStyle/>
          <a:p>
            <a:r>
              <a:t>Текст заголовка</a:t>
            </a:r>
          </a:p>
        </p:txBody>
      </p:sp>
      <p:sp>
        <p:nvSpPr>
          <p:cNvPr id="22" name="Уровень текста 1…"/>
          <p:cNvSpPr txBox="1">
            <a:spLocks noGrp="1"/>
          </p:cNvSpPr>
          <p:nvPr>
            <p:ph type="body" sz="quarter" idx="1"/>
          </p:nvPr>
        </p:nvSpPr>
        <p:spPr>
          <a:xfrm>
            <a:off x="1107289" y="5893594"/>
            <a:ext cx="9977438" cy="660797"/>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23"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226443000"/>
      </p:ext>
    </p:extLst>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Заголовок — по центру">
    <p:spTree>
      <p:nvGrpSpPr>
        <p:cNvPr id="1" name=""/>
        <p:cNvGrpSpPr/>
        <p:nvPr/>
      </p:nvGrpSpPr>
      <p:grpSpPr>
        <a:xfrm>
          <a:off x="0" y="0"/>
          <a:ext cx="0" cy="0"/>
          <a:chOff x="0" y="0"/>
          <a:chExt cx="0" cy="0"/>
        </a:xfrm>
      </p:grpSpPr>
      <p:sp>
        <p:nvSpPr>
          <p:cNvPr id="30" name="Текст заголовка"/>
          <p:cNvSpPr txBox="1">
            <a:spLocks noGrp="1"/>
          </p:cNvSpPr>
          <p:nvPr>
            <p:ph type="title"/>
          </p:nvPr>
        </p:nvSpPr>
        <p:spPr>
          <a:xfrm>
            <a:off x="1190625" y="2536032"/>
            <a:ext cx="9810750" cy="1785938"/>
          </a:xfrm>
          <a:prstGeom prst="rect">
            <a:avLst/>
          </a:prstGeom>
        </p:spPr>
        <p:txBody>
          <a:bodyPr/>
          <a:lstStyle/>
          <a:p>
            <a:r>
              <a:t>Текст заголовка</a:t>
            </a:r>
          </a:p>
        </p:txBody>
      </p:sp>
      <p:sp>
        <p:nvSpPr>
          <p:cNvPr id="31"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456113790"/>
      </p:ext>
    </p:extLst>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Фото — вертикально">
    <p:spTree>
      <p:nvGrpSpPr>
        <p:cNvPr id="1" name=""/>
        <p:cNvGrpSpPr/>
        <p:nvPr/>
      </p:nvGrpSpPr>
      <p:grpSpPr>
        <a:xfrm>
          <a:off x="0" y="0"/>
          <a:ext cx="0" cy="0"/>
          <a:chOff x="0" y="0"/>
          <a:chExt cx="0" cy="0"/>
        </a:xfrm>
      </p:grpSpPr>
      <p:sp>
        <p:nvSpPr>
          <p:cNvPr id="38" name="Изображение"/>
          <p:cNvSpPr>
            <a:spLocks noGrp="1"/>
          </p:cNvSpPr>
          <p:nvPr>
            <p:ph type="pic" idx="13"/>
          </p:nvPr>
        </p:nvSpPr>
        <p:spPr>
          <a:xfrm>
            <a:off x="1916908" y="-17859"/>
            <a:ext cx="11751470" cy="6081117"/>
          </a:xfrm>
          <a:prstGeom prst="rect">
            <a:avLst/>
          </a:prstGeom>
          <a:ln w="9525">
            <a:round/>
          </a:ln>
        </p:spPr>
        <p:txBody>
          <a:bodyPr lIns="76281" tIns="38130" rIns="76281" bIns="38130" anchor="t">
            <a:noAutofit/>
          </a:bodyPr>
          <a:lstStyle/>
          <a:p>
            <a:endParaRPr/>
          </a:p>
        </p:txBody>
      </p:sp>
      <p:sp>
        <p:nvSpPr>
          <p:cNvPr id="39" name="Текст заголовка"/>
          <p:cNvSpPr txBox="1">
            <a:spLocks noGrp="1"/>
          </p:cNvSpPr>
          <p:nvPr>
            <p:ph type="title"/>
          </p:nvPr>
        </p:nvSpPr>
        <p:spPr>
          <a:xfrm>
            <a:off x="571500" y="812602"/>
            <a:ext cx="5619750" cy="2509242"/>
          </a:xfrm>
          <a:prstGeom prst="rect">
            <a:avLst/>
          </a:prstGeom>
        </p:spPr>
        <p:txBody>
          <a:bodyPr anchor="b"/>
          <a:lstStyle>
            <a:lvl1pPr>
              <a:defRPr sz="4900"/>
            </a:lvl1pPr>
          </a:lstStyle>
          <a:p>
            <a:r>
              <a:t>Текст заголовка</a:t>
            </a:r>
          </a:p>
        </p:txBody>
      </p:sp>
      <p:sp>
        <p:nvSpPr>
          <p:cNvPr id="40" name="Уровень текста 1…"/>
          <p:cNvSpPr txBox="1">
            <a:spLocks noGrp="1"/>
          </p:cNvSpPr>
          <p:nvPr>
            <p:ph type="body" sz="quarter" idx="1"/>
          </p:nvPr>
        </p:nvSpPr>
        <p:spPr>
          <a:xfrm>
            <a:off x="571500" y="3348633"/>
            <a:ext cx="5619750" cy="2509242"/>
          </a:xfrm>
          <a:prstGeom prst="rect">
            <a:avLst/>
          </a:prstGeom>
        </p:spPr>
        <p:txBody>
          <a:bodyPr anchor="t"/>
          <a:lstStyle>
            <a:lvl1pPr marL="0" indent="0" algn="ctr">
              <a:spcBef>
                <a:spcPts val="0"/>
              </a:spcBef>
              <a:buSzTx/>
              <a:buNone/>
            </a:lvl1pPr>
            <a:lvl2pPr marL="0" indent="0" algn="ctr">
              <a:spcBef>
                <a:spcPts val="0"/>
              </a:spcBef>
              <a:buSzTx/>
              <a:buNone/>
            </a:lvl2pPr>
            <a:lvl3pPr marL="0" indent="0" algn="ctr">
              <a:spcBef>
                <a:spcPts val="0"/>
              </a:spcBef>
              <a:buSzTx/>
              <a:buNone/>
            </a:lvl3pPr>
            <a:lvl4pPr marL="0" indent="0" algn="ctr">
              <a:spcBef>
                <a:spcPts val="0"/>
              </a:spcBef>
              <a:buSzTx/>
              <a:buNone/>
            </a:lvl4pPr>
            <a:lvl5pPr marL="0" indent="0" algn="ctr">
              <a:spcBef>
                <a:spcPts val="0"/>
              </a:spcBef>
              <a:buSzTx/>
              <a:buNone/>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41"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2148680408"/>
      </p:ext>
    </p:extLst>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Rectangle 4"/>
          <p:cNvSpPr>
            <a:spLocks noGrp="1" noChangeArrowheads="1"/>
          </p:cNvSpPr>
          <p:nvPr>
            <p:ph type="dt" idx="10"/>
          </p:nvPr>
        </p:nvSpPr>
        <p:spPr>
          <a:ln/>
        </p:spPr>
        <p:txBody>
          <a:bodyPr/>
          <a:lstStyle>
            <a:lvl1pPr>
              <a:defRPr/>
            </a:lvl1pPr>
          </a:lstStyle>
          <a:p>
            <a:pPr>
              <a:defRPr/>
            </a:pPr>
            <a:endParaRPr lang="en-US"/>
          </a:p>
        </p:txBody>
      </p:sp>
      <p:sp>
        <p:nvSpPr>
          <p:cNvPr id="3" name="Rectangle 5"/>
          <p:cNvSpPr>
            <a:spLocks noGrp="1" noChangeArrowheads="1"/>
          </p:cNvSpPr>
          <p:nvPr>
            <p:ph type="ftr" idx="11"/>
          </p:nvPr>
        </p:nvSpPr>
        <p:spPr>
          <a:ln/>
        </p:spPr>
        <p:txBody>
          <a:bodyPr/>
          <a:lstStyle>
            <a:lvl1pPr>
              <a:defRPr/>
            </a:lvl1pPr>
          </a:lstStyle>
          <a:p>
            <a:pPr>
              <a:defRPr/>
            </a:pPr>
            <a:endParaRPr lang="en-US"/>
          </a:p>
        </p:txBody>
      </p:sp>
      <p:sp>
        <p:nvSpPr>
          <p:cNvPr id="4" name="Rectangle 6"/>
          <p:cNvSpPr>
            <a:spLocks noGrp="1" noChangeArrowheads="1"/>
          </p:cNvSpPr>
          <p:nvPr>
            <p:ph type="sldNum" idx="12"/>
          </p:nvPr>
        </p:nvSpPr>
        <p:spPr>
          <a:ln/>
        </p:spPr>
        <p:txBody>
          <a:bodyPr/>
          <a:lstStyle>
            <a:lvl1pPr>
              <a:defRPr/>
            </a:lvl1pPr>
          </a:lstStyle>
          <a:p>
            <a:pPr>
              <a:defRPr/>
            </a:pPr>
            <a:fld id="{E7C4E192-D778-422A-B716-0101161D8C51}" type="slidenum">
              <a:rPr lang="en-US" altLang="ru-RU"/>
              <a:pPr>
                <a:defRPr/>
              </a:pPr>
              <a:t>‹Nr.›</a:t>
            </a:fld>
            <a:endParaRPr lang="en-US" altLang="ru-RU"/>
          </a:p>
        </p:txBody>
      </p:sp>
    </p:spTree>
    <p:extLst>
      <p:ext uri="{BB962C8B-B14F-4D97-AF65-F5344CB8AC3E}">
        <p14:creationId xmlns:p14="http://schemas.microsoft.com/office/powerpoint/2010/main" val="2275838529"/>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Заголовок — сверху">
    <p:spTree>
      <p:nvGrpSpPr>
        <p:cNvPr id="1" name=""/>
        <p:cNvGrpSpPr/>
        <p:nvPr/>
      </p:nvGrpSpPr>
      <p:grpSpPr>
        <a:xfrm>
          <a:off x="0" y="0"/>
          <a:ext cx="0" cy="0"/>
          <a:chOff x="0" y="0"/>
          <a:chExt cx="0" cy="0"/>
        </a:xfrm>
      </p:grpSpPr>
      <p:sp>
        <p:nvSpPr>
          <p:cNvPr id="48" name="Текст заголовка"/>
          <p:cNvSpPr txBox="1">
            <a:spLocks noGrp="1"/>
          </p:cNvSpPr>
          <p:nvPr>
            <p:ph type="title"/>
          </p:nvPr>
        </p:nvSpPr>
        <p:spPr>
          <a:prstGeom prst="rect">
            <a:avLst/>
          </a:prstGeom>
        </p:spPr>
        <p:txBody>
          <a:bodyPr/>
          <a:lstStyle/>
          <a:p>
            <a:r>
              <a:t>Текст заголовка</a:t>
            </a:r>
          </a:p>
        </p:txBody>
      </p:sp>
      <p:sp>
        <p:nvSpPr>
          <p:cNvPr id="49"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369542545"/>
      </p:ext>
    </p:extLst>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Заголовок и пункты">
    <p:spTree>
      <p:nvGrpSpPr>
        <p:cNvPr id="1" name=""/>
        <p:cNvGrpSpPr/>
        <p:nvPr/>
      </p:nvGrpSpPr>
      <p:grpSpPr>
        <a:xfrm>
          <a:off x="0" y="0"/>
          <a:ext cx="0" cy="0"/>
          <a:chOff x="0" y="0"/>
          <a:chExt cx="0" cy="0"/>
        </a:xfrm>
      </p:grpSpPr>
      <p:sp>
        <p:nvSpPr>
          <p:cNvPr id="56" name="Текст заголовка"/>
          <p:cNvSpPr txBox="1">
            <a:spLocks noGrp="1"/>
          </p:cNvSpPr>
          <p:nvPr>
            <p:ph type="title"/>
          </p:nvPr>
        </p:nvSpPr>
        <p:spPr>
          <a:prstGeom prst="rect">
            <a:avLst/>
          </a:prstGeom>
        </p:spPr>
        <p:txBody>
          <a:bodyPr/>
          <a:lstStyle/>
          <a:p>
            <a:r>
              <a:t>Текст заголовка</a:t>
            </a:r>
          </a:p>
        </p:txBody>
      </p:sp>
      <p:sp>
        <p:nvSpPr>
          <p:cNvPr id="57" name="Уровень текста 1…"/>
          <p:cNvSpPr txBox="1">
            <a:spLocks noGrp="1"/>
          </p:cNvSpPr>
          <p:nvPr>
            <p:ph type="body" idx="1"/>
          </p:nvPr>
        </p:nvSpPr>
        <p:spPr>
          <a:xfrm>
            <a:off x="1190625" y="1946672"/>
            <a:ext cx="9810750" cy="4036219"/>
          </a:xfrm>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58"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872493756"/>
      </p:ext>
    </p:extLst>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Заголовок, пункты и фото">
    <p:spTree>
      <p:nvGrpSpPr>
        <p:cNvPr id="1" name=""/>
        <p:cNvGrpSpPr/>
        <p:nvPr/>
      </p:nvGrpSpPr>
      <p:grpSpPr>
        <a:xfrm>
          <a:off x="0" y="0"/>
          <a:ext cx="0" cy="0"/>
          <a:chOff x="0" y="0"/>
          <a:chExt cx="0" cy="0"/>
        </a:xfrm>
      </p:grpSpPr>
      <p:sp>
        <p:nvSpPr>
          <p:cNvPr id="65" name="Изображение"/>
          <p:cNvSpPr>
            <a:spLocks noGrp="1"/>
          </p:cNvSpPr>
          <p:nvPr>
            <p:ph type="pic" idx="13"/>
          </p:nvPr>
        </p:nvSpPr>
        <p:spPr>
          <a:xfrm>
            <a:off x="3321846" y="1419560"/>
            <a:ext cx="9655969" cy="5000626"/>
          </a:xfrm>
          <a:prstGeom prst="rect">
            <a:avLst/>
          </a:prstGeom>
          <a:ln w="9525">
            <a:round/>
          </a:ln>
        </p:spPr>
        <p:txBody>
          <a:bodyPr lIns="76281" tIns="38130" rIns="76281" bIns="38130" anchor="t">
            <a:noAutofit/>
          </a:bodyPr>
          <a:lstStyle/>
          <a:p>
            <a:endParaRPr/>
          </a:p>
        </p:txBody>
      </p:sp>
      <p:sp>
        <p:nvSpPr>
          <p:cNvPr id="66" name="Текст заголовка"/>
          <p:cNvSpPr txBox="1">
            <a:spLocks noGrp="1"/>
          </p:cNvSpPr>
          <p:nvPr>
            <p:ph type="title"/>
          </p:nvPr>
        </p:nvSpPr>
        <p:spPr>
          <a:prstGeom prst="rect">
            <a:avLst/>
          </a:prstGeom>
        </p:spPr>
        <p:txBody>
          <a:bodyPr/>
          <a:lstStyle/>
          <a:p>
            <a:r>
              <a:t>Текст заголовка</a:t>
            </a:r>
          </a:p>
        </p:txBody>
      </p:sp>
      <p:sp>
        <p:nvSpPr>
          <p:cNvPr id="67" name="Уровень текста 1…"/>
          <p:cNvSpPr txBox="1">
            <a:spLocks noGrp="1"/>
          </p:cNvSpPr>
          <p:nvPr>
            <p:ph type="body" sz="half" idx="1"/>
          </p:nvPr>
        </p:nvSpPr>
        <p:spPr>
          <a:xfrm>
            <a:off x="1190625" y="2071688"/>
            <a:ext cx="4941094" cy="4286250"/>
          </a:xfrm>
          <a:prstGeom prst="rect">
            <a:avLst/>
          </a:prstGeom>
        </p:spPr>
        <p:txBody>
          <a:bodyPr/>
          <a:lstStyle>
            <a:lvl1pPr marL="402586" indent="-402586">
              <a:spcBef>
                <a:spcPts val="2678"/>
              </a:spcBef>
              <a:buBlip>
                <a:blip r:embed="rId2"/>
              </a:buBlip>
              <a:defRPr sz="2700"/>
            </a:lvl1pPr>
            <a:lvl2pPr marL="805162" indent="-402586">
              <a:spcBef>
                <a:spcPts val="2678"/>
              </a:spcBef>
              <a:buBlip>
                <a:blip r:embed="rId2"/>
              </a:buBlip>
              <a:defRPr sz="2700"/>
            </a:lvl2pPr>
            <a:lvl3pPr marL="1207752" indent="-402586">
              <a:spcBef>
                <a:spcPts val="2678"/>
              </a:spcBef>
              <a:buBlip>
                <a:blip r:embed="rId2"/>
              </a:buBlip>
              <a:defRPr sz="2700"/>
            </a:lvl3pPr>
            <a:lvl4pPr marL="1610334" indent="-402586">
              <a:spcBef>
                <a:spcPts val="2678"/>
              </a:spcBef>
              <a:buBlip>
                <a:blip r:embed="rId2"/>
              </a:buBlip>
              <a:defRPr sz="2700"/>
            </a:lvl4pPr>
            <a:lvl5pPr marL="2012921" indent="-402586">
              <a:spcBef>
                <a:spcPts val="2678"/>
              </a:spcBef>
              <a:buBlip>
                <a:blip r:embed="rId2"/>
              </a:buBlip>
              <a:defRPr sz="2700"/>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68" name="Номер слайда"/>
          <p:cNvSpPr txBox="1">
            <a:spLocks noGrp="1"/>
          </p:cNvSpPr>
          <p:nvPr>
            <p:ph type="sldNum" sz="quarter" idx="2"/>
          </p:nvPr>
        </p:nvSpPr>
        <p:spPr>
          <a:xfrm>
            <a:off x="5790257" y="6470156"/>
            <a:ext cx="459664" cy="316420"/>
          </a:xfrm>
          <a:prstGeom prst="rect">
            <a:avLst/>
          </a:prstGeom>
        </p:spPr>
        <p:txBody>
          <a:bodyPr/>
          <a:lstStyle>
            <a:lvl1pPr algn="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946919600"/>
      </p:ext>
    </p:extLst>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Пункты">
    <p:spTree>
      <p:nvGrpSpPr>
        <p:cNvPr id="1" name=""/>
        <p:cNvGrpSpPr/>
        <p:nvPr/>
      </p:nvGrpSpPr>
      <p:grpSpPr>
        <a:xfrm>
          <a:off x="0" y="0"/>
          <a:ext cx="0" cy="0"/>
          <a:chOff x="0" y="0"/>
          <a:chExt cx="0" cy="0"/>
        </a:xfrm>
      </p:grpSpPr>
      <p:sp>
        <p:nvSpPr>
          <p:cNvPr id="75" name="Уровень текста 1…"/>
          <p:cNvSpPr txBox="1">
            <a:spLocks noGrp="1"/>
          </p:cNvSpPr>
          <p:nvPr>
            <p:ph type="body" idx="1"/>
          </p:nvPr>
        </p:nvSpPr>
        <p:spPr>
          <a:prstGeom prst="rect">
            <a:avLst/>
          </a:prstGeom>
        </p:spPr>
        <p:txBody>
          <a:bodyPr/>
          <a:lstStyle>
            <a:lvl1pPr>
              <a:buBlip>
                <a:blip r:embed="rId2"/>
              </a:buBlip>
            </a:lvl1pPr>
            <a:lvl2pPr>
              <a:buBlip>
                <a:blip r:embed="rId2"/>
              </a:buBlip>
            </a:lvl2pPr>
            <a:lvl3pPr>
              <a:buBlip>
                <a:blip r:embed="rId2"/>
              </a:buBlip>
            </a:lvl3pPr>
            <a:lvl4pPr>
              <a:buBlip>
                <a:blip r:embed="rId2"/>
              </a:buBlip>
            </a:lvl4pPr>
            <a:lvl5pPr>
              <a:buBlip>
                <a:blip r:embed="rId2"/>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76"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1153297395"/>
      </p:ext>
    </p:extLst>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Фото (3 шт.)">
    <p:spTree>
      <p:nvGrpSpPr>
        <p:cNvPr id="1" name=""/>
        <p:cNvGrpSpPr/>
        <p:nvPr/>
      </p:nvGrpSpPr>
      <p:grpSpPr>
        <a:xfrm>
          <a:off x="0" y="0"/>
          <a:ext cx="0" cy="0"/>
          <a:chOff x="0" y="0"/>
          <a:chExt cx="0" cy="0"/>
        </a:xfrm>
      </p:grpSpPr>
      <p:sp>
        <p:nvSpPr>
          <p:cNvPr id="83" name="Изображение"/>
          <p:cNvSpPr>
            <a:spLocks noGrp="1"/>
          </p:cNvSpPr>
          <p:nvPr>
            <p:ph type="pic" idx="13"/>
          </p:nvPr>
        </p:nvSpPr>
        <p:spPr>
          <a:xfrm>
            <a:off x="4409956" y="2382932"/>
            <a:ext cx="9036845" cy="4501237"/>
          </a:xfrm>
          <a:prstGeom prst="rect">
            <a:avLst/>
          </a:prstGeom>
          <a:ln w="9525">
            <a:round/>
          </a:ln>
        </p:spPr>
        <p:txBody>
          <a:bodyPr lIns="76281" tIns="38130" rIns="76281" bIns="38130" anchor="t">
            <a:noAutofit/>
          </a:bodyPr>
          <a:lstStyle/>
          <a:p>
            <a:endParaRPr/>
          </a:p>
        </p:txBody>
      </p:sp>
      <p:sp>
        <p:nvSpPr>
          <p:cNvPr id="84" name="Изображение"/>
          <p:cNvSpPr>
            <a:spLocks noGrp="1"/>
          </p:cNvSpPr>
          <p:nvPr>
            <p:ph type="pic" sz="half" idx="14"/>
          </p:nvPr>
        </p:nvSpPr>
        <p:spPr>
          <a:xfrm rot="21600000">
            <a:off x="6826692" y="-935425"/>
            <a:ext cx="4667251" cy="4452557"/>
          </a:xfrm>
          <a:prstGeom prst="rect">
            <a:avLst/>
          </a:prstGeom>
          <a:ln w="9525">
            <a:round/>
          </a:ln>
        </p:spPr>
        <p:txBody>
          <a:bodyPr lIns="76281" tIns="38130" rIns="76281" bIns="38130" anchor="t">
            <a:noAutofit/>
          </a:bodyPr>
          <a:lstStyle/>
          <a:p>
            <a:endParaRPr/>
          </a:p>
        </p:txBody>
      </p:sp>
      <p:sp>
        <p:nvSpPr>
          <p:cNvPr id="85" name="Изображение"/>
          <p:cNvSpPr>
            <a:spLocks noGrp="1"/>
          </p:cNvSpPr>
          <p:nvPr>
            <p:ph type="pic" idx="15"/>
          </p:nvPr>
        </p:nvSpPr>
        <p:spPr>
          <a:xfrm rot="21600000">
            <a:off x="-3012281" y="535781"/>
            <a:ext cx="11513344" cy="5973962"/>
          </a:xfrm>
          <a:prstGeom prst="rect">
            <a:avLst/>
          </a:prstGeom>
          <a:ln w="9525">
            <a:round/>
          </a:ln>
        </p:spPr>
        <p:txBody>
          <a:bodyPr lIns="76281" tIns="38130" rIns="76281" bIns="38130" anchor="t">
            <a:noAutofit/>
          </a:bodyPr>
          <a:lstStyle/>
          <a:p>
            <a:endParaRPr/>
          </a:p>
        </p:txBody>
      </p:sp>
      <p:sp>
        <p:nvSpPr>
          <p:cNvPr id="86"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1351364614"/>
      </p:ext>
    </p:extLst>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Цитата">
    <p:spTree>
      <p:nvGrpSpPr>
        <p:cNvPr id="1" name=""/>
        <p:cNvGrpSpPr/>
        <p:nvPr/>
      </p:nvGrpSpPr>
      <p:grpSpPr>
        <a:xfrm>
          <a:off x="0" y="0"/>
          <a:ext cx="0" cy="0"/>
          <a:chOff x="0" y="0"/>
          <a:chExt cx="0" cy="0"/>
        </a:xfrm>
      </p:grpSpPr>
      <p:sp>
        <p:nvSpPr>
          <p:cNvPr id="93" name="— Иван Арсентьев"/>
          <p:cNvSpPr txBox="1">
            <a:spLocks noGrp="1"/>
          </p:cNvSpPr>
          <p:nvPr>
            <p:ph type="body" sz="quarter" idx="13"/>
          </p:nvPr>
        </p:nvSpPr>
        <p:spPr>
          <a:xfrm>
            <a:off x="1190625" y="4473788"/>
            <a:ext cx="9810750" cy="393364"/>
          </a:xfrm>
          <a:prstGeom prst="rect">
            <a:avLst/>
          </a:prstGeom>
        </p:spPr>
        <p:txBody>
          <a:bodyPr anchor="t">
            <a:spAutoFit/>
          </a:bodyPr>
          <a:lstStyle>
            <a:lvl1pPr marL="0" indent="0" algn="ctr">
              <a:spcBef>
                <a:spcPts val="0"/>
              </a:spcBef>
              <a:buSzTx/>
              <a:buNone/>
              <a:defRPr sz="2000"/>
            </a:lvl1pPr>
          </a:lstStyle>
          <a:p>
            <a:r>
              <a:t>— Иван Арсентьев</a:t>
            </a:r>
          </a:p>
        </p:txBody>
      </p:sp>
      <p:sp>
        <p:nvSpPr>
          <p:cNvPr id="94" name="«Место ввода цитаты»."/>
          <p:cNvSpPr txBox="1">
            <a:spLocks noGrp="1"/>
          </p:cNvSpPr>
          <p:nvPr>
            <p:ph type="body" sz="quarter" idx="14"/>
          </p:nvPr>
        </p:nvSpPr>
        <p:spPr>
          <a:xfrm>
            <a:off x="1190625" y="3139998"/>
            <a:ext cx="9810750" cy="578030"/>
          </a:xfrm>
          <a:prstGeom prst="rect">
            <a:avLst/>
          </a:prstGeom>
        </p:spPr>
        <p:txBody>
          <a:bodyPr>
            <a:spAutoFit/>
          </a:bodyPr>
          <a:lstStyle>
            <a:lvl1pPr marL="0" indent="0" algn="ctr">
              <a:spcBef>
                <a:spcPts val="2009"/>
              </a:spcBef>
              <a:buSzTx/>
              <a:buNone/>
              <a:defRPr sz="3200"/>
            </a:lvl1pPr>
          </a:lstStyle>
          <a:p>
            <a:r>
              <a:t>«Место ввода цитаты».</a:t>
            </a:r>
          </a:p>
        </p:txBody>
      </p:sp>
      <p:sp>
        <p:nvSpPr>
          <p:cNvPr id="95"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525451564"/>
      </p:ext>
    </p:extLst>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Фото">
    <p:spTree>
      <p:nvGrpSpPr>
        <p:cNvPr id="1" name=""/>
        <p:cNvGrpSpPr/>
        <p:nvPr/>
      </p:nvGrpSpPr>
      <p:grpSpPr>
        <a:xfrm>
          <a:off x="0" y="0"/>
          <a:ext cx="0" cy="0"/>
          <a:chOff x="0" y="0"/>
          <a:chExt cx="0" cy="0"/>
        </a:xfrm>
      </p:grpSpPr>
      <p:sp>
        <p:nvSpPr>
          <p:cNvPr id="102" name="Изображение"/>
          <p:cNvSpPr>
            <a:spLocks noGrp="1"/>
          </p:cNvSpPr>
          <p:nvPr>
            <p:ph type="pic" idx="13"/>
          </p:nvPr>
        </p:nvSpPr>
        <p:spPr>
          <a:xfrm>
            <a:off x="-721647" y="-152389"/>
            <a:ext cx="14025563" cy="7233048"/>
          </a:xfrm>
          <a:prstGeom prst="rect">
            <a:avLst/>
          </a:prstGeom>
          <a:ln w="88900"/>
        </p:spPr>
        <p:txBody>
          <a:bodyPr lIns="76281" tIns="38130" rIns="76281" bIns="38130" anchor="t">
            <a:noAutofit/>
          </a:bodyPr>
          <a:lstStyle/>
          <a:p>
            <a:endParaRPr/>
          </a:p>
        </p:txBody>
      </p:sp>
      <p:sp>
        <p:nvSpPr>
          <p:cNvPr id="103"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43963534"/>
      </p:ext>
    </p:extLst>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Пустой">
    <p:spTree>
      <p:nvGrpSpPr>
        <p:cNvPr id="1" name=""/>
        <p:cNvGrpSpPr/>
        <p:nvPr/>
      </p:nvGrpSpPr>
      <p:grpSpPr>
        <a:xfrm>
          <a:off x="0" y="0"/>
          <a:ext cx="0" cy="0"/>
          <a:chOff x="0" y="0"/>
          <a:chExt cx="0" cy="0"/>
        </a:xfrm>
      </p:grpSpPr>
      <p:sp>
        <p:nvSpPr>
          <p:cNvPr id="110" name="Номер слайда"/>
          <p:cNvSpPr txBox="1">
            <a:spLocks noGrp="1"/>
          </p:cNvSpPr>
          <p:nvPr>
            <p:ph type="sldNum" sz="quarter" idx="2"/>
          </p:nvPr>
        </p:nvSpPr>
        <p:spPr>
          <a:prstGeom prst="rect">
            <a:avLst/>
          </a:prstGeom>
        </p:spPr>
        <p:txBody>
          <a:bodyPr/>
          <a:lstStyle/>
          <a:p>
            <a:fld id="{86CB4B4D-7CA3-9044-876B-883B54F8677D}" type="slidenum">
              <a:rPr>
                <a:solidFill>
                  <a:srgbClr val="FFFFFF"/>
                </a:solidFill>
              </a:rPr>
              <a:pPr/>
              <a:t>‹Nr.›</a:t>
            </a:fld>
            <a:endParaRPr>
              <a:solidFill>
                <a:srgbClr val="FFFFFF"/>
              </a:solidFill>
            </a:endParaRPr>
          </a:p>
        </p:txBody>
      </p:sp>
    </p:spTree>
    <p:extLst>
      <p:ext uri="{BB962C8B-B14F-4D97-AF65-F5344CB8AC3E}">
        <p14:creationId xmlns:p14="http://schemas.microsoft.com/office/powerpoint/2010/main" val="3667295079"/>
      </p:ext>
    </p:extLst>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914400" y="2130426"/>
            <a:ext cx="10363200" cy="1470025"/>
          </a:xfrm>
        </p:spPr>
        <p:txBody>
          <a:bodyPr/>
          <a:lstStyle/>
          <a:p>
            <a:r>
              <a:rPr lang="ru-RU"/>
              <a:t>Образец заголовка</a:t>
            </a:r>
          </a:p>
        </p:txBody>
      </p:sp>
      <p:sp>
        <p:nvSpPr>
          <p:cNvPr id="3" name="Подзаголовок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a:t>Образец подзаголовка</a:t>
            </a:r>
          </a:p>
        </p:txBody>
      </p:sp>
      <p:sp>
        <p:nvSpPr>
          <p:cNvPr id="4" name="Дата 3"/>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191147416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2601429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6" y="273054"/>
            <a:ext cx="4011084" cy="1162051"/>
          </a:xfrm>
        </p:spPr>
        <p:txBody>
          <a:bodyPr anchor="b"/>
          <a:lstStyle>
            <a:lvl1pPr algn="l">
              <a:defRPr sz="2400" b="1"/>
            </a:lvl1pPr>
          </a:lstStyle>
          <a:p>
            <a:r>
              <a:rPr lang="ru-RU"/>
              <a:t>Образец заголовка</a:t>
            </a:r>
          </a:p>
        </p:txBody>
      </p:sp>
      <p:sp>
        <p:nvSpPr>
          <p:cNvPr id="3" name="Содержимое 2"/>
          <p:cNvSpPr>
            <a:spLocks noGrp="1"/>
          </p:cNvSpPr>
          <p:nvPr>
            <p:ph idx="1"/>
          </p:nvPr>
        </p:nvSpPr>
        <p:spPr>
          <a:xfrm>
            <a:off x="4766733" y="273054"/>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6" y="1435104"/>
            <a:ext cx="4011084" cy="4691063"/>
          </a:xfrm>
        </p:spPr>
        <p:txBody>
          <a:bodyPr/>
          <a:lstStyle>
            <a:lvl1pPr marL="0" indent="0">
              <a:buNone/>
              <a:defRPr sz="1680"/>
            </a:lvl1pPr>
            <a:lvl2pPr marL="548629" indent="0">
              <a:buNone/>
              <a:defRPr sz="1440"/>
            </a:lvl2pPr>
            <a:lvl3pPr marL="1097258" indent="0">
              <a:buNone/>
              <a:defRPr sz="1200"/>
            </a:lvl3pPr>
            <a:lvl4pPr marL="1645888" indent="0">
              <a:buNone/>
              <a:defRPr sz="1080"/>
            </a:lvl4pPr>
            <a:lvl5pPr marL="2194517" indent="0">
              <a:buNone/>
              <a:defRPr sz="1080"/>
            </a:lvl5pPr>
            <a:lvl6pPr marL="2743146" indent="0">
              <a:buNone/>
              <a:defRPr sz="1080"/>
            </a:lvl6pPr>
            <a:lvl7pPr marL="3291775" indent="0">
              <a:buNone/>
              <a:defRPr sz="1080"/>
            </a:lvl7pPr>
            <a:lvl8pPr marL="3840403" indent="0">
              <a:buNone/>
              <a:defRPr sz="1080"/>
            </a:lvl8pPr>
            <a:lvl9pPr marL="4389031" indent="0">
              <a:buNone/>
              <a:defRPr sz="108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FD7BEEC5-58EC-42BD-B5DF-0FEDDECF296E}" type="slidenum">
              <a:rPr lang="en-US" altLang="ru-RU"/>
              <a:pPr>
                <a:defRPr/>
              </a:pPr>
              <a:t>‹Nr.›</a:t>
            </a:fld>
            <a:endParaRPr lang="en-US" altLang="ru-RU"/>
          </a:p>
        </p:txBody>
      </p:sp>
    </p:spTree>
    <p:extLst>
      <p:ext uri="{BB962C8B-B14F-4D97-AF65-F5344CB8AC3E}">
        <p14:creationId xmlns:p14="http://schemas.microsoft.com/office/powerpoint/2010/main" val="1580469633"/>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63084" y="4406901"/>
            <a:ext cx="10363200" cy="1362075"/>
          </a:xfrm>
        </p:spPr>
        <p:txBody>
          <a:bodyPr anchor="t"/>
          <a:lstStyle>
            <a:lvl1pPr algn="l">
              <a:defRPr sz="4000" b="1" cap="all"/>
            </a:lvl1pPr>
          </a:lstStyle>
          <a:p>
            <a:r>
              <a:rPr lang="ru-RU"/>
              <a:t>Образец заголовка</a:t>
            </a:r>
          </a:p>
        </p:txBody>
      </p:sp>
      <p:sp>
        <p:nvSpPr>
          <p:cNvPr id="3" name="Текст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a:t>Образец текста</a:t>
            </a:r>
          </a:p>
        </p:txBody>
      </p:sp>
      <p:sp>
        <p:nvSpPr>
          <p:cNvPr id="4" name="Дата 3"/>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159817578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Содержимое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Содержимое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372979156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a:t>Образец заголовка</a:t>
            </a:r>
          </a:p>
        </p:txBody>
      </p:sp>
      <p:sp>
        <p:nvSpPr>
          <p:cNvPr id="3" name="Текст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Содержимое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Содержимое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3326439078"/>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Дата 2"/>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4063300422"/>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159035723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1" y="273050"/>
            <a:ext cx="4011084" cy="1162050"/>
          </a:xfrm>
        </p:spPr>
        <p:txBody>
          <a:bodyPr anchor="b"/>
          <a:lstStyle>
            <a:lvl1pPr algn="l">
              <a:defRPr sz="2000" b="1"/>
            </a:lvl1pPr>
          </a:lstStyle>
          <a:p>
            <a:r>
              <a:rPr lang="ru-RU"/>
              <a:t>Образец заголовка</a:t>
            </a:r>
          </a:p>
        </p:txBody>
      </p:sp>
      <p:sp>
        <p:nvSpPr>
          <p:cNvPr id="3" name="Содержимое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1513134909"/>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0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Образец текста</a:t>
            </a:r>
          </a:p>
        </p:txBody>
      </p:sp>
      <p:sp>
        <p:nvSpPr>
          <p:cNvPr id="5" name="Дата 4"/>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365024158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a:t>Образец заголовка</a:t>
            </a:r>
          </a:p>
        </p:txBody>
      </p:sp>
      <p:sp>
        <p:nvSpPr>
          <p:cNvPr id="3" name="Вертикальный текст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198139297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839200" y="274639"/>
            <a:ext cx="2743200" cy="5851525"/>
          </a:xfrm>
        </p:spPr>
        <p:txBody>
          <a:bodyPr vert="eaVert"/>
          <a:lstStyle/>
          <a:p>
            <a:r>
              <a:rPr lang="ru-RU"/>
              <a:t>Образец заголовка</a:t>
            </a:r>
          </a:p>
        </p:txBody>
      </p:sp>
      <p:sp>
        <p:nvSpPr>
          <p:cNvPr id="3" name="Вертикальный текст 2"/>
          <p:cNvSpPr>
            <a:spLocks noGrp="1"/>
          </p:cNvSpPr>
          <p:nvPr>
            <p:ph type="body" orient="vert" idx="1"/>
          </p:nvPr>
        </p:nvSpPr>
        <p:spPr>
          <a:xfrm>
            <a:off x="609600" y="274639"/>
            <a:ext cx="8026400" cy="5851525"/>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10"/>
          </p:nvPr>
        </p:nvSpPr>
        <p:spPr/>
        <p:txBody>
          <a:bodyPr/>
          <a:lstStyle/>
          <a:p>
            <a:fld id="{E7DD92CB-FE1A-4937-8D68-D4B9FE74A6BE}" type="datetimeFigureOut">
              <a:rPr lang="ru-RU" smtClean="0"/>
              <a:pPr/>
              <a:t>20.02.2020</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CECC00C-D3F5-447C-B738-CBD857FECBFF}" type="slidenum">
              <a:rPr lang="ru-RU" smtClean="0"/>
              <a:pPr/>
              <a:t>‹Nr.›</a:t>
            </a:fld>
            <a:endParaRPr lang="ru-RU"/>
          </a:p>
        </p:txBody>
      </p:sp>
    </p:spTree>
    <p:extLst>
      <p:ext uri="{BB962C8B-B14F-4D97-AF65-F5344CB8AC3E}">
        <p14:creationId xmlns:p14="http://schemas.microsoft.com/office/powerpoint/2010/main" val="615186999"/>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90"/>
            <a:ext cx="10363200" cy="1470025"/>
          </a:xfrm>
          <a:prstGeom prst="rect">
            <a:avLst/>
          </a:prstGeom>
        </p:spPr>
        <p:txBody>
          <a:bodyPr lIns="90989" tIns="45509" rIns="90989" bIns="45509"/>
          <a:lstStyle/>
          <a:p>
            <a:r>
              <a:rPr lang="de-DE"/>
              <a:t>Click to edit Master title style</a:t>
            </a:r>
            <a:endParaRPr lang="en-US"/>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4957" indent="0" algn="ctr">
              <a:buNone/>
              <a:defRPr>
                <a:solidFill>
                  <a:schemeClr val="tx1">
                    <a:tint val="75000"/>
                  </a:schemeClr>
                </a:solidFill>
              </a:defRPr>
            </a:lvl2pPr>
            <a:lvl3pPr marL="909922" indent="0" algn="ctr">
              <a:buNone/>
              <a:defRPr>
                <a:solidFill>
                  <a:schemeClr val="tx1">
                    <a:tint val="75000"/>
                  </a:schemeClr>
                </a:solidFill>
              </a:defRPr>
            </a:lvl3pPr>
            <a:lvl4pPr marL="1364877" indent="0" algn="ctr">
              <a:buNone/>
              <a:defRPr>
                <a:solidFill>
                  <a:schemeClr val="tx1">
                    <a:tint val="75000"/>
                  </a:schemeClr>
                </a:solidFill>
              </a:defRPr>
            </a:lvl4pPr>
            <a:lvl5pPr marL="1819839" indent="0" algn="ctr">
              <a:buNone/>
              <a:defRPr>
                <a:solidFill>
                  <a:schemeClr val="tx1">
                    <a:tint val="75000"/>
                  </a:schemeClr>
                </a:solidFill>
              </a:defRPr>
            </a:lvl5pPr>
            <a:lvl6pPr marL="2274804" indent="0" algn="ctr">
              <a:buNone/>
              <a:defRPr>
                <a:solidFill>
                  <a:schemeClr val="tx1">
                    <a:tint val="75000"/>
                  </a:schemeClr>
                </a:solidFill>
              </a:defRPr>
            </a:lvl6pPr>
            <a:lvl7pPr marL="2729754" indent="0" algn="ctr">
              <a:buNone/>
              <a:defRPr>
                <a:solidFill>
                  <a:schemeClr val="tx1">
                    <a:tint val="75000"/>
                  </a:schemeClr>
                </a:solidFill>
              </a:defRPr>
            </a:lvl7pPr>
            <a:lvl8pPr marL="3184720" indent="0" algn="ctr">
              <a:buNone/>
              <a:defRPr>
                <a:solidFill>
                  <a:schemeClr val="tx1">
                    <a:tint val="75000"/>
                  </a:schemeClr>
                </a:solidFill>
              </a:defRPr>
            </a:lvl8pPr>
            <a:lvl9pPr marL="3639680" indent="0" algn="ctr">
              <a:buNone/>
              <a:defRPr>
                <a:solidFill>
                  <a:schemeClr val="tx1">
                    <a:tint val="75000"/>
                  </a:schemeClr>
                </a:solidFill>
              </a:defRPr>
            </a:lvl9pPr>
          </a:lstStyle>
          <a:p>
            <a:r>
              <a:rPr lang="de-DE"/>
              <a:t>Click to edit Master subtitle style</a:t>
            </a:r>
            <a:endParaRPr lang="en-US"/>
          </a:p>
        </p:txBody>
      </p:sp>
      <p:sp>
        <p:nvSpPr>
          <p:cNvPr id="4" name="Date Placeholder 3"/>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3706196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389717" y="4800600"/>
            <a:ext cx="7315200" cy="566738"/>
          </a:xfrm>
        </p:spPr>
        <p:txBody>
          <a:bodyPr anchor="b"/>
          <a:lstStyle>
            <a:lvl1pPr algn="l">
              <a:defRPr sz="2400" b="1"/>
            </a:lvl1pPr>
          </a:lstStyle>
          <a:p>
            <a:r>
              <a:rPr lang="ru-RU"/>
              <a:t>Образец заголовка</a:t>
            </a:r>
          </a:p>
        </p:txBody>
      </p:sp>
      <p:sp>
        <p:nvSpPr>
          <p:cNvPr id="3" name="Рисунок 2"/>
          <p:cNvSpPr>
            <a:spLocks noGrp="1"/>
          </p:cNvSpPr>
          <p:nvPr>
            <p:ph type="pic" idx="1"/>
          </p:nvPr>
        </p:nvSpPr>
        <p:spPr>
          <a:xfrm>
            <a:off x="2389717" y="612775"/>
            <a:ext cx="7315200" cy="4114800"/>
          </a:xfrm>
        </p:spPr>
        <p:txBody>
          <a:bodyPr/>
          <a:lstStyle>
            <a:lvl1pPr marL="0" indent="0">
              <a:buNone/>
              <a:defRPr sz="3840"/>
            </a:lvl1pPr>
            <a:lvl2pPr marL="548629" indent="0">
              <a:buNone/>
              <a:defRPr sz="3360"/>
            </a:lvl2pPr>
            <a:lvl3pPr marL="1097258" indent="0">
              <a:buNone/>
              <a:defRPr sz="2880"/>
            </a:lvl3pPr>
            <a:lvl4pPr marL="1645888" indent="0">
              <a:buNone/>
              <a:defRPr sz="2400"/>
            </a:lvl4pPr>
            <a:lvl5pPr marL="2194517" indent="0">
              <a:buNone/>
              <a:defRPr sz="2400"/>
            </a:lvl5pPr>
            <a:lvl6pPr marL="2743146" indent="0">
              <a:buNone/>
              <a:defRPr sz="2400"/>
            </a:lvl6pPr>
            <a:lvl7pPr marL="3291775" indent="0">
              <a:buNone/>
              <a:defRPr sz="2400"/>
            </a:lvl7pPr>
            <a:lvl8pPr marL="3840403" indent="0">
              <a:buNone/>
              <a:defRPr sz="2400"/>
            </a:lvl8pPr>
            <a:lvl9pPr marL="4389031" indent="0">
              <a:buNone/>
              <a:defRPr sz="2400"/>
            </a:lvl9pPr>
          </a:lstStyle>
          <a:p>
            <a:pPr lvl="0"/>
            <a:r>
              <a:rPr lang="ru-RU" noProof="0"/>
              <a:t>Вставка рисунка</a:t>
            </a:r>
          </a:p>
        </p:txBody>
      </p:sp>
      <p:sp>
        <p:nvSpPr>
          <p:cNvPr id="4" name="Текст 3"/>
          <p:cNvSpPr>
            <a:spLocks noGrp="1"/>
          </p:cNvSpPr>
          <p:nvPr>
            <p:ph type="body" sz="half" idx="2"/>
          </p:nvPr>
        </p:nvSpPr>
        <p:spPr>
          <a:xfrm>
            <a:off x="2389717" y="5367338"/>
            <a:ext cx="7315200" cy="804862"/>
          </a:xfrm>
        </p:spPr>
        <p:txBody>
          <a:bodyPr/>
          <a:lstStyle>
            <a:lvl1pPr marL="0" indent="0">
              <a:buNone/>
              <a:defRPr sz="1680"/>
            </a:lvl1pPr>
            <a:lvl2pPr marL="548629" indent="0">
              <a:buNone/>
              <a:defRPr sz="1440"/>
            </a:lvl2pPr>
            <a:lvl3pPr marL="1097258" indent="0">
              <a:buNone/>
              <a:defRPr sz="1200"/>
            </a:lvl3pPr>
            <a:lvl4pPr marL="1645888" indent="0">
              <a:buNone/>
              <a:defRPr sz="1080"/>
            </a:lvl4pPr>
            <a:lvl5pPr marL="2194517" indent="0">
              <a:buNone/>
              <a:defRPr sz="1080"/>
            </a:lvl5pPr>
            <a:lvl6pPr marL="2743146" indent="0">
              <a:buNone/>
              <a:defRPr sz="1080"/>
            </a:lvl6pPr>
            <a:lvl7pPr marL="3291775" indent="0">
              <a:buNone/>
              <a:defRPr sz="1080"/>
            </a:lvl7pPr>
            <a:lvl8pPr marL="3840403" indent="0">
              <a:buNone/>
              <a:defRPr sz="1080"/>
            </a:lvl8pPr>
            <a:lvl9pPr marL="4389031" indent="0">
              <a:buNone/>
              <a:defRPr sz="1080"/>
            </a:lvl9pPr>
          </a:lstStyle>
          <a:p>
            <a:pPr lvl="0"/>
            <a:r>
              <a:rPr lang="ru-RU"/>
              <a:t>Образец текста</a:t>
            </a:r>
          </a:p>
        </p:txBody>
      </p:sp>
      <p:sp>
        <p:nvSpPr>
          <p:cNvPr id="5" name="Rectangle 4"/>
          <p:cNvSpPr>
            <a:spLocks noGrp="1" noChangeArrowheads="1"/>
          </p:cNvSpPr>
          <p:nvPr>
            <p:ph type="dt" idx="10"/>
          </p:nvPr>
        </p:nvSpPr>
        <p:spPr>
          <a:ln/>
        </p:spPr>
        <p:txBody>
          <a:bodyPr/>
          <a:lstStyle>
            <a:lvl1pPr>
              <a:defRPr/>
            </a:lvl1pPr>
          </a:lstStyle>
          <a:p>
            <a:pPr>
              <a:defRPr/>
            </a:pPr>
            <a:endParaRPr lang="en-US"/>
          </a:p>
        </p:txBody>
      </p:sp>
      <p:sp>
        <p:nvSpPr>
          <p:cNvPr id="6" name="Rectangle 5"/>
          <p:cNvSpPr>
            <a:spLocks noGrp="1" noChangeArrowheads="1"/>
          </p:cNvSpPr>
          <p:nvPr>
            <p:ph type="ftr" idx="11"/>
          </p:nvPr>
        </p:nvSpPr>
        <p:spPr>
          <a:ln/>
        </p:spPr>
        <p:txBody>
          <a:bodyPr/>
          <a:lstStyle>
            <a:lvl1pPr>
              <a:defRPr/>
            </a:lvl1pPr>
          </a:lstStyle>
          <a:p>
            <a:pPr>
              <a:defRPr/>
            </a:pPr>
            <a:endParaRPr lang="en-US"/>
          </a:p>
        </p:txBody>
      </p:sp>
      <p:sp>
        <p:nvSpPr>
          <p:cNvPr id="7" name="Rectangle 6"/>
          <p:cNvSpPr>
            <a:spLocks noGrp="1" noChangeArrowheads="1"/>
          </p:cNvSpPr>
          <p:nvPr>
            <p:ph type="sldNum" idx="12"/>
          </p:nvPr>
        </p:nvSpPr>
        <p:spPr>
          <a:ln/>
        </p:spPr>
        <p:txBody>
          <a:bodyPr/>
          <a:lstStyle>
            <a:lvl1pPr>
              <a:defRPr/>
            </a:lvl1pPr>
          </a:lstStyle>
          <a:p>
            <a:pPr>
              <a:defRPr/>
            </a:pPr>
            <a:fld id="{96D905D1-F835-4F91-B70F-6BBBEB2E393D}" type="slidenum">
              <a:rPr lang="en-US" altLang="ru-RU"/>
              <a:pPr>
                <a:defRPr/>
              </a:pPr>
              <a:t>‹Nr.›</a:t>
            </a:fld>
            <a:endParaRPr lang="en-US" altLang="ru-RU"/>
          </a:p>
        </p:txBody>
      </p:sp>
    </p:spTree>
    <p:extLst>
      <p:ext uri="{BB962C8B-B14F-4D97-AF65-F5344CB8AC3E}">
        <p14:creationId xmlns:p14="http://schemas.microsoft.com/office/powerpoint/2010/main" val="3607036728"/>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p>
            <a:r>
              <a:rPr lang="de-DE" dirty="0"/>
              <a:t>Click </a:t>
            </a:r>
            <a:r>
              <a:rPr lang="de-DE" dirty="0" err="1"/>
              <a:t>to</a:t>
            </a:r>
            <a:r>
              <a:rPr lang="de-DE" dirty="0"/>
              <a:t> </a:t>
            </a:r>
            <a:r>
              <a:rPr lang="de-DE" dirty="0" err="1"/>
              <a:t>edit</a:t>
            </a:r>
            <a:r>
              <a:rPr lang="de-DE" dirty="0"/>
              <a:t> Master title style</a:t>
            </a:r>
            <a:endParaRPr lang="en-US" dirty="0"/>
          </a:p>
        </p:txBody>
      </p:sp>
      <p:sp>
        <p:nvSpPr>
          <p:cNvPr id="3" name="Content Placeholder 2"/>
          <p:cNvSpPr>
            <a:spLocks noGrp="1"/>
          </p:cNvSpPr>
          <p:nvPr>
            <p:ph idx="1"/>
          </p:nvPr>
        </p:nvSpPr>
        <p:spPr/>
        <p:txBody>
          <a:body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Date Placeholder 3"/>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298118305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7006"/>
            <a:ext cx="10363200" cy="1362075"/>
          </a:xfrm>
          <a:prstGeom prst="rect">
            <a:avLst/>
          </a:prstGeom>
        </p:spPr>
        <p:txBody>
          <a:bodyPr lIns="90989" tIns="45509" rIns="90989" bIns="45509" anchor="t"/>
          <a:lstStyle>
            <a:lvl1pPr algn="l">
              <a:defRPr sz="4000" b="1" cap="all"/>
            </a:lvl1pPr>
          </a:lstStyle>
          <a:p>
            <a:r>
              <a:rPr lang="de-DE"/>
              <a:t>Click to edit Master title style</a:t>
            </a:r>
            <a:endParaRPr lang="en-US"/>
          </a:p>
        </p:txBody>
      </p:sp>
      <p:sp>
        <p:nvSpPr>
          <p:cNvPr id="3" name="Text Placeholder 2"/>
          <p:cNvSpPr>
            <a:spLocks noGrp="1"/>
          </p:cNvSpPr>
          <p:nvPr>
            <p:ph type="body" idx="1"/>
          </p:nvPr>
        </p:nvSpPr>
        <p:spPr>
          <a:xfrm>
            <a:off x="963084" y="2906754"/>
            <a:ext cx="10363200" cy="1500187"/>
          </a:xfrm>
        </p:spPr>
        <p:txBody>
          <a:bodyPr anchor="b"/>
          <a:lstStyle>
            <a:lvl1pPr marL="0" indent="0">
              <a:buNone/>
              <a:defRPr sz="2000">
                <a:solidFill>
                  <a:schemeClr val="tx1">
                    <a:tint val="75000"/>
                  </a:schemeClr>
                </a:solidFill>
              </a:defRPr>
            </a:lvl1pPr>
            <a:lvl2pPr marL="454957" indent="0">
              <a:buNone/>
              <a:defRPr sz="1800">
                <a:solidFill>
                  <a:schemeClr val="tx1">
                    <a:tint val="75000"/>
                  </a:schemeClr>
                </a:solidFill>
              </a:defRPr>
            </a:lvl2pPr>
            <a:lvl3pPr marL="909922" indent="0">
              <a:buNone/>
              <a:defRPr sz="1600">
                <a:solidFill>
                  <a:schemeClr val="tx1">
                    <a:tint val="75000"/>
                  </a:schemeClr>
                </a:solidFill>
              </a:defRPr>
            </a:lvl3pPr>
            <a:lvl4pPr marL="1364877" indent="0">
              <a:buNone/>
              <a:defRPr sz="1400">
                <a:solidFill>
                  <a:schemeClr val="tx1">
                    <a:tint val="75000"/>
                  </a:schemeClr>
                </a:solidFill>
              </a:defRPr>
            </a:lvl4pPr>
            <a:lvl5pPr marL="1819839" indent="0">
              <a:buNone/>
              <a:defRPr sz="1400">
                <a:solidFill>
                  <a:schemeClr val="tx1">
                    <a:tint val="75000"/>
                  </a:schemeClr>
                </a:solidFill>
              </a:defRPr>
            </a:lvl5pPr>
            <a:lvl6pPr marL="2274804" indent="0">
              <a:buNone/>
              <a:defRPr sz="1400">
                <a:solidFill>
                  <a:schemeClr val="tx1">
                    <a:tint val="75000"/>
                  </a:schemeClr>
                </a:solidFill>
              </a:defRPr>
            </a:lvl6pPr>
            <a:lvl7pPr marL="2729754" indent="0">
              <a:buNone/>
              <a:defRPr sz="1400">
                <a:solidFill>
                  <a:schemeClr val="tx1">
                    <a:tint val="75000"/>
                  </a:schemeClr>
                </a:solidFill>
              </a:defRPr>
            </a:lvl7pPr>
            <a:lvl8pPr marL="3184720" indent="0">
              <a:buNone/>
              <a:defRPr sz="1400">
                <a:solidFill>
                  <a:schemeClr val="tx1">
                    <a:tint val="75000"/>
                  </a:schemeClr>
                </a:solidFill>
              </a:defRPr>
            </a:lvl8pPr>
            <a:lvl9pPr marL="3639680" indent="0">
              <a:buNone/>
              <a:defRPr sz="1400">
                <a:solidFill>
                  <a:schemeClr val="tx1">
                    <a:tint val="75000"/>
                  </a:schemeClr>
                </a:solidFill>
              </a:defRPr>
            </a:lvl9pPr>
          </a:lstStyle>
          <a:p>
            <a:pPr lvl="0"/>
            <a:r>
              <a:rPr lang="de-DE"/>
              <a:t>Click to edit Master text styles</a:t>
            </a:r>
          </a:p>
        </p:txBody>
      </p:sp>
      <p:sp>
        <p:nvSpPr>
          <p:cNvPr id="4" name="Date Placeholder 3"/>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065237984"/>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p>
            <a:r>
              <a:rPr lang="de-DE"/>
              <a:t>Click to edit Master title style</a:t>
            </a:r>
            <a:endParaRPr lang="en-US"/>
          </a:p>
        </p:txBody>
      </p:sp>
      <p:sp>
        <p:nvSpPr>
          <p:cNvPr id="3" name="Content Placeholder 2"/>
          <p:cNvSpPr>
            <a:spLocks noGrp="1"/>
          </p:cNvSpPr>
          <p:nvPr>
            <p:ph sz="half" idx="1"/>
          </p:nvPr>
        </p:nvSpPr>
        <p:spPr>
          <a:xfrm>
            <a:off x="609602"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Content Placeholder 3"/>
          <p:cNvSpPr>
            <a:spLocks noGrp="1"/>
          </p:cNvSpPr>
          <p:nvPr>
            <p:ph sz="half" idx="2"/>
          </p:nvPr>
        </p:nvSpPr>
        <p:spPr>
          <a:xfrm>
            <a:off x="6197600" y="1600247"/>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Date Placeholder 4"/>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48628587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lvl1pPr>
              <a:defRPr/>
            </a:lvl1pPr>
          </a:lstStyle>
          <a:p>
            <a:r>
              <a:rPr lang="de-DE"/>
              <a:t>Click to edit Master title style</a:t>
            </a:r>
            <a:endParaRPr lang="en-US"/>
          </a:p>
        </p:txBody>
      </p:sp>
      <p:sp>
        <p:nvSpPr>
          <p:cNvPr id="3" name="Text Placeholder 2"/>
          <p:cNvSpPr>
            <a:spLocks noGrp="1"/>
          </p:cNvSpPr>
          <p:nvPr>
            <p:ph type="body" idx="1"/>
          </p:nvPr>
        </p:nvSpPr>
        <p:spPr>
          <a:xfrm>
            <a:off x="609616" y="1535113"/>
            <a:ext cx="5386917"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Click to edit Master text styles</a:t>
            </a:r>
          </a:p>
        </p:txBody>
      </p:sp>
      <p:sp>
        <p:nvSpPr>
          <p:cNvPr id="4" name="Content Placeholder 3"/>
          <p:cNvSpPr>
            <a:spLocks noGrp="1"/>
          </p:cNvSpPr>
          <p:nvPr>
            <p:ph sz="half" idx="2"/>
          </p:nvPr>
        </p:nvSpPr>
        <p:spPr>
          <a:xfrm>
            <a:off x="609616"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5" name="Text Placeholder 4"/>
          <p:cNvSpPr>
            <a:spLocks noGrp="1"/>
          </p:cNvSpPr>
          <p:nvPr>
            <p:ph type="body" sz="quarter" idx="3"/>
          </p:nvPr>
        </p:nvSpPr>
        <p:spPr>
          <a:xfrm>
            <a:off x="6193410" y="1535113"/>
            <a:ext cx="5389033" cy="639762"/>
          </a:xfrm>
        </p:spPr>
        <p:txBody>
          <a:bodyPr anchor="b"/>
          <a:lstStyle>
            <a:lvl1pPr marL="0" indent="0">
              <a:buNone/>
              <a:defRPr sz="2400" b="1"/>
            </a:lvl1pPr>
            <a:lvl2pPr marL="454957" indent="0">
              <a:buNone/>
              <a:defRPr sz="2000" b="1"/>
            </a:lvl2pPr>
            <a:lvl3pPr marL="909922" indent="0">
              <a:buNone/>
              <a:defRPr sz="1800" b="1"/>
            </a:lvl3pPr>
            <a:lvl4pPr marL="1364877" indent="0">
              <a:buNone/>
              <a:defRPr sz="1600" b="1"/>
            </a:lvl4pPr>
            <a:lvl5pPr marL="1819839" indent="0">
              <a:buNone/>
              <a:defRPr sz="1600" b="1"/>
            </a:lvl5pPr>
            <a:lvl6pPr marL="2274804" indent="0">
              <a:buNone/>
              <a:defRPr sz="1600" b="1"/>
            </a:lvl6pPr>
            <a:lvl7pPr marL="2729754" indent="0">
              <a:buNone/>
              <a:defRPr sz="1600" b="1"/>
            </a:lvl7pPr>
            <a:lvl8pPr marL="3184720" indent="0">
              <a:buNone/>
              <a:defRPr sz="1600" b="1"/>
            </a:lvl8pPr>
            <a:lvl9pPr marL="3639680" indent="0">
              <a:buNone/>
              <a:defRPr sz="1600" b="1"/>
            </a:lvl9pPr>
          </a:lstStyle>
          <a:p>
            <a:pPr lvl="0"/>
            <a:r>
              <a:rPr lang="de-DE"/>
              <a:t>Click to edit Master text styles</a:t>
            </a:r>
          </a:p>
        </p:txBody>
      </p:sp>
      <p:sp>
        <p:nvSpPr>
          <p:cNvPr id="6" name="Content Placeholder 5"/>
          <p:cNvSpPr>
            <a:spLocks noGrp="1"/>
          </p:cNvSpPr>
          <p:nvPr>
            <p:ph sz="quarter" idx="4"/>
          </p:nvPr>
        </p:nvSpPr>
        <p:spPr>
          <a:xfrm>
            <a:off x="6193410"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7" name="Date Placeholder 6"/>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628277288"/>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a:prstGeom prst="rect">
            <a:avLst/>
          </a:prstGeom>
        </p:spPr>
        <p:txBody>
          <a:bodyPr lIns="90989" tIns="45509" rIns="90989" bIns="45509"/>
          <a:lstStyle/>
          <a:p>
            <a:r>
              <a:rPr lang="de-DE"/>
              <a:t>Click to edit Master title style</a:t>
            </a:r>
            <a:endParaRPr lang="en-US"/>
          </a:p>
        </p:txBody>
      </p:sp>
      <p:sp>
        <p:nvSpPr>
          <p:cNvPr id="3" name="Date Placeholder 2"/>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416786878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3861366330"/>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a:prstGeom prst="rect">
            <a:avLst/>
          </a:prstGeom>
        </p:spPr>
        <p:txBody>
          <a:bodyPr lIns="90989" tIns="45509" rIns="90989" bIns="45509" anchor="b"/>
          <a:lstStyle>
            <a:lvl1pPr algn="l">
              <a:defRPr sz="2000" b="1"/>
            </a:lvl1pPr>
          </a:lstStyle>
          <a:p>
            <a:r>
              <a:rPr lang="de-DE"/>
              <a:t>Click to edit Master title style</a:t>
            </a:r>
            <a:endParaRPr lang="en-US"/>
          </a:p>
        </p:txBody>
      </p:sp>
      <p:sp>
        <p:nvSpPr>
          <p:cNvPr id="3" name="Content Placeholder 2"/>
          <p:cNvSpPr>
            <a:spLocks noGrp="1"/>
          </p:cNvSpPr>
          <p:nvPr>
            <p:ph idx="1"/>
          </p:nvPr>
        </p:nvSpPr>
        <p:spPr>
          <a:xfrm>
            <a:off x="4766774" y="273156"/>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endParaRPr lang="en-US"/>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4957" indent="0">
              <a:buNone/>
              <a:defRPr sz="1200"/>
            </a:lvl2pPr>
            <a:lvl3pPr marL="909922" indent="0">
              <a:buNone/>
              <a:defRPr sz="1000"/>
            </a:lvl3pPr>
            <a:lvl4pPr marL="1364877" indent="0">
              <a:buNone/>
              <a:defRPr sz="900"/>
            </a:lvl4pPr>
            <a:lvl5pPr marL="1819839" indent="0">
              <a:buNone/>
              <a:defRPr sz="900"/>
            </a:lvl5pPr>
            <a:lvl6pPr marL="2274804" indent="0">
              <a:buNone/>
              <a:defRPr sz="900"/>
            </a:lvl6pPr>
            <a:lvl7pPr marL="2729754" indent="0">
              <a:buNone/>
              <a:defRPr sz="900"/>
            </a:lvl7pPr>
            <a:lvl8pPr marL="3184720" indent="0">
              <a:buNone/>
              <a:defRPr sz="900"/>
            </a:lvl8pPr>
            <a:lvl9pPr marL="3639680" indent="0">
              <a:buNone/>
              <a:defRPr sz="900"/>
            </a:lvl9pPr>
          </a:lstStyle>
          <a:p>
            <a:pPr lvl="0"/>
            <a:r>
              <a:rPr lang="de-DE"/>
              <a:t>Click to edit Master text styles</a:t>
            </a:r>
          </a:p>
        </p:txBody>
      </p:sp>
      <p:sp>
        <p:nvSpPr>
          <p:cNvPr id="5" name="Date Placeholder 4"/>
          <p:cNvSpPr>
            <a:spLocks noGrp="1"/>
          </p:cNvSpPr>
          <p:nvPr>
            <p:ph type="dt" sz="half" idx="10"/>
          </p:nvPr>
        </p:nvSpPr>
        <p:spPr/>
        <p:txBody>
          <a:body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spTree>
    <p:extLst>
      <p:ext uri="{BB962C8B-B14F-4D97-AF65-F5344CB8AC3E}">
        <p14:creationId xmlns:p14="http://schemas.microsoft.com/office/powerpoint/2010/main" val="13641783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3.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jpe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3.xml"/><Relationship Id="rId3" Type="http://schemas.openxmlformats.org/officeDocument/2006/relationships/slideLayout" Target="../slideLayouts/slideLayout48.xml"/><Relationship Id="rId7" Type="http://schemas.openxmlformats.org/officeDocument/2006/relationships/slideLayout" Target="../slideLayouts/slideLayout52.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5" Type="http://schemas.openxmlformats.org/officeDocument/2006/relationships/slideLayout" Target="../slideLayouts/slideLayout50.xml"/><Relationship Id="rId4" Type="http://schemas.openxmlformats.org/officeDocument/2006/relationships/slideLayout" Target="../slideLayouts/slideLayout49.xml"/><Relationship Id="rId9"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heme" Target="../theme/theme5.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slideLayout" Target="../slideLayouts/slideLayout65.x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slideLayout" Target="../slideLayouts/slideLayout64.xml"/><Relationship Id="rId5" Type="http://schemas.openxmlformats.org/officeDocument/2006/relationships/slideLayout" Target="../slideLayouts/slideLayout58.xml"/><Relationship Id="rId15" Type="http://schemas.openxmlformats.org/officeDocument/2006/relationships/image" Target="../media/image7.png"/><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image" Target="../media/image6.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theme" Target="../theme/theme6.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5" Type="http://schemas.openxmlformats.org/officeDocument/2006/relationships/image" Target="../media/image7.png"/><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image" Target="../media/image6.jpe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5.xml"/><Relationship Id="rId3" Type="http://schemas.openxmlformats.org/officeDocument/2006/relationships/slideLayout" Target="../slideLayouts/slideLayout80.xml"/><Relationship Id="rId7" Type="http://schemas.openxmlformats.org/officeDocument/2006/relationships/slideLayout" Target="../slideLayouts/slideLayout84.xml"/><Relationship Id="rId12" Type="http://schemas.openxmlformats.org/officeDocument/2006/relationships/theme" Target="../theme/theme7.xml"/><Relationship Id="rId2" Type="http://schemas.openxmlformats.org/officeDocument/2006/relationships/slideLayout" Target="../slideLayouts/slideLayout79.xml"/><Relationship Id="rId1" Type="http://schemas.openxmlformats.org/officeDocument/2006/relationships/slideLayout" Target="../slideLayouts/slideLayout78.xml"/><Relationship Id="rId6" Type="http://schemas.openxmlformats.org/officeDocument/2006/relationships/slideLayout" Target="../slideLayouts/slideLayout83.xml"/><Relationship Id="rId11" Type="http://schemas.openxmlformats.org/officeDocument/2006/relationships/slideLayout" Target="../slideLayouts/slideLayout88.xml"/><Relationship Id="rId5" Type="http://schemas.openxmlformats.org/officeDocument/2006/relationships/slideLayout" Target="../slideLayouts/slideLayout82.xml"/><Relationship Id="rId10" Type="http://schemas.openxmlformats.org/officeDocument/2006/relationships/slideLayout" Target="../slideLayouts/slideLayout87.xml"/><Relationship Id="rId4" Type="http://schemas.openxmlformats.org/officeDocument/2006/relationships/slideLayout" Target="../slideLayouts/slideLayout81.xml"/><Relationship Id="rId9" Type="http://schemas.openxmlformats.org/officeDocument/2006/relationships/slideLayout" Target="../slideLayouts/slideLayout86.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6.xml"/><Relationship Id="rId3" Type="http://schemas.openxmlformats.org/officeDocument/2006/relationships/slideLayout" Target="../slideLayouts/slideLayout91.xml"/><Relationship Id="rId7" Type="http://schemas.openxmlformats.org/officeDocument/2006/relationships/slideLayout" Target="../slideLayouts/slideLayout95.xml"/><Relationship Id="rId2" Type="http://schemas.openxmlformats.org/officeDocument/2006/relationships/slideLayout" Target="../slideLayouts/slideLayout90.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image" Target="../media/image9.png"/><Relationship Id="rId5" Type="http://schemas.openxmlformats.org/officeDocument/2006/relationships/slideLayout" Target="../slideLayouts/slideLayout93.xml"/><Relationship Id="rId10" Type="http://schemas.openxmlformats.org/officeDocument/2006/relationships/image" Target="../media/image8.jpeg"/><Relationship Id="rId4" Type="http://schemas.openxmlformats.org/officeDocument/2006/relationships/slideLayout" Target="../slideLayouts/slideLayout92.xml"/><Relationship Id="rId9" Type="http://schemas.openxmlformats.org/officeDocument/2006/relationships/theme" Target="../theme/theme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17410" name="Picture 1"/>
          <p:cNvPicPr>
            <a:picLocks noChangeAspect="1" noChangeArrowheads="1"/>
          </p:cNvPicPr>
          <p:nvPr/>
        </p:nvPicPr>
        <p:blipFill>
          <a:blip r:embed="rId22">
            <a:extLst>
              <a:ext uri="{28A0092B-C50C-407E-A947-70E740481C1C}">
                <a14:useLocalDpi xmlns:a14="http://schemas.microsoft.com/office/drawing/2010/main" val="0"/>
              </a:ext>
            </a:extLst>
          </a:blip>
          <a:srcRect l="-2" r="313"/>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7411" name="Rectangle 2"/>
          <p:cNvSpPr>
            <a:spLocks noGrp="1" noChangeArrowheads="1"/>
          </p:cNvSpPr>
          <p:nvPr>
            <p:ph type="title"/>
          </p:nvPr>
        </p:nvSpPr>
        <p:spPr bwMode="auto">
          <a:xfrm>
            <a:off x="2874963" y="273050"/>
            <a:ext cx="6442075" cy="857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bodyPr>
          <a:lstStyle/>
          <a:p>
            <a:pPr lvl="0"/>
            <a:r>
              <a:rPr lang="en-GB" altLang="ru-RU"/>
              <a:t>Click to edit the title text format</a:t>
            </a:r>
          </a:p>
        </p:txBody>
      </p:sp>
      <p:sp>
        <p:nvSpPr>
          <p:cNvPr id="17412" name="Rectangle 3"/>
          <p:cNvSpPr>
            <a:spLocks noGrp="1" noChangeArrowheads="1"/>
          </p:cNvSpPr>
          <p:nvPr>
            <p:ph type="body" idx="1"/>
          </p:nvPr>
        </p:nvSpPr>
        <p:spPr bwMode="auto">
          <a:xfrm>
            <a:off x="609600" y="1606550"/>
            <a:ext cx="10726738"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25578" rIns="0" bIns="0" numCol="1" anchor="t" anchorCtr="0" compatLnSpc="1">
            <a:prstTxWarp prst="textNoShape">
              <a:avLst/>
            </a:prstTxWarp>
          </a:bodyPr>
          <a:lstStyle/>
          <a:p>
            <a:pPr lvl="0"/>
            <a:r>
              <a:rPr lang="en-GB" altLang="ru-RU"/>
              <a:t>Click to edit the outline text format</a:t>
            </a:r>
          </a:p>
          <a:p>
            <a:pPr lvl="1"/>
            <a:r>
              <a:rPr lang="en-GB" altLang="ru-RU"/>
              <a:t>Second Outline Level</a:t>
            </a:r>
          </a:p>
          <a:p>
            <a:pPr lvl="2"/>
            <a:r>
              <a:rPr lang="en-GB" altLang="ru-RU"/>
              <a:t>Third Outline Level</a:t>
            </a:r>
          </a:p>
          <a:p>
            <a:pPr lvl="3"/>
            <a:r>
              <a:rPr lang="en-GB" altLang="ru-RU"/>
              <a:t>Fourth Outline Level</a:t>
            </a:r>
          </a:p>
          <a:p>
            <a:pPr lvl="4"/>
            <a:r>
              <a:rPr lang="en-GB" altLang="ru-RU"/>
              <a:t>Fifth Outline Level</a:t>
            </a:r>
          </a:p>
          <a:p>
            <a:pPr lvl="4"/>
            <a:r>
              <a:rPr lang="en-GB" altLang="ru-RU"/>
              <a:t>Sixth Outline Level</a:t>
            </a:r>
          </a:p>
          <a:p>
            <a:pPr lvl="4"/>
            <a:r>
              <a:rPr lang="en-GB" altLang="ru-RU"/>
              <a:t>Seventh Outline Level</a:t>
            </a:r>
          </a:p>
        </p:txBody>
      </p:sp>
      <p:sp>
        <p:nvSpPr>
          <p:cNvPr id="2" name="Rectangle 4"/>
          <p:cNvSpPr>
            <a:spLocks noGrp="1" noChangeArrowheads="1"/>
          </p:cNvSpPr>
          <p:nvPr>
            <p:ph type="dt"/>
          </p:nvPr>
        </p:nvSpPr>
        <p:spPr bwMode="auto">
          <a:xfrm>
            <a:off x="609600"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eaLnBrk="1" hangingPunct="1">
              <a:buFont typeface="Times New Roman" pitchFamily="16" charset="0"/>
              <a:buNone/>
              <a:tabLst>
                <a:tab pos="539105" algn="l"/>
                <a:tab pos="1078208" algn="l"/>
                <a:tab pos="1617313" algn="l"/>
                <a:tab pos="2156417" algn="l"/>
              </a:tabLst>
              <a:defRPr sz="1680">
                <a:solidFill>
                  <a:srgbClr val="FFFFFF"/>
                </a:solidFill>
                <a:latin typeface="Times New Roman" pitchFamily="16" charset="0"/>
                <a:ea typeface="SimSun" charset="-122"/>
                <a:cs typeface="+mn-cs"/>
              </a:defRPr>
            </a:lvl1pPr>
          </a:lstStyle>
          <a:p>
            <a:pPr defTabSz="914400" fontAlgn="base">
              <a:spcBef>
                <a:spcPct val="0"/>
              </a:spcBef>
              <a:spcAft>
                <a:spcPct val="0"/>
              </a:spcAft>
              <a:defRPr/>
            </a:pPr>
            <a:endParaRPr lang="en-US"/>
          </a:p>
        </p:txBody>
      </p:sp>
      <p:sp>
        <p:nvSpPr>
          <p:cNvPr id="3077" name="Rectangle 5"/>
          <p:cNvSpPr>
            <a:spLocks noGrp="1" noChangeArrowheads="1"/>
          </p:cNvSpPr>
          <p:nvPr>
            <p:ph type="ftr"/>
          </p:nvPr>
        </p:nvSpPr>
        <p:spPr bwMode="auto">
          <a:xfrm>
            <a:off x="4170363" y="6246813"/>
            <a:ext cx="3862387"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eaLnBrk="1" hangingPunct="1">
              <a:buFont typeface="Times New Roman" pitchFamily="16" charset="0"/>
              <a:buNone/>
              <a:tabLst>
                <a:tab pos="539105" algn="l"/>
                <a:tab pos="1078208" algn="l"/>
                <a:tab pos="1617313" algn="l"/>
                <a:tab pos="2156417" algn="l"/>
                <a:tab pos="2695522" algn="l"/>
                <a:tab pos="3234625" algn="l"/>
              </a:tabLst>
              <a:defRPr sz="1680">
                <a:solidFill>
                  <a:srgbClr val="FFFFFF"/>
                </a:solidFill>
                <a:latin typeface="Times New Roman" pitchFamily="16" charset="0"/>
                <a:ea typeface="SimSun" charset="-122"/>
                <a:cs typeface="+mn-cs"/>
              </a:defRPr>
            </a:lvl1pPr>
          </a:lstStyle>
          <a:p>
            <a:pPr defTabSz="914400" fontAlgn="base">
              <a:spcBef>
                <a:spcPct val="0"/>
              </a:spcBef>
              <a:spcAft>
                <a:spcPct val="0"/>
              </a:spcAft>
              <a:defRPr/>
            </a:pPr>
            <a:endParaRPr lang="en-US"/>
          </a:p>
        </p:txBody>
      </p:sp>
      <p:sp>
        <p:nvSpPr>
          <p:cNvPr id="3078" name="Rectangle 6"/>
          <p:cNvSpPr>
            <a:spLocks noGrp="1" noChangeArrowheads="1"/>
          </p:cNvSpPr>
          <p:nvPr>
            <p:ph type="sldNum"/>
          </p:nvPr>
        </p:nvSpPr>
        <p:spPr bwMode="auto">
          <a:xfrm>
            <a:off x="8742363" y="6246813"/>
            <a:ext cx="2838450" cy="471487"/>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eaLnBrk="1" hangingPunct="1">
              <a:buFont typeface="Times New Roman" pitchFamily="18" charset="0"/>
              <a:buNone/>
              <a:tabLst>
                <a:tab pos="536575" algn="l"/>
                <a:tab pos="1076325" algn="l"/>
                <a:tab pos="1614488" algn="l"/>
                <a:tab pos="2154238" algn="l"/>
              </a:tabLst>
              <a:defRPr sz="1600">
                <a:solidFill>
                  <a:srgbClr val="FFFFFF"/>
                </a:solidFill>
                <a:latin typeface="Times New Roman" pitchFamily="18" charset="0"/>
                <a:cs typeface="Droid Sans Fallback"/>
              </a:defRPr>
            </a:lvl1pPr>
          </a:lstStyle>
          <a:p>
            <a:pPr defTabSz="914400" fontAlgn="base">
              <a:spcBef>
                <a:spcPct val="0"/>
              </a:spcBef>
              <a:spcAft>
                <a:spcPct val="0"/>
              </a:spcAft>
              <a:defRPr/>
            </a:pPr>
            <a:fld id="{69061B2B-E009-4FD7-BBC4-60D3C7C7602A}" type="slidenum">
              <a:rPr lang="en-US" altLang="ru-RU"/>
              <a:pPr defTabSz="914400" fontAlgn="base">
                <a:spcBef>
                  <a:spcPct val="0"/>
                </a:spcBef>
                <a:spcAft>
                  <a:spcPct val="0"/>
                </a:spcAft>
                <a:defRPr/>
              </a:pPr>
              <a:t>‹Nr.›</a:t>
            </a:fld>
            <a:endParaRPr lang="en-US" altLang="ru-RU"/>
          </a:p>
        </p:txBody>
      </p:sp>
      <p:sp>
        <p:nvSpPr>
          <p:cNvPr id="8"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9" name="Slide Number Placeholder 5"/>
          <p:cNvSpPr txBox="1">
            <a:spLocks/>
          </p:cNvSpPr>
          <p:nvPr userDrawn="1"/>
        </p:nvSpPr>
        <p:spPr>
          <a:xfrm>
            <a:off x="9448800" y="6564313"/>
            <a:ext cx="2743200" cy="365125"/>
          </a:xfrm>
          <a:prstGeom prst="rect">
            <a:avLst/>
          </a:prstGeom>
        </p:spPr>
        <p:txBody>
          <a:bodyPr/>
          <a:lstStyle/>
          <a:p>
            <a:pPr algn="r" defTabSz="914400" eaLnBrk="0" fontAlgn="base" hangingPunct="0">
              <a:spcBef>
                <a:spcPct val="0"/>
              </a:spcBef>
              <a:spcAft>
                <a:spcPct val="0"/>
              </a:spcAft>
              <a:defRPr/>
            </a:pPr>
            <a:fld id="{DC1E5EEF-20A1-4720-97E5-F4C39A60C3A1}" type="slidenum">
              <a:rPr lang="es-ES" altLang="ru-RU" sz="1400">
                <a:solidFill>
                  <a:srgbClr val="FFFFFF"/>
                </a:solidFill>
              </a:rPr>
              <a:pPr algn="r" defTabSz="914400" eaLnBrk="0" fontAlgn="base" hangingPunct="0">
                <a:spcBef>
                  <a:spcPct val="0"/>
                </a:spcBef>
                <a:spcAft>
                  <a:spcPct val="0"/>
                </a:spcAft>
                <a:defRPr/>
              </a:pPr>
              <a:t>‹Nr.›</a:t>
            </a:fld>
            <a:endParaRPr lang="es-ES" altLang="ru-RU" sz="1400">
              <a:solidFill>
                <a:srgbClr val="FFFFFF"/>
              </a:solidFill>
            </a:endParaRPr>
          </a:p>
        </p:txBody>
      </p:sp>
    </p:spTree>
    <p:extLst>
      <p:ext uri="{BB962C8B-B14F-4D97-AF65-F5344CB8AC3E}">
        <p14:creationId xmlns:p14="http://schemas.microsoft.com/office/powerpoint/2010/main" val="2734720909"/>
      </p:ext>
    </p:extLst>
  </p:cSld>
  <p:clrMap bg1="lt1" tx1="dk1" bg2="lt2" tx2="dk2" accent1="accent1" accent2="accent2" accent3="accent3" accent4="accent4" accent5="accent5" accent6="accent6" hlink="hlink" folHlink="folHlink"/>
  <p:sldLayoutIdLst>
    <p:sldLayoutId id="2147484252" r:id="rId1"/>
    <p:sldLayoutId id="2147484253" r:id="rId2"/>
    <p:sldLayoutId id="2147484254" r:id="rId3"/>
    <p:sldLayoutId id="2147484255" r:id="rId4"/>
    <p:sldLayoutId id="2147484256" r:id="rId5"/>
    <p:sldLayoutId id="2147484257" r:id="rId6"/>
    <p:sldLayoutId id="2147484258" r:id="rId7"/>
    <p:sldLayoutId id="2147484259" r:id="rId8"/>
    <p:sldLayoutId id="2147484260" r:id="rId9"/>
    <p:sldLayoutId id="2147484261" r:id="rId10"/>
    <p:sldLayoutId id="2147484262" r:id="rId11"/>
    <p:sldLayoutId id="2147484263" r:id="rId12"/>
    <p:sldLayoutId id="2147484264" r:id="rId13"/>
    <p:sldLayoutId id="2147484265" r:id="rId14"/>
    <p:sldLayoutId id="2147484266" r:id="rId15"/>
    <p:sldLayoutId id="2147484267" r:id="rId16"/>
    <p:sldLayoutId id="2147483873" r:id="rId17"/>
    <p:sldLayoutId id="2147483915" r:id="rId18"/>
    <p:sldLayoutId id="2147483932" r:id="rId19"/>
    <p:sldLayoutId id="2147483978" r:id="rId20"/>
  </p:sldLayoutIdLst>
  <p:txStyles>
    <p:titleStyle>
      <a:lvl1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mj-lt"/>
          <a:ea typeface="+mj-ea"/>
          <a:cs typeface="+mj-cs"/>
        </a:defRPr>
      </a:lvl1pPr>
      <a:lvl2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2pPr>
      <a:lvl3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3pPr>
      <a:lvl4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4pPr>
      <a:lvl5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5pPr>
      <a:lvl6pPr marL="3017460"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6pPr>
      <a:lvl7pPr marL="3566089"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7pPr>
      <a:lvl8pPr marL="4114718"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8pPr>
      <a:lvl9pPr marL="4663346"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9pPr>
    </p:titleStyle>
    <p:bodyStyle>
      <a:lvl1pPr marL="409575" indent="-409575" algn="l" defTabSz="536575" rtl="0" eaLnBrk="0" fontAlgn="base" hangingPunct="0">
        <a:lnSpc>
          <a:spcPct val="93000"/>
        </a:lnSpc>
        <a:spcBef>
          <a:spcPct val="0"/>
        </a:spcBef>
        <a:spcAft>
          <a:spcPts val="1550"/>
        </a:spcAft>
        <a:buClr>
          <a:srgbClr val="000000"/>
        </a:buClr>
        <a:buSzPct val="100000"/>
        <a:buFont typeface="Times New Roman" pitchFamily="18" charset="0"/>
        <a:buChar char="•"/>
        <a:defRPr sz="3400">
          <a:solidFill>
            <a:srgbClr val="FFFFFF"/>
          </a:solidFill>
          <a:latin typeface="+mn-lt"/>
          <a:ea typeface="+mn-ea"/>
          <a:cs typeface="+mn-cs"/>
        </a:defRPr>
      </a:lvl1pPr>
      <a:lvl2pPr marL="889000" indent="-339725" algn="l" defTabSz="536575" rtl="0" eaLnBrk="0" fontAlgn="base" hangingPunct="0">
        <a:lnSpc>
          <a:spcPct val="93000"/>
        </a:lnSpc>
        <a:spcBef>
          <a:spcPct val="0"/>
        </a:spcBef>
        <a:spcAft>
          <a:spcPts val="1225"/>
        </a:spcAft>
        <a:buClr>
          <a:srgbClr val="000000"/>
        </a:buClr>
        <a:buSzPct val="100000"/>
        <a:buFont typeface="Times New Roman" pitchFamily="18" charset="0"/>
        <a:buChar char="–"/>
        <a:defRPr sz="3000">
          <a:solidFill>
            <a:srgbClr val="FFFFFF"/>
          </a:solidFill>
          <a:latin typeface="+mn-lt"/>
          <a:ea typeface="+mn-ea"/>
          <a:cs typeface="+mn-cs"/>
        </a:defRPr>
      </a:lvl2pPr>
      <a:lvl3pPr marL="1368425" indent="-271463" algn="l" defTabSz="536575" rtl="0" eaLnBrk="0" fontAlgn="base" hangingPunct="0">
        <a:lnSpc>
          <a:spcPct val="93000"/>
        </a:lnSpc>
        <a:spcBef>
          <a:spcPct val="0"/>
        </a:spcBef>
        <a:spcAft>
          <a:spcPts val="925"/>
        </a:spcAft>
        <a:buClr>
          <a:srgbClr val="000000"/>
        </a:buClr>
        <a:buSzPct val="100000"/>
        <a:buFont typeface="Times New Roman" pitchFamily="18" charset="0"/>
        <a:buChar char="•"/>
        <a:defRPr sz="2600">
          <a:solidFill>
            <a:srgbClr val="FFFFFF"/>
          </a:solidFill>
          <a:latin typeface="+mn-lt"/>
          <a:ea typeface="+mn-ea"/>
          <a:cs typeface="+mn-cs"/>
        </a:defRPr>
      </a:lvl3pPr>
      <a:lvl4pPr marL="1917700" indent="-271463" algn="l" defTabSz="536575" rtl="0" eaLnBrk="0" fontAlgn="base" hangingPunct="0">
        <a:lnSpc>
          <a:spcPct val="93000"/>
        </a:lnSpc>
        <a:spcBef>
          <a:spcPct val="0"/>
        </a:spcBef>
        <a:spcAft>
          <a:spcPts val="613"/>
        </a:spcAft>
        <a:buClr>
          <a:srgbClr val="000000"/>
        </a:buClr>
        <a:buSzPct val="100000"/>
        <a:buFont typeface="Times New Roman" pitchFamily="18" charset="0"/>
        <a:buChar char="–"/>
        <a:defRPr sz="2400">
          <a:solidFill>
            <a:srgbClr val="FFFFFF"/>
          </a:solidFill>
          <a:latin typeface="+mn-lt"/>
          <a:ea typeface="+mn-ea"/>
          <a:cs typeface="+mn-cs"/>
        </a:defRPr>
      </a:lvl4pPr>
      <a:lvl5pPr marL="2466975" indent="-271463" algn="l" defTabSz="536575" rtl="0" eaLnBrk="0" fontAlgn="base" hangingPunct="0">
        <a:lnSpc>
          <a:spcPct val="93000"/>
        </a:lnSpc>
        <a:spcBef>
          <a:spcPct val="0"/>
        </a:spcBef>
        <a:spcAft>
          <a:spcPts val="300"/>
        </a:spcAft>
        <a:buClr>
          <a:srgbClr val="000000"/>
        </a:buClr>
        <a:buSzPct val="100000"/>
        <a:buFont typeface="Times New Roman" pitchFamily="18" charset="0"/>
        <a:buChar char="»"/>
        <a:defRPr sz="2400">
          <a:solidFill>
            <a:srgbClr val="FFFFFF"/>
          </a:solidFill>
          <a:latin typeface="+mn-lt"/>
          <a:ea typeface="+mn-ea"/>
          <a:cs typeface="+mn-cs"/>
        </a:defRPr>
      </a:lvl5pPr>
      <a:lvl6pPr marL="3017460" indent="-274314" algn="l" defTabSz="539105" rtl="0" eaLnBrk="1" fontAlgn="base" hangingPunct="1">
        <a:lnSpc>
          <a:spcPct val="93000"/>
        </a:lnSpc>
        <a:spcBef>
          <a:spcPct val="0"/>
        </a:spcBef>
        <a:spcAft>
          <a:spcPts val="300"/>
        </a:spcAft>
        <a:buClr>
          <a:srgbClr val="000000"/>
        </a:buClr>
        <a:buSzPct val="100000"/>
        <a:buFont typeface="Times New Roman" pitchFamily="16" charset="0"/>
        <a:defRPr>
          <a:solidFill>
            <a:srgbClr val="FFFFFF"/>
          </a:solidFill>
          <a:latin typeface="+mn-lt"/>
          <a:ea typeface="+mn-ea"/>
          <a:cs typeface="+mn-cs"/>
        </a:defRPr>
      </a:lvl6pPr>
      <a:lvl7pPr marL="3566089" indent="-274314" algn="l" defTabSz="539105" rtl="0" eaLnBrk="1" fontAlgn="base" hangingPunct="1">
        <a:lnSpc>
          <a:spcPct val="93000"/>
        </a:lnSpc>
        <a:spcBef>
          <a:spcPct val="0"/>
        </a:spcBef>
        <a:spcAft>
          <a:spcPts val="300"/>
        </a:spcAft>
        <a:buClr>
          <a:srgbClr val="000000"/>
        </a:buClr>
        <a:buSzPct val="100000"/>
        <a:buFont typeface="Times New Roman" pitchFamily="16" charset="0"/>
        <a:defRPr>
          <a:solidFill>
            <a:srgbClr val="FFFFFF"/>
          </a:solidFill>
          <a:latin typeface="+mn-lt"/>
          <a:ea typeface="+mn-ea"/>
          <a:cs typeface="+mn-cs"/>
        </a:defRPr>
      </a:lvl7pPr>
      <a:lvl8pPr marL="4114718" indent="-274314" algn="l" defTabSz="539105" rtl="0" eaLnBrk="1" fontAlgn="base" hangingPunct="1">
        <a:lnSpc>
          <a:spcPct val="93000"/>
        </a:lnSpc>
        <a:spcBef>
          <a:spcPct val="0"/>
        </a:spcBef>
        <a:spcAft>
          <a:spcPts val="300"/>
        </a:spcAft>
        <a:buClr>
          <a:srgbClr val="000000"/>
        </a:buClr>
        <a:buSzPct val="100000"/>
        <a:buFont typeface="Times New Roman" pitchFamily="16" charset="0"/>
        <a:defRPr>
          <a:solidFill>
            <a:srgbClr val="FFFFFF"/>
          </a:solidFill>
          <a:latin typeface="+mn-lt"/>
          <a:ea typeface="+mn-ea"/>
          <a:cs typeface="+mn-cs"/>
        </a:defRPr>
      </a:lvl8pPr>
      <a:lvl9pPr marL="4663346" indent="-274314" algn="l" defTabSz="539105" rtl="0" eaLnBrk="1" fontAlgn="base" hangingPunct="1">
        <a:lnSpc>
          <a:spcPct val="93000"/>
        </a:lnSpc>
        <a:spcBef>
          <a:spcPct val="0"/>
        </a:spcBef>
        <a:spcAft>
          <a:spcPts val="300"/>
        </a:spcAft>
        <a:buClr>
          <a:srgbClr val="000000"/>
        </a:buClr>
        <a:buSzPct val="100000"/>
        <a:buFont typeface="Times New Roman" pitchFamily="16" charset="0"/>
        <a:defRPr>
          <a:solidFill>
            <a:srgbClr val="FFFFFF"/>
          </a:solidFill>
          <a:latin typeface="+mn-lt"/>
          <a:ea typeface="+mn-ea"/>
          <a:cs typeface="+mn-cs"/>
        </a:defRPr>
      </a:lvl9pPr>
    </p:bodyStyle>
    <p:otherStyle>
      <a:defPPr>
        <a:defRPr lang="ru-RU"/>
      </a:defPPr>
      <a:lvl1pPr marL="0" algn="l" defTabSz="1097258" rtl="0" eaLnBrk="1" latinLnBrk="0" hangingPunct="1">
        <a:defRPr sz="2160" kern="1200">
          <a:solidFill>
            <a:schemeClr val="tx1"/>
          </a:solidFill>
          <a:latin typeface="+mn-lt"/>
          <a:ea typeface="+mn-ea"/>
          <a:cs typeface="+mn-cs"/>
        </a:defRPr>
      </a:lvl1pPr>
      <a:lvl2pPr marL="548629" algn="l" defTabSz="1097258" rtl="0" eaLnBrk="1" latinLnBrk="0" hangingPunct="1">
        <a:defRPr sz="2160" kern="1200">
          <a:solidFill>
            <a:schemeClr val="tx1"/>
          </a:solidFill>
          <a:latin typeface="+mn-lt"/>
          <a:ea typeface="+mn-ea"/>
          <a:cs typeface="+mn-cs"/>
        </a:defRPr>
      </a:lvl2pPr>
      <a:lvl3pPr marL="1097258" algn="l" defTabSz="1097258" rtl="0" eaLnBrk="1" latinLnBrk="0" hangingPunct="1">
        <a:defRPr sz="2160" kern="1200">
          <a:solidFill>
            <a:schemeClr val="tx1"/>
          </a:solidFill>
          <a:latin typeface="+mn-lt"/>
          <a:ea typeface="+mn-ea"/>
          <a:cs typeface="+mn-cs"/>
        </a:defRPr>
      </a:lvl3pPr>
      <a:lvl4pPr marL="1645888" algn="l" defTabSz="1097258" rtl="0" eaLnBrk="1" latinLnBrk="0" hangingPunct="1">
        <a:defRPr sz="2160" kern="1200">
          <a:solidFill>
            <a:schemeClr val="tx1"/>
          </a:solidFill>
          <a:latin typeface="+mn-lt"/>
          <a:ea typeface="+mn-ea"/>
          <a:cs typeface="+mn-cs"/>
        </a:defRPr>
      </a:lvl4pPr>
      <a:lvl5pPr marL="2194517" algn="l" defTabSz="1097258" rtl="0" eaLnBrk="1" latinLnBrk="0" hangingPunct="1">
        <a:defRPr sz="2160" kern="1200">
          <a:solidFill>
            <a:schemeClr val="tx1"/>
          </a:solidFill>
          <a:latin typeface="+mn-lt"/>
          <a:ea typeface="+mn-ea"/>
          <a:cs typeface="+mn-cs"/>
        </a:defRPr>
      </a:lvl5pPr>
      <a:lvl6pPr marL="2743146" algn="l" defTabSz="1097258" rtl="0" eaLnBrk="1" latinLnBrk="0" hangingPunct="1">
        <a:defRPr sz="2160" kern="1200">
          <a:solidFill>
            <a:schemeClr val="tx1"/>
          </a:solidFill>
          <a:latin typeface="+mn-lt"/>
          <a:ea typeface="+mn-ea"/>
          <a:cs typeface="+mn-cs"/>
        </a:defRPr>
      </a:lvl6pPr>
      <a:lvl7pPr marL="3291775" algn="l" defTabSz="1097258" rtl="0" eaLnBrk="1" latinLnBrk="0" hangingPunct="1">
        <a:defRPr sz="2160" kern="1200">
          <a:solidFill>
            <a:schemeClr val="tx1"/>
          </a:solidFill>
          <a:latin typeface="+mn-lt"/>
          <a:ea typeface="+mn-ea"/>
          <a:cs typeface="+mn-cs"/>
        </a:defRPr>
      </a:lvl7pPr>
      <a:lvl8pPr marL="3840403" algn="l" defTabSz="1097258" rtl="0" eaLnBrk="1" latinLnBrk="0" hangingPunct="1">
        <a:defRPr sz="2160" kern="1200">
          <a:solidFill>
            <a:schemeClr val="tx1"/>
          </a:solidFill>
          <a:latin typeface="+mn-lt"/>
          <a:ea typeface="+mn-ea"/>
          <a:cs typeface="+mn-cs"/>
        </a:defRPr>
      </a:lvl8pPr>
      <a:lvl9pPr marL="4389031" algn="l" defTabSz="1097258" rtl="0" eaLnBrk="1" latinLnBrk="0" hangingPunct="1">
        <a:defRPr sz="216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fontAlgn="base">
              <a:spcBef>
                <a:spcPct val="0"/>
              </a:spcBef>
              <a:spcAft>
                <a:spcPct val="0"/>
              </a:spcAft>
              <a:defRPr/>
            </a:pPr>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fontAlgn="base">
              <a:spcBef>
                <a:spcPct val="0"/>
              </a:spcBef>
              <a:spcAft>
                <a:spcPct val="0"/>
              </a:spcAft>
              <a:defRPr/>
            </a:pPr>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fontAlgn="base">
              <a:spcBef>
                <a:spcPct val="0"/>
              </a:spcBef>
              <a:spcAft>
                <a:spcPct val="0"/>
              </a:spcAft>
              <a:defRPr/>
            </a:pPr>
            <a:fld id="{69061B2B-E009-4FD7-BBC4-60D3C7C7602A}" type="slidenum">
              <a:rPr lang="en-US" altLang="ru-RU" smtClean="0"/>
              <a:pPr defTabSz="914400" fontAlgn="base">
                <a:spcBef>
                  <a:spcPct val="0"/>
                </a:spcBef>
                <a:spcAft>
                  <a:spcPct val="0"/>
                </a:spcAft>
                <a:defRPr/>
              </a:pPr>
              <a:t>‹Nr.›</a:t>
            </a:fld>
            <a:endParaRPr lang="en-US" altLang="ru-RU"/>
          </a:p>
        </p:txBody>
      </p:sp>
      <p:sp>
        <p:nvSpPr>
          <p:cNvPr id="7" name="Прямоугольник 7"/>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400" fontAlgn="base">
              <a:spcBef>
                <a:spcPct val="0"/>
              </a:spcBef>
              <a:spcAft>
                <a:spcPct val="0"/>
              </a:spcAft>
              <a:defRPr/>
            </a:pPr>
            <a:endParaRPr lang="ru-RU">
              <a:solidFill>
                <a:prstClr val="white"/>
              </a:solidFill>
            </a:endParaRPr>
          </a:p>
        </p:txBody>
      </p:sp>
      <p:sp>
        <p:nvSpPr>
          <p:cNvPr id="8" name="Slide Number Placeholder 5"/>
          <p:cNvSpPr txBox="1">
            <a:spLocks/>
          </p:cNvSpPr>
          <p:nvPr userDrawn="1"/>
        </p:nvSpPr>
        <p:spPr>
          <a:xfrm>
            <a:off x="9448800" y="6564313"/>
            <a:ext cx="2743200" cy="365125"/>
          </a:xfrm>
          <a:prstGeom prst="rect">
            <a:avLst/>
          </a:prstGeom>
        </p:spPr>
        <p:txBody>
          <a:bodyPr/>
          <a:lstStyle/>
          <a:p>
            <a:pPr algn="r" defTabSz="914400" eaLnBrk="0" fontAlgn="base" hangingPunct="0">
              <a:spcBef>
                <a:spcPct val="0"/>
              </a:spcBef>
              <a:spcAft>
                <a:spcPct val="0"/>
              </a:spcAft>
              <a:defRPr/>
            </a:pPr>
            <a:fld id="{DC1E5EEF-20A1-4720-97E5-F4C39A60C3A1}" type="slidenum">
              <a:rPr lang="es-ES" altLang="ru-RU" sz="1400">
                <a:solidFill>
                  <a:srgbClr val="FFFFFF"/>
                </a:solidFill>
              </a:rPr>
              <a:pPr algn="r" defTabSz="914400" eaLnBrk="0" fontAlgn="base" hangingPunct="0">
                <a:spcBef>
                  <a:spcPct val="0"/>
                </a:spcBef>
                <a:spcAft>
                  <a:spcPct val="0"/>
                </a:spcAft>
                <a:defRPr/>
              </a:pPr>
              <a:t>‹Nr.›</a:t>
            </a:fld>
            <a:endParaRPr lang="es-ES" altLang="ru-RU" sz="1400">
              <a:solidFill>
                <a:srgbClr val="FFFFFF"/>
              </a:solidFill>
            </a:endParaRPr>
          </a:p>
        </p:txBody>
      </p:sp>
    </p:spTree>
    <p:extLst>
      <p:ext uri="{BB962C8B-B14F-4D97-AF65-F5344CB8AC3E}">
        <p14:creationId xmlns:p14="http://schemas.microsoft.com/office/powerpoint/2010/main" val="4102491718"/>
      </p:ext>
    </p:extLst>
  </p:cSld>
  <p:clrMap bg1="lt1" tx1="dk1" bg2="lt2" tx2="dk2" accent1="accent1" accent2="accent2" accent3="accent3" accent4="accent4" accent5="accent5" accent6="accent6" hlink="hlink" folHlink="folHlink"/>
  <p:sldLayoutIdLst>
    <p:sldLayoutId id="2147484269" r:id="rId1"/>
    <p:sldLayoutId id="2147484270" r:id="rId2"/>
    <p:sldLayoutId id="2147484271" r:id="rId3"/>
    <p:sldLayoutId id="2147484272" r:id="rId4"/>
    <p:sldLayoutId id="2147484273" r:id="rId5"/>
    <p:sldLayoutId id="2147484274" r:id="rId6"/>
    <p:sldLayoutId id="2147484275" r:id="rId7"/>
    <p:sldLayoutId id="2147484276" r:id="rId8"/>
    <p:sldLayoutId id="2147484277" r:id="rId9"/>
    <p:sldLayoutId id="2147484278" r:id="rId10"/>
    <p:sldLayoutId id="2147484279" r:id="rId11"/>
    <p:sldLayoutId id="2147484280" r:id="rId12"/>
    <p:sldLayoutId id="214748428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7" name="Прямоугольник 6">
            <a:extLst>
              <a:ext uri="{FF2B5EF4-FFF2-40B4-BE49-F238E27FC236}">
                <a16:creationId xmlns="" xmlns:a16="http://schemas.microsoft.com/office/drawing/2014/main" id="{670E02B5-3061-4D9F-B133-BE1FEBC99464}"/>
              </a:ext>
            </a:extLst>
          </p:cNvPr>
          <p:cNvSpPr/>
          <p:nvPr userDrawn="1"/>
        </p:nvSpPr>
        <p:spPr>
          <a:xfrm>
            <a:off x="0" y="6597650"/>
            <a:ext cx="12192000" cy="26035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srgbClr val="FFFFFF"/>
              </a:solidFill>
            </a:endParaRPr>
          </a:p>
        </p:txBody>
      </p:sp>
      <p:sp>
        <p:nvSpPr>
          <p:cNvPr id="3075" name="Rectangle 2">
            <a:extLst>
              <a:ext uri="{FF2B5EF4-FFF2-40B4-BE49-F238E27FC236}">
                <a16:creationId xmlns="" xmlns:a16="http://schemas.microsoft.com/office/drawing/2014/main" id="{DCFA9109-4C42-4E65-BB94-2B69C92B84AC}"/>
              </a:ext>
            </a:extLst>
          </p:cNvPr>
          <p:cNvSpPr>
            <a:spLocks noGrp="1" noChangeArrowheads="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ctr" anchorCtr="0" compatLnSpc="1">
            <a:prstTxWarp prst="textNoShape">
              <a:avLst/>
            </a:prstTxWarp>
          </a:bodyPr>
          <a:lstStyle/>
          <a:p>
            <a:pPr lvl="0"/>
            <a:r>
              <a:rPr lang="es-ES" altLang="ru-RU"/>
              <a:t>Haga clic para cambiar el estilo de título	</a:t>
            </a:r>
          </a:p>
        </p:txBody>
      </p:sp>
      <p:sp>
        <p:nvSpPr>
          <p:cNvPr id="3076" name="Rectangle 3">
            <a:extLst>
              <a:ext uri="{FF2B5EF4-FFF2-40B4-BE49-F238E27FC236}">
                <a16:creationId xmlns="" xmlns:a16="http://schemas.microsoft.com/office/drawing/2014/main" id="{1A585CB3-A887-4767-A6AB-C3DD5DCDF115}"/>
              </a:ext>
            </a:extLst>
          </p:cNvPr>
          <p:cNvSpPr>
            <a:spLocks noGrp="1" noChangeArrowheads="1"/>
          </p:cNvSpPr>
          <p:nvPr>
            <p:ph type="body" idx="1"/>
          </p:nvPr>
        </p:nvSpPr>
        <p:spPr bwMode="auto">
          <a:xfrm>
            <a:off x="609600" y="1600244"/>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0989" tIns="45509" rIns="90989" bIns="45509" numCol="1" anchor="t" anchorCtr="0" compatLnSpc="1">
            <a:prstTxWarp prst="textNoShape">
              <a:avLst/>
            </a:prstTxWarp>
          </a:bodyPr>
          <a:lstStyle/>
          <a:p>
            <a:pPr lvl="0"/>
            <a:r>
              <a:rPr lang="es-ES" altLang="ru-RU"/>
              <a:t>Haga clic para modificar el estilo de texto del patrón</a:t>
            </a:r>
          </a:p>
          <a:p>
            <a:pPr lvl="1"/>
            <a:r>
              <a:rPr lang="es-ES" altLang="ru-RU"/>
              <a:t>Segundo nivel</a:t>
            </a:r>
          </a:p>
          <a:p>
            <a:pPr lvl="2"/>
            <a:r>
              <a:rPr lang="es-ES" altLang="ru-RU"/>
              <a:t>Tercer nivel</a:t>
            </a:r>
          </a:p>
          <a:p>
            <a:pPr lvl="3"/>
            <a:r>
              <a:rPr lang="es-ES" altLang="ru-RU"/>
              <a:t>Cuarto nivel</a:t>
            </a:r>
          </a:p>
          <a:p>
            <a:pPr lvl="4"/>
            <a:r>
              <a:rPr lang="es-ES" altLang="ru-RU"/>
              <a:t>Quinto nivel</a:t>
            </a:r>
          </a:p>
        </p:txBody>
      </p:sp>
      <p:sp>
        <p:nvSpPr>
          <p:cNvPr id="2" name="Rectangle 4">
            <a:extLst>
              <a:ext uri="{FF2B5EF4-FFF2-40B4-BE49-F238E27FC236}">
                <a16:creationId xmlns="" xmlns:a16="http://schemas.microsoft.com/office/drawing/2014/main" id="{951A37FF-4EB9-4D39-9AF7-2FB4115C8D22}"/>
              </a:ext>
            </a:extLst>
          </p:cNvPr>
          <p:cNvSpPr>
            <a:spLocks noGrp="1" noChangeArrowheads="1"/>
          </p:cNvSpPr>
          <p:nvPr>
            <p:ph type="dt" sz="half" idx="2"/>
          </p:nvPr>
        </p:nvSpPr>
        <p:spPr bwMode="auto">
          <a:xfrm>
            <a:off x="609600" y="6245225"/>
            <a:ext cx="2844800" cy="476250"/>
          </a:xfrm>
          <a:prstGeom prst="rect">
            <a:avLst/>
          </a:prstGeom>
          <a:noFill/>
          <a:ln>
            <a:noFill/>
          </a:ln>
          <a:effectLst/>
        </p:spPr>
        <p:txBody>
          <a:bodyPr vert="horz" wrap="square" lIns="90989" tIns="45509" rIns="90989" bIns="45509" numCol="1" anchor="t" anchorCtr="0" compatLnSpc="1">
            <a:prstTxWarp prst="textNoShape">
              <a:avLst/>
            </a:prstTxWarp>
          </a:bodyPr>
          <a:lstStyle>
            <a:lvl1pPr eaLnBrk="1" hangingPunct="1">
              <a:defRPr sz="1400">
                <a:solidFill>
                  <a:srgbClr val="000000"/>
                </a:solidFill>
                <a:latin typeface="+mn-lt"/>
                <a:cs typeface="+mn-cs"/>
              </a:defRPr>
            </a:lvl1pPr>
          </a:lstStyle>
          <a:p>
            <a:pPr>
              <a:defRPr/>
            </a:pPr>
            <a:endParaRPr lang="es-ES" altLang="ru-RU"/>
          </a:p>
        </p:txBody>
      </p:sp>
      <p:sp>
        <p:nvSpPr>
          <p:cNvPr id="1029" name="Rectangle 5">
            <a:extLst>
              <a:ext uri="{FF2B5EF4-FFF2-40B4-BE49-F238E27FC236}">
                <a16:creationId xmlns="" xmlns:a16="http://schemas.microsoft.com/office/drawing/2014/main" id="{DCC49455-E9DC-40FA-8122-0E566F2ED1AE}"/>
              </a:ext>
            </a:extLst>
          </p:cNvPr>
          <p:cNvSpPr>
            <a:spLocks noGrp="1" noChangeArrowheads="1"/>
          </p:cNvSpPr>
          <p:nvPr>
            <p:ph type="ftr" sz="quarter" idx="3"/>
          </p:nvPr>
        </p:nvSpPr>
        <p:spPr bwMode="auto">
          <a:xfrm>
            <a:off x="4165608" y="6245225"/>
            <a:ext cx="3860800" cy="476250"/>
          </a:xfrm>
          <a:prstGeom prst="rect">
            <a:avLst/>
          </a:prstGeom>
          <a:noFill/>
          <a:ln>
            <a:noFill/>
          </a:ln>
          <a:effectLst/>
        </p:spPr>
        <p:txBody>
          <a:bodyPr vert="horz" wrap="square" lIns="90989" tIns="45509" rIns="90989" bIns="45509" numCol="1" anchor="t" anchorCtr="0" compatLnSpc="1">
            <a:prstTxWarp prst="textNoShape">
              <a:avLst/>
            </a:prstTxWarp>
          </a:bodyPr>
          <a:lstStyle>
            <a:lvl1pPr algn="ctr" eaLnBrk="1" hangingPunct="1">
              <a:defRPr sz="1400">
                <a:solidFill>
                  <a:srgbClr val="000000"/>
                </a:solidFill>
                <a:latin typeface="+mn-lt"/>
                <a:cs typeface="+mn-cs"/>
              </a:defRPr>
            </a:lvl1pPr>
          </a:lstStyle>
          <a:p>
            <a:pPr>
              <a:defRPr/>
            </a:pPr>
            <a:endParaRPr lang="es-ES" altLang="ru-RU"/>
          </a:p>
        </p:txBody>
      </p:sp>
      <p:sp>
        <p:nvSpPr>
          <p:cNvPr id="1030" name="Rectangle 6">
            <a:extLst>
              <a:ext uri="{FF2B5EF4-FFF2-40B4-BE49-F238E27FC236}">
                <a16:creationId xmlns="" xmlns:a16="http://schemas.microsoft.com/office/drawing/2014/main" id="{2B05B82C-C0A2-40DF-9357-216F8D40041A}"/>
              </a:ext>
            </a:extLst>
          </p:cNvPr>
          <p:cNvSpPr>
            <a:spLocks noGrp="1" noChangeArrowheads="1"/>
          </p:cNvSpPr>
          <p:nvPr>
            <p:ph type="sldNum" sz="quarter" idx="4"/>
          </p:nvPr>
        </p:nvSpPr>
        <p:spPr bwMode="auto">
          <a:xfrm>
            <a:off x="8737603" y="6245225"/>
            <a:ext cx="2844800" cy="476250"/>
          </a:xfrm>
          <a:prstGeom prst="rect">
            <a:avLst/>
          </a:prstGeom>
          <a:noFill/>
          <a:ln>
            <a:noFill/>
          </a:ln>
          <a:effectLst/>
        </p:spPr>
        <p:txBody>
          <a:bodyPr vert="horz" wrap="square" lIns="90989" tIns="45509" rIns="90989" bIns="45509" numCol="1" anchor="t" anchorCtr="0" compatLnSpc="1">
            <a:prstTxWarp prst="textNoShape">
              <a:avLst/>
            </a:prstTxWarp>
          </a:bodyPr>
          <a:lstStyle>
            <a:lvl1pPr algn="r">
              <a:defRPr sz="1400">
                <a:solidFill>
                  <a:srgbClr val="000000"/>
                </a:solidFill>
                <a:latin typeface="Arial" panose="020B0604020202020204" pitchFamily="34" charset="0"/>
              </a:defRPr>
            </a:lvl1pPr>
          </a:lstStyle>
          <a:p>
            <a:fld id="{D79D3CA3-E2FD-4276-9028-6E252648E821}" type="slidenum">
              <a:rPr lang="es-ES" altLang="ru-RU"/>
              <a:pPr/>
              <a:t>‹Nr.›</a:t>
            </a:fld>
            <a:endParaRPr lang="es-ES" altLang="ru-RU"/>
          </a:p>
        </p:txBody>
      </p:sp>
    </p:spTree>
    <p:extLst>
      <p:ext uri="{BB962C8B-B14F-4D97-AF65-F5344CB8AC3E}">
        <p14:creationId xmlns:p14="http://schemas.microsoft.com/office/powerpoint/2010/main" val="3172821613"/>
      </p:ext>
    </p:extLst>
  </p:cSld>
  <p:clrMap bg1="lt1" tx1="dk1" bg2="lt2" tx2="dk2" accent1="accent1" accent2="accent2" accent3="accent3" accent4="accent4" accent5="accent5" accent6="accent6" hlink="hlink" folHlink="folHlink"/>
  <p:sldLayoutIdLst>
    <p:sldLayoutId id="2147484284" r:id="rId1"/>
    <p:sldLayoutId id="2147484285" r:id="rId2"/>
    <p:sldLayoutId id="2147484286" r:id="rId3"/>
    <p:sldLayoutId id="2147484287" r:id="rId4"/>
    <p:sldLayoutId id="2147484288" r:id="rId5"/>
    <p:sldLayoutId id="2147484289" r:id="rId6"/>
    <p:sldLayoutId id="2147484290" r:id="rId7"/>
    <p:sldLayoutId id="2147484291" r:id="rId8"/>
    <p:sldLayoutId id="2147484292" r:id="rId9"/>
    <p:sldLayoutId id="2147484293" r:id="rId10"/>
    <p:sldLayoutId id="2147484294" r:id="rId11"/>
    <p:sldLayoutId id="2147484295" r:id="rId12"/>
  </p:sldLayoutIdLst>
  <p:hf hdr="0" ftr="0" dt="0"/>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495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09922"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64877"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19839"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1219" indent="-341219" algn="l" rtl="0" eaLnBrk="0" fontAlgn="base" hangingPunct="0">
        <a:spcBef>
          <a:spcPct val="20000"/>
        </a:spcBef>
        <a:spcAft>
          <a:spcPct val="0"/>
        </a:spcAft>
        <a:buChar char="•"/>
        <a:defRPr sz="3200" kern="1200">
          <a:solidFill>
            <a:schemeClr val="tx1"/>
          </a:solidFill>
          <a:latin typeface="+mn-lt"/>
          <a:ea typeface="+mn-ea"/>
          <a:cs typeface="+mn-cs"/>
        </a:defRPr>
      </a:lvl1pPr>
      <a:lvl2pPr marL="739305" indent="-284352" algn="l" rtl="0" eaLnBrk="0" fontAlgn="base" hangingPunct="0">
        <a:spcBef>
          <a:spcPct val="20000"/>
        </a:spcBef>
        <a:spcAft>
          <a:spcPct val="0"/>
        </a:spcAft>
        <a:buChar char="–"/>
        <a:defRPr sz="2800" kern="1200">
          <a:solidFill>
            <a:schemeClr val="tx1"/>
          </a:solidFill>
          <a:latin typeface="+mn-lt"/>
          <a:ea typeface="+mn-ea"/>
          <a:cs typeface="+mn-cs"/>
        </a:defRPr>
      </a:lvl2pPr>
      <a:lvl3pPr marL="1137398" indent="-227482" algn="l" rtl="0" eaLnBrk="0" fontAlgn="base" hangingPunct="0">
        <a:spcBef>
          <a:spcPct val="20000"/>
        </a:spcBef>
        <a:spcAft>
          <a:spcPct val="0"/>
        </a:spcAft>
        <a:buChar char="•"/>
        <a:defRPr sz="2400" kern="1200">
          <a:solidFill>
            <a:schemeClr val="tx1"/>
          </a:solidFill>
          <a:latin typeface="+mn-lt"/>
          <a:ea typeface="+mn-ea"/>
          <a:cs typeface="+mn-cs"/>
        </a:defRPr>
      </a:lvl3pPr>
      <a:lvl4pPr marL="1592362" indent="-227482" algn="l" rtl="0" eaLnBrk="0" fontAlgn="base" hangingPunct="0">
        <a:spcBef>
          <a:spcPct val="20000"/>
        </a:spcBef>
        <a:spcAft>
          <a:spcPct val="0"/>
        </a:spcAft>
        <a:buChar char="–"/>
        <a:defRPr sz="2000" kern="1200">
          <a:solidFill>
            <a:schemeClr val="tx1"/>
          </a:solidFill>
          <a:latin typeface="+mn-lt"/>
          <a:ea typeface="+mn-ea"/>
          <a:cs typeface="+mn-cs"/>
        </a:defRPr>
      </a:lvl4pPr>
      <a:lvl5pPr marL="2047315" indent="-227482" algn="l" rtl="0" eaLnBrk="0" fontAlgn="base" hangingPunct="0">
        <a:spcBef>
          <a:spcPct val="20000"/>
        </a:spcBef>
        <a:spcAft>
          <a:spcPct val="0"/>
        </a:spcAft>
        <a:buChar char="»"/>
        <a:defRPr sz="2000" kern="1200">
          <a:solidFill>
            <a:schemeClr val="tx1"/>
          </a:solidFill>
          <a:latin typeface="+mn-lt"/>
          <a:ea typeface="+mn-ea"/>
          <a:cs typeface="+mn-cs"/>
        </a:defRPr>
      </a:lvl5pPr>
      <a:lvl6pPr marL="2502277"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24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219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7159"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09922" rtl="0" eaLnBrk="1" latinLnBrk="0" hangingPunct="1">
        <a:defRPr sz="1800" kern="1200">
          <a:solidFill>
            <a:schemeClr val="tx1"/>
          </a:solidFill>
          <a:latin typeface="+mn-lt"/>
          <a:ea typeface="+mn-ea"/>
          <a:cs typeface="+mn-cs"/>
        </a:defRPr>
      </a:lvl1pPr>
      <a:lvl2pPr marL="454957" algn="l" defTabSz="909922" rtl="0" eaLnBrk="1" latinLnBrk="0" hangingPunct="1">
        <a:defRPr sz="1800" kern="1200">
          <a:solidFill>
            <a:schemeClr val="tx1"/>
          </a:solidFill>
          <a:latin typeface="+mn-lt"/>
          <a:ea typeface="+mn-ea"/>
          <a:cs typeface="+mn-cs"/>
        </a:defRPr>
      </a:lvl2pPr>
      <a:lvl3pPr marL="909922" algn="l" defTabSz="909922" rtl="0" eaLnBrk="1" latinLnBrk="0" hangingPunct="1">
        <a:defRPr sz="1800" kern="1200">
          <a:solidFill>
            <a:schemeClr val="tx1"/>
          </a:solidFill>
          <a:latin typeface="+mn-lt"/>
          <a:ea typeface="+mn-ea"/>
          <a:cs typeface="+mn-cs"/>
        </a:defRPr>
      </a:lvl3pPr>
      <a:lvl4pPr marL="1364877" algn="l" defTabSz="909922" rtl="0" eaLnBrk="1" latinLnBrk="0" hangingPunct="1">
        <a:defRPr sz="1800" kern="1200">
          <a:solidFill>
            <a:schemeClr val="tx1"/>
          </a:solidFill>
          <a:latin typeface="+mn-lt"/>
          <a:ea typeface="+mn-ea"/>
          <a:cs typeface="+mn-cs"/>
        </a:defRPr>
      </a:lvl4pPr>
      <a:lvl5pPr marL="1819839" algn="l" defTabSz="909922" rtl="0" eaLnBrk="1" latinLnBrk="0" hangingPunct="1">
        <a:defRPr sz="1800" kern="1200">
          <a:solidFill>
            <a:schemeClr val="tx1"/>
          </a:solidFill>
          <a:latin typeface="+mn-lt"/>
          <a:ea typeface="+mn-ea"/>
          <a:cs typeface="+mn-cs"/>
        </a:defRPr>
      </a:lvl5pPr>
      <a:lvl6pPr marL="2274804" algn="l" defTabSz="909922" rtl="0" eaLnBrk="1" latinLnBrk="0" hangingPunct="1">
        <a:defRPr sz="1800" kern="1200">
          <a:solidFill>
            <a:schemeClr val="tx1"/>
          </a:solidFill>
          <a:latin typeface="+mn-lt"/>
          <a:ea typeface="+mn-ea"/>
          <a:cs typeface="+mn-cs"/>
        </a:defRPr>
      </a:lvl6pPr>
      <a:lvl7pPr marL="2729754" algn="l" defTabSz="909922" rtl="0" eaLnBrk="1" latinLnBrk="0" hangingPunct="1">
        <a:defRPr sz="1800" kern="1200">
          <a:solidFill>
            <a:schemeClr val="tx1"/>
          </a:solidFill>
          <a:latin typeface="+mn-lt"/>
          <a:ea typeface="+mn-ea"/>
          <a:cs typeface="+mn-cs"/>
        </a:defRPr>
      </a:lvl7pPr>
      <a:lvl8pPr marL="3184720" algn="l" defTabSz="909922" rtl="0" eaLnBrk="1" latinLnBrk="0" hangingPunct="1">
        <a:defRPr sz="1800" kern="1200">
          <a:solidFill>
            <a:schemeClr val="tx1"/>
          </a:solidFill>
          <a:latin typeface="+mn-lt"/>
          <a:ea typeface="+mn-ea"/>
          <a:cs typeface="+mn-cs"/>
        </a:defRPr>
      </a:lvl8pPr>
      <a:lvl9pPr marL="3639680" algn="l" defTabSz="909922"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59078" y="103657"/>
            <a:ext cx="10273842" cy="864235"/>
          </a:xfrm>
          <a:prstGeom prst="rect">
            <a:avLst/>
          </a:prstGeom>
        </p:spPr>
        <p:txBody>
          <a:bodyPr wrap="square" lIns="0" tIns="0" rIns="0" bIns="0">
            <a:spAutoFit/>
          </a:bodyPr>
          <a:lstStyle>
            <a:lvl1pPr>
              <a:defRPr sz="3500" b="1" i="0">
                <a:solidFill>
                  <a:srgbClr val="FFFF00"/>
                </a:solidFill>
                <a:latin typeface="Arial"/>
                <a:cs typeface="Arial"/>
              </a:defRPr>
            </a:lvl1pPr>
          </a:lstStyle>
          <a:p>
            <a:endParaRPr/>
          </a:p>
        </p:txBody>
      </p:sp>
      <p:sp>
        <p:nvSpPr>
          <p:cNvPr id="3" name="Holder 3"/>
          <p:cNvSpPr>
            <a:spLocks noGrp="1"/>
          </p:cNvSpPr>
          <p:nvPr>
            <p:ph type="body" idx="1"/>
          </p:nvPr>
        </p:nvSpPr>
        <p:spPr>
          <a:xfrm>
            <a:off x="1540170" y="1304925"/>
            <a:ext cx="9111659" cy="238569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124764" y="6626443"/>
            <a:ext cx="1209040" cy="203834"/>
          </a:xfrm>
          <a:prstGeom prst="rect">
            <a:avLst/>
          </a:prstGeom>
        </p:spPr>
        <p:txBody>
          <a:bodyPr wrap="square" lIns="0" tIns="0" rIns="0" bIns="0">
            <a:spAutoFit/>
          </a:bodyPr>
          <a:lstStyle>
            <a:lvl1pPr>
              <a:defRPr sz="1400" b="0" i="0">
                <a:solidFill>
                  <a:schemeClr val="bg1"/>
                </a:solidFill>
                <a:latin typeface="Arial"/>
                <a:cs typeface="Arial"/>
              </a:defRPr>
            </a:lvl1pPr>
          </a:lstStyle>
          <a:p>
            <a:pPr marL="12700" defTabSz="914400"/>
            <a:r>
              <a:rPr dirty="0">
                <a:solidFill>
                  <a:prstClr val="white"/>
                </a:solidFill>
              </a:rPr>
              <a:t>JI</a:t>
            </a:r>
            <a:r>
              <a:rPr spc="-10" dirty="0">
                <a:solidFill>
                  <a:prstClr val="white"/>
                </a:solidFill>
              </a:rPr>
              <a:t>N</a:t>
            </a:r>
            <a:r>
              <a:rPr dirty="0">
                <a:solidFill>
                  <a:prstClr val="white"/>
                </a:solidFill>
              </a:rPr>
              <a:t>R</a:t>
            </a:r>
            <a:r>
              <a:rPr spc="-15" dirty="0">
                <a:solidFill>
                  <a:prstClr val="white"/>
                </a:solidFill>
              </a:rPr>
              <a:t> </a:t>
            </a:r>
            <a:r>
              <a:rPr dirty="0">
                <a:solidFill>
                  <a:prstClr val="white"/>
                </a:solidFill>
              </a:rPr>
              <a:t>O</a:t>
            </a:r>
            <a:r>
              <a:rPr spc="-20" dirty="0">
                <a:solidFill>
                  <a:prstClr val="white"/>
                </a:solidFill>
              </a:rPr>
              <a:t>v</a:t>
            </a:r>
            <a:r>
              <a:rPr dirty="0">
                <a:solidFill>
                  <a:prstClr val="white"/>
                </a:solidFill>
              </a:rPr>
              <a:t>er</a:t>
            </a:r>
            <a:r>
              <a:rPr spc="-20" dirty="0">
                <a:solidFill>
                  <a:prstClr val="white"/>
                </a:solidFill>
              </a:rPr>
              <a:t>v</a:t>
            </a:r>
            <a:r>
              <a:rPr dirty="0">
                <a:solidFill>
                  <a:prstClr val="white"/>
                </a:solidFill>
              </a:rPr>
              <a:t>iew</a:t>
            </a: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pPr defTabSz="914400"/>
            <a:fld id="{1D8BD707-D9CF-40AE-B4C6-C98DA3205C09}" type="datetimeFigureOut">
              <a:rPr lang="en-US">
                <a:solidFill>
                  <a:prstClr val="black">
                    <a:tint val="75000"/>
                  </a:prstClr>
                </a:solidFill>
              </a:rPr>
              <a:pPr defTabSz="914400"/>
              <a:t>2/20/2020</a:t>
            </a:fld>
            <a:endParaRPr lang="en-US">
              <a:solidFill>
                <a:prstClr val="black">
                  <a:tint val="75000"/>
                </a:prstClr>
              </a:solidFill>
            </a:endParaRPr>
          </a:p>
        </p:txBody>
      </p:sp>
      <p:sp>
        <p:nvSpPr>
          <p:cNvPr id="6" name="Holder 6"/>
          <p:cNvSpPr>
            <a:spLocks noGrp="1"/>
          </p:cNvSpPr>
          <p:nvPr>
            <p:ph type="sldNum" sz="quarter" idx="7"/>
          </p:nvPr>
        </p:nvSpPr>
        <p:spPr>
          <a:xfrm>
            <a:off x="11877040" y="6618518"/>
            <a:ext cx="274954" cy="227965"/>
          </a:xfrm>
          <a:prstGeom prst="rect">
            <a:avLst/>
          </a:prstGeom>
        </p:spPr>
        <p:txBody>
          <a:bodyPr wrap="square" lIns="0" tIns="0" rIns="0" bIns="0">
            <a:spAutoFit/>
          </a:bodyPr>
          <a:lstStyle>
            <a:lvl1pPr>
              <a:defRPr sz="1400" b="0" i="0">
                <a:solidFill>
                  <a:schemeClr val="bg1"/>
                </a:solidFill>
                <a:latin typeface="Arial"/>
                <a:cs typeface="Arial"/>
              </a:defRPr>
            </a:lvl1pPr>
          </a:lstStyle>
          <a:p>
            <a:pPr marL="142240" defTabSz="914400"/>
            <a:fld id="{81D60167-4931-47E6-BA6A-407CBD079E47}" type="slidenum">
              <a:rPr dirty="0">
                <a:solidFill>
                  <a:prstClr val="white"/>
                </a:solidFill>
              </a:rPr>
              <a:pPr marL="142240" defTabSz="914400"/>
              <a:t>‹Nr.›</a:t>
            </a:fld>
            <a:endParaRPr dirty="0">
              <a:solidFill>
                <a:prstClr val="white"/>
              </a:solidFill>
            </a:endParaRPr>
          </a:p>
        </p:txBody>
      </p:sp>
    </p:spTree>
    <p:extLst>
      <p:ext uri="{BB962C8B-B14F-4D97-AF65-F5344CB8AC3E}">
        <p14:creationId xmlns:p14="http://schemas.microsoft.com/office/powerpoint/2010/main" val="2237798676"/>
      </p:ext>
    </p:extLst>
  </p:cSld>
  <p:clrMap bg1="lt1" tx1="dk1" bg2="lt2" tx2="dk2" accent1="accent1" accent2="accent2" accent3="accent3" accent4="accent4" accent5="accent5" accent6="accent6" hlink="hlink" folHlink="folHlink"/>
  <p:sldLayoutIdLst>
    <p:sldLayoutId id="2147484297" r:id="rId1"/>
    <p:sldLayoutId id="2147484298" r:id="rId2"/>
    <p:sldLayoutId id="2147484299" r:id="rId3"/>
    <p:sldLayoutId id="2147484300" r:id="rId4"/>
    <p:sldLayoutId id="2147484301" r:id="rId5"/>
    <p:sldLayoutId id="2147484302" r:id="rId6"/>
    <p:sldLayoutId id="2147484303" r:id="rId7"/>
    <p:sldLayoutId id="2147484304" r:id="rId8"/>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22"/>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80" tIns="42380" rIns="42380" bIns="4238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80" tIns="42380" rIns="42380" bIns="42380" anchor="ctr">
            <a:normAutofit/>
          </a:bodyPr>
          <a:lstStyle/>
          <a:p>
            <a:r>
              <a:t>Текст заголовка</a:t>
            </a:r>
          </a:p>
        </p:txBody>
      </p:sp>
      <p:sp>
        <p:nvSpPr>
          <p:cNvPr id="4" name="Номер слайда"/>
          <p:cNvSpPr txBox="1">
            <a:spLocks noGrp="1"/>
          </p:cNvSpPr>
          <p:nvPr>
            <p:ph type="sldNum" sz="quarter" idx="2"/>
          </p:nvPr>
        </p:nvSpPr>
        <p:spPr>
          <a:xfrm>
            <a:off x="5860420" y="6470156"/>
            <a:ext cx="470308" cy="316420"/>
          </a:xfrm>
          <a:prstGeom prst="rect">
            <a:avLst/>
          </a:prstGeom>
          <a:ln w="12700">
            <a:miter lim="400000"/>
          </a:ln>
        </p:spPr>
        <p:txBody>
          <a:bodyPr wrap="none" lIns="42380" tIns="42380" rIns="42380" bIns="42380" anchor="b">
            <a:spAutoFit/>
          </a:bodyPr>
          <a:lstStyle>
            <a:lvl1pPr>
              <a:defRPr sz="1500"/>
            </a:lvl1pPr>
          </a:lstStyle>
          <a:p>
            <a:pPr algn="ctr" defTabSz="381389" hangingPunct="0"/>
            <a:fld id="{86CB4B4D-7CA3-9044-876B-883B54F8677D}" type="slidenum">
              <a:rPr lang="de-DE" kern="0" smtClean="0">
                <a:solidFill>
                  <a:srgbClr val="FFFFFF"/>
                </a:solidFill>
                <a:sym typeface="Marker Felt"/>
              </a:rPr>
              <a:pPr algn="ctr" defTabSz="381389" hangingPunct="0"/>
              <a:t>‹Nr.›</a:t>
            </a:fld>
            <a:endParaRPr lang="de-DE" kern="0">
              <a:solidFill>
                <a:srgbClr val="FFFFFF"/>
              </a:solidFill>
              <a:sym typeface="Marker Felt"/>
            </a:endParaRPr>
          </a:p>
        </p:txBody>
      </p:sp>
    </p:spTree>
    <p:extLst>
      <p:ext uri="{BB962C8B-B14F-4D97-AF65-F5344CB8AC3E}">
        <p14:creationId xmlns:p14="http://schemas.microsoft.com/office/powerpoint/2010/main" val="3661919934"/>
      </p:ext>
    </p:extLst>
  </p:cSld>
  <p:clrMap bg1="dk1" tx1="lt1" bg2="dk2" tx2="lt2" accent1="accent1" accent2="accent2" accent3="accent3" accent4="accent4" accent5="accent5" accent6="accent6" hlink="hlink" folHlink="folHlink"/>
  <p:sldLayoutIdLst>
    <p:sldLayoutId id="2147484306" r:id="rId1"/>
    <p:sldLayoutId id="2147484307" r:id="rId2"/>
    <p:sldLayoutId id="2147484308" r:id="rId3"/>
    <p:sldLayoutId id="2147484309" r:id="rId4"/>
    <p:sldLayoutId id="2147484310" r:id="rId5"/>
    <p:sldLayoutId id="2147484311" r:id="rId6"/>
    <p:sldLayoutId id="2147484312" r:id="rId7"/>
    <p:sldLayoutId id="2147484313" r:id="rId8"/>
    <p:sldLayoutId id="2147484314" r:id="rId9"/>
    <p:sldLayoutId id="2147484315" r:id="rId10"/>
    <p:sldLayoutId id="2147484316" r:id="rId11"/>
    <p:sldLayoutId id="2147484317" r:id="rId12"/>
  </p:sldLayoutIdLst>
  <p:transition spd="med"/>
  <p:txStyles>
    <p:titleStyle>
      <a:lvl1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74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348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30230"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6974"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371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60456"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7202"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3950"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90695"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rotWithShape="1">
          <a:blip r:embed="rId14"/>
          <a:srcRect/>
          <a:stretch>
            <a:fillRect/>
          </a:stretch>
        </a:blipFill>
        <a:effectLst/>
      </p:bgPr>
    </p:bg>
    <p:spTree>
      <p:nvGrpSpPr>
        <p:cNvPr id="1" name=""/>
        <p:cNvGrpSpPr/>
        <p:nvPr/>
      </p:nvGrpSpPr>
      <p:grpSpPr>
        <a:xfrm>
          <a:off x="0" y="0"/>
          <a:ext cx="0" cy="0"/>
          <a:chOff x="0" y="0"/>
          <a:chExt cx="0" cy="0"/>
        </a:xfrm>
      </p:grpSpPr>
      <p:sp>
        <p:nvSpPr>
          <p:cNvPr id="2" name="Уровень текста 1…"/>
          <p:cNvSpPr txBox="1">
            <a:spLocks noGrp="1"/>
          </p:cNvSpPr>
          <p:nvPr>
            <p:ph type="body" idx="1"/>
          </p:nvPr>
        </p:nvSpPr>
        <p:spPr>
          <a:xfrm>
            <a:off x="1190625" y="750122"/>
            <a:ext cx="9810750" cy="535781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80" tIns="42380" rIns="42380" bIns="42380" anchor="ctr">
            <a:normAutofit/>
          </a:bodyPr>
          <a:lstStyle>
            <a:lvl1pPr>
              <a:buBlip>
                <a:blip r:embed="rId15"/>
              </a:buBlip>
            </a:lvl1pPr>
            <a:lvl2pPr>
              <a:buBlip>
                <a:blip r:embed="rId15"/>
              </a:buBlip>
            </a:lvl2pPr>
            <a:lvl3pPr>
              <a:buBlip>
                <a:blip r:embed="rId15"/>
              </a:buBlip>
            </a:lvl3pPr>
            <a:lvl4pPr>
              <a:buBlip>
                <a:blip r:embed="rId15"/>
              </a:buBlip>
            </a:lvl4pPr>
            <a:lvl5pPr>
              <a:buBlip>
                <a:blip r:embed="rId15"/>
              </a:buBlip>
            </a:lvl5pPr>
          </a:lstStyle>
          <a:p>
            <a:r>
              <a:t>Уровень текста 1</a:t>
            </a:r>
          </a:p>
          <a:p>
            <a:pPr lvl="1"/>
            <a:r>
              <a:t>Уровень текста 2</a:t>
            </a:r>
          </a:p>
          <a:p>
            <a:pPr lvl="2"/>
            <a:r>
              <a:t>Уровень текста 3</a:t>
            </a:r>
          </a:p>
          <a:p>
            <a:pPr lvl="3"/>
            <a:r>
              <a:t>Уровень текста 4</a:t>
            </a:r>
          </a:p>
          <a:p>
            <a:pPr lvl="4"/>
            <a:r>
              <a:t>Уровень текста 5</a:t>
            </a:r>
          </a:p>
        </p:txBody>
      </p:sp>
      <p:sp>
        <p:nvSpPr>
          <p:cNvPr id="3" name="Текст заголовка"/>
          <p:cNvSpPr txBox="1">
            <a:spLocks noGrp="1"/>
          </p:cNvSpPr>
          <p:nvPr>
            <p:ph type="title"/>
          </p:nvPr>
        </p:nvSpPr>
        <p:spPr>
          <a:xfrm>
            <a:off x="1190625" y="142875"/>
            <a:ext cx="9810750" cy="178593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2380" tIns="42380" rIns="42380" bIns="42380" anchor="ctr">
            <a:normAutofit/>
          </a:bodyPr>
          <a:lstStyle/>
          <a:p>
            <a:r>
              <a:t>Текст заголовка</a:t>
            </a:r>
          </a:p>
        </p:txBody>
      </p:sp>
      <p:sp>
        <p:nvSpPr>
          <p:cNvPr id="4" name="Номер слайда"/>
          <p:cNvSpPr txBox="1">
            <a:spLocks noGrp="1"/>
          </p:cNvSpPr>
          <p:nvPr>
            <p:ph type="sldNum" sz="quarter" idx="2"/>
          </p:nvPr>
        </p:nvSpPr>
        <p:spPr>
          <a:xfrm>
            <a:off x="5860420" y="6470156"/>
            <a:ext cx="470308" cy="316420"/>
          </a:xfrm>
          <a:prstGeom prst="rect">
            <a:avLst/>
          </a:prstGeom>
          <a:ln w="12700">
            <a:miter lim="400000"/>
          </a:ln>
        </p:spPr>
        <p:txBody>
          <a:bodyPr wrap="none" lIns="42380" tIns="42380" rIns="42380" bIns="42380" anchor="b">
            <a:spAutoFit/>
          </a:bodyPr>
          <a:lstStyle>
            <a:lvl1pPr>
              <a:defRPr sz="1500"/>
            </a:lvl1pPr>
          </a:lstStyle>
          <a:p>
            <a:pPr algn="ctr" defTabSz="381389" hangingPunct="0"/>
            <a:fld id="{86CB4B4D-7CA3-9044-876B-883B54F8677D}" type="slidenum">
              <a:rPr lang="de-DE" kern="0" smtClean="0">
                <a:solidFill>
                  <a:srgbClr val="FFFFFF"/>
                </a:solidFill>
                <a:sym typeface="Marker Felt"/>
              </a:rPr>
              <a:pPr algn="ctr" defTabSz="381389" hangingPunct="0"/>
              <a:t>‹Nr.›</a:t>
            </a:fld>
            <a:endParaRPr lang="de-DE" kern="0">
              <a:solidFill>
                <a:srgbClr val="FFFFFF"/>
              </a:solidFill>
              <a:sym typeface="Marker Felt"/>
            </a:endParaRPr>
          </a:p>
        </p:txBody>
      </p:sp>
    </p:spTree>
    <p:extLst>
      <p:ext uri="{BB962C8B-B14F-4D97-AF65-F5344CB8AC3E}">
        <p14:creationId xmlns:p14="http://schemas.microsoft.com/office/powerpoint/2010/main" val="689138907"/>
      </p:ext>
    </p:extLst>
  </p:cSld>
  <p:clrMap bg1="dk1" tx1="lt1" bg2="dk2" tx2="lt2" accent1="accent1" accent2="accent2" accent3="accent3" accent4="accent4" accent5="accent5" accent6="accent6" hlink="hlink" folHlink="folHlink"/>
  <p:sldLayoutIdLst>
    <p:sldLayoutId id="2147484319" r:id="rId1"/>
    <p:sldLayoutId id="2147484320" r:id="rId2"/>
    <p:sldLayoutId id="2147484321" r:id="rId3"/>
    <p:sldLayoutId id="2147484322" r:id="rId4"/>
    <p:sldLayoutId id="2147484323" r:id="rId5"/>
    <p:sldLayoutId id="2147484324" r:id="rId6"/>
    <p:sldLayoutId id="2147484325" r:id="rId7"/>
    <p:sldLayoutId id="2147484326" r:id="rId8"/>
    <p:sldLayoutId id="2147484327" r:id="rId9"/>
    <p:sldLayoutId id="2147484328" r:id="rId10"/>
    <p:sldLayoutId id="2147484329" r:id="rId11"/>
    <p:sldLayoutId id="2147484330" r:id="rId12"/>
  </p:sldLayoutIdLst>
  <p:transition spd="med"/>
  <p:txStyles>
    <p:titleStyle>
      <a:lvl1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1pPr>
      <a:lvl2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2pPr>
      <a:lvl3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3pPr>
      <a:lvl4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4pPr>
      <a:lvl5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5pPr>
      <a:lvl6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6pPr>
      <a:lvl7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7pPr>
      <a:lvl8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8pPr>
      <a:lvl9pPr marL="0" marR="0" indent="0" algn="ctr" defTabSz="381389" rtl="0" latinLnBrk="0">
        <a:lnSpc>
          <a:spcPct val="100000"/>
        </a:lnSpc>
        <a:spcBef>
          <a:spcPts val="0"/>
        </a:spcBef>
        <a:spcAft>
          <a:spcPts val="0"/>
        </a:spcAft>
        <a:buClrTx/>
        <a:buSzTx/>
        <a:buFontTx/>
        <a:buNone/>
        <a:tabLst/>
        <a:defRPr sz="6000" b="0" i="0" u="none" strike="noStrike" cap="none" spc="0" baseline="0">
          <a:solidFill>
            <a:srgbClr val="FFFFFF"/>
          </a:solidFill>
          <a:uFillTx/>
          <a:latin typeface="+mn-lt"/>
          <a:ea typeface="+mn-ea"/>
          <a:cs typeface="+mn-cs"/>
          <a:sym typeface="Marker Felt"/>
        </a:defRPr>
      </a:lvl9pPr>
    </p:titleStyle>
    <p:bodyStyle>
      <a:lvl1pPr marL="47674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1pPr>
      <a:lvl2pPr marL="95348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2pPr>
      <a:lvl3pPr marL="1430230"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3pPr>
      <a:lvl4pPr marL="1906974"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4pPr>
      <a:lvl5pPr marL="2383717"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5pPr>
      <a:lvl6pPr marL="2860456"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6pPr>
      <a:lvl7pPr marL="3337202"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7pPr>
      <a:lvl8pPr marL="3813950"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8pPr>
      <a:lvl9pPr marL="4290695" marR="0" indent="-476747" algn="l" defTabSz="381389" rtl="0" latinLnBrk="0">
        <a:lnSpc>
          <a:spcPct val="100000"/>
        </a:lnSpc>
        <a:spcBef>
          <a:spcPts val="3012"/>
        </a:spcBef>
        <a:spcAft>
          <a:spcPts val="0"/>
        </a:spcAft>
        <a:buClrTx/>
        <a:buSzPct val="43000"/>
        <a:buFontTx/>
        <a:buBlip>
          <a:blip r:embed="rId15"/>
        </a:buBlip>
        <a:tabLst/>
        <a:defRPr sz="3000" b="0" i="0" u="none" strike="noStrike" cap="none" spc="0" baseline="0">
          <a:solidFill>
            <a:srgbClr val="FFFFFF"/>
          </a:solidFill>
          <a:uFillTx/>
          <a:latin typeface="+mn-lt"/>
          <a:ea typeface="+mn-ea"/>
          <a:cs typeface="+mn-cs"/>
          <a:sym typeface="Marker Felt"/>
        </a:defRPr>
      </a:lvl9pPr>
    </p:bodyStyle>
    <p:otherStyle>
      <a:lvl1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1pPr>
      <a:lvl2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2pPr>
      <a:lvl3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3pPr>
      <a:lvl4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4pPr>
      <a:lvl5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5pPr>
      <a:lvl6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6pPr>
      <a:lvl7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7pPr>
      <a:lvl8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8pPr>
      <a:lvl9pPr marL="0" marR="0" indent="0" algn="ctr" defTabSz="381389" rtl="0" latinLnBrk="0">
        <a:lnSpc>
          <a:spcPct val="100000"/>
        </a:lnSpc>
        <a:spcBef>
          <a:spcPts val="0"/>
        </a:spcBef>
        <a:spcAft>
          <a:spcPts val="0"/>
        </a:spcAft>
        <a:buClrTx/>
        <a:buSzTx/>
        <a:buFontTx/>
        <a:buNone/>
        <a:tabLst/>
        <a:defRPr sz="1500" b="0" i="0" u="none" strike="noStrike" cap="none" spc="0" baseline="0">
          <a:solidFill>
            <a:schemeClr val="tx1"/>
          </a:solidFill>
          <a:uFillTx/>
          <a:latin typeface="+mn-lt"/>
          <a:ea typeface="+mn-ea"/>
          <a:cs typeface="+mn-cs"/>
          <a:sym typeface="Marker Felt"/>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ru-RU"/>
              <a:t>Образец заголовка</a:t>
            </a:r>
          </a:p>
        </p:txBody>
      </p:sp>
      <p:sp>
        <p:nvSpPr>
          <p:cNvPr id="3" name="Текст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DD92CB-FE1A-4937-8D68-D4B9FE74A6BE}" type="datetimeFigureOut">
              <a:rPr lang="ru-RU" smtClean="0"/>
              <a:pPr/>
              <a:t>20.02.2020</a:t>
            </a:fld>
            <a:endParaRPr lang="ru-RU"/>
          </a:p>
        </p:txBody>
      </p:sp>
      <p:sp>
        <p:nvSpPr>
          <p:cNvPr id="5" name="Нижний колонтитул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CECC00C-D3F5-447C-B738-CBD857FECBFF}" type="slidenum">
              <a:rPr lang="ru-RU" smtClean="0"/>
              <a:pPr/>
              <a:t>‹Nr.›</a:t>
            </a:fld>
            <a:endParaRPr lang="ru-RU"/>
          </a:p>
        </p:txBody>
      </p:sp>
    </p:spTree>
    <p:extLst>
      <p:ext uri="{BB962C8B-B14F-4D97-AF65-F5344CB8AC3E}">
        <p14:creationId xmlns:p14="http://schemas.microsoft.com/office/powerpoint/2010/main" val="2399369335"/>
      </p:ext>
    </p:extLst>
  </p:cSld>
  <p:clrMap bg1="lt1" tx1="dk1" bg2="lt2" tx2="dk2" accent1="accent1" accent2="accent2" accent3="accent3" accent4="accent4" accent5="accent5" accent6="accent6" hlink="hlink" folHlink="folHlink"/>
  <p:sldLayoutIdLst>
    <p:sldLayoutId id="2147484341" r:id="rId1"/>
    <p:sldLayoutId id="2147484342" r:id="rId2"/>
    <p:sldLayoutId id="2147484343" r:id="rId3"/>
    <p:sldLayoutId id="2147484344" r:id="rId4"/>
    <p:sldLayoutId id="2147484345" r:id="rId5"/>
    <p:sldLayoutId id="2147484346" r:id="rId6"/>
    <p:sldLayoutId id="2147484347" r:id="rId7"/>
    <p:sldLayoutId id="2147484348" r:id="rId8"/>
    <p:sldLayoutId id="2147484349" r:id="rId9"/>
    <p:sldLayoutId id="2147484350" r:id="rId10"/>
    <p:sldLayoutId id="214748435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47"/>
            <a:ext cx="10972800" cy="4525963"/>
          </a:xfrm>
          <a:prstGeom prst="rect">
            <a:avLst/>
          </a:prstGeom>
        </p:spPr>
        <p:txBody>
          <a:bodyPr vert="horz" lIns="90989" tIns="45509" rIns="90989" bIns="45509" rtlCol="0">
            <a:normAutofit/>
          </a:body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en-US" dirty="0"/>
          </a:p>
        </p:txBody>
      </p:sp>
      <p:sp>
        <p:nvSpPr>
          <p:cNvPr id="4" name="Date Placeholder 3"/>
          <p:cNvSpPr>
            <a:spLocks noGrp="1"/>
          </p:cNvSpPr>
          <p:nvPr>
            <p:ph type="dt" sz="half" idx="2"/>
          </p:nvPr>
        </p:nvSpPr>
        <p:spPr>
          <a:xfrm>
            <a:off x="609600" y="6356456"/>
            <a:ext cx="2844800" cy="365125"/>
          </a:xfrm>
          <a:prstGeom prst="rect">
            <a:avLst/>
          </a:prstGeom>
        </p:spPr>
        <p:txBody>
          <a:bodyPr vert="horz" lIns="90989" tIns="45509" rIns="90989" bIns="45509" rtlCol="0" anchor="ctr"/>
          <a:lstStyle>
            <a:lvl1pPr algn="l">
              <a:defRPr sz="1200">
                <a:solidFill>
                  <a:schemeClr val="tx1">
                    <a:tint val="75000"/>
                  </a:schemeClr>
                </a:solidFill>
              </a:defRPr>
            </a:lvl1pPr>
          </a:lstStyle>
          <a:p>
            <a:fld id="{51020F4A-C79C-914A-9DE9-E41796F1F064}" type="datetimeFigureOut">
              <a:rPr lang="en-US" smtClean="0">
                <a:solidFill>
                  <a:prstClr val="black">
                    <a:tint val="75000"/>
                  </a:prstClr>
                </a:solidFill>
              </a:rPr>
              <a:pPr/>
              <a:t>2/20/2020</a:t>
            </a:fld>
            <a:endParaRPr lang="en-US">
              <a:solidFill>
                <a:prstClr val="black">
                  <a:tint val="75000"/>
                </a:prstClr>
              </a:solidFill>
            </a:endParaRPr>
          </a:p>
        </p:txBody>
      </p:sp>
      <p:sp>
        <p:nvSpPr>
          <p:cNvPr id="5" name="Footer Placeholder 4"/>
          <p:cNvSpPr>
            <a:spLocks noGrp="1"/>
          </p:cNvSpPr>
          <p:nvPr>
            <p:ph type="ftr" sz="quarter" idx="3"/>
          </p:nvPr>
        </p:nvSpPr>
        <p:spPr>
          <a:xfrm>
            <a:off x="4165608" y="6356456"/>
            <a:ext cx="3860800" cy="365125"/>
          </a:xfrm>
          <a:prstGeom prst="rect">
            <a:avLst/>
          </a:prstGeom>
        </p:spPr>
        <p:txBody>
          <a:bodyPr vert="horz" lIns="90989" tIns="45509" rIns="90989" bIns="45509"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3" y="6356456"/>
            <a:ext cx="2844800" cy="365125"/>
          </a:xfrm>
          <a:prstGeom prst="rect">
            <a:avLst/>
          </a:prstGeom>
        </p:spPr>
        <p:txBody>
          <a:bodyPr vert="horz" lIns="90989" tIns="45509" rIns="90989" bIns="45509" rtlCol="0" anchor="ctr"/>
          <a:lstStyle>
            <a:lvl1pPr algn="r">
              <a:defRPr sz="1200">
                <a:solidFill>
                  <a:schemeClr val="tx1">
                    <a:tint val="75000"/>
                  </a:schemeClr>
                </a:solidFill>
              </a:defRPr>
            </a:lvl1pPr>
          </a:lstStyle>
          <a:p>
            <a:fld id="{90E78E78-4591-D04B-A809-F08DC28AE0FC}" type="slidenum">
              <a:rPr lang="en-US" smtClean="0">
                <a:solidFill>
                  <a:prstClr val="black">
                    <a:tint val="75000"/>
                  </a:prstClr>
                </a:solidFill>
              </a:rPr>
              <a:pPr/>
              <a:t>‹Nr.›</a:t>
            </a:fld>
            <a:endParaRPr lang="en-US">
              <a:solidFill>
                <a:prstClr val="black">
                  <a:tint val="75000"/>
                </a:prstClr>
              </a:solidFill>
            </a:endParaRPr>
          </a:p>
        </p:txBody>
      </p:sp>
      <p:pic>
        <p:nvPicPr>
          <p:cNvPr id="7" name="Picture 6">
            <a:extLst>
              <a:ext uri="{FF2B5EF4-FFF2-40B4-BE49-F238E27FC236}">
                <a16:creationId xmlns="" xmlns:a16="http://schemas.microsoft.com/office/drawing/2014/main" id="{E6675AD8-21D2-4BBB-BF36-4AF60B5CC389}"/>
              </a:ext>
            </a:extLst>
          </p:cNvPr>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0" y="-27383"/>
            <a:ext cx="12192000" cy="958596"/>
          </a:xfrm>
          <a:prstGeom prst="rect">
            <a:avLst/>
          </a:prstGeom>
        </p:spPr>
      </p:pic>
      <p:sp>
        <p:nvSpPr>
          <p:cNvPr id="8" name="Rectangle 7"/>
          <p:cNvSpPr/>
          <p:nvPr userDrawn="1"/>
        </p:nvSpPr>
        <p:spPr>
          <a:xfrm>
            <a:off x="5972912" y="3244349"/>
            <a:ext cx="236655" cy="368906"/>
          </a:xfrm>
          <a:prstGeom prst="rect">
            <a:avLst/>
          </a:prstGeom>
        </p:spPr>
        <p:txBody>
          <a:bodyPr wrap="none" lIns="90989" tIns="45509" rIns="90989" bIns="45509">
            <a:spAutoFit/>
          </a:bodyPr>
          <a:lstStyle/>
          <a:p>
            <a:r>
              <a:rPr lang="en-US" dirty="0">
                <a:solidFill>
                  <a:prstClr val="black"/>
                </a:solidFill>
              </a:rPr>
              <a:t> </a:t>
            </a:r>
          </a:p>
        </p:txBody>
      </p:sp>
      <p:sp>
        <p:nvSpPr>
          <p:cNvPr id="9" name="Rectangle 8"/>
          <p:cNvSpPr/>
          <p:nvPr userDrawn="1"/>
        </p:nvSpPr>
        <p:spPr>
          <a:xfrm>
            <a:off x="5972964" y="3244349"/>
            <a:ext cx="1611689" cy="368906"/>
          </a:xfrm>
          <a:prstGeom prst="rect">
            <a:avLst/>
          </a:prstGeom>
        </p:spPr>
        <p:txBody>
          <a:bodyPr wrap="square" lIns="90989" tIns="45509" rIns="90989" bIns="45509">
            <a:spAutoFit/>
          </a:bodyPr>
          <a:lstStyle/>
          <a:p>
            <a:r>
              <a:rPr lang="en-US" dirty="0">
                <a:solidFill>
                  <a:prstClr val="black"/>
                </a:solidFill>
              </a:rPr>
              <a:t> </a:t>
            </a:r>
          </a:p>
        </p:txBody>
      </p:sp>
      <p:pic>
        <p:nvPicPr>
          <p:cNvPr id="11" name="Picture 10"/>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4757853" y="1"/>
            <a:ext cx="5554224" cy="451340"/>
          </a:xfrm>
          <a:prstGeom prst="rect">
            <a:avLst/>
          </a:prstGeom>
          <a:noFill/>
          <a:ln>
            <a:noFill/>
          </a:ln>
        </p:spPr>
      </p:pic>
    </p:spTree>
    <p:extLst>
      <p:ext uri="{BB962C8B-B14F-4D97-AF65-F5344CB8AC3E}">
        <p14:creationId xmlns:p14="http://schemas.microsoft.com/office/powerpoint/2010/main" val="4179677680"/>
      </p:ext>
    </p:extLst>
  </p:cSld>
  <p:clrMap bg1="lt1" tx1="dk1" bg2="lt2" tx2="dk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Lst>
  <p:txStyles>
    <p:titleStyle>
      <a:lvl1pPr algn="ctr" defTabSz="454957" rtl="0" eaLnBrk="1" latinLnBrk="0" hangingPunct="1">
        <a:spcBef>
          <a:spcPct val="0"/>
        </a:spcBef>
        <a:buNone/>
        <a:defRPr sz="4400" kern="1200">
          <a:solidFill>
            <a:schemeClr val="tx1"/>
          </a:solidFill>
          <a:latin typeface="+mj-lt"/>
          <a:ea typeface="+mj-ea"/>
          <a:cs typeface="+mj-cs"/>
        </a:defRPr>
      </a:lvl1pPr>
    </p:titleStyle>
    <p:bodyStyle>
      <a:lvl1pPr marL="341219" indent="-341219" algn="l" defTabSz="454957" rtl="0" eaLnBrk="1" latinLnBrk="0" hangingPunct="1">
        <a:spcBef>
          <a:spcPct val="20000"/>
        </a:spcBef>
        <a:buFont typeface="Arial"/>
        <a:buChar char="•"/>
        <a:defRPr sz="3200" kern="1200">
          <a:solidFill>
            <a:schemeClr val="tx1"/>
          </a:solidFill>
          <a:latin typeface="+mn-lt"/>
          <a:ea typeface="+mn-ea"/>
          <a:cs typeface="+mn-cs"/>
        </a:defRPr>
      </a:lvl1pPr>
      <a:lvl2pPr marL="739305" indent="-284352" algn="l" defTabSz="454957" rtl="0" eaLnBrk="1" latinLnBrk="0" hangingPunct="1">
        <a:spcBef>
          <a:spcPct val="20000"/>
        </a:spcBef>
        <a:buFont typeface="Arial"/>
        <a:buChar char="–"/>
        <a:defRPr sz="2800" kern="1200">
          <a:solidFill>
            <a:schemeClr val="tx1"/>
          </a:solidFill>
          <a:latin typeface="+mn-lt"/>
          <a:ea typeface="+mn-ea"/>
          <a:cs typeface="+mn-cs"/>
        </a:defRPr>
      </a:lvl2pPr>
      <a:lvl3pPr marL="1137398" indent="-227482" algn="l" defTabSz="454957" rtl="0" eaLnBrk="1" latinLnBrk="0" hangingPunct="1">
        <a:spcBef>
          <a:spcPct val="20000"/>
        </a:spcBef>
        <a:buFont typeface="Arial"/>
        <a:buChar char="•"/>
        <a:defRPr sz="2400" kern="1200">
          <a:solidFill>
            <a:schemeClr val="tx1"/>
          </a:solidFill>
          <a:latin typeface="+mn-lt"/>
          <a:ea typeface="+mn-ea"/>
          <a:cs typeface="+mn-cs"/>
        </a:defRPr>
      </a:lvl3pPr>
      <a:lvl4pPr marL="1592362" indent="-227482" algn="l" defTabSz="454957" rtl="0" eaLnBrk="1" latinLnBrk="0" hangingPunct="1">
        <a:spcBef>
          <a:spcPct val="20000"/>
        </a:spcBef>
        <a:buFont typeface="Arial"/>
        <a:buChar char="–"/>
        <a:defRPr sz="2000" kern="1200">
          <a:solidFill>
            <a:schemeClr val="tx1"/>
          </a:solidFill>
          <a:latin typeface="+mn-lt"/>
          <a:ea typeface="+mn-ea"/>
          <a:cs typeface="+mn-cs"/>
        </a:defRPr>
      </a:lvl4pPr>
      <a:lvl5pPr marL="2047315" indent="-227482" algn="l" defTabSz="454957" rtl="0" eaLnBrk="1" latinLnBrk="0" hangingPunct="1">
        <a:spcBef>
          <a:spcPct val="20000"/>
        </a:spcBef>
        <a:buFont typeface="Arial"/>
        <a:buChar char="»"/>
        <a:defRPr sz="2000" kern="1200">
          <a:solidFill>
            <a:schemeClr val="tx1"/>
          </a:solidFill>
          <a:latin typeface="+mn-lt"/>
          <a:ea typeface="+mn-ea"/>
          <a:cs typeface="+mn-cs"/>
        </a:defRPr>
      </a:lvl5pPr>
      <a:lvl6pPr marL="2502277" indent="-227482" algn="l" defTabSz="454957" rtl="0" eaLnBrk="1" latinLnBrk="0" hangingPunct="1">
        <a:spcBef>
          <a:spcPct val="20000"/>
        </a:spcBef>
        <a:buFont typeface="Arial"/>
        <a:buChar char="•"/>
        <a:defRPr sz="2000" kern="1200">
          <a:solidFill>
            <a:schemeClr val="tx1"/>
          </a:solidFill>
          <a:latin typeface="+mn-lt"/>
          <a:ea typeface="+mn-ea"/>
          <a:cs typeface="+mn-cs"/>
        </a:defRPr>
      </a:lvl6pPr>
      <a:lvl7pPr marL="2957242" indent="-227482" algn="l" defTabSz="454957" rtl="0" eaLnBrk="1" latinLnBrk="0" hangingPunct="1">
        <a:spcBef>
          <a:spcPct val="20000"/>
        </a:spcBef>
        <a:buFont typeface="Arial"/>
        <a:buChar char="•"/>
        <a:defRPr sz="2000" kern="1200">
          <a:solidFill>
            <a:schemeClr val="tx1"/>
          </a:solidFill>
          <a:latin typeface="+mn-lt"/>
          <a:ea typeface="+mn-ea"/>
          <a:cs typeface="+mn-cs"/>
        </a:defRPr>
      </a:lvl7pPr>
      <a:lvl8pPr marL="3412195" indent="-227482" algn="l" defTabSz="454957" rtl="0" eaLnBrk="1" latinLnBrk="0" hangingPunct="1">
        <a:spcBef>
          <a:spcPct val="20000"/>
        </a:spcBef>
        <a:buFont typeface="Arial"/>
        <a:buChar char="•"/>
        <a:defRPr sz="2000" kern="1200">
          <a:solidFill>
            <a:schemeClr val="tx1"/>
          </a:solidFill>
          <a:latin typeface="+mn-lt"/>
          <a:ea typeface="+mn-ea"/>
          <a:cs typeface="+mn-cs"/>
        </a:defRPr>
      </a:lvl8pPr>
      <a:lvl9pPr marL="3867159" indent="-227482" algn="l" defTabSz="45495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4957" rtl="0" eaLnBrk="1" latinLnBrk="0" hangingPunct="1">
        <a:defRPr sz="1800" kern="1200">
          <a:solidFill>
            <a:schemeClr val="tx1"/>
          </a:solidFill>
          <a:latin typeface="+mn-lt"/>
          <a:ea typeface="+mn-ea"/>
          <a:cs typeface="+mn-cs"/>
        </a:defRPr>
      </a:lvl1pPr>
      <a:lvl2pPr marL="454957" algn="l" defTabSz="454957" rtl="0" eaLnBrk="1" latinLnBrk="0" hangingPunct="1">
        <a:defRPr sz="1800" kern="1200">
          <a:solidFill>
            <a:schemeClr val="tx1"/>
          </a:solidFill>
          <a:latin typeface="+mn-lt"/>
          <a:ea typeface="+mn-ea"/>
          <a:cs typeface="+mn-cs"/>
        </a:defRPr>
      </a:lvl2pPr>
      <a:lvl3pPr marL="909922" algn="l" defTabSz="454957" rtl="0" eaLnBrk="1" latinLnBrk="0" hangingPunct="1">
        <a:defRPr sz="1800" kern="1200">
          <a:solidFill>
            <a:schemeClr val="tx1"/>
          </a:solidFill>
          <a:latin typeface="+mn-lt"/>
          <a:ea typeface="+mn-ea"/>
          <a:cs typeface="+mn-cs"/>
        </a:defRPr>
      </a:lvl3pPr>
      <a:lvl4pPr marL="1364877" algn="l" defTabSz="454957" rtl="0" eaLnBrk="1" latinLnBrk="0" hangingPunct="1">
        <a:defRPr sz="1800" kern="1200">
          <a:solidFill>
            <a:schemeClr val="tx1"/>
          </a:solidFill>
          <a:latin typeface="+mn-lt"/>
          <a:ea typeface="+mn-ea"/>
          <a:cs typeface="+mn-cs"/>
        </a:defRPr>
      </a:lvl4pPr>
      <a:lvl5pPr marL="1819839" algn="l" defTabSz="454957" rtl="0" eaLnBrk="1" latinLnBrk="0" hangingPunct="1">
        <a:defRPr sz="1800" kern="1200">
          <a:solidFill>
            <a:schemeClr val="tx1"/>
          </a:solidFill>
          <a:latin typeface="+mn-lt"/>
          <a:ea typeface="+mn-ea"/>
          <a:cs typeface="+mn-cs"/>
        </a:defRPr>
      </a:lvl5pPr>
      <a:lvl6pPr marL="2274804" algn="l" defTabSz="454957" rtl="0" eaLnBrk="1" latinLnBrk="0" hangingPunct="1">
        <a:defRPr sz="1800" kern="1200">
          <a:solidFill>
            <a:schemeClr val="tx1"/>
          </a:solidFill>
          <a:latin typeface="+mn-lt"/>
          <a:ea typeface="+mn-ea"/>
          <a:cs typeface="+mn-cs"/>
        </a:defRPr>
      </a:lvl6pPr>
      <a:lvl7pPr marL="2729754" algn="l" defTabSz="454957" rtl="0" eaLnBrk="1" latinLnBrk="0" hangingPunct="1">
        <a:defRPr sz="1800" kern="1200">
          <a:solidFill>
            <a:schemeClr val="tx1"/>
          </a:solidFill>
          <a:latin typeface="+mn-lt"/>
          <a:ea typeface="+mn-ea"/>
          <a:cs typeface="+mn-cs"/>
        </a:defRPr>
      </a:lvl7pPr>
      <a:lvl8pPr marL="3184720" algn="l" defTabSz="454957" rtl="0" eaLnBrk="1" latinLnBrk="0" hangingPunct="1">
        <a:defRPr sz="1800" kern="1200">
          <a:solidFill>
            <a:schemeClr val="tx1"/>
          </a:solidFill>
          <a:latin typeface="+mn-lt"/>
          <a:ea typeface="+mn-ea"/>
          <a:cs typeface="+mn-cs"/>
        </a:defRPr>
      </a:lvl8pPr>
      <a:lvl9pPr marL="3639680" algn="l" defTabSz="45495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png"/><Relationship Id="rId18" Type="http://schemas.openxmlformats.org/officeDocument/2006/relationships/image" Target="../media/image25.png"/><Relationship Id="rId26" Type="http://schemas.openxmlformats.org/officeDocument/2006/relationships/image" Target="../media/image33.png"/><Relationship Id="rId3" Type="http://schemas.openxmlformats.org/officeDocument/2006/relationships/image" Target="../media/image10.jpeg"/><Relationship Id="rId21" Type="http://schemas.openxmlformats.org/officeDocument/2006/relationships/image" Target="../media/image28.png"/><Relationship Id="rId7" Type="http://schemas.openxmlformats.org/officeDocument/2006/relationships/image" Target="../media/image14.png"/><Relationship Id="rId12" Type="http://schemas.openxmlformats.org/officeDocument/2006/relationships/image" Target="../media/image19.png"/><Relationship Id="rId17" Type="http://schemas.openxmlformats.org/officeDocument/2006/relationships/image" Target="../media/image24.png"/><Relationship Id="rId25" Type="http://schemas.openxmlformats.org/officeDocument/2006/relationships/image" Target="../media/image32.png"/><Relationship Id="rId2" Type="http://schemas.openxmlformats.org/officeDocument/2006/relationships/notesSlide" Target="../notesSlides/notesSlide1.xml"/><Relationship Id="rId16" Type="http://schemas.openxmlformats.org/officeDocument/2006/relationships/image" Target="../media/image23.png"/><Relationship Id="rId20" Type="http://schemas.openxmlformats.org/officeDocument/2006/relationships/image" Target="../media/image27.png"/><Relationship Id="rId29" Type="http://schemas.openxmlformats.org/officeDocument/2006/relationships/image" Target="../media/image36.png"/><Relationship Id="rId1" Type="http://schemas.openxmlformats.org/officeDocument/2006/relationships/slideLayout" Target="../slideLayouts/slideLayout34.xml"/><Relationship Id="rId6" Type="http://schemas.openxmlformats.org/officeDocument/2006/relationships/image" Target="../media/image13.png"/><Relationship Id="rId11" Type="http://schemas.openxmlformats.org/officeDocument/2006/relationships/image" Target="../media/image18.png"/><Relationship Id="rId24" Type="http://schemas.openxmlformats.org/officeDocument/2006/relationships/image" Target="../media/image31.png"/><Relationship Id="rId5" Type="http://schemas.openxmlformats.org/officeDocument/2006/relationships/image" Target="../media/image12.png"/><Relationship Id="rId15" Type="http://schemas.openxmlformats.org/officeDocument/2006/relationships/image" Target="../media/image22.png"/><Relationship Id="rId23" Type="http://schemas.openxmlformats.org/officeDocument/2006/relationships/image" Target="../media/image30.png"/><Relationship Id="rId28" Type="http://schemas.openxmlformats.org/officeDocument/2006/relationships/image" Target="../media/image35.png"/><Relationship Id="rId10" Type="http://schemas.openxmlformats.org/officeDocument/2006/relationships/image" Target="../media/image17.png"/><Relationship Id="rId19" Type="http://schemas.openxmlformats.org/officeDocument/2006/relationships/image" Target="../media/image26.png"/><Relationship Id="rId4" Type="http://schemas.openxmlformats.org/officeDocument/2006/relationships/image" Target="../media/image11.png"/><Relationship Id="rId9" Type="http://schemas.openxmlformats.org/officeDocument/2006/relationships/image" Target="../media/image16.png"/><Relationship Id="rId14" Type="http://schemas.openxmlformats.org/officeDocument/2006/relationships/image" Target="../media/image21.png"/><Relationship Id="rId22" Type="http://schemas.openxmlformats.org/officeDocument/2006/relationships/image" Target="../media/image29.png"/><Relationship Id="rId27" Type="http://schemas.openxmlformats.org/officeDocument/2006/relationships/image" Target="../media/image3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3.xml"/><Relationship Id="rId1" Type="http://schemas.openxmlformats.org/officeDocument/2006/relationships/slideLayout" Target="../slideLayouts/slideLayout6.xml"/><Relationship Id="rId5" Type="http://schemas.openxmlformats.org/officeDocument/2006/relationships/image" Target="../media/image45.png"/><Relationship Id="rId4" Type="http://schemas.openxmlformats.org/officeDocument/2006/relationships/image" Target="../media/image44.jpe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45.png"/><Relationship Id="rId4" Type="http://schemas.openxmlformats.org/officeDocument/2006/relationships/image" Target="../media/image44.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jpg"/></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hyperlink" Target="https://indico.jinr.ru/conferenceDisplay.py?confId=296" TargetMode="External"/><Relationship Id="rId1" Type="http://schemas.openxmlformats.org/officeDocument/2006/relationships/slideLayout" Target="../slideLayouts/slideLayout51.xml"/></Relationships>
</file>

<file path=ppt/slides/_rels/slide19.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7.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7.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15.xml"/><Relationship Id="rId5" Type="http://schemas.openxmlformats.org/officeDocument/2006/relationships/image" Target="../media/image64.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emf"/><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xml"/><Relationship Id="rId1" Type="http://schemas.openxmlformats.org/officeDocument/2006/relationships/slideLayout" Target="../slideLayouts/slideLayout70.xml"/><Relationship Id="rId4" Type="http://schemas.openxmlformats.org/officeDocument/2006/relationships/image" Target="../media/image7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1.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58.png"/></Relationships>
</file>

<file path=ppt/slides/_rels/slide34.xml.rels><?xml version="1.0" encoding="UTF-8" standalone="yes"?>
<Relationships xmlns="http://schemas.openxmlformats.org/package/2006/relationships"><Relationship Id="rId2" Type="http://schemas.openxmlformats.org/officeDocument/2006/relationships/image" Target="../media/image59.emf"/><Relationship Id="rId1" Type="http://schemas.openxmlformats.org/officeDocument/2006/relationships/slideLayout" Target="../slideLayouts/slideLayout51.xml"/></Relationships>
</file>

<file path=ppt/slides/_rels/slide35.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5" Type="http://schemas.openxmlformats.org/officeDocument/2006/relationships/image" Target="../media/image45.png"/><Relationship Id="rId4" Type="http://schemas.openxmlformats.org/officeDocument/2006/relationships/image" Target="../media/image44.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5.xml"/><Relationship Id="rId4" Type="http://schemas.openxmlformats.org/officeDocument/2006/relationships/image" Target="../media/image62.png"/></Relationships>
</file>

<file path=ppt/slides/_rels/slide3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4.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5.xml"/></Relationships>
</file>

<file path=ppt/slides/_rels/slide40.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8.xml"/></Relationships>
</file>

<file path=ppt/slides/_rels/slide43.xml.rels><?xml version="1.0" encoding="UTF-8" standalone="yes"?>
<Relationships xmlns="http://schemas.openxmlformats.org/package/2006/relationships"><Relationship Id="rId3" Type="http://schemas.openxmlformats.org/officeDocument/2006/relationships/hyperlink" Target="http://www.google.ru/url?sa=i&amp;rct=j&amp;q=&amp;esrc=s&amp;source=images&amp;cd=&amp;cad=rja&amp;uact=8&amp;ved=0ahUKEwjVjpzYmOjVAhVmEpoKHcVkBzUQjRwIBw&amp;url=http://umconference.um.edu.my/IHEP-T2E&amp;psig=AFQjCNEKm6ywboRizvALyXF9-TpiJ2Oy9w&amp;ust=1503400256392373"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1.xml"/></Relationships>
</file>

<file path=ppt/slides/_rels/slide46.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3.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15.xml"/></Relationships>
</file>

<file path=ppt/slides/_rels/slide5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69.jpg"/><Relationship Id="rId1" Type="http://schemas.openxmlformats.org/officeDocument/2006/relationships/slideLayout" Target="../slideLayouts/slideLayout27.xml"/><Relationship Id="rId4" Type="http://schemas.openxmlformats.org/officeDocument/2006/relationships/image" Target="../media/image71.jpg"/></Relationships>
</file>

<file path=ppt/slides/_rels/slide5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22.xml"/></Relationships>
</file>

<file path=ppt/slides/_rels/slide5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22.xml"/></Relationships>
</file>

<file path=ppt/slides/_rels/slide57.xml.rels><?xml version="1.0" encoding="UTF-8" standalone="yes"?>
<Relationships xmlns="http://schemas.openxmlformats.org/package/2006/relationships"><Relationship Id="rId8" Type="http://schemas.openxmlformats.org/officeDocument/2006/relationships/image" Target="../media/image79.jpg"/><Relationship Id="rId3" Type="http://schemas.openxmlformats.org/officeDocument/2006/relationships/image" Target="../media/image74.jpg"/><Relationship Id="rId7" Type="http://schemas.openxmlformats.org/officeDocument/2006/relationships/image" Target="../media/image78.png"/><Relationship Id="rId2" Type="http://schemas.openxmlformats.org/officeDocument/2006/relationships/notesSlide" Target="../notesSlides/notesSlide16.xml"/><Relationship Id="rId1" Type="http://schemas.openxmlformats.org/officeDocument/2006/relationships/slideLayout" Target="../slideLayouts/slideLayout50.xml"/><Relationship Id="rId6" Type="http://schemas.openxmlformats.org/officeDocument/2006/relationships/image" Target="../media/image77.jpg"/><Relationship Id="rId11" Type="http://schemas.openxmlformats.org/officeDocument/2006/relationships/image" Target="../media/image82.jpeg"/><Relationship Id="rId5" Type="http://schemas.openxmlformats.org/officeDocument/2006/relationships/image" Target="../media/image76.jpg"/><Relationship Id="rId10" Type="http://schemas.openxmlformats.org/officeDocument/2006/relationships/image" Target="../media/image81.jpg"/><Relationship Id="rId4" Type="http://schemas.openxmlformats.org/officeDocument/2006/relationships/image" Target="../media/image75.jpg"/><Relationship Id="rId9" Type="http://schemas.openxmlformats.org/officeDocument/2006/relationships/image" Target="../media/image80.jpg"/></Relationships>
</file>

<file path=ppt/slides/_rels/slide5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90.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3" Type="http://schemas.openxmlformats.org/officeDocument/2006/relationships/image" Target="../media/image37.wmf"/><Relationship Id="rId2" Type="http://schemas.openxmlformats.org/officeDocument/2006/relationships/notesSlide" Target="../notesSlides/notesSlide17.xml"/><Relationship Id="rId1" Type="http://schemas.openxmlformats.org/officeDocument/2006/relationships/slideLayout" Target="../slideLayouts/slideLayout2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1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jpe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18" name="Рисунок 5">
            <a:extLst>
              <a:ext uri="{FF2B5EF4-FFF2-40B4-BE49-F238E27FC236}">
                <a16:creationId xmlns="" xmlns:a16="http://schemas.microsoft.com/office/drawing/2014/main" id="{DC27579E-4FB3-4FE8-BFAA-9C1E431E150E}"/>
              </a:ext>
            </a:extLst>
          </p:cNvPr>
          <p:cNvPicPr>
            <a:picLocks noChangeAspect="1"/>
          </p:cNvPicPr>
          <p:nvPr/>
        </p:nvPicPr>
        <p:blipFill>
          <a:blip r:embed="rId4">
            <a:extLst>
              <a:ext uri="{28A0092B-C50C-407E-A947-70E740481C1C}">
                <a14:useLocalDpi xmlns:a14="http://schemas.microsoft.com/office/drawing/2010/main" val="0"/>
              </a:ext>
            </a:extLst>
          </a:blip>
          <a:srcRect l="21445" b="37965"/>
          <a:stretch>
            <a:fillRect/>
          </a:stretch>
        </p:blipFill>
        <p:spPr bwMode="auto">
          <a:xfrm>
            <a:off x="1524001" y="3028994"/>
            <a:ext cx="6601758"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8" name="Rectangle 110">
            <a:extLst>
              <a:ext uri="{FF2B5EF4-FFF2-40B4-BE49-F238E27FC236}">
                <a16:creationId xmlns="" xmlns:a16="http://schemas.microsoft.com/office/drawing/2014/main" id="{A4EF8A9D-CCB4-4FB1-B989-6D60CC628CFF}"/>
              </a:ext>
            </a:extLst>
          </p:cNvPr>
          <p:cNvSpPr>
            <a:spLocks noGrp="1" noChangeArrowheads="1"/>
          </p:cNvSpPr>
          <p:nvPr>
            <p:ph type="ctrTitle"/>
          </p:nvPr>
        </p:nvSpPr>
        <p:spPr>
          <a:xfrm>
            <a:off x="6589756" y="2032815"/>
            <a:ext cx="5159400" cy="1800225"/>
          </a:xfrm>
        </p:spPr>
        <p:txBody>
          <a:bodyPr anchor="ctr"/>
          <a:lstStyle/>
          <a:p>
            <a:pPr eaLnBrk="1" hangingPunct="1">
              <a:defRPr/>
            </a:pPr>
            <a:r>
              <a:rPr lang="en-U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Strategic Long Range Plan for JINR</a:t>
            </a:r>
            <a:br>
              <a:rPr lang="en-US"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ru-RU" sz="28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Victor </a:t>
            </a:r>
            <a:r>
              <a:rPr lang="en-US" altLang="ru-RU" sz="28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Matveev</a:t>
            </a:r>
            <a:r>
              <a:rPr lang="ru-RU"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r>
            <a:br>
              <a:rPr lang="ru-RU" altLang="ru-RU" sz="3600" b="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br>
            <a:r>
              <a:rPr lang="en-US" altLang="ru-RU" sz="28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Boris </a:t>
            </a:r>
            <a:r>
              <a:rPr lang="en-US" altLang="ru-RU" sz="2800" i="1" dirty="0" err="1">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Sharkov</a:t>
            </a:r>
            <a:endParaRPr lang="es-ES" altLang="ru-RU" sz="3600" i="1" dirty="0">
              <a:solidFill>
                <a:schemeClr val="bg1"/>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
        <p:nvSpPr>
          <p:cNvPr id="11" name="TextBox 10">
            <a:extLst>
              <a:ext uri="{FF2B5EF4-FFF2-40B4-BE49-F238E27FC236}">
                <a16:creationId xmlns="" xmlns:a16="http://schemas.microsoft.com/office/drawing/2014/main" id="{D4F2F041-860F-4618-A91D-CD349A176367}"/>
              </a:ext>
            </a:extLst>
          </p:cNvPr>
          <p:cNvSpPr txBox="1"/>
          <p:nvPr/>
        </p:nvSpPr>
        <p:spPr>
          <a:xfrm>
            <a:off x="1524043" y="3933841"/>
            <a:ext cx="5065713" cy="3054256"/>
          </a:xfrm>
          <a:prstGeom prst="rect">
            <a:avLst/>
          </a:prstGeom>
          <a:noFill/>
        </p:spPr>
        <p:txBody>
          <a:bodyPr lIns="90989" tIns="45509" rIns="90989" bIns="45509">
            <a:spAutoFit/>
          </a:bodyPr>
          <a:lstStyle/>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The International Working Group</a:t>
            </a: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has been established</a:t>
            </a: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in order to organize</a:t>
            </a: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the elaboration of the </a:t>
            </a:r>
            <a:r>
              <a:rPr lang="ru-RU"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          </a:t>
            </a: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Strategic Long Range Plan </a:t>
            </a:r>
            <a:endParaRPr lang="ru-RU"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a:p>
            <a:pPr marL="260664" algn="ctr" fontAlgn="base">
              <a:lnSpc>
                <a:spcPts val="3299"/>
              </a:lnSpc>
              <a:spcAft>
                <a:spcPct val="0"/>
              </a:spcAft>
              <a:defRPr/>
            </a:pPr>
            <a:r>
              <a:rPr lang="en-US" altLang="ru-RU" sz="24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rPr>
              <a:t>(SLRP) of JINR</a:t>
            </a:r>
          </a:p>
          <a:p>
            <a:pPr marL="260664" fontAlgn="base">
              <a:lnSpc>
                <a:spcPts val="3299"/>
              </a:lnSpc>
              <a:spcAft>
                <a:spcPct val="0"/>
              </a:spcAft>
              <a:defRPr/>
            </a:pPr>
            <a:endParaRPr lang="en-US" altLang="ru-RU" sz="1000" b="1" dirty="0">
              <a:solidFill>
                <a:srgbClr val="FF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pitchFamily="2" charset="2"/>
            </a:endParaRPr>
          </a:p>
        </p:txBody>
      </p:sp>
      <p:pic>
        <p:nvPicPr>
          <p:cNvPr id="7" name="Рисунок 6">
            <a:extLst>
              <a:ext uri="{FF2B5EF4-FFF2-40B4-BE49-F238E27FC236}">
                <a16:creationId xmlns="" xmlns:a16="http://schemas.microsoft.com/office/drawing/2014/main" id="{CF53D4E8-B77A-4CCB-9C25-46D17945A14B}"/>
              </a:ext>
            </a:extLst>
          </p:cNvPr>
          <p:cNvPicPr>
            <a:picLocks noChangeAspect="1"/>
          </p:cNvPicPr>
          <p:nvPr/>
        </p:nvPicPr>
        <p:blipFill>
          <a:blip r:embed="rId5" cstate="print">
            <a:duotone>
              <a:schemeClr val="accent6">
                <a:shade val="45000"/>
                <a:satMod val="135000"/>
              </a:schemeClr>
              <a:prstClr val="white"/>
            </a:duotone>
          </a:blip>
          <a:stretch>
            <a:fillRect/>
          </a:stretch>
        </p:blipFill>
        <p:spPr>
          <a:xfrm>
            <a:off x="1515777" y="177135"/>
            <a:ext cx="1875075" cy="1484731"/>
          </a:xfrm>
          <a:prstGeom prst="rect">
            <a:avLst/>
          </a:prstGeom>
        </p:spPr>
      </p:pic>
      <p:sp>
        <p:nvSpPr>
          <p:cNvPr id="20486" name="TextBox 12">
            <a:extLst>
              <a:ext uri="{FF2B5EF4-FFF2-40B4-BE49-F238E27FC236}">
                <a16:creationId xmlns="" xmlns:a16="http://schemas.microsoft.com/office/drawing/2014/main" id="{7A2F8944-1908-47BC-98BC-D236A519B336}"/>
              </a:ext>
            </a:extLst>
          </p:cNvPr>
          <p:cNvSpPr txBox="1">
            <a:spLocks noChangeArrowheads="1"/>
          </p:cNvSpPr>
          <p:nvPr/>
        </p:nvSpPr>
        <p:spPr bwMode="auto">
          <a:xfrm>
            <a:off x="1421983" y="1835874"/>
            <a:ext cx="2300287" cy="461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spcBef>
                <a:spcPct val="0"/>
              </a:spcBef>
              <a:spcAft>
                <a:spcPct val="0"/>
              </a:spcAft>
            </a:pPr>
            <a:r>
              <a:rPr lang="en-US" altLang="ru-RU" sz="1200" b="1" dirty="0">
                <a:solidFill>
                  <a:srgbClr val="343456"/>
                </a:solidFill>
                <a:latin typeface="Arial" panose="020B0604020202020204" pitchFamily="34" charset="0"/>
              </a:rPr>
              <a:t>Joint Institute for Nuclear Research</a:t>
            </a:r>
            <a:endParaRPr lang="ru-RU" altLang="ru-RU" sz="1200" b="1" dirty="0">
              <a:solidFill>
                <a:srgbClr val="343456"/>
              </a:solidFill>
              <a:latin typeface="Arial" panose="020B0604020202020204" pitchFamily="34" charset="0"/>
            </a:endParaRPr>
          </a:p>
        </p:txBody>
      </p:sp>
      <p:sp>
        <p:nvSpPr>
          <p:cNvPr id="16" name="TextBox 15">
            <a:extLst>
              <a:ext uri="{FF2B5EF4-FFF2-40B4-BE49-F238E27FC236}">
                <a16:creationId xmlns="" xmlns:a16="http://schemas.microsoft.com/office/drawing/2014/main" id="{05B594CB-2DDC-4ADD-B4FD-DF5D365875B9}"/>
              </a:ext>
            </a:extLst>
          </p:cNvPr>
          <p:cNvSpPr txBox="1"/>
          <p:nvPr/>
        </p:nvSpPr>
        <p:spPr>
          <a:xfrm>
            <a:off x="1159072" y="2420954"/>
            <a:ext cx="2986087" cy="245795"/>
          </a:xfrm>
          <a:prstGeom prst="rect">
            <a:avLst/>
          </a:prstGeom>
          <a:noFill/>
          <a:ln w="12700">
            <a:solidFill>
              <a:srgbClr val="C00000"/>
            </a:solidFill>
          </a:ln>
        </p:spPr>
        <p:txBody>
          <a:bodyPr lIns="90989" tIns="45509" rIns="90989" bIns="45509">
            <a:spAutoFit/>
          </a:bodyPr>
          <a:lstStyle/>
          <a:p>
            <a:pPr algn="ctr" fontAlgn="base">
              <a:spcBef>
                <a:spcPct val="0"/>
              </a:spcBef>
              <a:spcAft>
                <a:spcPct val="0"/>
              </a:spcAft>
              <a:defRPr/>
            </a:pPr>
            <a:r>
              <a:rPr lang="en-US" sz="1000" b="1" spc="50" dirty="0">
                <a:solidFill>
                  <a:srgbClr val="FF0000"/>
                </a:solidFill>
              </a:rPr>
              <a:t>SCIENCE BRINGING NATIONS TOGETHER</a:t>
            </a:r>
            <a:endParaRPr lang="ru-RU" sz="1000" b="1" spc="50" dirty="0">
              <a:solidFill>
                <a:srgbClr val="FF0000"/>
              </a:solidFill>
            </a:endParaRPr>
          </a:p>
        </p:txBody>
      </p:sp>
      <p:cxnSp>
        <p:nvCxnSpPr>
          <p:cNvPr id="15" name="Прямая соединительная линия 14">
            <a:extLst>
              <a:ext uri="{FF2B5EF4-FFF2-40B4-BE49-F238E27FC236}">
                <a16:creationId xmlns="" xmlns:a16="http://schemas.microsoft.com/office/drawing/2014/main" id="{ABD03C4B-57B1-4A6E-99C0-65F3A85227BD}"/>
              </a:ext>
            </a:extLst>
          </p:cNvPr>
          <p:cNvCxnSpPr/>
          <p:nvPr/>
        </p:nvCxnSpPr>
        <p:spPr>
          <a:xfrm>
            <a:off x="2828968" y="2479675"/>
            <a:ext cx="2100263" cy="0"/>
          </a:xfrm>
          <a:prstGeom prst="line">
            <a:avLst/>
          </a:prstGeom>
          <a:ln>
            <a:solidFill>
              <a:schemeClr val="bg2">
                <a:lumMod val="60000"/>
                <a:lumOff val="40000"/>
              </a:schemeClr>
            </a:solidFill>
          </a:ln>
        </p:spPr>
        <p:style>
          <a:lnRef idx="1">
            <a:schemeClr val="accent1"/>
          </a:lnRef>
          <a:fillRef idx="0">
            <a:schemeClr val="accent1"/>
          </a:fillRef>
          <a:effectRef idx="0">
            <a:schemeClr val="accent1"/>
          </a:effectRef>
          <a:fontRef idx="minor">
            <a:schemeClr val="tx1"/>
          </a:fontRef>
        </p:style>
      </p:cxnSp>
      <p:grpSp>
        <p:nvGrpSpPr>
          <p:cNvPr id="20489" name="Группа 67">
            <a:extLst>
              <a:ext uri="{FF2B5EF4-FFF2-40B4-BE49-F238E27FC236}">
                <a16:creationId xmlns="" xmlns:a16="http://schemas.microsoft.com/office/drawing/2014/main" id="{3DE20DE5-98F8-44DA-81A4-DE07536B762A}"/>
              </a:ext>
            </a:extLst>
          </p:cNvPr>
          <p:cNvGrpSpPr>
            <a:grpSpLocks/>
          </p:cNvGrpSpPr>
          <p:nvPr/>
        </p:nvGrpSpPr>
        <p:grpSpPr bwMode="auto">
          <a:xfrm>
            <a:off x="7513394" y="177135"/>
            <a:ext cx="3312124" cy="1623723"/>
            <a:chOff x="5007291" y="38770"/>
            <a:chExt cx="3513327" cy="1212212"/>
          </a:xfrm>
        </p:grpSpPr>
        <p:sp>
          <p:nvSpPr>
            <p:cNvPr id="66" name="Скругленный прямоугольник 65">
              <a:extLst>
                <a:ext uri="{FF2B5EF4-FFF2-40B4-BE49-F238E27FC236}">
                  <a16:creationId xmlns="" xmlns:a16="http://schemas.microsoft.com/office/drawing/2014/main" id="{D46BEDDC-370F-4118-AFC2-055311FC60E7}"/>
                </a:ext>
              </a:extLst>
            </p:cNvPr>
            <p:cNvSpPr/>
            <p:nvPr/>
          </p:nvSpPr>
          <p:spPr>
            <a:xfrm>
              <a:off x="5857692" y="1068516"/>
              <a:ext cx="1827345" cy="182466"/>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62" name="Скругленный прямоугольник 61">
              <a:extLst>
                <a:ext uri="{FF2B5EF4-FFF2-40B4-BE49-F238E27FC236}">
                  <a16:creationId xmlns="" xmlns:a16="http://schemas.microsoft.com/office/drawing/2014/main" id="{4F4F7358-742F-4977-B93A-061824337796}"/>
                </a:ext>
              </a:extLst>
            </p:cNvPr>
            <p:cNvSpPr/>
            <p:nvPr/>
          </p:nvSpPr>
          <p:spPr>
            <a:xfrm>
              <a:off x="5319864" y="660743"/>
              <a:ext cx="2869122" cy="345893"/>
            </a:xfrm>
            <a:prstGeom prst="roundRect">
              <a:avLst>
                <a:gd name="adj" fmla="val 50000"/>
              </a:avLst>
            </a:prstGeom>
            <a:gradFill>
              <a:gsLst>
                <a:gs pos="0">
                  <a:schemeClr val="bg1">
                    <a:lumMod val="85000"/>
                  </a:schemeClr>
                </a:gs>
                <a:gs pos="100000">
                  <a:schemeClr val="bg1">
                    <a:lumMod val="65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spcBef>
                  <a:spcPct val="0"/>
                </a:spcBef>
                <a:spcAft>
                  <a:spcPct val="0"/>
                </a:spcAft>
                <a:defRPr/>
              </a:pPr>
              <a:endParaRPr lang="ru-RU">
                <a:solidFill>
                  <a:srgbClr val="FFFFFF"/>
                </a:solidFill>
              </a:endParaRPr>
            </a:p>
          </p:txBody>
        </p:sp>
        <p:sp>
          <p:nvSpPr>
            <p:cNvPr id="20492" name="TextBox 17">
              <a:extLst>
                <a:ext uri="{FF2B5EF4-FFF2-40B4-BE49-F238E27FC236}">
                  <a16:creationId xmlns="" xmlns:a16="http://schemas.microsoft.com/office/drawing/2014/main" id="{34524346-4B6F-4FBF-95C9-9A4837C595C4}"/>
                </a:ext>
              </a:extLst>
            </p:cNvPr>
            <p:cNvSpPr txBox="1">
              <a:spLocks noChangeArrowheads="1"/>
            </p:cNvSpPr>
            <p:nvPr/>
          </p:nvSpPr>
          <p:spPr bwMode="auto">
            <a:xfrm>
              <a:off x="5007291" y="38770"/>
              <a:ext cx="3513327" cy="57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anose="020F0502020204030204" pitchFamily="34" charset="0"/>
                  <a:cs typeface="Arial" panose="020B0604020202020204" pitchFamily="34" charset="0"/>
                </a:defRPr>
              </a:lvl1pPr>
              <a:lvl2pPr marL="742950" indent="-285750" eaLnBrk="0" hangingPunct="0">
                <a:defRPr>
                  <a:solidFill>
                    <a:schemeClr val="tx1"/>
                  </a:solidFill>
                  <a:latin typeface="Calibri" panose="020F0502020204030204" pitchFamily="34" charset="0"/>
                  <a:cs typeface="Arial" panose="020B0604020202020204" pitchFamily="34" charset="0"/>
                </a:defRPr>
              </a:lvl2pPr>
              <a:lvl3pPr marL="1143000" indent="-228600" eaLnBrk="0" hangingPunct="0">
                <a:defRPr>
                  <a:solidFill>
                    <a:schemeClr val="tx1"/>
                  </a:solidFill>
                  <a:latin typeface="Calibri" panose="020F0502020204030204" pitchFamily="34" charset="0"/>
                  <a:cs typeface="Arial" panose="020B0604020202020204" pitchFamily="34" charset="0"/>
                </a:defRPr>
              </a:lvl3pPr>
              <a:lvl4pPr marL="1600200" indent="-228600" eaLnBrk="0" hangingPunct="0">
                <a:defRPr>
                  <a:solidFill>
                    <a:schemeClr val="tx1"/>
                  </a:solidFill>
                  <a:latin typeface="Calibri" panose="020F0502020204030204" pitchFamily="34" charset="0"/>
                  <a:cs typeface="Arial" panose="020B0604020202020204" pitchFamily="34" charset="0"/>
                </a:defRPr>
              </a:lvl4pPr>
              <a:lvl5pPr marL="2057400" indent="-228600" eaLnBrk="0" hangingPunct="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algn="ctr" eaLnBrk="1" fontAlgn="base" hangingPunct="1">
                <a:lnSpc>
                  <a:spcPts val="900"/>
                </a:lnSpc>
                <a:spcBef>
                  <a:spcPct val="0"/>
                </a:spcBef>
                <a:spcAft>
                  <a:spcPct val="0"/>
                </a:spcAft>
              </a:pPr>
              <a:r>
                <a:rPr lang="en-US" altLang="ru-RU" sz="900" b="1">
                  <a:solidFill>
                    <a:srgbClr val="FFFFFF"/>
                  </a:solidFill>
                </a:rPr>
                <a:t>INTERNATIONAL INTERGOVERNMENTAL ORGANIZATION</a:t>
              </a:r>
            </a:p>
            <a:p>
              <a:pPr algn="ctr" eaLnBrk="1" fontAlgn="base" hangingPunct="1">
                <a:lnSpc>
                  <a:spcPts val="900"/>
                </a:lnSpc>
                <a:spcBef>
                  <a:spcPct val="0"/>
                </a:spcBef>
                <a:spcAft>
                  <a:spcPct val="0"/>
                </a:spcAft>
              </a:pPr>
              <a:r>
                <a:rPr lang="ru-RU" altLang="ru-RU" sz="900" b="1">
                  <a:solidFill>
                    <a:srgbClr val="FFFFFF"/>
                  </a:solidFill>
                </a:rPr>
                <a:t>МЕЖДУНАРОДНАЯ МЕЖПРАВИТЕЛЬСТВЕННАЯ ОРГАНИЗАЦИЯ</a:t>
              </a:r>
              <a:endParaRPr lang="ru-RU" altLang="ru-RU" sz="400" b="1">
                <a:solidFill>
                  <a:srgbClr val="FFFFFF"/>
                </a:solidFill>
              </a:endParaRPr>
            </a:p>
            <a:p>
              <a:pPr algn="ctr" eaLnBrk="1" fontAlgn="base" hangingPunct="1">
                <a:spcBef>
                  <a:spcPct val="0"/>
                </a:spcBef>
                <a:spcAft>
                  <a:spcPct val="0"/>
                </a:spcAft>
              </a:pPr>
              <a:endParaRPr lang="en-US" altLang="ru-RU" sz="400" b="1">
                <a:solidFill>
                  <a:srgbClr val="FFFFFF"/>
                </a:solidFill>
              </a:endParaRPr>
            </a:p>
            <a:p>
              <a:pPr algn="ctr" eaLnBrk="1" fontAlgn="base" hangingPunct="1">
                <a:lnSpc>
                  <a:spcPts val="900"/>
                </a:lnSpc>
                <a:spcBef>
                  <a:spcPct val="0"/>
                </a:spcBef>
                <a:spcAft>
                  <a:spcPct val="0"/>
                </a:spcAft>
              </a:pPr>
              <a:r>
                <a:rPr lang="en-US" altLang="ru-RU" sz="900" b="1">
                  <a:solidFill>
                    <a:srgbClr val="CCECFF"/>
                  </a:solidFill>
                </a:rPr>
                <a:t>JOINT INSTITUTE FOR NUCLEAR</a:t>
              </a:r>
              <a:r>
                <a:rPr lang="ru-RU" altLang="ru-RU" sz="900" b="1">
                  <a:solidFill>
                    <a:srgbClr val="CCECFF"/>
                  </a:solidFill>
                </a:rPr>
                <a:t> </a:t>
              </a:r>
              <a:r>
                <a:rPr lang="en-US" altLang="ru-RU" sz="900" b="1">
                  <a:solidFill>
                    <a:srgbClr val="CCECFF"/>
                  </a:solidFill>
                </a:rPr>
                <a:t>RESEARCH</a:t>
              </a:r>
              <a:endParaRPr lang="ru-RU" altLang="ru-RU" sz="900" b="1">
                <a:solidFill>
                  <a:srgbClr val="CCECFF"/>
                </a:solidFill>
              </a:endParaRPr>
            </a:p>
            <a:p>
              <a:pPr algn="ctr" eaLnBrk="1" fontAlgn="base" hangingPunct="1">
                <a:lnSpc>
                  <a:spcPts val="900"/>
                </a:lnSpc>
                <a:spcBef>
                  <a:spcPct val="0"/>
                </a:spcBef>
                <a:spcAft>
                  <a:spcPct val="0"/>
                </a:spcAft>
              </a:pPr>
              <a:r>
                <a:rPr lang="ru-RU" altLang="ru-RU" sz="900" b="1">
                  <a:solidFill>
                    <a:srgbClr val="CCECFF"/>
                  </a:solidFill>
                </a:rPr>
                <a:t>ОБЪЕДИНЕННЫЙ ИНСТИТУТ ЯДЕРНЫХ ИССЛЕДОВАНИЙ</a:t>
              </a:r>
              <a:endParaRPr lang="en-US" altLang="ru-RU" sz="900" b="1">
                <a:solidFill>
                  <a:srgbClr val="CCECFF"/>
                </a:solidFill>
              </a:endParaRPr>
            </a:p>
            <a:p>
              <a:pPr algn="ctr" eaLnBrk="1" fontAlgn="base" hangingPunct="1">
                <a:spcBef>
                  <a:spcPct val="0"/>
                </a:spcBef>
                <a:spcAft>
                  <a:spcPct val="0"/>
                </a:spcAft>
              </a:pPr>
              <a:endParaRPr lang="ru-RU" altLang="ru-RU" sz="1000" b="1">
                <a:solidFill>
                  <a:srgbClr val="002342"/>
                </a:solidFill>
              </a:endParaRPr>
            </a:p>
          </p:txBody>
        </p:sp>
        <p:pic>
          <p:nvPicPr>
            <p:cNvPr id="20493" name="Picture 3">
              <a:extLst>
                <a:ext uri="{FF2B5EF4-FFF2-40B4-BE49-F238E27FC236}">
                  <a16:creationId xmlns="" xmlns:a16="http://schemas.microsoft.com/office/drawing/2014/main" id="{8069A039-CA5C-4DE0-A61E-E48BAED26D1B}"/>
                </a:ext>
              </a:extLst>
            </p:cNvPr>
            <p:cNvPicPr>
              <a:picLocks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232636" y="69649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4" name="Picture 5">
              <a:extLst>
                <a:ext uri="{FF2B5EF4-FFF2-40B4-BE49-F238E27FC236}">
                  <a16:creationId xmlns="" xmlns:a16="http://schemas.microsoft.com/office/drawing/2014/main" id="{D606F278-E0B8-4431-AE07-A5AAC8FDC7C9}"/>
                </a:ext>
              </a:extLst>
            </p:cNvPr>
            <p:cNvPicPr>
              <a:picLocks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43491"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5" name="Picture 9" descr="https://upload.wikimedia.org/wikipedia/commons/thumb/2/2f/Flag_of_Armenia.svg/250px-Flag_of_Armenia.svg.png">
              <a:extLst>
                <a:ext uri="{FF2B5EF4-FFF2-40B4-BE49-F238E27FC236}">
                  <a16:creationId xmlns="" xmlns:a16="http://schemas.microsoft.com/office/drawing/2014/main" id="{1C928D4F-2E47-4E30-9A3F-9706614A9FAB}"/>
                </a:ext>
              </a:extLst>
            </p:cNvPr>
            <p:cNvPicPr>
              <a:picLocks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526987" y="69703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6" name="Picture 11">
              <a:extLst>
                <a:ext uri="{FF2B5EF4-FFF2-40B4-BE49-F238E27FC236}">
                  <a16:creationId xmlns="" xmlns:a16="http://schemas.microsoft.com/office/drawing/2014/main" id="{FFA2EC92-CEE7-4019-8DE9-02AE994AB9BF}"/>
                </a:ext>
              </a:extLst>
            </p:cNvPr>
            <p:cNvPicPr>
              <a:picLocks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525254"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7" name="Picture 13">
              <a:extLst>
                <a:ext uri="{FF2B5EF4-FFF2-40B4-BE49-F238E27FC236}">
                  <a16:creationId xmlns="" xmlns:a16="http://schemas.microsoft.com/office/drawing/2014/main" id="{01DD344F-2F06-44AC-AA8B-50441D2B9024}"/>
                </a:ext>
              </a:extLst>
            </p:cNvPr>
            <p:cNvPicPr>
              <a:picLocks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6383522" y="69339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8" name="Picture 14">
              <a:extLst>
                <a:ext uri="{FF2B5EF4-FFF2-40B4-BE49-F238E27FC236}">
                  <a16:creationId xmlns="" xmlns:a16="http://schemas.microsoft.com/office/drawing/2014/main" id="{D1B534FF-1EBA-4C1A-A2E3-021754C0AAC1}"/>
                </a:ext>
              </a:extLst>
            </p:cNvPr>
            <p:cNvPicPr>
              <a:picLocks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811622" y="69411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9" name="Picture 19">
              <a:extLst>
                <a:ext uri="{FF2B5EF4-FFF2-40B4-BE49-F238E27FC236}">
                  <a16:creationId xmlns="" xmlns:a16="http://schemas.microsoft.com/office/drawing/2014/main" id="{012B4828-CFFC-4D99-A84B-0AC4FE3815D2}"/>
                </a:ext>
              </a:extLst>
            </p:cNvPr>
            <p:cNvPicPr>
              <a:picLocks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096912" y="69317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0" name="Picture 26" descr="https://upload.wikimedia.org/wikipedia/commons/thumb/b/bd/Flag_of_Cuba.svg/250px-Flag_of_Cuba.svg.png">
              <a:extLst>
                <a:ext uri="{FF2B5EF4-FFF2-40B4-BE49-F238E27FC236}">
                  <a16:creationId xmlns="" xmlns:a16="http://schemas.microsoft.com/office/drawing/2014/main" id="{7761FF07-A593-4B2A-8FE8-EA89DD0F7E06}"/>
                </a:ext>
              </a:extLst>
            </p:cNvPr>
            <p:cNvPicPr>
              <a:picLocks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6663656" y="6920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1" name="Рисунок 18">
              <a:extLst>
                <a:ext uri="{FF2B5EF4-FFF2-40B4-BE49-F238E27FC236}">
                  <a16:creationId xmlns="" xmlns:a16="http://schemas.microsoft.com/office/drawing/2014/main" id="{F360BA61-B73D-459D-A0BA-1E0FBFFE01D2}"/>
                </a:ext>
              </a:extLst>
            </p:cNvPr>
            <p:cNvPicPr>
              <a:picLocks/>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7812875" y="69342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2" name="Picture 4">
              <a:extLst>
                <a:ext uri="{FF2B5EF4-FFF2-40B4-BE49-F238E27FC236}">
                  <a16:creationId xmlns="" xmlns:a16="http://schemas.microsoft.com/office/drawing/2014/main" id="{1F8D8EAB-5774-40DC-A25A-877E478D3699}"/>
                </a:ext>
              </a:extLst>
            </p:cNvPr>
            <p:cNvPicPr>
              <a:picLocks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6662981" y="87121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3" name="Picture 10">
              <a:extLst>
                <a:ext uri="{FF2B5EF4-FFF2-40B4-BE49-F238E27FC236}">
                  <a16:creationId xmlns="" xmlns:a16="http://schemas.microsoft.com/office/drawing/2014/main" id="{AF8FF558-A26C-4638-AC13-6EC0B6933B49}"/>
                </a:ext>
              </a:extLst>
            </p:cNvPr>
            <p:cNvPicPr>
              <a:picLocks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7230869" y="87432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4" name="Picture 12">
              <a:extLst>
                <a:ext uri="{FF2B5EF4-FFF2-40B4-BE49-F238E27FC236}">
                  <a16:creationId xmlns="" xmlns:a16="http://schemas.microsoft.com/office/drawing/2014/main" id="{D14427A3-FA69-450F-BD67-DA7961998BAD}"/>
                </a:ext>
              </a:extLst>
            </p:cNvPr>
            <p:cNvPicPr>
              <a:picLocks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6102540"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5" name="Picture 18">
              <a:extLst>
                <a:ext uri="{FF2B5EF4-FFF2-40B4-BE49-F238E27FC236}">
                  <a16:creationId xmlns="" xmlns:a16="http://schemas.microsoft.com/office/drawing/2014/main" id="{805E037C-0135-49F1-8B79-23AFB4742F21}"/>
                </a:ext>
              </a:extLst>
            </p:cNvPr>
            <p:cNvPicPr>
              <a:picLocks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817418" y="86974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6" name="Picture 24">
              <a:extLst>
                <a:ext uri="{FF2B5EF4-FFF2-40B4-BE49-F238E27FC236}">
                  <a16:creationId xmlns="" xmlns:a16="http://schemas.microsoft.com/office/drawing/2014/main" id="{7D2DC984-A84A-46E2-96DE-21D42421505C}"/>
                </a:ext>
              </a:extLst>
            </p:cNvPr>
            <p:cNvPicPr>
              <a:picLocks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a:off x="6385414" y="871925"/>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7" name="Picture 27">
              <a:extLst>
                <a:ext uri="{FF2B5EF4-FFF2-40B4-BE49-F238E27FC236}">
                  <a16:creationId xmlns="" xmlns:a16="http://schemas.microsoft.com/office/drawing/2014/main" id="{00F514C0-A515-423D-BC33-C43EEE821AE6}"/>
                </a:ext>
              </a:extLst>
            </p:cNvPr>
            <p:cNvPicPr>
              <a:picLocks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6943490" y="87192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8" name="Рисунок 21">
              <a:extLst>
                <a:ext uri="{FF2B5EF4-FFF2-40B4-BE49-F238E27FC236}">
                  <a16:creationId xmlns="" xmlns:a16="http://schemas.microsoft.com/office/drawing/2014/main" id="{A15C2B13-EB65-42F3-9208-8CADF03A68FD}"/>
                </a:ext>
              </a:extLst>
            </p:cNvPr>
            <p:cNvPicPr>
              <a:picLocks/>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7525254" y="871837"/>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9" name="Picture 4">
              <a:extLst>
                <a:ext uri="{FF2B5EF4-FFF2-40B4-BE49-F238E27FC236}">
                  <a16:creationId xmlns="" xmlns:a16="http://schemas.microsoft.com/office/drawing/2014/main" id="{9AAA2229-6739-4B59-98F9-B0829F568657}"/>
                </a:ext>
              </a:extLst>
            </p:cNvPr>
            <p:cNvPicPr>
              <a:picLocks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6263578" y="1102960"/>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0" name="Picture 17">
              <a:extLst>
                <a:ext uri="{FF2B5EF4-FFF2-40B4-BE49-F238E27FC236}">
                  <a16:creationId xmlns="" xmlns:a16="http://schemas.microsoft.com/office/drawing/2014/main" id="{63500065-A67A-425A-B2AC-77F9EEB5CEDE}"/>
                </a:ext>
              </a:extLst>
            </p:cNvPr>
            <p:cNvPicPr>
              <a:picLocks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822736" y="110316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1" name="Picture 20">
              <a:extLst>
                <a:ext uri="{FF2B5EF4-FFF2-40B4-BE49-F238E27FC236}">
                  <a16:creationId xmlns="" xmlns:a16="http://schemas.microsoft.com/office/drawing/2014/main" id="{B2B49F26-0E85-40A1-90C0-24CCF9B1671A}"/>
                </a:ext>
              </a:extLst>
            </p:cNvPr>
            <p:cNvPicPr>
              <a:picLocks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6539786" y="1105588"/>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2" name="Рисунок 31">
              <a:extLst>
                <a:ext uri="{FF2B5EF4-FFF2-40B4-BE49-F238E27FC236}">
                  <a16:creationId xmlns="" xmlns:a16="http://schemas.microsoft.com/office/drawing/2014/main" id="{7344389A-E24E-487B-A3A1-B8706757670A}"/>
                </a:ext>
              </a:extLst>
            </p:cNvPr>
            <p:cNvPicPr>
              <a:picLocks/>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5968321" y="110211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3" name="Рисунок 43">
              <a:extLst>
                <a:ext uri="{FF2B5EF4-FFF2-40B4-BE49-F238E27FC236}">
                  <a16:creationId xmlns="" xmlns:a16="http://schemas.microsoft.com/office/drawing/2014/main" id="{87138FD1-89D3-4B58-904F-C9FA323C8552}"/>
                </a:ext>
              </a:extLst>
            </p:cNvPr>
            <p:cNvPicPr>
              <a:picLocks/>
            </p:cNvPicPr>
            <p:nvPr/>
          </p:nvPicPr>
          <p:blipFill>
            <a:blip r:embed="rId26" cstate="print">
              <a:extLst>
                <a:ext uri="{28A0092B-C50C-407E-A947-70E740481C1C}">
                  <a14:useLocalDpi xmlns:a14="http://schemas.microsoft.com/office/drawing/2010/main" val="0"/>
                </a:ext>
              </a:extLst>
            </a:blip>
            <a:srcRect/>
            <a:stretch>
              <a:fillRect/>
            </a:stretch>
          </p:blipFill>
          <p:spPr bwMode="auto">
            <a:xfrm>
              <a:off x="7105685" y="1105243"/>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4" name="Рисунок 47">
              <a:extLst>
                <a:ext uri="{FF2B5EF4-FFF2-40B4-BE49-F238E27FC236}">
                  <a16:creationId xmlns="" xmlns:a16="http://schemas.microsoft.com/office/drawing/2014/main" id="{BA1E6C2B-12A9-4058-98C2-246456A6EBD3}"/>
                </a:ext>
              </a:extLst>
            </p:cNvPr>
            <p:cNvPicPr>
              <a:picLocks/>
            </p:cNvPicPr>
            <p:nvPr/>
          </p:nvPicPr>
          <p:blipFill>
            <a:blip r:embed="rId27" cstate="print">
              <a:extLst>
                <a:ext uri="{28A0092B-C50C-407E-A947-70E740481C1C}">
                  <a14:useLocalDpi xmlns:a14="http://schemas.microsoft.com/office/drawing/2010/main" val="0"/>
                </a:ext>
              </a:extLst>
            </a:blip>
            <a:srcRect/>
            <a:stretch>
              <a:fillRect/>
            </a:stretch>
          </p:blipFill>
          <p:spPr bwMode="auto">
            <a:xfrm>
              <a:off x="5524606" y="872382"/>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5" name="Рисунок 48">
              <a:extLst>
                <a:ext uri="{FF2B5EF4-FFF2-40B4-BE49-F238E27FC236}">
                  <a16:creationId xmlns="" xmlns:a16="http://schemas.microsoft.com/office/drawing/2014/main" id="{22518171-A6AF-4D32-9107-2A3C3B7FDF5D}"/>
                </a:ext>
              </a:extLst>
            </p:cNvPr>
            <p:cNvPicPr>
              <a:picLocks/>
            </p:cNvPicPr>
            <p:nvPr/>
          </p:nvPicPr>
          <p:blipFill>
            <a:blip r:embed="rId28" cstate="print">
              <a:extLst>
                <a:ext uri="{28A0092B-C50C-407E-A947-70E740481C1C}">
                  <a14:useLocalDpi xmlns:a14="http://schemas.microsoft.com/office/drawing/2010/main" val="0"/>
                </a:ext>
              </a:extLst>
            </a:blip>
            <a:srcRect/>
            <a:stretch>
              <a:fillRect/>
            </a:stretch>
          </p:blipFill>
          <p:spPr bwMode="auto">
            <a:xfrm>
              <a:off x="5809714" y="875634"/>
              <a:ext cx="182897" cy="106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6" name="Рисунок 39">
              <a:extLst>
                <a:ext uri="{FF2B5EF4-FFF2-40B4-BE49-F238E27FC236}">
                  <a16:creationId xmlns="" xmlns:a16="http://schemas.microsoft.com/office/drawing/2014/main" id="{C26CA2EA-4C3B-4F10-BAEA-F0A39016B140}"/>
                </a:ext>
              </a:extLst>
            </p:cNvPr>
            <p:cNvPicPr>
              <a:picLocks/>
            </p:cNvPicPr>
            <p:nvPr/>
          </p:nvPicPr>
          <p:blipFill>
            <a:blip r:embed="rId29" cstate="print">
              <a:extLst>
                <a:ext uri="{28A0092B-C50C-407E-A947-70E740481C1C}">
                  <a14:useLocalDpi xmlns:a14="http://schemas.microsoft.com/office/drawing/2010/main" val="0"/>
                </a:ext>
              </a:extLst>
            </a:blip>
            <a:srcRect/>
            <a:stretch>
              <a:fillRect/>
            </a:stretch>
          </p:blipFill>
          <p:spPr bwMode="auto">
            <a:xfrm>
              <a:off x="7384109" y="1104253"/>
              <a:ext cx="183600"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08888990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2428083" y="153307"/>
            <a:ext cx="7996240" cy="857250"/>
          </a:xfrm>
          <a:solidFill>
            <a:srgbClr val="FFC000"/>
          </a:solidFill>
          <a:ln w="57150" cmpd="sng">
            <a:solidFill>
              <a:srgbClr val="003366"/>
            </a:solidFill>
          </a:ln>
        </p:spPr>
        <p:txBody>
          <a:bodyPr>
            <a:normAutofit/>
          </a:bodyPr>
          <a:lstStyle/>
          <a:p>
            <a:pPr>
              <a:lnSpc>
                <a:spcPct val="70000"/>
              </a:lnSpc>
            </a:pPr>
            <a:r>
              <a:rPr lang="en-GB" sz="2800" b="1" dirty="0">
                <a:solidFill>
                  <a:srgbClr val="23538D"/>
                </a:solidFill>
              </a:rPr>
              <a:t>Possible Structure of a Laboratory‘s SLRP </a:t>
            </a:r>
          </a:p>
        </p:txBody>
      </p:sp>
      <p:sp>
        <p:nvSpPr>
          <p:cNvPr id="3" name="Inhaltsplatzhalter 2"/>
          <p:cNvSpPr>
            <a:spLocks noGrp="1"/>
          </p:cNvSpPr>
          <p:nvPr>
            <p:ph idx="4294967295"/>
          </p:nvPr>
        </p:nvSpPr>
        <p:spPr>
          <a:xfrm>
            <a:off x="954315" y="1010557"/>
            <a:ext cx="8559800" cy="2062162"/>
          </a:xfrm>
        </p:spPr>
        <p:txBody>
          <a:bodyPr>
            <a:normAutofit lnSpcReduction="10000"/>
          </a:bodyPr>
          <a:lstStyle/>
          <a:p>
            <a:pPr marL="0" indent="0">
              <a:buNone/>
            </a:pPr>
            <a:r>
              <a:rPr lang="en-GB" sz="2400" u="sng" dirty="0">
                <a:latin typeface="Arial"/>
                <a:cs typeface="Arial"/>
              </a:rPr>
              <a:t>A) Executive Summary</a:t>
            </a:r>
            <a:r>
              <a:rPr lang="en-GB" sz="2000" dirty="0">
                <a:latin typeface="Arial"/>
                <a:cs typeface="Arial"/>
              </a:rPr>
              <a:t> </a:t>
            </a:r>
            <a:endParaRPr lang="de-DE" sz="2000" dirty="0">
              <a:latin typeface="Arial"/>
              <a:cs typeface="Arial"/>
            </a:endParaRPr>
          </a:p>
          <a:p>
            <a:pPr marL="0" indent="0">
              <a:buNone/>
            </a:pPr>
            <a:r>
              <a:rPr lang="en-GB" sz="2400" u="sng" dirty="0">
                <a:latin typeface="Arial"/>
                <a:cs typeface="Arial"/>
              </a:rPr>
              <a:t>B) Introduction: What is and has been done in the Laboratory </a:t>
            </a:r>
            <a:r>
              <a:rPr lang="en-GB" sz="2000" dirty="0">
                <a:latin typeface="Arial"/>
                <a:cs typeface="Arial"/>
              </a:rPr>
              <a:t>	</a:t>
            </a:r>
            <a:r>
              <a:rPr lang="en-GB" sz="2400" dirty="0">
                <a:latin typeface="Arial"/>
                <a:cs typeface="Arial"/>
              </a:rPr>
              <a:t>      </a:t>
            </a:r>
            <a:r>
              <a:rPr lang="en-GB" sz="2000" dirty="0">
                <a:latin typeface="Arial"/>
                <a:cs typeface="Arial"/>
              </a:rPr>
              <a:t>a) Past and present Research Projects</a:t>
            </a:r>
            <a:endParaRPr lang="de-DE" sz="2000" dirty="0">
              <a:latin typeface="Arial"/>
              <a:cs typeface="Arial"/>
            </a:endParaRPr>
          </a:p>
          <a:p>
            <a:pPr marL="0" indent="0">
              <a:buNone/>
            </a:pPr>
            <a:r>
              <a:rPr lang="en-GB" sz="2000" dirty="0">
                <a:latin typeface="Arial"/>
                <a:cs typeface="Arial"/>
              </a:rPr>
              <a:t>	       b) National and International networking and </a:t>
            </a:r>
            <a:r>
              <a:rPr lang="x-none" sz="2000" dirty="0">
                <a:latin typeface="Arial"/>
                <a:cs typeface="Arial"/>
              </a:rPr>
              <a:t>context</a:t>
            </a:r>
            <a:endParaRPr lang="de-DE" sz="2000" dirty="0">
              <a:latin typeface="Arial"/>
              <a:cs typeface="Arial"/>
            </a:endParaRPr>
          </a:p>
          <a:p>
            <a:pPr marL="0" indent="0">
              <a:buNone/>
            </a:pPr>
            <a:r>
              <a:rPr lang="en-GB" sz="2000" dirty="0">
                <a:latin typeface="Arial"/>
                <a:cs typeface="Arial"/>
              </a:rPr>
              <a:t>	       c) Staff and Equipment today</a:t>
            </a:r>
          </a:p>
        </p:txBody>
      </p:sp>
      <p:sp>
        <p:nvSpPr>
          <p:cNvPr id="4" name="Прямоугольник 3">
            <a:extLst>
              <a:ext uri="{FF2B5EF4-FFF2-40B4-BE49-F238E27FC236}">
                <a16:creationId xmlns="" xmlns:a16="http://schemas.microsoft.com/office/drawing/2014/main" id="{DD028E63-8FBA-4FD3-B7AE-50F8F7971BBE}"/>
              </a:ext>
            </a:extLst>
          </p:cNvPr>
          <p:cNvSpPr/>
          <p:nvPr/>
        </p:nvSpPr>
        <p:spPr>
          <a:xfrm>
            <a:off x="834223" y="3009673"/>
            <a:ext cx="10814956" cy="1692345"/>
          </a:xfrm>
          <a:prstGeom prst="rect">
            <a:avLst/>
          </a:prstGeom>
        </p:spPr>
        <p:txBody>
          <a:bodyPr wrap="square" lIns="90989" tIns="45509" rIns="90989" bIns="45509">
            <a:spAutoFit/>
          </a:bodyPr>
          <a:lstStyle/>
          <a:p>
            <a:pPr defTabSz="454957">
              <a:defRPr/>
            </a:pPr>
            <a:r>
              <a:rPr lang="en-GB" sz="2400" u="sng" dirty="0">
                <a:solidFill>
                  <a:schemeClr val="bg1"/>
                </a:solidFill>
                <a:latin typeface="Arial"/>
                <a:cs typeface="Arial"/>
              </a:rPr>
              <a:t>C) Medium Range </a:t>
            </a:r>
            <a:r>
              <a:rPr lang="x-none" sz="2400" u="sng" dirty="0">
                <a:solidFill>
                  <a:schemeClr val="bg1"/>
                </a:solidFill>
                <a:latin typeface="Arial"/>
                <a:cs typeface="Arial"/>
              </a:rPr>
              <a:t>Projects</a:t>
            </a:r>
          </a:p>
          <a:p>
            <a:pPr defTabSz="454957">
              <a:defRPr/>
            </a:pPr>
            <a:r>
              <a:rPr lang="en-GB" sz="2000" dirty="0">
                <a:solidFill>
                  <a:schemeClr val="bg1"/>
                </a:solidFill>
                <a:latin typeface="Arial"/>
                <a:cs typeface="Arial"/>
              </a:rPr>
              <a:t>	         a) Project M1 – Motivation, proposed research, international context, </a:t>
            </a:r>
          </a:p>
          <a:p>
            <a:pPr defTabSz="454957">
              <a:defRPr/>
            </a:pPr>
            <a:r>
              <a:rPr lang="en-GB" sz="2000" dirty="0">
                <a:solidFill>
                  <a:schemeClr val="bg1"/>
                </a:solidFill>
                <a:latin typeface="Arial"/>
                <a:cs typeface="Arial"/>
              </a:rPr>
              <a:t>                    needed resources (equipment, infrastructure, manpower)</a:t>
            </a:r>
            <a:endParaRPr lang="de-DE" sz="2000" dirty="0">
              <a:solidFill>
                <a:schemeClr val="bg1"/>
              </a:solidFill>
              <a:latin typeface="Arial"/>
              <a:cs typeface="Arial"/>
            </a:endParaRPr>
          </a:p>
          <a:p>
            <a:pPr defTabSz="454957">
              <a:defRPr/>
            </a:pPr>
            <a:r>
              <a:rPr lang="en-GB" sz="2000" dirty="0">
                <a:solidFill>
                  <a:schemeClr val="bg1"/>
                </a:solidFill>
                <a:latin typeface="Arial"/>
                <a:cs typeface="Arial"/>
              </a:rPr>
              <a:t>	         b) Project M2 – .....................</a:t>
            </a:r>
            <a:endParaRPr lang="ru-RU" sz="2000" dirty="0">
              <a:solidFill>
                <a:schemeClr val="bg1"/>
              </a:solidFill>
              <a:latin typeface="Arial"/>
              <a:cs typeface="Arial"/>
            </a:endParaRPr>
          </a:p>
          <a:p>
            <a:pPr defTabSz="454957">
              <a:defRPr/>
            </a:pPr>
            <a:r>
              <a:rPr lang="ru-RU" sz="2000" dirty="0">
                <a:solidFill>
                  <a:schemeClr val="bg1"/>
                </a:solidFill>
                <a:latin typeface="Arial"/>
                <a:cs typeface="Arial"/>
              </a:rPr>
              <a:t>      </a:t>
            </a:r>
            <a:r>
              <a:rPr lang="en-US" sz="2000" dirty="0">
                <a:solidFill>
                  <a:schemeClr val="bg1"/>
                </a:solidFill>
                <a:latin typeface="Arial"/>
                <a:cs typeface="Arial"/>
              </a:rPr>
              <a:t>          </a:t>
            </a:r>
            <a:r>
              <a:rPr lang="en-GB" sz="2000" dirty="0">
                <a:solidFill>
                  <a:schemeClr val="bg1"/>
                </a:solidFill>
                <a:latin typeface="Arial"/>
                <a:cs typeface="Arial"/>
              </a:rPr>
              <a:t>c) Project M</a:t>
            </a:r>
            <a:r>
              <a:rPr lang="de-DE" sz="2000" dirty="0">
                <a:solidFill>
                  <a:schemeClr val="bg1"/>
                </a:solidFill>
                <a:latin typeface="Arial"/>
                <a:cs typeface="Arial"/>
              </a:rPr>
              <a:t>n </a:t>
            </a:r>
            <a:r>
              <a:rPr lang="en-GB" sz="2000" dirty="0">
                <a:solidFill>
                  <a:schemeClr val="bg1"/>
                </a:solidFill>
                <a:cs typeface="Arial"/>
              </a:rPr>
              <a:t>– </a:t>
            </a:r>
            <a:r>
              <a:rPr lang="en-GB" sz="2000" dirty="0">
                <a:solidFill>
                  <a:schemeClr val="bg1"/>
                </a:solidFill>
                <a:latin typeface="Arial"/>
                <a:cs typeface="Arial"/>
              </a:rPr>
              <a:t>......................</a:t>
            </a:r>
            <a:endParaRPr lang="de-DE" sz="2000" dirty="0">
              <a:solidFill>
                <a:schemeClr val="bg1"/>
              </a:solidFill>
              <a:latin typeface="Arial"/>
              <a:cs typeface="Arial"/>
            </a:endParaRPr>
          </a:p>
        </p:txBody>
      </p:sp>
      <p:sp>
        <p:nvSpPr>
          <p:cNvPr id="5" name="Inhaltsplatzhalter 2">
            <a:extLst>
              <a:ext uri="{FF2B5EF4-FFF2-40B4-BE49-F238E27FC236}">
                <a16:creationId xmlns="" xmlns:a16="http://schemas.microsoft.com/office/drawing/2014/main" id="{64AD81AE-9560-4CA5-86E8-5204F61984B0}"/>
              </a:ext>
            </a:extLst>
          </p:cNvPr>
          <p:cNvSpPr txBox="1">
            <a:spLocks/>
          </p:cNvSpPr>
          <p:nvPr/>
        </p:nvSpPr>
        <p:spPr>
          <a:xfrm>
            <a:off x="834223" y="4718406"/>
            <a:ext cx="9703148" cy="1521732"/>
          </a:xfrm>
          <a:prstGeom prst="rect">
            <a:avLst/>
          </a:prstGeom>
        </p:spPr>
        <p:txBody>
          <a:bodyPr vert="horz" lIns="90989" tIns="45509" rIns="90989" bIns="45509" rtlCol="0">
            <a:normAutofit fontScale="5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4957">
              <a:buNone/>
              <a:defRPr/>
            </a:pPr>
            <a:r>
              <a:rPr lang="en-GB" sz="4400" u="sng" dirty="0">
                <a:solidFill>
                  <a:schemeClr val="bg1"/>
                </a:solidFill>
                <a:latin typeface="Calibri" panose="020F0502020204030204" pitchFamily="34" charset="0"/>
                <a:cs typeface="Calibri" panose="020F0502020204030204" pitchFamily="34" charset="0"/>
              </a:rPr>
              <a:t>D) Long Range </a:t>
            </a:r>
            <a:r>
              <a:rPr lang="x-none" sz="4400" u="sng" dirty="0">
                <a:solidFill>
                  <a:schemeClr val="bg1"/>
                </a:solidFill>
                <a:latin typeface="Calibri" panose="020F0502020204030204" pitchFamily="34" charset="0"/>
                <a:cs typeface="Calibri" panose="020F0502020204030204" pitchFamily="34" charset="0"/>
              </a:rPr>
              <a:t>Projects</a:t>
            </a:r>
            <a:endParaRPr lang="de-DE" sz="4400" u="sng" dirty="0">
              <a:solidFill>
                <a:schemeClr val="bg1"/>
              </a:solidFill>
              <a:latin typeface="Calibri" panose="020F0502020204030204" pitchFamily="34" charset="0"/>
              <a:cs typeface="Calibri" panose="020F0502020204030204" pitchFamily="34" charset="0"/>
            </a:endParaRPr>
          </a:p>
          <a:p>
            <a:pPr marL="0" indent="0">
              <a:buNone/>
              <a:defRPr/>
            </a:pPr>
            <a:r>
              <a:rPr lang="en-GB" sz="2900" dirty="0">
                <a:solidFill>
                  <a:schemeClr val="bg1"/>
                </a:solidFill>
                <a:latin typeface="Arial" panose="020B0604020202020204" pitchFamily="34" charset="0"/>
                <a:cs typeface="Arial" panose="020B0604020202020204" pitchFamily="34" charset="0"/>
              </a:rPr>
              <a:t>	         </a:t>
            </a:r>
            <a:r>
              <a:rPr lang="en-GB" sz="3600" dirty="0">
                <a:solidFill>
                  <a:schemeClr val="bg1"/>
                </a:solidFill>
                <a:latin typeface="Arial" panose="020B0604020202020204" pitchFamily="34" charset="0"/>
                <a:cs typeface="Arial" panose="020B0604020202020204" pitchFamily="34" charset="0"/>
              </a:rPr>
              <a:t>a) Project L1 – Motivation, international context, proposed research, </a:t>
            </a:r>
          </a:p>
          <a:p>
            <a:pPr marL="0" indent="0">
              <a:buNone/>
              <a:defRPr/>
            </a:pPr>
            <a:r>
              <a:rPr lang="en-GB" sz="3600" dirty="0">
                <a:solidFill>
                  <a:schemeClr val="bg1"/>
                </a:solidFill>
                <a:latin typeface="Arial" panose="020B0604020202020204" pitchFamily="34" charset="0"/>
                <a:cs typeface="Arial" panose="020B0604020202020204" pitchFamily="34" charset="0"/>
              </a:rPr>
              <a:t>                    needed resources (equipment, infrastructure, manpower)</a:t>
            </a:r>
            <a:endParaRPr lang="de-DE" sz="3600" dirty="0">
              <a:solidFill>
                <a:schemeClr val="bg1"/>
              </a:solidFill>
              <a:latin typeface="Arial" panose="020B0604020202020204" pitchFamily="34" charset="0"/>
              <a:cs typeface="Arial" panose="020B0604020202020204" pitchFamily="34" charset="0"/>
            </a:endParaRPr>
          </a:p>
          <a:p>
            <a:pPr marL="0" indent="0">
              <a:buNone/>
              <a:defRPr/>
            </a:pPr>
            <a:r>
              <a:rPr lang="en-US" sz="3600" dirty="0">
                <a:solidFill>
                  <a:schemeClr val="bg1"/>
                </a:solidFill>
                <a:latin typeface="Calibri"/>
              </a:rPr>
              <a:t>                 </a:t>
            </a:r>
            <a:r>
              <a:rPr lang="en-GB" sz="3600" dirty="0">
                <a:solidFill>
                  <a:schemeClr val="bg1"/>
                </a:solidFill>
                <a:latin typeface="Arial" panose="020B0604020202020204" pitchFamily="34" charset="0"/>
                <a:cs typeface="Arial" panose="020B0604020202020204" pitchFamily="34" charset="0"/>
              </a:rPr>
              <a:t>b) Project L2 </a:t>
            </a:r>
            <a:r>
              <a:rPr lang="en-GB" sz="3600" dirty="0">
                <a:solidFill>
                  <a:schemeClr val="bg1"/>
                </a:solidFill>
                <a:cs typeface="Arial"/>
              </a:rPr>
              <a:t>–</a:t>
            </a:r>
            <a:r>
              <a:rPr lang="en-GB" sz="3600" dirty="0">
                <a:solidFill>
                  <a:schemeClr val="bg1"/>
                </a:solidFill>
                <a:latin typeface="Arial" panose="020B0604020202020204" pitchFamily="34" charset="0"/>
                <a:cs typeface="Arial" panose="020B0604020202020204" pitchFamily="34" charset="0"/>
              </a:rPr>
              <a:t> .........................</a:t>
            </a:r>
            <a:endParaRPr lang="de-DE" sz="3600" dirty="0">
              <a:solidFill>
                <a:schemeClr val="bg1"/>
              </a:solidFill>
              <a:latin typeface="Calibri"/>
            </a:endParaRPr>
          </a:p>
          <a:p>
            <a:pPr marL="0" indent="0" defTabSz="454957">
              <a:buNone/>
              <a:defRPr/>
            </a:pPr>
            <a:r>
              <a:rPr lang="en-GB" sz="2400" dirty="0">
                <a:solidFill>
                  <a:prstClr val="black"/>
                </a:solidFill>
                <a:latin typeface="Calibri"/>
              </a:rPr>
              <a:t>	</a:t>
            </a:r>
            <a:endParaRPr lang="de-DE" sz="2400" dirty="0">
              <a:solidFill>
                <a:prstClr val="black"/>
              </a:solidFill>
              <a:latin typeface="Calibri"/>
            </a:endParaRPr>
          </a:p>
        </p:txBody>
      </p:sp>
      <p:sp>
        <p:nvSpPr>
          <p:cNvPr id="6" name="TextBox 5">
            <a:extLst>
              <a:ext uri="{FF2B5EF4-FFF2-40B4-BE49-F238E27FC236}">
                <a16:creationId xmlns="" xmlns:a16="http://schemas.microsoft.com/office/drawing/2014/main" id="{5A21D53B-573F-4E63-B329-5F075E4AFAD1}"/>
              </a:ext>
            </a:extLst>
          </p:cNvPr>
          <p:cNvSpPr txBox="1"/>
          <p:nvPr/>
        </p:nvSpPr>
        <p:spPr>
          <a:xfrm>
            <a:off x="834224" y="6009519"/>
            <a:ext cx="8924820" cy="461239"/>
          </a:xfrm>
          <a:prstGeom prst="rect">
            <a:avLst/>
          </a:prstGeom>
          <a:noFill/>
        </p:spPr>
        <p:txBody>
          <a:bodyPr wrap="square" lIns="90989" tIns="45509" rIns="90989" bIns="45509" rtlCol="0">
            <a:spAutoFit/>
          </a:bodyPr>
          <a:lstStyle/>
          <a:p>
            <a:r>
              <a:rPr lang="en-US" sz="2400" dirty="0">
                <a:solidFill>
                  <a:schemeClr val="bg1"/>
                </a:solidFill>
              </a:rPr>
              <a:t>E) Summary with </a:t>
            </a:r>
            <a:r>
              <a:rPr lang="en-US" sz="2400" b="1" u="sng" dirty="0">
                <a:solidFill>
                  <a:schemeClr val="bg1"/>
                </a:solidFill>
              </a:rPr>
              <a:t>time line </a:t>
            </a:r>
            <a:r>
              <a:rPr lang="en-US" sz="2400" dirty="0">
                <a:solidFill>
                  <a:schemeClr val="bg1"/>
                </a:solidFill>
              </a:rPr>
              <a:t>and international context</a:t>
            </a:r>
          </a:p>
        </p:txBody>
      </p:sp>
    </p:spTree>
    <p:extLst>
      <p:ext uri="{BB962C8B-B14F-4D97-AF65-F5344CB8AC3E}">
        <p14:creationId xmlns:p14="http://schemas.microsoft.com/office/powerpoint/2010/main" val="2482026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Номер слайда 1"/>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11</a:t>
            </a:fld>
            <a:endParaRPr lang="es-ES" altLang="ru-RU" sz="1400" dirty="0">
              <a:solidFill>
                <a:srgbClr val="000000"/>
              </a:solidFill>
            </a:endParaRPr>
          </a:p>
        </p:txBody>
      </p:sp>
      <p:sp>
        <p:nvSpPr>
          <p:cNvPr id="72708" name="Text Box 7"/>
          <p:cNvSpPr txBox="1">
            <a:spLocks noChangeArrowheads="1"/>
          </p:cNvSpPr>
          <p:nvPr/>
        </p:nvSpPr>
        <p:spPr bwMode="auto">
          <a:xfrm>
            <a:off x="511628" y="109313"/>
            <a:ext cx="11310257" cy="31388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800" b="1" dirty="0">
                <a:solidFill>
                  <a:srgbClr val="FFFF00"/>
                </a:solidFill>
                <a:latin typeface="+mn-lt"/>
                <a:cs typeface="Calibri" panose="020F0502020204030204" pitchFamily="34" charset="0"/>
              </a:rPr>
              <a:t>Nuclear Physics at Low energies</a:t>
            </a:r>
          </a:p>
          <a:p>
            <a:pPr algn="ctr" fontAlgn="base">
              <a:spcBef>
                <a:spcPct val="0"/>
              </a:spcBef>
              <a:spcAft>
                <a:spcPct val="0"/>
              </a:spcAft>
              <a:buFontTx/>
              <a:buNone/>
            </a:pPr>
            <a:r>
              <a:rPr lang="en-US" altLang="ru-RU" sz="2800" b="1" dirty="0">
                <a:solidFill>
                  <a:srgbClr val="FFFF00"/>
                </a:solidFill>
                <a:latin typeface="+mn-lt"/>
                <a:cs typeface="Calibri" panose="020F0502020204030204" pitchFamily="34" charset="0"/>
              </a:rPr>
              <a:t> Physics of Supper Heavy Elements</a:t>
            </a:r>
          </a:p>
          <a:p>
            <a:pPr algn="ctr" fontAlgn="base">
              <a:spcBef>
                <a:spcPct val="0"/>
              </a:spcBef>
              <a:spcAft>
                <a:spcPct val="0"/>
              </a:spcAft>
              <a:buFontTx/>
              <a:buNone/>
            </a:pPr>
            <a:r>
              <a:rPr lang="en-US" altLang="ru-RU" sz="2800" b="1" dirty="0">
                <a:solidFill>
                  <a:srgbClr val="FFFF00"/>
                </a:solidFill>
                <a:latin typeface="+mn-lt"/>
                <a:cs typeface="Calibri" panose="020F0502020204030204" pitchFamily="34" charset="0"/>
              </a:rPr>
              <a:t>Neutron reach - Exotic nuclei</a:t>
            </a:r>
          </a:p>
          <a:p>
            <a:pPr algn="ctr" fontAlgn="base">
              <a:spcBef>
                <a:spcPct val="0"/>
              </a:spcBef>
              <a:spcAft>
                <a:spcPct val="0"/>
              </a:spcAft>
              <a:buNone/>
            </a:pPr>
            <a:r>
              <a:rPr lang="en-US" altLang="ru-RU" sz="2800" b="1" dirty="0">
                <a:solidFill>
                  <a:srgbClr val="FFFF00"/>
                </a:solidFill>
                <a:latin typeface="+mn-lt"/>
                <a:cs typeface="Calibri" panose="020F0502020204030204" pitchFamily="34" charset="0"/>
              </a:rPr>
              <a:t>Nuclear Astrophysics</a:t>
            </a:r>
          </a:p>
          <a:p>
            <a:pPr algn="ctr" fontAlgn="base">
              <a:spcBef>
                <a:spcPct val="0"/>
              </a:spcBef>
              <a:spcAft>
                <a:spcPct val="0"/>
              </a:spcAft>
              <a:buFontTx/>
              <a:buNone/>
            </a:pPr>
            <a:r>
              <a:rPr lang="en-US" altLang="ru-RU" sz="2800" b="1" dirty="0">
                <a:solidFill>
                  <a:srgbClr val="FFFF00"/>
                </a:solidFill>
                <a:latin typeface="+mn-lt"/>
                <a:cs typeface="Calibri" panose="020F0502020204030204" pitchFamily="34" charset="0"/>
              </a:rPr>
              <a:t>Nuclear chemistry and atomic physics of extreme strong Coulomb fields</a:t>
            </a:r>
          </a:p>
          <a:p>
            <a:pPr algn="ctr" fontAlgn="base">
              <a:spcBef>
                <a:spcPct val="0"/>
              </a:spcBef>
              <a:spcAft>
                <a:spcPct val="0"/>
              </a:spcAft>
              <a:buFontTx/>
              <a:buNone/>
            </a:pPr>
            <a:r>
              <a:rPr lang="en-US" altLang="ru-RU" sz="3000" b="1" dirty="0">
                <a:solidFill>
                  <a:schemeClr val="bg1"/>
                </a:solidFill>
                <a:cs typeface="Arial" pitchFamily="34" charset="0"/>
              </a:rPr>
              <a:t>Yu. </a:t>
            </a:r>
            <a:r>
              <a:rPr lang="en-US" altLang="ru-RU" sz="3000" b="1" dirty="0" err="1">
                <a:solidFill>
                  <a:schemeClr val="bg1"/>
                </a:solidFill>
                <a:cs typeface="Arial" pitchFamily="34" charset="0"/>
              </a:rPr>
              <a:t>Oganessian</a:t>
            </a:r>
            <a:r>
              <a:rPr lang="en-US" altLang="ru-RU" sz="3000" b="1" dirty="0">
                <a:solidFill>
                  <a:schemeClr val="bg1"/>
                </a:solidFill>
                <a:cs typeface="Arial" pitchFamily="34" charset="0"/>
              </a:rPr>
              <a:t>, S. </a:t>
            </a:r>
            <a:r>
              <a:rPr lang="en-US" altLang="ru-RU" sz="3000" b="1" dirty="0" err="1">
                <a:solidFill>
                  <a:schemeClr val="bg1"/>
                </a:solidFill>
                <a:cs typeface="Arial" pitchFamily="34" charset="0"/>
              </a:rPr>
              <a:t>Dmitriev</a:t>
            </a:r>
            <a:r>
              <a:rPr lang="en-US" altLang="ru-RU" sz="3000" b="1" dirty="0">
                <a:solidFill>
                  <a:schemeClr val="bg1"/>
                </a:solidFill>
                <a:cs typeface="Arial" pitchFamily="34" charset="0"/>
              </a:rPr>
              <a:t>, A. </a:t>
            </a:r>
            <a:r>
              <a:rPr lang="en-US" altLang="ru-RU" sz="3000" b="1" dirty="0" err="1">
                <a:solidFill>
                  <a:schemeClr val="bg1"/>
                </a:solidFill>
                <a:cs typeface="Arial" pitchFamily="34" charset="0"/>
              </a:rPr>
              <a:t>Karpov</a:t>
            </a:r>
            <a:endParaRPr lang="en-US" altLang="ru-RU" sz="3000" b="1" dirty="0">
              <a:solidFill>
                <a:schemeClr val="bg1"/>
              </a:solidFill>
              <a:cs typeface="Arial" pitchFamily="34" charset="0"/>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313" y="3304700"/>
            <a:ext cx="5353050" cy="3259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74120" y="218171"/>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976861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3"/>
          <p:cNvSpPr/>
          <p:nvPr/>
        </p:nvSpPr>
        <p:spPr>
          <a:xfrm>
            <a:off x="1956048" y="144873"/>
            <a:ext cx="10132541" cy="1972806"/>
          </a:xfrm>
          <a:prstGeom prst="rect">
            <a:avLst/>
          </a:prstGeom>
        </p:spPr>
        <p:txBody>
          <a:bodyPr wrap="square" lIns="90989" tIns="45509" rIns="90989" bIns="45509">
            <a:spAutoFit/>
          </a:bodyPr>
          <a:lstStyle/>
          <a:p>
            <a:pPr algn="ctr">
              <a:lnSpc>
                <a:spcPct val="107000"/>
              </a:lnSpc>
              <a:spcAft>
                <a:spcPts val="800"/>
              </a:spcAft>
              <a:defRPr/>
            </a:pPr>
            <a:r>
              <a:rPr lang="en-US"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Nuclear physics of low and intermediate energies including atomic physics, nuclear chemistry, and astrophysics</a:t>
            </a:r>
            <a:endParaRPr lang="ru-RU" sz="2400"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341219" indent="-341219">
              <a:lnSpc>
                <a:spcPct val="107000"/>
              </a:lnSpc>
              <a:buFont typeface="Symbol" panose="05050102010706020507" pitchFamily="18" charset="2"/>
              <a:buChar char=""/>
              <a:defRPr/>
            </a:pPr>
            <a:r>
              <a:rPr lang="en-US" sz="2000" dirty="0">
                <a:solidFill>
                  <a:srgbClr val="FFFFCC"/>
                </a:solidFill>
                <a:latin typeface="Arial" panose="020B0604020202020204" pitchFamily="34" charset="0"/>
                <a:ea typeface="Calibri" panose="020F0502020204030204" pitchFamily="34" charset="0"/>
                <a:cs typeface="Times New Roman" panose="02020603050405020304" pitchFamily="18" charset="0"/>
              </a:rPr>
              <a:t>Synthesis and properties of superheavy elements</a:t>
            </a:r>
            <a:endParaRPr lang="ru-RU" sz="2000" dirty="0">
              <a:solidFill>
                <a:srgbClr val="FFFFCC"/>
              </a:solidFill>
              <a:latin typeface="Arial" panose="020B0604020202020204" pitchFamily="34" charset="0"/>
              <a:ea typeface="Calibri" panose="020F0502020204030204" pitchFamily="34" charset="0"/>
              <a:cs typeface="Times New Roman" panose="02020603050405020304" pitchFamily="18" charset="0"/>
            </a:endParaRPr>
          </a:p>
          <a:p>
            <a:pPr marL="341219" indent="-341219">
              <a:lnSpc>
                <a:spcPct val="107000"/>
              </a:lnSpc>
              <a:buFont typeface="Symbol" panose="05050102010706020507" pitchFamily="18" charset="2"/>
              <a:buChar char=""/>
              <a:defRPr/>
            </a:pPr>
            <a:r>
              <a:rPr lang="en-US" sz="2000" dirty="0">
                <a:solidFill>
                  <a:srgbClr val="FFFFCC"/>
                </a:solidFill>
                <a:latin typeface="Arial" panose="020B0604020202020204" pitchFamily="34" charset="0"/>
                <a:ea typeface="Calibri" panose="020F0502020204030204" pitchFamily="34" charset="0"/>
                <a:cs typeface="Times New Roman" panose="02020603050405020304" pitchFamily="18" charset="0"/>
              </a:rPr>
              <a:t>Study of exotic nuclei</a:t>
            </a:r>
            <a:endParaRPr lang="ru-RU" sz="2000" dirty="0">
              <a:solidFill>
                <a:srgbClr val="FFFFCC"/>
              </a:solidFill>
              <a:latin typeface="Arial" panose="020B0604020202020204" pitchFamily="34" charset="0"/>
              <a:ea typeface="Calibri" panose="020F0502020204030204" pitchFamily="34" charset="0"/>
              <a:cs typeface="Times New Roman" panose="02020603050405020304" pitchFamily="18" charset="0"/>
            </a:endParaRPr>
          </a:p>
          <a:p>
            <a:pPr marL="341219" indent="-341219">
              <a:lnSpc>
                <a:spcPct val="107000"/>
              </a:lnSpc>
              <a:spcAft>
                <a:spcPts val="800"/>
              </a:spcAft>
              <a:buFont typeface="Symbol" panose="05050102010706020507" pitchFamily="18" charset="2"/>
              <a:buChar char=""/>
              <a:defRPr/>
            </a:pPr>
            <a:r>
              <a:rPr lang="en-US" sz="2000" dirty="0">
                <a:solidFill>
                  <a:srgbClr val="FFFFCC"/>
                </a:solidFill>
                <a:latin typeface="Arial" panose="020B0604020202020204" pitchFamily="34" charset="0"/>
                <a:ea typeface="Calibri" panose="020F0502020204030204" pitchFamily="34" charset="0"/>
                <a:cs typeface="Times New Roman" panose="02020603050405020304" pitchFamily="18" charset="0"/>
              </a:rPr>
              <a:t>Nuclear reactions induced by heavy ions</a:t>
            </a:r>
            <a:endParaRPr lang="ru-RU" sz="2000" dirty="0">
              <a:solidFill>
                <a:srgbClr val="FFFFCC"/>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Заголовок 1"/>
          <p:cNvSpPr>
            <a:spLocks noGrp="1"/>
          </p:cNvSpPr>
          <p:nvPr>
            <p:ph type="title"/>
          </p:nvPr>
        </p:nvSpPr>
        <p:spPr>
          <a:xfrm>
            <a:off x="167588" y="208174"/>
            <a:ext cx="1878322" cy="857251"/>
          </a:xfrm>
        </p:spPr>
        <p:txBody>
          <a:bodyPr>
            <a:normAutofit/>
          </a:bodyPr>
          <a:lstStyle/>
          <a:p>
            <a:pPr algn="ctr"/>
            <a:r>
              <a:rPr lang="en-US" sz="2400" b="1" dirty="0">
                <a:solidFill>
                  <a:srgbClr val="FFFF00"/>
                </a:solidFill>
                <a:latin typeface="Arial" panose="020B0604020202020204" pitchFamily="34" charset="0"/>
                <a:ea typeface="+mn-ea"/>
                <a:cs typeface="Arial" panose="020B0604020202020204" pitchFamily="34" charset="0"/>
              </a:rPr>
              <a:t>Sub-group</a:t>
            </a:r>
            <a:endParaRPr lang="ru-RU" sz="2400" dirty="0">
              <a:solidFill>
                <a:srgbClr val="FFFF00"/>
              </a:solidFill>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643205049"/>
              </p:ext>
            </p:extLst>
          </p:nvPr>
        </p:nvGraphicFramePr>
        <p:xfrm>
          <a:off x="5586991" y="2587120"/>
          <a:ext cx="6501598" cy="3044499"/>
        </p:xfrm>
        <a:graphic>
          <a:graphicData uri="http://schemas.openxmlformats.org/drawingml/2006/table">
            <a:tbl>
              <a:tblPr firstRow="1" firstCol="1" bandRow="1">
                <a:tableStyleId>{5C22544A-7EE6-4342-B048-85BDC9FD1C3A}</a:tableStyleId>
              </a:tblPr>
              <a:tblGrid>
                <a:gridCol w="635381">
                  <a:extLst>
                    <a:ext uri="{9D8B030D-6E8A-4147-A177-3AD203B41FA5}">
                      <a16:colId xmlns="" xmlns:a16="http://schemas.microsoft.com/office/drawing/2014/main" val="20000"/>
                    </a:ext>
                  </a:extLst>
                </a:gridCol>
                <a:gridCol w="2377972">
                  <a:extLst>
                    <a:ext uri="{9D8B030D-6E8A-4147-A177-3AD203B41FA5}">
                      <a16:colId xmlns="" xmlns:a16="http://schemas.microsoft.com/office/drawing/2014/main" val="20001"/>
                    </a:ext>
                  </a:extLst>
                </a:gridCol>
                <a:gridCol w="3488245">
                  <a:extLst>
                    <a:ext uri="{9D8B030D-6E8A-4147-A177-3AD203B41FA5}">
                      <a16:colId xmlns="" xmlns:a16="http://schemas.microsoft.com/office/drawing/2014/main" val="20002"/>
                    </a:ext>
                  </a:extLst>
                </a:gridCol>
              </a:tblGrid>
              <a:tr h="0">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Robert </a:t>
                      </a:r>
                      <a:r>
                        <a:rPr lang="en-US" sz="1800" dirty="0" err="1">
                          <a:effectLst/>
                          <a:latin typeface="Arial" panose="020B0604020202020204" pitchFamily="34" charset="0"/>
                          <a:cs typeface="Arial" panose="020B0604020202020204" pitchFamily="34" charset="0"/>
                        </a:rPr>
                        <a:t>Eichler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PSI</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1"/>
                  </a:ext>
                </a:extLst>
              </a:tr>
              <a:tr h="38039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Emanuele </a:t>
                      </a:r>
                      <a:r>
                        <a:rPr lang="en-US" sz="1800" dirty="0" err="1">
                          <a:effectLst/>
                          <a:latin typeface="Arial" panose="020B0604020202020204" pitchFamily="34" charset="0"/>
                          <a:cs typeface="Arial" panose="020B0604020202020204" pitchFamily="34" charset="0"/>
                        </a:rPr>
                        <a:t>Vardaci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INFN</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2"/>
                  </a:ext>
                </a:extLst>
              </a:tr>
              <a:tr h="391886">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Gottfried </a:t>
                      </a:r>
                      <a:r>
                        <a:rPr lang="en-US" sz="1800" dirty="0" err="1">
                          <a:effectLst/>
                          <a:latin typeface="Arial" panose="020B0604020202020204" pitchFamily="34" charset="0"/>
                          <a:cs typeface="Arial" panose="020B0604020202020204" pitchFamily="34" charset="0"/>
                        </a:rPr>
                        <a:t>Münzenberg</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GSI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3"/>
                  </a:ext>
                </a:extLst>
              </a:tr>
              <a:tr h="381000">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Ephraim </a:t>
                      </a:r>
                      <a:r>
                        <a:rPr lang="en-US" sz="1800" dirty="0" err="1">
                          <a:effectLst/>
                          <a:latin typeface="Arial" panose="020B0604020202020204" pitchFamily="34" charset="0"/>
                          <a:cs typeface="Arial" panose="020B0604020202020204" pitchFamily="34" charset="0"/>
                        </a:rPr>
                        <a:t>Eliav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School of </a:t>
                      </a:r>
                      <a:r>
                        <a:rPr lang="en-US" sz="1800" dirty="0" err="1">
                          <a:effectLst/>
                          <a:latin typeface="Arial" panose="020B0604020202020204" pitchFamily="34" charset="0"/>
                          <a:cs typeface="Arial" panose="020B0604020202020204" pitchFamily="34" charset="0"/>
                        </a:rPr>
                        <a:t>Chem</a:t>
                      </a:r>
                      <a:r>
                        <a:rPr lang="ru-RU" sz="1800" dirty="0">
                          <a:effectLst/>
                          <a:latin typeface="Arial" panose="020B0604020202020204" pitchFamily="34" charset="0"/>
                          <a:cs typeface="Arial" panose="020B0604020202020204" pitchFamily="34" charset="0"/>
                        </a:rPr>
                        <a:t>.</a:t>
                      </a:r>
                      <a:r>
                        <a:rPr lang="en-US" sz="1800" dirty="0">
                          <a:effectLst/>
                          <a:latin typeface="Arial" panose="020B0604020202020204" pitchFamily="34" charset="0"/>
                          <a:cs typeface="Arial" panose="020B0604020202020204" pitchFamily="34" charset="0"/>
                        </a:rPr>
                        <a:t>, Tel Aviv Uni.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4"/>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Mikhail </a:t>
                      </a:r>
                      <a:r>
                        <a:rPr lang="en-US" sz="1800" dirty="0" err="1">
                          <a:effectLst/>
                          <a:latin typeface="Arial" panose="020B0604020202020204" pitchFamily="34" charset="0"/>
                          <a:cs typeface="Arial" panose="020B0604020202020204" pitchFamily="34" charset="0"/>
                        </a:rPr>
                        <a:t>Onegin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NRC KI, Petersburg</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5"/>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James Roberto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ORNL</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6"/>
                  </a:ext>
                </a:extLst>
              </a:tr>
              <a:tr h="405250">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Joseph Hamilton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Vanderbilt University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7"/>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a:effectLst/>
                          <a:latin typeface="Arial" panose="020B0604020202020204" pitchFamily="34" charset="0"/>
                          <a:cs typeface="Arial" panose="020B0604020202020204" pitchFamily="34" charset="0"/>
                        </a:rPr>
                        <a:t>Marek Pfützner</a:t>
                      </a:r>
                      <a:endParaRPr lang="ru-RU" sz="180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Warsaw University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8"/>
                  </a:ext>
                </a:extLst>
              </a:tr>
            </a:tbl>
          </a:graphicData>
        </a:graphic>
      </p:graphicFrame>
      <p:sp>
        <p:nvSpPr>
          <p:cNvPr id="6" name="Прямоугольник 5"/>
          <p:cNvSpPr/>
          <p:nvPr/>
        </p:nvSpPr>
        <p:spPr>
          <a:xfrm>
            <a:off x="1041436" y="2027846"/>
            <a:ext cx="2731744" cy="399683"/>
          </a:xfrm>
          <a:prstGeom prst="rect">
            <a:avLst/>
          </a:prstGeom>
        </p:spPr>
        <p:txBody>
          <a:bodyPr wrap="squar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Local working group</a:t>
            </a:r>
            <a:endParaRPr lang="ru-RU" sz="2000" dirty="0">
              <a:solidFill>
                <a:srgbClr val="D0DBF4"/>
              </a:solidFill>
              <a:latin typeface="Calibri" panose="020F0502020204030204"/>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283003129"/>
              </p:ext>
            </p:extLst>
          </p:nvPr>
        </p:nvGraphicFramePr>
        <p:xfrm>
          <a:off x="410432" y="2460259"/>
          <a:ext cx="4431259" cy="4117104"/>
        </p:xfrm>
        <a:graphic>
          <a:graphicData uri="http://schemas.openxmlformats.org/drawingml/2006/table">
            <a:tbl>
              <a:tblPr firstRow="1" firstCol="1" bandRow="1">
                <a:tableStyleId>{5C22544A-7EE6-4342-B048-85BDC9FD1C3A}</a:tableStyleId>
              </a:tblPr>
              <a:tblGrid>
                <a:gridCol w="704647">
                  <a:extLst>
                    <a:ext uri="{9D8B030D-6E8A-4147-A177-3AD203B41FA5}">
                      <a16:colId xmlns="" xmlns:a16="http://schemas.microsoft.com/office/drawing/2014/main" val="20000"/>
                    </a:ext>
                  </a:extLst>
                </a:gridCol>
                <a:gridCol w="2303253">
                  <a:extLst>
                    <a:ext uri="{9D8B030D-6E8A-4147-A177-3AD203B41FA5}">
                      <a16:colId xmlns="" xmlns:a16="http://schemas.microsoft.com/office/drawing/2014/main" val="20001"/>
                    </a:ext>
                  </a:extLst>
                </a:gridCol>
                <a:gridCol w="1423359">
                  <a:extLst>
                    <a:ext uri="{9D8B030D-6E8A-4147-A177-3AD203B41FA5}">
                      <a16:colId xmlns="" xmlns:a16="http://schemas.microsoft.com/office/drawing/2014/main" val="20002"/>
                    </a:ext>
                  </a:extLst>
                </a:gridCol>
              </a:tblGrid>
              <a:tr h="348255">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307192">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Alexander Karpov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1"/>
                  </a:ext>
                </a:extLst>
              </a:tr>
              <a:tr h="37011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r>
                        <a:rPr lang="en-US" sz="1800" dirty="0">
                          <a:latin typeface="Arial" panose="020B0604020202020204" pitchFamily="34" charset="0"/>
                          <a:cs typeface="Arial" panose="020B0604020202020204" pitchFamily="34" charset="0"/>
                        </a:rPr>
                        <a:t>Sergey </a:t>
                      </a:r>
                      <a:r>
                        <a:rPr lang="en-US" sz="1800" dirty="0" err="1">
                          <a:latin typeface="Arial" panose="020B0604020202020204" pitchFamily="34" charset="0"/>
                          <a:cs typeface="Arial" panose="020B0604020202020204" pitchFamily="34" charset="0"/>
                        </a:rPr>
                        <a:t>Sidorchuk</a:t>
                      </a:r>
                      <a:endParaRPr lang="ru-RU" sz="1800" dirty="0">
                        <a:latin typeface="Arial" panose="020B0604020202020204" pitchFamily="34" charset="0"/>
                        <a:cs typeface="Arial" panose="020B0604020202020204" pitchFamily="34" charset="0"/>
                      </a:endParaRPr>
                    </a:p>
                  </a:txBody>
                  <a:tcPr marL="49187" marR="49187" marT="0" marB="0"/>
                </a:tc>
                <a:tc>
                  <a:txBody>
                    <a:bodyPr/>
                    <a:lstStyle/>
                    <a:p>
                      <a:pPr algn="ctr"/>
                      <a:r>
                        <a:rPr lang="en-US" sz="1800" dirty="0">
                          <a:latin typeface="Arial" panose="020B0604020202020204" pitchFamily="34" charset="0"/>
                          <a:cs typeface="Arial" panose="020B0604020202020204" pitchFamily="34" charset="0"/>
                        </a:rPr>
                        <a:t>JINR</a:t>
                      </a:r>
                      <a:endParaRPr lang="ru-RU" sz="1800" dirty="0">
                        <a:latin typeface="Arial" panose="020B060402020202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2"/>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Sergey Dmitriev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3"/>
                  </a:ext>
                </a:extLst>
              </a:tr>
              <a:tr h="34413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Vladimir </a:t>
                      </a:r>
                      <a:r>
                        <a:rPr lang="en-US" sz="1800" dirty="0" err="1">
                          <a:effectLst/>
                          <a:latin typeface="Arial" panose="020B0604020202020204" pitchFamily="34" charset="0"/>
                          <a:ea typeface="Calibri" panose="020F0502020204030204" pitchFamily="34" charset="0"/>
                          <a:cs typeface="Arial" panose="020B0604020202020204" pitchFamily="34" charset="0"/>
                        </a:rPr>
                        <a:t>Utyonkov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4"/>
                  </a:ext>
                </a:extLst>
              </a:tr>
              <a:tr h="35922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Alexander </a:t>
                      </a:r>
                      <a:r>
                        <a:rPr lang="en-US" sz="1800" dirty="0" err="1">
                          <a:effectLst/>
                          <a:latin typeface="Arial" panose="020B0604020202020204" pitchFamily="34" charset="0"/>
                          <a:ea typeface="Calibri" panose="020F0502020204030204" pitchFamily="34" charset="0"/>
                          <a:cs typeface="Arial" panose="020B0604020202020204" pitchFamily="34" charset="0"/>
                        </a:rPr>
                        <a:t>Eremin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5"/>
                  </a:ext>
                </a:extLst>
              </a:tr>
              <a:tr h="326571">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Nikolay </a:t>
                      </a:r>
                      <a:r>
                        <a:rPr lang="en-US" sz="1800" dirty="0" err="1">
                          <a:effectLst/>
                          <a:latin typeface="Arial" panose="020B0604020202020204" pitchFamily="34" charset="0"/>
                          <a:cs typeface="Arial" panose="020B0604020202020204" pitchFamily="34" charset="0"/>
                        </a:rPr>
                        <a:t>Aksenov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6"/>
                  </a:ext>
                </a:extLst>
              </a:tr>
              <a:tr h="37011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Alexander Rodin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7"/>
                  </a:ext>
                </a:extLst>
              </a:tr>
              <a:tr h="34834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Yuri </a:t>
                      </a:r>
                      <a:r>
                        <a:rPr lang="en-US" sz="1800" dirty="0" err="1">
                          <a:effectLst/>
                          <a:latin typeface="Arial" panose="020B0604020202020204" pitchFamily="34" charset="0"/>
                          <a:ea typeface="Calibri" panose="020F0502020204030204" pitchFamily="34" charset="0"/>
                          <a:cs typeface="Arial" panose="020B0604020202020204" pitchFamily="34" charset="0"/>
                        </a:rPr>
                        <a:t>Penionzhkevich</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8"/>
                  </a:ext>
                </a:extLst>
              </a:tr>
              <a:tr h="337457">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9.</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Andrey </a:t>
                      </a:r>
                      <a:r>
                        <a:rPr lang="en-US" sz="1800" dirty="0" err="1">
                          <a:effectLst/>
                          <a:latin typeface="Arial" panose="020B0604020202020204" pitchFamily="34" charset="0"/>
                          <a:cs typeface="Arial" panose="020B0604020202020204" pitchFamily="34" charset="0"/>
                        </a:rPr>
                        <a:t>Fomichev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9"/>
                  </a:ext>
                </a:extLst>
              </a:tr>
              <a:tr h="34834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Leonid </a:t>
                      </a:r>
                      <a:r>
                        <a:rPr lang="en-US" sz="1800" dirty="0" err="1">
                          <a:effectLst/>
                          <a:latin typeface="Arial" panose="020B0604020202020204" pitchFamily="34" charset="0"/>
                          <a:cs typeface="Arial" panose="020B0604020202020204" pitchFamily="34" charset="0"/>
                        </a:rPr>
                        <a:t>Grigirenko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0"/>
                  </a:ext>
                </a:extLst>
              </a:tr>
              <a:tr h="35922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Vladimir </a:t>
                      </a:r>
                      <a:r>
                        <a:rPr lang="en-US" sz="1800" dirty="0" err="1">
                          <a:effectLst/>
                          <a:latin typeface="Arial" panose="020B0604020202020204" pitchFamily="34" charset="0"/>
                          <a:ea typeface="Calibri" panose="020F0502020204030204" pitchFamily="34" charset="0"/>
                          <a:cs typeface="Arial" panose="020B0604020202020204" pitchFamily="34" charset="0"/>
                        </a:rPr>
                        <a:t>Rachkov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1"/>
                  </a:ext>
                </a:extLst>
              </a:tr>
            </a:tbl>
          </a:graphicData>
        </a:graphic>
      </p:graphicFrame>
      <p:sp>
        <p:nvSpPr>
          <p:cNvPr id="8" name="Прямоугольник 7"/>
          <p:cNvSpPr/>
          <p:nvPr/>
        </p:nvSpPr>
        <p:spPr>
          <a:xfrm>
            <a:off x="7439246" y="1985977"/>
            <a:ext cx="2248423" cy="399683"/>
          </a:xfrm>
          <a:prstGeom prst="rect">
            <a:avLst/>
          </a:prstGeom>
        </p:spPr>
        <p:txBody>
          <a:bodyPr wrap="non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Group of experts</a:t>
            </a:r>
            <a:endParaRPr lang="ru-RU" sz="2000" dirty="0">
              <a:solidFill>
                <a:srgbClr val="D0DBF4"/>
              </a:solidFill>
              <a:latin typeface="Calibri" panose="020F0502020204030204"/>
            </a:endParaRPr>
          </a:p>
        </p:txBody>
      </p:sp>
    </p:spTree>
    <p:extLst>
      <p:ext uri="{BB962C8B-B14F-4D97-AF65-F5344CB8AC3E}">
        <p14:creationId xmlns:p14="http://schemas.microsoft.com/office/powerpoint/2010/main" val="146593137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677882" y="4523435"/>
            <a:ext cx="7716443" cy="307350"/>
          </a:xfrm>
          <a:prstGeom prst="rect">
            <a:avLst/>
          </a:prstGeom>
          <a:noFill/>
          <a:ln>
            <a:noFill/>
          </a:ln>
          <a:effectLst/>
        </p:spPr>
        <p:txBody>
          <a:bodyPr wrap="square" lIns="90989" tIns="45509" rIns="90989" bIns="4550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1400" b="1" dirty="0">
                <a:solidFill>
                  <a:schemeClr val="bg1"/>
                </a:solidFill>
                <a:latin typeface="Arial" panose="020B0604020202020204" pitchFamily="34" charset="0"/>
                <a:cs typeface="Arial" panose="020B0604020202020204" pitchFamily="34" charset="0"/>
              </a:rPr>
              <a:t>DRIBS-III ACCELERATOR COMPLEX</a:t>
            </a:r>
          </a:p>
        </p:txBody>
      </p:sp>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t="10235" b="11869"/>
          <a:stretch/>
        </p:blipFill>
        <p:spPr>
          <a:xfrm>
            <a:off x="2133642" y="1084261"/>
            <a:ext cx="7742636" cy="3394682"/>
          </a:xfrm>
          <a:prstGeom prst="rect">
            <a:avLst/>
          </a:prstGeom>
        </p:spPr>
      </p:pic>
      <p:sp>
        <p:nvSpPr>
          <p:cNvPr id="12" name="Прямоугольник 11"/>
          <p:cNvSpPr/>
          <p:nvPr/>
        </p:nvSpPr>
        <p:spPr>
          <a:xfrm>
            <a:off x="3603858" y="560386"/>
            <a:ext cx="3849374" cy="276573"/>
          </a:xfrm>
          <a:prstGeom prst="rect">
            <a:avLst/>
          </a:prstGeom>
        </p:spPr>
        <p:txBody>
          <a:bodyPr wrap="none" lIns="90989" tIns="45509" rIns="90989" bIns="45509">
            <a:spAutoFit/>
          </a:bodyPr>
          <a:lstStyle/>
          <a:p>
            <a:pPr>
              <a:buClr>
                <a:srgbClr val="FF3300"/>
              </a:buClr>
              <a:defRPr/>
            </a:pPr>
            <a:r>
              <a:rPr lang="en-US" altLang="ru-RU" sz="1200" dirty="0">
                <a:solidFill>
                  <a:schemeClr val="bg1"/>
                </a:solidFill>
                <a:latin typeface="Arial" panose="020B0604020202020204" pitchFamily="34" charset="0"/>
                <a:cs typeface="Arial" panose="020B0604020202020204" pitchFamily="34" charset="0"/>
              </a:rPr>
              <a:t>FLEROV LABORATORY OF NUCLEAR REACTIONS</a:t>
            </a:r>
          </a:p>
        </p:txBody>
      </p:sp>
      <p:sp>
        <p:nvSpPr>
          <p:cNvPr id="13" name="Text Box 3"/>
          <p:cNvSpPr txBox="1">
            <a:spLocks noChangeArrowheads="1"/>
          </p:cNvSpPr>
          <p:nvPr/>
        </p:nvSpPr>
        <p:spPr bwMode="auto">
          <a:xfrm>
            <a:off x="62649" y="4891503"/>
            <a:ext cx="5832959" cy="1692345"/>
          </a:xfrm>
          <a:prstGeom prst="rect">
            <a:avLst/>
          </a:prstGeom>
          <a:noFill/>
          <a:ln w="9525">
            <a:noFill/>
            <a:miter lim="800000"/>
            <a:headEnd/>
            <a:tailEnd/>
          </a:ln>
        </p:spPr>
        <p:txBody>
          <a:bodyPr wrap="square" lIns="90989" tIns="45509" rIns="90989" bIns="45509">
            <a:spAutoFit/>
          </a:bodyPr>
          <a:lstStyle/>
          <a:p>
            <a:pPr marL="341219" indent="-341219">
              <a:buClr>
                <a:srgbClr val="FF3300"/>
              </a:buClr>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Heavy and superheavy nuclei</a:t>
            </a:r>
          </a:p>
          <a:p>
            <a:pPr marL="341219" indent="-341219">
              <a:buClr>
                <a:srgbClr val="FF3300"/>
              </a:buClr>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Light exotic nuclei</a:t>
            </a:r>
          </a:p>
          <a:p>
            <a:pPr marL="341219" indent="-341219">
              <a:buClr>
                <a:srgbClr val="FF3300"/>
              </a:buClr>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Nuclear reaction studies</a:t>
            </a:r>
          </a:p>
          <a:p>
            <a:pPr marL="341219" indent="-341219">
              <a:buClr>
                <a:srgbClr val="FF3300"/>
              </a:buClr>
              <a:buFont typeface="Arial" panose="020B0604020202020204" pitchFamily="34" charset="0"/>
              <a:buChar char="•"/>
              <a:defRPr/>
            </a:pPr>
            <a:endParaRPr lang="en-US" sz="2000" dirty="0">
              <a:solidFill>
                <a:srgbClr val="4472C4">
                  <a:lumMod val="75000"/>
                </a:srgbClr>
              </a:solidFill>
              <a:latin typeface="Arial" panose="020B0604020202020204" pitchFamily="34" charset="0"/>
              <a:cs typeface="Arial" panose="020B0604020202020204" pitchFamily="34" charset="0"/>
            </a:endParaRPr>
          </a:p>
        </p:txBody>
      </p:sp>
      <p:sp>
        <p:nvSpPr>
          <p:cNvPr id="16" name="Rectangle 2"/>
          <p:cNvSpPr>
            <a:spLocks noChangeArrowheads="1"/>
          </p:cNvSpPr>
          <p:nvPr/>
        </p:nvSpPr>
        <p:spPr bwMode="auto">
          <a:xfrm>
            <a:off x="1488868" y="36539"/>
            <a:ext cx="8080375" cy="523875"/>
          </a:xfrm>
          <a:prstGeom prst="rect">
            <a:avLst/>
          </a:prstGeom>
          <a:noFill/>
          <a:ln w="9525">
            <a:noFill/>
            <a:miter lim="800000"/>
            <a:headEnd/>
            <a:tailEnd/>
          </a:ln>
        </p:spPr>
        <p:txBody>
          <a:bodyPr lIns="35814" tIns="45509" rIns="35814" bIns="45509" anchorCtr="1"/>
          <a:lstStyle/>
          <a:p>
            <a:pPr algn="ctr">
              <a:defRPr/>
            </a:pPr>
            <a:r>
              <a:rPr lang="en-US" sz="3200" b="1" dirty="0">
                <a:solidFill>
                  <a:srgbClr val="FFFF00"/>
                </a:solidFill>
                <a:latin typeface="Arial" panose="020B0604020202020204" pitchFamily="34" charset="0"/>
                <a:cs typeface="Arial" panose="020B0604020202020204" pitchFamily="34" charset="0"/>
              </a:rPr>
              <a:t>FLNR’s basic directions of research </a:t>
            </a:r>
            <a:endParaRPr lang="ru-RU" sz="3200" b="1" dirty="0">
              <a:solidFill>
                <a:srgbClr val="FFFF00"/>
              </a:solidFill>
              <a:latin typeface="Arial" panose="020B0604020202020204" pitchFamily="34" charset="0"/>
              <a:cs typeface="Arial" panose="020B0604020202020204" pitchFamily="34" charset="0"/>
            </a:endParaRPr>
          </a:p>
        </p:txBody>
      </p:sp>
      <p:sp>
        <p:nvSpPr>
          <p:cNvPr id="17" name="Text Box 3"/>
          <p:cNvSpPr txBox="1">
            <a:spLocks noChangeArrowheads="1"/>
          </p:cNvSpPr>
          <p:nvPr/>
        </p:nvSpPr>
        <p:spPr bwMode="auto">
          <a:xfrm>
            <a:off x="5466609" y="4925625"/>
            <a:ext cx="6779740" cy="1384568"/>
          </a:xfrm>
          <a:prstGeom prst="rect">
            <a:avLst/>
          </a:prstGeom>
          <a:noFill/>
          <a:ln w="9525">
            <a:noFill/>
            <a:miter lim="800000"/>
            <a:headEnd/>
            <a:tailEnd/>
          </a:ln>
        </p:spPr>
        <p:txBody>
          <a:bodyPr wrap="square" lIns="90989" tIns="45509" rIns="90989" bIns="45509">
            <a:spAutoFit/>
          </a:bodyPr>
          <a:lstStyle/>
          <a:p>
            <a:pPr marL="341219" indent="-341219">
              <a:buClr>
                <a:srgbClr val="FF3300"/>
              </a:buClr>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Radiation effects and physics basics</a:t>
            </a:r>
          </a:p>
          <a:p>
            <a:pPr>
              <a:buClr>
                <a:srgbClr val="FF3300"/>
              </a:buClr>
              <a:defRPr/>
            </a:pPr>
            <a:r>
              <a:rPr lang="en-US" sz="2800" b="1" dirty="0">
                <a:solidFill>
                  <a:srgbClr val="FFFF00"/>
                </a:solidFill>
                <a:latin typeface="Arial" panose="020B0604020202020204" pitchFamily="34" charset="0"/>
                <a:cs typeface="Arial" panose="020B0604020202020204" pitchFamily="34" charset="0"/>
              </a:rPr>
              <a:t>    of nanotechnology</a:t>
            </a:r>
          </a:p>
          <a:p>
            <a:pPr marL="341219" indent="-341219">
              <a:buClr>
                <a:srgbClr val="FF3300"/>
              </a:buClr>
              <a:buFont typeface="Arial" panose="020B0604020202020204" pitchFamily="34" charset="0"/>
              <a:buChar char="•"/>
              <a:defRPr/>
            </a:pPr>
            <a:r>
              <a:rPr lang="en-US" sz="2800" b="1" dirty="0">
                <a:solidFill>
                  <a:srgbClr val="FFFF00"/>
                </a:solidFill>
                <a:latin typeface="Arial" panose="020B0604020202020204" pitchFamily="34" charset="0"/>
                <a:cs typeface="Arial" panose="020B0604020202020204" pitchFamily="34" charset="0"/>
              </a:rPr>
              <a:t>Accelerator technologies</a:t>
            </a:r>
            <a:endParaRPr lang="en-US" sz="2800" dirty="0">
              <a:solidFill>
                <a:srgbClr val="FFFF00"/>
              </a:solidFill>
              <a:latin typeface="Arial" panose="020B0604020202020204" pitchFamily="34" charset="0"/>
              <a:cs typeface="Arial" panose="020B0604020202020204" pitchFamily="34" charset="0"/>
            </a:endParaRPr>
          </a:p>
        </p:txBody>
      </p:sp>
      <p:pic>
        <p:nvPicPr>
          <p:cNvPr id="2" name="Рисунок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524098" y="183509"/>
            <a:ext cx="1407275" cy="1108952"/>
          </a:xfrm>
          <a:prstGeom prst="rect">
            <a:avLst/>
          </a:prstGeom>
        </p:spPr>
      </p:pic>
    </p:spTree>
    <p:extLst>
      <p:ext uri="{BB962C8B-B14F-4D97-AF65-F5344CB8AC3E}">
        <p14:creationId xmlns:p14="http://schemas.microsoft.com/office/powerpoint/2010/main" val="401569765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4580" y="609237"/>
            <a:ext cx="11697903" cy="2861896"/>
          </a:xfrm>
          <a:prstGeom prst="rect">
            <a:avLst/>
          </a:prstGeom>
        </p:spPr>
        <p:txBody>
          <a:bodyPr wrap="square" lIns="90989" tIns="45509" rIns="90989" bIns="45509">
            <a:spAutoFit/>
          </a:bodyPr>
          <a:lstStyle/>
          <a:p>
            <a:pPr algn="just">
              <a:lnSpc>
                <a:spcPct val="150000"/>
              </a:lnSpc>
              <a:defRPr/>
            </a:pP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Realization of the experimental program in the area of</a:t>
            </a:r>
            <a:r>
              <a:rPr lang="en-US" sz="2000" u="sng"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u="sng"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SHE research</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Development of experimental set-ups @ the </a:t>
            </a:r>
            <a:r>
              <a:rPr lang="en-US" sz="2000" b="1"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SHE Factory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Construction a specialized radiochemical complex of the 1st class.</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Continuation of experimental program on light exotic nuclei at the </a:t>
            </a:r>
            <a:r>
              <a:rPr lang="en-US" sz="2000" u="sng" dirty="0">
                <a:solidFill>
                  <a:srgbClr val="002060"/>
                </a:solidFill>
                <a:latin typeface="Arial" panose="020B0604020202020204" pitchFamily="34" charset="0"/>
                <a:ea typeface="Calibri" panose="020F0502020204030204" pitchFamily="34" charset="0"/>
                <a:cs typeface="Arial" panose="020B0604020202020204" pitchFamily="34" charset="0"/>
              </a:rPr>
              <a:t>modernized</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r>
              <a:rPr lang="en-US" sz="2000" b="1" dirty="0">
                <a:solidFill>
                  <a:srgbClr val="7030A0"/>
                </a:solidFill>
                <a:latin typeface="Arial" panose="020B0604020202020204" pitchFamily="34" charset="0"/>
                <a:ea typeface="Calibri" panose="020F0502020204030204" pitchFamily="34" charset="0"/>
                <a:cs typeface="Arial" panose="020B0604020202020204" pitchFamily="34" charset="0"/>
              </a:rPr>
              <a:t>U-400M</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cyclotron with the use of the </a:t>
            </a:r>
            <a:r>
              <a:rPr lang="en-US"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ACCULINNA-2</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fragment separator.</a:t>
            </a:r>
          </a:p>
          <a:p>
            <a:pPr algn="just">
              <a:lnSpc>
                <a:spcPct val="150000"/>
              </a:lnSpc>
              <a:defRPr/>
            </a:pPr>
            <a:endParaRPr lang="en-US"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
        <p:nvSpPr>
          <p:cNvPr id="5" name="Объект 2"/>
          <p:cNvSpPr>
            <a:spLocks/>
          </p:cNvSpPr>
          <p:nvPr/>
        </p:nvSpPr>
        <p:spPr bwMode="auto">
          <a:xfrm>
            <a:off x="-644392" y="4818"/>
            <a:ext cx="1153297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NP </a:t>
            </a:r>
            <a:endParaRPr lang="ru-RU" altLang="ru-RU" sz="2800" b="1" i="1" dirty="0">
              <a:solidFill>
                <a:srgbClr val="C00000"/>
              </a:solidFill>
              <a:cs typeface="Arial" panose="020B0604020202020204" pitchFamily="34" charset="0"/>
            </a:endParaRPr>
          </a:p>
        </p:txBody>
      </p:sp>
      <p:sp>
        <p:nvSpPr>
          <p:cNvPr id="2" name="TextBox 1">
            <a:extLst>
              <a:ext uri="{FF2B5EF4-FFF2-40B4-BE49-F238E27FC236}">
                <a16:creationId xmlns="" xmlns:a16="http://schemas.microsoft.com/office/drawing/2014/main" id="{841E36AC-60D5-4F83-ADB8-37FA15C19CE5}"/>
              </a:ext>
            </a:extLst>
          </p:cNvPr>
          <p:cNvSpPr txBox="1"/>
          <p:nvPr/>
        </p:nvSpPr>
        <p:spPr>
          <a:xfrm>
            <a:off x="164978" y="2970471"/>
            <a:ext cx="11560267" cy="1938566"/>
          </a:xfrm>
          <a:prstGeom prst="rect">
            <a:avLst/>
          </a:prstGeom>
          <a:noFill/>
        </p:spPr>
        <p:txBody>
          <a:bodyPr wrap="none" lIns="90989" tIns="45509" rIns="90989" bIns="45509" rtlCol="0">
            <a:spAutoFit/>
          </a:bodyPr>
          <a:lstStyle/>
          <a:p>
            <a:pPr lvl="0" algn="just">
              <a:lnSpc>
                <a:spcPct val="150000"/>
              </a:lnSpc>
              <a:defRPr/>
            </a:pP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Research Infrastructure :</a:t>
            </a:r>
          </a:p>
          <a:p>
            <a:pPr marL="341219" indent="-341219" algn="just">
              <a:lnSpc>
                <a:spcPct val="150000"/>
              </a:lnSpc>
              <a:buFont typeface="Wingdings" panose="05000000000000000000" pitchFamily="2" charset="2"/>
              <a:buChar char="Ø"/>
              <a:defRPr/>
            </a:pPr>
            <a:r>
              <a:rPr lang="fr-FR" sz="2000" dirty="0" err="1">
                <a:solidFill>
                  <a:srgbClr val="002060"/>
                </a:solidFill>
                <a:latin typeface="Arial" panose="020B0604020202020204" pitchFamily="34" charset="0"/>
                <a:ea typeface="Calibri" panose="020F0502020204030204" pitchFamily="34" charset="0"/>
                <a:cs typeface="Arial" panose="020B0604020202020204" pitchFamily="34" charset="0"/>
              </a:rPr>
              <a:t>Development</a:t>
            </a: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 of </a:t>
            </a:r>
            <a:r>
              <a:rPr lang="fr-FR"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ECR ion source </a:t>
            </a: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on 28 GHz for acceleration of ions up to Uranium.</a:t>
            </a:r>
          </a:p>
          <a:p>
            <a:pPr marL="341219" indent="-341219" algn="just">
              <a:lnSpc>
                <a:spcPct val="150000"/>
              </a:lnSpc>
              <a:buFont typeface="Wingdings" panose="05000000000000000000" pitchFamily="2" charset="2"/>
              <a:buChar char="Ø"/>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Upgrade the </a:t>
            </a:r>
            <a:r>
              <a:rPr lang="en-US" sz="2000"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U-400</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(U-400R) accelerator, construction of the new experimental hall </a:t>
            </a:r>
          </a:p>
          <a:p>
            <a:pPr lvl="0" algn="just">
              <a:lnSpc>
                <a:spcPct val="150000"/>
              </a:lnSpc>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and equipping it with existing and new set-ups intended mainly for the study of nuclear reactions.</a:t>
            </a:r>
          </a:p>
        </p:txBody>
      </p:sp>
      <p:sp>
        <p:nvSpPr>
          <p:cNvPr id="4" name="TextBox 3">
            <a:extLst>
              <a:ext uri="{FF2B5EF4-FFF2-40B4-BE49-F238E27FC236}">
                <a16:creationId xmlns="" xmlns:a16="http://schemas.microsoft.com/office/drawing/2014/main" id="{CEF8D777-B287-4E2F-B0C7-789D178073F3}"/>
              </a:ext>
            </a:extLst>
          </p:cNvPr>
          <p:cNvSpPr txBox="1"/>
          <p:nvPr/>
        </p:nvSpPr>
        <p:spPr>
          <a:xfrm>
            <a:off x="294404" y="5202982"/>
            <a:ext cx="11499632" cy="1419899"/>
          </a:xfrm>
          <a:prstGeom prst="rect">
            <a:avLst/>
          </a:prstGeom>
          <a:noFill/>
        </p:spPr>
        <p:txBody>
          <a:bodyPr wrap="square" lIns="90989" tIns="45509" rIns="90989" bIns="45509" rtlCol="0">
            <a:spAutoFit/>
          </a:bodyPr>
          <a:lstStyle/>
          <a:p>
            <a:pPr algn="just">
              <a:lnSpc>
                <a:spcPct val="150000"/>
              </a:lnSpc>
              <a:defRPr/>
            </a:pP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The total available beam time of three FLNR’s cyclotrons (DC-280, U-400R, and U-400M) is expected to be of about </a:t>
            </a:r>
            <a:r>
              <a:rPr lang="en-US" sz="2000" b="1" u="sng" dirty="0">
                <a:solidFill>
                  <a:srgbClr val="7030A0"/>
                </a:solidFill>
                <a:latin typeface="Arial" panose="020B0604020202020204" pitchFamily="34" charset="0"/>
                <a:ea typeface="Calibri" panose="020F0502020204030204" pitchFamily="34" charset="0"/>
                <a:cs typeface="Arial" panose="020B0604020202020204" pitchFamily="34" charset="0"/>
              </a:rPr>
              <a:t>15 000 hours annually</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This will allow us to formulate a </a:t>
            </a: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user policy </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and open the FLNR facilities for external users.</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249184" y="105316"/>
            <a:ext cx="2688816" cy="1985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83885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250"/>
                                  </p:stCondLst>
                                  <p:childTnLst>
                                    <p:set>
                                      <p:cBhvr>
                                        <p:cTn id="6" dur="1" fill="hold">
                                          <p:stCondLst>
                                            <p:cond delay="0"/>
                                          </p:stCondLst>
                                        </p:cTn>
                                        <p:tgtEl>
                                          <p:spTgt spid="102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9759" y="2886237"/>
            <a:ext cx="5245989" cy="33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7464" y="413657"/>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712811"/>
            <a:ext cx="8853853" cy="1632967"/>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Relativistic Heavy Ion and Spin Physics</a:t>
            </a:r>
          </a:p>
          <a:p>
            <a:endParaRPr lang="en-US" sz="3600" b="1" kern="0" dirty="0">
              <a:solidFill>
                <a:srgbClr val="FFFF00"/>
              </a:solidFill>
            </a:endParaRPr>
          </a:p>
          <a:p>
            <a:r>
              <a:rPr lang="en-US" sz="2800" b="1" kern="0" dirty="0">
                <a:solidFill>
                  <a:schemeClr val="bg1"/>
                </a:solidFill>
              </a:rPr>
              <a:t>V. </a:t>
            </a:r>
            <a:r>
              <a:rPr lang="en-US" sz="2800" b="1" kern="0" dirty="0" err="1">
                <a:solidFill>
                  <a:schemeClr val="bg1"/>
                </a:solidFill>
              </a:rPr>
              <a:t>Kekelidze</a:t>
            </a:r>
            <a:r>
              <a:rPr lang="en-US" sz="2800" b="1" kern="0" dirty="0">
                <a:solidFill>
                  <a:schemeClr val="bg1"/>
                </a:solidFill>
              </a:rPr>
              <a:t>, R. </a:t>
            </a:r>
            <a:r>
              <a:rPr lang="en-US" sz="2800" b="1" kern="0" dirty="0" err="1">
                <a:solidFill>
                  <a:schemeClr val="bg1"/>
                </a:solidFill>
              </a:rPr>
              <a:t>Tsenov</a:t>
            </a:r>
            <a:r>
              <a:rPr lang="en-US" sz="2800" b="1" kern="0" dirty="0">
                <a:solidFill>
                  <a:schemeClr val="bg1"/>
                </a:solidFill>
              </a:rPr>
              <a:t>, D. </a:t>
            </a:r>
            <a:r>
              <a:rPr lang="en-US" sz="2800" b="1" kern="0" dirty="0" err="1">
                <a:solidFill>
                  <a:schemeClr val="bg1"/>
                </a:solidFill>
              </a:rPr>
              <a:t>Peshekhonov</a:t>
            </a:r>
            <a:endParaRPr lang="ru-RU" sz="2800" b="1" kern="0" dirty="0">
              <a:solidFill>
                <a:schemeClr val="bg1"/>
              </a:solidFill>
            </a:endParaRPr>
          </a:p>
        </p:txBody>
      </p:sp>
    </p:spTree>
    <p:extLst>
      <p:ext uri="{BB962C8B-B14F-4D97-AF65-F5344CB8AC3E}">
        <p14:creationId xmlns:p14="http://schemas.microsoft.com/office/powerpoint/2010/main" val="3715241977"/>
      </p:ext>
    </p:extLst>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3"/>
          <p:cNvSpPr/>
          <p:nvPr/>
        </p:nvSpPr>
        <p:spPr>
          <a:xfrm>
            <a:off x="1444419" y="478624"/>
            <a:ext cx="10132541" cy="519460"/>
          </a:xfrm>
          <a:prstGeom prst="rect">
            <a:avLst/>
          </a:prstGeom>
        </p:spPr>
        <p:txBody>
          <a:bodyPr wrap="square" lIns="90989" tIns="45509" rIns="90989" bIns="45509">
            <a:spAutoFit/>
          </a:bodyPr>
          <a:lstStyle/>
          <a:p>
            <a:pPr algn="ctr">
              <a:lnSpc>
                <a:spcPct val="107000"/>
              </a:lnSpc>
              <a:spcAft>
                <a:spcPts val="800"/>
              </a:spcAft>
              <a:defRPr/>
            </a:pPr>
            <a:r>
              <a:rPr lang="en-GB" sz="2800" b="1" dirty="0">
                <a:solidFill>
                  <a:schemeClr val="bg1"/>
                </a:solidFill>
                <a:ea typeface="MS Mincho"/>
              </a:rPr>
              <a:t>Relativistic Heavy-Ion and Spin Physics</a:t>
            </a:r>
            <a:endParaRPr lang="ru-RU" sz="2400" dirty="0">
              <a:solidFill>
                <a:srgbClr val="FFFFCC"/>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Заголовок 1"/>
          <p:cNvSpPr>
            <a:spLocks noGrp="1"/>
          </p:cNvSpPr>
          <p:nvPr>
            <p:ph type="title"/>
          </p:nvPr>
        </p:nvSpPr>
        <p:spPr>
          <a:xfrm>
            <a:off x="167588" y="208174"/>
            <a:ext cx="1878322" cy="857251"/>
          </a:xfrm>
        </p:spPr>
        <p:txBody>
          <a:bodyPr>
            <a:normAutofit/>
          </a:bodyPr>
          <a:lstStyle/>
          <a:p>
            <a:pPr algn="ctr"/>
            <a:r>
              <a:rPr lang="en-US" sz="2400" b="1" dirty="0">
                <a:solidFill>
                  <a:srgbClr val="FFFF00"/>
                </a:solidFill>
                <a:latin typeface="Arial" panose="020B0604020202020204" pitchFamily="34" charset="0"/>
                <a:ea typeface="+mn-ea"/>
                <a:cs typeface="Arial" panose="020B0604020202020204" pitchFamily="34" charset="0"/>
              </a:rPr>
              <a:t>Sub-group</a:t>
            </a:r>
            <a:endParaRPr lang="ru-RU" sz="2400" dirty="0">
              <a:solidFill>
                <a:srgbClr val="FFFF00"/>
              </a:solidFill>
              <a:latin typeface="Arial" panose="020B0604020202020204" pitchFamily="34" charset="0"/>
              <a:cs typeface="Arial" panose="020B0604020202020204" pitchFamily="34" charset="0"/>
            </a:endParaRPr>
          </a:p>
        </p:txBody>
      </p:sp>
      <p:sp>
        <p:nvSpPr>
          <p:cNvPr id="6" name="Прямоугольник 5"/>
          <p:cNvSpPr/>
          <p:nvPr/>
        </p:nvSpPr>
        <p:spPr>
          <a:xfrm>
            <a:off x="1832038" y="1460259"/>
            <a:ext cx="6208238" cy="707460"/>
          </a:xfrm>
          <a:prstGeom prst="rect">
            <a:avLst/>
          </a:prstGeom>
        </p:spPr>
        <p:txBody>
          <a:bodyPr wrap="squar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Local working group and Group of experts</a:t>
            </a:r>
            <a:endParaRPr lang="ru-RU" sz="2000" dirty="0">
              <a:solidFill>
                <a:srgbClr val="D0DBF4"/>
              </a:solidFill>
              <a:latin typeface="Calibri" panose="020F0502020204030204"/>
            </a:endParaRPr>
          </a:p>
          <a:p>
            <a:pPr>
              <a:defRPr/>
            </a:pPr>
            <a:endParaRPr lang="ru-RU" sz="2000" dirty="0">
              <a:solidFill>
                <a:srgbClr val="D0DBF4"/>
              </a:solidFill>
              <a:latin typeface="Calibri" panose="020F0502020204030204"/>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189794685"/>
              </p:ext>
            </p:extLst>
          </p:nvPr>
        </p:nvGraphicFramePr>
        <p:xfrm>
          <a:off x="1759219" y="2100378"/>
          <a:ext cx="5817237" cy="4550227"/>
        </p:xfrm>
        <a:graphic>
          <a:graphicData uri="http://schemas.openxmlformats.org/drawingml/2006/table">
            <a:tbl>
              <a:tblPr firstRow="1" firstCol="1" bandRow="1">
                <a:tableStyleId>{5C22544A-7EE6-4342-B048-85BDC9FD1C3A}</a:tableStyleId>
              </a:tblPr>
              <a:tblGrid>
                <a:gridCol w="925042">
                  <a:extLst>
                    <a:ext uri="{9D8B030D-6E8A-4147-A177-3AD203B41FA5}">
                      <a16:colId xmlns="" xmlns:a16="http://schemas.microsoft.com/office/drawing/2014/main" val="20000"/>
                    </a:ext>
                  </a:extLst>
                </a:gridCol>
                <a:gridCol w="3023648">
                  <a:extLst>
                    <a:ext uri="{9D8B030D-6E8A-4147-A177-3AD203B41FA5}">
                      <a16:colId xmlns="" xmlns:a16="http://schemas.microsoft.com/office/drawing/2014/main" val="20001"/>
                    </a:ext>
                  </a:extLst>
                </a:gridCol>
                <a:gridCol w="1868547">
                  <a:extLst>
                    <a:ext uri="{9D8B030D-6E8A-4147-A177-3AD203B41FA5}">
                      <a16:colId xmlns="" xmlns:a16="http://schemas.microsoft.com/office/drawing/2014/main" val="20002"/>
                    </a:ext>
                  </a:extLst>
                </a:gridCol>
              </a:tblGrid>
              <a:tr h="370114">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35922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t>Alessandro </a:t>
                      </a:r>
                      <a:r>
                        <a:rPr lang="en-US" sz="1800" dirty="0" err="1"/>
                        <a:t>Bachetta</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err="1"/>
                        <a:t>Uni</a:t>
                      </a:r>
                      <a:r>
                        <a:rPr lang="en-US" sz="1800" dirty="0"/>
                        <a:t> </a:t>
                      </a:r>
                      <a:r>
                        <a:rPr lang="en-US" sz="1800" dirty="0" err="1"/>
                        <a:t>Padova</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1"/>
                  </a:ext>
                </a:extLst>
              </a:tr>
              <a:tr h="37011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r>
                        <a:rPr lang="en-US" sz="1800" dirty="0"/>
                        <a:t>Alexander </a:t>
                      </a:r>
                      <a:r>
                        <a:rPr lang="en-US" sz="1800" dirty="0" err="1"/>
                        <a:t>Kovalenko</a:t>
                      </a:r>
                      <a:r>
                        <a:rPr lang="en-US" sz="1800" dirty="0"/>
                        <a:t> </a:t>
                      </a:r>
                      <a:endParaRPr lang="ru-RU" sz="1800" dirty="0">
                        <a:latin typeface="Arial" panose="020B0604020202020204" pitchFamily="34" charset="0"/>
                        <a:cs typeface="Arial" panose="020B0604020202020204" pitchFamily="34" charset="0"/>
                      </a:endParaRPr>
                    </a:p>
                  </a:txBody>
                  <a:tcPr marL="49187" marR="49187" marT="0" marB="0"/>
                </a:tc>
                <a:tc>
                  <a:txBody>
                    <a:bodyPr/>
                    <a:lstStyle/>
                    <a:p>
                      <a:pPr algn="ctr"/>
                      <a:r>
                        <a:rPr lang="en-US" sz="1800" dirty="0">
                          <a:latin typeface="Arial" panose="020B0604020202020204" pitchFamily="34" charset="0"/>
                          <a:cs typeface="Arial" panose="020B0604020202020204" pitchFamily="34" charset="0"/>
                        </a:rPr>
                        <a:t>LHEP</a:t>
                      </a:r>
                      <a:r>
                        <a:rPr lang="en-US" sz="1800" baseline="0" dirty="0">
                          <a:latin typeface="Arial" panose="020B0604020202020204" pitchFamily="34" charset="0"/>
                          <a:cs typeface="Arial" panose="020B0604020202020204" pitchFamily="34" charset="0"/>
                        </a:rPr>
                        <a:t> </a:t>
                      </a:r>
                      <a:r>
                        <a:rPr lang="en-US" sz="1800" dirty="0">
                          <a:latin typeface="Arial" panose="020B0604020202020204" pitchFamily="34" charset="0"/>
                          <a:cs typeface="Arial" panose="020B0604020202020204" pitchFamily="34" charset="0"/>
                        </a:rPr>
                        <a:t>JINR</a:t>
                      </a:r>
                      <a:endParaRPr lang="ru-RU" sz="1800" dirty="0">
                        <a:latin typeface="Arial" panose="020B060402020202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2"/>
                  </a:ext>
                </a:extLst>
              </a:tr>
              <a:tr h="29811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Alexander </a:t>
                      </a:r>
                      <a:r>
                        <a:rPr lang="en-US" sz="1800" dirty="0" err="1"/>
                        <a:t>Sorin</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3"/>
                  </a:ext>
                </a:extLst>
              </a:tr>
              <a:tr h="34413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Gennady </a:t>
                      </a:r>
                      <a:r>
                        <a:rPr lang="en-US" sz="1800" dirty="0" err="1"/>
                        <a:t>Zinovjev</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LTP 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4"/>
                  </a:ext>
                </a:extLst>
              </a:tr>
              <a:tr h="35922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Horst </a:t>
                      </a:r>
                      <a:r>
                        <a:rPr lang="en-US" sz="1800" dirty="0" err="1"/>
                        <a:t>Stoecker</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GSI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5"/>
                  </a:ext>
                </a:extLst>
              </a:tr>
              <a:tr h="326571">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err="1"/>
                        <a:t>Itzhak</a:t>
                      </a:r>
                      <a:r>
                        <a:rPr lang="en-US" sz="1800" dirty="0"/>
                        <a:t> </a:t>
                      </a:r>
                      <a:r>
                        <a:rPr lang="en-US" sz="1800" dirty="0" err="1"/>
                        <a:t>Tserruya</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t>Weizmann Inst.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6"/>
                  </a:ext>
                </a:extLst>
              </a:tr>
              <a:tr h="37011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Luisa </a:t>
                      </a:r>
                      <a:r>
                        <a:rPr lang="en-US" sz="1800" dirty="0" err="1"/>
                        <a:t>Cifarelli</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t>INFN Bologna</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7"/>
                  </a:ext>
                </a:extLst>
              </a:tr>
              <a:tr h="34834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Oleg </a:t>
                      </a:r>
                      <a:r>
                        <a:rPr lang="en-US" sz="1800" dirty="0" err="1"/>
                        <a:t>Teryaev</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LHEP 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8"/>
                  </a:ext>
                </a:extLst>
              </a:tr>
              <a:tr h="337457">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9.</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Richard </a:t>
                      </a:r>
                      <a:r>
                        <a:rPr lang="en-US" sz="1800" dirty="0" err="1"/>
                        <a:t>Lednicky</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9"/>
                  </a:ext>
                </a:extLst>
              </a:tr>
              <a:tr h="34834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err="1"/>
                        <a:t>Roumen</a:t>
                      </a:r>
                      <a:r>
                        <a:rPr lang="en-US" sz="1800" dirty="0"/>
                        <a:t> </a:t>
                      </a:r>
                      <a:r>
                        <a:rPr lang="en-US" sz="1800" dirty="0" err="1"/>
                        <a:t>Tsenov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LHEP 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0"/>
                  </a:ext>
                </a:extLst>
              </a:tr>
              <a:tr h="35922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l">
                        <a:lnSpc>
                          <a:spcPct val="107000"/>
                        </a:lnSpc>
                        <a:spcAft>
                          <a:spcPts val="0"/>
                        </a:spcAft>
                      </a:pPr>
                      <a:r>
                        <a:rPr lang="en-US" sz="1800" dirty="0"/>
                        <a:t>Sergey </a:t>
                      </a:r>
                      <a:r>
                        <a:rPr lang="en-US" sz="1800" dirty="0" err="1"/>
                        <a:t>Shmatov</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LHEP 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1"/>
                  </a:ext>
                </a:extLst>
              </a:tr>
              <a:tr h="359228">
                <a:tc>
                  <a:txBody>
                    <a:bodyPr/>
                    <a:lstStyle/>
                    <a:p>
                      <a:pPr marL="0" algn="ctr">
                        <a:lnSpc>
                          <a:spcPct val="107000"/>
                        </a:lnSpc>
                        <a:spcAft>
                          <a:spcPts val="0"/>
                        </a:spcAft>
                      </a:pPr>
                      <a:r>
                        <a:rPr lang="ru-RU" sz="1800" dirty="0">
                          <a:effectLst/>
                          <a:latin typeface="Arial" panose="020B0604020202020204" pitchFamily="34" charset="0"/>
                          <a:ea typeface="Calibri" panose="020F0502020204030204" pitchFamily="34" charset="0"/>
                          <a:cs typeface="Arial" panose="020B0604020202020204" pitchFamily="34" charset="0"/>
                        </a:rPr>
                        <a:t>1</a:t>
                      </a:r>
                      <a:r>
                        <a:rPr lang="en-US" sz="1800" dirty="0">
                          <a:effectLst/>
                          <a:latin typeface="Arial" panose="020B0604020202020204" pitchFamily="34" charset="0"/>
                          <a:ea typeface="Calibri" panose="020F0502020204030204" pitchFamily="34" charset="0"/>
                          <a:cs typeface="Arial" panose="020B0604020202020204" pitchFamily="34" charset="0"/>
                        </a:rPr>
                        <a:t>2</a:t>
                      </a:r>
                      <a:r>
                        <a:rPr lang="ru-RU" sz="1800" dirty="0">
                          <a:effectLst/>
                          <a:latin typeface="Arial" panose="020B0604020202020204" pitchFamily="34" charset="0"/>
                          <a:ea typeface="Calibri" panose="020F0502020204030204" pitchFamily="34" charset="0"/>
                          <a:cs typeface="Arial" panose="020B0604020202020204" pitchFamily="34" charset="0"/>
                        </a:rPr>
                        <a:t>.</a:t>
                      </a:r>
                    </a:p>
                  </a:txBody>
                  <a:tcPr marL="49187" marR="49187" marT="0" marB="0"/>
                </a:tc>
                <a:tc>
                  <a:txBody>
                    <a:bodyPr/>
                    <a:lstStyle/>
                    <a:p>
                      <a:pPr algn="l">
                        <a:lnSpc>
                          <a:spcPct val="107000"/>
                        </a:lnSpc>
                        <a:spcAft>
                          <a:spcPts val="0"/>
                        </a:spcAft>
                      </a:pPr>
                      <a:r>
                        <a:rPr lang="en-US" sz="1800" dirty="0"/>
                        <a:t>Vladimir </a:t>
                      </a:r>
                      <a:r>
                        <a:rPr lang="en-US" sz="1800" dirty="0" err="1"/>
                        <a:t>Kekelidze</a:t>
                      </a:r>
                      <a:r>
                        <a:rPr lang="en-US" sz="1800" dirty="0"/>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LHEP 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12"/>
                  </a:ext>
                </a:extLst>
              </a:tr>
            </a:tbl>
          </a:graphicData>
        </a:graphic>
      </p:graphicFrame>
    </p:spTree>
    <p:extLst>
      <p:ext uri="{BB962C8B-B14F-4D97-AF65-F5344CB8AC3E}">
        <p14:creationId xmlns:p14="http://schemas.microsoft.com/office/powerpoint/2010/main" val="4282723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1677882" y="4523435"/>
            <a:ext cx="7716443" cy="307350"/>
          </a:xfrm>
          <a:prstGeom prst="rect">
            <a:avLst/>
          </a:prstGeom>
          <a:noFill/>
          <a:ln>
            <a:noFill/>
          </a:ln>
          <a:effectLst/>
        </p:spPr>
        <p:txBody>
          <a:bodyPr wrap="square" lIns="90989" tIns="45509" rIns="90989" bIns="45509">
            <a:spAutoFit/>
          </a:bodyPr>
          <a:lstStyle>
            <a:lvl1pPr>
              <a:defRPr>
                <a:solidFill>
                  <a:schemeClr val="tx1"/>
                </a:solidFill>
                <a:latin typeface="Verdana" pitchFamily="34" charset="0"/>
              </a:defRPr>
            </a:lvl1pPr>
            <a:lvl2pPr marL="742950" indent="-285750">
              <a:defRPr>
                <a:solidFill>
                  <a:schemeClr val="tx1"/>
                </a:solidFill>
                <a:latin typeface="Verdana" pitchFamily="34" charset="0"/>
              </a:defRPr>
            </a:lvl2pPr>
            <a:lvl3pPr marL="1143000" indent="-228600">
              <a:defRPr>
                <a:solidFill>
                  <a:schemeClr val="tx1"/>
                </a:solidFill>
                <a:latin typeface="Verdana" pitchFamily="34" charset="0"/>
              </a:defRPr>
            </a:lvl3pPr>
            <a:lvl4pPr marL="1600200" indent="-228600">
              <a:defRPr>
                <a:solidFill>
                  <a:schemeClr val="tx1"/>
                </a:solidFill>
                <a:latin typeface="Verdana" pitchFamily="34" charset="0"/>
              </a:defRPr>
            </a:lvl4pPr>
            <a:lvl5pPr marL="2057400" indent="-228600">
              <a:defRPr>
                <a:solidFill>
                  <a:schemeClr val="tx1"/>
                </a:solidFill>
                <a:latin typeface="Verdana" pitchFamily="34" charset="0"/>
              </a:defRPr>
            </a:lvl5pPr>
            <a:lvl6pPr marL="2514600" indent="-228600" eaLnBrk="0" fontAlgn="base" hangingPunct="0">
              <a:spcBef>
                <a:spcPct val="0"/>
              </a:spcBef>
              <a:spcAft>
                <a:spcPct val="0"/>
              </a:spcAft>
              <a:defRPr>
                <a:solidFill>
                  <a:schemeClr val="tx1"/>
                </a:solidFill>
                <a:latin typeface="Verdana" pitchFamily="34" charset="0"/>
              </a:defRPr>
            </a:lvl6pPr>
            <a:lvl7pPr marL="2971800" indent="-228600" eaLnBrk="0" fontAlgn="base" hangingPunct="0">
              <a:spcBef>
                <a:spcPct val="0"/>
              </a:spcBef>
              <a:spcAft>
                <a:spcPct val="0"/>
              </a:spcAft>
              <a:defRPr>
                <a:solidFill>
                  <a:schemeClr val="tx1"/>
                </a:solidFill>
                <a:latin typeface="Verdana" pitchFamily="34" charset="0"/>
              </a:defRPr>
            </a:lvl7pPr>
            <a:lvl8pPr marL="3429000" indent="-228600" eaLnBrk="0" fontAlgn="base" hangingPunct="0">
              <a:spcBef>
                <a:spcPct val="0"/>
              </a:spcBef>
              <a:spcAft>
                <a:spcPct val="0"/>
              </a:spcAft>
              <a:defRPr>
                <a:solidFill>
                  <a:schemeClr val="tx1"/>
                </a:solidFill>
                <a:latin typeface="Verdana" pitchFamily="34" charset="0"/>
              </a:defRPr>
            </a:lvl8pPr>
            <a:lvl9pPr marL="3886200" indent="-228600" eaLnBrk="0" fontAlgn="base" hangingPunct="0">
              <a:spcBef>
                <a:spcPct val="0"/>
              </a:spcBef>
              <a:spcAft>
                <a:spcPct val="0"/>
              </a:spcAft>
              <a:defRPr>
                <a:solidFill>
                  <a:schemeClr val="tx1"/>
                </a:solidFill>
                <a:latin typeface="Verdana" pitchFamily="34" charset="0"/>
              </a:defRPr>
            </a:lvl9pPr>
          </a:lstStyle>
          <a:p>
            <a:pPr algn="ctr">
              <a:spcBef>
                <a:spcPct val="50000"/>
              </a:spcBef>
              <a:defRPr/>
            </a:pPr>
            <a:r>
              <a:rPr lang="en-US" sz="1400" b="1" dirty="0">
                <a:solidFill>
                  <a:schemeClr val="bg1"/>
                </a:solidFill>
                <a:latin typeface="Arial" panose="020B0604020202020204" pitchFamily="34" charset="0"/>
                <a:cs typeface="Arial" panose="020B0604020202020204" pitchFamily="34" charset="0"/>
              </a:rPr>
              <a:t>DRIBS-III ACCELERATOR COMPLEX</a:t>
            </a:r>
          </a:p>
        </p:txBody>
      </p:sp>
      <p:sp>
        <p:nvSpPr>
          <p:cNvPr id="16" name="Rectangle 2"/>
          <p:cNvSpPr>
            <a:spLocks noChangeArrowheads="1"/>
          </p:cNvSpPr>
          <p:nvPr/>
        </p:nvSpPr>
        <p:spPr bwMode="auto">
          <a:xfrm>
            <a:off x="421180" y="217454"/>
            <a:ext cx="8080375" cy="1111567"/>
          </a:xfrm>
          <a:prstGeom prst="rect">
            <a:avLst/>
          </a:prstGeom>
          <a:noFill/>
          <a:ln w="9525">
            <a:noFill/>
            <a:miter lim="800000"/>
            <a:headEnd/>
            <a:tailEnd/>
          </a:ln>
        </p:spPr>
        <p:txBody>
          <a:bodyPr lIns="35814" tIns="45509" rIns="35814" bIns="45509" anchorCtr="1"/>
          <a:lstStyle/>
          <a:p>
            <a:pPr marL="12700" defTabSz="914400">
              <a:tabLst>
                <a:tab pos="2340610" algn="l"/>
              </a:tabLst>
            </a:pPr>
            <a:r>
              <a:rPr lang="en-US" sz="3200" b="1" dirty="0">
                <a:solidFill>
                  <a:srgbClr val="FFFFFF"/>
                </a:solidFill>
                <a:cs typeface="Calibri"/>
              </a:rPr>
              <a:t>Me</a:t>
            </a:r>
            <a:r>
              <a:rPr lang="en-US" sz="3200" b="1" spc="-40" dirty="0">
                <a:solidFill>
                  <a:srgbClr val="FFFFFF"/>
                </a:solidFill>
                <a:cs typeface="Calibri"/>
              </a:rPr>
              <a:t>g</a:t>
            </a:r>
            <a:r>
              <a:rPr lang="en-US" sz="3200" b="1" spc="-10" dirty="0">
                <a:solidFill>
                  <a:srgbClr val="FFFFFF"/>
                </a:solidFill>
                <a:cs typeface="Calibri"/>
              </a:rPr>
              <a:t>a</a:t>
            </a:r>
            <a:r>
              <a:rPr lang="en-US" sz="3200" b="1" dirty="0">
                <a:solidFill>
                  <a:srgbClr val="FFFFFF"/>
                </a:solidFill>
                <a:cs typeface="Calibri"/>
              </a:rPr>
              <a:t>-science flagship p</a:t>
            </a:r>
            <a:r>
              <a:rPr lang="en-US" sz="3200" b="1" spc="-35" dirty="0">
                <a:solidFill>
                  <a:srgbClr val="FFFFFF"/>
                </a:solidFill>
                <a:cs typeface="Calibri"/>
              </a:rPr>
              <a:t>r</a:t>
            </a:r>
            <a:r>
              <a:rPr lang="en-US" sz="3200" b="1" dirty="0">
                <a:solidFill>
                  <a:srgbClr val="FFFFFF"/>
                </a:solidFill>
                <a:cs typeface="Calibri"/>
              </a:rPr>
              <a:t>oject</a:t>
            </a:r>
            <a:r>
              <a:rPr lang="en-US" sz="3200" b="1" spc="-40" dirty="0">
                <a:solidFill>
                  <a:srgbClr val="FFFFFF"/>
                </a:solidFill>
                <a:cs typeface="Calibri"/>
              </a:rPr>
              <a:t> </a:t>
            </a:r>
            <a:r>
              <a:rPr lang="en-US" sz="3200" b="1" spc="-30" dirty="0">
                <a:solidFill>
                  <a:srgbClr val="FFFFFF"/>
                </a:solidFill>
                <a:cs typeface="Calibri"/>
              </a:rPr>
              <a:t>a</a:t>
            </a:r>
            <a:r>
              <a:rPr lang="en-US" sz="3200" b="1" spc="-15" dirty="0">
                <a:solidFill>
                  <a:srgbClr val="FFFFFF"/>
                </a:solidFill>
                <a:cs typeface="Calibri"/>
              </a:rPr>
              <a:t>t </a:t>
            </a:r>
            <a:r>
              <a:rPr lang="en-US" sz="3200" b="1" spc="-5" dirty="0">
                <a:solidFill>
                  <a:srgbClr val="FFFFFF"/>
                </a:solidFill>
                <a:cs typeface="Calibri"/>
              </a:rPr>
              <a:t>JINR</a:t>
            </a:r>
            <a:r>
              <a:rPr lang="en-US" sz="3200" b="1" dirty="0">
                <a:solidFill>
                  <a:srgbClr val="FFFFFF"/>
                </a:solidFill>
                <a:cs typeface="Calibri"/>
              </a:rPr>
              <a:t>:</a:t>
            </a:r>
            <a:r>
              <a:rPr lang="en-US" sz="3200" b="1" spc="-20" dirty="0">
                <a:solidFill>
                  <a:srgbClr val="FFFFFF"/>
                </a:solidFill>
                <a:cs typeface="Calibri"/>
              </a:rPr>
              <a:t> </a:t>
            </a:r>
            <a:r>
              <a:rPr lang="en-US" sz="3200" b="1" dirty="0" err="1">
                <a:solidFill>
                  <a:srgbClr val="FFFF00"/>
                </a:solidFill>
                <a:cs typeface="Calibri"/>
              </a:rPr>
              <a:t>N</a:t>
            </a:r>
            <a:r>
              <a:rPr lang="en-US" sz="3200" b="1" dirty="0" err="1">
                <a:solidFill>
                  <a:srgbClr val="FFFFFF"/>
                </a:solidFill>
                <a:cs typeface="Calibri"/>
              </a:rPr>
              <a:t>uclot</a:t>
            </a:r>
            <a:r>
              <a:rPr lang="en-US" sz="3200" b="1" spc="-45" dirty="0" err="1">
                <a:solidFill>
                  <a:srgbClr val="FFFFFF"/>
                </a:solidFill>
                <a:cs typeface="Calibri"/>
              </a:rPr>
              <a:t>r</a:t>
            </a:r>
            <a:r>
              <a:rPr lang="en-US" sz="3200" b="1" dirty="0" err="1">
                <a:solidFill>
                  <a:srgbClr val="FFFFFF"/>
                </a:solidFill>
                <a:cs typeface="Calibri"/>
              </a:rPr>
              <a:t>on</a:t>
            </a:r>
            <a:r>
              <a:rPr lang="en-US" sz="3200" b="1" spc="-25" dirty="0">
                <a:solidFill>
                  <a:srgbClr val="FFFFFF"/>
                </a:solidFill>
                <a:cs typeface="Calibri"/>
              </a:rPr>
              <a:t> </a:t>
            </a:r>
            <a:r>
              <a:rPr lang="en-US" sz="3200" b="1" dirty="0">
                <a:solidFill>
                  <a:srgbClr val="FFFFFF"/>
                </a:solidFill>
                <a:cs typeface="Calibri"/>
              </a:rPr>
              <a:t>B</a:t>
            </a:r>
            <a:r>
              <a:rPr lang="en-US" sz="3200" b="1" spc="-15" dirty="0">
                <a:solidFill>
                  <a:srgbClr val="FFFFFF"/>
                </a:solidFill>
                <a:cs typeface="Calibri"/>
              </a:rPr>
              <a:t>a</a:t>
            </a:r>
            <a:r>
              <a:rPr lang="en-US" sz="3200" b="1" dirty="0">
                <a:solidFill>
                  <a:srgbClr val="FFFFFF"/>
                </a:solidFill>
                <a:cs typeface="Calibri"/>
              </a:rPr>
              <a:t>sed</a:t>
            </a:r>
            <a:r>
              <a:rPr lang="en-US" sz="3200" b="1" spc="5" dirty="0">
                <a:solidFill>
                  <a:srgbClr val="FFFFFF"/>
                </a:solidFill>
                <a:cs typeface="Calibri"/>
              </a:rPr>
              <a:t> </a:t>
            </a:r>
            <a:r>
              <a:rPr lang="en-US" sz="3200" b="1" spc="-10" dirty="0">
                <a:solidFill>
                  <a:srgbClr val="FFFF00"/>
                </a:solidFill>
                <a:cs typeface="Calibri"/>
              </a:rPr>
              <a:t>I</a:t>
            </a:r>
            <a:r>
              <a:rPr lang="en-US" sz="3200" b="1" dirty="0">
                <a:solidFill>
                  <a:srgbClr val="FFFFFF"/>
                </a:solidFill>
                <a:cs typeface="Calibri"/>
              </a:rPr>
              <a:t>on</a:t>
            </a:r>
            <a:r>
              <a:rPr lang="en-US" sz="3200" b="1" spc="-5" dirty="0">
                <a:solidFill>
                  <a:srgbClr val="FFFFFF"/>
                </a:solidFill>
                <a:cs typeface="Calibri"/>
              </a:rPr>
              <a:t> </a:t>
            </a:r>
            <a:r>
              <a:rPr lang="en-US" sz="3200" b="1" spc="-10" dirty="0">
                <a:solidFill>
                  <a:srgbClr val="FFFF00"/>
                </a:solidFill>
                <a:cs typeface="Calibri"/>
              </a:rPr>
              <a:t>C</a:t>
            </a:r>
            <a:r>
              <a:rPr lang="en-US" sz="3200" b="1" spc="-20" dirty="0">
                <a:solidFill>
                  <a:srgbClr val="FFFFFF"/>
                </a:solidFill>
                <a:cs typeface="Calibri"/>
              </a:rPr>
              <a:t>o</a:t>
            </a:r>
            <a:r>
              <a:rPr lang="en-US" sz="3200" b="1" spc="-25" dirty="0">
                <a:solidFill>
                  <a:srgbClr val="FFFFFF"/>
                </a:solidFill>
                <a:cs typeface="Calibri"/>
              </a:rPr>
              <a:t>l</a:t>
            </a:r>
            <a:r>
              <a:rPr lang="en-US" sz="3200" b="1" spc="-10" dirty="0">
                <a:solidFill>
                  <a:srgbClr val="FFFFFF"/>
                </a:solidFill>
                <a:cs typeface="Calibri"/>
              </a:rPr>
              <a:t>l</a:t>
            </a:r>
            <a:r>
              <a:rPr lang="en-US" sz="3200" b="1" spc="-25" dirty="0">
                <a:solidFill>
                  <a:srgbClr val="FFFFFF"/>
                </a:solidFill>
                <a:cs typeface="Calibri"/>
              </a:rPr>
              <a:t>i</a:t>
            </a:r>
            <a:r>
              <a:rPr lang="en-US" sz="3200" b="1" dirty="0">
                <a:solidFill>
                  <a:srgbClr val="FFFFFF"/>
                </a:solidFill>
                <a:cs typeface="Calibri"/>
              </a:rPr>
              <a:t>der</a:t>
            </a:r>
            <a:r>
              <a:rPr lang="en-US" sz="3200" b="1" spc="5" dirty="0">
                <a:solidFill>
                  <a:srgbClr val="FFFFFF"/>
                </a:solidFill>
                <a:cs typeface="Calibri"/>
              </a:rPr>
              <a:t> </a:t>
            </a:r>
            <a:r>
              <a:rPr lang="en-US" sz="3200" b="1" spc="-80" dirty="0">
                <a:solidFill>
                  <a:srgbClr val="FFFFFF"/>
                </a:solidFill>
                <a:cs typeface="Calibri"/>
              </a:rPr>
              <a:t>F</a:t>
            </a:r>
            <a:r>
              <a:rPr lang="en-US" sz="3200" b="1" spc="-5" dirty="0">
                <a:solidFill>
                  <a:srgbClr val="FFFF00"/>
                </a:solidFill>
                <a:cs typeface="Calibri"/>
              </a:rPr>
              <a:t>a</a:t>
            </a:r>
            <a:r>
              <a:rPr lang="en-US" sz="3200" b="1" spc="-5" dirty="0">
                <a:solidFill>
                  <a:srgbClr val="FFFFFF"/>
                </a:solidFill>
                <a:cs typeface="Calibri"/>
              </a:rPr>
              <a:t>cil</a:t>
            </a:r>
            <a:r>
              <a:rPr lang="en-US" sz="3200" b="1" spc="-10" dirty="0">
                <a:solidFill>
                  <a:srgbClr val="FFFFFF"/>
                </a:solidFill>
                <a:cs typeface="Calibri"/>
              </a:rPr>
              <a:t>i</a:t>
            </a:r>
            <a:r>
              <a:rPr lang="en-US" sz="3200" b="1" spc="-15" dirty="0">
                <a:solidFill>
                  <a:srgbClr val="FFFFFF"/>
                </a:solidFill>
                <a:cs typeface="Calibri"/>
              </a:rPr>
              <a:t>ty</a:t>
            </a:r>
            <a:r>
              <a:rPr lang="en-US" sz="3200" b="1" dirty="0">
                <a:solidFill>
                  <a:srgbClr val="FFFFFF"/>
                </a:solidFill>
                <a:cs typeface="Calibri"/>
              </a:rPr>
              <a:t> </a:t>
            </a:r>
            <a:r>
              <a:rPr lang="en-US" sz="3200" b="1" spc="-10" dirty="0">
                <a:solidFill>
                  <a:srgbClr val="FFFFFF"/>
                </a:solidFill>
                <a:cs typeface="Calibri"/>
              </a:rPr>
              <a:t>(</a:t>
            </a:r>
            <a:r>
              <a:rPr lang="en-US" sz="3200" b="1" dirty="0">
                <a:solidFill>
                  <a:srgbClr val="FFFF00"/>
                </a:solidFill>
                <a:cs typeface="Calibri"/>
              </a:rPr>
              <a:t>NIC</a:t>
            </a:r>
            <a:r>
              <a:rPr lang="en-US" sz="3200" b="1" spc="-10" dirty="0">
                <a:solidFill>
                  <a:srgbClr val="FFFF00"/>
                </a:solidFill>
                <a:cs typeface="Calibri"/>
              </a:rPr>
              <a:t>A</a:t>
            </a:r>
            <a:r>
              <a:rPr lang="en-US" sz="3200" b="1" spc="-10" dirty="0">
                <a:solidFill>
                  <a:srgbClr val="FFFFFF"/>
                </a:solidFill>
                <a:cs typeface="Calibri"/>
              </a:rPr>
              <a:t>)</a:t>
            </a:r>
            <a:endParaRPr lang="en-US" sz="3200" dirty="0">
              <a:solidFill>
                <a:prstClr val="black"/>
              </a:solidFill>
              <a:cs typeface="Calibri"/>
            </a:endParaRPr>
          </a:p>
        </p:txBody>
      </p:sp>
      <p:pic>
        <p:nvPicPr>
          <p:cNvPr id="9"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8495" y="1894118"/>
            <a:ext cx="7917375" cy="43677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object 27"/>
          <p:cNvSpPr/>
          <p:nvPr/>
        </p:nvSpPr>
        <p:spPr>
          <a:xfrm>
            <a:off x="7304049" y="1894118"/>
            <a:ext cx="2736745" cy="1150999"/>
          </a:xfrm>
          <a:prstGeom prst="rect">
            <a:avLst/>
          </a:prstGeom>
          <a:blipFill>
            <a:blip r:embed="rId4" cstate="print"/>
            <a:stretch>
              <a:fillRect/>
            </a:stretch>
          </a:blipFill>
        </p:spPr>
        <p:txBody>
          <a:bodyPr wrap="square" lIns="0" tIns="0" rIns="0" bIns="0" rtlCol="0"/>
          <a:lstStyle/>
          <a:p>
            <a:pPr defTabSz="914400"/>
            <a:endParaRPr>
              <a:solidFill>
                <a:prstClr val="black"/>
              </a:solidFill>
              <a:latin typeface="Calibri"/>
            </a:endParaRPr>
          </a:p>
        </p:txBody>
      </p:sp>
      <p:pic>
        <p:nvPicPr>
          <p:cNvPr id="3" name="Picture 2"/>
          <p:cNvPicPr>
            <a:picLocks noChangeAspect="1"/>
          </p:cNvPicPr>
          <p:nvPr/>
        </p:nvPicPr>
        <p:blipFill>
          <a:blip r:embed="rId5"/>
          <a:stretch>
            <a:fillRect/>
          </a:stretch>
        </p:blipFill>
        <p:spPr>
          <a:xfrm>
            <a:off x="10358960" y="406524"/>
            <a:ext cx="1590675" cy="733425"/>
          </a:xfrm>
          <a:prstGeom prst="rect">
            <a:avLst/>
          </a:prstGeom>
        </p:spPr>
      </p:pic>
    </p:spTree>
    <p:extLst>
      <p:ext uri="{BB962C8B-B14F-4D97-AF65-F5344CB8AC3E}">
        <p14:creationId xmlns:p14="http://schemas.microsoft.com/office/powerpoint/2010/main" val="555710941"/>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64581" y="380945"/>
            <a:ext cx="11697903" cy="1938566"/>
          </a:xfrm>
          <a:prstGeom prst="rect">
            <a:avLst/>
          </a:prstGeom>
        </p:spPr>
        <p:txBody>
          <a:bodyPr wrap="square" lIns="90989" tIns="45509" rIns="90989" bIns="45509">
            <a:spAutoFit/>
          </a:bodyPr>
          <a:lstStyle/>
          <a:p>
            <a:pPr algn="just">
              <a:lnSpc>
                <a:spcPct val="150000"/>
              </a:lnSpc>
              <a:defRPr/>
            </a:pP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Realization of the </a:t>
            </a:r>
            <a:r>
              <a:rPr lang="en-US" sz="2000" b="1" u="sng" dirty="0">
                <a:solidFill>
                  <a:srgbClr val="7030A0"/>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Arial" panose="020B0604020202020204" pitchFamily="34" charset="0"/>
              </a:rPr>
              <a:t>NICA</a:t>
            </a: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 scientific program based on:</a:t>
            </a:r>
            <a:r>
              <a:rPr lang="en-US"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r>
              <a:rPr lang="en-US" sz="2000" kern="0" dirty="0">
                <a:solidFill>
                  <a:srgbClr val="003366"/>
                </a:solidFill>
                <a:latin typeface="Arial" panose="020B0604020202020204" pitchFamily="34" charset="0"/>
                <a:cs typeface="Arial" panose="020B0604020202020204" pitchFamily="34" charset="0"/>
              </a:rPr>
              <a:t>Heavy ion (up to Au</a:t>
            </a:r>
            <a:r>
              <a:rPr lang="en-US" sz="2000" kern="0" baseline="30000" dirty="0">
                <a:solidFill>
                  <a:srgbClr val="003366"/>
                </a:solidFill>
                <a:latin typeface="Arial" panose="020B0604020202020204" pitchFamily="34" charset="0"/>
                <a:cs typeface="Arial" panose="020B0604020202020204" pitchFamily="34" charset="0"/>
              </a:rPr>
              <a:t>+79</a:t>
            </a:r>
            <a:r>
              <a:rPr lang="en-US" sz="2000" kern="0" dirty="0">
                <a:solidFill>
                  <a:srgbClr val="003366"/>
                </a:solidFill>
                <a:latin typeface="Arial" panose="020B0604020202020204" pitchFamily="34" charset="0"/>
                <a:cs typeface="Arial" panose="020B0604020202020204" pitchFamily="34" charset="0"/>
              </a:rPr>
              <a:t>) collisions at center-of-mass energy in the range  4  – 11  </a:t>
            </a:r>
            <a:r>
              <a:rPr lang="en-US" sz="2000" kern="0" dirty="0" err="1">
                <a:solidFill>
                  <a:srgbClr val="003366"/>
                </a:solidFill>
                <a:latin typeface="Arial" panose="020B0604020202020204" pitchFamily="34" charset="0"/>
                <a:cs typeface="Arial" panose="020B0604020202020204" pitchFamily="34" charset="0"/>
              </a:rPr>
              <a:t>AGeV</a:t>
            </a:r>
            <a:r>
              <a:rPr lang="en-US" sz="2000" kern="0" dirty="0">
                <a:solidFill>
                  <a:srgbClr val="003366"/>
                </a:solidFill>
                <a:latin typeface="Arial" panose="020B0604020202020204" pitchFamily="34" charset="0"/>
                <a:cs typeface="Arial" panose="020B0604020202020204" pitchFamily="34" charset="0"/>
              </a:rPr>
              <a:t>;</a:t>
            </a:r>
          </a:p>
          <a:p>
            <a:pPr marL="341219" indent="-341219" algn="just">
              <a:lnSpc>
                <a:spcPct val="150000"/>
              </a:lnSpc>
              <a:buFont typeface="Wingdings" panose="05000000000000000000" pitchFamily="2" charset="2"/>
              <a:buChar char="Ø"/>
              <a:defRPr/>
            </a:pPr>
            <a:r>
              <a:rPr lang="en-US" sz="2000" kern="0" dirty="0">
                <a:solidFill>
                  <a:srgbClr val="003366"/>
                </a:solidFill>
                <a:latin typeface="Arial" panose="020B0604020202020204" pitchFamily="34" charset="0"/>
                <a:cs typeface="Arial" panose="020B0604020202020204" pitchFamily="34" charset="0"/>
              </a:rPr>
              <a:t>Collisions of transversely and longitudinally polarized protons and deuterons at center-of-mass energy up to 27 GeV</a:t>
            </a:r>
            <a:r>
              <a:rPr lang="en-US" sz="2000" dirty="0">
                <a:solidFill>
                  <a:srgbClr val="003366"/>
                </a:solidFill>
                <a:latin typeface="Arial" panose="020B0604020202020204" pitchFamily="34" charset="0"/>
                <a:ea typeface="Calibri" panose="020F0502020204030204" pitchFamily="34" charset="0"/>
                <a:cs typeface="Arial" panose="020B0604020202020204" pitchFamily="34" charset="0"/>
              </a:rPr>
              <a:t> </a:t>
            </a:r>
          </a:p>
        </p:txBody>
      </p:sp>
      <p:sp>
        <p:nvSpPr>
          <p:cNvPr id="5" name="Объект 2"/>
          <p:cNvSpPr>
            <a:spLocks/>
          </p:cNvSpPr>
          <p:nvPr/>
        </p:nvSpPr>
        <p:spPr bwMode="auto">
          <a:xfrm>
            <a:off x="550169" y="-52176"/>
            <a:ext cx="1044493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Relativistic Heavy-Ion and Spin Physics</a:t>
            </a:r>
          </a:p>
          <a:p>
            <a:pPr algn="ctr" eaLnBrk="1" hangingPunct="1">
              <a:buNone/>
              <a:defRPr/>
            </a:pPr>
            <a:r>
              <a:rPr lang="en-US" altLang="ru-RU" sz="2800" b="1" dirty="0">
                <a:solidFill>
                  <a:srgbClr val="C00000"/>
                </a:solidFill>
                <a:cs typeface="Arial" panose="020B0604020202020204" pitchFamily="34" charset="0"/>
              </a:rPr>
              <a:t> </a:t>
            </a:r>
            <a:endParaRPr lang="ru-RU" altLang="ru-RU" sz="2800" b="1" i="1" dirty="0">
              <a:solidFill>
                <a:srgbClr val="C00000"/>
              </a:solidFill>
              <a:cs typeface="Arial" panose="020B0604020202020204" pitchFamily="34" charset="0"/>
            </a:endParaRPr>
          </a:p>
        </p:txBody>
      </p:sp>
      <p:sp>
        <p:nvSpPr>
          <p:cNvPr id="2" name="TextBox 1">
            <a:extLst>
              <a:ext uri="{FF2B5EF4-FFF2-40B4-BE49-F238E27FC236}">
                <a16:creationId xmlns="" xmlns:a16="http://schemas.microsoft.com/office/drawing/2014/main" id="{841E36AC-60D5-4F83-ADB8-37FA15C19CE5}"/>
              </a:ext>
            </a:extLst>
          </p:cNvPr>
          <p:cNvSpPr txBox="1"/>
          <p:nvPr/>
        </p:nvSpPr>
        <p:spPr>
          <a:xfrm>
            <a:off x="242077" y="2271873"/>
            <a:ext cx="8128636" cy="3323561"/>
          </a:xfrm>
          <a:prstGeom prst="rect">
            <a:avLst/>
          </a:prstGeom>
          <a:noFill/>
        </p:spPr>
        <p:txBody>
          <a:bodyPr wrap="square" lIns="90989" tIns="45509" rIns="90989" bIns="45509" rtlCol="0">
            <a:spAutoFit/>
          </a:bodyPr>
          <a:lstStyle/>
          <a:p>
            <a:pPr lvl="0" algn="just">
              <a:lnSpc>
                <a:spcPct val="150000"/>
              </a:lnSpc>
              <a:defRPr/>
            </a:pPr>
            <a:r>
              <a:rPr lang="en-US" sz="2000" b="1" u="sng" dirty="0">
                <a:solidFill>
                  <a:srgbClr val="002060"/>
                </a:solidFill>
                <a:latin typeface="Arial" panose="020B0604020202020204" pitchFamily="34" charset="0"/>
                <a:ea typeface="Calibri" panose="020F0502020204030204" pitchFamily="34" charset="0"/>
                <a:cs typeface="Arial" panose="020B0604020202020204" pitchFamily="34" charset="0"/>
              </a:rPr>
              <a:t>Involvement in external experiments:</a:t>
            </a: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
        <p:nvSpPr>
          <p:cNvPr id="7" name="TextBox 6"/>
          <p:cNvSpPr txBox="1"/>
          <p:nvPr/>
        </p:nvSpPr>
        <p:spPr>
          <a:xfrm>
            <a:off x="3661447" y="1819034"/>
            <a:ext cx="7248905" cy="546198"/>
          </a:xfrm>
          <a:prstGeom prst="rect">
            <a:avLst/>
          </a:prstGeom>
          <a:noFill/>
          <a:ln w="19050">
            <a:solidFill>
              <a:srgbClr val="00B05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2000" dirty="0">
                <a:solidFill>
                  <a:srgbClr val="000000"/>
                </a:solidFill>
                <a:latin typeface="Times New Roman" pitchFamily="18" charset="0"/>
              </a:rPr>
              <a:t>Available at: </a:t>
            </a:r>
            <a:r>
              <a:rPr lang="en-US" sz="2000" i="1" dirty="0">
                <a:solidFill>
                  <a:srgbClr val="000000"/>
                </a:solidFill>
                <a:latin typeface="Times New Roman" pitchFamily="18" charset="0"/>
                <a:hlinkClick r:id="rId2"/>
              </a:rPr>
              <a:t>https://indico.jinr.ru/conferenceDisplay.py?confId=296</a:t>
            </a:r>
            <a:r>
              <a:rPr lang="en-US" sz="2400" i="1" dirty="0">
                <a:solidFill>
                  <a:srgbClr val="000000"/>
                </a:solidFill>
                <a:latin typeface="Times New Roman" pitchFamily="18" charset="0"/>
              </a:rPr>
              <a:t>, </a:t>
            </a:r>
            <a:endParaRPr lang="en-US" sz="3200" i="1" dirty="0">
              <a:solidFill>
                <a:srgbClr val="000000"/>
              </a:solidFill>
            </a:endParaRPr>
          </a:p>
        </p:txBody>
      </p:sp>
      <p:sp>
        <p:nvSpPr>
          <p:cNvPr id="8" name="Content Placeholder 2"/>
          <p:cNvSpPr txBox="1">
            <a:spLocks/>
          </p:cNvSpPr>
          <p:nvPr/>
        </p:nvSpPr>
        <p:spPr>
          <a:xfrm>
            <a:off x="617251" y="2846069"/>
            <a:ext cx="11465891" cy="1628221"/>
          </a:xfrm>
          <a:prstGeom prst="rect">
            <a:avLst/>
          </a:prstGeom>
          <a:ln w="28575">
            <a:solidFill>
              <a:srgbClr val="0070C0"/>
            </a:solidFill>
          </a:ln>
        </p:spPr>
        <p:txBody>
          <a:bodyPr lIns="143297" tIns="71643" rIns="143297" bIns="71643"/>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just">
              <a:spcAft>
                <a:spcPts val="600"/>
              </a:spcAft>
              <a:buNone/>
            </a:pPr>
            <a:r>
              <a:rPr lang="en-US" sz="1800" dirty="0">
                <a:latin typeface="Arial" panose="020B0604020202020204" pitchFamily="34" charset="0"/>
                <a:ea typeface="Calibri" panose="020F0502020204030204" pitchFamily="34" charset="0"/>
                <a:cs typeface="Arial" panose="020B0604020202020204" pitchFamily="34" charset="0"/>
              </a:rPr>
              <a:t>Traditionally, the HEP scientific program of JINR includes participation in experiments at accelerator centers around the world (</a:t>
            </a:r>
            <a:r>
              <a:rPr lang="en-US" sz="1800" b="1" dirty="0">
                <a:solidFill>
                  <a:srgbClr val="FF0000"/>
                </a:solidFill>
                <a:latin typeface="Arial" panose="020B0604020202020204" pitchFamily="34" charset="0"/>
                <a:ea typeface="Calibri" panose="020F0502020204030204" pitchFamily="34" charset="0"/>
                <a:cs typeface="Arial" panose="020B0604020202020204" pitchFamily="34" charset="0"/>
              </a:rPr>
              <a:t>CERN, BNL, DESY, FAIR/GSI</a:t>
            </a:r>
            <a:r>
              <a:rPr lang="en-US" sz="1800" dirty="0">
                <a:latin typeface="Arial" panose="020B0604020202020204" pitchFamily="34" charset="0"/>
                <a:ea typeface="Calibri" panose="020F0502020204030204" pitchFamily="34" charset="0"/>
                <a:cs typeface="Arial" panose="020B0604020202020204" pitchFamily="34" charset="0"/>
              </a:rPr>
              <a:t>) that provide unique conditions to perform studies in the fields of high-energy heavy-ion physics and spin physics.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The key factor here is a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mutual benefit </a:t>
            </a: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from the exchange of new scientific information and know-how</a:t>
            </a:r>
            <a:r>
              <a:rPr lang="en-US" sz="1800" dirty="0">
                <a:latin typeface="Arial" panose="020B0604020202020204" pitchFamily="34" charset="0"/>
                <a:ea typeface="Calibri" panose="020F0502020204030204" pitchFamily="34" charset="0"/>
                <a:cs typeface="Arial" panose="020B0604020202020204" pitchFamily="34" charset="0"/>
              </a:rPr>
              <a:t>. JINR participation will depend on the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discovery potential</a:t>
            </a:r>
            <a:r>
              <a:rPr lang="en-US" sz="1800" u="sng" dirty="0">
                <a:solidFill>
                  <a:srgbClr val="FF0000"/>
                </a:solidFill>
                <a:latin typeface="Arial" panose="020B0604020202020204" pitchFamily="34" charset="0"/>
                <a:ea typeface="Calibri" panose="020F0502020204030204" pitchFamily="34" charset="0"/>
                <a:cs typeface="Arial" panose="020B0604020202020204" pitchFamily="34" charset="0"/>
              </a:rPr>
              <a:t> </a:t>
            </a:r>
            <a:r>
              <a:rPr lang="en-US" sz="1800" dirty="0">
                <a:latin typeface="Arial" panose="020B0604020202020204" pitchFamily="34" charset="0"/>
                <a:ea typeface="Calibri" panose="020F0502020204030204" pitchFamily="34" charset="0"/>
                <a:cs typeface="Arial" panose="020B0604020202020204" pitchFamily="34" charset="0"/>
              </a:rPr>
              <a:t>of the experiments and </a:t>
            </a:r>
            <a:r>
              <a:rPr lang="en-US" sz="1800" b="1" u="sng" dirty="0">
                <a:solidFill>
                  <a:srgbClr val="FF0000"/>
                </a:solidFill>
                <a:latin typeface="Arial" panose="020B0604020202020204" pitchFamily="34" charset="0"/>
                <a:ea typeface="Calibri" panose="020F0502020204030204" pitchFamily="34" charset="0"/>
                <a:cs typeface="Arial" panose="020B0604020202020204" pitchFamily="34" charset="0"/>
              </a:rPr>
              <a:t>leading role </a:t>
            </a:r>
            <a:r>
              <a:rPr lang="en-US" sz="1800" dirty="0">
                <a:latin typeface="Arial" panose="020B0604020202020204" pitchFamily="34" charset="0"/>
                <a:ea typeface="Calibri" panose="020F0502020204030204" pitchFamily="34" charset="0"/>
                <a:cs typeface="Arial" panose="020B0604020202020204" pitchFamily="34" charset="0"/>
              </a:rPr>
              <a:t>in them of the  JINR researchers </a:t>
            </a:r>
          </a:p>
        </p:txBody>
      </p:sp>
      <p:sp>
        <p:nvSpPr>
          <p:cNvPr id="9" name="Content Placeholder 2"/>
          <p:cNvSpPr txBox="1">
            <a:spLocks/>
          </p:cNvSpPr>
          <p:nvPr/>
        </p:nvSpPr>
        <p:spPr>
          <a:xfrm>
            <a:off x="617250" y="4585062"/>
            <a:ext cx="11465891" cy="1463211"/>
          </a:xfrm>
          <a:prstGeom prst="rect">
            <a:avLst/>
          </a:prstGeom>
          <a:ln w="28575">
            <a:solidFill>
              <a:srgbClr val="0070C0"/>
            </a:solidFill>
          </a:ln>
        </p:spPr>
        <p:txBody>
          <a:bodyPr lIns="143297" tIns="71643" rIns="143297" bIns="71643"/>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lgn="just">
              <a:spcAft>
                <a:spcPts val="600"/>
              </a:spcAft>
              <a:buNone/>
            </a:pPr>
            <a:r>
              <a:rPr lang="en-US" sz="1800" dirty="0">
                <a:latin typeface="Arial" panose="020B0604020202020204" pitchFamily="34" charset="0"/>
                <a:ea typeface="Calibri" panose="020F0502020204030204" pitchFamily="34" charset="0"/>
                <a:cs typeface="Arial" panose="020B0604020202020204" pitchFamily="34" charset="0"/>
              </a:rPr>
              <a:t>The continuing participation in the experiments </a:t>
            </a:r>
            <a:r>
              <a:rPr lang="en-US" sz="1800" b="1" dirty="0">
                <a:solidFill>
                  <a:srgbClr val="FF0000"/>
                </a:solidFill>
                <a:latin typeface="Arial" panose="020B0604020202020204" pitchFamily="34" charset="0"/>
                <a:ea typeface="Calibri" panose="020F0502020204030204" pitchFamily="34" charset="0"/>
                <a:cs typeface="Arial" panose="020B0604020202020204" pitchFamily="34" charset="0"/>
              </a:rPr>
              <a:t>NA61 and COMPASS at SPS, ALICE at LHC and STAR at RHIC</a:t>
            </a:r>
            <a:r>
              <a:rPr lang="en-US" sz="1800" dirty="0">
                <a:latin typeface="Arial" panose="020B0604020202020204" pitchFamily="34" charset="0"/>
                <a:ea typeface="Calibri" panose="020F0502020204030204" pitchFamily="34" charset="0"/>
                <a:cs typeface="Arial" panose="020B0604020202020204" pitchFamily="34" charset="0"/>
              </a:rPr>
              <a:t> is of invaluable importance for preparation and realization of the physics program at the NICA complex. </a:t>
            </a:r>
          </a:p>
          <a:p>
            <a:pPr marL="0" indent="0" algn="just">
              <a:spcAft>
                <a:spcPts val="600"/>
              </a:spcAft>
              <a:buNone/>
            </a:pPr>
            <a:r>
              <a:rPr lang="en-US" sz="1800" b="1" dirty="0">
                <a:solidFill>
                  <a:srgbClr val="CC3300"/>
                </a:solidFill>
                <a:latin typeface="Arial" panose="020B0604020202020204" pitchFamily="34" charset="0"/>
                <a:ea typeface="Calibri" panose="020F0502020204030204" pitchFamily="34" charset="0"/>
                <a:cs typeface="Arial" panose="020B0604020202020204" pitchFamily="34" charset="0"/>
              </a:rPr>
              <a:t>Strategically important is the JINR participation in experiments at future electron-ion collider (EIC) facility to be built in US and in fixed-target experiments at FAIR-GSI.</a:t>
            </a:r>
          </a:p>
        </p:txBody>
      </p:sp>
      <p:sp>
        <p:nvSpPr>
          <p:cNvPr id="10" name="Content Placeholder 2"/>
          <p:cNvSpPr txBox="1">
            <a:spLocks/>
          </p:cNvSpPr>
          <p:nvPr/>
        </p:nvSpPr>
        <p:spPr>
          <a:xfrm>
            <a:off x="164580" y="6048273"/>
            <a:ext cx="11918561" cy="748000"/>
          </a:xfrm>
          <a:prstGeom prst="rect">
            <a:avLst/>
          </a:prstGeom>
          <a:ln w="28575">
            <a:solidFill>
              <a:srgbClr val="0070C0"/>
            </a:solidFill>
          </a:ln>
        </p:spPr>
        <p:txBody>
          <a:bodyPr lIns="143297" tIns="71643" rIns="143297" bIns="71643"/>
          <a:lstStyle>
            <a:lvl1pPr marL="341313" indent="-341313" algn="l" defTabSz="457200" rtl="0" eaLnBrk="0" fontAlgn="base" hangingPunct="0">
              <a:lnSpc>
                <a:spcPct val="105000"/>
              </a:lnSpc>
              <a:spcBef>
                <a:spcPts val="800"/>
              </a:spcBef>
              <a:spcAft>
                <a:spcPct val="0"/>
              </a:spcAft>
              <a:buClr>
                <a:srgbClr val="3333CC"/>
              </a:buClr>
              <a:buSzPct val="100000"/>
              <a:buFont typeface="Wingdings" panose="05000000000000000000" pitchFamily="2" charset="2"/>
              <a:buChar char="§"/>
              <a:defRPr sz="2200">
                <a:solidFill>
                  <a:srgbClr val="000000"/>
                </a:solidFill>
                <a:latin typeface="+mj-lt"/>
                <a:ea typeface="+mn-ea"/>
                <a:cs typeface="+mn-cs"/>
              </a:defRPr>
            </a:lvl1pPr>
            <a:lvl2pPr marL="741363" indent="-284163" algn="l" defTabSz="457200" rtl="0" eaLnBrk="0" fontAlgn="base" hangingPunct="0">
              <a:lnSpc>
                <a:spcPct val="105000"/>
              </a:lnSpc>
              <a:spcBef>
                <a:spcPts val="700"/>
              </a:spcBef>
              <a:spcAft>
                <a:spcPct val="0"/>
              </a:spcAft>
              <a:buClr>
                <a:srgbClr val="3333CC"/>
              </a:buClr>
              <a:buSzPct val="100000"/>
              <a:buFont typeface="Helvetica" pitchFamily="34" charset="0"/>
              <a:buChar char="–"/>
              <a:defRPr sz="2000">
                <a:solidFill>
                  <a:srgbClr val="000000"/>
                </a:solidFill>
                <a:latin typeface="+mj-lt"/>
              </a:defRPr>
            </a:lvl2pPr>
            <a:lvl3pPr marL="1143000" indent="-228600" algn="l" defTabSz="457200" rtl="0" eaLnBrk="0" fontAlgn="base" hangingPunct="0">
              <a:lnSpc>
                <a:spcPct val="105000"/>
              </a:lnSpc>
              <a:spcBef>
                <a:spcPts val="600"/>
              </a:spcBef>
              <a:spcAft>
                <a:spcPct val="0"/>
              </a:spcAft>
              <a:buClr>
                <a:srgbClr val="3333CC"/>
              </a:buClr>
              <a:buSzPct val="100000"/>
              <a:buFont typeface="Helvetica" pitchFamily="34" charset="0"/>
              <a:buChar char="•"/>
              <a:defRPr sz="2000">
                <a:solidFill>
                  <a:srgbClr val="000000"/>
                </a:solidFill>
                <a:latin typeface="+mj-lt"/>
              </a:defRPr>
            </a:lvl3pPr>
            <a:lvl4pPr marL="1600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4pPr>
            <a:lvl5pPr marL="20574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j-lt"/>
              </a:defRPr>
            </a:lvl5pPr>
            <a:lvl6pPr marL="25146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6pPr>
            <a:lvl7pPr marL="29718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7pPr>
            <a:lvl8pPr marL="34290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8pPr>
            <a:lvl9pPr marL="3886200" indent="-228600" algn="l" defTabSz="457200" rtl="0" eaLnBrk="0" fontAlgn="base" hangingPunct="0">
              <a:lnSpc>
                <a:spcPct val="105000"/>
              </a:lnSpc>
              <a:spcBef>
                <a:spcPts val="500"/>
              </a:spcBef>
              <a:spcAft>
                <a:spcPct val="0"/>
              </a:spcAft>
              <a:buClr>
                <a:srgbClr val="3333CC"/>
              </a:buClr>
              <a:buSzPct val="100000"/>
              <a:buFont typeface="Helvetica" pitchFamily="34" charset="0"/>
              <a:buChar char="»"/>
              <a:defRPr sz="2000">
                <a:solidFill>
                  <a:srgbClr val="000000"/>
                </a:solidFill>
                <a:latin typeface="+mn-lt"/>
              </a:defRPr>
            </a:lvl9pPr>
          </a:lstStyle>
          <a:p>
            <a:pPr marL="0" indent="0">
              <a:spcAft>
                <a:spcPts val="600"/>
              </a:spcAft>
              <a:buNone/>
            </a:pPr>
            <a:r>
              <a:rPr lang="en-US" sz="2000" b="1" dirty="0">
                <a:latin typeface="Arial" panose="020B0604020202020204" pitchFamily="34" charset="0"/>
                <a:ea typeface="Calibri" panose="020F0502020204030204" pitchFamily="34" charset="0"/>
                <a:cs typeface="Arial" panose="020B0604020202020204" pitchFamily="34" charset="0"/>
              </a:rPr>
              <a:t>The JINR strategy for cooperative research at other accelerator centers should be linked closely to the </a:t>
            </a:r>
            <a:r>
              <a:rPr lang="en-US" sz="2000" b="1" dirty="0">
                <a:solidFill>
                  <a:srgbClr val="CC3300"/>
                </a:solidFill>
                <a:latin typeface="Arial" panose="020B0604020202020204" pitchFamily="34" charset="0"/>
                <a:ea typeface="Calibri" panose="020F0502020204030204" pitchFamily="34" charset="0"/>
                <a:cs typeface="Arial" panose="020B0604020202020204" pitchFamily="34" charset="0"/>
              </a:rPr>
              <a:t>updated European Strategy for Particle Physics</a:t>
            </a:r>
            <a:r>
              <a:rPr lang="en-US" sz="2000" b="1" dirty="0">
                <a:latin typeface="Arial" panose="020B0604020202020204" pitchFamily="34" charset="0"/>
                <a:ea typeface="Calibri" panose="020F0502020204030204" pitchFamily="34" charset="0"/>
                <a:cs typeface="Arial" panose="020B0604020202020204" pitchFamily="34" charset="0"/>
              </a:rPr>
              <a:t>, expected to be available in 2020.</a:t>
            </a:r>
            <a:endParaRPr lang="en-US" sz="2000" b="1" dirty="0">
              <a:solidFill>
                <a:srgbClr val="CC3300"/>
              </a:solidFill>
              <a:latin typeface="Arial" panose="020B0604020202020204" pitchFamily="34" charset="0"/>
              <a:ea typeface="Calibri" panose="020F050202020403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10585352" y="-31489"/>
            <a:ext cx="1590675" cy="733425"/>
          </a:xfrm>
          <a:prstGeom prst="rect">
            <a:avLst/>
          </a:prstGeom>
        </p:spPr>
      </p:pic>
    </p:spTree>
    <p:extLst>
      <p:ext uri="{BB962C8B-B14F-4D97-AF65-F5344CB8AC3E}">
        <p14:creationId xmlns:p14="http://schemas.microsoft.com/office/powerpoint/2010/main" val="24657150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P spid="7" grpId="0" animBg="1"/>
      <p:bldP spid="8" grpId="0" animBg="1"/>
      <p:bldP spid="9" grpId="0" animBg="1"/>
      <p:bldP spid="1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17727" y="3078835"/>
            <a:ext cx="5245989" cy="3360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30411" y="286023"/>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870510" y="765448"/>
            <a:ext cx="8853853" cy="1571411"/>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Particle Physics and Astrophysics</a:t>
            </a:r>
          </a:p>
          <a:p>
            <a:endParaRPr lang="en-US" sz="3600" b="1" kern="0" dirty="0">
              <a:solidFill>
                <a:srgbClr val="FFFF00"/>
              </a:solidFill>
            </a:endParaRPr>
          </a:p>
          <a:p>
            <a:r>
              <a:rPr lang="en-US" sz="2400" b="1" kern="0" dirty="0">
                <a:solidFill>
                  <a:schemeClr val="bg1"/>
                </a:solidFill>
              </a:rPr>
              <a:t>V. </a:t>
            </a:r>
            <a:r>
              <a:rPr lang="en-US" sz="2400" b="1" kern="0" dirty="0" err="1">
                <a:solidFill>
                  <a:schemeClr val="bg1"/>
                </a:solidFill>
              </a:rPr>
              <a:t>Bednyakov</a:t>
            </a:r>
            <a:r>
              <a:rPr lang="en-US" sz="2400" b="1" kern="0" dirty="0">
                <a:solidFill>
                  <a:schemeClr val="bg1"/>
                </a:solidFill>
              </a:rPr>
              <a:t>, N. </a:t>
            </a:r>
            <a:r>
              <a:rPr lang="en-US" sz="2400" b="1" kern="0" dirty="0" err="1">
                <a:solidFill>
                  <a:schemeClr val="bg1"/>
                </a:solidFill>
              </a:rPr>
              <a:t>Rusakovich</a:t>
            </a:r>
            <a:r>
              <a:rPr lang="en-US" sz="2400" b="1" kern="0" dirty="0">
                <a:solidFill>
                  <a:schemeClr val="bg1"/>
                </a:solidFill>
              </a:rPr>
              <a:t>, D. </a:t>
            </a:r>
            <a:r>
              <a:rPr lang="en-US" sz="2400" b="1" kern="0" dirty="0" err="1">
                <a:solidFill>
                  <a:schemeClr val="bg1"/>
                </a:solidFill>
              </a:rPr>
              <a:t>Naumov</a:t>
            </a:r>
            <a:endParaRPr lang="ru-RU" sz="2400" b="1" kern="0" dirty="0">
              <a:solidFill>
                <a:schemeClr val="bg1"/>
              </a:solidFill>
            </a:endParaRPr>
          </a:p>
        </p:txBody>
      </p:sp>
    </p:spTree>
    <p:extLst>
      <p:ext uri="{BB962C8B-B14F-4D97-AF65-F5344CB8AC3E}">
        <p14:creationId xmlns:p14="http://schemas.microsoft.com/office/powerpoint/2010/main" val="4278849042"/>
      </p:ext>
    </p:extLst>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315686" y="139692"/>
            <a:ext cx="11655425" cy="819150"/>
          </a:xfrm>
          <a:solidFill>
            <a:srgbClr val="23538D"/>
          </a:solidFill>
          <a:ln w="28575">
            <a:solidFill>
              <a:schemeClr val="tx2">
                <a:lumMod val="75000"/>
              </a:schemeClr>
            </a:solidFill>
          </a:ln>
        </p:spPr>
        <p:txBody>
          <a:bodyPr rtlCol="0">
            <a:normAutofit/>
          </a:bodyPr>
          <a:lstStyle/>
          <a:p>
            <a:pPr defTabSz="907793" eaLnBrk="1" fontAlgn="auto" hangingPunct="1">
              <a:spcAft>
                <a:spcPts val="0"/>
              </a:spcAft>
              <a:defRPr/>
            </a:pPr>
            <a:r>
              <a:rPr lang="en-US" sz="2400" b="1" dirty="0">
                <a:solidFill>
                  <a:srgbClr val="FFFF00"/>
                </a:solidFill>
                <a:latin typeface="Arial" panose="020B0604020202020204" pitchFamily="34" charset="0"/>
                <a:cs typeface="Arial" panose="020B0604020202020204" pitchFamily="34" charset="0"/>
              </a:rPr>
              <a:t>The Long-Range Strategy of JINR </a:t>
            </a:r>
            <a:endParaRPr lang="ru-RU" sz="2400" b="1" dirty="0">
              <a:solidFill>
                <a:srgbClr val="FFFF00"/>
              </a:solidFill>
              <a:latin typeface="Arial" panose="020B0604020202020204" pitchFamily="34" charset="0"/>
              <a:cs typeface="Arial" panose="020B0604020202020204" pitchFamily="34" charset="0"/>
            </a:endParaRPr>
          </a:p>
        </p:txBody>
      </p:sp>
      <p:sp>
        <p:nvSpPr>
          <p:cNvPr id="5" name="Прямоугольник 4"/>
          <p:cNvSpPr/>
          <p:nvPr/>
        </p:nvSpPr>
        <p:spPr>
          <a:xfrm>
            <a:off x="211716" y="1117600"/>
            <a:ext cx="11654367" cy="5557838"/>
          </a:xfrm>
          <a:prstGeom prst="rect">
            <a:avLst/>
          </a:prstGeom>
          <a:solidFill>
            <a:srgbClr val="FFF2CC"/>
          </a:solidFill>
          <a:ln w="28575"/>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prstClr val="white"/>
              </a:solidFill>
            </a:endParaRPr>
          </a:p>
        </p:txBody>
      </p:sp>
      <p:sp>
        <p:nvSpPr>
          <p:cNvPr id="6148" name="Заголовок 1"/>
          <p:cNvSpPr txBox="1">
            <a:spLocks/>
          </p:cNvSpPr>
          <p:nvPr/>
        </p:nvSpPr>
        <p:spPr bwMode="auto">
          <a:xfrm>
            <a:off x="751417" y="1197018"/>
            <a:ext cx="10515600" cy="1439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241" tIns="34125" rIns="68241" bIns="34125" anchor="ctr"/>
          <a:lstStyle>
            <a:lvl1pPr defTabSz="911225" eaLnBrk="0" hangingPunct="0">
              <a:defRPr>
                <a:solidFill>
                  <a:schemeClr val="tx1"/>
                </a:solidFill>
                <a:latin typeface="Arial" pitchFamily="34" charset="0"/>
                <a:cs typeface="Arial" pitchFamily="34" charset="0"/>
              </a:defRPr>
            </a:lvl1pPr>
            <a:lvl2pPr marL="742950" indent="-285750" defTabSz="911225" eaLnBrk="0" hangingPunct="0">
              <a:defRPr>
                <a:solidFill>
                  <a:schemeClr val="tx1"/>
                </a:solidFill>
                <a:latin typeface="Arial" pitchFamily="34" charset="0"/>
                <a:cs typeface="Arial" pitchFamily="34" charset="0"/>
              </a:defRPr>
            </a:lvl2pPr>
            <a:lvl3pPr marL="1143000" indent="-228600" defTabSz="911225" eaLnBrk="0" hangingPunct="0">
              <a:defRPr>
                <a:solidFill>
                  <a:schemeClr val="tx1"/>
                </a:solidFill>
                <a:latin typeface="Arial" pitchFamily="34" charset="0"/>
                <a:cs typeface="Arial" pitchFamily="34" charset="0"/>
              </a:defRPr>
            </a:lvl3pPr>
            <a:lvl4pPr marL="1600200" indent="-228600" defTabSz="911225" eaLnBrk="0" hangingPunct="0">
              <a:defRPr>
                <a:solidFill>
                  <a:schemeClr val="tx1"/>
                </a:solidFill>
                <a:latin typeface="Arial" pitchFamily="34" charset="0"/>
                <a:cs typeface="Arial" pitchFamily="34" charset="0"/>
              </a:defRPr>
            </a:lvl4pPr>
            <a:lvl5pPr marL="2057400" indent="-228600" defTabSz="911225"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90000"/>
              </a:lnSpc>
              <a:spcBef>
                <a:spcPct val="0"/>
              </a:spcBef>
              <a:spcAft>
                <a:spcPct val="0"/>
              </a:spcAft>
            </a:pPr>
            <a:r>
              <a:rPr lang="en-US" altLang="ru-RU" sz="4400" b="1" dirty="0">
                <a:solidFill>
                  <a:prstClr val="black"/>
                </a:solidFill>
                <a:latin typeface="Calibri Light" pitchFamily="34" charset="0"/>
              </a:rPr>
              <a:t>                   </a:t>
            </a:r>
            <a:r>
              <a:rPr lang="en-US" altLang="ru-RU" sz="3200" b="1" dirty="0">
                <a:solidFill>
                  <a:prstClr val="black"/>
                </a:solidFill>
                <a:latin typeface="Calibri Light" pitchFamily="34" charset="0"/>
              </a:rPr>
              <a:t>SLRP  International Working  Group</a:t>
            </a:r>
            <a:endParaRPr lang="ru-RU" altLang="ru-RU" sz="2800" b="1" dirty="0">
              <a:solidFill>
                <a:prstClr val="black"/>
              </a:solidFill>
              <a:latin typeface="Calibri Light" pitchFamily="34" charset="0"/>
            </a:endParaRPr>
          </a:p>
        </p:txBody>
      </p:sp>
      <p:sp>
        <p:nvSpPr>
          <p:cNvPr id="20" name="Прямоугольник 19"/>
          <p:cNvSpPr/>
          <p:nvPr/>
        </p:nvSpPr>
        <p:spPr>
          <a:xfrm>
            <a:off x="1678564" y="2968625"/>
            <a:ext cx="3378513"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sp>
        <p:nvSpPr>
          <p:cNvPr id="21" name="Прямоугольник 20"/>
          <p:cNvSpPr/>
          <p:nvPr/>
        </p:nvSpPr>
        <p:spPr>
          <a:xfrm>
            <a:off x="6383868" y="2954338"/>
            <a:ext cx="3937000" cy="91440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sp>
        <p:nvSpPr>
          <p:cNvPr id="6151" name="TextBox 7"/>
          <p:cNvSpPr txBox="1">
            <a:spLocks noChangeArrowheads="1"/>
          </p:cNvSpPr>
          <p:nvPr/>
        </p:nvSpPr>
        <p:spPr bwMode="auto">
          <a:xfrm>
            <a:off x="1880616" y="3010921"/>
            <a:ext cx="3132557" cy="922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b="1" dirty="0">
                <a:solidFill>
                  <a:srgbClr val="000000"/>
                </a:solidFill>
                <a:latin typeface="Calibri" pitchFamily="34" charset="0"/>
              </a:rPr>
              <a:t>    SLRP for  Basic Science,</a:t>
            </a:r>
          </a:p>
          <a:p>
            <a:pPr eaLnBrk="1" fontAlgn="base" hangingPunct="1">
              <a:spcBef>
                <a:spcPct val="0"/>
              </a:spcBef>
              <a:spcAft>
                <a:spcPct val="0"/>
              </a:spcAft>
            </a:pPr>
            <a:r>
              <a:rPr lang="en-US" altLang="ru-RU" b="1" dirty="0">
                <a:solidFill>
                  <a:srgbClr val="000000"/>
                </a:solidFill>
                <a:latin typeface="Calibri" pitchFamily="34" charset="0"/>
              </a:rPr>
              <a:t>Innovative development and</a:t>
            </a:r>
          </a:p>
          <a:p>
            <a:pPr eaLnBrk="1" fontAlgn="base" hangingPunct="1">
              <a:spcBef>
                <a:spcPct val="0"/>
              </a:spcBef>
              <a:spcAft>
                <a:spcPct val="0"/>
              </a:spcAft>
            </a:pPr>
            <a:r>
              <a:rPr lang="en-US" altLang="ru-RU" b="1" dirty="0">
                <a:solidFill>
                  <a:srgbClr val="000000"/>
                </a:solidFill>
                <a:latin typeface="Calibri" pitchFamily="34" charset="0"/>
              </a:rPr>
              <a:t>      advanced Education</a:t>
            </a:r>
            <a:endParaRPr lang="ru-RU" altLang="ru-RU" b="1" dirty="0">
              <a:solidFill>
                <a:srgbClr val="000000"/>
              </a:solidFill>
              <a:latin typeface="Calibri" pitchFamily="34" charset="0"/>
            </a:endParaRPr>
          </a:p>
        </p:txBody>
      </p:sp>
      <p:sp>
        <p:nvSpPr>
          <p:cNvPr id="6152" name="TextBox 8"/>
          <p:cNvSpPr txBox="1">
            <a:spLocks noChangeArrowheads="1"/>
          </p:cNvSpPr>
          <p:nvPr/>
        </p:nvSpPr>
        <p:spPr bwMode="auto">
          <a:xfrm>
            <a:off x="6720467" y="2976766"/>
            <a:ext cx="3369725" cy="1169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algn="ctr" eaLnBrk="1" fontAlgn="base" hangingPunct="1">
              <a:spcBef>
                <a:spcPct val="0"/>
              </a:spcBef>
              <a:spcAft>
                <a:spcPct val="0"/>
              </a:spcAft>
            </a:pPr>
            <a:r>
              <a:rPr lang="en-US" altLang="ru-RU" b="1" dirty="0">
                <a:solidFill>
                  <a:srgbClr val="000000"/>
                </a:solidFill>
                <a:latin typeface="Calibri" pitchFamily="34" charset="0"/>
              </a:rPr>
              <a:t>Development of  JINR as the International Intergovernmental Scientific Research Organization</a:t>
            </a:r>
            <a:endParaRPr lang="ru-RU" altLang="ru-RU" b="1" dirty="0">
              <a:solidFill>
                <a:srgbClr val="000000"/>
              </a:solidFill>
              <a:latin typeface="Calibri" pitchFamily="34" charset="0"/>
            </a:endParaRPr>
          </a:p>
          <a:p>
            <a:pPr algn="ctr" eaLnBrk="1" fontAlgn="base" hangingPunct="1">
              <a:spcBef>
                <a:spcPct val="0"/>
              </a:spcBef>
              <a:spcAft>
                <a:spcPct val="0"/>
              </a:spcAft>
            </a:pPr>
            <a:endParaRPr lang="ru-RU" altLang="ru-RU" sz="1600" b="1" dirty="0">
              <a:solidFill>
                <a:srgbClr val="000000"/>
              </a:solidFill>
              <a:latin typeface="Calibri" pitchFamily="34" charset="0"/>
            </a:endParaRPr>
          </a:p>
        </p:txBody>
      </p:sp>
      <p:sp>
        <p:nvSpPr>
          <p:cNvPr id="24" name="Скругленный прямоугольник 9"/>
          <p:cNvSpPr/>
          <p:nvPr/>
        </p:nvSpPr>
        <p:spPr>
          <a:xfrm>
            <a:off x="1488026" y="1557339"/>
            <a:ext cx="8832849" cy="723900"/>
          </a:xfrm>
          <a:prstGeom prst="round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cxnSp>
        <p:nvCxnSpPr>
          <p:cNvPr id="25" name="Прямая со стрелкой 24"/>
          <p:cNvCxnSpPr>
            <a:cxnSpLocks/>
          </p:cNvCxnSpPr>
          <p:nvPr/>
        </p:nvCxnSpPr>
        <p:spPr>
          <a:xfrm flipH="1">
            <a:off x="3433242" y="2346325"/>
            <a:ext cx="1545167" cy="571500"/>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Прямая со стрелкой 25"/>
          <p:cNvCxnSpPr>
            <a:cxnSpLocks/>
          </p:cNvCxnSpPr>
          <p:nvPr/>
        </p:nvCxnSpPr>
        <p:spPr>
          <a:xfrm>
            <a:off x="6720467" y="2357492"/>
            <a:ext cx="1367367" cy="573087"/>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Блок-схема: несколько документов 26"/>
          <p:cNvSpPr/>
          <p:nvPr/>
        </p:nvSpPr>
        <p:spPr>
          <a:xfrm>
            <a:off x="1858433" y="4568839"/>
            <a:ext cx="3016251" cy="1698625"/>
          </a:xfrm>
          <a:prstGeom prst="flowChartMultidocumen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cxnSp>
        <p:nvCxnSpPr>
          <p:cNvPr id="28" name="Прямая со стрелкой 27"/>
          <p:cNvCxnSpPr>
            <a:cxnSpLocks/>
          </p:cNvCxnSpPr>
          <p:nvPr/>
        </p:nvCxnSpPr>
        <p:spPr>
          <a:xfrm>
            <a:off x="3390900" y="3868792"/>
            <a:ext cx="0" cy="700087"/>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58" name="TextBox 18"/>
          <p:cNvSpPr txBox="1">
            <a:spLocks noChangeArrowheads="1"/>
          </p:cNvSpPr>
          <p:nvPr/>
        </p:nvSpPr>
        <p:spPr bwMode="auto">
          <a:xfrm>
            <a:off x="1947377" y="4884757"/>
            <a:ext cx="2415117" cy="119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dirty="0">
                <a:solidFill>
                  <a:srgbClr val="000000"/>
                </a:solidFill>
                <a:latin typeface="Calibri" pitchFamily="34" charset="0"/>
              </a:rPr>
              <a:t>Thematically </a:t>
            </a:r>
          </a:p>
          <a:p>
            <a:pPr eaLnBrk="1" fontAlgn="base" hangingPunct="1">
              <a:spcBef>
                <a:spcPct val="0"/>
              </a:spcBef>
              <a:spcAft>
                <a:spcPct val="0"/>
              </a:spcAft>
            </a:pPr>
            <a:r>
              <a:rPr lang="en-US" altLang="ru-RU" sz="2400" dirty="0">
                <a:solidFill>
                  <a:srgbClr val="000000"/>
                </a:solidFill>
                <a:latin typeface="Calibri" pitchFamily="34" charset="0"/>
              </a:rPr>
              <a:t>oriented </a:t>
            </a:r>
          </a:p>
          <a:p>
            <a:pPr eaLnBrk="1" fontAlgn="base" hangingPunct="1">
              <a:spcBef>
                <a:spcPct val="0"/>
              </a:spcBef>
              <a:spcAft>
                <a:spcPct val="0"/>
              </a:spcAft>
            </a:pPr>
            <a:r>
              <a:rPr lang="en-US" altLang="ru-RU" sz="2400" dirty="0">
                <a:solidFill>
                  <a:srgbClr val="000000"/>
                </a:solidFill>
                <a:latin typeface="Calibri" pitchFamily="34" charset="0"/>
              </a:rPr>
              <a:t>sub-groups</a:t>
            </a:r>
            <a:endParaRPr lang="ru-RU" altLang="ru-RU" sz="2400" dirty="0">
              <a:solidFill>
                <a:srgbClr val="000000"/>
              </a:solidFill>
              <a:latin typeface="Calibri" pitchFamily="34" charset="0"/>
            </a:endParaRPr>
          </a:p>
        </p:txBody>
      </p:sp>
      <p:sp>
        <p:nvSpPr>
          <p:cNvPr id="30" name="Блок-схема: несколько документов 29"/>
          <p:cNvSpPr/>
          <p:nvPr/>
        </p:nvSpPr>
        <p:spPr>
          <a:xfrm>
            <a:off x="7137450" y="4614876"/>
            <a:ext cx="2823633" cy="1698625"/>
          </a:xfrm>
          <a:prstGeom prst="flowChartMultidocumen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defTabSz="1211090">
              <a:defRPr/>
            </a:pPr>
            <a:endParaRPr lang="ru-RU" sz="2400">
              <a:solidFill>
                <a:prstClr val="white"/>
              </a:solidFill>
            </a:endParaRPr>
          </a:p>
        </p:txBody>
      </p:sp>
      <p:cxnSp>
        <p:nvCxnSpPr>
          <p:cNvPr id="31" name="Прямая со стрелкой 30"/>
          <p:cNvCxnSpPr>
            <a:cxnSpLocks/>
          </p:cNvCxnSpPr>
          <p:nvPr/>
        </p:nvCxnSpPr>
        <p:spPr>
          <a:xfrm>
            <a:off x="8460317" y="3863988"/>
            <a:ext cx="0" cy="760413"/>
          </a:xfrm>
          <a:prstGeom prst="straightConnector1">
            <a:avLst/>
          </a:prstGeom>
          <a:ln w="4445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6161" name="TextBox 16"/>
          <p:cNvSpPr txBox="1">
            <a:spLocks noChangeArrowheads="1"/>
          </p:cNvSpPr>
          <p:nvPr/>
        </p:nvSpPr>
        <p:spPr bwMode="auto">
          <a:xfrm>
            <a:off x="7152249" y="4941918"/>
            <a:ext cx="1768484" cy="11999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defTabSz="1216025" eaLnBrk="0" hangingPunct="0">
              <a:defRPr>
                <a:solidFill>
                  <a:schemeClr val="tx1"/>
                </a:solidFill>
                <a:latin typeface="Arial" pitchFamily="34" charset="0"/>
                <a:cs typeface="Arial" pitchFamily="34" charset="0"/>
              </a:defRPr>
            </a:lvl1pPr>
            <a:lvl2pPr marL="742950" indent="-285750" defTabSz="1216025" eaLnBrk="0" hangingPunct="0">
              <a:defRPr>
                <a:solidFill>
                  <a:schemeClr val="tx1"/>
                </a:solidFill>
                <a:latin typeface="Arial" pitchFamily="34" charset="0"/>
                <a:cs typeface="Arial" pitchFamily="34" charset="0"/>
              </a:defRPr>
            </a:lvl2pPr>
            <a:lvl3pPr marL="1143000" indent="-228600" defTabSz="1216025" eaLnBrk="0" hangingPunct="0">
              <a:defRPr>
                <a:solidFill>
                  <a:schemeClr val="tx1"/>
                </a:solidFill>
                <a:latin typeface="Arial" pitchFamily="34" charset="0"/>
                <a:cs typeface="Arial" pitchFamily="34" charset="0"/>
              </a:defRPr>
            </a:lvl3pPr>
            <a:lvl4pPr marL="1600200" indent="-228600" defTabSz="1216025" eaLnBrk="0" hangingPunct="0">
              <a:defRPr>
                <a:solidFill>
                  <a:schemeClr val="tx1"/>
                </a:solidFill>
                <a:latin typeface="Arial" pitchFamily="34" charset="0"/>
                <a:cs typeface="Arial" pitchFamily="34" charset="0"/>
              </a:defRPr>
            </a:lvl4pPr>
            <a:lvl5pPr marL="2057400" indent="-228600" defTabSz="1216025" eaLnBrk="0" hangingPunct="0">
              <a:defRPr>
                <a:solidFill>
                  <a:schemeClr val="tx1"/>
                </a:solidFill>
                <a:latin typeface="Arial" pitchFamily="34" charset="0"/>
                <a:cs typeface="Arial" pitchFamily="34" charset="0"/>
              </a:defRPr>
            </a:lvl5pPr>
            <a:lvl6pPr marL="2514600" indent="-228600" defTabSz="12160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12160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12160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12160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a:solidFill>
                  <a:srgbClr val="000000"/>
                </a:solidFill>
                <a:latin typeface="Calibri" pitchFamily="34" charset="0"/>
              </a:rPr>
              <a:t>Thematically</a:t>
            </a:r>
          </a:p>
          <a:p>
            <a:pPr eaLnBrk="1" fontAlgn="base" hangingPunct="1">
              <a:spcBef>
                <a:spcPct val="0"/>
              </a:spcBef>
              <a:spcAft>
                <a:spcPct val="0"/>
              </a:spcAft>
            </a:pPr>
            <a:r>
              <a:rPr lang="en-US" altLang="ru-RU" sz="2400">
                <a:solidFill>
                  <a:srgbClr val="000000"/>
                </a:solidFill>
                <a:latin typeface="Calibri" pitchFamily="34" charset="0"/>
              </a:rPr>
              <a:t>oriented </a:t>
            </a:r>
          </a:p>
          <a:p>
            <a:pPr eaLnBrk="1" fontAlgn="base" hangingPunct="1">
              <a:spcBef>
                <a:spcPct val="0"/>
              </a:spcBef>
              <a:spcAft>
                <a:spcPct val="0"/>
              </a:spcAft>
            </a:pPr>
            <a:r>
              <a:rPr lang="en-US" altLang="ru-RU" sz="2400">
                <a:solidFill>
                  <a:srgbClr val="000000"/>
                </a:solidFill>
                <a:latin typeface="Calibri" pitchFamily="34" charset="0"/>
              </a:rPr>
              <a:t>sub-groups</a:t>
            </a:r>
            <a:endParaRPr lang="ru-RU" altLang="ru-RU" sz="2400">
              <a:solidFill>
                <a:srgbClr val="000000"/>
              </a:solidFill>
              <a:latin typeface="Calibri" pitchFamily="34" charset="0"/>
            </a:endParaRPr>
          </a:p>
        </p:txBody>
      </p:sp>
      <p:sp>
        <p:nvSpPr>
          <p:cNvPr id="3" name="Овал 2">
            <a:extLst>
              <a:ext uri="{FF2B5EF4-FFF2-40B4-BE49-F238E27FC236}">
                <a16:creationId xmlns="" xmlns:a16="http://schemas.microsoft.com/office/drawing/2014/main" id="{5DF2FE45-AC2B-4654-8053-9EF48D3F6D69}"/>
              </a:ext>
            </a:extLst>
          </p:cNvPr>
          <p:cNvSpPr/>
          <p:nvPr/>
        </p:nvSpPr>
        <p:spPr>
          <a:xfrm>
            <a:off x="1025237" y="2346325"/>
            <a:ext cx="4611447" cy="440853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142594461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JINR PP &amp; AP five pillars"/>
          <p:cNvSpPr txBox="1">
            <a:spLocks noGrp="1"/>
          </p:cNvSpPr>
          <p:nvPr>
            <p:ph type="title" idx="4294967295"/>
          </p:nvPr>
        </p:nvSpPr>
        <p:spPr>
          <a:xfrm>
            <a:off x="0" y="117513"/>
            <a:ext cx="9810750" cy="598488"/>
          </a:xfrm>
          <a:prstGeom prst="rect">
            <a:avLst/>
          </a:prstGeom>
        </p:spPr>
        <p:txBody>
          <a:bodyPr>
            <a:noAutofit/>
          </a:bodyPr>
          <a:lstStyle>
            <a:lvl1pPr defTabSz="347472">
              <a:defRPr sz="5472"/>
            </a:lvl1pPr>
          </a:lstStyle>
          <a:p>
            <a:r>
              <a:rPr sz="3600" b="1" dirty="0">
                <a:solidFill>
                  <a:srgbClr val="FFFF00"/>
                </a:solidFill>
              </a:rPr>
              <a:t>JINR PP &amp; AP five pillars</a:t>
            </a:r>
          </a:p>
        </p:txBody>
      </p:sp>
      <p:grpSp>
        <p:nvGrpSpPr>
          <p:cNvPr id="207" name="Accelerator Physics &amp; Technologies"/>
          <p:cNvGrpSpPr/>
          <p:nvPr/>
        </p:nvGrpSpPr>
        <p:grpSpPr>
          <a:xfrm>
            <a:off x="270289" y="733861"/>
            <a:ext cx="3049672" cy="2905196"/>
            <a:chOff x="122697" y="-38724"/>
            <a:chExt cx="3938410" cy="4131834"/>
          </a:xfrm>
        </p:grpSpPr>
        <p:sp>
          <p:nvSpPr>
            <p:cNvPr id="206" name="Accelerator Physics &amp; Technologies"/>
            <p:cNvSpPr/>
            <p:nvPr/>
          </p:nvSpPr>
          <p:spPr>
            <a:xfrm>
              <a:off x="148098" y="209484"/>
              <a:ext cx="3887609" cy="3883626"/>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sz="2800" kern="0" dirty="0">
                  <a:solidFill>
                    <a:srgbClr val="FFFFFF"/>
                  </a:solidFill>
                  <a:sym typeface="Marker Felt"/>
                </a:rPr>
                <a:t>Accelerator Physics &amp; Technologies</a:t>
              </a:r>
            </a:p>
          </p:txBody>
        </p:sp>
        <p:pic>
          <p:nvPicPr>
            <p:cNvPr id="205" name="Accelerator Physics &amp; Technologies Accelerator Physics &amp; Technologies" descr="Accelerator Physics &amp; Technologies Accelerator Physics &amp; Technologies"/>
            <p:cNvPicPr>
              <a:picLocks/>
            </p:cNvPicPr>
            <p:nvPr/>
          </p:nvPicPr>
          <p:blipFill>
            <a:blip r:embed="rId2"/>
            <a:stretch>
              <a:fillRect/>
            </a:stretch>
          </p:blipFill>
          <p:spPr>
            <a:xfrm>
              <a:off x="122697" y="-38724"/>
              <a:ext cx="3938410" cy="3934426"/>
            </a:xfrm>
            <a:prstGeom prst="rect">
              <a:avLst/>
            </a:prstGeom>
            <a:effectLst/>
          </p:spPr>
        </p:pic>
      </p:grpSp>
      <p:grpSp>
        <p:nvGrpSpPr>
          <p:cNvPr id="210" name="Neutrino Physics"/>
          <p:cNvGrpSpPr/>
          <p:nvPr/>
        </p:nvGrpSpPr>
        <p:grpSpPr>
          <a:xfrm>
            <a:off x="325565" y="3767698"/>
            <a:ext cx="3013833" cy="2766393"/>
            <a:chOff x="0" y="0"/>
            <a:chExt cx="3938407" cy="3934423"/>
          </a:xfrm>
        </p:grpSpPr>
        <p:sp>
          <p:nvSpPr>
            <p:cNvPr id="209" name="Neutrino Physics"/>
            <p:cNvSpPr/>
            <p:nvPr/>
          </p:nvSpPr>
          <p:spPr>
            <a:xfrm>
              <a:off x="25399" y="25399"/>
              <a:ext cx="3887609" cy="388362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Neutrino Physics</a:t>
              </a:r>
            </a:p>
          </p:txBody>
        </p:sp>
        <p:pic>
          <p:nvPicPr>
            <p:cNvPr id="208" name="Neutrino Physics Neutrino Physics" descr="Neutrino Physics Neutrino Physics"/>
            <p:cNvPicPr>
              <a:picLocks/>
            </p:cNvPicPr>
            <p:nvPr/>
          </p:nvPicPr>
          <p:blipFill>
            <a:blip r:embed="rId2"/>
            <a:stretch>
              <a:fillRect/>
            </a:stretch>
          </p:blipFill>
          <p:spPr>
            <a:xfrm>
              <a:off x="-1" y="-1"/>
              <a:ext cx="3938409" cy="3934425"/>
            </a:xfrm>
            <a:prstGeom prst="rect">
              <a:avLst/>
            </a:prstGeom>
            <a:effectLst/>
          </p:spPr>
        </p:pic>
      </p:grpSp>
      <p:grpSp>
        <p:nvGrpSpPr>
          <p:cNvPr id="213" name="Multi Messenger Astronomy"/>
          <p:cNvGrpSpPr/>
          <p:nvPr/>
        </p:nvGrpSpPr>
        <p:grpSpPr>
          <a:xfrm>
            <a:off x="7615031" y="648557"/>
            <a:ext cx="2977977" cy="2737754"/>
            <a:chOff x="0" y="0"/>
            <a:chExt cx="3897635" cy="3893693"/>
          </a:xfrm>
        </p:grpSpPr>
        <p:sp>
          <p:nvSpPr>
            <p:cNvPr id="212" name="Multi Messenger Astronomy"/>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Multi Messenger Astronomy</a:t>
              </a:r>
            </a:p>
          </p:txBody>
        </p:sp>
        <p:pic>
          <p:nvPicPr>
            <p:cNvPr id="211" name="Multi Messenger Astronomy Multi Messenger Astronomy" descr="Multi Messenger Astronomy Multi Messenger Astronomy"/>
            <p:cNvPicPr>
              <a:picLocks/>
            </p:cNvPicPr>
            <p:nvPr/>
          </p:nvPicPr>
          <p:blipFill>
            <a:blip r:embed="rId3"/>
            <a:stretch>
              <a:fillRect/>
            </a:stretch>
          </p:blipFill>
          <p:spPr>
            <a:xfrm>
              <a:off x="0" y="0"/>
              <a:ext cx="3897636" cy="3893694"/>
            </a:xfrm>
            <a:prstGeom prst="rect">
              <a:avLst/>
            </a:prstGeom>
            <a:effectLst/>
          </p:spPr>
        </p:pic>
      </p:grpSp>
      <p:grpSp>
        <p:nvGrpSpPr>
          <p:cNvPr id="216" name="Detector Technologies"/>
          <p:cNvGrpSpPr/>
          <p:nvPr/>
        </p:nvGrpSpPr>
        <p:grpSpPr>
          <a:xfrm>
            <a:off x="7706471" y="3898964"/>
            <a:ext cx="2867131" cy="2737754"/>
            <a:chOff x="0" y="0"/>
            <a:chExt cx="3897635" cy="3893693"/>
          </a:xfrm>
        </p:grpSpPr>
        <p:sp>
          <p:nvSpPr>
            <p:cNvPr id="215" name="Detector Technologies"/>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Detector Technologies</a:t>
              </a:r>
            </a:p>
          </p:txBody>
        </p:sp>
        <p:pic>
          <p:nvPicPr>
            <p:cNvPr id="214" name="Detector Technologies Detector Technologies" descr="Detector Technologies Detector Technologies"/>
            <p:cNvPicPr>
              <a:picLocks/>
            </p:cNvPicPr>
            <p:nvPr/>
          </p:nvPicPr>
          <p:blipFill>
            <a:blip r:embed="rId3"/>
            <a:stretch>
              <a:fillRect/>
            </a:stretch>
          </p:blipFill>
          <p:spPr>
            <a:xfrm>
              <a:off x="0" y="0"/>
              <a:ext cx="3897636" cy="3893694"/>
            </a:xfrm>
            <a:prstGeom prst="rect">
              <a:avLst/>
            </a:prstGeom>
            <a:effectLst/>
          </p:spPr>
        </p:pic>
      </p:grpSp>
      <p:grpSp>
        <p:nvGrpSpPr>
          <p:cNvPr id="219" name="Education &amp; Outreach"/>
          <p:cNvGrpSpPr/>
          <p:nvPr/>
        </p:nvGrpSpPr>
        <p:grpSpPr>
          <a:xfrm>
            <a:off x="4148395" y="1803633"/>
            <a:ext cx="3058402" cy="2915837"/>
            <a:chOff x="-114637" y="-278673"/>
            <a:chExt cx="3986873" cy="4146967"/>
          </a:xfrm>
        </p:grpSpPr>
        <p:sp>
          <p:nvSpPr>
            <p:cNvPr id="218" name="Education &amp; Outreach"/>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Education &amp; Outreach</a:t>
              </a:r>
            </a:p>
          </p:txBody>
        </p:sp>
        <p:pic>
          <p:nvPicPr>
            <p:cNvPr id="217" name="Education &amp; Outreach Education &amp; Outreach" descr="Education &amp; Outreach Education &amp; Outreach"/>
            <p:cNvPicPr>
              <a:picLocks/>
            </p:cNvPicPr>
            <p:nvPr/>
          </p:nvPicPr>
          <p:blipFill>
            <a:blip r:embed="rId3"/>
            <a:stretch>
              <a:fillRect/>
            </a:stretch>
          </p:blipFill>
          <p:spPr>
            <a:xfrm>
              <a:off x="-114637" y="-278673"/>
              <a:ext cx="3897636" cy="3893694"/>
            </a:xfrm>
            <a:prstGeom prst="rect">
              <a:avLst/>
            </a:prstGeom>
            <a:effectLst/>
          </p:spPr>
        </p:pic>
      </p:grpSp>
    </p:spTree>
    <p:extLst>
      <p:ext uri="{BB962C8B-B14F-4D97-AF65-F5344CB8AC3E}">
        <p14:creationId xmlns:p14="http://schemas.microsoft.com/office/powerpoint/2010/main" val="3352235163"/>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iterate>
                                    <p:tmAbs val="0"/>
                                  </p:iterate>
                                  <p:childTnLst>
                                    <p:set>
                                      <p:cBhvr>
                                        <p:cTn id="6" fill="hold"/>
                                        <p:tgtEl>
                                          <p:spTgt spid="20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iterate>
                                    <p:tmAbs val="0"/>
                                  </p:iterate>
                                  <p:childTnLst>
                                    <p:set>
                                      <p:cBhvr>
                                        <p:cTn id="10" fill="hold"/>
                                        <p:tgtEl>
                                          <p:spTgt spid="2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iterate>
                                    <p:tmAbs val="0"/>
                                  </p:iterate>
                                  <p:childTnLst>
                                    <p:set>
                                      <p:cBhvr>
                                        <p:cTn id="14" fill="hold"/>
                                        <p:tgtEl>
                                          <p:spTgt spid="2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iterate>
                                    <p:tmAbs val="0"/>
                                  </p:iterate>
                                  <p:childTnLst>
                                    <p:set>
                                      <p:cBhvr>
                                        <p:cTn id="18" fill="hold"/>
                                        <p:tgtEl>
                                          <p:spTgt spid="2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iterate>
                                    <p:tmAbs val="0"/>
                                  </p:iterate>
                                  <p:childTnLst>
                                    <p:set>
                                      <p:cBhvr>
                                        <p:cTn id="22" fill="hold"/>
                                        <p:tgtEl>
                                          <p:spTgt spid="2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7" grpId="0" animBg="1" advAuto="0"/>
      <p:bldP spid="210" grpId="0" animBg="1" advAuto="0"/>
      <p:bldP spid="213" grpId="0" animBg="1" advAuto="0"/>
      <p:bldP spid="216" grpId="0" animBg="1" advAuto="0"/>
      <p:bldP spid="219" grpId="0" animBg="1" advAuto="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JINR PP &amp; AP five pillars"/>
          <p:cNvSpPr txBox="1">
            <a:spLocks noGrp="1"/>
          </p:cNvSpPr>
          <p:nvPr>
            <p:ph type="title" idx="4294967295"/>
          </p:nvPr>
        </p:nvSpPr>
        <p:spPr>
          <a:xfrm>
            <a:off x="0" y="117513"/>
            <a:ext cx="9810750" cy="598488"/>
          </a:xfrm>
          <a:prstGeom prst="rect">
            <a:avLst/>
          </a:prstGeom>
        </p:spPr>
        <p:txBody>
          <a:bodyPr>
            <a:noAutofit/>
          </a:bodyPr>
          <a:lstStyle>
            <a:lvl1pPr defTabSz="347472">
              <a:defRPr sz="5472"/>
            </a:lvl1pPr>
          </a:lstStyle>
          <a:p>
            <a:r>
              <a:rPr sz="3600" b="1" dirty="0">
                <a:solidFill>
                  <a:srgbClr val="FFFF00"/>
                </a:solidFill>
              </a:rPr>
              <a:t>JINR PP &amp; AP five pillars</a:t>
            </a:r>
          </a:p>
        </p:txBody>
      </p:sp>
      <p:sp>
        <p:nvSpPr>
          <p:cNvPr id="19" name="ATLAS…"/>
          <p:cNvSpPr txBox="1"/>
          <p:nvPr/>
        </p:nvSpPr>
        <p:spPr>
          <a:xfrm>
            <a:off x="3644331" y="843202"/>
            <a:ext cx="5897985" cy="254770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2335" tIns="42335" rIns="42335" bIns="42335">
            <a:spAutoFit/>
          </a:bodyPr>
          <a:lstStyle/>
          <a:p>
            <a:pPr marL="555596" indent="-555596" defTabSz="380977" hangingPunct="0">
              <a:buSzPct val="43000"/>
              <a:buBlip>
                <a:blip r:embed="rId2"/>
              </a:buBlip>
            </a:pPr>
            <a:r>
              <a:rPr lang="en-US" sz="3200" kern="0" dirty="0">
                <a:solidFill>
                  <a:srgbClr val="FFFFFF"/>
                </a:solidFill>
                <a:sym typeface="Marker Felt"/>
              </a:rPr>
              <a:t>NICA – BM@N, MPD &amp; SPD</a:t>
            </a:r>
          </a:p>
          <a:p>
            <a:pPr marL="555596" indent="-555596" defTabSz="380977" hangingPunct="0">
              <a:buSzPct val="43000"/>
              <a:buBlip>
                <a:blip r:embed="rId2"/>
              </a:buBlip>
            </a:pPr>
            <a:r>
              <a:rPr sz="3200" kern="0" dirty="0">
                <a:solidFill>
                  <a:srgbClr val="FFFFFF"/>
                </a:solidFill>
                <a:sym typeface="Marker Felt"/>
              </a:rPr>
              <a:t>ATLAS</a:t>
            </a:r>
          </a:p>
          <a:p>
            <a:pPr marL="555596" indent="-555596" defTabSz="380977" hangingPunct="0">
              <a:buSzPct val="43000"/>
              <a:buBlip>
                <a:blip r:embed="rId2"/>
              </a:buBlip>
            </a:pPr>
            <a:r>
              <a:rPr sz="3200" kern="0" dirty="0">
                <a:solidFill>
                  <a:srgbClr val="FFFFFF"/>
                </a:solidFill>
                <a:sym typeface="Marker Felt"/>
              </a:rPr>
              <a:t>CMS</a:t>
            </a:r>
          </a:p>
          <a:p>
            <a:pPr marL="555596" indent="-555596" defTabSz="380977" hangingPunct="0">
              <a:buSzPct val="43000"/>
              <a:buBlip>
                <a:blip r:embed="rId2"/>
              </a:buBlip>
            </a:pPr>
            <a:r>
              <a:rPr sz="3200" kern="0" dirty="0">
                <a:solidFill>
                  <a:srgbClr val="FFFFFF"/>
                </a:solidFill>
                <a:sym typeface="Marker Felt"/>
              </a:rPr>
              <a:t>ALICE</a:t>
            </a:r>
          </a:p>
          <a:p>
            <a:pPr marL="555596" indent="-555596" defTabSz="380977" hangingPunct="0">
              <a:buSzPct val="43000"/>
              <a:buBlip>
                <a:blip r:embed="rId2"/>
              </a:buBlip>
            </a:pPr>
            <a:r>
              <a:rPr sz="3200" kern="0" dirty="0">
                <a:solidFill>
                  <a:srgbClr val="FFFFFF"/>
                </a:solidFill>
                <a:sym typeface="Marker Felt"/>
              </a:rPr>
              <a:t>Future Colliders</a:t>
            </a:r>
          </a:p>
        </p:txBody>
      </p:sp>
      <p:grpSp>
        <p:nvGrpSpPr>
          <p:cNvPr id="20" name="Accelerator Physics &amp; Technologies"/>
          <p:cNvGrpSpPr/>
          <p:nvPr/>
        </p:nvGrpSpPr>
        <p:grpSpPr>
          <a:xfrm>
            <a:off x="289958" y="579278"/>
            <a:ext cx="3049672" cy="3059779"/>
            <a:chOff x="148098" y="-258575"/>
            <a:chExt cx="3938410" cy="4351685"/>
          </a:xfrm>
        </p:grpSpPr>
        <p:sp>
          <p:nvSpPr>
            <p:cNvPr id="21" name="Accelerator Physics &amp; Technologies"/>
            <p:cNvSpPr/>
            <p:nvPr/>
          </p:nvSpPr>
          <p:spPr>
            <a:xfrm>
              <a:off x="148098" y="209484"/>
              <a:ext cx="3887609" cy="3883626"/>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sz="2800" kern="0" dirty="0">
                  <a:solidFill>
                    <a:srgbClr val="FFFFFF"/>
                  </a:solidFill>
                  <a:sym typeface="Marker Felt"/>
                </a:rPr>
                <a:t>Accelerator Physics &amp; Technologies</a:t>
              </a:r>
            </a:p>
          </p:txBody>
        </p:sp>
        <p:pic>
          <p:nvPicPr>
            <p:cNvPr id="22" name="Accelerator Physics &amp; Technologies Accelerator Physics &amp; Technologies" descr="Accelerator Physics &amp; Technologies Accelerator Physics &amp; Technologies"/>
            <p:cNvPicPr>
              <a:picLocks/>
            </p:cNvPicPr>
            <p:nvPr/>
          </p:nvPicPr>
          <p:blipFill>
            <a:blip r:embed="rId3"/>
            <a:stretch>
              <a:fillRect/>
            </a:stretch>
          </p:blipFill>
          <p:spPr>
            <a:xfrm>
              <a:off x="148098" y="-258575"/>
              <a:ext cx="3938410" cy="3934425"/>
            </a:xfrm>
            <a:prstGeom prst="rect">
              <a:avLst/>
            </a:prstGeom>
            <a:effectLst/>
          </p:spPr>
        </p:pic>
      </p:grpSp>
      <p:sp>
        <p:nvSpPr>
          <p:cNvPr id="23" name="Заголовок 1"/>
          <p:cNvSpPr txBox="1">
            <a:spLocks noChangeArrowheads="1"/>
          </p:cNvSpPr>
          <p:nvPr/>
        </p:nvSpPr>
        <p:spPr>
          <a:xfrm>
            <a:off x="6398747" y="1962475"/>
            <a:ext cx="6442075" cy="857250"/>
          </a:xfrm>
          <a:prstGeom prst="rect">
            <a:avLst/>
          </a:prstGeom>
        </p:spPr>
        <p:txBody>
          <a:bodyPr/>
          <a:lstStyle>
            <a:lvl1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mj-lt"/>
                <a:ea typeface="+mj-ea"/>
                <a:cs typeface="+mj-cs"/>
              </a:defRPr>
            </a:lvl1pPr>
            <a:lvl2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2pPr>
            <a:lvl3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3pPr>
            <a:lvl4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4pPr>
            <a:lvl5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5pPr>
            <a:lvl6pPr marL="3017460"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6pPr>
            <a:lvl7pPr marL="3566089"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7pPr>
            <a:lvl8pPr marL="4114718"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8pPr>
            <a:lvl9pPr marL="4663346"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9pPr>
          </a:lstStyle>
          <a:p>
            <a:r>
              <a:rPr lang="en-US" altLang="ru-RU" sz="3200" kern="0" dirty="0">
                <a:solidFill>
                  <a:srgbClr val="FFFF00"/>
                </a:solidFill>
              </a:rPr>
              <a:t>JINR – CERN strategic partnerships</a:t>
            </a:r>
            <a:endParaRPr lang="ru-RU" altLang="ru-RU" sz="3200" kern="0" dirty="0">
              <a:solidFill>
                <a:srgbClr val="FFFF00"/>
              </a:solidFill>
            </a:endParaRPr>
          </a:p>
        </p:txBody>
      </p:sp>
      <p:sp>
        <p:nvSpPr>
          <p:cNvPr id="3" name="Rectangle 2"/>
          <p:cNvSpPr/>
          <p:nvPr/>
        </p:nvSpPr>
        <p:spPr>
          <a:xfrm>
            <a:off x="156117" y="3565432"/>
            <a:ext cx="12035883" cy="3477875"/>
          </a:xfrm>
          <a:prstGeom prst="rect">
            <a:avLst/>
          </a:prstGeom>
        </p:spPr>
        <p:txBody>
          <a:bodyPr wrap="square">
            <a:spAutoFit/>
          </a:bodyPr>
          <a:lstStyle/>
          <a:p>
            <a:r>
              <a:rPr lang="en-US" altLang="ru-RU" sz="2000" dirty="0">
                <a:solidFill>
                  <a:srgbClr val="FFFF00"/>
                </a:solidFill>
                <a:effectLst>
                  <a:outerShdw blurRad="38100" dist="38100" dir="2700000" algn="tl">
                    <a:srgbClr val="000000">
                      <a:alpha val="43137"/>
                    </a:srgbClr>
                  </a:outerShdw>
                </a:effectLst>
              </a:rPr>
              <a:t>JINR actively participates in the LHC </a:t>
            </a:r>
            <a:r>
              <a:rPr lang="en-US" altLang="ru-RU" sz="2000" dirty="0" err="1">
                <a:solidFill>
                  <a:srgbClr val="FFFF00"/>
                </a:solidFill>
                <a:effectLst>
                  <a:outerShdw blurRad="38100" dist="38100" dir="2700000" algn="tl">
                    <a:srgbClr val="000000">
                      <a:alpha val="43137"/>
                    </a:srgbClr>
                  </a:outerShdw>
                </a:effectLst>
              </a:rPr>
              <a:t>programmes</a:t>
            </a:r>
            <a:r>
              <a:rPr lang="en-US" altLang="ru-RU" sz="2000" dirty="0">
                <a:solidFill>
                  <a:srgbClr val="FFFF00"/>
                </a:solidFill>
                <a:effectLst>
                  <a:outerShdw blurRad="38100" dist="38100" dir="2700000" algn="tl">
                    <a:srgbClr val="000000">
                      <a:alpha val="43137"/>
                    </a:srgbClr>
                  </a:outerShdw>
                </a:effectLst>
              </a:rPr>
              <a:t> </a:t>
            </a:r>
            <a:r>
              <a:rPr lang="en-US" altLang="ru-RU" sz="2000" dirty="0">
                <a:solidFill>
                  <a:srgbClr val="FFFF00"/>
                </a:solidFill>
              </a:rPr>
              <a:t>:</a:t>
            </a:r>
          </a:p>
          <a:p>
            <a:r>
              <a:rPr lang="en-US" altLang="ru-RU" sz="2000" dirty="0">
                <a:solidFill>
                  <a:srgbClr val="FFC000"/>
                </a:solidFill>
              </a:rPr>
              <a:t>ATLAS, CMS , ALICE </a:t>
            </a:r>
            <a:r>
              <a:rPr lang="en-US" altLang="ru-RU" sz="2000" dirty="0">
                <a:solidFill>
                  <a:srgbClr val="FFFF00"/>
                </a:solidFill>
              </a:rPr>
              <a:t>and the </a:t>
            </a:r>
            <a:r>
              <a:rPr lang="en-US" altLang="ru-RU" sz="2000" dirty="0">
                <a:solidFill>
                  <a:srgbClr val="FFC000"/>
                </a:solidFill>
              </a:rPr>
              <a:t>Collider</a:t>
            </a:r>
            <a:r>
              <a:rPr lang="en-US" altLang="ru-RU" sz="2000" dirty="0">
                <a:solidFill>
                  <a:srgbClr val="FFFF00"/>
                </a:solidFill>
              </a:rPr>
              <a:t> itself and planning to contribute to the</a:t>
            </a:r>
            <a:r>
              <a:rPr lang="ru-RU" altLang="ru-RU" sz="2000" dirty="0">
                <a:solidFill>
                  <a:srgbClr val="FFFF00"/>
                </a:solidFill>
              </a:rPr>
              <a:t> </a:t>
            </a:r>
            <a:r>
              <a:rPr lang="en-US" altLang="ru-RU" sz="2000" dirty="0">
                <a:solidFill>
                  <a:srgbClr val="FFC000"/>
                </a:solidFill>
              </a:rPr>
              <a:t>LHC detectors upgrade</a:t>
            </a:r>
            <a:r>
              <a:rPr lang="en-US" altLang="ru-RU" sz="2000" dirty="0"/>
              <a:t>.</a:t>
            </a:r>
          </a:p>
          <a:p>
            <a:r>
              <a:rPr lang="en-US" altLang="ru-RU" sz="2000" dirty="0">
                <a:solidFill>
                  <a:srgbClr val="FFFF00"/>
                </a:solidFill>
                <a:effectLst>
                  <a:outerShdw blurRad="38100" dist="38100" dir="2700000" algn="tl">
                    <a:srgbClr val="000000">
                      <a:alpha val="43137"/>
                    </a:srgbClr>
                  </a:outerShdw>
                </a:effectLst>
              </a:rPr>
              <a:t>JINR participate in the four </a:t>
            </a:r>
            <a:r>
              <a:rPr lang="en-US" altLang="ru-RU" sz="2000" dirty="0">
                <a:solidFill>
                  <a:srgbClr val="FFC000"/>
                </a:solidFill>
                <a:effectLst>
                  <a:outerShdw blurRad="38100" dist="38100" dir="2700000" algn="tl">
                    <a:srgbClr val="000000">
                      <a:alpha val="43137"/>
                    </a:srgbClr>
                  </a:outerShdw>
                </a:effectLst>
              </a:rPr>
              <a:t>SPS</a:t>
            </a:r>
            <a:r>
              <a:rPr lang="en-US" altLang="ru-RU" sz="2000" dirty="0">
                <a:effectLst>
                  <a:outerShdw blurRad="38100" dist="38100" dir="2700000" algn="tl">
                    <a:srgbClr val="000000">
                      <a:alpha val="43137"/>
                    </a:srgbClr>
                  </a:outerShdw>
                </a:effectLst>
              </a:rPr>
              <a:t> </a:t>
            </a:r>
            <a:r>
              <a:rPr lang="en-US" altLang="ru-RU" sz="2000" dirty="0">
                <a:solidFill>
                  <a:srgbClr val="FFFF00"/>
                </a:solidFill>
                <a:effectLst>
                  <a:outerShdw blurRad="38100" dist="38100" dir="2700000" algn="tl">
                    <a:srgbClr val="000000">
                      <a:alpha val="43137"/>
                    </a:srgbClr>
                  </a:outerShdw>
                </a:effectLst>
              </a:rPr>
              <a:t>projects: </a:t>
            </a:r>
          </a:p>
          <a:p>
            <a:r>
              <a:rPr lang="en-US" altLang="ru-RU" sz="2000" dirty="0">
                <a:solidFill>
                  <a:srgbClr val="FFC000"/>
                </a:solidFill>
              </a:rPr>
              <a:t>Compass-II</a:t>
            </a:r>
            <a:r>
              <a:rPr lang="en-US" altLang="ru-RU" sz="2000" dirty="0"/>
              <a:t> </a:t>
            </a:r>
            <a:r>
              <a:rPr lang="en-US" altLang="ru-RU" sz="2000" dirty="0">
                <a:solidFill>
                  <a:srgbClr val="FFFF00"/>
                </a:solidFill>
              </a:rPr>
              <a:t>(</a:t>
            </a:r>
            <a:r>
              <a:rPr lang="en-US" altLang="ru-RU" sz="2000" dirty="0">
                <a:solidFill>
                  <a:srgbClr val="FFC000"/>
                </a:solidFill>
              </a:rPr>
              <a:t>NA58</a:t>
            </a:r>
            <a:r>
              <a:rPr lang="en-US" altLang="ru-RU" sz="2000" dirty="0">
                <a:solidFill>
                  <a:srgbClr val="FFFF00"/>
                </a:solidFill>
              </a:rPr>
              <a:t>)</a:t>
            </a:r>
            <a:r>
              <a:rPr lang="en-US" altLang="ru-RU" sz="2000" dirty="0"/>
              <a:t> </a:t>
            </a:r>
            <a:r>
              <a:rPr lang="en-US" altLang="ru-RU" sz="2000" dirty="0">
                <a:solidFill>
                  <a:srgbClr val="FFFF00"/>
                </a:solidFill>
              </a:rPr>
              <a:t>– nucleon spin structure, hadron spectroscopy (with interests to future </a:t>
            </a:r>
            <a:r>
              <a:rPr lang="en-US" altLang="ru-RU" sz="2000" dirty="0">
                <a:solidFill>
                  <a:srgbClr val="FFC000"/>
                </a:solidFill>
              </a:rPr>
              <a:t>SPD at NICA</a:t>
            </a:r>
            <a:r>
              <a:rPr lang="en-US" altLang="ru-RU" sz="2000" dirty="0">
                <a:solidFill>
                  <a:srgbClr val="FFFF00"/>
                </a:solidFill>
              </a:rPr>
              <a:t>);</a:t>
            </a:r>
          </a:p>
          <a:p>
            <a:r>
              <a:rPr lang="en-US" altLang="ru-RU" sz="2000" dirty="0">
                <a:solidFill>
                  <a:srgbClr val="FFC000"/>
                </a:solidFill>
              </a:rPr>
              <a:t>NA61 </a:t>
            </a:r>
            <a:r>
              <a:rPr lang="en-US" altLang="ru-RU" sz="2000" dirty="0">
                <a:solidFill>
                  <a:srgbClr val="FFFF00"/>
                </a:solidFill>
              </a:rPr>
              <a:t>– (intersects with </a:t>
            </a:r>
            <a:r>
              <a:rPr lang="en-US" altLang="ru-RU" sz="2000" dirty="0" err="1">
                <a:solidFill>
                  <a:srgbClr val="FFC000"/>
                </a:solidFill>
              </a:rPr>
              <a:t>BM@Nuclotrone</a:t>
            </a:r>
            <a:r>
              <a:rPr lang="en-US" altLang="ru-RU" sz="2000" dirty="0">
                <a:solidFill>
                  <a:srgbClr val="FFC000"/>
                </a:solidFill>
              </a:rPr>
              <a:t> </a:t>
            </a:r>
            <a:r>
              <a:rPr lang="en-US" altLang="ru-RU" sz="2000" dirty="0">
                <a:solidFill>
                  <a:srgbClr val="FFFF00"/>
                </a:solidFill>
              </a:rPr>
              <a:t>and</a:t>
            </a:r>
            <a:r>
              <a:rPr lang="en-US" altLang="ru-RU" sz="2000" dirty="0">
                <a:solidFill>
                  <a:srgbClr val="FFC000"/>
                </a:solidFill>
              </a:rPr>
              <a:t> MPD</a:t>
            </a:r>
            <a:r>
              <a:rPr lang="en-US" altLang="ru-RU" sz="2000" dirty="0">
                <a:solidFill>
                  <a:srgbClr val="FFFF00"/>
                </a:solidFill>
              </a:rPr>
              <a:t>);</a:t>
            </a:r>
          </a:p>
          <a:p>
            <a:r>
              <a:rPr lang="en-US" altLang="ru-RU" sz="2000" dirty="0">
                <a:solidFill>
                  <a:srgbClr val="FFC000"/>
                </a:solidFill>
              </a:rPr>
              <a:t>NA62</a:t>
            </a:r>
            <a:r>
              <a:rPr lang="en-US" altLang="ru-RU" sz="2000" dirty="0"/>
              <a:t> </a:t>
            </a:r>
            <a:r>
              <a:rPr lang="en-US" altLang="ru-RU" sz="2000" dirty="0">
                <a:solidFill>
                  <a:srgbClr val="FFFF00"/>
                </a:solidFill>
              </a:rPr>
              <a:t>– CP-violation and rare decays;</a:t>
            </a:r>
          </a:p>
          <a:p>
            <a:r>
              <a:rPr lang="en-US" altLang="ru-RU" sz="2000" dirty="0">
                <a:solidFill>
                  <a:srgbClr val="FFC000"/>
                </a:solidFill>
              </a:rPr>
              <a:t>NA64</a:t>
            </a:r>
            <a:r>
              <a:rPr lang="en-US" altLang="ru-RU" sz="2000" dirty="0"/>
              <a:t> </a:t>
            </a:r>
            <a:r>
              <a:rPr lang="en-US" altLang="ru-RU" sz="2000" dirty="0">
                <a:solidFill>
                  <a:srgbClr val="FFFF00"/>
                </a:solidFill>
              </a:rPr>
              <a:t>– search for the dark sector;</a:t>
            </a:r>
          </a:p>
          <a:p>
            <a:r>
              <a:rPr lang="en-US" altLang="ru-RU" sz="2000" dirty="0">
                <a:solidFill>
                  <a:srgbClr val="FFFF00"/>
                </a:solidFill>
                <a:effectLst>
                  <a:outerShdw blurRad="38100" dist="38100" dir="2700000" algn="tl">
                    <a:srgbClr val="000000">
                      <a:alpha val="43137"/>
                    </a:srgbClr>
                  </a:outerShdw>
                </a:effectLst>
              </a:rPr>
              <a:t>Accelerator development: </a:t>
            </a:r>
            <a:r>
              <a:rPr lang="en-US" altLang="ru-RU" sz="2000" b="1" dirty="0">
                <a:solidFill>
                  <a:srgbClr val="FFC000"/>
                </a:solidFill>
              </a:rPr>
              <a:t>HL-LHC</a:t>
            </a:r>
            <a:r>
              <a:rPr lang="en-US" altLang="ru-RU" sz="2000" dirty="0">
                <a:solidFill>
                  <a:srgbClr val="FFFF00"/>
                </a:solidFill>
              </a:rPr>
              <a:t> </a:t>
            </a:r>
            <a:r>
              <a:rPr lang="en-US" altLang="ru-RU" sz="2000" b="1" dirty="0">
                <a:solidFill>
                  <a:srgbClr val="FFC000"/>
                </a:solidFill>
              </a:rPr>
              <a:t>CLIC</a:t>
            </a:r>
            <a:r>
              <a:rPr lang="en-US" altLang="ru-RU" sz="2000" dirty="0"/>
              <a:t>,</a:t>
            </a:r>
            <a:r>
              <a:rPr lang="en-US" altLang="ru-RU" sz="2000" b="1" dirty="0">
                <a:solidFill>
                  <a:srgbClr val="FFC000"/>
                </a:solidFill>
              </a:rPr>
              <a:t>ILC </a:t>
            </a:r>
            <a:r>
              <a:rPr lang="en-US" altLang="ru-RU" sz="2000" b="1" dirty="0" err="1">
                <a:solidFill>
                  <a:srgbClr val="FFC000"/>
                </a:solidFill>
              </a:rPr>
              <a:t>LHeC</a:t>
            </a:r>
            <a:r>
              <a:rPr lang="en-US" altLang="ru-RU" sz="2000" dirty="0"/>
              <a:t>, </a:t>
            </a:r>
            <a:r>
              <a:rPr lang="en-US" altLang="ru-RU" sz="2000" b="1" dirty="0">
                <a:solidFill>
                  <a:srgbClr val="FFC000"/>
                </a:solidFill>
              </a:rPr>
              <a:t>FCC, </a:t>
            </a:r>
          </a:p>
          <a:p>
            <a:r>
              <a:rPr lang="en-US" altLang="ru-RU" sz="2000" dirty="0">
                <a:solidFill>
                  <a:srgbClr val="FFFF00"/>
                </a:solidFill>
              </a:rPr>
              <a:t>Precise laser metrology (super sensitive  </a:t>
            </a:r>
            <a:r>
              <a:rPr lang="en-US" altLang="ru-RU" sz="2000" dirty="0" err="1">
                <a:solidFill>
                  <a:srgbClr val="FFFF00"/>
                </a:solidFill>
              </a:rPr>
              <a:t>inclinometr</a:t>
            </a:r>
            <a:r>
              <a:rPr lang="en-US" altLang="ru-RU" sz="2000" dirty="0">
                <a:solidFill>
                  <a:srgbClr val="FFFF00"/>
                </a:solidFill>
              </a:rPr>
              <a:t>) , Neutrino platform, DUNE;  other - </a:t>
            </a:r>
            <a:r>
              <a:rPr lang="en-US" altLang="ru-RU" sz="2000" dirty="0" err="1">
                <a:solidFill>
                  <a:srgbClr val="FFC000"/>
                </a:solidFill>
              </a:rPr>
              <a:t>nTOF</a:t>
            </a:r>
            <a:r>
              <a:rPr lang="en-US" altLang="ru-RU" sz="2000" dirty="0">
                <a:solidFill>
                  <a:srgbClr val="FFC000"/>
                </a:solidFill>
              </a:rPr>
              <a:t>, DIRAC, </a:t>
            </a:r>
            <a:endParaRPr lang="en-US" altLang="ru-RU" sz="2000" dirty="0">
              <a:solidFill>
                <a:srgbClr val="FFFF00"/>
              </a:solidFill>
            </a:endParaRPr>
          </a:p>
          <a:p>
            <a:r>
              <a:rPr lang="en-US" altLang="ru-RU" sz="2000" dirty="0">
                <a:solidFill>
                  <a:srgbClr val="FFFF00"/>
                </a:solidFill>
              </a:rPr>
              <a:t>Computing and Information Technologies, </a:t>
            </a:r>
            <a:r>
              <a:rPr lang="en-US" altLang="ru-RU" sz="2000" b="1" dirty="0">
                <a:solidFill>
                  <a:srgbClr val="FFC000"/>
                </a:solidFill>
              </a:rPr>
              <a:t>WLCG, Tier-1,2</a:t>
            </a:r>
          </a:p>
          <a:p>
            <a:endParaRPr lang="en-US" altLang="ru-RU" sz="2000" dirty="0">
              <a:solidFill>
                <a:srgbClr val="FFFF00"/>
              </a:solidFill>
            </a:endParaRPr>
          </a:p>
        </p:txBody>
      </p:sp>
    </p:spTree>
    <p:extLst>
      <p:ext uri="{BB962C8B-B14F-4D97-AF65-F5344CB8AC3E}">
        <p14:creationId xmlns:p14="http://schemas.microsoft.com/office/powerpoint/2010/main" val="2818791628"/>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3"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Neutrino Physics"/>
          <p:cNvGrpSpPr/>
          <p:nvPr/>
        </p:nvGrpSpPr>
        <p:grpSpPr>
          <a:xfrm>
            <a:off x="322616" y="3645111"/>
            <a:ext cx="3013833" cy="2766393"/>
            <a:chOff x="0" y="0"/>
            <a:chExt cx="3938407" cy="3934423"/>
          </a:xfrm>
        </p:grpSpPr>
        <p:sp>
          <p:nvSpPr>
            <p:cNvPr id="9" name="Neutrino Physics"/>
            <p:cNvSpPr/>
            <p:nvPr/>
          </p:nvSpPr>
          <p:spPr>
            <a:xfrm>
              <a:off x="25399" y="25399"/>
              <a:ext cx="3887609" cy="3883625"/>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Neutrino Physics</a:t>
              </a:r>
            </a:p>
          </p:txBody>
        </p:sp>
        <p:pic>
          <p:nvPicPr>
            <p:cNvPr id="10" name="Neutrino Physics Neutrino Physics" descr="Neutrino Physics Neutrino Physics"/>
            <p:cNvPicPr>
              <a:picLocks/>
            </p:cNvPicPr>
            <p:nvPr/>
          </p:nvPicPr>
          <p:blipFill>
            <a:blip r:embed="rId2"/>
            <a:stretch>
              <a:fillRect/>
            </a:stretch>
          </p:blipFill>
          <p:spPr>
            <a:xfrm>
              <a:off x="-1" y="-1"/>
              <a:ext cx="3938409" cy="3934425"/>
            </a:xfrm>
            <a:prstGeom prst="rect">
              <a:avLst/>
            </a:prstGeom>
            <a:effectLst/>
          </p:spPr>
        </p:pic>
      </p:grpSp>
      <p:grpSp>
        <p:nvGrpSpPr>
          <p:cNvPr id="11" name="Multi Messenger Astronomy"/>
          <p:cNvGrpSpPr/>
          <p:nvPr/>
        </p:nvGrpSpPr>
        <p:grpSpPr>
          <a:xfrm>
            <a:off x="9031230" y="648557"/>
            <a:ext cx="2977977" cy="2737754"/>
            <a:chOff x="0" y="0"/>
            <a:chExt cx="3897635" cy="3893693"/>
          </a:xfrm>
        </p:grpSpPr>
        <p:sp>
          <p:nvSpPr>
            <p:cNvPr id="12" name="Multi Messenger Astronomy"/>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Multi Messenger Astronomy</a:t>
              </a:r>
            </a:p>
          </p:txBody>
        </p:sp>
        <p:pic>
          <p:nvPicPr>
            <p:cNvPr id="13" name="Multi Messenger Astronomy Multi Messenger Astronomy" descr="Multi Messenger Astronomy Multi Messenger Astronomy"/>
            <p:cNvPicPr>
              <a:picLocks/>
            </p:cNvPicPr>
            <p:nvPr/>
          </p:nvPicPr>
          <p:blipFill>
            <a:blip r:embed="rId3"/>
            <a:stretch>
              <a:fillRect/>
            </a:stretch>
          </p:blipFill>
          <p:spPr>
            <a:xfrm>
              <a:off x="0" y="0"/>
              <a:ext cx="3897636" cy="3893694"/>
            </a:xfrm>
            <a:prstGeom prst="rect">
              <a:avLst/>
            </a:prstGeom>
            <a:effectLst/>
          </p:spPr>
        </p:pic>
      </p:grpSp>
      <p:grpSp>
        <p:nvGrpSpPr>
          <p:cNvPr id="14" name="Группа"/>
          <p:cNvGrpSpPr/>
          <p:nvPr/>
        </p:nvGrpSpPr>
        <p:grpSpPr>
          <a:xfrm>
            <a:off x="222150" y="510382"/>
            <a:ext cx="8614135" cy="1485363"/>
            <a:chOff x="20700" y="-111863"/>
            <a:chExt cx="9188410" cy="2112514"/>
          </a:xfrm>
        </p:grpSpPr>
        <p:sp>
          <p:nvSpPr>
            <p:cNvPr id="15" name="Baikal-GVD…"/>
            <p:cNvSpPr txBox="1"/>
            <p:nvPr/>
          </p:nvSpPr>
          <p:spPr>
            <a:xfrm>
              <a:off x="20700" y="177387"/>
              <a:ext cx="7640081" cy="1823264"/>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marL="555863" indent="-555863" defTabSz="381159" hangingPunct="0">
                <a:buSzPct val="43000"/>
                <a:buBlip>
                  <a:blip r:embed="rId4"/>
                </a:buBlip>
              </a:pPr>
              <a:r>
                <a:rPr sz="2800" kern="0" dirty="0">
                  <a:solidFill>
                    <a:srgbClr val="FFFFFF"/>
                  </a:solidFill>
                  <a:sym typeface="Marker Felt"/>
                </a:rPr>
                <a:t>Baikal-GVD</a:t>
              </a:r>
            </a:p>
            <a:p>
              <a:pPr marL="555863" indent="-555863" defTabSz="381159" hangingPunct="0">
                <a:buSzPct val="43000"/>
                <a:buBlip>
                  <a:blip r:embed="rId4"/>
                </a:buBlip>
              </a:pPr>
              <a:r>
                <a:rPr sz="2800" kern="0" dirty="0">
                  <a:solidFill>
                    <a:srgbClr val="FFFFFF"/>
                  </a:solidFill>
                  <a:sym typeface="Marker Felt"/>
                </a:rPr>
                <a:t>TAIGA</a:t>
              </a:r>
            </a:p>
            <a:p>
              <a:pPr marL="555863" indent="-555863" defTabSz="381159" hangingPunct="0">
                <a:buSzPct val="43000"/>
                <a:buBlip>
                  <a:blip r:embed="rId4"/>
                </a:buBlip>
              </a:pPr>
              <a:r>
                <a:rPr sz="2800" kern="0" dirty="0">
                  <a:solidFill>
                    <a:srgbClr val="FFFFFF"/>
                  </a:solidFill>
                  <a:sym typeface="Marker Felt"/>
                </a:rPr>
                <a:t>Gravitational Wave</a:t>
              </a:r>
              <a:r>
                <a:rPr lang="en-US" sz="2800" kern="0" dirty="0">
                  <a:solidFill>
                    <a:srgbClr val="FFFFFF"/>
                  </a:solidFill>
                  <a:sym typeface="Marker Felt"/>
                </a:rPr>
                <a:t> Detector</a:t>
              </a:r>
              <a:r>
                <a:rPr sz="2800" kern="0" dirty="0">
                  <a:solidFill>
                    <a:srgbClr val="FFFFFF"/>
                  </a:solidFill>
                  <a:sym typeface="Marker Felt"/>
                </a:rPr>
                <a:t> </a:t>
              </a:r>
            </a:p>
          </p:txBody>
        </p:sp>
        <p:sp>
          <p:nvSpPr>
            <p:cNvPr id="16" name="}"/>
            <p:cNvSpPr txBox="1"/>
            <p:nvPr/>
          </p:nvSpPr>
          <p:spPr>
            <a:xfrm>
              <a:off x="5403329" y="-111863"/>
              <a:ext cx="750541" cy="194803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sz="10400" kern="0" dirty="0">
                  <a:solidFill>
                    <a:srgbClr val="FFFFFF"/>
                  </a:solidFill>
                </a:rPr>
                <a:t>}</a:t>
              </a:r>
            </a:p>
          </p:txBody>
        </p:sp>
        <p:sp>
          <p:nvSpPr>
            <p:cNvPr id="17" name="MM Astronomy"/>
            <p:cNvSpPr txBox="1"/>
            <p:nvPr/>
          </p:nvSpPr>
          <p:spPr>
            <a:xfrm>
              <a:off x="5550899" y="655966"/>
              <a:ext cx="3658211" cy="675755"/>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MM Astronomy</a:t>
              </a:r>
            </a:p>
          </p:txBody>
        </p:sp>
      </p:grpSp>
      <p:grpSp>
        <p:nvGrpSpPr>
          <p:cNvPr id="18" name="Группа"/>
          <p:cNvGrpSpPr/>
          <p:nvPr/>
        </p:nvGrpSpPr>
        <p:grpSpPr>
          <a:xfrm>
            <a:off x="4606395" y="1443961"/>
            <a:ext cx="4765028" cy="2683321"/>
            <a:chOff x="-72218" y="-701561"/>
            <a:chExt cx="5082698" cy="3816275"/>
          </a:xfrm>
        </p:grpSpPr>
        <p:sp>
          <p:nvSpPr>
            <p:cNvPr id="20" name="Dark-Side-20k…"/>
            <p:cNvSpPr txBox="1"/>
            <p:nvPr/>
          </p:nvSpPr>
          <p:spPr>
            <a:xfrm>
              <a:off x="-72218" y="364334"/>
              <a:ext cx="3161552" cy="27503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marL="555863" indent="-555863" defTabSz="381159" hangingPunct="0">
                <a:buSzPct val="43000"/>
                <a:buBlip>
                  <a:blip r:embed="rId4"/>
                </a:buBlip>
              </a:pPr>
              <a:r>
                <a:rPr sz="2800" kern="0" dirty="0">
                  <a:solidFill>
                    <a:srgbClr val="FFFFFF"/>
                  </a:solidFill>
                  <a:sym typeface="Marker Felt"/>
                </a:rPr>
                <a:t>Dark-Side-20k</a:t>
              </a:r>
            </a:p>
            <a:p>
              <a:pPr marL="555863" indent="-555863" defTabSz="381159" hangingPunct="0">
                <a:buSzPct val="43000"/>
                <a:buBlip>
                  <a:blip r:embed="rId4"/>
                </a:buBlip>
              </a:pPr>
              <a:r>
                <a:rPr sz="2800" kern="0" dirty="0">
                  <a:solidFill>
                    <a:srgbClr val="FFFFFF"/>
                  </a:solidFill>
                  <a:sym typeface="Marker Felt"/>
                </a:rPr>
                <a:t>ARGO</a:t>
              </a:r>
            </a:p>
            <a:p>
              <a:pPr marL="555863" indent="-555863" defTabSz="381159" hangingPunct="0">
                <a:buSzPct val="43000"/>
                <a:buBlip>
                  <a:blip r:embed="rId4"/>
                </a:buBlip>
              </a:pPr>
              <a:r>
                <a:rPr sz="2800" kern="0" dirty="0">
                  <a:solidFill>
                    <a:srgbClr val="FFFFFF"/>
                  </a:solidFill>
                  <a:sym typeface="Marker Felt"/>
                </a:rPr>
                <a:t>Edelweiss</a:t>
              </a:r>
            </a:p>
            <a:p>
              <a:pPr marL="555863" indent="-555863" defTabSz="381159" hangingPunct="0">
                <a:buSzPct val="43000"/>
                <a:buBlip>
                  <a:blip r:embed="rId4"/>
                </a:buBlip>
              </a:pPr>
              <a:endParaRPr sz="3500" kern="0" dirty="0">
                <a:solidFill>
                  <a:srgbClr val="FFFFFF"/>
                </a:solidFill>
                <a:sym typeface="Marker Felt"/>
              </a:endParaRPr>
            </a:p>
          </p:txBody>
        </p:sp>
        <p:sp>
          <p:nvSpPr>
            <p:cNvPr id="21" name="Dark…"/>
            <p:cNvSpPr txBox="1"/>
            <p:nvPr/>
          </p:nvSpPr>
          <p:spPr>
            <a:xfrm>
              <a:off x="3810151" y="536717"/>
              <a:ext cx="1200329" cy="137154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Dark </a:t>
              </a:r>
            </a:p>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Matter</a:t>
              </a:r>
            </a:p>
          </p:txBody>
        </p:sp>
        <p:sp>
          <p:nvSpPr>
            <p:cNvPr id="22" name="}"/>
            <p:cNvSpPr txBox="1"/>
            <p:nvPr/>
          </p:nvSpPr>
          <p:spPr>
            <a:xfrm>
              <a:off x="3192226" y="-701561"/>
              <a:ext cx="722780" cy="3584247"/>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sz="10400" kern="0" dirty="0">
                  <a:solidFill>
                    <a:srgbClr val="FFFFFF"/>
                  </a:solidFill>
                </a:rPr>
                <a:t>}</a:t>
              </a:r>
            </a:p>
          </p:txBody>
        </p:sp>
      </p:grpSp>
      <p:grpSp>
        <p:nvGrpSpPr>
          <p:cNvPr id="23" name="Группа"/>
          <p:cNvGrpSpPr/>
          <p:nvPr/>
        </p:nvGrpSpPr>
        <p:grpSpPr>
          <a:xfrm>
            <a:off x="3459792" y="2282051"/>
            <a:ext cx="6792922" cy="2969807"/>
            <a:chOff x="-13" y="-555775"/>
            <a:chExt cx="7245782" cy="4223727"/>
          </a:xfrm>
        </p:grpSpPr>
        <p:sp>
          <p:nvSpPr>
            <p:cNvPr id="24" name="DANSS…"/>
            <p:cNvSpPr txBox="1"/>
            <p:nvPr/>
          </p:nvSpPr>
          <p:spPr>
            <a:xfrm>
              <a:off x="-13" y="-555775"/>
              <a:ext cx="3736066" cy="401979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t">
              <a:spAutoFit/>
            </a:bodyPr>
            <a:lstStyle/>
            <a:p>
              <a:pPr marL="555863" indent="-555863" defTabSz="381159" hangingPunct="0">
                <a:buSzPct val="43000"/>
                <a:buBlip>
                  <a:blip r:embed="rId4"/>
                </a:buBlip>
              </a:pPr>
              <a:endParaRPr sz="3500" kern="0" dirty="0">
                <a:solidFill>
                  <a:srgbClr val="FFFFFF"/>
                </a:solidFill>
                <a:sym typeface="Marker Felt"/>
              </a:endParaRPr>
            </a:p>
            <a:p>
              <a:pPr marL="555863" indent="-555863" defTabSz="381159" hangingPunct="0">
                <a:buSzPct val="43000"/>
                <a:buBlip>
                  <a:blip r:embed="rId4"/>
                </a:buBlip>
              </a:pPr>
              <a:endParaRPr sz="3500" kern="0" dirty="0">
                <a:solidFill>
                  <a:srgbClr val="FFFFFF"/>
                </a:solidFill>
                <a:sym typeface="Marker Felt"/>
              </a:endParaRPr>
            </a:p>
            <a:p>
              <a:pPr marL="555863" indent="-555863" defTabSz="381159" hangingPunct="0">
                <a:buSzPct val="43000"/>
                <a:buBlip>
                  <a:blip r:embed="rId4"/>
                </a:buBlip>
              </a:pPr>
              <a:endParaRPr sz="3500" kern="0" dirty="0">
                <a:solidFill>
                  <a:srgbClr val="FFFFFF"/>
                </a:solidFill>
                <a:sym typeface="Marker Felt"/>
              </a:endParaRPr>
            </a:p>
            <a:p>
              <a:pPr marL="555863" indent="-555863" defTabSz="381159" hangingPunct="0">
                <a:buSzPct val="43000"/>
                <a:buBlip>
                  <a:blip r:embed="rId4"/>
                </a:buBlip>
              </a:pPr>
              <a:r>
                <a:rPr sz="2400" kern="0" dirty="0">
                  <a:solidFill>
                    <a:srgbClr val="FFFFFF"/>
                  </a:solidFill>
                  <a:sym typeface="Marker Felt"/>
                </a:rPr>
                <a:t>DANSS </a:t>
              </a:r>
            </a:p>
            <a:p>
              <a:pPr marL="555863" indent="-555863" defTabSz="381159" hangingPunct="0">
                <a:buSzPct val="43000"/>
                <a:buBlip>
                  <a:blip r:embed="rId4"/>
                </a:buBlip>
              </a:pPr>
              <a:r>
                <a:rPr sz="2400" kern="0" dirty="0" err="1">
                  <a:solidFill>
                    <a:srgbClr val="FFFFFF"/>
                  </a:solidFill>
                  <a:sym typeface="Marker Felt"/>
                </a:rPr>
                <a:t>NuGEN</a:t>
              </a:r>
              <a:r>
                <a:rPr sz="2400" kern="0" dirty="0">
                  <a:solidFill>
                    <a:srgbClr val="FFFFFF"/>
                  </a:solidFill>
                  <a:sym typeface="Marker Felt"/>
                </a:rPr>
                <a:t>, RICOCHET</a:t>
              </a:r>
            </a:p>
            <a:p>
              <a:pPr marL="555863" indent="-555863" defTabSz="381159" hangingPunct="0">
                <a:buSzPct val="43000"/>
                <a:buBlip>
                  <a:blip r:embed="rId4"/>
                </a:buBlip>
              </a:pPr>
              <a:r>
                <a:rPr sz="2400" kern="0" dirty="0">
                  <a:solidFill>
                    <a:srgbClr val="FFFFFF"/>
                  </a:solidFill>
                  <a:sym typeface="Marker Felt"/>
                </a:rPr>
                <a:t>GEMMA-III</a:t>
              </a:r>
            </a:p>
          </p:txBody>
        </p:sp>
        <p:sp>
          <p:nvSpPr>
            <p:cNvPr id="25" name="}"/>
            <p:cNvSpPr txBox="1"/>
            <p:nvPr/>
          </p:nvSpPr>
          <p:spPr>
            <a:xfrm>
              <a:off x="3848538" y="1766659"/>
              <a:ext cx="750542" cy="14953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sz="10400" kern="0" dirty="0">
                  <a:solidFill>
                    <a:srgbClr val="FFFFFF"/>
                  </a:solidFill>
                </a:rPr>
                <a:t>}</a:t>
              </a:r>
            </a:p>
          </p:txBody>
        </p:sp>
        <p:sp>
          <p:nvSpPr>
            <p:cNvPr id="26" name="Mag. Moment,…"/>
            <p:cNvSpPr txBox="1"/>
            <p:nvPr/>
          </p:nvSpPr>
          <p:spPr>
            <a:xfrm>
              <a:off x="4722002" y="1683590"/>
              <a:ext cx="2523767" cy="1984362"/>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Mag. Moment, </a:t>
              </a:r>
            </a:p>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Coherent, </a:t>
              </a:r>
            </a:p>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Sterile</a:t>
              </a:r>
            </a:p>
          </p:txBody>
        </p:sp>
      </p:grpSp>
      <p:grpSp>
        <p:nvGrpSpPr>
          <p:cNvPr id="27" name="Группа"/>
          <p:cNvGrpSpPr/>
          <p:nvPr/>
        </p:nvGrpSpPr>
        <p:grpSpPr>
          <a:xfrm>
            <a:off x="3216022" y="5251858"/>
            <a:ext cx="4650452" cy="1272143"/>
            <a:chOff x="348176" y="603988"/>
            <a:chExt cx="4599091" cy="1809266"/>
          </a:xfrm>
        </p:grpSpPr>
        <p:sp>
          <p:nvSpPr>
            <p:cNvPr id="28" name="GERDA…"/>
            <p:cNvSpPr txBox="1"/>
            <p:nvPr/>
          </p:nvSpPr>
          <p:spPr>
            <a:xfrm>
              <a:off x="348176" y="603988"/>
              <a:ext cx="3053337" cy="1809266"/>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p>
              <a:pPr marL="555863" indent="-555863" defTabSz="381159" hangingPunct="0">
                <a:buSzPct val="43000"/>
                <a:buBlip>
                  <a:blip r:embed="rId4"/>
                </a:buBlip>
              </a:pPr>
              <a:r>
                <a:rPr sz="2400" kern="0" dirty="0">
                  <a:solidFill>
                    <a:srgbClr val="FFFFFF"/>
                  </a:solidFill>
                  <a:sym typeface="Marker Felt"/>
                </a:rPr>
                <a:t>GERDA </a:t>
              </a:r>
            </a:p>
            <a:p>
              <a:pPr marL="555863" indent="-555863" defTabSz="381159" hangingPunct="0">
                <a:buSzPct val="43000"/>
                <a:buBlip>
                  <a:blip r:embed="rId4"/>
                </a:buBlip>
              </a:pPr>
              <a:r>
                <a:rPr sz="2400" kern="0" dirty="0" err="1">
                  <a:solidFill>
                    <a:srgbClr val="FFFFFF"/>
                  </a:solidFill>
                  <a:sym typeface="Marker Felt"/>
                </a:rPr>
                <a:t>SuperNEMO</a:t>
              </a:r>
              <a:endParaRPr sz="2400" kern="0" dirty="0">
                <a:solidFill>
                  <a:srgbClr val="FFFFFF"/>
                </a:solidFill>
                <a:sym typeface="Marker Felt"/>
              </a:endParaRPr>
            </a:p>
            <a:p>
              <a:pPr marL="555863" indent="-555863" defTabSz="381159" hangingPunct="0">
                <a:buSzPct val="43000"/>
                <a:buBlip>
                  <a:blip r:embed="rId4"/>
                </a:buBlip>
              </a:pPr>
              <a:r>
                <a:rPr sz="2400" kern="0" dirty="0">
                  <a:solidFill>
                    <a:srgbClr val="FFFFFF"/>
                  </a:solidFill>
                  <a:sym typeface="Marker Felt"/>
                </a:rPr>
                <a:t>LEGEND-100</a:t>
              </a:r>
              <a:r>
                <a:rPr sz="2800" kern="0" dirty="0">
                  <a:solidFill>
                    <a:srgbClr val="FFFFFF"/>
                  </a:solidFill>
                  <a:sym typeface="Marker Felt"/>
                </a:rPr>
                <a:t>0</a:t>
              </a:r>
            </a:p>
          </p:txBody>
        </p:sp>
        <p:sp>
          <p:nvSpPr>
            <p:cNvPr id="29" name="}"/>
            <p:cNvSpPr txBox="1"/>
            <p:nvPr/>
          </p:nvSpPr>
          <p:spPr>
            <a:xfrm>
              <a:off x="2946178" y="769241"/>
              <a:ext cx="750541" cy="99218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15000">
                  <a:latin typeface="Arial"/>
                  <a:ea typeface="Arial"/>
                  <a:cs typeface="Arial"/>
                  <a:sym typeface="Arial"/>
                </a:defRPr>
              </a:lvl1pPr>
            </a:lstStyle>
            <a:p>
              <a:pPr algn="ctr" defTabSz="381159" hangingPunct="0"/>
              <a:r>
                <a:rPr sz="10400" kern="0" dirty="0">
                  <a:solidFill>
                    <a:srgbClr val="FFFFFF"/>
                  </a:solidFill>
                </a:rPr>
                <a:t>}</a:t>
              </a:r>
            </a:p>
          </p:txBody>
        </p:sp>
        <mc:AlternateContent xmlns:mc="http://schemas.openxmlformats.org/markup-compatibility/2006" xmlns:a14="http://schemas.microsoft.com/office/drawing/2010/main">
          <mc:Choice Requires="a14">
            <p:sp>
              <p:nvSpPr>
                <p:cNvPr id="30" name="Уравнение"/>
                <p:cNvSpPr txBox="1"/>
                <p:nvPr/>
              </p:nvSpPr>
              <p:spPr>
                <a:xfrm>
                  <a:off x="3645474" y="1061059"/>
                  <a:ext cx="1301793" cy="700362"/>
                </a:xfrm>
                <a:prstGeom prst="rect">
                  <a:avLst/>
                </a:prstGeom>
                <a:noFill/>
                <a:ln w="12700" cap="flat">
                  <a:noFill/>
                  <a:miter lim="400000"/>
                </a:ln>
                <a:effectLst/>
              </p:spPr>
              <p:txBody>
                <a:bodyPr wrap="square" lIns="0" tIns="0" rIns="0" bIns="0">
                  <a:spAutoFit/>
                </a:bodyPr>
                <a:lstStyle/>
                <a:p>
                  <a:pPr defTabSz="762327"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lang="en-US" sz="3200" i="1" kern="0" smtClean="0">
                            <a:solidFill>
                              <a:srgbClr val="FFFFCC"/>
                            </a:solidFill>
                            <a:latin typeface="Cambria Math" panose="02040503050406030204" pitchFamily="18" charset="0"/>
                            <a:sym typeface="Marker Felt"/>
                          </a:rPr>
                          <m:t>0</m:t>
                        </m:r>
                        <m:r>
                          <a:rPr lang="en-US" sz="3200" i="1" kern="0" smtClean="0">
                            <a:solidFill>
                              <a:srgbClr val="FFFFCC"/>
                            </a:solidFill>
                            <a:latin typeface="Cambria Math" panose="02040503050406030204" pitchFamily="18" charset="0"/>
                            <a:sym typeface="Marker Felt"/>
                          </a:rPr>
                          <m:t>𝜈𝛽𝛽</m:t>
                        </m:r>
                      </m:oMath>
                    </m:oMathPara>
                  </a14:m>
                  <a:endParaRPr lang="en-US" sz="3200" kern="0" dirty="0">
                    <a:solidFill>
                      <a:srgbClr val="FFFFCC"/>
                    </a:solidFill>
                    <a:sym typeface="Marker Felt"/>
                  </a:endParaRPr>
                </a:p>
              </p:txBody>
            </p:sp>
          </mc:Choice>
          <mc:Fallback xmlns="">
            <p:sp>
              <p:nvSpPr>
                <p:cNvPr id="30" name="Уравнение"/>
                <p:cNvSpPr txBox="1">
                  <a:spLocks noRot="1" noChangeAspect="1" noMove="1" noResize="1" noEditPoints="1" noAdjustHandles="1" noChangeArrowheads="1" noChangeShapeType="1" noTextEdit="1"/>
                </p:cNvSpPr>
                <p:nvPr/>
              </p:nvSpPr>
              <p:spPr>
                <a:xfrm>
                  <a:off x="3645474" y="1061059"/>
                  <a:ext cx="1301793" cy="700362"/>
                </a:xfrm>
                <a:prstGeom prst="rect">
                  <a:avLst/>
                </a:prstGeom>
                <a:blipFill rotWithShape="0">
                  <a:blip r:embed="rId5"/>
                  <a:stretch>
                    <a:fillRect/>
                  </a:stretch>
                </a:blipFill>
                <a:ln w="12700" cap="flat">
                  <a:noFill/>
                  <a:miter lim="400000"/>
                </a:ln>
                <a:effectLst/>
              </p:spPr>
              <p:txBody>
                <a:bodyPr/>
                <a:lstStyle/>
                <a:p>
                  <a:r>
                    <a:rPr lang="en-US">
                      <a:noFill/>
                    </a:rPr>
                    <a:t> </a:t>
                  </a:r>
                </a:p>
              </p:txBody>
            </p:sp>
          </mc:Fallback>
        </mc:AlternateContent>
      </p:grpSp>
      <p:grpSp>
        <p:nvGrpSpPr>
          <p:cNvPr id="37" name="Group 36"/>
          <p:cNvGrpSpPr/>
          <p:nvPr/>
        </p:nvGrpSpPr>
        <p:grpSpPr>
          <a:xfrm>
            <a:off x="7771442" y="5334097"/>
            <a:ext cx="4200055" cy="1025922"/>
            <a:chOff x="7771442" y="5334097"/>
            <a:chExt cx="4200055" cy="1025922"/>
          </a:xfrm>
        </p:grpSpPr>
        <p:grpSp>
          <p:nvGrpSpPr>
            <p:cNvPr id="31" name="Группа"/>
            <p:cNvGrpSpPr/>
            <p:nvPr/>
          </p:nvGrpSpPr>
          <p:grpSpPr>
            <a:xfrm>
              <a:off x="7771442" y="5334097"/>
              <a:ext cx="4200055" cy="1025922"/>
              <a:chOff x="0" y="-878708"/>
              <a:chExt cx="5408771" cy="1802003"/>
            </a:xfrm>
          </p:grpSpPr>
          <p:sp>
            <p:nvSpPr>
              <p:cNvPr id="32" name="KATRIN"/>
              <p:cNvSpPr txBox="1"/>
              <p:nvPr/>
            </p:nvSpPr>
            <p:spPr>
              <a:xfrm>
                <a:off x="0" y="953"/>
                <a:ext cx="2483261" cy="671210"/>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lvl1pPr marL="666750" indent="-666750" algn="l">
                  <a:buSzPct val="43000"/>
                  <a:buBlip>
                    <a:blip r:embed="rId4"/>
                  </a:buBlip>
                </a:lvl1pPr>
              </a:lstStyle>
              <a:p>
                <a:pPr marL="555863" lvl="0" indent="-555863" defTabSz="381159" hangingPunct="0"/>
                <a:r>
                  <a:rPr lang="en-US" sz="2400" kern="0" dirty="0">
                    <a:solidFill>
                      <a:srgbClr val="FFFFFF"/>
                    </a:solidFill>
                    <a:sym typeface="Marker Felt"/>
                  </a:rPr>
                  <a:t>KATRIN </a:t>
                </a:r>
              </a:p>
            </p:txBody>
          </p:sp>
          <p:sp>
            <p:nvSpPr>
              <p:cNvPr id="33" name="Mass Meas."/>
              <p:cNvSpPr txBox="1"/>
              <p:nvPr/>
            </p:nvSpPr>
            <p:spPr>
              <a:xfrm>
                <a:off x="3028605" y="-878708"/>
                <a:ext cx="2380166" cy="1802003"/>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50800" tIns="50800" rIns="50800" bIns="50800" numCol="1" anchor="ctr">
                <a:spAutoFit/>
              </a:bodyPr>
              <a:lstStyle/>
              <a:p>
                <a:pPr algn="ctr" defTabSz="381159" hangingPunct="0"/>
                <a:endParaRPr lang="en-US" sz="2800" kern="0" dirty="0">
                  <a:solidFill>
                    <a:srgbClr val="FFFFFF"/>
                  </a:solidFill>
                  <a:latin typeface="Calibri" panose="020F0502020204030204" pitchFamily="34" charset="0"/>
                  <a:cs typeface="Calibri" panose="020F0502020204030204" pitchFamily="34" charset="0"/>
                  <a:sym typeface="Marker Felt"/>
                </a:endParaRPr>
              </a:p>
              <a:p>
                <a:pPr algn="ctr" defTabSz="381159" hangingPunct="0"/>
                <a:r>
                  <a:rPr sz="2800" kern="0" dirty="0">
                    <a:solidFill>
                      <a:srgbClr val="FFFFCC"/>
                    </a:solidFill>
                    <a:latin typeface="Calibri" panose="020F0502020204030204" pitchFamily="34" charset="0"/>
                    <a:cs typeface="Calibri" panose="020F0502020204030204" pitchFamily="34" charset="0"/>
                    <a:sym typeface="Marker Felt"/>
                  </a:rPr>
                  <a:t>Mass Meas</a:t>
                </a:r>
                <a:r>
                  <a:rPr sz="3200" kern="0" dirty="0">
                    <a:solidFill>
                      <a:srgbClr val="FFFFCC"/>
                    </a:solidFill>
                    <a:latin typeface="Calibri" panose="020F0502020204030204" pitchFamily="34" charset="0"/>
                    <a:cs typeface="Calibri" panose="020F0502020204030204" pitchFamily="34" charset="0"/>
                    <a:sym typeface="Marker Felt"/>
                  </a:rPr>
                  <a:t>.</a:t>
                </a:r>
              </a:p>
            </p:txBody>
          </p:sp>
        </p:grpSp>
        <p:sp>
          <p:nvSpPr>
            <p:cNvPr id="2" name="Rectangle 1"/>
            <p:cNvSpPr/>
            <p:nvPr/>
          </p:nvSpPr>
          <p:spPr>
            <a:xfrm>
              <a:off x="9638958" y="5573237"/>
              <a:ext cx="373820" cy="769441"/>
            </a:xfrm>
            <a:prstGeom prst="rect">
              <a:avLst/>
            </a:prstGeom>
          </p:spPr>
          <p:txBody>
            <a:bodyPr wrap="none">
              <a:spAutoFit/>
            </a:bodyPr>
            <a:lstStyle/>
            <a:p>
              <a:pPr algn="ctr" defTabSz="381159" hangingPunct="0"/>
              <a:r>
                <a:rPr lang="en-US" sz="4400" kern="0" dirty="0">
                  <a:solidFill>
                    <a:srgbClr val="FFFFFF"/>
                  </a:solidFill>
                </a:rPr>
                <a:t>}</a:t>
              </a:r>
            </a:p>
          </p:txBody>
        </p:sp>
      </p:grpSp>
      <p:sp>
        <p:nvSpPr>
          <p:cNvPr id="36" name="JINR PP &amp; AP five pillars"/>
          <p:cNvSpPr txBox="1">
            <a:spLocks/>
          </p:cNvSpPr>
          <p:nvPr/>
        </p:nvSpPr>
        <p:spPr bwMode="auto">
          <a:xfrm>
            <a:off x="0" y="117513"/>
            <a:ext cx="9810750" cy="598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0" tIns="0" rIns="0" bIns="0" numCol="1" anchor="ctr" anchorCtr="0" compatLnSpc="1">
            <a:prstTxWarp prst="textNoShape">
              <a:avLst/>
            </a:prstTxWarp>
            <a:noAutofit/>
          </a:bodyPr>
          <a:lstStyle>
            <a:lvl1pPr algn="ctr" defTabSz="347472" rtl="0" eaLnBrk="0" fontAlgn="base" hangingPunct="0">
              <a:lnSpc>
                <a:spcPct val="93000"/>
              </a:lnSpc>
              <a:spcBef>
                <a:spcPct val="0"/>
              </a:spcBef>
              <a:spcAft>
                <a:spcPct val="0"/>
              </a:spcAft>
              <a:buClr>
                <a:srgbClr val="000000"/>
              </a:buClr>
              <a:buSzPct val="100000"/>
              <a:buFont typeface="Times New Roman" pitchFamily="18" charset="0"/>
              <a:defRPr sz="5472">
                <a:solidFill>
                  <a:srgbClr val="FFFFFF"/>
                </a:solidFill>
                <a:latin typeface="+mj-lt"/>
                <a:ea typeface="+mj-ea"/>
                <a:cs typeface="+mj-cs"/>
              </a:defRPr>
            </a:lvl1pPr>
            <a:lvl2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2pPr>
            <a:lvl3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3pPr>
            <a:lvl4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4pPr>
            <a:lvl5pPr algn="ctr" defTabSz="536575" rtl="0" eaLnBrk="0" fontAlgn="base" hangingPunct="0">
              <a:lnSpc>
                <a:spcPct val="93000"/>
              </a:lnSpc>
              <a:spcBef>
                <a:spcPct val="0"/>
              </a:spcBef>
              <a:spcAft>
                <a:spcPct val="0"/>
              </a:spcAft>
              <a:buClr>
                <a:srgbClr val="000000"/>
              </a:buClr>
              <a:buSzPct val="100000"/>
              <a:buFont typeface="Times New Roman" pitchFamily="18" charset="0"/>
              <a:defRPr sz="4800">
                <a:solidFill>
                  <a:srgbClr val="FFFFFF"/>
                </a:solidFill>
                <a:latin typeface="Arial" charset="0"/>
                <a:ea typeface="Droid Sans Fallback" charset="0"/>
                <a:cs typeface="Droid Sans Fallback" charset="0"/>
              </a:defRPr>
            </a:lvl5pPr>
            <a:lvl6pPr marL="3017460"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6pPr>
            <a:lvl7pPr marL="3566089"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7pPr>
            <a:lvl8pPr marL="4114718"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8pPr>
            <a:lvl9pPr marL="4663346" indent="-274314" algn="ctr" defTabSz="539105" rtl="0" eaLnBrk="1" fontAlgn="base" hangingPunct="1">
              <a:lnSpc>
                <a:spcPct val="93000"/>
              </a:lnSpc>
              <a:spcBef>
                <a:spcPct val="0"/>
              </a:spcBef>
              <a:spcAft>
                <a:spcPct val="0"/>
              </a:spcAft>
              <a:buClr>
                <a:srgbClr val="000000"/>
              </a:buClr>
              <a:buSzPct val="100000"/>
              <a:buFont typeface="Times New Roman" pitchFamily="16" charset="0"/>
              <a:defRPr sz="4800">
                <a:solidFill>
                  <a:srgbClr val="FFFFFF"/>
                </a:solidFill>
                <a:latin typeface="Arial" charset="0"/>
                <a:ea typeface="Droid Sans Fallback" charset="0"/>
                <a:cs typeface="Droid Sans Fallback" charset="0"/>
              </a:defRPr>
            </a:lvl9pPr>
          </a:lstStyle>
          <a:p>
            <a:r>
              <a:rPr lang="en-US" sz="3600" b="1" kern="0">
                <a:solidFill>
                  <a:srgbClr val="FFFF00"/>
                </a:solidFill>
              </a:rPr>
              <a:t>JINR PP &amp; AP five pillars</a:t>
            </a:r>
            <a:endParaRPr lang="en-US" sz="3600" b="1" kern="0" dirty="0">
              <a:solidFill>
                <a:srgbClr val="FFFF00"/>
              </a:solidFill>
            </a:endParaRPr>
          </a:p>
        </p:txBody>
      </p:sp>
      <p:grpSp>
        <p:nvGrpSpPr>
          <p:cNvPr id="39" name="Group 38"/>
          <p:cNvGrpSpPr/>
          <p:nvPr/>
        </p:nvGrpSpPr>
        <p:grpSpPr>
          <a:xfrm>
            <a:off x="161786" y="1878515"/>
            <a:ext cx="6096000" cy="1612085"/>
            <a:chOff x="161786" y="1878515"/>
            <a:chExt cx="6096000" cy="1612085"/>
          </a:xfrm>
        </p:grpSpPr>
        <p:sp>
          <p:nvSpPr>
            <p:cNvPr id="34" name="Rectangle 33"/>
            <p:cNvSpPr/>
            <p:nvPr/>
          </p:nvSpPr>
          <p:spPr>
            <a:xfrm>
              <a:off x="2714053" y="1878515"/>
              <a:ext cx="596637" cy="1569660"/>
            </a:xfrm>
            <a:prstGeom prst="rect">
              <a:avLst/>
            </a:prstGeom>
          </p:spPr>
          <p:txBody>
            <a:bodyPr wrap="none">
              <a:spAutoFit/>
            </a:bodyPr>
            <a:lstStyle/>
            <a:p>
              <a:pPr lvl="0" algn="ctr" defTabSz="381159" hangingPunct="0"/>
              <a:r>
                <a:rPr lang="en-US" sz="9600" kern="0" dirty="0">
                  <a:solidFill>
                    <a:srgbClr val="FFFFFF"/>
                  </a:solidFill>
                </a:rPr>
                <a:t>}</a:t>
              </a:r>
              <a:endParaRPr lang="en-US" sz="192800" kern="0" dirty="0">
                <a:solidFill>
                  <a:srgbClr val="FFFFFF"/>
                </a:solidFill>
              </a:endParaRPr>
            </a:p>
          </p:txBody>
        </p:sp>
        <p:grpSp>
          <p:nvGrpSpPr>
            <p:cNvPr id="38" name="Group 37"/>
            <p:cNvGrpSpPr/>
            <p:nvPr/>
          </p:nvGrpSpPr>
          <p:grpSpPr>
            <a:xfrm>
              <a:off x="161786" y="2105605"/>
              <a:ext cx="6096000" cy="1384995"/>
              <a:chOff x="161786" y="2105605"/>
              <a:chExt cx="6096000" cy="1384995"/>
            </a:xfrm>
          </p:grpSpPr>
          <p:sp>
            <p:nvSpPr>
              <p:cNvPr id="4" name="Rectangle 3"/>
              <p:cNvSpPr/>
              <p:nvPr/>
            </p:nvSpPr>
            <p:spPr>
              <a:xfrm>
                <a:off x="161786" y="2105605"/>
                <a:ext cx="6096000" cy="1384995"/>
              </a:xfrm>
              <a:prstGeom prst="rect">
                <a:avLst/>
              </a:prstGeom>
            </p:spPr>
            <p:txBody>
              <a:bodyPr>
                <a:spAutoFit/>
              </a:bodyPr>
              <a:lstStyle/>
              <a:p>
                <a:pPr marL="555863" indent="-555863" defTabSz="381159" hangingPunct="0">
                  <a:buSzPct val="43000"/>
                  <a:buBlip>
                    <a:blip r:embed="rId4"/>
                  </a:buBlip>
                </a:pPr>
                <a:r>
                  <a:rPr lang="en-US" sz="2800" kern="0" dirty="0">
                    <a:solidFill>
                      <a:srgbClr val="FFFFFF"/>
                    </a:solidFill>
                    <a:sym typeface="Marker Felt"/>
                  </a:rPr>
                  <a:t>JUNO</a:t>
                </a:r>
              </a:p>
              <a:p>
                <a:pPr marL="555863" indent="-555863" defTabSz="381159" hangingPunct="0">
                  <a:buSzPct val="43000"/>
                  <a:buBlip>
                    <a:blip r:embed="rId4"/>
                  </a:buBlip>
                </a:pPr>
                <a:r>
                  <a:rPr lang="en-US" sz="2800" kern="0" dirty="0" err="1">
                    <a:solidFill>
                      <a:srgbClr val="FFFFFF"/>
                    </a:solidFill>
                    <a:sym typeface="Marker Felt"/>
                  </a:rPr>
                  <a:t>NOvA</a:t>
                </a:r>
                <a:endParaRPr lang="en-US" sz="2800" kern="0" dirty="0">
                  <a:solidFill>
                    <a:srgbClr val="FFFFFF"/>
                  </a:solidFill>
                  <a:sym typeface="Marker Felt"/>
                </a:endParaRPr>
              </a:p>
              <a:p>
                <a:pPr marL="555863" indent="-555863" defTabSz="381159" hangingPunct="0">
                  <a:buSzPct val="43000"/>
                  <a:buBlip>
                    <a:blip r:embed="rId4"/>
                  </a:buBlip>
                </a:pPr>
                <a:r>
                  <a:rPr lang="en-US" sz="2800" kern="0" dirty="0">
                    <a:solidFill>
                      <a:srgbClr val="FFFFFF"/>
                    </a:solidFill>
                    <a:sym typeface="Marker Felt"/>
                  </a:rPr>
                  <a:t>DUNE, HK</a:t>
                </a:r>
              </a:p>
            </p:txBody>
          </p:sp>
          <p:sp>
            <p:nvSpPr>
              <p:cNvPr id="35" name="Rectangle 34"/>
              <p:cNvSpPr/>
              <p:nvPr/>
            </p:nvSpPr>
            <p:spPr>
              <a:xfrm>
                <a:off x="3244270" y="2520731"/>
                <a:ext cx="1265090" cy="523220"/>
              </a:xfrm>
              <a:prstGeom prst="rect">
                <a:avLst/>
              </a:prstGeom>
            </p:spPr>
            <p:txBody>
              <a:bodyPr wrap="none">
                <a:spAutoFit/>
              </a:bodyPr>
              <a:lstStyle/>
              <a:p>
                <a:pPr lvl="0" algn="ctr" defTabSz="381159" hangingPunct="0"/>
                <a:r>
                  <a:rPr lang="en-US" sz="2800" kern="0" dirty="0">
                    <a:solidFill>
                      <a:srgbClr val="FFFFCC"/>
                    </a:solidFill>
                    <a:latin typeface="Calibri" panose="020F0502020204030204" pitchFamily="34" charset="0"/>
                    <a:cs typeface="Calibri" panose="020F0502020204030204" pitchFamily="34" charset="0"/>
                    <a:sym typeface="Marker Felt"/>
                  </a:rPr>
                  <a:t>MH, CP</a:t>
                </a:r>
              </a:p>
            </p:txBody>
          </p:sp>
        </p:grpSp>
      </p:grpSp>
    </p:spTree>
    <p:extLst>
      <p:ext uri="{BB962C8B-B14F-4D97-AF65-F5344CB8AC3E}">
        <p14:creationId xmlns:p14="http://schemas.microsoft.com/office/powerpoint/2010/main" val="1630992945"/>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JINR PP &amp; AP five pillars"/>
          <p:cNvSpPr txBox="1">
            <a:spLocks noGrp="1"/>
          </p:cNvSpPr>
          <p:nvPr>
            <p:ph type="title" idx="4294967295"/>
          </p:nvPr>
        </p:nvSpPr>
        <p:spPr>
          <a:xfrm>
            <a:off x="0" y="117513"/>
            <a:ext cx="9810750" cy="598488"/>
          </a:xfrm>
          <a:prstGeom prst="rect">
            <a:avLst/>
          </a:prstGeom>
        </p:spPr>
        <p:txBody>
          <a:bodyPr>
            <a:noAutofit/>
          </a:bodyPr>
          <a:lstStyle>
            <a:lvl1pPr defTabSz="347472">
              <a:defRPr sz="5472"/>
            </a:lvl1pPr>
          </a:lstStyle>
          <a:p>
            <a:r>
              <a:rPr sz="3600" b="1" dirty="0">
                <a:solidFill>
                  <a:srgbClr val="FFFF00"/>
                </a:solidFill>
              </a:rPr>
              <a:t>JINR PP &amp; AP five pillars</a:t>
            </a:r>
          </a:p>
        </p:txBody>
      </p:sp>
      <p:grpSp>
        <p:nvGrpSpPr>
          <p:cNvPr id="5" name="Group 4"/>
          <p:cNvGrpSpPr/>
          <p:nvPr/>
        </p:nvGrpSpPr>
        <p:grpSpPr>
          <a:xfrm>
            <a:off x="618596" y="982013"/>
            <a:ext cx="7495186" cy="2934810"/>
            <a:chOff x="562840" y="982013"/>
            <a:chExt cx="7495186" cy="2934810"/>
          </a:xfrm>
        </p:grpSpPr>
        <p:grpSp>
          <p:nvGrpSpPr>
            <p:cNvPr id="219" name="Education &amp; Outreach"/>
            <p:cNvGrpSpPr/>
            <p:nvPr/>
          </p:nvGrpSpPr>
          <p:grpSpPr>
            <a:xfrm>
              <a:off x="5068079" y="982013"/>
              <a:ext cx="2989947" cy="2934810"/>
              <a:chOff x="-25400" y="-305657"/>
              <a:chExt cx="3897636" cy="4173951"/>
            </a:xfrm>
          </p:grpSpPr>
          <p:sp>
            <p:nvSpPr>
              <p:cNvPr id="218" name="Education &amp; Outreach"/>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Education &amp; Outreach</a:t>
                </a:r>
              </a:p>
            </p:txBody>
          </p:sp>
          <p:pic>
            <p:nvPicPr>
              <p:cNvPr id="217" name="Education &amp; Outreach Education &amp; Outreach" descr="Education &amp; Outreach Education &amp; Outreach"/>
              <p:cNvPicPr>
                <a:picLocks/>
              </p:cNvPicPr>
              <p:nvPr/>
            </p:nvPicPr>
            <p:blipFill>
              <a:blip r:embed="rId2"/>
              <a:stretch>
                <a:fillRect/>
              </a:stretch>
            </p:blipFill>
            <p:spPr>
              <a:xfrm>
                <a:off x="-25400" y="-305657"/>
                <a:ext cx="3897636" cy="3893693"/>
              </a:xfrm>
              <a:prstGeom prst="rect">
                <a:avLst/>
              </a:prstGeom>
              <a:effectLst/>
            </p:spPr>
          </p:pic>
        </p:grpSp>
        <p:sp>
          <p:nvSpPr>
            <p:cNvPr id="2" name="Rectangle 1"/>
            <p:cNvSpPr/>
            <p:nvPr/>
          </p:nvSpPr>
          <p:spPr>
            <a:xfrm>
              <a:off x="562840" y="2341757"/>
              <a:ext cx="6096000" cy="461665"/>
            </a:xfrm>
            <a:prstGeom prst="rect">
              <a:avLst/>
            </a:prstGeom>
          </p:spPr>
          <p:txBody>
            <a:bodyPr>
              <a:spAutoFit/>
            </a:bodyPr>
            <a:lstStyle/>
            <a:p>
              <a:r>
                <a:rPr lang="en-US" altLang="ru-RU" sz="2400" dirty="0">
                  <a:solidFill>
                    <a:schemeClr val="bg1"/>
                  </a:solidFill>
                </a:rPr>
                <a:t>Education and Teachers programs </a:t>
              </a:r>
            </a:p>
          </p:txBody>
        </p:sp>
      </p:grpSp>
      <p:grpSp>
        <p:nvGrpSpPr>
          <p:cNvPr id="4" name="Group 3"/>
          <p:cNvGrpSpPr/>
          <p:nvPr/>
        </p:nvGrpSpPr>
        <p:grpSpPr>
          <a:xfrm>
            <a:off x="374243" y="3710295"/>
            <a:ext cx="11199347" cy="2908565"/>
            <a:chOff x="374243" y="3710295"/>
            <a:chExt cx="11199347" cy="2908565"/>
          </a:xfrm>
        </p:grpSpPr>
        <p:grpSp>
          <p:nvGrpSpPr>
            <p:cNvPr id="216" name="Detector Technologies"/>
            <p:cNvGrpSpPr/>
            <p:nvPr/>
          </p:nvGrpSpPr>
          <p:grpSpPr>
            <a:xfrm>
              <a:off x="8706459" y="3710295"/>
              <a:ext cx="2867131" cy="2908565"/>
              <a:chOff x="25400" y="-268329"/>
              <a:chExt cx="3897636" cy="4136623"/>
            </a:xfrm>
          </p:grpSpPr>
          <p:sp>
            <p:nvSpPr>
              <p:cNvPr id="215" name="Detector Technologies"/>
              <p:cNvSpPr/>
              <p:nvPr/>
            </p:nvSpPr>
            <p:spPr>
              <a:xfrm>
                <a:off x="25400" y="25400"/>
                <a:ext cx="3846836" cy="3842894"/>
              </a:xfrm>
              <a:custGeom>
                <a:avLst/>
                <a:gdLst/>
                <a:ahLst/>
                <a:cxnLst>
                  <a:cxn ang="0">
                    <a:pos x="wd2" y="hd2"/>
                  </a:cxn>
                  <a:cxn ang="5400000">
                    <a:pos x="wd2" y="hd2"/>
                  </a:cxn>
                  <a:cxn ang="10800000">
                    <a:pos x="wd2" y="hd2"/>
                  </a:cxn>
                  <a:cxn ang="16200000">
                    <a:pos x="wd2" y="hd2"/>
                  </a:cxn>
                </a:cxnLst>
                <a:rect l="0" t="0" r="r" b="b"/>
                <a:pathLst>
                  <a:path w="21589" h="21600" extrusionOk="0">
                    <a:moveTo>
                      <a:pt x="2169" y="0"/>
                    </a:moveTo>
                    <a:cubicBezTo>
                      <a:pt x="2169" y="880"/>
                      <a:pt x="2771" y="1614"/>
                      <a:pt x="3586" y="1814"/>
                    </a:cubicBezTo>
                    <a:cubicBezTo>
                      <a:pt x="2599" y="1879"/>
                      <a:pt x="1747" y="2247"/>
                      <a:pt x="1100" y="2884"/>
                    </a:cubicBezTo>
                    <a:cubicBezTo>
                      <a:pt x="389" y="3586"/>
                      <a:pt x="0" y="4574"/>
                      <a:pt x="0" y="5665"/>
                    </a:cubicBezTo>
                    <a:cubicBezTo>
                      <a:pt x="0" y="7328"/>
                      <a:pt x="1225" y="9094"/>
                      <a:pt x="3495" y="9094"/>
                    </a:cubicBezTo>
                    <a:cubicBezTo>
                      <a:pt x="4427" y="9094"/>
                      <a:pt x="5258" y="8710"/>
                      <a:pt x="5835" y="8019"/>
                    </a:cubicBezTo>
                    <a:cubicBezTo>
                      <a:pt x="6401" y="7339"/>
                      <a:pt x="6649" y="6443"/>
                      <a:pt x="6504" y="5633"/>
                    </a:cubicBezTo>
                    <a:cubicBezTo>
                      <a:pt x="6283" y="4434"/>
                      <a:pt x="5150" y="3656"/>
                      <a:pt x="3867" y="3824"/>
                    </a:cubicBezTo>
                    <a:cubicBezTo>
                      <a:pt x="3306" y="3894"/>
                      <a:pt x="2826" y="4169"/>
                      <a:pt x="2519" y="4590"/>
                    </a:cubicBezTo>
                    <a:cubicBezTo>
                      <a:pt x="2249" y="4957"/>
                      <a:pt x="2147" y="5406"/>
                      <a:pt x="2227" y="5849"/>
                    </a:cubicBezTo>
                    <a:cubicBezTo>
                      <a:pt x="2373" y="6632"/>
                      <a:pt x="3090" y="7111"/>
                      <a:pt x="3936" y="6998"/>
                    </a:cubicBezTo>
                    <a:cubicBezTo>
                      <a:pt x="4222" y="6960"/>
                      <a:pt x="4482" y="6803"/>
                      <a:pt x="4644" y="6571"/>
                    </a:cubicBezTo>
                    <a:cubicBezTo>
                      <a:pt x="4784" y="6371"/>
                      <a:pt x="4837" y="6134"/>
                      <a:pt x="4789" y="5918"/>
                    </a:cubicBezTo>
                    <a:cubicBezTo>
                      <a:pt x="4702" y="5518"/>
                      <a:pt x="4341" y="5341"/>
                      <a:pt x="4034" y="5373"/>
                    </a:cubicBezTo>
                    <a:cubicBezTo>
                      <a:pt x="3926" y="5384"/>
                      <a:pt x="3581" y="5454"/>
                      <a:pt x="3581" y="5881"/>
                    </a:cubicBezTo>
                    <a:lnTo>
                      <a:pt x="3247" y="5881"/>
                    </a:lnTo>
                    <a:cubicBezTo>
                      <a:pt x="3247" y="5422"/>
                      <a:pt x="3544" y="5093"/>
                      <a:pt x="3997" y="5044"/>
                    </a:cubicBezTo>
                    <a:cubicBezTo>
                      <a:pt x="4444" y="4995"/>
                      <a:pt x="4983" y="5260"/>
                      <a:pt x="5112" y="5849"/>
                    </a:cubicBezTo>
                    <a:cubicBezTo>
                      <a:pt x="5177" y="6157"/>
                      <a:pt x="5107" y="6491"/>
                      <a:pt x="4913" y="6767"/>
                    </a:cubicBezTo>
                    <a:cubicBezTo>
                      <a:pt x="4698" y="7075"/>
                      <a:pt x="4358" y="7280"/>
                      <a:pt x="3975" y="7334"/>
                    </a:cubicBezTo>
                    <a:cubicBezTo>
                      <a:pt x="2961" y="7474"/>
                      <a:pt x="2066" y="6863"/>
                      <a:pt x="1894" y="5913"/>
                    </a:cubicBezTo>
                    <a:cubicBezTo>
                      <a:pt x="1797" y="5378"/>
                      <a:pt x="1921" y="4844"/>
                      <a:pt x="2244" y="4396"/>
                    </a:cubicBezTo>
                    <a:cubicBezTo>
                      <a:pt x="2606" y="3899"/>
                      <a:pt x="3166" y="3580"/>
                      <a:pt x="3818" y="3493"/>
                    </a:cubicBezTo>
                    <a:cubicBezTo>
                      <a:pt x="5279" y="3304"/>
                      <a:pt x="6574" y="4201"/>
                      <a:pt x="6827" y="5572"/>
                    </a:cubicBezTo>
                    <a:cubicBezTo>
                      <a:pt x="6995" y="6479"/>
                      <a:pt x="6719" y="7479"/>
                      <a:pt x="6088" y="8235"/>
                    </a:cubicBezTo>
                    <a:cubicBezTo>
                      <a:pt x="5651" y="8764"/>
                      <a:pt x="5080" y="9127"/>
                      <a:pt x="4433" y="9305"/>
                    </a:cubicBezTo>
                    <a:lnTo>
                      <a:pt x="4433" y="21600"/>
                    </a:lnTo>
                    <a:lnTo>
                      <a:pt x="17158" y="21600"/>
                    </a:lnTo>
                    <a:lnTo>
                      <a:pt x="17158" y="9305"/>
                    </a:lnTo>
                    <a:cubicBezTo>
                      <a:pt x="16511" y="9127"/>
                      <a:pt x="15938" y="8759"/>
                      <a:pt x="15502" y="8235"/>
                    </a:cubicBezTo>
                    <a:cubicBezTo>
                      <a:pt x="14871" y="7479"/>
                      <a:pt x="14596" y="6479"/>
                      <a:pt x="14763" y="5572"/>
                    </a:cubicBezTo>
                    <a:cubicBezTo>
                      <a:pt x="15017" y="4195"/>
                      <a:pt x="16312" y="3304"/>
                      <a:pt x="17773" y="3493"/>
                    </a:cubicBezTo>
                    <a:cubicBezTo>
                      <a:pt x="18425" y="3580"/>
                      <a:pt x="18985" y="3899"/>
                      <a:pt x="19347" y="4396"/>
                    </a:cubicBezTo>
                    <a:cubicBezTo>
                      <a:pt x="19670" y="4839"/>
                      <a:pt x="19794" y="5378"/>
                      <a:pt x="19697" y="5913"/>
                    </a:cubicBezTo>
                    <a:cubicBezTo>
                      <a:pt x="19524" y="6863"/>
                      <a:pt x="18630" y="7474"/>
                      <a:pt x="17616" y="7334"/>
                    </a:cubicBezTo>
                    <a:cubicBezTo>
                      <a:pt x="17239" y="7280"/>
                      <a:pt x="16893" y="7075"/>
                      <a:pt x="16678" y="6767"/>
                    </a:cubicBezTo>
                    <a:cubicBezTo>
                      <a:pt x="16483" y="6491"/>
                      <a:pt x="16414" y="6157"/>
                      <a:pt x="16479" y="5849"/>
                    </a:cubicBezTo>
                    <a:cubicBezTo>
                      <a:pt x="16608" y="5260"/>
                      <a:pt x="17147" y="4995"/>
                      <a:pt x="17594" y="5044"/>
                    </a:cubicBezTo>
                    <a:cubicBezTo>
                      <a:pt x="18047" y="5093"/>
                      <a:pt x="18344" y="5422"/>
                      <a:pt x="18344" y="5881"/>
                    </a:cubicBezTo>
                    <a:lnTo>
                      <a:pt x="18009" y="5881"/>
                    </a:lnTo>
                    <a:cubicBezTo>
                      <a:pt x="18009" y="5454"/>
                      <a:pt x="17665" y="5384"/>
                      <a:pt x="17557" y="5373"/>
                    </a:cubicBezTo>
                    <a:cubicBezTo>
                      <a:pt x="17250" y="5341"/>
                      <a:pt x="16889" y="5513"/>
                      <a:pt x="16802" y="5918"/>
                    </a:cubicBezTo>
                    <a:cubicBezTo>
                      <a:pt x="16754" y="6134"/>
                      <a:pt x="16807" y="6371"/>
                      <a:pt x="16947" y="6571"/>
                    </a:cubicBezTo>
                    <a:cubicBezTo>
                      <a:pt x="17109" y="6803"/>
                      <a:pt x="17367" y="6960"/>
                      <a:pt x="17653" y="6998"/>
                    </a:cubicBezTo>
                    <a:cubicBezTo>
                      <a:pt x="18500" y="7111"/>
                      <a:pt x="19218" y="6632"/>
                      <a:pt x="19363" y="5849"/>
                    </a:cubicBezTo>
                    <a:cubicBezTo>
                      <a:pt x="19444" y="5406"/>
                      <a:pt x="19341" y="4963"/>
                      <a:pt x="19072" y="4590"/>
                    </a:cubicBezTo>
                    <a:cubicBezTo>
                      <a:pt x="18765" y="4169"/>
                      <a:pt x="18290" y="3899"/>
                      <a:pt x="17724" y="3824"/>
                    </a:cubicBezTo>
                    <a:cubicBezTo>
                      <a:pt x="16441" y="3656"/>
                      <a:pt x="15308" y="4434"/>
                      <a:pt x="15087" y="5633"/>
                    </a:cubicBezTo>
                    <a:cubicBezTo>
                      <a:pt x="14936" y="6443"/>
                      <a:pt x="15184" y="7339"/>
                      <a:pt x="15756" y="8019"/>
                    </a:cubicBezTo>
                    <a:cubicBezTo>
                      <a:pt x="16333" y="8710"/>
                      <a:pt x="17164" y="9094"/>
                      <a:pt x="18096" y="9094"/>
                    </a:cubicBezTo>
                    <a:cubicBezTo>
                      <a:pt x="19789" y="9094"/>
                      <a:pt x="21589" y="7890"/>
                      <a:pt x="21589" y="5665"/>
                    </a:cubicBezTo>
                    <a:cubicBezTo>
                      <a:pt x="21600" y="4574"/>
                      <a:pt x="21212" y="3586"/>
                      <a:pt x="20501" y="2884"/>
                    </a:cubicBezTo>
                    <a:cubicBezTo>
                      <a:pt x="19859" y="2247"/>
                      <a:pt x="19002" y="1879"/>
                      <a:pt x="18015" y="1814"/>
                    </a:cubicBezTo>
                    <a:cubicBezTo>
                      <a:pt x="18830" y="1614"/>
                      <a:pt x="19432" y="880"/>
                      <a:pt x="19432" y="0"/>
                    </a:cubicBezTo>
                    <a:lnTo>
                      <a:pt x="2169" y="0"/>
                    </a:lnTo>
                    <a:close/>
                  </a:path>
                </a:pathLst>
              </a:custGeom>
              <a:noFill/>
              <a:ln>
                <a:noFill/>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noAutofit/>
              </a:bodyPr>
              <a:lstStyle>
                <a:lvl1pPr>
                  <a:defRPr sz="3200">
                    <a:effectLst>
                      <a:outerShdw blurRad="63500" dist="25400" dir="2700000" rotWithShape="0">
                        <a:srgbClr val="000000">
                          <a:alpha val="70000"/>
                        </a:srgbClr>
                      </a:outerShdw>
                    </a:effectLst>
                  </a:defRPr>
                </a:lvl1pPr>
              </a:lstStyle>
              <a:p>
                <a:pPr algn="ctr" defTabSz="380977" hangingPunct="0"/>
                <a:r>
                  <a:rPr kern="0">
                    <a:solidFill>
                      <a:srgbClr val="FFFFFF"/>
                    </a:solidFill>
                    <a:sym typeface="Marker Felt"/>
                  </a:rPr>
                  <a:t>Detector Technologies</a:t>
                </a:r>
              </a:p>
            </p:txBody>
          </p:sp>
          <p:pic>
            <p:nvPicPr>
              <p:cNvPr id="214" name="Detector Technologies Detector Technologies" descr="Detector Technologies Detector Technologies"/>
              <p:cNvPicPr>
                <a:picLocks/>
              </p:cNvPicPr>
              <p:nvPr/>
            </p:nvPicPr>
            <p:blipFill>
              <a:blip r:embed="rId2"/>
              <a:stretch>
                <a:fillRect/>
              </a:stretch>
            </p:blipFill>
            <p:spPr>
              <a:xfrm>
                <a:off x="25400" y="-268329"/>
                <a:ext cx="3897636" cy="3893694"/>
              </a:xfrm>
              <a:prstGeom prst="rect">
                <a:avLst/>
              </a:prstGeom>
              <a:effectLst/>
            </p:spPr>
          </p:pic>
        </p:grpSp>
        <p:sp>
          <p:nvSpPr>
            <p:cNvPr id="3" name="Rectangle 2"/>
            <p:cNvSpPr/>
            <p:nvPr/>
          </p:nvSpPr>
          <p:spPr>
            <a:xfrm>
              <a:off x="374243" y="4201281"/>
              <a:ext cx="8374566" cy="2246769"/>
            </a:xfrm>
            <a:prstGeom prst="rect">
              <a:avLst/>
            </a:prstGeom>
          </p:spPr>
          <p:txBody>
            <a:bodyPr wrap="square">
              <a:spAutoFit/>
            </a:bodyPr>
            <a:lstStyle/>
            <a:p>
              <a:r>
                <a:rPr lang="en-US" sz="2800" dirty="0">
                  <a:solidFill>
                    <a:schemeClr val="bg1"/>
                  </a:solidFill>
                  <a:latin typeface="Calibri" panose="020F0502020204030204" pitchFamily="34" charset="0"/>
                  <a:cs typeface="Calibri" panose="020F0502020204030204" pitchFamily="34" charset="0"/>
                </a:rPr>
                <a:t>Development of novel particle detectors, in particular compact forward calorimeter developed in the FCAL collaboration, pixel detectors based on GaAs sensors and MPGD detectors (</a:t>
              </a:r>
              <a:r>
                <a:rPr lang="en-US" sz="2800" dirty="0" err="1">
                  <a:solidFill>
                    <a:schemeClr val="bg1"/>
                  </a:solidFill>
                  <a:latin typeface="Calibri" panose="020F0502020204030204" pitchFamily="34" charset="0"/>
                  <a:cs typeface="Calibri" panose="020F0502020204030204" pitchFamily="34" charset="0"/>
                </a:rPr>
                <a:t>Micromegas</a:t>
              </a:r>
              <a:r>
                <a:rPr lang="en-US" sz="2800" dirty="0">
                  <a:solidFill>
                    <a:schemeClr val="bg1"/>
                  </a:solidFill>
                  <a:latin typeface="Calibri" panose="020F0502020204030204" pitchFamily="34" charset="0"/>
                  <a:cs typeface="Calibri" panose="020F0502020204030204" pitchFamily="34" charset="0"/>
                </a:rPr>
                <a:t>, RPC, </a:t>
              </a:r>
              <a:r>
                <a:rPr lang="en-US" sz="2800" dirty="0" err="1">
                  <a:solidFill>
                    <a:schemeClr val="bg1"/>
                  </a:solidFill>
                  <a:latin typeface="Calibri" panose="020F0502020204030204" pitchFamily="34" charset="0"/>
                  <a:cs typeface="Calibri" panose="020F0502020204030204" pitchFamily="34" charset="0"/>
                </a:rPr>
                <a:t>etc</a:t>
              </a:r>
              <a:r>
                <a:rPr lang="en-US" sz="2800" dirty="0">
                  <a:solidFill>
                    <a:schemeClr val="bg1"/>
                  </a:solidFill>
                  <a:latin typeface="Calibri" panose="020F0502020204030204" pitchFamily="34" charset="0"/>
                  <a:cs typeface="Calibri" panose="020F0502020204030204" pitchFamily="34" charset="0"/>
                </a:rPr>
                <a:t>) which are currently developed in JINR. </a:t>
              </a:r>
            </a:p>
          </p:txBody>
        </p:sp>
      </p:grpSp>
    </p:spTree>
    <p:extLst>
      <p:ext uri="{BB962C8B-B14F-4D97-AF65-F5344CB8AC3E}">
        <p14:creationId xmlns:p14="http://schemas.microsoft.com/office/powerpoint/2010/main" val="3538821233"/>
      </p:ext>
    </p:extLst>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 xmlns:a16="http://schemas.microsoft.com/office/drawing/2014/main" id="{534278F2-9478-4533-A521-21D573FB7CAA}"/>
              </a:ext>
            </a:extLst>
          </p:cNvPr>
          <p:cNvPicPr>
            <a:picLocks noChangeAspect="1"/>
          </p:cNvPicPr>
          <p:nvPr/>
        </p:nvPicPr>
        <p:blipFill>
          <a:blip r:embed="rId2"/>
          <a:stretch>
            <a:fillRect/>
          </a:stretch>
        </p:blipFill>
        <p:spPr>
          <a:xfrm>
            <a:off x="1128387" y="1106148"/>
            <a:ext cx="9525527" cy="5751901"/>
          </a:xfrm>
          <a:prstGeom prst="rect">
            <a:avLst/>
          </a:prstGeom>
        </p:spPr>
      </p:pic>
      <p:pic>
        <p:nvPicPr>
          <p:cNvPr id="5" name="DSC_5385-Pano.jpg" descr="DSC_5385-Pano.jpg"/>
          <p:cNvPicPr>
            <a:picLocks noChangeAspect="1"/>
          </p:cNvPicPr>
          <p:nvPr/>
        </p:nvPicPr>
        <p:blipFill>
          <a:blip r:embed="rId3"/>
          <a:srcRect l="22305" t="33791" r="22305" b="20146"/>
          <a:stretch>
            <a:fillRect/>
          </a:stretch>
        </p:blipFill>
        <p:spPr>
          <a:xfrm>
            <a:off x="67" y="-123865"/>
            <a:ext cx="12191933" cy="1230013"/>
          </a:xfrm>
          <a:prstGeom prst="rect">
            <a:avLst/>
          </a:prstGeom>
          <a:ln w="88900">
            <a:miter lim="400000"/>
          </a:ln>
        </p:spPr>
      </p:pic>
      <p:sp>
        <p:nvSpPr>
          <p:cNvPr id="7" name="Заголовок 1">
            <a:extLst>
              <a:ext uri="{FF2B5EF4-FFF2-40B4-BE49-F238E27FC236}">
                <a16:creationId xmlns="" xmlns:a16="http://schemas.microsoft.com/office/drawing/2014/main" id="{532C0B2E-A03E-49DC-B3E4-A9E4DB20C34F}"/>
              </a:ext>
            </a:extLst>
          </p:cNvPr>
          <p:cNvSpPr txBox="1">
            <a:spLocks/>
          </p:cNvSpPr>
          <p:nvPr/>
        </p:nvSpPr>
        <p:spPr>
          <a:xfrm>
            <a:off x="404750" y="222292"/>
            <a:ext cx="10972800" cy="1143000"/>
          </a:xfrm>
          <a:prstGeom prst="rect">
            <a:avLst/>
          </a:prstGeom>
        </p:spPr>
        <p:txBody>
          <a:bodyPr vert="horz" lIns="90989" tIns="45509" rIns="90989" bIns="45509" rtlCol="0" anchor="ctr">
            <a:normAutofit/>
          </a:bodyPr>
          <a:lstStyle>
            <a:lvl1pPr algn="ctr" defTabSz="910795" rtl="0" eaLnBrk="1" latinLnBrk="0" hangingPunct="1">
              <a:spcBef>
                <a:spcPct val="0"/>
              </a:spcBef>
              <a:buNone/>
              <a:defRPr sz="4400" kern="1200">
                <a:solidFill>
                  <a:schemeClr val="tx1"/>
                </a:solidFill>
                <a:latin typeface="+mj-lt"/>
                <a:ea typeface="+mj-ea"/>
                <a:cs typeface="+mj-cs"/>
              </a:defRPr>
            </a:lvl1pPr>
          </a:lstStyle>
          <a:p>
            <a:r>
              <a:rPr lang="en-US" dirty="0">
                <a:solidFill>
                  <a:srgbClr val="FF0000"/>
                </a:solidFill>
                <a:effectLst>
                  <a:outerShdw blurRad="38100" dist="38100" dir="2700000" algn="tl">
                    <a:srgbClr val="000000">
                      <a:alpha val="43137"/>
                    </a:srgbClr>
                  </a:outerShdw>
                </a:effectLst>
              </a:rPr>
              <a:t>Baikal GVD – Flagship Experiment of JINR</a:t>
            </a:r>
            <a:endParaRPr lang="ru-RU" dirty="0">
              <a:solidFill>
                <a:srgbClr val="FF00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216251124"/>
      </p:ext>
    </p:extLst>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Номер слайда 3"/>
          <p:cNvSpPr>
            <a:spLocks noGrp="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61D42CC1-112A-4F9B-8CE7-13F0C21BCB66}" type="slidenum">
              <a:rPr lang="ru-RU" altLang="ru-RU" sz="1400">
                <a:solidFill>
                  <a:srgbClr val="000000"/>
                </a:solidFill>
              </a:rPr>
              <a:pPr>
                <a:spcBef>
                  <a:spcPct val="0"/>
                </a:spcBef>
                <a:buFontTx/>
                <a:buNone/>
              </a:pPr>
              <a:t>25</a:t>
            </a:fld>
            <a:endParaRPr lang="ru-RU" altLang="ru-RU" sz="1400">
              <a:solidFill>
                <a:srgbClr val="000000"/>
              </a:solidFill>
            </a:endParaRPr>
          </a:p>
        </p:txBody>
      </p:sp>
      <p:pic>
        <p:nvPicPr>
          <p:cNvPr id="114691" name="Изображение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49293" y="231775"/>
            <a:ext cx="11421533" cy="649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683679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3" name="Accelerator Physics &amp; Technologies. MT"/>
          <p:cNvSpPr txBox="1">
            <a:spLocks noGrp="1"/>
          </p:cNvSpPr>
          <p:nvPr>
            <p:ph type="title" idx="4294967295"/>
          </p:nvPr>
        </p:nvSpPr>
        <p:spPr>
          <a:xfrm>
            <a:off x="157163" y="142875"/>
            <a:ext cx="12034837" cy="849313"/>
          </a:xfrm>
          <a:prstGeom prst="rect">
            <a:avLst/>
          </a:prstGeom>
        </p:spPr>
        <p:txBody>
          <a:bodyPr>
            <a:noAutofit/>
          </a:bodyPr>
          <a:lstStyle>
            <a:lvl1pPr defTabSz="402336">
              <a:defRPr sz="6336"/>
            </a:lvl1pPr>
          </a:lstStyle>
          <a:p>
            <a:r>
              <a:rPr sz="4400" dirty="0"/>
              <a:t>Accelerator Physics &amp; Technologies. MT</a:t>
            </a:r>
          </a:p>
        </p:txBody>
      </p:sp>
      <p:graphicFrame>
        <p:nvGraphicFramePr>
          <p:cNvPr id="274" name="Таблица"/>
          <p:cNvGraphicFramePr/>
          <p:nvPr>
            <p:extLst>
              <p:ext uri="{D42A27DB-BD31-4B8C-83A1-F6EECF244321}">
                <p14:modId xmlns:p14="http://schemas.microsoft.com/office/powerpoint/2010/main" val="573678667"/>
              </p:ext>
            </p:extLst>
          </p:nvPr>
        </p:nvGraphicFramePr>
        <p:xfrm>
          <a:off x="198562" y="1517071"/>
          <a:ext cx="11794877" cy="4177476"/>
        </p:xfrm>
        <a:graphic>
          <a:graphicData uri="http://schemas.openxmlformats.org/drawingml/2006/table">
            <a:tbl>
              <a:tblPr firstRow="1" bandRow="1"/>
              <a:tblGrid>
                <a:gridCol w="1160376">
                  <a:extLst>
                    <a:ext uri="{9D8B030D-6E8A-4147-A177-3AD203B41FA5}">
                      <a16:colId xmlns="" xmlns:a16="http://schemas.microsoft.com/office/drawing/2014/main" val="20000"/>
                    </a:ext>
                  </a:extLst>
                </a:gridCol>
                <a:gridCol w="531697">
                  <a:extLst>
                    <a:ext uri="{9D8B030D-6E8A-4147-A177-3AD203B41FA5}">
                      <a16:colId xmlns="" xmlns:a16="http://schemas.microsoft.com/office/drawing/2014/main" val="20001"/>
                    </a:ext>
                  </a:extLst>
                </a:gridCol>
                <a:gridCol w="530209">
                  <a:extLst>
                    <a:ext uri="{9D8B030D-6E8A-4147-A177-3AD203B41FA5}">
                      <a16:colId xmlns="" xmlns:a16="http://schemas.microsoft.com/office/drawing/2014/main" val="20002"/>
                    </a:ext>
                  </a:extLst>
                </a:gridCol>
                <a:gridCol w="525848">
                  <a:extLst>
                    <a:ext uri="{9D8B030D-6E8A-4147-A177-3AD203B41FA5}">
                      <a16:colId xmlns="" xmlns:a16="http://schemas.microsoft.com/office/drawing/2014/main" val="20003"/>
                    </a:ext>
                  </a:extLst>
                </a:gridCol>
                <a:gridCol w="532591">
                  <a:extLst>
                    <a:ext uri="{9D8B030D-6E8A-4147-A177-3AD203B41FA5}">
                      <a16:colId xmlns="" xmlns:a16="http://schemas.microsoft.com/office/drawing/2014/main" val="20004"/>
                    </a:ext>
                  </a:extLst>
                </a:gridCol>
                <a:gridCol w="529840">
                  <a:extLst>
                    <a:ext uri="{9D8B030D-6E8A-4147-A177-3AD203B41FA5}">
                      <a16:colId xmlns="" xmlns:a16="http://schemas.microsoft.com/office/drawing/2014/main" val="20005"/>
                    </a:ext>
                  </a:extLst>
                </a:gridCol>
                <a:gridCol w="526725">
                  <a:extLst>
                    <a:ext uri="{9D8B030D-6E8A-4147-A177-3AD203B41FA5}">
                      <a16:colId xmlns="" xmlns:a16="http://schemas.microsoft.com/office/drawing/2014/main" val="20006"/>
                    </a:ext>
                  </a:extLst>
                </a:gridCol>
                <a:gridCol w="532166">
                  <a:extLst>
                    <a:ext uri="{9D8B030D-6E8A-4147-A177-3AD203B41FA5}">
                      <a16:colId xmlns="" xmlns:a16="http://schemas.microsoft.com/office/drawing/2014/main" val="20007"/>
                    </a:ext>
                  </a:extLst>
                </a:gridCol>
                <a:gridCol w="529748">
                  <a:extLst>
                    <a:ext uri="{9D8B030D-6E8A-4147-A177-3AD203B41FA5}">
                      <a16:colId xmlns="" xmlns:a16="http://schemas.microsoft.com/office/drawing/2014/main" val="20008"/>
                    </a:ext>
                  </a:extLst>
                </a:gridCol>
                <a:gridCol w="528307">
                  <a:extLst>
                    <a:ext uri="{9D8B030D-6E8A-4147-A177-3AD203B41FA5}">
                      <a16:colId xmlns="" xmlns:a16="http://schemas.microsoft.com/office/drawing/2014/main" val="20009"/>
                    </a:ext>
                  </a:extLst>
                </a:gridCol>
                <a:gridCol w="532585">
                  <a:extLst>
                    <a:ext uri="{9D8B030D-6E8A-4147-A177-3AD203B41FA5}">
                      <a16:colId xmlns="" xmlns:a16="http://schemas.microsoft.com/office/drawing/2014/main" val="20010"/>
                    </a:ext>
                  </a:extLst>
                </a:gridCol>
                <a:gridCol w="528895">
                  <a:extLst>
                    <a:ext uri="{9D8B030D-6E8A-4147-A177-3AD203B41FA5}">
                      <a16:colId xmlns="" xmlns:a16="http://schemas.microsoft.com/office/drawing/2014/main" val="20011"/>
                    </a:ext>
                  </a:extLst>
                </a:gridCol>
                <a:gridCol w="529391">
                  <a:extLst>
                    <a:ext uri="{9D8B030D-6E8A-4147-A177-3AD203B41FA5}">
                      <a16:colId xmlns="" xmlns:a16="http://schemas.microsoft.com/office/drawing/2014/main" val="20012"/>
                    </a:ext>
                  </a:extLst>
                </a:gridCol>
                <a:gridCol w="529024">
                  <a:extLst>
                    <a:ext uri="{9D8B030D-6E8A-4147-A177-3AD203B41FA5}">
                      <a16:colId xmlns="" xmlns:a16="http://schemas.microsoft.com/office/drawing/2014/main" val="20013"/>
                    </a:ext>
                  </a:extLst>
                </a:gridCol>
                <a:gridCol w="532265">
                  <a:extLst>
                    <a:ext uri="{9D8B030D-6E8A-4147-A177-3AD203B41FA5}">
                      <a16:colId xmlns="" xmlns:a16="http://schemas.microsoft.com/office/drawing/2014/main" val="20014"/>
                    </a:ext>
                  </a:extLst>
                </a:gridCol>
                <a:gridCol w="3215210">
                  <a:extLst>
                    <a:ext uri="{9D8B030D-6E8A-4147-A177-3AD203B41FA5}">
                      <a16:colId xmlns="" xmlns:a16="http://schemas.microsoft.com/office/drawing/2014/main" val="20015"/>
                    </a:ext>
                  </a:extLst>
                </a:gridCol>
              </a:tblGrid>
              <a:tr h="653820">
                <a:tc>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24</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25</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26</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27</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28</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29</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30</a:t>
                      </a:r>
                    </a:p>
                  </a:txBody>
                  <a:tcPr marL="47625" marR="47625" marT="35719" marB="35719" anchor="ctr" horzOverflow="overflow"/>
                </a:tc>
                <a:tc hMerge="1">
                  <a:txBody>
                    <a:bodyPr/>
                    <a:lstStyle/>
                    <a:p>
                      <a:endParaRPr lang="de-DE"/>
                    </a:p>
                  </a:txBody>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Main physics goal
Budget, USD</a:t>
                      </a:r>
                    </a:p>
                  </a:txBody>
                  <a:tcPr marL="47625" marR="47625" marT="35719" marB="35719" anchor="ctr" horzOverflow="overflow"/>
                </a:tc>
                <a:extLst>
                  <a:ext uri="{0D108BD9-81ED-4DB2-BD59-A6C34878D82A}">
                    <a16:rowId xmlns="" xmlns:a16="http://schemas.microsoft.com/office/drawing/2014/main" val="10000"/>
                  </a:ext>
                </a:extLst>
              </a:tr>
              <a:tr h="350044">
                <a:tc row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ATLAS
&amp; CMS</a:t>
                      </a:r>
                    </a:p>
                  </a:txBody>
                  <a:tcPr marL="47625" marR="47625" marT="35719" marB="35719" anchor="ctr" horzOverflow="overflow"/>
                </a:tc>
                <a:tc rowSpan="2" gridSpan="5">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LS3 upgrade</a:t>
                      </a:r>
                    </a:p>
                  </a:txBody>
                  <a:tcPr marL="47625" marR="47625" marT="35719" marB="35719" anchor="ctr" horzOverflow="overflow">
                    <a:solidFill>
                      <a:schemeClr val="accent3"/>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gridSpan="7">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RUN4</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LS4</a:t>
                      </a:r>
                    </a:p>
                  </a:txBody>
                  <a:tcPr marL="47625" marR="47625" marT="35719" marB="35719" anchor="ctr" horzOverflow="overflow">
                    <a:solidFill>
                      <a:schemeClr val="accent3"/>
                    </a:solidFill>
                  </a:tcPr>
                </a:tc>
                <a:tc hMerge="1">
                  <a:txBody>
                    <a:bodyPr/>
                    <a:lstStyle/>
                    <a:p>
                      <a:endParaRPr lang="de-DE"/>
                    </a:p>
                  </a:txBody>
                  <a:tcPr/>
                </a:tc>
                <a:tc rowSpan="2">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 xmlns:a16="http://schemas.microsoft.com/office/drawing/2014/main" val="10001"/>
                  </a:ext>
                </a:extLst>
              </a:tr>
              <a:tr h="835819">
                <a:tc vMerge="1">
                  <a:txBody>
                    <a:bodyPr/>
                    <a:lstStyle/>
                    <a:p>
                      <a:endParaRPr lang="de-DE"/>
                    </a:p>
                  </a:txBody>
                  <a:tcPr/>
                </a:tc>
                <a:tc gridSpan="5"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gridSpan="9">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LS4, LS5 R&amp;D</a:t>
                      </a:r>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2"/>
                  </a:ext>
                </a:extLst>
              </a:tr>
              <a:tr h="1185863">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Future Colliders</a:t>
                      </a:r>
                    </a:p>
                  </a:txBody>
                  <a:tcPr marL="47625" marR="47625" marT="35719" marB="35719" anchor="ctr" horzOverflow="overflow"/>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4"/>
                    </a:solidFill>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gridSpan="7">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 xmlns:a16="http://schemas.microsoft.com/office/drawing/2014/main" val="10003"/>
                  </a:ext>
                </a:extLst>
              </a:tr>
              <a:tr h="1151930">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NICA-SPD</a:t>
                      </a:r>
                    </a:p>
                  </a:txBody>
                  <a:tcPr marL="47625" marR="47625" marT="35719" marB="35719" anchor="ctr" horzOverflow="overflow"/>
                </a:tc>
                <a:tc grid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TMD PDF,
21M</a:t>
                      </a:r>
                    </a:p>
                  </a:txBody>
                  <a:tcPr marL="47625" marR="47625" marT="35719" marB="35719" anchor="ctr" horzOverflow="overflow"/>
                </a:tc>
                <a:extLst>
                  <a:ext uri="{0D108BD9-81ED-4DB2-BD59-A6C34878D82A}">
                    <a16:rowId xmlns="" xmlns:a16="http://schemas.microsoft.com/office/drawing/2014/main" val="10004"/>
                  </a:ext>
                </a:extLst>
              </a:tr>
            </a:tbl>
          </a:graphicData>
        </a:graphic>
      </p:graphicFrame>
      <p:graphicFrame>
        <p:nvGraphicFramePr>
          <p:cNvPr id="275" name="Таблица"/>
          <p:cNvGraphicFramePr/>
          <p:nvPr>
            <p:extLst>
              <p:ext uri="{D42A27DB-BD31-4B8C-83A1-F6EECF244321}">
                <p14:modId xmlns:p14="http://schemas.microsoft.com/office/powerpoint/2010/main" val="3397884445"/>
              </p:ext>
            </p:extLst>
          </p:nvPr>
        </p:nvGraphicFramePr>
        <p:xfrm>
          <a:off x="318879" y="5968008"/>
          <a:ext cx="11554240" cy="727304"/>
        </p:xfrm>
        <a:graphic>
          <a:graphicData uri="http://schemas.openxmlformats.org/drawingml/2006/table">
            <a:tbl>
              <a:tblPr bandRow="1"/>
              <a:tblGrid>
                <a:gridCol w="2310848">
                  <a:extLst>
                    <a:ext uri="{9D8B030D-6E8A-4147-A177-3AD203B41FA5}">
                      <a16:colId xmlns="" xmlns:a16="http://schemas.microsoft.com/office/drawing/2014/main" val="20000"/>
                    </a:ext>
                  </a:extLst>
                </a:gridCol>
                <a:gridCol w="2310848">
                  <a:extLst>
                    <a:ext uri="{9D8B030D-6E8A-4147-A177-3AD203B41FA5}">
                      <a16:colId xmlns="" xmlns:a16="http://schemas.microsoft.com/office/drawing/2014/main" val="20001"/>
                    </a:ext>
                  </a:extLst>
                </a:gridCol>
                <a:gridCol w="2310848">
                  <a:extLst>
                    <a:ext uri="{9D8B030D-6E8A-4147-A177-3AD203B41FA5}">
                      <a16:colId xmlns="" xmlns:a16="http://schemas.microsoft.com/office/drawing/2014/main" val="20002"/>
                    </a:ext>
                  </a:extLst>
                </a:gridCol>
                <a:gridCol w="2310848">
                  <a:extLst>
                    <a:ext uri="{9D8B030D-6E8A-4147-A177-3AD203B41FA5}">
                      <a16:colId xmlns="" xmlns:a16="http://schemas.microsoft.com/office/drawing/2014/main" val="20003"/>
                    </a:ext>
                  </a:extLst>
                </a:gridCol>
                <a:gridCol w="2310848">
                  <a:extLst>
                    <a:ext uri="{9D8B030D-6E8A-4147-A177-3AD203B41FA5}">
                      <a16:colId xmlns="" xmlns:a16="http://schemas.microsoft.com/office/drawing/2014/main" val="20004"/>
                    </a:ext>
                  </a:extLst>
                </a:gridCol>
              </a:tblGrid>
              <a:tr h="727304">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734930485"/>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7" name="Accelerator Physics &amp; Technologies. LT"/>
          <p:cNvSpPr txBox="1">
            <a:spLocks noGrp="1"/>
          </p:cNvSpPr>
          <p:nvPr>
            <p:ph type="title" idx="4294967295"/>
          </p:nvPr>
        </p:nvSpPr>
        <p:spPr>
          <a:xfrm>
            <a:off x="157163" y="142875"/>
            <a:ext cx="12034837" cy="849313"/>
          </a:xfrm>
          <a:prstGeom prst="rect">
            <a:avLst/>
          </a:prstGeom>
        </p:spPr>
        <p:txBody>
          <a:bodyPr>
            <a:noAutofit/>
          </a:bodyPr>
          <a:lstStyle>
            <a:lvl1pPr defTabSz="416052">
              <a:defRPr sz="6552"/>
            </a:lvl1pPr>
          </a:lstStyle>
          <a:p>
            <a:r>
              <a:rPr sz="4800" dirty="0"/>
              <a:t>Accelerator Physics &amp; Technologies. LT</a:t>
            </a:r>
          </a:p>
        </p:txBody>
      </p:sp>
      <p:graphicFrame>
        <p:nvGraphicFramePr>
          <p:cNvPr id="278" name="Таблица"/>
          <p:cNvGraphicFramePr/>
          <p:nvPr>
            <p:extLst>
              <p:ext uri="{D42A27DB-BD31-4B8C-83A1-F6EECF244321}">
                <p14:modId xmlns:p14="http://schemas.microsoft.com/office/powerpoint/2010/main" val="493430054"/>
              </p:ext>
            </p:extLst>
          </p:nvPr>
        </p:nvGraphicFramePr>
        <p:xfrm>
          <a:off x="318879" y="5968008"/>
          <a:ext cx="11554240" cy="727304"/>
        </p:xfrm>
        <a:graphic>
          <a:graphicData uri="http://schemas.openxmlformats.org/drawingml/2006/table">
            <a:tbl>
              <a:tblPr bandRow="1"/>
              <a:tblGrid>
                <a:gridCol w="2310848">
                  <a:extLst>
                    <a:ext uri="{9D8B030D-6E8A-4147-A177-3AD203B41FA5}">
                      <a16:colId xmlns="" xmlns:a16="http://schemas.microsoft.com/office/drawing/2014/main" val="20000"/>
                    </a:ext>
                  </a:extLst>
                </a:gridCol>
                <a:gridCol w="2310848">
                  <a:extLst>
                    <a:ext uri="{9D8B030D-6E8A-4147-A177-3AD203B41FA5}">
                      <a16:colId xmlns="" xmlns:a16="http://schemas.microsoft.com/office/drawing/2014/main" val="20001"/>
                    </a:ext>
                  </a:extLst>
                </a:gridCol>
                <a:gridCol w="2310848">
                  <a:extLst>
                    <a:ext uri="{9D8B030D-6E8A-4147-A177-3AD203B41FA5}">
                      <a16:colId xmlns="" xmlns:a16="http://schemas.microsoft.com/office/drawing/2014/main" val="20002"/>
                    </a:ext>
                  </a:extLst>
                </a:gridCol>
                <a:gridCol w="2310848">
                  <a:extLst>
                    <a:ext uri="{9D8B030D-6E8A-4147-A177-3AD203B41FA5}">
                      <a16:colId xmlns="" xmlns:a16="http://schemas.microsoft.com/office/drawing/2014/main" val="20003"/>
                    </a:ext>
                  </a:extLst>
                </a:gridCol>
                <a:gridCol w="2310848">
                  <a:extLst>
                    <a:ext uri="{9D8B030D-6E8A-4147-A177-3AD203B41FA5}">
                      <a16:colId xmlns="" xmlns:a16="http://schemas.microsoft.com/office/drawing/2014/main" val="20004"/>
                    </a:ext>
                  </a:extLst>
                </a:gridCol>
              </a:tblGrid>
              <a:tr h="727304">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dirty="0">
                          <a:solidFill>
                            <a:srgbClr val="FFFFFF"/>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 xmlns:a16="http://schemas.microsoft.com/office/drawing/2014/main" val="10000"/>
                  </a:ext>
                </a:extLst>
              </a:tr>
            </a:tbl>
          </a:graphicData>
        </a:graphic>
      </p:graphicFrame>
      <p:graphicFrame>
        <p:nvGraphicFramePr>
          <p:cNvPr id="279" name="Таблица"/>
          <p:cNvGraphicFramePr/>
          <p:nvPr>
            <p:extLst>
              <p:ext uri="{D42A27DB-BD31-4B8C-83A1-F6EECF244321}">
                <p14:modId xmlns:p14="http://schemas.microsoft.com/office/powerpoint/2010/main" val="862163950"/>
              </p:ext>
            </p:extLst>
          </p:nvPr>
        </p:nvGraphicFramePr>
        <p:xfrm>
          <a:off x="198562" y="1570358"/>
          <a:ext cx="11794877" cy="4177476"/>
        </p:xfrm>
        <a:graphic>
          <a:graphicData uri="http://schemas.openxmlformats.org/drawingml/2006/table">
            <a:tbl>
              <a:tblPr firstRow="1" bandRow="1"/>
              <a:tblGrid>
                <a:gridCol w="1160376">
                  <a:extLst>
                    <a:ext uri="{9D8B030D-6E8A-4147-A177-3AD203B41FA5}">
                      <a16:colId xmlns="" xmlns:a16="http://schemas.microsoft.com/office/drawing/2014/main" val="20000"/>
                    </a:ext>
                  </a:extLst>
                </a:gridCol>
                <a:gridCol w="531697">
                  <a:extLst>
                    <a:ext uri="{9D8B030D-6E8A-4147-A177-3AD203B41FA5}">
                      <a16:colId xmlns="" xmlns:a16="http://schemas.microsoft.com/office/drawing/2014/main" val="20001"/>
                    </a:ext>
                  </a:extLst>
                </a:gridCol>
                <a:gridCol w="530209">
                  <a:extLst>
                    <a:ext uri="{9D8B030D-6E8A-4147-A177-3AD203B41FA5}">
                      <a16:colId xmlns="" xmlns:a16="http://schemas.microsoft.com/office/drawing/2014/main" val="20002"/>
                    </a:ext>
                  </a:extLst>
                </a:gridCol>
                <a:gridCol w="525848">
                  <a:extLst>
                    <a:ext uri="{9D8B030D-6E8A-4147-A177-3AD203B41FA5}">
                      <a16:colId xmlns="" xmlns:a16="http://schemas.microsoft.com/office/drawing/2014/main" val="20003"/>
                    </a:ext>
                  </a:extLst>
                </a:gridCol>
                <a:gridCol w="532591">
                  <a:extLst>
                    <a:ext uri="{9D8B030D-6E8A-4147-A177-3AD203B41FA5}">
                      <a16:colId xmlns="" xmlns:a16="http://schemas.microsoft.com/office/drawing/2014/main" val="20004"/>
                    </a:ext>
                  </a:extLst>
                </a:gridCol>
                <a:gridCol w="529840">
                  <a:extLst>
                    <a:ext uri="{9D8B030D-6E8A-4147-A177-3AD203B41FA5}">
                      <a16:colId xmlns="" xmlns:a16="http://schemas.microsoft.com/office/drawing/2014/main" val="20005"/>
                    </a:ext>
                  </a:extLst>
                </a:gridCol>
                <a:gridCol w="526725">
                  <a:extLst>
                    <a:ext uri="{9D8B030D-6E8A-4147-A177-3AD203B41FA5}">
                      <a16:colId xmlns="" xmlns:a16="http://schemas.microsoft.com/office/drawing/2014/main" val="20006"/>
                    </a:ext>
                  </a:extLst>
                </a:gridCol>
                <a:gridCol w="532166">
                  <a:extLst>
                    <a:ext uri="{9D8B030D-6E8A-4147-A177-3AD203B41FA5}">
                      <a16:colId xmlns="" xmlns:a16="http://schemas.microsoft.com/office/drawing/2014/main" val="20007"/>
                    </a:ext>
                  </a:extLst>
                </a:gridCol>
                <a:gridCol w="529748">
                  <a:extLst>
                    <a:ext uri="{9D8B030D-6E8A-4147-A177-3AD203B41FA5}">
                      <a16:colId xmlns="" xmlns:a16="http://schemas.microsoft.com/office/drawing/2014/main" val="20008"/>
                    </a:ext>
                  </a:extLst>
                </a:gridCol>
                <a:gridCol w="528307">
                  <a:extLst>
                    <a:ext uri="{9D8B030D-6E8A-4147-A177-3AD203B41FA5}">
                      <a16:colId xmlns="" xmlns:a16="http://schemas.microsoft.com/office/drawing/2014/main" val="20009"/>
                    </a:ext>
                  </a:extLst>
                </a:gridCol>
                <a:gridCol w="532585">
                  <a:extLst>
                    <a:ext uri="{9D8B030D-6E8A-4147-A177-3AD203B41FA5}">
                      <a16:colId xmlns="" xmlns:a16="http://schemas.microsoft.com/office/drawing/2014/main" val="20010"/>
                    </a:ext>
                  </a:extLst>
                </a:gridCol>
                <a:gridCol w="528895">
                  <a:extLst>
                    <a:ext uri="{9D8B030D-6E8A-4147-A177-3AD203B41FA5}">
                      <a16:colId xmlns="" xmlns:a16="http://schemas.microsoft.com/office/drawing/2014/main" val="20011"/>
                    </a:ext>
                  </a:extLst>
                </a:gridCol>
                <a:gridCol w="529391">
                  <a:extLst>
                    <a:ext uri="{9D8B030D-6E8A-4147-A177-3AD203B41FA5}">
                      <a16:colId xmlns="" xmlns:a16="http://schemas.microsoft.com/office/drawing/2014/main" val="20012"/>
                    </a:ext>
                  </a:extLst>
                </a:gridCol>
                <a:gridCol w="529024">
                  <a:extLst>
                    <a:ext uri="{9D8B030D-6E8A-4147-A177-3AD203B41FA5}">
                      <a16:colId xmlns="" xmlns:a16="http://schemas.microsoft.com/office/drawing/2014/main" val="20013"/>
                    </a:ext>
                  </a:extLst>
                </a:gridCol>
                <a:gridCol w="532265">
                  <a:extLst>
                    <a:ext uri="{9D8B030D-6E8A-4147-A177-3AD203B41FA5}">
                      <a16:colId xmlns="" xmlns:a16="http://schemas.microsoft.com/office/drawing/2014/main" val="20014"/>
                    </a:ext>
                  </a:extLst>
                </a:gridCol>
                <a:gridCol w="3215210">
                  <a:extLst>
                    <a:ext uri="{9D8B030D-6E8A-4147-A177-3AD203B41FA5}">
                      <a16:colId xmlns="" xmlns:a16="http://schemas.microsoft.com/office/drawing/2014/main" val="20015"/>
                    </a:ext>
                  </a:extLst>
                </a:gridCol>
              </a:tblGrid>
              <a:tr h="653820">
                <a:tc>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31</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32</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33</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34</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35</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36</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37</a:t>
                      </a:r>
                    </a:p>
                  </a:txBody>
                  <a:tcPr marL="47625" marR="47625" marT="35719" marB="35719" anchor="ctr" horzOverflow="overflow"/>
                </a:tc>
                <a:tc hMerge="1">
                  <a:txBody>
                    <a:bodyPr/>
                    <a:lstStyle/>
                    <a:p>
                      <a:endParaRPr lang="de-DE"/>
                    </a:p>
                  </a:txBody>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Main physics goal
Budget, USD</a:t>
                      </a:r>
                    </a:p>
                  </a:txBody>
                  <a:tcPr marL="47625" marR="47625" marT="35719" marB="35719" anchor="ctr" horzOverflow="overflow"/>
                </a:tc>
                <a:extLst>
                  <a:ext uri="{0D108BD9-81ED-4DB2-BD59-A6C34878D82A}">
                    <a16:rowId xmlns="" xmlns:a16="http://schemas.microsoft.com/office/drawing/2014/main" val="10000"/>
                  </a:ext>
                </a:extLst>
              </a:tr>
              <a:tr h="350044">
                <a:tc row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ATLAS
&amp; CMS</a:t>
                      </a:r>
                    </a:p>
                  </a:txBody>
                  <a:tcPr marL="47625" marR="47625" marT="35719" marB="35719" anchor="ctr" horzOverflow="overflow"/>
                </a:tc>
                <a:tc gridSpan="8">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RUN5</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gridSpan="2">
                  <a:txBody>
                    <a:bodyPr/>
                    <a:lstStyle/>
                    <a:p>
                      <a:pPr defTabSz="914400">
                        <a:tabLst>
                          <a:tab pos="1295400" algn="l"/>
                        </a:tabLst>
                        <a:defRPr>
                          <a:solidFill>
                            <a:srgbClr val="000000"/>
                          </a:solidFill>
                        </a:defRPr>
                      </a:pPr>
                      <a:r>
                        <a:rPr sz="1800" dirty="0">
                          <a:solidFill>
                            <a:srgbClr val="FFFFFF"/>
                          </a:solidFill>
                          <a:effectLst>
                            <a:outerShdw blurRad="63500" dist="3302" dir="5400000" rotWithShape="0">
                              <a:srgbClr val="000000">
                                <a:alpha val="40000"/>
                              </a:srgbClr>
                            </a:outerShdw>
                          </a:effectLst>
                        </a:rPr>
                        <a:t>  </a:t>
                      </a:r>
                      <a:r>
                        <a:rPr lang="en-US" sz="1800" dirty="0">
                          <a:solidFill>
                            <a:srgbClr val="FFFFFF"/>
                          </a:solidFill>
                          <a:effectLst>
                            <a:outerShdw blurRad="63500" dist="3302" dir="5400000" rotWithShape="0">
                              <a:srgbClr val="000000">
                                <a:alpha val="40000"/>
                              </a:srgbClr>
                            </a:outerShdw>
                          </a:effectLst>
                        </a:rPr>
                        <a:t>     </a:t>
                      </a:r>
                      <a:r>
                        <a:rPr sz="1800" dirty="0">
                          <a:solidFill>
                            <a:schemeClr val="bg2"/>
                          </a:solidFill>
                          <a:effectLst>
                            <a:outerShdw blurRad="63500" dist="3302" dir="5400000" rotWithShape="0">
                              <a:srgbClr val="000000">
                                <a:alpha val="40000"/>
                              </a:srgbClr>
                            </a:outerShdw>
                          </a:effectLst>
                        </a:rPr>
                        <a:t>LS5</a:t>
                      </a:r>
                      <a:r>
                        <a:rPr sz="1800" dirty="0">
                          <a:solidFill>
                            <a:srgbClr val="FFFFFF"/>
                          </a:solidFill>
                          <a:effectLst>
                            <a:outerShdw blurRad="63500" dist="3302" dir="5400000" rotWithShape="0">
                              <a:srgbClr val="000000">
                                <a:alpha val="40000"/>
                              </a:srgbClr>
                            </a:outerShdw>
                          </a:effectLst>
                        </a:rPr>
                        <a:t>	</a:t>
                      </a:r>
                    </a:p>
                  </a:txBody>
                  <a:tcPr marL="47625" marR="47625" marT="35719" marB="35719" anchor="ctr" horzOverflow="overflow">
                    <a:solidFill>
                      <a:schemeClr val="accent3"/>
                    </a:solidFill>
                  </a:tcPr>
                </a:tc>
                <a:tc rowSpan="2" hMerge="1">
                  <a:txBody>
                    <a:bodyPr/>
                    <a:lstStyle/>
                    <a:p>
                      <a:endParaRPr lang="de-DE"/>
                    </a:p>
                  </a:txBody>
                  <a:tcPr/>
                </a:tc>
                <a:tc rowSpan="2" gridSpan="4">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RUN6</a:t>
                      </a:r>
                    </a:p>
                  </a:txBody>
                  <a:tcPr marL="47625" marR="47625" marT="35719" marB="35719" anchor="ctr" horzOverflow="overflow">
                    <a:solidFill>
                      <a:schemeClr val="accent2"/>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 xmlns:a16="http://schemas.microsoft.com/office/drawing/2014/main" val="10001"/>
                  </a:ext>
                </a:extLst>
              </a:tr>
              <a:tr h="835819">
                <a:tc vMerge="1">
                  <a:txBody>
                    <a:bodyPr/>
                    <a:lstStyle/>
                    <a:p>
                      <a:endParaRPr lang="de-DE"/>
                    </a:p>
                  </a:txBody>
                  <a:tcPr/>
                </a:tc>
                <a:tc gridSpan="8">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LS5 R&amp;D</a:t>
                      </a:r>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vMerge="1">
                  <a:txBody>
                    <a:bodyPr/>
                    <a:lstStyle/>
                    <a:p>
                      <a:endParaRPr lang="de-DE"/>
                    </a:p>
                  </a:txBody>
                  <a:tcPr/>
                </a:tc>
                <a:tc hMerge="1" vMerge="1">
                  <a:txBody>
                    <a:bodyPr/>
                    <a:lstStyle/>
                    <a:p>
                      <a:endParaRPr lang="de-DE"/>
                    </a:p>
                  </a:txBody>
                  <a:tcPr/>
                </a:tc>
                <a:tc gridSpan="4"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2"/>
                  </a:ext>
                </a:extLst>
              </a:tr>
              <a:tr h="1185863">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Future Colliders</a:t>
                      </a:r>
                    </a:p>
                  </a:txBody>
                  <a:tcPr marL="47625" marR="47625" marT="35719" marB="35719" anchor="ctr" horzOverflow="overflow"/>
                </a:tc>
                <a:tc gridSpan="8">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Beyond the SM, precision EW and QCD
3.4M &amp; 2.8M</a:t>
                      </a:r>
                    </a:p>
                  </a:txBody>
                  <a:tcPr marL="47625" marR="47625" marT="35719" marB="35719" anchor="ctr" horzOverflow="overflow"/>
                </a:tc>
                <a:extLst>
                  <a:ext uri="{0D108BD9-81ED-4DB2-BD59-A6C34878D82A}">
                    <a16:rowId xmlns="" xmlns:a16="http://schemas.microsoft.com/office/drawing/2014/main" val="10003"/>
                  </a:ext>
                </a:extLst>
              </a:tr>
              <a:tr h="1151930">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NICA-SPD</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defRPr>
                          <a:solidFill>
                            <a:srgbClr val="000000"/>
                          </a:solidFill>
                        </a:defRPr>
                      </a:pPr>
                      <a:r>
                        <a:rPr sz="1800">
                          <a:solidFill>
                            <a:srgbClr val="FFFFFF"/>
                          </a:solidFill>
                        </a:rPr>
                        <a:t>TMD PDF,
21M</a:t>
                      </a:r>
                    </a:p>
                  </a:txBody>
                  <a:tcPr marL="47625" marR="47625" marT="35719" marB="35719" anchor="ctr" horzOverflow="overflow"/>
                </a:tc>
                <a:extLst>
                  <a:ext uri="{0D108BD9-81ED-4DB2-BD59-A6C34878D82A}">
                    <a16:rowId xmlns="" xmlns:a16="http://schemas.microsoft.com/office/drawing/2014/main" val="10004"/>
                  </a:ext>
                </a:extLst>
              </a:tr>
            </a:tbl>
          </a:graphicData>
        </a:graphic>
      </p:graphicFrame>
    </p:spTree>
    <p:extLst>
      <p:ext uri="{BB962C8B-B14F-4D97-AF65-F5344CB8AC3E}">
        <p14:creationId xmlns:p14="http://schemas.microsoft.com/office/powerpoint/2010/main" val="3162060002"/>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81" name="Neutrino Physics &amp; AstroPhysics. MT"/>
          <p:cNvSpPr txBox="1">
            <a:spLocks noGrp="1"/>
          </p:cNvSpPr>
          <p:nvPr>
            <p:ph type="title"/>
          </p:nvPr>
        </p:nvSpPr>
        <p:spPr>
          <a:xfrm>
            <a:off x="180529" y="142875"/>
            <a:ext cx="12034615" cy="849227"/>
          </a:xfrm>
          <a:prstGeom prst="rect">
            <a:avLst/>
          </a:prstGeom>
        </p:spPr>
        <p:txBody>
          <a:bodyPr>
            <a:noAutofit/>
          </a:bodyPr>
          <a:lstStyle>
            <a:lvl1pPr defTabSz="425195">
              <a:defRPr sz="6696"/>
            </a:lvl1pPr>
          </a:lstStyle>
          <a:p>
            <a:r>
              <a:rPr sz="4400" dirty="0"/>
              <a:t>Neutrino Physics &amp; </a:t>
            </a:r>
            <a:r>
              <a:rPr sz="4400" dirty="0" err="1"/>
              <a:t>AstroPhysics</a:t>
            </a:r>
            <a:r>
              <a:rPr sz="4400" dirty="0"/>
              <a:t>. MT</a:t>
            </a:r>
          </a:p>
        </p:txBody>
      </p:sp>
      <p:graphicFrame>
        <p:nvGraphicFramePr>
          <p:cNvPr id="282" name="Таблица"/>
          <p:cNvGraphicFramePr/>
          <p:nvPr>
            <p:extLst>
              <p:ext uri="{D42A27DB-BD31-4B8C-83A1-F6EECF244321}">
                <p14:modId xmlns:p14="http://schemas.microsoft.com/office/powerpoint/2010/main" val="1055761837"/>
              </p:ext>
            </p:extLst>
          </p:nvPr>
        </p:nvGraphicFramePr>
        <p:xfrm>
          <a:off x="300367" y="945053"/>
          <a:ext cx="11794877" cy="5166886"/>
        </p:xfrm>
        <a:graphic>
          <a:graphicData uri="http://schemas.openxmlformats.org/drawingml/2006/table">
            <a:tbl>
              <a:tblPr firstRow="1" bandRow="1"/>
              <a:tblGrid>
                <a:gridCol w="1160376">
                  <a:extLst>
                    <a:ext uri="{9D8B030D-6E8A-4147-A177-3AD203B41FA5}">
                      <a16:colId xmlns="" xmlns:a16="http://schemas.microsoft.com/office/drawing/2014/main" val="20000"/>
                    </a:ext>
                  </a:extLst>
                </a:gridCol>
                <a:gridCol w="531697">
                  <a:extLst>
                    <a:ext uri="{9D8B030D-6E8A-4147-A177-3AD203B41FA5}">
                      <a16:colId xmlns="" xmlns:a16="http://schemas.microsoft.com/office/drawing/2014/main" val="20001"/>
                    </a:ext>
                  </a:extLst>
                </a:gridCol>
                <a:gridCol w="530209">
                  <a:extLst>
                    <a:ext uri="{9D8B030D-6E8A-4147-A177-3AD203B41FA5}">
                      <a16:colId xmlns="" xmlns:a16="http://schemas.microsoft.com/office/drawing/2014/main" val="20002"/>
                    </a:ext>
                  </a:extLst>
                </a:gridCol>
                <a:gridCol w="525848">
                  <a:extLst>
                    <a:ext uri="{9D8B030D-6E8A-4147-A177-3AD203B41FA5}">
                      <a16:colId xmlns="" xmlns:a16="http://schemas.microsoft.com/office/drawing/2014/main" val="20003"/>
                    </a:ext>
                  </a:extLst>
                </a:gridCol>
                <a:gridCol w="532591">
                  <a:extLst>
                    <a:ext uri="{9D8B030D-6E8A-4147-A177-3AD203B41FA5}">
                      <a16:colId xmlns="" xmlns:a16="http://schemas.microsoft.com/office/drawing/2014/main" val="20004"/>
                    </a:ext>
                  </a:extLst>
                </a:gridCol>
                <a:gridCol w="529840">
                  <a:extLst>
                    <a:ext uri="{9D8B030D-6E8A-4147-A177-3AD203B41FA5}">
                      <a16:colId xmlns="" xmlns:a16="http://schemas.microsoft.com/office/drawing/2014/main" val="20005"/>
                    </a:ext>
                  </a:extLst>
                </a:gridCol>
                <a:gridCol w="526725">
                  <a:extLst>
                    <a:ext uri="{9D8B030D-6E8A-4147-A177-3AD203B41FA5}">
                      <a16:colId xmlns="" xmlns:a16="http://schemas.microsoft.com/office/drawing/2014/main" val="20006"/>
                    </a:ext>
                  </a:extLst>
                </a:gridCol>
                <a:gridCol w="532166">
                  <a:extLst>
                    <a:ext uri="{9D8B030D-6E8A-4147-A177-3AD203B41FA5}">
                      <a16:colId xmlns="" xmlns:a16="http://schemas.microsoft.com/office/drawing/2014/main" val="20007"/>
                    </a:ext>
                  </a:extLst>
                </a:gridCol>
                <a:gridCol w="529748">
                  <a:extLst>
                    <a:ext uri="{9D8B030D-6E8A-4147-A177-3AD203B41FA5}">
                      <a16:colId xmlns="" xmlns:a16="http://schemas.microsoft.com/office/drawing/2014/main" val="20008"/>
                    </a:ext>
                  </a:extLst>
                </a:gridCol>
                <a:gridCol w="528307">
                  <a:extLst>
                    <a:ext uri="{9D8B030D-6E8A-4147-A177-3AD203B41FA5}">
                      <a16:colId xmlns="" xmlns:a16="http://schemas.microsoft.com/office/drawing/2014/main" val="20009"/>
                    </a:ext>
                  </a:extLst>
                </a:gridCol>
                <a:gridCol w="532585">
                  <a:extLst>
                    <a:ext uri="{9D8B030D-6E8A-4147-A177-3AD203B41FA5}">
                      <a16:colId xmlns="" xmlns:a16="http://schemas.microsoft.com/office/drawing/2014/main" val="20010"/>
                    </a:ext>
                  </a:extLst>
                </a:gridCol>
                <a:gridCol w="528895">
                  <a:extLst>
                    <a:ext uri="{9D8B030D-6E8A-4147-A177-3AD203B41FA5}">
                      <a16:colId xmlns="" xmlns:a16="http://schemas.microsoft.com/office/drawing/2014/main" val="20011"/>
                    </a:ext>
                  </a:extLst>
                </a:gridCol>
                <a:gridCol w="529391">
                  <a:extLst>
                    <a:ext uri="{9D8B030D-6E8A-4147-A177-3AD203B41FA5}">
                      <a16:colId xmlns="" xmlns:a16="http://schemas.microsoft.com/office/drawing/2014/main" val="20012"/>
                    </a:ext>
                  </a:extLst>
                </a:gridCol>
                <a:gridCol w="529024">
                  <a:extLst>
                    <a:ext uri="{9D8B030D-6E8A-4147-A177-3AD203B41FA5}">
                      <a16:colId xmlns="" xmlns:a16="http://schemas.microsoft.com/office/drawing/2014/main" val="20013"/>
                    </a:ext>
                  </a:extLst>
                </a:gridCol>
                <a:gridCol w="532265">
                  <a:extLst>
                    <a:ext uri="{9D8B030D-6E8A-4147-A177-3AD203B41FA5}">
                      <a16:colId xmlns="" xmlns:a16="http://schemas.microsoft.com/office/drawing/2014/main" val="20014"/>
                    </a:ext>
                  </a:extLst>
                </a:gridCol>
                <a:gridCol w="3215210">
                  <a:extLst>
                    <a:ext uri="{9D8B030D-6E8A-4147-A177-3AD203B41FA5}">
                      <a16:colId xmlns="" xmlns:a16="http://schemas.microsoft.com/office/drawing/2014/main" val="20015"/>
                    </a:ext>
                  </a:extLst>
                </a:gridCol>
              </a:tblGrid>
              <a:tr h="653820">
                <a:tc>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24</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25</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26</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27</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28</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29</a:t>
                      </a:r>
                    </a:p>
                  </a:txBody>
                  <a:tcPr marL="47625" marR="47625" marT="35719" marB="35719" anchor="ctr" horzOverflow="overflow"/>
                </a:tc>
                <a:tc hMerge="1">
                  <a:txBody>
                    <a:bodyPr/>
                    <a:lstStyle/>
                    <a:p>
                      <a:endParaRPr lang="de-DE"/>
                    </a:p>
                  </a:txBody>
                  <a:tcPr/>
                </a:tc>
                <a:tc gridSpan="2">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30</a:t>
                      </a:r>
                    </a:p>
                  </a:txBody>
                  <a:tcPr marL="47625" marR="47625" marT="35719" marB="35719" anchor="ctr" horzOverflow="overflow"/>
                </a:tc>
                <a:tc hMerge="1">
                  <a:txBody>
                    <a:bodyPr/>
                    <a:lstStyle/>
                    <a:p>
                      <a:endParaRPr lang="de-DE"/>
                    </a:p>
                  </a:txBody>
                  <a:tcPr/>
                </a:tc>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Main physics goal
Budget, USD</a:t>
                      </a:r>
                    </a:p>
                  </a:txBody>
                  <a:tcPr marL="47625" marR="47625" marT="35719" marB="35719" anchor="ctr" horzOverflow="overflow"/>
                </a:tc>
                <a:extLst>
                  <a:ext uri="{0D108BD9-81ED-4DB2-BD59-A6C34878D82A}">
                    <a16:rowId xmlns="" xmlns:a16="http://schemas.microsoft.com/office/drawing/2014/main" val="10000"/>
                  </a:ext>
                </a:extLst>
              </a:tr>
              <a:tr h="350044">
                <a:tc rowSpan="3">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Baikal-GVD</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3">
                  <a:txBody>
                    <a:bodyPr/>
                    <a:lstStyle/>
                    <a:p>
                      <a:pPr>
                        <a:defRPr>
                          <a:solidFill>
                            <a:srgbClr val="000000"/>
                          </a:solidFill>
                        </a:defRPr>
                      </a:pPr>
                      <a:r>
                        <a:rPr sz="1800">
                          <a:solidFill>
                            <a:srgbClr val="FFFFFF"/>
                          </a:solidFill>
                        </a:rPr>
                        <a:t>UHE Neutrino sources,
45M</a:t>
                      </a:r>
                    </a:p>
                  </a:txBody>
                  <a:tcPr marL="47625" marR="47625" marT="35719" marB="35719" anchor="ctr" horzOverflow="overflow"/>
                </a:tc>
                <a:extLst>
                  <a:ext uri="{0D108BD9-81ED-4DB2-BD59-A6C34878D82A}">
                    <a16:rowId xmlns="" xmlns:a16="http://schemas.microsoft.com/office/drawing/2014/main" val="10001"/>
                  </a:ext>
                </a:extLst>
              </a:tr>
              <a:tr h="350044">
                <a:tc vMerge="1">
                  <a:txBody>
                    <a:bodyPr/>
                    <a:lstStyle/>
                    <a:p>
                      <a:endParaRPr lang="de-DE"/>
                    </a:p>
                  </a:txBody>
                  <a:tcPr/>
                </a:tc>
                <a:tc gridSpan="8">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Phase II up to 1.2 km3</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gridSpan="6">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Phase III</a:t>
                      </a:r>
                    </a:p>
                  </a:txBody>
                  <a:tcPr marL="47625" marR="47625" marT="35719" marB="35719" anchor="ctr" horzOverflow="overflow">
                    <a:solidFill>
                      <a:schemeClr val="accent3"/>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2"/>
                  </a:ext>
                </a:extLst>
              </a:tr>
              <a:tr h="350044">
                <a:tc vMerge="1">
                  <a:txBody>
                    <a:bodyPr/>
                    <a:lstStyle/>
                    <a:p>
                      <a:endParaRPr lang="de-DE"/>
                    </a:p>
                  </a:txBody>
                  <a:tcPr/>
                </a:tc>
                <a:tc gridSpan="8">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R&amp;D for Phase III</a:t>
                      </a:r>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3"/>
                  </a:ext>
                </a:extLst>
              </a:tr>
              <a:tr h="1464469">
                <a:tc>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JUNO</a:t>
                      </a:r>
                    </a:p>
                  </a:txBody>
                  <a:tcPr marL="47625" marR="47625" marT="35719" marB="35719" anchor="ctr" horzOverflow="overflow"/>
                </a:tc>
                <a:tc gridSpan="1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defRPr sz="2600"/>
                      </a:pPr>
                      <a:r>
                        <a:rPr sz="1800"/>
                        <a:t>Neutrino mass ordering, precision lepton mixing, SN, proton decay</a:t>
                      </a:r>
                    </a:p>
                    <a:p>
                      <a:pPr algn="l">
                        <a:defRPr sz="2600"/>
                      </a:pPr>
                      <a:r>
                        <a:rPr sz="1800"/>
                        <a:t>7.5M</a:t>
                      </a:r>
                      <a:endParaRPr sz="800">
                        <a:solidFill>
                          <a:srgbClr val="000000"/>
                        </a:solidFill>
                        <a:latin typeface="Times"/>
                        <a:ea typeface="Times"/>
                        <a:cs typeface="Times"/>
                        <a:sym typeface="Times"/>
                      </a:endParaRPr>
                    </a:p>
                  </a:txBody>
                  <a:tcPr marL="47625" marR="47625" marT="35719" marB="35719" anchor="ctr" horzOverflow="overflow"/>
                </a:tc>
                <a:extLst>
                  <a:ext uri="{0D108BD9-81ED-4DB2-BD59-A6C34878D82A}">
                    <a16:rowId xmlns="" xmlns:a16="http://schemas.microsoft.com/office/drawing/2014/main" val="10004"/>
                  </a:ext>
                </a:extLst>
              </a:tr>
              <a:tr h="598289">
                <a:tc rowSpan="5">
                  <a:txBody>
                    <a:bodyPr/>
                    <a:lstStyle/>
                    <a:p>
                      <a:pPr defTabSz="914400">
                        <a:tabLst>
                          <a:tab pos="1295400" algn="l"/>
                        </a:tabLst>
                        <a:defRPr>
                          <a:solidFill>
                            <a:srgbClr val="000000"/>
                          </a:solidFill>
                        </a:defRPr>
                      </a:pPr>
                      <a:r>
                        <a:rPr sz="1800">
                          <a:solidFill>
                            <a:srgbClr val="FFFFFF"/>
                          </a:solidFill>
                          <a:effectLst>
                            <a:outerShdw blurRad="63500" dist="3302" dir="5400000" rotWithShape="0">
                              <a:srgbClr val="000000">
                                <a:alpha val="40000"/>
                              </a:srgbClr>
                            </a:outerShdw>
                          </a:effectLst>
                        </a:rPr>
                        <a:t>NOvA
DUNE
HK</a:t>
                      </a:r>
                    </a:p>
                  </a:txBody>
                  <a:tcPr marL="47625" marR="47625" marT="35719" marB="35719" anchor="ctr" horzOverflow="overflow"/>
                </a:tc>
                <a:tc grid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STOP data taking. Analyses continue</a:t>
                      </a:r>
                    </a:p>
                  </a:txBody>
                  <a:tcPr marL="47625" marR="47625" marT="35719" marB="35719" anchor="ctr" horzOverflow="overflow">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5">
                  <a:txBody>
                    <a:bodyPr/>
                    <a:lstStyle/>
                    <a:p>
                      <a:pPr algn="l">
                        <a:defRPr sz="2600"/>
                      </a:pPr>
                      <a:r>
                        <a:rPr sz="1800"/>
                        <a:t>Neutrino mass ordering, CP-violation in the lepton sector</a:t>
                      </a:r>
                    </a:p>
                    <a:p>
                      <a:pPr algn="l">
                        <a:defRPr sz="2600"/>
                      </a:pPr>
                      <a:r>
                        <a:rPr sz="1800"/>
                        <a:t>10M</a:t>
                      </a:r>
                    </a:p>
                  </a:txBody>
                  <a:tcPr marL="47625" marR="47625" marT="35719" marB="35719" anchor="ctr" horzOverflow="overflow"/>
                </a:tc>
                <a:extLst>
                  <a:ext uri="{0D108BD9-81ED-4DB2-BD59-A6C34878D82A}">
                    <a16:rowId xmlns="" xmlns:a16="http://schemas.microsoft.com/office/drawing/2014/main" val="10005"/>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rowSpan="4">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4"/>
                    </a:solidFill>
                  </a:tcPr>
                </a:tc>
                <a:tc rowSpan="2" gridSpan="2">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rowSpan="2" hMerge="1">
                  <a:txBody>
                    <a:bodyPr/>
                    <a:lstStyle/>
                    <a:p>
                      <a:endParaRPr lang="de-DE"/>
                    </a:p>
                  </a:txBody>
                  <a:tcPr/>
                </a:tc>
                <a:tc rowSpan="2" gridSpan="8">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2"/>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6"/>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vMerge="1">
                  <a:txBody>
                    <a:bodyPr/>
                    <a:lstStyle/>
                    <a:p>
                      <a:endParaRPr lang="de-DE"/>
                    </a:p>
                  </a:txBody>
                  <a:tcPr/>
                </a:tc>
                <a:tc gridSpan="2" vMerge="1">
                  <a:txBody>
                    <a:bodyPr/>
                    <a:lstStyle/>
                    <a:p>
                      <a:endParaRPr lang="de-DE"/>
                    </a:p>
                  </a:txBody>
                  <a:tcPr/>
                </a:tc>
                <a:tc hMerge="1" vMerge="1">
                  <a:txBody>
                    <a:bodyPr/>
                    <a:lstStyle/>
                    <a:p>
                      <a:endParaRPr lang="de-DE"/>
                    </a:p>
                  </a:txBody>
                  <a:tcPr/>
                </a:tc>
                <a:tc gridSpan="8"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7"/>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vMerge="1">
                  <a:txBody>
                    <a:bodyPr/>
                    <a:lstStyle/>
                    <a:p>
                      <a:endParaRPr lang="de-DE"/>
                    </a:p>
                  </a:txBody>
                  <a:tcPr/>
                </a:tc>
                <a:tc rowSpan="2"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3"/>
                    </a:solidFill>
                  </a:tcPr>
                </a:tc>
                <a:tc rowSpan="2" hMerge="1">
                  <a:txBody>
                    <a:bodyPr/>
                    <a:lstStyle/>
                    <a:p>
                      <a:endParaRPr lang="de-DE"/>
                    </a:p>
                  </a:txBody>
                  <a:tcPr/>
                </a:tc>
                <a:tc rowSpan="2" hMerge="1">
                  <a:txBody>
                    <a:bodyPr/>
                    <a:lstStyle/>
                    <a:p>
                      <a:endParaRPr lang="de-DE"/>
                    </a:p>
                  </a:txBody>
                  <a:tcPr/>
                </a:tc>
                <a:tc rowSpan="2" gridSpan="7">
                  <a:txBody>
                    <a:bodyPr/>
                    <a:lstStyle/>
                    <a:p>
                      <a:pPr defTabSz="914400">
                        <a:tabLst>
                          <a:tab pos="1295400" algn="l"/>
                        </a:tabLst>
                        <a:defRPr sz="2600">
                          <a:effectLst>
                            <a:outerShdw blurRad="63500" dist="3302" dir="5400000" rotWithShape="0">
                              <a:srgbClr val="000000">
                                <a:alpha val="40000"/>
                              </a:srgbClr>
                            </a:outerShdw>
                          </a:effectLst>
                        </a:defRPr>
                      </a:pPr>
                      <a:endParaRPr sz="1800" dirty="0"/>
                    </a:p>
                  </a:txBody>
                  <a:tcPr marL="47625" marR="47625" marT="35719" marB="35719" anchor="ctr" horzOverflow="overflow">
                    <a:solidFill>
                      <a:schemeClr val="accent2"/>
                    </a:solidFill>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rowSpan="2" h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8"/>
                  </a:ext>
                </a:extLst>
              </a:tr>
              <a:tr h="350044">
                <a:tc vMerge="1">
                  <a:txBody>
                    <a:bodyPr/>
                    <a:lstStyle/>
                    <a:p>
                      <a:endParaRPr lang="de-DE"/>
                    </a:p>
                  </a:txBody>
                  <a:tcPr/>
                </a:tc>
                <a:tc gridSpan="3">
                  <a:txBody>
                    <a:bodyPr/>
                    <a:lstStyle/>
                    <a:p>
                      <a:pPr defTabSz="914400">
                        <a:tabLst>
                          <a:tab pos="1295400" algn="l"/>
                        </a:tabLst>
                        <a:defRPr sz="2600">
                          <a:effectLst>
                            <a:outerShdw blurRad="63500" dist="3302" dir="5400000" rotWithShape="0">
                              <a:srgbClr val="000000">
                                <a:alpha val="40000"/>
                              </a:srgbClr>
                            </a:outerShdw>
                          </a:effectLst>
                        </a:defRPr>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vMerge="1">
                  <a:txBody>
                    <a:bodyPr/>
                    <a:lstStyle/>
                    <a:p>
                      <a:endParaRPr lang="de-DE"/>
                    </a:p>
                  </a:txBody>
                  <a:tcPr/>
                </a:tc>
                <a:tc gridSpan="3" vMerge="1">
                  <a:txBody>
                    <a:bodyPr/>
                    <a:lstStyle/>
                    <a:p>
                      <a:endParaRPr lang="de-DE"/>
                    </a:p>
                  </a:txBody>
                  <a:tcPr/>
                </a:tc>
                <a:tc hMerge="1" vMerge="1">
                  <a:txBody>
                    <a:bodyPr/>
                    <a:lstStyle/>
                    <a:p>
                      <a:endParaRPr lang="de-DE"/>
                    </a:p>
                  </a:txBody>
                  <a:tcPr/>
                </a:tc>
                <a:tc hMerge="1" vMerge="1">
                  <a:txBody>
                    <a:bodyPr/>
                    <a:lstStyle/>
                    <a:p>
                      <a:endParaRPr lang="de-DE"/>
                    </a:p>
                  </a:txBody>
                  <a:tcPr/>
                </a:tc>
                <a:tc gridSpan="7"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hMerge="1" v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9"/>
                  </a:ext>
                </a:extLst>
              </a:tr>
            </a:tbl>
          </a:graphicData>
        </a:graphic>
      </p:graphicFrame>
      <p:graphicFrame>
        <p:nvGraphicFramePr>
          <p:cNvPr id="283" name="Таблица"/>
          <p:cNvGraphicFramePr/>
          <p:nvPr>
            <p:extLst>
              <p:ext uri="{D42A27DB-BD31-4B8C-83A1-F6EECF244321}">
                <p14:modId xmlns:p14="http://schemas.microsoft.com/office/powerpoint/2010/main" val="2876006593"/>
              </p:ext>
            </p:extLst>
          </p:nvPr>
        </p:nvGraphicFramePr>
        <p:xfrm>
          <a:off x="300367" y="6090707"/>
          <a:ext cx="11554240" cy="727304"/>
        </p:xfrm>
        <a:graphic>
          <a:graphicData uri="http://schemas.openxmlformats.org/drawingml/2006/table">
            <a:tbl>
              <a:tblPr bandRow="1"/>
              <a:tblGrid>
                <a:gridCol w="2310848">
                  <a:extLst>
                    <a:ext uri="{9D8B030D-6E8A-4147-A177-3AD203B41FA5}">
                      <a16:colId xmlns="" xmlns:a16="http://schemas.microsoft.com/office/drawing/2014/main" val="20000"/>
                    </a:ext>
                  </a:extLst>
                </a:gridCol>
                <a:gridCol w="2310848">
                  <a:extLst>
                    <a:ext uri="{9D8B030D-6E8A-4147-A177-3AD203B41FA5}">
                      <a16:colId xmlns="" xmlns:a16="http://schemas.microsoft.com/office/drawing/2014/main" val="20001"/>
                    </a:ext>
                  </a:extLst>
                </a:gridCol>
                <a:gridCol w="2310848">
                  <a:extLst>
                    <a:ext uri="{9D8B030D-6E8A-4147-A177-3AD203B41FA5}">
                      <a16:colId xmlns="" xmlns:a16="http://schemas.microsoft.com/office/drawing/2014/main" val="20002"/>
                    </a:ext>
                  </a:extLst>
                </a:gridCol>
                <a:gridCol w="2310848">
                  <a:extLst>
                    <a:ext uri="{9D8B030D-6E8A-4147-A177-3AD203B41FA5}">
                      <a16:colId xmlns="" xmlns:a16="http://schemas.microsoft.com/office/drawing/2014/main" val="20003"/>
                    </a:ext>
                  </a:extLst>
                </a:gridCol>
                <a:gridCol w="2310848">
                  <a:extLst>
                    <a:ext uri="{9D8B030D-6E8A-4147-A177-3AD203B41FA5}">
                      <a16:colId xmlns="" xmlns:a16="http://schemas.microsoft.com/office/drawing/2014/main" val="20004"/>
                    </a:ext>
                  </a:extLst>
                </a:gridCol>
              </a:tblGrid>
              <a:tr h="727304">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675176478"/>
      </p:ext>
    </p:extLst>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85" name="Таблица"/>
          <p:cNvGraphicFramePr/>
          <p:nvPr>
            <p:extLst>
              <p:ext uri="{D42A27DB-BD31-4B8C-83A1-F6EECF244321}">
                <p14:modId xmlns:p14="http://schemas.microsoft.com/office/powerpoint/2010/main" val="269836015"/>
              </p:ext>
            </p:extLst>
          </p:nvPr>
        </p:nvGraphicFramePr>
        <p:xfrm>
          <a:off x="168163" y="0"/>
          <a:ext cx="11725198" cy="6152031"/>
        </p:xfrm>
        <a:graphic>
          <a:graphicData uri="http://schemas.openxmlformats.org/drawingml/2006/table">
            <a:tbl>
              <a:tblPr firstRow="1" bandRow="1"/>
              <a:tblGrid>
                <a:gridCol w="1302826">
                  <a:extLst>
                    <a:ext uri="{9D8B030D-6E8A-4147-A177-3AD203B41FA5}">
                      <a16:colId xmlns="" xmlns:a16="http://schemas.microsoft.com/office/drawing/2014/main" val="20000"/>
                    </a:ext>
                  </a:extLst>
                </a:gridCol>
                <a:gridCol w="440279">
                  <a:extLst>
                    <a:ext uri="{9D8B030D-6E8A-4147-A177-3AD203B41FA5}">
                      <a16:colId xmlns="" xmlns:a16="http://schemas.microsoft.com/office/drawing/2014/main" val="20001"/>
                    </a:ext>
                  </a:extLst>
                </a:gridCol>
                <a:gridCol w="466048">
                  <a:extLst>
                    <a:ext uri="{9D8B030D-6E8A-4147-A177-3AD203B41FA5}">
                      <a16:colId xmlns="" xmlns:a16="http://schemas.microsoft.com/office/drawing/2014/main" val="20002"/>
                    </a:ext>
                  </a:extLst>
                </a:gridCol>
                <a:gridCol w="522742">
                  <a:extLst>
                    <a:ext uri="{9D8B030D-6E8A-4147-A177-3AD203B41FA5}">
                      <a16:colId xmlns="" xmlns:a16="http://schemas.microsoft.com/office/drawing/2014/main" val="20003"/>
                    </a:ext>
                  </a:extLst>
                </a:gridCol>
                <a:gridCol w="529444">
                  <a:extLst>
                    <a:ext uri="{9D8B030D-6E8A-4147-A177-3AD203B41FA5}">
                      <a16:colId xmlns="" xmlns:a16="http://schemas.microsoft.com/office/drawing/2014/main" val="20004"/>
                    </a:ext>
                  </a:extLst>
                </a:gridCol>
                <a:gridCol w="526710">
                  <a:extLst>
                    <a:ext uri="{9D8B030D-6E8A-4147-A177-3AD203B41FA5}">
                      <a16:colId xmlns="" xmlns:a16="http://schemas.microsoft.com/office/drawing/2014/main" val="20005"/>
                    </a:ext>
                  </a:extLst>
                </a:gridCol>
                <a:gridCol w="523613">
                  <a:extLst>
                    <a:ext uri="{9D8B030D-6E8A-4147-A177-3AD203B41FA5}">
                      <a16:colId xmlns="" xmlns:a16="http://schemas.microsoft.com/office/drawing/2014/main" val="20006"/>
                    </a:ext>
                  </a:extLst>
                </a:gridCol>
                <a:gridCol w="529022">
                  <a:extLst>
                    <a:ext uri="{9D8B030D-6E8A-4147-A177-3AD203B41FA5}">
                      <a16:colId xmlns="" xmlns:a16="http://schemas.microsoft.com/office/drawing/2014/main" val="20007"/>
                    </a:ext>
                  </a:extLst>
                </a:gridCol>
                <a:gridCol w="526618">
                  <a:extLst>
                    <a:ext uri="{9D8B030D-6E8A-4147-A177-3AD203B41FA5}">
                      <a16:colId xmlns="" xmlns:a16="http://schemas.microsoft.com/office/drawing/2014/main" val="20008"/>
                    </a:ext>
                  </a:extLst>
                </a:gridCol>
                <a:gridCol w="525187">
                  <a:extLst>
                    <a:ext uri="{9D8B030D-6E8A-4147-A177-3AD203B41FA5}">
                      <a16:colId xmlns="" xmlns:a16="http://schemas.microsoft.com/office/drawing/2014/main" val="20009"/>
                    </a:ext>
                  </a:extLst>
                </a:gridCol>
                <a:gridCol w="529438">
                  <a:extLst>
                    <a:ext uri="{9D8B030D-6E8A-4147-A177-3AD203B41FA5}">
                      <a16:colId xmlns="" xmlns:a16="http://schemas.microsoft.com/office/drawing/2014/main" val="20010"/>
                    </a:ext>
                  </a:extLst>
                </a:gridCol>
                <a:gridCol w="525771">
                  <a:extLst>
                    <a:ext uri="{9D8B030D-6E8A-4147-A177-3AD203B41FA5}">
                      <a16:colId xmlns="" xmlns:a16="http://schemas.microsoft.com/office/drawing/2014/main" val="20011"/>
                    </a:ext>
                  </a:extLst>
                </a:gridCol>
                <a:gridCol w="526264">
                  <a:extLst>
                    <a:ext uri="{9D8B030D-6E8A-4147-A177-3AD203B41FA5}">
                      <a16:colId xmlns="" xmlns:a16="http://schemas.microsoft.com/office/drawing/2014/main" val="20012"/>
                    </a:ext>
                  </a:extLst>
                </a:gridCol>
                <a:gridCol w="525899">
                  <a:extLst>
                    <a:ext uri="{9D8B030D-6E8A-4147-A177-3AD203B41FA5}">
                      <a16:colId xmlns="" xmlns:a16="http://schemas.microsoft.com/office/drawing/2014/main" val="20013"/>
                    </a:ext>
                  </a:extLst>
                </a:gridCol>
                <a:gridCol w="529121">
                  <a:extLst>
                    <a:ext uri="{9D8B030D-6E8A-4147-A177-3AD203B41FA5}">
                      <a16:colId xmlns="" xmlns:a16="http://schemas.microsoft.com/office/drawing/2014/main" val="20014"/>
                    </a:ext>
                  </a:extLst>
                </a:gridCol>
                <a:gridCol w="3196216">
                  <a:extLst>
                    <a:ext uri="{9D8B030D-6E8A-4147-A177-3AD203B41FA5}">
                      <a16:colId xmlns="" xmlns:a16="http://schemas.microsoft.com/office/drawing/2014/main" val="20015"/>
                    </a:ext>
                  </a:extLst>
                </a:gridCol>
              </a:tblGrid>
              <a:tr h="903249">
                <a:tc>
                  <a:txBody>
                    <a:bodyPr/>
                    <a:lstStyle/>
                    <a:p>
                      <a:pPr algn="l">
                        <a:spcBef>
                          <a:spcPts val="3600"/>
                        </a:spcBef>
                        <a:defRPr sz="2600"/>
                      </a:pPr>
                      <a:endParaRPr lang="en-US" sz="1800" dirty="0"/>
                    </a:p>
                    <a:p>
                      <a:pPr algn="l">
                        <a:spcBef>
                          <a:spcPts val="3600"/>
                        </a:spcBef>
                        <a:defRPr sz="2600"/>
                      </a:pPr>
                      <a:endParaRPr sz="1800" dirty="0"/>
                    </a:p>
                  </a:txBody>
                  <a:tcPr marL="47625" marR="47625" marT="35719" marB="35719" anchor="ctr" horzOverflow="overflow"/>
                </a:tc>
                <a:tc gridSpan="2">
                  <a:txBody>
                    <a:bodyPr/>
                    <a:lstStyle/>
                    <a:p>
                      <a:pPr algn="r">
                        <a:spcBef>
                          <a:spcPts val="3600"/>
                        </a:spcBef>
                        <a:defRPr>
                          <a:solidFill>
                            <a:srgbClr val="000000"/>
                          </a:solidFill>
                        </a:defRPr>
                      </a:pPr>
                      <a:r>
                        <a:rPr sz="1800" dirty="0">
                          <a:solidFill>
                            <a:srgbClr val="FFFFFF"/>
                          </a:solidFill>
                        </a:rPr>
                        <a:t>24</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dirty="0">
                          <a:solidFill>
                            <a:srgbClr val="FFFFFF"/>
                          </a:solidFill>
                        </a:rPr>
                        <a:t>25</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dirty="0">
                          <a:solidFill>
                            <a:srgbClr val="FFFFFF"/>
                          </a:solidFill>
                        </a:rPr>
                        <a:t>26</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dirty="0">
                          <a:solidFill>
                            <a:srgbClr val="FFFFFF"/>
                          </a:solidFill>
                        </a:rPr>
                        <a:t>27</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dirty="0">
                          <a:solidFill>
                            <a:srgbClr val="FFFFFF"/>
                          </a:solidFill>
                        </a:rPr>
                        <a:t>28</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dirty="0">
                          <a:solidFill>
                            <a:srgbClr val="FFFFFF"/>
                          </a:solidFill>
                        </a:rPr>
                        <a:t>29</a:t>
                      </a:r>
                    </a:p>
                  </a:txBody>
                  <a:tcPr marL="47625" marR="47625" marT="35719" marB="35719" anchor="ctr" horzOverflow="overflow"/>
                </a:tc>
                <a:tc hMerge="1">
                  <a:txBody>
                    <a:bodyPr/>
                    <a:lstStyle/>
                    <a:p>
                      <a:endParaRPr lang="de-DE"/>
                    </a:p>
                  </a:txBody>
                  <a:tcPr/>
                </a:tc>
                <a:tc gridSpan="2">
                  <a:txBody>
                    <a:bodyPr/>
                    <a:lstStyle/>
                    <a:p>
                      <a:pPr algn="r">
                        <a:spcBef>
                          <a:spcPts val="3600"/>
                        </a:spcBef>
                        <a:defRPr>
                          <a:solidFill>
                            <a:srgbClr val="000000"/>
                          </a:solidFill>
                        </a:defRPr>
                      </a:pPr>
                      <a:r>
                        <a:rPr sz="1800" dirty="0">
                          <a:solidFill>
                            <a:srgbClr val="FFFFFF"/>
                          </a:solidFill>
                        </a:rPr>
                        <a:t>30</a:t>
                      </a:r>
                    </a:p>
                  </a:txBody>
                  <a:tcPr marL="47625" marR="47625" marT="35719" marB="35719" anchor="ctr" horzOverflow="overflow"/>
                </a:tc>
                <a:tc hMerge="1">
                  <a:txBody>
                    <a:bodyPr/>
                    <a:lstStyle/>
                    <a:p>
                      <a:endParaRPr lang="de-DE"/>
                    </a:p>
                  </a:txBody>
                  <a:tcPr/>
                </a:tc>
                <a:tc>
                  <a:txBody>
                    <a:bodyPr/>
                    <a:lstStyle/>
                    <a:p>
                      <a:pPr algn="l">
                        <a:spcBef>
                          <a:spcPts val="3600"/>
                        </a:spcBef>
                        <a:defRPr>
                          <a:solidFill>
                            <a:srgbClr val="000000"/>
                          </a:solidFill>
                        </a:defRPr>
                      </a:pPr>
                      <a:r>
                        <a:rPr sz="1800" dirty="0">
                          <a:solidFill>
                            <a:srgbClr val="FFFFFF"/>
                          </a:solidFill>
                        </a:rPr>
                        <a:t>Main physics goal</a:t>
                      </a:r>
                      <a:endParaRPr lang="en-US" sz="1800" dirty="0">
                        <a:solidFill>
                          <a:srgbClr val="FFFFFF"/>
                        </a:solidFill>
                      </a:endParaRPr>
                    </a:p>
                    <a:p>
                      <a:pPr algn="l">
                        <a:spcBef>
                          <a:spcPts val="1200"/>
                        </a:spcBef>
                        <a:defRPr>
                          <a:solidFill>
                            <a:srgbClr val="000000"/>
                          </a:solidFill>
                        </a:defRPr>
                      </a:pPr>
                      <a:r>
                        <a:rPr sz="1800" dirty="0">
                          <a:solidFill>
                            <a:srgbClr val="FFFFFF"/>
                          </a:solidFill>
                        </a:rPr>
                        <a:t>Budget, USD</a:t>
                      </a:r>
                    </a:p>
                  </a:txBody>
                  <a:tcPr marL="47625" marR="47625" marT="35719" marB="35719" anchor="ctr" horzOverflow="overflow"/>
                </a:tc>
                <a:extLst>
                  <a:ext uri="{0D108BD9-81ED-4DB2-BD59-A6C34878D82A}">
                    <a16:rowId xmlns="" xmlns:a16="http://schemas.microsoft.com/office/drawing/2014/main" val="10000"/>
                  </a:ext>
                </a:extLst>
              </a:tr>
              <a:tr h="327617">
                <a:tc rowSpan="2">
                  <a:txBody>
                    <a:bodyPr/>
                    <a:lstStyle/>
                    <a:p>
                      <a:pPr algn="l">
                        <a:spcBef>
                          <a:spcPts val="1800"/>
                        </a:spcBef>
                        <a:defRPr>
                          <a:solidFill>
                            <a:srgbClr val="000000"/>
                          </a:solidFill>
                        </a:defRPr>
                      </a:pPr>
                      <a:r>
                        <a:rPr sz="1800" dirty="0">
                          <a:solidFill>
                            <a:srgbClr val="FFFFFF"/>
                          </a:solidFill>
                        </a:rPr>
                        <a:t>DarkSide-20k
ARGO</a:t>
                      </a:r>
                    </a:p>
                  </a:txBody>
                  <a:tcPr marL="47625" marR="47625" marT="35719" marB="35719" anchor="ctr" horzOverflow="overflow"/>
                </a:tc>
                <a:tc gridSpan="8">
                  <a:txBody>
                    <a:bodyPr/>
                    <a:lstStyle/>
                    <a:p>
                      <a:pPr>
                        <a:defRPr>
                          <a:solidFill>
                            <a:srgbClr val="000000"/>
                          </a:solidFill>
                        </a:defRPr>
                      </a:pPr>
                      <a:r>
                        <a:rPr sz="1800" dirty="0">
                          <a:solidFill>
                            <a:schemeClr val="bg2"/>
                          </a:solidFill>
                        </a:rPr>
                        <a:t>DarkSide-20k data taking</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a:defRPr sz="2600"/>
                      </a:pPr>
                      <a:endParaRPr sz="1800"/>
                    </a:p>
                  </a:txBody>
                  <a:tcPr marL="47625" marR="47625" marT="35719" marB="35719" anchor="ctr" horzOverflow="overflow">
                    <a:solidFill>
                      <a:schemeClr val="accent5"/>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1800"/>
                        </a:spcBef>
                        <a:defRPr>
                          <a:solidFill>
                            <a:srgbClr val="000000"/>
                          </a:solidFill>
                        </a:defRPr>
                      </a:pPr>
                      <a:r>
                        <a:rPr sz="1800" dirty="0">
                          <a:solidFill>
                            <a:srgbClr val="FFFFFF"/>
                          </a:solidFill>
                        </a:rPr>
                        <a:t>Dark Matter,
0.7M</a:t>
                      </a:r>
                    </a:p>
                  </a:txBody>
                  <a:tcPr marL="47625" marR="47625" marT="35719" marB="35719" anchor="ctr" horzOverflow="overflow"/>
                </a:tc>
                <a:extLst>
                  <a:ext uri="{0D108BD9-81ED-4DB2-BD59-A6C34878D82A}">
                    <a16:rowId xmlns="" xmlns:a16="http://schemas.microsoft.com/office/drawing/2014/main" val="10001"/>
                  </a:ext>
                </a:extLst>
              </a:tr>
              <a:tr h="751452">
                <a:tc vMerge="1">
                  <a:txBody>
                    <a:bodyPr/>
                    <a:lstStyle/>
                    <a:p>
                      <a:endParaRPr lang="de-DE"/>
                    </a:p>
                  </a:txBody>
                  <a:tcPr/>
                </a:tc>
                <a:tc gridSpan="4">
                  <a:txBody>
                    <a:bodyPr/>
                    <a:lstStyle/>
                    <a:p>
                      <a:pPr>
                        <a:defRPr sz="2600"/>
                      </a:pPr>
                      <a:endParaRPr sz="1800"/>
                    </a:p>
                  </a:txBody>
                  <a:tcPr marL="47625" marR="47625" marT="35719" marB="35719" anchor="ctr" horzOverflow="overflow">
                    <a:solidFill>
                      <a:schemeClr val="accent6"/>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4">
                  <a:txBody>
                    <a:bodyPr/>
                    <a:lstStyle/>
                    <a:p>
                      <a:pPr>
                        <a:defRPr sz="2600"/>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a:defRPr sz="2600"/>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2"/>
                  </a:ext>
                </a:extLst>
              </a:tr>
              <a:tr h="327617">
                <a:tc rowSpan="2">
                  <a:txBody>
                    <a:bodyPr/>
                    <a:lstStyle/>
                    <a:p>
                      <a:pPr algn="l">
                        <a:spcBef>
                          <a:spcPts val="3600"/>
                        </a:spcBef>
                        <a:defRPr>
                          <a:solidFill>
                            <a:srgbClr val="000000"/>
                          </a:solidFill>
                        </a:defRPr>
                      </a:pPr>
                      <a:r>
                        <a:rPr sz="1800">
                          <a:solidFill>
                            <a:srgbClr val="FFFFFF"/>
                          </a:solidFill>
                        </a:rPr>
                        <a:t>TAIGA</a:t>
                      </a:r>
                    </a:p>
                  </a:txBody>
                  <a:tcPr marL="47625" marR="47625" marT="35719" marB="35719" anchor="ctr" horzOverflow="overflow"/>
                </a:tc>
                <a:tc gridSpan="14">
                  <a:txBody>
                    <a:bodyPr/>
                    <a:lstStyle/>
                    <a:p>
                      <a:pPr>
                        <a:defRPr>
                          <a:solidFill>
                            <a:srgbClr val="000000"/>
                          </a:solidFill>
                        </a:defRPr>
                      </a:pPr>
                      <a:r>
                        <a:rPr sz="1800" dirty="0">
                          <a:solidFill>
                            <a:schemeClr val="bg2"/>
                          </a:solidFill>
                        </a:rPr>
                        <a:t>TAIGA </a:t>
                      </a:r>
                      <a:r>
                        <a:rPr sz="1800" dirty="0" err="1">
                          <a:solidFill>
                            <a:schemeClr val="bg2"/>
                          </a:solidFill>
                        </a:rPr>
                        <a:t>IACT+HiScore</a:t>
                      </a:r>
                      <a:r>
                        <a:rPr sz="1800" dirty="0">
                          <a:solidFill>
                            <a:schemeClr val="bg2"/>
                          </a:solidFill>
                        </a:rPr>
                        <a:t> data taking</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rowSpan="2">
                  <a:txBody>
                    <a:bodyPr/>
                    <a:lstStyle/>
                    <a:p>
                      <a:pPr algn="l">
                        <a:spcBef>
                          <a:spcPts val="3600"/>
                        </a:spcBef>
                        <a:defRPr sz="2600"/>
                      </a:pPr>
                      <a:r>
                        <a:rPr sz="1800" dirty="0"/>
                        <a:t>High energy cosmic ray and gamma spectrum above </a:t>
                      </a:r>
                      <a:endParaRPr lang="en-US" sz="1800" dirty="0"/>
                    </a:p>
                    <a:p>
                      <a:pPr algn="l">
                        <a:spcBef>
                          <a:spcPts val="600"/>
                        </a:spcBef>
                        <a:defRPr sz="2600"/>
                      </a:pPr>
                      <a:r>
                        <a:rPr sz="1800" dirty="0"/>
                        <a:t>10</a:t>
                      </a:r>
                      <a:r>
                        <a:rPr sz="1800" baseline="31999" dirty="0"/>
                        <a:t>15</a:t>
                      </a:r>
                      <a:r>
                        <a:rPr sz="1800" dirty="0"/>
                        <a:t> eV</a:t>
                      </a:r>
                    </a:p>
                    <a:p>
                      <a:pPr algn="l">
                        <a:spcBef>
                          <a:spcPts val="1200"/>
                        </a:spcBef>
                        <a:defRPr sz="2600"/>
                      </a:pPr>
                      <a:r>
                        <a:rPr sz="1800" dirty="0"/>
                        <a:t>1.8M</a:t>
                      </a:r>
                    </a:p>
                  </a:txBody>
                  <a:tcPr marL="47625" marR="47625" marT="35719" marB="35719" anchor="ctr" horzOverflow="overflow"/>
                </a:tc>
                <a:extLst>
                  <a:ext uri="{0D108BD9-81ED-4DB2-BD59-A6C34878D82A}">
                    <a16:rowId xmlns="" xmlns:a16="http://schemas.microsoft.com/office/drawing/2014/main" val="10003"/>
                  </a:ext>
                </a:extLst>
              </a:tr>
              <a:tr h="905268">
                <a:tc vMerge="1">
                  <a:txBody>
                    <a:bodyPr/>
                    <a:lstStyle/>
                    <a:p>
                      <a:endParaRPr lang="de-DE"/>
                    </a:p>
                  </a:txBody>
                  <a:tcPr/>
                </a:tc>
                <a:tc gridSpan="14">
                  <a:txBody>
                    <a:bodyPr/>
                    <a:lstStyle/>
                    <a:p>
                      <a:pPr>
                        <a:defRPr>
                          <a:solidFill>
                            <a:srgbClr val="000000"/>
                          </a:solidFill>
                        </a:defRPr>
                      </a:pPr>
                      <a:r>
                        <a:rPr sz="1800" dirty="0">
                          <a:solidFill>
                            <a:schemeClr val="bg2"/>
                          </a:solidFill>
                        </a:rPr>
                        <a:t>One IACT gamma-telescope/year</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vMerge="1">
                  <a:txBody>
                    <a:bodyPr/>
                    <a:lstStyle/>
                    <a:p>
                      <a:endParaRPr lang="de-DE"/>
                    </a:p>
                  </a:txBody>
                  <a:tcPr/>
                </a:tc>
                <a:extLst>
                  <a:ext uri="{0D108BD9-81ED-4DB2-BD59-A6C34878D82A}">
                    <a16:rowId xmlns="" xmlns:a16="http://schemas.microsoft.com/office/drawing/2014/main" val="10004"/>
                  </a:ext>
                </a:extLst>
              </a:tr>
              <a:tr h="1020756">
                <a:tc>
                  <a:txBody>
                    <a:bodyPr/>
                    <a:lstStyle/>
                    <a:p>
                      <a:pPr algn="l">
                        <a:spcBef>
                          <a:spcPts val="3600"/>
                        </a:spcBef>
                        <a:defRPr>
                          <a:solidFill>
                            <a:srgbClr val="000000"/>
                          </a:solidFill>
                        </a:defRPr>
                      </a:pPr>
                      <a:r>
                        <a:rPr sz="1800">
                          <a:solidFill>
                            <a:srgbClr val="FFFFFF"/>
                          </a:solidFill>
                        </a:rPr>
                        <a:t>Edelweiss</a:t>
                      </a:r>
                    </a:p>
                  </a:txBody>
                  <a:tcPr marL="47625" marR="47625" marT="35719" marB="35719" anchor="ctr" horzOverflow="overflow"/>
                </a:tc>
                <a:tc gridSpan="8">
                  <a:txBody>
                    <a:bodyPr/>
                    <a:lstStyle/>
                    <a:p>
                      <a:pPr>
                        <a:defRPr>
                          <a:solidFill>
                            <a:srgbClr val="000000"/>
                          </a:solidFill>
                        </a:defRPr>
                      </a:pPr>
                      <a:r>
                        <a:rPr sz="1800" dirty="0">
                          <a:solidFill>
                            <a:schemeClr val="bg2"/>
                          </a:solidFill>
                        </a:rPr>
                        <a:t>R&amp;D for new detector and cryogenic system</a:t>
                      </a:r>
                      <a:r>
                        <a:rPr sz="1800" dirty="0">
                          <a:solidFill>
                            <a:srgbClr val="FFFFFF"/>
                          </a:solidFill>
                        </a:rPr>
                        <a:t>
</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6">
                  <a:txBody>
                    <a:bodyPr/>
                    <a:lstStyle/>
                    <a:p>
                      <a:pPr>
                        <a:defRPr>
                          <a:solidFill>
                            <a:srgbClr val="000000"/>
                          </a:solidFill>
                        </a:defRPr>
                      </a:pPr>
                      <a:r>
                        <a:rPr sz="1800" dirty="0">
                          <a:solidFill>
                            <a:schemeClr val="bg2"/>
                          </a:solidFill>
                        </a:rPr>
                        <a:t>Next phase of bolometric search in LSM</a:t>
                      </a:r>
                      <a:r>
                        <a:rPr sz="1800" dirty="0">
                          <a:solidFill>
                            <a:srgbClr val="FFFFFF"/>
                          </a:solidFill>
                        </a:rPr>
                        <a:t>
</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a:solidFill>
                            <a:srgbClr val="000000"/>
                          </a:solidFill>
                        </a:defRPr>
                      </a:pPr>
                      <a:r>
                        <a:rPr sz="1800">
                          <a:solidFill>
                            <a:srgbClr val="FFFFFF"/>
                          </a:solidFill>
                        </a:rPr>
                        <a:t>Dark Matter,
</a:t>
                      </a:r>
                    </a:p>
                  </a:txBody>
                  <a:tcPr marL="47625" marR="47625" marT="35719" marB="35719" anchor="ctr" horzOverflow="overflow"/>
                </a:tc>
                <a:extLst>
                  <a:ext uri="{0D108BD9-81ED-4DB2-BD59-A6C34878D82A}">
                    <a16:rowId xmlns="" xmlns:a16="http://schemas.microsoft.com/office/drawing/2014/main" val="10005"/>
                  </a:ext>
                </a:extLst>
              </a:tr>
              <a:tr h="587544">
                <a:tc>
                  <a:txBody>
                    <a:bodyPr/>
                    <a:lstStyle/>
                    <a:p>
                      <a:pPr algn="l">
                        <a:spcBef>
                          <a:spcPts val="3600"/>
                        </a:spcBef>
                        <a:defRPr>
                          <a:solidFill>
                            <a:srgbClr val="000000"/>
                          </a:solidFill>
                        </a:defRPr>
                      </a:pPr>
                      <a:r>
                        <a:rPr sz="1800">
                          <a:solidFill>
                            <a:srgbClr val="FFFFFF"/>
                          </a:solidFill>
                        </a:rPr>
                        <a:t>GERDA</a:t>
                      </a:r>
                    </a:p>
                  </a:txBody>
                  <a:tcPr marL="47625" marR="47625" marT="35719" marB="35719" anchor="ctr" horzOverflow="overflow"/>
                </a:tc>
                <a:tc gridSpan="4">
                  <a:txBody>
                    <a:bodyPr/>
                    <a:lstStyle/>
                    <a:p>
                      <a:pPr>
                        <a:defRPr>
                          <a:solidFill>
                            <a:srgbClr val="000000"/>
                          </a:solidFill>
                        </a:defRPr>
                      </a:pPr>
                      <a:r>
                        <a:rPr sz="1800" dirty="0">
                          <a:solidFill>
                            <a:schemeClr val="bg2"/>
                          </a:solidFill>
                        </a:rPr>
                        <a:t>R&amp;D Legend-1000</a:t>
                      </a:r>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gridSpan="10">
                  <a:txBody>
                    <a:bodyPr/>
                    <a:lstStyle/>
                    <a:p>
                      <a:pPr>
                        <a:defRPr>
                          <a:solidFill>
                            <a:srgbClr val="000000"/>
                          </a:solidFill>
                        </a:defRPr>
                      </a:pPr>
                      <a:r>
                        <a:rPr sz="1800" dirty="0">
                          <a:solidFill>
                            <a:schemeClr val="bg2"/>
                          </a:solidFill>
                        </a:rPr>
                        <a:t>LEGEND-1000</a:t>
                      </a:r>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sz="2600"/>
                      </a:pPr>
                      <a:endParaRPr sz="1800" dirty="0"/>
                    </a:p>
                  </a:txBody>
                  <a:tcPr marL="47625" marR="47625" marT="35719" marB="35719" anchor="ctr" horzOverflow="overflow"/>
                </a:tc>
                <a:extLst>
                  <a:ext uri="{0D108BD9-81ED-4DB2-BD59-A6C34878D82A}">
                    <a16:rowId xmlns="" xmlns:a16="http://schemas.microsoft.com/office/drawing/2014/main" val="10006"/>
                  </a:ext>
                </a:extLst>
              </a:tr>
              <a:tr h="511323">
                <a:tc>
                  <a:txBody>
                    <a:bodyPr/>
                    <a:lstStyle/>
                    <a:p>
                      <a:pPr algn="l">
                        <a:spcBef>
                          <a:spcPts val="3600"/>
                        </a:spcBef>
                        <a:defRPr>
                          <a:solidFill>
                            <a:srgbClr val="000000"/>
                          </a:solidFill>
                        </a:defRPr>
                      </a:pPr>
                      <a:r>
                        <a:rPr sz="1600" dirty="0" err="1">
                          <a:solidFill>
                            <a:srgbClr val="FFFFFF"/>
                          </a:solidFill>
                        </a:rPr>
                        <a:t>SuperNEMO</a:t>
                      </a:r>
                      <a:endParaRPr sz="1600" dirty="0">
                        <a:solidFill>
                          <a:srgbClr val="FFFFFF"/>
                        </a:solidFill>
                      </a:endParaRPr>
                    </a:p>
                  </a:txBody>
                  <a:tcPr marL="47625" marR="47625" marT="35719" marB="35719" anchor="ctr" horzOverflow="overflow"/>
                </a:tc>
                <a:tc gridSpan="12">
                  <a:txBody>
                    <a:bodyPr/>
                    <a:lstStyle/>
                    <a:p>
                      <a:pPr algn="l">
                        <a:spcBef>
                          <a:spcPts val="3600"/>
                        </a:spcBef>
                        <a:defRPr sz="2600"/>
                      </a:pPr>
                      <a:endParaRPr sz="1800"/>
                    </a:p>
                  </a:txBody>
                  <a:tcPr marL="47625" marR="47625" marT="35719" marB="35719" anchor="ctr" horzOverflow="overflow">
                    <a:solidFill>
                      <a:schemeClr val="accent3"/>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pPr algn="l">
                        <a:spcBef>
                          <a:spcPts val="3600"/>
                        </a:spcBef>
                        <a:defRPr sz="2600"/>
                      </a:pPr>
                      <a:endParaRPr sz="1800"/>
                    </a:p>
                  </a:txBody>
                  <a:tcPr marL="47625" marR="47625" marT="35719" marB="35719" anchor="ctr" horzOverflow="overflow">
                    <a:solidFill>
                      <a:schemeClr val="accent2"/>
                    </a:solidFill>
                  </a:tcPr>
                </a:tc>
                <a:tc hMerge="1">
                  <a:txBody>
                    <a:bodyPr/>
                    <a:lstStyle/>
                    <a:p>
                      <a:endParaRPr lang="de-DE"/>
                    </a:p>
                  </a:txBody>
                  <a:tcPr/>
                </a:tc>
                <a:tc>
                  <a:txBody>
                    <a:bodyPr/>
                    <a:lstStyle/>
                    <a:p>
                      <a:pPr algn="l">
                        <a:spcBef>
                          <a:spcPts val="3600"/>
                        </a:spcBef>
                        <a:defRPr sz="2600"/>
                      </a:pPr>
                      <a:endParaRPr sz="1800"/>
                    </a:p>
                  </a:txBody>
                  <a:tcPr marL="47625" marR="47625" marT="35719" marB="35719" anchor="ctr" horzOverflow="overflow"/>
                </a:tc>
                <a:extLst>
                  <a:ext uri="{0D108BD9-81ED-4DB2-BD59-A6C34878D82A}">
                    <a16:rowId xmlns="" xmlns:a16="http://schemas.microsoft.com/office/drawing/2014/main" val="10007"/>
                  </a:ext>
                </a:extLst>
              </a:tr>
              <a:tr h="327617">
                <a:tc>
                  <a:txBody>
                    <a:bodyPr/>
                    <a:lstStyle/>
                    <a:p>
                      <a:pPr algn="l">
                        <a:spcBef>
                          <a:spcPts val="3600"/>
                        </a:spcBef>
                        <a:defRPr>
                          <a:solidFill>
                            <a:srgbClr val="000000"/>
                          </a:solidFill>
                        </a:defRPr>
                      </a:pPr>
                      <a:r>
                        <a:rPr sz="1800">
                          <a:solidFill>
                            <a:srgbClr val="FFFFFF"/>
                          </a:solidFill>
                        </a:rPr>
                        <a:t>VIRGO</a:t>
                      </a:r>
                    </a:p>
                  </a:txBody>
                  <a:tcPr marL="47625" marR="47625" marT="35719" marB="35719" anchor="ctr" horzOverflow="overflow"/>
                </a:tc>
                <a:tc gridSpan="14">
                  <a:txBody>
                    <a:bodyPr/>
                    <a:lstStyle/>
                    <a:p>
                      <a:pPr algn="l">
                        <a:spcBef>
                          <a:spcPts val="3600"/>
                        </a:spcBef>
                        <a:defRPr sz="2600"/>
                      </a:pPr>
                      <a:endParaRPr sz="1800"/>
                    </a:p>
                  </a:txBody>
                  <a:tcPr marL="47625" marR="47625" marT="35719" marB="35719" anchor="ctr" horzOverflow="overflow">
                    <a:solidFill>
                      <a:schemeClr val="accent2"/>
                    </a:soli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a:txBody>
                    <a:bodyPr/>
                    <a:lstStyle/>
                    <a:p>
                      <a:pPr algn="l">
                        <a:spcBef>
                          <a:spcPts val="3600"/>
                        </a:spcBef>
                        <a:defRPr>
                          <a:solidFill>
                            <a:srgbClr val="000000"/>
                          </a:solidFill>
                        </a:defRPr>
                      </a:pPr>
                      <a:r>
                        <a:rPr sz="1800" dirty="0">
                          <a:solidFill>
                            <a:srgbClr val="FFFFFF"/>
                          </a:solidFill>
                        </a:rPr>
                        <a:t>GW, 1.4M</a:t>
                      </a:r>
                    </a:p>
                  </a:txBody>
                  <a:tcPr marL="47625" marR="47625" marT="35719" marB="35719" anchor="ctr" horzOverflow="overflow"/>
                </a:tc>
                <a:extLst>
                  <a:ext uri="{0D108BD9-81ED-4DB2-BD59-A6C34878D82A}">
                    <a16:rowId xmlns="" xmlns:a16="http://schemas.microsoft.com/office/drawing/2014/main" val="10008"/>
                  </a:ext>
                </a:extLst>
              </a:tr>
            </a:tbl>
          </a:graphicData>
        </a:graphic>
      </p:graphicFrame>
      <mc:AlternateContent xmlns:mc="http://schemas.openxmlformats.org/markup-compatibility/2006" xmlns:a14="http://schemas.microsoft.com/office/drawing/2010/main">
        <mc:Choice Requires="a14">
          <p:sp>
            <p:nvSpPr>
              <p:cNvPr id="286" name="Уравнение"/>
              <p:cNvSpPr txBox="1"/>
              <p:nvPr/>
            </p:nvSpPr>
            <p:spPr>
              <a:xfrm>
                <a:off x="9200289" y="4240338"/>
                <a:ext cx="595291" cy="276999"/>
              </a:xfrm>
              <a:prstGeom prst="rect">
                <a:avLst/>
              </a:prstGeom>
              <a:ln w="12700">
                <a:miter lim="400000"/>
              </a:ln>
            </p:spPr>
            <p:txBody>
              <a:bodyPr wrap="none" lIns="0" tIns="0" rIns="0" bIns="0">
                <a:spAutoFit/>
              </a:bodyPr>
              <a:lstStyle/>
              <a:p>
                <a:pPr defTabSz="762694"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i="1" kern="0">
                          <a:solidFill>
                            <a:srgbClr val="FEFFFE"/>
                          </a:solidFill>
                          <a:latin typeface="Cambria Math" panose="02040503050406030204" pitchFamily="18" charset="0"/>
                          <a:sym typeface="Marker Felt"/>
                        </a:rPr>
                        <m:t>0</m:t>
                      </m:r>
                      <m:r>
                        <a:rPr i="1" kern="0">
                          <a:solidFill>
                            <a:srgbClr val="FEFFFE"/>
                          </a:solidFill>
                          <a:latin typeface="Cambria Math" panose="02040503050406030204" pitchFamily="18" charset="0"/>
                          <a:sym typeface="Marker Felt"/>
                        </a:rPr>
                        <m:t>𝜈𝛽𝛽</m:t>
                      </m:r>
                    </m:oMath>
                  </m:oMathPara>
                </a14:m>
                <a:endParaRPr kern="0" dirty="0">
                  <a:solidFill>
                    <a:srgbClr val="000000"/>
                  </a:solidFill>
                  <a:sym typeface="Marker Felt"/>
                </a:endParaRPr>
              </a:p>
            </p:txBody>
          </p:sp>
        </mc:Choice>
        <mc:Fallback xmlns="">
          <p:sp>
            <p:nvSpPr>
              <p:cNvPr id="286" name="Уравнение"/>
              <p:cNvSpPr txBox="1">
                <a:spLocks noRot="1" noChangeAspect="1" noMove="1" noResize="1" noEditPoints="1" noAdjustHandles="1" noChangeArrowheads="1" noChangeShapeType="1" noTextEdit="1"/>
              </p:cNvSpPr>
              <p:nvPr/>
            </p:nvSpPr>
            <p:spPr>
              <a:xfrm>
                <a:off x="9200289" y="4240338"/>
                <a:ext cx="595291" cy="276999"/>
              </a:xfrm>
              <a:prstGeom prst="rect">
                <a:avLst/>
              </a:prstGeom>
              <a:blipFill rotWithShape="0">
                <a:blip r:embed="rId3"/>
                <a:stretch>
                  <a:fillRect l="-12245" t="-2222" r="-12245" b="-37778"/>
                </a:stretch>
              </a:blipFill>
              <a:ln w="12700">
                <a:miter lim="400000"/>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7" name="Уравнение"/>
              <p:cNvSpPr txBox="1"/>
              <p:nvPr/>
            </p:nvSpPr>
            <p:spPr>
              <a:xfrm>
                <a:off x="9289498" y="4919185"/>
                <a:ext cx="595291" cy="276999"/>
              </a:xfrm>
              <a:prstGeom prst="rect">
                <a:avLst/>
              </a:prstGeom>
              <a:ln w="12700">
                <a:miter lim="400000"/>
              </a:ln>
            </p:spPr>
            <p:txBody>
              <a:bodyPr wrap="none" lIns="0" tIns="0" rIns="0" bIns="0">
                <a:spAutoFit/>
              </a:bodyPr>
              <a:lstStyle/>
              <a:p>
                <a:pPr defTabSz="762694" latinLnBrk="1" hangingPunct="0">
                  <a:defRPr sz="1800">
                    <a:solidFill>
                      <a:srgbClr val="000000"/>
                    </a:solidFill>
                  </a:defRPr>
                </a:pPr>
                <a14:m>
                  <m:oMathPara xmlns:m="http://schemas.openxmlformats.org/officeDocument/2006/math">
                    <m:oMathParaPr>
                      <m:jc m:val="centerGroup"/>
                    </m:oMathParaPr>
                    <m:oMath xmlns:m="http://schemas.openxmlformats.org/officeDocument/2006/math">
                      <m:r>
                        <a:rPr i="1" kern="0">
                          <a:solidFill>
                            <a:srgbClr val="FEFFFE"/>
                          </a:solidFill>
                          <a:latin typeface="Cambria Math" panose="02040503050406030204" pitchFamily="18" charset="0"/>
                          <a:sym typeface="Marker Felt"/>
                        </a:rPr>
                        <m:t>0</m:t>
                      </m:r>
                      <m:r>
                        <a:rPr i="1" kern="0">
                          <a:solidFill>
                            <a:srgbClr val="FEFFFE"/>
                          </a:solidFill>
                          <a:latin typeface="Cambria Math" panose="02040503050406030204" pitchFamily="18" charset="0"/>
                          <a:sym typeface="Marker Felt"/>
                        </a:rPr>
                        <m:t>𝜈𝛽𝛽</m:t>
                      </m:r>
                    </m:oMath>
                  </m:oMathPara>
                </a14:m>
                <a:endParaRPr kern="0" dirty="0">
                  <a:solidFill>
                    <a:srgbClr val="000000"/>
                  </a:solidFill>
                  <a:sym typeface="Marker Felt"/>
                </a:endParaRPr>
              </a:p>
            </p:txBody>
          </p:sp>
        </mc:Choice>
        <mc:Fallback xmlns="">
          <p:sp>
            <p:nvSpPr>
              <p:cNvPr id="287" name="Уравнение"/>
              <p:cNvSpPr txBox="1">
                <a:spLocks noRot="1" noChangeAspect="1" noMove="1" noResize="1" noEditPoints="1" noAdjustHandles="1" noChangeArrowheads="1" noChangeShapeType="1" noTextEdit="1"/>
              </p:cNvSpPr>
              <p:nvPr/>
            </p:nvSpPr>
            <p:spPr>
              <a:xfrm>
                <a:off x="9289498" y="4919185"/>
                <a:ext cx="595291" cy="276999"/>
              </a:xfrm>
              <a:prstGeom prst="rect">
                <a:avLst/>
              </a:prstGeom>
              <a:blipFill rotWithShape="0">
                <a:blip r:embed="rId4"/>
                <a:stretch>
                  <a:fillRect l="-12245" r="-12245" b="-37778"/>
                </a:stretch>
              </a:blipFill>
              <a:ln w="12700">
                <a:miter lim="400000"/>
              </a:ln>
            </p:spPr>
            <p:txBody>
              <a:bodyPr/>
              <a:lstStyle/>
              <a:p>
                <a:r>
                  <a:rPr lang="en-US">
                    <a:noFill/>
                  </a:rPr>
                  <a:t> </a:t>
                </a:r>
              </a:p>
            </p:txBody>
          </p:sp>
        </mc:Fallback>
      </mc:AlternateContent>
      <p:graphicFrame>
        <p:nvGraphicFramePr>
          <p:cNvPr id="288" name="Таблица"/>
          <p:cNvGraphicFramePr/>
          <p:nvPr>
            <p:extLst>
              <p:ext uri="{D42A27DB-BD31-4B8C-83A1-F6EECF244321}">
                <p14:modId xmlns:p14="http://schemas.microsoft.com/office/powerpoint/2010/main" val="1548917944"/>
              </p:ext>
            </p:extLst>
          </p:nvPr>
        </p:nvGraphicFramePr>
        <p:xfrm>
          <a:off x="168163" y="6229350"/>
          <a:ext cx="11554240" cy="628650"/>
        </p:xfrm>
        <a:graphic>
          <a:graphicData uri="http://schemas.openxmlformats.org/drawingml/2006/table">
            <a:tbl>
              <a:tblPr bandRow="1"/>
              <a:tblGrid>
                <a:gridCol w="2310848">
                  <a:extLst>
                    <a:ext uri="{9D8B030D-6E8A-4147-A177-3AD203B41FA5}">
                      <a16:colId xmlns="" xmlns:a16="http://schemas.microsoft.com/office/drawing/2014/main" val="20000"/>
                    </a:ext>
                  </a:extLst>
                </a:gridCol>
                <a:gridCol w="2310848">
                  <a:extLst>
                    <a:ext uri="{9D8B030D-6E8A-4147-A177-3AD203B41FA5}">
                      <a16:colId xmlns="" xmlns:a16="http://schemas.microsoft.com/office/drawing/2014/main" val="20001"/>
                    </a:ext>
                  </a:extLst>
                </a:gridCol>
                <a:gridCol w="2310848">
                  <a:extLst>
                    <a:ext uri="{9D8B030D-6E8A-4147-A177-3AD203B41FA5}">
                      <a16:colId xmlns="" xmlns:a16="http://schemas.microsoft.com/office/drawing/2014/main" val="20002"/>
                    </a:ext>
                  </a:extLst>
                </a:gridCol>
                <a:gridCol w="2310848">
                  <a:extLst>
                    <a:ext uri="{9D8B030D-6E8A-4147-A177-3AD203B41FA5}">
                      <a16:colId xmlns="" xmlns:a16="http://schemas.microsoft.com/office/drawing/2014/main" val="20003"/>
                    </a:ext>
                  </a:extLst>
                </a:gridCol>
                <a:gridCol w="2310848">
                  <a:extLst>
                    <a:ext uri="{9D8B030D-6E8A-4147-A177-3AD203B41FA5}">
                      <a16:colId xmlns="" xmlns:a16="http://schemas.microsoft.com/office/drawing/2014/main" val="20004"/>
                    </a:ext>
                  </a:extLst>
                </a:gridCol>
              </a:tblGrid>
              <a:tr h="628650">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R&amp;D</a:t>
                      </a:r>
                    </a:p>
                  </a:txBody>
                  <a:tcPr marL="47625" marR="47625" marT="35719" marB="35719" anchor="ctr" horzOverflow="overflow">
                    <a:solidFill>
                      <a:schemeClr val="accent6"/>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Construction&amp; Commissioning</a:t>
                      </a:r>
                    </a:p>
                  </a:txBody>
                  <a:tcPr marL="47625" marR="47625" marT="35719" marB="35719" anchor="ctr" horzOverflow="overflow">
                    <a:solidFill>
                      <a:schemeClr val="accent3"/>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Data taking</a:t>
                      </a:r>
                    </a:p>
                  </a:txBody>
                  <a:tcPr marL="47625" marR="47625" marT="35719" marB="35719" anchor="ctr" horzOverflow="overflow">
                    <a:solidFill>
                      <a:schemeClr val="accent2"/>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STOP</a:t>
                      </a:r>
                    </a:p>
                  </a:txBody>
                  <a:tcPr marL="47625" marR="47625" marT="35719" marB="35719" anchor="ctr" horzOverflow="overflow">
                    <a:solidFill>
                      <a:schemeClr val="accent5"/>
                    </a:solidFill>
                  </a:tcPr>
                </a:tc>
                <a:tc>
                  <a:txBody>
                    <a:bodyPr/>
                    <a:lstStyle/>
                    <a:p>
                      <a:pPr defTabSz="914400">
                        <a:tabLst>
                          <a:tab pos="1295400" algn="l"/>
                        </a:tabLst>
                        <a:defRPr>
                          <a:solidFill>
                            <a:srgbClr val="000000"/>
                          </a:solidFill>
                        </a:defRPr>
                      </a:pPr>
                      <a:r>
                        <a:rPr sz="1800" dirty="0">
                          <a:solidFill>
                            <a:schemeClr val="bg2"/>
                          </a:solidFill>
                          <a:effectLst>
                            <a:outerShdw blurRad="63500" dist="3302" dir="5400000" rotWithShape="0">
                              <a:srgbClr val="000000">
                                <a:alpha val="40000"/>
                              </a:srgbClr>
                            </a:outerShdw>
                          </a:effectLst>
                        </a:rPr>
                        <a:t>Decision Point</a:t>
                      </a:r>
                    </a:p>
                  </a:txBody>
                  <a:tcPr marL="47625" marR="47625" marT="35719" marB="35719" anchor="ctr" horzOverflow="overflow">
                    <a:solidFill>
                      <a:schemeClr val="accent4"/>
                    </a:solidFill>
                  </a:tcPr>
                </a:tc>
                <a:extLst>
                  <a:ext uri="{0D108BD9-81ED-4DB2-BD59-A6C34878D82A}">
                    <a16:rowId xmlns="" xmlns:a16="http://schemas.microsoft.com/office/drawing/2014/main" val="10000"/>
                  </a:ext>
                </a:extLst>
              </a:tr>
            </a:tbl>
          </a:graphicData>
        </a:graphic>
      </p:graphicFrame>
    </p:spTree>
    <p:extLst>
      <p:ext uri="{BB962C8B-B14F-4D97-AF65-F5344CB8AC3E}">
        <p14:creationId xmlns:p14="http://schemas.microsoft.com/office/powerpoint/2010/main" val="118339847"/>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3538D"/>
        </a:solid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9423" y="83406"/>
            <a:ext cx="11654367" cy="819150"/>
          </a:xfrm>
          <a:solidFill>
            <a:srgbClr val="FFC000"/>
          </a:solidFill>
          <a:ln>
            <a:solidFill>
              <a:schemeClr val="accent3">
                <a:lumMod val="75000"/>
              </a:schemeClr>
            </a:solidFill>
          </a:ln>
        </p:spPr>
        <p:txBody>
          <a:bodyPr rtlCol="0">
            <a:noAutofit/>
          </a:bodyPr>
          <a:lstStyle/>
          <a:p>
            <a:pPr algn="l" defTabSz="907793" eaLnBrk="1" fontAlgn="auto" hangingPunct="1">
              <a:spcAft>
                <a:spcPts val="0"/>
              </a:spcAft>
              <a:defRPr/>
            </a:pPr>
            <a:r>
              <a:rPr lang="ru-RU" sz="2600" b="1">
                <a:latin typeface="Arial" panose="020B0604020202020204" pitchFamily="34" charset="0"/>
                <a:cs typeface="Arial" panose="020B0604020202020204" pitchFamily="34" charset="0"/>
              </a:rPr>
              <a:t>    </a:t>
            </a:r>
            <a:r>
              <a:rPr lang="en-US" sz="2600" b="1">
                <a:latin typeface="Arial" panose="020B0604020202020204" pitchFamily="34" charset="0"/>
                <a:cs typeface="Arial" panose="020B0604020202020204" pitchFamily="34" charset="0"/>
              </a:rPr>
              <a:t>The Long-Range Strategy of JINR development up to 2030 and </a:t>
            </a:r>
            <a:endParaRPr lang="ru-RU" sz="2600" b="1" dirty="0">
              <a:latin typeface="Arial" panose="020B0604020202020204" pitchFamily="34" charset="0"/>
              <a:cs typeface="Arial" panose="020B0604020202020204" pitchFamily="34" charset="0"/>
            </a:endParaRPr>
          </a:p>
        </p:txBody>
      </p:sp>
      <p:sp>
        <p:nvSpPr>
          <p:cNvPr id="3" name="Содержимое 2"/>
          <p:cNvSpPr>
            <a:spLocks noGrp="1"/>
          </p:cNvSpPr>
          <p:nvPr>
            <p:ph idx="1"/>
          </p:nvPr>
        </p:nvSpPr>
        <p:spPr>
          <a:xfrm>
            <a:off x="256161" y="998429"/>
            <a:ext cx="11624733" cy="5859571"/>
          </a:xfrm>
          <a:gradFill flip="none" rotWithShape="1">
            <a:gsLst>
              <a:gs pos="0">
                <a:srgbClr val="003366"/>
              </a:gs>
              <a:gs pos="37000">
                <a:srgbClr val="7DBEFF"/>
              </a:gs>
              <a:gs pos="75000">
                <a:srgbClr val="C7D5F2"/>
              </a:gs>
              <a:gs pos="100000">
                <a:srgbClr val="0070C0"/>
              </a:gs>
            </a:gsLst>
            <a:lin ang="16200000" scaled="1"/>
            <a:tileRect/>
          </a:gradFill>
          <a:ln w="19050">
            <a:solidFill>
              <a:schemeClr val="bg2">
                <a:lumMod val="75000"/>
              </a:schemeClr>
            </a:solidFill>
          </a:ln>
        </p:spPr>
        <p:txBody>
          <a:bodyPr rtlCol="0">
            <a:normAutofit fontScale="25000" lnSpcReduction="20000"/>
          </a:bodyPr>
          <a:lstStyle/>
          <a:p>
            <a:pPr marL="347548" indent="-225371" algn="ctr" defTabSz="907793" eaLnBrk="1" fontAlgn="auto" hangingPunct="1">
              <a:lnSpc>
                <a:spcPct val="120000"/>
              </a:lnSpc>
              <a:spcBef>
                <a:spcPts val="0"/>
              </a:spcBef>
              <a:spcAft>
                <a:spcPts val="0"/>
              </a:spcAft>
              <a:buNone/>
              <a:defRPr/>
            </a:pPr>
            <a:r>
              <a:rPr lang="en-US" altLang="ru-RU" sz="6400" b="1">
                <a:solidFill>
                  <a:srgbClr val="7030A0"/>
                </a:solidFill>
                <a:cs typeface="Calibri" panose="020F0502020204030204" pitchFamily="34" charset="0"/>
                <a:sym typeface="Wingdings" pitchFamily="2" charset="2"/>
              </a:rPr>
              <a:t>                    </a:t>
            </a:r>
          </a:p>
          <a:p>
            <a:pPr marL="347548" indent="-225371" algn="ctr" defTabSz="907793" eaLnBrk="1" fontAlgn="auto" hangingPunct="1">
              <a:lnSpc>
                <a:spcPct val="120000"/>
              </a:lnSpc>
              <a:spcBef>
                <a:spcPts val="0"/>
              </a:spcBef>
              <a:spcAft>
                <a:spcPts val="0"/>
              </a:spcAft>
              <a:buNone/>
              <a:defRPr/>
            </a:pPr>
            <a:r>
              <a:rPr lang="en-US" sz="9600" b="1">
                <a:solidFill>
                  <a:srgbClr val="FFFF00"/>
                </a:solidFill>
                <a:latin typeface="Arial" pitchFamily="34" charset="0"/>
                <a:cs typeface="Times New Roman" pitchFamily="18" charset="0"/>
              </a:rPr>
              <a:t>The SLRP WG membership</a:t>
            </a:r>
            <a:r>
              <a:rPr lang="en-US" sz="8000" b="1">
                <a:solidFill>
                  <a:srgbClr val="FFFF00"/>
                </a:solidFill>
                <a:latin typeface="Arial" pitchFamily="34" charset="0"/>
                <a:cs typeface="Times New Roman" pitchFamily="18" charset="0"/>
              </a:rPr>
              <a:t>:</a:t>
            </a:r>
          </a:p>
          <a:p>
            <a:pPr marL="347548" indent="-225371" algn="ctr" defTabSz="907793" eaLnBrk="1" fontAlgn="auto" hangingPunct="1">
              <a:lnSpc>
                <a:spcPts val="4398"/>
              </a:lnSpc>
              <a:spcBef>
                <a:spcPts val="1200"/>
              </a:spcBef>
              <a:spcAft>
                <a:spcPts val="0"/>
              </a:spcAft>
              <a:buNone/>
              <a:defRPr/>
            </a:pPr>
            <a:r>
              <a:rPr lang="en-US" sz="9600" b="1" i="1">
                <a:solidFill>
                  <a:srgbClr val="002060"/>
                </a:solidFill>
                <a:latin typeface="Arial" pitchFamily="34" charset="0"/>
                <a:cs typeface="Times New Roman" pitchFamily="18" charset="0"/>
              </a:rPr>
              <a:t>V. Matveev (chair), B. Sharkov and N. Russakovich (vice-chairs),</a:t>
            </a:r>
          </a:p>
          <a:p>
            <a:pPr marL="347548" indent="-225371" algn="ctr" defTabSz="907793" eaLnBrk="1" fontAlgn="auto" hangingPunct="1">
              <a:lnSpc>
                <a:spcPts val="4398"/>
              </a:lnSpc>
              <a:spcBef>
                <a:spcPts val="0"/>
              </a:spcBef>
              <a:spcAft>
                <a:spcPts val="0"/>
              </a:spcAft>
              <a:buNone/>
              <a:defRPr/>
            </a:pPr>
            <a:r>
              <a:rPr lang="en-US" sz="9600" b="1" i="1">
                <a:solidFill>
                  <a:srgbClr val="002060"/>
                </a:solidFill>
                <a:latin typeface="Arial"/>
                <a:ea typeface="Times New Roman"/>
                <a:cs typeface="Times New Roman"/>
              </a:rPr>
              <a:t>V. Aksenov, V. Bednyakov, L. Cifarelli, A. Dubnickova, S. Gales, H. Gutbrod, </a:t>
            </a:r>
          </a:p>
          <a:p>
            <a:pPr marL="347548" indent="-225371" algn="ctr" defTabSz="907793" eaLnBrk="1" fontAlgn="auto" hangingPunct="1">
              <a:lnSpc>
                <a:spcPts val="4398"/>
              </a:lnSpc>
              <a:spcBef>
                <a:spcPts val="0"/>
              </a:spcBef>
              <a:spcAft>
                <a:spcPts val="0"/>
              </a:spcAft>
              <a:buNone/>
              <a:defRPr/>
            </a:pPr>
            <a:r>
              <a:rPr lang="en-US" sz="9600" b="1" i="1">
                <a:solidFill>
                  <a:srgbClr val="002060"/>
                </a:solidFill>
                <a:latin typeface="Arial"/>
                <a:ea typeface="Times New Roman"/>
                <a:cs typeface="Times New Roman"/>
              </a:rPr>
              <a:t>M. Itkis, M. Jezabek,  R. Jolos, D. Kazakov,</a:t>
            </a:r>
            <a:r>
              <a:rPr lang="it-IT" sz="9600" b="1" i="1">
                <a:solidFill>
                  <a:srgbClr val="002060"/>
                </a:solidFill>
                <a:latin typeface="Arial"/>
                <a:ea typeface="Times New Roman"/>
                <a:cs typeface="Times New Roman"/>
              </a:rPr>
              <a:t> </a:t>
            </a:r>
            <a:r>
              <a:rPr lang="en-US" sz="9600" b="1" i="1">
                <a:solidFill>
                  <a:srgbClr val="002060"/>
                </a:solidFill>
                <a:latin typeface="Arial"/>
                <a:ea typeface="Times New Roman"/>
                <a:cs typeface="Times New Roman"/>
              </a:rPr>
              <a:t>V. Kekelidze, V. Korenkov, </a:t>
            </a:r>
            <a:endParaRPr lang="ru-RU" sz="9600" b="1" i="1">
              <a:solidFill>
                <a:srgbClr val="002060"/>
              </a:solidFill>
              <a:latin typeface="Arial"/>
              <a:ea typeface="Times New Roman"/>
              <a:cs typeface="Times New Roman"/>
            </a:endParaRPr>
          </a:p>
          <a:p>
            <a:pPr marL="347548" indent="-225371" algn="ctr" defTabSz="907793" eaLnBrk="1" fontAlgn="auto" hangingPunct="1">
              <a:lnSpc>
                <a:spcPts val="4398"/>
              </a:lnSpc>
              <a:spcBef>
                <a:spcPts val="0"/>
              </a:spcBef>
              <a:spcAft>
                <a:spcPts val="0"/>
              </a:spcAft>
              <a:buNone/>
              <a:defRPr/>
            </a:pPr>
            <a:r>
              <a:rPr lang="en-US" sz="9600" b="1" i="1">
                <a:solidFill>
                  <a:srgbClr val="002060"/>
                </a:solidFill>
                <a:latin typeface="Arial"/>
                <a:ea typeface="Times New Roman"/>
                <a:cs typeface="Times New Roman"/>
              </a:rPr>
              <a:t>E. Krasavin, R. Lednicky, </a:t>
            </a:r>
            <a:r>
              <a:rPr lang="it-IT" sz="9600" b="1" i="1">
                <a:solidFill>
                  <a:srgbClr val="002060"/>
                </a:solidFill>
                <a:latin typeface="Arial"/>
                <a:ea typeface="Times New Roman"/>
                <a:cs typeface="Times New Roman"/>
              </a:rPr>
              <a:t>M. Lewitowicz, D.L. Nagy</a:t>
            </a:r>
            <a:r>
              <a:rPr lang="en-US" sz="9600" b="1" i="1">
                <a:solidFill>
                  <a:srgbClr val="002060"/>
                </a:solidFill>
                <a:latin typeface="Arial"/>
                <a:ea typeface="Times New Roman"/>
                <a:cs typeface="Times New Roman"/>
              </a:rPr>
              <a:t>, Yu. Oganessian, </a:t>
            </a:r>
            <a:endParaRPr lang="ru-RU" sz="9600" b="1" i="1">
              <a:solidFill>
                <a:srgbClr val="002060"/>
              </a:solidFill>
              <a:latin typeface="Arial"/>
              <a:ea typeface="Times New Roman"/>
              <a:cs typeface="Times New Roman"/>
            </a:endParaRPr>
          </a:p>
          <a:p>
            <a:pPr marL="347548" indent="-225371" algn="ctr" defTabSz="907793" eaLnBrk="1" fontAlgn="auto" hangingPunct="1">
              <a:lnSpc>
                <a:spcPts val="4398"/>
              </a:lnSpc>
              <a:spcBef>
                <a:spcPts val="0"/>
              </a:spcBef>
              <a:spcAft>
                <a:spcPts val="0"/>
              </a:spcAft>
              <a:buNone/>
              <a:defRPr/>
            </a:pPr>
            <a:r>
              <a:rPr lang="en-US" sz="9600" b="1" i="1">
                <a:solidFill>
                  <a:srgbClr val="002060"/>
                </a:solidFill>
                <a:latin typeface="Arial"/>
                <a:ea typeface="Times New Roman"/>
                <a:cs typeface="Times New Roman"/>
              </a:rPr>
              <a:t>E. Rabinovici,</a:t>
            </a:r>
            <a:r>
              <a:rPr lang="ru-RU" sz="9600" b="1" i="1">
                <a:solidFill>
                  <a:srgbClr val="002060"/>
                </a:solidFill>
                <a:latin typeface="Arial"/>
                <a:ea typeface="Times New Roman"/>
                <a:cs typeface="Times New Roman"/>
              </a:rPr>
              <a:t> </a:t>
            </a:r>
            <a:r>
              <a:rPr lang="en-US" sz="9600" b="1" i="1">
                <a:solidFill>
                  <a:srgbClr val="002060"/>
                </a:solidFill>
                <a:latin typeface="Arial"/>
                <a:ea typeface="Times New Roman"/>
                <a:cs typeface="Times New Roman"/>
              </a:rPr>
              <a:t>V. Rubakov, A. Sorin,</a:t>
            </a:r>
            <a:r>
              <a:rPr lang="it-IT" sz="9600" b="1" i="1">
                <a:solidFill>
                  <a:srgbClr val="002060"/>
                </a:solidFill>
                <a:latin typeface="Arial"/>
                <a:ea typeface="Times New Roman"/>
                <a:cs typeface="Times New Roman"/>
              </a:rPr>
              <a:t> </a:t>
            </a:r>
            <a:r>
              <a:rPr lang="en-US" sz="9600" b="1" i="1">
                <a:solidFill>
                  <a:srgbClr val="002060"/>
                </a:solidFill>
                <a:latin typeface="Arial"/>
                <a:ea typeface="Times New Roman"/>
                <a:cs typeface="Times New Roman"/>
              </a:rPr>
              <a:t>M. Spiro, H. Stoecker,  G. Trubnikov,  </a:t>
            </a:r>
            <a:endParaRPr lang="ru-RU" sz="9600" b="1" i="1">
              <a:solidFill>
                <a:srgbClr val="002060"/>
              </a:solidFill>
              <a:latin typeface="Arial"/>
              <a:ea typeface="Times New Roman"/>
              <a:cs typeface="Times New Roman"/>
            </a:endParaRPr>
          </a:p>
          <a:p>
            <a:pPr marL="347548" indent="-225371" algn="ctr" defTabSz="907793" eaLnBrk="1" fontAlgn="auto" hangingPunct="1">
              <a:lnSpc>
                <a:spcPts val="4398"/>
              </a:lnSpc>
              <a:spcBef>
                <a:spcPts val="0"/>
              </a:spcBef>
              <a:spcAft>
                <a:spcPts val="0"/>
              </a:spcAft>
              <a:buNone/>
              <a:defRPr/>
            </a:pPr>
            <a:r>
              <a:rPr lang="en-US" sz="9600" b="1" i="1">
                <a:solidFill>
                  <a:srgbClr val="002060"/>
                </a:solidFill>
                <a:latin typeface="Arial"/>
                <a:ea typeface="Times New Roman"/>
                <a:cs typeface="Times New Roman"/>
              </a:rPr>
              <a:t>I. Tserruya, G. Zinovjev</a:t>
            </a:r>
            <a:endParaRPr lang="ru-RU" sz="9600" b="1" i="1">
              <a:solidFill>
                <a:srgbClr val="002060"/>
              </a:solidFill>
              <a:latin typeface="Arial"/>
              <a:ea typeface="Times New Roman"/>
              <a:cs typeface="Times New Roman"/>
            </a:endParaRPr>
          </a:p>
          <a:p>
            <a:pPr marL="347548" indent="-225371" algn="ctr" defTabSz="907793" eaLnBrk="1" fontAlgn="auto" hangingPunct="1">
              <a:lnSpc>
                <a:spcPct val="120000"/>
              </a:lnSpc>
              <a:spcBef>
                <a:spcPts val="1800"/>
              </a:spcBef>
              <a:spcAft>
                <a:spcPts val="0"/>
              </a:spcAft>
              <a:buNone/>
              <a:defRPr/>
            </a:pPr>
            <a:r>
              <a:rPr lang="en-US" altLang="ru-RU" sz="9600" b="1">
                <a:solidFill>
                  <a:schemeClr val="bg1"/>
                </a:solidFill>
                <a:cs typeface="Calibri" panose="020F0502020204030204" pitchFamily="34" charset="0"/>
                <a:sym typeface="Wingdings" pitchFamily="2" charset="2"/>
              </a:rPr>
              <a:t>The  International Working Sub-Groups where established in 2017                            </a:t>
            </a:r>
          </a:p>
          <a:p>
            <a:pPr marL="347548" indent="-225371" algn="just" defTabSz="907793" eaLnBrk="1" fontAlgn="auto" hangingPunct="1">
              <a:lnSpc>
                <a:spcPct val="120000"/>
              </a:lnSpc>
              <a:spcBef>
                <a:spcPts val="0"/>
              </a:spcBef>
              <a:spcAft>
                <a:spcPts val="0"/>
              </a:spcAft>
              <a:buNone/>
              <a:defRPr/>
            </a:pPr>
            <a:r>
              <a:rPr lang="en-US" altLang="ru-RU" sz="9600" b="1">
                <a:solidFill>
                  <a:schemeClr val="bg1"/>
                </a:solidFill>
                <a:cs typeface="Calibri" panose="020F0502020204030204" pitchFamily="34" charset="0"/>
                <a:sym typeface="Wingdings" pitchFamily="2" charset="2"/>
              </a:rPr>
              <a:t>for elaboration of the JINR  Strategic Long Range Plan (SLRP) for the JINR development up to 2030</a:t>
            </a:r>
            <a:r>
              <a:rPr lang="ru-RU" altLang="ru-RU" sz="9600" b="1">
                <a:solidFill>
                  <a:schemeClr val="bg1"/>
                </a:solidFill>
                <a:cs typeface="Calibri" panose="020F0502020204030204" pitchFamily="34" charset="0"/>
                <a:sym typeface="Wingdings" pitchFamily="2" charset="2"/>
              </a:rPr>
              <a:t>. </a:t>
            </a:r>
            <a:r>
              <a:rPr lang="en-US" altLang="ru-RU" sz="9600" b="1">
                <a:solidFill>
                  <a:schemeClr val="bg1"/>
                </a:solidFill>
                <a:cs typeface="Calibri" panose="020F0502020204030204" pitchFamily="34" charset="0"/>
                <a:sym typeface="Wingdings" pitchFamily="2" charset="2"/>
              </a:rPr>
              <a:t>SLRP will form the basis of the next  JINR 7-year plan for the period 2024-2030.</a:t>
            </a:r>
          </a:p>
          <a:p>
            <a:pPr marL="347548" indent="-225371" algn="ctr" defTabSz="907793" eaLnBrk="1" fontAlgn="auto" hangingPunct="1">
              <a:lnSpc>
                <a:spcPts val="4398"/>
              </a:lnSpc>
              <a:spcBef>
                <a:spcPts val="0"/>
              </a:spcBef>
              <a:spcAft>
                <a:spcPts val="0"/>
              </a:spcAft>
              <a:buNone/>
              <a:defRPr/>
            </a:pPr>
            <a:endParaRPr lang="de-DE" sz="7200" b="1" i="1"/>
          </a:p>
          <a:p>
            <a:pPr marL="347548" indent="-225371" algn="ctr" defTabSz="907793" eaLnBrk="1" fontAlgn="auto" hangingPunct="1">
              <a:lnSpc>
                <a:spcPts val="4398"/>
              </a:lnSpc>
              <a:spcBef>
                <a:spcPts val="0"/>
              </a:spcBef>
              <a:spcAft>
                <a:spcPts val="0"/>
              </a:spcAft>
              <a:buNone/>
              <a:defRPr/>
            </a:pPr>
            <a:endParaRPr lang="en-US" altLang="ru-RU" sz="2700" b="1" dirty="0">
              <a:effectLst>
                <a:outerShdw blurRad="38100" dist="38100" dir="2700000" algn="tl">
                  <a:srgbClr val="000000">
                    <a:alpha val="43137"/>
                  </a:srgbClr>
                </a:outerShdw>
              </a:effectLst>
              <a:cs typeface="Calibri" panose="020F0502020204030204" pitchFamily="34" charset="0"/>
              <a:sym typeface="Wingdings" pitchFamily="2" charset="2"/>
            </a:endParaRPr>
          </a:p>
        </p:txBody>
      </p:sp>
      <p:sp>
        <p:nvSpPr>
          <p:cNvPr id="4" name="Pfeil nach rechts 3"/>
          <p:cNvSpPr/>
          <p:nvPr/>
        </p:nvSpPr>
        <p:spPr>
          <a:xfrm>
            <a:off x="10726309" y="393830"/>
            <a:ext cx="978408" cy="297975"/>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marL="0" marR="0" lvl="0" indent="0" algn="ctr" defTabSz="909922"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25650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180" y="1018376"/>
            <a:ext cx="6373283" cy="5539552"/>
          </a:xfrm>
          <a:prstGeom prst="rect">
            <a:avLst/>
          </a:prstGeom>
        </p:spPr>
        <p:txBody>
          <a:bodyPr wrap="square" lIns="90989" tIns="45509" rIns="90989" bIns="45509">
            <a:spAutoFit/>
          </a:bodyPr>
          <a:lstStyle/>
          <a:p>
            <a:pPr algn="just">
              <a:lnSpc>
                <a:spcPct val="150000"/>
              </a:lnSpc>
              <a:defRPr/>
            </a:pPr>
            <a:r>
              <a:rPr lang="en-US" sz="2400" b="1" u="sng" dirty="0">
                <a:solidFill>
                  <a:srgbClr val="002060"/>
                </a:solidFill>
                <a:latin typeface="Arial" panose="020B0604020202020204" pitchFamily="34" charset="0"/>
                <a:ea typeface="Calibri" panose="020F0502020204030204" pitchFamily="34" charset="0"/>
                <a:cs typeface="Arial" panose="020B0604020202020204" pitchFamily="34" charset="0"/>
              </a:rPr>
              <a:t>Mid-term plans:</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ATLAS  -  Phase 1, Phase 2 </a:t>
            </a: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CMS </a:t>
            </a: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JUNO  -  JINR is the major </a:t>
            </a:r>
            <a:r>
              <a:rPr lang="en-US" sz="2400" kern="0" dirty="0" err="1">
                <a:solidFill>
                  <a:srgbClr val="003366"/>
                </a:solidFill>
                <a:latin typeface="Calibri" panose="020F0502020204030204" pitchFamily="34" charset="0"/>
                <a:cs typeface="Calibri" panose="020F0502020204030204" pitchFamily="34" charset="0"/>
              </a:rPr>
              <a:t>collaboratior</a:t>
            </a:r>
            <a:endParaRPr lang="en-US" sz="2400" kern="0" dirty="0">
              <a:solidFill>
                <a:srgbClr val="003366"/>
              </a:solidFill>
              <a:latin typeface="Calibri" panose="020F0502020204030204" pitchFamily="34" charset="0"/>
              <a:cs typeface="Calibri" panose="020F0502020204030204" pitchFamily="34" charset="0"/>
            </a:endParaRP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Dark Matter – </a:t>
            </a:r>
            <a:r>
              <a:rPr lang="en-US" sz="2400" kern="0" dirty="0" err="1">
                <a:solidFill>
                  <a:srgbClr val="003366"/>
                </a:solidFill>
                <a:latin typeface="Calibri" panose="020F0502020204030204" pitchFamily="34" charset="0"/>
                <a:cs typeface="Calibri" panose="020F0502020204030204" pitchFamily="34" charset="0"/>
              </a:rPr>
              <a:t>Edelweis</a:t>
            </a:r>
            <a:r>
              <a:rPr lang="en-US" sz="2400" kern="0" dirty="0">
                <a:solidFill>
                  <a:srgbClr val="003366"/>
                </a:solidFill>
                <a:latin typeface="Calibri" panose="020F0502020204030204" pitchFamily="34" charset="0"/>
                <a:cs typeface="Calibri" panose="020F0502020204030204" pitchFamily="34" charset="0"/>
              </a:rPr>
              <a:t>, </a:t>
            </a:r>
            <a:r>
              <a:rPr lang="en-US" sz="2400" kern="0" dirty="0" err="1">
                <a:solidFill>
                  <a:srgbClr val="003366"/>
                </a:solidFill>
                <a:latin typeface="Calibri" panose="020F0502020204030204" pitchFamily="34" charset="0"/>
                <a:cs typeface="Calibri" panose="020F0502020204030204" pitchFamily="34" charset="0"/>
              </a:rPr>
              <a:t>DarkSide</a:t>
            </a:r>
            <a:endParaRPr lang="en-US" sz="2400" kern="0" dirty="0">
              <a:solidFill>
                <a:srgbClr val="003366"/>
              </a:solidFill>
              <a:latin typeface="Calibri" panose="020F0502020204030204" pitchFamily="34" charset="0"/>
              <a:cs typeface="Calibri" panose="020F0502020204030204" pitchFamily="34" charset="0"/>
            </a:endParaRP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CP-violation – </a:t>
            </a:r>
            <a:r>
              <a:rPr lang="en-US" sz="2400" kern="0" dirty="0" err="1">
                <a:solidFill>
                  <a:srgbClr val="003366"/>
                </a:solidFill>
                <a:latin typeface="Calibri" panose="020F0502020204030204" pitchFamily="34" charset="0"/>
                <a:cs typeface="Calibri" panose="020F0502020204030204" pitchFamily="34" charset="0"/>
              </a:rPr>
              <a:t>NOvA</a:t>
            </a:r>
            <a:r>
              <a:rPr lang="en-US" sz="2400" kern="0" dirty="0">
                <a:solidFill>
                  <a:srgbClr val="003366"/>
                </a:solidFill>
                <a:latin typeface="Calibri" panose="020F0502020204030204" pitchFamily="34" charset="0"/>
                <a:cs typeface="Calibri" panose="020F0502020204030204" pitchFamily="34" charset="0"/>
              </a:rPr>
              <a:t>, MO</a:t>
            </a: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Kalinin PP – </a:t>
            </a:r>
            <a:r>
              <a:rPr lang="en-US" sz="2200" kern="0" dirty="0">
                <a:solidFill>
                  <a:srgbClr val="003366"/>
                </a:solidFill>
                <a:latin typeface="Calibri" panose="020F0502020204030204" pitchFamily="34" charset="0"/>
                <a:cs typeface="Calibri" panose="020F0502020204030204" pitchFamily="34" charset="0"/>
              </a:rPr>
              <a:t>magnetic moment, coherent, sterile</a:t>
            </a:r>
          </a:p>
          <a:p>
            <a:pPr marL="341219" indent="-341219" algn="just">
              <a:lnSpc>
                <a:spcPct val="150000"/>
              </a:lnSpc>
              <a:buFont typeface="Wingdings" panose="05000000000000000000" pitchFamily="2" charset="2"/>
              <a:buChar char="Ø"/>
              <a:defRPr/>
            </a:pPr>
            <a:r>
              <a:rPr lang="sv-SE" sz="2400" kern="0" dirty="0">
                <a:solidFill>
                  <a:srgbClr val="003366"/>
                </a:solidFill>
                <a:latin typeface="Calibri" panose="020F0502020204030204" pitchFamily="34" charset="0"/>
                <a:cs typeface="Calibri" panose="020F0502020204030204" pitchFamily="34" charset="0"/>
              </a:rPr>
              <a:t>Taiga – 100 TeV gamma rays</a:t>
            </a: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Gerda, </a:t>
            </a:r>
            <a:r>
              <a:rPr lang="en-US" sz="2400" kern="0" dirty="0" err="1">
                <a:solidFill>
                  <a:srgbClr val="003366"/>
                </a:solidFill>
                <a:latin typeface="Calibri" panose="020F0502020204030204" pitchFamily="34" charset="0"/>
                <a:cs typeface="Calibri" panose="020F0502020204030204" pitchFamily="34" charset="0"/>
              </a:rPr>
              <a:t>SuperNEMO</a:t>
            </a:r>
            <a:r>
              <a:rPr lang="en-US" sz="2400" kern="0" dirty="0">
                <a:solidFill>
                  <a:srgbClr val="003366"/>
                </a:solidFill>
                <a:latin typeface="Calibri" panose="020F0502020204030204" pitchFamily="34" charset="0"/>
                <a:cs typeface="Calibri" panose="020F0502020204030204" pitchFamily="34" charset="0"/>
              </a:rPr>
              <a:t> – 0</a:t>
            </a:r>
            <a:r>
              <a:rPr lang="en-US" sz="2400" kern="0" dirty="0">
                <a:solidFill>
                  <a:srgbClr val="003366"/>
                </a:solidFill>
                <a:latin typeface="Calibri" panose="020F0502020204030204" pitchFamily="34" charset="0"/>
                <a:cs typeface="Calibri" panose="020F0502020204030204" pitchFamily="34" charset="0"/>
                <a:sym typeface="Symbol" panose="05050102010706020507" pitchFamily="18" charset="2"/>
              </a:rPr>
              <a:t></a:t>
            </a:r>
            <a:r>
              <a:rPr lang="el-GR" sz="2400" kern="0" dirty="0">
                <a:solidFill>
                  <a:srgbClr val="003366"/>
                </a:solidFill>
                <a:latin typeface="Calibri" panose="020F0502020204030204" pitchFamily="34" charset="0"/>
                <a:cs typeface="Calibri" panose="020F0502020204030204" pitchFamily="34" charset="0"/>
              </a:rPr>
              <a:t>ββ</a:t>
            </a:r>
            <a:endParaRPr lang="en-US" sz="2400" kern="0" dirty="0">
              <a:solidFill>
                <a:srgbClr val="003366"/>
              </a:solidFill>
              <a:latin typeface="Calibri" panose="020F0502020204030204" pitchFamily="34" charset="0"/>
              <a:cs typeface="Calibri" panose="020F0502020204030204" pitchFamily="34" charset="0"/>
            </a:endParaRPr>
          </a:p>
          <a:p>
            <a:pPr algn="just">
              <a:lnSpc>
                <a:spcPct val="150000"/>
              </a:lnSpc>
              <a:defRPr/>
            </a:pPr>
            <a:r>
              <a:rPr lang="en-US" sz="2000" dirty="0">
                <a:solidFill>
                  <a:srgbClr val="003366"/>
                </a:solidFill>
                <a:latin typeface="Arial" panose="020B0604020202020204" pitchFamily="34" charset="0"/>
                <a:ea typeface="Calibri" panose="020F0502020204030204" pitchFamily="34" charset="0"/>
                <a:cs typeface="Arial" panose="020B0604020202020204" pitchFamily="34" charset="0"/>
              </a:rPr>
              <a:t> </a:t>
            </a:r>
          </a:p>
        </p:txBody>
      </p:sp>
      <p:sp>
        <p:nvSpPr>
          <p:cNvPr id="5" name="Объект 2"/>
          <p:cNvSpPr>
            <a:spLocks/>
          </p:cNvSpPr>
          <p:nvPr/>
        </p:nvSpPr>
        <p:spPr bwMode="auto">
          <a:xfrm>
            <a:off x="550169" y="271210"/>
            <a:ext cx="1044493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Particle Physics and Astrophysics</a:t>
            </a:r>
          </a:p>
          <a:p>
            <a:pPr algn="ctr" eaLnBrk="1" hangingPunct="1">
              <a:buNone/>
              <a:defRPr/>
            </a:pPr>
            <a:r>
              <a:rPr lang="en-US" altLang="ru-RU" sz="2800" b="1" dirty="0">
                <a:solidFill>
                  <a:srgbClr val="C00000"/>
                </a:solidFill>
                <a:cs typeface="Arial" panose="020B0604020202020204" pitchFamily="34" charset="0"/>
              </a:rPr>
              <a:t> </a:t>
            </a:r>
            <a:endParaRPr lang="ru-RU" altLang="ru-RU" sz="2800" b="1" i="1" dirty="0">
              <a:solidFill>
                <a:srgbClr val="C00000"/>
              </a:solidFill>
              <a:cs typeface="Arial" panose="020B0604020202020204" pitchFamily="34" charset="0"/>
            </a:endParaRPr>
          </a:p>
        </p:txBody>
      </p:sp>
      <p:sp>
        <p:nvSpPr>
          <p:cNvPr id="2" name="TextBox 1">
            <a:extLst>
              <a:ext uri="{FF2B5EF4-FFF2-40B4-BE49-F238E27FC236}">
                <a16:creationId xmlns="" xmlns:a16="http://schemas.microsoft.com/office/drawing/2014/main" id="{841E36AC-60D5-4F83-ADB8-37FA15C19CE5}"/>
              </a:ext>
            </a:extLst>
          </p:cNvPr>
          <p:cNvSpPr txBox="1"/>
          <p:nvPr/>
        </p:nvSpPr>
        <p:spPr>
          <a:xfrm>
            <a:off x="6873802" y="1018376"/>
            <a:ext cx="5675037" cy="6370549"/>
          </a:xfrm>
          <a:prstGeom prst="rect">
            <a:avLst/>
          </a:prstGeom>
          <a:noFill/>
        </p:spPr>
        <p:txBody>
          <a:bodyPr wrap="square" lIns="90989" tIns="45509" rIns="90989" bIns="45509" rtlCol="0">
            <a:spAutoFit/>
          </a:bodyPr>
          <a:lstStyle/>
          <a:p>
            <a:pPr lvl="0" algn="just">
              <a:lnSpc>
                <a:spcPct val="150000"/>
              </a:lnSpc>
              <a:defRPr/>
            </a:pPr>
            <a:r>
              <a:rPr lang="en-US" sz="2400" b="1" u="sng" dirty="0">
                <a:solidFill>
                  <a:srgbClr val="002060"/>
                </a:solidFill>
                <a:latin typeface="Arial" panose="020B0604020202020204" pitchFamily="34" charset="0"/>
                <a:ea typeface="Calibri" panose="020F0502020204030204" pitchFamily="34" charset="0"/>
                <a:cs typeface="Arial" panose="020B0604020202020204" pitchFamily="34" charset="0"/>
              </a:rPr>
              <a:t>Long-term plans:</a:t>
            </a: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BAIKAL GVD </a:t>
            </a:r>
          </a:p>
          <a:p>
            <a:pPr marL="341219" indent="-341219" algn="just">
              <a:lnSpc>
                <a:spcPct val="150000"/>
              </a:lnSpc>
              <a:buFont typeface="Wingdings" panose="05000000000000000000" pitchFamily="2" charset="2"/>
              <a:buChar char="Ø"/>
              <a:defRPr/>
            </a:pP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NOvA</a:t>
            </a: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  -  DUNE or </a:t>
            </a:r>
            <a:r>
              <a:rPr lang="fr-FR"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HyperK</a:t>
            </a:r>
            <a:endPar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1219" indent="-341219" algn="just">
              <a:lnSpc>
                <a:spcPct val="150000"/>
              </a:lnSpc>
              <a:buFont typeface="Wingdings" panose="05000000000000000000" pitchFamily="2" charset="2"/>
              <a:buChar char="Ø"/>
              <a:defRPr/>
            </a:pP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JUNO</a:t>
            </a:r>
          </a:p>
          <a:p>
            <a:pPr marL="341219" indent="-341219" algn="just">
              <a:lnSpc>
                <a:spcPct val="150000"/>
              </a:lnSpc>
              <a:buFont typeface="Wingdings" panose="05000000000000000000" pitchFamily="2" charset="2"/>
              <a:buChar char="Ø"/>
              <a:defRPr/>
            </a:pP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ATLAS, CMS – HL LHC</a:t>
            </a:r>
          </a:p>
          <a:p>
            <a:pPr marL="341219" indent="-341219" algn="just">
              <a:lnSpc>
                <a:spcPct val="150000"/>
              </a:lnSpc>
              <a:buFont typeface="Wingdings" panose="05000000000000000000" pitchFamily="2" charset="2"/>
              <a:buChar char="Ø"/>
              <a:defRPr/>
            </a:pPr>
            <a:endPar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1219" indent="-341219" algn="just">
              <a:lnSpc>
                <a:spcPct val="150000"/>
              </a:lnSpc>
              <a:buFont typeface="Wingdings" panose="05000000000000000000" pitchFamily="2" charset="2"/>
              <a:buChar char="Ø"/>
              <a:defRPr/>
            </a:pPr>
            <a:r>
              <a:rPr lang="fr-FR"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Gravitational</a:t>
            </a: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waves</a:t>
            </a: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fr-FR" sz="2400" dirty="0" err="1">
                <a:solidFill>
                  <a:srgbClr val="002060"/>
                </a:solidFill>
                <a:latin typeface="Calibri" panose="020F0502020204030204" pitchFamily="34" charset="0"/>
                <a:ea typeface="Calibri" panose="020F0502020204030204" pitchFamily="34" charset="0"/>
                <a:cs typeface="Calibri" panose="020F0502020204030204" pitchFamily="34" charset="0"/>
              </a:rPr>
              <a:t>interferometers</a:t>
            </a: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 : </a:t>
            </a:r>
          </a:p>
          <a:p>
            <a:pPr algn="just">
              <a:lnSpc>
                <a:spcPct val="150000"/>
              </a:lnSpc>
              <a:defRPr/>
            </a:pPr>
            <a:r>
              <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rPr>
              <a:t>     LIGO, VIRGO, Einstein</a:t>
            </a:r>
          </a:p>
          <a:p>
            <a:pPr algn="just">
              <a:lnSpc>
                <a:spcPct val="150000"/>
              </a:lnSpc>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r>
              <a:rPr lang="fr-FR" sz="2000" dirty="0">
                <a:solidFill>
                  <a:srgbClr val="002060"/>
                </a:solidFill>
                <a:latin typeface="Arial" panose="020B0604020202020204" pitchFamily="34" charset="0"/>
                <a:ea typeface="Calibri" panose="020F0502020204030204" pitchFamily="34" charset="0"/>
                <a:cs typeface="Arial" panose="020B0604020202020204" pitchFamily="34" charset="0"/>
              </a:rPr>
              <a:t> </a:t>
            </a:r>
          </a:p>
        </p:txBody>
      </p:sp>
    </p:spTree>
    <p:extLst>
      <p:ext uri="{BB962C8B-B14F-4D97-AF65-F5344CB8AC3E}">
        <p14:creationId xmlns:p14="http://schemas.microsoft.com/office/powerpoint/2010/main" val="62434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Номер слайда 1"/>
          <p:cNvSpPr>
            <a:spLocks noGrp="1"/>
          </p:cNvSpPr>
          <p:nvPr>
            <p:ph type="sldNum" sz="quarter" idx="4294967295"/>
          </p:nvPr>
        </p:nvSpPr>
        <p:spPr>
          <a:xfrm>
            <a:off x="94488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31</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77689" y="2968058"/>
            <a:ext cx="5353050" cy="3388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30772" y="412594"/>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627288" y="684365"/>
            <a:ext cx="8853853" cy="2310075"/>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de-DE" sz="3600" b="1" kern="0" dirty="0" err="1">
                <a:solidFill>
                  <a:srgbClr val="FFFF00"/>
                </a:solidFill>
              </a:rPr>
              <a:t>Radiobiology</a:t>
            </a:r>
            <a:r>
              <a:rPr lang="de-DE" sz="3600" b="1" kern="0" dirty="0">
                <a:solidFill>
                  <a:srgbClr val="FFFF00"/>
                </a:solidFill>
              </a:rPr>
              <a:t> — </a:t>
            </a:r>
            <a:r>
              <a:rPr lang="de-DE" sz="3600" b="1" kern="0" dirty="0" err="1">
                <a:solidFill>
                  <a:srgbClr val="FFFF00"/>
                </a:solidFill>
              </a:rPr>
              <a:t>Astrobiology</a:t>
            </a:r>
            <a:endParaRPr lang="de-DE" sz="3600" b="1" kern="0" dirty="0">
              <a:solidFill>
                <a:srgbClr val="FFFF00"/>
              </a:solidFill>
            </a:endParaRPr>
          </a:p>
          <a:p>
            <a:endParaRPr lang="de-DE" sz="3600" b="1" kern="0" dirty="0">
              <a:solidFill>
                <a:srgbClr val="FFFF00"/>
              </a:solidFill>
            </a:endParaRPr>
          </a:p>
          <a:p>
            <a:r>
              <a:rPr lang="de-DE" sz="3600" b="1" kern="0" dirty="0">
                <a:solidFill>
                  <a:srgbClr val="FFFF00"/>
                </a:solidFill>
              </a:rPr>
              <a:t> </a:t>
            </a:r>
            <a:r>
              <a:rPr lang="en-US" sz="2400" b="1" dirty="0">
                <a:solidFill>
                  <a:schemeClr val="bg1"/>
                </a:solidFill>
                <a:latin typeface="Arial" panose="020B0604020202020204" pitchFamily="34" charset="0"/>
                <a:cs typeface="Arial" panose="020B0604020202020204" pitchFamily="34" charset="0"/>
              </a:rPr>
              <a:t>E. </a:t>
            </a:r>
            <a:r>
              <a:rPr lang="en-US" sz="2400" b="1" dirty="0" err="1">
                <a:solidFill>
                  <a:schemeClr val="bg1"/>
                </a:solidFill>
                <a:latin typeface="Arial" panose="020B0604020202020204" pitchFamily="34" charset="0"/>
                <a:cs typeface="Arial" panose="020B0604020202020204" pitchFamily="34" charset="0"/>
              </a:rPr>
              <a:t>Krasavin</a:t>
            </a:r>
            <a:r>
              <a:rPr lang="en-US" sz="2400" b="1" dirty="0">
                <a:solidFill>
                  <a:schemeClr val="bg1"/>
                </a:solidFill>
                <a:latin typeface="Arial" panose="020B0604020202020204" pitchFamily="34" charset="0"/>
                <a:cs typeface="Arial" panose="020B0604020202020204" pitchFamily="34" charset="0"/>
              </a:rPr>
              <a:t>, A. </a:t>
            </a:r>
            <a:r>
              <a:rPr lang="en-US" sz="2400" b="1" dirty="0" err="1">
                <a:solidFill>
                  <a:schemeClr val="bg1"/>
                </a:solidFill>
                <a:latin typeface="Arial" panose="020B0604020202020204" pitchFamily="34" charset="0"/>
                <a:cs typeface="Arial" panose="020B0604020202020204" pitchFamily="34" charset="0"/>
              </a:rPr>
              <a:t>Bugay</a:t>
            </a:r>
            <a:r>
              <a:rPr lang="en-US" sz="2400" b="1" dirty="0">
                <a:solidFill>
                  <a:schemeClr val="bg1"/>
                </a:solidFill>
                <a:latin typeface="Arial" panose="020B0604020202020204" pitchFamily="34" charset="0"/>
                <a:cs typeface="Arial" panose="020B0604020202020204" pitchFamily="34" charset="0"/>
              </a:rPr>
              <a:t>, </a:t>
            </a:r>
            <a:r>
              <a:rPr lang="en-US" altLang="ru-RU" sz="2400" b="1" dirty="0">
                <a:solidFill>
                  <a:schemeClr val="bg1"/>
                </a:solidFill>
                <a:latin typeface="Arial" panose="020B0604020202020204" pitchFamily="34" charset="0"/>
                <a:cs typeface="Arial" panose="020B0604020202020204" pitchFamily="34" charset="0"/>
              </a:rPr>
              <a:t>E. </a:t>
            </a:r>
            <a:r>
              <a:rPr lang="en-US" altLang="ru-RU" sz="2400" b="1" dirty="0" err="1">
                <a:solidFill>
                  <a:schemeClr val="bg1"/>
                </a:solidFill>
                <a:latin typeface="Arial" panose="020B0604020202020204" pitchFamily="34" charset="0"/>
                <a:cs typeface="Arial" panose="020B0604020202020204" pitchFamily="34" charset="0"/>
              </a:rPr>
              <a:t>Nasonova</a:t>
            </a:r>
            <a:endParaRPr lang="ru-RU" altLang="ru-RU" sz="2400" b="1" dirty="0">
              <a:solidFill>
                <a:schemeClr val="bg1"/>
              </a:solidFill>
              <a:latin typeface="Arial" panose="020B0604020202020204" pitchFamily="34" charset="0"/>
              <a:cs typeface="Arial" panose="020B0604020202020204" pitchFamily="34" charset="0"/>
            </a:endParaRPr>
          </a:p>
          <a:p>
            <a:endParaRPr lang="ru-RU" sz="3600" b="1" kern="0" dirty="0">
              <a:solidFill>
                <a:srgbClr val="FFFF00"/>
              </a:solidFill>
            </a:endParaRPr>
          </a:p>
        </p:txBody>
      </p:sp>
    </p:spTree>
    <p:extLst>
      <p:ext uri="{BB962C8B-B14F-4D97-AF65-F5344CB8AC3E}">
        <p14:creationId xmlns:p14="http://schemas.microsoft.com/office/powerpoint/2010/main" val="3853330755"/>
      </p:ext>
    </p:extLst>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3"/>
          <p:cNvSpPr/>
          <p:nvPr/>
        </p:nvSpPr>
        <p:spPr>
          <a:xfrm>
            <a:off x="1956048" y="345955"/>
            <a:ext cx="10132541" cy="519460"/>
          </a:xfrm>
          <a:prstGeom prst="rect">
            <a:avLst/>
          </a:prstGeom>
        </p:spPr>
        <p:txBody>
          <a:bodyPr wrap="square" lIns="90989" tIns="45509" rIns="90989" bIns="45509">
            <a:spAutoFit/>
          </a:bodyPr>
          <a:lstStyle/>
          <a:p>
            <a:pPr algn="ctr">
              <a:lnSpc>
                <a:spcPct val="107000"/>
              </a:lnSpc>
              <a:spcAft>
                <a:spcPts val="800"/>
              </a:spcAft>
              <a:defRPr/>
            </a:pPr>
            <a:r>
              <a:rPr lang="en-GB" sz="2800" b="1" dirty="0">
                <a:solidFill>
                  <a:schemeClr val="bg1"/>
                </a:solidFill>
                <a:ea typeface="MS Mincho"/>
              </a:rPr>
              <a:t>Radiobiology — Astrobiology</a:t>
            </a:r>
            <a:endParaRPr lang="ru-RU" sz="2400" dirty="0">
              <a:solidFill>
                <a:srgbClr val="FFFFCC"/>
              </a:solidFill>
              <a:latin typeface="Arial" panose="020B0604020202020204" pitchFamily="34" charset="0"/>
              <a:ea typeface="Calibri" panose="020F0502020204030204" pitchFamily="34" charset="0"/>
              <a:cs typeface="Times New Roman" panose="02020603050405020304" pitchFamily="18" charset="0"/>
            </a:endParaRPr>
          </a:p>
        </p:txBody>
      </p:sp>
      <p:sp>
        <p:nvSpPr>
          <p:cNvPr id="2" name="Заголовок 1"/>
          <p:cNvSpPr>
            <a:spLocks noGrp="1"/>
          </p:cNvSpPr>
          <p:nvPr>
            <p:ph type="title"/>
          </p:nvPr>
        </p:nvSpPr>
        <p:spPr>
          <a:xfrm>
            <a:off x="167588" y="208174"/>
            <a:ext cx="1878322" cy="857251"/>
          </a:xfrm>
        </p:spPr>
        <p:txBody>
          <a:bodyPr>
            <a:normAutofit/>
          </a:bodyPr>
          <a:lstStyle/>
          <a:p>
            <a:pPr algn="ctr"/>
            <a:r>
              <a:rPr lang="en-US" sz="2400" b="1" dirty="0">
                <a:solidFill>
                  <a:srgbClr val="FFFF00"/>
                </a:solidFill>
                <a:latin typeface="Arial" panose="020B0604020202020204" pitchFamily="34" charset="0"/>
                <a:ea typeface="+mn-ea"/>
                <a:cs typeface="Arial" panose="020B0604020202020204" pitchFamily="34" charset="0"/>
              </a:rPr>
              <a:t>Sub-group</a:t>
            </a:r>
            <a:endParaRPr lang="ru-RU" sz="2400" dirty="0">
              <a:solidFill>
                <a:srgbClr val="FFFF00"/>
              </a:solidFill>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1607831263"/>
              </p:ext>
            </p:extLst>
          </p:nvPr>
        </p:nvGraphicFramePr>
        <p:xfrm>
          <a:off x="5219000" y="2625589"/>
          <a:ext cx="6757409" cy="2904386"/>
        </p:xfrm>
        <a:graphic>
          <a:graphicData uri="http://schemas.openxmlformats.org/drawingml/2006/table">
            <a:tbl>
              <a:tblPr firstRow="1" firstCol="1" bandRow="1">
                <a:tableStyleId>{5C22544A-7EE6-4342-B048-85BDC9FD1C3A}</a:tableStyleId>
              </a:tblPr>
              <a:tblGrid>
                <a:gridCol w="660381">
                  <a:extLst>
                    <a:ext uri="{9D8B030D-6E8A-4147-A177-3AD203B41FA5}">
                      <a16:colId xmlns="" xmlns:a16="http://schemas.microsoft.com/office/drawing/2014/main" val="20000"/>
                    </a:ext>
                  </a:extLst>
                </a:gridCol>
                <a:gridCol w="2305614">
                  <a:extLst>
                    <a:ext uri="{9D8B030D-6E8A-4147-A177-3AD203B41FA5}">
                      <a16:colId xmlns="" xmlns:a16="http://schemas.microsoft.com/office/drawing/2014/main" val="20001"/>
                    </a:ext>
                  </a:extLst>
                </a:gridCol>
                <a:gridCol w="3791414">
                  <a:extLst>
                    <a:ext uri="{9D8B030D-6E8A-4147-A177-3AD203B41FA5}">
                      <a16:colId xmlns="" xmlns:a16="http://schemas.microsoft.com/office/drawing/2014/main" val="20002"/>
                    </a:ext>
                  </a:extLst>
                </a:gridCol>
              </a:tblGrid>
              <a:tr h="0">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45973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err="1">
                          <a:effectLst/>
                          <a:latin typeface="Arial" panose="020B0604020202020204" pitchFamily="34" charset="0"/>
                          <a:cs typeface="Arial" panose="020B0604020202020204" pitchFamily="34" charset="0"/>
                        </a:rPr>
                        <a:t>Rouben</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Arutyunyan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Yerevan University (Armenia)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1"/>
                  </a:ext>
                </a:extLst>
              </a:tr>
              <a:tr h="38039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Michael </a:t>
                      </a:r>
                      <a:r>
                        <a:rPr lang="en-US" sz="1800" dirty="0" err="1">
                          <a:effectLst/>
                          <a:latin typeface="Arial" panose="020B0604020202020204" pitchFamily="34" charset="0"/>
                          <a:cs typeface="Arial" panose="020B0604020202020204" pitchFamily="34" charset="0"/>
                        </a:rPr>
                        <a:t>Waligórski</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err="1">
                          <a:effectLst/>
                          <a:latin typeface="Arial" panose="020B0604020202020204" pitchFamily="34" charset="0"/>
                          <a:cs typeface="Arial" panose="020B0604020202020204" pitchFamily="34" charset="0"/>
                        </a:rPr>
                        <a:t>Inst.Nucl.Phys</a:t>
                      </a:r>
                      <a:r>
                        <a:rPr lang="en-US" sz="1800" dirty="0">
                          <a:effectLst/>
                          <a:latin typeface="Arial" panose="020B0604020202020204" pitchFamily="34" charset="0"/>
                          <a:cs typeface="Arial" panose="020B0604020202020204" pitchFamily="34" charset="0"/>
                        </a:rPr>
                        <a:t>. Krakow (Poland)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2"/>
                  </a:ext>
                </a:extLst>
              </a:tr>
              <a:tr h="391886">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err="1">
                          <a:effectLst/>
                          <a:latin typeface="Arial" panose="020B0604020202020204" pitchFamily="34" charset="0"/>
                          <a:cs typeface="Arial" panose="020B0604020202020204" pitchFamily="34" charset="0"/>
                        </a:rPr>
                        <a:t>Azhub</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Gaziev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Inst. Cell Biophysics RAS</a:t>
                      </a:r>
                      <a:r>
                        <a:rPr lang="en-US" sz="1800" baseline="0" dirty="0">
                          <a:effectLst/>
                          <a:latin typeface="Arial" panose="020B0604020202020204" pitchFamily="34" charset="0"/>
                          <a:cs typeface="Arial" panose="020B0604020202020204" pitchFamily="34" charset="0"/>
                        </a:rPr>
                        <a:t> </a:t>
                      </a:r>
                      <a:r>
                        <a:rPr lang="en-US" sz="1800" dirty="0">
                          <a:effectLst/>
                          <a:latin typeface="Arial" panose="020B0604020202020204" pitchFamily="34" charset="0"/>
                          <a:cs typeface="Arial" panose="020B0604020202020204" pitchFamily="34" charset="0"/>
                        </a:rPr>
                        <a:t>(Russia)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3"/>
                  </a:ext>
                </a:extLst>
              </a:tr>
              <a:tr h="381000">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Anatoly </a:t>
                      </a:r>
                      <a:r>
                        <a:rPr lang="en-US" sz="1800" dirty="0" err="1">
                          <a:effectLst/>
                          <a:latin typeface="Arial" panose="020B0604020202020204" pitchFamily="34" charset="0"/>
                          <a:cs typeface="Arial" panose="020B0604020202020204" pitchFamily="34" charset="0"/>
                        </a:rPr>
                        <a:t>Grigoryev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Times New Roman" panose="02020603050405020304" pitchFamily="18" charset="0"/>
                        </a:rPr>
                        <a:t>Inst. Biomedical Problems RAS (Russia) </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4"/>
                  </a:ext>
                </a:extLst>
              </a:tr>
              <a:tr h="379286">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Richard Hoover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Athens State University (the U.S.)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5"/>
                  </a:ext>
                </a:extLst>
              </a:tr>
              <a:tr h="41259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Ernesto Di Mauro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it-IT" sz="1800" dirty="0">
                          <a:effectLst/>
                          <a:latin typeface="Arial" panose="020B0604020202020204" pitchFamily="34" charset="0"/>
                          <a:cs typeface="Arial" panose="020B0604020202020204" pitchFamily="34" charset="0"/>
                        </a:rPr>
                        <a:t>La Sapienza Univ. of Rome (Italy)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6"/>
                  </a:ext>
                </a:extLst>
              </a:tr>
            </a:tbl>
          </a:graphicData>
        </a:graphic>
      </p:graphicFrame>
      <p:sp>
        <p:nvSpPr>
          <p:cNvPr id="6" name="Прямоугольник 5"/>
          <p:cNvSpPr/>
          <p:nvPr/>
        </p:nvSpPr>
        <p:spPr>
          <a:xfrm>
            <a:off x="1106749" y="1860566"/>
            <a:ext cx="2731744" cy="399683"/>
          </a:xfrm>
          <a:prstGeom prst="rect">
            <a:avLst/>
          </a:prstGeom>
        </p:spPr>
        <p:txBody>
          <a:bodyPr wrap="squar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Local working group</a:t>
            </a:r>
            <a:endParaRPr lang="ru-RU" sz="2000" dirty="0">
              <a:solidFill>
                <a:srgbClr val="D0DBF4"/>
              </a:solidFill>
              <a:latin typeface="Calibri" panose="020F0502020204030204"/>
            </a:endParaRPr>
          </a:p>
        </p:txBody>
      </p:sp>
      <p:graphicFrame>
        <p:nvGraphicFramePr>
          <p:cNvPr id="7" name="Таблица 6"/>
          <p:cNvGraphicFramePr>
            <a:graphicFrameLocks noGrp="1"/>
          </p:cNvGraphicFramePr>
          <p:nvPr>
            <p:extLst>
              <p:ext uri="{D42A27DB-BD31-4B8C-83A1-F6EECF244321}">
                <p14:modId xmlns:p14="http://schemas.microsoft.com/office/powerpoint/2010/main" val="4158320767"/>
              </p:ext>
            </p:extLst>
          </p:nvPr>
        </p:nvGraphicFramePr>
        <p:xfrm>
          <a:off x="410432" y="2460259"/>
          <a:ext cx="4431259" cy="3340499"/>
        </p:xfrm>
        <a:graphic>
          <a:graphicData uri="http://schemas.openxmlformats.org/drawingml/2006/table">
            <a:tbl>
              <a:tblPr firstRow="1" firstCol="1" bandRow="1">
                <a:tableStyleId>{5C22544A-7EE6-4342-B048-85BDC9FD1C3A}</a:tableStyleId>
              </a:tblPr>
              <a:tblGrid>
                <a:gridCol w="704647">
                  <a:extLst>
                    <a:ext uri="{9D8B030D-6E8A-4147-A177-3AD203B41FA5}">
                      <a16:colId xmlns="" xmlns:a16="http://schemas.microsoft.com/office/drawing/2014/main" val="20000"/>
                    </a:ext>
                  </a:extLst>
                </a:gridCol>
                <a:gridCol w="2520219">
                  <a:extLst>
                    <a:ext uri="{9D8B030D-6E8A-4147-A177-3AD203B41FA5}">
                      <a16:colId xmlns="" xmlns:a16="http://schemas.microsoft.com/office/drawing/2014/main" val="20001"/>
                    </a:ext>
                  </a:extLst>
                </a:gridCol>
                <a:gridCol w="1206393">
                  <a:extLst>
                    <a:ext uri="{9D8B030D-6E8A-4147-A177-3AD203B41FA5}">
                      <a16:colId xmlns="" xmlns:a16="http://schemas.microsoft.com/office/drawing/2014/main" val="20002"/>
                    </a:ext>
                  </a:extLst>
                </a:gridCol>
              </a:tblGrid>
              <a:tr h="348255">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50339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err="1">
                          <a:effectLst/>
                          <a:latin typeface="Arial" panose="020B0604020202020204" pitchFamily="34" charset="0"/>
                          <a:cs typeface="Arial" panose="020B0604020202020204" pitchFamily="34" charset="0"/>
                        </a:rPr>
                        <a:t>Evgeny</a:t>
                      </a:r>
                      <a:r>
                        <a:rPr lang="en-US" sz="1800" dirty="0">
                          <a:effectLst/>
                          <a:latin typeface="Arial" panose="020B0604020202020204" pitchFamily="34" charset="0"/>
                          <a:cs typeface="Arial" panose="020B0604020202020204" pitchFamily="34" charset="0"/>
                        </a:rPr>
                        <a:t> </a:t>
                      </a:r>
                      <a:r>
                        <a:rPr lang="en-US" sz="1800" dirty="0" err="1">
                          <a:effectLst/>
                          <a:latin typeface="Arial" panose="020B0604020202020204" pitchFamily="34" charset="0"/>
                          <a:cs typeface="Arial" panose="020B0604020202020204" pitchFamily="34" charset="0"/>
                        </a:rPr>
                        <a:t>Krasavin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1"/>
                  </a:ext>
                </a:extLst>
              </a:tr>
              <a:tr h="37011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r>
                        <a:rPr lang="en-US" sz="1800" dirty="0">
                          <a:latin typeface="Arial" panose="020B0604020202020204" pitchFamily="34" charset="0"/>
                          <a:cs typeface="Arial" panose="020B0604020202020204" pitchFamily="34" charset="0"/>
                        </a:rPr>
                        <a:t>Mikhail</a:t>
                      </a:r>
                      <a:r>
                        <a:rPr lang="en-US" sz="1800" baseline="0" dirty="0">
                          <a:latin typeface="Arial" panose="020B0604020202020204" pitchFamily="34" charset="0"/>
                          <a:cs typeface="Arial" panose="020B0604020202020204" pitchFamily="34" charset="0"/>
                        </a:rPr>
                        <a:t> </a:t>
                      </a:r>
                      <a:r>
                        <a:rPr lang="en-US" sz="1800" baseline="0" dirty="0" err="1">
                          <a:latin typeface="Arial" panose="020B0604020202020204" pitchFamily="34" charset="0"/>
                          <a:cs typeface="Arial" panose="020B0604020202020204" pitchFamily="34" charset="0"/>
                        </a:rPr>
                        <a:t>Ostrovsky</a:t>
                      </a:r>
                      <a:endParaRPr lang="ru-RU" sz="1800" dirty="0">
                        <a:latin typeface="Arial" panose="020B0604020202020204" pitchFamily="34" charset="0"/>
                        <a:cs typeface="Arial" panose="020B0604020202020204" pitchFamily="34" charset="0"/>
                      </a:endParaRPr>
                    </a:p>
                  </a:txBody>
                  <a:tcPr marL="49187" marR="49187" marT="0" marB="0" anchor="ctr"/>
                </a:tc>
                <a:tc>
                  <a:txBody>
                    <a:bodyPr/>
                    <a:lstStyle/>
                    <a:p>
                      <a:pPr algn="ctr"/>
                      <a:r>
                        <a:rPr lang="en-US" sz="1800" dirty="0">
                          <a:latin typeface="Arial" panose="020B0604020202020204" pitchFamily="34" charset="0"/>
                          <a:cs typeface="Arial" panose="020B0604020202020204" pitchFamily="34" charset="0"/>
                        </a:rPr>
                        <a:t>JINR</a:t>
                      </a:r>
                      <a:endParaRPr lang="ru-RU" sz="1800" dirty="0">
                        <a:latin typeface="Arial" panose="020B060402020202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2"/>
                  </a:ext>
                </a:extLst>
              </a:tr>
              <a:tr h="421622">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Alexey </a:t>
                      </a:r>
                      <a:r>
                        <a:rPr lang="en-US" sz="1800" dirty="0" err="1">
                          <a:effectLst/>
                          <a:latin typeface="Arial" panose="020B0604020202020204" pitchFamily="34" charset="0"/>
                          <a:cs typeface="Arial" panose="020B0604020202020204" pitchFamily="34" charset="0"/>
                        </a:rPr>
                        <a:t>Rosanov</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3"/>
                  </a:ext>
                </a:extLst>
              </a:tr>
              <a:tr h="41259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Alexander </a:t>
                      </a:r>
                      <a:r>
                        <a:rPr lang="en-US" sz="1800" dirty="0" err="1">
                          <a:effectLst/>
                          <a:latin typeface="Arial" panose="020B0604020202020204" pitchFamily="34" charset="0"/>
                          <a:ea typeface="Calibri" panose="020F0502020204030204" pitchFamily="34" charset="0"/>
                          <a:cs typeface="Arial" panose="020B0604020202020204" pitchFamily="34" charset="0"/>
                        </a:rPr>
                        <a:t>Bugay</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4"/>
                  </a:ext>
                </a:extLst>
              </a:tr>
              <a:tr h="468351">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Igor </a:t>
                      </a:r>
                      <a:r>
                        <a:rPr lang="en-US" sz="1800" dirty="0" err="1">
                          <a:effectLst/>
                          <a:latin typeface="Arial" panose="020B0604020202020204" pitchFamily="34" charset="0"/>
                          <a:ea typeface="Calibri" panose="020F0502020204030204" pitchFamily="34" charset="0"/>
                          <a:cs typeface="Arial" panose="020B0604020202020204" pitchFamily="34" charset="0"/>
                        </a:rPr>
                        <a:t>Koshlan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5"/>
                  </a:ext>
                </a:extLst>
              </a:tr>
              <a:tr h="44604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Gennady</a:t>
                      </a:r>
                      <a:r>
                        <a:rPr lang="en-US" sz="1800" baseline="0" dirty="0">
                          <a:effectLst/>
                          <a:latin typeface="Arial" panose="020B0604020202020204" pitchFamily="34" charset="0"/>
                          <a:ea typeface="Calibri" panose="020F0502020204030204" pitchFamily="34" charset="0"/>
                          <a:cs typeface="Arial" panose="020B0604020202020204" pitchFamily="34" charset="0"/>
                        </a:rPr>
                        <a:t> Timoshenko</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6"/>
                  </a:ext>
                </a:extLst>
              </a:tr>
              <a:tr h="37011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Elena </a:t>
                      </a:r>
                      <a:r>
                        <a:rPr lang="en-US" sz="1800" dirty="0" err="1">
                          <a:effectLst/>
                          <a:latin typeface="Arial" panose="020B0604020202020204" pitchFamily="34" charset="0"/>
                          <a:cs typeface="Arial" panose="020B0604020202020204" pitchFamily="34" charset="0"/>
                        </a:rPr>
                        <a:t>Nasonova</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7"/>
                  </a:ext>
                </a:extLst>
              </a:tr>
            </a:tbl>
          </a:graphicData>
        </a:graphic>
      </p:graphicFrame>
      <p:sp>
        <p:nvSpPr>
          <p:cNvPr id="8" name="Прямоугольник 7"/>
          <p:cNvSpPr/>
          <p:nvPr/>
        </p:nvSpPr>
        <p:spPr>
          <a:xfrm>
            <a:off x="7439246" y="1985977"/>
            <a:ext cx="2248423" cy="399683"/>
          </a:xfrm>
          <a:prstGeom prst="rect">
            <a:avLst/>
          </a:prstGeom>
        </p:spPr>
        <p:txBody>
          <a:bodyPr wrap="non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Group of experts</a:t>
            </a:r>
            <a:endParaRPr lang="ru-RU" sz="2000" dirty="0">
              <a:solidFill>
                <a:srgbClr val="D0DBF4"/>
              </a:solidFill>
              <a:latin typeface="Calibri" panose="020F0502020204030204"/>
            </a:endParaRPr>
          </a:p>
        </p:txBody>
      </p:sp>
    </p:spTree>
    <p:extLst>
      <p:ext uri="{BB962C8B-B14F-4D97-AF65-F5344CB8AC3E}">
        <p14:creationId xmlns:p14="http://schemas.microsoft.com/office/powerpoint/2010/main" val="34784619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Овал 32"/>
          <p:cNvSpPr/>
          <p:nvPr/>
        </p:nvSpPr>
        <p:spPr>
          <a:xfrm>
            <a:off x="4028058" y="2873375"/>
            <a:ext cx="4224867" cy="2160588"/>
          </a:xfrm>
          <a:prstGeom prst="ellipse">
            <a:avLst/>
          </a:prstGeom>
        </p:spPr>
        <p:style>
          <a:lnRef idx="1">
            <a:schemeClr val="accent2"/>
          </a:lnRef>
          <a:fillRef idx="2">
            <a:schemeClr val="accent2"/>
          </a:fillRef>
          <a:effectRef idx="1">
            <a:schemeClr val="accent2"/>
          </a:effectRef>
          <a:fontRef idx="minor">
            <a:schemeClr val="dk1"/>
          </a:fontRef>
        </p:style>
        <p:txBody>
          <a:bodyPr lIns="90989" tIns="45509" rIns="90989" bIns="45509" anchor="ctr"/>
          <a:lstStyle/>
          <a:p>
            <a:pPr algn="ctr">
              <a:defRPr/>
            </a:pPr>
            <a:endParaRPr lang="ru-RU">
              <a:solidFill>
                <a:prstClr val="white"/>
              </a:solidFill>
            </a:endParaRPr>
          </a:p>
        </p:txBody>
      </p:sp>
      <p:sp>
        <p:nvSpPr>
          <p:cNvPr id="308227" name="TextBox 3"/>
          <p:cNvSpPr txBox="1">
            <a:spLocks noChangeArrowheads="1"/>
          </p:cNvSpPr>
          <p:nvPr/>
        </p:nvSpPr>
        <p:spPr bwMode="auto">
          <a:xfrm>
            <a:off x="304800" y="130242"/>
            <a:ext cx="11887200" cy="522794"/>
          </a:xfrm>
          <a:prstGeom prst="rect">
            <a:avLst/>
          </a:prstGeom>
          <a:ln/>
        </p:spPr>
        <p:style>
          <a:lnRef idx="1">
            <a:schemeClr val="accent1"/>
          </a:lnRef>
          <a:fillRef idx="2">
            <a:schemeClr val="accent1"/>
          </a:fillRef>
          <a:effectRef idx="1">
            <a:schemeClr val="accent1"/>
          </a:effectRef>
          <a:fontRef idx="minor">
            <a:schemeClr val="dk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ctr" fontAlgn="base">
              <a:spcBef>
                <a:spcPct val="0"/>
              </a:spcBef>
              <a:spcAft>
                <a:spcPct val="0"/>
              </a:spcAft>
              <a:buFontTx/>
              <a:buNone/>
              <a:defRPr/>
            </a:pPr>
            <a:r>
              <a:rPr lang="en-US" altLang="ru-RU" sz="2800" b="1" dirty="0">
                <a:solidFill>
                  <a:srgbClr val="002060"/>
                </a:solidFill>
                <a:latin typeface="Arial" charset="0"/>
              </a:rPr>
              <a:t>Modern trends in radiobiology</a:t>
            </a:r>
            <a:endParaRPr lang="ru-RU" altLang="ru-RU" sz="2800" b="1" dirty="0">
              <a:solidFill>
                <a:srgbClr val="002060"/>
              </a:solidFill>
              <a:latin typeface="Arial" charset="0"/>
            </a:endParaRPr>
          </a:p>
        </p:txBody>
      </p:sp>
      <p:sp>
        <p:nvSpPr>
          <p:cNvPr id="308228" name="TextBox 5"/>
          <p:cNvSpPr txBox="1">
            <a:spLocks noChangeArrowheads="1"/>
          </p:cNvSpPr>
          <p:nvPr/>
        </p:nvSpPr>
        <p:spPr bwMode="auto">
          <a:xfrm>
            <a:off x="239259" y="871771"/>
            <a:ext cx="5183716" cy="1230680"/>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Fundamental radiobiological research</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studying mechanisms of radiation action at the molecular, cellular, tissue, and organismal levels of biological organization</a:t>
            </a:r>
            <a:endParaRPr lang="ru-RU" altLang="ru-RU" sz="1800" dirty="0">
              <a:solidFill>
                <a:srgbClr val="000000"/>
              </a:solidFill>
              <a:latin typeface="Arial" charset="0"/>
            </a:endParaRPr>
          </a:p>
        </p:txBody>
      </p:sp>
      <p:pic>
        <p:nvPicPr>
          <p:cNvPr id="185349" name="Рисунок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94352" y="2979830"/>
            <a:ext cx="12065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230" name="TextBox 26"/>
          <p:cNvSpPr txBox="1">
            <a:spLocks noChangeArrowheads="1"/>
          </p:cNvSpPr>
          <p:nvPr/>
        </p:nvSpPr>
        <p:spPr bwMode="auto">
          <a:xfrm>
            <a:off x="6265333" y="793794"/>
            <a:ext cx="5926667" cy="1527472"/>
          </a:xfrm>
          <a:prstGeom prst="rect">
            <a:avLst/>
          </a:prstGeom>
          <a:ln/>
        </p:spPr>
        <p:style>
          <a:lnRef idx="1">
            <a:schemeClr val="dk1"/>
          </a:lnRef>
          <a:fillRef idx="2">
            <a:schemeClr val="dk1"/>
          </a:fillRef>
          <a:effectRef idx="1">
            <a:schemeClr val="dk1"/>
          </a:effectRef>
          <a:fontRef idx="minor">
            <a:schemeClr val="dk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fontAlgn="base">
              <a:spcBef>
                <a:spcPct val="0"/>
              </a:spcBef>
              <a:spcAft>
                <a:spcPct val="0"/>
              </a:spcAft>
              <a:buFontTx/>
              <a:buNone/>
              <a:defRPr/>
            </a:pPr>
            <a:r>
              <a:rPr lang="en-US" altLang="ru-RU" sz="2000" b="1" dirty="0">
                <a:solidFill>
                  <a:srgbClr val="7030A0"/>
                </a:solidFill>
                <a:latin typeface="Arial" charset="0"/>
              </a:rPr>
              <a:t>Radiation and nuclear medicine</a:t>
            </a:r>
            <a:r>
              <a:rPr lang="ru-RU" altLang="ru-RU" sz="2000" b="1" dirty="0">
                <a:solidFill>
                  <a:srgbClr val="002060"/>
                </a:solidFill>
                <a:latin typeface="Arial" charset="0"/>
              </a:rPr>
              <a:t>: </a:t>
            </a:r>
            <a:r>
              <a:rPr lang="ru-RU" altLang="ru-RU" sz="2000" dirty="0">
                <a:solidFill>
                  <a:srgbClr val="002060"/>
                </a:solidFill>
                <a:latin typeface="Arial" charset="0"/>
              </a:rPr>
              <a:t> </a:t>
            </a:r>
            <a:r>
              <a:rPr lang="en-US" altLang="ru-RU" sz="1800" i="1" dirty="0">
                <a:solidFill>
                  <a:srgbClr val="002060"/>
                </a:solidFill>
                <a:latin typeface="Arial" charset="0"/>
              </a:rPr>
              <a:t>refinement of tumor radiation therapy techniques (proton and carbon therapy); designing new radio sensitizers and radio protectors; extension of the list of the radionuclide pharmaceuticals for diagnostics and treatment</a:t>
            </a:r>
            <a:endParaRPr lang="ru-RU" altLang="ru-RU" sz="1800" dirty="0">
              <a:solidFill>
                <a:srgbClr val="000000"/>
              </a:solidFill>
              <a:latin typeface="Arial" charset="0"/>
            </a:endParaRPr>
          </a:p>
        </p:txBody>
      </p:sp>
      <p:sp>
        <p:nvSpPr>
          <p:cNvPr id="308231" name="TextBox 27"/>
          <p:cNvSpPr txBox="1">
            <a:spLocks noChangeArrowheads="1"/>
          </p:cNvSpPr>
          <p:nvPr/>
        </p:nvSpPr>
        <p:spPr bwMode="auto">
          <a:xfrm>
            <a:off x="239259" y="2708275"/>
            <a:ext cx="3744383" cy="1311066"/>
          </a:xfrm>
          <a:prstGeom prst="rect">
            <a:avLst/>
          </a:prstGeom>
          <a:ln/>
        </p:spPr>
        <p:style>
          <a:lnRef idx="1">
            <a:schemeClr val="dk1"/>
          </a:lnRef>
          <a:fillRef idx="2">
            <a:schemeClr val="dk1"/>
          </a:fillRef>
          <a:effectRef idx="1">
            <a:schemeClr val="dk1"/>
          </a:effectRef>
          <a:fontRef idx="minor">
            <a:schemeClr val="dk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Radiation safety of deep space flights</a:t>
            </a:r>
            <a:r>
              <a:rPr lang="en-US" altLang="ru-RU" sz="2000" b="1" dirty="0">
                <a:solidFill>
                  <a:srgbClr val="002060"/>
                </a:solidFill>
                <a:latin typeface="Arial" charset="0"/>
              </a:rPr>
              <a:t>: </a:t>
            </a:r>
            <a:r>
              <a:rPr lang="en-US" altLang="ru-RU" sz="1800" i="1" dirty="0">
                <a:solidFill>
                  <a:srgbClr val="002060"/>
                </a:solidFill>
                <a:latin typeface="Arial" charset="0"/>
              </a:rPr>
              <a:t>refinement of the approaches to human protection from heavy charged particles</a:t>
            </a:r>
            <a:endParaRPr lang="ru-RU" altLang="ru-RU" sz="1800" i="1" dirty="0">
              <a:solidFill>
                <a:srgbClr val="000000"/>
              </a:solidFill>
              <a:latin typeface="Arial" charset="0"/>
            </a:endParaRPr>
          </a:p>
        </p:txBody>
      </p:sp>
      <p:sp>
        <p:nvSpPr>
          <p:cNvPr id="308232" name="TextBox 28"/>
          <p:cNvSpPr txBox="1">
            <a:spLocks noChangeArrowheads="1"/>
          </p:cNvSpPr>
          <p:nvPr/>
        </p:nvSpPr>
        <p:spPr bwMode="auto">
          <a:xfrm>
            <a:off x="259788" y="5038191"/>
            <a:ext cx="4572000" cy="1261458"/>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fontAlgn="base">
              <a:spcBef>
                <a:spcPct val="0"/>
              </a:spcBef>
              <a:spcAft>
                <a:spcPct val="0"/>
              </a:spcAft>
              <a:buFontTx/>
              <a:buNone/>
              <a:defRPr/>
            </a:pPr>
            <a:r>
              <a:rPr lang="en-US" altLang="ru-RU" sz="2000" b="1" dirty="0">
                <a:solidFill>
                  <a:srgbClr val="7030A0"/>
                </a:solidFill>
                <a:latin typeface="Arial" charset="0"/>
              </a:rPr>
              <a:t>Fundamental aspects of radioecology</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research at the level of ecosystems and populations, participation in EU programs</a:t>
            </a:r>
            <a:endParaRPr lang="ru-RU" altLang="ru-RU" sz="1800" dirty="0">
              <a:solidFill>
                <a:srgbClr val="000000"/>
              </a:solidFill>
              <a:latin typeface="Arial" charset="0"/>
            </a:endParaRPr>
          </a:p>
        </p:txBody>
      </p:sp>
      <p:sp>
        <p:nvSpPr>
          <p:cNvPr id="185353" name="TextBox 30"/>
          <p:cNvSpPr txBox="1">
            <a:spLocks noChangeArrowheads="1"/>
          </p:cNvSpPr>
          <p:nvPr/>
        </p:nvSpPr>
        <p:spPr bwMode="auto">
          <a:xfrm>
            <a:off x="4078831" y="3789381"/>
            <a:ext cx="4224867" cy="707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000" b="1" i="1">
                <a:solidFill>
                  <a:srgbClr val="C00000"/>
                </a:solidFill>
                <a:cs typeface="Arial" pitchFamily="34" charset="0"/>
              </a:rPr>
              <a:t>JINR’s Laboratory of Radiation Biology</a:t>
            </a:r>
            <a:endParaRPr lang="ru-RU" altLang="ru-RU" sz="2000" b="1">
              <a:solidFill>
                <a:srgbClr val="C00000"/>
              </a:solidFill>
              <a:cs typeface="Arial" pitchFamily="34" charset="0"/>
            </a:endParaRPr>
          </a:p>
        </p:txBody>
      </p:sp>
      <p:sp>
        <p:nvSpPr>
          <p:cNvPr id="308234" name="TextBox 31"/>
          <p:cNvSpPr txBox="1">
            <a:spLocks noChangeArrowheads="1"/>
          </p:cNvSpPr>
          <p:nvPr/>
        </p:nvSpPr>
        <p:spPr bwMode="auto">
          <a:xfrm>
            <a:off x="6800853" y="4976628"/>
            <a:ext cx="5204888" cy="1507679"/>
          </a:xfrm>
          <a:prstGeom prst="rect">
            <a:avLst/>
          </a:prstGeom>
          <a:ln/>
        </p:spPr>
        <p:style>
          <a:lnRef idx="1">
            <a:schemeClr val="accent5"/>
          </a:lnRef>
          <a:fillRef idx="3">
            <a:schemeClr val="accent5"/>
          </a:fillRef>
          <a:effectRef idx="2">
            <a:schemeClr val="accent5"/>
          </a:effectRef>
          <a:fontRef idx="minor">
            <a:schemeClr val="lt1"/>
          </a:fontRef>
        </p:style>
        <p:txBody>
          <a:bodyPr wrap="square" lIns="90989" tIns="45509" rIns="90989" bIns="45509">
            <a:spAutoFit/>
          </a:bodyPr>
          <a:lstStyle>
            <a:lvl1pPr>
              <a:spcBef>
                <a:spcPct val="20000"/>
              </a:spcBef>
              <a:buFont typeface="Arial" charset="0"/>
              <a:buChar char="•"/>
              <a:defRPr sz="3200">
                <a:solidFill>
                  <a:schemeClr val="tx1"/>
                </a:solidFill>
                <a:latin typeface="Calibri" charset="0"/>
              </a:defRPr>
            </a:lvl1pPr>
            <a:lvl2pPr marL="742950" indent="-285750">
              <a:spcBef>
                <a:spcPct val="20000"/>
              </a:spcBef>
              <a:buFont typeface="Arial" charset="0"/>
              <a:buChar char="–"/>
              <a:defRPr sz="2800">
                <a:solidFill>
                  <a:schemeClr val="tx1"/>
                </a:solidFill>
                <a:latin typeface="Calibri" charset="0"/>
              </a:defRPr>
            </a:lvl2pPr>
            <a:lvl3pPr marL="1143000" indent="-228600">
              <a:spcBef>
                <a:spcPct val="20000"/>
              </a:spcBef>
              <a:buFont typeface="Arial" charset="0"/>
              <a:buChar char="•"/>
              <a:defRPr sz="2400">
                <a:solidFill>
                  <a:schemeClr val="tx1"/>
                </a:solidFill>
                <a:latin typeface="Calibri" charset="0"/>
              </a:defRPr>
            </a:lvl3pPr>
            <a:lvl4pPr marL="1600200" indent="-228600">
              <a:spcBef>
                <a:spcPct val="20000"/>
              </a:spcBef>
              <a:buFont typeface="Arial" charset="0"/>
              <a:buChar char="–"/>
              <a:defRPr sz="2000">
                <a:solidFill>
                  <a:schemeClr val="tx1"/>
                </a:solidFill>
                <a:latin typeface="Calibri" charset="0"/>
              </a:defRPr>
            </a:lvl4pPr>
            <a:lvl5pPr marL="2057400" indent="-228600">
              <a:spcBef>
                <a:spcPct val="20000"/>
              </a:spcBef>
              <a:buFont typeface="Arial" charset="0"/>
              <a:buChar char="»"/>
              <a:defRPr sz="2000">
                <a:solidFill>
                  <a:schemeClr val="tx1"/>
                </a:solidFill>
                <a:latin typeface="Calibri" charset="0"/>
              </a:defRPr>
            </a:lvl5pPr>
            <a:lvl6pPr marL="2514600" indent="-228600" eaLnBrk="0" fontAlgn="base" hangingPunct="0">
              <a:spcBef>
                <a:spcPct val="20000"/>
              </a:spcBef>
              <a:spcAft>
                <a:spcPct val="0"/>
              </a:spcAft>
              <a:buFont typeface="Arial" charset="0"/>
              <a:buChar char="»"/>
              <a:defRPr sz="2000">
                <a:solidFill>
                  <a:schemeClr val="tx1"/>
                </a:solidFill>
                <a:latin typeface="Calibri" charset="0"/>
              </a:defRPr>
            </a:lvl6pPr>
            <a:lvl7pPr marL="2971800" indent="-228600" eaLnBrk="0" fontAlgn="base" hangingPunct="0">
              <a:spcBef>
                <a:spcPct val="20000"/>
              </a:spcBef>
              <a:spcAft>
                <a:spcPct val="0"/>
              </a:spcAft>
              <a:buFont typeface="Arial" charset="0"/>
              <a:buChar char="»"/>
              <a:defRPr sz="2000">
                <a:solidFill>
                  <a:schemeClr val="tx1"/>
                </a:solidFill>
                <a:latin typeface="Calibri" charset="0"/>
              </a:defRPr>
            </a:lvl7pPr>
            <a:lvl8pPr marL="3429000" indent="-228600" eaLnBrk="0" fontAlgn="base" hangingPunct="0">
              <a:spcBef>
                <a:spcPct val="20000"/>
              </a:spcBef>
              <a:spcAft>
                <a:spcPct val="0"/>
              </a:spcAft>
              <a:buFont typeface="Arial" charset="0"/>
              <a:buChar char="»"/>
              <a:defRPr sz="2000">
                <a:solidFill>
                  <a:schemeClr val="tx1"/>
                </a:solidFill>
                <a:latin typeface="Calibri" charset="0"/>
              </a:defRPr>
            </a:lvl8pPr>
            <a:lvl9pPr marL="3886200" indent="-228600" eaLnBrk="0" fontAlgn="base" hangingPunct="0">
              <a:spcBef>
                <a:spcPct val="20000"/>
              </a:spcBef>
              <a:spcAft>
                <a:spcPct val="0"/>
              </a:spcAft>
              <a:buFont typeface="Arial" charset="0"/>
              <a:buChar char="»"/>
              <a:defRPr sz="2000">
                <a:solidFill>
                  <a:schemeClr val="tx1"/>
                </a:solidFill>
                <a:latin typeface="Calibri" charset="0"/>
              </a:defRPr>
            </a:lvl9pPr>
          </a:lstStyle>
          <a:p>
            <a:pPr algn="r" fontAlgn="base">
              <a:spcBef>
                <a:spcPct val="0"/>
              </a:spcBef>
              <a:spcAft>
                <a:spcPct val="0"/>
              </a:spcAft>
              <a:buFontTx/>
              <a:buNone/>
              <a:defRPr/>
            </a:pPr>
            <a:r>
              <a:rPr lang="en-US" altLang="ru-RU" sz="2000" b="1" dirty="0">
                <a:solidFill>
                  <a:srgbClr val="7030A0"/>
                </a:solidFill>
                <a:latin typeface="Arial" charset="0"/>
              </a:rPr>
              <a:t>Applied  radiation technologies</a:t>
            </a:r>
            <a:r>
              <a:rPr lang="en-US" altLang="ru-RU" sz="2000" b="1" dirty="0">
                <a:solidFill>
                  <a:srgbClr val="002060"/>
                </a:solidFill>
                <a:latin typeface="Arial" charset="0"/>
              </a:rPr>
              <a:t>:</a:t>
            </a:r>
            <a:r>
              <a:rPr lang="en-US" altLang="ru-RU" sz="2000" dirty="0">
                <a:solidFill>
                  <a:srgbClr val="002060"/>
                </a:solidFill>
                <a:latin typeface="Arial" charset="0"/>
              </a:rPr>
              <a:t> </a:t>
            </a:r>
            <a:r>
              <a:rPr lang="en-US" altLang="ru-RU" sz="1800" i="1" dirty="0">
                <a:solidFill>
                  <a:srgbClr val="002060"/>
                </a:solidFill>
                <a:latin typeface="Arial" charset="0"/>
              </a:rPr>
              <a:t>development of methods of raising crop capacity and improvement of agricultural product quality; elimination of pathogenic micro- and </a:t>
            </a:r>
            <a:r>
              <a:rPr lang="en-US" altLang="ru-RU" sz="1800" i="1" dirty="0" err="1">
                <a:solidFill>
                  <a:srgbClr val="002060"/>
                </a:solidFill>
                <a:latin typeface="Arial" charset="0"/>
              </a:rPr>
              <a:t>macroflora</a:t>
            </a:r>
            <a:r>
              <a:rPr lang="en-US" altLang="ru-RU" sz="1800" i="1" dirty="0">
                <a:solidFill>
                  <a:srgbClr val="002060"/>
                </a:solidFill>
                <a:latin typeface="Arial" charset="0"/>
              </a:rPr>
              <a:t>; disinfection of agricultural waste, etc.</a:t>
            </a:r>
            <a:endParaRPr lang="ru-RU" altLang="ru-RU" sz="1800" dirty="0">
              <a:solidFill>
                <a:srgbClr val="000000"/>
              </a:solidFill>
              <a:latin typeface="Arial" charset="0"/>
            </a:endParaRPr>
          </a:p>
        </p:txBody>
      </p:sp>
      <p:cxnSp>
        <p:nvCxnSpPr>
          <p:cNvPr id="35" name="Прямая со стрелкой 34"/>
          <p:cNvCxnSpPr/>
          <p:nvPr/>
        </p:nvCxnSpPr>
        <p:spPr>
          <a:xfrm flipH="1" flipV="1">
            <a:off x="4144508" y="2344790"/>
            <a:ext cx="1047751" cy="62388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8" name="Прямая со стрелкой 37"/>
          <p:cNvCxnSpPr/>
          <p:nvPr/>
        </p:nvCxnSpPr>
        <p:spPr>
          <a:xfrm flipH="1" flipV="1">
            <a:off x="3570819" y="3786231"/>
            <a:ext cx="546100" cy="22225"/>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40" name="Прямая со стрелкой 39"/>
          <p:cNvCxnSpPr/>
          <p:nvPr/>
        </p:nvCxnSpPr>
        <p:spPr>
          <a:xfrm flipV="1">
            <a:off x="8060270" y="2924175"/>
            <a:ext cx="1492251" cy="5715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4" name="Прямоугольник 13"/>
          <p:cNvSpPr/>
          <p:nvPr/>
        </p:nvSpPr>
        <p:spPr>
          <a:xfrm>
            <a:off x="0" y="6597650"/>
            <a:ext cx="12192000" cy="287338"/>
          </a:xfrm>
          <a:prstGeom prst="rect">
            <a:avLst/>
          </a:prstGeom>
          <a:solidFill>
            <a:srgbClr val="003366"/>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fontAlgn="base">
              <a:spcBef>
                <a:spcPct val="0"/>
              </a:spcBef>
              <a:spcAft>
                <a:spcPct val="0"/>
              </a:spcAft>
              <a:defRPr/>
            </a:pPr>
            <a:endParaRPr lang="ru-RU">
              <a:solidFill>
                <a:srgbClr val="FFFFFF"/>
              </a:solidFill>
            </a:endParaRPr>
          </a:p>
        </p:txBody>
      </p:sp>
      <p:sp>
        <p:nvSpPr>
          <p:cNvPr id="2" name="Прямоугольник 1"/>
          <p:cNvSpPr/>
          <p:nvPr/>
        </p:nvSpPr>
        <p:spPr>
          <a:xfrm>
            <a:off x="-11193" y="0"/>
            <a:ext cx="143933" cy="6597650"/>
          </a:xfrm>
          <a:prstGeom prst="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fontAlgn="base">
              <a:spcBef>
                <a:spcPct val="0"/>
              </a:spcBef>
              <a:spcAft>
                <a:spcPct val="0"/>
              </a:spcAft>
              <a:defRPr/>
            </a:pPr>
            <a:endParaRPr lang="ru-RU">
              <a:solidFill>
                <a:srgbClr val="FFFFFF"/>
              </a:solidFill>
            </a:endParaRPr>
          </a:p>
        </p:txBody>
      </p:sp>
      <p:sp>
        <p:nvSpPr>
          <p:cNvPr id="185360" name="Прямоугольник 17"/>
          <p:cNvSpPr>
            <a:spLocks noChangeArrowheads="1"/>
          </p:cNvSpPr>
          <p:nvPr/>
        </p:nvSpPr>
        <p:spPr bwMode="auto">
          <a:xfrm>
            <a:off x="5253585" y="6551682"/>
            <a:ext cx="1063355"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r>
              <a:rPr lang="en-US" altLang="ru-RU" sz="1400">
                <a:solidFill>
                  <a:srgbClr val="FFFFFF"/>
                </a:solidFill>
                <a:cs typeface="Arial" pitchFamily="34" charset="0"/>
              </a:rPr>
              <a:t>V. Matveev</a:t>
            </a:r>
            <a:endParaRPr lang="ru-RU" altLang="ru-RU" sz="1400">
              <a:solidFill>
                <a:srgbClr val="FFFFFF"/>
              </a:solidFill>
              <a:cs typeface="Arial" pitchFamily="34" charset="0"/>
            </a:endParaRPr>
          </a:p>
        </p:txBody>
      </p:sp>
      <p:pic>
        <p:nvPicPr>
          <p:cNvPr id="19" name="Picture 5"/>
          <p:cNvPicPr>
            <a:picLocks noChangeAspect="1" noChangeArrowheads="1"/>
          </p:cNvPicPr>
          <p:nvPr/>
        </p:nvPicPr>
        <p:blipFill>
          <a:blip r:embed="rId4" cstate="print"/>
          <a:srcRect/>
          <a:stretch>
            <a:fillRect/>
          </a:stretch>
        </p:blipFill>
        <p:spPr bwMode="auto">
          <a:xfrm>
            <a:off x="12421896" y="6242914"/>
            <a:ext cx="3052039" cy="216000"/>
          </a:xfrm>
          <a:prstGeom prst="rect">
            <a:avLst/>
          </a:prstGeom>
          <a:solidFill>
            <a:srgbClr val="003366"/>
          </a:solidFill>
          <a:ln>
            <a:noFill/>
          </a:ln>
          <a:effectLst>
            <a:glow rad="101600">
              <a:srgbClr val="336699">
                <a:alpha val="60000"/>
              </a:srgbClr>
            </a:glow>
          </a:effectLst>
        </p:spPr>
      </p:pic>
      <p:sp>
        <p:nvSpPr>
          <p:cNvPr id="185362" name="Номер слайда 6"/>
          <p:cNvSpPr>
            <a:spLocks noGrp="1"/>
          </p:cNvSpPr>
          <p:nvPr>
            <p:ph type="sldNum" sz="quarter" idx="4294967295"/>
          </p:nvPr>
        </p:nvSpPr>
        <p:spPr>
          <a:xfrm>
            <a:off x="11279188" y="6577013"/>
            <a:ext cx="912812" cy="331787"/>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E1CE2AAE-353A-4E51-828A-559842612107}" type="slidenum">
              <a:rPr lang="ru-RU" altLang="ru-RU" sz="1400">
                <a:solidFill>
                  <a:srgbClr val="FFFFFF"/>
                </a:solidFill>
              </a:rPr>
              <a:pPr>
                <a:spcBef>
                  <a:spcPct val="0"/>
                </a:spcBef>
                <a:buFontTx/>
                <a:buNone/>
              </a:pPr>
              <a:t>33</a:t>
            </a:fld>
            <a:endParaRPr lang="ru-RU" altLang="ru-RU" sz="1400">
              <a:solidFill>
                <a:srgbClr val="FFFFFF"/>
              </a:solidFill>
            </a:endParaRPr>
          </a:p>
        </p:txBody>
      </p:sp>
      <p:cxnSp>
        <p:nvCxnSpPr>
          <p:cNvPr id="22" name="Прямая со стрелкой 21"/>
          <p:cNvCxnSpPr/>
          <p:nvPr/>
        </p:nvCxnSpPr>
        <p:spPr>
          <a:xfrm flipH="1">
            <a:off x="3263941" y="4583113"/>
            <a:ext cx="1210733" cy="311150"/>
          </a:xfrm>
          <a:prstGeom prst="straightConnector1">
            <a:avLst/>
          </a:prstGeom>
          <a:ln w="317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7" name="Прямая со стрелкой 26"/>
          <p:cNvCxnSpPr/>
          <p:nvPr/>
        </p:nvCxnSpPr>
        <p:spPr>
          <a:xfrm>
            <a:off x="8049759" y="4356192"/>
            <a:ext cx="1824567" cy="504825"/>
          </a:xfrm>
          <a:prstGeom prst="straightConnector1">
            <a:avLst/>
          </a:prstGeom>
          <a:ln w="28575">
            <a:solidFill>
              <a:srgbClr val="FF0000"/>
            </a:solidFill>
            <a:prstDash val="solid"/>
            <a:tailEnd type="arrow"/>
          </a:ln>
        </p:spPr>
        <p:style>
          <a:lnRef idx="1">
            <a:schemeClr val="accent1"/>
          </a:lnRef>
          <a:fillRef idx="0">
            <a:schemeClr val="accent1"/>
          </a:fillRef>
          <a:effectRef idx="0">
            <a:schemeClr val="accent1"/>
          </a:effectRef>
          <a:fontRef idx="minor">
            <a:schemeClr val="tx1"/>
          </a:fontRef>
        </p:style>
      </p:cxnSp>
      <p:sp>
        <p:nvSpPr>
          <p:cNvPr id="185365" name="Rectangle 22"/>
          <p:cNvSpPr>
            <a:spLocks noChangeArrowheads="1"/>
          </p:cNvSpPr>
          <p:nvPr/>
        </p:nvSpPr>
        <p:spPr bwMode="auto">
          <a:xfrm>
            <a:off x="24" y="74942"/>
            <a:ext cx="531607"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a:solidFill>
                  <a:srgbClr val="000000"/>
                </a:solidFill>
                <a:cs typeface="Times New Roman" pitchFamily="18" charset="0"/>
              </a:rPr>
              <a:t>       </a:t>
            </a:r>
            <a:endParaRPr lang="ru-RU" altLang="ru-RU" sz="1800">
              <a:solidFill>
                <a:srgbClr val="000000"/>
              </a:solidFill>
              <a:cs typeface="Arial" pitchFamily="34" charset="0"/>
            </a:endParaRPr>
          </a:p>
        </p:txBody>
      </p:sp>
      <p:sp>
        <p:nvSpPr>
          <p:cNvPr id="185366" name="Rectangle 23"/>
          <p:cNvSpPr>
            <a:spLocks noChangeArrowheads="1"/>
          </p:cNvSpPr>
          <p:nvPr/>
        </p:nvSpPr>
        <p:spPr bwMode="auto">
          <a:xfrm>
            <a:off x="54" y="44167"/>
            <a:ext cx="183820" cy="3689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endParaRPr lang="ru-RU" altLang="ru-RU" sz="1800">
              <a:solidFill>
                <a:srgbClr val="000000"/>
              </a:solidFill>
              <a:cs typeface="Arial" pitchFamily="34" charset="0"/>
            </a:endParaRPr>
          </a:p>
        </p:txBody>
      </p:sp>
      <p:sp>
        <p:nvSpPr>
          <p:cNvPr id="185367" name="Rectangle 24"/>
          <p:cNvSpPr>
            <a:spLocks noChangeArrowheads="1"/>
          </p:cNvSpPr>
          <p:nvPr/>
        </p:nvSpPr>
        <p:spPr bwMode="auto">
          <a:xfrm>
            <a:off x="-2065864" y="205911"/>
            <a:ext cx="2774951"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a:solidFill>
                  <a:srgbClr val="000000"/>
                </a:solidFill>
                <a:cs typeface="Times New Roman" pitchFamily="18" charset="0"/>
              </a:rPr>
              <a:t>       </a:t>
            </a:r>
            <a:endParaRPr lang="ru-RU" altLang="ru-RU" sz="1800">
              <a:solidFill>
                <a:srgbClr val="000000"/>
              </a:solidFill>
              <a:cs typeface="Arial" pitchFamily="34" charset="0"/>
            </a:endParaRPr>
          </a:p>
        </p:txBody>
      </p:sp>
      <p:sp>
        <p:nvSpPr>
          <p:cNvPr id="185368" name="Rectangle 26"/>
          <p:cNvSpPr>
            <a:spLocks noChangeArrowheads="1"/>
          </p:cNvSpPr>
          <p:nvPr/>
        </p:nvSpPr>
        <p:spPr bwMode="auto">
          <a:xfrm>
            <a:off x="-2539999" y="617922"/>
            <a:ext cx="2218267"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nchor="ctr">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eaLnBrk="0" fontAlgn="base" hangingPunct="0">
              <a:spcBef>
                <a:spcPct val="0"/>
              </a:spcBef>
              <a:spcAft>
                <a:spcPct val="0"/>
              </a:spcAft>
              <a:buFontTx/>
              <a:buNone/>
            </a:pPr>
            <a:r>
              <a:rPr lang="ru-RU" altLang="ru-RU" sz="1400">
                <a:solidFill>
                  <a:srgbClr val="000000"/>
                </a:solidFill>
                <a:cs typeface="Times New Roman" pitchFamily="18" charset="0"/>
              </a:rPr>
              <a:t>      </a:t>
            </a:r>
            <a:endParaRPr lang="ru-RU" altLang="ru-RU" sz="1800">
              <a:solidFill>
                <a:srgbClr val="000000"/>
              </a:solidFill>
              <a:cs typeface="Arial" pitchFamily="34" charset="0"/>
            </a:endParaRPr>
          </a:p>
        </p:txBody>
      </p:sp>
      <p:sp>
        <p:nvSpPr>
          <p:cNvPr id="28" name="Прямоугольник 27"/>
          <p:cNvSpPr/>
          <p:nvPr/>
        </p:nvSpPr>
        <p:spPr>
          <a:xfrm>
            <a:off x="9332391" y="3119444"/>
            <a:ext cx="2673349" cy="1184275"/>
          </a:xfrm>
          <a:prstGeom prst="rect">
            <a:avLst/>
          </a:prstGeom>
          <a:ln w="19050">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lIns="90989" tIns="45509" rIns="90989" bIns="45509" anchor="ctr"/>
          <a:lstStyle/>
          <a:p>
            <a:pPr algn="ctr" fontAlgn="base">
              <a:spcBef>
                <a:spcPct val="0"/>
              </a:spcBef>
              <a:spcAft>
                <a:spcPct val="0"/>
              </a:spcAft>
              <a:defRPr/>
            </a:pPr>
            <a:r>
              <a:rPr lang="en-US" dirty="0">
                <a:solidFill>
                  <a:srgbClr val="FFFFFF"/>
                </a:solidFill>
              </a:rPr>
              <a:t> </a:t>
            </a:r>
          </a:p>
          <a:p>
            <a:pPr algn="ctr" fontAlgn="base">
              <a:spcBef>
                <a:spcPct val="0"/>
              </a:spcBef>
              <a:spcAft>
                <a:spcPct val="0"/>
              </a:spcAft>
              <a:defRPr/>
            </a:pPr>
            <a:r>
              <a:rPr lang="en-US" sz="2000" b="1" dirty="0">
                <a:solidFill>
                  <a:srgbClr val="7030A0"/>
                </a:solidFill>
              </a:rPr>
              <a:t>Origin of Life </a:t>
            </a:r>
          </a:p>
          <a:p>
            <a:pPr algn="ctr" fontAlgn="base">
              <a:spcBef>
                <a:spcPct val="0"/>
              </a:spcBef>
              <a:spcAft>
                <a:spcPct val="0"/>
              </a:spcAft>
              <a:defRPr/>
            </a:pPr>
            <a:r>
              <a:rPr lang="en-US" sz="2000" b="1" dirty="0">
                <a:solidFill>
                  <a:srgbClr val="7030A0"/>
                </a:solidFill>
              </a:rPr>
              <a:t>on the Earth,</a:t>
            </a:r>
          </a:p>
          <a:p>
            <a:pPr algn="ctr" fontAlgn="base">
              <a:spcBef>
                <a:spcPct val="0"/>
              </a:spcBef>
              <a:spcAft>
                <a:spcPct val="0"/>
              </a:spcAft>
              <a:defRPr/>
            </a:pPr>
            <a:r>
              <a:rPr lang="en-US" sz="2000" b="1" dirty="0">
                <a:solidFill>
                  <a:srgbClr val="7030A0"/>
                </a:solidFill>
              </a:rPr>
              <a:t>Astrobiology</a:t>
            </a:r>
          </a:p>
          <a:p>
            <a:pPr algn="ctr" fontAlgn="base">
              <a:spcBef>
                <a:spcPct val="0"/>
              </a:spcBef>
              <a:spcAft>
                <a:spcPct val="0"/>
              </a:spcAft>
              <a:defRPr/>
            </a:pPr>
            <a:endParaRPr lang="ru-RU" sz="2000" b="1" i="1" dirty="0">
              <a:solidFill>
                <a:srgbClr val="7030A0"/>
              </a:solidFill>
            </a:endParaRPr>
          </a:p>
        </p:txBody>
      </p:sp>
      <p:cxnSp>
        <p:nvCxnSpPr>
          <p:cNvPr id="30" name="Прямая со стрелкой 29"/>
          <p:cNvCxnSpPr/>
          <p:nvPr/>
        </p:nvCxnSpPr>
        <p:spPr>
          <a:xfrm>
            <a:off x="8297377" y="3835400"/>
            <a:ext cx="1032933" cy="127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nvGrpSpPr>
          <p:cNvPr id="185371" name="Group 1"/>
          <p:cNvGrpSpPr>
            <a:grpSpLocks/>
          </p:cNvGrpSpPr>
          <p:nvPr/>
        </p:nvGrpSpPr>
        <p:grpSpPr bwMode="auto">
          <a:xfrm>
            <a:off x="361951" y="182614"/>
            <a:ext cx="1043516" cy="452437"/>
            <a:chOff x="0" y="0"/>
            <a:chExt cx="2077" cy="1368"/>
          </a:xfrm>
        </p:grpSpPr>
        <p:sp>
          <p:nvSpPr>
            <p:cNvPr id="185372" name="Line 30"/>
            <p:cNvSpPr>
              <a:spLocks noChangeShapeType="1"/>
            </p:cNvSpPr>
            <p:nvPr/>
          </p:nvSpPr>
          <p:spPr bwMode="auto">
            <a:xfrm>
              <a:off x="307" y="1134"/>
              <a:ext cx="13"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3" name="Line 29"/>
            <p:cNvSpPr>
              <a:spLocks noChangeShapeType="1"/>
            </p:cNvSpPr>
            <p:nvPr/>
          </p:nvSpPr>
          <p:spPr bwMode="auto">
            <a:xfrm>
              <a:off x="333" y="1130"/>
              <a:ext cx="22"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4" name="Line 28"/>
            <p:cNvSpPr>
              <a:spLocks noChangeShapeType="1"/>
            </p:cNvSpPr>
            <p:nvPr/>
          </p:nvSpPr>
          <p:spPr bwMode="auto">
            <a:xfrm>
              <a:off x="368" y="1128"/>
              <a:ext cx="24"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5" name="Line 27"/>
            <p:cNvSpPr>
              <a:spLocks noChangeShapeType="1"/>
            </p:cNvSpPr>
            <p:nvPr/>
          </p:nvSpPr>
          <p:spPr bwMode="auto">
            <a:xfrm>
              <a:off x="413" y="1125"/>
              <a:ext cx="27"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6" name="Line 26"/>
            <p:cNvSpPr>
              <a:spLocks noChangeShapeType="1"/>
            </p:cNvSpPr>
            <p:nvPr/>
          </p:nvSpPr>
          <p:spPr bwMode="auto">
            <a:xfrm>
              <a:off x="461" y="1123"/>
              <a:ext cx="33"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7" name="Line 25"/>
            <p:cNvSpPr>
              <a:spLocks noChangeShapeType="1"/>
            </p:cNvSpPr>
            <p:nvPr/>
          </p:nvSpPr>
          <p:spPr bwMode="auto">
            <a:xfrm>
              <a:off x="518" y="1120"/>
              <a:ext cx="39"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8" name="Line 24"/>
            <p:cNvSpPr>
              <a:spLocks noChangeShapeType="1"/>
            </p:cNvSpPr>
            <p:nvPr/>
          </p:nvSpPr>
          <p:spPr bwMode="auto">
            <a:xfrm>
              <a:off x="577" y="1117"/>
              <a:ext cx="44"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79" name="Line 23"/>
            <p:cNvSpPr>
              <a:spLocks noChangeShapeType="1"/>
            </p:cNvSpPr>
            <p:nvPr/>
          </p:nvSpPr>
          <p:spPr bwMode="auto">
            <a:xfrm>
              <a:off x="648" y="1113"/>
              <a:ext cx="45"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0" name="Line 22"/>
            <p:cNvSpPr>
              <a:spLocks noChangeShapeType="1"/>
            </p:cNvSpPr>
            <p:nvPr/>
          </p:nvSpPr>
          <p:spPr bwMode="auto">
            <a:xfrm>
              <a:off x="723" y="1112"/>
              <a:ext cx="52"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1" name="Line 21"/>
            <p:cNvSpPr>
              <a:spLocks noChangeShapeType="1"/>
            </p:cNvSpPr>
            <p:nvPr/>
          </p:nvSpPr>
          <p:spPr bwMode="auto">
            <a:xfrm>
              <a:off x="827"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2" name="Line 20"/>
            <p:cNvSpPr>
              <a:spLocks noChangeShapeType="1"/>
            </p:cNvSpPr>
            <p:nvPr/>
          </p:nvSpPr>
          <p:spPr bwMode="auto">
            <a:xfrm>
              <a:off x="884" y="1107"/>
              <a:ext cx="37"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3" name="Line 19"/>
            <p:cNvSpPr>
              <a:spLocks noChangeShapeType="1"/>
            </p:cNvSpPr>
            <p:nvPr/>
          </p:nvSpPr>
          <p:spPr bwMode="auto">
            <a:xfrm>
              <a:off x="1008" y="1084"/>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4" name="Line 18"/>
            <p:cNvSpPr>
              <a:spLocks noChangeShapeType="1"/>
            </p:cNvSpPr>
            <p:nvPr/>
          </p:nvSpPr>
          <p:spPr bwMode="auto">
            <a:xfrm>
              <a:off x="1008" y="1122"/>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5" name="Line 17"/>
            <p:cNvSpPr>
              <a:spLocks noChangeShapeType="1"/>
            </p:cNvSpPr>
            <p:nvPr/>
          </p:nvSpPr>
          <p:spPr bwMode="auto">
            <a:xfrm>
              <a:off x="1008" y="1159"/>
              <a:ext cx="23"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6" name="Line 16"/>
            <p:cNvSpPr>
              <a:spLocks noChangeShapeType="1"/>
            </p:cNvSpPr>
            <p:nvPr/>
          </p:nvSpPr>
          <p:spPr bwMode="auto">
            <a:xfrm>
              <a:off x="1752" y="1134"/>
              <a:ext cx="18"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7" name="Line 15"/>
            <p:cNvSpPr>
              <a:spLocks noChangeShapeType="1"/>
            </p:cNvSpPr>
            <p:nvPr/>
          </p:nvSpPr>
          <p:spPr bwMode="auto">
            <a:xfrm>
              <a:off x="1722" y="1130"/>
              <a:ext cx="17" cy="0"/>
            </a:xfrm>
            <a:prstGeom prst="line">
              <a:avLst/>
            </a:prstGeom>
            <a:noFill/>
            <a:ln w="2590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8" name="Line 14"/>
            <p:cNvSpPr>
              <a:spLocks noChangeShapeType="1"/>
            </p:cNvSpPr>
            <p:nvPr/>
          </p:nvSpPr>
          <p:spPr bwMode="auto">
            <a:xfrm>
              <a:off x="1681" y="1128"/>
              <a:ext cx="23" cy="0"/>
            </a:xfrm>
            <a:prstGeom prst="line">
              <a:avLst/>
            </a:prstGeom>
            <a:noFill/>
            <a:ln w="28194">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89" name="Line 13"/>
            <p:cNvSpPr>
              <a:spLocks noChangeShapeType="1"/>
            </p:cNvSpPr>
            <p:nvPr/>
          </p:nvSpPr>
          <p:spPr bwMode="auto">
            <a:xfrm>
              <a:off x="1633" y="1125"/>
              <a:ext cx="26" cy="0"/>
            </a:xfrm>
            <a:prstGeom prst="line">
              <a:avLst/>
            </a:prstGeom>
            <a:noFill/>
            <a:ln w="2743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0" name="Line 12"/>
            <p:cNvSpPr>
              <a:spLocks noChangeShapeType="1"/>
            </p:cNvSpPr>
            <p:nvPr/>
          </p:nvSpPr>
          <p:spPr bwMode="auto">
            <a:xfrm>
              <a:off x="1581" y="1123"/>
              <a:ext cx="32" cy="0"/>
            </a:xfrm>
            <a:prstGeom prst="line">
              <a:avLst/>
            </a:prstGeom>
            <a:noFill/>
            <a:ln w="29718">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1" name="Line 11"/>
            <p:cNvSpPr>
              <a:spLocks noChangeShapeType="1"/>
            </p:cNvSpPr>
            <p:nvPr/>
          </p:nvSpPr>
          <p:spPr bwMode="auto">
            <a:xfrm>
              <a:off x="1520" y="1120"/>
              <a:ext cx="37" cy="0"/>
            </a:xfrm>
            <a:prstGeom prst="line">
              <a:avLst/>
            </a:prstGeom>
            <a:noFill/>
            <a:ln w="3048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2" name="Line 10"/>
            <p:cNvSpPr>
              <a:spLocks noChangeShapeType="1"/>
            </p:cNvSpPr>
            <p:nvPr/>
          </p:nvSpPr>
          <p:spPr bwMode="auto">
            <a:xfrm>
              <a:off x="1455" y="1117"/>
              <a:ext cx="41"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3" name="Line 9"/>
            <p:cNvSpPr>
              <a:spLocks noChangeShapeType="1"/>
            </p:cNvSpPr>
            <p:nvPr/>
          </p:nvSpPr>
          <p:spPr bwMode="auto">
            <a:xfrm>
              <a:off x="1380" y="1113"/>
              <a:ext cx="48" cy="0"/>
            </a:xfrm>
            <a:prstGeom prst="line">
              <a:avLst/>
            </a:prstGeom>
            <a:noFill/>
            <a:ln w="35052">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4" name="Line 8"/>
            <p:cNvSpPr>
              <a:spLocks noChangeShapeType="1"/>
            </p:cNvSpPr>
            <p:nvPr/>
          </p:nvSpPr>
          <p:spPr bwMode="auto">
            <a:xfrm>
              <a:off x="1298" y="1112"/>
              <a:ext cx="51" cy="0"/>
            </a:xfrm>
            <a:prstGeom prst="line">
              <a:avLst/>
            </a:prstGeom>
            <a:noFill/>
            <a:ln w="3657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5" name="Line 7"/>
            <p:cNvSpPr>
              <a:spLocks noChangeShapeType="1"/>
            </p:cNvSpPr>
            <p:nvPr/>
          </p:nvSpPr>
          <p:spPr bwMode="auto">
            <a:xfrm>
              <a:off x="1212" y="1107"/>
              <a:ext cx="35"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6" name="Line 6"/>
            <p:cNvSpPr>
              <a:spLocks noChangeShapeType="1"/>
            </p:cNvSpPr>
            <p:nvPr/>
          </p:nvSpPr>
          <p:spPr bwMode="auto">
            <a:xfrm>
              <a:off x="1154" y="1107"/>
              <a:ext cx="34" cy="0"/>
            </a:xfrm>
            <a:prstGeom prst="line">
              <a:avLst/>
            </a:prstGeom>
            <a:noFill/>
            <a:ln w="48006">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7" name="Line 5"/>
            <p:cNvSpPr>
              <a:spLocks noChangeShapeType="1"/>
            </p:cNvSpPr>
            <p:nvPr/>
          </p:nvSpPr>
          <p:spPr bwMode="auto">
            <a:xfrm>
              <a:off x="1041" y="1084"/>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8" name="Line 4"/>
            <p:cNvSpPr>
              <a:spLocks noChangeShapeType="1"/>
            </p:cNvSpPr>
            <p:nvPr/>
          </p:nvSpPr>
          <p:spPr bwMode="auto">
            <a:xfrm>
              <a:off x="1041" y="1122"/>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399" name="Line 3"/>
            <p:cNvSpPr>
              <a:spLocks noChangeShapeType="1"/>
            </p:cNvSpPr>
            <p:nvPr/>
          </p:nvSpPr>
          <p:spPr bwMode="auto">
            <a:xfrm>
              <a:off x="1041" y="1159"/>
              <a:ext cx="28" cy="0"/>
            </a:xfrm>
            <a:prstGeom prst="line">
              <a:avLst/>
            </a:prstGeom>
            <a:noFill/>
            <a:ln w="15240">
              <a:solidFill>
                <a:srgbClr val="23282B"/>
              </a:solidFill>
              <a:round/>
              <a:headEnd/>
              <a:tailEnd/>
            </a:ln>
            <a:extLst>
              <a:ext uri="{909E8E84-426E-40DD-AFC4-6F175D3DCCD1}">
                <a14:hiddenFill xmlns:a14="http://schemas.microsoft.com/office/drawing/2010/main">
                  <a:noFill/>
                </a14:hiddenFill>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sp>
          <p:nvSpPr>
            <p:cNvPr id="185400" name="AutoShape 2"/>
            <p:cNvSpPr>
              <a:spLocks/>
            </p:cNvSpPr>
            <p:nvPr/>
          </p:nvSpPr>
          <p:spPr bwMode="auto">
            <a:xfrm>
              <a:off x="0" y="0"/>
              <a:ext cx="2077" cy="1368"/>
            </a:xfrm>
            <a:custGeom>
              <a:avLst/>
              <a:gdLst>
                <a:gd name="T0" fmla="*/ 327 w 2077"/>
                <a:gd name="T1" fmla="*/ 1366 h 1368"/>
                <a:gd name="T2" fmla="*/ 331 w 2077"/>
                <a:gd name="T3" fmla="*/ 882 h 1368"/>
                <a:gd name="T4" fmla="*/ 1636 w 2077"/>
                <a:gd name="T5" fmla="*/ 1322 h 1368"/>
                <a:gd name="T6" fmla="*/ 463 w 2077"/>
                <a:gd name="T7" fmla="*/ 1304 h 1368"/>
                <a:gd name="T8" fmla="*/ 1986 w 2077"/>
                <a:gd name="T9" fmla="*/ 1248 h 1368"/>
                <a:gd name="T10" fmla="*/ 228 w 2077"/>
                <a:gd name="T11" fmla="*/ 1182 h 1368"/>
                <a:gd name="T12" fmla="*/ 1824 w 2077"/>
                <a:gd name="T13" fmla="*/ 1182 h 1368"/>
                <a:gd name="T14" fmla="*/ 1639 w 2077"/>
                <a:gd name="T15" fmla="*/ 1012 h 1368"/>
                <a:gd name="T16" fmla="*/ 488 w 2077"/>
                <a:gd name="T17" fmla="*/ 1042 h 1368"/>
                <a:gd name="T18" fmla="*/ 368 w 2077"/>
                <a:gd name="T19" fmla="*/ 898 h 1368"/>
                <a:gd name="T20" fmla="*/ 1494 w 2077"/>
                <a:gd name="T21" fmla="*/ 822 h 1368"/>
                <a:gd name="T22" fmla="*/ 1711 w 2077"/>
                <a:gd name="T23" fmla="*/ 832 h 1368"/>
                <a:gd name="T24" fmla="*/ 1524 w 2077"/>
                <a:gd name="T25" fmla="*/ 788 h 1368"/>
                <a:gd name="T26" fmla="*/ 1704 w 2077"/>
                <a:gd name="T27" fmla="*/ 898 h 1368"/>
                <a:gd name="T28" fmla="*/ 1619 w 2077"/>
                <a:gd name="T29" fmla="*/ 1006 h 1368"/>
                <a:gd name="T30" fmla="*/ 1589 w 2077"/>
                <a:gd name="T31" fmla="*/ 874 h 1368"/>
                <a:gd name="T32" fmla="*/ 611 w 2077"/>
                <a:gd name="T33" fmla="*/ 852 h 1368"/>
                <a:gd name="T34" fmla="*/ 1550 w 2077"/>
                <a:gd name="T35" fmla="*/ 866 h 1368"/>
                <a:gd name="T36" fmla="*/ 651 w 2077"/>
                <a:gd name="T37" fmla="*/ 846 h 1368"/>
                <a:gd name="T38" fmla="*/ 747 w 2077"/>
                <a:gd name="T39" fmla="*/ 972 h 1368"/>
                <a:gd name="T40" fmla="*/ 823 w 2077"/>
                <a:gd name="T41" fmla="*/ 968 h 1368"/>
                <a:gd name="T42" fmla="*/ 908 w 2077"/>
                <a:gd name="T43" fmla="*/ 964 h 1368"/>
                <a:gd name="T44" fmla="*/ 977 w 2077"/>
                <a:gd name="T45" fmla="*/ 822 h 1368"/>
                <a:gd name="T46" fmla="*/ 1134 w 2077"/>
                <a:gd name="T47" fmla="*/ 822 h 1368"/>
                <a:gd name="T48" fmla="*/ 1783 w 2077"/>
                <a:gd name="T49" fmla="*/ 842 h 1368"/>
                <a:gd name="T50" fmla="*/ 361 w 2077"/>
                <a:gd name="T51" fmla="*/ 804 h 1368"/>
                <a:gd name="T52" fmla="*/ 162 w 2077"/>
                <a:gd name="T53" fmla="*/ 602 h 1368"/>
                <a:gd name="T54" fmla="*/ 1728 w 2077"/>
                <a:gd name="T55" fmla="*/ 808 h 1368"/>
                <a:gd name="T56" fmla="*/ 521 w 2077"/>
                <a:gd name="T57" fmla="*/ 726 h 1368"/>
                <a:gd name="T58" fmla="*/ 457 w 2077"/>
                <a:gd name="T59" fmla="*/ 780 h 1368"/>
                <a:gd name="T60" fmla="*/ 693 w 2077"/>
                <a:gd name="T61" fmla="*/ 654 h 1368"/>
                <a:gd name="T62" fmla="*/ 1694 w 2077"/>
                <a:gd name="T63" fmla="*/ 798 h 1368"/>
                <a:gd name="T64" fmla="*/ 485 w 2077"/>
                <a:gd name="T65" fmla="*/ 802 h 1368"/>
                <a:gd name="T66" fmla="*/ 533 w 2077"/>
                <a:gd name="T67" fmla="*/ 792 h 1368"/>
                <a:gd name="T68" fmla="*/ 1609 w 2077"/>
                <a:gd name="T69" fmla="*/ 778 h 1368"/>
                <a:gd name="T70" fmla="*/ 1490 w 2077"/>
                <a:gd name="T71" fmla="*/ 780 h 1368"/>
                <a:gd name="T72" fmla="*/ 1578 w 2077"/>
                <a:gd name="T73" fmla="*/ 750 h 1368"/>
                <a:gd name="T74" fmla="*/ 1359 w 2077"/>
                <a:gd name="T75" fmla="*/ 730 h 1368"/>
                <a:gd name="T76" fmla="*/ 1828 w 2077"/>
                <a:gd name="T77" fmla="*/ 588 h 1368"/>
                <a:gd name="T78" fmla="*/ 816 w 2077"/>
                <a:gd name="T79" fmla="*/ 750 h 1368"/>
                <a:gd name="T80" fmla="*/ 1343 w 2077"/>
                <a:gd name="T81" fmla="*/ 760 h 1368"/>
                <a:gd name="T82" fmla="*/ 1415 w 2077"/>
                <a:gd name="T83" fmla="*/ 658 h 1368"/>
                <a:gd name="T84" fmla="*/ 696 w 2077"/>
                <a:gd name="T85" fmla="*/ 732 h 1368"/>
                <a:gd name="T86" fmla="*/ 717 w 2077"/>
                <a:gd name="T87" fmla="*/ 654 h 1368"/>
                <a:gd name="T88" fmla="*/ 1236 w 2077"/>
                <a:gd name="T89" fmla="*/ 600 h 1368"/>
                <a:gd name="T90" fmla="*/ 1380 w 2077"/>
                <a:gd name="T91" fmla="*/ 658 h 1368"/>
                <a:gd name="T92" fmla="*/ 918 w 2077"/>
                <a:gd name="T93" fmla="*/ 744 h 1368"/>
                <a:gd name="T94" fmla="*/ 1256 w 2077"/>
                <a:gd name="T95" fmla="*/ 702 h 1368"/>
                <a:gd name="T96" fmla="*/ 1093 w 2077"/>
                <a:gd name="T97" fmla="*/ 744 h 1368"/>
                <a:gd name="T98" fmla="*/ 880 w 2077"/>
                <a:gd name="T99" fmla="*/ 594 h 1368"/>
                <a:gd name="T100" fmla="*/ 897 w 2077"/>
                <a:gd name="T101" fmla="*/ 676 h 1368"/>
                <a:gd name="T102" fmla="*/ 1160 w 2077"/>
                <a:gd name="T103" fmla="*/ 536 h 1368"/>
                <a:gd name="T104" fmla="*/ 1010 w 2077"/>
                <a:gd name="T105" fmla="*/ 512 h 1368"/>
                <a:gd name="T106" fmla="*/ 1090 w 2077"/>
                <a:gd name="T107" fmla="*/ 542 h 1368"/>
                <a:gd name="T108" fmla="*/ 1045 w 2077"/>
                <a:gd name="T109" fmla="*/ 522 h 1368"/>
                <a:gd name="T110" fmla="*/ 869 w 2077"/>
                <a:gd name="T111" fmla="*/ 484 h 1368"/>
                <a:gd name="T112" fmla="*/ 878 w 2077"/>
                <a:gd name="T113" fmla="*/ 570 h 1368"/>
                <a:gd name="T114" fmla="*/ 1252 w 2077"/>
                <a:gd name="T115" fmla="*/ 494 h 1368"/>
                <a:gd name="T116" fmla="*/ 1105 w 2077"/>
                <a:gd name="T117" fmla="*/ 490 h 1368"/>
                <a:gd name="T118" fmla="*/ 1164 w 2077"/>
                <a:gd name="T119" fmla="*/ 434 h 1368"/>
                <a:gd name="T120" fmla="*/ 1023 w 2077"/>
                <a:gd name="T121" fmla="*/ 156 h 1368"/>
                <a:gd name="T122" fmla="*/ 1345 w 2077"/>
                <a:gd name="T123" fmla="*/ 410 h 1368"/>
                <a:gd name="T124" fmla="*/ 611 w 2077"/>
                <a:gd name="T125" fmla="*/ 400 h 136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077"/>
                <a:gd name="T190" fmla="*/ 0 h 1368"/>
                <a:gd name="T191" fmla="*/ 2077 w 2077"/>
                <a:gd name="T192" fmla="*/ 1368 h 136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077" h="1368">
                  <a:moveTo>
                    <a:pt x="355" y="804"/>
                  </a:moveTo>
                  <a:lnTo>
                    <a:pt x="289" y="804"/>
                  </a:lnTo>
                  <a:lnTo>
                    <a:pt x="289" y="866"/>
                  </a:lnTo>
                  <a:lnTo>
                    <a:pt x="216" y="918"/>
                  </a:lnTo>
                  <a:lnTo>
                    <a:pt x="150" y="974"/>
                  </a:lnTo>
                  <a:lnTo>
                    <a:pt x="92" y="1028"/>
                  </a:lnTo>
                  <a:lnTo>
                    <a:pt x="47" y="1082"/>
                  </a:lnTo>
                  <a:lnTo>
                    <a:pt x="15" y="1136"/>
                  </a:lnTo>
                  <a:lnTo>
                    <a:pt x="0" y="1188"/>
                  </a:lnTo>
                  <a:lnTo>
                    <a:pt x="4" y="1236"/>
                  </a:lnTo>
                  <a:lnTo>
                    <a:pt x="30" y="1282"/>
                  </a:lnTo>
                  <a:lnTo>
                    <a:pt x="74" y="1320"/>
                  </a:lnTo>
                  <a:lnTo>
                    <a:pt x="127" y="1348"/>
                  </a:lnTo>
                  <a:lnTo>
                    <a:pt x="188" y="1364"/>
                  </a:lnTo>
                  <a:lnTo>
                    <a:pt x="255" y="1368"/>
                  </a:lnTo>
                  <a:lnTo>
                    <a:pt x="327" y="1366"/>
                  </a:lnTo>
                  <a:lnTo>
                    <a:pt x="404" y="1354"/>
                  </a:lnTo>
                  <a:lnTo>
                    <a:pt x="483" y="1336"/>
                  </a:lnTo>
                  <a:lnTo>
                    <a:pt x="505" y="1330"/>
                  </a:lnTo>
                  <a:lnTo>
                    <a:pt x="220" y="1330"/>
                  </a:lnTo>
                  <a:lnTo>
                    <a:pt x="156" y="1320"/>
                  </a:lnTo>
                  <a:lnTo>
                    <a:pt x="102" y="1300"/>
                  </a:lnTo>
                  <a:lnTo>
                    <a:pt x="61" y="1268"/>
                  </a:lnTo>
                  <a:lnTo>
                    <a:pt x="34" y="1218"/>
                  </a:lnTo>
                  <a:lnTo>
                    <a:pt x="32" y="1166"/>
                  </a:lnTo>
                  <a:lnTo>
                    <a:pt x="53" y="1112"/>
                  </a:lnTo>
                  <a:lnTo>
                    <a:pt x="92" y="1054"/>
                  </a:lnTo>
                  <a:lnTo>
                    <a:pt x="147" y="998"/>
                  </a:lnTo>
                  <a:lnTo>
                    <a:pt x="214" y="942"/>
                  </a:lnTo>
                  <a:lnTo>
                    <a:pt x="289" y="886"/>
                  </a:lnTo>
                  <a:lnTo>
                    <a:pt x="331" y="886"/>
                  </a:lnTo>
                  <a:lnTo>
                    <a:pt x="331" y="882"/>
                  </a:lnTo>
                  <a:lnTo>
                    <a:pt x="441" y="852"/>
                  </a:lnTo>
                  <a:lnTo>
                    <a:pt x="449" y="850"/>
                  </a:lnTo>
                  <a:lnTo>
                    <a:pt x="307" y="850"/>
                  </a:lnTo>
                  <a:lnTo>
                    <a:pt x="307" y="818"/>
                  </a:lnTo>
                  <a:lnTo>
                    <a:pt x="317" y="818"/>
                  </a:lnTo>
                  <a:lnTo>
                    <a:pt x="320" y="816"/>
                  </a:lnTo>
                  <a:lnTo>
                    <a:pt x="337" y="816"/>
                  </a:lnTo>
                  <a:lnTo>
                    <a:pt x="337" y="812"/>
                  </a:lnTo>
                  <a:lnTo>
                    <a:pt x="344" y="808"/>
                  </a:lnTo>
                  <a:lnTo>
                    <a:pt x="355" y="804"/>
                  </a:lnTo>
                  <a:close/>
                  <a:moveTo>
                    <a:pt x="1304" y="1224"/>
                  </a:moveTo>
                  <a:lnTo>
                    <a:pt x="1215" y="1224"/>
                  </a:lnTo>
                  <a:lnTo>
                    <a:pt x="1297" y="1248"/>
                  </a:lnTo>
                  <a:lnTo>
                    <a:pt x="1467" y="1292"/>
                  </a:lnTo>
                  <a:lnTo>
                    <a:pt x="1552" y="1308"/>
                  </a:lnTo>
                  <a:lnTo>
                    <a:pt x="1636" y="1322"/>
                  </a:lnTo>
                  <a:lnTo>
                    <a:pt x="1717" y="1332"/>
                  </a:lnTo>
                  <a:lnTo>
                    <a:pt x="1794" y="1334"/>
                  </a:lnTo>
                  <a:lnTo>
                    <a:pt x="1864" y="1330"/>
                  </a:lnTo>
                  <a:lnTo>
                    <a:pt x="1928" y="1318"/>
                  </a:lnTo>
                  <a:lnTo>
                    <a:pt x="1977" y="1300"/>
                  </a:lnTo>
                  <a:lnTo>
                    <a:pt x="1740" y="1300"/>
                  </a:lnTo>
                  <a:lnTo>
                    <a:pt x="1658" y="1294"/>
                  </a:lnTo>
                  <a:lnTo>
                    <a:pt x="1571" y="1282"/>
                  </a:lnTo>
                  <a:lnTo>
                    <a:pt x="1482" y="1266"/>
                  </a:lnTo>
                  <a:lnTo>
                    <a:pt x="1393" y="1246"/>
                  </a:lnTo>
                  <a:lnTo>
                    <a:pt x="1304" y="1224"/>
                  </a:lnTo>
                  <a:close/>
                  <a:moveTo>
                    <a:pt x="805" y="1224"/>
                  </a:moveTo>
                  <a:lnTo>
                    <a:pt x="740" y="1224"/>
                  </a:lnTo>
                  <a:lnTo>
                    <a:pt x="647" y="1254"/>
                  </a:lnTo>
                  <a:lnTo>
                    <a:pt x="554" y="1282"/>
                  </a:lnTo>
                  <a:lnTo>
                    <a:pt x="463" y="1304"/>
                  </a:lnTo>
                  <a:lnTo>
                    <a:pt x="376" y="1320"/>
                  </a:lnTo>
                  <a:lnTo>
                    <a:pt x="294" y="1330"/>
                  </a:lnTo>
                  <a:lnTo>
                    <a:pt x="505" y="1330"/>
                  </a:lnTo>
                  <a:lnTo>
                    <a:pt x="564" y="1314"/>
                  </a:lnTo>
                  <a:lnTo>
                    <a:pt x="646" y="1286"/>
                  </a:lnTo>
                  <a:lnTo>
                    <a:pt x="726" y="1256"/>
                  </a:lnTo>
                  <a:lnTo>
                    <a:pt x="805" y="1224"/>
                  </a:lnTo>
                  <a:close/>
                  <a:moveTo>
                    <a:pt x="1826" y="870"/>
                  </a:moveTo>
                  <a:lnTo>
                    <a:pt x="1783" y="870"/>
                  </a:lnTo>
                  <a:lnTo>
                    <a:pt x="1875" y="936"/>
                  </a:lnTo>
                  <a:lnTo>
                    <a:pt x="1945" y="1000"/>
                  </a:lnTo>
                  <a:lnTo>
                    <a:pt x="1995" y="1058"/>
                  </a:lnTo>
                  <a:lnTo>
                    <a:pt x="2023" y="1114"/>
                  </a:lnTo>
                  <a:lnTo>
                    <a:pt x="2031" y="1164"/>
                  </a:lnTo>
                  <a:lnTo>
                    <a:pt x="2018" y="1210"/>
                  </a:lnTo>
                  <a:lnTo>
                    <a:pt x="1986" y="1248"/>
                  </a:lnTo>
                  <a:lnTo>
                    <a:pt x="1941" y="1274"/>
                  </a:lnTo>
                  <a:lnTo>
                    <a:pt x="1883" y="1292"/>
                  </a:lnTo>
                  <a:lnTo>
                    <a:pt x="1815" y="1300"/>
                  </a:lnTo>
                  <a:lnTo>
                    <a:pt x="1977" y="1300"/>
                  </a:lnTo>
                  <a:lnTo>
                    <a:pt x="1983" y="1298"/>
                  </a:lnTo>
                  <a:lnTo>
                    <a:pt x="2027" y="1270"/>
                  </a:lnTo>
                  <a:lnTo>
                    <a:pt x="2060" y="1230"/>
                  </a:lnTo>
                  <a:lnTo>
                    <a:pt x="2076" y="1184"/>
                  </a:lnTo>
                  <a:lnTo>
                    <a:pt x="2075" y="1134"/>
                  </a:lnTo>
                  <a:lnTo>
                    <a:pt x="2055" y="1082"/>
                  </a:lnTo>
                  <a:lnTo>
                    <a:pt x="2017" y="1026"/>
                  </a:lnTo>
                  <a:lnTo>
                    <a:pt x="1959" y="968"/>
                  </a:lnTo>
                  <a:lnTo>
                    <a:pt x="1881" y="906"/>
                  </a:lnTo>
                  <a:lnTo>
                    <a:pt x="1826" y="870"/>
                  </a:lnTo>
                  <a:close/>
                  <a:moveTo>
                    <a:pt x="1787" y="1182"/>
                  </a:moveTo>
                  <a:lnTo>
                    <a:pt x="228" y="1182"/>
                  </a:lnTo>
                  <a:lnTo>
                    <a:pt x="228" y="1224"/>
                  </a:lnTo>
                  <a:lnTo>
                    <a:pt x="1844" y="1224"/>
                  </a:lnTo>
                  <a:lnTo>
                    <a:pt x="1844" y="1189"/>
                  </a:lnTo>
                  <a:lnTo>
                    <a:pt x="1787" y="1182"/>
                  </a:lnTo>
                  <a:close/>
                  <a:moveTo>
                    <a:pt x="1619" y="1006"/>
                  </a:moveTo>
                  <a:lnTo>
                    <a:pt x="1143" y="1006"/>
                  </a:lnTo>
                  <a:lnTo>
                    <a:pt x="1337" y="1014"/>
                  </a:lnTo>
                  <a:lnTo>
                    <a:pt x="1425" y="1022"/>
                  </a:lnTo>
                  <a:lnTo>
                    <a:pt x="1586" y="1042"/>
                  </a:lnTo>
                  <a:lnTo>
                    <a:pt x="1658" y="1056"/>
                  </a:lnTo>
                  <a:lnTo>
                    <a:pt x="1725" y="1072"/>
                  </a:lnTo>
                  <a:lnTo>
                    <a:pt x="1787" y="1090"/>
                  </a:lnTo>
                  <a:lnTo>
                    <a:pt x="1787" y="1182"/>
                  </a:lnTo>
                  <a:lnTo>
                    <a:pt x="1844" y="1189"/>
                  </a:lnTo>
                  <a:lnTo>
                    <a:pt x="1844" y="1182"/>
                  </a:lnTo>
                  <a:lnTo>
                    <a:pt x="1824" y="1182"/>
                  </a:lnTo>
                  <a:lnTo>
                    <a:pt x="1824" y="1064"/>
                  </a:lnTo>
                  <a:lnTo>
                    <a:pt x="1811" y="1056"/>
                  </a:lnTo>
                  <a:lnTo>
                    <a:pt x="1803" y="1054"/>
                  </a:lnTo>
                  <a:lnTo>
                    <a:pt x="1794" y="1054"/>
                  </a:lnTo>
                  <a:lnTo>
                    <a:pt x="1783" y="1050"/>
                  </a:lnTo>
                  <a:lnTo>
                    <a:pt x="1783" y="1036"/>
                  </a:lnTo>
                  <a:lnTo>
                    <a:pt x="1739" y="1036"/>
                  </a:lnTo>
                  <a:lnTo>
                    <a:pt x="1735" y="1032"/>
                  </a:lnTo>
                  <a:lnTo>
                    <a:pt x="1728" y="1032"/>
                  </a:lnTo>
                  <a:lnTo>
                    <a:pt x="1728" y="1026"/>
                  </a:lnTo>
                  <a:lnTo>
                    <a:pt x="1704" y="1026"/>
                  </a:lnTo>
                  <a:lnTo>
                    <a:pt x="1694" y="1024"/>
                  </a:lnTo>
                  <a:lnTo>
                    <a:pt x="1687" y="1024"/>
                  </a:lnTo>
                  <a:lnTo>
                    <a:pt x="1677" y="1020"/>
                  </a:lnTo>
                  <a:lnTo>
                    <a:pt x="1677" y="1012"/>
                  </a:lnTo>
                  <a:lnTo>
                    <a:pt x="1639" y="1012"/>
                  </a:lnTo>
                  <a:lnTo>
                    <a:pt x="1629" y="1008"/>
                  </a:lnTo>
                  <a:lnTo>
                    <a:pt x="1619" y="1008"/>
                  </a:lnTo>
                  <a:lnTo>
                    <a:pt x="1619" y="1006"/>
                  </a:lnTo>
                  <a:close/>
                  <a:moveTo>
                    <a:pt x="331" y="886"/>
                  </a:moveTo>
                  <a:lnTo>
                    <a:pt x="289" y="886"/>
                  </a:lnTo>
                  <a:lnTo>
                    <a:pt x="289" y="1050"/>
                  </a:lnTo>
                  <a:lnTo>
                    <a:pt x="279" y="1054"/>
                  </a:lnTo>
                  <a:lnTo>
                    <a:pt x="272" y="1054"/>
                  </a:lnTo>
                  <a:lnTo>
                    <a:pt x="263" y="1056"/>
                  </a:lnTo>
                  <a:lnTo>
                    <a:pt x="248" y="1064"/>
                  </a:lnTo>
                  <a:lnTo>
                    <a:pt x="248" y="1182"/>
                  </a:lnTo>
                  <a:lnTo>
                    <a:pt x="289" y="1182"/>
                  </a:lnTo>
                  <a:lnTo>
                    <a:pt x="289" y="1090"/>
                  </a:lnTo>
                  <a:lnTo>
                    <a:pt x="350" y="1072"/>
                  </a:lnTo>
                  <a:lnTo>
                    <a:pt x="416" y="1056"/>
                  </a:lnTo>
                  <a:lnTo>
                    <a:pt x="488" y="1042"/>
                  </a:lnTo>
                  <a:lnTo>
                    <a:pt x="535" y="1036"/>
                  </a:lnTo>
                  <a:lnTo>
                    <a:pt x="331" y="1036"/>
                  </a:lnTo>
                  <a:lnTo>
                    <a:pt x="331" y="886"/>
                  </a:lnTo>
                  <a:close/>
                  <a:moveTo>
                    <a:pt x="1093" y="1044"/>
                  </a:moveTo>
                  <a:lnTo>
                    <a:pt x="980" y="1044"/>
                  </a:lnTo>
                  <a:lnTo>
                    <a:pt x="980" y="1182"/>
                  </a:lnTo>
                  <a:lnTo>
                    <a:pt x="997" y="1182"/>
                  </a:lnTo>
                  <a:lnTo>
                    <a:pt x="997" y="1060"/>
                  </a:lnTo>
                  <a:lnTo>
                    <a:pt x="1093" y="1060"/>
                  </a:lnTo>
                  <a:lnTo>
                    <a:pt x="1093" y="1044"/>
                  </a:lnTo>
                  <a:close/>
                  <a:moveTo>
                    <a:pt x="1093" y="1060"/>
                  </a:moveTo>
                  <a:lnTo>
                    <a:pt x="1075" y="1060"/>
                  </a:lnTo>
                  <a:lnTo>
                    <a:pt x="1075" y="1182"/>
                  </a:lnTo>
                  <a:lnTo>
                    <a:pt x="1093" y="1182"/>
                  </a:lnTo>
                  <a:lnTo>
                    <a:pt x="1093" y="1060"/>
                  </a:lnTo>
                  <a:close/>
                  <a:moveTo>
                    <a:pt x="368" y="898"/>
                  </a:moveTo>
                  <a:lnTo>
                    <a:pt x="361" y="900"/>
                  </a:lnTo>
                  <a:lnTo>
                    <a:pt x="351" y="904"/>
                  </a:lnTo>
                  <a:lnTo>
                    <a:pt x="344" y="904"/>
                  </a:lnTo>
                  <a:lnTo>
                    <a:pt x="344" y="1032"/>
                  </a:lnTo>
                  <a:lnTo>
                    <a:pt x="341" y="1032"/>
                  </a:lnTo>
                  <a:lnTo>
                    <a:pt x="333" y="1036"/>
                  </a:lnTo>
                  <a:lnTo>
                    <a:pt x="535" y="1036"/>
                  </a:lnTo>
                  <a:lnTo>
                    <a:pt x="615" y="1026"/>
                  </a:lnTo>
                  <a:lnTo>
                    <a:pt x="368" y="1026"/>
                  </a:lnTo>
                  <a:lnTo>
                    <a:pt x="368" y="898"/>
                  </a:lnTo>
                  <a:close/>
                  <a:moveTo>
                    <a:pt x="1490" y="780"/>
                  </a:moveTo>
                  <a:lnTo>
                    <a:pt x="1038" y="780"/>
                  </a:lnTo>
                  <a:lnTo>
                    <a:pt x="1138" y="782"/>
                  </a:lnTo>
                  <a:lnTo>
                    <a:pt x="1235" y="788"/>
                  </a:lnTo>
                  <a:lnTo>
                    <a:pt x="1413" y="808"/>
                  </a:lnTo>
                  <a:lnTo>
                    <a:pt x="1494" y="822"/>
                  </a:lnTo>
                  <a:lnTo>
                    <a:pt x="1568" y="836"/>
                  </a:lnTo>
                  <a:lnTo>
                    <a:pt x="1635" y="852"/>
                  </a:lnTo>
                  <a:lnTo>
                    <a:pt x="1746" y="882"/>
                  </a:lnTo>
                  <a:lnTo>
                    <a:pt x="1746" y="1036"/>
                  </a:lnTo>
                  <a:lnTo>
                    <a:pt x="1783" y="1036"/>
                  </a:lnTo>
                  <a:lnTo>
                    <a:pt x="1783" y="870"/>
                  </a:lnTo>
                  <a:lnTo>
                    <a:pt x="1826" y="870"/>
                  </a:lnTo>
                  <a:lnTo>
                    <a:pt x="1795" y="850"/>
                  </a:lnTo>
                  <a:lnTo>
                    <a:pt x="1766" y="850"/>
                  </a:lnTo>
                  <a:lnTo>
                    <a:pt x="1763" y="846"/>
                  </a:lnTo>
                  <a:lnTo>
                    <a:pt x="1755" y="846"/>
                  </a:lnTo>
                  <a:lnTo>
                    <a:pt x="1755" y="838"/>
                  </a:lnTo>
                  <a:lnTo>
                    <a:pt x="1735" y="838"/>
                  </a:lnTo>
                  <a:lnTo>
                    <a:pt x="1728" y="836"/>
                  </a:lnTo>
                  <a:lnTo>
                    <a:pt x="1722" y="836"/>
                  </a:lnTo>
                  <a:lnTo>
                    <a:pt x="1711" y="832"/>
                  </a:lnTo>
                  <a:lnTo>
                    <a:pt x="1711" y="828"/>
                  </a:lnTo>
                  <a:lnTo>
                    <a:pt x="1694" y="828"/>
                  </a:lnTo>
                  <a:lnTo>
                    <a:pt x="1683" y="826"/>
                  </a:lnTo>
                  <a:lnTo>
                    <a:pt x="1677" y="822"/>
                  </a:lnTo>
                  <a:lnTo>
                    <a:pt x="1667" y="818"/>
                  </a:lnTo>
                  <a:lnTo>
                    <a:pt x="1667" y="816"/>
                  </a:lnTo>
                  <a:lnTo>
                    <a:pt x="1650" y="816"/>
                  </a:lnTo>
                  <a:lnTo>
                    <a:pt x="1640" y="812"/>
                  </a:lnTo>
                  <a:lnTo>
                    <a:pt x="1619" y="808"/>
                  </a:lnTo>
                  <a:lnTo>
                    <a:pt x="1609" y="804"/>
                  </a:lnTo>
                  <a:lnTo>
                    <a:pt x="1609" y="802"/>
                  </a:lnTo>
                  <a:lnTo>
                    <a:pt x="1589" y="802"/>
                  </a:lnTo>
                  <a:lnTo>
                    <a:pt x="1577" y="798"/>
                  </a:lnTo>
                  <a:lnTo>
                    <a:pt x="1541" y="792"/>
                  </a:lnTo>
                  <a:lnTo>
                    <a:pt x="1541" y="788"/>
                  </a:lnTo>
                  <a:lnTo>
                    <a:pt x="1524" y="788"/>
                  </a:lnTo>
                  <a:lnTo>
                    <a:pt x="1490" y="780"/>
                  </a:lnTo>
                  <a:close/>
                  <a:moveTo>
                    <a:pt x="426" y="882"/>
                  </a:moveTo>
                  <a:lnTo>
                    <a:pt x="416" y="886"/>
                  </a:lnTo>
                  <a:lnTo>
                    <a:pt x="405" y="890"/>
                  </a:lnTo>
                  <a:lnTo>
                    <a:pt x="399" y="890"/>
                  </a:lnTo>
                  <a:lnTo>
                    <a:pt x="399" y="1020"/>
                  </a:lnTo>
                  <a:lnTo>
                    <a:pt x="389" y="1024"/>
                  </a:lnTo>
                  <a:lnTo>
                    <a:pt x="378" y="1024"/>
                  </a:lnTo>
                  <a:lnTo>
                    <a:pt x="368" y="1026"/>
                  </a:lnTo>
                  <a:lnTo>
                    <a:pt x="615" y="1026"/>
                  </a:lnTo>
                  <a:lnTo>
                    <a:pt x="648" y="1022"/>
                  </a:lnTo>
                  <a:lnTo>
                    <a:pt x="737" y="1014"/>
                  </a:lnTo>
                  <a:lnTo>
                    <a:pt x="784" y="1012"/>
                  </a:lnTo>
                  <a:lnTo>
                    <a:pt x="426" y="1012"/>
                  </a:lnTo>
                  <a:lnTo>
                    <a:pt x="426" y="882"/>
                  </a:lnTo>
                  <a:close/>
                  <a:moveTo>
                    <a:pt x="1704" y="898"/>
                  </a:moveTo>
                  <a:lnTo>
                    <a:pt x="1704" y="1026"/>
                  </a:lnTo>
                  <a:lnTo>
                    <a:pt x="1728" y="1026"/>
                  </a:lnTo>
                  <a:lnTo>
                    <a:pt x="1728" y="904"/>
                  </a:lnTo>
                  <a:lnTo>
                    <a:pt x="1722" y="904"/>
                  </a:lnTo>
                  <a:lnTo>
                    <a:pt x="1715" y="900"/>
                  </a:lnTo>
                  <a:lnTo>
                    <a:pt x="1704" y="898"/>
                  </a:lnTo>
                  <a:close/>
                  <a:moveTo>
                    <a:pt x="485" y="874"/>
                  </a:moveTo>
                  <a:lnTo>
                    <a:pt x="474" y="876"/>
                  </a:lnTo>
                  <a:lnTo>
                    <a:pt x="464" y="876"/>
                  </a:lnTo>
                  <a:lnTo>
                    <a:pt x="453" y="880"/>
                  </a:lnTo>
                  <a:lnTo>
                    <a:pt x="453" y="1008"/>
                  </a:lnTo>
                  <a:lnTo>
                    <a:pt x="444" y="1008"/>
                  </a:lnTo>
                  <a:lnTo>
                    <a:pt x="437" y="1012"/>
                  </a:lnTo>
                  <a:lnTo>
                    <a:pt x="784" y="1012"/>
                  </a:lnTo>
                  <a:lnTo>
                    <a:pt x="932" y="1006"/>
                  </a:lnTo>
                  <a:lnTo>
                    <a:pt x="1619" y="1006"/>
                  </a:lnTo>
                  <a:lnTo>
                    <a:pt x="1619" y="1002"/>
                  </a:lnTo>
                  <a:lnTo>
                    <a:pt x="485" y="1002"/>
                  </a:lnTo>
                  <a:lnTo>
                    <a:pt x="485" y="874"/>
                  </a:lnTo>
                  <a:close/>
                  <a:moveTo>
                    <a:pt x="1650" y="882"/>
                  </a:moveTo>
                  <a:lnTo>
                    <a:pt x="1650" y="1012"/>
                  </a:lnTo>
                  <a:lnTo>
                    <a:pt x="1677" y="1012"/>
                  </a:lnTo>
                  <a:lnTo>
                    <a:pt x="1677" y="890"/>
                  </a:lnTo>
                  <a:lnTo>
                    <a:pt x="1667" y="890"/>
                  </a:lnTo>
                  <a:lnTo>
                    <a:pt x="1657" y="886"/>
                  </a:lnTo>
                  <a:lnTo>
                    <a:pt x="1650" y="882"/>
                  </a:lnTo>
                  <a:close/>
                  <a:moveTo>
                    <a:pt x="1571" y="1000"/>
                  </a:moveTo>
                  <a:lnTo>
                    <a:pt x="505" y="1000"/>
                  </a:lnTo>
                  <a:lnTo>
                    <a:pt x="494" y="1002"/>
                  </a:lnTo>
                  <a:lnTo>
                    <a:pt x="1581" y="1002"/>
                  </a:lnTo>
                  <a:lnTo>
                    <a:pt x="1571" y="1000"/>
                  </a:lnTo>
                  <a:close/>
                  <a:moveTo>
                    <a:pt x="1589" y="874"/>
                  </a:moveTo>
                  <a:lnTo>
                    <a:pt x="1589" y="1002"/>
                  </a:lnTo>
                  <a:lnTo>
                    <a:pt x="1619" y="1002"/>
                  </a:lnTo>
                  <a:lnTo>
                    <a:pt x="1619" y="880"/>
                  </a:lnTo>
                  <a:lnTo>
                    <a:pt x="1609" y="876"/>
                  </a:lnTo>
                  <a:lnTo>
                    <a:pt x="1598" y="876"/>
                  </a:lnTo>
                  <a:lnTo>
                    <a:pt x="1589" y="874"/>
                  </a:lnTo>
                  <a:close/>
                  <a:moveTo>
                    <a:pt x="546" y="862"/>
                  </a:moveTo>
                  <a:lnTo>
                    <a:pt x="536" y="862"/>
                  </a:lnTo>
                  <a:lnTo>
                    <a:pt x="525" y="866"/>
                  </a:lnTo>
                  <a:lnTo>
                    <a:pt x="515" y="866"/>
                  </a:lnTo>
                  <a:lnTo>
                    <a:pt x="515" y="1000"/>
                  </a:lnTo>
                  <a:lnTo>
                    <a:pt x="1561" y="1000"/>
                  </a:lnTo>
                  <a:lnTo>
                    <a:pt x="1561" y="992"/>
                  </a:lnTo>
                  <a:lnTo>
                    <a:pt x="546" y="992"/>
                  </a:lnTo>
                  <a:lnTo>
                    <a:pt x="546" y="862"/>
                  </a:lnTo>
                  <a:close/>
                  <a:moveTo>
                    <a:pt x="611" y="852"/>
                  </a:moveTo>
                  <a:lnTo>
                    <a:pt x="601" y="852"/>
                  </a:lnTo>
                  <a:lnTo>
                    <a:pt x="587" y="856"/>
                  </a:lnTo>
                  <a:lnTo>
                    <a:pt x="577" y="856"/>
                  </a:lnTo>
                  <a:lnTo>
                    <a:pt x="577" y="988"/>
                  </a:lnTo>
                  <a:lnTo>
                    <a:pt x="566" y="992"/>
                  </a:lnTo>
                  <a:lnTo>
                    <a:pt x="1509" y="992"/>
                  </a:lnTo>
                  <a:lnTo>
                    <a:pt x="1500" y="988"/>
                  </a:lnTo>
                  <a:lnTo>
                    <a:pt x="1500" y="984"/>
                  </a:lnTo>
                  <a:lnTo>
                    <a:pt x="611" y="984"/>
                  </a:lnTo>
                  <a:lnTo>
                    <a:pt x="611" y="852"/>
                  </a:lnTo>
                  <a:close/>
                  <a:moveTo>
                    <a:pt x="1541" y="862"/>
                  </a:moveTo>
                  <a:lnTo>
                    <a:pt x="1526" y="862"/>
                  </a:lnTo>
                  <a:lnTo>
                    <a:pt x="1526" y="992"/>
                  </a:lnTo>
                  <a:lnTo>
                    <a:pt x="1561" y="992"/>
                  </a:lnTo>
                  <a:lnTo>
                    <a:pt x="1561" y="866"/>
                  </a:lnTo>
                  <a:lnTo>
                    <a:pt x="1550" y="866"/>
                  </a:lnTo>
                  <a:lnTo>
                    <a:pt x="1541" y="862"/>
                  </a:lnTo>
                  <a:close/>
                  <a:moveTo>
                    <a:pt x="1445" y="982"/>
                  </a:moveTo>
                  <a:lnTo>
                    <a:pt x="631" y="982"/>
                  </a:lnTo>
                  <a:lnTo>
                    <a:pt x="621" y="984"/>
                  </a:lnTo>
                  <a:lnTo>
                    <a:pt x="1455" y="984"/>
                  </a:lnTo>
                  <a:lnTo>
                    <a:pt x="1445" y="982"/>
                  </a:lnTo>
                  <a:close/>
                  <a:moveTo>
                    <a:pt x="1476" y="852"/>
                  </a:moveTo>
                  <a:lnTo>
                    <a:pt x="1461" y="852"/>
                  </a:lnTo>
                  <a:lnTo>
                    <a:pt x="1461" y="984"/>
                  </a:lnTo>
                  <a:lnTo>
                    <a:pt x="1500" y="984"/>
                  </a:lnTo>
                  <a:lnTo>
                    <a:pt x="1500" y="856"/>
                  </a:lnTo>
                  <a:lnTo>
                    <a:pt x="1485" y="856"/>
                  </a:lnTo>
                  <a:lnTo>
                    <a:pt x="1476" y="852"/>
                  </a:lnTo>
                  <a:close/>
                  <a:moveTo>
                    <a:pt x="679" y="842"/>
                  </a:moveTo>
                  <a:lnTo>
                    <a:pt x="666" y="846"/>
                  </a:lnTo>
                  <a:lnTo>
                    <a:pt x="651" y="846"/>
                  </a:lnTo>
                  <a:lnTo>
                    <a:pt x="642" y="850"/>
                  </a:lnTo>
                  <a:lnTo>
                    <a:pt x="642" y="982"/>
                  </a:lnTo>
                  <a:lnTo>
                    <a:pt x="1435" y="982"/>
                  </a:lnTo>
                  <a:lnTo>
                    <a:pt x="1435" y="978"/>
                  </a:lnTo>
                  <a:lnTo>
                    <a:pt x="679" y="978"/>
                  </a:lnTo>
                  <a:lnTo>
                    <a:pt x="679" y="842"/>
                  </a:lnTo>
                  <a:close/>
                  <a:moveTo>
                    <a:pt x="747" y="836"/>
                  </a:moveTo>
                  <a:lnTo>
                    <a:pt x="737" y="836"/>
                  </a:lnTo>
                  <a:lnTo>
                    <a:pt x="717" y="838"/>
                  </a:lnTo>
                  <a:lnTo>
                    <a:pt x="707" y="838"/>
                  </a:lnTo>
                  <a:lnTo>
                    <a:pt x="707" y="976"/>
                  </a:lnTo>
                  <a:lnTo>
                    <a:pt x="696" y="978"/>
                  </a:lnTo>
                  <a:lnTo>
                    <a:pt x="1376" y="978"/>
                  </a:lnTo>
                  <a:lnTo>
                    <a:pt x="1367" y="976"/>
                  </a:lnTo>
                  <a:lnTo>
                    <a:pt x="1367" y="972"/>
                  </a:lnTo>
                  <a:lnTo>
                    <a:pt x="747" y="972"/>
                  </a:lnTo>
                  <a:lnTo>
                    <a:pt x="747" y="836"/>
                  </a:lnTo>
                  <a:close/>
                  <a:moveTo>
                    <a:pt x="1397" y="842"/>
                  </a:moveTo>
                  <a:lnTo>
                    <a:pt x="1397" y="978"/>
                  </a:lnTo>
                  <a:lnTo>
                    <a:pt x="1435" y="978"/>
                  </a:lnTo>
                  <a:lnTo>
                    <a:pt x="1435" y="850"/>
                  </a:lnTo>
                  <a:lnTo>
                    <a:pt x="1421" y="846"/>
                  </a:lnTo>
                  <a:lnTo>
                    <a:pt x="1407" y="846"/>
                  </a:lnTo>
                  <a:lnTo>
                    <a:pt x="1397" y="842"/>
                  </a:lnTo>
                  <a:close/>
                  <a:moveTo>
                    <a:pt x="823" y="828"/>
                  </a:moveTo>
                  <a:lnTo>
                    <a:pt x="810" y="830"/>
                  </a:lnTo>
                  <a:lnTo>
                    <a:pt x="799" y="832"/>
                  </a:lnTo>
                  <a:lnTo>
                    <a:pt x="779" y="832"/>
                  </a:lnTo>
                  <a:lnTo>
                    <a:pt x="779" y="972"/>
                  </a:lnTo>
                  <a:lnTo>
                    <a:pt x="1295" y="972"/>
                  </a:lnTo>
                  <a:lnTo>
                    <a:pt x="1295" y="968"/>
                  </a:lnTo>
                  <a:lnTo>
                    <a:pt x="823" y="968"/>
                  </a:lnTo>
                  <a:lnTo>
                    <a:pt x="823" y="828"/>
                  </a:lnTo>
                  <a:close/>
                  <a:moveTo>
                    <a:pt x="1335" y="836"/>
                  </a:moveTo>
                  <a:lnTo>
                    <a:pt x="1325" y="836"/>
                  </a:lnTo>
                  <a:lnTo>
                    <a:pt x="1325" y="972"/>
                  </a:lnTo>
                  <a:lnTo>
                    <a:pt x="1367" y="972"/>
                  </a:lnTo>
                  <a:lnTo>
                    <a:pt x="1367" y="838"/>
                  </a:lnTo>
                  <a:lnTo>
                    <a:pt x="1356" y="838"/>
                  </a:lnTo>
                  <a:lnTo>
                    <a:pt x="1335" y="836"/>
                  </a:lnTo>
                  <a:close/>
                  <a:moveTo>
                    <a:pt x="897" y="826"/>
                  </a:moveTo>
                  <a:lnTo>
                    <a:pt x="863" y="826"/>
                  </a:lnTo>
                  <a:lnTo>
                    <a:pt x="851" y="828"/>
                  </a:lnTo>
                  <a:lnTo>
                    <a:pt x="851" y="968"/>
                  </a:lnTo>
                  <a:lnTo>
                    <a:pt x="897" y="968"/>
                  </a:lnTo>
                  <a:lnTo>
                    <a:pt x="897" y="826"/>
                  </a:lnTo>
                  <a:close/>
                  <a:moveTo>
                    <a:pt x="1167" y="964"/>
                  </a:moveTo>
                  <a:lnTo>
                    <a:pt x="908" y="964"/>
                  </a:lnTo>
                  <a:lnTo>
                    <a:pt x="897" y="968"/>
                  </a:lnTo>
                  <a:lnTo>
                    <a:pt x="1175" y="968"/>
                  </a:lnTo>
                  <a:lnTo>
                    <a:pt x="1167" y="964"/>
                  </a:lnTo>
                  <a:close/>
                  <a:moveTo>
                    <a:pt x="1212" y="826"/>
                  </a:moveTo>
                  <a:lnTo>
                    <a:pt x="1175" y="826"/>
                  </a:lnTo>
                  <a:lnTo>
                    <a:pt x="1175" y="968"/>
                  </a:lnTo>
                  <a:lnTo>
                    <a:pt x="1223" y="968"/>
                  </a:lnTo>
                  <a:lnTo>
                    <a:pt x="1223" y="828"/>
                  </a:lnTo>
                  <a:lnTo>
                    <a:pt x="1212" y="826"/>
                  </a:lnTo>
                  <a:close/>
                  <a:moveTo>
                    <a:pt x="1254" y="828"/>
                  </a:moveTo>
                  <a:lnTo>
                    <a:pt x="1254" y="968"/>
                  </a:lnTo>
                  <a:lnTo>
                    <a:pt x="1295" y="968"/>
                  </a:lnTo>
                  <a:lnTo>
                    <a:pt x="1295" y="832"/>
                  </a:lnTo>
                  <a:lnTo>
                    <a:pt x="1274" y="832"/>
                  </a:lnTo>
                  <a:lnTo>
                    <a:pt x="1254" y="828"/>
                  </a:lnTo>
                  <a:close/>
                  <a:moveTo>
                    <a:pt x="977" y="822"/>
                  </a:moveTo>
                  <a:lnTo>
                    <a:pt x="939" y="822"/>
                  </a:lnTo>
                  <a:lnTo>
                    <a:pt x="929" y="826"/>
                  </a:lnTo>
                  <a:lnTo>
                    <a:pt x="929" y="964"/>
                  </a:lnTo>
                  <a:lnTo>
                    <a:pt x="977" y="964"/>
                  </a:lnTo>
                  <a:lnTo>
                    <a:pt x="977" y="822"/>
                  </a:lnTo>
                  <a:close/>
                  <a:moveTo>
                    <a:pt x="1065" y="822"/>
                  </a:moveTo>
                  <a:lnTo>
                    <a:pt x="1008" y="822"/>
                  </a:lnTo>
                  <a:lnTo>
                    <a:pt x="1008" y="964"/>
                  </a:lnTo>
                  <a:lnTo>
                    <a:pt x="1065" y="964"/>
                  </a:lnTo>
                  <a:lnTo>
                    <a:pt x="1065" y="822"/>
                  </a:lnTo>
                  <a:close/>
                  <a:moveTo>
                    <a:pt x="1134" y="822"/>
                  </a:moveTo>
                  <a:lnTo>
                    <a:pt x="1097" y="822"/>
                  </a:lnTo>
                  <a:lnTo>
                    <a:pt x="1097" y="964"/>
                  </a:lnTo>
                  <a:lnTo>
                    <a:pt x="1147" y="964"/>
                  </a:lnTo>
                  <a:lnTo>
                    <a:pt x="1147" y="826"/>
                  </a:lnTo>
                  <a:lnTo>
                    <a:pt x="1134" y="822"/>
                  </a:lnTo>
                  <a:close/>
                  <a:moveTo>
                    <a:pt x="337" y="816"/>
                  </a:moveTo>
                  <a:lnTo>
                    <a:pt x="320" y="816"/>
                  </a:lnTo>
                  <a:lnTo>
                    <a:pt x="320" y="846"/>
                  </a:lnTo>
                  <a:lnTo>
                    <a:pt x="311" y="846"/>
                  </a:lnTo>
                  <a:lnTo>
                    <a:pt x="307" y="850"/>
                  </a:lnTo>
                  <a:lnTo>
                    <a:pt x="449" y="850"/>
                  </a:lnTo>
                  <a:lnTo>
                    <a:pt x="499" y="838"/>
                  </a:lnTo>
                  <a:lnTo>
                    <a:pt x="337" y="838"/>
                  </a:lnTo>
                  <a:lnTo>
                    <a:pt x="337" y="816"/>
                  </a:lnTo>
                  <a:close/>
                  <a:moveTo>
                    <a:pt x="1783" y="816"/>
                  </a:moveTo>
                  <a:lnTo>
                    <a:pt x="1755" y="816"/>
                  </a:lnTo>
                  <a:lnTo>
                    <a:pt x="1759" y="818"/>
                  </a:lnTo>
                  <a:lnTo>
                    <a:pt x="1766" y="818"/>
                  </a:lnTo>
                  <a:lnTo>
                    <a:pt x="1766" y="850"/>
                  </a:lnTo>
                  <a:lnTo>
                    <a:pt x="1795" y="850"/>
                  </a:lnTo>
                  <a:lnTo>
                    <a:pt x="1783" y="842"/>
                  </a:lnTo>
                  <a:lnTo>
                    <a:pt x="1783" y="816"/>
                  </a:lnTo>
                  <a:close/>
                  <a:moveTo>
                    <a:pt x="316" y="372"/>
                  </a:moveTo>
                  <a:lnTo>
                    <a:pt x="241" y="380"/>
                  </a:lnTo>
                  <a:lnTo>
                    <a:pt x="180" y="396"/>
                  </a:lnTo>
                  <a:lnTo>
                    <a:pt x="136" y="422"/>
                  </a:lnTo>
                  <a:lnTo>
                    <a:pt x="109" y="458"/>
                  </a:lnTo>
                  <a:lnTo>
                    <a:pt x="100" y="506"/>
                  </a:lnTo>
                  <a:lnTo>
                    <a:pt x="110" y="558"/>
                  </a:lnTo>
                  <a:lnTo>
                    <a:pt x="138" y="614"/>
                  </a:lnTo>
                  <a:lnTo>
                    <a:pt x="183" y="674"/>
                  </a:lnTo>
                  <a:lnTo>
                    <a:pt x="243" y="736"/>
                  </a:lnTo>
                  <a:lnTo>
                    <a:pt x="317" y="798"/>
                  </a:lnTo>
                  <a:lnTo>
                    <a:pt x="307" y="802"/>
                  </a:lnTo>
                  <a:lnTo>
                    <a:pt x="303" y="802"/>
                  </a:lnTo>
                  <a:lnTo>
                    <a:pt x="296" y="804"/>
                  </a:lnTo>
                  <a:lnTo>
                    <a:pt x="361" y="804"/>
                  </a:lnTo>
                  <a:lnTo>
                    <a:pt x="361" y="832"/>
                  </a:lnTo>
                  <a:lnTo>
                    <a:pt x="355" y="836"/>
                  </a:lnTo>
                  <a:lnTo>
                    <a:pt x="344" y="836"/>
                  </a:lnTo>
                  <a:lnTo>
                    <a:pt x="337" y="838"/>
                  </a:lnTo>
                  <a:lnTo>
                    <a:pt x="499" y="838"/>
                  </a:lnTo>
                  <a:lnTo>
                    <a:pt x="507" y="836"/>
                  </a:lnTo>
                  <a:lnTo>
                    <a:pt x="549" y="828"/>
                  </a:lnTo>
                  <a:lnTo>
                    <a:pt x="378" y="828"/>
                  </a:lnTo>
                  <a:lnTo>
                    <a:pt x="378" y="798"/>
                  </a:lnTo>
                  <a:lnTo>
                    <a:pt x="389" y="798"/>
                  </a:lnTo>
                  <a:lnTo>
                    <a:pt x="399" y="796"/>
                  </a:lnTo>
                  <a:lnTo>
                    <a:pt x="405" y="792"/>
                  </a:lnTo>
                  <a:lnTo>
                    <a:pt x="333" y="792"/>
                  </a:lnTo>
                  <a:lnTo>
                    <a:pt x="258" y="726"/>
                  </a:lnTo>
                  <a:lnTo>
                    <a:pt x="200" y="662"/>
                  </a:lnTo>
                  <a:lnTo>
                    <a:pt x="162" y="602"/>
                  </a:lnTo>
                  <a:lnTo>
                    <a:pt x="145" y="546"/>
                  </a:lnTo>
                  <a:lnTo>
                    <a:pt x="153" y="496"/>
                  </a:lnTo>
                  <a:lnTo>
                    <a:pt x="181" y="464"/>
                  </a:lnTo>
                  <a:lnTo>
                    <a:pt x="233" y="442"/>
                  </a:lnTo>
                  <a:lnTo>
                    <a:pt x="306" y="428"/>
                  </a:lnTo>
                  <a:lnTo>
                    <a:pt x="397" y="422"/>
                  </a:lnTo>
                  <a:lnTo>
                    <a:pt x="711" y="422"/>
                  </a:lnTo>
                  <a:lnTo>
                    <a:pt x="642" y="406"/>
                  </a:lnTo>
                  <a:lnTo>
                    <a:pt x="641" y="400"/>
                  </a:lnTo>
                  <a:lnTo>
                    <a:pt x="611" y="400"/>
                  </a:lnTo>
                  <a:lnTo>
                    <a:pt x="502" y="384"/>
                  </a:lnTo>
                  <a:lnTo>
                    <a:pt x="403" y="374"/>
                  </a:lnTo>
                  <a:lnTo>
                    <a:pt x="316" y="372"/>
                  </a:lnTo>
                  <a:close/>
                  <a:moveTo>
                    <a:pt x="1783" y="804"/>
                  </a:moveTo>
                  <a:lnTo>
                    <a:pt x="1722" y="804"/>
                  </a:lnTo>
                  <a:lnTo>
                    <a:pt x="1728" y="808"/>
                  </a:lnTo>
                  <a:lnTo>
                    <a:pt x="1735" y="812"/>
                  </a:lnTo>
                  <a:lnTo>
                    <a:pt x="1735" y="838"/>
                  </a:lnTo>
                  <a:lnTo>
                    <a:pt x="1755" y="838"/>
                  </a:lnTo>
                  <a:lnTo>
                    <a:pt x="1755" y="816"/>
                  </a:lnTo>
                  <a:lnTo>
                    <a:pt x="1783" y="816"/>
                  </a:lnTo>
                  <a:lnTo>
                    <a:pt x="1783" y="804"/>
                  </a:lnTo>
                  <a:close/>
                  <a:moveTo>
                    <a:pt x="711" y="422"/>
                  </a:moveTo>
                  <a:lnTo>
                    <a:pt x="397" y="422"/>
                  </a:lnTo>
                  <a:lnTo>
                    <a:pt x="503" y="426"/>
                  </a:lnTo>
                  <a:lnTo>
                    <a:pt x="621" y="438"/>
                  </a:lnTo>
                  <a:lnTo>
                    <a:pt x="636" y="492"/>
                  </a:lnTo>
                  <a:lnTo>
                    <a:pt x="653" y="544"/>
                  </a:lnTo>
                  <a:lnTo>
                    <a:pt x="670" y="592"/>
                  </a:lnTo>
                  <a:lnTo>
                    <a:pt x="686" y="638"/>
                  </a:lnTo>
                  <a:lnTo>
                    <a:pt x="635" y="664"/>
                  </a:lnTo>
                  <a:lnTo>
                    <a:pt x="521" y="726"/>
                  </a:lnTo>
                  <a:lnTo>
                    <a:pt x="461" y="760"/>
                  </a:lnTo>
                  <a:lnTo>
                    <a:pt x="425" y="768"/>
                  </a:lnTo>
                  <a:lnTo>
                    <a:pt x="392" y="778"/>
                  </a:lnTo>
                  <a:lnTo>
                    <a:pt x="361" y="786"/>
                  </a:lnTo>
                  <a:lnTo>
                    <a:pt x="333" y="792"/>
                  </a:lnTo>
                  <a:lnTo>
                    <a:pt x="405" y="792"/>
                  </a:lnTo>
                  <a:lnTo>
                    <a:pt x="405" y="818"/>
                  </a:lnTo>
                  <a:lnTo>
                    <a:pt x="399" y="822"/>
                  </a:lnTo>
                  <a:lnTo>
                    <a:pt x="378" y="828"/>
                  </a:lnTo>
                  <a:lnTo>
                    <a:pt x="549" y="828"/>
                  </a:lnTo>
                  <a:lnTo>
                    <a:pt x="581" y="822"/>
                  </a:lnTo>
                  <a:lnTo>
                    <a:pt x="615" y="816"/>
                  </a:lnTo>
                  <a:lnTo>
                    <a:pt x="426" y="816"/>
                  </a:lnTo>
                  <a:lnTo>
                    <a:pt x="426" y="788"/>
                  </a:lnTo>
                  <a:lnTo>
                    <a:pt x="436" y="786"/>
                  </a:lnTo>
                  <a:lnTo>
                    <a:pt x="457" y="780"/>
                  </a:lnTo>
                  <a:lnTo>
                    <a:pt x="468" y="778"/>
                  </a:lnTo>
                  <a:lnTo>
                    <a:pt x="485" y="778"/>
                  </a:lnTo>
                  <a:lnTo>
                    <a:pt x="485" y="772"/>
                  </a:lnTo>
                  <a:lnTo>
                    <a:pt x="497" y="768"/>
                  </a:lnTo>
                  <a:lnTo>
                    <a:pt x="510" y="766"/>
                  </a:lnTo>
                  <a:lnTo>
                    <a:pt x="521" y="762"/>
                  </a:lnTo>
                  <a:lnTo>
                    <a:pt x="533" y="760"/>
                  </a:lnTo>
                  <a:lnTo>
                    <a:pt x="553" y="760"/>
                  </a:lnTo>
                  <a:lnTo>
                    <a:pt x="553" y="756"/>
                  </a:lnTo>
                  <a:lnTo>
                    <a:pt x="569" y="754"/>
                  </a:lnTo>
                  <a:lnTo>
                    <a:pt x="595" y="748"/>
                  </a:lnTo>
                  <a:lnTo>
                    <a:pt x="515" y="748"/>
                  </a:lnTo>
                  <a:lnTo>
                    <a:pt x="563" y="722"/>
                  </a:lnTo>
                  <a:lnTo>
                    <a:pt x="609" y="698"/>
                  </a:lnTo>
                  <a:lnTo>
                    <a:pt x="653" y="674"/>
                  </a:lnTo>
                  <a:lnTo>
                    <a:pt x="693" y="654"/>
                  </a:lnTo>
                  <a:lnTo>
                    <a:pt x="717" y="654"/>
                  </a:lnTo>
                  <a:lnTo>
                    <a:pt x="714" y="646"/>
                  </a:lnTo>
                  <a:lnTo>
                    <a:pt x="752" y="626"/>
                  </a:lnTo>
                  <a:lnTo>
                    <a:pt x="756" y="624"/>
                  </a:lnTo>
                  <a:lnTo>
                    <a:pt x="707" y="624"/>
                  </a:lnTo>
                  <a:lnTo>
                    <a:pt x="691" y="582"/>
                  </a:lnTo>
                  <a:lnTo>
                    <a:pt x="676" y="538"/>
                  </a:lnTo>
                  <a:lnTo>
                    <a:pt x="662" y="490"/>
                  </a:lnTo>
                  <a:lnTo>
                    <a:pt x="648" y="442"/>
                  </a:lnTo>
                  <a:lnTo>
                    <a:pt x="800" y="442"/>
                  </a:lnTo>
                  <a:lnTo>
                    <a:pt x="711" y="422"/>
                  </a:lnTo>
                  <a:close/>
                  <a:moveTo>
                    <a:pt x="1736" y="792"/>
                  </a:moveTo>
                  <a:lnTo>
                    <a:pt x="1667" y="792"/>
                  </a:lnTo>
                  <a:lnTo>
                    <a:pt x="1677" y="796"/>
                  </a:lnTo>
                  <a:lnTo>
                    <a:pt x="1683" y="798"/>
                  </a:lnTo>
                  <a:lnTo>
                    <a:pt x="1694" y="798"/>
                  </a:lnTo>
                  <a:lnTo>
                    <a:pt x="1694" y="828"/>
                  </a:lnTo>
                  <a:lnTo>
                    <a:pt x="1711" y="828"/>
                  </a:lnTo>
                  <a:lnTo>
                    <a:pt x="1711" y="804"/>
                  </a:lnTo>
                  <a:lnTo>
                    <a:pt x="1776" y="804"/>
                  </a:lnTo>
                  <a:lnTo>
                    <a:pt x="1755" y="798"/>
                  </a:lnTo>
                  <a:lnTo>
                    <a:pt x="1736" y="792"/>
                  </a:lnTo>
                  <a:close/>
                  <a:moveTo>
                    <a:pt x="485" y="778"/>
                  </a:moveTo>
                  <a:lnTo>
                    <a:pt x="468" y="778"/>
                  </a:lnTo>
                  <a:lnTo>
                    <a:pt x="468" y="804"/>
                  </a:lnTo>
                  <a:lnTo>
                    <a:pt x="457" y="808"/>
                  </a:lnTo>
                  <a:lnTo>
                    <a:pt x="436" y="812"/>
                  </a:lnTo>
                  <a:lnTo>
                    <a:pt x="426" y="816"/>
                  </a:lnTo>
                  <a:lnTo>
                    <a:pt x="615" y="816"/>
                  </a:lnTo>
                  <a:lnTo>
                    <a:pt x="661" y="808"/>
                  </a:lnTo>
                  <a:lnTo>
                    <a:pt x="713" y="802"/>
                  </a:lnTo>
                  <a:lnTo>
                    <a:pt x="485" y="802"/>
                  </a:lnTo>
                  <a:lnTo>
                    <a:pt x="485" y="778"/>
                  </a:lnTo>
                  <a:close/>
                  <a:moveTo>
                    <a:pt x="1690" y="778"/>
                  </a:moveTo>
                  <a:lnTo>
                    <a:pt x="1609" y="778"/>
                  </a:lnTo>
                  <a:lnTo>
                    <a:pt x="1619" y="780"/>
                  </a:lnTo>
                  <a:lnTo>
                    <a:pt x="1640" y="786"/>
                  </a:lnTo>
                  <a:lnTo>
                    <a:pt x="1650" y="788"/>
                  </a:lnTo>
                  <a:lnTo>
                    <a:pt x="1650" y="816"/>
                  </a:lnTo>
                  <a:lnTo>
                    <a:pt x="1667" y="816"/>
                  </a:lnTo>
                  <a:lnTo>
                    <a:pt x="1667" y="792"/>
                  </a:lnTo>
                  <a:lnTo>
                    <a:pt x="1736" y="792"/>
                  </a:lnTo>
                  <a:lnTo>
                    <a:pt x="1730" y="790"/>
                  </a:lnTo>
                  <a:lnTo>
                    <a:pt x="1699" y="780"/>
                  </a:lnTo>
                  <a:lnTo>
                    <a:pt x="1690" y="778"/>
                  </a:lnTo>
                  <a:close/>
                  <a:moveTo>
                    <a:pt x="553" y="760"/>
                  </a:moveTo>
                  <a:lnTo>
                    <a:pt x="533" y="760"/>
                  </a:lnTo>
                  <a:lnTo>
                    <a:pt x="533" y="792"/>
                  </a:lnTo>
                  <a:lnTo>
                    <a:pt x="508" y="796"/>
                  </a:lnTo>
                  <a:lnTo>
                    <a:pt x="497" y="798"/>
                  </a:lnTo>
                  <a:lnTo>
                    <a:pt x="485" y="802"/>
                  </a:lnTo>
                  <a:lnTo>
                    <a:pt x="713" y="802"/>
                  </a:lnTo>
                  <a:lnTo>
                    <a:pt x="839" y="788"/>
                  </a:lnTo>
                  <a:lnTo>
                    <a:pt x="553" y="788"/>
                  </a:lnTo>
                  <a:lnTo>
                    <a:pt x="553" y="760"/>
                  </a:lnTo>
                  <a:close/>
                  <a:moveTo>
                    <a:pt x="1635" y="760"/>
                  </a:moveTo>
                  <a:lnTo>
                    <a:pt x="1541" y="760"/>
                  </a:lnTo>
                  <a:lnTo>
                    <a:pt x="1553" y="762"/>
                  </a:lnTo>
                  <a:lnTo>
                    <a:pt x="1566" y="766"/>
                  </a:lnTo>
                  <a:lnTo>
                    <a:pt x="1577" y="768"/>
                  </a:lnTo>
                  <a:lnTo>
                    <a:pt x="1589" y="772"/>
                  </a:lnTo>
                  <a:lnTo>
                    <a:pt x="1589" y="802"/>
                  </a:lnTo>
                  <a:lnTo>
                    <a:pt x="1609" y="802"/>
                  </a:lnTo>
                  <a:lnTo>
                    <a:pt x="1609" y="778"/>
                  </a:lnTo>
                  <a:lnTo>
                    <a:pt x="1690" y="778"/>
                  </a:lnTo>
                  <a:lnTo>
                    <a:pt x="1663" y="772"/>
                  </a:lnTo>
                  <a:lnTo>
                    <a:pt x="1674" y="764"/>
                  </a:lnTo>
                  <a:lnTo>
                    <a:pt x="1643" y="764"/>
                  </a:lnTo>
                  <a:lnTo>
                    <a:pt x="1635" y="760"/>
                  </a:lnTo>
                  <a:close/>
                  <a:moveTo>
                    <a:pt x="638" y="744"/>
                  </a:moveTo>
                  <a:lnTo>
                    <a:pt x="621" y="744"/>
                  </a:lnTo>
                  <a:lnTo>
                    <a:pt x="621" y="774"/>
                  </a:lnTo>
                  <a:lnTo>
                    <a:pt x="604" y="778"/>
                  </a:lnTo>
                  <a:lnTo>
                    <a:pt x="586" y="780"/>
                  </a:lnTo>
                  <a:lnTo>
                    <a:pt x="569" y="784"/>
                  </a:lnTo>
                  <a:lnTo>
                    <a:pt x="553" y="788"/>
                  </a:lnTo>
                  <a:lnTo>
                    <a:pt x="839" y="788"/>
                  </a:lnTo>
                  <a:lnTo>
                    <a:pt x="936" y="782"/>
                  </a:lnTo>
                  <a:lnTo>
                    <a:pt x="1038" y="780"/>
                  </a:lnTo>
                  <a:lnTo>
                    <a:pt x="1490" y="780"/>
                  </a:lnTo>
                  <a:lnTo>
                    <a:pt x="1473" y="778"/>
                  </a:lnTo>
                  <a:lnTo>
                    <a:pt x="1455" y="774"/>
                  </a:lnTo>
                  <a:lnTo>
                    <a:pt x="1455" y="772"/>
                  </a:lnTo>
                  <a:lnTo>
                    <a:pt x="638" y="772"/>
                  </a:lnTo>
                  <a:lnTo>
                    <a:pt x="638" y="744"/>
                  </a:lnTo>
                  <a:close/>
                  <a:moveTo>
                    <a:pt x="1547" y="744"/>
                  </a:moveTo>
                  <a:lnTo>
                    <a:pt x="1455" y="744"/>
                  </a:lnTo>
                  <a:lnTo>
                    <a:pt x="1471" y="746"/>
                  </a:lnTo>
                  <a:lnTo>
                    <a:pt x="1506" y="754"/>
                  </a:lnTo>
                  <a:lnTo>
                    <a:pt x="1524" y="756"/>
                  </a:lnTo>
                  <a:lnTo>
                    <a:pt x="1524" y="788"/>
                  </a:lnTo>
                  <a:lnTo>
                    <a:pt x="1541" y="788"/>
                  </a:lnTo>
                  <a:lnTo>
                    <a:pt x="1541" y="760"/>
                  </a:lnTo>
                  <a:lnTo>
                    <a:pt x="1635" y="760"/>
                  </a:lnTo>
                  <a:lnTo>
                    <a:pt x="1616" y="750"/>
                  </a:lnTo>
                  <a:lnTo>
                    <a:pt x="1578" y="750"/>
                  </a:lnTo>
                  <a:lnTo>
                    <a:pt x="1547" y="744"/>
                  </a:lnTo>
                  <a:close/>
                  <a:moveTo>
                    <a:pt x="734" y="730"/>
                  </a:moveTo>
                  <a:lnTo>
                    <a:pt x="716" y="730"/>
                  </a:lnTo>
                  <a:lnTo>
                    <a:pt x="716" y="760"/>
                  </a:lnTo>
                  <a:lnTo>
                    <a:pt x="676" y="766"/>
                  </a:lnTo>
                  <a:lnTo>
                    <a:pt x="657" y="768"/>
                  </a:lnTo>
                  <a:lnTo>
                    <a:pt x="638" y="772"/>
                  </a:lnTo>
                  <a:lnTo>
                    <a:pt x="1435" y="772"/>
                  </a:lnTo>
                  <a:lnTo>
                    <a:pt x="1417" y="768"/>
                  </a:lnTo>
                  <a:lnTo>
                    <a:pt x="1399" y="766"/>
                  </a:lnTo>
                  <a:lnTo>
                    <a:pt x="1380" y="762"/>
                  </a:lnTo>
                  <a:lnTo>
                    <a:pt x="1359" y="760"/>
                  </a:lnTo>
                  <a:lnTo>
                    <a:pt x="734" y="760"/>
                  </a:lnTo>
                  <a:lnTo>
                    <a:pt x="734" y="730"/>
                  </a:lnTo>
                  <a:close/>
                  <a:moveTo>
                    <a:pt x="1475" y="730"/>
                  </a:moveTo>
                  <a:lnTo>
                    <a:pt x="1359" y="730"/>
                  </a:lnTo>
                  <a:lnTo>
                    <a:pt x="1378" y="732"/>
                  </a:lnTo>
                  <a:lnTo>
                    <a:pt x="1417" y="738"/>
                  </a:lnTo>
                  <a:lnTo>
                    <a:pt x="1435" y="740"/>
                  </a:lnTo>
                  <a:lnTo>
                    <a:pt x="1435" y="772"/>
                  </a:lnTo>
                  <a:lnTo>
                    <a:pt x="1455" y="772"/>
                  </a:lnTo>
                  <a:lnTo>
                    <a:pt x="1455" y="744"/>
                  </a:lnTo>
                  <a:lnTo>
                    <a:pt x="1547" y="744"/>
                  </a:lnTo>
                  <a:lnTo>
                    <a:pt x="1475" y="730"/>
                  </a:lnTo>
                  <a:close/>
                  <a:moveTo>
                    <a:pt x="1873" y="352"/>
                  </a:moveTo>
                  <a:lnTo>
                    <a:pt x="1739" y="352"/>
                  </a:lnTo>
                  <a:lnTo>
                    <a:pt x="1794" y="364"/>
                  </a:lnTo>
                  <a:lnTo>
                    <a:pt x="1836" y="384"/>
                  </a:lnTo>
                  <a:lnTo>
                    <a:pt x="1861" y="418"/>
                  </a:lnTo>
                  <a:lnTo>
                    <a:pt x="1872" y="472"/>
                  </a:lnTo>
                  <a:lnTo>
                    <a:pt x="1860" y="530"/>
                  </a:lnTo>
                  <a:lnTo>
                    <a:pt x="1828" y="588"/>
                  </a:lnTo>
                  <a:lnTo>
                    <a:pt x="1779" y="646"/>
                  </a:lnTo>
                  <a:lnTo>
                    <a:pt x="1717" y="706"/>
                  </a:lnTo>
                  <a:lnTo>
                    <a:pt x="1643" y="764"/>
                  </a:lnTo>
                  <a:lnTo>
                    <a:pt x="1674" y="764"/>
                  </a:lnTo>
                  <a:lnTo>
                    <a:pt x="1738" y="716"/>
                  </a:lnTo>
                  <a:lnTo>
                    <a:pt x="1804" y="660"/>
                  </a:lnTo>
                  <a:lnTo>
                    <a:pt x="1859" y="606"/>
                  </a:lnTo>
                  <a:lnTo>
                    <a:pt x="1901" y="550"/>
                  </a:lnTo>
                  <a:lnTo>
                    <a:pt x="1926" y="496"/>
                  </a:lnTo>
                  <a:lnTo>
                    <a:pt x="1932" y="446"/>
                  </a:lnTo>
                  <a:lnTo>
                    <a:pt x="1916" y="396"/>
                  </a:lnTo>
                  <a:lnTo>
                    <a:pt x="1883" y="358"/>
                  </a:lnTo>
                  <a:lnTo>
                    <a:pt x="1873" y="352"/>
                  </a:lnTo>
                  <a:close/>
                  <a:moveTo>
                    <a:pt x="857" y="720"/>
                  </a:moveTo>
                  <a:lnTo>
                    <a:pt x="816" y="720"/>
                  </a:lnTo>
                  <a:lnTo>
                    <a:pt x="816" y="750"/>
                  </a:lnTo>
                  <a:lnTo>
                    <a:pt x="795" y="754"/>
                  </a:lnTo>
                  <a:lnTo>
                    <a:pt x="734" y="760"/>
                  </a:lnTo>
                  <a:lnTo>
                    <a:pt x="1343" y="760"/>
                  </a:lnTo>
                  <a:lnTo>
                    <a:pt x="1279" y="754"/>
                  </a:lnTo>
                  <a:lnTo>
                    <a:pt x="1256" y="750"/>
                  </a:lnTo>
                  <a:lnTo>
                    <a:pt x="1256" y="748"/>
                  </a:lnTo>
                  <a:lnTo>
                    <a:pt x="857" y="748"/>
                  </a:lnTo>
                  <a:lnTo>
                    <a:pt x="857" y="720"/>
                  </a:lnTo>
                  <a:close/>
                  <a:moveTo>
                    <a:pt x="1409" y="716"/>
                  </a:moveTo>
                  <a:lnTo>
                    <a:pt x="1206" y="716"/>
                  </a:lnTo>
                  <a:lnTo>
                    <a:pt x="1212" y="720"/>
                  </a:lnTo>
                  <a:lnTo>
                    <a:pt x="1256" y="720"/>
                  </a:lnTo>
                  <a:lnTo>
                    <a:pt x="1298" y="724"/>
                  </a:lnTo>
                  <a:lnTo>
                    <a:pt x="1320" y="724"/>
                  </a:lnTo>
                  <a:lnTo>
                    <a:pt x="1343" y="726"/>
                  </a:lnTo>
                  <a:lnTo>
                    <a:pt x="1343" y="760"/>
                  </a:lnTo>
                  <a:lnTo>
                    <a:pt x="1359" y="760"/>
                  </a:lnTo>
                  <a:lnTo>
                    <a:pt x="1359" y="730"/>
                  </a:lnTo>
                  <a:lnTo>
                    <a:pt x="1475" y="730"/>
                  </a:lnTo>
                  <a:lnTo>
                    <a:pt x="1454" y="726"/>
                  </a:lnTo>
                  <a:lnTo>
                    <a:pt x="1411" y="720"/>
                  </a:lnTo>
                  <a:lnTo>
                    <a:pt x="1409" y="716"/>
                  </a:lnTo>
                  <a:close/>
                  <a:moveTo>
                    <a:pt x="1415" y="658"/>
                  </a:moveTo>
                  <a:lnTo>
                    <a:pt x="1380" y="658"/>
                  </a:lnTo>
                  <a:lnTo>
                    <a:pt x="1433" y="682"/>
                  </a:lnTo>
                  <a:lnTo>
                    <a:pt x="1483" y="704"/>
                  </a:lnTo>
                  <a:lnTo>
                    <a:pt x="1531" y="728"/>
                  </a:lnTo>
                  <a:lnTo>
                    <a:pt x="1578" y="750"/>
                  </a:lnTo>
                  <a:lnTo>
                    <a:pt x="1616" y="750"/>
                  </a:lnTo>
                  <a:lnTo>
                    <a:pt x="1581" y="732"/>
                  </a:lnTo>
                  <a:lnTo>
                    <a:pt x="1515" y="700"/>
                  </a:lnTo>
                  <a:lnTo>
                    <a:pt x="1415" y="658"/>
                  </a:lnTo>
                  <a:close/>
                  <a:moveTo>
                    <a:pt x="717" y="654"/>
                  </a:moveTo>
                  <a:lnTo>
                    <a:pt x="693" y="654"/>
                  </a:lnTo>
                  <a:lnTo>
                    <a:pt x="699" y="670"/>
                  </a:lnTo>
                  <a:lnTo>
                    <a:pt x="705" y="684"/>
                  </a:lnTo>
                  <a:lnTo>
                    <a:pt x="711" y="700"/>
                  </a:lnTo>
                  <a:lnTo>
                    <a:pt x="716" y="714"/>
                  </a:lnTo>
                  <a:lnTo>
                    <a:pt x="665" y="720"/>
                  </a:lnTo>
                  <a:lnTo>
                    <a:pt x="615" y="728"/>
                  </a:lnTo>
                  <a:lnTo>
                    <a:pt x="515" y="748"/>
                  </a:lnTo>
                  <a:lnTo>
                    <a:pt x="595" y="748"/>
                  </a:lnTo>
                  <a:lnTo>
                    <a:pt x="604" y="746"/>
                  </a:lnTo>
                  <a:lnTo>
                    <a:pt x="621" y="744"/>
                  </a:lnTo>
                  <a:lnTo>
                    <a:pt x="638" y="744"/>
                  </a:lnTo>
                  <a:lnTo>
                    <a:pt x="638" y="740"/>
                  </a:lnTo>
                  <a:lnTo>
                    <a:pt x="676" y="736"/>
                  </a:lnTo>
                  <a:lnTo>
                    <a:pt x="696" y="732"/>
                  </a:lnTo>
                  <a:lnTo>
                    <a:pt x="716" y="730"/>
                  </a:lnTo>
                  <a:lnTo>
                    <a:pt x="734" y="730"/>
                  </a:lnTo>
                  <a:lnTo>
                    <a:pt x="734" y="726"/>
                  </a:lnTo>
                  <a:lnTo>
                    <a:pt x="754" y="724"/>
                  </a:lnTo>
                  <a:lnTo>
                    <a:pt x="795" y="722"/>
                  </a:lnTo>
                  <a:lnTo>
                    <a:pt x="816" y="720"/>
                  </a:lnTo>
                  <a:lnTo>
                    <a:pt x="864" y="720"/>
                  </a:lnTo>
                  <a:lnTo>
                    <a:pt x="871" y="716"/>
                  </a:lnTo>
                  <a:lnTo>
                    <a:pt x="895" y="716"/>
                  </a:lnTo>
                  <a:lnTo>
                    <a:pt x="905" y="714"/>
                  </a:lnTo>
                  <a:lnTo>
                    <a:pt x="939" y="714"/>
                  </a:lnTo>
                  <a:lnTo>
                    <a:pt x="939" y="710"/>
                  </a:lnTo>
                  <a:lnTo>
                    <a:pt x="740" y="710"/>
                  </a:lnTo>
                  <a:lnTo>
                    <a:pt x="733" y="694"/>
                  </a:lnTo>
                  <a:lnTo>
                    <a:pt x="721" y="662"/>
                  </a:lnTo>
                  <a:lnTo>
                    <a:pt x="717" y="654"/>
                  </a:lnTo>
                  <a:close/>
                  <a:moveTo>
                    <a:pt x="895" y="716"/>
                  </a:moveTo>
                  <a:lnTo>
                    <a:pt x="877" y="716"/>
                  </a:lnTo>
                  <a:lnTo>
                    <a:pt x="877" y="748"/>
                  </a:lnTo>
                  <a:lnTo>
                    <a:pt x="895" y="748"/>
                  </a:lnTo>
                  <a:lnTo>
                    <a:pt x="895" y="716"/>
                  </a:lnTo>
                  <a:close/>
                  <a:moveTo>
                    <a:pt x="1165" y="744"/>
                  </a:moveTo>
                  <a:lnTo>
                    <a:pt x="912" y="744"/>
                  </a:lnTo>
                  <a:lnTo>
                    <a:pt x="901" y="748"/>
                  </a:lnTo>
                  <a:lnTo>
                    <a:pt x="1171" y="748"/>
                  </a:lnTo>
                  <a:lnTo>
                    <a:pt x="1165" y="744"/>
                  </a:lnTo>
                  <a:close/>
                  <a:moveTo>
                    <a:pt x="1223" y="580"/>
                  </a:moveTo>
                  <a:lnTo>
                    <a:pt x="1188" y="580"/>
                  </a:lnTo>
                  <a:lnTo>
                    <a:pt x="1199" y="586"/>
                  </a:lnTo>
                  <a:lnTo>
                    <a:pt x="1211" y="590"/>
                  </a:lnTo>
                  <a:lnTo>
                    <a:pt x="1223" y="596"/>
                  </a:lnTo>
                  <a:lnTo>
                    <a:pt x="1236" y="600"/>
                  </a:lnTo>
                  <a:lnTo>
                    <a:pt x="1262" y="610"/>
                  </a:lnTo>
                  <a:lnTo>
                    <a:pt x="1316" y="632"/>
                  </a:lnTo>
                  <a:lnTo>
                    <a:pt x="1343" y="642"/>
                  </a:lnTo>
                  <a:lnTo>
                    <a:pt x="1353" y="662"/>
                  </a:lnTo>
                  <a:lnTo>
                    <a:pt x="1362" y="680"/>
                  </a:lnTo>
                  <a:lnTo>
                    <a:pt x="1380" y="714"/>
                  </a:lnTo>
                  <a:lnTo>
                    <a:pt x="1171" y="714"/>
                  </a:lnTo>
                  <a:lnTo>
                    <a:pt x="1178" y="716"/>
                  </a:lnTo>
                  <a:lnTo>
                    <a:pt x="1178" y="748"/>
                  </a:lnTo>
                  <a:lnTo>
                    <a:pt x="1199" y="748"/>
                  </a:lnTo>
                  <a:lnTo>
                    <a:pt x="1199" y="716"/>
                  </a:lnTo>
                  <a:lnTo>
                    <a:pt x="1409" y="716"/>
                  </a:lnTo>
                  <a:lnTo>
                    <a:pt x="1403" y="706"/>
                  </a:lnTo>
                  <a:lnTo>
                    <a:pt x="1395" y="692"/>
                  </a:lnTo>
                  <a:lnTo>
                    <a:pt x="1387" y="676"/>
                  </a:lnTo>
                  <a:lnTo>
                    <a:pt x="1380" y="658"/>
                  </a:lnTo>
                  <a:lnTo>
                    <a:pt x="1415" y="658"/>
                  </a:lnTo>
                  <a:lnTo>
                    <a:pt x="1367" y="638"/>
                  </a:lnTo>
                  <a:lnTo>
                    <a:pt x="1358" y="622"/>
                  </a:lnTo>
                  <a:lnTo>
                    <a:pt x="1328" y="622"/>
                  </a:lnTo>
                  <a:lnTo>
                    <a:pt x="1310" y="614"/>
                  </a:lnTo>
                  <a:lnTo>
                    <a:pt x="1270" y="598"/>
                  </a:lnTo>
                  <a:lnTo>
                    <a:pt x="1250" y="592"/>
                  </a:lnTo>
                  <a:lnTo>
                    <a:pt x="1223" y="580"/>
                  </a:lnTo>
                  <a:close/>
                  <a:moveTo>
                    <a:pt x="1256" y="720"/>
                  </a:moveTo>
                  <a:lnTo>
                    <a:pt x="1219" y="720"/>
                  </a:lnTo>
                  <a:lnTo>
                    <a:pt x="1219" y="748"/>
                  </a:lnTo>
                  <a:lnTo>
                    <a:pt x="1256" y="748"/>
                  </a:lnTo>
                  <a:lnTo>
                    <a:pt x="1256" y="720"/>
                  </a:lnTo>
                  <a:close/>
                  <a:moveTo>
                    <a:pt x="939" y="714"/>
                  </a:moveTo>
                  <a:lnTo>
                    <a:pt x="918" y="714"/>
                  </a:lnTo>
                  <a:lnTo>
                    <a:pt x="918" y="744"/>
                  </a:lnTo>
                  <a:lnTo>
                    <a:pt x="939" y="744"/>
                  </a:lnTo>
                  <a:lnTo>
                    <a:pt x="939" y="714"/>
                  </a:lnTo>
                  <a:close/>
                  <a:moveTo>
                    <a:pt x="1256" y="686"/>
                  </a:moveTo>
                  <a:lnTo>
                    <a:pt x="816" y="686"/>
                  </a:lnTo>
                  <a:lnTo>
                    <a:pt x="816" y="702"/>
                  </a:lnTo>
                  <a:lnTo>
                    <a:pt x="797" y="704"/>
                  </a:lnTo>
                  <a:lnTo>
                    <a:pt x="778" y="704"/>
                  </a:lnTo>
                  <a:lnTo>
                    <a:pt x="759" y="708"/>
                  </a:lnTo>
                  <a:lnTo>
                    <a:pt x="740" y="710"/>
                  </a:lnTo>
                  <a:lnTo>
                    <a:pt x="962" y="710"/>
                  </a:lnTo>
                  <a:lnTo>
                    <a:pt x="962" y="744"/>
                  </a:lnTo>
                  <a:lnTo>
                    <a:pt x="980" y="744"/>
                  </a:lnTo>
                  <a:lnTo>
                    <a:pt x="980" y="706"/>
                  </a:lnTo>
                  <a:lnTo>
                    <a:pt x="1031" y="706"/>
                  </a:lnTo>
                  <a:lnTo>
                    <a:pt x="1038" y="702"/>
                  </a:lnTo>
                  <a:lnTo>
                    <a:pt x="1256" y="702"/>
                  </a:lnTo>
                  <a:lnTo>
                    <a:pt x="1256" y="686"/>
                  </a:lnTo>
                  <a:close/>
                  <a:moveTo>
                    <a:pt x="1025" y="706"/>
                  </a:moveTo>
                  <a:lnTo>
                    <a:pt x="1008" y="706"/>
                  </a:lnTo>
                  <a:lnTo>
                    <a:pt x="1008" y="744"/>
                  </a:lnTo>
                  <a:lnTo>
                    <a:pt x="1025" y="744"/>
                  </a:lnTo>
                  <a:lnTo>
                    <a:pt x="1025" y="706"/>
                  </a:lnTo>
                  <a:close/>
                  <a:moveTo>
                    <a:pt x="1069" y="706"/>
                  </a:moveTo>
                  <a:lnTo>
                    <a:pt x="1049" y="706"/>
                  </a:lnTo>
                  <a:lnTo>
                    <a:pt x="1049" y="744"/>
                  </a:lnTo>
                  <a:lnTo>
                    <a:pt x="1069" y="744"/>
                  </a:lnTo>
                  <a:lnTo>
                    <a:pt x="1069" y="706"/>
                  </a:lnTo>
                  <a:close/>
                  <a:moveTo>
                    <a:pt x="1256" y="702"/>
                  </a:moveTo>
                  <a:lnTo>
                    <a:pt x="1038" y="702"/>
                  </a:lnTo>
                  <a:lnTo>
                    <a:pt x="1041" y="706"/>
                  </a:lnTo>
                  <a:lnTo>
                    <a:pt x="1093" y="706"/>
                  </a:lnTo>
                  <a:lnTo>
                    <a:pt x="1093" y="744"/>
                  </a:lnTo>
                  <a:lnTo>
                    <a:pt x="1110" y="744"/>
                  </a:lnTo>
                  <a:lnTo>
                    <a:pt x="1110" y="710"/>
                  </a:lnTo>
                  <a:lnTo>
                    <a:pt x="1334" y="710"/>
                  </a:lnTo>
                  <a:lnTo>
                    <a:pt x="1288" y="706"/>
                  </a:lnTo>
                  <a:lnTo>
                    <a:pt x="1256" y="702"/>
                  </a:lnTo>
                  <a:close/>
                  <a:moveTo>
                    <a:pt x="1334" y="710"/>
                  </a:moveTo>
                  <a:lnTo>
                    <a:pt x="1137" y="710"/>
                  </a:lnTo>
                  <a:lnTo>
                    <a:pt x="1137" y="744"/>
                  </a:lnTo>
                  <a:lnTo>
                    <a:pt x="1154" y="744"/>
                  </a:lnTo>
                  <a:lnTo>
                    <a:pt x="1154" y="714"/>
                  </a:lnTo>
                  <a:lnTo>
                    <a:pt x="1380" y="714"/>
                  </a:lnTo>
                  <a:lnTo>
                    <a:pt x="1334" y="710"/>
                  </a:lnTo>
                  <a:close/>
                  <a:moveTo>
                    <a:pt x="943" y="564"/>
                  </a:moveTo>
                  <a:lnTo>
                    <a:pt x="897" y="564"/>
                  </a:lnTo>
                  <a:lnTo>
                    <a:pt x="895" y="565"/>
                  </a:lnTo>
                  <a:lnTo>
                    <a:pt x="880" y="594"/>
                  </a:lnTo>
                  <a:lnTo>
                    <a:pt x="869" y="626"/>
                  </a:lnTo>
                  <a:lnTo>
                    <a:pt x="861" y="654"/>
                  </a:lnTo>
                  <a:lnTo>
                    <a:pt x="857" y="678"/>
                  </a:lnTo>
                  <a:lnTo>
                    <a:pt x="847" y="682"/>
                  </a:lnTo>
                  <a:lnTo>
                    <a:pt x="826" y="686"/>
                  </a:lnTo>
                  <a:lnTo>
                    <a:pt x="1246" y="686"/>
                  </a:lnTo>
                  <a:lnTo>
                    <a:pt x="1226" y="682"/>
                  </a:lnTo>
                  <a:lnTo>
                    <a:pt x="1215" y="678"/>
                  </a:lnTo>
                  <a:lnTo>
                    <a:pt x="1215" y="676"/>
                  </a:lnTo>
                  <a:lnTo>
                    <a:pt x="897" y="676"/>
                  </a:lnTo>
                  <a:lnTo>
                    <a:pt x="907" y="640"/>
                  </a:lnTo>
                  <a:lnTo>
                    <a:pt x="923" y="598"/>
                  </a:lnTo>
                  <a:lnTo>
                    <a:pt x="943" y="564"/>
                  </a:lnTo>
                  <a:close/>
                  <a:moveTo>
                    <a:pt x="1167" y="672"/>
                  </a:moveTo>
                  <a:lnTo>
                    <a:pt x="908" y="672"/>
                  </a:lnTo>
                  <a:lnTo>
                    <a:pt x="897" y="676"/>
                  </a:lnTo>
                  <a:lnTo>
                    <a:pt x="1175" y="676"/>
                  </a:lnTo>
                  <a:lnTo>
                    <a:pt x="1167" y="672"/>
                  </a:lnTo>
                  <a:close/>
                  <a:moveTo>
                    <a:pt x="1151" y="526"/>
                  </a:moveTo>
                  <a:lnTo>
                    <a:pt x="1099" y="526"/>
                  </a:lnTo>
                  <a:lnTo>
                    <a:pt x="1129" y="558"/>
                  </a:lnTo>
                  <a:lnTo>
                    <a:pt x="1151" y="598"/>
                  </a:lnTo>
                  <a:lnTo>
                    <a:pt x="1166" y="640"/>
                  </a:lnTo>
                  <a:lnTo>
                    <a:pt x="1175" y="676"/>
                  </a:lnTo>
                  <a:lnTo>
                    <a:pt x="1215" y="676"/>
                  </a:lnTo>
                  <a:lnTo>
                    <a:pt x="1212" y="656"/>
                  </a:lnTo>
                  <a:lnTo>
                    <a:pt x="1207" y="632"/>
                  </a:lnTo>
                  <a:lnTo>
                    <a:pt x="1199" y="606"/>
                  </a:lnTo>
                  <a:lnTo>
                    <a:pt x="1188" y="580"/>
                  </a:lnTo>
                  <a:lnTo>
                    <a:pt x="1223" y="580"/>
                  </a:lnTo>
                  <a:lnTo>
                    <a:pt x="1178" y="560"/>
                  </a:lnTo>
                  <a:lnTo>
                    <a:pt x="1160" y="536"/>
                  </a:lnTo>
                  <a:lnTo>
                    <a:pt x="1151" y="526"/>
                  </a:lnTo>
                  <a:close/>
                  <a:moveTo>
                    <a:pt x="998" y="526"/>
                  </a:moveTo>
                  <a:lnTo>
                    <a:pt x="977" y="526"/>
                  </a:lnTo>
                  <a:lnTo>
                    <a:pt x="955" y="558"/>
                  </a:lnTo>
                  <a:lnTo>
                    <a:pt x="939" y="596"/>
                  </a:lnTo>
                  <a:lnTo>
                    <a:pt x="927" y="634"/>
                  </a:lnTo>
                  <a:lnTo>
                    <a:pt x="921" y="672"/>
                  </a:lnTo>
                  <a:lnTo>
                    <a:pt x="1151" y="672"/>
                  </a:lnTo>
                  <a:lnTo>
                    <a:pt x="1150" y="670"/>
                  </a:lnTo>
                  <a:lnTo>
                    <a:pt x="942" y="670"/>
                  </a:lnTo>
                  <a:lnTo>
                    <a:pt x="947" y="624"/>
                  </a:lnTo>
                  <a:lnTo>
                    <a:pt x="962" y="580"/>
                  </a:lnTo>
                  <a:lnTo>
                    <a:pt x="984" y="542"/>
                  </a:lnTo>
                  <a:lnTo>
                    <a:pt x="998" y="526"/>
                  </a:lnTo>
                  <a:close/>
                  <a:moveTo>
                    <a:pt x="1062" y="512"/>
                  </a:moveTo>
                  <a:lnTo>
                    <a:pt x="1010" y="512"/>
                  </a:lnTo>
                  <a:lnTo>
                    <a:pt x="996" y="542"/>
                  </a:lnTo>
                  <a:lnTo>
                    <a:pt x="984" y="582"/>
                  </a:lnTo>
                  <a:lnTo>
                    <a:pt x="976" y="626"/>
                  </a:lnTo>
                  <a:lnTo>
                    <a:pt x="973" y="670"/>
                  </a:lnTo>
                  <a:lnTo>
                    <a:pt x="1099" y="670"/>
                  </a:lnTo>
                  <a:lnTo>
                    <a:pt x="1099" y="666"/>
                  </a:lnTo>
                  <a:lnTo>
                    <a:pt x="990" y="666"/>
                  </a:lnTo>
                  <a:lnTo>
                    <a:pt x="993" y="626"/>
                  </a:lnTo>
                  <a:lnTo>
                    <a:pt x="1001" y="588"/>
                  </a:lnTo>
                  <a:lnTo>
                    <a:pt x="1014" y="552"/>
                  </a:lnTo>
                  <a:lnTo>
                    <a:pt x="1028" y="522"/>
                  </a:lnTo>
                  <a:lnTo>
                    <a:pt x="1067" y="522"/>
                  </a:lnTo>
                  <a:lnTo>
                    <a:pt x="1062" y="512"/>
                  </a:lnTo>
                  <a:close/>
                  <a:moveTo>
                    <a:pt x="1136" y="512"/>
                  </a:moveTo>
                  <a:lnTo>
                    <a:pt x="1062" y="512"/>
                  </a:lnTo>
                  <a:lnTo>
                    <a:pt x="1090" y="542"/>
                  </a:lnTo>
                  <a:lnTo>
                    <a:pt x="1112" y="580"/>
                  </a:lnTo>
                  <a:lnTo>
                    <a:pt x="1127" y="624"/>
                  </a:lnTo>
                  <a:lnTo>
                    <a:pt x="1134" y="670"/>
                  </a:lnTo>
                  <a:lnTo>
                    <a:pt x="1150" y="670"/>
                  </a:lnTo>
                  <a:lnTo>
                    <a:pt x="1146" y="634"/>
                  </a:lnTo>
                  <a:lnTo>
                    <a:pt x="1135" y="596"/>
                  </a:lnTo>
                  <a:lnTo>
                    <a:pt x="1119" y="558"/>
                  </a:lnTo>
                  <a:lnTo>
                    <a:pt x="1099" y="526"/>
                  </a:lnTo>
                  <a:lnTo>
                    <a:pt x="1151" y="526"/>
                  </a:lnTo>
                  <a:lnTo>
                    <a:pt x="1141" y="516"/>
                  </a:lnTo>
                  <a:lnTo>
                    <a:pt x="1136" y="512"/>
                  </a:lnTo>
                  <a:close/>
                  <a:moveTo>
                    <a:pt x="1045" y="522"/>
                  </a:moveTo>
                  <a:lnTo>
                    <a:pt x="1028" y="522"/>
                  </a:lnTo>
                  <a:lnTo>
                    <a:pt x="1028" y="666"/>
                  </a:lnTo>
                  <a:lnTo>
                    <a:pt x="1045" y="666"/>
                  </a:lnTo>
                  <a:lnTo>
                    <a:pt x="1045" y="522"/>
                  </a:lnTo>
                  <a:close/>
                  <a:moveTo>
                    <a:pt x="1067" y="522"/>
                  </a:moveTo>
                  <a:lnTo>
                    <a:pt x="1045" y="522"/>
                  </a:lnTo>
                  <a:lnTo>
                    <a:pt x="1061" y="552"/>
                  </a:lnTo>
                  <a:lnTo>
                    <a:pt x="1073" y="588"/>
                  </a:lnTo>
                  <a:lnTo>
                    <a:pt x="1080" y="626"/>
                  </a:lnTo>
                  <a:lnTo>
                    <a:pt x="1082" y="666"/>
                  </a:lnTo>
                  <a:lnTo>
                    <a:pt x="1099" y="666"/>
                  </a:lnTo>
                  <a:lnTo>
                    <a:pt x="1097" y="626"/>
                  </a:lnTo>
                  <a:lnTo>
                    <a:pt x="1089" y="582"/>
                  </a:lnTo>
                  <a:lnTo>
                    <a:pt x="1078" y="542"/>
                  </a:lnTo>
                  <a:lnTo>
                    <a:pt x="1067" y="522"/>
                  </a:lnTo>
                  <a:close/>
                  <a:moveTo>
                    <a:pt x="800" y="442"/>
                  </a:moveTo>
                  <a:lnTo>
                    <a:pt x="648" y="442"/>
                  </a:lnTo>
                  <a:lnTo>
                    <a:pt x="721" y="452"/>
                  </a:lnTo>
                  <a:lnTo>
                    <a:pt x="794" y="466"/>
                  </a:lnTo>
                  <a:lnTo>
                    <a:pt x="869" y="484"/>
                  </a:lnTo>
                  <a:lnTo>
                    <a:pt x="945" y="506"/>
                  </a:lnTo>
                  <a:lnTo>
                    <a:pt x="939" y="512"/>
                  </a:lnTo>
                  <a:lnTo>
                    <a:pt x="929" y="520"/>
                  </a:lnTo>
                  <a:lnTo>
                    <a:pt x="921" y="530"/>
                  </a:lnTo>
                  <a:lnTo>
                    <a:pt x="892" y="542"/>
                  </a:lnTo>
                  <a:lnTo>
                    <a:pt x="864" y="552"/>
                  </a:lnTo>
                  <a:lnTo>
                    <a:pt x="819" y="574"/>
                  </a:lnTo>
                  <a:lnTo>
                    <a:pt x="800" y="582"/>
                  </a:lnTo>
                  <a:lnTo>
                    <a:pt x="775" y="594"/>
                  </a:lnTo>
                  <a:lnTo>
                    <a:pt x="707" y="624"/>
                  </a:lnTo>
                  <a:lnTo>
                    <a:pt x="756" y="624"/>
                  </a:lnTo>
                  <a:lnTo>
                    <a:pt x="784" y="612"/>
                  </a:lnTo>
                  <a:lnTo>
                    <a:pt x="809" y="600"/>
                  </a:lnTo>
                  <a:lnTo>
                    <a:pt x="827" y="592"/>
                  </a:lnTo>
                  <a:lnTo>
                    <a:pt x="843" y="586"/>
                  </a:lnTo>
                  <a:lnTo>
                    <a:pt x="878" y="570"/>
                  </a:lnTo>
                  <a:lnTo>
                    <a:pt x="895" y="565"/>
                  </a:lnTo>
                  <a:lnTo>
                    <a:pt x="895" y="564"/>
                  </a:lnTo>
                  <a:lnTo>
                    <a:pt x="943" y="564"/>
                  </a:lnTo>
                  <a:lnTo>
                    <a:pt x="947" y="558"/>
                  </a:lnTo>
                  <a:lnTo>
                    <a:pt x="977" y="526"/>
                  </a:lnTo>
                  <a:lnTo>
                    <a:pt x="998" y="526"/>
                  </a:lnTo>
                  <a:lnTo>
                    <a:pt x="1010" y="512"/>
                  </a:lnTo>
                  <a:lnTo>
                    <a:pt x="1136" y="512"/>
                  </a:lnTo>
                  <a:lnTo>
                    <a:pt x="1121" y="500"/>
                  </a:lnTo>
                  <a:lnTo>
                    <a:pt x="1105" y="490"/>
                  </a:lnTo>
                  <a:lnTo>
                    <a:pt x="969" y="490"/>
                  </a:lnTo>
                  <a:lnTo>
                    <a:pt x="884" y="464"/>
                  </a:lnTo>
                  <a:lnTo>
                    <a:pt x="800" y="442"/>
                  </a:lnTo>
                  <a:close/>
                  <a:moveTo>
                    <a:pt x="1253" y="448"/>
                  </a:moveTo>
                  <a:lnTo>
                    <a:pt x="1223" y="448"/>
                  </a:lnTo>
                  <a:lnTo>
                    <a:pt x="1252" y="494"/>
                  </a:lnTo>
                  <a:lnTo>
                    <a:pt x="1280" y="538"/>
                  </a:lnTo>
                  <a:lnTo>
                    <a:pt x="1305" y="580"/>
                  </a:lnTo>
                  <a:lnTo>
                    <a:pt x="1328" y="622"/>
                  </a:lnTo>
                  <a:lnTo>
                    <a:pt x="1358" y="622"/>
                  </a:lnTo>
                  <a:lnTo>
                    <a:pt x="1342" y="590"/>
                  </a:lnTo>
                  <a:lnTo>
                    <a:pt x="1313" y="542"/>
                  </a:lnTo>
                  <a:lnTo>
                    <a:pt x="1281" y="490"/>
                  </a:lnTo>
                  <a:lnTo>
                    <a:pt x="1253" y="448"/>
                  </a:lnTo>
                  <a:close/>
                  <a:moveTo>
                    <a:pt x="1058" y="420"/>
                  </a:moveTo>
                  <a:lnTo>
                    <a:pt x="1017" y="420"/>
                  </a:lnTo>
                  <a:lnTo>
                    <a:pt x="1017" y="474"/>
                  </a:lnTo>
                  <a:lnTo>
                    <a:pt x="1005" y="478"/>
                  </a:lnTo>
                  <a:lnTo>
                    <a:pt x="993" y="480"/>
                  </a:lnTo>
                  <a:lnTo>
                    <a:pt x="981" y="484"/>
                  </a:lnTo>
                  <a:lnTo>
                    <a:pt x="969" y="490"/>
                  </a:lnTo>
                  <a:lnTo>
                    <a:pt x="1105" y="490"/>
                  </a:lnTo>
                  <a:lnTo>
                    <a:pt x="1099" y="486"/>
                  </a:lnTo>
                  <a:lnTo>
                    <a:pt x="1128" y="474"/>
                  </a:lnTo>
                  <a:lnTo>
                    <a:pt x="1136" y="472"/>
                  </a:lnTo>
                  <a:lnTo>
                    <a:pt x="1058" y="472"/>
                  </a:lnTo>
                  <a:lnTo>
                    <a:pt x="1058" y="420"/>
                  </a:lnTo>
                  <a:close/>
                  <a:moveTo>
                    <a:pt x="891" y="48"/>
                  </a:moveTo>
                  <a:lnTo>
                    <a:pt x="759" y="48"/>
                  </a:lnTo>
                  <a:lnTo>
                    <a:pt x="816" y="56"/>
                  </a:lnTo>
                  <a:lnTo>
                    <a:pt x="874" y="80"/>
                  </a:lnTo>
                  <a:lnTo>
                    <a:pt x="931" y="116"/>
                  </a:lnTo>
                  <a:lnTo>
                    <a:pt x="989" y="164"/>
                  </a:lnTo>
                  <a:lnTo>
                    <a:pt x="1045" y="220"/>
                  </a:lnTo>
                  <a:lnTo>
                    <a:pt x="1100" y="284"/>
                  </a:lnTo>
                  <a:lnTo>
                    <a:pt x="1153" y="350"/>
                  </a:lnTo>
                  <a:lnTo>
                    <a:pt x="1202" y="420"/>
                  </a:lnTo>
                  <a:lnTo>
                    <a:pt x="1164" y="434"/>
                  </a:lnTo>
                  <a:lnTo>
                    <a:pt x="1128" y="446"/>
                  </a:lnTo>
                  <a:lnTo>
                    <a:pt x="1092" y="458"/>
                  </a:lnTo>
                  <a:lnTo>
                    <a:pt x="1058" y="472"/>
                  </a:lnTo>
                  <a:lnTo>
                    <a:pt x="1136" y="472"/>
                  </a:lnTo>
                  <a:lnTo>
                    <a:pt x="1159" y="466"/>
                  </a:lnTo>
                  <a:lnTo>
                    <a:pt x="1190" y="456"/>
                  </a:lnTo>
                  <a:lnTo>
                    <a:pt x="1223" y="448"/>
                  </a:lnTo>
                  <a:lnTo>
                    <a:pt x="1253" y="448"/>
                  </a:lnTo>
                  <a:lnTo>
                    <a:pt x="1247" y="438"/>
                  </a:lnTo>
                  <a:lnTo>
                    <a:pt x="1337" y="412"/>
                  </a:lnTo>
                  <a:lnTo>
                    <a:pt x="1345" y="410"/>
                  </a:lnTo>
                  <a:lnTo>
                    <a:pt x="1226" y="410"/>
                  </a:lnTo>
                  <a:lnTo>
                    <a:pt x="1179" y="342"/>
                  </a:lnTo>
                  <a:lnTo>
                    <a:pt x="1129" y="276"/>
                  </a:lnTo>
                  <a:lnTo>
                    <a:pt x="1077" y="214"/>
                  </a:lnTo>
                  <a:lnTo>
                    <a:pt x="1023" y="156"/>
                  </a:lnTo>
                  <a:lnTo>
                    <a:pt x="968" y="104"/>
                  </a:lnTo>
                  <a:lnTo>
                    <a:pt x="912" y="60"/>
                  </a:lnTo>
                  <a:lnTo>
                    <a:pt x="891" y="48"/>
                  </a:lnTo>
                  <a:close/>
                  <a:moveTo>
                    <a:pt x="1045" y="372"/>
                  </a:moveTo>
                  <a:lnTo>
                    <a:pt x="1028" y="372"/>
                  </a:lnTo>
                  <a:lnTo>
                    <a:pt x="1028" y="420"/>
                  </a:lnTo>
                  <a:lnTo>
                    <a:pt x="1045" y="420"/>
                  </a:lnTo>
                  <a:lnTo>
                    <a:pt x="1045" y="372"/>
                  </a:lnTo>
                  <a:close/>
                  <a:moveTo>
                    <a:pt x="1717" y="310"/>
                  </a:moveTo>
                  <a:lnTo>
                    <a:pt x="1644" y="312"/>
                  </a:lnTo>
                  <a:lnTo>
                    <a:pt x="1566" y="322"/>
                  </a:lnTo>
                  <a:lnTo>
                    <a:pt x="1483" y="336"/>
                  </a:lnTo>
                  <a:lnTo>
                    <a:pt x="1398" y="358"/>
                  </a:lnTo>
                  <a:lnTo>
                    <a:pt x="1312" y="382"/>
                  </a:lnTo>
                  <a:lnTo>
                    <a:pt x="1226" y="410"/>
                  </a:lnTo>
                  <a:lnTo>
                    <a:pt x="1345" y="410"/>
                  </a:lnTo>
                  <a:lnTo>
                    <a:pt x="1427" y="388"/>
                  </a:lnTo>
                  <a:lnTo>
                    <a:pt x="1515" y="370"/>
                  </a:lnTo>
                  <a:lnTo>
                    <a:pt x="1597" y="358"/>
                  </a:lnTo>
                  <a:lnTo>
                    <a:pt x="1673" y="352"/>
                  </a:lnTo>
                  <a:lnTo>
                    <a:pt x="1873" y="352"/>
                  </a:lnTo>
                  <a:lnTo>
                    <a:pt x="1838" y="332"/>
                  </a:lnTo>
                  <a:lnTo>
                    <a:pt x="1782" y="316"/>
                  </a:lnTo>
                  <a:lnTo>
                    <a:pt x="1717" y="310"/>
                  </a:lnTo>
                  <a:close/>
                  <a:moveTo>
                    <a:pt x="744" y="0"/>
                  </a:moveTo>
                  <a:lnTo>
                    <a:pt x="690" y="10"/>
                  </a:lnTo>
                  <a:lnTo>
                    <a:pt x="637" y="40"/>
                  </a:lnTo>
                  <a:lnTo>
                    <a:pt x="604" y="90"/>
                  </a:lnTo>
                  <a:lnTo>
                    <a:pt x="587" y="154"/>
                  </a:lnTo>
                  <a:lnTo>
                    <a:pt x="585" y="230"/>
                  </a:lnTo>
                  <a:lnTo>
                    <a:pt x="594" y="314"/>
                  </a:lnTo>
                  <a:lnTo>
                    <a:pt x="611" y="400"/>
                  </a:lnTo>
                  <a:lnTo>
                    <a:pt x="641" y="400"/>
                  </a:lnTo>
                  <a:lnTo>
                    <a:pt x="624" y="312"/>
                  </a:lnTo>
                  <a:lnTo>
                    <a:pt x="617" y="224"/>
                  </a:lnTo>
                  <a:lnTo>
                    <a:pt x="626" y="148"/>
                  </a:lnTo>
                  <a:lnTo>
                    <a:pt x="654" y="90"/>
                  </a:lnTo>
                  <a:lnTo>
                    <a:pt x="703" y="58"/>
                  </a:lnTo>
                  <a:lnTo>
                    <a:pt x="759" y="48"/>
                  </a:lnTo>
                  <a:lnTo>
                    <a:pt x="891" y="48"/>
                  </a:lnTo>
                  <a:lnTo>
                    <a:pt x="855" y="28"/>
                  </a:lnTo>
                  <a:lnTo>
                    <a:pt x="799" y="8"/>
                  </a:lnTo>
                  <a:lnTo>
                    <a:pt x="744" y="0"/>
                  </a:lnTo>
                  <a:close/>
                </a:path>
              </a:pathLst>
            </a:custGeom>
            <a:solidFill>
              <a:srgbClr val="23282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0" fontAlgn="base" hangingPunct="0">
                <a:spcBef>
                  <a:spcPct val="0"/>
                </a:spcBef>
                <a:spcAft>
                  <a:spcPct val="0"/>
                </a:spcAft>
              </a:pPr>
              <a:endParaRPr lang="de-DE">
                <a:solidFill>
                  <a:srgbClr val="000000"/>
                </a:solidFill>
                <a:ea typeface="MS PGothic" pitchFamily="34" charset="-128"/>
              </a:endParaRPr>
            </a:p>
          </p:txBody>
        </p:sp>
      </p:grpSp>
    </p:spTree>
    <p:extLst>
      <p:ext uri="{BB962C8B-B14F-4D97-AF65-F5344CB8AC3E}">
        <p14:creationId xmlns:p14="http://schemas.microsoft.com/office/powerpoint/2010/main" val="123470857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536083" y="5065406"/>
            <a:ext cx="12041820" cy="1015237"/>
          </a:xfrm>
          <a:prstGeom prst="rect">
            <a:avLst/>
          </a:prstGeom>
        </p:spPr>
        <p:txBody>
          <a:bodyPr wrap="square" lIns="90989" tIns="45509" rIns="90989" bIns="45509">
            <a:spAutoFit/>
          </a:bodyPr>
          <a:lstStyle/>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Radiation protection research:</a:t>
            </a:r>
          </a:p>
          <a:p>
            <a:pPr algn="just">
              <a:defRPr/>
            </a:pPr>
            <a:r>
              <a:rPr lang="en-US" sz="2400" kern="0" dirty="0">
                <a:solidFill>
                  <a:srgbClr val="003366"/>
                </a:solidFill>
                <a:latin typeface="Calibri" panose="020F0502020204030204" pitchFamily="34" charset="0"/>
                <a:cs typeface="Calibri" panose="020F0502020204030204" pitchFamily="34" charset="0"/>
              </a:rPr>
              <a:t>                </a:t>
            </a:r>
            <a:r>
              <a:rPr lang="en-US" sz="2400" i="1" kern="0" dirty="0">
                <a:solidFill>
                  <a:srgbClr val="003366"/>
                </a:solidFill>
                <a:latin typeface="Calibri" panose="020F0502020204030204" pitchFamily="34" charset="0"/>
                <a:cs typeface="Calibri" panose="020F0502020204030204" pitchFamily="34" charset="0"/>
              </a:rPr>
              <a:t>Radiation Protection management and shielding at new nuclear facilities (incl. NICA) </a:t>
            </a:r>
            <a:r>
              <a:rPr lang="en-US" sz="2000" i="1" dirty="0">
                <a:solidFill>
                  <a:srgbClr val="003366"/>
                </a:solidFill>
                <a:latin typeface="Arial" panose="020B0604020202020204" pitchFamily="34" charset="0"/>
                <a:ea typeface="Calibri" panose="020F0502020204030204" pitchFamily="34" charset="0"/>
                <a:cs typeface="Arial" panose="020B0604020202020204" pitchFamily="34" charset="0"/>
              </a:rPr>
              <a:t> </a:t>
            </a:r>
          </a:p>
        </p:txBody>
      </p:sp>
      <p:sp>
        <p:nvSpPr>
          <p:cNvPr id="5" name="Объект 2"/>
          <p:cNvSpPr>
            <a:spLocks/>
          </p:cNvSpPr>
          <p:nvPr/>
        </p:nvSpPr>
        <p:spPr bwMode="auto">
          <a:xfrm>
            <a:off x="561320" y="63440"/>
            <a:ext cx="1044493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Radiobiology — Astrobiology</a:t>
            </a:r>
          </a:p>
          <a:p>
            <a:pPr algn="ctr" eaLnBrk="1" hangingPunct="1">
              <a:buNone/>
              <a:defRPr/>
            </a:pPr>
            <a:r>
              <a:rPr lang="en-US" altLang="ru-RU" sz="2800" b="1" dirty="0">
                <a:solidFill>
                  <a:srgbClr val="C00000"/>
                </a:solidFill>
                <a:cs typeface="Arial" panose="020B0604020202020204" pitchFamily="34" charset="0"/>
              </a:rPr>
              <a:t> </a:t>
            </a:r>
            <a:endParaRPr lang="ru-RU" altLang="ru-RU" sz="2800" b="1" i="1" dirty="0">
              <a:solidFill>
                <a:srgbClr val="C00000"/>
              </a:solidFill>
              <a:cs typeface="Arial" panose="020B0604020202020204" pitchFamily="34" charset="0"/>
            </a:endParaRPr>
          </a:p>
        </p:txBody>
      </p:sp>
      <p:sp>
        <p:nvSpPr>
          <p:cNvPr id="4" name="Rectangle 3"/>
          <p:cNvSpPr/>
          <p:nvPr/>
        </p:nvSpPr>
        <p:spPr>
          <a:xfrm>
            <a:off x="2936486" y="6436669"/>
            <a:ext cx="7055005" cy="369332"/>
          </a:xfrm>
          <a:prstGeom prst="rect">
            <a:avLst/>
          </a:prstGeom>
        </p:spPr>
        <p:txBody>
          <a:bodyPr wrap="square">
            <a:spAutoFit/>
          </a:bodyPr>
          <a:lstStyle/>
          <a:p>
            <a:pPr algn="ctr"/>
            <a:r>
              <a:rPr lang="en-US" b="1" dirty="0">
                <a:solidFill>
                  <a:srgbClr val="FF0000"/>
                </a:solidFill>
                <a:latin typeface="Arial" panose="020B0604020202020204" pitchFamily="34" charset="0"/>
                <a:cs typeface="Arial" panose="020B0604020202020204" pitchFamily="34" charset="0"/>
              </a:rPr>
              <a:t>Main  future topics and required infrastructure identified </a:t>
            </a:r>
          </a:p>
        </p:txBody>
      </p:sp>
      <p:sp>
        <p:nvSpPr>
          <p:cNvPr id="2" name="TextBox 1"/>
          <p:cNvSpPr txBox="1"/>
          <p:nvPr/>
        </p:nvSpPr>
        <p:spPr>
          <a:xfrm>
            <a:off x="536083" y="1343507"/>
            <a:ext cx="5953141" cy="738664"/>
          </a:xfrm>
          <a:prstGeom prst="rect">
            <a:avLst/>
          </a:prstGeom>
          <a:noFill/>
        </p:spPr>
        <p:txBody>
          <a:bodyPr wrap="square" rtlCol="0">
            <a:spAutoFit/>
          </a:bodyPr>
          <a:lstStyle/>
          <a:p>
            <a:pPr marL="285750" indent="-285750">
              <a:buFont typeface="Wingdings" panose="05000000000000000000" pitchFamily="2" charset="2"/>
              <a:buChar char="Ø"/>
            </a:pPr>
            <a:r>
              <a:rPr lang="en-US" sz="2400" dirty="0">
                <a:solidFill>
                  <a:srgbClr val="002060"/>
                </a:solidFill>
                <a:latin typeface="Calibri" panose="020F0502020204030204" pitchFamily="34" charset="0"/>
                <a:cs typeface="Calibri" panose="020F0502020204030204" pitchFamily="34" charset="0"/>
              </a:rPr>
              <a:t> Radiation cytogenetics</a:t>
            </a:r>
            <a:endParaRPr lang="ru-RU" sz="2800" dirty="0">
              <a:solidFill>
                <a:srgbClr val="002060"/>
              </a:solidFill>
              <a:latin typeface="Calibri" panose="020F0502020204030204" pitchFamily="34" charset="0"/>
              <a:cs typeface="Calibri" panose="020F0502020204030204" pitchFamily="34" charset="0"/>
            </a:endParaRPr>
          </a:p>
          <a:p>
            <a:endParaRPr lang="en-US" dirty="0"/>
          </a:p>
        </p:txBody>
      </p:sp>
      <p:sp>
        <p:nvSpPr>
          <p:cNvPr id="8" name="TextBox 7"/>
          <p:cNvSpPr txBox="1"/>
          <p:nvPr/>
        </p:nvSpPr>
        <p:spPr>
          <a:xfrm>
            <a:off x="536084" y="699805"/>
            <a:ext cx="3424014" cy="923330"/>
          </a:xfrm>
          <a:prstGeom prst="rect">
            <a:avLst/>
          </a:prstGeom>
          <a:noFill/>
        </p:spPr>
        <p:txBody>
          <a:bodyPr wrap="none" rtlCol="0">
            <a:spAutoFit/>
          </a:bodyPr>
          <a:lstStyle/>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Molecular radiobiology</a:t>
            </a:r>
          </a:p>
          <a:p>
            <a:endParaRPr lang="en-US" dirty="0"/>
          </a:p>
        </p:txBody>
      </p:sp>
      <p:grpSp>
        <p:nvGrpSpPr>
          <p:cNvPr id="11" name="Group 10"/>
          <p:cNvGrpSpPr/>
          <p:nvPr/>
        </p:nvGrpSpPr>
        <p:grpSpPr>
          <a:xfrm>
            <a:off x="536083" y="3109097"/>
            <a:ext cx="6165800" cy="830571"/>
            <a:chOff x="536083" y="3109097"/>
            <a:chExt cx="6165800" cy="830571"/>
          </a:xfrm>
        </p:grpSpPr>
        <p:sp>
          <p:nvSpPr>
            <p:cNvPr id="7" name="TextBox 6">
              <a:extLst>
                <a:ext uri="{FF2B5EF4-FFF2-40B4-BE49-F238E27FC236}">
                  <a16:creationId xmlns="" xmlns:a16="http://schemas.microsoft.com/office/drawing/2014/main" id="{2EB1DDA0-193C-4A43-8D1F-4213AF5896A5}"/>
                </a:ext>
              </a:extLst>
            </p:cNvPr>
            <p:cNvSpPr txBox="1"/>
            <p:nvPr/>
          </p:nvSpPr>
          <p:spPr>
            <a:xfrm>
              <a:off x="4087725" y="3109097"/>
              <a:ext cx="2376264" cy="830571"/>
            </a:xfrm>
            <a:prstGeom prst="rect">
              <a:avLst/>
            </a:prstGeom>
            <a:solidFill>
              <a:schemeClr val="bg1"/>
            </a:solidFill>
            <a:ln>
              <a:solidFill>
                <a:schemeClr val="tx1">
                  <a:lumMod val="65000"/>
                  <a:lumOff val="35000"/>
                </a:schemeClr>
              </a:solidFill>
            </a:ln>
          </p:spPr>
          <p:txBody>
            <a:bodyPr wrap="square" lIns="90989" tIns="45509" rIns="90989" bIns="45509" rtlCol="0">
              <a:spAutoFit/>
            </a:bodyPr>
            <a:lstStyle/>
            <a:p>
              <a:pPr algn="just"/>
              <a:r>
                <a:rPr lang="en-US" sz="1600" b="1" i="1" dirty="0">
                  <a:solidFill>
                    <a:srgbClr val="FF0000"/>
                  </a:solidFill>
                  <a:latin typeface="Times New Roman" panose="02020603050405020304" pitchFamily="18" charset="0"/>
                  <a:cs typeface="Times New Roman" panose="02020603050405020304" pitchFamily="18" charset="0"/>
                </a:rPr>
                <a:t>15-fold increase of </a:t>
              </a:r>
              <a:r>
                <a:rPr lang="ru-RU" sz="1600" b="1" i="1" dirty="0" err="1">
                  <a:solidFill>
                    <a:srgbClr val="FF0000"/>
                  </a:solidFill>
                  <a:latin typeface="Times New Roman" panose="02020603050405020304" pitchFamily="18" charset="0"/>
                  <a:cs typeface="Times New Roman" panose="02020603050405020304" pitchFamily="18" charset="0"/>
                </a:rPr>
                <a:t>proton</a:t>
              </a:r>
              <a:r>
                <a:rPr lang="ru-RU" sz="1600" b="1" i="1" dirty="0">
                  <a:solidFill>
                    <a:srgbClr val="FF0000"/>
                  </a:solidFill>
                  <a:latin typeface="Times New Roman" panose="02020603050405020304" pitchFamily="18" charset="0"/>
                  <a:cs typeface="Times New Roman" panose="02020603050405020304" pitchFamily="18" charset="0"/>
                </a:rPr>
                <a:t> </a:t>
              </a:r>
              <a:r>
                <a:rPr lang="ru-RU" sz="1600" b="1" i="1" dirty="0" err="1">
                  <a:solidFill>
                    <a:srgbClr val="FF0000"/>
                  </a:solidFill>
                  <a:latin typeface="Times New Roman" panose="02020603050405020304" pitchFamily="18" charset="0"/>
                  <a:cs typeface="Times New Roman" panose="02020603050405020304" pitchFamily="18" charset="0"/>
                </a:rPr>
                <a:t>beam</a:t>
              </a:r>
              <a:r>
                <a:rPr lang="en-US" sz="1600" b="1" i="1" dirty="0">
                  <a:solidFill>
                    <a:srgbClr val="FF0000"/>
                  </a:solidFill>
                  <a:latin typeface="Times New Roman" panose="02020603050405020304" pitchFamily="18" charset="0"/>
                  <a:cs typeface="Times New Roman" panose="02020603050405020304" pitchFamily="18" charset="0"/>
                </a:rPr>
                <a:t> </a:t>
              </a:r>
              <a:r>
                <a:rPr lang="ru-RU" sz="1600" b="1" i="1" dirty="0" err="1">
                  <a:solidFill>
                    <a:srgbClr val="FF0000"/>
                  </a:solidFill>
                  <a:latin typeface="Times New Roman" panose="02020603050405020304" pitchFamily="18" charset="0"/>
                  <a:cs typeface="Times New Roman" panose="02020603050405020304" pitchFamily="18" charset="0"/>
                </a:rPr>
                <a:t>efficiency</a:t>
              </a:r>
              <a:r>
                <a:rPr lang="en-US" sz="1600" b="1" i="1" dirty="0">
                  <a:solidFill>
                    <a:srgbClr val="FF0000"/>
                  </a:solidFill>
                  <a:latin typeface="Times New Roman" panose="02020603050405020304" pitchFamily="18" charset="0"/>
                  <a:cs typeface="Times New Roman" panose="02020603050405020304" pitchFamily="18" charset="0"/>
                </a:rPr>
                <a:t> </a:t>
              </a:r>
              <a:r>
                <a:rPr lang="en-US" sz="1600" b="1" i="1" dirty="0">
                  <a:solidFill>
                    <a:srgbClr val="002060"/>
                  </a:solidFill>
                  <a:latin typeface="Times New Roman" panose="02020603050405020304" pitchFamily="18" charset="0"/>
                  <a:cs typeface="Times New Roman" panose="02020603050405020304" pitchFamily="18" charset="0"/>
                </a:rPr>
                <a:t>by DNA</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synthesis</a:t>
              </a:r>
              <a:r>
                <a:rPr lang="ru-RU" sz="1600" b="1" i="1" dirty="0">
                  <a:solidFill>
                    <a:srgbClr val="002060"/>
                  </a:solidFill>
                  <a:latin typeface="Times New Roman" panose="02020603050405020304" pitchFamily="18" charset="0"/>
                  <a:cs typeface="Times New Roman" panose="02020603050405020304" pitchFamily="18" charset="0"/>
                </a:rPr>
                <a:t> </a:t>
              </a:r>
              <a:r>
                <a:rPr lang="ru-RU" sz="1600" b="1" i="1" dirty="0" err="1">
                  <a:solidFill>
                    <a:srgbClr val="002060"/>
                  </a:solidFill>
                  <a:latin typeface="Times New Roman" panose="02020603050405020304" pitchFamily="18" charset="0"/>
                  <a:cs typeface="Times New Roman" panose="02020603050405020304" pitchFamily="18" charset="0"/>
                </a:rPr>
                <a:t>inhibitors</a:t>
              </a:r>
              <a:r>
                <a:rPr lang="ru-RU" sz="1600" b="1" i="1" dirty="0">
                  <a:solidFill>
                    <a:srgbClr val="002060"/>
                  </a:solidFill>
                  <a:latin typeface="Times New Roman" panose="02020603050405020304" pitchFamily="18" charset="0"/>
                  <a:cs typeface="Times New Roman" panose="02020603050405020304" pitchFamily="18" charset="0"/>
                </a:rPr>
                <a:t> </a:t>
              </a:r>
            </a:p>
          </p:txBody>
        </p:sp>
        <p:sp>
          <p:nvSpPr>
            <p:cNvPr id="10" name="Rectangle 9"/>
            <p:cNvSpPr/>
            <p:nvPr/>
          </p:nvSpPr>
          <p:spPr>
            <a:xfrm>
              <a:off x="536083" y="3109097"/>
              <a:ext cx="6165800" cy="589072"/>
            </a:xfrm>
            <a:prstGeom prst="rect">
              <a:avLst/>
            </a:prstGeom>
          </p:spPr>
          <p:txBody>
            <a:bodyPr wrap="square">
              <a:spAutoFit/>
            </a:bodyPr>
            <a:lstStyle/>
            <a:p>
              <a:pPr marL="341219" indent="-341219">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Radiation Medicine</a:t>
              </a:r>
            </a:p>
          </p:txBody>
        </p:sp>
      </p:grpSp>
      <p:grpSp>
        <p:nvGrpSpPr>
          <p:cNvPr id="12" name="Group 11"/>
          <p:cNvGrpSpPr/>
          <p:nvPr/>
        </p:nvGrpSpPr>
        <p:grpSpPr>
          <a:xfrm>
            <a:off x="536084" y="1631182"/>
            <a:ext cx="11201416" cy="1543050"/>
            <a:chOff x="536084" y="1631182"/>
            <a:chExt cx="11201416" cy="1543050"/>
          </a:xfrm>
        </p:grpSpPr>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489225" y="1631182"/>
              <a:ext cx="524827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536084" y="1802542"/>
              <a:ext cx="6165799" cy="1200329"/>
            </a:xfrm>
            <a:prstGeom prst="rect">
              <a:avLst/>
            </a:prstGeom>
          </p:spPr>
          <p:txBody>
            <a:bodyPr wrap="square">
              <a:spAutoFit/>
            </a:bodyPr>
            <a:lstStyle/>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Radiation Physiological studies on primates</a:t>
              </a:r>
            </a:p>
            <a:p>
              <a:pPr lvl="0" algn="just">
                <a:lnSpc>
                  <a:spcPct val="150000"/>
                </a:lnSpc>
                <a:defRPr/>
              </a:pPr>
              <a:r>
                <a:rPr lang="en-US" sz="2400" kern="0" dirty="0">
                  <a:solidFill>
                    <a:srgbClr val="FF0000"/>
                  </a:solidFill>
                  <a:latin typeface="Calibri" panose="020F0502020204030204" pitchFamily="34" charset="0"/>
                  <a:cs typeface="Calibri" panose="020F0502020204030204" pitchFamily="34" charset="0"/>
                </a:rPr>
                <a:t>                        top priority research!</a:t>
              </a:r>
              <a:endParaRPr lang="en-US" sz="2400" kern="0" dirty="0">
                <a:solidFill>
                  <a:srgbClr val="003366"/>
                </a:solidFill>
                <a:latin typeface="Calibri" panose="020F0502020204030204" pitchFamily="34" charset="0"/>
                <a:cs typeface="Calibri" panose="020F0502020204030204" pitchFamily="34" charset="0"/>
              </a:endParaRPr>
            </a:p>
          </p:txBody>
        </p:sp>
      </p:grpSp>
      <p:sp>
        <p:nvSpPr>
          <p:cNvPr id="13" name="TextBox 12"/>
          <p:cNvSpPr txBox="1"/>
          <p:nvPr/>
        </p:nvSpPr>
        <p:spPr>
          <a:xfrm>
            <a:off x="536083" y="4046314"/>
            <a:ext cx="7051610" cy="589072"/>
          </a:xfrm>
          <a:prstGeom prst="rect">
            <a:avLst/>
          </a:prstGeom>
          <a:noFill/>
        </p:spPr>
        <p:txBody>
          <a:bodyPr wrap="none" rtlCol="0">
            <a:spAutoFit/>
          </a:bodyPr>
          <a:lstStyle/>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Mathematical modeling of radiation-induced effects</a:t>
            </a:r>
            <a:endParaRPr lang="en-US" dirty="0"/>
          </a:p>
        </p:txBody>
      </p:sp>
      <p:sp>
        <p:nvSpPr>
          <p:cNvPr id="14" name="TextBox 13"/>
          <p:cNvSpPr txBox="1"/>
          <p:nvPr/>
        </p:nvSpPr>
        <p:spPr>
          <a:xfrm>
            <a:off x="536083" y="4587077"/>
            <a:ext cx="2109552" cy="923330"/>
          </a:xfrm>
          <a:prstGeom prst="rect">
            <a:avLst/>
          </a:prstGeom>
          <a:noFill/>
        </p:spPr>
        <p:txBody>
          <a:bodyPr wrap="none" rtlCol="0">
            <a:spAutoFit/>
          </a:bodyPr>
          <a:lstStyle/>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Astrobiology</a:t>
            </a:r>
          </a:p>
          <a:p>
            <a:endParaRPr lang="en-US" dirty="0"/>
          </a:p>
        </p:txBody>
      </p:sp>
    </p:spTree>
    <p:extLst>
      <p:ext uri="{BB962C8B-B14F-4D97-AF65-F5344CB8AC3E}">
        <p14:creationId xmlns:p14="http://schemas.microsoft.com/office/powerpoint/2010/main" val="3734640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grpId="0" nodeType="clickEffect">
                                  <p:stCondLst>
                                    <p:cond delay="0"/>
                                  </p:stCondLst>
                                  <p:childTnLst>
                                    <p:set>
                                      <p:cBhvr>
                                        <p:cTn id="34" dur="1" fill="hold">
                                          <p:stCondLst>
                                            <p:cond delay="0"/>
                                          </p:stCondLst>
                                        </p:cTn>
                                        <p:tgtEl>
                                          <p:spTgt spid="4"/>
                                        </p:tgtEl>
                                        <p:attrNameLst>
                                          <p:attrName>style.visibility</p:attrName>
                                        </p:attrNameLst>
                                      </p:cBhvr>
                                      <p:to>
                                        <p:strVal val="visible"/>
                                      </p:to>
                                    </p:set>
                                    <p:anim calcmode="lin" valueType="num">
                                      <p:cBhvr additive="base">
                                        <p:cTn id="35" dur="500" fill="hold"/>
                                        <p:tgtEl>
                                          <p:spTgt spid="4"/>
                                        </p:tgtEl>
                                        <p:attrNameLst>
                                          <p:attrName>ppt_x</p:attrName>
                                        </p:attrNameLst>
                                      </p:cBhvr>
                                      <p:tavLst>
                                        <p:tav tm="0">
                                          <p:val>
                                            <p:strVal val="#ppt_x"/>
                                          </p:val>
                                        </p:tav>
                                        <p:tav tm="100000">
                                          <p:val>
                                            <p:strVal val="#ppt_x"/>
                                          </p:val>
                                        </p:tav>
                                      </p:tavLst>
                                    </p:anim>
                                    <p:anim calcmode="lin" valueType="num">
                                      <p:cBhvr additive="base">
                                        <p:cTn id="3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2" grpId="0"/>
      <p:bldP spid="8" grpId="0"/>
      <p:bldP spid="13" grpId="0"/>
      <p:bldP spid="1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Номер слайда 1"/>
          <p:cNvSpPr>
            <a:spLocks noGrp="1"/>
          </p:cNvSpPr>
          <p:nvPr>
            <p:ph type="sldNum" sz="quarter" idx="4294967295"/>
          </p:nvPr>
        </p:nvSpPr>
        <p:spPr>
          <a:xfrm>
            <a:off x="9448800" y="6356350"/>
            <a:ext cx="2743200" cy="365125"/>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35</a:t>
            </a:fld>
            <a:endParaRPr lang="es-ES" altLang="ru-RU" sz="1400" dirty="0">
              <a:solidFill>
                <a:srgbClr val="000000"/>
              </a:solidFill>
            </a:endParaRPr>
          </a:p>
        </p:txBody>
      </p:sp>
      <p:sp>
        <p:nvSpPr>
          <p:cNvPr id="72708" name="Text Box 7"/>
          <p:cNvSpPr txBox="1">
            <a:spLocks noChangeArrowheads="1"/>
          </p:cNvSpPr>
          <p:nvPr/>
        </p:nvSpPr>
        <p:spPr bwMode="auto">
          <a:xfrm>
            <a:off x="893235" y="1141390"/>
            <a:ext cx="10462684" cy="18154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ctr" fontAlgn="base">
              <a:spcBef>
                <a:spcPct val="0"/>
              </a:spcBef>
              <a:spcAft>
                <a:spcPct val="0"/>
              </a:spcAft>
              <a:buFontTx/>
              <a:buNone/>
            </a:pPr>
            <a:r>
              <a:rPr lang="en-US" altLang="ru-RU" sz="2800" b="1" dirty="0">
                <a:solidFill>
                  <a:srgbClr val="FFFF00"/>
                </a:solidFill>
                <a:cs typeface="Arial" pitchFamily="34" charset="0"/>
              </a:rPr>
              <a:t>Condensed matter and neutron physics</a:t>
            </a:r>
          </a:p>
          <a:p>
            <a:pPr algn="ctr" fontAlgn="base">
              <a:spcBef>
                <a:spcPct val="0"/>
              </a:spcBef>
              <a:spcAft>
                <a:spcPct val="0"/>
              </a:spcAft>
              <a:buFontTx/>
              <a:buNone/>
            </a:pPr>
            <a:endParaRPr lang="en-US" altLang="ru-RU" sz="2800" b="1" dirty="0">
              <a:solidFill>
                <a:srgbClr val="FFFF00"/>
              </a:solidFill>
              <a:cs typeface="Arial" pitchFamily="34" charset="0"/>
            </a:endParaRPr>
          </a:p>
          <a:p>
            <a:pPr algn="ctr" fontAlgn="base">
              <a:spcBef>
                <a:spcPct val="0"/>
              </a:spcBef>
              <a:spcAft>
                <a:spcPct val="0"/>
              </a:spcAft>
              <a:buNone/>
            </a:pPr>
            <a:r>
              <a:rPr lang="en-US" sz="2800" b="1" dirty="0">
                <a:solidFill>
                  <a:schemeClr val="bg1"/>
                </a:solidFill>
                <a:latin typeface="Arial"/>
                <a:cs typeface="Arial"/>
              </a:rPr>
              <a:t>V. </a:t>
            </a:r>
            <a:r>
              <a:rPr lang="en-US" sz="2800" b="1" dirty="0" err="1">
                <a:solidFill>
                  <a:schemeClr val="bg1"/>
                </a:solidFill>
                <a:latin typeface="Arial"/>
                <a:cs typeface="Arial"/>
              </a:rPr>
              <a:t>Aksenov</a:t>
            </a:r>
            <a:r>
              <a:rPr lang="en-US" sz="2800" b="1" dirty="0">
                <a:solidFill>
                  <a:schemeClr val="bg1"/>
                </a:solidFill>
                <a:latin typeface="Arial"/>
                <a:cs typeface="Arial"/>
              </a:rPr>
              <a:t>, V. </a:t>
            </a:r>
            <a:r>
              <a:rPr lang="en-US" sz="2800" b="1" dirty="0" err="1">
                <a:solidFill>
                  <a:schemeClr val="bg1"/>
                </a:solidFill>
                <a:latin typeface="Arial"/>
                <a:cs typeface="Arial"/>
              </a:rPr>
              <a:t>Shvetsov</a:t>
            </a:r>
            <a:r>
              <a:rPr lang="en-US" sz="2800" b="1" dirty="0">
                <a:solidFill>
                  <a:schemeClr val="bg1"/>
                </a:solidFill>
                <a:latin typeface="Arial"/>
                <a:cs typeface="Arial"/>
              </a:rPr>
              <a:t>, A. </a:t>
            </a:r>
            <a:r>
              <a:rPr lang="en-US" sz="2800" b="1" dirty="0" err="1">
                <a:solidFill>
                  <a:schemeClr val="bg1"/>
                </a:solidFill>
                <a:latin typeface="Arial"/>
                <a:cs typeface="Arial"/>
              </a:rPr>
              <a:t>Ioffe</a:t>
            </a:r>
            <a:endParaRPr lang="en-US" sz="2800" b="1" dirty="0">
              <a:solidFill>
                <a:schemeClr val="bg1"/>
              </a:solidFill>
              <a:latin typeface="Arial"/>
              <a:cs typeface="Arial"/>
            </a:endParaRPr>
          </a:p>
          <a:p>
            <a:pPr algn="ctr" fontAlgn="base">
              <a:spcBef>
                <a:spcPct val="0"/>
              </a:spcBef>
              <a:spcAft>
                <a:spcPct val="0"/>
              </a:spcAft>
              <a:buFontTx/>
              <a:buNone/>
            </a:pPr>
            <a:r>
              <a:rPr lang="en-US" altLang="ru-RU" sz="2800" b="1" dirty="0">
                <a:solidFill>
                  <a:srgbClr val="FFFF00"/>
                </a:solidFill>
                <a:cs typeface="Arial" pitchFamily="34" charset="0"/>
              </a:rPr>
              <a:t> </a:t>
            </a:r>
            <a:endParaRPr lang="en-US" altLang="ru-RU" b="1" dirty="0">
              <a:solidFill>
                <a:srgbClr val="FFFF00"/>
              </a:solidFill>
              <a:cs typeface="Arial" pitchFamily="34" charset="0"/>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48052" y="2858782"/>
            <a:ext cx="5353050" cy="34975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98456" y="289932"/>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2683988"/>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3"/>
          <p:cNvSpPr/>
          <p:nvPr/>
        </p:nvSpPr>
        <p:spPr>
          <a:xfrm>
            <a:off x="1656292" y="208174"/>
            <a:ext cx="10132541" cy="519460"/>
          </a:xfrm>
          <a:prstGeom prst="rect">
            <a:avLst/>
          </a:prstGeom>
        </p:spPr>
        <p:txBody>
          <a:bodyPr wrap="square" lIns="90989" tIns="45509" rIns="90989" bIns="45509">
            <a:spAutoFit/>
          </a:bodyPr>
          <a:lstStyle/>
          <a:p>
            <a:pPr algn="ctr">
              <a:lnSpc>
                <a:spcPct val="107000"/>
              </a:lnSpc>
              <a:spcAft>
                <a:spcPts val="800"/>
              </a:spcAft>
              <a:defRPr/>
            </a:pPr>
            <a:r>
              <a:rPr lang="en-US" sz="2800" b="1" dirty="0">
                <a:solidFill>
                  <a:schemeClr val="bg1"/>
                </a:solidFill>
                <a:ea typeface="MS Mincho"/>
              </a:rPr>
              <a:t>Condensed matter and neutron physics</a:t>
            </a:r>
          </a:p>
        </p:txBody>
      </p:sp>
      <p:sp>
        <p:nvSpPr>
          <p:cNvPr id="2" name="Заголовок 1"/>
          <p:cNvSpPr>
            <a:spLocks noGrp="1"/>
          </p:cNvSpPr>
          <p:nvPr>
            <p:ph type="title"/>
          </p:nvPr>
        </p:nvSpPr>
        <p:spPr>
          <a:xfrm>
            <a:off x="167588" y="208174"/>
            <a:ext cx="1878322" cy="857251"/>
          </a:xfrm>
        </p:spPr>
        <p:txBody>
          <a:bodyPr>
            <a:normAutofit/>
          </a:bodyPr>
          <a:lstStyle/>
          <a:p>
            <a:pPr algn="ctr"/>
            <a:r>
              <a:rPr lang="en-US" sz="2400" b="1" dirty="0">
                <a:solidFill>
                  <a:srgbClr val="FFFF00"/>
                </a:solidFill>
                <a:latin typeface="Arial" panose="020B0604020202020204" pitchFamily="34" charset="0"/>
                <a:ea typeface="+mn-ea"/>
                <a:cs typeface="Arial" panose="020B0604020202020204" pitchFamily="34" charset="0"/>
              </a:rPr>
              <a:t>Sub-group</a:t>
            </a:r>
            <a:endParaRPr lang="ru-RU" sz="2400" dirty="0">
              <a:solidFill>
                <a:srgbClr val="FFFF00"/>
              </a:solidFill>
              <a:latin typeface="Arial" panose="020B0604020202020204" pitchFamily="34" charset="0"/>
              <a:cs typeface="Arial" panose="020B0604020202020204" pitchFamily="34" charset="0"/>
            </a:endParaRPr>
          </a:p>
        </p:txBody>
      </p:sp>
      <p:sp>
        <p:nvSpPr>
          <p:cNvPr id="6" name="Прямоугольник 5"/>
          <p:cNvSpPr/>
          <p:nvPr/>
        </p:nvSpPr>
        <p:spPr>
          <a:xfrm>
            <a:off x="2952398" y="820525"/>
            <a:ext cx="6208238" cy="707460"/>
          </a:xfrm>
          <a:prstGeom prst="rect">
            <a:avLst/>
          </a:prstGeom>
        </p:spPr>
        <p:txBody>
          <a:bodyPr wrap="squar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Local working group and Group of experts</a:t>
            </a:r>
            <a:endParaRPr lang="ru-RU" sz="2000" dirty="0">
              <a:solidFill>
                <a:srgbClr val="D0DBF4"/>
              </a:solidFill>
              <a:latin typeface="Calibri" panose="020F0502020204030204"/>
            </a:endParaRPr>
          </a:p>
          <a:p>
            <a:pPr>
              <a:defRPr/>
            </a:pPr>
            <a:endParaRPr lang="ru-RU" sz="2000" dirty="0">
              <a:solidFill>
                <a:srgbClr val="D0DBF4"/>
              </a:solidFill>
              <a:latin typeface="Calibri" panose="020F0502020204030204"/>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834065725"/>
              </p:ext>
            </p:extLst>
          </p:nvPr>
        </p:nvGraphicFramePr>
        <p:xfrm>
          <a:off x="1656292" y="1218859"/>
          <a:ext cx="8903913" cy="5538138"/>
        </p:xfrm>
        <a:graphic>
          <a:graphicData uri="http://schemas.openxmlformats.org/drawingml/2006/table">
            <a:tbl>
              <a:tblPr firstRow="1" firstCol="1" bandRow="1">
                <a:tableStyleId>{5C22544A-7EE6-4342-B048-85BDC9FD1C3A}</a:tableStyleId>
              </a:tblPr>
              <a:tblGrid>
                <a:gridCol w="976653">
                  <a:extLst>
                    <a:ext uri="{9D8B030D-6E8A-4147-A177-3AD203B41FA5}">
                      <a16:colId xmlns="" xmlns:a16="http://schemas.microsoft.com/office/drawing/2014/main" val="20000"/>
                    </a:ext>
                  </a:extLst>
                </a:gridCol>
                <a:gridCol w="1793422">
                  <a:extLst>
                    <a:ext uri="{9D8B030D-6E8A-4147-A177-3AD203B41FA5}">
                      <a16:colId xmlns="" xmlns:a16="http://schemas.microsoft.com/office/drawing/2014/main" val="20001"/>
                    </a:ext>
                  </a:extLst>
                </a:gridCol>
                <a:gridCol w="6133838">
                  <a:extLst>
                    <a:ext uri="{9D8B030D-6E8A-4147-A177-3AD203B41FA5}">
                      <a16:colId xmlns="" xmlns:a16="http://schemas.microsoft.com/office/drawing/2014/main" val="20002"/>
                    </a:ext>
                  </a:extLst>
                </a:gridCol>
              </a:tblGrid>
              <a:tr h="308779">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36806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fontAlgn="base">
                        <a:spcBef>
                          <a:spcPct val="0"/>
                        </a:spcBef>
                        <a:spcAft>
                          <a:spcPct val="0"/>
                        </a:spcAft>
                        <a:buFontTx/>
                        <a:buNone/>
                      </a:pPr>
                      <a:r>
                        <a:rPr lang="en-US" altLang="ru-RU" sz="1800" b="0" dirty="0">
                          <a:solidFill>
                            <a:schemeClr val="tx1"/>
                          </a:solidFill>
                          <a:latin typeface="+mn-lt"/>
                          <a:cs typeface="Arial" pitchFamily="34" charset="0"/>
                        </a:rPr>
                        <a:t>A. </a:t>
                      </a:r>
                      <a:r>
                        <a:rPr lang="en-US" altLang="ru-RU" sz="1800" b="0" dirty="0" err="1">
                          <a:solidFill>
                            <a:schemeClr val="tx1"/>
                          </a:solidFill>
                          <a:latin typeface="+mn-lt"/>
                          <a:cs typeface="Arial" pitchFamily="34" charset="0"/>
                        </a:rPr>
                        <a:t>Ioffe</a:t>
                      </a:r>
                      <a:r>
                        <a:rPr lang="en-US" altLang="ru-RU" sz="1800" b="0" dirty="0">
                          <a:solidFill>
                            <a:schemeClr val="tx1"/>
                          </a:solidFill>
                          <a:latin typeface="+mn-lt"/>
                          <a:cs typeface="Arial" pitchFamily="34" charset="0"/>
                        </a:rPr>
                        <a:t> </a:t>
                      </a: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solidFill>
                            <a:schemeClr val="tx1"/>
                          </a:solidFill>
                          <a:latin typeface="+mn-lt"/>
                        </a:rPr>
                        <a:t>JINR / </a:t>
                      </a:r>
                      <a:r>
                        <a:rPr lang="en-US" sz="1800" dirty="0">
                          <a:solidFill>
                            <a:schemeClr val="tx1"/>
                          </a:solidFill>
                          <a:latin typeface="+mn-lt"/>
                          <a:cs typeface="Arial" panose="020B0604020202020204" pitchFamily="34" charset="0"/>
                        </a:rPr>
                        <a:t>Heinz Maier-Leibnitz </a:t>
                      </a:r>
                      <a:r>
                        <a:rPr lang="en-US" sz="1800" dirty="0" err="1">
                          <a:solidFill>
                            <a:schemeClr val="tx1"/>
                          </a:solidFill>
                          <a:latin typeface="+mn-lt"/>
                          <a:cs typeface="Arial" panose="020B0604020202020204" pitchFamily="34" charset="0"/>
                        </a:rPr>
                        <a:t>Zentrum</a:t>
                      </a:r>
                      <a:r>
                        <a:rPr lang="en-US" sz="1800" dirty="0">
                          <a:solidFill>
                            <a:schemeClr val="tx1"/>
                          </a:solidFill>
                          <a:latin typeface="+mn-lt"/>
                          <a:cs typeface="Arial" panose="020B0604020202020204" pitchFamily="34" charset="0"/>
                        </a:rPr>
                        <a:t>, </a:t>
                      </a:r>
                      <a:r>
                        <a:rPr lang="en-US" sz="1800" dirty="0" err="1">
                          <a:solidFill>
                            <a:schemeClr val="tx1"/>
                          </a:solidFill>
                          <a:latin typeface="+mn-lt"/>
                          <a:cs typeface="Arial" panose="020B0604020202020204" pitchFamily="34" charset="0"/>
                        </a:rPr>
                        <a:t>München</a:t>
                      </a:r>
                      <a:r>
                        <a:rPr lang="en-US" sz="1800" dirty="0">
                          <a:solidFill>
                            <a:schemeClr val="tx1"/>
                          </a:solidFill>
                          <a:latin typeface="+mn-lt"/>
                          <a:cs typeface="Arial" panose="020B0604020202020204" pitchFamily="34" charset="0"/>
                        </a:rPr>
                        <a:t>, </a:t>
                      </a:r>
                      <a:r>
                        <a:rPr lang="en-US" sz="1800" dirty="0">
                          <a:solidFill>
                            <a:schemeClr val="tx1"/>
                          </a:solidFill>
                          <a:latin typeface="+mn-lt"/>
                        </a:rPr>
                        <a:t>Germany</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1"/>
                  </a:ext>
                </a:extLst>
              </a:tr>
              <a:tr h="289932">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r>
                        <a:rPr lang="en-US" sz="1800" b="0" dirty="0">
                          <a:solidFill>
                            <a:schemeClr val="tx1"/>
                          </a:solidFill>
                          <a:latin typeface="+mn-lt"/>
                          <a:cs typeface="Arial" panose="020B0604020202020204" pitchFamily="34" charset="0"/>
                        </a:rPr>
                        <a:t>V.L. </a:t>
                      </a:r>
                      <a:r>
                        <a:rPr lang="en-US" sz="1800" b="0" dirty="0" err="1">
                          <a:solidFill>
                            <a:schemeClr val="tx1"/>
                          </a:solidFill>
                          <a:latin typeface="+mn-lt"/>
                          <a:cs typeface="Arial" panose="020B0604020202020204" pitchFamily="34" charset="0"/>
                        </a:rPr>
                        <a:t>Aksenov</a:t>
                      </a:r>
                      <a:r>
                        <a:rPr lang="en-US" sz="1800" b="0" dirty="0">
                          <a:solidFill>
                            <a:schemeClr val="tx1"/>
                          </a:solidFill>
                          <a:latin typeface="+mn-lt"/>
                          <a:cs typeface="Arial" panose="020B0604020202020204" pitchFamily="34" charset="0"/>
                        </a:rPr>
                        <a:t> </a:t>
                      </a:r>
                      <a:endParaRPr lang="ru-RU" sz="1800" b="0" dirty="0">
                        <a:solidFill>
                          <a:schemeClr val="tx1"/>
                        </a:solidFill>
                        <a:latin typeface="+mn-lt"/>
                        <a:cs typeface="Arial" panose="020B0604020202020204" pitchFamily="34" charset="0"/>
                      </a:endParaRPr>
                    </a:p>
                  </a:txBody>
                  <a:tcPr marL="49187" marR="49187" marT="0" marB="0" anchor="ctr"/>
                </a:tc>
                <a:tc>
                  <a:txBody>
                    <a:bodyPr/>
                    <a:lstStyle/>
                    <a:p>
                      <a:pPr algn="l"/>
                      <a:r>
                        <a:rPr lang="en-US" sz="1800" dirty="0">
                          <a:solidFill>
                            <a:schemeClr val="tx1"/>
                          </a:solidFill>
                          <a:latin typeface="+mn-lt"/>
                          <a:cs typeface="Arial" panose="020B0604020202020204" pitchFamily="34" charset="0"/>
                        </a:rPr>
                        <a:t>JINR / NRC “</a:t>
                      </a:r>
                      <a:r>
                        <a:rPr lang="en-US" sz="1800" dirty="0" err="1">
                          <a:solidFill>
                            <a:schemeClr val="tx1"/>
                          </a:solidFill>
                          <a:latin typeface="+mn-lt"/>
                          <a:cs typeface="Arial" panose="020B0604020202020204" pitchFamily="34" charset="0"/>
                        </a:rPr>
                        <a:t>Kurchatov</a:t>
                      </a:r>
                      <a:r>
                        <a:rPr lang="en-US" sz="1800" dirty="0">
                          <a:solidFill>
                            <a:schemeClr val="tx1"/>
                          </a:solidFill>
                          <a:latin typeface="+mn-lt"/>
                          <a:cs typeface="Arial" panose="020B0604020202020204" pitchFamily="34" charset="0"/>
                        </a:rPr>
                        <a:t> Institute”, Moscow, Russia</a:t>
                      </a:r>
                      <a:endParaRPr lang="ru-RU" sz="1800" dirty="0">
                        <a:solidFill>
                          <a:schemeClr val="tx1"/>
                        </a:solidFill>
                        <a:latin typeface="+mn-lt"/>
                        <a:cs typeface="Arial" panose="020B0604020202020204" pitchFamily="34" charset="0"/>
                      </a:endParaRPr>
                    </a:p>
                  </a:txBody>
                  <a:tcPr marL="49187" marR="49187" marT="0" marB="0" anchor="ctr"/>
                </a:tc>
                <a:extLst>
                  <a:ext uri="{0D108BD9-81ED-4DB2-BD59-A6C34878D82A}">
                    <a16:rowId xmlns="" xmlns:a16="http://schemas.microsoft.com/office/drawing/2014/main" val="10002"/>
                  </a:ext>
                </a:extLst>
              </a:tr>
              <a:tr h="34413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J. Carpenter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defTabSz="454957">
                        <a:lnSpc>
                          <a:spcPct val="120000"/>
                        </a:lnSpc>
                      </a:pPr>
                      <a:r>
                        <a:rPr lang="en-US" sz="1800" b="1" baseline="0" dirty="0">
                          <a:solidFill>
                            <a:schemeClr val="tx1"/>
                          </a:solidFill>
                          <a:latin typeface="+mn-lt"/>
                          <a:cs typeface="Arial" panose="020B0604020202020204" pitchFamily="34" charset="0"/>
                        </a:rPr>
                        <a:t> </a:t>
                      </a:r>
                      <a:r>
                        <a:rPr lang="en-US" sz="1800" dirty="0">
                          <a:solidFill>
                            <a:schemeClr val="tx1"/>
                          </a:solidFill>
                          <a:latin typeface="+mn-lt"/>
                          <a:cs typeface="Arial" panose="020B0604020202020204" pitchFamily="34" charset="0"/>
                        </a:rPr>
                        <a:t>Argonne National Laboratory, Chicago, USA</a:t>
                      </a:r>
                      <a:endParaRPr lang="ru-RU" sz="1800" dirty="0">
                        <a:solidFill>
                          <a:schemeClr val="tx1"/>
                        </a:solidFill>
                        <a:latin typeface="+mn-lt"/>
                        <a:cs typeface="Arial" panose="020B0604020202020204" pitchFamily="34" charset="0"/>
                      </a:endParaRPr>
                    </a:p>
                  </a:txBody>
                  <a:tcPr marL="49187" marR="49187" marT="0" marB="0" anchor="ctr"/>
                </a:tc>
                <a:extLst>
                  <a:ext uri="{0D108BD9-81ED-4DB2-BD59-A6C34878D82A}">
                    <a16:rowId xmlns="" xmlns:a16="http://schemas.microsoft.com/office/drawing/2014/main" val="10004"/>
                  </a:ext>
                </a:extLst>
              </a:tr>
              <a:tr h="35922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A. Harrison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Arial" panose="020B0604020202020204" pitchFamily="34" charset="0"/>
                        </a:rPr>
                        <a:t>Diamond Light Source, </a:t>
                      </a:r>
                      <a:r>
                        <a:rPr lang="en-US" sz="1800" dirty="0" err="1">
                          <a:solidFill>
                            <a:schemeClr val="tx1"/>
                          </a:solidFill>
                          <a:latin typeface="+mn-lt"/>
                          <a:cs typeface="Arial" panose="020B0604020202020204" pitchFamily="34" charset="0"/>
                        </a:rPr>
                        <a:t>Didcot</a:t>
                      </a:r>
                      <a:r>
                        <a:rPr lang="en-US" sz="1800" dirty="0">
                          <a:solidFill>
                            <a:schemeClr val="tx1"/>
                          </a:solidFill>
                          <a:latin typeface="+mn-lt"/>
                          <a:cs typeface="Arial" panose="020B0604020202020204" pitchFamily="34" charset="0"/>
                        </a:rPr>
                        <a:t>, UK</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5"/>
                  </a:ext>
                </a:extLst>
              </a:tr>
              <a:tr h="326571">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N. </a:t>
                      </a:r>
                      <a:r>
                        <a:rPr lang="en-US" sz="1800" b="0" dirty="0" err="1">
                          <a:solidFill>
                            <a:schemeClr val="tx1"/>
                          </a:solidFill>
                          <a:latin typeface="+mn-lt"/>
                          <a:cs typeface="Arial" panose="020B0604020202020204" pitchFamily="34" charset="0"/>
                        </a:rPr>
                        <a:t>Kucerka</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effectLst/>
                          <a:latin typeface="+mn-lt"/>
                          <a:ea typeface="Calibri" panose="020F0502020204030204" pitchFamily="34" charset="0"/>
                          <a:cs typeface="Arial" panose="020B0604020202020204" pitchFamily="34" charset="0"/>
                        </a:rPr>
                        <a:t>JINR / Slovakia</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6"/>
                  </a:ext>
                </a:extLst>
              </a:tr>
              <a:tr h="37011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T.V. </a:t>
                      </a:r>
                      <a:r>
                        <a:rPr lang="en-US" sz="1800" b="0" dirty="0" err="1">
                          <a:solidFill>
                            <a:schemeClr val="tx1"/>
                          </a:solidFill>
                          <a:latin typeface="+mn-lt"/>
                          <a:cs typeface="Arial" panose="020B0604020202020204" pitchFamily="34" charset="0"/>
                        </a:rPr>
                        <a:t>Kulevoy</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defTabSz="454957">
                        <a:lnSpc>
                          <a:spcPct val="120000"/>
                        </a:lnSpc>
                      </a:pPr>
                      <a:r>
                        <a:rPr lang="en-US" sz="1800" dirty="0">
                          <a:solidFill>
                            <a:schemeClr val="tx1"/>
                          </a:solidFill>
                          <a:latin typeface="+mn-lt"/>
                          <a:cs typeface="Arial" panose="020B0604020202020204" pitchFamily="34" charset="0"/>
                        </a:rPr>
                        <a:t>NRC “</a:t>
                      </a:r>
                      <a:r>
                        <a:rPr lang="en-US" sz="1800" dirty="0" err="1">
                          <a:solidFill>
                            <a:schemeClr val="tx1"/>
                          </a:solidFill>
                          <a:latin typeface="+mn-lt"/>
                          <a:cs typeface="Arial" panose="020B0604020202020204" pitchFamily="34" charset="0"/>
                        </a:rPr>
                        <a:t>Kurchatov</a:t>
                      </a:r>
                      <a:r>
                        <a:rPr lang="en-US" sz="1800" dirty="0">
                          <a:solidFill>
                            <a:schemeClr val="tx1"/>
                          </a:solidFill>
                          <a:latin typeface="+mn-lt"/>
                          <a:cs typeface="Arial" panose="020B0604020202020204" pitchFamily="34" charset="0"/>
                        </a:rPr>
                        <a:t> Institute” – ITEP, Moscow, Russia</a:t>
                      </a:r>
                    </a:p>
                  </a:txBody>
                  <a:tcPr marL="49187" marR="49187" marT="0" marB="0" anchor="ctr"/>
                </a:tc>
                <a:extLst>
                  <a:ext uri="{0D108BD9-81ED-4DB2-BD59-A6C34878D82A}">
                    <a16:rowId xmlns="" xmlns:a16="http://schemas.microsoft.com/office/drawing/2014/main" val="10007"/>
                  </a:ext>
                </a:extLst>
              </a:tr>
              <a:tr h="34834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A.V. </a:t>
                      </a:r>
                      <a:r>
                        <a:rPr lang="en-US" sz="1800" b="0" dirty="0" err="1">
                          <a:solidFill>
                            <a:schemeClr val="tx1"/>
                          </a:solidFill>
                          <a:latin typeface="+mn-lt"/>
                          <a:cs typeface="Arial" panose="020B0604020202020204" pitchFamily="34" charset="0"/>
                        </a:rPr>
                        <a:t>Lopatkin</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solidFill>
                            <a:schemeClr val="tx1"/>
                          </a:solidFill>
                          <a:latin typeface="+mn-lt"/>
                          <a:cs typeface="Arial" panose="020B0604020202020204" pitchFamily="34" charset="0"/>
                        </a:rPr>
                        <a:t>NIKIET, Moscow, Russia</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8"/>
                  </a:ext>
                </a:extLst>
              </a:tr>
              <a:tr h="337457">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F. </a:t>
                      </a:r>
                      <a:r>
                        <a:rPr lang="en-US" sz="1800" b="0" dirty="0" err="1">
                          <a:solidFill>
                            <a:schemeClr val="tx1"/>
                          </a:solidFill>
                          <a:latin typeface="+mn-lt"/>
                          <a:cs typeface="Arial" panose="020B0604020202020204" pitchFamily="34" charset="0"/>
                        </a:rPr>
                        <a:t>Mezei</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Arial" panose="020B0604020202020204" pitchFamily="34" charset="0"/>
                        </a:rPr>
                        <a:t>European Spallation Source, Lund, Sweden</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9"/>
                  </a:ext>
                </a:extLst>
              </a:tr>
              <a:tr h="337457">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9.</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effectLst/>
                          <a:latin typeface="+mn-lt"/>
                          <a:ea typeface="Calibri" panose="020F0502020204030204" pitchFamily="34" charset="0"/>
                          <a:cs typeface="Arial" panose="020B0604020202020204" pitchFamily="34" charset="0"/>
                        </a:rPr>
                        <a:t>P. </a:t>
                      </a:r>
                      <a:r>
                        <a:rPr lang="en-US" sz="1800" b="0" dirty="0" err="1">
                          <a:solidFill>
                            <a:schemeClr val="tx1"/>
                          </a:solidFill>
                          <a:effectLst/>
                          <a:latin typeface="+mn-lt"/>
                          <a:ea typeface="Calibri" panose="020F0502020204030204" pitchFamily="34" charset="0"/>
                          <a:cs typeface="Arial" panose="020B0604020202020204" pitchFamily="34" charset="0"/>
                        </a:rPr>
                        <a:t>Mikula</a:t>
                      </a:r>
                      <a:r>
                        <a:rPr lang="en-US" sz="1800" b="0" dirty="0">
                          <a:solidFill>
                            <a:schemeClr val="tx1"/>
                          </a:solidFill>
                          <a:effectLst/>
                          <a:latin typeface="+mn-lt"/>
                          <a:ea typeface="Calibri" panose="020F0502020204030204" pitchFamily="34" charset="0"/>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Arial" panose="020B0604020202020204" pitchFamily="34" charset="0"/>
                        </a:rPr>
                        <a:t>Nuclear Physics Institute – </a:t>
                      </a:r>
                      <a:r>
                        <a:rPr lang="en-US" sz="1800" dirty="0" err="1">
                          <a:solidFill>
                            <a:schemeClr val="tx1"/>
                          </a:solidFill>
                          <a:latin typeface="+mn-lt"/>
                          <a:cs typeface="Arial" panose="020B0604020202020204" pitchFamily="34" charset="0"/>
                        </a:rPr>
                        <a:t>Řež</a:t>
                      </a:r>
                      <a:r>
                        <a:rPr lang="en-US" sz="1800" dirty="0">
                          <a:solidFill>
                            <a:schemeClr val="tx1"/>
                          </a:solidFill>
                          <a:latin typeface="+mn-lt"/>
                          <a:cs typeface="Arial" panose="020B0604020202020204" pitchFamily="34" charset="0"/>
                        </a:rPr>
                        <a:t>, Czech Rep.</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2"/>
                  </a:ext>
                </a:extLst>
              </a:tr>
              <a:tr h="348343">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D. Nagy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Arial" panose="020B0604020202020204" pitchFamily="34" charset="0"/>
                        </a:rPr>
                        <a:t>Wigner Research Centre for Physics, Budapest,</a:t>
                      </a:r>
                      <a:r>
                        <a:rPr lang="en-US" sz="1800" baseline="0" dirty="0">
                          <a:solidFill>
                            <a:schemeClr val="tx1"/>
                          </a:solidFill>
                          <a:latin typeface="+mn-lt"/>
                          <a:cs typeface="Arial" panose="020B0604020202020204" pitchFamily="34" charset="0"/>
                        </a:rPr>
                        <a:t> Hungary</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0"/>
                  </a:ext>
                </a:extLst>
              </a:tr>
              <a:tr h="35922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V. </a:t>
                      </a:r>
                      <a:r>
                        <a:rPr lang="en-US" sz="1800" b="0" dirty="0" err="1">
                          <a:solidFill>
                            <a:schemeClr val="tx1"/>
                          </a:solidFill>
                          <a:latin typeface="+mn-lt"/>
                          <a:cs typeface="Arial" panose="020B0604020202020204" pitchFamily="34" charset="0"/>
                        </a:rPr>
                        <a:t>Nesvizhevsky</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Arial" panose="020B0604020202020204" pitchFamily="34" charset="0"/>
                        </a:rPr>
                        <a:t>Institute Laue-</a:t>
                      </a:r>
                      <a:r>
                        <a:rPr lang="en-US" sz="1800" dirty="0" err="1">
                          <a:solidFill>
                            <a:schemeClr val="tx1"/>
                          </a:solidFill>
                          <a:latin typeface="+mn-lt"/>
                          <a:cs typeface="Arial" panose="020B0604020202020204" pitchFamily="34" charset="0"/>
                        </a:rPr>
                        <a:t>Langevin</a:t>
                      </a:r>
                      <a:r>
                        <a:rPr lang="en-US" sz="1800" dirty="0">
                          <a:solidFill>
                            <a:schemeClr val="tx1"/>
                          </a:solidFill>
                          <a:latin typeface="+mn-lt"/>
                          <a:cs typeface="Arial" panose="020B0604020202020204" pitchFamily="34" charset="0"/>
                        </a:rPr>
                        <a:t>, Grenoble, France</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1"/>
                  </a:ext>
                </a:extLst>
              </a:tr>
              <a:tr h="359228">
                <a:tc>
                  <a:txBody>
                    <a:bodyPr/>
                    <a:lstStyle/>
                    <a:p>
                      <a:pPr marL="0" algn="ctr">
                        <a:lnSpc>
                          <a:spcPct val="107000"/>
                        </a:lnSpc>
                        <a:spcAft>
                          <a:spcPts val="0"/>
                        </a:spcAft>
                      </a:pPr>
                      <a:r>
                        <a:rPr lang="ru-RU" sz="1800" dirty="0">
                          <a:effectLst/>
                          <a:latin typeface="Arial" panose="020B0604020202020204" pitchFamily="34" charset="0"/>
                          <a:ea typeface="Calibri" panose="020F0502020204030204" pitchFamily="34" charset="0"/>
                          <a:cs typeface="Arial" panose="020B0604020202020204" pitchFamily="34" charset="0"/>
                        </a:rPr>
                        <a:t>1</a:t>
                      </a:r>
                      <a:r>
                        <a:rPr lang="en-US" sz="1800" dirty="0">
                          <a:effectLst/>
                          <a:latin typeface="Arial" panose="020B0604020202020204" pitchFamily="34" charset="0"/>
                          <a:ea typeface="Calibri" panose="020F0502020204030204" pitchFamily="34" charset="0"/>
                          <a:cs typeface="Arial" panose="020B0604020202020204" pitchFamily="34" charset="0"/>
                        </a:rPr>
                        <a:t>2</a:t>
                      </a:r>
                      <a:r>
                        <a:rPr lang="ru-RU" sz="1800" dirty="0">
                          <a:effectLst/>
                          <a:latin typeface="Arial" panose="020B0604020202020204" pitchFamily="34" charset="0"/>
                          <a:ea typeface="Calibri" panose="020F0502020204030204" pitchFamily="34" charset="0"/>
                          <a:cs typeface="Arial" panose="020B0604020202020204" pitchFamily="34" charset="0"/>
                        </a:rPr>
                        <a:t>.</a:t>
                      </a: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L. </a:t>
                      </a:r>
                      <a:r>
                        <a:rPr lang="en-US" sz="1800" b="0" dirty="0" err="1">
                          <a:solidFill>
                            <a:schemeClr val="tx1"/>
                          </a:solidFill>
                          <a:latin typeface="+mn-lt"/>
                          <a:cs typeface="Arial" panose="020B0604020202020204" pitchFamily="34" charset="0"/>
                        </a:rPr>
                        <a:t>Rosta</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defTabSz="454957">
                        <a:lnSpc>
                          <a:spcPct val="120000"/>
                        </a:lnSpc>
                      </a:pPr>
                      <a:r>
                        <a:rPr lang="en-US" sz="1800" dirty="0">
                          <a:solidFill>
                            <a:schemeClr val="tx1"/>
                          </a:solidFill>
                          <a:latin typeface="+mn-lt"/>
                          <a:cs typeface="Arial" panose="020B0604020202020204" pitchFamily="34" charset="0"/>
                        </a:rPr>
                        <a:t>Budapest Neutron Center, Budapest, Hungary</a:t>
                      </a:r>
                      <a:endParaRPr lang="ru-RU" sz="1800" dirty="0">
                        <a:solidFill>
                          <a:schemeClr val="tx1"/>
                        </a:solidFill>
                        <a:latin typeface="+mn-lt"/>
                        <a:cs typeface="Arial" panose="020B0604020202020204" pitchFamily="34" charset="0"/>
                      </a:endParaRPr>
                    </a:p>
                  </a:txBody>
                  <a:tcPr marL="49187" marR="49187" marT="0" marB="0" anchor="ctr"/>
                </a:tc>
                <a:extLst>
                  <a:ext uri="{0D108BD9-81ED-4DB2-BD59-A6C34878D82A}">
                    <a16:rowId xmlns="" xmlns:a16="http://schemas.microsoft.com/office/drawing/2014/main" val="10013"/>
                  </a:ext>
                </a:extLst>
              </a:tr>
              <a:tr h="359228">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13.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S.F. </a:t>
                      </a:r>
                      <a:r>
                        <a:rPr lang="en-US" sz="1800" b="0" dirty="0" err="1">
                          <a:solidFill>
                            <a:schemeClr val="tx1"/>
                          </a:solidFill>
                          <a:latin typeface="+mn-lt"/>
                          <a:cs typeface="Arial" panose="020B0604020202020204" pitchFamily="34" charset="0"/>
                        </a:rPr>
                        <a:t>Sidorkin</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solidFill>
                            <a:schemeClr val="tx1"/>
                          </a:solidFill>
                          <a:latin typeface="+mn-lt"/>
                          <a:cs typeface="Arial" panose="020B0604020202020204" pitchFamily="34" charset="0"/>
                        </a:rPr>
                        <a:t>Institute for Nuclear Research of RAS, </a:t>
                      </a:r>
                      <a:r>
                        <a:rPr lang="en-US" sz="1800" dirty="0" err="1">
                          <a:solidFill>
                            <a:schemeClr val="tx1"/>
                          </a:solidFill>
                          <a:latin typeface="+mn-lt"/>
                          <a:cs typeface="Arial" panose="020B0604020202020204" pitchFamily="34" charset="0"/>
                        </a:rPr>
                        <a:t>Troitsk</a:t>
                      </a:r>
                      <a:r>
                        <a:rPr lang="en-US" sz="1800" dirty="0">
                          <a:solidFill>
                            <a:schemeClr val="tx1"/>
                          </a:solidFill>
                          <a:latin typeface="+mn-lt"/>
                          <a:cs typeface="Arial" panose="020B0604020202020204" pitchFamily="34" charset="0"/>
                        </a:rPr>
                        <a:t>, Russia</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4"/>
                  </a:ext>
                </a:extLst>
              </a:tr>
              <a:tr h="359228">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14.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I.T. </a:t>
                      </a:r>
                      <a:r>
                        <a:rPr lang="en-US" sz="1800" b="0" dirty="0" err="1">
                          <a:solidFill>
                            <a:schemeClr val="tx1"/>
                          </a:solidFill>
                          <a:latin typeface="+mn-lt"/>
                          <a:cs typeface="Arial" panose="020B0604020202020204" pitchFamily="34" charset="0"/>
                        </a:rPr>
                        <a:t>Tretyakov</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Arial" panose="020B0604020202020204" pitchFamily="34" charset="0"/>
                        </a:rPr>
                        <a:t>NIKIET, Moscow, Russia</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5"/>
                  </a:ext>
                </a:extLst>
              </a:tr>
              <a:tr h="359228">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15.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solidFill>
                            <a:schemeClr val="tx1"/>
                          </a:solidFill>
                          <a:latin typeface="+mn-lt"/>
                          <a:cs typeface="Arial" panose="020B0604020202020204" pitchFamily="34" charset="0"/>
                        </a:rPr>
                        <a:t>D. </a:t>
                      </a:r>
                      <a:r>
                        <a:rPr lang="en-US" sz="1800" b="0" dirty="0" err="1">
                          <a:solidFill>
                            <a:schemeClr val="tx1"/>
                          </a:solidFill>
                          <a:latin typeface="+mn-lt"/>
                          <a:cs typeface="Arial" panose="020B0604020202020204" pitchFamily="34" charset="0"/>
                        </a:rPr>
                        <a:t>Chudoba</a:t>
                      </a:r>
                      <a:r>
                        <a:rPr lang="en-US" sz="1800" b="0" dirty="0">
                          <a:solidFill>
                            <a:schemeClr val="tx1"/>
                          </a:solidFill>
                          <a:latin typeface="+mn-lt"/>
                          <a:cs typeface="Arial" panose="020B0604020202020204" pitchFamily="34" charset="0"/>
                        </a:rPr>
                        <a:t> </a:t>
                      </a:r>
                      <a:endParaRPr lang="ru-RU" sz="1800" b="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effectLst/>
                          <a:latin typeface="+mn-lt"/>
                          <a:ea typeface="Calibri" panose="020F0502020204030204" pitchFamily="34" charset="0"/>
                          <a:cs typeface="Arial" panose="020B0604020202020204" pitchFamily="34" charset="0"/>
                        </a:rPr>
                        <a:t>JINR / Poland</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6"/>
                  </a:ext>
                </a:extLst>
              </a:tr>
            </a:tbl>
          </a:graphicData>
        </a:graphic>
      </p:graphicFrame>
    </p:spTree>
    <p:extLst>
      <p:ext uri="{BB962C8B-B14F-4D97-AF65-F5344CB8AC3E}">
        <p14:creationId xmlns:p14="http://schemas.microsoft.com/office/powerpoint/2010/main" val="42550885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6" name="Group 95"/>
          <p:cNvGrpSpPr/>
          <p:nvPr/>
        </p:nvGrpSpPr>
        <p:grpSpPr>
          <a:xfrm>
            <a:off x="-114819" y="3154546"/>
            <a:ext cx="5538631" cy="3860608"/>
            <a:chOff x="395536" y="2496126"/>
            <a:chExt cx="7036360" cy="4775529"/>
          </a:xfrm>
        </p:grpSpPr>
        <p:sp>
          <p:nvSpPr>
            <p:cNvPr id="97" name="Rectangle 96"/>
            <p:cNvSpPr/>
            <p:nvPr/>
          </p:nvSpPr>
          <p:spPr>
            <a:xfrm>
              <a:off x="395536" y="3140968"/>
              <a:ext cx="3024336" cy="571075"/>
            </a:xfrm>
            <a:prstGeom prst="rect">
              <a:avLst/>
            </a:prstGeom>
          </p:spPr>
          <p:txBody>
            <a:bodyPr wrap="square">
              <a:spAutoFit/>
            </a:bodyPr>
            <a:lstStyle/>
            <a:p>
              <a:pPr defTabSz="454957"/>
              <a:endParaRPr lang="en-US" sz="2400" dirty="0">
                <a:solidFill>
                  <a:prstClr val="black"/>
                </a:solidFill>
                <a:latin typeface="Calibri"/>
              </a:endParaRPr>
            </a:p>
          </p:txBody>
        </p:sp>
        <p:sp>
          <p:nvSpPr>
            <p:cNvPr id="98" name="Равнобедренный треугольник 7"/>
            <p:cNvSpPr/>
            <p:nvPr/>
          </p:nvSpPr>
          <p:spPr>
            <a:xfrm>
              <a:off x="3923928" y="3566128"/>
              <a:ext cx="342439" cy="27791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06" y="0"/>
                  </a:lnTo>
                  <a:lnTo>
                    <a:pt x="21600" y="21600"/>
                  </a:lnTo>
                  <a:close/>
                </a:path>
              </a:pathLst>
            </a:custGeom>
            <a:solidFill>
              <a:srgbClr val="3366FF"/>
            </a:solidFill>
            <a:ln w="9525" cap="rnd" cmpd="sng">
              <a:solidFill>
                <a:schemeClr val="tx1"/>
              </a:solidFill>
            </a:ln>
          </p:spPr>
          <p:txBody>
            <a:bodyPr lIns="45719" rIns="45719" anchor="ctr"/>
            <a:lstStyle/>
            <a:p>
              <a:pPr algn="ctr" defTabSz="454957">
                <a:defRPr>
                  <a:solidFill>
                    <a:srgbClr val="FFFFFF"/>
                  </a:solidFill>
                </a:defRPr>
              </a:pPr>
              <a:endParaRPr>
                <a:solidFill>
                  <a:srgbClr val="FFFFFF"/>
                </a:solidFill>
                <a:latin typeface="Calibri"/>
              </a:endParaRPr>
            </a:p>
          </p:txBody>
        </p:sp>
        <p:grpSp>
          <p:nvGrpSpPr>
            <p:cNvPr id="99" name="Group 98"/>
            <p:cNvGrpSpPr/>
            <p:nvPr/>
          </p:nvGrpSpPr>
          <p:grpSpPr>
            <a:xfrm>
              <a:off x="663144" y="2496126"/>
              <a:ext cx="6768752" cy="4775529"/>
              <a:chOff x="1691680" y="2496126"/>
              <a:chExt cx="6768752" cy="4775529"/>
            </a:xfrm>
          </p:grpSpPr>
          <p:grpSp>
            <p:nvGrpSpPr>
              <p:cNvPr id="101" name="Group 100"/>
              <p:cNvGrpSpPr/>
              <p:nvPr/>
            </p:nvGrpSpPr>
            <p:grpSpPr>
              <a:xfrm>
                <a:off x="1691680" y="2909556"/>
                <a:ext cx="6768752" cy="4362099"/>
                <a:chOff x="2876370" y="2060918"/>
                <a:chExt cx="6592174" cy="4826103"/>
              </a:xfrm>
            </p:grpSpPr>
            <p:grpSp>
              <p:nvGrpSpPr>
                <p:cNvPr id="105" name="Group 104"/>
                <p:cNvGrpSpPr/>
                <p:nvPr/>
              </p:nvGrpSpPr>
              <p:grpSpPr>
                <a:xfrm>
                  <a:off x="2876370" y="2060918"/>
                  <a:ext cx="6536177" cy="4826103"/>
                  <a:chOff x="763867" y="1510339"/>
                  <a:chExt cx="7924801" cy="5851419"/>
                </a:xfrm>
              </p:grpSpPr>
              <p:pic>
                <p:nvPicPr>
                  <p:cNvPr id="108" name="Picture 3" descr="Picture 3"/>
                  <p:cNvPicPr>
                    <a:picLocks noChangeAspect="1"/>
                  </p:cNvPicPr>
                  <p:nvPr/>
                </p:nvPicPr>
                <p:blipFill>
                  <a:blip r:embed="rId2"/>
                  <a:stretch>
                    <a:fillRect/>
                  </a:stretch>
                </p:blipFill>
                <p:spPr>
                  <a:xfrm>
                    <a:off x="763867" y="1989656"/>
                    <a:ext cx="7924801" cy="5372102"/>
                  </a:xfrm>
                  <a:prstGeom prst="rect">
                    <a:avLst/>
                  </a:prstGeom>
                  <a:ln w="12700">
                    <a:miter lim="400000"/>
                  </a:ln>
                </p:spPr>
              </p:pic>
              <p:sp>
                <p:nvSpPr>
                  <p:cNvPr id="109" name="Равнобедренный треугольник 8"/>
                  <p:cNvSpPr/>
                  <p:nvPr/>
                </p:nvSpPr>
                <p:spPr>
                  <a:xfrm>
                    <a:off x="3348849" y="1510339"/>
                    <a:ext cx="476050" cy="46731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FF0000">
                      <a:alpha val="38000"/>
                    </a:srgbClr>
                  </a:solidFill>
                  <a:ln w="15875" cap="rnd">
                    <a:solidFill>
                      <a:srgbClr val="9E8234"/>
                    </a:solidFill>
                  </a:ln>
                </p:spPr>
                <p:txBody>
                  <a:bodyPr lIns="45719" rIns="45719" anchor="ctr"/>
                  <a:lstStyle/>
                  <a:p>
                    <a:pPr algn="ctr" defTabSz="454957">
                      <a:defRPr>
                        <a:solidFill>
                          <a:srgbClr val="FFFFFF"/>
                        </a:solidFill>
                      </a:defRPr>
                    </a:pPr>
                    <a:endParaRPr>
                      <a:solidFill>
                        <a:srgbClr val="FFFFFF"/>
                      </a:solidFill>
                      <a:latin typeface="Calibri"/>
                    </a:endParaRPr>
                  </a:p>
                </p:txBody>
              </p:sp>
              <p:sp>
                <p:nvSpPr>
                  <p:cNvPr id="110" name="Равнобедренный треугольник 8"/>
                  <p:cNvSpPr/>
                  <p:nvPr/>
                </p:nvSpPr>
                <p:spPr>
                  <a:xfrm>
                    <a:off x="5015299" y="2152852"/>
                    <a:ext cx="476050" cy="4022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0000FF">
                      <a:alpha val="33000"/>
                    </a:srgbClr>
                  </a:solidFill>
                  <a:ln w="15875" cap="rnd">
                    <a:solidFill>
                      <a:srgbClr val="9E8234"/>
                    </a:solidFill>
                  </a:ln>
                </p:spPr>
                <p:txBody>
                  <a:bodyPr lIns="45719" rIns="45719" anchor="ctr"/>
                  <a:lstStyle/>
                  <a:p>
                    <a:pPr algn="ctr" defTabSz="454957">
                      <a:defRPr>
                        <a:solidFill>
                          <a:srgbClr val="FFFFFF"/>
                        </a:solidFill>
                      </a:defRPr>
                    </a:pPr>
                    <a:endParaRPr>
                      <a:solidFill>
                        <a:srgbClr val="FFFFFF"/>
                      </a:solidFill>
                      <a:latin typeface="Calibri"/>
                    </a:endParaRPr>
                  </a:p>
                </p:txBody>
              </p:sp>
            </p:grpSp>
            <p:sp>
              <p:nvSpPr>
                <p:cNvPr id="106" name="Rectangle 105"/>
                <p:cNvSpPr/>
                <p:nvPr/>
              </p:nvSpPr>
              <p:spPr>
                <a:xfrm>
                  <a:off x="7236296" y="3068960"/>
                  <a:ext cx="2232248" cy="172819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957"/>
                  <a:endParaRPr lang="en-US">
                    <a:solidFill>
                      <a:prstClr val="white"/>
                    </a:solidFill>
                    <a:latin typeface="Calibri"/>
                  </a:endParaRPr>
                </a:p>
              </p:txBody>
            </p:sp>
            <p:sp>
              <p:nvSpPr>
                <p:cNvPr id="107" name="Rectangle 106"/>
                <p:cNvSpPr/>
                <p:nvPr/>
              </p:nvSpPr>
              <p:spPr>
                <a:xfrm>
                  <a:off x="3059832" y="6209928"/>
                  <a:ext cx="6192688" cy="60344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957"/>
                  <a:endParaRPr lang="en-US">
                    <a:solidFill>
                      <a:prstClr val="white"/>
                    </a:solidFill>
                    <a:latin typeface="Calibri"/>
                  </a:endParaRPr>
                </a:p>
              </p:txBody>
            </p:sp>
          </p:grpSp>
          <p:sp>
            <p:nvSpPr>
              <p:cNvPr id="102" name="object 2"/>
              <p:cNvSpPr txBox="1"/>
              <p:nvPr/>
            </p:nvSpPr>
            <p:spPr>
              <a:xfrm>
                <a:off x="1925272" y="2496126"/>
                <a:ext cx="3069655"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indent="350700" algn="ctr" defTabSz="454957">
                  <a:defRPr sz="3600">
                    <a:latin typeface="+mj-lt"/>
                    <a:ea typeface="+mj-ea"/>
                    <a:cs typeface="+mj-cs"/>
                    <a:sym typeface="Calibri"/>
                  </a:defRPr>
                </a:pPr>
                <a:r>
                  <a:rPr lang="de-DE" sz="2000" dirty="0">
                    <a:solidFill>
                      <a:srgbClr val="FFFF00"/>
                    </a:solidFill>
                    <a:latin typeface="Calibri"/>
                    <a:sym typeface="Calibri"/>
                  </a:rPr>
                  <a:t>DNS-IV: </a:t>
                </a:r>
                <a:r>
                  <a:rPr lang="en-US" sz="2000" dirty="0">
                    <a:solidFill>
                      <a:srgbClr val="FFFF00"/>
                    </a:solidFill>
                    <a:latin typeface="Times New Roman"/>
                    <a:cs typeface="Times New Roman"/>
                    <a:sym typeface="Calibri"/>
                  </a:rPr>
                  <a:t>Φ</a:t>
                </a:r>
                <a:r>
                  <a:rPr lang="en-US" sz="2000" baseline="-25000" dirty="0">
                    <a:solidFill>
                      <a:srgbClr val="FFFF00"/>
                    </a:solidFill>
                    <a:latin typeface="Times New Roman"/>
                    <a:cs typeface="Times New Roman"/>
                    <a:sym typeface="Calibri"/>
                  </a:rPr>
                  <a:t>peak</a:t>
                </a:r>
                <a:r>
                  <a:rPr sz="2000" dirty="0">
                    <a:solidFill>
                      <a:srgbClr val="FFFF00"/>
                    </a:solidFill>
                    <a:latin typeface="Times New Roman"/>
                    <a:ea typeface="Arial"/>
                    <a:cs typeface="Times New Roman"/>
                    <a:sym typeface="Arial"/>
                  </a:rPr>
                  <a:t>~</a:t>
                </a:r>
                <a:r>
                  <a:rPr sz="2000" dirty="0">
                    <a:solidFill>
                      <a:srgbClr val="FFFF00"/>
                    </a:solidFill>
                    <a:latin typeface="Times New Roman"/>
                    <a:cs typeface="Times New Roman"/>
                    <a:sym typeface="Calibri"/>
                  </a:rPr>
                  <a:t>10</a:t>
                </a:r>
                <a:r>
                  <a:rPr sz="2000" baseline="30000" dirty="0">
                    <a:solidFill>
                      <a:srgbClr val="FFFF00"/>
                    </a:solidFill>
                    <a:latin typeface="Times New Roman"/>
                    <a:cs typeface="Times New Roman"/>
                    <a:sym typeface="Calibri"/>
                  </a:rPr>
                  <a:t>16</a:t>
                </a:r>
              </a:p>
            </p:txBody>
          </p:sp>
          <p:sp>
            <p:nvSpPr>
              <p:cNvPr id="103" name="TextBox 5"/>
              <p:cNvSpPr txBox="1"/>
              <p:nvPr/>
            </p:nvSpPr>
            <p:spPr>
              <a:xfrm>
                <a:off x="4738539" y="2640647"/>
                <a:ext cx="1393984" cy="5710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lvl1pPr>
              </a:lstStyle>
              <a:p>
                <a:pPr defTabSz="454957"/>
                <a:r>
                  <a:rPr dirty="0">
                    <a:solidFill>
                      <a:srgbClr val="FFFFCC"/>
                    </a:solidFill>
                    <a:latin typeface="Calibri"/>
                  </a:rPr>
                  <a:t>IBR-2M</a:t>
                </a:r>
              </a:p>
            </p:txBody>
          </p:sp>
          <p:sp>
            <p:nvSpPr>
              <p:cNvPr id="104" name="object 2"/>
              <p:cNvSpPr txBox="1"/>
              <p:nvPr/>
            </p:nvSpPr>
            <p:spPr>
              <a:xfrm>
                <a:off x="4158278" y="3257278"/>
                <a:ext cx="580261"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454957">
                  <a:defRPr sz="3600">
                    <a:latin typeface="+mj-lt"/>
                    <a:ea typeface="+mj-ea"/>
                    <a:cs typeface="+mj-cs"/>
                    <a:sym typeface="Calibri"/>
                  </a:defRPr>
                </a:pPr>
                <a:r>
                  <a:rPr lang="de-DE" sz="2000" dirty="0">
                    <a:solidFill>
                      <a:srgbClr val="FF0000"/>
                    </a:solidFill>
                    <a:latin typeface="Calibri"/>
                    <a:sym typeface="Calibri"/>
                  </a:rPr>
                  <a:t>x</a:t>
                </a:r>
                <a:r>
                  <a:rPr sz="2000" dirty="0">
                    <a:solidFill>
                      <a:srgbClr val="FF0000"/>
                    </a:solidFill>
                    <a:latin typeface="Calibri"/>
                    <a:sym typeface="Calibri"/>
                  </a:rPr>
                  <a:t>10</a:t>
                </a:r>
                <a:endParaRPr sz="2000" baseline="30000" dirty="0">
                  <a:solidFill>
                    <a:srgbClr val="FF0000"/>
                  </a:solidFill>
                  <a:latin typeface="Calibri"/>
                  <a:sym typeface="Calibri"/>
                </a:endParaRPr>
              </a:p>
            </p:txBody>
          </p:sp>
        </p:grpSp>
        <p:sp>
          <p:nvSpPr>
            <p:cNvPr id="100" name="TextBox 99"/>
            <p:cNvSpPr txBox="1"/>
            <p:nvPr/>
          </p:nvSpPr>
          <p:spPr>
            <a:xfrm>
              <a:off x="1939854" y="4221089"/>
              <a:ext cx="969026" cy="380717"/>
            </a:xfrm>
            <a:prstGeom prst="rect">
              <a:avLst/>
            </a:prstGeom>
            <a:solidFill>
              <a:schemeClr val="bg1"/>
            </a:solidFill>
          </p:spPr>
          <p:txBody>
            <a:bodyPr wrap="square" rtlCol="0">
              <a:spAutoFit/>
            </a:bodyPr>
            <a:lstStyle/>
            <a:p>
              <a:pPr defTabSz="454957"/>
              <a:r>
                <a:rPr lang="de-DE" sz="1400" dirty="0">
                  <a:solidFill>
                    <a:prstClr val="black"/>
                  </a:solidFill>
                  <a:latin typeface="Calibri"/>
                </a:rPr>
                <a:t> </a:t>
              </a:r>
              <a:r>
                <a:rPr lang="el-GR" sz="1400" dirty="0">
                  <a:solidFill>
                    <a:prstClr val="black"/>
                  </a:solidFill>
                  <a:latin typeface="Calibri"/>
                </a:rPr>
                <a:t>λ</a:t>
              </a:r>
              <a:r>
                <a:rPr lang="en-US" sz="1400" dirty="0">
                  <a:solidFill>
                    <a:prstClr val="black"/>
                  </a:solidFill>
                  <a:latin typeface="Calibri"/>
                </a:rPr>
                <a:t>=1.5Å</a:t>
              </a:r>
            </a:p>
          </p:txBody>
        </p:sp>
      </p:grpSp>
      <p:sp>
        <p:nvSpPr>
          <p:cNvPr id="111" name="Rectangle 110"/>
          <p:cNvSpPr/>
          <p:nvPr/>
        </p:nvSpPr>
        <p:spPr>
          <a:xfrm>
            <a:off x="3873807" y="5671623"/>
            <a:ext cx="1506233" cy="338128"/>
          </a:xfrm>
          <a:prstGeom prst="rect">
            <a:avLst/>
          </a:prstGeom>
        </p:spPr>
        <p:txBody>
          <a:bodyPr wrap="none" lIns="90989" tIns="45509" rIns="90989" bIns="45509">
            <a:spAutoFit/>
          </a:bodyPr>
          <a:lstStyle/>
          <a:p>
            <a:pPr defTabSz="454957"/>
            <a:r>
              <a:rPr lang="en-GB" sz="1600" dirty="0">
                <a:solidFill>
                  <a:srgbClr val="F79646">
                    <a:lumMod val="75000"/>
                  </a:srgbClr>
                </a:solidFill>
                <a:latin typeface="Calibri"/>
              </a:rPr>
              <a:t>Mean flux of ILL</a:t>
            </a:r>
            <a:endParaRPr lang="en-US" sz="1600" dirty="0">
              <a:solidFill>
                <a:srgbClr val="F79646">
                  <a:lumMod val="75000"/>
                </a:srgbClr>
              </a:solidFill>
              <a:latin typeface="Calibri"/>
            </a:endParaRPr>
          </a:p>
        </p:txBody>
      </p:sp>
      <p:cxnSp>
        <p:nvCxnSpPr>
          <p:cNvPr id="122" name="Straight Arrow Connector 121"/>
          <p:cNvCxnSpPr/>
          <p:nvPr/>
        </p:nvCxnSpPr>
        <p:spPr>
          <a:xfrm>
            <a:off x="2675450" y="3652187"/>
            <a:ext cx="398749" cy="293875"/>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
            <a:extLst>
              <a:ext uri="{FF2B5EF4-FFF2-40B4-BE49-F238E27FC236}">
                <a16:creationId xmlns="" xmlns:a16="http://schemas.microsoft.com/office/drawing/2014/main" id="{B044ECB9-884D-4EB1-975D-DD2D789D2DBE}"/>
              </a:ext>
            </a:extLst>
          </p:cNvPr>
          <p:cNvSpPr/>
          <p:nvPr/>
        </p:nvSpPr>
        <p:spPr>
          <a:xfrm>
            <a:off x="5335702" y="5194617"/>
            <a:ext cx="6763371" cy="953681"/>
          </a:xfrm>
          <a:prstGeom prst="rect">
            <a:avLst/>
          </a:prstGeom>
          <a:solidFill>
            <a:schemeClr val="accent3">
              <a:lumMod val="20000"/>
              <a:lumOff val="80000"/>
            </a:schemeClr>
          </a:solidFill>
        </p:spPr>
        <p:txBody>
          <a:bodyPr wrap="square" lIns="90989" tIns="45509" rIns="90989" bIns="45509">
            <a:spAutoFit/>
          </a:bodyPr>
          <a:lstStyle/>
          <a:p>
            <a:pPr algn="ctr" defTabSz="454957"/>
            <a:r>
              <a:rPr lang="en-GB" sz="2800" b="1" dirty="0">
                <a:solidFill>
                  <a:prstClr val="black"/>
                </a:solidFill>
                <a:effectLst>
                  <a:outerShdw blurRad="38100" dist="38100" dir="2700000" algn="tl">
                    <a:srgbClr val="000000">
                      <a:alpha val="43137"/>
                    </a:srgbClr>
                  </a:outerShdw>
                </a:effectLst>
                <a:latin typeface="Calibri"/>
              </a:rPr>
              <a:t>DNS-IV - not just another neutron source, </a:t>
            </a:r>
          </a:p>
          <a:p>
            <a:pPr algn="ctr" defTabSz="454957"/>
            <a:r>
              <a:rPr lang="en-GB" sz="2800" b="1" dirty="0">
                <a:solidFill>
                  <a:prstClr val="black"/>
                </a:solidFill>
                <a:effectLst>
                  <a:outerShdw blurRad="38100" dist="38100" dir="2700000" algn="tl">
                    <a:srgbClr val="000000">
                      <a:alpha val="43137"/>
                    </a:srgbClr>
                  </a:outerShdw>
                </a:effectLst>
                <a:latin typeface="Calibri"/>
              </a:rPr>
              <a:t>but one of the best in the world!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6648" y="972906"/>
            <a:ext cx="4717892" cy="2886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3"/>
          <p:cNvSpPr txBox="1"/>
          <p:nvPr/>
        </p:nvSpPr>
        <p:spPr>
          <a:xfrm>
            <a:off x="10442889" y="1200240"/>
            <a:ext cx="1656184" cy="707460"/>
          </a:xfrm>
          <a:prstGeom prst="rect">
            <a:avLst/>
          </a:prstGeom>
          <a:noFill/>
        </p:spPr>
        <p:txBody>
          <a:bodyPr wrap="square" lIns="90989" tIns="45509" rIns="90989" bIns="45509" rtlCol="0">
            <a:spAutoFit/>
          </a:bodyPr>
          <a:lstStyle/>
          <a:p>
            <a:pPr defTabSz="454957"/>
            <a:r>
              <a:rPr lang="en-US" sz="2000" dirty="0">
                <a:solidFill>
                  <a:schemeClr val="bg1"/>
                </a:solidFill>
              </a:rPr>
              <a:t>Reactivity modulator</a:t>
            </a:r>
          </a:p>
        </p:txBody>
      </p:sp>
      <p:sp>
        <p:nvSpPr>
          <p:cNvPr id="26" name="TextBox 21"/>
          <p:cNvSpPr txBox="1"/>
          <p:nvPr/>
        </p:nvSpPr>
        <p:spPr>
          <a:xfrm>
            <a:off x="5718790" y="2755588"/>
            <a:ext cx="1512168" cy="707460"/>
          </a:xfrm>
          <a:prstGeom prst="rect">
            <a:avLst/>
          </a:prstGeom>
          <a:noFill/>
        </p:spPr>
        <p:txBody>
          <a:bodyPr wrap="square" lIns="90989" tIns="45509" rIns="90989" bIns="45509" rtlCol="0">
            <a:spAutoFit/>
          </a:bodyPr>
          <a:lstStyle/>
          <a:p>
            <a:pPr algn="ctr" defTabSz="454957"/>
            <a:r>
              <a:rPr lang="en-US" sz="2000" dirty="0">
                <a:solidFill>
                  <a:prstClr val="black"/>
                </a:solidFill>
              </a:rPr>
              <a:t>Core +reflector</a:t>
            </a:r>
          </a:p>
        </p:txBody>
      </p:sp>
      <p:pic>
        <p:nvPicPr>
          <p:cNvPr id="5" name="Picture 4"/>
          <p:cNvPicPr>
            <a:picLocks noChangeAspect="1"/>
          </p:cNvPicPr>
          <p:nvPr/>
        </p:nvPicPr>
        <p:blipFill>
          <a:blip r:embed="rId4"/>
          <a:stretch>
            <a:fillRect/>
          </a:stretch>
        </p:blipFill>
        <p:spPr>
          <a:xfrm>
            <a:off x="124216" y="83574"/>
            <a:ext cx="11957056" cy="781050"/>
          </a:xfrm>
          <a:prstGeom prst="rect">
            <a:avLst/>
          </a:prstGeom>
        </p:spPr>
      </p:pic>
      <p:sp>
        <p:nvSpPr>
          <p:cNvPr id="3" name="Rectangle 2"/>
          <p:cNvSpPr/>
          <p:nvPr/>
        </p:nvSpPr>
        <p:spPr>
          <a:xfrm>
            <a:off x="137512" y="595618"/>
            <a:ext cx="4118987" cy="2461786"/>
          </a:xfrm>
          <a:prstGeom prst="rect">
            <a:avLst/>
          </a:prstGeom>
          <a:solidFill>
            <a:srgbClr val="003366"/>
          </a:solidFill>
        </p:spPr>
        <p:txBody>
          <a:bodyPr wrap="square" lIns="90989" tIns="45509" rIns="90989" bIns="45509">
            <a:spAutoFit/>
          </a:bodyPr>
          <a:lstStyle/>
          <a:p>
            <a:pPr algn="ctr" defTabSz="454957"/>
            <a:r>
              <a:rPr lang="de-DE" sz="2000" b="1" dirty="0">
                <a:solidFill>
                  <a:schemeClr val="bg1"/>
                </a:solidFill>
                <a:effectLst>
                  <a:outerShdw blurRad="38100" dist="38100" dir="2700000" algn="tl">
                    <a:srgbClr val="000000">
                      <a:alpha val="43137"/>
                    </a:srgbClr>
                  </a:outerShdw>
                </a:effectLst>
                <a:latin typeface="Calibri"/>
              </a:rPr>
              <a:t>New </a:t>
            </a:r>
            <a:r>
              <a:rPr lang="en-GB" sz="2000" b="1" dirty="0" err="1">
                <a:solidFill>
                  <a:schemeClr val="bg1"/>
                </a:solidFill>
                <a:effectLst>
                  <a:outerShdw blurRad="38100" dist="38100" dir="2700000" algn="tl">
                    <a:srgbClr val="000000">
                      <a:alpha val="43137"/>
                    </a:srgbClr>
                  </a:outerShdw>
                </a:effectLst>
                <a:latin typeface="Calibri"/>
              </a:rPr>
              <a:t>Dubna</a:t>
            </a:r>
            <a:r>
              <a:rPr lang="en-GB" sz="2000" b="1" dirty="0">
                <a:solidFill>
                  <a:schemeClr val="bg1"/>
                </a:solidFill>
                <a:effectLst>
                  <a:outerShdw blurRad="38100" dist="38100" dir="2700000" algn="tl">
                    <a:srgbClr val="000000">
                      <a:alpha val="43137"/>
                    </a:srgbClr>
                  </a:outerShdw>
                </a:effectLst>
                <a:latin typeface="Calibri"/>
              </a:rPr>
              <a:t> source will provide shorter neutron pulses, however containing the same number of neutrons as at ESS. </a:t>
            </a:r>
          </a:p>
          <a:p>
            <a:pPr algn="ctr" defTabSz="454957">
              <a:lnSpc>
                <a:spcPct val="70000"/>
              </a:lnSpc>
            </a:pPr>
            <a:r>
              <a:rPr lang="en-GB" sz="2000" b="1" dirty="0">
                <a:solidFill>
                  <a:schemeClr val="bg1"/>
                </a:solidFill>
                <a:effectLst>
                  <a:outerShdw blurRad="38100" dist="38100" dir="2700000" algn="tl">
                    <a:srgbClr val="000000">
                      <a:alpha val="43137"/>
                    </a:srgbClr>
                  </a:outerShdw>
                </a:effectLst>
                <a:latin typeface="Calibri"/>
              </a:rPr>
              <a:t>   </a:t>
            </a:r>
          </a:p>
          <a:p>
            <a:pPr algn="ctr" defTabSz="454957"/>
            <a:r>
              <a:rPr lang="en-GB" sz="2000" b="1" dirty="0">
                <a:solidFill>
                  <a:schemeClr val="bg1"/>
                </a:solidFill>
                <a:effectLst>
                  <a:outerShdw blurRad="38100" dist="38100" dir="2700000" algn="tl">
                    <a:srgbClr val="000000">
                      <a:alpha val="43137"/>
                    </a:srgbClr>
                  </a:outerShdw>
                </a:effectLst>
                <a:latin typeface="Calibri"/>
              </a:rPr>
              <a:t>=&gt; it will be as good as ESS for low resolution experiments and better for high resolution experiments. </a:t>
            </a:r>
          </a:p>
        </p:txBody>
      </p:sp>
      <p:sp>
        <p:nvSpPr>
          <p:cNvPr id="24" name="TextBox 22"/>
          <p:cNvSpPr txBox="1"/>
          <p:nvPr/>
        </p:nvSpPr>
        <p:spPr>
          <a:xfrm>
            <a:off x="4256499" y="588465"/>
            <a:ext cx="6136438" cy="399683"/>
          </a:xfrm>
          <a:prstGeom prst="rect">
            <a:avLst/>
          </a:prstGeom>
          <a:solidFill>
            <a:srgbClr val="003366"/>
          </a:solidFill>
        </p:spPr>
        <p:txBody>
          <a:bodyPr wrap="square" lIns="90989" tIns="45509" rIns="90989" bIns="45509" rtlCol="0">
            <a:spAutoFit/>
          </a:bodyPr>
          <a:lstStyle/>
          <a:p>
            <a:pPr defTabSz="454957"/>
            <a:r>
              <a:rPr lang="de-DE" sz="2000" b="1" dirty="0">
                <a:solidFill>
                  <a:srgbClr val="FF0000"/>
                </a:solidFill>
                <a:cs typeface="Times New Roman"/>
              </a:rPr>
              <a:t>                       </a:t>
            </a:r>
            <a:r>
              <a:rPr lang="de-DE" sz="2000" b="1" dirty="0">
                <a:solidFill>
                  <a:schemeClr val="bg1"/>
                </a:solidFill>
                <a:cs typeface="Times New Roman"/>
              </a:rPr>
              <a:t>P</a:t>
            </a:r>
            <a:r>
              <a:rPr lang="en-US" sz="2000" b="1" dirty="0" err="1">
                <a:solidFill>
                  <a:schemeClr val="bg1"/>
                </a:solidFill>
                <a:cs typeface="Times New Roman"/>
              </a:rPr>
              <a:t>ulsed</a:t>
            </a:r>
            <a:r>
              <a:rPr lang="en-US" sz="2000" b="1" dirty="0">
                <a:solidFill>
                  <a:schemeClr val="bg1"/>
                </a:solidFill>
                <a:cs typeface="Times New Roman"/>
              </a:rPr>
              <a:t> reactor IBR-3</a:t>
            </a:r>
          </a:p>
        </p:txBody>
      </p:sp>
      <p:sp>
        <p:nvSpPr>
          <p:cNvPr id="6" name="TextBox 5"/>
          <p:cNvSpPr txBox="1"/>
          <p:nvPr/>
        </p:nvSpPr>
        <p:spPr>
          <a:xfrm>
            <a:off x="3632820" y="104236"/>
            <a:ext cx="6373861" cy="523220"/>
          </a:xfrm>
          <a:prstGeom prst="rect">
            <a:avLst/>
          </a:prstGeom>
          <a:noFill/>
        </p:spPr>
        <p:txBody>
          <a:bodyPr wrap="none" rtlCol="0">
            <a:spAutoFit/>
          </a:bodyPr>
          <a:lstStyle/>
          <a:p>
            <a:r>
              <a:rPr lang="en-US" sz="2800" b="1" dirty="0">
                <a:solidFill>
                  <a:srgbClr val="FFFF00"/>
                </a:solidFill>
              </a:rPr>
              <a:t>New </a:t>
            </a:r>
            <a:r>
              <a:rPr lang="en-US" sz="2800" b="1" dirty="0" err="1">
                <a:solidFill>
                  <a:srgbClr val="FFFF00"/>
                </a:solidFill>
              </a:rPr>
              <a:t>Dubna</a:t>
            </a:r>
            <a:r>
              <a:rPr lang="en-US" sz="2800" b="1" dirty="0">
                <a:solidFill>
                  <a:srgbClr val="FFFF00"/>
                </a:solidFill>
              </a:rPr>
              <a:t> Neutron Source: DNS-IV</a:t>
            </a:r>
          </a:p>
        </p:txBody>
      </p:sp>
      <p:cxnSp>
        <p:nvCxnSpPr>
          <p:cNvPr id="29" name="Straight Arrow Connector 28"/>
          <p:cNvCxnSpPr/>
          <p:nvPr/>
        </p:nvCxnSpPr>
        <p:spPr>
          <a:xfrm flipV="1">
            <a:off x="6902941" y="2627048"/>
            <a:ext cx="562767" cy="402572"/>
          </a:xfrm>
          <a:prstGeom prst="straightConnector1">
            <a:avLst/>
          </a:prstGeom>
          <a:ln w="9525" cmpd="sng">
            <a:solidFill>
              <a:srgbClr val="FF0000"/>
            </a:solidFill>
            <a:tailEnd type="arrow"/>
          </a:ln>
          <a:effectLst/>
        </p:spPr>
        <p:style>
          <a:lnRef idx="2">
            <a:schemeClr val="accent1"/>
          </a:lnRef>
          <a:fillRef idx="0">
            <a:schemeClr val="accent1"/>
          </a:fillRef>
          <a:effectRef idx="1">
            <a:schemeClr val="accent1"/>
          </a:effectRef>
          <a:fontRef idx="minor">
            <a:schemeClr val="tx1"/>
          </a:fontRef>
        </p:style>
      </p:cxnSp>
      <p:cxnSp>
        <p:nvCxnSpPr>
          <p:cNvPr id="30" name="Straight Arrow Connector 29"/>
          <p:cNvCxnSpPr>
            <a:stCxn id="25" idx="1"/>
          </p:cNvCxnSpPr>
          <p:nvPr/>
        </p:nvCxnSpPr>
        <p:spPr>
          <a:xfrm flipH="1">
            <a:off x="9873254" y="1553970"/>
            <a:ext cx="569635" cy="253628"/>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98669865"/>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 name="Picture 48">
            <a:extLst>
              <a:ext uri="{FF2B5EF4-FFF2-40B4-BE49-F238E27FC236}">
                <a16:creationId xmlns="" xmlns:a16="http://schemas.microsoft.com/office/drawing/2014/main" id="{1BEBB4DF-3549-4942-89FB-2761A985070A}"/>
              </a:ext>
            </a:extLst>
          </p:cNvPr>
          <p:cNvPicPr>
            <a:picLocks noChangeAspect="1"/>
          </p:cNvPicPr>
          <p:nvPr/>
        </p:nvPicPr>
        <p:blipFill>
          <a:blip r:embed="rId2"/>
          <a:stretch>
            <a:fillRect/>
          </a:stretch>
        </p:blipFill>
        <p:spPr>
          <a:xfrm>
            <a:off x="761397" y="1202114"/>
            <a:ext cx="10225668" cy="5448289"/>
          </a:xfrm>
          <a:prstGeom prst="rect">
            <a:avLst/>
          </a:prstGeom>
          <a:solidFill>
            <a:schemeClr val="bg2">
              <a:lumMod val="75000"/>
            </a:schemeClr>
          </a:solidFill>
          <a:ln w="38100" cmpd="sng">
            <a:solidFill>
              <a:srgbClr val="FF0000"/>
            </a:solidFill>
          </a:ln>
        </p:spPr>
      </p:pic>
      <p:sp>
        <p:nvSpPr>
          <p:cNvPr id="7" name="Content Placeholder 2"/>
          <p:cNvSpPr>
            <a:spLocks noGrp="1"/>
          </p:cNvSpPr>
          <p:nvPr>
            <p:ph idx="4294967295"/>
          </p:nvPr>
        </p:nvSpPr>
        <p:spPr>
          <a:xfrm>
            <a:off x="1483113" y="631825"/>
            <a:ext cx="8229600" cy="712788"/>
          </a:xfrm>
        </p:spPr>
        <p:txBody>
          <a:bodyPr>
            <a:noAutofit/>
          </a:bodyPr>
          <a:lstStyle/>
          <a:p>
            <a:pPr>
              <a:lnSpc>
                <a:spcPct val="90000"/>
              </a:lnSpc>
            </a:pPr>
            <a:r>
              <a:rPr lang="en-US" sz="1800" b="1" dirty="0"/>
              <a:t>Both options are under the feasibility study in </a:t>
            </a:r>
            <a:r>
              <a:rPr lang="en-US" sz="1800" b="1" dirty="0">
                <a:cs typeface="Arial" panose="020B0604020202020204" pitchFamily="34" charset="0"/>
              </a:rPr>
              <a:t>N.A. </a:t>
            </a:r>
            <a:r>
              <a:rPr lang="en-US" sz="1800" b="1" dirty="0" err="1">
                <a:cs typeface="Arial" panose="020B0604020202020204" pitchFamily="34" charset="0"/>
              </a:rPr>
              <a:t>Dollezhal</a:t>
            </a:r>
            <a:r>
              <a:rPr lang="en-US" sz="1800" b="1" dirty="0">
                <a:cs typeface="Arial" panose="020B0604020202020204" pitchFamily="34" charset="0"/>
              </a:rPr>
              <a:t> Research and Development Institute of Power Engineering (NIKIET), Moscow</a:t>
            </a:r>
          </a:p>
        </p:txBody>
      </p:sp>
      <p:sp>
        <p:nvSpPr>
          <p:cNvPr id="8" name="TextBox 7"/>
          <p:cNvSpPr txBox="1"/>
          <p:nvPr/>
        </p:nvSpPr>
        <p:spPr>
          <a:xfrm>
            <a:off x="10987065" y="6135294"/>
            <a:ext cx="1085012" cy="368906"/>
          </a:xfrm>
          <a:prstGeom prst="rect">
            <a:avLst/>
          </a:prstGeom>
          <a:noFill/>
        </p:spPr>
        <p:txBody>
          <a:bodyPr wrap="square" lIns="90989" tIns="45509" rIns="90989" bIns="45509" rtlCol="0">
            <a:spAutoFit/>
          </a:bodyPr>
          <a:lstStyle/>
          <a:p>
            <a:pPr defTabSz="454957"/>
            <a:r>
              <a:rPr lang="en-US" i="1" dirty="0">
                <a:solidFill>
                  <a:prstClr val="black"/>
                </a:solidFill>
                <a:latin typeface="Calibri"/>
              </a:rPr>
              <a:t>©NIKIET</a:t>
            </a:r>
          </a:p>
        </p:txBody>
      </p:sp>
      <p:sp>
        <p:nvSpPr>
          <p:cNvPr id="3" name="TextBox 2">
            <a:extLst>
              <a:ext uri="{FF2B5EF4-FFF2-40B4-BE49-F238E27FC236}">
                <a16:creationId xmlns="" xmlns:a16="http://schemas.microsoft.com/office/drawing/2014/main" id="{278FB8C3-5A50-41FD-89EB-8FCD0913662C}"/>
              </a:ext>
            </a:extLst>
          </p:cNvPr>
          <p:cNvSpPr txBox="1"/>
          <p:nvPr/>
        </p:nvSpPr>
        <p:spPr>
          <a:xfrm>
            <a:off x="4114800" y="109031"/>
            <a:ext cx="3649384" cy="522794"/>
          </a:xfrm>
          <a:prstGeom prst="rect">
            <a:avLst/>
          </a:prstGeom>
          <a:noFill/>
        </p:spPr>
        <p:txBody>
          <a:bodyPr wrap="none" lIns="90989" tIns="45509" rIns="90989" bIns="45509" rtlCol="0">
            <a:spAutoFit/>
          </a:bodyPr>
          <a:lstStyle/>
          <a:p>
            <a:r>
              <a:rPr lang="en-US" sz="2800" b="1" dirty="0">
                <a:solidFill>
                  <a:srgbClr val="FFFF00"/>
                </a:solidFill>
              </a:rPr>
              <a:t>Time-line for DNS-IV</a:t>
            </a:r>
            <a:endParaRPr lang="ru-RU" sz="2800" b="1" dirty="0">
              <a:solidFill>
                <a:srgbClr val="FFFF00"/>
              </a:solidFill>
            </a:endParaRPr>
          </a:p>
        </p:txBody>
      </p:sp>
    </p:spTree>
    <p:extLst>
      <p:ext uri="{BB962C8B-B14F-4D97-AF65-F5344CB8AC3E}">
        <p14:creationId xmlns:p14="http://schemas.microsoft.com/office/powerpoint/2010/main" val="300574597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150180" y="1018376"/>
            <a:ext cx="6284073" cy="4523889"/>
          </a:xfrm>
          <a:prstGeom prst="rect">
            <a:avLst/>
          </a:prstGeom>
        </p:spPr>
        <p:txBody>
          <a:bodyPr wrap="square" lIns="90989" tIns="45509" rIns="90989" bIns="45509">
            <a:spAutoFit/>
          </a:bodyPr>
          <a:lstStyle/>
          <a:p>
            <a:pPr algn="just">
              <a:lnSpc>
                <a:spcPct val="150000"/>
              </a:lnSpc>
              <a:defRPr/>
            </a:pPr>
            <a:r>
              <a:rPr lang="en-US" sz="2400" b="1" u="sng" dirty="0">
                <a:solidFill>
                  <a:srgbClr val="002060"/>
                </a:solidFill>
                <a:latin typeface="Arial" panose="020B0604020202020204" pitchFamily="34" charset="0"/>
                <a:ea typeface="Calibri" panose="020F0502020204030204" pitchFamily="34" charset="0"/>
                <a:cs typeface="Arial" panose="020B0604020202020204" pitchFamily="34" charset="0"/>
              </a:rPr>
              <a:t>Short-term perspectives:</a:t>
            </a:r>
            <a:r>
              <a:rPr lang="en-US" sz="2400" dirty="0">
                <a:solidFill>
                  <a:srgbClr val="002060"/>
                </a:solidFill>
                <a:latin typeface="Arial" panose="020B0604020202020204" pitchFamily="34" charset="0"/>
                <a:ea typeface="Calibri" panose="020F0502020204030204" pitchFamily="34" charset="0"/>
                <a:cs typeface="Arial" panose="020B0604020202020204" pitchFamily="34" charset="0"/>
              </a:rPr>
              <a:t> </a:t>
            </a:r>
          </a:p>
          <a:p>
            <a:pPr algn="just">
              <a:lnSpc>
                <a:spcPct val="150000"/>
              </a:lnSpc>
              <a:defRPr/>
            </a:pPr>
            <a:endParaRPr lang="en-US" sz="2400" kern="0" dirty="0">
              <a:solidFill>
                <a:srgbClr val="003366"/>
              </a:solidFill>
              <a:latin typeface="Calibri" panose="020F0502020204030204" pitchFamily="34" charset="0"/>
              <a:cs typeface="Calibri" panose="020F0502020204030204" pitchFamily="34" charset="0"/>
            </a:endParaRP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Development and upgrade of the IBR-2 instruments. Already now there are examples at JINR of more than 10-fold increase in efficiency;</a:t>
            </a:r>
          </a:p>
          <a:p>
            <a:pPr marL="341219" indent="-341219" algn="just">
              <a:lnSpc>
                <a:spcPct val="150000"/>
              </a:lnSpc>
              <a:buFont typeface="Wingdings" panose="05000000000000000000" pitchFamily="2" charset="2"/>
              <a:buChar char="Ø"/>
              <a:defRPr/>
            </a:pPr>
            <a:r>
              <a:rPr lang="en-US" sz="2400" kern="0" dirty="0">
                <a:solidFill>
                  <a:srgbClr val="003366"/>
                </a:solidFill>
                <a:latin typeface="Calibri" panose="020F0502020204030204" pitchFamily="34" charset="0"/>
                <a:cs typeface="Calibri" panose="020F0502020204030204" pitchFamily="34" charset="0"/>
              </a:rPr>
              <a:t>Startup of the IREN source at designed parameters; </a:t>
            </a:r>
          </a:p>
        </p:txBody>
      </p:sp>
      <p:sp>
        <p:nvSpPr>
          <p:cNvPr id="5" name="Объект 2"/>
          <p:cNvSpPr>
            <a:spLocks/>
          </p:cNvSpPr>
          <p:nvPr/>
        </p:nvSpPr>
        <p:spPr bwMode="auto">
          <a:xfrm>
            <a:off x="550169" y="271210"/>
            <a:ext cx="1044493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Condensed matter and neutron physics</a:t>
            </a:r>
          </a:p>
          <a:p>
            <a:pPr algn="ctr" eaLnBrk="1" hangingPunct="1">
              <a:buNone/>
              <a:defRPr/>
            </a:pPr>
            <a:r>
              <a:rPr lang="en-US" altLang="ru-RU" sz="2800" b="1" dirty="0">
                <a:solidFill>
                  <a:srgbClr val="C00000"/>
                </a:solidFill>
                <a:cs typeface="Arial" panose="020B0604020202020204" pitchFamily="34" charset="0"/>
              </a:rPr>
              <a:t> </a:t>
            </a:r>
            <a:endParaRPr lang="ru-RU" altLang="ru-RU" sz="2800" b="1" i="1" dirty="0">
              <a:solidFill>
                <a:srgbClr val="C00000"/>
              </a:solidFill>
              <a:cs typeface="Arial" panose="020B0604020202020204" pitchFamily="34" charset="0"/>
            </a:endParaRPr>
          </a:p>
        </p:txBody>
      </p:sp>
      <p:sp>
        <p:nvSpPr>
          <p:cNvPr id="2" name="TextBox 1">
            <a:extLst>
              <a:ext uri="{FF2B5EF4-FFF2-40B4-BE49-F238E27FC236}">
                <a16:creationId xmlns="" xmlns:a16="http://schemas.microsoft.com/office/drawing/2014/main" id="{841E36AC-60D5-4F83-ADB8-37FA15C19CE5}"/>
              </a:ext>
            </a:extLst>
          </p:cNvPr>
          <p:cNvSpPr txBox="1"/>
          <p:nvPr/>
        </p:nvSpPr>
        <p:spPr>
          <a:xfrm>
            <a:off x="6873803" y="1018376"/>
            <a:ext cx="5013398" cy="3785226"/>
          </a:xfrm>
          <a:prstGeom prst="rect">
            <a:avLst/>
          </a:prstGeom>
          <a:noFill/>
        </p:spPr>
        <p:txBody>
          <a:bodyPr wrap="square" lIns="90989" tIns="45509" rIns="90989" bIns="45509" rtlCol="0">
            <a:spAutoFit/>
          </a:bodyPr>
          <a:lstStyle/>
          <a:p>
            <a:pPr lvl="0" algn="just">
              <a:lnSpc>
                <a:spcPct val="150000"/>
              </a:lnSpc>
              <a:defRPr/>
            </a:pPr>
            <a:r>
              <a:rPr lang="en-US" sz="2400" b="1" u="sng" dirty="0">
                <a:solidFill>
                  <a:srgbClr val="002060"/>
                </a:solidFill>
                <a:latin typeface="Arial" panose="020B0604020202020204" pitchFamily="34" charset="0"/>
                <a:ea typeface="Calibri" panose="020F0502020204030204" pitchFamily="34" charset="0"/>
                <a:cs typeface="Arial" panose="020B0604020202020204" pitchFamily="34" charset="0"/>
              </a:rPr>
              <a:t>Long-term perspectives :</a:t>
            </a:r>
          </a:p>
          <a:p>
            <a:pPr marL="341219" indent="-341219" algn="just">
              <a:lnSpc>
                <a:spcPct val="150000"/>
              </a:lnSpc>
              <a:buFont typeface="Wingdings" panose="05000000000000000000" pitchFamily="2" charset="2"/>
              <a:buChar char="Ø"/>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a:p>
            <a:pPr marL="341219" indent="-341219" algn="just">
              <a:lnSpc>
                <a:spcPct val="150000"/>
              </a:lnSpc>
              <a:buFont typeface="Wingdings" panose="05000000000000000000" pitchFamily="2" charset="2"/>
              <a:buChar char="Ø"/>
              <a:defRPr/>
            </a:pP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new neutron source in order to replace IBR-2 after the end of its lifetime </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sym typeface="Symbol" panose="05050102010706020507" pitchFamily="18" charset="2"/>
              </a:rPr>
              <a:t></a:t>
            </a:r>
            <a:r>
              <a:rPr lang="en-US" sz="2400"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b="1" dirty="0" err="1">
                <a:solidFill>
                  <a:srgbClr val="002060"/>
                </a:solidFill>
                <a:latin typeface="Calibri" panose="020F0502020204030204" pitchFamily="34" charset="0"/>
                <a:ea typeface="Calibri" panose="020F0502020204030204" pitchFamily="34" charset="0"/>
                <a:cs typeface="Calibri" panose="020F0502020204030204" pitchFamily="34" charset="0"/>
              </a:rPr>
              <a:t>superbooster</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r>
              <a:rPr lang="en-US" sz="2400" b="1" dirty="0">
                <a:solidFill>
                  <a:srgbClr val="C00000"/>
                </a:solidFill>
                <a:latin typeface="Calibri" panose="020F0502020204030204" pitchFamily="34" charset="0"/>
                <a:ea typeface="Calibri" panose="020F0502020204030204" pitchFamily="34" charset="0"/>
                <a:cs typeface="Calibri" panose="020F0502020204030204" pitchFamily="34" charset="0"/>
              </a:rPr>
              <a:t>NEPTUN</a:t>
            </a:r>
            <a:r>
              <a:rPr lang="en-US" sz="2400" b="1" dirty="0">
                <a:solidFill>
                  <a:srgbClr val="002060"/>
                </a:solidFill>
                <a:latin typeface="Calibri" panose="020F0502020204030204" pitchFamily="34" charset="0"/>
                <a:ea typeface="Calibri" panose="020F0502020204030204" pitchFamily="34" charset="0"/>
                <a:cs typeface="Calibri" panose="020F0502020204030204" pitchFamily="34" charset="0"/>
              </a:rPr>
              <a:t> </a:t>
            </a:r>
            <a:endParaRPr lang="fr-FR" sz="2400" b="1"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marL="341219" indent="-341219" algn="just">
              <a:lnSpc>
                <a:spcPct val="150000"/>
              </a:lnSpc>
              <a:buFont typeface="Wingdings" panose="05000000000000000000" pitchFamily="2" charset="2"/>
              <a:buChar char="Ø"/>
              <a:defRPr/>
            </a:pPr>
            <a:endParaRPr lang="fr-FR" sz="2400" dirty="0">
              <a:solidFill>
                <a:srgbClr val="002060"/>
              </a:solidFill>
              <a:latin typeface="Calibri" panose="020F0502020204030204" pitchFamily="34" charset="0"/>
              <a:ea typeface="Calibri" panose="020F0502020204030204" pitchFamily="34" charset="0"/>
              <a:cs typeface="Calibri" panose="020F0502020204030204" pitchFamily="34" charset="0"/>
            </a:endParaRPr>
          </a:p>
          <a:p>
            <a:pPr algn="just">
              <a:lnSpc>
                <a:spcPct val="150000"/>
              </a:lnSpc>
              <a:defRPr/>
            </a:pPr>
            <a:endParaRPr lang="fr-FR" sz="2000" dirty="0">
              <a:solidFill>
                <a:srgbClr val="002060"/>
              </a:solidFill>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6833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963431" y="181891"/>
            <a:ext cx="9271000" cy="1392238"/>
          </a:xfrm>
          <a:solidFill>
            <a:schemeClr val="accent3">
              <a:lumMod val="20000"/>
              <a:lumOff val="80000"/>
            </a:schemeClr>
          </a:solidFill>
          <a:ln w="15875">
            <a:solidFill>
              <a:schemeClr val="accent3">
                <a:lumMod val="75000"/>
              </a:schemeClr>
            </a:solidFill>
          </a:ln>
        </p:spPr>
        <p:txBody>
          <a:bodyPr>
            <a:normAutofit fontScale="90000"/>
          </a:bodyPr>
          <a:lstStyle/>
          <a:p>
            <a:pPr lvl="0"/>
            <a:r>
              <a:rPr lang="en-US" dirty="0"/>
              <a:t/>
            </a:r>
            <a:br>
              <a:rPr lang="en-US" dirty="0"/>
            </a:br>
            <a:r>
              <a:rPr lang="en-US" sz="4000" dirty="0">
                <a:solidFill>
                  <a:srgbClr val="003366"/>
                </a:solidFill>
                <a:effectLst>
                  <a:outerShdw blurRad="38100" dist="38100" dir="2700000" algn="tl">
                    <a:srgbClr val="000000">
                      <a:alpha val="43137"/>
                    </a:srgbClr>
                  </a:outerShdw>
                </a:effectLst>
              </a:rPr>
              <a:t>Thematical sub-groups cover core research areas of the JINR scientific program </a:t>
            </a:r>
            <a:r>
              <a:rPr lang="de-DE" dirty="0"/>
              <a:t/>
            </a:r>
            <a:br>
              <a:rPr lang="de-DE" dirty="0"/>
            </a:br>
            <a:endParaRPr lang="de-DE" dirty="0">
              <a:solidFill>
                <a:schemeClr val="tx2"/>
              </a:solidFill>
            </a:endParaRPr>
          </a:p>
        </p:txBody>
      </p:sp>
      <p:sp>
        <p:nvSpPr>
          <p:cNvPr id="3" name="Inhaltsplatzhalter 2"/>
          <p:cNvSpPr>
            <a:spLocks noGrp="1"/>
          </p:cNvSpPr>
          <p:nvPr>
            <p:ph idx="4294967295"/>
          </p:nvPr>
        </p:nvSpPr>
        <p:spPr>
          <a:xfrm>
            <a:off x="0" y="1125538"/>
            <a:ext cx="8229600" cy="2187575"/>
          </a:xfrm>
        </p:spPr>
        <p:txBody>
          <a:bodyPr>
            <a:normAutofit/>
          </a:bodyPr>
          <a:lstStyle/>
          <a:p>
            <a:pPr marL="0" indent="0" algn="just">
              <a:lnSpc>
                <a:spcPct val="115000"/>
              </a:lnSpc>
              <a:spcAft>
                <a:spcPts val="600"/>
              </a:spcAft>
              <a:buNone/>
            </a:pPr>
            <a:r>
              <a:rPr lang="en-US" dirty="0"/>
              <a:t> </a:t>
            </a:r>
            <a:endParaRPr lang="de-DE" dirty="0"/>
          </a:p>
        </p:txBody>
      </p:sp>
      <p:sp>
        <p:nvSpPr>
          <p:cNvPr id="5" name="Rechteck 4"/>
          <p:cNvSpPr/>
          <p:nvPr/>
        </p:nvSpPr>
        <p:spPr>
          <a:xfrm>
            <a:off x="691501" y="1870292"/>
            <a:ext cx="10484453" cy="3862170"/>
          </a:xfrm>
          <a:prstGeom prst="rect">
            <a:avLst/>
          </a:prstGeom>
          <a:solidFill>
            <a:srgbClr val="FFFFCC"/>
          </a:solidFill>
          <a:ln w="15875">
            <a:solidFill>
              <a:srgbClr val="7030A0"/>
            </a:solidFill>
          </a:ln>
        </p:spPr>
        <p:txBody>
          <a:bodyPr wrap="square" lIns="90989" tIns="45509" rIns="90989" bIns="45509">
            <a:spAutoFit/>
          </a:bodyPr>
          <a:lstStyle/>
          <a:p>
            <a:pPr marL="341219" indent="-341219">
              <a:lnSpc>
                <a:spcPct val="125000"/>
              </a:lnSpc>
              <a:buFont typeface="+mj-lt"/>
              <a:buAutoNum type="arabicPeriod"/>
            </a:pPr>
            <a:r>
              <a:rPr lang="en-GB" sz="2800" dirty="0">
                <a:solidFill>
                  <a:srgbClr val="0070C0"/>
                </a:solidFill>
                <a:effectLst>
                  <a:outerShdw blurRad="38100" dist="38100" dir="2700000" algn="tl">
                    <a:srgbClr val="000000">
                      <a:alpha val="43137"/>
                    </a:srgbClr>
                  </a:outerShdw>
                </a:effectLst>
                <a:ea typeface="MS Mincho"/>
              </a:rPr>
              <a:t>Nuclear Physics</a:t>
            </a:r>
            <a:r>
              <a:rPr lang="en-US" sz="2800" dirty="0">
                <a:solidFill>
                  <a:srgbClr val="0070C0"/>
                </a:solidFill>
                <a:effectLst>
                  <a:outerShdw blurRad="38100" dist="38100" dir="2700000" algn="tl">
                    <a:srgbClr val="000000">
                      <a:alpha val="43137"/>
                    </a:srgbClr>
                  </a:outerShdw>
                </a:effectLst>
                <a:ea typeface="MS Mincho"/>
              </a:rPr>
              <a:t> at low and intermediate energies.</a:t>
            </a:r>
            <a:endParaRPr lang="de-DE" sz="2800" dirty="0">
              <a:solidFill>
                <a:srgbClr val="0070C0"/>
              </a:solidFill>
              <a:effectLst>
                <a:outerShdw blurRad="38100" dist="38100" dir="2700000" algn="tl">
                  <a:srgbClr val="000000">
                    <a:alpha val="43137"/>
                  </a:srgbClr>
                </a:outerShdw>
              </a:effectLst>
            </a:endParaRPr>
          </a:p>
          <a:p>
            <a:pPr marL="341219" indent="-341219">
              <a:lnSpc>
                <a:spcPct val="125000"/>
              </a:lnSpc>
              <a:buFont typeface="+mj-lt"/>
              <a:buAutoNum type="arabicPeriod"/>
            </a:pPr>
            <a:r>
              <a:rPr lang="en-GB" sz="2800" dirty="0">
                <a:solidFill>
                  <a:srgbClr val="0070C0"/>
                </a:solidFill>
                <a:effectLst>
                  <a:outerShdw blurRad="38100" dist="38100" dir="2700000" algn="tl">
                    <a:srgbClr val="000000">
                      <a:alpha val="43137"/>
                    </a:srgbClr>
                  </a:outerShdw>
                </a:effectLst>
                <a:ea typeface="MS Mincho"/>
              </a:rPr>
              <a:t>Particle, High-Energy and Neutrino  Physics.</a:t>
            </a:r>
          </a:p>
          <a:p>
            <a:pPr marL="341219" indent="-341219">
              <a:lnSpc>
                <a:spcPct val="125000"/>
              </a:lnSpc>
              <a:buFont typeface="+mj-lt"/>
              <a:buAutoNum type="arabicPeriod"/>
            </a:pPr>
            <a:r>
              <a:rPr lang="en-US" sz="2800" dirty="0">
                <a:solidFill>
                  <a:srgbClr val="0070C0"/>
                </a:solidFill>
                <a:effectLst>
                  <a:outerShdw blurRad="38100" dist="38100" dir="2700000" algn="tl">
                    <a:srgbClr val="000000">
                      <a:alpha val="43137"/>
                    </a:srgbClr>
                  </a:outerShdw>
                </a:effectLst>
                <a:ea typeface="MS Mincho"/>
              </a:rPr>
              <a:t>Relativistic </a:t>
            </a:r>
            <a:r>
              <a:rPr lang="en-GB" sz="2800" dirty="0">
                <a:solidFill>
                  <a:srgbClr val="0070C0"/>
                </a:solidFill>
                <a:effectLst>
                  <a:outerShdw blurRad="38100" dist="38100" dir="2700000" algn="tl">
                    <a:srgbClr val="000000">
                      <a:alpha val="43137"/>
                    </a:srgbClr>
                  </a:outerShdw>
                </a:effectLst>
                <a:ea typeface="MS Mincho"/>
              </a:rPr>
              <a:t>Heavy-Ion </a:t>
            </a:r>
            <a:r>
              <a:rPr lang="en-US" sz="2400" dirty="0">
                <a:solidFill>
                  <a:srgbClr val="0070C0"/>
                </a:solidFill>
                <a:effectLst>
                  <a:outerShdw blurRad="38100" dist="38100" dir="2700000" algn="tl">
                    <a:srgbClr val="000000">
                      <a:alpha val="43137"/>
                    </a:srgbClr>
                  </a:outerShdw>
                </a:effectLst>
                <a:ea typeface="MS Mincho"/>
              </a:rPr>
              <a:t>and </a:t>
            </a:r>
            <a:r>
              <a:rPr lang="en-US" sz="2800" dirty="0">
                <a:solidFill>
                  <a:srgbClr val="0070C0"/>
                </a:solidFill>
                <a:effectLst>
                  <a:outerShdw blurRad="38100" dist="38100" dir="2700000" algn="tl">
                    <a:srgbClr val="000000">
                      <a:alpha val="43137"/>
                    </a:srgbClr>
                  </a:outerShdw>
                </a:effectLst>
                <a:ea typeface="MS Mincho"/>
              </a:rPr>
              <a:t>SPIN</a:t>
            </a:r>
            <a:r>
              <a:rPr lang="en-US" sz="2400" dirty="0">
                <a:solidFill>
                  <a:srgbClr val="0070C0"/>
                </a:solidFill>
                <a:effectLst>
                  <a:outerShdw blurRad="38100" dist="38100" dir="2700000" algn="tl">
                    <a:srgbClr val="000000">
                      <a:alpha val="43137"/>
                    </a:srgbClr>
                  </a:outerShdw>
                </a:effectLst>
                <a:ea typeface="MS Mincho"/>
              </a:rPr>
              <a:t> </a:t>
            </a:r>
            <a:r>
              <a:rPr lang="en-GB" sz="2800" dirty="0">
                <a:solidFill>
                  <a:srgbClr val="0070C0"/>
                </a:solidFill>
                <a:effectLst>
                  <a:outerShdw blurRad="38100" dist="38100" dir="2700000" algn="tl">
                    <a:srgbClr val="000000">
                      <a:alpha val="43137"/>
                    </a:srgbClr>
                  </a:outerShdw>
                </a:effectLst>
                <a:ea typeface="MS Mincho"/>
              </a:rPr>
              <a:t>Physics.</a:t>
            </a:r>
            <a:endParaRPr lang="de-DE" sz="2800" dirty="0">
              <a:solidFill>
                <a:srgbClr val="0070C0"/>
              </a:solidFill>
              <a:effectLst>
                <a:outerShdw blurRad="38100" dist="38100" dir="2700000" algn="tl">
                  <a:srgbClr val="000000">
                    <a:alpha val="43137"/>
                  </a:srgbClr>
                </a:outerShdw>
              </a:effectLst>
            </a:endParaRPr>
          </a:p>
          <a:p>
            <a:pPr marL="341219" indent="-341219">
              <a:lnSpc>
                <a:spcPct val="125000"/>
              </a:lnSpc>
              <a:buFont typeface="+mj-lt"/>
              <a:buAutoNum type="arabicPeriod"/>
            </a:pPr>
            <a:r>
              <a:rPr lang="en-US" sz="2800" dirty="0">
                <a:solidFill>
                  <a:srgbClr val="0070C0"/>
                </a:solidFill>
                <a:effectLst>
                  <a:outerShdw blurRad="38100" dist="38100" dir="2700000" algn="tl">
                    <a:srgbClr val="000000">
                      <a:alpha val="43137"/>
                    </a:srgbClr>
                  </a:outerShdw>
                </a:effectLst>
                <a:ea typeface="MS Mincho"/>
              </a:rPr>
              <a:t>Condensed Matter and Neutron Nuclear Physics.</a:t>
            </a:r>
          </a:p>
          <a:p>
            <a:pPr marL="341219" indent="-341219">
              <a:lnSpc>
                <a:spcPct val="125000"/>
              </a:lnSpc>
              <a:buFont typeface="+mj-lt"/>
              <a:buAutoNum type="arabicPeriod"/>
            </a:pPr>
            <a:r>
              <a:rPr lang="en-GB" sz="2800" dirty="0">
                <a:solidFill>
                  <a:srgbClr val="0070C0"/>
                </a:solidFill>
                <a:effectLst>
                  <a:outerShdw blurRad="38100" dist="38100" dir="2700000" algn="tl">
                    <a:srgbClr val="000000">
                      <a:alpha val="43137"/>
                    </a:srgbClr>
                  </a:outerShdw>
                </a:effectLst>
                <a:ea typeface="MS Mincho"/>
              </a:rPr>
              <a:t>Theoretical Physics.</a:t>
            </a:r>
          </a:p>
          <a:p>
            <a:pPr marL="341219" indent="-341219">
              <a:lnSpc>
                <a:spcPct val="125000"/>
              </a:lnSpc>
              <a:buFont typeface="+mj-lt"/>
              <a:buAutoNum type="arabicPeriod"/>
            </a:pPr>
            <a:r>
              <a:rPr lang="en-GB" sz="2800" dirty="0">
                <a:solidFill>
                  <a:srgbClr val="0070C0"/>
                </a:solidFill>
                <a:effectLst>
                  <a:outerShdw blurRad="38100" dist="38100" dir="2700000" algn="tl">
                    <a:srgbClr val="000000">
                      <a:alpha val="43137"/>
                    </a:srgbClr>
                  </a:outerShdw>
                </a:effectLst>
                <a:ea typeface="MS Mincho"/>
              </a:rPr>
              <a:t>Radio- and Astrobiology.</a:t>
            </a:r>
          </a:p>
          <a:p>
            <a:pPr marL="341219" indent="-341219">
              <a:lnSpc>
                <a:spcPct val="125000"/>
              </a:lnSpc>
              <a:buFont typeface="+mj-lt"/>
              <a:buAutoNum type="arabicPeriod"/>
            </a:pPr>
            <a:r>
              <a:rPr lang="en-GB" sz="2800" dirty="0">
                <a:solidFill>
                  <a:srgbClr val="0070C0"/>
                </a:solidFill>
                <a:effectLst>
                  <a:outerShdw blurRad="38100" dist="38100" dir="2700000" algn="tl">
                    <a:srgbClr val="000000">
                      <a:alpha val="43137"/>
                    </a:srgbClr>
                  </a:outerShdw>
                </a:effectLst>
                <a:ea typeface="MS Mincho"/>
              </a:rPr>
              <a:t>Information Technologies and High Performance Computing</a:t>
            </a:r>
            <a:r>
              <a:rPr lang="en-GB" sz="2800" dirty="0">
                <a:solidFill>
                  <a:srgbClr val="1F497D"/>
                </a:solidFill>
                <a:ea typeface="MS Mincho"/>
              </a:rPr>
              <a:t>.</a:t>
            </a:r>
            <a:endParaRPr lang="en-GB" sz="2800" dirty="0">
              <a:solidFill>
                <a:srgbClr val="1F497D"/>
              </a:solidFill>
              <a:ea typeface="MS Mincho"/>
              <a:cs typeface="Times New Roman"/>
            </a:endParaRPr>
          </a:p>
        </p:txBody>
      </p:sp>
      <p:sp>
        <p:nvSpPr>
          <p:cNvPr id="4" name="Rectangle 31"/>
          <p:cNvSpPr>
            <a:spLocks noChangeArrowheads="1"/>
          </p:cNvSpPr>
          <p:nvPr/>
        </p:nvSpPr>
        <p:spPr bwMode="auto">
          <a:xfrm>
            <a:off x="1676469" y="-32032"/>
            <a:ext cx="183820" cy="36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989" tIns="45509" rIns="90989" bIns="45509" numCol="1" anchor="ctr" anchorCtr="0" compatLnSpc="1">
            <a:prstTxWarp prst="textNoShape">
              <a:avLst/>
            </a:prstTxWarp>
            <a:spAutoFit/>
          </a:bodyPr>
          <a:lstStyle/>
          <a:p>
            <a:endParaRPr lang="ru-RU">
              <a:solidFill>
                <a:prstClr val="black"/>
              </a:solidFill>
            </a:endParaRPr>
          </a:p>
        </p:txBody>
      </p:sp>
      <p:sp>
        <p:nvSpPr>
          <p:cNvPr id="6" name="Textfeld 5"/>
          <p:cNvSpPr txBox="1"/>
          <p:nvPr/>
        </p:nvSpPr>
        <p:spPr>
          <a:xfrm>
            <a:off x="5638871" y="6172217"/>
            <a:ext cx="183820" cy="368906"/>
          </a:xfrm>
          <a:prstGeom prst="rect">
            <a:avLst/>
          </a:prstGeom>
          <a:noFill/>
        </p:spPr>
        <p:txBody>
          <a:bodyPr wrap="none" lIns="90989" tIns="45509" rIns="90989" bIns="45509" rtlCol="0">
            <a:spAutoFit/>
          </a:bodyPr>
          <a:lstStyle/>
          <a:p>
            <a:endParaRPr lang="de-DE" dirty="0">
              <a:solidFill>
                <a:prstClr val="black"/>
              </a:solidFill>
            </a:endParaRPr>
          </a:p>
        </p:txBody>
      </p:sp>
      <p:sp>
        <p:nvSpPr>
          <p:cNvPr id="37" name="TextBox 36">
            <a:extLst>
              <a:ext uri="{FF2B5EF4-FFF2-40B4-BE49-F238E27FC236}">
                <a16:creationId xmlns="" xmlns:a16="http://schemas.microsoft.com/office/drawing/2014/main" id="{81714FE9-742F-4850-97B2-8FE179AADCAA}"/>
              </a:ext>
            </a:extLst>
          </p:cNvPr>
          <p:cNvSpPr txBox="1"/>
          <p:nvPr/>
        </p:nvSpPr>
        <p:spPr>
          <a:xfrm>
            <a:off x="156384" y="5893912"/>
            <a:ext cx="11554688" cy="399683"/>
          </a:xfrm>
          <a:prstGeom prst="rect">
            <a:avLst/>
          </a:prstGeom>
          <a:noFill/>
        </p:spPr>
        <p:txBody>
          <a:bodyPr wrap="none" lIns="90989" tIns="45509" rIns="90989" bIns="45509" rtlCol="0">
            <a:spAutoFit/>
          </a:bodyPr>
          <a:lstStyle/>
          <a:p>
            <a:r>
              <a:rPr lang="en-US"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Members of the sub-groups – outstanding experts from JINR, member states and world science community</a:t>
            </a:r>
            <a:endParaRPr lang="ru-RU" sz="2000" b="1" dirty="0">
              <a:solidFill>
                <a:srgbClr val="FFFF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pic>
        <p:nvPicPr>
          <p:cNvPr id="38" name="Рисунок 3"/>
          <p:cNvPicPr>
            <a:picLocks noChangeAspect="1"/>
          </p:cNvPicPr>
          <p:nvPr/>
        </p:nvPicPr>
        <p:blipFill>
          <a:blip r:embed="rId2" cstate="print">
            <a:duotone>
              <a:schemeClr val="bg2">
                <a:shade val="45000"/>
                <a:satMod val="135000"/>
              </a:schemeClr>
              <a:prstClr val="white"/>
            </a:duotone>
            <a:lum bright="40000" contrast="2000"/>
          </a:blip>
          <a:stretch>
            <a:fillRect/>
          </a:stretch>
        </p:blipFill>
        <p:spPr>
          <a:xfrm>
            <a:off x="10234431" y="318623"/>
            <a:ext cx="1812712" cy="1200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1163309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500" fill="hold"/>
                                        <p:tgtEl>
                                          <p:spTgt spid="37"/>
                                        </p:tgtEl>
                                        <p:attrNameLst>
                                          <p:attrName>ppt_x</p:attrName>
                                        </p:attrNameLst>
                                      </p:cBhvr>
                                      <p:tavLst>
                                        <p:tav tm="0">
                                          <p:val>
                                            <p:strVal val="#ppt_x"/>
                                          </p:val>
                                        </p:tav>
                                        <p:tav tm="100000">
                                          <p:val>
                                            <p:strVal val="#ppt_x"/>
                                          </p:val>
                                        </p:tav>
                                      </p:tavLst>
                                    </p:anim>
                                    <p:anim calcmode="lin" valueType="num">
                                      <p:cBhvr additive="base">
                                        <p:cTn id="8"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Номер слайда 1"/>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40</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229" y="2889873"/>
            <a:ext cx="5353050" cy="34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241" y="200722"/>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435822"/>
            <a:ext cx="8853853" cy="2186965"/>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Theoretical Physics</a:t>
            </a:r>
          </a:p>
          <a:p>
            <a:endParaRPr lang="en-US" sz="3600" b="1" kern="0" dirty="0">
              <a:solidFill>
                <a:srgbClr val="FFFF00"/>
              </a:solidFill>
            </a:endParaRPr>
          </a:p>
          <a:p>
            <a:endParaRPr lang="en-US" sz="3600" b="1" kern="0" dirty="0">
              <a:solidFill>
                <a:srgbClr val="FFFF00"/>
              </a:solidFill>
            </a:endParaRPr>
          </a:p>
          <a:p>
            <a:r>
              <a:rPr lang="en-US" sz="2800" b="1" kern="0" dirty="0">
                <a:solidFill>
                  <a:schemeClr val="bg1"/>
                </a:solidFill>
              </a:rPr>
              <a:t>R. </a:t>
            </a:r>
            <a:r>
              <a:rPr lang="en-US" sz="2800" b="1" kern="0" dirty="0" err="1">
                <a:solidFill>
                  <a:schemeClr val="bg1"/>
                </a:solidFill>
              </a:rPr>
              <a:t>Jolos</a:t>
            </a:r>
            <a:r>
              <a:rPr lang="en-US" sz="2800" b="1" kern="0" dirty="0">
                <a:solidFill>
                  <a:schemeClr val="bg1"/>
                </a:solidFill>
              </a:rPr>
              <a:t>, D. </a:t>
            </a:r>
            <a:r>
              <a:rPr lang="en-US" sz="2800" b="1" kern="0" dirty="0" err="1">
                <a:solidFill>
                  <a:schemeClr val="bg1"/>
                </a:solidFill>
              </a:rPr>
              <a:t>Kazakov</a:t>
            </a:r>
            <a:r>
              <a:rPr lang="en-US" sz="2800" b="1" kern="0" dirty="0">
                <a:solidFill>
                  <a:schemeClr val="bg1"/>
                </a:solidFill>
              </a:rPr>
              <a:t>, S. </a:t>
            </a:r>
            <a:r>
              <a:rPr lang="en-US" sz="2800" b="1" kern="0" dirty="0" err="1">
                <a:solidFill>
                  <a:schemeClr val="bg1"/>
                </a:solidFill>
              </a:rPr>
              <a:t>Nedelko</a:t>
            </a:r>
            <a:endParaRPr lang="ru-RU" sz="2800" b="1" kern="0" dirty="0">
              <a:solidFill>
                <a:schemeClr val="bg1"/>
              </a:solidFill>
            </a:endParaRPr>
          </a:p>
        </p:txBody>
      </p:sp>
    </p:spTree>
    <p:extLst>
      <p:ext uri="{BB962C8B-B14F-4D97-AF65-F5344CB8AC3E}">
        <p14:creationId xmlns:p14="http://schemas.microsoft.com/office/powerpoint/2010/main" val="11554252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Прямоугольник 19"/>
          <p:cNvSpPr/>
          <p:nvPr/>
        </p:nvSpPr>
        <p:spPr>
          <a:xfrm>
            <a:off x="1866900" y="500042"/>
            <a:ext cx="8496300" cy="6091258"/>
          </a:xfrm>
          <a:prstGeom prst="rect">
            <a:avLst/>
          </a:prstGeom>
          <a:gradFill flip="none" rotWithShape="1">
            <a:gsLst>
              <a:gs pos="0">
                <a:schemeClr val="accent1">
                  <a:lumMod val="20000"/>
                  <a:lumOff val="80000"/>
                </a:schemeClr>
              </a:gs>
              <a:gs pos="53000">
                <a:srgbClr val="D4DEFF"/>
              </a:gs>
              <a:gs pos="83000">
                <a:srgbClr val="D4DEFF"/>
              </a:gs>
              <a:gs pos="100000">
                <a:srgbClr val="96AB94"/>
              </a:gs>
            </a:gsLst>
            <a:lin ang="5400000" scaled="1"/>
            <a:tileRect/>
          </a:gradFill>
          <a:ln w="127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 name="TextBox 3"/>
          <p:cNvSpPr txBox="1"/>
          <p:nvPr/>
        </p:nvSpPr>
        <p:spPr>
          <a:xfrm>
            <a:off x="1524000" y="99932"/>
            <a:ext cx="9144000" cy="400110"/>
          </a:xfrm>
          <a:prstGeom prst="rect">
            <a:avLst/>
          </a:prstGeom>
          <a:noFill/>
        </p:spPr>
        <p:txBody>
          <a:bodyPr wrap="square" rtlCol="0">
            <a:spAutoFit/>
          </a:bodyPr>
          <a:lstStyle/>
          <a:p>
            <a:pPr algn="ctr"/>
            <a:r>
              <a:rPr lang="en-US" sz="2000" b="1" dirty="0">
                <a:solidFill>
                  <a:schemeClr val="bg1"/>
                </a:solidFill>
                <a:effectLst>
                  <a:outerShdw blurRad="38100" dist="38100" dir="2700000" algn="tl">
                    <a:srgbClr val="000000">
                      <a:alpha val="43137"/>
                    </a:srgbClr>
                  </a:outerShdw>
                </a:effectLst>
              </a:rPr>
              <a:t>THEORETICAL PHYSICS</a:t>
            </a:r>
            <a:endParaRPr lang="ru-RU" sz="2000" b="1" dirty="0">
              <a:solidFill>
                <a:schemeClr val="bg1"/>
              </a:solidFill>
              <a:effectLst>
                <a:outerShdw blurRad="38100" dist="38100" dir="2700000" algn="tl">
                  <a:srgbClr val="000000">
                    <a:alpha val="43137"/>
                  </a:srgbClr>
                </a:outerShdw>
              </a:effectLst>
            </a:endParaRPr>
          </a:p>
        </p:txBody>
      </p:sp>
      <p:sp>
        <p:nvSpPr>
          <p:cNvPr id="18" name="TextBox 17"/>
          <p:cNvSpPr txBox="1"/>
          <p:nvPr/>
        </p:nvSpPr>
        <p:spPr>
          <a:xfrm>
            <a:off x="1866900" y="500042"/>
            <a:ext cx="8458200" cy="6740307"/>
          </a:xfrm>
          <a:prstGeom prst="rect">
            <a:avLst/>
          </a:prstGeom>
          <a:noFill/>
        </p:spPr>
        <p:txBody>
          <a:bodyPr wrap="square" rtlCol="0">
            <a:spAutoFit/>
          </a:bodyPr>
          <a:lstStyle/>
          <a:p>
            <a:pPr algn="just"/>
            <a:r>
              <a:rPr lang="en-US" dirty="0"/>
              <a:t>As one of the largest centers, the BLTP will act as a “generator” of interdisciplinary studies and international cooperation, thus </a:t>
            </a:r>
            <a:r>
              <a:rPr lang="en-US" dirty="0">
                <a:solidFill>
                  <a:srgbClr val="FF0000"/>
                </a:solidFill>
              </a:rPr>
              <a:t>determining the global scientific agenda</a:t>
            </a:r>
            <a:r>
              <a:rPr lang="en-US" dirty="0">
                <a:solidFill>
                  <a:srgbClr val="0000CC"/>
                </a:solidFill>
              </a:rPr>
              <a:t> </a:t>
            </a:r>
            <a:r>
              <a:rPr lang="en-US" dirty="0"/>
              <a:t>of both theoretical and experimental researches.</a:t>
            </a:r>
          </a:p>
          <a:p>
            <a:pPr algn="just"/>
            <a:endParaRPr lang="en-GB" dirty="0"/>
          </a:p>
          <a:p>
            <a:pPr algn="just"/>
            <a:r>
              <a:rPr lang="en-GB" dirty="0" smtClean="0"/>
              <a:t>BLTP </a:t>
            </a:r>
            <a:r>
              <a:rPr lang="en-GB" dirty="0"/>
              <a:t>has an expertise in a wide range of areas related to the </a:t>
            </a:r>
            <a:r>
              <a:rPr lang="en-GB" dirty="0">
                <a:solidFill>
                  <a:srgbClr val="FF0000"/>
                </a:solidFill>
              </a:rPr>
              <a:t>theory of fundamental interactions</a:t>
            </a:r>
            <a:r>
              <a:rPr lang="en-GB" dirty="0"/>
              <a:t>,</a:t>
            </a:r>
            <a:r>
              <a:rPr lang="en-GB" dirty="0">
                <a:solidFill>
                  <a:srgbClr val="FF0000"/>
                </a:solidFill>
              </a:rPr>
              <a:t> </a:t>
            </a:r>
            <a:r>
              <a:rPr lang="en-GB" dirty="0">
                <a:solidFill>
                  <a:srgbClr val="0000CC"/>
                </a:solidFill>
              </a:rPr>
              <a:t>nuclear theory</a:t>
            </a:r>
            <a:r>
              <a:rPr lang="en-GB" dirty="0"/>
              <a:t>,</a:t>
            </a:r>
            <a:r>
              <a:rPr lang="en-GB" dirty="0">
                <a:solidFill>
                  <a:srgbClr val="FF0000"/>
                </a:solidFill>
              </a:rPr>
              <a:t> condensed matter physics </a:t>
            </a:r>
            <a:r>
              <a:rPr lang="en-GB" dirty="0"/>
              <a:t>and</a:t>
            </a:r>
            <a:r>
              <a:rPr lang="en-GB" dirty="0">
                <a:solidFill>
                  <a:srgbClr val="0000CC"/>
                </a:solidFill>
              </a:rPr>
              <a:t> modern mathematical physics</a:t>
            </a:r>
            <a:r>
              <a:rPr lang="en-GB" dirty="0"/>
              <a:t>. </a:t>
            </a:r>
            <a:endParaRPr lang="en-US" dirty="0"/>
          </a:p>
          <a:p>
            <a:pPr algn="just"/>
            <a:endParaRPr lang="en-GB" dirty="0"/>
          </a:p>
          <a:p>
            <a:pPr algn="just"/>
            <a:r>
              <a:rPr lang="en-GB" dirty="0"/>
              <a:t>Scientific and organizational policy of the Laboratory relies on </a:t>
            </a:r>
            <a:r>
              <a:rPr lang="en-GB" dirty="0">
                <a:solidFill>
                  <a:srgbClr val="0000CC"/>
                </a:solidFill>
              </a:rPr>
              <a:t>multidisciplinary theoretical physics</a:t>
            </a:r>
            <a:r>
              <a:rPr lang="en-GB" dirty="0"/>
              <a:t> on the basis of advanced mathematics, support of the JINR experimental program, strengthening of the scientific brainpower through the </a:t>
            </a:r>
            <a:r>
              <a:rPr lang="en-GB" dirty="0">
                <a:solidFill>
                  <a:srgbClr val="FF0000"/>
                </a:solidFill>
              </a:rPr>
              <a:t>interplay of research and education</a:t>
            </a:r>
            <a:r>
              <a:rPr lang="en-GB" dirty="0"/>
              <a:t>.</a:t>
            </a:r>
          </a:p>
          <a:p>
            <a:pPr algn="just"/>
            <a:r>
              <a:rPr lang="en-US" smtClean="0"/>
              <a:t> </a:t>
            </a:r>
          </a:p>
          <a:p>
            <a:pPr algn="just"/>
            <a:r>
              <a:rPr lang="en-US" smtClean="0"/>
              <a:t>T</a:t>
            </a:r>
            <a:r>
              <a:rPr lang="en-GB" dirty="0"/>
              <a:t>he strategy of development of theoretical physics at JINR will be based on studies of the coherent set of fundamental problems at the frontiers of modern physics defined by the current and future </a:t>
            </a:r>
            <a:r>
              <a:rPr lang="en-GB" dirty="0">
                <a:solidFill>
                  <a:srgbClr val="FF0000"/>
                </a:solidFill>
              </a:rPr>
              <a:t>experimental program of JINR</a:t>
            </a:r>
            <a:r>
              <a:rPr lang="en-GB" dirty="0">
                <a:solidFill>
                  <a:srgbClr val="0000CC"/>
                </a:solidFill>
              </a:rPr>
              <a:t> </a:t>
            </a:r>
            <a:r>
              <a:rPr lang="en-GB" dirty="0"/>
              <a:t>as well as its own, </a:t>
            </a:r>
            <a:r>
              <a:rPr lang="en-GB" dirty="0">
                <a:solidFill>
                  <a:srgbClr val="0000CC"/>
                </a:solidFill>
              </a:rPr>
              <a:t>purely theoretical, priorities</a:t>
            </a:r>
            <a:r>
              <a:rPr lang="en-GB" dirty="0"/>
              <a:t>.</a:t>
            </a:r>
          </a:p>
          <a:p>
            <a:pPr algn="just"/>
            <a:endParaRPr lang="en-GB" dirty="0" smtClean="0"/>
          </a:p>
          <a:p>
            <a:pPr algn="just"/>
            <a:r>
              <a:rPr lang="en-GB" dirty="0" smtClean="0"/>
              <a:t>Respectively</a:t>
            </a:r>
            <a:r>
              <a:rPr lang="en-GB" dirty="0"/>
              <a:t>, the main objective of theoretical research will be not only a high-grade support of in-home and world-wide experimental program of JINR but also securing the predictive power of </a:t>
            </a:r>
            <a:r>
              <a:rPr lang="en-GB" dirty="0">
                <a:solidFill>
                  <a:srgbClr val="FF0000"/>
                </a:solidFill>
              </a:rPr>
              <a:t>JINR scientific potential</a:t>
            </a:r>
            <a:r>
              <a:rPr lang="en-GB" dirty="0">
                <a:solidFill>
                  <a:srgbClr val="0000CC"/>
                </a:solidFill>
              </a:rPr>
              <a:t> </a:t>
            </a:r>
            <a:r>
              <a:rPr lang="en-GB" dirty="0"/>
              <a:t>in whole, and high level of </a:t>
            </a:r>
            <a:r>
              <a:rPr lang="en-US" dirty="0">
                <a:solidFill>
                  <a:srgbClr val="0000CC"/>
                </a:solidFill>
              </a:rPr>
              <a:t>receptivity of JINR </a:t>
            </a:r>
            <a:r>
              <a:rPr lang="en-US" dirty="0"/>
              <a:t>to new worldwide trends in fundamental physics.</a:t>
            </a:r>
          </a:p>
          <a:p>
            <a:pPr algn="just"/>
            <a:endParaRPr lang="en-US" dirty="0"/>
          </a:p>
          <a:p>
            <a:pPr algn="just"/>
            <a:endParaRPr lang="en-GB" dirty="0"/>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Прямоугольник 18"/>
          <p:cNvSpPr/>
          <p:nvPr/>
        </p:nvSpPr>
        <p:spPr>
          <a:xfrm>
            <a:off x="6238876" y="6086492"/>
            <a:ext cx="4286280" cy="642942"/>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7" name="Прямоугольник 16"/>
          <p:cNvSpPr/>
          <p:nvPr/>
        </p:nvSpPr>
        <p:spPr>
          <a:xfrm>
            <a:off x="6238876" y="4514856"/>
            <a:ext cx="4286280" cy="1285884"/>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6" name="Прямоугольник 15"/>
          <p:cNvSpPr/>
          <p:nvPr/>
        </p:nvSpPr>
        <p:spPr>
          <a:xfrm>
            <a:off x="1666844" y="4872046"/>
            <a:ext cx="4429156" cy="1857388"/>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5" name="Прямоугольник 14"/>
          <p:cNvSpPr/>
          <p:nvPr/>
        </p:nvSpPr>
        <p:spPr>
          <a:xfrm>
            <a:off x="6238876" y="1014394"/>
            <a:ext cx="4286280" cy="3071834"/>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4" name="Прямоугольник 13"/>
          <p:cNvSpPr/>
          <p:nvPr/>
        </p:nvSpPr>
        <p:spPr>
          <a:xfrm>
            <a:off x="1666844" y="1014394"/>
            <a:ext cx="4429156" cy="3429024"/>
          </a:xfrm>
          <a:prstGeom prst="rect">
            <a:avLst/>
          </a:prstGeom>
          <a:solidFill>
            <a:schemeClr val="bg1">
              <a:lumMod val="95000"/>
            </a:schemeClr>
          </a:solidFill>
          <a:ln w="1270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ru-RU">
              <a:solidFill>
                <a:prstClr val="white"/>
              </a:solidFill>
              <a:latin typeface="Calibri"/>
            </a:endParaRPr>
          </a:p>
        </p:txBody>
      </p:sp>
      <p:sp>
        <p:nvSpPr>
          <p:cNvPr id="10" name="TextBox 9"/>
          <p:cNvSpPr txBox="1"/>
          <p:nvPr/>
        </p:nvSpPr>
        <p:spPr>
          <a:xfrm>
            <a:off x="1666844" y="565433"/>
            <a:ext cx="4429156" cy="3877985"/>
          </a:xfrm>
          <a:prstGeom prst="rect">
            <a:avLst/>
          </a:prstGeom>
          <a:noFill/>
        </p:spPr>
        <p:txBody>
          <a:bodyPr wrap="square" rtlCol="0">
            <a:spAutoFit/>
          </a:bodyPr>
          <a:lstStyle/>
          <a:p>
            <a:pPr marL="342900" indent="-342900" algn="ctr" defTabSz="914400">
              <a:spcAft>
                <a:spcPts val="600"/>
              </a:spcAft>
              <a:buFont typeface="Wingdings" panose="05000000000000000000" pitchFamily="2" charset="2"/>
              <a:buChar char="Ø"/>
            </a:pPr>
            <a:r>
              <a:rPr lang="en-US" sz="2000" dirty="0">
                <a:solidFill>
                  <a:srgbClr val="23538D"/>
                </a:solidFill>
                <a:latin typeface="Calibri"/>
              </a:rPr>
              <a:t>Theory of fundamental interactions:</a:t>
            </a:r>
            <a:endParaRPr lang="ru-RU" sz="2000" dirty="0">
              <a:solidFill>
                <a:srgbClr val="23538D"/>
              </a:solidFill>
              <a:latin typeface="Calibri"/>
            </a:endParaRPr>
          </a:p>
          <a:p>
            <a:pPr defTabSz="914400">
              <a:spcAft>
                <a:spcPts val="600"/>
              </a:spcAft>
              <a:buFont typeface="Arial" pitchFamily="34" charset="0"/>
              <a:buChar char="•"/>
            </a:pPr>
            <a:r>
              <a:rPr lang="en-GB" sz="1700" dirty="0">
                <a:solidFill>
                  <a:prstClr val="black"/>
                </a:solidFill>
                <a:latin typeface="Calibri"/>
              </a:rPr>
              <a:t>  Standard Model </a:t>
            </a:r>
            <a:r>
              <a:rPr lang="en-GB" sz="1600" dirty="0">
                <a:solidFill>
                  <a:prstClr val="black"/>
                </a:solidFill>
                <a:latin typeface="Calibri"/>
              </a:rPr>
              <a:t>and its extensions</a:t>
            </a:r>
            <a:endParaRPr lang="en-GB" sz="1700" dirty="0">
              <a:solidFill>
                <a:prstClr val="black"/>
              </a:solidFill>
              <a:latin typeface="Calibri"/>
            </a:endParaRPr>
          </a:p>
          <a:p>
            <a:pPr defTabSz="914400">
              <a:spcAft>
                <a:spcPts val="600"/>
              </a:spcAft>
              <a:buFont typeface="Arial" pitchFamily="34" charset="0"/>
              <a:buChar char="•"/>
            </a:pPr>
            <a:r>
              <a:rPr lang="en-GB" sz="1700" dirty="0">
                <a:solidFill>
                  <a:prstClr val="black"/>
                </a:solidFill>
                <a:latin typeface="Calibri"/>
              </a:rPr>
              <a:t>  Neutrino physics</a:t>
            </a:r>
          </a:p>
          <a:p>
            <a:pPr defTabSz="914400">
              <a:spcAft>
                <a:spcPts val="600"/>
              </a:spcAft>
              <a:buFont typeface="Arial" pitchFamily="34" charset="0"/>
              <a:buChar char="•"/>
            </a:pPr>
            <a:r>
              <a:rPr lang="en-GB" sz="1700" dirty="0">
                <a:solidFill>
                  <a:prstClr val="black"/>
                </a:solidFill>
                <a:latin typeface="Calibri"/>
              </a:rPr>
              <a:t>  </a:t>
            </a:r>
            <a:r>
              <a:rPr lang="en-GB" sz="1700" dirty="0" err="1">
                <a:solidFill>
                  <a:prstClr val="black"/>
                </a:solidFill>
                <a:latin typeface="Calibri"/>
              </a:rPr>
              <a:t>Hadron</a:t>
            </a:r>
            <a:r>
              <a:rPr lang="en-GB" sz="1700" dirty="0">
                <a:solidFill>
                  <a:prstClr val="black"/>
                </a:solidFill>
                <a:latin typeface="Calibri"/>
              </a:rPr>
              <a:t> structure and spin physics</a:t>
            </a:r>
          </a:p>
          <a:p>
            <a:pPr defTabSz="914400">
              <a:spcAft>
                <a:spcPts val="600"/>
              </a:spcAft>
              <a:buFont typeface="Arial" pitchFamily="34" charset="0"/>
              <a:buChar char="•"/>
            </a:pPr>
            <a:r>
              <a:rPr lang="en-GB" sz="1700" dirty="0">
                <a:solidFill>
                  <a:prstClr val="black"/>
                </a:solidFill>
                <a:latin typeface="Calibri"/>
              </a:rPr>
              <a:t>  Heavy flavour physics and </a:t>
            </a:r>
            <a:r>
              <a:rPr lang="en-GB" sz="1700" dirty="0" err="1">
                <a:solidFill>
                  <a:prstClr val="black"/>
                </a:solidFill>
                <a:latin typeface="Calibri"/>
              </a:rPr>
              <a:t>hadron</a:t>
            </a:r>
            <a:r>
              <a:rPr lang="en-GB" sz="1700" dirty="0">
                <a:solidFill>
                  <a:prstClr val="black"/>
                </a:solidFill>
                <a:latin typeface="Calibri"/>
              </a:rPr>
              <a:t> spectroscopy </a:t>
            </a:r>
          </a:p>
          <a:p>
            <a:pPr defTabSz="914400">
              <a:spcAft>
                <a:spcPts val="600"/>
              </a:spcAft>
              <a:buFont typeface="Arial" pitchFamily="34" charset="0"/>
              <a:buChar char="•"/>
            </a:pPr>
            <a:r>
              <a:rPr lang="en-GB" sz="1700" dirty="0">
                <a:solidFill>
                  <a:prstClr val="black"/>
                </a:solidFill>
                <a:latin typeface="Calibri"/>
              </a:rPr>
              <a:t>  Hot and dense </a:t>
            </a:r>
            <a:r>
              <a:rPr lang="en-GB" sz="1700" dirty="0" err="1">
                <a:solidFill>
                  <a:prstClr val="black"/>
                </a:solidFill>
                <a:latin typeface="Calibri"/>
              </a:rPr>
              <a:t>Hadronic</a:t>
            </a:r>
            <a:r>
              <a:rPr lang="en-GB" sz="1700" dirty="0">
                <a:solidFill>
                  <a:prstClr val="black"/>
                </a:solidFill>
                <a:latin typeface="Calibri"/>
              </a:rPr>
              <a:t> Matter</a:t>
            </a:r>
          </a:p>
          <a:p>
            <a:pPr defTabSz="914400">
              <a:spcAft>
                <a:spcPts val="600"/>
              </a:spcAft>
              <a:buFont typeface="Arial" pitchFamily="34" charset="0"/>
              <a:buChar char="•"/>
            </a:pPr>
            <a:r>
              <a:rPr lang="en-GB" sz="1700" dirty="0">
                <a:solidFill>
                  <a:prstClr val="black"/>
                </a:solidFill>
                <a:latin typeface="Calibri"/>
              </a:rPr>
              <a:t>  Dark Matter problem</a:t>
            </a:r>
          </a:p>
          <a:p>
            <a:pPr defTabSz="914400">
              <a:spcAft>
                <a:spcPts val="600"/>
              </a:spcAft>
              <a:buFont typeface="Arial" pitchFamily="34" charset="0"/>
              <a:buChar char="•"/>
            </a:pPr>
            <a:r>
              <a:rPr lang="en-GB" sz="1700" dirty="0">
                <a:solidFill>
                  <a:prstClr val="black"/>
                </a:solidFill>
                <a:latin typeface="Calibri"/>
              </a:rPr>
              <a:t>  Astrophysical aspects of particle physics</a:t>
            </a:r>
          </a:p>
          <a:p>
            <a:pPr defTabSz="914400">
              <a:spcAft>
                <a:spcPts val="600"/>
              </a:spcAft>
              <a:buFont typeface="Arial" pitchFamily="34" charset="0"/>
              <a:buChar char="•"/>
            </a:pPr>
            <a:r>
              <a:rPr lang="en-GB" sz="1700" dirty="0">
                <a:solidFill>
                  <a:prstClr val="black"/>
                </a:solidFill>
                <a:latin typeface="Calibri"/>
              </a:rPr>
              <a:t>  Support of physics programs of major international collaborations </a:t>
            </a:r>
            <a:r>
              <a:rPr lang="en-GB" sz="1600" dirty="0">
                <a:solidFill>
                  <a:prstClr val="black"/>
                </a:solidFill>
                <a:latin typeface="Calibri"/>
              </a:rPr>
              <a:t>and those at the JINR basic facilities</a:t>
            </a:r>
            <a:endParaRPr lang="ru-RU" sz="1700" dirty="0">
              <a:solidFill>
                <a:prstClr val="black"/>
              </a:solidFill>
              <a:latin typeface="Calibri"/>
            </a:endParaRPr>
          </a:p>
        </p:txBody>
      </p:sp>
      <p:sp>
        <p:nvSpPr>
          <p:cNvPr id="11" name="TextBox 10"/>
          <p:cNvSpPr txBox="1"/>
          <p:nvPr/>
        </p:nvSpPr>
        <p:spPr>
          <a:xfrm>
            <a:off x="6254752" y="657554"/>
            <a:ext cx="4286280" cy="3539430"/>
          </a:xfrm>
          <a:prstGeom prst="rect">
            <a:avLst/>
          </a:prstGeom>
          <a:noFill/>
        </p:spPr>
        <p:txBody>
          <a:bodyPr wrap="square" rtlCol="0">
            <a:spAutoFit/>
          </a:bodyPr>
          <a:lstStyle/>
          <a:p>
            <a:pPr marL="342900" indent="-342900" algn="ctr" defTabSz="914400">
              <a:spcAft>
                <a:spcPts val="600"/>
              </a:spcAft>
              <a:buFont typeface="Wingdings" panose="05000000000000000000" pitchFamily="2" charset="2"/>
              <a:buChar char="Ø"/>
            </a:pPr>
            <a:r>
              <a:rPr lang="en-US" sz="2000" dirty="0">
                <a:solidFill>
                  <a:srgbClr val="23538D"/>
                </a:solidFill>
                <a:latin typeface="Calibri"/>
              </a:rPr>
              <a:t>Nuclear physics:</a:t>
            </a:r>
            <a:endParaRPr lang="ru-RU" sz="2000" dirty="0">
              <a:solidFill>
                <a:srgbClr val="23538D"/>
              </a:solidFill>
              <a:latin typeface="Calibri"/>
            </a:endParaRPr>
          </a:p>
          <a:p>
            <a:pPr defTabSz="914400">
              <a:spcAft>
                <a:spcPts val="600"/>
              </a:spcAft>
              <a:buFont typeface="Arial" pitchFamily="34" charset="0"/>
              <a:buChar char="•"/>
            </a:pPr>
            <a:r>
              <a:rPr lang="en-GB" sz="1600" dirty="0">
                <a:solidFill>
                  <a:prstClr val="black"/>
                </a:solidFill>
                <a:latin typeface="Calibri"/>
              </a:rPr>
              <a:t>  Structure of exotic nuclei</a:t>
            </a:r>
            <a:endParaRPr lang="ru-RU" sz="1600" dirty="0">
              <a:solidFill>
                <a:prstClr val="black"/>
              </a:solidFill>
              <a:latin typeface="Calibri"/>
            </a:endParaRPr>
          </a:p>
          <a:p>
            <a:pPr defTabSz="914400">
              <a:spcAft>
                <a:spcPts val="600"/>
              </a:spcAft>
              <a:buFont typeface="Arial" pitchFamily="34" charset="0"/>
              <a:buChar char="•"/>
            </a:pPr>
            <a:r>
              <a:rPr lang="en-GB" sz="1600" dirty="0">
                <a:solidFill>
                  <a:prstClr val="black"/>
                </a:solidFill>
                <a:latin typeface="Calibri"/>
              </a:rPr>
              <a:t>  Mechanism of nuclear reaction</a:t>
            </a:r>
            <a:r>
              <a:rPr lang="en-US" sz="1600" dirty="0">
                <a:solidFill>
                  <a:prstClr val="black"/>
                </a:solidFill>
                <a:latin typeface="Calibri"/>
              </a:rPr>
              <a:t>s </a:t>
            </a:r>
            <a:endParaRPr lang="ru-RU" sz="1600" dirty="0">
              <a:solidFill>
                <a:prstClr val="black"/>
              </a:solidFill>
              <a:latin typeface="Calibri"/>
            </a:endParaRPr>
          </a:p>
          <a:p>
            <a:pPr defTabSz="914400">
              <a:spcAft>
                <a:spcPts val="600"/>
              </a:spcAft>
              <a:buFont typeface="Arial" pitchFamily="34" charset="0"/>
              <a:buChar char="•"/>
            </a:pPr>
            <a:r>
              <a:rPr lang="en-GB" sz="1600" dirty="0">
                <a:solidFill>
                  <a:prstClr val="black"/>
                </a:solidFill>
                <a:latin typeface="Calibri"/>
              </a:rPr>
              <a:t>  Nuclear dynamics</a:t>
            </a:r>
            <a:endParaRPr lang="ru-RU" sz="1600" dirty="0">
              <a:solidFill>
                <a:prstClr val="black"/>
              </a:solidFill>
              <a:latin typeface="Calibri"/>
            </a:endParaRPr>
          </a:p>
          <a:p>
            <a:pPr defTabSz="914400">
              <a:spcAft>
                <a:spcPts val="600"/>
              </a:spcAft>
              <a:buFont typeface="Arial" pitchFamily="34" charset="0"/>
              <a:buChar char="•"/>
            </a:pPr>
            <a:r>
              <a:rPr lang="en-GB" sz="1600" dirty="0">
                <a:solidFill>
                  <a:prstClr val="black"/>
                </a:solidFill>
                <a:latin typeface="Calibri"/>
              </a:rPr>
              <a:t>  Nuclear astrophysics</a:t>
            </a:r>
            <a:endParaRPr lang="ru-RU" sz="1600" dirty="0">
              <a:solidFill>
                <a:prstClr val="black"/>
              </a:solidFill>
              <a:latin typeface="Calibri"/>
            </a:endParaRPr>
          </a:p>
          <a:p>
            <a:pPr defTabSz="914400">
              <a:spcAft>
                <a:spcPts val="600"/>
              </a:spcAft>
              <a:buFont typeface="Arial" pitchFamily="34" charset="0"/>
              <a:buChar char="•"/>
            </a:pPr>
            <a:r>
              <a:rPr lang="en-GB" sz="1600" dirty="0">
                <a:solidFill>
                  <a:prstClr val="black"/>
                </a:solidFill>
                <a:latin typeface="Calibri"/>
              </a:rPr>
              <a:t>  Few- and many-body systems </a:t>
            </a:r>
          </a:p>
          <a:p>
            <a:pPr defTabSz="914400">
              <a:spcAft>
                <a:spcPts val="600"/>
              </a:spcAft>
              <a:buFont typeface="Arial" pitchFamily="34" charset="0"/>
              <a:buChar char="•"/>
            </a:pPr>
            <a:r>
              <a:rPr lang="en-GB" sz="1600" dirty="0">
                <a:solidFill>
                  <a:prstClr val="black"/>
                </a:solidFill>
                <a:latin typeface="Calibri"/>
              </a:rPr>
              <a:t>  </a:t>
            </a:r>
            <a:r>
              <a:rPr lang="en-GB" sz="1600" dirty="0" err="1">
                <a:solidFill>
                  <a:prstClr val="black"/>
                </a:solidFill>
                <a:latin typeface="Calibri"/>
              </a:rPr>
              <a:t>Ab</a:t>
            </a:r>
            <a:r>
              <a:rPr lang="en-GB" sz="1600" dirty="0">
                <a:solidFill>
                  <a:prstClr val="black"/>
                </a:solidFill>
                <a:latin typeface="Calibri"/>
              </a:rPr>
              <a:t>-initio approaches</a:t>
            </a:r>
            <a:endParaRPr lang="en-US" sz="1700" dirty="0">
              <a:solidFill>
                <a:prstClr val="black"/>
              </a:solidFill>
              <a:latin typeface="Calibri"/>
            </a:endParaRPr>
          </a:p>
          <a:p>
            <a:pPr algn="just" defTabSz="914400">
              <a:spcAft>
                <a:spcPts val="600"/>
              </a:spcAft>
              <a:buFont typeface="Arial" pitchFamily="34" charset="0"/>
              <a:buChar char="•"/>
            </a:pPr>
            <a:r>
              <a:rPr lang="en-US" sz="1700" dirty="0">
                <a:solidFill>
                  <a:prstClr val="black"/>
                </a:solidFill>
                <a:latin typeface="Calibri"/>
              </a:rPr>
              <a:t>  A</a:t>
            </a:r>
            <a:r>
              <a:rPr lang="en-GB" sz="1700" dirty="0" err="1">
                <a:solidFill>
                  <a:prstClr val="black"/>
                </a:solidFill>
                <a:latin typeface="Calibri"/>
              </a:rPr>
              <a:t>nalysis</a:t>
            </a:r>
            <a:r>
              <a:rPr lang="en-GB" sz="1700" dirty="0">
                <a:solidFill>
                  <a:prstClr val="black"/>
                </a:solidFill>
                <a:latin typeface="Calibri"/>
              </a:rPr>
              <a:t> of experimental data and in guiding the experimental programs.</a:t>
            </a:r>
          </a:p>
          <a:p>
            <a:pPr algn="just" defTabSz="914400">
              <a:spcAft>
                <a:spcPts val="600"/>
              </a:spcAft>
              <a:buFont typeface="Arial" pitchFamily="34" charset="0"/>
              <a:buChar char="•"/>
            </a:pPr>
            <a:r>
              <a:rPr lang="en-GB" sz="1700" dirty="0">
                <a:solidFill>
                  <a:prstClr val="black"/>
                </a:solidFill>
                <a:latin typeface="Calibri"/>
              </a:rPr>
              <a:t>  Interdisciplinary connections with particle, atomic, and statistical physics. </a:t>
            </a:r>
            <a:endParaRPr lang="ru-RU" sz="1700" dirty="0">
              <a:solidFill>
                <a:prstClr val="black"/>
              </a:solidFill>
              <a:latin typeface="Calibri"/>
            </a:endParaRPr>
          </a:p>
        </p:txBody>
      </p:sp>
      <p:sp>
        <p:nvSpPr>
          <p:cNvPr id="12" name="TextBox 11"/>
          <p:cNvSpPr txBox="1"/>
          <p:nvPr/>
        </p:nvSpPr>
        <p:spPr>
          <a:xfrm>
            <a:off x="1666844" y="4514857"/>
            <a:ext cx="4429156" cy="2262158"/>
          </a:xfrm>
          <a:prstGeom prst="rect">
            <a:avLst/>
          </a:prstGeom>
          <a:noFill/>
        </p:spPr>
        <p:txBody>
          <a:bodyPr wrap="square" rtlCol="0">
            <a:spAutoFit/>
          </a:bodyPr>
          <a:lstStyle/>
          <a:p>
            <a:pPr marL="342900" indent="-342900" algn="ctr" defTabSz="914400">
              <a:spcAft>
                <a:spcPts val="600"/>
              </a:spcAft>
              <a:buFont typeface="Wingdings" panose="05000000000000000000" pitchFamily="2" charset="2"/>
              <a:buChar char="Ø"/>
            </a:pPr>
            <a:r>
              <a:rPr lang="en-GB" sz="2000" dirty="0">
                <a:solidFill>
                  <a:srgbClr val="23538D"/>
                </a:solidFill>
                <a:latin typeface="Calibri"/>
              </a:rPr>
              <a:t>Theory of condensed matter:</a:t>
            </a:r>
            <a:endParaRPr lang="ru-RU" sz="2000" dirty="0">
              <a:solidFill>
                <a:srgbClr val="23538D"/>
              </a:solidFill>
              <a:latin typeface="Calibri"/>
            </a:endParaRPr>
          </a:p>
          <a:p>
            <a:pPr defTabSz="914400">
              <a:spcAft>
                <a:spcPts val="600"/>
              </a:spcAft>
              <a:buFont typeface="Arial" pitchFamily="34" charset="0"/>
              <a:buChar char="•"/>
            </a:pPr>
            <a:r>
              <a:rPr lang="ru-RU" sz="1600" dirty="0">
                <a:solidFill>
                  <a:prstClr val="black"/>
                </a:solidFill>
                <a:latin typeface="Calibri"/>
              </a:rPr>
              <a:t>  </a:t>
            </a:r>
            <a:r>
              <a:rPr lang="en-GB" sz="1600" dirty="0">
                <a:solidFill>
                  <a:prstClr val="black"/>
                </a:solidFill>
                <a:latin typeface="Calibri"/>
              </a:rPr>
              <a:t>Complex many-body systems</a:t>
            </a:r>
            <a:endParaRPr lang="ru-RU" sz="1600" dirty="0">
              <a:solidFill>
                <a:prstClr val="black"/>
              </a:solidFill>
              <a:latin typeface="Calibri"/>
            </a:endParaRPr>
          </a:p>
          <a:p>
            <a:pPr defTabSz="914400">
              <a:spcAft>
                <a:spcPts val="600"/>
              </a:spcAft>
              <a:buFont typeface="Arial" pitchFamily="34" charset="0"/>
              <a:buChar char="•"/>
            </a:pPr>
            <a:r>
              <a:rPr lang="ru-RU" sz="1600" dirty="0">
                <a:solidFill>
                  <a:prstClr val="black"/>
                </a:solidFill>
                <a:latin typeface="Calibri"/>
              </a:rPr>
              <a:t>  </a:t>
            </a:r>
            <a:r>
              <a:rPr lang="en-GB" sz="1600" dirty="0">
                <a:solidFill>
                  <a:prstClr val="black"/>
                </a:solidFill>
                <a:latin typeface="Calibri"/>
              </a:rPr>
              <a:t>Equilibrium and non-equilibrium statistical systems </a:t>
            </a:r>
            <a:endParaRPr lang="ru-RU" sz="1600" dirty="0">
              <a:solidFill>
                <a:prstClr val="black"/>
              </a:solidFill>
              <a:latin typeface="Calibri"/>
            </a:endParaRPr>
          </a:p>
          <a:p>
            <a:pPr defTabSz="914400">
              <a:spcAft>
                <a:spcPts val="600"/>
              </a:spcAft>
              <a:buFont typeface="Arial" pitchFamily="34" charset="0"/>
              <a:buChar char="•"/>
            </a:pPr>
            <a:r>
              <a:rPr lang="ru-RU" sz="1600" dirty="0">
                <a:solidFill>
                  <a:prstClr val="black"/>
                </a:solidFill>
                <a:latin typeface="Calibri"/>
              </a:rPr>
              <a:t>  </a:t>
            </a:r>
            <a:r>
              <a:rPr lang="en-GB" sz="1600" dirty="0">
                <a:solidFill>
                  <a:prstClr val="black"/>
                </a:solidFill>
                <a:latin typeface="Calibri"/>
              </a:rPr>
              <a:t>Two-dimensional materials </a:t>
            </a:r>
            <a:endParaRPr lang="ru-RU" sz="1600" dirty="0">
              <a:solidFill>
                <a:prstClr val="black"/>
              </a:solidFill>
              <a:latin typeface="Calibri"/>
            </a:endParaRPr>
          </a:p>
          <a:p>
            <a:pPr defTabSz="914400">
              <a:spcAft>
                <a:spcPts val="600"/>
              </a:spcAft>
              <a:buFont typeface="Arial" pitchFamily="34" charset="0"/>
              <a:buChar char="•"/>
            </a:pPr>
            <a:r>
              <a:rPr lang="ru-RU" sz="1600" dirty="0">
                <a:solidFill>
                  <a:prstClr val="black"/>
                </a:solidFill>
                <a:latin typeface="Calibri"/>
              </a:rPr>
              <a:t>  </a:t>
            </a:r>
            <a:r>
              <a:rPr lang="en-US" sz="1600" dirty="0">
                <a:solidFill>
                  <a:prstClr val="black"/>
                </a:solidFill>
                <a:latin typeface="Calibri"/>
              </a:rPr>
              <a:t>Statistical models</a:t>
            </a:r>
          </a:p>
          <a:p>
            <a:pPr defTabSz="914400">
              <a:spcAft>
                <a:spcPts val="600"/>
              </a:spcAft>
              <a:buFont typeface="Arial" pitchFamily="34" charset="0"/>
              <a:buChar char="•"/>
            </a:pPr>
            <a:r>
              <a:rPr lang="en-US" sz="1600" dirty="0">
                <a:solidFill>
                  <a:prstClr val="black"/>
                </a:solidFill>
                <a:latin typeface="Calibri"/>
              </a:rPr>
              <a:t>  Support of material investigations at FLNP</a:t>
            </a:r>
            <a:endParaRPr lang="ru-RU" sz="1600" dirty="0">
              <a:solidFill>
                <a:prstClr val="black"/>
              </a:solidFill>
              <a:latin typeface="Calibri"/>
            </a:endParaRPr>
          </a:p>
        </p:txBody>
      </p:sp>
      <p:sp>
        <p:nvSpPr>
          <p:cNvPr id="13" name="TextBox 12"/>
          <p:cNvSpPr txBox="1"/>
          <p:nvPr/>
        </p:nvSpPr>
        <p:spPr>
          <a:xfrm>
            <a:off x="6238876" y="4169524"/>
            <a:ext cx="4286280" cy="1677382"/>
          </a:xfrm>
          <a:prstGeom prst="rect">
            <a:avLst/>
          </a:prstGeom>
          <a:noFill/>
        </p:spPr>
        <p:txBody>
          <a:bodyPr wrap="square" rtlCol="0">
            <a:spAutoFit/>
          </a:bodyPr>
          <a:lstStyle/>
          <a:p>
            <a:pPr marL="342900" indent="-342900" algn="ctr" defTabSz="914400">
              <a:spcAft>
                <a:spcPts val="600"/>
              </a:spcAft>
              <a:buFont typeface="Wingdings" panose="05000000000000000000" pitchFamily="2" charset="2"/>
              <a:buChar char="Ø"/>
            </a:pPr>
            <a:r>
              <a:rPr lang="en-GB" sz="2000" dirty="0">
                <a:solidFill>
                  <a:srgbClr val="23538D"/>
                </a:solidFill>
                <a:latin typeface="Calibri"/>
              </a:rPr>
              <a:t>Modern mathematical physics:</a:t>
            </a:r>
            <a:endParaRPr lang="en-US" sz="2000" dirty="0">
              <a:solidFill>
                <a:srgbClr val="23538D"/>
              </a:solidFill>
              <a:latin typeface="Calibri"/>
            </a:endParaRPr>
          </a:p>
          <a:p>
            <a:pPr defTabSz="914400">
              <a:spcAft>
                <a:spcPts val="600"/>
              </a:spcAft>
              <a:buFont typeface="Arial" pitchFamily="34" charset="0"/>
              <a:buChar char="•"/>
            </a:pPr>
            <a:r>
              <a:rPr lang="en-GB" sz="1700" dirty="0">
                <a:solidFill>
                  <a:prstClr val="black"/>
                </a:solidFill>
                <a:latin typeface="Calibri"/>
              </a:rPr>
              <a:t>  Classical and quantum </a:t>
            </a:r>
            <a:r>
              <a:rPr lang="en-GB" sz="1700" dirty="0" err="1">
                <a:solidFill>
                  <a:prstClr val="black"/>
                </a:solidFill>
                <a:latin typeface="Calibri"/>
              </a:rPr>
              <a:t>integrable</a:t>
            </a:r>
            <a:r>
              <a:rPr lang="en-GB" sz="1700" dirty="0">
                <a:solidFill>
                  <a:prstClr val="black"/>
                </a:solidFill>
                <a:latin typeface="Calibri"/>
              </a:rPr>
              <a:t> models and their exact solutions</a:t>
            </a:r>
            <a:endParaRPr lang="en-US" sz="1700" dirty="0">
              <a:solidFill>
                <a:prstClr val="black"/>
              </a:solidFill>
              <a:latin typeface="Calibri"/>
            </a:endParaRPr>
          </a:p>
          <a:p>
            <a:pPr defTabSz="914400">
              <a:spcAft>
                <a:spcPts val="600"/>
              </a:spcAft>
              <a:buFont typeface="Arial" pitchFamily="34" charset="0"/>
              <a:buChar char="•"/>
            </a:pPr>
            <a:r>
              <a:rPr lang="en-GB" sz="1700" dirty="0">
                <a:solidFill>
                  <a:prstClr val="black"/>
                </a:solidFill>
                <a:latin typeface="Calibri"/>
              </a:rPr>
              <a:t>  </a:t>
            </a:r>
            <a:r>
              <a:rPr lang="en-GB" sz="1700" dirty="0" err="1">
                <a:solidFill>
                  <a:prstClr val="black"/>
                </a:solidFill>
                <a:latin typeface="Calibri"/>
              </a:rPr>
              <a:t>Supersymmetric</a:t>
            </a:r>
            <a:r>
              <a:rPr lang="en-GB" sz="1700" dirty="0">
                <a:solidFill>
                  <a:prstClr val="black"/>
                </a:solidFill>
                <a:latin typeface="Calibri"/>
              </a:rPr>
              <a:t> theories</a:t>
            </a:r>
            <a:endParaRPr lang="en-US" sz="1700" dirty="0">
              <a:solidFill>
                <a:prstClr val="black"/>
              </a:solidFill>
              <a:latin typeface="Calibri"/>
            </a:endParaRPr>
          </a:p>
          <a:p>
            <a:pPr defTabSz="914400">
              <a:spcAft>
                <a:spcPts val="600"/>
              </a:spcAft>
              <a:buFont typeface="Arial" pitchFamily="34" charset="0"/>
              <a:buChar char="•"/>
            </a:pPr>
            <a:r>
              <a:rPr lang="en-GB" sz="1700" dirty="0">
                <a:solidFill>
                  <a:prstClr val="black"/>
                </a:solidFill>
                <a:latin typeface="Calibri"/>
              </a:rPr>
              <a:t>  Cosmological models</a:t>
            </a:r>
            <a:endParaRPr lang="ru-RU" sz="1700" dirty="0">
              <a:solidFill>
                <a:prstClr val="black"/>
              </a:solidFill>
              <a:latin typeface="Calibri"/>
            </a:endParaRPr>
          </a:p>
        </p:txBody>
      </p:sp>
      <p:sp>
        <p:nvSpPr>
          <p:cNvPr id="18" name="TextBox 17"/>
          <p:cNvSpPr txBox="1"/>
          <p:nvPr/>
        </p:nvSpPr>
        <p:spPr>
          <a:xfrm>
            <a:off x="6238876" y="6086493"/>
            <a:ext cx="4286280" cy="646331"/>
          </a:xfrm>
          <a:prstGeom prst="rect">
            <a:avLst/>
          </a:prstGeom>
          <a:noFill/>
        </p:spPr>
        <p:txBody>
          <a:bodyPr wrap="square" rtlCol="0">
            <a:spAutoFit/>
          </a:bodyPr>
          <a:lstStyle/>
          <a:p>
            <a:pPr marL="285750" indent="-285750" algn="ctr" defTabSz="914400">
              <a:buFont typeface="Wingdings" panose="05000000000000000000" pitchFamily="2" charset="2"/>
              <a:buChar char="Ø"/>
            </a:pPr>
            <a:r>
              <a:rPr lang="en-US" dirty="0" err="1">
                <a:solidFill>
                  <a:srgbClr val="000099"/>
                </a:solidFill>
                <a:latin typeface="Calibri"/>
              </a:rPr>
              <a:t>Dubna</a:t>
            </a:r>
            <a:r>
              <a:rPr lang="en-US" dirty="0">
                <a:solidFill>
                  <a:srgbClr val="000099"/>
                </a:solidFill>
                <a:latin typeface="Calibri"/>
              </a:rPr>
              <a:t> International Advanced School of Theoretical Physics (DIAS-TH)</a:t>
            </a:r>
            <a:endParaRPr lang="ru-RU" dirty="0">
              <a:solidFill>
                <a:srgbClr val="000099"/>
              </a:solidFill>
              <a:latin typeface="Calibri"/>
            </a:endParaRPr>
          </a:p>
        </p:txBody>
      </p:sp>
      <p:sp>
        <p:nvSpPr>
          <p:cNvPr id="2" name="Прямоугольник 1">
            <a:extLst>
              <a:ext uri="{FF2B5EF4-FFF2-40B4-BE49-F238E27FC236}">
                <a16:creationId xmlns="" xmlns:a16="http://schemas.microsoft.com/office/drawing/2014/main" id="{8A0D17D3-003C-49CA-8D3B-4DF3DDE1072B}"/>
              </a:ext>
            </a:extLst>
          </p:cNvPr>
          <p:cNvSpPr/>
          <p:nvPr/>
        </p:nvSpPr>
        <p:spPr>
          <a:xfrm>
            <a:off x="2184402" y="32203"/>
            <a:ext cx="8140699" cy="523220"/>
          </a:xfrm>
          <a:prstGeom prst="rect">
            <a:avLst/>
          </a:prstGeom>
        </p:spPr>
        <p:txBody>
          <a:bodyPr wrap="square">
            <a:spAutoFit/>
          </a:bodyPr>
          <a:lstStyle/>
          <a:p>
            <a:pPr algn="ctr">
              <a:defRPr/>
            </a:pPr>
            <a:r>
              <a:rPr lang="en-US" altLang="ru-RU" sz="2800" b="1" dirty="0">
                <a:solidFill>
                  <a:srgbClr val="C00000"/>
                </a:solidFill>
                <a:latin typeface="Arial" panose="020B0604020202020204" pitchFamily="34" charset="0"/>
                <a:cs typeface="Arial" panose="020B0604020202020204" pitchFamily="34" charset="0"/>
              </a:rPr>
              <a:t>Summary for Theoretical Physics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7" grpId="0" animBg="1"/>
      <p:bldP spid="16" grpId="0" animBg="1"/>
      <p:bldP spid="15" grpId="0" animBg="1"/>
      <p:bldP spid="14" grpId="0" animBg="1"/>
      <p:bldP spid="10" grpId="0"/>
      <p:bldP spid="11" grpId="0"/>
      <p:bldP spid="12" grpId="0"/>
      <p:bldP spid="13" grpId="0"/>
      <p:bldP spid="1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7" name="Номер слайда 1"/>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spcBef>
                <a:spcPct val="0"/>
              </a:spcBef>
              <a:buFontTx/>
              <a:buNone/>
            </a:pPr>
            <a:fld id="{3318BA75-4944-403E-863A-7152312DE6B8}" type="slidenum">
              <a:rPr lang="es-ES" altLang="ru-RU" sz="1400">
                <a:solidFill>
                  <a:srgbClr val="000000"/>
                </a:solidFill>
              </a:rPr>
              <a:pPr>
                <a:spcBef>
                  <a:spcPct val="0"/>
                </a:spcBef>
                <a:buFontTx/>
                <a:buNone/>
              </a:pPr>
              <a:t>43</a:t>
            </a:fld>
            <a:endParaRPr lang="es-ES" altLang="ru-RU" sz="1400" dirty="0">
              <a:solidFill>
                <a:srgbClr val="000000"/>
              </a:solidFill>
            </a:endParaRPr>
          </a:p>
        </p:txBody>
      </p:sp>
      <p:pic>
        <p:nvPicPr>
          <p:cNvPr id="72709" name="Picture 2" descr="Картинки по запросу high energy physics">
            <a:hlinkClick r:id="rId3"/>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32229" y="2889873"/>
            <a:ext cx="5353050" cy="34573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2711" name="Прямоугольник 7"/>
          <p:cNvSpPr>
            <a:spLocks noChangeArrowheads="1"/>
          </p:cNvSpPr>
          <p:nvPr/>
        </p:nvSpPr>
        <p:spPr bwMode="auto">
          <a:xfrm>
            <a:off x="46591" y="6564337"/>
            <a:ext cx="183820" cy="307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0989" tIns="45509" rIns="90989" bIns="45509">
            <a:spAutoFit/>
          </a:bodyPr>
          <a:lstStyle>
            <a:lvl1pPr>
              <a:spcBef>
                <a:spcPct val="20000"/>
              </a:spcBef>
              <a:buChar char="•"/>
              <a:defRPr sz="3200">
                <a:solidFill>
                  <a:schemeClr val="tx1"/>
                </a:solidFill>
                <a:latin typeface="Arial" pitchFamily="34" charset="0"/>
                <a:ea typeface="MS PGothic" pitchFamily="34" charset="-128"/>
              </a:defRPr>
            </a:lvl1pPr>
            <a:lvl2pPr marL="742950" indent="-285750">
              <a:spcBef>
                <a:spcPct val="20000"/>
              </a:spcBef>
              <a:buChar char="–"/>
              <a:defRPr sz="2800">
                <a:solidFill>
                  <a:schemeClr val="tx1"/>
                </a:solidFill>
                <a:latin typeface="Arial" pitchFamily="34" charset="0"/>
                <a:ea typeface="MS PGothic" pitchFamily="34" charset="-128"/>
              </a:defRPr>
            </a:lvl2pPr>
            <a:lvl3pPr marL="1143000" indent="-228600">
              <a:spcBef>
                <a:spcPct val="20000"/>
              </a:spcBef>
              <a:buChar char="•"/>
              <a:defRPr sz="2400">
                <a:solidFill>
                  <a:schemeClr val="tx1"/>
                </a:solidFill>
                <a:latin typeface="Arial" pitchFamily="34" charset="0"/>
                <a:ea typeface="MS PGothic" pitchFamily="34" charset="-128"/>
              </a:defRPr>
            </a:lvl3pPr>
            <a:lvl4pPr marL="1600200" indent="-228600">
              <a:spcBef>
                <a:spcPct val="20000"/>
              </a:spcBef>
              <a:buChar char="–"/>
              <a:defRPr sz="2000">
                <a:solidFill>
                  <a:schemeClr val="tx1"/>
                </a:solidFill>
                <a:latin typeface="Arial" pitchFamily="34" charset="0"/>
                <a:ea typeface="MS PGothic" pitchFamily="34" charset="-128"/>
              </a:defRPr>
            </a:lvl4pPr>
            <a:lvl5pPr marL="2057400" indent="-228600">
              <a:spcBef>
                <a:spcPct val="20000"/>
              </a:spcBef>
              <a:buChar char="»"/>
              <a:defRPr sz="2000">
                <a:solidFill>
                  <a:schemeClr val="tx1"/>
                </a:solidFill>
                <a:latin typeface="Arial" pitchFamily="34" charset="0"/>
                <a:ea typeface="MS PGothic" pitchFamily="34" charset="-128"/>
              </a:defRPr>
            </a:lvl5pPr>
            <a:lvl6pPr marL="25146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718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290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86200" indent="-228600"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fontAlgn="base">
              <a:spcBef>
                <a:spcPct val="0"/>
              </a:spcBef>
              <a:spcAft>
                <a:spcPct val="0"/>
              </a:spcAft>
              <a:buFontTx/>
              <a:buNone/>
            </a:pPr>
            <a:endParaRPr lang="ru-RU" altLang="ru-RU" sz="1400">
              <a:solidFill>
                <a:srgbClr val="FFFFFF"/>
              </a:solidFill>
              <a:cs typeface="Arial" pitchFamily="34" charset="0"/>
            </a:endParaRPr>
          </a:p>
        </p:txBody>
      </p:sp>
      <p:pic>
        <p:nvPicPr>
          <p:cNvPr id="72712" name="Рисунок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12241" y="200722"/>
            <a:ext cx="1488017" cy="95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2"/>
          <p:cNvSpPr txBox="1">
            <a:spLocks noChangeArrowheads="1"/>
          </p:cNvSpPr>
          <p:nvPr/>
        </p:nvSpPr>
        <p:spPr>
          <a:xfrm>
            <a:off x="1981828" y="435822"/>
            <a:ext cx="8853853" cy="2186965"/>
          </a:xfrm>
          <a:prstGeom prst="rect">
            <a:avLst/>
          </a:prstGeom>
          <a:noFill/>
          <a:ln/>
        </p:spPr>
        <p:txBody>
          <a:bodyPr vert="horz" wrap="square" lIns="89577" tIns="46587" rIns="89577" bIns="46587" numCol="1" anchor="ctr" anchorCtr="0" compatLnSpc="1">
            <a:prstTxWarp prst="textNoShape">
              <a:avLst/>
            </a:prstTxWarp>
            <a:spAutoFit/>
          </a:bodyPr>
          <a:lst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600" b="1" kern="0" dirty="0">
                <a:solidFill>
                  <a:srgbClr val="FFFF00"/>
                </a:solidFill>
              </a:rPr>
              <a:t>Information Technology and Scientific Computing</a:t>
            </a:r>
          </a:p>
          <a:p>
            <a:endParaRPr lang="en-US" sz="3600" b="1" kern="0" dirty="0">
              <a:solidFill>
                <a:srgbClr val="FFFF00"/>
              </a:solidFill>
            </a:endParaRPr>
          </a:p>
          <a:p>
            <a:r>
              <a:rPr lang="en-US" sz="2800" b="1" kern="0" dirty="0">
                <a:solidFill>
                  <a:schemeClr val="bg1"/>
                </a:solidFill>
              </a:rPr>
              <a:t>V. </a:t>
            </a:r>
            <a:r>
              <a:rPr lang="en-US" sz="2800" b="1" kern="0" dirty="0" err="1">
                <a:solidFill>
                  <a:schemeClr val="bg1"/>
                </a:solidFill>
              </a:rPr>
              <a:t>Korenkov</a:t>
            </a:r>
            <a:r>
              <a:rPr lang="en-US" sz="2800" b="1" kern="0" dirty="0">
                <a:solidFill>
                  <a:schemeClr val="bg1"/>
                </a:solidFill>
              </a:rPr>
              <a:t>, N. </a:t>
            </a:r>
            <a:r>
              <a:rPr lang="en-US" sz="2800" b="1" kern="0" dirty="0" err="1">
                <a:solidFill>
                  <a:schemeClr val="bg1"/>
                </a:solidFill>
              </a:rPr>
              <a:t>Voytishin</a:t>
            </a:r>
            <a:endParaRPr lang="ru-RU" sz="2800" b="1" kern="0" dirty="0">
              <a:solidFill>
                <a:schemeClr val="bg1"/>
              </a:solidFill>
            </a:endParaRPr>
          </a:p>
        </p:txBody>
      </p:sp>
    </p:spTree>
    <p:extLst>
      <p:ext uri="{BB962C8B-B14F-4D97-AF65-F5344CB8AC3E}">
        <p14:creationId xmlns:p14="http://schemas.microsoft.com/office/powerpoint/2010/main" val="14929135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Прямоугольник 3"/>
          <p:cNvSpPr/>
          <p:nvPr/>
        </p:nvSpPr>
        <p:spPr>
          <a:xfrm>
            <a:off x="1956048" y="345955"/>
            <a:ext cx="10132541" cy="519460"/>
          </a:xfrm>
          <a:prstGeom prst="rect">
            <a:avLst/>
          </a:prstGeom>
        </p:spPr>
        <p:txBody>
          <a:bodyPr wrap="square" lIns="90989" tIns="45509" rIns="90989" bIns="45509">
            <a:spAutoFit/>
          </a:bodyPr>
          <a:lstStyle/>
          <a:p>
            <a:pPr algn="ctr">
              <a:lnSpc>
                <a:spcPct val="107000"/>
              </a:lnSpc>
              <a:spcAft>
                <a:spcPts val="800"/>
              </a:spcAft>
              <a:defRPr/>
            </a:pPr>
            <a:r>
              <a:rPr lang="en-US" sz="2800" b="1" dirty="0">
                <a:solidFill>
                  <a:schemeClr val="bg1"/>
                </a:solidFill>
                <a:ea typeface="MS Mincho"/>
              </a:rPr>
              <a:t>Information Technology and Scientific Computing</a:t>
            </a:r>
          </a:p>
        </p:txBody>
      </p:sp>
      <p:sp>
        <p:nvSpPr>
          <p:cNvPr id="2" name="Заголовок 1"/>
          <p:cNvSpPr>
            <a:spLocks noGrp="1"/>
          </p:cNvSpPr>
          <p:nvPr>
            <p:ph type="title"/>
          </p:nvPr>
        </p:nvSpPr>
        <p:spPr>
          <a:xfrm>
            <a:off x="167588" y="208174"/>
            <a:ext cx="1878322" cy="857251"/>
          </a:xfrm>
        </p:spPr>
        <p:txBody>
          <a:bodyPr>
            <a:normAutofit/>
          </a:bodyPr>
          <a:lstStyle/>
          <a:p>
            <a:pPr algn="ctr"/>
            <a:r>
              <a:rPr lang="en-US" sz="2400" b="1" dirty="0">
                <a:solidFill>
                  <a:srgbClr val="FFFF00"/>
                </a:solidFill>
                <a:latin typeface="Arial" panose="020B0604020202020204" pitchFamily="34" charset="0"/>
                <a:ea typeface="+mn-ea"/>
                <a:cs typeface="Arial" panose="020B0604020202020204" pitchFamily="34" charset="0"/>
              </a:rPr>
              <a:t>Sub-group</a:t>
            </a:r>
            <a:endParaRPr lang="ru-RU" sz="2400" dirty="0">
              <a:solidFill>
                <a:srgbClr val="FFFF00"/>
              </a:solidFill>
              <a:latin typeface="Arial" panose="020B0604020202020204" pitchFamily="34" charset="0"/>
              <a:cs typeface="Arial" panose="020B0604020202020204" pitchFamily="34"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562743539"/>
              </p:ext>
            </p:extLst>
          </p:nvPr>
        </p:nvGraphicFramePr>
        <p:xfrm>
          <a:off x="5219000" y="2625589"/>
          <a:ext cx="6757409" cy="3306095"/>
        </p:xfrm>
        <a:graphic>
          <a:graphicData uri="http://schemas.openxmlformats.org/drawingml/2006/table">
            <a:tbl>
              <a:tblPr firstRow="1" firstCol="1" bandRow="1">
                <a:tableStyleId>{5C22544A-7EE6-4342-B048-85BDC9FD1C3A}</a:tableStyleId>
              </a:tblPr>
              <a:tblGrid>
                <a:gridCol w="660381">
                  <a:extLst>
                    <a:ext uri="{9D8B030D-6E8A-4147-A177-3AD203B41FA5}">
                      <a16:colId xmlns="" xmlns:a16="http://schemas.microsoft.com/office/drawing/2014/main" val="20000"/>
                    </a:ext>
                  </a:extLst>
                </a:gridCol>
                <a:gridCol w="1943819">
                  <a:extLst>
                    <a:ext uri="{9D8B030D-6E8A-4147-A177-3AD203B41FA5}">
                      <a16:colId xmlns="" xmlns:a16="http://schemas.microsoft.com/office/drawing/2014/main" val="20001"/>
                    </a:ext>
                  </a:extLst>
                </a:gridCol>
                <a:gridCol w="4153209">
                  <a:extLst>
                    <a:ext uri="{9D8B030D-6E8A-4147-A177-3AD203B41FA5}">
                      <a16:colId xmlns="" xmlns:a16="http://schemas.microsoft.com/office/drawing/2014/main" val="20002"/>
                    </a:ext>
                  </a:extLst>
                </a:gridCol>
              </a:tblGrid>
              <a:tr h="0">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45973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latin typeface="+mn-lt"/>
                        </a:rPr>
                        <a:t>Ian Bird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latin typeface="+mn-lt"/>
                        </a:rPr>
                        <a:t>CERN</a:t>
                      </a:r>
                      <a:endParaRPr lang="ru-RU" sz="1800" dirty="0">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1"/>
                  </a:ext>
                </a:extLst>
              </a:tr>
              <a:tr h="38039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latin typeface="+mn-lt"/>
                        </a:rPr>
                        <a:t>Peter </a:t>
                      </a:r>
                      <a:r>
                        <a:rPr lang="en-US" sz="1800" b="0" dirty="0" err="1">
                          <a:latin typeface="+mn-lt"/>
                        </a:rPr>
                        <a:t>Hristov</a:t>
                      </a:r>
                      <a:r>
                        <a:rPr lang="en-US" sz="1800" b="0" dirty="0">
                          <a:latin typeface="+mn-lt"/>
                        </a:rPr>
                        <a:t>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latin typeface="+mn-lt"/>
                        </a:rPr>
                        <a:t>Bulgarian Academy of Sciences / CERN </a:t>
                      </a:r>
                      <a:endParaRPr lang="ru-RU" sz="1800" dirty="0">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2"/>
                  </a:ext>
                </a:extLst>
              </a:tr>
              <a:tr h="391886">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err="1">
                          <a:latin typeface="+mn-lt"/>
                        </a:rPr>
                        <a:t>Weidong</a:t>
                      </a:r>
                      <a:r>
                        <a:rPr lang="en-US" sz="1800" b="0" dirty="0">
                          <a:latin typeface="+mn-lt"/>
                        </a:rPr>
                        <a:t> Li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HEP Institute of Chinese Academy of Sciences</a:t>
                      </a:r>
                    </a:p>
                  </a:txBody>
                  <a:tcPr marL="49187" marR="49187" marT="0" marB="0" anchor="ctr"/>
                </a:tc>
                <a:extLst>
                  <a:ext uri="{0D108BD9-81ED-4DB2-BD59-A6C34878D82A}">
                    <a16:rowId xmlns="" xmlns:a16="http://schemas.microsoft.com/office/drawing/2014/main" val="10003"/>
                  </a:ext>
                </a:extLst>
              </a:tr>
              <a:tr h="381000">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err="1">
                          <a:latin typeface="+mn-lt"/>
                        </a:rPr>
                        <a:t>Oxana</a:t>
                      </a:r>
                      <a:r>
                        <a:rPr lang="en-US" sz="1800" b="0" dirty="0">
                          <a:latin typeface="+mn-lt"/>
                        </a:rPr>
                        <a:t> </a:t>
                      </a:r>
                      <a:r>
                        <a:rPr lang="en-US" sz="1800" b="0" dirty="0" err="1">
                          <a:latin typeface="+mn-lt"/>
                        </a:rPr>
                        <a:t>Smirnova</a:t>
                      </a:r>
                      <a:r>
                        <a:rPr lang="en-US" sz="1800" b="0" dirty="0">
                          <a:latin typeface="+mn-lt"/>
                        </a:rPr>
                        <a:t>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solidFill>
                            <a:schemeClr val="tx1"/>
                          </a:solidFill>
                          <a:latin typeface="+mn-lt"/>
                          <a:cs typeface="Times New Roman" panose="02020603050405020304" pitchFamily="18" charset="0"/>
                        </a:rPr>
                        <a:t>Lund University/</a:t>
                      </a:r>
                      <a:r>
                        <a:rPr lang="en-US" sz="1800" dirty="0" err="1">
                          <a:solidFill>
                            <a:schemeClr val="tx1"/>
                          </a:solidFill>
                          <a:latin typeface="+mn-lt"/>
                          <a:cs typeface="Times New Roman" panose="02020603050405020304" pitchFamily="18" charset="0"/>
                        </a:rPr>
                        <a:t>NeIC</a:t>
                      </a:r>
                      <a:endParaRPr lang="ru-RU" sz="1800" dirty="0">
                        <a:solidFill>
                          <a:schemeClr val="tx1"/>
                        </a:solidFill>
                        <a:effectLst/>
                        <a:latin typeface="+mn-lt"/>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4"/>
                  </a:ext>
                </a:extLst>
              </a:tr>
              <a:tr h="379286">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latin typeface="+mn-lt"/>
                        </a:rPr>
                        <a:t>Alexei </a:t>
                      </a:r>
                      <a:r>
                        <a:rPr lang="en-US" sz="1800" b="0" dirty="0" err="1">
                          <a:latin typeface="+mn-lt"/>
                        </a:rPr>
                        <a:t>Klimentov</a:t>
                      </a:r>
                      <a:r>
                        <a:rPr lang="en-US" sz="1800" b="0" dirty="0">
                          <a:latin typeface="+mn-lt"/>
                        </a:rPr>
                        <a:t>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dirty="0">
                          <a:effectLst/>
                          <a:latin typeface="Arial" panose="020B0604020202020204" pitchFamily="34" charset="0"/>
                          <a:cs typeface="Arial" panose="020B0604020202020204" pitchFamily="34" charset="0"/>
                        </a:rPr>
                        <a:t>CERN / BNL</a:t>
                      </a:r>
                    </a:p>
                  </a:txBody>
                  <a:tcPr marL="49187" marR="49187" marT="0" marB="0" anchor="ctr"/>
                </a:tc>
                <a:extLst>
                  <a:ext uri="{0D108BD9-81ED-4DB2-BD59-A6C34878D82A}">
                    <a16:rowId xmlns="" xmlns:a16="http://schemas.microsoft.com/office/drawing/2014/main" val="10005"/>
                  </a:ext>
                </a:extLst>
              </a:tr>
              <a:tr h="41259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latin typeface="+mn-lt"/>
                        </a:rPr>
                        <a:t>Patrick </a:t>
                      </a:r>
                      <a:r>
                        <a:rPr lang="en-US" sz="1800" b="0" dirty="0" err="1">
                          <a:latin typeface="+mn-lt"/>
                        </a:rPr>
                        <a:t>Fuhrmann</a:t>
                      </a:r>
                      <a:r>
                        <a:rPr lang="en-US" sz="1800" b="0" dirty="0">
                          <a:latin typeface="+mn-lt"/>
                        </a:rPr>
                        <a:t>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it-IT" sz="1800" dirty="0">
                          <a:effectLst/>
                          <a:latin typeface="Arial" panose="020B0604020202020204" pitchFamily="34" charset="0"/>
                          <a:cs typeface="Arial" panose="020B0604020202020204" pitchFamily="34" charset="0"/>
                        </a:rPr>
                        <a:t>DESY</a:t>
                      </a:r>
                    </a:p>
                  </a:txBody>
                  <a:tcPr marL="49187" marR="49187" marT="0" marB="0" anchor="ctr"/>
                </a:tc>
                <a:extLst>
                  <a:ext uri="{0D108BD9-81ED-4DB2-BD59-A6C34878D82A}">
                    <a16:rowId xmlns="" xmlns:a16="http://schemas.microsoft.com/office/drawing/2014/main" val="10006"/>
                  </a:ext>
                </a:extLst>
              </a:tr>
              <a:tr h="412595">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algn="l">
                        <a:lnSpc>
                          <a:spcPct val="107000"/>
                        </a:lnSpc>
                        <a:spcAft>
                          <a:spcPts val="0"/>
                        </a:spcAft>
                      </a:pPr>
                      <a:r>
                        <a:rPr lang="en-US" sz="1800" b="0" dirty="0">
                          <a:latin typeface="+mn-lt"/>
                        </a:rPr>
                        <a:t>Gaetano </a:t>
                      </a:r>
                      <a:r>
                        <a:rPr lang="en-US" sz="1800" b="0" dirty="0" err="1">
                          <a:latin typeface="+mn-lt"/>
                        </a:rPr>
                        <a:t>Maron</a:t>
                      </a:r>
                      <a:r>
                        <a:rPr lang="en-US" sz="1800" b="0" dirty="0">
                          <a:latin typeface="+mn-lt"/>
                        </a:rPr>
                        <a:t> </a:t>
                      </a:r>
                      <a:endParaRPr lang="ru-RU" sz="1800" b="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latin typeface="+mn-lt"/>
                        </a:rPr>
                        <a:t>INFN</a:t>
                      </a:r>
                      <a:endParaRPr lang="ru-RU" sz="1800" dirty="0">
                        <a:latin typeface="+mn-lt"/>
                      </a:endParaRPr>
                    </a:p>
                  </a:txBody>
                  <a:tcPr marL="49187" marR="49187" marT="0" marB="0" anchor="ctr"/>
                </a:tc>
                <a:extLst>
                  <a:ext uri="{0D108BD9-81ED-4DB2-BD59-A6C34878D82A}">
                    <a16:rowId xmlns="" xmlns:a16="http://schemas.microsoft.com/office/drawing/2014/main" val="10007"/>
                  </a:ext>
                </a:extLst>
              </a:tr>
            </a:tbl>
          </a:graphicData>
        </a:graphic>
      </p:graphicFrame>
      <p:sp>
        <p:nvSpPr>
          <p:cNvPr id="6" name="Прямоугольник 5"/>
          <p:cNvSpPr/>
          <p:nvPr/>
        </p:nvSpPr>
        <p:spPr>
          <a:xfrm>
            <a:off x="1106749" y="1340604"/>
            <a:ext cx="2731744" cy="399683"/>
          </a:xfrm>
          <a:prstGeom prst="rect">
            <a:avLst/>
          </a:prstGeom>
        </p:spPr>
        <p:txBody>
          <a:bodyPr wrap="squar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Local working group</a:t>
            </a:r>
            <a:endParaRPr lang="ru-RU" sz="2000" dirty="0">
              <a:solidFill>
                <a:srgbClr val="D0DBF4"/>
              </a:solidFill>
              <a:latin typeface="Calibri" panose="020F0502020204030204"/>
            </a:endParaRPr>
          </a:p>
        </p:txBody>
      </p:sp>
      <p:graphicFrame>
        <p:nvGraphicFramePr>
          <p:cNvPr id="7" name="Таблица 6"/>
          <p:cNvGraphicFramePr>
            <a:graphicFrameLocks noGrp="1"/>
          </p:cNvGraphicFramePr>
          <p:nvPr>
            <p:extLst>
              <p:ext uri="{D42A27DB-BD31-4B8C-83A1-F6EECF244321}">
                <p14:modId xmlns:p14="http://schemas.microsoft.com/office/powerpoint/2010/main" val="3137810306"/>
              </p:ext>
            </p:extLst>
          </p:nvPr>
        </p:nvGraphicFramePr>
        <p:xfrm>
          <a:off x="390113" y="1852361"/>
          <a:ext cx="4253008" cy="4450841"/>
        </p:xfrm>
        <a:graphic>
          <a:graphicData uri="http://schemas.openxmlformats.org/drawingml/2006/table">
            <a:tbl>
              <a:tblPr firstRow="1" firstCol="1" bandRow="1">
                <a:tableStyleId>{5C22544A-7EE6-4342-B048-85BDC9FD1C3A}</a:tableStyleId>
              </a:tblPr>
              <a:tblGrid>
                <a:gridCol w="676302">
                  <a:extLst>
                    <a:ext uri="{9D8B030D-6E8A-4147-A177-3AD203B41FA5}">
                      <a16:colId xmlns="" xmlns:a16="http://schemas.microsoft.com/office/drawing/2014/main" val="20000"/>
                    </a:ext>
                  </a:extLst>
                </a:gridCol>
                <a:gridCol w="2215966">
                  <a:extLst>
                    <a:ext uri="{9D8B030D-6E8A-4147-A177-3AD203B41FA5}">
                      <a16:colId xmlns="" xmlns:a16="http://schemas.microsoft.com/office/drawing/2014/main" val="20001"/>
                    </a:ext>
                  </a:extLst>
                </a:gridCol>
                <a:gridCol w="1360740">
                  <a:extLst>
                    <a:ext uri="{9D8B030D-6E8A-4147-A177-3AD203B41FA5}">
                      <a16:colId xmlns="" xmlns:a16="http://schemas.microsoft.com/office/drawing/2014/main" val="20002"/>
                    </a:ext>
                  </a:extLst>
                </a:gridCol>
              </a:tblGrid>
              <a:tr h="348255">
                <a:tc>
                  <a:txBody>
                    <a:bodyPr/>
                    <a:lstStyle/>
                    <a:p>
                      <a:pPr marL="457200" algn="l">
                        <a:lnSpc>
                          <a:spcPct val="107000"/>
                        </a:lnSpc>
                        <a:spcAft>
                          <a:spcPts val="0"/>
                        </a:spcAft>
                      </a:pPr>
                      <a:r>
                        <a:rPr lang="en-US" sz="1800" dirty="0">
                          <a:effectLst/>
                          <a:latin typeface="Arial" panose="020B0604020202020204" pitchFamily="34" charset="0"/>
                          <a:cs typeface="Arial" panose="020B0604020202020204" pitchFamily="34" charset="0"/>
                        </a:rPr>
                        <a:t> </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Name</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Institution</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tc>
                <a:extLst>
                  <a:ext uri="{0D108BD9-81ED-4DB2-BD59-A6C34878D82A}">
                    <a16:rowId xmlns="" xmlns:a16="http://schemas.microsoft.com/office/drawing/2014/main" val="10000"/>
                  </a:ext>
                </a:extLst>
              </a:tr>
              <a:tr h="503398">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1.</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Vladimir </a:t>
                      </a:r>
                      <a:r>
                        <a:rPr lang="en-US" sz="1800" dirty="0" err="1">
                          <a:effectLst/>
                          <a:latin typeface="Arial" panose="020B0604020202020204" pitchFamily="34" charset="0"/>
                          <a:cs typeface="Arial" panose="020B0604020202020204" pitchFamily="34" charset="0"/>
                        </a:rPr>
                        <a:t>Korenkov</a:t>
                      </a:r>
                      <a:endParaRPr lang="en-US" sz="1800" dirty="0">
                        <a:effectLst/>
                        <a:latin typeface="Arial" panose="020B060402020202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1"/>
                  </a:ext>
                </a:extLst>
              </a:tr>
              <a:tr h="37011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2.</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r>
                        <a:rPr lang="en-US" sz="1800" dirty="0">
                          <a:latin typeface="+mn-lt"/>
                        </a:rPr>
                        <a:t>Andrey </a:t>
                      </a:r>
                      <a:r>
                        <a:rPr lang="en-US" sz="1800" dirty="0" err="1">
                          <a:latin typeface="+mn-lt"/>
                        </a:rPr>
                        <a:t>Dolbilov</a:t>
                      </a:r>
                      <a:endParaRPr lang="en-US" sz="1800" dirty="0">
                        <a:latin typeface="+mn-lt"/>
                      </a:endParaRPr>
                    </a:p>
                  </a:txBody>
                  <a:tcPr marL="49187" marR="49187" marT="0" marB="0" anchor="ctr"/>
                </a:tc>
                <a:tc>
                  <a:txBody>
                    <a:bodyPr/>
                    <a:lstStyle/>
                    <a:p>
                      <a:pPr algn="ctr"/>
                      <a:r>
                        <a:rPr lang="en-US" sz="1800" dirty="0">
                          <a:latin typeface="Arial" panose="020B0604020202020204" pitchFamily="34" charset="0"/>
                          <a:cs typeface="Arial" panose="020B0604020202020204" pitchFamily="34" charset="0"/>
                        </a:rPr>
                        <a:t>JINR</a:t>
                      </a:r>
                      <a:endParaRPr lang="ru-RU" sz="1800" dirty="0">
                        <a:latin typeface="Arial" panose="020B060402020202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2"/>
                  </a:ext>
                </a:extLst>
              </a:tr>
              <a:tr h="421622">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3.</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r>
                        <a:rPr lang="en-US" sz="1800" dirty="0">
                          <a:latin typeface="+mn-lt"/>
                        </a:rPr>
                        <a:t>Valery </a:t>
                      </a:r>
                      <a:r>
                        <a:rPr lang="en-US" sz="1800" dirty="0" err="1">
                          <a:latin typeface="+mn-lt"/>
                        </a:rPr>
                        <a:t>Mitsyn</a:t>
                      </a:r>
                      <a:endParaRPr lang="en-US" sz="1800" dirty="0">
                        <a:latin typeface="+mn-lt"/>
                      </a:endParaRPr>
                    </a:p>
                  </a:txBody>
                  <a:tcPr marL="49187" marR="49187" marT="0" marB="0" anchor="ct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3"/>
                  </a:ext>
                </a:extLst>
              </a:tr>
              <a:tr h="412595">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4.</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r>
                        <a:rPr lang="en-US" sz="1800" dirty="0">
                          <a:latin typeface="+mn-lt"/>
                        </a:rPr>
                        <a:t>Tatyana </a:t>
                      </a:r>
                      <a:r>
                        <a:rPr lang="en-US" sz="1800" dirty="0" err="1">
                          <a:latin typeface="+mn-lt"/>
                        </a:rPr>
                        <a:t>Strizh</a:t>
                      </a:r>
                      <a:endParaRPr lang="en-US" sz="1800" dirty="0">
                        <a:latin typeface="+mn-lt"/>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4"/>
                  </a:ext>
                </a:extLst>
              </a:tr>
              <a:tr h="468351">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5.</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latin typeface="+mn-lt"/>
                        </a:rPr>
                        <a:t>Dmitry </a:t>
                      </a:r>
                      <a:r>
                        <a:rPr lang="en-US" sz="1800" dirty="0" err="1">
                          <a:latin typeface="+mn-lt"/>
                        </a:rPr>
                        <a:t>Podgainy</a:t>
                      </a:r>
                      <a:endParaRPr lang="en-US" sz="1800" dirty="0">
                        <a:latin typeface="+mn-lt"/>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5"/>
                  </a:ext>
                </a:extLst>
              </a:tr>
              <a:tr h="446049">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6.</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latin typeface="+mn-lt"/>
                        </a:rPr>
                        <a:t>Petr </a:t>
                      </a:r>
                      <a:r>
                        <a:rPr lang="en-US" sz="1800" dirty="0" err="1">
                          <a:latin typeface="+mn-lt"/>
                        </a:rPr>
                        <a:t>Zrelov</a:t>
                      </a:r>
                      <a:endParaRPr lang="ru-RU" sz="1800" dirty="0">
                        <a:effectLst/>
                        <a:latin typeface="+mn-lt"/>
                        <a:ea typeface="Calibri" panose="020F0502020204030204" pitchFamily="34" charset="0"/>
                        <a:cs typeface="Arial" panose="020B0604020202020204" pitchFamily="34" charset="0"/>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6"/>
                  </a:ext>
                </a:extLst>
              </a:tr>
              <a:tr h="370114">
                <a:tc>
                  <a:txBody>
                    <a:bodyPr/>
                    <a:lstStyle/>
                    <a:p>
                      <a:pPr marL="0" algn="ctr">
                        <a:lnSpc>
                          <a:spcPct val="107000"/>
                        </a:lnSpc>
                        <a:spcAft>
                          <a:spcPts val="0"/>
                        </a:spcAft>
                      </a:pPr>
                      <a:r>
                        <a:rPr lang="en-US" sz="1800" dirty="0">
                          <a:effectLst/>
                          <a:latin typeface="Arial" panose="020B0604020202020204" pitchFamily="34" charset="0"/>
                          <a:cs typeface="Arial" panose="020B0604020202020204" pitchFamily="34" charset="0"/>
                        </a:rPr>
                        <a:t>7.</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r>
                        <a:rPr lang="en-US" sz="1800" dirty="0">
                          <a:latin typeface="+mn-lt"/>
                        </a:rPr>
                        <a:t>Irina </a:t>
                      </a:r>
                      <a:r>
                        <a:rPr lang="en-US" sz="1800" dirty="0" err="1">
                          <a:latin typeface="+mn-lt"/>
                        </a:rPr>
                        <a:t>Filozova</a:t>
                      </a:r>
                      <a:endParaRPr lang="en-US" sz="1800" dirty="0">
                        <a:latin typeface="+mn-lt"/>
                      </a:endParaRPr>
                    </a:p>
                  </a:txBody>
                  <a:tcPr marL="49187" marR="49187" marT="0" marB="0" anchor="ctr"/>
                </a:tc>
                <a:tc>
                  <a:txBody>
                    <a:bodyPr/>
                    <a:lstStyle/>
                    <a:p>
                      <a:pPr algn="ctr">
                        <a:lnSpc>
                          <a:spcPct val="107000"/>
                        </a:lnSpc>
                        <a:spcAft>
                          <a:spcPts val="0"/>
                        </a:spcAft>
                      </a:pPr>
                      <a:r>
                        <a:rPr lang="en-US" sz="1800" dirty="0">
                          <a:effectLst/>
                          <a:latin typeface="Arial" panose="020B0604020202020204" pitchFamily="34" charset="0"/>
                          <a:cs typeface="Arial" panose="020B0604020202020204" pitchFamily="34" charset="0"/>
                        </a:rPr>
                        <a:t>JINR</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7"/>
                  </a:ext>
                </a:extLst>
              </a:tr>
              <a:tr h="370114">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8.</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latin typeface="+mn-lt"/>
                        </a:rPr>
                        <a:t>Vladimir </a:t>
                      </a:r>
                      <a:r>
                        <a:rPr lang="en-US" sz="1800" dirty="0" err="1">
                          <a:latin typeface="+mn-lt"/>
                        </a:rPr>
                        <a:t>Gerdt</a:t>
                      </a:r>
                      <a:endParaRPr lang="en-US" sz="1800" dirty="0">
                        <a:latin typeface="+mn-lt"/>
                      </a:endParaRPr>
                    </a:p>
                  </a:txBody>
                  <a:tcPr marL="49187" marR="49187" marT="0" marB="0" anchor="ctr"/>
                </a:tc>
                <a:tc>
                  <a:txBody>
                    <a:bodyPr/>
                    <a:lstStyle/>
                    <a:p>
                      <a:pPr algn="ctr">
                        <a:lnSpc>
                          <a:spcPct val="107000"/>
                        </a:lnSpc>
                        <a:spcAft>
                          <a:spcPts val="0"/>
                        </a:spcAft>
                      </a:pP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8"/>
                  </a:ext>
                </a:extLst>
              </a:tr>
              <a:tr h="370114">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9.</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err="1">
                          <a:latin typeface="+mn-lt"/>
                        </a:rPr>
                        <a:t>Oxana</a:t>
                      </a:r>
                      <a:r>
                        <a:rPr lang="en-US" sz="1800" dirty="0">
                          <a:latin typeface="+mn-lt"/>
                        </a:rPr>
                        <a:t> </a:t>
                      </a:r>
                      <a:r>
                        <a:rPr lang="en-US" sz="1800" dirty="0" err="1">
                          <a:latin typeface="+mn-lt"/>
                        </a:rPr>
                        <a:t>Streltsova</a:t>
                      </a:r>
                      <a:endParaRPr lang="en-US" sz="1800" dirty="0">
                        <a:latin typeface="+mn-lt"/>
                      </a:endParaRPr>
                    </a:p>
                  </a:txBody>
                  <a:tcPr marL="49187" marR="49187" marT="0" marB="0" anchor="ctr"/>
                </a:tc>
                <a:tc>
                  <a:txBody>
                    <a:bodyPr/>
                    <a:lstStyle/>
                    <a:p>
                      <a:pPr algn="ctr">
                        <a:lnSpc>
                          <a:spcPct val="107000"/>
                        </a:lnSpc>
                        <a:spcAft>
                          <a:spcPts val="0"/>
                        </a:spcAft>
                      </a:pP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09"/>
                  </a:ext>
                </a:extLst>
              </a:tr>
              <a:tr h="370114">
                <a:tc>
                  <a:txBody>
                    <a:bodyPr/>
                    <a:lstStyle/>
                    <a:p>
                      <a:pPr marL="0" algn="ctr">
                        <a:lnSpc>
                          <a:spcPct val="107000"/>
                        </a:lnSpc>
                        <a:spcAft>
                          <a:spcPts val="0"/>
                        </a:spcAft>
                      </a:pPr>
                      <a:r>
                        <a:rPr lang="en-US" sz="1800" dirty="0">
                          <a:effectLst/>
                          <a:latin typeface="Arial" panose="020B0604020202020204" pitchFamily="34" charset="0"/>
                          <a:ea typeface="Calibri" panose="020F0502020204030204" pitchFamily="34" charset="0"/>
                          <a:cs typeface="Arial" panose="020B0604020202020204" pitchFamily="34" charset="0"/>
                        </a:rPr>
                        <a:t>10.</a:t>
                      </a: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tc>
                  <a:txBody>
                    <a:bodyPr/>
                    <a:lstStyle/>
                    <a:p>
                      <a:pPr marL="0" marR="0" lvl="0" indent="0" algn="l" defTabSz="1097258" rtl="0" eaLnBrk="1" fontAlgn="auto" latinLnBrk="0" hangingPunct="1">
                        <a:lnSpc>
                          <a:spcPct val="107000"/>
                        </a:lnSpc>
                        <a:spcBef>
                          <a:spcPts val="0"/>
                        </a:spcBef>
                        <a:spcAft>
                          <a:spcPts val="0"/>
                        </a:spcAft>
                        <a:buClrTx/>
                        <a:buSzTx/>
                        <a:buFontTx/>
                        <a:buNone/>
                        <a:tabLst/>
                        <a:defRPr/>
                      </a:pPr>
                      <a:r>
                        <a:rPr lang="en-US" sz="1800" dirty="0">
                          <a:latin typeface="+mn-lt"/>
                        </a:rPr>
                        <a:t>Nikolay </a:t>
                      </a:r>
                      <a:r>
                        <a:rPr lang="en-US" sz="1800" dirty="0" err="1">
                          <a:latin typeface="+mn-lt"/>
                        </a:rPr>
                        <a:t>Voytishin</a:t>
                      </a:r>
                      <a:endParaRPr lang="en-US" sz="1800" dirty="0">
                        <a:latin typeface="+mn-lt"/>
                      </a:endParaRPr>
                    </a:p>
                  </a:txBody>
                  <a:tcPr marL="49187" marR="49187" marT="0" marB="0" anchor="ctr"/>
                </a:tc>
                <a:tc>
                  <a:txBody>
                    <a:bodyPr/>
                    <a:lstStyle/>
                    <a:p>
                      <a:pPr algn="ctr">
                        <a:lnSpc>
                          <a:spcPct val="107000"/>
                        </a:lnSpc>
                        <a:spcAft>
                          <a:spcPts val="0"/>
                        </a:spcAft>
                      </a:pPr>
                      <a:endParaRPr lang="ru-RU" sz="1800" dirty="0">
                        <a:effectLst/>
                        <a:latin typeface="Arial" panose="020B0604020202020204" pitchFamily="34" charset="0"/>
                        <a:ea typeface="Calibri" panose="020F0502020204030204" pitchFamily="34" charset="0"/>
                        <a:cs typeface="Arial" panose="020B0604020202020204" pitchFamily="34" charset="0"/>
                      </a:endParaRPr>
                    </a:p>
                  </a:txBody>
                  <a:tcPr marL="49187" marR="49187" marT="0" marB="0" anchor="ctr"/>
                </a:tc>
                <a:extLst>
                  <a:ext uri="{0D108BD9-81ED-4DB2-BD59-A6C34878D82A}">
                    <a16:rowId xmlns="" xmlns:a16="http://schemas.microsoft.com/office/drawing/2014/main" val="10010"/>
                  </a:ext>
                </a:extLst>
              </a:tr>
            </a:tbl>
          </a:graphicData>
        </a:graphic>
      </p:graphicFrame>
      <p:sp>
        <p:nvSpPr>
          <p:cNvPr id="8" name="Прямоугольник 7"/>
          <p:cNvSpPr/>
          <p:nvPr/>
        </p:nvSpPr>
        <p:spPr>
          <a:xfrm>
            <a:off x="7439246" y="1985977"/>
            <a:ext cx="2248423" cy="399683"/>
          </a:xfrm>
          <a:prstGeom prst="rect">
            <a:avLst/>
          </a:prstGeom>
        </p:spPr>
        <p:txBody>
          <a:bodyPr wrap="none" lIns="90989" tIns="45509" rIns="90989" bIns="45509">
            <a:spAutoFit/>
          </a:bodyPr>
          <a:lstStyle/>
          <a:p>
            <a:pPr>
              <a:defRPr/>
            </a:pPr>
            <a:r>
              <a:rPr lang="en-US" sz="2000" b="1" dirty="0">
                <a:solidFill>
                  <a:srgbClr val="D0DBF4"/>
                </a:solidFill>
                <a:latin typeface="Arial" panose="020B0604020202020204" pitchFamily="34" charset="0"/>
                <a:ea typeface="Calibri" panose="020F0502020204030204" pitchFamily="34" charset="0"/>
                <a:cs typeface="Times New Roman" panose="02020603050405020304" pitchFamily="18" charset="0"/>
              </a:rPr>
              <a:t>Group of experts</a:t>
            </a:r>
            <a:endParaRPr lang="ru-RU" sz="2000" dirty="0">
              <a:solidFill>
                <a:srgbClr val="D0DBF4"/>
              </a:solidFill>
              <a:latin typeface="Calibri" panose="020F0502020204030204"/>
            </a:endParaRPr>
          </a:p>
        </p:txBody>
      </p:sp>
    </p:spTree>
    <p:extLst>
      <p:ext uri="{BB962C8B-B14F-4D97-AF65-F5344CB8AC3E}">
        <p14:creationId xmlns:p14="http://schemas.microsoft.com/office/powerpoint/2010/main" val="8638290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p:txBody>
          <a:bodyPr/>
          <a:lstStyle/>
          <a:p>
            <a:endParaRPr lang="de-DE"/>
          </a:p>
        </p:txBody>
      </p:sp>
      <p:sp>
        <p:nvSpPr>
          <p:cNvPr id="3" name="Untertitel 2"/>
          <p:cNvSpPr>
            <a:spLocks noGrp="1"/>
          </p:cNvSpPr>
          <p:nvPr>
            <p:ph type="subTitle" idx="1"/>
          </p:nvPr>
        </p:nvSpPr>
        <p:spPr/>
        <p:txBody>
          <a:bodyPr/>
          <a:lstStyle/>
          <a:p>
            <a:endParaRPr lang="de-DE"/>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6963" y="198784"/>
            <a:ext cx="12594865" cy="66592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826030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Picture 4"/>
          <p:cNvPicPr/>
          <p:nvPr/>
        </p:nvPicPr>
        <p:blipFill>
          <a:blip r:embed="rId2"/>
          <a:srcRect l="15143" r="14545"/>
          <a:stretch/>
        </p:blipFill>
        <p:spPr>
          <a:xfrm>
            <a:off x="326649" y="653258"/>
            <a:ext cx="6822220" cy="5949280"/>
          </a:xfrm>
          <a:prstGeom prst="rect">
            <a:avLst/>
          </a:prstGeom>
          <a:ln>
            <a:noFill/>
          </a:ln>
        </p:spPr>
      </p:pic>
      <p:sp>
        <p:nvSpPr>
          <p:cNvPr id="3" name="TextBox 2"/>
          <p:cNvSpPr txBox="1"/>
          <p:nvPr/>
        </p:nvSpPr>
        <p:spPr>
          <a:xfrm>
            <a:off x="7731760" y="1088954"/>
            <a:ext cx="3993679" cy="5077887"/>
          </a:xfrm>
          <a:prstGeom prst="rect">
            <a:avLst/>
          </a:prstGeom>
          <a:noFill/>
        </p:spPr>
        <p:txBody>
          <a:bodyPr wrap="square" lIns="90989" tIns="45509" rIns="90989" bIns="45509" rtlCol="0">
            <a:spAutoFit/>
          </a:bodyPr>
          <a:lstStyle/>
          <a:p>
            <a:pPr algn="just">
              <a:defRPr/>
            </a:pPr>
            <a:r>
              <a:rPr lang="en-US" sz="2000" b="1" spc="-1" dirty="0">
                <a:solidFill>
                  <a:srgbClr val="4584D3">
                    <a:lumMod val="50000"/>
                  </a:srgbClr>
                </a:solidFill>
              </a:rPr>
              <a:t>AIM</a:t>
            </a:r>
          </a:p>
          <a:p>
            <a:pPr algn="just">
              <a:defRPr/>
            </a:pPr>
            <a:r>
              <a:rPr lang="en-US" sz="2000" spc="-1" dirty="0">
                <a:solidFill>
                  <a:schemeClr val="accent1">
                    <a:lumMod val="75000"/>
                  </a:schemeClr>
                </a:solidFill>
              </a:rPr>
              <a:t>Expandable worldwide dynamically evolving </a:t>
            </a:r>
            <a:r>
              <a:rPr lang="ru-RU" sz="2000" b="1" spc="-1" dirty="0">
                <a:solidFill>
                  <a:srgbClr val="C00000"/>
                </a:solidFill>
                <a:effectLst>
                  <a:outerShdw blurRad="38100" dist="38100" dir="2700000" algn="tl">
                    <a:srgbClr val="000000">
                      <a:alpha val="43137"/>
                    </a:srgbClr>
                  </a:outerShdw>
                </a:effectLst>
              </a:rPr>
              <a:t>IT</a:t>
            </a:r>
            <a:r>
              <a:rPr lang="ru-RU" sz="2000" b="1" spc="-1" dirty="0">
                <a:solidFill>
                  <a:srgbClr val="C00000"/>
                </a:solidFill>
              </a:rPr>
              <a:t>-</a:t>
            </a:r>
            <a:r>
              <a:rPr lang="ru-RU" sz="2400" b="1" spc="-1" dirty="0" err="1">
                <a:solidFill>
                  <a:srgbClr val="C00000"/>
                </a:solidFill>
                <a:effectLst>
                  <a:outerShdw blurRad="38100" dist="38100" dir="2700000" algn="tl">
                    <a:srgbClr val="000000">
                      <a:alpha val="43137"/>
                    </a:srgbClr>
                  </a:outerShdw>
                </a:effectLst>
              </a:rPr>
              <a:t>ecosystem</a:t>
            </a:r>
            <a:r>
              <a:rPr lang="ru-RU" sz="2000" spc="-1" dirty="0">
                <a:solidFill>
                  <a:srgbClr val="C00000"/>
                </a:solidFill>
              </a:rPr>
              <a:t> </a:t>
            </a:r>
            <a:r>
              <a:rPr lang="ru-RU" sz="2000" spc="-1" dirty="0" err="1">
                <a:solidFill>
                  <a:schemeClr val="accent1">
                    <a:lumMod val="75000"/>
                  </a:schemeClr>
                </a:solidFill>
              </a:rPr>
              <a:t>that</a:t>
            </a:r>
            <a:r>
              <a:rPr lang="ru-RU" sz="2000" spc="-1" dirty="0">
                <a:solidFill>
                  <a:schemeClr val="accent1">
                    <a:lumMod val="75000"/>
                  </a:schemeClr>
                </a:solidFill>
              </a:rPr>
              <a:t> </a:t>
            </a:r>
            <a:r>
              <a:rPr lang="ru-RU" sz="2000" spc="-1" dirty="0" err="1">
                <a:solidFill>
                  <a:schemeClr val="accent1">
                    <a:lumMod val="75000"/>
                  </a:schemeClr>
                </a:solidFill>
              </a:rPr>
              <a:t>combines</a:t>
            </a:r>
            <a:r>
              <a:rPr lang="ru-RU" sz="2000" spc="-1" dirty="0">
                <a:solidFill>
                  <a:schemeClr val="accent1">
                    <a:lumMod val="75000"/>
                  </a:schemeClr>
                </a:solidFill>
              </a:rPr>
              <a:t> a </a:t>
            </a:r>
            <a:r>
              <a:rPr lang="ru-RU" sz="2000" spc="-1" dirty="0" err="1">
                <a:solidFill>
                  <a:schemeClr val="accent1">
                    <a:lumMod val="75000"/>
                  </a:schemeClr>
                </a:solidFill>
              </a:rPr>
              <a:t>variety</a:t>
            </a:r>
            <a:r>
              <a:rPr lang="ru-RU" sz="2000" spc="-1" dirty="0">
                <a:solidFill>
                  <a:schemeClr val="accent1">
                    <a:lumMod val="75000"/>
                  </a:schemeClr>
                </a:solidFill>
              </a:rPr>
              <a:t> </a:t>
            </a:r>
            <a:r>
              <a:rPr lang="ru-RU" sz="2000" spc="-1" dirty="0" err="1">
                <a:solidFill>
                  <a:schemeClr val="accent1">
                    <a:lumMod val="75000"/>
                  </a:schemeClr>
                </a:solidFill>
              </a:rPr>
              <a:t>of</a:t>
            </a:r>
            <a:r>
              <a:rPr lang="ru-RU" sz="2000" spc="-1" dirty="0">
                <a:solidFill>
                  <a:schemeClr val="accent1">
                    <a:lumMod val="75000"/>
                  </a:schemeClr>
                </a:solidFill>
              </a:rPr>
              <a:t> </a:t>
            </a:r>
            <a:r>
              <a:rPr lang="ru-RU" sz="2000" spc="-1" dirty="0" err="1">
                <a:solidFill>
                  <a:schemeClr val="accent1">
                    <a:lumMod val="75000"/>
                  </a:schemeClr>
                </a:solidFill>
              </a:rPr>
              <a:t>technological</a:t>
            </a:r>
            <a:r>
              <a:rPr lang="ru-RU" sz="2000" spc="-1" dirty="0">
                <a:solidFill>
                  <a:schemeClr val="accent1">
                    <a:lumMod val="75000"/>
                  </a:schemeClr>
                </a:solidFill>
              </a:rPr>
              <a:t> </a:t>
            </a:r>
            <a:r>
              <a:rPr lang="ru-RU" sz="2000" spc="-1" dirty="0" err="1">
                <a:solidFill>
                  <a:schemeClr val="accent1">
                    <a:lumMod val="75000"/>
                  </a:schemeClr>
                </a:solidFill>
              </a:rPr>
              <a:t>solutions</a:t>
            </a:r>
            <a:r>
              <a:rPr lang="ru-RU" sz="2000" spc="-1" dirty="0">
                <a:solidFill>
                  <a:schemeClr val="accent1">
                    <a:lumMod val="75000"/>
                  </a:schemeClr>
                </a:solidFill>
              </a:rPr>
              <a:t>, </a:t>
            </a:r>
            <a:r>
              <a:rPr lang="en-US" sz="2000" spc="-1" dirty="0">
                <a:solidFill>
                  <a:schemeClr val="accent1">
                    <a:lumMod val="75000"/>
                  </a:schemeClr>
                </a:solidFill>
              </a:rPr>
              <a:t>state-of-art computing </a:t>
            </a:r>
            <a:r>
              <a:rPr lang="ru-RU" sz="2000" spc="-1" dirty="0" err="1">
                <a:solidFill>
                  <a:schemeClr val="accent1">
                    <a:lumMod val="75000"/>
                  </a:schemeClr>
                </a:solidFill>
              </a:rPr>
              <a:t>concepts</a:t>
            </a:r>
            <a:r>
              <a:rPr lang="ru-RU" sz="2000" spc="-1" dirty="0">
                <a:solidFill>
                  <a:schemeClr val="accent1">
                    <a:lumMod val="75000"/>
                  </a:schemeClr>
                </a:solidFill>
              </a:rPr>
              <a:t> </a:t>
            </a:r>
            <a:r>
              <a:rPr lang="ru-RU" sz="2000" spc="-1" dirty="0" err="1">
                <a:solidFill>
                  <a:schemeClr val="accent1">
                    <a:lumMod val="75000"/>
                  </a:schemeClr>
                </a:solidFill>
              </a:rPr>
              <a:t>and</a:t>
            </a:r>
            <a:r>
              <a:rPr lang="ru-RU" sz="2000" spc="-1" dirty="0">
                <a:solidFill>
                  <a:schemeClr val="accent1">
                    <a:lumMod val="75000"/>
                  </a:schemeClr>
                </a:solidFill>
              </a:rPr>
              <a:t> </a:t>
            </a:r>
            <a:r>
              <a:rPr lang="ru-RU" sz="2000" spc="-1" dirty="0" err="1">
                <a:solidFill>
                  <a:schemeClr val="accent1">
                    <a:lumMod val="75000"/>
                  </a:schemeClr>
                </a:solidFill>
              </a:rPr>
              <a:t>methodologies</a:t>
            </a:r>
            <a:r>
              <a:rPr lang="ru-RU" sz="2000" spc="-1" dirty="0">
                <a:solidFill>
                  <a:schemeClr val="accent1">
                    <a:lumMod val="75000"/>
                  </a:schemeClr>
                </a:solidFill>
              </a:rPr>
              <a:t>.</a:t>
            </a:r>
          </a:p>
          <a:p>
            <a:pPr algn="just">
              <a:defRPr/>
            </a:pPr>
            <a:endParaRPr lang="en-US" sz="2000" dirty="0">
              <a:solidFill>
                <a:prstClr val="black"/>
              </a:solidFill>
            </a:endParaRPr>
          </a:p>
          <a:p>
            <a:pPr algn="just">
              <a:defRPr/>
            </a:pPr>
            <a:r>
              <a:rPr lang="en-US" sz="2000" b="1" spc="-1" dirty="0">
                <a:solidFill>
                  <a:srgbClr val="4584D3">
                    <a:lumMod val="50000"/>
                  </a:srgbClr>
                </a:solidFill>
              </a:rPr>
              <a:t>PURPOSES</a:t>
            </a:r>
          </a:p>
          <a:p>
            <a:pPr algn="just">
              <a:defRPr/>
            </a:pPr>
            <a:r>
              <a:rPr lang="en-US" sz="2000" spc="-1" dirty="0" err="1">
                <a:solidFill>
                  <a:schemeClr val="accent1">
                    <a:lumMod val="75000"/>
                  </a:schemeClr>
                </a:solidFill>
              </a:rPr>
              <a:t>S</a:t>
            </a:r>
            <a:r>
              <a:rPr lang="ru-RU" sz="2000" spc="-1" dirty="0" err="1">
                <a:solidFill>
                  <a:schemeClr val="accent1">
                    <a:lumMod val="75000"/>
                  </a:schemeClr>
                </a:solidFill>
              </a:rPr>
              <a:t>ignificantly</a:t>
            </a:r>
            <a:r>
              <a:rPr lang="ru-RU" sz="2000" spc="-1" dirty="0">
                <a:solidFill>
                  <a:schemeClr val="accent1">
                    <a:lumMod val="75000"/>
                  </a:schemeClr>
                </a:solidFill>
              </a:rPr>
              <a:t> </a:t>
            </a:r>
            <a:r>
              <a:rPr lang="ru-RU" sz="2000" spc="-1" dirty="0" err="1">
                <a:solidFill>
                  <a:schemeClr val="accent1">
                    <a:lumMod val="75000"/>
                  </a:schemeClr>
                </a:solidFill>
              </a:rPr>
              <a:t>reduce</a:t>
            </a:r>
            <a:r>
              <a:rPr lang="ru-RU" sz="2000" spc="-1" dirty="0">
                <a:solidFill>
                  <a:schemeClr val="accent1">
                    <a:lumMod val="75000"/>
                  </a:schemeClr>
                </a:solidFill>
              </a:rPr>
              <a:t> </a:t>
            </a:r>
            <a:r>
              <a:rPr lang="ru-RU" sz="2000" spc="-1" dirty="0" err="1">
                <a:solidFill>
                  <a:schemeClr val="accent1">
                    <a:lumMod val="75000"/>
                  </a:schemeClr>
                </a:solidFill>
              </a:rPr>
              <a:t>the</a:t>
            </a:r>
            <a:r>
              <a:rPr lang="ru-RU" sz="2000" spc="-1" dirty="0">
                <a:solidFill>
                  <a:schemeClr val="accent1">
                    <a:lumMod val="75000"/>
                  </a:schemeClr>
                </a:solidFill>
              </a:rPr>
              <a:t> </a:t>
            </a:r>
            <a:r>
              <a:rPr lang="ru-RU" sz="2000" spc="-1" dirty="0" err="1">
                <a:solidFill>
                  <a:schemeClr val="accent1">
                    <a:lumMod val="75000"/>
                  </a:schemeClr>
                </a:solidFill>
              </a:rPr>
              <a:t>time</a:t>
            </a:r>
            <a:r>
              <a:rPr lang="ru-RU" sz="2000" spc="-1" dirty="0">
                <a:solidFill>
                  <a:schemeClr val="accent1">
                    <a:lumMod val="75000"/>
                  </a:schemeClr>
                </a:solidFill>
              </a:rPr>
              <a:t> </a:t>
            </a:r>
            <a:r>
              <a:rPr lang="ru-RU" sz="2000" spc="-1" dirty="0" err="1">
                <a:solidFill>
                  <a:schemeClr val="accent1">
                    <a:lumMod val="75000"/>
                  </a:schemeClr>
                </a:solidFill>
              </a:rPr>
              <a:t>spent</a:t>
            </a:r>
            <a:r>
              <a:rPr lang="ru-RU" sz="2000" spc="-1" dirty="0">
                <a:solidFill>
                  <a:schemeClr val="accent1">
                    <a:lumMod val="75000"/>
                  </a:schemeClr>
                </a:solidFill>
              </a:rPr>
              <a:t> </a:t>
            </a:r>
            <a:r>
              <a:rPr lang="ru-RU" sz="2000" spc="-1" dirty="0" err="1">
                <a:solidFill>
                  <a:schemeClr val="accent1">
                    <a:lumMod val="75000"/>
                  </a:schemeClr>
                </a:solidFill>
              </a:rPr>
              <a:t>on</a:t>
            </a:r>
            <a:r>
              <a:rPr lang="ru-RU" sz="2000" spc="-1" dirty="0">
                <a:solidFill>
                  <a:schemeClr val="accent1">
                    <a:lumMod val="75000"/>
                  </a:schemeClr>
                </a:solidFill>
              </a:rPr>
              <a:t> </a:t>
            </a:r>
            <a:r>
              <a:rPr lang="ru-RU" sz="2000" spc="-1" dirty="0" err="1">
                <a:solidFill>
                  <a:schemeClr val="accent1">
                    <a:lumMod val="75000"/>
                  </a:schemeClr>
                </a:solidFill>
              </a:rPr>
              <a:t>the</a:t>
            </a:r>
            <a:r>
              <a:rPr lang="ru-RU" sz="2000" spc="-1" dirty="0">
                <a:solidFill>
                  <a:schemeClr val="accent1">
                    <a:lumMod val="75000"/>
                  </a:schemeClr>
                </a:solidFill>
              </a:rPr>
              <a:t> </a:t>
            </a:r>
            <a:r>
              <a:rPr lang="ru-RU" sz="2000" spc="-1" dirty="0" err="1">
                <a:solidFill>
                  <a:schemeClr val="accent1">
                    <a:lumMod val="75000"/>
                  </a:schemeClr>
                </a:solidFill>
              </a:rPr>
              <a:t>implementation</a:t>
            </a:r>
            <a:r>
              <a:rPr lang="ru-RU" sz="2000" spc="-1" dirty="0">
                <a:solidFill>
                  <a:schemeClr val="accent1">
                    <a:lumMod val="75000"/>
                  </a:schemeClr>
                </a:solidFill>
              </a:rPr>
              <a:t> </a:t>
            </a:r>
            <a:r>
              <a:rPr lang="ru-RU" sz="2000" spc="-1" dirty="0" err="1">
                <a:solidFill>
                  <a:schemeClr val="accent1">
                    <a:lumMod val="75000"/>
                  </a:schemeClr>
                </a:solidFill>
              </a:rPr>
              <a:t>of</a:t>
            </a:r>
            <a:r>
              <a:rPr lang="ru-RU" sz="2000" spc="-1" dirty="0">
                <a:solidFill>
                  <a:schemeClr val="accent1">
                    <a:lumMod val="75000"/>
                  </a:schemeClr>
                </a:solidFill>
              </a:rPr>
              <a:t> </a:t>
            </a:r>
            <a:r>
              <a:rPr lang="ru-RU" sz="2000" spc="-1" dirty="0" err="1">
                <a:solidFill>
                  <a:schemeClr val="accent1">
                    <a:lumMod val="75000"/>
                  </a:schemeClr>
                </a:solidFill>
              </a:rPr>
              <a:t>projects</a:t>
            </a:r>
            <a:r>
              <a:rPr lang="en-US" sz="2000" spc="-1" dirty="0">
                <a:solidFill>
                  <a:schemeClr val="accent1">
                    <a:lumMod val="75000"/>
                  </a:schemeClr>
                </a:solidFill>
              </a:rPr>
              <a:t> that require computing resources and IT expertise </a:t>
            </a:r>
          </a:p>
          <a:p>
            <a:pPr algn="just">
              <a:defRPr/>
            </a:pPr>
            <a:endParaRPr lang="en-US" sz="2000" b="1" spc="-1" dirty="0">
              <a:solidFill>
                <a:srgbClr val="000000"/>
              </a:solidFill>
            </a:endParaRPr>
          </a:p>
          <a:p>
            <a:pPr algn="just">
              <a:defRPr/>
            </a:pPr>
            <a:r>
              <a:rPr lang="en-US" sz="2000" b="1" spc="-1" dirty="0">
                <a:solidFill>
                  <a:srgbClr val="4584D3">
                    <a:lumMod val="50000"/>
                  </a:srgbClr>
                </a:solidFill>
              </a:rPr>
              <a:t>BENEFICIARIES</a:t>
            </a:r>
          </a:p>
          <a:p>
            <a:pPr algn="just">
              <a:defRPr/>
            </a:pPr>
            <a:r>
              <a:rPr lang="en-US" sz="2000" spc="-1" dirty="0">
                <a:solidFill>
                  <a:schemeClr val="accent1">
                    <a:lumMod val="75000"/>
                  </a:schemeClr>
                </a:solidFill>
              </a:rPr>
              <a:t>JINR, its Member States and international collaborators</a:t>
            </a:r>
          </a:p>
        </p:txBody>
      </p:sp>
      <p:sp>
        <p:nvSpPr>
          <p:cNvPr id="5" name="Объект 2"/>
          <p:cNvSpPr>
            <a:spLocks/>
          </p:cNvSpPr>
          <p:nvPr/>
        </p:nvSpPr>
        <p:spPr bwMode="auto">
          <a:xfrm>
            <a:off x="600969" y="76996"/>
            <a:ext cx="10444933" cy="576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989" tIns="45509" rIns="90989" bIns="45509"/>
          <a:lstStyle>
            <a:lvl1pPr eaLnBrk="0" hangingPunct="0">
              <a:spcBef>
                <a:spcPct val="20000"/>
              </a:spcBef>
              <a:buChar char="•"/>
              <a:defRPr sz="3200">
                <a:solidFill>
                  <a:schemeClr val="tx1"/>
                </a:solidFill>
                <a:latin typeface="Arial" panose="020B0604020202020204" pitchFamily="34" charset="0"/>
              </a:defRPr>
            </a:lvl1pPr>
            <a:lvl2pPr marL="742950" indent="-285750" eaLnBrk="0" hangingPunct="0">
              <a:spcBef>
                <a:spcPct val="20000"/>
              </a:spcBef>
              <a:buChar char="–"/>
              <a:defRPr sz="2800">
                <a:solidFill>
                  <a:schemeClr val="tx1"/>
                </a:solidFill>
                <a:latin typeface="Arial" panose="020B0604020202020204" pitchFamily="34" charset="0"/>
              </a:defRPr>
            </a:lvl2pPr>
            <a:lvl3pPr marL="1143000" indent="-228600" eaLnBrk="0" hangingPunct="0">
              <a:spcBef>
                <a:spcPct val="20000"/>
              </a:spcBef>
              <a:buChar char="•"/>
              <a:defRPr sz="2400">
                <a:solidFill>
                  <a:schemeClr val="tx1"/>
                </a:solidFill>
                <a:latin typeface="Arial" panose="020B0604020202020204" pitchFamily="34" charset="0"/>
              </a:defRPr>
            </a:lvl3pPr>
            <a:lvl4pPr marL="1600200" indent="-228600" eaLnBrk="0" hangingPunct="0">
              <a:spcBef>
                <a:spcPct val="20000"/>
              </a:spcBef>
              <a:buChar char="–"/>
              <a:defRPr sz="2000">
                <a:solidFill>
                  <a:schemeClr val="tx1"/>
                </a:solidFill>
                <a:latin typeface="Arial" panose="020B0604020202020204" pitchFamily="34" charset="0"/>
              </a:defRPr>
            </a:lvl4pPr>
            <a:lvl5pPr marL="2057400" indent="-228600" eaLnBrk="0" hangingPunct="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buNone/>
              <a:defRPr/>
            </a:pPr>
            <a:r>
              <a:rPr lang="en-US" altLang="ru-RU" sz="2800" b="1" dirty="0">
                <a:solidFill>
                  <a:srgbClr val="C00000"/>
                </a:solidFill>
                <a:cs typeface="Arial" panose="020B0604020202020204" pitchFamily="34" charset="0"/>
              </a:rPr>
              <a:t>Summary for IT and Scientific Computing</a:t>
            </a:r>
          </a:p>
          <a:p>
            <a:pPr algn="ctr" eaLnBrk="1" hangingPunct="1">
              <a:buNone/>
              <a:defRPr/>
            </a:pPr>
            <a:r>
              <a:rPr lang="en-US" altLang="ru-RU" sz="2800" b="1" dirty="0">
                <a:solidFill>
                  <a:srgbClr val="C00000"/>
                </a:solidFill>
                <a:cs typeface="Arial" panose="020B0604020202020204" pitchFamily="34" charset="0"/>
              </a:rPr>
              <a:t> </a:t>
            </a:r>
            <a:endParaRPr lang="ru-RU" altLang="ru-RU" sz="2800" b="1" i="1" dirty="0">
              <a:solidFill>
                <a:srgbClr val="C00000"/>
              </a:solidFill>
              <a:cs typeface="Arial" panose="020B0604020202020204" pitchFamily="34" charset="0"/>
            </a:endParaRPr>
          </a:p>
        </p:txBody>
      </p:sp>
    </p:spTree>
    <p:extLst>
      <p:ext uri="{BB962C8B-B14F-4D97-AF65-F5344CB8AC3E}">
        <p14:creationId xmlns:p14="http://schemas.microsoft.com/office/powerpoint/2010/main" val="8466172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p15="http://schemas.microsoft.com/office/powerpoint/2012/main">
      <p:transition spd="slow">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172444" y="96117"/>
            <a:ext cx="8229600" cy="788987"/>
          </a:xfrm>
          <a:solidFill>
            <a:srgbClr val="FFC000"/>
          </a:solidFill>
        </p:spPr>
        <p:txBody>
          <a:bodyPr>
            <a:normAutofit fontScale="90000"/>
          </a:bodyPr>
          <a:lstStyle/>
          <a:p>
            <a:r>
              <a:rPr lang="de-DE" sz="3200" b="1" dirty="0">
                <a:solidFill>
                  <a:schemeClr val="tx1"/>
                </a:solidFill>
              </a:rPr>
              <a:t>EB :  </a:t>
            </a:r>
            <a:r>
              <a:rPr lang="de-DE" sz="3200" b="1" dirty="0" err="1">
                <a:solidFill>
                  <a:schemeClr val="tx1"/>
                </a:solidFill>
              </a:rPr>
              <a:t>Structure</a:t>
            </a:r>
            <a:r>
              <a:rPr lang="de-DE" sz="3200" b="1" dirty="0">
                <a:solidFill>
                  <a:schemeClr val="tx1"/>
                </a:solidFill>
              </a:rPr>
              <a:t> </a:t>
            </a:r>
            <a:r>
              <a:rPr lang="de-DE" sz="3200" b="1" dirty="0" err="1">
                <a:solidFill>
                  <a:schemeClr val="tx1"/>
                </a:solidFill>
              </a:rPr>
              <a:t>of</a:t>
            </a:r>
            <a:r>
              <a:rPr lang="de-DE" sz="3200" b="1" dirty="0">
                <a:solidFill>
                  <a:schemeClr val="tx1"/>
                </a:solidFill>
              </a:rPr>
              <a:t> a Strategic Long Range Plan</a:t>
            </a:r>
          </a:p>
        </p:txBody>
      </p:sp>
      <p:sp>
        <p:nvSpPr>
          <p:cNvPr id="3" name="Inhaltsplatzhalter 2"/>
          <p:cNvSpPr>
            <a:spLocks noGrp="1"/>
          </p:cNvSpPr>
          <p:nvPr>
            <p:ph idx="4294967295"/>
          </p:nvPr>
        </p:nvSpPr>
        <p:spPr>
          <a:xfrm>
            <a:off x="751004" y="1261597"/>
            <a:ext cx="10124813" cy="4873922"/>
          </a:xfrm>
        </p:spPr>
        <p:txBody>
          <a:bodyPr>
            <a:normAutofit fontScale="77500" lnSpcReduction="20000"/>
          </a:bodyPr>
          <a:lstStyle/>
          <a:p>
            <a:pPr>
              <a:buClr>
                <a:schemeClr val="bg1"/>
              </a:buClr>
              <a:buSzPct val="120000"/>
            </a:pPr>
            <a:r>
              <a:rPr lang="en-GB" sz="3600" b="1" dirty="0">
                <a:solidFill>
                  <a:srgbClr val="FFFF00"/>
                </a:solidFill>
                <a:effectLst>
                  <a:outerShdw blurRad="38100" dist="38100" dir="2700000" algn="tl">
                    <a:srgbClr val="000000">
                      <a:alpha val="43137"/>
                    </a:srgbClr>
                  </a:outerShdw>
                </a:effectLst>
              </a:rPr>
              <a:t>Executive Summary</a:t>
            </a:r>
            <a:endParaRPr lang="en-GB" sz="2600" dirty="0"/>
          </a:p>
          <a:p>
            <a:pPr>
              <a:buClr>
                <a:schemeClr val="bg1"/>
              </a:buClr>
              <a:buSzPct val="120000"/>
            </a:pPr>
            <a:r>
              <a:rPr lang="en-GB" dirty="0"/>
              <a:t>Nuclear Physics at low and intermediate energies </a:t>
            </a:r>
          </a:p>
          <a:p>
            <a:pPr>
              <a:buClr>
                <a:schemeClr val="bg1"/>
              </a:buClr>
              <a:buSzPct val="120000"/>
            </a:pPr>
            <a:r>
              <a:rPr lang="en-GB" dirty="0"/>
              <a:t>Particle Physics (HEP on large scale international facilities).</a:t>
            </a:r>
          </a:p>
          <a:p>
            <a:pPr>
              <a:buClr>
                <a:schemeClr val="bg1"/>
              </a:buClr>
              <a:buSzPct val="120000"/>
            </a:pPr>
            <a:r>
              <a:rPr lang="en-GB" dirty="0"/>
              <a:t>Neutrino and astrophysics</a:t>
            </a:r>
          </a:p>
          <a:p>
            <a:pPr>
              <a:buClr>
                <a:schemeClr val="bg1"/>
              </a:buClr>
              <a:buSzPct val="120000"/>
            </a:pPr>
            <a:r>
              <a:rPr lang="en-GB" dirty="0"/>
              <a:t>Relativistic Heavy Ion and Spin Physics.</a:t>
            </a:r>
          </a:p>
          <a:p>
            <a:pPr>
              <a:buClr>
                <a:schemeClr val="bg1"/>
              </a:buClr>
              <a:buSzPct val="120000"/>
            </a:pPr>
            <a:r>
              <a:rPr lang="en-GB" dirty="0"/>
              <a:t>Condensed Matter and Neutron Nuclear Physics.</a:t>
            </a:r>
          </a:p>
          <a:p>
            <a:pPr>
              <a:buClr>
                <a:schemeClr val="bg1"/>
              </a:buClr>
              <a:buSzPct val="120000"/>
            </a:pPr>
            <a:r>
              <a:rPr lang="en-GB" dirty="0"/>
              <a:t>Theoretical Physics </a:t>
            </a:r>
          </a:p>
          <a:p>
            <a:pPr>
              <a:buClr>
                <a:schemeClr val="bg1"/>
              </a:buClr>
              <a:buSzPct val="120000"/>
            </a:pPr>
            <a:r>
              <a:rPr lang="en-GB" dirty="0"/>
              <a:t>Radiobiology (including astrobiology)</a:t>
            </a:r>
          </a:p>
          <a:p>
            <a:pPr>
              <a:buClr>
                <a:schemeClr val="bg1"/>
              </a:buClr>
              <a:buSzPct val="120000"/>
            </a:pPr>
            <a:r>
              <a:rPr lang="en-GB" dirty="0"/>
              <a:t>IT, Big Data and High Performance Computing.</a:t>
            </a:r>
          </a:p>
          <a:p>
            <a:pPr>
              <a:buClr>
                <a:schemeClr val="bg1"/>
              </a:buClr>
              <a:buSzPct val="120000"/>
            </a:pPr>
            <a:r>
              <a:rPr lang="en-GB" dirty="0">
                <a:solidFill>
                  <a:srgbClr val="FFFF00"/>
                </a:solidFill>
                <a:effectLst>
                  <a:outerShdw blurRad="38100" dist="38100" dir="2700000" algn="tl">
                    <a:srgbClr val="000000">
                      <a:alpha val="43137"/>
                    </a:srgbClr>
                  </a:outerShdw>
                </a:effectLst>
              </a:rPr>
              <a:t>Conclusions</a:t>
            </a:r>
            <a:endParaRPr lang="en-GB" dirty="0">
              <a:solidFill>
                <a:srgbClr val="FFFF00"/>
              </a:solidFill>
            </a:endParaRPr>
          </a:p>
        </p:txBody>
      </p:sp>
      <p:sp>
        <p:nvSpPr>
          <p:cNvPr id="4" name="Прямоугольник 3">
            <a:extLst>
              <a:ext uri="{FF2B5EF4-FFF2-40B4-BE49-F238E27FC236}">
                <a16:creationId xmlns="" xmlns:a16="http://schemas.microsoft.com/office/drawing/2014/main" id="{E619435B-32D0-4A1B-8107-FD54E2AF1E05}"/>
              </a:ext>
            </a:extLst>
          </p:cNvPr>
          <p:cNvSpPr/>
          <p:nvPr/>
        </p:nvSpPr>
        <p:spPr>
          <a:xfrm>
            <a:off x="7307897" y="6135518"/>
            <a:ext cx="4780155" cy="461665"/>
          </a:xfrm>
          <a:prstGeom prst="rect">
            <a:avLst/>
          </a:prstGeom>
        </p:spPr>
        <p:txBody>
          <a:bodyPr wrap="none">
            <a:spAutoFit/>
          </a:bodyPr>
          <a:lstStyle/>
          <a:p>
            <a:r>
              <a:rPr lang="en-US" sz="2400" b="1" dirty="0">
                <a:solidFill>
                  <a:schemeClr val="accent1">
                    <a:lumMod val="20000"/>
                    <a:lumOff val="80000"/>
                  </a:schemeClr>
                </a:solidFill>
              </a:rPr>
              <a:t>https://indico.jinr.ru/event/1121/</a:t>
            </a:r>
            <a:endParaRPr lang="ru-RU" sz="2400" b="1" dirty="0">
              <a:solidFill>
                <a:schemeClr val="accent1">
                  <a:lumMod val="20000"/>
                  <a:lumOff val="80000"/>
                </a:schemeClr>
              </a:solidFill>
            </a:endParaRPr>
          </a:p>
        </p:txBody>
      </p:sp>
    </p:spTree>
    <p:extLst>
      <p:ext uri="{BB962C8B-B14F-4D97-AF65-F5344CB8AC3E}">
        <p14:creationId xmlns:p14="http://schemas.microsoft.com/office/powerpoint/2010/main" val="850617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afterEffect">
                                  <p:stCondLst>
                                    <p:cond delay="3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435">
                                          <p:stCondLst>
                                            <p:cond delay="0"/>
                                          </p:stCondLst>
                                        </p:cTn>
                                        <p:tgtEl>
                                          <p:spTgt spid="4"/>
                                        </p:tgtEl>
                                      </p:cBhvr>
                                    </p:animEffect>
                                    <p:anim calcmode="lin" valueType="num">
                                      <p:cBhvr>
                                        <p:cTn id="8" dur="1367"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4"/>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4"/>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4"/>
                                        </p:tgtEl>
                                        <p:attrNameLst>
                                          <p:attrName>ppt_y</p:attrName>
                                        </p:attrNameLst>
                                      </p:cBhvr>
                                      <p:tavLst>
                                        <p:tav tm="0" fmla="#ppt_y-sin(pi*$)/81">
                                          <p:val>
                                            <p:fltVal val="0"/>
                                          </p:val>
                                        </p:tav>
                                        <p:tav tm="100000">
                                          <p:val>
                                            <p:fltVal val="1"/>
                                          </p:val>
                                        </p:tav>
                                      </p:tavLst>
                                    </p:anim>
                                    <p:animScale>
                                      <p:cBhvr>
                                        <p:cTn id="13" dur="20">
                                          <p:stCondLst>
                                            <p:cond delay="487"/>
                                          </p:stCondLst>
                                        </p:cTn>
                                        <p:tgtEl>
                                          <p:spTgt spid="4"/>
                                        </p:tgtEl>
                                      </p:cBhvr>
                                      <p:to x="100000" y="60000"/>
                                    </p:animScale>
                                    <p:animScale>
                                      <p:cBhvr>
                                        <p:cTn id="14" dur="124" decel="50000">
                                          <p:stCondLst>
                                            <p:cond delay="507"/>
                                          </p:stCondLst>
                                        </p:cTn>
                                        <p:tgtEl>
                                          <p:spTgt spid="4"/>
                                        </p:tgtEl>
                                      </p:cBhvr>
                                      <p:to x="100000" y="100000"/>
                                    </p:animScale>
                                    <p:animScale>
                                      <p:cBhvr>
                                        <p:cTn id="15" dur="20">
                                          <p:stCondLst>
                                            <p:cond delay="984"/>
                                          </p:stCondLst>
                                        </p:cTn>
                                        <p:tgtEl>
                                          <p:spTgt spid="4"/>
                                        </p:tgtEl>
                                      </p:cBhvr>
                                      <p:to x="100000" y="80000"/>
                                    </p:animScale>
                                    <p:animScale>
                                      <p:cBhvr>
                                        <p:cTn id="16" dur="124" decel="50000">
                                          <p:stCondLst>
                                            <p:cond delay="1004"/>
                                          </p:stCondLst>
                                        </p:cTn>
                                        <p:tgtEl>
                                          <p:spTgt spid="4"/>
                                        </p:tgtEl>
                                      </p:cBhvr>
                                      <p:to x="100000" y="100000"/>
                                    </p:animScale>
                                    <p:animScale>
                                      <p:cBhvr>
                                        <p:cTn id="17" dur="20">
                                          <p:stCondLst>
                                            <p:cond delay="1231"/>
                                          </p:stCondLst>
                                        </p:cTn>
                                        <p:tgtEl>
                                          <p:spTgt spid="4"/>
                                        </p:tgtEl>
                                      </p:cBhvr>
                                      <p:to x="100000" y="90000"/>
                                    </p:animScale>
                                    <p:animScale>
                                      <p:cBhvr>
                                        <p:cTn id="18" dur="124" decel="50000">
                                          <p:stCondLst>
                                            <p:cond delay="1251"/>
                                          </p:stCondLst>
                                        </p:cTn>
                                        <p:tgtEl>
                                          <p:spTgt spid="4"/>
                                        </p:tgtEl>
                                      </p:cBhvr>
                                      <p:to x="100000" y="100000"/>
                                    </p:animScale>
                                    <p:animScale>
                                      <p:cBhvr>
                                        <p:cTn id="19" dur="20">
                                          <p:stCondLst>
                                            <p:cond delay="1356"/>
                                          </p:stCondLst>
                                        </p:cTn>
                                        <p:tgtEl>
                                          <p:spTgt spid="4"/>
                                        </p:tgtEl>
                                      </p:cBhvr>
                                      <p:to x="100000" y="95000"/>
                                    </p:animScale>
                                    <p:animScale>
                                      <p:cBhvr>
                                        <p:cTn id="20" dur="124" decel="50000">
                                          <p:stCondLst>
                                            <p:cond delay="1376"/>
                                          </p:stCondLst>
                                        </p:cTn>
                                        <p:tgtEl>
                                          <p:spTgt spid="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9268" name="Номер слайда 3"/>
          <p:cNvSpPr>
            <a:spLocks noGrp="1"/>
          </p:cNvSpPr>
          <p:nvPr>
            <p:ph type="sldNum"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itchFamily="34" charset="0"/>
                <a:ea typeface="MS PGothic" pitchFamily="34" charset="-128"/>
              </a:defRPr>
            </a:lvl1pPr>
            <a:lvl2pPr marL="739305" indent="-284352">
              <a:spcBef>
                <a:spcPct val="20000"/>
              </a:spcBef>
              <a:buChar char="–"/>
              <a:defRPr sz="2800">
                <a:solidFill>
                  <a:schemeClr val="tx1"/>
                </a:solidFill>
                <a:latin typeface="Arial" pitchFamily="34" charset="0"/>
                <a:ea typeface="MS PGothic" pitchFamily="34" charset="-128"/>
              </a:defRPr>
            </a:lvl2pPr>
            <a:lvl3pPr marL="1137398" indent="-227482">
              <a:spcBef>
                <a:spcPct val="20000"/>
              </a:spcBef>
              <a:buChar char="•"/>
              <a:defRPr sz="2400">
                <a:solidFill>
                  <a:schemeClr val="tx1"/>
                </a:solidFill>
                <a:latin typeface="Arial" pitchFamily="34" charset="0"/>
                <a:ea typeface="MS PGothic" pitchFamily="34" charset="-128"/>
              </a:defRPr>
            </a:lvl3pPr>
            <a:lvl4pPr marL="1592362" indent="-227482">
              <a:spcBef>
                <a:spcPct val="20000"/>
              </a:spcBef>
              <a:buChar char="–"/>
              <a:defRPr sz="2000">
                <a:solidFill>
                  <a:schemeClr val="tx1"/>
                </a:solidFill>
                <a:latin typeface="Arial" pitchFamily="34" charset="0"/>
                <a:ea typeface="MS PGothic" pitchFamily="34" charset="-128"/>
              </a:defRPr>
            </a:lvl4pPr>
            <a:lvl5pPr marL="2047315" indent="-227482">
              <a:spcBef>
                <a:spcPct val="20000"/>
              </a:spcBef>
              <a:buChar char="»"/>
              <a:defRPr sz="2000">
                <a:solidFill>
                  <a:schemeClr val="tx1"/>
                </a:solidFill>
                <a:latin typeface="Arial" pitchFamily="34" charset="0"/>
                <a:ea typeface="MS PGothic" pitchFamily="34" charset="-128"/>
              </a:defRPr>
            </a:lvl5pPr>
            <a:lvl6pPr marL="2502277"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6pPr>
            <a:lvl7pPr marL="2957242"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7pPr>
            <a:lvl8pPr marL="3412195"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8pPr>
            <a:lvl9pPr marL="3867159" indent="-227482" eaLnBrk="0" fontAlgn="base" hangingPunct="0">
              <a:spcBef>
                <a:spcPct val="20000"/>
              </a:spcBef>
              <a:spcAft>
                <a:spcPct val="0"/>
              </a:spcAft>
              <a:buChar char="»"/>
              <a:defRPr sz="2000">
                <a:solidFill>
                  <a:schemeClr val="tx1"/>
                </a:solidFill>
                <a:latin typeface="Arial" pitchFamily="34" charset="0"/>
                <a:ea typeface="MS PGothic" pitchFamily="34" charset="-128"/>
              </a:defRPr>
            </a:lvl9pPr>
          </a:lstStyle>
          <a:p>
            <a:pPr algn="l">
              <a:spcBef>
                <a:spcPct val="0"/>
              </a:spcBef>
              <a:buFontTx/>
              <a:buNone/>
            </a:pPr>
            <a:fld id="{33D682C8-6964-462F-9425-1C44ECAFB9A6}" type="slidenum">
              <a:rPr lang="ru-RU" altLang="ru-RU" sz="1400">
                <a:solidFill>
                  <a:srgbClr val="898989"/>
                </a:solidFill>
                <a:latin typeface="Calibri" pitchFamily="34" charset="0"/>
              </a:rPr>
              <a:pPr algn="l">
                <a:spcBef>
                  <a:spcPct val="0"/>
                </a:spcBef>
                <a:buFontTx/>
                <a:buNone/>
              </a:pPr>
              <a:t>48</a:t>
            </a:fld>
            <a:endParaRPr lang="ru-RU" altLang="ru-RU" sz="1400">
              <a:solidFill>
                <a:srgbClr val="898989"/>
              </a:solidFill>
              <a:latin typeface="Calibri" pitchFamily="34" charset="0"/>
            </a:endParaRPr>
          </a:p>
        </p:txBody>
      </p:sp>
      <p:sp>
        <p:nvSpPr>
          <p:cNvPr id="2" name="Заголовок 1"/>
          <p:cNvSpPr>
            <a:spLocks noGrp="1"/>
          </p:cNvSpPr>
          <p:nvPr>
            <p:ph type="title" idx="4294967295"/>
          </p:nvPr>
        </p:nvSpPr>
        <p:spPr>
          <a:xfrm>
            <a:off x="279977" y="157737"/>
            <a:ext cx="11690350" cy="773113"/>
          </a:xfrm>
          <a:solidFill>
            <a:srgbClr val="FFC000"/>
          </a:solidFill>
        </p:spPr>
        <p:txBody>
          <a:bodyPr>
            <a:normAutofit fontScale="90000"/>
          </a:bodyPr>
          <a:lstStyle/>
          <a:p>
            <a:pPr>
              <a:defRPr/>
            </a:pPr>
            <a:r>
              <a:rPr lang="en-US" sz="3600" b="1" dirty="0"/>
              <a:t/>
            </a:r>
            <a:br>
              <a:rPr lang="en-US" sz="3600" b="1" dirty="0"/>
            </a:br>
            <a:r>
              <a:rPr lang="en-US" sz="3600" b="1" dirty="0"/>
              <a:t/>
            </a:r>
            <a:br>
              <a:rPr lang="en-US" sz="3600" b="1" dirty="0"/>
            </a:br>
            <a:r>
              <a:rPr lang="en-US" sz="3200" b="1" i="1" dirty="0">
                <a:solidFill>
                  <a:srgbClr val="C00000"/>
                </a:solidFill>
              </a:rPr>
              <a:t>JINR’s </a:t>
            </a:r>
            <a:r>
              <a:rPr lang="en-US" sz="2800" b="1" i="1" dirty="0">
                <a:solidFill>
                  <a:srgbClr val="C00000"/>
                </a:solidFill>
              </a:rPr>
              <a:t>Long Range Strategy plan for up to 2030</a:t>
            </a:r>
            <a:r>
              <a:rPr lang="en-US" b="1" i="1" dirty="0"/>
              <a:t/>
            </a:r>
            <a:br>
              <a:rPr lang="en-US" b="1" i="1" dirty="0"/>
            </a:br>
            <a:r>
              <a:rPr lang="en-US" sz="3600" b="1" i="1" dirty="0"/>
              <a:t/>
            </a:r>
            <a:br>
              <a:rPr lang="en-US" sz="3600" b="1" i="1" dirty="0"/>
            </a:br>
            <a:endParaRPr lang="ru-RU" sz="3600" b="1" i="1" dirty="0"/>
          </a:p>
        </p:txBody>
      </p:sp>
      <p:sp>
        <p:nvSpPr>
          <p:cNvPr id="3" name="Содержимое 2"/>
          <p:cNvSpPr>
            <a:spLocks noGrp="1"/>
          </p:cNvSpPr>
          <p:nvPr>
            <p:ph idx="4294967295"/>
          </p:nvPr>
        </p:nvSpPr>
        <p:spPr>
          <a:xfrm>
            <a:off x="279977" y="979915"/>
            <a:ext cx="11684000" cy="5572125"/>
          </a:xfrm>
          <a:solidFill>
            <a:srgbClr val="23538D"/>
          </a:solidFill>
        </p:spPr>
        <p:txBody>
          <a:bodyPr/>
          <a:lstStyle/>
          <a:p>
            <a:pPr>
              <a:lnSpc>
                <a:spcPct val="100000"/>
              </a:lnSpc>
              <a:spcAft>
                <a:spcPts val="600"/>
              </a:spcAft>
              <a:buClr>
                <a:schemeClr val="bg1"/>
              </a:buClr>
              <a:defRPr/>
            </a:pPr>
            <a:r>
              <a:rPr lang="en-US" sz="2800" dirty="0">
                <a:solidFill>
                  <a:srgbClr val="FFFF00"/>
                </a:solidFill>
                <a:latin typeface="Calibri" panose="020F0502020204030204" pitchFamily="34" charset="0"/>
                <a:cs typeface="Calibri" panose="020F0502020204030204" pitchFamily="34" charset="0"/>
              </a:rPr>
              <a:t>NICA – II </a:t>
            </a:r>
            <a:r>
              <a:rPr lang="en-US" sz="2800" dirty="0">
                <a:latin typeface="Calibri" panose="020F0502020204030204" pitchFamily="34" charset="0"/>
                <a:cs typeface="Calibri" panose="020F0502020204030204" pitchFamily="34" charset="0"/>
              </a:rPr>
              <a:t>( </a:t>
            </a:r>
            <a:r>
              <a:rPr lang="en-US" sz="2800" dirty="0" err="1">
                <a:latin typeface="Calibri" panose="020F0502020204030204" pitchFamily="34" charset="0"/>
                <a:cs typeface="Calibri" panose="020F0502020204030204" pitchFamily="34" charset="0"/>
              </a:rPr>
              <a:t>SpinPD</a:t>
            </a:r>
            <a:r>
              <a:rPr lang="en-US" sz="2800" dirty="0">
                <a:latin typeface="Calibri" panose="020F0502020204030204" pitchFamily="34" charset="0"/>
                <a:cs typeface="Calibri" panose="020F0502020204030204" pitchFamily="34" charset="0"/>
              </a:rPr>
              <a:t>, MPD-</a:t>
            </a:r>
            <a:r>
              <a:rPr lang="en-US" sz="2800" dirty="0" err="1">
                <a:latin typeface="Calibri" panose="020F0502020204030204" pitchFamily="34" charset="0"/>
                <a:cs typeface="Calibri" panose="020F0502020204030204" pitchFamily="34" charset="0"/>
              </a:rPr>
              <a:t>Upgr</a:t>
            </a:r>
            <a:r>
              <a:rPr lang="en-US" sz="2800" dirty="0">
                <a:latin typeface="Calibri" panose="020F0502020204030204" pitchFamily="34" charset="0"/>
                <a:cs typeface="Calibri" panose="020F0502020204030204" pitchFamily="34" charset="0"/>
              </a:rPr>
              <a:t>., NICA-HL, </a:t>
            </a:r>
            <a:r>
              <a:rPr lang="en-US" sz="2800" dirty="0" err="1">
                <a:latin typeface="Calibri" panose="020F0502020204030204" pitchFamily="34" charset="0"/>
                <a:cs typeface="Calibri" panose="020F0502020204030204" pitchFamily="34" charset="0"/>
              </a:rPr>
              <a:t>Innov.Centre</a:t>
            </a:r>
            <a:r>
              <a:rPr lang="en-US" sz="2800" dirty="0">
                <a:latin typeface="Calibri" panose="020F0502020204030204" pitchFamily="34" charset="0"/>
                <a:cs typeface="Calibri" panose="020F0502020204030204" pitchFamily="34" charset="0"/>
              </a:rPr>
              <a:t>  )</a:t>
            </a:r>
          </a:p>
          <a:p>
            <a:pPr>
              <a:lnSpc>
                <a:spcPct val="100000"/>
              </a:lnSpc>
              <a:spcAft>
                <a:spcPts val="600"/>
              </a:spcAft>
              <a:buClr>
                <a:schemeClr val="bg1"/>
              </a:buClr>
              <a:defRPr/>
            </a:pPr>
            <a:r>
              <a:rPr lang="en-US" sz="2800" dirty="0">
                <a:solidFill>
                  <a:srgbClr val="FFFF00"/>
                </a:solidFill>
                <a:latin typeface="Calibri" panose="020F0502020204030204" pitchFamily="34" charset="0"/>
                <a:cs typeface="Calibri" panose="020F0502020204030204" pitchFamily="34" charset="0"/>
              </a:rPr>
              <a:t>DRIBS-III</a:t>
            </a:r>
            <a:r>
              <a:rPr lang="en-US" sz="2800" dirty="0">
                <a:latin typeface="Calibri" panose="020F0502020204030204" pitchFamily="34" charset="0"/>
                <a:cs typeface="Calibri" panose="020F0502020204030204" pitchFamily="34" charset="0"/>
              </a:rPr>
              <a:t> (Dubna Radioactive Beam Complex for Super-Heavy Elements and Exotic Nuclei studies)</a:t>
            </a:r>
          </a:p>
          <a:p>
            <a:pPr>
              <a:lnSpc>
                <a:spcPct val="100000"/>
              </a:lnSpc>
              <a:spcAft>
                <a:spcPts val="600"/>
              </a:spcAft>
              <a:buClr>
                <a:schemeClr val="bg1"/>
              </a:buClr>
              <a:defRPr/>
            </a:pPr>
            <a:r>
              <a:rPr lang="en-US" sz="2800" dirty="0">
                <a:latin typeface="Calibri" panose="020F0502020204030204" pitchFamily="34" charset="0"/>
                <a:cs typeface="Calibri" panose="020F0502020204030204" pitchFamily="34" charset="0"/>
              </a:rPr>
              <a:t>SC HI </a:t>
            </a:r>
            <a:r>
              <a:rPr lang="en-US" sz="2800" dirty="0">
                <a:solidFill>
                  <a:srgbClr val="FFFF00"/>
                </a:solidFill>
                <a:latin typeface="Calibri" panose="020F0502020204030204" pitchFamily="34" charset="0"/>
                <a:cs typeface="Calibri" panose="020F0502020204030204" pitchFamily="34" charset="0"/>
              </a:rPr>
              <a:t>LINAC-100</a:t>
            </a:r>
            <a:r>
              <a:rPr lang="en-US" sz="2800" dirty="0">
                <a:latin typeface="Calibri" panose="020F0502020204030204" pitchFamily="34" charset="0"/>
                <a:cs typeface="Calibri" panose="020F0502020204030204" pitchFamily="34" charset="0"/>
              </a:rPr>
              <a:t>  and </a:t>
            </a:r>
            <a:r>
              <a:rPr lang="en-US" sz="2800" dirty="0">
                <a:solidFill>
                  <a:srgbClr val="FFFF00"/>
                </a:solidFill>
                <a:latin typeface="Calibri" panose="020F0502020204030204" pitchFamily="34" charset="0"/>
                <a:cs typeface="Calibri" panose="020F0502020204030204" pitchFamily="34" charset="0"/>
              </a:rPr>
              <a:t>DERICA</a:t>
            </a:r>
            <a:r>
              <a:rPr lang="en-US" sz="2800" dirty="0">
                <a:latin typeface="Calibri" panose="020F0502020204030204" pitchFamily="34" charset="0"/>
                <a:cs typeface="Calibri" panose="020F0502020204030204" pitchFamily="34" charset="0"/>
              </a:rPr>
              <a:t> Project </a:t>
            </a:r>
            <a:r>
              <a:rPr lang="en-US" sz="2400" dirty="0">
                <a:latin typeface="Calibri" panose="020F0502020204030204" pitchFamily="34" charset="0"/>
                <a:cs typeface="Calibri" panose="020F0502020204030204" pitchFamily="34" charset="0"/>
              </a:rPr>
              <a:t>(</a:t>
            </a:r>
            <a:r>
              <a:rPr lang="en-US" sz="2400" dirty="0">
                <a:solidFill>
                  <a:srgbClr val="FF0000"/>
                </a:solidFill>
                <a:latin typeface="Calibri" panose="020F0502020204030204" pitchFamily="34" charset="0"/>
                <a:cs typeface="Calibri" panose="020F0502020204030204" pitchFamily="34" charset="0"/>
              </a:rPr>
              <a:t>D</a:t>
            </a:r>
            <a:r>
              <a:rPr lang="en-US" sz="2400" dirty="0">
                <a:latin typeface="Calibri" panose="020F0502020204030204" pitchFamily="34" charset="0"/>
                <a:cs typeface="Calibri" panose="020F0502020204030204" pitchFamily="34" charset="0"/>
              </a:rPr>
              <a:t>ubna </a:t>
            </a:r>
            <a:r>
              <a:rPr lang="en-US" sz="2400" dirty="0">
                <a:solidFill>
                  <a:srgbClr val="FF0000"/>
                </a:solidFill>
                <a:latin typeface="Calibri" panose="020F0502020204030204" pitchFamily="34" charset="0"/>
                <a:cs typeface="Calibri" panose="020F0502020204030204" pitchFamily="34" charset="0"/>
              </a:rPr>
              <a:t>E</a:t>
            </a:r>
            <a:r>
              <a:rPr lang="en-US" sz="2400" dirty="0">
                <a:latin typeface="Calibri" panose="020F0502020204030204" pitchFamily="34" charset="0"/>
                <a:cs typeface="Calibri" panose="020F0502020204030204" pitchFamily="34" charset="0"/>
              </a:rPr>
              <a:t>lectron </a:t>
            </a:r>
            <a:r>
              <a:rPr lang="en-US" sz="2400" dirty="0">
                <a:solidFill>
                  <a:srgbClr val="FF0000"/>
                </a:solidFill>
                <a:latin typeface="Calibri" panose="020F0502020204030204" pitchFamily="34" charset="0"/>
                <a:cs typeface="Calibri" panose="020F0502020204030204" pitchFamily="34" charset="0"/>
              </a:rPr>
              <a:t>R</a:t>
            </a:r>
            <a:r>
              <a:rPr lang="en-US" sz="2400" dirty="0">
                <a:latin typeface="Calibri" panose="020F0502020204030204" pitchFamily="34" charset="0"/>
                <a:cs typeface="Calibri" panose="020F0502020204030204" pitchFamily="34" charset="0"/>
              </a:rPr>
              <a:t>are </a:t>
            </a:r>
            <a:r>
              <a:rPr lang="en-US" sz="2400" dirty="0">
                <a:solidFill>
                  <a:srgbClr val="FF0000"/>
                </a:solidFill>
                <a:latin typeface="Calibri" panose="020F0502020204030204" pitchFamily="34" charset="0"/>
                <a:cs typeface="Calibri" panose="020F0502020204030204" pitchFamily="34" charset="0"/>
              </a:rPr>
              <a:t>I</a:t>
            </a:r>
            <a:r>
              <a:rPr lang="en-US" sz="2400" dirty="0">
                <a:latin typeface="Calibri" panose="020F0502020204030204" pitchFamily="34" charset="0"/>
                <a:cs typeface="Calibri" panose="020F0502020204030204" pitchFamily="34" charset="0"/>
              </a:rPr>
              <a:t>sotope </a:t>
            </a:r>
            <a:r>
              <a:rPr lang="en-US" sz="2400" dirty="0">
                <a:solidFill>
                  <a:srgbClr val="FF0000"/>
                </a:solidFill>
                <a:latin typeface="Calibri" panose="020F0502020204030204" pitchFamily="34" charset="0"/>
                <a:cs typeface="Calibri" panose="020F0502020204030204" pitchFamily="34" charset="0"/>
              </a:rPr>
              <a:t>C</a:t>
            </a:r>
            <a:r>
              <a:rPr lang="en-US" sz="2400" dirty="0">
                <a:latin typeface="Calibri" panose="020F0502020204030204" pitchFamily="34" charset="0"/>
                <a:cs typeface="Calibri" panose="020F0502020204030204" pitchFamily="34" charset="0"/>
              </a:rPr>
              <a:t>ollider </a:t>
            </a:r>
            <a:r>
              <a:rPr lang="en-US" sz="2400" dirty="0" err="1">
                <a:latin typeface="Calibri" panose="020F0502020204030204" pitchFamily="34" charset="0"/>
                <a:cs typeface="Calibri" panose="020F0502020204030204" pitchFamily="34" charset="0"/>
              </a:rPr>
              <a:t>f</a:t>
            </a:r>
            <a:r>
              <a:rPr lang="en-US" sz="2400" dirty="0" err="1">
                <a:solidFill>
                  <a:srgbClr val="FF0000"/>
                </a:solidFill>
                <a:latin typeface="Calibri" panose="020F0502020204030204" pitchFamily="34" charset="0"/>
                <a:cs typeface="Calibri" panose="020F0502020204030204" pitchFamily="34" charset="0"/>
              </a:rPr>
              <a:t>A</a:t>
            </a:r>
            <a:r>
              <a:rPr lang="en-US" sz="2400" dirty="0" err="1">
                <a:latin typeface="Calibri" panose="020F0502020204030204" pitchFamily="34" charset="0"/>
                <a:cs typeface="Calibri" panose="020F0502020204030204" pitchFamily="34" charset="0"/>
              </a:rPr>
              <a:t>cility</a:t>
            </a:r>
            <a:r>
              <a:rPr lang="en-US" sz="2400" dirty="0">
                <a:latin typeface="Calibri" panose="020F0502020204030204" pitchFamily="34" charset="0"/>
                <a:cs typeface="Calibri" panose="020F0502020204030204" pitchFamily="34" charset="0"/>
              </a:rPr>
              <a:t>)</a:t>
            </a:r>
            <a:endParaRPr lang="en-US" sz="2800" dirty="0">
              <a:latin typeface="Calibri" panose="020F0502020204030204" pitchFamily="34" charset="0"/>
              <a:cs typeface="Calibri" panose="020F0502020204030204" pitchFamily="34" charset="0"/>
            </a:endParaRPr>
          </a:p>
          <a:p>
            <a:pPr>
              <a:lnSpc>
                <a:spcPct val="100000"/>
              </a:lnSpc>
              <a:spcAft>
                <a:spcPts val="600"/>
              </a:spcAft>
              <a:buClr>
                <a:schemeClr val="bg1"/>
              </a:buClr>
              <a:defRPr/>
            </a:pPr>
            <a:r>
              <a:rPr lang="en-US" sz="2800" dirty="0">
                <a:latin typeface="Calibri" panose="020F0502020204030204" pitchFamily="34" charset="0"/>
                <a:cs typeface="Calibri" panose="020F0502020204030204" pitchFamily="34" charset="0"/>
              </a:rPr>
              <a:t>Physics with the ultra cold neutrons at </a:t>
            </a:r>
            <a:r>
              <a:rPr lang="en-US" sz="2800" dirty="0">
                <a:solidFill>
                  <a:srgbClr val="FFFF00"/>
                </a:solidFill>
                <a:latin typeface="Calibri" panose="020F0502020204030204" pitchFamily="34" charset="0"/>
                <a:cs typeface="Calibri" panose="020F0502020204030204" pitchFamily="34" charset="0"/>
              </a:rPr>
              <a:t>IBR-2M</a:t>
            </a:r>
          </a:p>
          <a:p>
            <a:pPr>
              <a:lnSpc>
                <a:spcPct val="100000"/>
              </a:lnSpc>
              <a:spcAft>
                <a:spcPts val="600"/>
              </a:spcAft>
              <a:buClr>
                <a:schemeClr val="bg1"/>
              </a:buClr>
              <a:defRPr/>
            </a:pPr>
            <a:r>
              <a:rPr lang="en-US" sz="2800" dirty="0" err="1">
                <a:latin typeface="Calibri" panose="020F0502020204030204" pitchFamily="34" charset="0"/>
                <a:cs typeface="Calibri" panose="020F0502020204030204" pitchFamily="34" charset="0"/>
              </a:rPr>
              <a:t>Dubna</a:t>
            </a:r>
            <a:r>
              <a:rPr lang="en-US" sz="2800" dirty="0">
                <a:latin typeface="Calibri" panose="020F0502020204030204" pitchFamily="34" charset="0"/>
                <a:cs typeface="Calibri" panose="020F0502020204030204" pitchFamily="34" charset="0"/>
              </a:rPr>
              <a:t> NS-IV:  Super booster  </a:t>
            </a:r>
            <a:r>
              <a:rPr lang="en-US" sz="2800" dirty="0">
                <a:solidFill>
                  <a:srgbClr val="FFFF00"/>
                </a:solidFill>
                <a:latin typeface="Calibri" panose="020F0502020204030204" pitchFamily="34" charset="0"/>
                <a:cs typeface="Calibri" panose="020F0502020204030204" pitchFamily="34" charset="0"/>
              </a:rPr>
              <a:t>“NEPTUN” </a:t>
            </a:r>
            <a:r>
              <a:rPr lang="en-US" sz="2800" dirty="0">
                <a:latin typeface="Calibri" panose="020F0502020204030204" pitchFamily="34" charset="0"/>
                <a:cs typeface="Calibri" panose="020F0502020204030204" pitchFamily="34" charset="0"/>
              </a:rPr>
              <a:t>- Pulsed  Np-237 Neutron Reactor</a:t>
            </a:r>
          </a:p>
          <a:p>
            <a:pPr>
              <a:lnSpc>
                <a:spcPct val="100000"/>
              </a:lnSpc>
              <a:spcAft>
                <a:spcPts val="600"/>
              </a:spcAft>
              <a:buClr>
                <a:schemeClr val="bg1"/>
              </a:buClr>
              <a:defRPr/>
            </a:pPr>
            <a:r>
              <a:rPr lang="en-US" sz="2800" dirty="0">
                <a:solidFill>
                  <a:srgbClr val="FFFF00"/>
                </a:solidFill>
                <a:latin typeface="Calibri" panose="020F0502020204030204" pitchFamily="34" charset="0"/>
                <a:cs typeface="Calibri" panose="020F0502020204030204" pitchFamily="34" charset="0"/>
              </a:rPr>
              <a:t>Baikal–GVD</a:t>
            </a:r>
            <a:r>
              <a:rPr lang="en-US" sz="2800" dirty="0">
                <a:latin typeface="Calibri" panose="020F0502020204030204" pitchFamily="34" charset="0"/>
                <a:cs typeface="Calibri" panose="020F0502020204030204" pitchFamily="34" charset="0"/>
              </a:rPr>
              <a:t> Neutrino Telescope Upgrade above 1 km</a:t>
            </a:r>
            <a:r>
              <a:rPr lang="en-US" sz="2800" baseline="30000" dirty="0">
                <a:latin typeface="Calibri" panose="020F0502020204030204" pitchFamily="34" charset="0"/>
                <a:cs typeface="Calibri" panose="020F0502020204030204" pitchFamily="34" charset="0"/>
              </a:rPr>
              <a:t>3</a:t>
            </a:r>
            <a:endParaRPr lang="en-US" sz="2800" dirty="0">
              <a:latin typeface="Calibri" panose="020F0502020204030204" pitchFamily="34" charset="0"/>
              <a:cs typeface="Calibri" panose="020F0502020204030204" pitchFamily="34" charset="0"/>
            </a:endParaRPr>
          </a:p>
          <a:p>
            <a:pPr>
              <a:lnSpc>
                <a:spcPct val="100000"/>
              </a:lnSpc>
              <a:spcAft>
                <a:spcPts val="600"/>
              </a:spcAft>
              <a:buClr>
                <a:schemeClr val="bg1"/>
              </a:buClr>
              <a:defRPr/>
            </a:pPr>
            <a:r>
              <a:rPr lang="en-US" sz="2800" dirty="0">
                <a:solidFill>
                  <a:schemeClr val="bg1"/>
                </a:solidFill>
                <a:latin typeface="Calibri" panose="020F0502020204030204" pitchFamily="34" charset="0"/>
                <a:cs typeface="Calibri" panose="020F0502020204030204" pitchFamily="34" charset="0"/>
              </a:rPr>
              <a:t>BIG DATA </a:t>
            </a:r>
            <a:r>
              <a:rPr lang="en-US" sz="2800" dirty="0">
                <a:latin typeface="Calibri" panose="020F0502020204030204" pitchFamily="34" charset="0"/>
                <a:cs typeface="Calibri" panose="020F0502020204030204" pitchFamily="34" charset="0"/>
              </a:rPr>
              <a:t>and DATA LAKES  </a:t>
            </a:r>
            <a:r>
              <a:rPr lang="en-US" sz="2800" dirty="0">
                <a:solidFill>
                  <a:srgbClr val="FFFF00"/>
                </a:solidFill>
                <a:latin typeface="Calibri" panose="020F0502020204030204" pitchFamily="34" charset="0"/>
                <a:cs typeface="Calibri" panose="020F0502020204030204" pitchFamily="34" charset="0"/>
              </a:rPr>
              <a:t>IT Technologies Center</a:t>
            </a:r>
            <a:r>
              <a:rPr lang="en-US" sz="2800" dirty="0">
                <a:latin typeface="Calibri" panose="020F0502020204030204" pitchFamily="34" charset="0"/>
                <a:cs typeface="Calibri" panose="020F0502020204030204" pitchFamily="34" charset="0"/>
              </a:rPr>
              <a:t>, Supercomputer “</a:t>
            </a:r>
            <a:r>
              <a:rPr lang="en-US" sz="2800" dirty="0" err="1">
                <a:latin typeface="Calibri" panose="020F0502020204030204" pitchFamily="34" charset="0"/>
                <a:cs typeface="Calibri" panose="020F0502020204030204" pitchFamily="34" charset="0"/>
              </a:rPr>
              <a:t>Govorun</a:t>
            </a:r>
            <a:r>
              <a:rPr lang="en-US" sz="2800" dirty="0">
                <a:latin typeface="Calibri" panose="020F0502020204030204" pitchFamily="34" charset="0"/>
                <a:cs typeface="Calibri" panose="020F0502020204030204" pitchFamily="34" charset="0"/>
              </a:rPr>
              <a:t>” Upgrade</a:t>
            </a:r>
          </a:p>
          <a:p>
            <a:pPr>
              <a:lnSpc>
                <a:spcPct val="100000"/>
              </a:lnSpc>
              <a:spcAft>
                <a:spcPts val="600"/>
              </a:spcAft>
              <a:buClr>
                <a:schemeClr val="bg1"/>
              </a:buClr>
              <a:defRPr/>
            </a:pPr>
            <a:r>
              <a:rPr lang="en-US" sz="2800" dirty="0" err="1">
                <a:latin typeface="Calibri" panose="020F0502020204030204" pitchFamily="34" charset="0"/>
                <a:cs typeface="Calibri" panose="020F0502020204030204" pitchFamily="34" charset="0"/>
              </a:rPr>
              <a:t>Hadron</a:t>
            </a:r>
            <a:r>
              <a:rPr lang="en-US" sz="2800" dirty="0">
                <a:latin typeface="Calibri" panose="020F0502020204030204" pitchFamily="34" charset="0"/>
                <a:cs typeface="Calibri" panose="020F0502020204030204" pitchFamily="34" charset="0"/>
              </a:rPr>
              <a:t> Therapy research complex, </a:t>
            </a:r>
            <a:r>
              <a:rPr lang="en-US" sz="2800" dirty="0">
                <a:solidFill>
                  <a:srgbClr val="FFFF00"/>
                </a:solidFill>
                <a:latin typeface="Calibri" panose="020F0502020204030204" pitchFamily="34" charset="0"/>
                <a:cs typeface="Calibri" panose="020F0502020204030204" pitchFamily="34" charset="0"/>
              </a:rPr>
              <a:t>Radiobiology Center</a:t>
            </a:r>
          </a:p>
          <a:p>
            <a:pPr>
              <a:lnSpc>
                <a:spcPct val="100000"/>
              </a:lnSpc>
              <a:spcAft>
                <a:spcPts val="600"/>
              </a:spcAft>
              <a:buClr>
                <a:schemeClr val="bg1"/>
              </a:buClr>
              <a:defRPr/>
            </a:pPr>
            <a:r>
              <a:rPr lang="en-US" sz="2800" dirty="0">
                <a:latin typeface="Calibri" panose="020F0502020204030204" pitchFamily="34" charset="0"/>
                <a:cs typeface="Calibri" panose="020F0502020204030204" pitchFamily="34" charset="0"/>
              </a:rPr>
              <a:t>Participation in the World Global Projects ( ILC, </a:t>
            </a:r>
            <a:r>
              <a:rPr lang="en-US" sz="2800" dirty="0" err="1">
                <a:latin typeface="Calibri" panose="020F0502020204030204" pitchFamily="34" charset="0"/>
                <a:cs typeface="Calibri" panose="020F0502020204030204" pitchFamily="34" charset="0"/>
              </a:rPr>
              <a:t>FCC,etc</a:t>
            </a:r>
            <a:r>
              <a:rPr lang="en-US" sz="2800" dirty="0">
                <a:latin typeface="Calibri" panose="020F0502020204030204" pitchFamily="34" charset="0"/>
                <a:cs typeface="Calibri" panose="020F0502020204030204" pitchFamily="34" charset="0"/>
              </a:rPr>
              <a:t>)</a:t>
            </a:r>
          </a:p>
          <a:p>
            <a:pPr>
              <a:buFontTx/>
              <a:buNone/>
              <a:defRPr/>
            </a:pPr>
            <a:endParaRPr lang="ru-RU" b="1" dirty="0"/>
          </a:p>
        </p:txBody>
      </p:sp>
      <p:pic>
        <p:nvPicPr>
          <p:cNvPr id="5"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53446" y="1535156"/>
            <a:ext cx="1100667"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893380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20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221677" y="115888"/>
            <a:ext cx="11807825" cy="792162"/>
          </a:xfrm>
          <a:solidFill>
            <a:srgbClr val="23538D"/>
          </a:solidFill>
          <a:ln w="28575">
            <a:solidFill>
              <a:schemeClr val="accent3">
                <a:lumMod val="60000"/>
                <a:lumOff val="40000"/>
              </a:schemeClr>
            </a:solidFill>
          </a:ln>
        </p:spPr>
        <p:txBody>
          <a:bodyPr rtlCol="0">
            <a:noAutofit/>
          </a:bodyPr>
          <a:lstStyle/>
          <a:p>
            <a:pPr defTabSz="907793" eaLnBrk="1" fontAlgn="auto" hangingPunct="1">
              <a:spcAft>
                <a:spcPts val="0"/>
              </a:spcAft>
              <a:defRPr/>
            </a:pPr>
            <a:r>
              <a:rPr lang="en-US" sz="2400" b="1" dirty="0">
                <a:solidFill>
                  <a:srgbClr val="FFFF00"/>
                </a:solidFill>
                <a:latin typeface="Arial" panose="020B0604020202020204" pitchFamily="34" charset="0"/>
                <a:cs typeface="Arial" panose="020B0604020202020204" pitchFamily="34" charset="0"/>
              </a:rPr>
              <a:t>Proposals for the JINR Long-Range Strategy Plan </a:t>
            </a:r>
            <a:endParaRPr lang="ru-RU" sz="2400" b="1" dirty="0">
              <a:solidFill>
                <a:srgbClr val="FFFF00"/>
              </a:solidFill>
              <a:latin typeface="Arial" panose="020B0604020202020204" pitchFamily="34" charset="0"/>
              <a:cs typeface="Arial" panose="020B0604020202020204" pitchFamily="34" charset="0"/>
            </a:endParaRPr>
          </a:p>
        </p:txBody>
      </p:sp>
      <p:sp>
        <p:nvSpPr>
          <p:cNvPr id="5" name="Прямоугольник 4"/>
          <p:cNvSpPr/>
          <p:nvPr/>
        </p:nvSpPr>
        <p:spPr>
          <a:xfrm>
            <a:off x="211716" y="1030288"/>
            <a:ext cx="11654367" cy="5740400"/>
          </a:xfrm>
          <a:prstGeom prst="rect">
            <a:avLst/>
          </a:prstGeom>
          <a:solidFill>
            <a:srgbClr val="FFF2CC"/>
          </a:solid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anchor="ctr"/>
          <a:lstStyle/>
          <a:p>
            <a:pPr algn="ctr">
              <a:defRPr/>
            </a:pPr>
            <a:endParaRPr lang="ru-RU">
              <a:solidFill>
                <a:prstClr val="white"/>
              </a:solidFill>
            </a:endParaRPr>
          </a:p>
        </p:txBody>
      </p:sp>
      <p:sp>
        <p:nvSpPr>
          <p:cNvPr id="187396" name="Содержимое 2"/>
          <p:cNvSpPr txBox="1">
            <a:spLocks noChangeArrowheads="1"/>
          </p:cNvSpPr>
          <p:nvPr/>
        </p:nvSpPr>
        <p:spPr bwMode="auto">
          <a:xfrm>
            <a:off x="221677" y="1030288"/>
            <a:ext cx="11770784" cy="5688012"/>
          </a:xfrm>
          <a:prstGeom prst="rect">
            <a:avLst/>
          </a:prstGeom>
          <a:solidFill>
            <a:srgbClr val="FFFFCC"/>
          </a:solidFill>
          <a:ln w="28575">
            <a:solidFill>
              <a:schemeClr val="accent3">
                <a:lumMod val="60000"/>
                <a:lumOff val="40000"/>
              </a:schemeClr>
            </a:solidFill>
            <a:miter lim="800000"/>
            <a:headEnd/>
            <a:tailEnd/>
          </a:ln>
        </p:spPr>
        <p:txBody>
          <a:bodyPr lIns="68241" tIns="34125" rIns="68241" bIns="34125"/>
          <a:lstStyle/>
          <a:p>
            <a:pPr marL="263525" lvl="1" indent="-263525" defTabSz="906767">
              <a:lnSpc>
                <a:spcPct val="95000"/>
              </a:lnSpc>
              <a:spcAft>
                <a:spcPts val="600"/>
              </a:spcAft>
              <a:buFont typeface="Arial" pitchFamily="34" charset="0"/>
              <a:buChar char="•"/>
              <a:defRPr/>
            </a:pP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NICA-II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SPD, MPD-Upgrade, NICA-HL, Innovation Centre )</a:t>
            </a:r>
          </a:p>
          <a:p>
            <a:pPr marL="224319" indent="-224319" defTabSz="906767">
              <a:lnSpc>
                <a:spcPct val="95000"/>
              </a:lnSpc>
              <a:spcAft>
                <a:spcPts val="600"/>
              </a:spcAft>
              <a:buFont typeface="Arial" pitchFamily="34" charset="0"/>
              <a:buChar char="•"/>
              <a:defRPr/>
            </a:pP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DRIBS-III</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(Dubna Radioactive Beam Complex for Super-Heavy Elements and Exotic Nuclei  studies)</a:t>
            </a:r>
          </a:p>
          <a:p>
            <a:pPr defTabSz="906767">
              <a:lnSpc>
                <a:spcPct val="95000"/>
              </a:lnSpc>
              <a:spcAft>
                <a:spcPts val="600"/>
              </a:spcAft>
              <a:defRPr/>
            </a:pP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and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SHE Factory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upgrade</a:t>
            </a:r>
          </a:p>
          <a:p>
            <a:pPr marL="224319" indent="-224319" defTabSz="906767">
              <a:lnSpc>
                <a:spcPct val="95000"/>
              </a:lnSpc>
              <a:spcAft>
                <a:spcPts val="600"/>
              </a:spcAft>
              <a:buFont typeface="Arial" pitchFamily="34" charset="0"/>
              <a:buChar char="•"/>
              <a:defRPr/>
            </a:pP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SC HI LINAC-100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and DERICA Project  (Dubna Electron Rare Isotope Collider </a:t>
            </a:r>
            <a:r>
              <a:rPr lang="en-US" altLang="ru-RU" sz="2400" b="1" dirty="0" err="1">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fAcility</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224319" indent="-224319" defTabSz="906767">
              <a:lnSpc>
                <a:spcPct val="95000"/>
              </a:lnSpc>
              <a:spcAft>
                <a:spcPts val="600"/>
              </a:spcAft>
              <a:defRPr/>
            </a:pPr>
            <a:r>
              <a:rPr lang="en-US" altLang="ru-RU"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sym typeface="Wingdings"/>
              </a:rPr>
              <a:t></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Physics with the ultra cold neutrons at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IBR-2M</a:t>
            </a:r>
          </a:p>
          <a:p>
            <a:pPr marL="224319" indent="-224319" defTabSz="906767">
              <a:lnSpc>
                <a:spcPct val="95000"/>
              </a:lnSpc>
              <a:spcAft>
                <a:spcPts val="600"/>
              </a:spcAft>
              <a:buFont typeface="Arial" pitchFamily="34" charset="0"/>
              <a:buChar char="•"/>
              <a:defRPr/>
            </a:pP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Dubna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PNS-IV</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Super booster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“NEPTUN”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(Pulsed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Np-237</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Neutron Reactor)</a:t>
            </a:r>
          </a:p>
          <a:p>
            <a:pPr marL="224319" indent="-224319" defTabSz="906767">
              <a:lnSpc>
                <a:spcPct val="95000"/>
              </a:lnSpc>
              <a:spcAft>
                <a:spcPts val="600"/>
              </a:spcAft>
              <a:buFont typeface="Arial" pitchFamily="34" charset="0"/>
              <a:buChar char="•"/>
              <a:defRPr/>
            </a:pP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Baikal–GVD</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Deep Underwater Neutrino Telescope Upgrade (above 1 km</a:t>
            </a:r>
            <a:r>
              <a:rPr lang="en-US" altLang="ru-RU" sz="2400" b="1" baseline="30000"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224319" indent="-224319" defTabSz="906767">
              <a:lnSpc>
                <a:spcPct val="95000"/>
              </a:lnSpc>
              <a:spcAft>
                <a:spcPts val="600"/>
              </a:spcAft>
              <a:buFont typeface="Arial" pitchFamily="34" charset="0"/>
              <a:buChar char="•"/>
              <a:defRPr/>
            </a:pP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BIG DATA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 Technologies Center</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Supercomputer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“GOVORUN”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Upgrade</a:t>
            </a:r>
          </a:p>
          <a:p>
            <a:pPr marL="224319" indent="-224319" defTabSz="906767">
              <a:lnSpc>
                <a:spcPct val="95000"/>
              </a:lnSpc>
              <a:spcAft>
                <a:spcPts val="600"/>
              </a:spcAft>
              <a:buFont typeface="Arial" pitchFamily="34" charset="0"/>
              <a:buChar char="•"/>
              <a:defRPr/>
            </a:pPr>
            <a:r>
              <a:rPr lang="en-US" altLang="ru-RU" sz="2400" b="1"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Hadron</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Therapy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research complex, Radiobiology Center, </a:t>
            </a:r>
            <a:endParaRPr lang="en-US" altLang="ru-RU" sz="28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a:p>
            <a:pPr marL="224319" indent="-224319" defTabSz="906767">
              <a:lnSpc>
                <a:spcPct val="95000"/>
              </a:lnSpc>
              <a:spcAft>
                <a:spcPts val="600"/>
              </a:spcAft>
              <a:buFont typeface="Arial" pitchFamily="34" charset="0"/>
              <a:buChar char="•"/>
              <a:defRPr/>
            </a:pP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Participation in the World Global Projects (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HL-LHC, ILC, </a:t>
            </a:r>
            <a:r>
              <a:rPr lang="en-US" altLang="ru-RU" sz="2400" b="1"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ClIC</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FCC, </a:t>
            </a:r>
            <a:r>
              <a:rPr lang="en-US" altLang="ru-RU" sz="2400" b="1" dirty="0" err="1">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etc</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224319" indent="-224319" defTabSz="906767">
              <a:lnSpc>
                <a:spcPct val="95000"/>
              </a:lnSpc>
              <a:spcAft>
                <a:spcPts val="600"/>
              </a:spcAft>
              <a:buFont typeface="Arial" pitchFamily="34" charset="0"/>
              <a:buChar char="•"/>
              <a:defRPr/>
            </a:pP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Deep Underground  Law background Neutrino  and </a:t>
            </a:r>
            <a:r>
              <a:rPr lang="en-US" altLang="ru-RU" sz="2400" b="1" dirty="0" err="1">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Astroparticle</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Physics   (</a:t>
            </a:r>
            <a:r>
              <a:rPr lang="en-US" altLang="ru-RU" sz="2400" b="1" dirty="0">
                <a:solidFill>
                  <a:srgbClr val="C0000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JUNO, Neutrino Platform, T2K, BNO, etc </a:t>
            </a: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a:p>
            <a:pPr marL="224319" indent="-224319" defTabSz="906767">
              <a:lnSpc>
                <a:spcPct val="95000"/>
              </a:lnSpc>
              <a:spcAft>
                <a:spcPts val="600"/>
              </a:spcAft>
              <a:buFont typeface="Arial" pitchFamily="34" charset="0"/>
              <a:buChar char="•"/>
              <a:defRPr/>
            </a:pPr>
            <a:r>
              <a:rPr lang="en-US" altLang="ru-RU" sz="2400" b="1" dirty="0">
                <a:solidFill>
                  <a:prstClr val="black"/>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Other</a:t>
            </a:r>
          </a:p>
        </p:txBody>
      </p:sp>
    </p:spTree>
    <p:extLst>
      <p:ext uri="{BB962C8B-B14F-4D97-AF65-F5344CB8AC3E}">
        <p14:creationId xmlns:p14="http://schemas.microsoft.com/office/powerpoint/2010/main" val="32244195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177143" y="164088"/>
            <a:ext cx="8229600" cy="1265238"/>
          </a:xfrm>
          <a:solidFill>
            <a:srgbClr val="FFC000"/>
          </a:solidFill>
        </p:spPr>
        <p:txBody>
          <a:bodyPr anchor="t">
            <a:noAutofit/>
          </a:bodyPr>
          <a:lstStyle/>
          <a:p>
            <a:pPr algn="ctr">
              <a:lnSpc>
                <a:spcPct val="115000"/>
              </a:lnSpc>
              <a:spcBef>
                <a:spcPts val="0"/>
              </a:spcBef>
            </a:pPr>
            <a:r>
              <a:rPr lang="en-GB" sz="3600" b="1" dirty="0">
                <a:solidFill>
                  <a:srgbClr val="1F497D"/>
                </a:solidFill>
                <a:latin typeface="Arial"/>
                <a:ea typeface="MS Mincho"/>
                <a:cs typeface="Times New Roman"/>
              </a:rPr>
              <a:t>Development of JINR as International</a:t>
            </a:r>
            <a:br>
              <a:rPr lang="en-GB" sz="3600" b="1" dirty="0">
                <a:solidFill>
                  <a:srgbClr val="1F497D"/>
                </a:solidFill>
                <a:latin typeface="Arial"/>
                <a:ea typeface="MS Mincho"/>
                <a:cs typeface="Times New Roman"/>
              </a:rPr>
            </a:br>
            <a:r>
              <a:rPr lang="en-GB" sz="3600" b="1" dirty="0">
                <a:solidFill>
                  <a:srgbClr val="1F497D"/>
                </a:solidFill>
                <a:latin typeface="Arial"/>
                <a:ea typeface="MS Mincho"/>
                <a:cs typeface="Times New Roman"/>
              </a:rPr>
              <a:t> Intergovernmental Organisation</a:t>
            </a:r>
            <a:endParaRPr lang="de-DE" dirty="0"/>
          </a:p>
        </p:txBody>
      </p:sp>
      <p:sp>
        <p:nvSpPr>
          <p:cNvPr id="3" name="Inhaltsplatzhalter 2"/>
          <p:cNvSpPr>
            <a:spLocks noGrp="1"/>
          </p:cNvSpPr>
          <p:nvPr>
            <p:ph idx="4294967295"/>
          </p:nvPr>
        </p:nvSpPr>
        <p:spPr>
          <a:xfrm>
            <a:off x="1099455" y="1685302"/>
            <a:ext cx="10559145" cy="1219200"/>
          </a:xfrm>
        </p:spPr>
        <p:txBody>
          <a:bodyPr>
            <a:normAutofit lnSpcReduction="10000"/>
          </a:bodyPr>
          <a:lstStyle/>
          <a:p>
            <a:pPr>
              <a:buClr>
                <a:schemeClr val="bg1"/>
              </a:buClr>
              <a:buSzPct val="95000"/>
            </a:pPr>
            <a:r>
              <a:rPr lang="en-US" sz="4600" dirty="0">
                <a:solidFill>
                  <a:schemeClr val="bg1"/>
                </a:solidFill>
              </a:rPr>
              <a:t>  </a:t>
            </a:r>
            <a:r>
              <a:rPr lang="en-US" sz="3200" dirty="0">
                <a:solidFill>
                  <a:schemeClr val="bg1"/>
                </a:solidFill>
              </a:rPr>
              <a:t>social HR policy, education and development </a:t>
            </a:r>
          </a:p>
          <a:p>
            <a:pPr marL="0" indent="0">
              <a:buClr>
                <a:schemeClr val="bg1"/>
              </a:buClr>
              <a:buSzPct val="95000"/>
              <a:buNone/>
            </a:pPr>
            <a:r>
              <a:rPr lang="en-US" sz="3200" dirty="0">
                <a:solidFill>
                  <a:schemeClr val="bg1"/>
                </a:solidFill>
              </a:rPr>
              <a:t>      of intellectual potential;                                    </a:t>
            </a:r>
            <a:r>
              <a:rPr lang="en-US" sz="2400" i="1" u="sng" dirty="0">
                <a:effectLst>
                  <a:outerShdw blurRad="38100" dist="38100" dir="2700000" algn="tl">
                    <a:srgbClr val="000000">
                      <a:alpha val="43137"/>
                    </a:srgbClr>
                  </a:outerShdw>
                </a:effectLst>
              </a:rPr>
              <a:t>A. </a:t>
            </a:r>
            <a:r>
              <a:rPr lang="en-US" sz="2400" i="1" u="sng" dirty="0" err="1">
                <a:effectLst>
                  <a:outerShdw blurRad="38100" dist="38100" dir="2700000" algn="tl">
                    <a:srgbClr val="000000">
                      <a:alpha val="43137"/>
                    </a:srgbClr>
                  </a:outerShdw>
                </a:effectLst>
              </a:rPr>
              <a:t>Ruzaev</a:t>
            </a:r>
            <a:endParaRPr lang="en-US" sz="3200" i="1" u="sng" dirty="0">
              <a:effectLst>
                <a:outerShdw blurRad="38100" dist="38100" dir="2700000" algn="tl">
                  <a:srgbClr val="000000">
                    <a:alpha val="43137"/>
                  </a:srgbClr>
                </a:outerShdw>
              </a:effectLst>
            </a:endParaRPr>
          </a:p>
        </p:txBody>
      </p:sp>
      <p:sp>
        <p:nvSpPr>
          <p:cNvPr id="5" name="Rechteck 4"/>
          <p:cNvSpPr/>
          <p:nvPr/>
        </p:nvSpPr>
        <p:spPr>
          <a:xfrm>
            <a:off x="1110340" y="3304377"/>
            <a:ext cx="10559144" cy="584349"/>
          </a:xfrm>
          <a:prstGeom prst="rect">
            <a:avLst/>
          </a:prstGeom>
        </p:spPr>
        <p:txBody>
          <a:bodyPr wrap="square" lIns="90989" tIns="45509" rIns="90989" bIns="45509">
            <a:spAutoFit/>
          </a:bodyPr>
          <a:lstStyle/>
          <a:p>
            <a:pPr marL="454957" indent="-454957">
              <a:buClr>
                <a:srgbClr val="FFFFFF"/>
              </a:buClr>
              <a:buFont typeface="Arial" panose="020B0604020202020204" pitchFamily="34" charset="0"/>
              <a:buChar char="•"/>
              <a:defRPr/>
            </a:pPr>
            <a:r>
              <a:rPr lang="en-US" sz="3200" dirty="0">
                <a:solidFill>
                  <a:srgbClr val="FFFFFF"/>
                </a:solidFill>
              </a:rPr>
              <a:t> social and engineering infrastructure;              </a:t>
            </a:r>
            <a:r>
              <a:rPr lang="en-US" sz="2400" i="1" u="sng" dirty="0">
                <a:solidFill>
                  <a:srgbClr val="FFFFFF"/>
                </a:solidFill>
                <a:effectLst>
                  <a:outerShdw blurRad="38100" dist="38100" dir="2700000" algn="tl">
                    <a:srgbClr val="000000">
                      <a:alpha val="43137"/>
                    </a:srgbClr>
                  </a:outerShdw>
                </a:effectLst>
              </a:rPr>
              <a:t>S. Kulikov</a:t>
            </a:r>
          </a:p>
        </p:txBody>
      </p:sp>
      <p:sp>
        <p:nvSpPr>
          <p:cNvPr id="6" name="Textfeld 5"/>
          <p:cNvSpPr txBox="1"/>
          <p:nvPr/>
        </p:nvSpPr>
        <p:spPr>
          <a:xfrm>
            <a:off x="1099455" y="3951145"/>
            <a:ext cx="10450287" cy="1076792"/>
          </a:xfrm>
          <a:prstGeom prst="rect">
            <a:avLst/>
          </a:prstGeom>
          <a:noFill/>
        </p:spPr>
        <p:txBody>
          <a:bodyPr wrap="square" lIns="90989" tIns="45509" rIns="90989" bIns="45509" rtlCol="0">
            <a:spAutoFit/>
          </a:bodyPr>
          <a:lstStyle/>
          <a:p>
            <a:pPr marL="568702" indent="-568702">
              <a:buFont typeface="Arial" panose="020B0604020202020204" pitchFamily="34" charset="0"/>
              <a:buChar char="•"/>
              <a:defRPr/>
            </a:pPr>
            <a:r>
              <a:rPr lang="en-US" sz="3200" dirty="0">
                <a:solidFill>
                  <a:srgbClr val="FFFFFF"/>
                </a:solidFill>
              </a:rPr>
              <a:t>advancement of legal and administrative functions of the institute;                                                     </a:t>
            </a:r>
            <a:r>
              <a:rPr lang="en-US" sz="2400" i="1" u="sng" dirty="0">
                <a:solidFill>
                  <a:srgbClr val="FFFFFF"/>
                </a:solidFill>
                <a:effectLst>
                  <a:outerShdw blurRad="38100" dist="38100" dir="2700000" algn="tl">
                    <a:srgbClr val="000000">
                      <a:alpha val="43137"/>
                    </a:srgbClr>
                  </a:outerShdw>
                </a:effectLst>
              </a:rPr>
              <a:t>M. </a:t>
            </a:r>
            <a:r>
              <a:rPr lang="en-US" sz="2400" i="1" u="sng" dirty="0" err="1">
                <a:solidFill>
                  <a:srgbClr val="FFFFFF"/>
                </a:solidFill>
                <a:effectLst>
                  <a:outerShdw blurRad="38100" dist="38100" dir="2700000" algn="tl">
                    <a:srgbClr val="000000">
                      <a:alpha val="43137"/>
                    </a:srgbClr>
                  </a:outerShdw>
                </a:effectLst>
              </a:rPr>
              <a:t>Vasiliev</a:t>
            </a:r>
            <a:r>
              <a:rPr lang="en-US" sz="2400" i="1" u="sng" dirty="0">
                <a:solidFill>
                  <a:srgbClr val="FFFFFF"/>
                </a:solidFill>
                <a:effectLst>
                  <a:outerShdw blurRad="38100" dist="38100" dir="2700000" algn="tl">
                    <a:srgbClr val="000000">
                      <a:alpha val="43137"/>
                    </a:srgbClr>
                  </a:outerShdw>
                </a:effectLst>
              </a:rPr>
              <a:t>  </a:t>
            </a:r>
            <a:endParaRPr lang="en-US" sz="2800" i="1" u="sng" dirty="0">
              <a:solidFill>
                <a:srgbClr val="FFFFFF"/>
              </a:solidFill>
              <a:effectLst>
                <a:outerShdw blurRad="38100" dist="38100" dir="2700000" algn="tl">
                  <a:srgbClr val="000000">
                    <a:alpha val="43137"/>
                  </a:srgbClr>
                </a:outerShdw>
              </a:effectLst>
            </a:endParaRPr>
          </a:p>
        </p:txBody>
      </p:sp>
      <p:sp>
        <p:nvSpPr>
          <p:cNvPr id="7" name="Textfeld 6"/>
          <p:cNvSpPr txBox="1"/>
          <p:nvPr/>
        </p:nvSpPr>
        <p:spPr>
          <a:xfrm>
            <a:off x="1099456" y="5152774"/>
            <a:ext cx="10559144" cy="1076792"/>
          </a:xfrm>
          <a:prstGeom prst="rect">
            <a:avLst/>
          </a:prstGeom>
          <a:noFill/>
        </p:spPr>
        <p:txBody>
          <a:bodyPr wrap="square" lIns="90989" tIns="45509" rIns="90989" bIns="45509" rtlCol="0">
            <a:spAutoFit/>
          </a:bodyPr>
          <a:lstStyle/>
          <a:p>
            <a:pPr marL="454957" indent="-454957">
              <a:buFont typeface="Arial" panose="020B0604020202020204" pitchFamily="34" charset="0"/>
              <a:buChar char="•"/>
              <a:defRPr/>
            </a:pPr>
            <a:r>
              <a:rPr lang="en-US" sz="3200" dirty="0">
                <a:solidFill>
                  <a:srgbClr val="FFFFFF"/>
                </a:solidFill>
              </a:rPr>
              <a:t>international relations and involvement of the new member states.    </a:t>
            </a:r>
            <a:r>
              <a:rPr lang="en-US" dirty="0">
                <a:solidFill>
                  <a:srgbClr val="FFFFFF"/>
                </a:solidFill>
              </a:rPr>
              <a:t>                                                                              </a:t>
            </a:r>
            <a:r>
              <a:rPr lang="en-US" sz="2400" i="1" u="sng" dirty="0">
                <a:solidFill>
                  <a:srgbClr val="FFFFFF"/>
                </a:solidFill>
                <a:effectLst>
                  <a:outerShdw blurRad="38100" dist="38100" dir="2700000" algn="tl">
                    <a:srgbClr val="000000">
                      <a:alpha val="43137"/>
                    </a:srgbClr>
                  </a:outerShdw>
                </a:effectLst>
              </a:rPr>
              <a:t>D. </a:t>
            </a:r>
            <a:r>
              <a:rPr lang="en-US" sz="2400" i="1" u="sng" dirty="0" err="1">
                <a:solidFill>
                  <a:srgbClr val="FFFFFF"/>
                </a:solidFill>
                <a:effectLst>
                  <a:outerShdw blurRad="38100" dist="38100" dir="2700000" algn="tl">
                    <a:srgbClr val="000000">
                      <a:alpha val="43137"/>
                    </a:srgbClr>
                  </a:outerShdw>
                </a:effectLst>
              </a:rPr>
              <a:t>Kamanin</a:t>
            </a:r>
            <a:endParaRPr lang="de-DE" sz="2400" i="1" u="sng" dirty="0">
              <a:solidFill>
                <a:srgbClr val="FFFFFF"/>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24372071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barn(inVertical)">
                                      <p:cBhvr>
                                        <p:cTn id="10" dur="5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animEffect transition="in" filter="barn(inVertical)">
                                      <p:cBhvr>
                                        <p:cTn id="15" dur="500"/>
                                        <p:tgtEl>
                                          <p:spTgt spid="5">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6">
                                            <p:txEl>
                                              <p:pRg st="0" end="0"/>
                                            </p:txEl>
                                          </p:spTgt>
                                        </p:tgtEl>
                                        <p:attrNameLst>
                                          <p:attrName>style.visibility</p:attrName>
                                        </p:attrNameLst>
                                      </p:cBhvr>
                                      <p:to>
                                        <p:strVal val="visible"/>
                                      </p:to>
                                    </p:set>
                                    <p:animEffect transition="in" filter="barn(inVertical)">
                                      <p:cBhvr>
                                        <p:cTn id="20" dur="500"/>
                                        <p:tgtEl>
                                          <p:spTgt spid="6">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7">
                                            <p:txEl>
                                              <p:pRg st="0" end="0"/>
                                            </p:txEl>
                                          </p:spTgt>
                                        </p:tgtEl>
                                        <p:attrNameLst>
                                          <p:attrName>style.visibility</p:attrName>
                                        </p:attrNameLst>
                                      </p:cBhvr>
                                      <p:to>
                                        <p:strVal val="visible"/>
                                      </p:to>
                                    </p:set>
                                    <p:animEffect transition="in" filter="barn(inVertical)">
                                      <p:cBhvr>
                                        <p:cTn id="25"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 xmlns:a16="http://schemas.microsoft.com/office/drawing/2014/main" id="{D5D58E8F-530A-CE40-8AF3-701109BC787D}"/>
              </a:ext>
            </a:extLst>
          </p:cNvPr>
          <p:cNvSpPr>
            <a:spLocks noGrp="1"/>
          </p:cNvSpPr>
          <p:nvPr>
            <p:ph type="title"/>
          </p:nvPr>
        </p:nvSpPr>
        <p:spPr>
          <a:xfrm>
            <a:off x="609599" y="218478"/>
            <a:ext cx="10972800" cy="546227"/>
          </a:xfrm>
        </p:spPr>
        <p:txBody>
          <a:bodyPr>
            <a:normAutofit fontScale="90000"/>
          </a:bodyPr>
          <a:lstStyle/>
          <a:p>
            <a:r>
              <a:rPr lang="en-US" altLang="ja-JP" sz="3600" b="1" dirty="0">
                <a:latin typeface="Helvetica" pitchFamily="2" charset="0"/>
              </a:rPr>
              <a:t>Timelines for major projects of JINR</a:t>
            </a:r>
            <a:endParaRPr lang="ja-JP" altLang="en-US" sz="3600" b="1" dirty="0">
              <a:latin typeface="Helvetica" pitchFamily="2" charset="0"/>
            </a:endParaRPr>
          </a:p>
        </p:txBody>
      </p:sp>
      <p:graphicFrame>
        <p:nvGraphicFramePr>
          <p:cNvPr id="6" name="コンテンツ プレースホルダー 5">
            <a:extLst>
              <a:ext uri="{FF2B5EF4-FFF2-40B4-BE49-F238E27FC236}">
                <a16:creationId xmlns="" xmlns:a16="http://schemas.microsoft.com/office/drawing/2014/main" id="{44DBD454-AEDC-ED40-844D-2203DD4C316E}"/>
              </a:ext>
            </a:extLst>
          </p:cNvPr>
          <p:cNvGraphicFramePr>
            <a:graphicFrameLocks noGrp="1"/>
          </p:cNvGraphicFramePr>
          <p:nvPr>
            <p:ph idx="1"/>
            <p:extLst>
              <p:ext uri="{D42A27DB-BD31-4B8C-83A1-F6EECF244321}">
                <p14:modId xmlns:p14="http://schemas.microsoft.com/office/powerpoint/2010/main" val="20972010"/>
              </p:ext>
            </p:extLst>
          </p:nvPr>
        </p:nvGraphicFramePr>
        <p:xfrm>
          <a:off x="0" y="945830"/>
          <a:ext cx="12212135" cy="5912170"/>
        </p:xfrm>
        <a:graphic>
          <a:graphicData uri="http://schemas.openxmlformats.org/drawingml/2006/table">
            <a:tbl>
              <a:tblPr firstRow="1">
                <a:tableStyleId>{5C22544A-7EE6-4342-B048-85BDC9FD1C3A}</a:tableStyleId>
              </a:tblPr>
              <a:tblGrid>
                <a:gridCol w="1578761">
                  <a:extLst>
                    <a:ext uri="{9D8B030D-6E8A-4147-A177-3AD203B41FA5}">
                      <a16:colId xmlns="" xmlns:a16="http://schemas.microsoft.com/office/drawing/2014/main" val="2183073539"/>
                    </a:ext>
                  </a:extLst>
                </a:gridCol>
                <a:gridCol w="1424839">
                  <a:extLst>
                    <a:ext uri="{9D8B030D-6E8A-4147-A177-3AD203B41FA5}">
                      <a16:colId xmlns="" xmlns:a16="http://schemas.microsoft.com/office/drawing/2014/main" val="3946105079"/>
                    </a:ext>
                  </a:extLst>
                </a:gridCol>
                <a:gridCol w="616833">
                  <a:extLst>
                    <a:ext uri="{9D8B030D-6E8A-4147-A177-3AD203B41FA5}">
                      <a16:colId xmlns="" xmlns:a16="http://schemas.microsoft.com/office/drawing/2014/main" val="1813617358"/>
                    </a:ext>
                  </a:extLst>
                </a:gridCol>
                <a:gridCol w="1101052">
                  <a:extLst>
                    <a:ext uri="{9D8B030D-6E8A-4147-A177-3AD203B41FA5}">
                      <a16:colId xmlns="" xmlns:a16="http://schemas.microsoft.com/office/drawing/2014/main" val="1790351134"/>
                    </a:ext>
                  </a:extLst>
                </a:gridCol>
                <a:gridCol w="141431">
                  <a:extLst>
                    <a:ext uri="{9D8B030D-6E8A-4147-A177-3AD203B41FA5}">
                      <a16:colId xmlns="" xmlns:a16="http://schemas.microsoft.com/office/drawing/2014/main" val="3821005061"/>
                    </a:ext>
                  </a:extLst>
                </a:gridCol>
                <a:gridCol w="784444">
                  <a:extLst>
                    <a:ext uri="{9D8B030D-6E8A-4147-A177-3AD203B41FA5}">
                      <a16:colId xmlns="" xmlns:a16="http://schemas.microsoft.com/office/drawing/2014/main" val="3288128908"/>
                    </a:ext>
                  </a:extLst>
                </a:gridCol>
                <a:gridCol w="707355">
                  <a:extLst>
                    <a:ext uri="{9D8B030D-6E8A-4147-A177-3AD203B41FA5}">
                      <a16:colId xmlns="" xmlns:a16="http://schemas.microsoft.com/office/drawing/2014/main" val="20006"/>
                    </a:ext>
                  </a:extLst>
                </a:gridCol>
                <a:gridCol w="160385">
                  <a:extLst>
                    <a:ext uri="{9D8B030D-6E8A-4147-A177-3AD203B41FA5}">
                      <a16:colId xmlns="" xmlns:a16="http://schemas.microsoft.com/office/drawing/2014/main" val="1375098152"/>
                    </a:ext>
                  </a:extLst>
                </a:gridCol>
                <a:gridCol w="1052473">
                  <a:extLst>
                    <a:ext uri="{9D8B030D-6E8A-4147-A177-3AD203B41FA5}">
                      <a16:colId xmlns="" xmlns:a16="http://schemas.microsoft.com/office/drawing/2014/main" val="3494506013"/>
                    </a:ext>
                  </a:extLst>
                </a:gridCol>
                <a:gridCol w="217037">
                  <a:extLst>
                    <a:ext uri="{9D8B030D-6E8A-4147-A177-3AD203B41FA5}">
                      <a16:colId xmlns="" xmlns:a16="http://schemas.microsoft.com/office/drawing/2014/main" val="20009"/>
                    </a:ext>
                  </a:extLst>
                </a:gridCol>
                <a:gridCol w="647059">
                  <a:extLst>
                    <a:ext uri="{9D8B030D-6E8A-4147-A177-3AD203B41FA5}">
                      <a16:colId xmlns="" xmlns:a16="http://schemas.microsoft.com/office/drawing/2014/main" val="3337433433"/>
                    </a:ext>
                  </a:extLst>
                </a:gridCol>
                <a:gridCol w="797984">
                  <a:extLst>
                    <a:ext uri="{9D8B030D-6E8A-4147-A177-3AD203B41FA5}">
                      <a16:colId xmlns="" xmlns:a16="http://schemas.microsoft.com/office/drawing/2014/main" val="20011"/>
                    </a:ext>
                  </a:extLst>
                </a:gridCol>
                <a:gridCol w="268996">
                  <a:extLst>
                    <a:ext uri="{9D8B030D-6E8A-4147-A177-3AD203B41FA5}">
                      <a16:colId xmlns="" xmlns:a16="http://schemas.microsoft.com/office/drawing/2014/main" val="1152114191"/>
                    </a:ext>
                  </a:extLst>
                </a:gridCol>
                <a:gridCol w="429216">
                  <a:extLst>
                    <a:ext uri="{9D8B030D-6E8A-4147-A177-3AD203B41FA5}">
                      <a16:colId xmlns="" xmlns:a16="http://schemas.microsoft.com/office/drawing/2014/main" val="1269600352"/>
                    </a:ext>
                  </a:extLst>
                </a:gridCol>
                <a:gridCol w="897491">
                  <a:extLst>
                    <a:ext uri="{9D8B030D-6E8A-4147-A177-3AD203B41FA5}">
                      <a16:colId xmlns="" xmlns:a16="http://schemas.microsoft.com/office/drawing/2014/main" val="2899597504"/>
                    </a:ext>
                  </a:extLst>
                </a:gridCol>
                <a:gridCol w="294612">
                  <a:extLst>
                    <a:ext uri="{9D8B030D-6E8A-4147-A177-3AD203B41FA5}">
                      <a16:colId xmlns="" xmlns:a16="http://schemas.microsoft.com/office/drawing/2014/main" val="2195375051"/>
                    </a:ext>
                  </a:extLst>
                </a:gridCol>
                <a:gridCol w="767232">
                  <a:extLst>
                    <a:ext uri="{9D8B030D-6E8A-4147-A177-3AD203B41FA5}">
                      <a16:colId xmlns="" xmlns:a16="http://schemas.microsoft.com/office/drawing/2014/main" val="20017"/>
                    </a:ext>
                  </a:extLst>
                </a:gridCol>
                <a:gridCol w="324935">
                  <a:extLst>
                    <a:ext uri="{9D8B030D-6E8A-4147-A177-3AD203B41FA5}">
                      <a16:colId xmlns="" xmlns:a16="http://schemas.microsoft.com/office/drawing/2014/main" val="3232894678"/>
                    </a:ext>
                  </a:extLst>
                </a:gridCol>
              </a:tblGrid>
              <a:tr h="468583">
                <a:tc>
                  <a:txBody>
                    <a:bodyPr/>
                    <a:lstStyle/>
                    <a:p>
                      <a:pPr algn="ctr"/>
                      <a:r>
                        <a:rPr kumimoji="1" lang="en-US" altLang="ja-JP" sz="2000" dirty="0">
                          <a:latin typeface="Times New Roman" panose="02020603050405020304" pitchFamily="18" charset="0"/>
                          <a:cs typeface="Times New Roman" panose="02020603050405020304" pitchFamily="18" charset="0"/>
                        </a:rPr>
                        <a:t>Timeline</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a:txBody>
                    <a:bodyPr/>
                    <a:lstStyle/>
                    <a:p>
                      <a:pPr algn="r"/>
                      <a:r>
                        <a:rPr kumimoji="1" lang="en-US" altLang="ja-JP" sz="2000" dirty="0">
                          <a:latin typeface="Times New Roman" panose="02020603050405020304" pitchFamily="18" charset="0"/>
                          <a:cs typeface="Times New Roman" panose="02020603050405020304" pitchFamily="18" charset="0"/>
                        </a:rPr>
                        <a:t>2020</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2023</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2">
                  <a:txBody>
                    <a:bodyPr/>
                    <a:lstStyle/>
                    <a:p>
                      <a:pPr algn="r"/>
                      <a:r>
                        <a:rPr kumimoji="1" lang="en-US" altLang="ja-JP" sz="2000" dirty="0">
                          <a:latin typeface="Times New Roman" panose="02020603050405020304" pitchFamily="18" charset="0"/>
                          <a:cs typeface="Times New Roman" panose="02020603050405020304" pitchFamily="18" charset="0"/>
                        </a:rPr>
                        <a:t>2026</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2029</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2">
                  <a:txBody>
                    <a:bodyPr/>
                    <a:lstStyle/>
                    <a:p>
                      <a:pPr algn="r"/>
                      <a:r>
                        <a:rPr kumimoji="1" lang="en-US" altLang="ja-JP" sz="2000" dirty="0">
                          <a:latin typeface="Times New Roman" panose="02020603050405020304" pitchFamily="18" charset="0"/>
                          <a:cs typeface="Times New Roman" panose="02020603050405020304" pitchFamily="18" charset="0"/>
                        </a:rPr>
                        <a:t>~ 2032</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gridSpan="3">
                  <a:txBody>
                    <a:bodyPr/>
                    <a:lstStyle/>
                    <a:p>
                      <a:pPr algn="r"/>
                      <a:r>
                        <a:rPr kumimoji="1" lang="en-US" altLang="ja-JP" sz="2000" dirty="0">
                          <a:latin typeface="Times New Roman" panose="02020603050405020304" pitchFamily="18" charset="0"/>
                          <a:cs typeface="Times New Roman" panose="02020603050405020304" pitchFamily="18" charset="0"/>
                        </a:rPr>
                        <a:t>~ 2035</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endParaRPr lang="de-DE"/>
                    </a:p>
                  </a:txBody>
                  <a:tcPr/>
                </a:tc>
                <a:tc gridSpan="3">
                  <a:txBody>
                    <a:bodyPr/>
                    <a:lstStyle/>
                    <a:p>
                      <a:pPr algn="r"/>
                      <a:r>
                        <a:rPr kumimoji="1" lang="en-US" altLang="ja-JP" sz="2400" dirty="0">
                          <a:latin typeface="Times New Roman" panose="02020603050405020304" pitchFamily="18" charset="0"/>
                          <a:cs typeface="Times New Roman" panose="02020603050405020304" pitchFamily="18" charset="0"/>
                        </a:rPr>
                        <a:t>~</a:t>
                      </a:r>
                      <a:r>
                        <a:rPr kumimoji="1" lang="en-US" altLang="ja-JP" sz="2000" dirty="0">
                          <a:latin typeface="Times New Roman" panose="02020603050405020304" pitchFamily="18" charset="0"/>
                          <a:cs typeface="Times New Roman" panose="02020603050405020304" pitchFamily="18" charset="0"/>
                        </a:rPr>
                        <a:t>2038</a:t>
                      </a: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tc hMerge="1">
                  <a:txBody>
                    <a:bodyPr/>
                    <a:lstStyle/>
                    <a:p>
                      <a:endParaRPr lang="de-DE"/>
                    </a:p>
                  </a:txBody>
                  <a:tcPr/>
                </a:tc>
                <a:tc hMerge="1">
                  <a:txBody>
                    <a:bodyPr/>
                    <a:lstStyle/>
                    <a:p>
                      <a:pPr algn="r"/>
                      <a:endParaRPr kumimoji="1" lang="ja-JP" altLang="en-US" sz="2000" dirty="0">
                        <a:latin typeface="Times New Roman" panose="02020603050405020304" pitchFamily="18" charset="0"/>
                        <a:cs typeface="Times New Roman" panose="02020603050405020304" pitchFamily="18" charset="0"/>
                      </a:endParaRPr>
                    </a:p>
                  </a:txBody>
                  <a:tcPr anchor="ctr">
                    <a:solidFill>
                      <a:srgbClr val="002060"/>
                    </a:solidFill>
                  </a:tcPr>
                </a:tc>
                <a:extLst>
                  <a:ext uri="{0D108BD9-81ED-4DB2-BD59-A6C34878D82A}">
                    <a16:rowId xmlns="" xmlns:a16="http://schemas.microsoft.com/office/drawing/2014/main" val="747097045"/>
                  </a:ext>
                </a:extLst>
              </a:tr>
              <a:tr h="718494">
                <a:tc gridSpan="18">
                  <a:txBody>
                    <a:bodyPr/>
                    <a:lstStyle/>
                    <a:p>
                      <a:endParaRPr kumimoji="1" lang="en-US" altLang="ja-JP" sz="2000" b="1" dirty="0">
                        <a:latin typeface="Times New Roman" panose="02020603050405020304" pitchFamily="18" charset="0"/>
                        <a:cs typeface="Times New Roman" panose="02020603050405020304" pitchFamily="18" charset="0"/>
                      </a:endParaRPr>
                    </a:p>
                    <a:p>
                      <a:r>
                        <a:rPr kumimoji="1" lang="en-US" altLang="ja-JP" sz="2000" b="1" dirty="0">
                          <a:latin typeface="Times New Roman" panose="02020603050405020304" pitchFamily="18" charset="0"/>
                          <a:cs typeface="Times New Roman" panose="02020603050405020304" pitchFamily="18" charset="0"/>
                        </a:rPr>
                        <a:t>Project</a:t>
                      </a:r>
                    </a:p>
                  </a:txBody>
                  <a:tcPr anchor="ctr">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tcPr>
                </a:tc>
                <a:tc hMerge="1">
                  <a:txBody>
                    <a:bodyPr/>
                    <a:lstStyle/>
                    <a:p>
                      <a:pPr algn="ctr"/>
                      <a:endParaRPr kumimoji="1" lang="ja-JP" altLang="en-US" sz="2400"/>
                    </a:p>
                  </a:txBody>
                  <a:tcPr anchor="ctr">
                    <a:gradFill>
                      <a:gsLst>
                        <a:gs pos="93000">
                          <a:schemeClr val="accent3">
                            <a:lumMod val="40000"/>
                            <a:lumOff val="60000"/>
                          </a:schemeClr>
                        </a:gs>
                        <a:gs pos="1400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400"/>
                    </a:p>
                  </a:txBody>
                  <a:tcPr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400">
                        <a:solidFill>
                          <a:schemeClr val="bg1"/>
                        </a:solidFill>
                      </a:endParaRPr>
                    </a:p>
                  </a:txBody>
                  <a:tcPr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endParaRPr kumimoji="1" lang="en-US" altLang="ja-JP" sz="2000" b="1" dirty="0">
                        <a:latin typeface="Times New Roman" panose="02020603050405020304" pitchFamily="18" charset="0"/>
                        <a:cs typeface="Times New Roman" panose="02020603050405020304" pitchFamily="18" charset="0"/>
                      </a:endParaRPr>
                    </a:p>
                  </a:txBody>
                  <a:tcPr anchor="ctr">
                    <a:gradFill flip="none" rotWithShape="1">
                      <a:gsLst>
                        <a:gs pos="0">
                          <a:schemeClr val="bg1">
                            <a:lumMod val="95000"/>
                            <a:shade val="30000"/>
                            <a:satMod val="115000"/>
                          </a:schemeClr>
                        </a:gs>
                        <a:gs pos="50000">
                          <a:schemeClr val="bg1">
                            <a:lumMod val="95000"/>
                            <a:shade val="67500"/>
                            <a:satMod val="115000"/>
                          </a:schemeClr>
                        </a:gs>
                        <a:gs pos="100000">
                          <a:schemeClr val="bg1">
                            <a:lumMod val="95000"/>
                            <a:shade val="100000"/>
                            <a:satMod val="115000"/>
                          </a:schemeClr>
                        </a:gs>
                      </a:gsLst>
                      <a:lin ang="10800000" scaled="1"/>
                      <a:tileRect/>
                    </a:gradFill>
                  </a:tcPr>
                </a:tc>
                <a:extLst>
                  <a:ext uri="{0D108BD9-81ED-4DB2-BD59-A6C34878D82A}">
                    <a16:rowId xmlns="" xmlns:a16="http://schemas.microsoft.com/office/drawing/2014/main" val="4042456899"/>
                  </a:ext>
                </a:extLst>
              </a:tr>
              <a:tr h="648653">
                <a:tc>
                  <a:txBody>
                    <a:bodyPr/>
                    <a:lstStyle/>
                    <a:p>
                      <a:r>
                        <a:rPr kumimoji="1" lang="en-US" altLang="ja-JP" sz="1800" dirty="0">
                          <a:latin typeface="Times New Roman" panose="02020603050405020304" pitchFamily="18" charset="0"/>
                          <a:cs typeface="Times New Roman" panose="02020603050405020304" pitchFamily="18" charset="0"/>
                        </a:rPr>
                        <a:t>SHE-Factory</a:t>
                      </a:r>
                    </a:p>
                  </a:txBody>
                  <a:tcPr anchor="ctr"/>
                </a:tc>
                <a:tc gridSpan="16">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Operation</a:t>
                      </a:r>
                      <a:r>
                        <a:rPr kumimoji="1" lang="en-US" altLang="ja-JP" sz="1600" b="1" baseline="0" dirty="0">
                          <a:solidFill>
                            <a:schemeClr val="tx1"/>
                          </a:solidFill>
                          <a:latin typeface="Times New Roman" panose="02020603050405020304" pitchFamily="18" charset="0"/>
                          <a:cs typeface="Times New Roman" panose="02020603050405020304" pitchFamily="18" charset="0"/>
                        </a:rPr>
                        <a:t> and Development</a:t>
                      </a:r>
                      <a:endParaRPr kumimoji="1" lang="ja-JP" altLang="en-US" sz="1600" b="1" dirty="0">
                        <a:solidFill>
                          <a:schemeClr val="tx1"/>
                        </a:solidFill>
                        <a:latin typeface="Times New Roman" panose="02020603050405020304" pitchFamily="18" charset="0"/>
                        <a:cs typeface="Times New Roman" panose="02020603050405020304" pitchFamily="18" charset="0"/>
                      </a:endParaRPr>
                    </a:p>
                  </a:txBody>
                  <a:tcPr anchor="ctr">
                    <a:gradFill>
                      <a:gsLst>
                        <a:gs pos="0">
                          <a:schemeClr val="accent3">
                            <a:lumMod val="40000"/>
                            <a:lumOff val="60000"/>
                          </a:schemeClr>
                        </a:gs>
                        <a:gs pos="0">
                          <a:srgbClr val="00B050"/>
                        </a:gs>
                        <a:gs pos="74000">
                          <a:srgbClr val="FFFF00"/>
                        </a:gs>
                      </a:gsLst>
                      <a:lin ang="10800000" scaled="1"/>
                    </a:gradFill>
                  </a:tcPr>
                </a:tc>
                <a:tc hMerge="1">
                  <a:txBody>
                    <a:bodyPr/>
                    <a:lstStyle/>
                    <a:p>
                      <a:pPr algn="ctr"/>
                      <a:endParaRPr kumimoji="1" lang="ja-JP" altLang="en-US" sz="2400"/>
                    </a:p>
                  </a:txBody>
                  <a:tcPr anchor="ctr">
                    <a:solidFill>
                      <a:srgbClr val="FFFF00"/>
                    </a:solidFill>
                  </a:tcPr>
                </a:tc>
                <a:tc hMerge="1">
                  <a:txBody>
                    <a:bodyPr/>
                    <a:lstStyle/>
                    <a:p>
                      <a:pPr algn="ctr"/>
                      <a:endParaRPr kumimoji="1" lang="ja-JP" altLang="en-US" sz="1600" b="1" dirty="0">
                        <a:solidFill>
                          <a:schemeClr val="tx1"/>
                        </a:solidFill>
                        <a:latin typeface="Times New Roman" panose="02020603050405020304" pitchFamily="18" charset="0"/>
                        <a:cs typeface="Times New Roman" panose="02020603050405020304" pitchFamily="18" charset="0"/>
                      </a:endParaRPr>
                    </a:p>
                  </a:txBody>
                  <a:tcPr marL="68580" marR="68580" anchor="ctr">
                    <a:gradFill>
                      <a:gsLst>
                        <a:gs pos="0">
                          <a:schemeClr val="accent3">
                            <a:lumMod val="40000"/>
                            <a:lumOff val="60000"/>
                          </a:schemeClr>
                        </a:gs>
                        <a:gs pos="0">
                          <a:schemeClr val="accent3">
                            <a:lumMod val="20000"/>
                            <a:lumOff val="80000"/>
                          </a:schemeClr>
                        </a:gs>
                        <a:gs pos="74000">
                          <a:srgbClr val="FFFF00"/>
                        </a:gs>
                      </a:gsLst>
                      <a:lin ang="10800000" scaled="1"/>
                    </a:gradFill>
                  </a:tcPr>
                </a:tc>
                <a:tc hMerge="1">
                  <a:txBody>
                    <a:bodyPr/>
                    <a:lstStyle/>
                    <a:p>
                      <a:endParaRPr lang="de-DE"/>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anchor="ctr">
                    <a:gradFill>
                      <a:gsLst>
                        <a:gs pos="97000">
                          <a:schemeClr val="accent3">
                            <a:lumMod val="40000"/>
                            <a:lumOff val="60000"/>
                          </a:schemeClr>
                        </a:gs>
                        <a:gs pos="1000">
                          <a:srgbClr val="00B050"/>
                        </a:gs>
                        <a:gs pos="92000">
                          <a:srgbClr val="00B050"/>
                        </a:gs>
                      </a:gsLst>
                      <a:lin ang="10800000" scaled="1"/>
                    </a:gradFill>
                  </a:tcPr>
                </a:tc>
                <a:tc hMerge="1">
                  <a:txBody>
                    <a:bodyPr/>
                    <a:lstStyle/>
                    <a:p>
                      <a:endParaRPr lang="de-DE"/>
                    </a:p>
                  </a:txBody>
                  <a:tcPr/>
                </a:tc>
                <a:tc hMerge="1">
                  <a:txBody>
                    <a:bodyPr/>
                    <a:lstStyle/>
                    <a:p>
                      <a:pPr algn="ctr"/>
                      <a:endParaRPr kumimoji="1" lang="ja-JP" altLang="en-US" sz="2000" b="1" dirty="0">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tc hMerge="1">
                  <a:txBody>
                    <a:bodyPr/>
                    <a:lstStyle/>
                    <a:p>
                      <a:pPr algn="ct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hMerge="1">
                  <a:txBody>
                    <a:bodyPr/>
                    <a:lstStyle/>
                    <a:p>
                      <a:endParaRPr lang="de-DE" dirty="0"/>
                    </a:p>
                  </a:txBody>
                  <a:tcPr anchor="ctr">
                    <a:gradFill>
                      <a:gsLst>
                        <a:gs pos="97000">
                          <a:schemeClr val="accent3">
                            <a:lumMod val="40000"/>
                            <a:lumOff val="60000"/>
                          </a:schemeClr>
                        </a:gs>
                        <a:gs pos="1000">
                          <a:srgbClr val="00B050"/>
                        </a:gs>
                        <a:gs pos="92000">
                          <a:srgbClr val="00B050"/>
                        </a:gs>
                      </a:gsLst>
                      <a:lin ang="10800000" scaled="1"/>
                    </a:gradFill>
                  </a:tcPr>
                </a:tc>
                <a:tc>
                  <a:txBody>
                    <a:bodyPr/>
                    <a:lstStyle/>
                    <a:p>
                      <a:endParaRPr lang="de-DE" dirty="0"/>
                    </a:p>
                  </a:txBody>
                  <a:tcPr anchor="ctr">
                    <a:gradFill>
                      <a:gsLst>
                        <a:gs pos="97000">
                          <a:schemeClr val="accent3">
                            <a:lumMod val="40000"/>
                            <a:lumOff val="60000"/>
                          </a:schemeClr>
                        </a:gs>
                        <a:gs pos="1000">
                          <a:srgbClr val="00B050"/>
                        </a:gs>
                        <a:gs pos="92000">
                          <a:srgbClr val="00B050"/>
                        </a:gs>
                      </a:gsLst>
                      <a:lin ang="10800000" scaled="1"/>
                    </a:gradFill>
                  </a:tcPr>
                </a:tc>
                <a:extLst>
                  <a:ext uri="{0D108BD9-81ED-4DB2-BD59-A6C34878D82A}">
                    <a16:rowId xmlns="" xmlns:a16="http://schemas.microsoft.com/office/drawing/2014/main" val="1638078304"/>
                  </a:ext>
                </a:extLst>
              </a:tr>
              <a:tr h="584359">
                <a:tc>
                  <a:txBody>
                    <a:bodyPr/>
                    <a:lstStyle/>
                    <a:p>
                      <a:r>
                        <a:rPr kumimoji="1" lang="en-US" altLang="ja-JP" sz="1600" dirty="0">
                          <a:latin typeface="Times New Roman" panose="02020603050405020304" pitchFamily="18" charset="0"/>
                          <a:cs typeface="Times New Roman" panose="02020603050405020304" pitchFamily="18" charset="0"/>
                        </a:rPr>
                        <a:t>DERICA</a:t>
                      </a:r>
                    </a:p>
                  </a:txBody>
                  <a:tcPr anchor="ctr"/>
                </a:tc>
                <a:tc gridSpan="2">
                  <a:txBody>
                    <a:bodyPr/>
                    <a:lstStyle/>
                    <a:p>
                      <a:pPr algn="ctr"/>
                      <a:r>
                        <a:rPr kumimoji="1" lang="de-DE" altLang="ja-JP" sz="1600" b="0" dirty="0">
                          <a:latin typeface="Times New Roman" panose="02020603050405020304" pitchFamily="18" charset="0"/>
                          <a:cs typeface="Times New Roman" panose="02020603050405020304" pitchFamily="18" charset="0"/>
                        </a:rPr>
                        <a:t>R&amp;D</a:t>
                      </a:r>
                      <a:endParaRPr kumimoji="1" lang="ja-JP" altLang="en-US" sz="1600" b="0">
                        <a:latin typeface="Times New Roman" panose="02020603050405020304" pitchFamily="18" charset="0"/>
                        <a:cs typeface="Times New Roman" panose="02020603050405020304" pitchFamily="18" charset="0"/>
                      </a:endParaRPr>
                    </a:p>
                  </a:txBody>
                  <a:tcPr anchor="ctr">
                    <a:gradFill>
                      <a:gsLst>
                        <a:gs pos="1000">
                          <a:schemeClr val="accent5">
                            <a:lumMod val="60000"/>
                            <a:lumOff val="40000"/>
                          </a:schemeClr>
                        </a:gs>
                        <a:gs pos="0">
                          <a:schemeClr val="accent3">
                            <a:lumMod val="20000"/>
                            <a:lumOff val="80000"/>
                          </a:schemeClr>
                        </a:gs>
                        <a:gs pos="0">
                          <a:schemeClr val="tx2">
                            <a:lumMod val="20000"/>
                            <a:lumOff val="80000"/>
                          </a:schemeClr>
                        </a:gs>
                      </a:gsLst>
                      <a:lin ang="10800000" scaled="1"/>
                    </a:gradFill>
                  </a:tcPr>
                </a:tc>
                <a:tc hMerge="1">
                  <a:txBody>
                    <a:bodyPr/>
                    <a:lstStyle/>
                    <a:p>
                      <a:pPr algn="ctr"/>
                      <a:endParaRPr kumimoji="1" lang="ja-JP" altLang="en-US" sz="2400"/>
                    </a:p>
                  </a:txBody>
                  <a:tcPr anchor="ctr">
                    <a:solidFill>
                      <a:srgbClr val="FFFF00"/>
                    </a:solidFill>
                  </a:tcPr>
                </a:tc>
                <a:tc gridSpan="3">
                  <a:txBody>
                    <a:bodyPr/>
                    <a:lstStyle/>
                    <a:p>
                      <a:pPr algn="ctr"/>
                      <a:r>
                        <a:rPr kumimoji="1" lang="de-DE" altLang="ja-JP" sz="1600" b="0" dirty="0">
                          <a:latin typeface="Times New Roman" panose="02020603050405020304" pitchFamily="18" charset="0"/>
                          <a:cs typeface="Times New Roman" panose="02020603050405020304" pitchFamily="18" charset="0"/>
                        </a:rPr>
                        <a:t>Design &amp; </a:t>
                      </a:r>
                      <a:r>
                        <a:rPr kumimoji="1" lang="de-DE" altLang="ja-JP" sz="1600" b="0" dirty="0" err="1">
                          <a:latin typeface="Times New Roman" panose="02020603050405020304" pitchFamily="18" charset="0"/>
                          <a:cs typeface="Times New Roman" panose="02020603050405020304" pitchFamily="18" charset="0"/>
                        </a:rPr>
                        <a:t>Prototyping</a:t>
                      </a:r>
                      <a:endParaRPr lang="de-DE" sz="1800" dirty="0"/>
                    </a:p>
                  </a:txBody>
                  <a:tcPr anchor="ctr">
                    <a:gradFill>
                      <a:gsLst>
                        <a:gs pos="2000">
                          <a:schemeClr val="tx2">
                            <a:lumMod val="40000"/>
                            <a:lumOff val="60000"/>
                          </a:schemeClr>
                        </a:gs>
                        <a:gs pos="1000">
                          <a:schemeClr val="accent3">
                            <a:lumMod val="20000"/>
                            <a:lumOff val="80000"/>
                          </a:schemeClr>
                        </a:gs>
                        <a:gs pos="0">
                          <a:srgbClr val="FFFF00"/>
                        </a:gs>
                      </a:gsLst>
                      <a:lin ang="10800000" scaled="1"/>
                    </a:gradFill>
                  </a:tcPr>
                </a:tc>
                <a:tc hMerge="1">
                  <a:txBody>
                    <a:bodyPr/>
                    <a:lstStyle/>
                    <a:p>
                      <a:endParaRPr lang="de-DE"/>
                    </a:p>
                  </a:txBody>
                  <a:tcPr/>
                </a:tc>
                <a:tc hMerge="1">
                  <a:txBody>
                    <a:bodyPr/>
                    <a:lstStyle/>
                    <a:p>
                      <a:pPr algn="ctr"/>
                      <a:endParaRPr kumimoji="1" lang="ja-JP" altLang="en-US" sz="2000" b="1">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gridSpan="2">
                  <a:txBody>
                    <a:bodyPr/>
                    <a:lstStyle/>
                    <a:p>
                      <a:r>
                        <a:rPr lang="en-GB" sz="1200" noProof="0" dirty="0">
                          <a:latin typeface="Times New Roman" panose="02020603050405020304" pitchFamily="18" charset="0"/>
                          <a:cs typeface="Times New Roman" panose="02020603050405020304" pitchFamily="18" charset="0"/>
                        </a:rPr>
                        <a:t>Decision</a:t>
                      </a:r>
                    </a:p>
                  </a:txBody>
                  <a:tcPr anchor="ctr">
                    <a:gradFill>
                      <a:gsLst>
                        <a:gs pos="2000">
                          <a:srgbClr val="FF0000"/>
                        </a:gs>
                        <a:gs pos="0">
                          <a:schemeClr val="accent3">
                            <a:lumMod val="20000"/>
                            <a:lumOff val="80000"/>
                          </a:schemeClr>
                        </a:gs>
                        <a:gs pos="0">
                          <a:srgbClr val="FFFF00"/>
                        </a:gs>
                      </a:gsLst>
                      <a:lin ang="10800000" scaled="1"/>
                    </a:gradFill>
                  </a:tcPr>
                </a:tc>
                <a:tc hMerge="1">
                  <a:txBody>
                    <a:bodyPr/>
                    <a:lstStyle/>
                    <a:p>
                      <a:pPr algn="ctr"/>
                      <a:r>
                        <a:rPr kumimoji="1" lang="en-US" altLang="ja-JP" sz="1800" b="0" dirty="0">
                          <a:latin typeface="Times New Roman" panose="02020603050405020304" pitchFamily="18" charset="0"/>
                          <a:cs typeface="Times New Roman" panose="02020603050405020304" pitchFamily="18" charset="0"/>
                        </a:rPr>
                        <a:t>Phased Construction</a:t>
                      </a:r>
                      <a:endParaRPr kumimoji="1" lang="ja-JP" altLang="en-US" sz="2000" b="1">
                        <a:solidFill>
                          <a:srgbClr val="FF0000"/>
                        </a:solidFill>
                        <a:latin typeface="Helvetica" pitchFamily="2" charset="0"/>
                      </a:endParaRPr>
                    </a:p>
                  </a:txBody>
                  <a:tcPr anchor="ctr">
                    <a:gradFill flip="none" rotWithShape="1">
                      <a:gsLst>
                        <a:gs pos="96000">
                          <a:srgbClr val="00B050"/>
                        </a:gs>
                        <a:gs pos="0">
                          <a:schemeClr val="accent3">
                            <a:lumMod val="20000"/>
                            <a:lumOff val="80000"/>
                          </a:schemeClr>
                        </a:gs>
                        <a:gs pos="52000">
                          <a:srgbClr val="FFFF00"/>
                        </a:gs>
                      </a:gsLst>
                      <a:lin ang="0" scaled="1"/>
                      <a:tileRect/>
                    </a:gradFill>
                  </a:tcPr>
                </a:tc>
                <a:tc gridSpan="6">
                  <a:txBody>
                    <a:bodyPr/>
                    <a:lstStyle/>
                    <a:p>
                      <a:pPr algn="ctr"/>
                      <a:r>
                        <a:rPr kumimoji="1" lang="en-US" altLang="ja-JP" sz="1800" b="0" dirty="0">
                          <a:latin typeface="Times New Roman" panose="02020603050405020304" pitchFamily="18" charset="0"/>
                          <a:cs typeface="Times New Roman" panose="02020603050405020304" pitchFamily="18" charset="0"/>
                        </a:rPr>
                        <a:t>Phased Construction</a:t>
                      </a:r>
                      <a:endParaRPr lang="de-DE" dirty="0"/>
                    </a:p>
                  </a:txBody>
                  <a:tcPr anchor="ctr">
                    <a:gradFill flip="none" rotWithShape="1">
                      <a:gsLst>
                        <a:gs pos="96000">
                          <a:srgbClr val="00B050"/>
                        </a:gs>
                        <a:gs pos="0">
                          <a:schemeClr val="accent3">
                            <a:lumMod val="20000"/>
                            <a:lumOff val="80000"/>
                          </a:schemeClr>
                        </a:gs>
                        <a:gs pos="52000">
                          <a:srgbClr val="FFFF00"/>
                        </a:gs>
                      </a:gsLst>
                      <a:lin ang="0" scaled="1"/>
                      <a:tileRect/>
                    </a:gradFill>
                  </a:tcPr>
                </a:tc>
                <a:tc hMerge="1">
                  <a:txBody>
                    <a:bodyPr/>
                    <a:lstStyle/>
                    <a:p>
                      <a:endParaRPr lang="de-DE"/>
                    </a:p>
                  </a:txBody>
                  <a:tcPr/>
                </a:tc>
                <a:tc hMerge="1">
                  <a:txBody>
                    <a:bodyPr/>
                    <a:lstStyle/>
                    <a:p>
                      <a:pPr algn="ctr"/>
                      <a:endParaRPr kumimoji="1" lang="ja-JP" altLang="en-US"/>
                    </a:p>
                  </a:txBody>
                  <a:tcPr/>
                </a:tc>
                <a:tc hMerge="1">
                  <a:txBody>
                    <a:bodyPr/>
                    <a:lstStyle/>
                    <a:p>
                      <a:endParaRPr lang="de-DE"/>
                    </a:p>
                  </a:txBody>
                  <a:tcPr/>
                </a:tc>
                <a:tc hMerge="1">
                  <a:txBody>
                    <a:bodyPr/>
                    <a:lstStyle/>
                    <a:p>
                      <a:pPr algn="ctr"/>
                      <a:endParaRPr kumimoji="1" lang="ja-JP" altLang="en-US" sz="2000" b="1">
                        <a:solidFill>
                          <a:srgbClr val="FFFF00"/>
                        </a:solidFill>
                        <a:latin typeface="Helvetica" pitchFamily="2" charset="0"/>
                      </a:endParaRPr>
                    </a:p>
                  </a:txBody>
                  <a:tcPr marL="68580" marR="68580" anchor="ctr">
                    <a:gradFill>
                      <a:gsLst>
                        <a:gs pos="100000">
                          <a:schemeClr val="accent6">
                            <a:lumMod val="40000"/>
                            <a:lumOff val="60000"/>
                          </a:schemeClr>
                        </a:gs>
                        <a:gs pos="84000">
                          <a:schemeClr val="accent6">
                            <a:lumMod val="40000"/>
                            <a:lumOff val="60000"/>
                          </a:schemeClr>
                        </a:gs>
                        <a:gs pos="0">
                          <a:schemeClr val="accent6">
                            <a:lumMod val="75000"/>
                          </a:schemeClr>
                        </a:gs>
                      </a:gsLst>
                      <a:lin ang="10800000" scaled="1"/>
                    </a:gradFill>
                  </a:tcPr>
                </a:tc>
                <a:tc hMerge="1">
                  <a:txBody>
                    <a:bodyPr/>
                    <a:lstStyle/>
                    <a:p>
                      <a:endParaRPr lang="de-DE"/>
                    </a:p>
                  </a:txBody>
                  <a:tcPr/>
                </a:tc>
                <a:tc gridSpan="4">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1" lang="de-DE" altLang="ja-JP" sz="1800" b="0" dirty="0">
                          <a:solidFill>
                            <a:schemeClr val="bg1"/>
                          </a:solidFill>
                          <a:latin typeface="Times New Roman" panose="02020603050405020304" pitchFamily="18" charset="0"/>
                          <a:cs typeface="Times New Roman" panose="02020603050405020304" pitchFamily="18" charset="0"/>
                        </a:rPr>
                        <a:t>Operation</a:t>
                      </a:r>
                      <a:endParaRPr lang="de-DE" sz="1800" dirty="0">
                        <a:solidFill>
                          <a:schemeClr val="bg1"/>
                        </a:solidFill>
                      </a:endParaRPr>
                    </a:p>
                  </a:txBody>
                  <a:tcPr anchor="ctr">
                    <a:gradFill>
                      <a:gsLst>
                        <a:gs pos="2000">
                          <a:srgbClr val="00B050"/>
                        </a:gs>
                        <a:gs pos="0">
                          <a:schemeClr val="accent3">
                            <a:lumMod val="20000"/>
                            <a:lumOff val="80000"/>
                          </a:schemeClr>
                        </a:gs>
                        <a:gs pos="0">
                          <a:srgbClr val="FFFF00"/>
                        </a:gs>
                      </a:gsLst>
                      <a:lin ang="10800000" scaled="1"/>
                    </a:gradFill>
                  </a:tcPr>
                </a:tc>
                <a:tc hMerge="1">
                  <a:txBody>
                    <a:bodyPr/>
                    <a:lstStyle/>
                    <a:p>
                      <a:pPr algn="ctr"/>
                      <a:endParaRPr kumimoji="1" lang="ja-JP" altLang="en-US"/>
                    </a:p>
                  </a:txBody>
                  <a:tcPr/>
                </a:tc>
                <a:tc hMerge="1">
                  <a:txBody>
                    <a:bodyPr/>
                    <a:lstStyle/>
                    <a:p>
                      <a:endParaRPr lang="de-DE"/>
                    </a:p>
                  </a:txBody>
                  <a:tcPr/>
                </a:tc>
                <a:tc hMerge="1">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lang="de-DE" sz="1800" dirty="0">
                        <a:solidFill>
                          <a:schemeClr val="bg1"/>
                        </a:solidFill>
                      </a:endParaRPr>
                    </a:p>
                  </a:txBody>
                  <a:tcPr anchor="ctr">
                    <a:gradFill>
                      <a:gsLst>
                        <a:gs pos="2000">
                          <a:srgbClr val="00B050"/>
                        </a:gs>
                        <a:gs pos="0">
                          <a:schemeClr val="accent3">
                            <a:lumMod val="20000"/>
                            <a:lumOff val="80000"/>
                          </a:schemeClr>
                        </a:gs>
                        <a:gs pos="0">
                          <a:srgbClr val="FFFF00"/>
                        </a:gs>
                      </a:gsLst>
                      <a:lin ang="10800000" scaled="1"/>
                    </a:gradFill>
                  </a:tcPr>
                </a:tc>
                <a:extLst>
                  <a:ext uri="{0D108BD9-81ED-4DB2-BD59-A6C34878D82A}">
                    <a16:rowId xmlns="" xmlns:a16="http://schemas.microsoft.com/office/drawing/2014/main" val="1848666729"/>
                  </a:ext>
                </a:extLst>
              </a:tr>
              <a:tr h="648653">
                <a:tc>
                  <a:txBody>
                    <a:bodyPr/>
                    <a:lstStyle/>
                    <a:p>
                      <a:r>
                        <a:rPr kumimoji="1" lang="en-US" altLang="ja-JP" sz="1800" b="0" dirty="0">
                          <a:solidFill>
                            <a:schemeClr val="tx1"/>
                          </a:solidFill>
                          <a:latin typeface="Times New Roman" panose="02020603050405020304" pitchFamily="18" charset="0"/>
                          <a:cs typeface="Times New Roman" panose="02020603050405020304" pitchFamily="18" charset="0"/>
                        </a:rPr>
                        <a:t>NICA MPD</a:t>
                      </a:r>
                      <a:endParaRPr kumimoji="1" lang="ja-JP" altLang="en-US" sz="1600" b="0" dirty="0">
                        <a:solidFill>
                          <a:schemeClr val="tx1"/>
                        </a:solidFill>
                        <a:latin typeface="Times New Roman" panose="02020603050405020304" pitchFamily="18" charset="0"/>
                        <a:cs typeface="Times New Roman" panose="02020603050405020304" pitchFamily="18" charset="0"/>
                      </a:endParaRPr>
                    </a:p>
                  </a:txBody>
                  <a:tcPr anchor="ctr"/>
                </a:tc>
                <a:tc gridSpan="3">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Construction</a:t>
                      </a:r>
                      <a:endParaRPr kumimoji="1" lang="ja-JP" altLang="en-US" sz="1600">
                        <a:solidFill>
                          <a:schemeClr val="tx1"/>
                        </a:solidFill>
                      </a:endParaRPr>
                    </a:p>
                  </a:txBody>
                  <a:tcPr anchor="ctr">
                    <a:gradFill>
                      <a:gsLst>
                        <a:gs pos="0">
                          <a:schemeClr val="accent3">
                            <a:lumMod val="40000"/>
                            <a:lumOff val="60000"/>
                          </a:schemeClr>
                        </a:gs>
                        <a:gs pos="0">
                          <a:schemeClr val="accent3">
                            <a:lumMod val="20000"/>
                            <a:lumOff val="80000"/>
                          </a:schemeClr>
                        </a:gs>
                        <a:gs pos="0">
                          <a:srgbClr val="FFFF00"/>
                        </a:gs>
                      </a:gsLst>
                      <a:lin ang="10800000" scaled="1"/>
                    </a:gradFill>
                  </a:tcPr>
                </a:tc>
                <a:tc hMerge="1">
                  <a:txBody>
                    <a:bodyPr/>
                    <a:lstStyle/>
                    <a:p>
                      <a:endParaRPr kumimoji="1" lang="ja-JP" altLang="en-US"/>
                    </a:p>
                  </a:txBody>
                  <a:tcPr/>
                </a:tc>
                <a:tc hMerge="1">
                  <a:txBody>
                    <a:bodyPr/>
                    <a:lstStyle/>
                    <a:p>
                      <a:endParaRPr lang="de-DE"/>
                    </a:p>
                  </a:txBody>
                  <a:tcPr/>
                </a:tc>
                <a:tc gridSpan="4">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r>
                        <a:rPr kumimoji="1" lang="en-US" altLang="ja-JP" sz="1600" b="0" baseline="0" dirty="0">
                          <a:solidFill>
                            <a:schemeClr val="tx1"/>
                          </a:solidFill>
                          <a:latin typeface="Times New Roman" panose="02020603050405020304" pitchFamily="18" charset="0"/>
                          <a:cs typeface="Times New Roman" panose="02020603050405020304" pitchFamily="18" charset="0"/>
                        </a:rPr>
                        <a:t> </a:t>
                      </a:r>
                      <a:endParaRPr kumimoji="1" lang="ja-JP" altLang="en-US" sz="1600" dirty="0">
                        <a:solidFill>
                          <a:schemeClr val="tx1"/>
                        </a:solidFill>
                      </a:endParaRPr>
                    </a:p>
                  </a:txBody>
                  <a:tcPr anchor="ctr">
                    <a:gradFill flip="none" rotWithShape="1">
                      <a:gsLst>
                        <a:gs pos="41000">
                          <a:srgbClr val="00B050"/>
                        </a:gs>
                        <a:gs pos="0">
                          <a:schemeClr val="accent3">
                            <a:lumMod val="40000"/>
                            <a:lumOff val="60000"/>
                          </a:schemeClr>
                        </a:gs>
                        <a:gs pos="0">
                          <a:schemeClr val="accent3">
                            <a:lumMod val="40000"/>
                            <a:lumOff val="60000"/>
                          </a:schemeClr>
                        </a:gs>
                      </a:gsLst>
                      <a:lin ang="5400000" scaled="1"/>
                      <a:tileRect/>
                    </a:gradFill>
                  </a:tcPr>
                </a:tc>
                <a:tc hMerge="1">
                  <a:txBody>
                    <a:bodyPr/>
                    <a:lstStyle/>
                    <a:p>
                      <a:endParaRPr kumimoji="1" lang="ja-JP" altLang="en-US" sz="2000"/>
                    </a:p>
                  </a:txBody>
                  <a:tcPr anchor="ctr"/>
                </a:tc>
                <a:tc hMerge="1">
                  <a:txBody>
                    <a:bodyPr/>
                    <a:lstStyle/>
                    <a:p>
                      <a:endParaRPr lang="de-DE"/>
                    </a:p>
                  </a:txBody>
                  <a:tcPr/>
                </a:tc>
                <a:tc hMerge="1">
                  <a:txBody>
                    <a:bodyPr/>
                    <a:lstStyle/>
                    <a:p>
                      <a:endParaRPr kumimoji="1" lang="ja-JP" altLang="en-US" sz="2000"/>
                    </a:p>
                  </a:txBody>
                  <a:tcPr anchor="ctr"/>
                </a:tc>
                <a:tc gridSpan="5">
                  <a:txBody>
                    <a:bodyPr/>
                    <a:lstStyle/>
                    <a:p>
                      <a:pPr algn="ctr"/>
                      <a:r>
                        <a:rPr kumimoji="1" lang="en-US" altLang="ja-JP" sz="1600" b="1" baseline="0" dirty="0">
                          <a:solidFill>
                            <a:schemeClr val="tx1"/>
                          </a:solidFill>
                          <a:latin typeface="Times New Roman" panose="02020603050405020304" pitchFamily="18" charset="0"/>
                          <a:cs typeface="Times New Roman" panose="02020603050405020304" pitchFamily="18" charset="0"/>
                        </a:rPr>
                        <a:t>Upgrade</a:t>
                      </a:r>
                      <a:endParaRPr kumimoji="1" lang="ja-JP" altLang="en-US" sz="1600">
                        <a:solidFill>
                          <a:schemeClr val="tx1"/>
                        </a:solidFill>
                      </a:endParaRPr>
                    </a:p>
                  </a:txBody>
                  <a:tcPr anchor="ctr">
                    <a:gradFill flip="none" rotWithShape="1">
                      <a:gsLst>
                        <a:gs pos="51000">
                          <a:srgbClr val="00B050"/>
                        </a:gs>
                        <a:gs pos="4000">
                          <a:schemeClr val="accent6">
                            <a:lumMod val="75000"/>
                          </a:schemeClr>
                        </a:gs>
                        <a:gs pos="0">
                          <a:schemeClr val="accent3">
                            <a:lumMod val="40000"/>
                            <a:lumOff val="60000"/>
                          </a:schemeClr>
                        </a:gs>
                      </a:gsLst>
                      <a:lin ang="16200000" scaled="1"/>
                      <a:tileRect/>
                    </a:gradFill>
                  </a:tcPr>
                </a:tc>
                <a:tc hMerge="1">
                  <a:txBody>
                    <a:bodyPr/>
                    <a:lstStyle/>
                    <a:p>
                      <a:endParaRPr lang="de-DE"/>
                    </a:p>
                  </a:txBody>
                  <a:tcPr/>
                </a:tc>
                <a:tc hMerge="1">
                  <a:txBody>
                    <a:bodyPr/>
                    <a:lstStyle/>
                    <a:p>
                      <a:endParaRPr kumimoji="1" lang="ja-JP" altLang="en-US" sz="2000"/>
                    </a:p>
                  </a:txBody>
                  <a:tcPr anchor="ctr"/>
                </a:tc>
                <a:tc hMerge="1">
                  <a:txBody>
                    <a:bodyPr/>
                    <a:lstStyle/>
                    <a:p>
                      <a:endParaRPr lang="de-DE"/>
                    </a:p>
                  </a:txBody>
                  <a:tcPr/>
                </a:tc>
                <a:tc hMerge="1">
                  <a:txBody>
                    <a:bodyPr/>
                    <a:lstStyle/>
                    <a:p>
                      <a:endParaRPr kumimoji="1" lang="ja-JP" altLang="en-US" sz="2000"/>
                    </a:p>
                  </a:txBody>
                  <a:tcPr anchor="ctr"/>
                </a:tc>
                <a:tc gridSpan="5">
                  <a:txBody>
                    <a:bodyPr/>
                    <a:lstStyle/>
                    <a:p>
                      <a:pPr algn="ctr"/>
                      <a:r>
                        <a:rPr kumimoji="1" lang="en-US" altLang="ja-JP" sz="1600" b="1" baseline="0" dirty="0">
                          <a:solidFill>
                            <a:schemeClr val="bg1"/>
                          </a:solidFill>
                          <a:latin typeface="Times New Roman" panose="02020603050405020304" pitchFamily="18" charset="0"/>
                          <a:cs typeface="Times New Roman" panose="02020603050405020304" pitchFamily="18" charset="0"/>
                        </a:rPr>
                        <a:t>Operation</a:t>
                      </a:r>
                      <a:r>
                        <a:rPr kumimoji="1" lang="en-US" altLang="ja-JP" sz="1600" b="0" baseline="0" dirty="0">
                          <a:solidFill>
                            <a:schemeClr val="bg1"/>
                          </a:solidFill>
                          <a:latin typeface="Times New Roman" panose="02020603050405020304" pitchFamily="18" charset="0"/>
                          <a:cs typeface="Times New Roman" panose="02020603050405020304" pitchFamily="18" charset="0"/>
                        </a:rPr>
                        <a:t> </a:t>
                      </a:r>
                      <a:endParaRPr kumimoji="1" lang="ja-JP" altLang="en-US" sz="1600">
                        <a:solidFill>
                          <a:schemeClr val="bg1"/>
                        </a:solidFill>
                      </a:endParaRPr>
                    </a:p>
                  </a:txBody>
                  <a:tcPr anchor="ctr">
                    <a:gradFill>
                      <a:gsLst>
                        <a:gs pos="0">
                          <a:schemeClr val="accent6">
                            <a:lumMod val="75000"/>
                          </a:schemeClr>
                        </a:gs>
                        <a:gs pos="1000">
                          <a:srgbClr val="00B050"/>
                        </a:gs>
                        <a:gs pos="0">
                          <a:schemeClr val="accent3">
                            <a:lumMod val="40000"/>
                            <a:lumOff val="60000"/>
                          </a:schemeClr>
                        </a:gs>
                      </a:gsLst>
                      <a:lin ang="0" scaled="1"/>
                    </a:gradFill>
                  </a:tcPr>
                </a:tc>
                <a:tc hMerge="1">
                  <a:txBody>
                    <a:bodyPr/>
                    <a:lstStyle/>
                    <a:p>
                      <a:endParaRPr lang="de-DE"/>
                    </a:p>
                  </a:txBody>
                  <a:tcPr/>
                </a:tc>
                <a:tc hMerge="1">
                  <a:txBody>
                    <a:bodyPr/>
                    <a:lstStyle/>
                    <a:p>
                      <a:endParaRPr kumimoji="1" lang="ja-JP" altLang="en-US" sz="2000"/>
                    </a:p>
                  </a:txBody>
                  <a:tcPr anchor="ctr"/>
                </a:tc>
                <a:tc hMerge="1">
                  <a:txBody>
                    <a:bodyPr/>
                    <a:lstStyle/>
                    <a:p>
                      <a:endParaRPr lang="de-DE"/>
                    </a:p>
                  </a:txBody>
                  <a:tcPr/>
                </a:tc>
                <a:tc hMerge="1">
                  <a:txBody>
                    <a:bodyPr/>
                    <a:lstStyle/>
                    <a:p>
                      <a:pPr algn="ctr"/>
                      <a:endParaRPr kumimoji="1" lang="ja-JP" altLang="en-US" sz="1600">
                        <a:solidFill>
                          <a:schemeClr val="bg1"/>
                        </a:solidFill>
                      </a:endParaRPr>
                    </a:p>
                  </a:txBody>
                  <a:tcPr anchor="ctr">
                    <a:gradFill>
                      <a:gsLst>
                        <a:gs pos="0">
                          <a:schemeClr val="accent6">
                            <a:lumMod val="75000"/>
                          </a:schemeClr>
                        </a:gs>
                        <a:gs pos="1000">
                          <a:srgbClr val="00B050"/>
                        </a:gs>
                        <a:gs pos="0">
                          <a:schemeClr val="accent3">
                            <a:lumMod val="40000"/>
                            <a:lumOff val="60000"/>
                          </a:schemeClr>
                        </a:gs>
                      </a:gsLst>
                      <a:lin ang="0" scaled="1"/>
                    </a:gradFill>
                  </a:tcPr>
                </a:tc>
                <a:extLst>
                  <a:ext uri="{0D108BD9-81ED-4DB2-BD59-A6C34878D82A}">
                    <a16:rowId xmlns="" xmlns:a16="http://schemas.microsoft.com/office/drawing/2014/main" val="582159790"/>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NICA</a:t>
                      </a:r>
                      <a:r>
                        <a:rPr kumimoji="1" lang="en-US" altLang="ja-JP" sz="1800" baseline="0" dirty="0">
                          <a:latin typeface="Times New Roman" panose="02020603050405020304" pitchFamily="18" charset="0"/>
                          <a:cs typeface="Times New Roman" panose="02020603050405020304" pitchFamily="18" charset="0"/>
                        </a:rPr>
                        <a:t> SPD</a:t>
                      </a:r>
                      <a:endParaRPr kumimoji="1" lang="en-US" altLang="ja-JP" sz="1800" dirty="0">
                        <a:latin typeface="Times New Roman" panose="02020603050405020304" pitchFamily="18" charset="0"/>
                        <a:cs typeface="Times New Roman" panose="02020603050405020304" pitchFamily="18" charset="0"/>
                      </a:endParaRPr>
                    </a:p>
                  </a:txBody>
                  <a:tcPr anchor="ctr"/>
                </a:tc>
                <a:tc gridSpan="3">
                  <a:txBody>
                    <a:bodyPr/>
                    <a:lstStyle/>
                    <a:p>
                      <a:pPr algn="ctr"/>
                      <a:r>
                        <a:rPr kumimoji="1" lang="de-DE" altLang="ja-JP" sz="1800" dirty="0">
                          <a:latin typeface="Times New Roman" panose="02020603050405020304" pitchFamily="18" charset="0"/>
                          <a:cs typeface="Times New Roman" panose="02020603050405020304" pitchFamily="18" charset="0"/>
                        </a:rPr>
                        <a:t>R&amp;D &amp; Design</a:t>
                      </a:r>
                      <a:endParaRPr kumimoji="1" lang="ja-JP" altLang="en-US" sz="1800" dirty="0">
                        <a:latin typeface="Times New Roman" panose="02020603050405020304" pitchFamily="18" charset="0"/>
                        <a:cs typeface="Times New Roman" panose="02020603050405020304" pitchFamily="18" charset="0"/>
                      </a:endParaRPr>
                    </a:p>
                  </a:txBody>
                  <a:tcPr anchor="ctr">
                    <a:gradFill>
                      <a:gsLst>
                        <a:gs pos="4000">
                          <a:schemeClr val="tx2">
                            <a:lumMod val="40000"/>
                            <a:lumOff val="60000"/>
                          </a:schemeClr>
                        </a:gs>
                        <a:gs pos="1000">
                          <a:schemeClr val="accent3">
                            <a:lumMod val="20000"/>
                            <a:lumOff val="80000"/>
                          </a:schemeClr>
                        </a:gs>
                        <a:gs pos="0">
                          <a:srgbClr val="FFFF00"/>
                        </a:gs>
                      </a:gsLst>
                      <a:lin ang="10800000" scaled="1"/>
                    </a:gradFill>
                  </a:tcPr>
                </a:tc>
                <a:tc hMerge="1">
                  <a:txBody>
                    <a:bodyPr/>
                    <a:lstStyle/>
                    <a:p>
                      <a:r>
                        <a:rPr kumimoji="1" lang="en-US" altLang="ja-JP" sz="1600" b="1" dirty="0">
                          <a:solidFill>
                            <a:srgbClr val="00B050"/>
                          </a:solidFill>
                          <a:latin typeface="Helvetica" pitchFamily="2" charset="0"/>
                        </a:rPr>
                        <a:t>Construction</a:t>
                      </a:r>
                      <a:r>
                        <a:rPr kumimoji="1" lang="en-US" altLang="ja-JP" sz="2000" b="1" dirty="0">
                          <a:solidFill>
                            <a:srgbClr val="00B050"/>
                          </a:solidFill>
                          <a:latin typeface="Helvetica" pitchFamily="2" charset="0"/>
                        </a:rPr>
                        <a:t>   &amp;</a:t>
                      </a:r>
                      <a:r>
                        <a:rPr kumimoji="1" lang="en-US" altLang="ja-JP" sz="2000" b="1" baseline="0" dirty="0">
                          <a:solidFill>
                            <a:srgbClr val="00B050"/>
                          </a:solidFill>
                          <a:latin typeface="Helvetica" pitchFamily="2" charset="0"/>
                        </a:rPr>
                        <a:t>    </a:t>
                      </a:r>
                      <a:r>
                        <a:rPr kumimoji="1" lang="en-US" altLang="ja-JP" sz="1600" b="1" dirty="0">
                          <a:solidFill>
                            <a:srgbClr val="00B050"/>
                          </a:solidFill>
                          <a:latin typeface="Helvetica" pitchFamily="2" charset="0"/>
                        </a:rPr>
                        <a:t>Commissioning</a:t>
                      </a:r>
                      <a:endParaRPr kumimoji="1" lang="ja-JP" altLang="en-US" sz="1200" b="1" dirty="0">
                        <a:solidFill>
                          <a:srgbClr val="00B050"/>
                        </a:solidFill>
                        <a:latin typeface="Helvetica" pitchFamily="2" charset="0"/>
                      </a:endParaRPr>
                    </a:p>
                  </a:txBody>
                  <a:tcPr marL="68580" marR="68580" anchor="ctr">
                    <a:solidFill>
                      <a:srgbClr val="FFFF00"/>
                    </a:solidFill>
                  </a:tcPr>
                </a:tc>
                <a:tc hMerge="1">
                  <a:txBody>
                    <a:bodyPr/>
                    <a:lstStyle/>
                    <a:p>
                      <a:endParaRPr lang="de-DE"/>
                    </a:p>
                  </a:txBody>
                  <a:tcPr/>
                </a:tc>
                <a:tc gridSpan="7">
                  <a:txBody>
                    <a:bodyPr/>
                    <a:lstStyle/>
                    <a:p>
                      <a:r>
                        <a:rPr kumimoji="1" lang="en-US" altLang="ja-JP" sz="1600" b="1" dirty="0">
                          <a:solidFill>
                            <a:schemeClr val="tx1"/>
                          </a:solidFill>
                          <a:latin typeface="Times New Roman" panose="02020603050405020304" pitchFamily="18" charset="0"/>
                          <a:cs typeface="Times New Roman" panose="02020603050405020304" pitchFamily="18" charset="0"/>
                        </a:rPr>
                        <a:t>Construction</a:t>
                      </a:r>
                      <a:r>
                        <a:rPr kumimoji="1" lang="en-US" altLang="ja-JP" sz="2000" b="1" dirty="0">
                          <a:solidFill>
                            <a:schemeClr val="tx1"/>
                          </a:solidFill>
                          <a:latin typeface="Times New Roman" panose="02020603050405020304" pitchFamily="18" charset="0"/>
                          <a:cs typeface="Times New Roman" panose="02020603050405020304" pitchFamily="18" charset="0"/>
                        </a:rPr>
                        <a:t>   </a:t>
                      </a:r>
                      <a:r>
                        <a:rPr kumimoji="1" lang="en-US" altLang="ja-JP" sz="1600" b="0" dirty="0">
                          <a:solidFill>
                            <a:schemeClr val="tx1"/>
                          </a:solidFill>
                          <a:latin typeface="Times New Roman" panose="02020603050405020304" pitchFamily="18" charset="0"/>
                          <a:cs typeface="Times New Roman" panose="02020603050405020304" pitchFamily="18" charset="0"/>
                        </a:rPr>
                        <a:t>&amp;</a:t>
                      </a:r>
                      <a:r>
                        <a:rPr kumimoji="1" lang="en-US" altLang="ja-JP" sz="2000" b="1" baseline="0" dirty="0">
                          <a:solidFill>
                            <a:schemeClr val="tx1"/>
                          </a:solidFill>
                          <a:latin typeface="Times New Roman" panose="02020603050405020304" pitchFamily="18" charset="0"/>
                          <a:cs typeface="Times New Roman" panose="02020603050405020304" pitchFamily="18" charset="0"/>
                        </a:rPr>
                        <a:t>     </a:t>
                      </a:r>
                      <a:r>
                        <a:rPr kumimoji="1" lang="en-US" altLang="ja-JP" sz="1600" b="1" dirty="0">
                          <a:solidFill>
                            <a:schemeClr val="tx1"/>
                          </a:solidFill>
                          <a:latin typeface="Times New Roman" panose="02020603050405020304" pitchFamily="18" charset="0"/>
                          <a:cs typeface="Times New Roman" panose="02020603050405020304" pitchFamily="18" charset="0"/>
                        </a:rPr>
                        <a:t>Commissioning</a:t>
                      </a:r>
                      <a:endParaRPr lang="de-DE" sz="1800" dirty="0">
                        <a:solidFill>
                          <a:schemeClr val="tx1"/>
                        </a:solidFill>
                        <a:latin typeface="Times New Roman" panose="02020603050405020304" pitchFamily="18" charset="0"/>
                        <a:cs typeface="Times New Roman" panose="02020603050405020304" pitchFamily="18" charset="0"/>
                      </a:endParaRPr>
                    </a:p>
                  </a:txBody>
                  <a:tcPr anchor="ctr">
                    <a:gradFill>
                      <a:gsLst>
                        <a:gs pos="81000">
                          <a:srgbClr val="00B050"/>
                        </a:gs>
                        <a:gs pos="5000">
                          <a:srgbClr val="FFFF00"/>
                        </a:gs>
                        <a:gs pos="0">
                          <a:schemeClr val="accent3">
                            <a:lumMod val="40000"/>
                            <a:lumOff val="60000"/>
                          </a:schemeClr>
                        </a:gs>
                      </a:gsLst>
                      <a:lin ang="0" scaled="1"/>
                    </a:gradFill>
                  </a:tcPr>
                </a:tc>
                <a:tc hMerge="1">
                  <a:txBody>
                    <a:bodyPr/>
                    <a:lstStyle/>
                    <a:p>
                      <a:endParaRPr lang="de-DE" dirty="0">
                        <a:solidFill>
                          <a:schemeClr val="tx1"/>
                        </a:solidFill>
                        <a:latin typeface="Times New Roman" panose="02020603050405020304" pitchFamily="18" charset="0"/>
                        <a:cs typeface="Times New Roman" panose="02020603050405020304" pitchFamily="18" charset="0"/>
                      </a:endParaRPr>
                    </a:p>
                  </a:txBody>
                  <a:tcPr marL="68580" marR="68580" anchor="ctr">
                    <a:gradFill>
                      <a:gsLst>
                        <a:gs pos="81000">
                          <a:srgbClr val="00B050"/>
                        </a:gs>
                        <a:gs pos="5000">
                          <a:srgbClr val="FFFF00"/>
                        </a:gs>
                        <a:gs pos="0">
                          <a:schemeClr val="accent3">
                            <a:lumMod val="40000"/>
                            <a:lumOff val="60000"/>
                          </a:schemeClr>
                        </a:gs>
                      </a:gsLst>
                      <a:lin ang="0" scaled="1"/>
                    </a:gradFill>
                  </a:tcPr>
                </a:tc>
                <a:tc hMerge="1">
                  <a:txBody>
                    <a:bodyPr/>
                    <a:lstStyle/>
                    <a:p>
                      <a:endParaRPr lang="de-DE"/>
                    </a:p>
                  </a:txBody>
                  <a:tcPr/>
                </a:tc>
                <a:tc hMerge="1">
                  <a:txBody>
                    <a:bodyPr/>
                    <a:lstStyle/>
                    <a:p>
                      <a:pPr algn="ctr"/>
                      <a:r>
                        <a:rPr kumimoji="1" lang="en-US" altLang="ja-JP" dirty="0"/>
                        <a:t>Physics Experiment</a:t>
                      </a:r>
                      <a:endParaRPr kumimoji="1" lang="ja-JP" altLang="en-US"/>
                    </a:p>
                  </a:txBody>
                  <a:tcPr/>
                </a:tc>
                <a:tc hMerge="1">
                  <a:txBody>
                    <a:bodyPr/>
                    <a:lstStyle/>
                    <a:p>
                      <a:endParaRPr lang="de-DE"/>
                    </a:p>
                  </a:txBody>
                  <a:tcPr/>
                </a:tc>
                <a:tc hMerge="1">
                  <a:txBody>
                    <a:bodyPr/>
                    <a:lstStyle/>
                    <a:p>
                      <a:endParaRPr lang="de-DE"/>
                    </a:p>
                  </a:txBody>
                  <a:tcPr/>
                </a:tc>
                <a:tc hMerge="1">
                  <a:txBody>
                    <a:bodyPr/>
                    <a:lstStyle/>
                    <a:p>
                      <a:pPr algn="ctr"/>
                      <a:endParaRPr kumimoji="1" lang="ja-JP" altLang="en-US"/>
                    </a:p>
                  </a:txBody>
                  <a:tcPr/>
                </a:tc>
                <a:tc gridSpan="5">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20000">
                          <a:srgbClr val="00B050"/>
                        </a:gs>
                        <a:gs pos="0">
                          <a:schemeClr val="accent6">
                            <a:lumMod val="40000"/>
                            <a:lumOff val="60000"/>
                          </a:schemeClr>
                        </a:gs>
                        <a:gs pos="0">
                          <a:schemeClr val="accent6">
                            <a:lumMod val="40000"/>
                            <a:lumOff val="60000"/>
                          </a:schemeClr>
                        </a:gs>
                      </a:gsLst>
                      <a:lin ang="0" scaled="1"/>
                      <a:tileRect/>
                    </a:gradFill>
                  </a:tcPr>
                </a:tc>
                <a:tc hMerge="1">
                  <a:txBody>
                    <a:bodyPr/>
                    <a:lstStyle/>
                    <a:p>
                      <a:pPr algn="ctr"/>
                      <a:endParaRPr kumimoji="1" lang="ja-JP" altLang="en-US"/>
                    </a:p>
                  </a:txBody>
                  <a:tcPr/>
                </a:tc>
                <a:tc hMerge="1">
                  <a:txBody>
                    <a:bodyPr/>
                    <a:lstStyle/>
                    <a:p>
                      <a:endParaRPr lang="de-DE"/>
                    </a:p>
                  </a:txBody>
                  <a:tcPr/>
                </a:tc>
                <a:tc hMerge="1">
                  <a:txBody>
                    <a:bodyPr/>
                    <a:lstStyle/>
                    <a:p>
                      <a:endParaRPr lang="de-DE"/>
                    </a:p>
                  </a:txBody>
                  <a:tcPr/>
                </a:tc>
                <a:tc hMerge="1">
                  <a:txBody>
                    <a:bodyPr/>
                    <a:lstStyle/>
                    <a:p>
                      <a:pPr algn="ctr"/>
                      <a:r>
                        <a:rPr kumimoji="1" lang="en-US" altLang="ja-JP" sz="1600" b="1">
                          <a:solidFill>
                            <a:schemeClr val="tx1"/>
                          </a:solidFill>
                          <a:latin typeface="Times New Roman" panose="02020603050405020304" pitchFamily="18" charset="0"/>
                          <a:cs typeface="Times New Roman" panose="02020603050405020304" pitchFamily="18" charset="0"/>
                        </a:rPr>
                        <a:t>Up-grade</a:t>
                      </a:r>
                      <a:endParaRPr kumimoji="1" lang="ja-JP" altLang="en-US" sz="2000">
                        <a:solidFill>
                          <a:schemeClr val="bg1"/>
                        </a:solidFill>
                      </a:endParaRPr>
                    </a:p>
                  </a:txBody>
                  <a:tcPr marL="68580" marR="68580"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tc gridSpan="2">
                  <a:txBody>
                    <a:bodyPr/>
                    <a:lstStyle/>
                    <a:p>
                      <a:pPr algn="ctr"/>
                      <a:r>
                        <a:rPr kumimoji="1" lang="en-US" altLang="ja-JP" sz="1600" b="1" dirty="0">
                          <a:solidFill>
                            <a:schemeClr val="tx1"/>
                          </a:solidFill>
                          <a:latin typeface="Times New Roman" panose="02020603050405020304" pitchFamily="18" charset="0"/>
                          <a:cs typeface="Times New Roman" panose="02020603050405020304" pitchFamily="18" charset="0"/>
                        </a:rPr>
                        <a:t>Up-grade</a:t>
                      </a: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tc hMerge="1">
                  <a:txBody>
                    <a:bodyPr/>
                    <a:lstStyle/>
                    <a:p>
                      <a:pPr algn="ctr"/>
                      <a:endParaRPr lang="de-DE" sz="1600" dirty="0">
                        <a:solidFill>
                          <a:schemeClr val="bg1"/>
                        </a:solidFill>
                        <a:latin typeface="Times New Roman" panose="02020603050405020304" pitchFamily="18" charset="0"/>
                        <a:cs typeface="Times New Roman" panose="02020603050405020304" pitchFamily="18" charset="0"/>
                      </a:endParaRPr>
                    </a:p>
                  </a:txBody>
                  <a:tcPr anchor="ctr">
                    <a:gradFill flip="none" rotWithShape="1">
                      <a:gsLst>
                        <a:gs pos="73000">
                          <a:srgbClr val="00B050"/>
                        </a:gs>
                        <a:gs pos="30000">
                          <a:schemeClr val="accent6">
                            <a:lumMod val="40000"/>
                            <a:lumOff val="60000"/>
                          </a:schemeClr>
                        </a:gs>
                        <a:gs pos="0">
                          <a:schemeClr val="accent6">
                            <a:lumMod val="75000"/>
                          </a:schemeClr>
                        </a:gs>
                      </a:gsLst>
                      <a:lin ang="16200000" scaled="1"/>
                      <a:tileRect/>
                    </a:gradFill>
                  </a:tcPr>
                </a:tc>
                <a:extLst>
                  <a:ext uri="{0D108BD9-81ED-4DB2-BD59-A6C34878D82A}">
                    <a16:rowId xmlns="" xmlns:a16="http://schemas.microsoft.com/office/drawing/2014/main" val="889918752"/>
                  </a:ext>
                </a:extLst>
              </a:tr>
              <a:tr h="687946">
                <a:tc>
                  <a:txBody>
                    <a:bodyPr/>
                    <a:lstStyle/>
                    <a:p>
                      <a:r>
                        <a:rPr kumimoji="1" lang="en-US" altLang="ja-JP" sz="1800" dirty="0">
                          <a:latin typeface="Times New Roman" panose="02020603050405020304" pitchFamily="18" charset="0"/>
                          <a:cs typeface="Times New Roman" panose="02020603050405020304" pitchFamily="18" charset="0"/>
                        </a:rPr>
                        <a:t>IBR-3</a:t>
                      </a:r>
                    </a:p>
                  </a:txBody>
                  <a:tcPr anchor="ctr"/>
                </a:tc>
                <a:tc gridSpan="3">
                  <a:txBody>
                    <a:bodyPr/>
                    <a:lstStyle/>
                    <a:p>
                      <a:pPr algn="ctr"/>
                      <a:r>
                        <a:rPr kumimoji="1" lang="en-US" altLang="ja-JP" sz="1600" b="1" dirty="0">
                          <a:latin typeface="Times New Roman" panose="02020603050405020304" pitchFamily="18" charset="0"/>
                          <a:cs typeface="Times New Roman" panose="02020603050405020304" pitchFamily="18" charset="0"/>
                        </a:rPr>
                        <a:t> Technical Design &amp; Prototyping</a:t>
                      </a:r>
                      <a:endParaRPr kumimoji="1" lang="ja-JP" altLang="en-US" sz="1600" b="1" dirty="0">
                        <a:latin typeface="Times New Roman" panose="02020603050405020304" pitchFamily="18" charset="0"/>
                        <a:cs typeface="Times New Roman" panose="02020603050405020304" pitchFamily="18" charset="0"/>
                      </a:endParaRPr>
                    </a:p>
                  </a:txBody>
                  <a:tcPr anchor="ctr">
                    <a:gradFill>
                      <a:gsLst>
                        <a:gs pos="3000">
                          <a:schemeClr val="tx2">
                            <a:lumMod val="40000"/>
                            <a:lumOff val="60000"/>
                          </a:schemeClr>
                        </a:gs>
                        <a:gs pos="0">
                          <a:schemeClr val="accent3">
                            <a:lumMod val="40000"/>
                            <a:lumOff val="6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lang="de-DE"/>
                    </a:p>
                  </a:txBody>
                  <a:tcPr/>
                </a:tc>
                <a:tc gridSpan="2">
                  <a:txBody>
                    <a:bodyPr/>
                    <a:lstStyle/>
                    <a:p>
                      <a:pPr algn="ctr"/>
                      <a:r>
                        <a:rPr kumimoji="1" lang="de-DE" altLang="ja-JP" sz="1600" b="1" dirty="0" err="1">
                          <a:latin typeface="Times New Roman" panose="02020603050405020304" pitchFamily="18" charset="0"/>
                          <a:cs typeface="Times New Roman" panose="02020603050405020304" pitchFamily="18" charset="0"/>
                        </a:rPr>
                        <a:t>Decision</a:t>
                      </a:r>
                      <a:endParaRPr kumimoji="1" lang="ja-JP" altLang="en-US" sz="1600" b="1" dirty="0">
                        <a:latin typeface="Times New Roman" panose="02020603050405020304" pitchFamily="18" charset="0"/>
                        <a:cs typeface="Times New Roman" panose="02020603050405020304" pitchFamily="18" charset="0"/>
                      </a:endParaRPr>
                    </a:p>
                  </a:txBody>
                  <a:tcPr anchor="ctr">
                    <a:solidFill>
                      <a:srgbClr val="FF0000"/>
                    </a:solidFill>
                  </a:tcPr>
                </a:tc>
                <a:tc hMerge="1">
                  <a:txBody>
                    <a:bodyPr/>
                    <a:lstStyle/>
                    <a:p>
                      <a:pPr algn="ctr"/>
                      <a:endParaRPr kumimoji="1" lang="ja-JP" altLang="en-US" sz="1200" b="1" dirty="0">
                        <a:latin typeface="Times New Roman" panose="02020603050405020304" pitchFamily="18" charset="0"/>
                        <a:cs typeface="Times New Roman" panose="02020603050405020304" pitchFamily="18" charset="0"/>
                      </a:endParaRPr>
                    </a:p>
                  </a:txBody>
                  <a:tcPr marL="68580" marR="68580" anchor="ctr">
                    <a:solidFill>
                      <a:srgbClr val="FF0000"/>
                    </a:solidFill>
                  </a:tcPr>
                </a:tc>
                <a:tc gridSpan="10">
                  <a:txBody>
                    <a:bodyPr/>
                    <a:lstStyle/>
                    <a:p>
                      <a:pPr algn="ctr"/>
                      <a:r>
                        <a:rPr kumimoji="1" lang="en-US" altLang="ja-JP" sz="1600" b="1" dirty="0">
                          <a:latin typeface="Times New Roman" panose="02020603050405020304" pitchFamily="18" charset="0"/>
                          <a:cs typeface="Times New Roman" panose="02020603050405020304" pitchFamily="18" charset="0"/>
                        </a:rPr>
                        <a:t>Construction</a:t>
                      </a:r>
                      <a:endParaRPr lang="de-DE" sz="1800" dirty="0"/>
                    </a:p>
                  </a:txBody>
                  <a:tcPr anchor="ctr">
                    <a:gradFill>
                      <a:gsLst>
                        <a:gs pos="4000">
                          <a:srgbClr val="FFFF00"/>
                        </a:gs>
                        <a:gs pos="3000">
                          <a:schemeClr val="accent3">
                            <a:lumMod val="40000"/>
                            <a:lumOff val="60000"/>
                          </a:schemeClr>
                        </a:gs>
                        <a:gs pos="0">
                          <a:schemeClr val="accent3">
                            <a:lumMod val="40000"/>
                            <a:lumOff val="60000"/>
                          </a:schemeClr>
                        </a:gs>
                      </a:gsLst>
                      <a:lin ang="10800000" scaled="1"/>
                    </a:gradFill>
                  </a:tcPr>
                </a:tc>
                <a:tc hMerge="1">
                  <a:txBody>
                    <a:bodyPr/>
                    <a:lstStyle/>
                    <a:p>
                      <a:pPr algn="ctr"/>
                      <a:endParaRPr kumimoji="1" lang="ja-JP" altLang="en-US" sz="1200" b="1">
                        <a:latin typeface="Times New Roman" panose="02020603050405020304" pitchFamily="18" charset="0"/>
                        <a:cs typeface="Times New Roman" panose="02020603050405020304" pitchFamily="18" charset="0"/>
                      </a:endParaRPr>
                    </a:p>
                  </a:txBody>
                  <a:tcPr marL="68580" marR="68580" anchor="ctr">
                    <a:solidFill>
                      <a:srgbClr val="FF0000"/>
                    </a:solidFill>
                  </a:tcPr>
                </a:tc>
                <a:tc hMerge="1">
                  <a:txBody>
                    <a:bodyPr/>
                    <a:lstStyle/>
                    <a:p>
                      <a:r>
                        <a:rPr kumimoji="1" lang="en-US" altLang="ja-JP" sz="1600" b="1" dirty="0">
                          <a:latin typeface="Times New Roman" panose="02020603050405020304" pitchFamily="18" charset="0"/>
                          <a:cs typeface="Times New Roman" panose="02020603050405020304" pitchFamily="18" charset="0"/>
                        </a:rPr>
                        <a:t>Construction</a:t>
                      </a:r>
                      <a:endParaRPr lang="de-DE" dirty="0"/>
                    </a:p>
                  </a:txBody>
                  <a:tcPr marL="68580" marR="68580" anchor="ctr">
                    <a:gradFill>
                      <a:gsLst>
                        <a:gs pos="4000">
                          <a:srgbClr val="FFFF00"/>
                        </a:gs>
                        <a:gs pos="3000">
                          <a:schemeClr val="accent3">
                            <a:lumMod val="40000"/>
                            <a:lumOff val="6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pPr algn="ctr"/>
                      <a:endParaRPr kumimoji="1" lang="ja-JP" altLang="en-US" sz="2000" b="1" dirty="0">
                        <a:solidFill>
                          <a:srgbClr val="FF0000"/>
                        </a:solidFill>
                        <a:latin typeface="Helvetica" pitchFamily="2" charset="0"/>
                      </a:endParaRPr>
                    </a:p>
                  </a:txBody>
                  <a:tcPr marL="68580" marR="68580" anchor="ctr">
                    <a:gradFill>
                      <a:gsLst>
                        <a:gs pos="100000">
                          <a:srgbClr val="FFFF00"/>
                        </a:gs>
                        <a:gs pos="84000">
                          <a:schemeClr val="accent6">
                            <a:lumMod val="40000"/>
                            <a:lumOff val="60000"/>
                          </a:schemeClr>
                        </a:gs>
                        <a:gs pos="0">
                          <a:schemeClr val="accent6">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dirty="0">
                        <a:solidFill>
                          <a:schemeClr val="bg1"/>
                        </a:solidFill>
                        <a:latin typeface="Times New Roman" panose="02020603050405020304" pitchFamily="18" charset="0"/>
                        <a:cs typeface="Times New Roman" panose="02020603050405020304" pitchFamily="18" charset="0"/>
                      </a:endParaRPr>
                    </a:p>
                  </a:txBody>
                  <a:tcPr marL="68580" marR="68580" anchor="ctr">
                    <a:solidFill>
                      <a:srgbClr val="00B050"/>
                    </a:solidFill>
                  </a:tcPr>
                </a:tc>
                <a:tc gridSpan="2">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Operation</a:t>
                      </a:r>
                      <a:endParaRPr lang="de-DE" sz="1800" dirty="0"/>
                    </a:p>
                  </a:txBody>
                  <a:tcPr anchor="ctr">
                    <a:solidFill>
                      <a:srgbClr val="00B050"/>
                    </a:solidFill>
                  </a:tcPr>
                </a:tc>
                <a:tc hMerge="1">
                  <a:txBody>
                    <a:bodyPr/>
                    <a:lstStyle/>
                    <a:p>
                      <a:pPr algn="ctr"/>
                      <a:endParaRPr lang="de-DE" sz="1800" dirty="0"/>
                    </a:p>
                  </a:txBody>
                  <a:tcPr anchor="ctr">
                    <a:solidFill>
                      <a:srgbClr val="00B050"/>
                    </a:solidFill>
                  </a:tcPr>
                </a:tc>
                <a:extLst>
                  <a:ext uri="{0D108BD9-81ED-4DB2-BD59-A6C34878D82A}">
                    <a16:rowId xmlns="" xmlns:a16="http://schemas.microsoft.com/office/drawing/2014/main" val="426359382"/>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Baikal-</a:t>
                      </a:r>
                      <a:r>
                        <a:rPr kumimoji="1" lang="en-US" altLang="ja-JP" sz="1800" baseline="0" dirty="0">
                          <a:latin typeface="Times New Roman" panose="02020603050405020304" pitchFamily="18" charset="0"/>
                          <a:cs typeface="Times New Roman" panose="02020603050405020304" pitchFamily="18" charset="0"/>
                        </a:rPr>
                        <a:t> GVD</a:t>
                      </a:r>
                      <a:endParaRPr kumimoji="1" lang="en-US" altLang="ja-JP" sz="1800" dirty="0">
                        <a:latin typeface="Times New Roman" panose="02020603050405020304" pitchFamily="18" charset="0"/>
                        <a:cs typeface="Times New Roman" panose="02020603050405020304" pitchFamily="18" charset="0"/>
                      </a:endParaRPr>
                    </a:p>
                  </a:txBody>
                  <a:tcPr anchor="ctr"/>
                </a:tc>
                <a:tc gridSpan="5">
                  <a:txBody>
                    <a:bodyPr/>
                    <a:lstStyle/>
                    <a:p>
                      <a:pPr marL="0" marR="0" indent="0" algn="ctr" defTabSz="457200" rtl="0" eaLnBrk="1" fontAlgn="auto" latinLnBrk="0" hangingPunct="1">
                        <a:lnSpc>
                          <a:spcPct val="100000"/>
                        </a:lnSpc>
                        <a:spcBef>
                          <a:spcPts val="0"/>
                        </a:spcBef>
                        <a:spcAft>
                          <a:spcPts val="0"/>
                        </a:spcAft>
                        <a:buClrTx/>
                        <a:buSzTx/>
                        <a:buFontTx/>
                        <a:buNone/>
                        <a:tabLst/>
                        <a:defRPr/>
                      </a:pPr>
                      <a:r>
                        <a:rPr kumimoji="1" lang="en-US" altLang="ja-JP" sz="1600" b="1" dirty="0">
                          <a:solidFill>
                            <a:schemeClr val="bg1"/>
                          </a:solidFill>
                          <a:latin typeface="Times New Roman" panose="02020603050405020304" pitchFamily="18" charset="0"/>
                          <a:cs typeface="Times New Roman" panose="02020603050405020304" pitchFamily="18" charset="0"/>
                        </a:rPr>
                        <a:t>Construction</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p>
                      <a:pPr algn="ctr"/>
                      <a:r>
                        <a:rPr kumimoji="1" lang="en-US" altLang="ja-JP" sz="1600" b="1" dirty="0">
                          <a:solidFill>
                            <a:schemeClr val="bg1"/>
                          </a:solidFill>
                          <a:latin typeface="Times New Roman" panose="02020603050405020304" pitchFamily="18" charset="0"/>
                          <a:cs typeface="Times New Roman" panose="02020603050405020304" pitchFamily="18" charset="0"/>
                        </a:rPr>
                        <a:t>+</a:t>
                      </a:r>
                      <a:r>
                        <a:rPr kumimoji="1" lang="en-US" altLang="ja-JP" sz="1600" dirty="0">
                          <a:latin typeface="Times New Roman" panose="02020603050405020304" pitchFamily="18" charset="0"/>
                          <a:cs typeface="Times New Roman" panose="02020603050405020304" pitchFamily="18" charset="0"/>
                        </a:rPr>
                        <a:t> </a:t>
                      </a:r>
                      <a:r>
                        <a:rPr kumimoji="1" lang="en-US" altLang="ja-JP" sz="1600" dirty="0">
                          <a:solidFill>
                            <a:schemeClr val="bg1"/>
                          </a:solidFill>
                          <a:latin typeface="Times New Roman" panose="02020603050405020304" pitchFamily="18" charset="0"/>
                          <a:cs typeface="Times New Roman" panose="02020603050405020304" pitchFamily="18" charset="0"/>
                        </a:rPr>
                        <a:t>Data Taking</a:t>
                      </a:r>
                      <a:endParaRPr kumimoji="1" lang="ja-JP" altLang="en-US" sz="1600" dirty="0">
                        <a:solidFill>
                          <a:schemeClr val="bg1"/>
                        </a:solidFill>
                        <a:latin typeface="Times New Roman" panose="02020603050405020304" pitchFamily="18" charset="0"/>
                        <a:cs typeface="Times New Roman" panose="02020603050405020304" pitchFamily="18" charset="0"/>
                      </a:endParaRPr>
                    </a:p>
                  </a:txBody>
                  <a:tcPr anchor="ctr">
                    <a:gradFill>
                      <a:gsLst>
                        <a:gs pos="1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kumimoji="1" lang="ja-JP" altLang="en-US"/>
                    </a:p>
                  </a:txBody>
                  <a:tcPr/>
                </a:tc>
                <a:tc hMerge="1">
                  <a:txBody>
                    <a:bodyPr/>
                    <a:lstStyle/>
                    <a:p>
                      <a:endParaRPr lang="de-DE"/>
                    </a:p>
                  </a:txBody>
                  <a:tcPr/>
                </a:tc>
                <a:tc hMerge="1">
                  <a:txBody>
                    <a:bodyPr/>
                    <a:lstStyle/>
                    <a:p>
                      <a:endParaRPr lang="de-DE"/>
                    </a:p>
                  </a:txBody>
                  <a:tcPr/>
                </a:tc>
                <a:tc hMerge="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kumimoji="1" lang="ja-JP" altLang="en-US"/>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gridSpan="10">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lang="de-DE" sz="1800" dirty="0"/>
                    </a:p>
                  </a:txBody>
                  <a:tcPr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pPr algn="ctr"/>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kumimoji="1" lang="ja-JP" altLang="en-US" sz="1600" b="1" dirty="0">
                        <a:solidFill>
                          <a:schemeClr val="bg1"/>
                        </a:solidFill>
                        <a:latin typeface="Times New Roman" panose="02020603050405020304" pitchFamily="18" charset="0"/>
                        <a:cs typeface="Times New Roman" panose="02020603050405020304" pitchFamily="18" charset="0"/>
                      </a:endParaRPr>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r>
                        <a:rPr kumimoji="1" lang="en-US" altLang="ja-JP" sz="1600" b="1" dirty="0">
                          <a:solidFill>
                            <a:schemeClr val="bg1"/>
                          </a:solidFill>
                          <a:latin typeface="Times New Roman" panose="02020603050405020304" pitchFamily="18" charset="0"/>
                          <a:cs typeface="Times New Roman" panose="02020603050405020304" pitchFamily="18" charset="0"/>
                        </a:rPr>
                        <a:t>Upgrade + Data Taking</a:t>
                      </a:r>
                      <a:endParaRPr lang="de-DE" dirty="0"/>
                    </a:p>
                  </a:txBody>
                  <a:tcPr marL="68580" marR="68580" anchor="ctr">
                    <a:gradFill>
                      <a:gsLst>
                        <a:gs pos="20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kumimoji="1" lang="ja-JP" altLang="en-US"/>
                    </a:p>
                  </a:txBody>
                  <a:tcPr/>
                </a:tc>
                <a:tc hMerge="1">
                  <a:txBody>
                    <a:bodyPr/>
                    <a:lstStyle/>
                    <a:p>
                      <a:endParaRPr lang="de-DE"/>
                    </a:p>
                  </a:txBody>
                  <a:tcPr/>
                </a:tc>
                <a:tc hMerge="1">
                  <a:txBody>
                    <a:bodyPr/>
                    <a:lstStyle/>
                    <a:p>
                      <a:endParaRPr kumimoji="1" lang="ja-JP" altLang="en-US" sz="2000" b="1" dirty="0">
                        <a:solidFill>
                          <a:srgbClr val="00B050"/>
                        </a:solidFill>
                        <a:latin typeface="Helvetica" pitchFamily="2" charset="0"/>
                      </a:endParaRPr>
                    </a:p>
                  </a:txBody>
                  <a:tcPr marL="68580" marR="68580" anchor="ctr">
                    <a:solidFill>
                      <a:srgbClr val="FFFF00"/>
                    </a:solidFill>
                  </a:tcPr>
                </a:tc>
                <a:tc hMerge="1">
                  <a:txBody>
                    <a:bodyPr/>
                    <a:lstStyle/>
                    <a:p>
                      <a:endParaRPr lang="de-DE"/>
                    </a:p>
                  </a:txBody>
                  <a:tcPr/>
                </a:tc>
                <a:tc hMerge="1">
                  <a:txBody>
                    <a:bodyPr/>
                    <a:lstStyle/>
                    <a:p>
                      <a:endParaRPr lang="de-DE"/>
                    </a:p>
                  </a:txBody>
                  <a:tcPr/>
                </a:tc>
                <a:tc hMerge="1">
                  <a:txBody>
                    <a:bodyPr/>
                    <a:lstStyle/>
                    <a:p>
                      <a:r>
                        <a:rPr kumimoji="1" lang="de-DE" altLang="ja-JP" sz="1600" b="1">
                          <a:solidFill>
                            <a:schemeClr val="bg1"/>
                          </a:solidFill>
                          <a:latin typeface="Times New Roman" panose="02020603050405020304" pitchFamily="18" charset="0"/>
                          <a:cs typeface="Times New Roman" panose="02020603050405020304" pitchFamily="18" charset="0"/>
                        </a:rPr>
                        <a:t>Data Taking</a:t>
                      </a:r>
                      <a:endParaRPr kumimoji="1" lang="ja-JP" altLang="en-US" dirty="0"/>
                    </a:p>
                  </a:txBody>
                  <a:tcPr marL="68580" marR="68580" anchor="ctr">
                    <a:gradFill>
                      <a:gsLst>
                        <a:gs pos="8000">
                          <a:srgbClr val="00B050"/>
                        </a:gs>
                        <a:gs pos="0">
                          <a:schemeClr val="accent3">
                            <a:lumMod val="20000"/>
                            <a:lumOff val="80000"/>
                          </a:schemeClr>
                        </a:gs>
                        <a:gs pos="0">
                          <a:schemeClr val="accent3">
                            <a:lumMod val="40000"/>
                            <a:lumOff val="60000"/>
                          </a:schemeClr>
                        </a:gs>
                      </a:gsLst>
                      <a:lin ang="10800000" scaled="1"/>
                    </a:gradFill>
                  </a:tcPr>
                </a:tc>
                <a:tc gridSpan="2">
                  <a:txBody>
                    <a:bodyPr/>
                    <a:lstStyle/>
                    <a:p>
                      <a:r>
                        <a:rPr kumimoji="1" lang="de-DE" altLang="ja-JP" sz="1600" b="1">
                          <a:solidFill>
                            <a:schemeClr val="bg1"/>
                          </a:solidFill>
                          <a:latin typeface="Times New Roman" panose="02020603050405020304" pitchFamily="18" charset="0"/>
                          <a:cs typeface="Times New Roman" panose="02020603050405020304" pitchFamily="18" charset="0"/>
                        </a:rPr>
                        <a:t>Data Taking</a:t>
                      </a:r>
                      <a:endParaRPr lang="de-DE" sz="1800" dirty="0"/>
                    </a:p>
                  </a:txBody>
                  <a:tcPr anchor="ctr">
                    <a:gradFill>
                      <a:gsLst>
                        <a:gs pos="8000">
                          <a:srgbClr val="00B05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sz="1800" dirty="0"/>
                    </a:p>
                  </a:txBody>
                  <a:tcPr anchor="ctr">
                    <a:gradFill>
                      <a:gsLst>
                        <a:gs pos="8000">
                          <a:srgbClr val="00B050"/>
                        </a:gs>
                        <a:gs pos="0">
                          <a:schemeClr val="accent3">
                            <a:lumMod val="20000"/>
                            <a:lumOff val="80000"/>
                          </a:schemeClr>
                        </a:gs>
                        <a:gs pos="0">
                          <a:schemeClr val="accent3">
                            <a:lumMod val="40000"/>
                            <a:lumOff val="60000"/>
                          </a:schemeClr>
                        </a:gs>
                      </a:gsLst>
                      <a:lin ang="10800000" scaled="1"/>
                    </a:gradFill>
                  </a:tcPr>
                </a:tc>
                <a:extLst>
                  <a:ext uri="{0D108BD9-81ED-4DB2-BD59-A6C34878D82A}">
                    <a16:rowId xmlns="" xmlns:a16="http://schemas.microsoft.com/office/drawing/2014/main" val="1397057641"/>
                  </a:ext>
                </a:extLst>
              </a:tr>
              <a:tr h="718494">
                <a:tc>
                  <a:txBody>
                    <a:bodyPr/>
                    <a:lstStyle/>
                    <a:p>
                      <a:r>
                        <a:rPr kumimoji="1" lang="en-US" altLang="ja-JP" sz="1800" dirty="0">
                          <a:latin typeface="Times New Roman" panose="02020603050405020304" pitchFamily="18" charset="0"/>
                          <a:cs typeface="Times New Roman" panose="02020603050405020304" pitchFamily="18" charset="0"/>
                        </a:rPr>
                        <a:t>FCC </a:t>
                      </a:r>
                      <a:r>
                        <a:rPr kumimoji="1" lang="en-US" altLang="ja-JP" sz="1800">
                          <a:latin typeface="Times New Roman" panose="02020603050405020304" pitchFamily="18" charset="0"/>
                          <a:cs typeface="Times New Roman" panose="02020603050405020304" pitchFamily="18" charset="0"/>
                        </a:rPr>
                        <a:t>or ILC</a:t>
                      </a:r>
                      <a:endParaRPr kumimoji="1" lang="en-US" altLang="ja-JP" sz="1800" dirty="0">
                        <a:latin typeface="Times New Roman" panose="02020603050405020304" pitchFamily="18" charset="0"/>
                        <a:cs typeface="Times New Roman" panose="02020603050405020304" pitchFamily="18" charset="0"/>
                      </a:endParaRPr>
                    </a:p>
                  </a:txBody>
                  <a:tcPr anchor="ctr"/>
                </a:tc>
                <a:tc gridSpan="6">
                  <a:txBody>
                    <a:bodyPr/>
                    <a:lstStyle/>
                    <a:p>
                      <a:pPr algn="ctr"/>
                      <a:r>
                        <a:rPr kumimoji="1" lang="de-DE" altLang="ja-JP" sz="1600" dirty="0">
                          <a:latin typeface="Times New Roman" panose="02020603050405020304" pitchFamily="18" charset="0"/>
                          <a:cs typeface="Times New Roman" panose="02020603050405020304" pitchFamily="18" charset="0"/>
                        </a:rPr>
                        <a:t>    </a:t>
                      </a:r>
                      <a:r>
                        <a:rPr kumimoji="1" lang="en-GB" altLang="ja-JP" sz="1600" noProof="0" dirty="0">
                          <a:latin typeface="Times New Roman" panose="02020603050405020304" pitchFamily="18" charset="0"/>
                          <a:cs typeface="Times New Roman" panose="02020603050405020304" pitchFamily="18" charset="0"/>
                        </a:rPr>
                        <a:t>Participation in </a:t>
                      </a:r>
                      <a:r>
                        <a:rPr kumimoji="1" lang="de-DE" altLang="ja-JP" sz="1600" dirty="0">
                          <a:latin typeface="Times New Roman" panose="02020603050405020304" pitchFamily="18" charset="0"/>
                          <a:cs typeface="Times New Roman" panose="02020603050405020304" pitchFamily="18" charset="0"/>
                        </a:rPr>
                        <a:t> </a:t>
                      </a:r>
                      <a:r>
                        <a:rPr kumimoji="1" lang="en-GB" altLang="ja-JP" sz="1600" noProof="0" dirty="0">
                          <a:latin typeface="Times New Roman" panose="02020603050405020304" pitchFamily="18" charset="0"/>
                          <a:cs typeface="Times New Roman" panose="02020603050405020304" pitchFamily="18" charset="0"/>
                        </a:rPr>
                        <a:t>Design-Study</a:t>
                      </a:r>
                    </a:p>
                  </a:txBody>
                  <a:tcPr anchor="ctr">
                    <a:gradFill>
                      <a:gsLst>
                        <a:gs pos="2000">
                          <a:schemeClr val="tx2">
                            <a:lumMod val="40000"/>
                            <a:lumOff val="60000"/>
                          </a:schemeClr>
                        </a:gs>
                        <a:gs pos="100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gridSpan="2">
                  <a:txBody>
                    <a:bodyPr/>
                    <a:lstStyle/>
                    <a:p>
                      <a:r>
                        <a:rPr kumimoji="1" lang="en-GB" altLang="ja-JP" sz="1400" noProof="0" dirty="0">
                          <a:latin typeface="Times New Roman" panose="02020603050405020304" pitchFamily="18" charset="0"/>
                          <a:cs typeface="Times New Roman" panose="02020603050405020304" pitchFamily="18" charset="0"/>
                        </a:rPr>
                        <a:t>Decision</a:t>
                      </a:r>
                      <a:r>
                        <a:rPr kumimoji="1" lang="en-GB" altLang="ja-JP" sz="1600" noProof="0" dirty="0">
                          <a:latin typeface="Times New Roman" panose="02020603050405020304" pitchFamily="18" charset="0"/>
                          <a:cs typeface="Times New Roman" panose="02020603050405020304" pitchFamily="18" charset="0"/>
                        </a:rPr>
                        <a:t> </a:t>
                      </a:r>
                      <a:endParaRPr lang="de-DE" sz="1800" dirty="0"/>
                    </a:p>
                  </a:txBody>
                  <a:tcPr anchor="ctr">
                    <a:gradFill>
                      <a:gsLst>
                        <a:gs pos="0">
                          <a:schemeClr val="bg1"/>
                        </a:gs>
                        <a:gs pos="11000">
                          <a:srgbClr val="FF0000"/>
                        </a:gs>
                        <a:gs pos="0">
                          <a:schemeClr val="accent3">
                            <a:lumMod val="40000"/>
                            <a:lumOff val="60000"/>
                          </a:schemeClr>
                        </a:gs>
                      </a:gsLst>
                      <a:lin ang="10800000" scaled="1"/>
                    </a:gradFill>
                  </a:tcPr>
                </a:tc>
                <a:tc hMerge="1">
                  <a:txBody>
                    <a:bodyPr/>
                    <a:lstStyle/>
                    <a:p>
                      <a:endParaRPr lang="de-DE" dirty="0"/>
                    </a:p>
                  </a:txBody>
                  <a:tcPr marL="68580" marR="68580" anchor="ctr">
                    <a:gradFill>
                      <a:gsLst>
                        <a:gs pos="0">
                          <a:schemeClr val="bg1"/>
                        </a:gs>
                        <a:gs pos="11000">
                          <a:srgbClr val="FF0000"/>
                        </a:gs>
                        <a:gs pos="0">
                          <a:schemeClr val="accent3">
                            <a:lumMod val="40000"/>
                            <a:lumOff val="60000"/>
                          </a:schemeClr>
                        </a:gs>
                      </a:gsLst>
                      <a:lin ang="10800000" scaled="1"/>
                    </a:gradFill>
                  </a:tcPr>
                </a:tc>
                <a:tc gridSpan="7">
                  <a:txBody>
                    <a:bodyPr/>
                    <a:lstStyle/>
                    <a:p>
                      <a:pPr algn="ctr"/>
                      <a:r>
                        <a:rPr kumimoji="1" lang="en-GB" altLang="ja-JP" sz="1600" noProof="0" dirty="0">
                          <a:latin typeface="Times New Roman" panose="02020603050405020304" pitchFamily="18" charset="0"/>
                          <a:cs typeface="Times New Roman" panose="02020603050405020304" pitchFamily="18" charset="0"/>
                        </a:rPr>
                        <a:t>Participation in Construction</a:t>
                      </a:r>
                      <a:endParaRPr lang="de-DE" sz="1800" dirty="0"/>
                    </a:p>
                  </a:txBody>
                  <a:tcPr anchor="ctr">
                    <a:gradFill>
                      <a:gsLst>
                        <a:gs pos="93000">
                          <a:srgbClr val="FFFF00"/>
                        </a:gs>
                        <a:gs pos="0">
                          <a:schemeClr val="accent3">
                            <a:lumMod val="20000"/>
                            <a:lumOff val="80000"/>
                          </a:schemeClr>
                        </a:gs>
                        <a:gs pos="0">
                          <a:schemeClr val="accent3">
                            <a:lumMod val="40000"/>
                            <a:lumOff val="60000"/>
                          </a:schemeClr>
                        </a:gs>
                      </a:gsLst>
                      <a:lin ang="10800000" scaled="1"/>
                    </a:gradFill>
                  </a:tcPr>
                </a:tc>
                <a:tc hMerge="1">
                  <a:txBody>
                    <a:bodyPr/>
                    <a:lstStyle/>
                    <a:p>
                      <a:pPr algn="ctr"/>
                      <a:endParaRPr lang="de-DE" dirty="0"/>
                    </a:p>
                  </a:txBody>
                  <a:tcPr marL="68580" marR="68580" anchor="ctr">
                    <a:gradFill>
                      <a:gsLst>
                        <a:gs pos="93000">
                          <a:srgbClr val="FFFF00"/>
                        </a:gs>
                        <a:gs pos="0">
                          <a:schemeClr val="accent3">
                            <a:lumMod val="20000"/>
                            <a:lumOff val="80000"/>
                          </a:schemeClr>
                        </a:gs>
                        <a:gs pos="0">
                          <a:schemeClr val="accent3">
                            <a:lumMod val="40000"/>
                            <a:lumOff val="60000"/>
                          </a:schemeClr>
                        </a:gs>
                      </a:gsLst>
                      <a:lin ang="10800000" scaled="1"/>
                    </a:gradFill>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endParaRPr lang="de-DE"/>
                    </a:p>
                  </a:txBody>
                  <a:tcPr/>
                </a:tc>
                <a:tc hMerge="1">
                  <a:txBody>
                    <a:bodyPr/>
                    <a:lstStyle/>
                    <a:p>
                      <a:r>
                        <a:rPr kumimoji="1" lang="en-GB" altLang="ja-JP" sz="1600" noProof="0" dirty="0">
                          <a:solidFill>
                            <a:schemeClr val="bg1"/>
                          </a:solidFill>
                          <a:latin typeface="Times New Roman" panose="02020603050405020304" pitchFamily="18" charset="0"/>
                          <a:cs typeface="Times New Roman" panose="02020603050405020304" pitchFamily="18" charset="0"/>
                        </a:rPr>
                        <a:t>Operation</a:t>
                      </a:r>
                      <a:endParaRPr lang="de-DE" dirty="0"/>
                    </a:p>
                  </a:txBody>
                  <a:tcPr marL="68580" marR="68580"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tc gridSpan="2">
                  <a:txBody>
                    <a:bodyPr/>
                    <a:lstStyle/>
                    <a:p>
                      <a:pPr algn="ctr"/>
                      <a:r>
                        <a:rPr kumimoji="1" lang="en-GB" altLang="ja-JP" sz="1600" noProof="0" dirty="0">
                          <a:solidFill>
                            <a:schemeClr val="bg1"/>
                          </a:solidFill>
                          <a:latin typeface="Times New Roman" panose="02020603050405020304" pitchFamily="18" charset="0"/>
                          <a:cs typeface="Times New Roman" panose="02020603050405020304" pitchFamily="18" charset="0"/>
                        </a:rPr>
                        <a:t>Operation</a:t>
                      </a:r>
                      <a:endParaRPr lang="de-DE" sz="1800" dirty="0"/>
                    </a:p>
                  </a:txBody>
                  <a:tcPr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tc hMerge="1">
                  <a:txBody>
                    <a:bodyPr/>
                    <a:lstStyle/>
                    <a:p>
                      <a:pPr algn="ctr"/>
                      <a:endParaRPr lang="de-DE" sz="1800" dirty="0"/>
                    </a:p>
                  </a:txBody>
                  <a:tcPr anchor="ctr">
                    <a:gradFill flip="none" rotWithShape="1">
                      <a:gsLst>
                        <a:gs pos="13000">
                          <a:srgbClr val="00B050"/>
                        </a:gs>
                        <a:gs pos="1000">
                          <a:schemeClr val="accent3">
                            <a:lumMod val="20000"/>
                            <a:lumOff val="80000"/>
                          </a:schemeClr>
                        </a:gs>
                        <a:gs pos="0">
                          <a:schemeClr val="accent3">
                            <a:lumMod val="40000"/>
                            <a:lumOff val="60000"/>
                          </a:schemeClr>
                        </a:gs>
                      </a:gsLst>
                      <a:lin ang="0" scaled="1"/>
                      <a:tileRect/>
                    </a:gradFill>
                  </a:tcPr>
                </a:tc>
                <a:extLst>
                  <a:ext uri="{0D108BD9-81ED-4DB2-BD59-A6C34878D82A}">
                    <a16:rowId xmlns="" xmlns:a16="http://schemas.microsoft.com/office/drawing/2014/main" val="2830665276"/>
                  </a:ext>
                </a:extLst>
              </a:tr>
            </a:tbl>
          </a:graphicData>
        </a:graphic>
      </p:graphicFrame>
      <p:sp>
        <p:nvSpPr>
          <p:cNvPr id="5" name="スライド番号プレースホルダー 4">
            <a:extLst>
              <a:ext uri="{FF2B5EF4-FFF2-40B4-BE49-F238E27FC236}">
                <a16:creationId xmlns="" xmlns:a16="http://schemas.microsoft.com/office/drawing/2014/main" id="{9EE4E992-4A41-9149-914A-DFBA165AAAE6}"/>
              </a:ext>
            </a:extLst>
          </p:cNvPr>
          <p:cNvSpPr>
            <a:spLocks noGrp="1"/>
          </p:cNvSpPr>
          <p:nvPr>
            <p:ph type="sldNum" sz="quarter" idx="12"/>
          </p:nvPr>
        </p:nvSpPr>
        <p:spPr>
          <a:xfrm>
            <a:off x="9164323" y="6447879"/>
            <a:ext cx="2844800" cy="365125"/>
          </a:xfrm>
        </p:spPr>
        <p:txBody>
          <a:bodyPr/>
          <a:lstStyle/>
          <a:p>
            <a:fld id="{31CB0898-1056-4046-813E-77E50C8D40D9}" type="slidenum">
              <a:rPr lang="ja-JP" altLang="en-US" smtClean="0">
                <a:solidFill>
                  <a:prstClr val="black">
                    <a:tint val="75000"/>
                  </a:prstClr>
                </a:solidFill>
                <a:latin typeface="Helvetica" pitchFamily="2" charset="0"/>
              </a:rPr>
              <a:pPr/>
              <a:t>50</a:t>
            </a:fld>
            <a:endParaRPr lang="ja-JP" altLang="en-US">
              <a:solidFill>
                <a:prstClr val="black">
                  <a:tint val="75000"/>
                </a:prstClr>
              </a:solidFill>
              <a:latin typeface="Helvetica" pitchFamily="2" charset="0"/>
            </a:endParaRPr>
          </a:p>
        </p:txBody>
      </p:sp>
    </p:spTree>
    <p:extLst>
      <p:ext uri="{BB962C8B-B14F-4D97-AF65-F5344CB8AC3E}">
        <p14:creationId xmlns:p14="http://schemas.microsoft.com/office/powerpoint/2010/main" val="270193468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83A7918C-ADC5-4FEB-A040-2D6A4EB0D8C4}"/>
              </a:ext>
            </a:extLst>
          </p:cNvPr>
          <p:cNvSpPr>
            <a:spLocks noGrp="1"/>
          </p:cNvSpPr>
          <p:nvPr>
            <p:ph type="title"/>
          </p:nvPr>
        </p:nvSpPr>
        <p:spPr>
          <a:xfrm>
            <a:off x="838200" y="-1602"/>
            <a:ext cx="10515600" cy="1325033"/>
          </a:xfrm>
        </p:spPr>
        <p:txBody>
          <a:bodyPr/>
          <a:lstStyle/>
          <a:p>
            <a:pPr algn="ctr"/>
            <a:r>
              <a:rPr lang="ru-RU" b="1" dirty="0">
                <a:solidFill>
                  <a:srgbClr val="7030A0"/>
                </a:solidFill>
                <a:effectLst>
                  <a:outerShdw blurRad="38100" dist="38100" dir="2700000" algn="tl">
                    <a:srgbClr val="000000">
                      <a:alpha val="43137"/>
                    </a:srgbClr>
                  </a:outerShdw>
                </a:effectLst>
              </a:rPr>
              <a:t>Заключение </a:t>
            </a:r>
          </a:p>
        </p:txBody>
      </p:sp>
      <p:sp>
        <p:nvSpPr>
          <p:cNvPr id="3" name="Объект 2">
            <a:extLst>
              <a:ext uri="{FF2B5EF4-FFF2-40B4-BE49-F238E27FC236}">
                <a16:creationId xmlns="" xmlns:a16="http://schemas.microsoft.com/office/drawing/2014/main" id="{2CB40E34-B48F-4F0D-96AE-DF242826EEBE}"/>
              </a:ext>
            </a:extLst>
          </p:cNvPr>
          <p:cNvSpPr>
            <a:spLocks noGrp="1"/>
          </p:cNvSpPr>
          <p:nvPr>
            <p:ph idx="1"/>
          </p:nvPr>
        </p:nvSpPr>
        <p:spPr>
          <a:xfrm>
            <a:off x="781091" y="1280162"/>
            <a:ext cx="10996247" cy="4889455"/>
          </a:xfrm>
        </p:spPr>
        <p:txBody>
          <a:bodyPr>
            <a:normAutofit lnSpcReduction="10000"/>
          </a:bodyPr>
          <a:lstStyle/>
          <a:p>
            <a:pPr algn="ctr"/>
            <a:r>
              <a:rPr lang="ru-RU" b="1" dirty="0"/>
              <a:t>Редакционная Группа завершает работу над подготовкой интегрального, сбалансированного текста.</a:t>
            </a:r>
          </a:p>
          <a:p>
            <a:pPr algn="ctr"/>
            <a:endParaRPr lang="ru-RU" b="1" dirty="0"/>
          </a:p>
          <a:p>
            <a:pPr algn="ctr">
              <a:lnSpc>
                <a:spcPct val="100000"/>
              </a:lnSpc>
            </a:pPr>
            <a:r>
              <a:rPr lang="ru-RU" b="1" dirty="0"/>
              <a:t>Стратегический План Развития ОИЯИ - должен послужить основой разработки следующей 7-летки, </a:t>
            </a:r>
            <a:endParaRPr lang="en-US" b="1" dirty="0"/>
          </a:p>
          <a:p>
            <a:pPr marL="0" indent="0" algn="ctr">
              <a:lnSpc>
                <a:spcPct val="100000"/>
              </a:lnSpc>
              <a:buNone/>
            </a:pPr>
            <a:r>
              <a:rPr lang="ru-RU" b="1" dirty="0"/>
              <a:t>а также стать основой для принятия Руководящими Органами Института мудрых решений, ведущих ОИЯИ к новым научным достижениям</a:t>
            </a:r>
            <a:r>
              <a:rPr lang="en-US" b="1" dirty="0"/>
              <a:t>,</a:t>
            </a:r>
            <a:endParaRPr lang="ru-RU" b="1" dirty="0"/>
          </a:p>
          <a:p>
            <a:pPr marL="0" indent="0" algn="ctr">
              <a:lnSpc>
                <a:spcPct val="100000"/>
              </a:lnSpc>
              <a:buNone/>
            </a:pPr>
            <a:r>
              <a:rPr lang="ru-RU" b="1" dirty="0"/>
              <a:t>                                                                        к научному лидерству ,</a:t>
            </a:r>
          </a:p>
          <a:p>
            <a:pPr marL="0" indent="0" algn="ctr">
              <a:lnSpc>
                <a:spcPct val="100000"/>
              </a:lnSpc>
              <a:buNone/>
            </a:pPr>
            <a:r>
              <a:rPr lang="ru-RU" b="1" dirty="0"/>
              <a:t>					                                           к научной славе. </a:t>
            </a:r>
            <a:r>
              <a:rPr lang="ru-RU" sz="4000" b="1" dirty="0"/>
              <a:t>    </a:t>
            </a:r>
          </a:p>
        </p:txBody>
      </p:sp>
    </p:spTree>
    <p:extLst>
      <p:ext uri="{BB962C8B-B14F-4D97-AF65-F5344CB8AC3E}">
        <p14:creationId xmlns:p14="http://schemas.microsoft.com/office/powerpoint/2010/main" val="3361559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012E98AD-9645-468F-98D1-6EE91D4FF9BF}"/>
              </a:ext>
            </a:extLst>
          </p:cNvPr>
          <p:cNvSpPr>
            <a:spLocks noGrp="1"/>
          </p:cNvSpPr>
          <p:nvPr>
            <p:ph type="title"/>
          </p:nvPr>
        </p:nvSpPr>
        <p:spPr>
          <a:xfrm>
            <a:off x="609600" y="215751"/>
            <a:ext cx="10972800" cy="1143000"/>
          </a:xfrm>
        </p:spPr>
        <p:txBody>
          <a:bodyPr>
            <a:normAutofit/>
          </a:bodyPr>
          <a:lstStyle/>
          <a:p>
            <a:r>
              <a:rPr lang="en-US" sz="3600" dirty="0">
                <a:solidFill>
                  <a:srgbClr val="FF0000"/>
                </a:solidFill>
                <a:effectLst>
                  <a:outerShdw blurRad="38100" dist="38100" dir="2700000" algn="tl">
                    <a:srgbClr val="000000">
                      <a:alpha val="43137"/>
                    </a:srgbClr>
                  </a:outerShdw>
                </a:effectLst>
              </a:rPr>
              <a:t>Procedural timeline </a:t>
            </a:r>
            <a:endParaRPr lang="ru-RU" sz="3600" dirty="0">
              <a:solidFill>
                <a:srgbClr val="FF0000"/>
              </a:solidFill>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9AEC562B-09ED-4068-881B-425D1CC3505C}"/>
              </a:ext>
            </a:extLst>
          </p:cNvPr>
          <p:cNvSpPr>
            <a:spLocks noGrp="1"/>
          </p:cNvSpPr>
          <p:nvPr>
            <p:ph idx="1"/>
          </p:nvPr>
        </p:nvSpPr>
        <p:spPr>
          <a:xfrm>
            <a:off x="228600" y="1221209"/>
            <a:ext cx="11605847" cy="5097421"/>
          </a:xfrm>
        </p:spPr>
        <p:txBody>
          <a:bodyPr>
            <a:normAutofit fontScale="85000" lnSpcReduction="20000"/>
          </a:bodyPr>
          <a:lstStyle/>
          <a:p>
            <a:r>
              <a:rPr lang="en-US" dirty="0">
                <a:solidFill>
                  <a:srgbClr val="0070C0"/>
                </a:solidFill>
                <a:effectLst>
                  <a:outerShdw blurRad="38100" dist="38100" dir="2700000" algn="tl">
                    <a:srgbClr val="000000">
                      <a:alpha val="43137"/>
                    </a:srgbClr>
                  </a:outerShdw>
                </a:effectLst>
              </a:rPr>
              <a:t>Status reports of the topical sub-groups.                          SC – September 2019</a:t>
            </a:r>
          </a:p>
          <a:p>
            <a:r>
              <a:rPr lang="en-US" dirty="0">
                <a:solidFill>
                  <a:srgbClr val="0070C0"/>
                </a:solidFill>
                <a:effectLst>
                  <a:outerShdw blurRad="38100" dist="38100" dir="2700000" algn="tl">
                    <a:srgbClr val="000000">
                      <a:alpha val="43137"/>
                    </a:srgbClr>
                  </a:outerShdw>
                </a:effectLst>
              </a:rPr>
              <a:t>International WG meeting –recommendations for sub-groups  and for editorial board (EB)   -                                                                                                          September 2019</a:t>
            </a:r>
          </a:p>
          <a:p>
            <a:r>
              <a:rPr lang="en-US" dirty="0">
                <a:solidFill>
                  <a:srgbClr val="0070C0"/>
                </a:solidFill>
                <a:effectLst>
                  <a:outerShdw blurRad="38100" dist="38100" dir="2700000" algn="tl">
                    <a:srgbClr val="000000">
                      <a:alpha val="43137"/>
                    </a:srgbClr>
                  </a:outerShdw>
                </a:effectLst>
              </a:rPr>
              <a:t>Discussion in S-T-Committee of JINR, recommendations for EB –    					                                                                                         October 2019</a:t>
            </a:r>
          </a:p>
          <a:p>
            <a:pPr marL="0" indent="0">
              <a:buNone/>
            </a:pPr>
            <a:endParaRPr lang="en-US" dirty="0">
              <a:solidFill>
                <a:srgbClr val="0070C0"/>
              </a:solidFill>
              <a:effectLst>
                <a:outerShdw blurRad="38100" dist="38100" dir="2700000" algn="tl">
                  <a:srgbClr val="000000">
                    <a:alpha val="43137"/>
                  </a:srgbClr>
                </a:outerShdw>
              </a:effectLst>
            </a:endParaRPr>
          </a:p>
          <a:p>
            <a:r>
              <a:rPr lang="en-US" dirty="0">
                <a:solidFill>
                  <a:srgbClr val="0070C0"/>
                </a:solidFill>
                <a:effectLst>
                  <a:outerShdw blurRad="38100" dist="38100" dir="2700000" algn="tl">
                    <a:srgbClr val="000000">
                      <a:alpha val="43137"/>
                    </a:srgbClr>
                  </a:outerShdw>
                </a:effectLst>
              </a:rPr>
              <a:t>Status report in CPP –                                                       November 2019</a:t>
            </a:r>
          </a:p>
          <a:p>
            <a:r>
              <a:rPr lang="en-US" dirty="0">
                <a:solidFill>
                  <a:srgbClr val="0070C0"/>
                </a:solidFill>
                <a:effectLst>
                  <a:outerShdw blurRad="38100" dist="38100" dir="2700000" algn="tl">
                    <a:srgbClr val="000000">
                      <a:alpha val="43137"/>
                    </a:srgbClr>
                  </a:outerShdw>
                </a:effectLst>
              </a:rPr>
              <a:t>Integration and final text</a:t>
            </a:r>
            <a:r>
              <a:rPr lang="ru-RU" dirty="0">
                <a:solidFill>
                  <a:srgbClr val="0070C0"/>
                </a:solidFill>
                <a:effectLst>
                  <a:outerShdw blurRad="38100" dist="38100" dir="2700000" algn="tl">
                    <a:srgbClr val="000000">
                      <a:alpha val="43137"/>
                    </a:srgbClr>
                  </a:outerShdw>
                </a:effectLst>
              </a:rPr>
              <a:t> </a:t>
            </a:r>
            <a:r>
              <a:rPr lang="en-US" dirty="0">
                <a:solidFill>
                  <a:srgbClr val="0070C0"/>
                </a:solidFill>
                <a:effectLst>
                  <a:outerShdw blurRad="38100" dist="38100" dir="2700000" algn="tl">
                    <a:srgbClr val="000000">
                      <a:alpha val="43137"/>
                    </a:srgbClr>
                  </a:outerShdw>
                </a:effectLst>
              </a:rPr>
              <a:t>editing -      November 2019 – January 2020</a:t>
            </a:r>
          </a:p>
          <a:p>
            <a:endParaRPr lang="en-US" dirty="0">
              <a:solidFill>
                <a:srgbClr val="0070C0"/>
              </a:solidFill>
              <a:effectLst>
                <a:outerShdw blurRad="38100" dist="38100" dir="2700000" algn="tl">
                  <a:srgbClr val="000000">
                    <a:alpha val="43137"/>
                  </a:srgbClr>
                </a:outerShdw>
              </a:effectLst>
            </a:endParaRPr>
          </a:p>
          <a:p>
            <a:r>
              <a:rPr lang="en-US" dirty="0">
                <a:solidFill>
                  <a:srgbClr val="7030A0"/>
                </a:solidFill>
                <a:effectLst>
                  <a:outerShdw blurRad="38100" dist="38100" dir="2700000" algn="tl">
                    <a:srgbClr val="000000">
                      <a:alpha val="43137"/>
                    </a:srgbClr>
                  </a:outerShdw>
                </a:effectLst>
              </a:rPr>
              <a:t>Draft sent to the members of IWG (15.01.2020)  -  amendments suggested</a:t>
            </a:r>
          </a:p>
          <a:p>
            <a:r>
              <a:rPr lang="en-US" dirty="0">
                <a:solidFill>
                  <a:srgbClr val="7030A0"/>
                </a:solidFill>
                <a:effectLst>
                  <a:outerShdw blurRad="38100" dist="38100" dir="2700000" algn="tl">
                    <a:srgbClr val="000000">
                      <a:alpha val="43137"/>
                    </a:srgbClr>
                  </a:outerShdw>
                </a:effectLst>
              </a:rPr>
              <a:t>Presentation in S-T-Committee of JINR               February 2020</a:t>
            </a:r>
          </a:p>
          <a:p>
            <a:r>
              <a:rPr lang="en-US" b="1" dirty="0">
                <a:solidFill>
                  <a:srgbClr val="C00000"/>
                </a:solidFill>
                <a:effectLst>
                  <a:outerShdw blurRad="38100" dist="38100" dir="2700000" algn="tl">
                    <a:srgbClr val="000000">
                      <a:alpha val="43137"/>
                    </a:srgbClr>
                  </a:outerShdw>
                </a:effectLst>
              </a:rPr>
              <a:t>Presentation in SC  -                                               February 2020</a:t>
            </a:r>
          </a:p>
          <a:p>
            <a:r>
              <a:rPr lang="en-US" dirty="0">
                <a:solidFill>
                  <a:srgbClr val="7030A0"/>
                </a:solidFill>
                <a:effectLst>
                  <a:outerShdw blurRad="38100" dist="38100" dir="2700000" algn="tl">
                    <a:srgbClr val="000000">
                      <a:alpha val="43137"/>
                    </a:srgbClr>
                  </a:outerShdw>
                </a:effectLst>
              </a:rPr>
              <a:t>Approval by CPP  -                                                   March 2020</a:t>
            </a:r>
          </a:p>
          <a:p>
            <a:r>
              <a:rPr lang="en-US" dirty="0">
                <a:solidFill>
                  <a:srgbClr val="7030A0"/>
                </a:solidFill>
                <a:effectLst>
                  <a:outerShdw blurRad="38100" dist="38100" dir="2700000" algn="tl">
                    <a:srgbClr val="000000">
                      <a:alpha val="43137"/>
                    </a:srgbClr>
                  </a:outerShdw>
                </a:effectLst>
              </a:rPr>
              <a:t>Printing of the SLRP  book (scientific part).</a:t>
            </a:r>
          </a:p>
          <a:p>
            <a:endParaRPr lang="en-US" dirty="0"/>
          </a:p>
          <a:p>
            <a:endParaRPr lang="ru-RU" dirty="0"/>
          </a:p>
        </p:txBody>
      </p:sp>
    </p:spTree>
    <p:extLst>
      <p:ext uri="{BB962C8B-B14F-4D97-AF65-F5344CB8AC3E}">
        <p14:creationId xmlns:p14="http://schemas.microsoft.com/office/powerpoint/2010/main" val="279812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idx="4294967295"/>
          </p:nvPr>
        </p:nvSpPr>
        <p:spPr>
          <a:xfrm>
            <a:off x="2722871" y="3408218"/>
            <a:ext cx="7112000" cy="2101722"/>
          </a:xfrm>
          <a:solidFill>
            <a:srgbClr val="DDDDDD"/>
          </a:solidFill>
        </p:spPr>
        <p:txBody>
          <a:bodyPr>
            <a:normAutofit/>
          </a:bodyPr>
          <a:lstStyle/>
          <a:p>
            <a:r>
              <a:rPr lang="en-US" sz="2400" dirty="0">
                <a:solidFill>
                  <a:schemeClr val="tx1"/>
                </a:solidFill>
              </a:rPr>
              <a:t>The current versions of working documents from </a:t>
            </a:r>
            <a:br>
              <a:rPr lang="en-US" sz="2400" dirty="0">
                <a:solidFill>
                  <a:schemeClr val="tx1"/>
                </a:solidFill>
              </a:rPr>
            </a:br>
            <a:r>
              <a:rPr lang="en-US" sz="2400" dirty="0">
                <a:solidFill>
                  <a:schemeClr val="tx1"/>
                </a:solidFill>
              </a:rPr>
              <a:t>the sub-groups are posted :</a:t>
            </a:r>
            <a:br>
              <a:rPr lang="en-US" sz="2400" dirty="0">
                <a:solidFill>
                  <a:schemeClr val="tx1"/>
                </a:solidFill>
              </a:rPr>
            </a:br>
            <a:r>
              <a:rPr lang="en-US" sz="2400" dirty="0">
                <a:solidFill>
                  <a:schemeClr val="tx1"/>
                </a:solidFill>
              </a:rPr>
              <a:t/>
            </a:r>
            <a:br>
              <a:rPr lang="en-US" sz="2400" dirty="0">
                <a:solidFill>
                  <a:schemeClr val="tx1"/>
                </a:solidFill>
              </a:rPr>
            </a:br>
            <a:r>
              <a:rPr lang="en-US" sz="2400" b="1" dirty="0">
                <a:solidFill>
                  <a:schemeClr val="tx1"/>
                </a:solidFill>
                <a:effectLst>
                  <a:outerShdw blurRad="38100" dist="38100" dir="2700000" algn="tl">
                    <a:srgbClr val="000000">
                      <a:alpha val="43137"/>
                    </a:srgbClr>
                  </a:outerShdw>
                </a:effectLst>
              </a:rPr>
              <a:t>https://indico.jinr.ru/event/1121/</a:t>
            </a:r>
            <a:endParaRPr lang="de-DE" sz="3600" b="1" dirty="0">
              <a:solidFill>
                <a:schemeClr val="tx1"/>
              </a:solidFill>
              <a:effectLst>
                <a:outerShdw blurRad="38100" dist="38100" dir="2700000" algn="tl">
                  <a:srgbClr val="000000">
                    <a:alpha val="43137"/>
                  </a:srgbClr>
                </a:outerShdw>
              </a:effectLst>
            </a:endParaRPr>
          </a:p>
        </p:txBody>
      </p:sp>
      <p:sp>
        <p:nvSpPr>
          <p:cNvPr id="3" name="Inhaltsplatzhalter 2"/>
          <p:cNvSpPr>
            <a:spLocks noGrp="1"/>
          </p:cNvSpPr>
          <p:nvPr>
            <p:ph idx="4294967295"/>
          </p:nvPr>
        </p:nvSpPr>
        <p:spPr>
          <a:xfrm>
            <a:off x="559108" y="5604232"/>
            <a:ext cx="11439525" cy="1687512"/>
          </a:xfrm>
        </p:spPr>
        <p:txBody>
          <a:bodyPr>
            <a:normAutofit/>
          </a:bodyPr>
          <a:lstStyle/>
          <a:p>
            <a:pPr marL="0" indent="0" algn="ctr">
              <a:spcAft>
                <a:spcPts val="600"/>
              </a:spcAft>
              <a:buNone/>
            </a:pPr>
            <a:r>
              <a:rPr lang="en-US" sz="2400" dirty="0">
                <a:latin typeface="Calibri" panose="020F0502020204030204" pitchFamily="34" charset="0"/>
                <a:ea typeface="Times New Roman"/>
                <a:cs typeface="Calibri" panose="020F0502020204030204" pitchFamily="34" charset="0"/>
              </a:rPr>
              <a:t> </a:t>
            </a:r>
            <a:r>
              <a:rPr lang="en-US" sz="1800" dirty="0">
                <a:latin typeface="Calibri" panose="020F0502020204030204" pitchFamily="34" charset="0"/>
                <a:ea typeface="Times New Roman"/>
                <a:cs typeface="Calibri" panose="020F0502020204030204" pitchFamily="34" charset="0"/>
              </a:rPr>
              <a:t>SLRP is a forward look enabling JINR scientific community, in interaction with policy makers of JINR member States, to </a:t>
            </a:r>
            <a:r>
              <a:rPr lang="en-US" sz="1800" dirty="0">
                <a:solidFill>
                  <a:srgbClr val="FFFF00"/>
                </a:solidFill>
                <a:latin typeface="Calibri" panose="020F0502020204030204" pitchFamily="34" charset="0"/>
                <a:ea typeface="Times New Roman"/>
                <a:cs typeface="Calibri" panose="020F0502020204030204" pitchFamily="34" charset="0"/>
              </a:rPr>
              <a:t>develop long-term views </a:t>
            </a:r>
            <a:r>
              <a:rPr lang="en-US" sz="1800" dirty="0">
                <a:latin typeface="Calibri" panose="020F0502020204030204" pitchFamily="34" charset="0"/>
                <a:ea typeface="Times New Roman"/>
                <a:cs typeface="Calibri" panose="020F0502020204030204" pitchFamily="34" charset="0"/>
              </a:rPr>
              <a:t>and </a:t>
            </a:r>
            <a:r>
              <a:rPr lang="en-US" sz="1800" dirty="0">
                <a:solidFill>
                  <a:srgbClr val="FFFF00"/>
                </a:solidFill>
                <a:latin typeface="Calibri" panose="020F0502020204030204" pitchFamily="34" charset="0"/>
                <a:ea typeface="Times New Roman"/>
                <a:cs typeface="Calibri" panose="020F0502020204030204" pitchFamily="34" charset="0"/>
              </a:rPr>
              <a:t>analyses of future research developments </a:t>
            </a:r>
            <a:r>
              <a:rPr lang="en-US" sz="1800" dirty="0">
                <a:latin typeface="Calibri" panose="020F0502020204030204" pitchFamily="34" charset="0"/>
                <a:ea typeface="Times New Roman"/>
                <a:cs typeface="Calibri" panose="020F0502020204030204" pitchFamily="34" charset="0"/>
              </a:rPr>
              <a:t>with the aim of defining research agendas of JINR laboratories</a:t>
            </a:r>
            <a:r>
              <a:rPr lang="en-US" sz="1800" dirty="0">
                <a:solidFill>
                  <a:srgbClr val="FFFF00"/>
                </a:solidFill>
                <a:latin typeface="Calibri" panose="020F0502020204030204" pitchFamily="34" charset="0"/>
                <a:ea typeface="Times New Roman"/>
                <a:cs typeface="Calibri" panose="020F0502020204030204" pitchFamily="34" charset="0"/>
              </a:rPr>
              <a:t> in national and international context </a:t>
            </a:r>
            <a:endParaRPr lang="de-DE" sz="2000" dirty="0">
              <a:solidFill>
                <a:srgbClr val="FFFF00"/>
              </a:solidFill>
              <a:latin typeface="Calibri" panose="020F0502020204030204" pitchFamily="34" charset="0"/>
              <a:ea typeface="Times New Roman"/>
              <a:cs typeface="Calibri" panose="020F0502020204030204" pitchFamily="34" charset="0"/>
            </a:endParaRPr>
          </a:p>
        </p:txBody>
      </p:sp>
      <p:pic>
        <p:nvPicPr>
          <p:cNvPr id="4" name="Рисунок 2">
            <a:extLst>
              <a:ext uri="{FF2B5EF4-FFF2-40B4-BE49-F238E27FC236}">
                <a16:creationId xmlns="" xmlns:a16="http://schemas.microsoft.com/office/drawing/2014/main" id="{1ECDC7B5-3FAD-4D97-BFA3-F5DA281D844D}"/>
              </a:ext>
            </a:extLst>
          </p:cNvPr>
          <p:cNvPicPr>
            <a:picLocks noChangeAspect="1"/>
          </p:cNvPicPr>
          <p:nvPr/>
        </p:nvPicPr>
        <p:blipFill>
          <a:blip r:embed="rId2">
            <a:extLst>
              <a:ext uri="{28A0092B-C50C-407E-A947-70E740481C1C}">
                <a14:useLocalDpi xmlns:a14="http://schemas.microsoft.com/office/drawing/2010/main" val="0"/>
              </a:ext>
            </a:extLst>
          </a:blip>
          <a:srcRect l="11461" r="29865"/>
          <a:stretch>
            <a:fillRect/>
          </a:stretch>
        </p:blipFill>
        <p:spPr bwMode="auto">
          <a:xfrm>
            <a:off x="42" y="105"/>
            <a:ext cx="5445659" cy="3063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hteck 4"/>
          <p:cNvSpPr/>
          <p:nvPr/>
        </p:nvSpPr>
        <p:spPr>
          <a:xfrm>
            <a:off x="5657557" y="1122306"/>
            <a:ext cx="6096000" cy="1569234"/>
          </a:xfrm>
          <a:prstGeom prst="rect">
            <a:avLst/>
          </a:prstGeom>
        </p:spPr>
        <p:txBody>
          <a:bodyPr lIns="90989" tIns="45509" rIns="90989" bIns="45509">
            <a:spAutoFit/>
          </a:bodyPr>
          <a:lstStyle/>
          <a:p>
            <a:pPr algn="ctr"/>
            <a:r>
              <a:rPr lang="en-US" sz="3200" b="1" dirty="0">
                <a:solidFill>
                  <a:srgbClr val="FFFF00"/>
                </a:solidFill>
                <a:effectLst>
                  <a:outerShdw blurRad="38100" dist="38100" dir="2700000" algn="tl">
                    <a:srgbClr val="000000">
                      <a:alpha val="43137"/>
                    </a:srgbClr>
                  </a:outerShdw>
                </a:effectLst>
              </a:rPr>
              <a:t>SLRP will form the basis of the next  JINR 7-year plan for the period 2024-2030</a:t>
            </a:r>
            <a:endParaRPr lang="de-DE" sz="3200" b="1" dirty="0">
              <a:solidFill>
                <a:srgbClr val="FFFF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885726572"/>
      </p:ext>
    </p:extLst>
  </p:cSld>
  <p:clrMapOvr>
    <a:masterClrMapping/>
  </p:clrMapOvr>
  <p:transition spd="med"/>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675" y="3343691"/>
            <a:ext cx="3695700" cy="2943225"/>
          </a:xfrm>
          <a:prstGeom prst="rect">
            <a:avLst/>
          </a:prstGeom>
        </p:spPr>
      </p:pic>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8900" r="32276"/>
          <a:stretch/>
        </p:blipFill>
        <p:spPr>
          <a:xfrm>
            <a:off x="6817779" y="3424854"/>
            <a:ext cx="2232248" cy="2304288"/>
          </a:xfrm>
          <a:prstGeom prst="rect">
            <a:avLst/>
          </a:prstGeom>
        </p:spPr>
      </p:pic>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r="3457" b="4546"/>
          <a:stretch/>
        </p:blipFill>
        <p:spPr>
          <a:xfrm>
            <a:off x="2584174" y="690787"/>
            <a:ext cx="2642013" cy="1809204"/>
          </a:xfrm>
          <a:prstGeom prst="rect">
            <a:avLst/>
          </a:prstGeom>
        </p:spPr>
      </p:pic>
      <p:sp>
        <p:nvSpPr>
          <p:cNvPr id="3" name="TextBox 2"/>
          <p:cNvSpPr txBox="1"/>
          <p:nvPr/>
        </p:nvSpPr>
        <p:spPr>
          <a:xfrm>
            <a:off x="4812568" y="190346"/>
            <a:ext cx="1558760" cy="1000489"/>
          </a:xfrm>
          <a:prstGeom prst="rect">
            <a:avLst/>
          </a:prstGeom>
          <a:solidFill>
            <a:srgbClr val="FFCC00"/>
          </a:solidFill>
          <a:ln w="28575">
            <a:solidFill>
              <a:srgbClr val="CC330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4800" dirty="0">
                <a:solidFill>
                  <a:srgbClr val="000000"/>
                </a:solidFill>
                <a:effectLst>
                  <a:outerShdw blurRad="38100" dist="38100" dir="2700000" algn="tl">
                    <a:srgbClr val="000000">
                      <a:alpha val="43137"/>
                    </a:srgbClr>
                  </a:outerShdw>
                </a:effectLst>
                <a:latin typeface="Times New Roman" pitchFamily="18" charset="0"/>
              </a:rPr>
              <a:t>2030</a:t>
            </a:r>
          </a:p>
        </p:txBody>
      </p:sp>
      <p:sp>
        <p:nvSpPr>
          <p:cNvPr id="7" name="TextBox 6"/>
          <p:cNvSpPr txBox="1"/>
          <p:nvPr/>
        </p:nvSpPr>
        <p:spPr>
          <a:xfrm>
            <a:off x="7248131" y="1062917"/>
            <a:ext cx="4400531" cy="773312"/>
          </a:xfrm>
          <a:prstGeom prst="rect">
            <a:avLst/>
          </a:prstGeom>
          <a:solidFill>
            <a:srgbClr val="FFCC00"/>
          </a:solidFill>
          <a:ln w="28575">
            <a:solidFill>
              <a:srgbClr val="CC330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3600" dirty="0">
                <a:solidFill>
                  <a:srgbClr val="0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We have a strategy !</a:t>
            </a:r>
          </a:p>
        </p:txBody>
      </p:sp>
      <p:cxnSp>
        <p:nvCxnSpPr>
          <p:cNvPr id="9" name="Straight Arrow Connector 8"/>
          <p:cNvCxnSpPr/>
          <p:nvPr/>
        </p:nvCxnSpPr>
        <p:spPr bwMode="auto">
          <a:xfrm flipV="1">
            <a:off x="4223834" y="1772816"/>
            <a:ext cx="3145051" cy="2016224"/>
          </a:xfrm>
          <a:prstGeom prst="straightConnector1">
            <a:avLst/>
          </a:prstGeom>
          <a:solidFill>
            <a:srgbClr val="00B8FF"/>
          </a:solidFill>
          <a:ln w="66675" cap="flat" cmpd="sng" algn="ctr">
            <a:solidFill>
              <a:srgbClr val="C00000"/>
            </a:solidFill>
            <a:prstDash val="solid"/>
            <a:round/>
            <a:headEnd type="none" w="med" len="med"/>
            <a:tailEnd type="arrow"/>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8" name="TextBox 2"/>
          <p:cNvSpPr txBox="1"/>
          <p:nvPr/>
        </p:nvSpPr>
        <p:spPr>
          <a:xfrm>
            <a:off x="1454353" y="4356285"/>
            <a:ext cx="1558760" cy="1000489"/>
          </a:xfrm>
          <a:prstGeom prst="rect">
            <a:avLst/>
          </a:prstGeom>
          <a:solidFill>
            <a:srgbClr val="FFCC00"/>
          </a:solidFill>
          <a:ln w="28575">
            <a:solidFill>
              <a:srgbClr val="CC3300"/>
            </a:solidFill>
          </a:ln>
        </p:spPr>
        <p:txBody>
          <a:bodyPr wrap="square" lIns="90989" tIns="45509" rIns="90989" bIns="45509" rtlCol="0">
            <a:spAutoFit/>
          </a:bodyPr>
          <a:lstStyle/>
          <a:p>
            <a:pPr defTabSz="454957" eaLnBrk="0" fontAlgn="base" hangingPunct="0">
              <a:lnSpc>
                <a:spcPct val="123000"/>
              </a:lnSpc>
              <a:spcBef>
                <a:spcPct val="0"/>
              </a:spcBef>
              <a:spcAft>
                <a:spcPct val="0"/>
              </a:spcAft>
              <a:buClr>
                <a:srgbClr val="000000"/>
              </a:buClr>
              <a:buSzPct val="100000"/>
            </a:pPr>
            <a:r>
              <a:rPr lang="en-US" sz="4800" dirty="0">
                <a:solidFill>
                  <a:srgbClr val="000000"/>
                </a:solidFill>
                <a:effectLst>
                  <a:outerShdw blurRad="38100" dist="38100" dir="2700000" algn="tl">
                    <a:srgbClr val="000000">
                      <a:alpha val="43137"/>
                    </a:srgbClr>
                  </a:outerShdw>
                </a:effectLst>
                <a:latin typeface="Times New Roman" pitchFamily="18" charset="0"/>
              </a:rPr>
              <a:t>2020</a:t>
            </a:r>
          </a:p>
        </p:txBody>
      </p:sp>
    </p:spTree>
    <p:extLst>
      <p:ext uri="{BB962C8B-B14F-4D97-AF65-F5344CB8AC3E}">
        <p14:creationId xmlns:p14="http://schemas.microsoft.com/office/powerpoint/2010/main" val="528746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barn(inVertical)">
                                      <p:cBhvr>
                                        <p:cTn id="16" dur="500"/>
                                        <p:tgtEl>
                                          <p:spTgt spid="9"/>
                                        </p:tgtEl>
                                      </p:cBhvr>
                                    </p:animEffect>
                                  </p:childTnLst>
                                </p:cTn>
                              </p:par>
                            </p:childTnLst>
                          </p:cTn>
                        </p:par>
                        <p:par>
                          <p:cTn id="17" fill="hold">
                            <p:stCondLst>
                              <p:cond delay="500"/>
                            </p:stCondLst>
                            <p:childTnLst>
                              <p:par>
                                <p:cTn id="18" presetID="6" presetClass="entr" presetSubtype="16" fill="hold" grpId="0" nodeType="afterEffect">
                                  <p:stCondLst>
                                    <p:cond delay="50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Lst>
  </p:timing>
</p:sld>
</file>

<file path=ppt/slides/slide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C0FCE3D5-89C7-477C-A329-EBC4C2D62CC2}"/>
              </a:ext>
            </a:extLst>
          </p:cNvPr>
          <p:cNvSpPr>
            <a:spLocks noGrp="1"/>
          </p:cNvSpPr>
          <p:nvPr>
            <p:ph type="title"/>
          </p:nvPr>
        </p:nvSpPr>
        <p:spPr/>
        <p:txBody>
          <a:bodyPr/>
          <a:lstStyle/>
          <a:p>
            <a:endParaRPr lang="ru-RU"/>
          </a:p>
        </p:txBody>
      </p:sp>
      <p:sp>
        <p:nvSpPr>
          <p:cNvPr id="3" name="Объект 2">
            <a:extLst>
              <a:ext uri="{FF2B5EF4-FFF2-40B4-BE49-F238E27FC236}">
                <a16:creationId xmlns="" xmlns:a16="http://schemas.microsoft.com/office/drawing/2014/main" id="{70B8F5B7-F4F8-438E-8D09-8A011AC48478}"/>
              </a:ext>
            </a:extLst>
          </p:cNvPr>
          <p:cNvSpPr>
            <a:spLocks noGrp="1"/>
          </p:cNvSpPr>
          <p:nvPr>
            <p:ph idx="1"/>
          </p:nvPr>
        </p:nvSpPr>
        <p:spPr/>
        <p:txBody>
          <a:bodyPr/>
          <a:lstStyle/>
          <a:p>
            <a:endParaRPr lang="ru-RU"/>
          </a:p>
        </p:txBody>
      </p:sp>
      <p:pic>
        <p:nvPicPr>
          <p:cNvPr id="4" name="Рисунок 3">
            <a:extLst>
              <a:ext uri="{FF2B5EF4-FFF2-40B4-BE49-F238E27FC236}">
                <a16:creationId xmlns="" xmlns:a16="http://schemas.microsoft.com/office/drawing/2014/main" id="{34EEC9A7-E114-4226-8675-DAA1FFCE32AA}"/>
              </a:ext>
            </a:extLst>
          </p:cNvPr>
          <p:cNvPicPr>
            <a:picLocks noChangeAspect="1"/>
          </p:cNvPicPr>
          <p:nvPr/>
        </p:nvPicPr>
        <p:blipFill>
          <a:blip r:embed="rId2"/>
          <a:stretch>
            <a:fillRect/>
          </a:stretch>
        </p:blipFill>
        <p:spPr>
          <a:xfrm>
            <a:off x="0" y="142898"/>
            <a:ext cx="12192000" cy="6593401"/>
          </a:xfrm>
          <a:prstGeom prst="rect">
            <a:avLst/>
          </a:prstGeom>
        </p:spPr>
      </p:pic>
    </p:spTree>
    <p:extLst>
      <p:ext uri="{BB962C8B-B14F-4D97-AF65-F5344CB8AC3E}">
        <p14:creationId xmlns:p14="http://schemas.microsoft.com/office/powerpoint/2010/main" val="13641003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9C89D3AA-3E4E-429D-A683-4CC50AEF2365}"/>
              </a:ext>
            </a:extLst>
          </p:cNvPr>
          <p:cNvSpPr>
            <a:spLocks noGrp="1"/>
          </p:cNvSpPr>
          <p:nvPr>
            <p:ph type="title"/>
          </p:nvPr>
        </p:nvSpPr>
        <p:spPr/>
        <p:txBody>
          <a:bodyPr/>
          <a:lstStyle/>
          <a:p>
            <a:endParaRPr lang="ru-RU"/>
          </a:p>
        </p:txBody>
      </p:sp>
      <p:pic>
        <p:nvPicPr>
          <p:cNvPr id="5" name="Объект 4">
            <a:extLst>
              <a:ext uri="{FF2B5EF4-FFF2-40B4-BE49-F238E27FC236}">
                <a16:creationId xmlns="" xmlns:a16="http://schemas.microsoft.com/office/drawing/2014/main" id="{2B90ED9B-D43E-449F-8BE9-600BCE8F35E3}"/>
              </a:ext>
            </a:extLst>
          </p:cNvPr>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322561" y="37108"/>
            <a:ext cx="8008469" cy="6820892"/>
          </a:xfrm>
        </p:spPr>
      </p:pic>
    </p:spTree>
    <p:extLst>
      <p:ext uri="{BB962C8B-B14F-4D97-AF65-F5344CB8AC3E}">
        <p14:creationId xmlns:p14="http://schemas.microsoft.com/office/powerpoint/2010/main" val="361221895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MasterSp="0" show="0">
  <p:cSld>
    <p:spTree>
      <p:nvGrpSpPr>
        <p:cNvPr id="1" name=""/>
        <p:cNvGrpSpPr/>
        <p:nvPr/>
      </p:nvGrpSpPr>
      <p:grpSpPr>
        <a:xfrm>
          <a:off x="0" y="0"/>
          <a:ext cx="0" cy="0"/>
          <a:chOff x="0" y="0"/>
          <a:chExt cx="0" cy="0"/>
        </a:xfrm>
      </p:grpSpPr>
      <p:sp>
        <p:nvSpPr>
          <p:cNvPr id="2" name="object 2"/>
          <p:cNvSpPr/>
          <p:nvPr/>
        </p:nvSpPr>
        <p:spPr>
          <a:xfrm>
            <a:off x="0" y="-14798"/>
            <a:ext cx="12192000" cy="6597650"/>
          </a:xfrm>
          <a:custGeom>
            <a:avLst/>
            <a:gdLst/>
            <a:ahLst/>
            <a:cxnLst/>
            <a:rect l="l" t="t" r="r" b="b"/>
            <a:pathLst>
              <a:path w="12192000" h="6597650">
                <a:moveTo>
                  <a:pt x="0" y="6597396"/>
                </a:moveTo>
                <a:lnTo>
                  <a:pt x="12192000" y="6597396"/>
                </a:lnTo>
                <a:lnTo>
                  <a:pt x="12192000" y="0"/>
                </a:lnTo>
                <a:lnTo>
                  <a:pt x="0" y="0"/>
                </a:lnTo>
                <a:lnTo>
                  <a:pt x="0" y="6597396"/>
                </a:lnTo>
                <a:close/>
              </a:path>
            </a:pathLst>
          </a:custGeom>
          <a:solidFill>
            <a:srgbClr val="00406F"/>
          </a:solidFill>
        </p:spPr>
        <p:txBody>
          <a:bodyPr wrap="square" lIns="0" tIns="0" rIns="0" bIns="0" rtlCol="0"/>
          <a:lstStyle/>
          <a:p>
            <a:pPr defTabSz="914400"/>
            <a:endParaRPr>
              <a:solidFill>
                <a:prstClr val="black"/>
              </a:solidFill>
            </a:endParaRPr>
          </a:p>
        </p:txBody>
      </p:sp>
      <p:sp>
        <p:nvSpPr>
          <p:cNvPr id="3" name="object 3"/>
          <p:cNvSpPr/>
          <p:nvPr/>
        </p:nvSpPr>
        <p:spPr>
          <a:xfrm>
            <a:off x="0" y="6422664"/>
            <a:ext cx="12192000" cy="260985"/>
          </a:xfrm>
          <a:custGeom>
            <a:avLst/>
            <a:gdLst/>
            <a:ahLst/>
            <a:cxnLst/>
            <a:rect l="l" t="t" r="r" b="b"/>
            <a:pathLst>
              <a:path w="12192000" h="260984">
                <a:moveTo>
                  <a:pt x="0" y="260603"/>
                </a:moveTo>
                <a:lnTo>
                  <a:pt x="12192000" y="260603"/>
                </a:lnTo>
                <a:lnTo>
                  <a:pt x="12192000" y="0"/>
                </a:lnTo>
                <a:lnTo>
                  <a:pt x="0" y="0"/>
                </a:lnTo>
                <a:lnTo>
                  <a:pt x="0" y="260603"/>
                </a:lnTo>
                <a:close/>
              </a:path>
            </a:pathLst>
          </a:custGeom>
          <a:solidFill>
            <a:srgbClr val="000000"/>
          </a:solidFill>
        </p:spPr>
        <p:txBody>
          <a:bodyPr wrap="square" lIns="0" tIns="0" rIns="0" bIns="0" rtlCol="0"/>
          <a:lstStyle/>
          <a:p>
            <a:pPr defTabSz="914400"/>
            <a:endParaRPr>
              <a:solidFill>
                <a:prstClr val="black"/>
              </a:solidFill>
            </a:endParaRPr>
          </a:p>
        </p:txBody>
      </p:sp>
      <p:sp>
        <p:nvSpPr>
          <p:cNvPr id="4" name="object 4"/>
          <p:cNvSpPr/>
          <p:nvPr/>
        </p:nvSpPr>
        <p:spPr>
          <a:xfrm>
            <a:off x="8343898" y="2467840"/>
            <a:ext cx="3541776" cy="2150364"/>
          </a:xfrm>
          <a:prstGeom prst="rect">
            <a:avLst/>
          </a:prstGeom>
          <a:blipFill>
            <a:blip r:embed="rId3" cstate="print"/>
            <a:stretch>
              <a:fillRect/>
            </a:stretch>
          </a:blipFill>
        </p:spPr>
        <p:txBody>
          <a:bodyPr wrap="square" lIns="0" tIns="0" rIns="0" bIns="0" rtlCol="0"/>
          <a:lstStyle/>
          <a:p>
            <a:pPr defTabSz="914400"/>
            <a:endParaRPr>
              <a:solidFill>
                <a:prstClr val="black"/>
              </a:solidFill>
            </a:endParaRPr>
          </a:p>
        </p:txBody>
      </p:sp>
      <p:sp>
        <p:nvSpPr>
          <p:cNvPr id="5" name="object 5"/>
          <p:cNvSpPr/>
          <p:nvPr/>
        </p:nvSpPr>
        <p:spPr>
          <a:xfrm>
            <a:off x="8278368" y="141731"/>
            <a:ext cx="3913631" cy="2289048"/>
          </a:xfrm>
          <a:prstGeom prst="rect">
            <a:avLst/>
          </a:prstGeom>
          <a:blipFill>
            <a:blip r:embed="rId4" cstate="print"/>
            <a:stretch>
              <a:fillRect/>
            </a:stretch>
          </a:blipFill>
        </p:spPr>
        <p:txBody>
          <a:bodyPr wrap="square" lIns="0" tIns="0" rIns="0" bIns="0" rtlCol="0"/>
          <a:lstStyle/>
          <a:p>
            <a:pPr defTabSz="914400"/>
            <a:endParaRPr>
              <a:solidFill>
                <a:prstClr val="black"/>
              </a:solidFill>
            </a:endParaRPr>
          </a:p>
        </p:txBody>
      </p:sp>
      <p:sp>
        <p:nvSpPr>
          <p:cNvPr id="6" name="object 6"/>
          <p:cNvSpPr/>
          <p:nvPr/>
        </p:nvSpPr>
        <p:spPr>
          <a:xfrm>
            <a:off x="129539" y="149352"/>
            <a:ext cx="3906012" cy="2098548"/>
          </a:xfrm>
          <a:prstGeom prst="rect">
            <a:avLst/>
          </a:prstGeom>
          <a:blipFill>
            <a:blip r:embed="rId5" cstate="print"/>
            <a:stretch>
              <a:fillRect/>
            </a:stretch>
          </a:blipFill>
        </p:spPr>
        <p:txBody>
          <a:bodyPr wrap="square" lIns="0" tIns="0" rIns="0" bIns="0" rtlCol="0"/>
          <a:lstStyle/>
          <a:p>
            <a:pPr defTabSz="914400"/>
            <a:endParaRPr>
              <a:solidFill>
                <a:prstClr val="black"/>
              </a:solidFill>
            </a:endParaRPr>
          </a:p>
        </p:txBody>
      </p:sp>
      <p:sp>
        <p:nvSpPr>
          <p:cNvPr id="7" name="object 7"/>
          <p:cNvSpPr/>
          <p:nvPr/>
        </p:nvSpPr>
        <p:spPr>
          <a:xfrm>
            <a:off x="4259579" y="158495"/>
            <a:ext cx="3752087" cy="2331719"/>
          </a:xfrm>
          <a:prstGeom prst="rect">
            <a:avLst/>
          </a:prstGeom>
          <a:blipFill>
            <a:blip r:embed="rId6" cstate="print"/>
            <a:stretch>
              <a:fillRect/>
            </a:stretch>
          </a:blipFill>
        </p:spPr>
        <p:txBody>
          <a:bodyPr wrap="square" lIns="0" tIns="0" rIns="0" bIns="0" rtlCol="0"/>
          <a:lstStyle/>
          <a:p>
            <a:pPr defTabSz="914400"/>
            <a:endParaRPr>
              <a:solidFill>
                <a:prstClr val="black"/>
              </a:solidFill>
            </a:endParaRPr>
          </a:p>
        </p:txBody>
      </p:sp>
      <p:sp>
        <p:nvSpPr>
          <p:cNvPr id="8" name="object 8"/>
          <p:cNvSpPr/>
          <p:nvPr/>
        </p:nvSpPr>
        <p:spPr>
          <a:xfrm>
            <a:off x="347826" y="2867821"/>
            <a:ext cx="6717792" cy="760476"/>
          </a:xfrm>
          <a:prstGeom prst="rect">
            <a:avLst/>
          </a:prstGeom>
          <a:blipFill>
            <a:blip r:embed="rId7" cstate="print"/>
            <a:stretch>
              <a:fillRect/>
            </a:stretch>
          </a:blipFill>
        </p:spPr>
        <p:txBody>
          <a:bodyPr wrap="square" lIns="0" tIns="0" rIns="0" bIns="0" rtlCol="0"/>
          <a:lstStyle/>
          <a:p>
            <a:pPr defTabSz="914400"/>
            <a:endParaRPr>
              <a:solidFill>
                <a:prstClr val="black"/>
              </a:solidFill>
            </a:endParaRPr>
          </a:p>
        </p:txBody>
      </p:sp>
      <p:sp>
        <p:nvSpPr>
          <p:cNvPr id="9" name="object 9"/>
          <p:cNvSpPr/>
          <p:nvPr/>
        </p:nvSpPr>
        <p:spPr>
          <a:xfrm>
            <a:off x="188976" y="4017264"/>
            <a:ext cx="3767328" cy="2513076"/>
          </a:xfrm>
          <a:prstGeom prst="rect">
            <a:avLst/>
          </a:prstGeom>
          <a:blipFill>
            <a:blip r:embed="rId8" cstate="print"/>
            <a:stretch>
              <a:fillRect/>
            </a:stretch>
          </a:blipFill>
        </p:spPr>
        <p:txBody>
          <a:bodyPr wrap="square" lIns="0" tIns="0" rIns="0" bIns="0" rtlCol="0"/>
          <a:lstStyle/>
          <a:p>
            <a:pPr defTabSz="914400"/>
            <a:endParaRPr>
              <a:solidFill>
                <a:prstClr val="black"/>
              </a:solidFill>
            </a:endParaRPr>
          </a:p>
        </p:txBody>
      </p:sp>
      <p:sp>
        <p:nvSpPr>
          <p:cNvPr id="10" name="object 10"/>
          <p:cNvSpPr/>
          <p:nvPr/>
        </p:nvSpPr>
        <p:spPr>
          <a:xfrm>
            <a:off x="16256600" y="12475744"/>
            <a:ext cx="831773" cy="483573"/>
          </a:xfrm>
          <a:prstGeom prst="rect">
            <a:avLst/>
          </a:prstGeom>
          <a:blipFill>
            <a:blip r:embed="rId9" cstate="print"/>
            <a:stretch>
              <a:fillRect/>
            </a:stretch>
          </a:blipFill>
        </p:spPr>
        <p:txBody>
          <a:bodyPr wrap="square" lIns="0" tIns="0" rIns="0" bIns="0" rtlCol="0"/>
          <a:lstStyle/>
          <a:p>
            <a:pPr defTabSz="914400"/>
            <a:endParaRPr>
              <a:solidFill>
                <a:prstClr val="black"/>
              </a:solidFill>
            </a:endParaRPr>
          </a:p>
        </p:txBody>
      </p:sp>
      <p:sp>
        <p:nvSpPr>
          <p:cNvPr id="11" name="object 11"/>
          <p:cNvSpPr/>
          <p:nvPr/>
        </p:nvSpPr>
        <p:spPr>
          <a:xfrm>
            <a:off x="4110717" y="4019315"/>
            <a:ext cx="3707422" cy="2374137"/>
          </a:xfrm>
          <a:prstGeom prst="rect">
            <a:avLst/>
          </a:prstGeom>
          <a:blipFill>
            <a:blip r:embed="rId10" cstate="print"/>
            <a:stretch>
              <a:fillRect/>
            </a:stretch>
          </a:blipFill>
        </p:spPr>
        <p:txBody>
          <a:bodyPr wrap="square" lIns="0" tIns="0" rIns="0" bIns="0" rtlCol="0"/>
          <a:lstStyle/>
          <a:p>
            <a:pPr defTabSz="914400"/>
            <a:endParaRPr>
              <a:solidFill>
                <a:prstClr val="black"/>
              </a:solidFill>
            </a:endParaRPr>
          </a:p>
        </p:txBody>
      </p:sp>
      <p:sp>
        <p:nvSpPr>
          <p:cNvPr id="12" name="object 12"/>
          <p:cNvSpPr txBox="1"/>
          <p:nvPr/>
        </p:nvSpPr>
        <p:spPr>
          <a:xfrm>
            <a:off x="4407408" y="1994916"/>
            <a:ext cx="3255645" cy="524510"/>
          </a:xfrm>
          <a:prstGeom prst="rect">
            <a:avLst/>
          </a:prstGeom>
          <a:solidFill>
            <a:srgbClr val="FFFFFF"/>
          </a:solidFill>
        </p:spPr>
        <p:txBody>
          <a:bodyPr vert="horz" wrap="square" lIns="0" tIns="0" rIns="0" bIns="0" rtlCol="0">
            <a:spAutoFit/>
          </a:bodyPr>
          <a:lstStyle/>
          <a:p>
            <a:pPr marL="90805" defTabSz="914400"/>
            <a:r>
              <a:rPr sz="1400" b="1" spc="-75" dirty="0">
                <a:solidFill>
                  <a:srgbClr val="006699"/>
                </a:solidFill>
                <a:latin typeface="Arial"/>
                <a:cs typeface="Arial"/>
              </a:rPr>
              <a:t>V</a:t>
            </a:r>
            <a:r>
              <a:rPr sz="1400" b="1" dirty="0">
                <a:solidFill>
                  <a:srgbClr val="006699"/>
                </a:solidFill>
                <a:latin typeface="Arial"/>
                <a:cs typeface="Arial"/>
              </a:rPr>
              <a:t>eksler</a:t>
            </a:r>
            <a:r>
              <a:rPr sz="1400" b="1" spc="-30" dirty="0">
                <a:solidFill>
                  <a:srgbClr val="006699"/>
                </a:solidFill>
                <a:latin typeface="Arial"/>
                <a:cs typeface="Arial"/>
              </a:rPr>
              <a:t> </a:t>
            </a:r>
            <a:r>
              <a:rPr sz="1400" b="1" dirty="0">
                <a:solidFill>
                  <a:srgbClr val="006699"/>
                </a:solidFill>
                <a:latin typeface="Arial"/>
                <a:cs typeface="Arial"/>
              </a:rPr>
              <a:t>a</a:t>
            </a:r>
            <a:r>
              <a:rPr sz="1400" b="1" spc="-10" dirty="0">
                <a:solidFill>
                  <a:srgbClr val="006699"/>
                </a:solidFill>
                <a:latin typeface="Arial"/>
                <a:cs typeface="Arial"/>
              </a:rPr>
              <a:t>n</a:t>
            </a:r>
            <a:r>
              <a:rPr sz="1400" b="1" dirty="0">
                <a:solidFill>
                  <a:srgbClr val="006699"/>
                </a:solidFill>
                <a:latin typeface="Arial"/>
                <a:cs typeface="Arial"/>
              </a:rPr>
              <a:t>d</a:t>
            </a:r>
            <a:r>
              <a:rPr sz="1400" b="1" spc="-15" dirty="0">
                <a:solidFill>
                  <a:srgbClr val="006699"/>
                </a:solidFill>
                <a:latin typeface="Arial"/>
                <a:cs typeface="Arial"/>
              </a:rPr>
              <a:t> </a:t>
            </a:r>
            <a:r>
              <a:rPr sz="1400" b="1" spc="-10" dirty="0">
                <a:solidFill>
                  <a:srgbClr val="006699"/>
                </a:solidFill>
                <a:latin typeface="Arial"/>
                <a:cs typeface="Arial"/>
              </a:rPr>
              <a:t>B</a:t>
            </a:r>
            <a:r>
              <a:rPr sz="1400" b="1" dirty="0">
                <a:solidFill>
                  <a:srgbClr val="006699"/>
                </a:solidFill>
                <a:latin typeface="Arial"/>
                <a:cs typeface="Arial"/>
              </a:rPr>
              <a:t>al</a:t>
            </a:r>
            <a:r>
              <a:rPr sz="1400" b="1" spc="-10" dirty="0">
                <a:solidFill>
                  <a:srgbClr val="006699"/>
                </a:solidFill>
                <a:latin typeface="Arial"/>
                <a:cs typeface="Arial"/>
              </a:rPr>
              <a:t>d</a:t>
            </a:r>
            <a:r>
              <a:rPr sz="1400" b="1" dirty="0">
                <a:solidFill>
                  <a:srgbClr val="006699"/>
                </a:solidFill>
                <a:latin typeface="Arial"/>
                <a:cs typeface="Arial"/>
              </a:rPr>
              <a:t>in</a:t>
            </a:r>
            <a:endParaRPr sz="1400">
              <a:solidFill>
                <a:prstClr val="black"/>
              </a:solidFill>
              <a:latin typeface="Arial"/>
              <a:cs typeface="Arial"/>
            </a:endParaRPr>
          </a:p>
          <a:p>
            <a:pPr marL="90805" defTabSz="914400"/>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3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20" dirty="0">
                <a:solidFill>
                  <a:srgbClr val="006699"/>
                </a:solidFill>
                <a:latin typeface="Arial"/>
                <a:cs typeface="Arial"/>
              </a:rPr>
              <a:t> </a:t>
            </a:r>
            <a:r>
              <a:rPr sz="1400" b="1" spc="-10" dirty="0">
                <a:solidFill>
                  <a:srgbClr val="006699"/>
                </a:solidFill>
                <a:latin typeface="Arial"/>
                <a:cs typeface="Arial"/>
              </a:rPr>
              <a:t>H</a:t>
            </a:r>
            <a:r>
              <a:rPr sz="1400" b="1" dirty="0">
                <a:solidFill>
                  <a:srgbClr val="006699"/>
                </a:solidFill>
                <a:latin typeface="Arial"/>
                <a:cs typeface="Arial"/>
              </a:rPr>
              <a:t>i</a:t>
            </a:r>
            <a:r>
              <a:rPr sz="1400" b="1" spc="-10" dirty="0">
                <a:solidFill>
                  <a:srgbClr val="006699"/>
                </a:solidFill>
                <a:latin typeface="Arial"/>
                <a:cs typeface="Arial"/>
              </a:rPr>
              <a:t>g</a:t>
            </a:r>
            <a:r>
              <a:rPr sz="1400" b="1" dirty="0">
                <a:solidFill>
                  <a:srgbClr val="006699"/>
                </a:solidFill>
                <a:latin typeface="Arial"/>
                <a:cs typeface="Arial"/>
              </a:rPr>
              <a:t>h</a:t>
            </a:r>
            <a:r>
              <a:rPr sz="1400" b="1" spc="-15" dirty="0">
                <a:solidFill>
                  <a:srgbClr val="006699"/>
                </a:solidFill>
                <a:latin typeface="Arial"/>
                <a:cs typeface="Arial"/>
              </a:rPr>
              <a:t> </a:t>
            </a:r>
            <a:r>
              <a:rPr sz="1400" b="1" dirty="0">
                <a:solidFill>
                  <a:srgbClr val="006699"/>
                </a:solidFill>
                <a:latin typeface="Arial"/>
                <a:cs typeface="Arial"/>
              </a:rPr>
              <a:t>E</a:t>
            </a:r>
            <a:r>
              <a:rPr sz="1400" b="1" spc="-10" dirty="0">
                <a:solidFill>
                  <a:srgbClr val="006699"/>
                </a:solidFill>
                <a:latin typeface="Arial"/>
                <a:cs typeface="Arial"/>
              </a:rPr>
              <a:t>n</a:t>
            </a:r>
            <a:r>
              <a:rPr sz="1400" b="1" dirty="0">
                <a:solidFill>
                  <a:srgbClr val="006699"/>
                </a:solidFill>
                <a:latin typeface="Arial"/>
                <a:cs typeface="Arial"/>
              </a:rPr>
              <a:t>er</a:t>
            </a:r>
            <a:r>
              <a:rPr sz="1400" b="1" spc="-10" dirty="0">
                <a:solidFill>
                  <a:srgbClr val="006699"/>
                </a:solidFill>
                <a:latin typeface="Arial"/>
                <a:cs typeface="Arial"/>
              </a:rPr>
              <a:t>g</a:t>
            </a:r>
            <a:r>
              <a:rPr sz="1400" b="1" dirty="0">
                <a:solidFill>
                  <a:srgbClr val="006699"/>
                </a:solidFill>
                <a:latin typeface="Arial"/>
                <a:cs typeface="Arial"/>
              </a:rPr>
              <a:t>y</a:t>
            </a:r>
            <a:r>
              <a:rPr sz="1400" b="1" spc="-20" dirty="0">
                <a:solidFill>
                  <a:srgbClr val="006699"/>
                </a:solidFill>
                <a:latin typeface="Arial"/>
                <a:cs typeface="Arial"/>
              </a:rPr>
              <a:t> </a:t>
            </a:r>
            <a:r>
              <a:rPr sz="1400" b="1" dirty="0">
                <a:solidFill>
                  <a:srgbClr val="006699"/>
                </a:solidFill>
                <a:latin typeface="Arial"/>
                <a:cs typeface="Arial"/>
              </a:rPr>
              <a:t>P</a:t>
            </a:r>
            <a:r>
              <a:rPr sz="1400" b="1" spc="-10" dirty="0">
                <a:solidFill>
                  <a:srgbClr val="006699"/>
                </a:solidFill>
                <a:latin typeface="Arial"/>
                <a:cs typeface="Arial"/>
              </a:rPr>
              <a:t>h</a:t>
            </a:r>
            <a:r>
              <a:rPr sz="1400" b="1" spc="-50" dirty="0">
                <a:solidFill>
                  <a:srgbClr val="006699"/>
                </a:solidFill>
                <a:latin typeface="Arial"/>
                <a:cs typeface="Arial"/>
              </a:rPr>
              <a:t>y</a:t>
            </a:r>
            <a:r>
              <a:rPr sz="1400" b="1" dirty="0">
                <a:solidFill>
                  <a:srgbClr val="006699"/>
                </a:solidFill>
                <a:latin typeface="Arial"/>
                <a:cs typeface="Arial"/>
              </a:rPr>
              <a:t>sics</a:t>
            </a:r>
            <a:endParaRPr sz="1400">
              <a:solidFill>
                <a:prstClr val="black"/>
              </a:solidFill>
              <a:latin typeface="Arial"/>
              <a:cs typeface="Arial"/>
            </a:endParaRPr>
          </a:p>
        </p:txBody>
      </p:sp>
      <p:sp>
        <p:nvSpPr>
          <p:cNvPr id="13" name="object 13"/>
          <p:cNvSpPr/>
          <p:nvPr/>
        </p:nvSpPr>
        <p:spPr>
          <a:xfrm>
            <a:off x="130697" y="2170880"/>
            <a:ext cx="3888104" cy="307975"/>
          </a:xfrm>
          <a:custGeom>
            <a:avLst/>
            <a:gdLst/>
            <a:ahLst/>
            <a:cxnLst/>
            <a:rect l="l" t="t" r="r" b="b"/>
            <a:pathLst>
              <a:path w="3888104" h="307975">
                <a:moveTo>
                  <a:pt x="0" y="307848"/>
                </a:moveTo>
                <a:lnTo>
                  <a:pt x="3887724" y="307848"/>
                </a:lnTo>
                <a:lnTo>
                  <a:pt x="3887724" y="0"/>
                </a:lnTo>
                <a:lnTo>
                  <a:pt x="0" y="0"/>
                </a:lnTo>
                <a:lnTo>
                  <a:pt x="0" y="307848"/>
                </a:lnTo>
                <a:close/>
              </a:path>
            </a:pathLst>
          </a:custGeom>
          <a:solidFill>
            <a:srgbClr val="FFFFFF"/>
          </a:solidFill>
        </p:spPr>
        <p:txBody>
          <a:bodyPr wrap="square" lIns="0" tIns="0" rIns="0" bIns="0" rtlCol="0"/>
          <a:lstStyle/>
          <a:p>
            <a:pPr defTabSz="914400"/>
            <a:endParaRPr>
              <a:solidFill>
                <a:prstClr val="black"/>
              </a:solidFill>
            </a:endParaRPr>
          </a:p>
        </p:txBody>
      </p:sp>
      <p:sp>
        <p:nvSpPr>
          <p:cNvPr id="14" name="object 14"/>
          <p:cNvSpPr txBox="1"/>
          <p:nvPr/>
        </p:nvSpPr>
        <p:spPr>
          <a:xfrm>
            <a:off x="224536" y="2208252"/>
            <a:ext cx="3662679" cy="203835"/>
          </a:xfrm>
          <a:prstGeom prst="rect">
            <a:avLst/>
          </a:prstGeom>
        </p:spPr>
        <p:txBody>
          <a:bodyPr vert="horz" wrap="square" lIns="0" tIns="0" rIns="0" bIns="0" rtlCol="0">
            <a:spAutoFit/>
          </a:bodyPr>
          <a:lstStyle/>
          <a:p>
            <a:pPr marL="12700" defTabSz="914400"/>
            <a:r>
              <a:rPr sz="1400" b="1" spc="-10" dirty="0">
                <a:solidFill>
                  <a:srgbClr val="006699"/>
                </a:solidFill>
                <a:latin typeface="Arial"/>
                <a:cs typeface="Arial"/>
              </a:rPr>
              <a:t>D</a:t>
            </a:r>
            <a:r>
              <a:rPr sz="1400" b="1" dirty="0">
                <a:solidFill>
                  <a:srgbClr val="006699"/>
                </a:solidFill>
                <a:latin typeface="Arial"/>
                <a:cs typeface="Arial"/>
              </a:rPr>
              <a:t>z</a:t>
            </a:r>
            <a:r>
              <a:rPr sz="1400" b="1" spc="-10" dirty="0">
                <a:solidFill>
                  <a:srgbClr val="006699"/>
                </a:solidFill>
                <a:latin typeface="Arial"/>
                <a:cs typeface="Arial"/>
              </a:rPr>
              <a:t>h</a:t>
            </a:r>
            <a:r>
              <a:rPr sz="1400" b="1" dirty="0">
                <a:solidFill>
                  <a:srgbClr val="006699"/>
                </a:solidFill>
                <a:latin typeface="Arial"/>
                <a:cs typeface="Arial"/>
              </a:rPr>
              <a:t>ele</a:t>
            </a:r>
            <a:r>
              <a:rPr sz="1400" b="1" spc="-10" dirty="0">
                <a:solidFill>
                  <a:srgbClr val="006699"/>
                </a:solidFill>
                <a:latin typeface="Arial"/>
                <a:cs typeface="Arial"/>
              </a:rPr>
              <a:t>po</a:t>
            </a:r>
            <a:r>
              <a:rPr sz="1400" b="1" dirty="0">
                <a:solidFill>
                  <a:srgbClr val="006699"/>
                </a:solidFill>
                <a:latin typeface="Arial"/>
                <a:cs typeface="Arial"/>
              </a:rPr>
              <a:t>v</a:t>
            </a:r>
            <a:r>
              <a:rPr sz="1400" b="1" spc="-30" dirty="0">
                <a:solidFill>
                  <a:srgbClr val="006699"/>
                </a:solidFill>
                <a:latin typeface="Arial"/>
                <a:cs typeface="Arial"/>
              </a:rPr>
              <a:t> </a:t>
            </a:r>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4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5" dirty="0">
                <a:solidFill>
                  <a:srgbClr val="006699"/>
                </a:solidFill>
                <a:latin typeface="Arial"/>
                <a:cs typeface="Arial"/>
              </a:rPr>
              <a:t> </a:t>
            </a:r>
            <a:r>
              <a:rPr sz="1400" b="1" spc="-10" dirty="0">
                <a:solidFill>
                  <a:srgbClr val="006699"/>
                </a:solidFill>
                <a:latin typeface="Arial"/>
                <a:cs typeface="Arial"/>
              </a:rPr>
              <a:t>Nu</a:t>
            </a:r>
            <a:r>
              <a:rPr sz="1400" b="1" dirty="0">
                <a:solidFill>
                  <a:srgbClr val="006699"/>
                </a:solidFill>
                <a:latin typeface="Arial"/>
                <a:cs typeface="Arial"/>
              </a:rPr>
              <a:t>clear</a:t>
            </a:r>
            <a:r>
              <a:rPr sz="1400" b="1" spc="-30" dirty="0">
                <a:solidFill>
                  <a:srgbClr val="006699"/>
                </a:solidFill>
                <a:latin typeface="Arial"/>
                <a:cs typeface="Arial"/>
              </a:rPr>
              <a:t> </a:t>
            </a:r>
            <a:r>
              <a:rPr sz="1400" b="1" dirty="0">
                <a:solidFill>
                  <a:srgbClr val="006699"/>
                </a:solidFill>
                <a:latin typeface="Arial"/>
                <a:cs typeface="Arial"/>
              </a:rPr>
              <a:t>Pr</a:t>
            </a:r>
            <a:r>
              <a:rPr sz="1400" b="1" spc="-10" dirty="0">
                <a:solidFill>
                  <a:srgbClr val="006699"/>
                </a:solidFill>
                <a:latin typeface="Arial"/>
                <a:cs typeface="Arial"/>
              </a:rPr>
              <a:t>ob</a:t>
            </a:r>
            <a:r>
              <a:rPr sz="1400" b="1" dirty="0">
                <a:solidFill>
                  <a:srgbClr val="006699"/>
                </a:solidFill>
                <a:latin typeface="Arial"/>
                <a:cs typeface="Arial"/>
              </a:rPr>
              <a:t>lems</a:t>
            </a:r>
            <a:endParaRPr sz="1400" dirty="0">
              <a:solidFill>
                <a:prstClr val="black"/>
              </a:solidFill>
              <a:latin typeface="Arial"/>
              <a:cs typeface="Arial"/>
            </a:endParaRPr>
          </a:p>
        </p:txBody>
      </p:sp>
      <p:sp>
        <p:nvSpPr>
          <p:cNvPr id="15" name="object 15"/>
          <p:cNvSpPr txBox="1"/>
          <p:nvPr/>
        </p:nvSpPr>
        <p:spPr>
          <a:xfrm>
            <a:off x="8316468" y="2019300"/>
            <a:ext cx="3395979" cy="523240"/>
          </a:xfrm>
          <a:prstGeom prst="rect">
            <a:avLst/>
          </a:prstGeom>
          <a:solidFill>
            <a:srgbClr val="FFFFFF"/>
          </a:solidFill>
        </p:spPr>
        <p:txBody>
          <a:bodyPr vert="horz" wrap="square" lIns="0" tIns="0" rIns="0" bIns="0" rtlCol="0">
            <a:spAutoFit/>
          </a:bodyPr>
          <a:lstStyle/>
          <a:p>
            <a:pPr marL="92710" defTabSz="914400"/>
            <a:r>
              <a:rPr sz="1400" b="1" spc="-10" dirty="0">
                <a:solidFill>
                  <a:srgbClr val="006699"/>
                </a:solidFill>
                <a:latin typeface="Arial"/>
                <a:cs typeface="Arial"/>
              </a:rPr>
              <a:t>Bogo</a:t>
            </a:r>
            <a:r>
              <a:rPr sz="1400" b="1" dirty="0">
                <a:solidFill>
                  <a:srgbClr val="006699"/>
                </a:solidFill>
                <a:latin typeface="Arial"/>
                <a:cs typeface="Arial"/>
              </a:rPr>
              <a:t>li</a:t>
            </a:r>
            <a:r>
              <a:rPr sz="1400" b="1" spc="-10" dirty="0">
                <a:solidFill>
                  <a:srgbClr val="006699"/>
                </a:solidFill>
                <a:latin typeface="Arial"/>
                <a:cs typeface="Arial"/>
              </a:rPr>
              <a:t>ubo</a:t>
            </a:r>
            <a:r>
              <a:rPr sz="1400" b="1" dirty="0">
                <a:solidFill>
                  <a:srgbClr val="006699"/>
                </a:solidFill>
                <a:latin typeface="Arial"/>
                <a:cs typeface="Arial"/>
              </a:rPr>
              <a:t>v</a:t>
            </a:r>
            <a:endParaRPr sz="1400" dirty="0">
              <a:solidFill>
                <a:prstClr val="black"/>
              </a:solidFill>
              <a:latin typeface="Arial"/>
              <a:cs typeface="Arial"/>
            </a:endParaRPr>
          </a:p>
          <a:p>
            <a:pPr marL="92710" defTabSz="914400"/>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3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20" dirty="0">
                <a:solidFill>
                  <a:srgbClr val="006699"/>
                </a:solidFill>
                <a:latin typeface="Arial"/>
                <a:cs typeface="Arial"/>
              </a:rPr>
              <a:t> </a:t>
            </a:r>
            <a:r>
              <a:rPr sz="1400" b="1" spc="-10" dirty="0">
                <a:solidFill>
                  <a:srgbClr val="006699"/>
                </a:solidFill>
                <a:latin typeface="Arial"/>
                <a:cs typeface="Arial"/>
              </a:rPr>
              <a:t>Th</a:t>
            </a:r>
            <a:r>
              <a:rPr sz="1400" b="1" dirty="0">
                <a:solidFill>
                  <a:srgbClr val="006699"/>
                </a:solidFill>
                <a:latin typeface="Arial"/>
                <a:cs typeface="Arial"/>
              </a:rPr>
              <a:t>e</a:t>
            </a:r>
            <a:r>
              <a:rPr sz="1400" b="1" spc="-10" dirty="0">
                <a:solidFill>
                  <a:srgbClr val="006699"/>
                </a:solidFill>
                <a:latin typeface="Arial"/>
                <a:cs typeface="Arial"/>
              </a:rPr>
              <a:t>o</a:t>
            </a:r>
            <a:r>
              <a:rPr sz="1400" b="1" dirty="0">
                <a:solidFill>
                  <a:srgbClr val="006699"/>
                </a:solidFill>
                <a:latin typeface="Arial"/>
                <a:cs typeface="Arial"/>
              </a:rPr>
              <a:t>retical</a:t>
            </a:r>
            <a:r>
              <a:rPr sz="1400" b="1" spc="-50" dirty="0">
                <a:solidFill>
                  <a:srgbClr val="006699"/>
                </a:solidFill>
                <a:latin typeface="Arial"/>
                <a:cs typeface="Arial"/>
              </a:rPr>
              <a:t> </a:t>
            </a:r>
            <a:r>
              <a:rPr sz="1400" b="1" dirty="0">
                <a:solidFill>
                  <a:srgbClr val="006699"/>
                </a:solidFill>
                <a:latin typeface="Arial"/>
                <a:cs typeface="Arial"/>
              </a:rPr>
              <a:t>P</a:t>
            </a:r>
            <a:r>
              <a:rPr sz="1400" b="1" spc="-10" dirty="0">
                <a:solidFill>
                  <a:srgbClr val="006699"/>
                </a:solidFill>
                <a:latin typeface="Arial"/>
                <a:cs typeface="Arial"/>
              </a:rPr>
              <a:t>h</a:t>
            </a:r>
            <a:r>
              <a:rPr sz="1400" b="1" spc="-50" dirty="0">
                <a:solidFill>
                  <a:srgbClr val="006699"/>
                </a:solidFill>
                <a:latin typeface="Arial"/>
                <a:cs typeface="Arial"/>
              </a:rPr>
              <a:t>y</a:t>
            </a:r>
            <a:r>
              <a:rPr sz="1400" b="1" dirty="0">
                <a:solidFill>
                  <a:srgbClr val="006699"/>
                </a:solidFill>
                <a:latin typeface="Arial"/>
                <a:cs typeface="Arial"/>
              </a:rPr>
              <a:t>sics</a:t>
            </a:r>
            <a:endParaRPr sz="1400" dirty="0">
              <a:solidFill>
                <a:prstClr val="black"/>
              </a:solidFill>
              <a:latin typeface="Arial"/>
              <a:cs typeface="Arial"/>
            </a:endParaRPr>
          </a:p>
        </p:txBody>
      </p:sp>
      <p:sp>
        <p:nvSpPr>
          <p:cNvPr id="16" name="object 16"/>
          <p:cNvSpPr txBox="1"/>
          <p:nvPr/>
        </p:nvSpPr>
        <p:spPr>
          <a:xfrm>
            <a:off x="4145062" y="6423560"/>
            <a:ext cx="3337560" cy="307975"/>
          </a:xfrm>
          <a:prstGeom prst="rect">
            <a:avLst/>
          </a:prstGeom>
          <a:solidFill>
            <a:srgbClr val="FFFFFF"/>
          </a:solidFill>
        </p:spPr>
        <p:txBody>
          <a:bodyPr vert="horz" wrap="square" lIns="0" tIns="0" rIns="0" bIns="0" rtlCol="0">
            <a:spAutoFit/>
          </a:bodyPr>
          <a:lstStyle/>
          <a:p>
            <a:pPr marL="92075" defTabSz="914400"/>
            <a:r>
              <a:rPr sz="1400" b="1" spc="-10" dirty="0">
                <a:solidFill>
                  <a:srgbClr val="006699"/>
                </a:solidFill>
                <a:latin typeface="Arial"/>
                <a:cs typeface="Arial"/>
              </a:rPr>
              <a:t>F</a:t>
            </a:r>
            <a:r>
              <a:rPr sz="1400" b="1" dirty="0">
                <a:solidFill>
                  <a:srgbClr val="006699"/>
                </a:solidFill>
                <a:latin typeface="Arial"/>
                <a:cs typeface="Arial"/>
              </a:rPr>
              <a:t>ra</a:t>
            </a:r>
            <a:r>
              <a:rPr sz="1400" b="1" spc="-10" dirty="0">
                <a:solidFill>
                  <a:srgbClr val="006699"/>
                </a:solidFill>
                <a:latin typeface="Arial"/>
                <a:cs typeface="Arial"/>
              </a:rPr>
              <a:t>n</a:t>
            </a:r>
            <a:r>
              <a:rPr sz="1400" b="1" dirty="0">
                <a:solidFill>
                  <a:srgbClr val="006699"/>
                </a:solidFill>
                <a:latin typeface="Arial"/>
                <a:cs typeface="Arial"/>
              </a:rPr>
              <a:t>k</a:t>
            </a:r>
            <a:r>
              <a:rPr sz="1400" b="1" spc="-20" dirty="0">
                <a:solidFill>
                  <a:srgbClr val="006699"/>
                </a:solidFill>
                <a:latin typeface="Arial"/>
                <a:cs typeface="Arial"/>
              </a:rPr>
              <a:t> </a:t>
            </a:r>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3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20" dirty="0">
                <a:solidFill>
                  <a:srgbClr val="006699"/>
                </a:solidFill>
                <a:latin typeface="Arial"/>
                <a:cs typeface="Arial"/>
              </a:rPr>
              <a:t> </a:t>
            </a:r>
            <a:r>
              <a:rPr sz="1400" b="1" spc="-10" dirty="0">
                <a:solidFill>
                  <a:srgbClr val="006699"/>
                </a:solidFill>
                <a:latin typeface="Arial"/>
                <a:cs typeface="Arial"/>
              </a:rPr>
              <a:t>N</a:t>
            </a:r>
            <a:r>
              <a:rPr sz="1400" b="1" dirty="0">
                <a:solidFill>
                  <a:srgbClr val="006699"/>
                </a:solidFill>
                <a:latin typeface="Arial"/>
                <a:cs typeface="Arial"/>
              </a:rPr>
              <a:t>e</a:t>
            </a:r>
            <a:r>
              <a:rPr sz="1400" b="1" spc="-10" dirty="0">
                <a:solidFill>
                  <a:srgbClr val="006699"/>
                </a:solidFill>
                <a:latin typeface="Arial"/>
                <a:cs typeface="Arial"/>
              </a:rPr>
              <a:t>u</a:t>
            </a:r>
            <a:r>
              <a:rPr sz="1400" b="1" dirty="0">
                <a:solidFill>
                  <a:srgbClr val="006699"/>
                </a:solidFill>
                <a:latin typeface="Arial"/>
                <a:cs typeface="Arial"/>
              </a:rPr>
              <a:t>tr</a:t>
            </a:r>
            <a:r>
              <a:rPr sz="1400" b="1" spc="-10" dirty="0">
                <a:solidFill>
                  <a:srgbClr val="006699"/>
                </a:solidFill>
                <a:latin typeface="Arial"/>
                <a:cs typeface="Arial"/>
              </a:rPr>
              <a:t>o</a:t>
            </a:r>
            <a:r>
              <a:rPr sz="1400" b="1" dirty="0">
                <a:solidFill>
                  <a:srgbClr val="006699"/>
                </a:solidFill>
                <a:latin typeface="Arial"/>
                <a:cs typeface="Arial"/>
              </a:rPr>
              <a:t>n</a:t>
            </a:r>
            <a:r>
              <a:rPr sz="1400" b="1" spc="-25" dirty="0">
                <a:solidFill>
                  <a:srgbClr val="006699"/>
                </a:solidFill>
                <a:latin typeface="Arial"/>
                <a:cs typeface="Arial"/>
              </a:rPr>
              <a:t> </a:t>
            </a:r>
            <a:r>
              <a:rPr sz="1400" b="1" dirty="0">
                <a:solidFill>
                  <a:srgbClr val="006699"/>
                </a:solidFill>
                <a:latin typeface="Arial"/>
                <a:cs typeface="Arial"/>
              </a:rPr>
              <a:t>P</a:t>
            </a:r>
            <a:r>
              <a:rPr sz="1400" b="1" spc="-10" dirty="0">
                <a:solidFill>
                  <a:srgbClr val="006699"/>
                </a:solidFill>
                <a:latin typeface="Arial"/>
                <a:cs typeface="Arial"/>
              </a:rPr>
              <a:t>h</a:t>
            </a:r>
            <a:r>
              <a:rPr sz="1400" b="1" spc="-50" dirty="0">
                <a:solidFill>
                  <a:srgbClr val="006699"/>
                </a:solidFill>
                <a:latin typeface="Arial"/>
                <a:cs typeface="Arial"/>
              </a:rPr>
              <a:t>y</a:t>
            </a:r>
            <a:r>
              <a:rPr sz="1400" b="1" dirty="0">
                <a:solidFill>
                  <a:srgbClr val="006699"/>
                </a:solidFill>
                <a:latin typeface="Arial"/>
                <a:cs typeface="Arial"/>
              </a:rPr>
              <a:t>sics</a:t>
            </a:r>
            <a:endParaRPr sz="1400" dirty="0">
              <a:solidFill>
                <a:prstClr val="black"/>
              </a:solidFill>
              <a:latin typeface="Arial"/>
              <a:cs typeface="Arial"/>
            </a:endParaRPr>
          </a:p>
        </p:txBody>
      </p:sp>
      <p:sp>
        <p:nvSpPr>
          <p:cNvPr id="17" name="object 17"/>
          <p:cNvSpPr/>
          <p:nvPr/>
        </p:nvSpPr>
        <p:spPr>
          <a:xfrm>
            <a:off x="166677" y="6216142"/>
            <a:ext cx="3075940" cy="524510"/>
          </a:xfrm>
          <a:custGeom>
            <a:avLst/>
            <a:gdLst/>
            <a:ahLst/>
            <a:cxnLst/>
            <a:rect l="l" t="t" r="r" b="b"/>
            <a:pathLst>
              <a:path w="3075940" h="524509">
                <a:moveTo>
                  <a:pt x="0" y="524255"/>
                </a:moveTo>
                <a:lnTo>
                  <a:pt x="3075431" y="524255"/>
                </a:lnTo>
                <a:lnTo>
                  <a:pt x="3075431" y="0"/>
                </a:lnTo>
                <a:lnTo>
                  <a:pt x="0" y="0"/>
                </a:lnTo>
                <a:lnTo>
                  <a:pt x="0" y="524255"/>
                </a:lnTo>
                <a:close/>
              </a:path>
            </a:pathLst>
          </a:custGeom>
          <a:solidFill>
            <a:srgbClr val="FFFFFF"/>
          </a:solidFill>
        </p:spPr>
        <p:txBody>
          <a:bodyPr wrap="square" lIns="0" tIns="0" rIns="0" bIns="0" rtlCol="0"/>
          <a:lstStyle/>
          <a:p>
            <a:pPr defTabSz="914400"/>
            <a:endParaRPr>
              <a:solidFill>
                <a:prstClr val="black"/>
              </a:solidFill>
            </a:endParaRPr>
          </a:p>
        </p:txBody>
      </p:sp>
      <p:sp>
        <p:nvSpPr>
          <p:cNvPr id="18" name="object 18"/>
          <p:cNvSpPr txBox="1"/>
          <p:nvPr/>
        </p:nvSpPr>
        <p:spPr>
          <a:xfrm>
            <a:off x="271626" y="6262548"/>
            <a:ext cx="2816860" cy="417195"/>
          </a:xfrm>
          <a:prstGeom prst="rect">
            <a:avLst/>
          </a:prstGeom>
        </p:spPr>
        <p:txBody>
          <a:bodyPr vert="horz" wrap="square" lIns="0" tIns="0" rIns="0" bIns="0" rtlCol="0">
            <a:spAutoFit/>
          </a:bodyPr>
          <a:lstStyle/>
          <a:p>
            <a:pPr marL="12700" defTabSz="914400"/>
            <a:r>
              <a:rPr sz="1400" b="1" spc="-10" dirty="0">
                <a:solidFill>
                  <a:srgbClr val="006699"/>
                </a:solidFill>
                <a:latin typeface="Arial"/>
                <a:cs typeface="Arial"/>
              </a:rPr>
              <a:t>F</a:t>
            </a:r>
            <a:r>
              <a:rPr sz="1400" b="1" dirty="0">
                <a:solidFill>
                  <a:srgbClr val="006699"/>
                </a:solidFill>
                <a:latin typeface="Arial"/>
                <a:cs typeface="Arial"/>
              </a:rPr>
              <a:t>ler</a:t>
            </a:r>
            <a:r>
              <a:rPr sz="1400" b="1" spc="-10" dirty="0">
                <a:solidFill>
                  <a:srgbClr val="006699"/>
                </a:solidFill>
                <a:latin typeface="Arial"/>
                <a:cs typeface="Arial"/>
              </a:rPr>
              <a:t>o</a:t>
            </a:r>
            <a:r>
              <a:rPr sz="1400" b="1" dirty="0">
                <a:solidFill>
                  <a:srgbClr val="006699"/>
                </a:solidFill>
                <a:latin typeface="Arial"/>
                <a:cs typeface="Arial"/>
              </a:rPr>
              <a:t>v</a:t>
            </a:r>
            <a:endParaRPr sz="1400" dirty="0">
              <a:solidFill>
                <a:prstClr val="black"/>
              </a:solidFill>
              <a:latin typeface="Arial"/>
              <a:cs typeface="Arial"/>
            </a:endParaRPr>
          </a:p>
          <a:p>
            <a:pPr marL="12700" defTabSz="914400"/>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3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20" dirty="0">
                <a:solidFill>
                  <a:srgbClr val="006699"/>
                </a:solidFill>
                <a:latin typeface="Arial"/>
                <a:cs typeface="Arial"/>
              </a:rPr>
              <a:t> </a:t>
            </a:r>
            <a:r>
              <a:rPr sz="1400" b="1" spc="-10" dirty="0">
                <a:solidFill>
                  <a:srgbClr val="006699"/>
                </a:solidFill>
                <a:latin typeface="Arial"/>
                <a:cs typeface="Arial"/>
              </a:rPr>
              <a:t>Nu</a:t>
            </a:r>
            <a:r>
              <a:rPr sz="1400" b="1" dirty="0">
                <a:solidFill>
                  <a:srgbClr val="006699"/>
                </a:solidFill>
                <a:latin typeface="Arial"/>
                <a:cs typeface="Arial"/>
              </a:rPr>
              <a:t>clear </a:t>
            </a:r>
            <a:r>
              <a:rPr sz="1400" b="1" spc="-10" dirty="0">
                <a:solidFill>
                  <a:srgbClr val="006699"/>
                </a:solidFill>
                <a:latin typeface="Arial"/>
                <a:cs typeface="Arial"/>
              </a:rPr>
              <a:t> R</a:t>
            </a:r>
            <a:r>
              <a:rPr sz="1400" b="1" dirty="0">
                <a:solidFill>
                  <a:srgbClr val="006699"/>
                </a:solidFill>
                <a:latin typeface="Arial"/>
                <a:cs typeface="Arial"/>
              </a:rPr>
              <a:t>eacti</a:t>
            </a:r>
            <a:r>
              <a:rPr sz="1400" b="1" spc="-10" dirty="0">
                <a:solidFill>
                  <a:srgbClr val="006699"/>
                </a:solidFill>
                <a:latin typeface="Arial"/>
                <a:cs typeface="Arial"/>
              </a:rPr>
              <a:t>on</a:t>
            </a:r>
            <a:r>
              <a:rPr sz="1400" b="1" dirty="0">
                <a:solidFill>
                  <a:srgbClr val="006699"/>
                </a:solidFill>
                <a:latin typeface="Arial"/>
                <a:cs typeface="Arial"/>
              </a:rPr>
              <a:t>s</a:t>
            </a:r>
            <a:endParaRPr sz="1400" dirty="0">
              <a:solidFill>
                <a:prstClr val="black"/>
              </a:solidFill>
              <a:latin typeface="Arial"/>
              <a:cs typeface="Arial"/>
            </a:endParaRPr>
          </a:p>
        </p:txBody>
      </p:sp>
      <p:sp>
        <p:nvSpPr>
          <p:cNvPr id="19" name="object 19"/>
          <p:cNvSpPr/>
          <p:nvPr/>
        </p:nvSpPr>
        <p:spPr>
          <a:xfrm>
            <a:off x="8338965" y="4457708"/>
            <a:ext cx="3528060" cy="307975"/>
          </a:xfrm>
          <a:custGeom>
            <a:avLst/>
            <a:gdLst/>
            <a:ahLst/>
            <a:cxnLst/>
            <a:rect l="l" t="t" r="r" b="b"/>
            <a:pathLst>
              <a:path w="3528059" h="307975">
                <a:moveTo>
                  <a:pt x="0" y="307848"/>
                </a:moveTo>
                <a:lnTo>
                  <a:pt x="3528060" y="307848"/>
                </a:lnTo>
                <a:lnTo>
                  <a:pt x="3528060" y="0"/>
                </a:lnTo>
                <a:lnTo>
                  <a:pt x="0" y="0"/>
                </a:lnTo>
                <a:lnTo>
                  <a:pt x="0" y="307848"/>
                </a:lnTo>
                <a:close/>
              </a:path>
            </a:pathLst>
          </a:custGeom>
          <a:solidFill>
            <a:srgbClr val="FFFFFF"/>
          </a:solidFill>
        </p:spPr>
        <p:txBody>
          <a:bodyPr wrap="square" lIns="0" tIns="0" rIns="0" bIns="0" rtlCol="0"/>
          <a:lstStyle/>
          <a:p>
            <a:pPr defTabSz="914400"/>
            <a:endParaRPr>
              <a:solidFill>
                <a:prstClr val="black"/>
              </a:solidFill>
            </a:endParaRPr>
          </a:p>
        </p:txBody>
      </p:sp>
      <p:sp>
        <p:nvSpPr>
          <p:cNvPr id="20" name="object 20"/>
          <p:cNvSpPr txBox="1"/>
          <p:nvPr/>
        </p:nvSpPr>
        <p:spPr>
          <a:xfrm>
            <a:off x="8377283" y="4516286"/>
            <a:ext cx="3369945" cy="203835"/>
          </a:xfrm>
          <a:prstGeom prst="rect">
            <a:avLst/>
          </a:prstGeom>
        </p:spPr>
        <p:txBody>
          <a:bodyPr vert="horz" wrap="square" lIns="0" tIns="0" rIns="0" bIns="0" rtlCol="0">
            <a:spAutoFit/>
          </a:bodyPr>
          <a:lstStyle/>
          <a:p>
            <a:pPr marL="12700" defTabSz="914400"/>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3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20" dirty="0">
                <a:solidFill>
                  <a:srgbClr val="006699"/>
                </a:solidFill>
                <a:latin typeface="Arial"/>
                <a:cs typeface="Arial"/>
              </a:rPr>
              <a:t> </a:t>
            </a:r>
            <a:r>
              <a:rPr sz="1400" b="1" dirty="0">
                <a:solidFill>
                  <a:srgbClr val="006699"/>
                </a:solidFill>
                <a:latin typeface="Arial"/>
                <a:cs typeface="Arial"/>
              </a:rPr>
              <a:t>I</a:t>
            </a:r>
            <a:r>
              <a:rPr sz="1400" b="1" spc="-10" dirty="0">
                <a:solidFill>
                  <a:srgbClr val="006699"/>
                </a:solidFill>
                <a:latin typeface="Arial"/>
                <a:cs typeface="Arial"/>
              </a:rPr>
              <a:t>n</a:t>
            </a:r>
            <a:r>
              <a:rPr sz="1400" b="1" dirty="0">
                <a:solidFill>
                  <a:srgbClr val="006699"/>
                </a:solidFill>
                <a:latin typeface="Arial"/>
                <a:cs typeface="Arial"/>
              </a:rPr>
              <a:t>f</a:t>
            </a:r>
            <a:r>
              <a:rPr sz="1400" b="1" spc="-10" dirty="0">
                <a:solidFill>
                  <a:srgbClr val="006699"/>
                </a:solidFill>
                <a:latin typeface="Arial"/>
                <a:cs typeface="Arial"/>
              </a:rPr>
              <a:t>o</a:t>
            </a:r>
            <a:r>
              <a:rPr sz="1400" b="1" dirty="0">
                <a:solidFill>
                  <a:srgbClr val="006699"/>
                </a:solidFill>
                <a:latin typeface="Arial"/>
                <a:cs typeface="Arial"/>
              </a:rPr>
              <a:t>rmati</a:t>
            </a:r>
            <a:r>
              <a:rPr sz="1400" b="1" spc="-10" dirty="0">
                <a:solidFill>
                  <a:srgbClr val="006699"/>
                </a:solidFill>
                <a:latin typeface="Arial"/>
                <a:cs typeface="Arial"/>
              </a:rPr>
              <a:t>o</a:t>
            </a:r>
            <a:r>
              <a:rPr sz="1400" b="1" dirty="0">
                <a:solidFill>
                  <a:srgbClr val="006699"/>
                </a:solidFill>
                <a:latin typeface="Arial"/>
                <a:cs typeface="Arial"/>
              </a:rPr>
              <a:t>n</a:t>
            </a:r>
            <a:r>
              <a:rPr sz="1400" b="1" spc="-50" dirty="0">
                <a:solidFill>
                  <a:srgbClr val="006699"/>
                </a:solidFill>
                <a:latin typeface="Arial"/>
                <a:cs typeface="Arial"/>
              </a:rPr>
              <a:t> </a:t>
            </a:r>
            <a:r>
              <a:rPr sz="1400" b="1" spc="-114" dirty="0">
                <a:solidFill>
                  <a:srgbClr val="006699"/>
                </a:solidFill>
                <a:latin typeface="Arial"/>
                <a:cs typeface="Arial"/>
              </a:rPr>
              <a:t>T</a:t>
            </a:r>
            <a:r>
              <a:rPr sz="1400" b="1" dirty="0">
                <a:solidFill>
                  <a:srgbClr val="006699"/>
                </a:solidFill>
                <a:latin typeface="Arial"/>
                <a:cs typeface="Arial"/>
              </a:rPr>
              <a:t>ec</a:t>
            </a:r>
            <a:r>
              <a:rPr sz="1400" b="1" spc="-10" dirty="0">
                <a:solidFill>
                  <a:srgbClr val="006699"/>
                </a:solidFill>
                <a:latin typeface="Arial"/>
                <a:cs typeface="Arial"/>
              </a:rPr>
              <a:t>hno</a:t>
            </a:r>
            <a:r>
              <a:rPr sz="1400" b="1" dirty="0">
                <a:solidFill>
                  <a:srgbClr val="006699"/>
                </a:solidFill>
                <a:latin typeface="Arial"/>
                <a:cs typeface="Arial"/>
              </a:rPr>
              <a:t>l</a:t>
            </a:r>
            <a:r>
              <a:rPr sz="1400" b="1" spc="-10" dirty="0">
                <a:solidFill>
                  <a:srgbClr val="006699"/>
                </a:solidFill>
                <a:latin typeface="Arial"/>
                <a:cs typeface="Arial"/>
              </a:rPr>
              <a:t>og</a:t>
            </a:r>
            <a:r>
              <a:rPr sz="1400" b="1" dirty="0">
                <a:solidFill>
                  <a:srgbClr val="006699"/>
                </a:solidFill>
                <a:latin typeface="Arial"/>
                <a:cs typeface="Arial"/>
              </a:rPr>
              <a:t>i</a:t>
            </a:r>
            <a:r>
              <a:rPr sz="1400" b="1" spc="-15" dirty="0">
                <a:solidFill>
                  <a:srgbClr val="006699"/>
                </a:solidFill>
                <a:latin typeface="Arial"/>
                <a:cs typeface="Arial"/>
              </a:rPr>
              <a:t>e</a:t>
            </a:r>
            <a:r>
              <a:rPr sz="1400" b="1" dirty="0">
                <a:solidFill>
                  <a:srgbClr val="006699"/>
                </a:solidFill>
                <a:latin typeface="Arial"/>
                <a:cs typeface="Arial"/>
              </a:rPr>
              <a:t>s</a:t>
            </a:r>
            <a:endParaRPr sz="1400" dirty="0">
              <a:solidFill>
                <a:prstClr val="black"/>
              </a:solidFill>
              <a:latin typeface="Arial"/>
              <a:cs typeface="Arial"/>
            </a:endParaRPr>
          </a:p>
        </p:txBody>
      </p:sp>
      <p:sp>
        <p:nvSpPr>
          <p:cNvPr id="24" name="object 24"/>
          <p:cNvSpPr txBox="1">
            <a:spLocks noGrp="1"/>
          </p:cNvSpPr>
          <p:nvPr>
            <p:ph type="sldNum" sz="quarter" idx="7"/>
          </p:nvPr>
        </p:nvSpPr>
        <p:spPr>
          <a:prstGeom prst="rect">
            <a:avLst/>
          </a:prstGeom>
        </p:spPr>
        <p:txBody>
          <a:bodyPr vert="horz" wrap="square" lIns="0" tIns="0" rIns="0" bIns="0" rtlCol="0">
            <a:spAutoFit/>
          </a:bodyPr>
          <a:lstStyle/>
          <a:p>
            <a:pPr marL="25400"/>
            <a:fld id="{81D60167-4931-47E6-BA6A-407CBD079E47}" type="slidenum">
              <a:rPr dirty="0">
                <a:solidFill>
                  <a:prstClr val="white"/>
                </a:solidFill>
              </a:rPr>
              <a:pPr marL="25400"/>
              <a:t>57</a:t>
            </a:fld>
            <a:endParaRPr dirty="0">
              <a:solidFill>
                <a:prstClr val="white"/>
              </a:solidFill>
            </a:endParaRPr>
          </a:p>
        </p:txBody>
      </p:sp>
      <p:pic>
        <p:nvPicPr>
          <p:cNvPr id="1026" name="Picture 2" descr="Картинки по запросу &quot;ОИЯИ лаборатория радиационной биологии&quot;"/>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8214298" y="4777492"/>
            <a:ext cx="3581543" cy="1790772"/>
          </a:xfrm>
          <a:prstGeom prst="rect">
            <a:avLst/>
          </a:prstGeom>
          <a:noFill/>
          <a:extLst>
            <a:ext uri="{909E8E84-426E-40DD-AFC4-6F175D3DCCD1}">
              <a14:hiddenFill xmlns:a14="http://schemas.microsoft.com/office/drawing/2010/main">
                <a:solidFill>
                  <a:srgbClr val="FFFFFF"/>
                </a:solidFill>
              </a14:hiddenFill>
            </a:ext>
          </a:extLst>
        </p:spPr>
      </p:pic>
      <p:sp>
        <p:nvSpPr>
          <p:cNvPr id="21" name="object 21"/>
          <p:cNvSpPr/>
          <p:nvPr/>
        </p:nvSpPr>
        <p:spPr>
          <a:xfrm>
            <a:off x="8350722" y="6351331"/>
            <a:ext cx="2993735" cy="276328"/>
          </a:xfrm>
          <a:custGeom>
            <a:avLst/>
            <a:gdLst/>
            <a:ahLst/>
            <a:cxnLst/>
            <a:rect l="l" t="t" r="r" b="b"/>
            <a:pathLst>
              <a:path w="3001009" h="307975">
                <a:moveTo>
                  <a:pt x="0" y="307848"/>
                </a:moveTo>
                <a:lnTo>
                  <a:pt x="3000755" y="307848"/>
                </a:lnTo>
                <a:lnTo>
                  <a:pt x="3000755" y="0"/>
                </a:lnTo>
                <a:lnTo>
                  <a:pt x="0" y="0"/>
                </a:lnTo>
                <a:lnTo>
                  <a:pt x="0" y="307848"/>
                </a:lnTo>
                <a:close/>
              </a:path>
            </a:pathLst>
          </a:custGeom>
          <a:solidFill>
            <a:srgbClr val="FFFFFF"/>
          </a:solidFill>
        </p:spPr>
        <p:txBody>
          <a:bodyPr wrap="square" lIns="0" tIns="0" rIns="0" bIns="0" rtlCol="0"/>
          <a:lstStyle/>
          <a:p>
            <a:pPr defTabSz="914400"/>
            <a:endParaRPr>
              <a:solidFill>
                <a:prstClr val="black"/>
              </a:solidFill>
            </a:endParaRPr>
          </a:p>
        </p:txBody>
      </p:sp>
      <p:sp>
        <p:nvSpPr>
          <p:cNvPr id="22" name="object 22"/>
          <p:cNvSpPr txBox="1"/>
          <p:nvPr/>
        </p:nvSpPr>
        <p:spPr>
          <a:xfrm>
            <a:off x="8540778" y="6394380"/>
            <a:ext cx="2723515" cy="203835"/>
          </a:xfrm>
          <a:prstGeom prst="rect">
            <a:avLst/>
          </a:prstGeom>
        </p:spPr>
        <p:txBody>
          <a:bodyPr vert="horz" wrap="square" lIns="0" tIns="0" rIns="0" bIns="0" rtlCol="0">
            <a:spAutoFit/>
          </a:bodyPr>
          <a:lstStyle/>
          <a:p>
            <a:pPr marL="12700" defTabSz="914400"/>
            <a:r>
              <a:rPr sz="1400" b="1" spc="-10" dirty="0">
                <a:solidFill>
                  <a:srgbClr val="006699"/>
                </a:solidFill>
                <a:latin typeface="Arial"/>
                <a:cs typeface="Arial"/>
              </a:rPr>
              <a:t>L</a:t>
            </a:r>
            <a:r>
              <a:rPr sz="1400" b="1" dirty="0">
                <a:solidFill>
                  <a:srgbClr val="006699"/>
                </a:solidFill>
                <a:latin typeface="Arial"/>
                <a:cs typeface="Arial"/>
              </a:rPr>
              <a:t>a</a:t>
            </a:r>
            <a:r>
              <a:rPr sz="1400" b="1" spc="-10" dirty="0">
                <a:solidFill>
                  <a:srgbClr val="006699"/>
                </a:solidFill>
                <a:latin typeface="Arial"/>
                <a:cs typeface="Arial"/>
              </a:rPr>
              <a:t>bo</a:t>
            </a:r>
            <a:r>
              <a:rPr sz="1400" b="1" dirty="0">
                <a:solidFill>
                  <a:srgbClr val="006699"/>
                </a:solidFill>
                <a:latin typeface="Arial"/>
                <a:cs typeface="Arial"/>
              </a:rPr>
              <a:t>rat</a:t>
            </a:r>
            <a:r>
              <a:rPr sz="1400" b="1" spc="-10" dirty="0">
                <a:solidFill>
                  <a:srgbClr val="006699"/>
                </a:solidFill>
                <a:latin typeface="Arial"/>
                <a:cs typeface="Arial"/>
              </a:rPr>
              <a:t>o</a:t>
            </a:r>
            <a:r>
              <a:rPr sz="1400" b="1" dirty="0">
                <a:solidFill>
                  <a:srgbClr val="006699"/>
                </a:solidFill>
                <a:latin typeface="Arial"/>
                <a:cs typeface="Arial"/>
              </a:rPr>
              <a:t>ry</a:t>
            </a:r>
            <a:r>
              <a:rPr sz="1400" b="1" spc="-35" dirty="0">
                <a:solidFill>
                  <a:srgbClr val="006699"/>
                </a:solidFill>
                <a:latin typeface="Arial"/>
                <a:cs typeface="Arial"/>
              </a:rPr>
              <a:t> </a:t>
            </a:r>
            <a:r>
              <a:rPr sz="1400" b="1" spc="-10" dirty="0">
                <a:solidFill>
                  <a:srgbClr val="006699"/>
                </a:solidFill>
                <a:latin typeface="Arial"/>
                <a:cs typeface="Arial"/>
              </a:rPr>
              <a:t>o</a:t>
            </a:r>
            <a:r>
              <a:rPr sz="1400" b="1" dirty="0">
                <a:solidFill>
                  <a:srgbClr val="006699"/>
                </a:solidFill>
                <a:latin typeface="Arial"/>
                <a:cs typeface="Arial"/>
              </a:rPr>
              <a:t>f</a:t>
            </a:r>
            <a:r>
              <a:rPr sz="1400" b="1" spc="-20" dirty="0">
                <a:solidFill>
                  <a:srgbClr val="006699"/>
                </a:solidFill>
                <a:latin typeface="Arial"/>
                <a:cs typeface="Arial"/>
              </a:rPr>
              <a:t> </a:t>
            </a:r>
            <a:r>
              <a:rPr sz="1400" b="1" spc="-10" dirty="0">
                <a:solidFill>
                  <a:srgbClr val="006699"/>
                </a:solidFill>
                <a:latin typeface="Arial"/>
                <a:cs typeface="Arial"/>
              </a:rPr>
              <a:t>R</a:t>
            </a:r>
            <a:r>
              <a:rPr sz="1400" b="1" dirty="0">
                <a:solidFill>
                  <a:srgbClr val="006699"/>
                </a:solidFill>
                <a:latin typeface="Arial"/>
                <a:cs typeface="Arial"/>
              </a:rPr>
              <a:t>a</a:t>
            </a:r>
            <a:r>
              <a:rPr sz="1400" b="1" spc="-10" dirty="0">
                <a:solidFill>
                  <a:srgbClr val="006699"/>
                </a:solidFill>
                <a:latin typeface="Arial"/>
                <a:cs typeface="Arial"/>
              </a:rPr>
              <a:t>d</a:t>
            </a:r>
            <a:r>
              <a:rPr sz="1400" b="1" dirty="0">
                <a:solidFill>
                  <a:srgbClr val="006699"/>
                </a:solidFill>
                <a:latin typeface="Arial"/>
                <a:cs typeface="Arial"/>
              </a:rPr>
              <a:t>iati</a:t>
            </a:r>
            <a:r>
              <a:rPr sz="1400" b="1" spc="-10" dirty="0">
                <a:solidFill>
                  <a:srgbClr val="006699"/>
                </a:solidFill>
                <a:latin typeface="Arial"/>
                <a:cs typeface="Arial"/>
              </a:rPr>
              <a:t>o</a:t>
            </a:r>
            <a:r>
              <a:rPr sz="1400" b="1" dirty="0">
                <a:solidFill>
                  <a:srgbClr val="006699"/>
                </a:solidFill>
                <a:latin typeface="Arial"/>
                <a:cs typeface="Arial"/>
              </a:rPr>
              <a:t>n</a:t>
            </a:r>
            <a:r>
              <a:rPr sz="1400" b="1" spc="-40" dirty="0">
                <a:solidFill>
                  <a:srgbClr val="006699"/>
                </a:solidFill>
                <a:latin typeface="Arial"/>
                <a:cs typeface="Arial"/>
              </a:rPr>
              <a:t> </a:t>
            </a:r>
            <a:r>
              <a:rPr sz="1400" b="1" spc="-10" dirty="0">
                <a:solidFill>
                  <a:srgbClr val="006699"/>
                </a:solidFill>
                <a:latin typeface="Arial"/>
                <a:cs typeface="Arial"/>
              </a:rPr>
              <a:t>B</a:t>
            </a:r>
            <a:r>
              <a:rPr sz="1400" b="1" dirty="0">
                <a:solidFill>
                  <a:srgbClr val="006699"/>
                </a:solidFill>
                <a:latin typeface="Arial"/>
                <a:cs typeface="Arial"/>
              </a:rPr>
              <a:t>i</a:t>
            </a:r>
            <a:r>
              <a:rPr sz="1400" b="1" spc="-10" dirty="0">
                <a:solidFill>
                  <a:srgbClr val="006699"/>
                </a:solidFill>
                <a:latin typeface="Arial"/>
                <a:cs typeface="Arial"/>
              </a:rPr>
              <a:t>o</a:t>
            </a:r>
            <a:r>
              <a:rPr sz="1400" b="1" dirty="0">
                <a:solidFill>
                  <a:srgbClr val="006699"/>
                </a:solidFill>
                <a:latin typeface="Arial"/>
                <a:cs typeface="Arial"/>
              </a:rPr>
              <a:t>l</a:t>
            </a:r>
            <a:r>
              <a:rPr sz="1400" b="1" spc="-10" dirty="0">
                <a:solidFill>
                  <a:srgbClr val="006699"/>
                </a:solidFill>
                <a:latin typeface="Arial"/>
                <a:cs typeface="Arial"/>
              </a:rPr>
              <a:t>og</a:t>
            </a:r>
            <a:r>
              <a:rPr sz="1400" b="1" dirty="0">
                <a:solidFill>
                  <a:srgbClr val="006699"/>
                </a:solidFill>
                <a:latin typeface="Arial"/>
                <a:cs typeface="Arial"/>
              </a:rPr>
              <a:t>y</a:t>
            </a:r>
            <a:endParaRPr sz="1400" dirty="0">
              <a:solidFill>
                <a:prstClr val="black"/>
              </a:solidFill>
              <a:latin typeface="Arial"/>
              <a:cs typeface="Arial"/>
            </a:endParaRPr>
          </a:p>
        </p:txBody>
      </p:sp>
    </p:spTree>
    <p:extLst>
      <p:ext uri="{BB962C8B-B14F-4D97-AF65-F5344CB8AC3E}">
        <p14:creationId xmlns:p14="http://schemas.microsoft.com/office/powerpoint/2010/main" val="26500863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3652065" y="-84793"/>
            <a:ext cx="6604471" cy="561600"/>
          </a:xfrm>
          <a:solidFill>
            <a:srgbClr val="78C0ED"/>
          </a:solidFill>
        </p:spPr>
        <p:txBody>
          <a:bodyPr>
            <a:noAutofit/>
          </a:bodyPr>
          <a:lstStyle/>
          <a:p>
            <a:r>
              <a:rPr lang="en-GB" sz="3200" b="1" dirty="0"/>
              <a:t>New </a:t>
            </a:r>
            <a:r>
              <a:rPr lang="en-GB" sz="3200" b="1" dirty="0" err="1"/>
              <a:t>Dubna</a:t>
            </a:r>
            <a:r>
              <a:rPr lang="en-GB" sz="3200" b="1" dirty="0"/>
              <a:t> Neutron Source: DNS-IV</a:t>
            </a:r>
            <a:r>
              <a:rPr lang="en-GB" sz="3200" dirty="0">
                <a:solidFill>
                  <a:srgbClr val="FF0000"/>
                </a:solidFill>
              </a:rPr>
              <a:t/>
            </a:r>
            <a:br>
              <a:rPr lang="en-GB" sz="3200" dirty="0">
                <a:solidFill>
                  <a:srgbClr val="FF0000"/>
                </a:solidFill>
              </a:rPr>
            </a:br>
            <a:endParaRPr lang="en-GB" sz="3200" dirty="0">
              <a:solidFill>
                <a:srgbClr val="FF0000"/>
              </a:solidFill>
            </a:endParaRPr>
          </a:p>
        </p:txBody>
      </p:sp>
      <p:grpSp>
        <p:nvGrpSpPr>
          <p:cNvPr id="96" name="Group 95"/>
          <p:cNvGrpSpPr/>
          <p:nvPr/>
        </p:nvGrpSpPr>
        <p:grpSpPr>
          <a:xfrm>
            <a:off x="-157696" y="3255806"/>
            <a:ext cx="5538631" cy="3983269"/>
            <a:chOff x="395536" y="2344392"/>
            <a:chExt cx="7036360" cy="4927263"/>
          </a:xfrm>
        </p:grpSpPr>
        <p:sp>
          <p:nvSpPr>
            <p:cNvPr id="97" name="Rectangle 96"/>
            <p:cNvSpPr/>
            <p:nvPr/>
          </p:nvSpPr>
          <p:spPr>
            <a:xfrm>
              <a:off x="395536" y="3140968"/>
              <a:ext cx="3024336" cy="571075"/>
            </a:xfrm>
            <a:prstGeom prst="rect">
              <a:avLst/>
            </a:prstGeom>
          </p:spPr>
          <p:txBody>
            <a:bodyPr wrap="square">
              <a:spAutoFit/>
            </a:bodyPr>
            <a:lstStyle/>
            <a:p>
              <a:pPr defTabSz="454957"/>
              <a:endParaRPr lang="en-US" sz="2400" dirty="0">
                <a:solidFill>
                  <a:prstClr val="black"/>
                </a:solidFill>
              </a:endParaRPr>
            </a:p>
          </p:txBody>
        </p:sp>
        <p:sp>
          <p:nvSpPr>
            <p:cNvPr id="98" name="Равнобедренный треугольник 7"/>
            <p:cNvSpPr/>
            <p:nvPr/>
          </p:nvSpPr>
          <p:spPr>
            <a:xfrm>
              <a:off x="3923928" y="3566128"/>
              <a:ext cx="342439" cy="2779119"/>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606" y="0"/>
                  </a:lnTo>
                  <a:lnTo>
                    <a:pt x="21600" y="21600"/>
                  </a:lnTo>
                  <a:close/>
                </a:path>
              </a:pathLst>
            </a:custGeom>
            <a:solidFill>
              <a:srgbClr val="3366FF"/>
            </a:solidFill>
            <a:ln w="9525" cap="rnd" cmpd="sng">
              <a:solidFill>
                <a:schemeClr val="tx1"/>
              </a:solidFill>
            </a:ln>
          </p:spPr>
          <p:txBody>
            <a:bodyPr lIns="45719" rIns="45719" anchor="ctr"/>
            <a:lstStyle/>
            <a:p>
              <a:pPr algn="ctr" defTabSz="454957">
                <a:defRPr>
                  <a:solidFill>
                    <a:srgbClr val="FFFFFF"/>
                  </a:solidFill>
                </a:defRPr>
              </a:pPr>
              <a:endParaRPr>
                <a:solidFill>
                  <a:srgbClr val="FFFFFF"/>
                </a:solidFill>
              </a:endParaRPr>
            </a:p>
          </p:txBody>
        </p:sp>
        <p:grpSp>
          <p:nvGrpSpPr>
            <p:cNvPr id="99" name="Group 98"/>
            <p:cNvGrpSpPr/>
            <p:nvPr/>
          </p:nvGrpSpPr>
          <p:grpSpPr>
            <a:xfrm>
              <a:off x="663144" y="2344392"/>
              <a:ext cx="6768752" cy="4927263"/>
              <a:chOff x="1691680" y="2344392"/>
              <a:chExt cx="6768752" cy="4927263"/>
            </a:xfrm>
          </p:grpSpPr>
          <p:grpSp>
            <p:nvGrpSpPr>
              <p:cNvPr id="101" name="Group 100"/>
              <p:cNvGrpSpPr/>
              <p:nvPr/>
            </p:nvGrpSpPr>
            <p:grpSpPr>
              <a:xfrm>
                <a:off x="1691680" y="2909556"/>
                <a:ext cx="6768752" cy="4362099"/>
                <a:chOff x="2876370" y="2060918"/>
                <a:chExt cx="6592174" cy="4826103"/>
              </a:xfrm>
            </p:grpSpPr>
            <p:grpSp>
              <p:nvGrpSpPr>
                <p:cNvPr id="105" name="Group 104"/>
                <p:cNvGrpSpPr/>
                <p:nvPr/>
              </p:nvGrpSpPr>
              <p:grpSpPr>
                <a:xfrm>
                  <a:off x="2876370" y="2060918"/>
                  <a:ext cx="6536177" cy="4826103"/>
                  <a:chOff x="763867" y="1510339"/>
                  <a:chExt cx="7924801" cy="5851419"/>
                </a:xfrm>
              </p:grpSpPr>
              <p:pic>
                <p:nvPicPr>
                  <p:cNvPr id="108" name="Picture 3" descr="Picture 3"/>
                  <p:cNvPicPr>
                    <a:picLocks noChangeAspect="1"/>
                  </p:cNvPicPr>
                  <p:nvPr/>
                </p:nvPicPr>
                <p:blipFill>
                  <a:blip r:embed="rId2"/>
                  <a:stretch>
                    <a:fillRect/>
                  </a:stretch>
                </p:blipFill>
                <p:spPr>
                  <a:xfrm>
                    <a:off x="763867" y="1989656"/>
                    <a:ext cx="7924801" cy="5372102"/>
                  </a:xfrm>
                  <a:prstGeom prst="rect">
                    <a:avLst/>
                  </a:prstGeom>
                  <a:ln w="12700">
                    <a:miter lim="400000"/>
                  </a:ln>
                </p:spPr>
              </p:pic>
              <p:sp>
                <p:nvSpPr>
                  <p:cNvPr id="109" name="Равнобедренный треугольник 8"/>
                  <p:cNvSpPr/>
                  <p:nvPr/>
                </p:nvSpPr>
                <p:spPr>
                  <a:xfrm>
                    <a:off x="3348849" y="1510339"/>
                    <a:ext cx="476050" cy="467318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FF0000">
                      <a:alpha val="38000"/>
                    </a:srgbClr>
                  </a:solidFill>
                  <a:ln w="15875" cap="rnd">
                    <a:solidFill>
                      <a:srgbClr val="9E8234"/>
                    </a:solidFill>
                  </a:ln>
                </p:spPr>
                <p:txBody>
                  <a:bodyPr lIns="45719" rIns="45719" anchor="ctr"/>
                  <a:lstStyle/>
                  <a:p>
                    <a:pPr algn="ctr" defTabSz="454957">
                      <a:defRPr>
                        <a:solidFill>
                          <a:srgbClr val="FFFFFF"/>
                        </a:solidFill>
                      </a:defRPr>
                    </a:pPr>
                    <a:endParaRPr>
                      <a:solidFill>
                        <a:srgbClr val="FFFFFF"/>
                      </a:solidFill>
                    </a:endParaRPr>
                  </a:p>
                </p:txBody>
              </p:sp>
              <p:sp>
                <p:nvSpPr>
                  <p:cNvPr id="110" name="Равнобедренный треугольник 8"/>
                  <p:cNvSpPr/>
                  <p:nvPr/>
                </p:nvSpPr>
                <p:spPr>
                  <a:xfrm>
                    <a:off x="5015299" y="2152852"/>
                    <a:ext cx="476050" cy="4022206"/>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1603" y="0"/>
                        </a:lnTo>
                        <a:lnTo>
                          <a:pt x="21600" y="21600"/>
                        </a:lnTo>
                        <a:close/>
                      </a:path>
                    </a:pathLst>
                  </a:custGeom>
                  <a:solidFill>
                    <a:srgbClr val="0000FF">
                      <a:alpha val="33000"/>
                    </a:srgbClr>
                  </a:solidFill>
                  <a:ln w="15875" cap="rnd">
                    <a:solidFill>
                      <a:srgbClr val="9E8234"/>
                    </a:solidFill>
                  </a:ln>
                </p:spPr>
                <p:txBody>
                  <a:bodyPr lIns="45719" rIns="45719" anchor="ctr"/>
                  <a:lstStyle/>
                  <a:p>
                    <a:pPr algn="ctr" defTabSz="454957">
                      <a:defRPr>
                        <a:solidFill>
                          <a:srgbClr val="FFFFFF"/>
                        </a:solidFill>
                      </a:defRPr>
                    </a:pPr>
                    <a:endParaRPr>
                      <a:solidFill>
                        <a:srgbClr val="FFFFFF"/>
                      </a:solidFill>
                    </a:endParaRPr>
                  </a:p>
                </p:txBody>
              </p:sp>
            </p:grpSp>
            <p:sp>
              <p:nvSpPr>
                <p:cNvPr id="106" name="Rectangle 105"/>
                <p:cNvSpPr/>
                <p:nvPr/>
              </p:nvSpPr>
              <p:spPr>
                <a:xfrm>
                  <a:off x="7236296" y="3068960"/>
                  <a:ext cx="2232248" cy="1728192"/>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957"/>
                  <a:endParaRPr lang="en-US">
                    <a:solidFill>
                      <a:prstClr val="white"/>
                    </a:solidFill>
                  </a:endParaRPr>
                </a:p>
              </p:txBody>
            </p:sp>
            <p:sp>
              <p:nvSpPr>
                <p:cNvPr id="107" name="Rectangle 106"/>
                <p:cNvSpPr/>
                <p:nvPr/>
              </p:nvSpPr>
              <p:spPr>
                <a:xfrm>
                  <a:off x="3059832" y="6209928"/>
                  <a:ext cx="6192688" cy="603448"/>
                </a:xfrm>
                <a:prstGeom prst="rect">
                  <a:avLst/>
                </a:prstGeom>
                <a:solidFill>
                  <a:schemeClr val="bg1"/>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4957"/>
                  <a:endParaRPr lang="en-US">
                    <a:solidFill>
                      <a:prstClr val="white"/>
                    </a:solidFill>
                  </a:endParaRPr>
                </a:p>
              </p:txBody>
            </p:sp>
          </p:grpSp>
          <p:sp>
            <p:nvSpPr>
              <p:cNvPr id="102" name="object 2"/>
              <p:cNvSpPr txBox="1"/>
              <p:nvPr/>
            </p:nvSpPr>
            <p:spPr>
              <a:xfrm>
                <a:off x="1925272" y="2344392"/>
                <a:ext cx="3069655"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indent="350700" algn="ctr" defTabSz="454957">
                  <a:defRPr sz="3600">
                    <a:latin typeface="+mj-lt"/>
                    <a:ea typeface="+mj-ea"/>
                    <a:cs typeface="+mj-cs"/>
                    <a:sym typeface="Calibri"/>
                  </a:defRPr>
                </a:pPr>
                <a:r>
                  <a:rPr lang="de-DE" sz="2000" dirty="0">
                    <a:solidFill>
                      <a:srgbClr val="FF0000"/>
                    </a:solidFill>
                    <a:sym typeface="Calibri"/>
                  </a:rPr>
                  <a:t>DNS-IV: </a:t>
                </a:r>
                <a:r>
                  <a:rPr lang="en-US" sz="2000" dirty="0">
                    <a:solidFill>
                      <a:srgbClr val="FF0000"/>
                    </a:solidFill>
                    <a:latin typeface="Times New Roman"/>
                    <a:cs typeface="Times New Roman"/>
                    <a:sym typeface="Calibri"/>
                  </a:rPr>
                  <a:t>Φ</a:t>
                </a:r>
                <a:r>
                  <a:rPr lang="en-US" sz="2000" baseline="-25000" dirty="0">
                    <a:solidFill>
                      <a:srgbClr val="FF0000"/>
                    </a:solidFill>
                    <a:latin typeface="Times New Roman"/>
                    <a:cs typeface="Times New Roman"/>
                    <a:sym typeface="Calibri"/>
                  </a:rPr>
                  <a:t>peak</a:t>
                </a:r>
                <a:r>
                  <a:rPr sz="2000" dirty="0">
                    <a:solidFill>
                      <a:srgbClr val="FF0000"/>
                    </a:solidFill>
                    <a:latin typeface="Times New Roman"/>
                    <a:ea typeface="Arial"/>
                    <a:cs typeface="Times New Roman"/>
                    <a:sym typeface="Arial"/>
                  </a:rPr>
                  <a:t>~</a:t>
                </a:r>
                <a:r>
                  <a:rPr sz="2000" dirty="0">
                    <a:solidFill>
                      <a:srgbClr val="FF0000"/>
                    </a:solidFill>
                    <a:latin typeface="Times New Roman"/>
                    <a:cs typeface="Times New Roman"/>
                    <a:sym typeface="Calibri"/>
                  </a:rPr>
                  <a:t>10</a:t>
                </a:r>
                <a:r>
                  <a:rPr sz="2000" baseline="30000" dirty="0">
                    <a:solidFill>
                      <a:srgbClr val="FF0000"/>
                    </a:solidFill>
                    <a:latin typeface="Times New Roman"/>
                    <a:cs typeface="Times New Roman"/>
                    <a:sym typeface="Calibri"/>
                  </a:rPr>
                  <a:t>16</a:t>
                </a:r>
              </a:p>
            </p:txBody>
          </p:sp>
          <p:sp>
            <p:nvSpPr>
              <p:cNvPr id="103" name="TextBox 5"/>
              <p:cNvSpPr txBox="1"/>
              <p:nvPr/>
            </p:nvSpPr>
            <p:spPr>
              <a:xfrm>
                <a:off x="5220072" y="2956883"/>
                <a:ext cx="1393984" cy="571075"/>
              </a:xfrm>
              <a:prstGeom prst="rect">
                <a:avLst/>
              </a:prstGeom>
              <a:ln w="12700">
                <a:miter lim="400000"/>
              </a:ln>
              <a:extLst>
                <a:ext uri="{C572A759-6A51-4108-AA02-DFA0A04FC94B}">
                  <ma14:wrappingTextBoxFlag xmlns="" xmlns:ma14="http://schemas.microsoft.com/office/mac/drawingml/2011/main" val="1"/>
                </a:ext>
              </a:extLst>
            </p:spPr>
            <p:txBody>
              <a:bodyPr lIns="45719" rIns="45719">
                <a:spAutoFit/>
              </a:bodyPr>
              <a:lstStyle>
                <a:lvl1pPr>
                  <a:defRPr sz="2400"/>
                </a:lvl1pPr>
              </a:lstStyle>
              <a:p>
                <a:pPr defTabSz="454957"/>
                <a:r>
                  <a:rPr dirty="0">
                    <a:solidFill>
                      <a:srgbClr val="0000FF"/>
                    </a:solidFill>
                  </a:rPr>
                  <a:t>IBR-2M</a:t>
                </a:r>
              </a:p>
            </p:txBody>
          </p:sp>
          <p:sp>
            <p:nvSpPr>
              <p:cNvPr id="104" name="object 2"/>
              <p:cNvSpPr txBox="1"/>
              <p:nvPr/>
            </p:nvSpPr>
            <p:spPr>
              <a:xfrm>
                <a:off x="4158278" y="3257278"/>
                <a:ext cx="580261" cy="380717"/>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p>
                <a:pPr defTabSz="454957">
                  <a:defRPr sz="3600">
                    <a:latin typeface="+mj-lt"/>
                    <a:ea typeface="+mj-ea"/>
                    <a:cs typeface="+mj-cs"/>
                    <a:sym typeface="Calibri"/>
                  </a:defRPr>
                </a:pPr>
                <a:r>
                  <a:rPr lang="de-DE" sz="2000" dirty="0">
                    <a:solidFill>
                      <a:srgbClr val="FF0000"/>
                    </a:solidFill>
                    <a:sym typeface="Calibri"/>
                  </a:rPr>
                  <a:t>x</a:t>
                </a:r>
                <a:r>
                  <a:rPr sz="2000" dirty="0">
                    <a:solidFill>
                      <a:srgbClr val="FF0000"/>
                    </a:solidFill>
                    <a:sym typeface="Calibri"/>
                  </a:rPr>
                  <a:t>10</a:t>
                </a:r>
                <a:endParaRPr sz="2000" baseline="30000" dirty="0">
                  <a:solidFill>
                    <a:srgbClr val="FF0000"/>
                  </a:solidFill>
                  <a:sym typeface="Calibri"/>
                </a:endParaRPr>
              </a:p>
            </p:txBody>
          </p:sp>
        </p:grpSp>
        <p:sp>
          <p:nvSpPr>
            <p:cNvPr id="100" name="TextBox 99"/>
            <p:cNvSpPr txBox="1"/>
            <p:nvPr/>
          </p:nvSpPr>
          <p:spPr>
            <a:xfrm>
              <a:off x="1939854" y="4221089"/>
              <a:ext cx="969026" cy="380717"/>
            </a:xfrm>
            <a:prstGeom prst="rect">
              <a:avLst/>
            </a:prstGeom>
            <a:solidFill>
              <a:schemeClr val="bg1"/>
            </a:solidFill>
          </p:spPr>
          <p:txBody>
            <a:bodyPr wrap="square" rtlCol="0">
              <a:spAutoFit/>
            </a:bodyPr>
            <a:lstStyle/>
            <a:p>
              <a:pPr defTabSz="454957"/>
              <a:r>
                <a:rPr lang="de-DE" sz="1400" dirty="0">
                  <a:solidFill>
                    <a:prstClr val="black"/>
                  </a:solidFill>
                </a:rPr>
                <a:t> </a:t>
              </a:r>
              <a:r>
                <a:rPr lang="el-GR" sz="1400" dirty="0">
                  <a:solidFill>
                    <a:prstClr val="black"/>
                  </a:solidFill>
                </a:rPr>
                <a:t>λ</a:t>
              </a:r>
              <a:r>
                <a:rPr lang="en-US" sz="1400" dirty="0">
                  <a:solidFill>
                    <a:prstClr val="black"/>
                  </a:solidFill>
                </a:rPr>
                <a:t>=1.5Å</a:t>
              </a:r>
            </a:p>
          </p:txBody>
        </p:sp>
      </p:grpSp>
      <p:sp>
        <p:nvSpPr>
          <p:cNvPr id="111" name="Rectangle 110"/>
          <p:cNvSpPr/>
          <p:nvPr/>
        </p:nvSpPr>
        <p:spPr>
          <a:xfrm>
            <a:off x="3873807" y="5671623"/>
            <a:ext cx="1506233" cy="338128"/>
          </a:xfrm>
          <a:prstGeom prst="rect">
            <a:avLst/>
          </a:prstGeom>
        </p:spPr>
        <p:txBody>
          <a:bodyPr wrap="none" lIns="90989" tIns="45509" rIns="90989" bIns="45509">
            <a:spAutoFit/>
          </a:bodyPr>
          <a:lstStyle/>
          <a:p>
            <a:pPr defTabSz="454957"/>
            <a:r>
              <a:rPr lang="en-GB" sz="1600" dirty="0">
                <a:solidFill>
                  <a:srgbClr val="F79646">
                    <a:lumMod val="75000"/>
                  </a:srgbClr>
                </a:solidFill>
              </a:rPr>
              <a:t>Mean flux of ILL</a:t>
            </a:r>
            <a:endParaRPr lang="en-US" sz="1600" dirty="0">
              <a:solidFill>
                <a:srgbClr val="F79646">
                  <a:lumMod val="75000"/>
                </a:srgbClr>
              </a:solidFill>
            </a:endParaRPr>
          </a:p>
        </p:txBody>
      </p:sp>
      <p:sp>
        <p:nvSpPr>
          <p:cNvPr id="3" name="Rectangle 2"/>
          <p:cNvSpPr/>
          <p:nvPr/>
        </p:nvSpPr>
        <p:spPr>
          <a:xfrm>
            <a:off x="142017" y="630297"/>
            <a:ext cx="4118987" cy="2461786"/>
          </a:xfrm>
          <a:prstGeom prst="rect">
            <a:avLst/>
          </a:prstGeom>
          <a:noFill/>
        </p:spPr>
        <p:txBody>
          <a:bodyPr wrap="square" lIns="90989" tIns="45509" rIns="90989" bIns="45509">
            <a:spAutoFit/>
          </a:bodyPr>
          <a:lstStyle/>
          <a:p>
            <a:pPr algn="ctr" defTabSz="454957"/>
            <a:r>
              <a:rPr lang="de-DE" sz="2000" b="1" dirty="0">
                <a:solidFill>
                  <a:prstClr val="black"/>
                </a:solidFill>
                <a:effectLst>
                  <a:outerShdw blurRad="38100" dist="38100" dir="2700000" algn="tl">
                    <a:srgbClr val="000000">
                      <a:alpha val="43137"/>
                    </a:srgbClr>
                  </a:outerShdw>
                </a:effectLst>
              </a:rPr>
              <a:t>New </a:t>
            </a:r>
            <a:r>
              <a:rPr lang="en-GB" sz="2000" b="1" dirty="0" err="1">
                <a:solidFill>
                  <a:prstClr val="black"/>
                </a:solidFill>
                <a:effectLst>
                  <a:outerShdw blurRad="38100" dist="38100" dir="2700000" algn="tl">
                    <a:srgbClr val="000000">
                      <a:alpha val="43137"/>
                    </a:srgbClr>
                  </a:outerShdw>
                </a:effectLst>
              </a:rPr>
              <a:t>Dubna</a:t>
            </a:r>
            <a:r>
              <a:rPr lang="en-GB" sz="2000" b="1" dirty="0">
                <a:solidFill>
                  <a:prstClr val="black"/>
                </a:solidFill>
                <a:effectLst>
                  <a:outerShdw blurRad="38100" dist="38100" dir="2700000" algn="tl">
                    <a:srgbClr val="000000">
                      <a:alpha val="43137"/>
                    </a:srgbClr>
                  </a:outerShdw>
                </a:effectLst>
              </a:rPr>
              <a:t> source will provide shorter neutron pulses, however containing the same number of neutrons as at ESS. </a:t>
            </a:r>
          </a:p>
          <a:p>
            <a:pPr algn="ctr" defTabSz="454957">
              <a:lnSpc>
                <a:spcPct val="70000"/>
              </a:lnSpc>
            </a:pPr>
            <a:r>
              <a:rPr lang="en-GB" sz="2000" b="1" dirty="0">
                <a:solidFill>
                  <a:prstClr val="black"/>
                </a:solidFill>
                <a:effectLst>
                  <a:outerShdw blurRad="38100" dist="38100" dir="2700000" algn="tl">
                    <a:srgbClr val="000000">
                      <a:alpha val="43137"/>
                    </a:srgbClr>
                  </a:outerShdw>
                </a:effectLst>
              </a:rPr>
              <a:t>   </a:t>
            </a:r>
          </a:p>
          <a:p>
            <a:pPr algn="ctr" defTabSz="454957"/>
            <a:r>
              <a:rPr lang="en-GB" sz="2000" b="1" dirty="0">
                <a:solidFill>
                  <a:prstClr val="black"/>
                </a:solidFill>
                <a:effectLst>
                  <a:outerShdw blurRad="38100" dist="38100" dir="2700000" algn="tl">
                    <a:srgbClr val="000000">
                      <a:alpha val="43137"/>
                    </a:srgbClr>
                  </a:outerShdw>
                </a:effectLst>
              </a:rPr>
              <a:t>=&gt; it will be as good as ESS for low resolution experiments and better for high resolution experiments. </a:t>
            </a:r>
          </a:p>
        </p:txBody>
      </p:sp>
      <p:cxnSp>
        <p:nvCxnSpPr>
          <p:cNvPr id="122" name="Straight Arrow Connector 121"/>
          <p:cNvCxnSpPr/>
          <p:nvPr/>
        </p:nvCxnSpPr>
        <p:spPr>
          <a:xfrm>
            <a:off x="3025976" y="3605833"/>
            <a:ext cx="398749" cy="293875"/>
          </a:xfrm>
          <a:prstGeom prst="straightConnector1">
            <a:avLst/>
          </a:prstGeom>
          <a:ln w="9525" cmpd="sng">
            <a:solidFill>
              <a:schemeClr val="tx1"/>
            </a:solidFill>
            <a:tailEnd type="arrow"/>
          </a:ln>
          <a:effectLst/>
        </p:spPr>
        <p:style>
          <a:lnRef idx="2">
            <a:schemeClr val="accent1"/>
          </a:lnRef>
          <a:fillRef idx="0">
            <a:schemeClr val="accent1"/>
          </a:fillRef>
          <a:effectRef idx="1">
            <a:schemeClr val="accent1"/>
          </a:effectRef>
          <a:fontRef idx="minor">
            <a:schemeClr val="tx1"/>
          </a:fontRef>
        </p:style>
      </p:cxnSp>
      <p:sp>
        <p:nvSpPr>
          <p:cNvPr id="35" name="Rectangle 3">
            <a:extLst>
              <a:ext uri="{FF2B5EF4-FFF2-40B4-BE49-F238E27FC236}">
                <a16:creationId xmlns="" xmlns:a16="http://schemas.microsoft.com/office/drawing/2014/main" id="{B044ECB9-884D-4EB1-975D-DD2D789D2DBE}"/>
              </a:ext>
            </a:extLst>
          </p:cNvPr>
          <p:cNvSpPr/>
          <p:nvPr/>
        </p:nvSpPr>
        <p:spPr>
          <a:xfrm>
            <a:off x="5335702" y="5194617"/>
            <a:ext cx="6933137" cy="953681"/>
          </a:xfrm>
          <a:prstGeom prst="rect">
            <a:avLst/>
          </a:prstGeom>
          <a:solidFill>
            <a:schemeClr val="accent3">
              <a:lumMod val="20000"/>
              <a:lumOff val="80000"/>
            </a:schemeClr>
          </a:solidFill>
        </p:spPr>
        <p:txBody>
          <a:bodyPr wrap="square" lIns="90989" tIns="45509" rIns="90989" bIns="45509">
            <a:spAutoFit/>
          </a:bodyPr>
          <a:lstStyle/>
          <a:p>
            <a:pPr algn="ctr" defTabSz="454957"/>
            <a:r>
              <a:rPr lang="en-GB" sz="2800" b="1" dirty="0">
                <a:solidFill>
                  <a:prstClr val="black"/>
                </a:solidFill>
                <a:effectLst>
                  <a:outerShdw blurRad="38100" dist="38100" dir="2700000" algn="tl">
                    <a:srgbClr val="000000">
                      <a:alpha val="43137"/>
                    </a:srgbClr>
                  </a:outerShdw>
                </a:effectLst>
              </a:rPr>
              <a:t>DNS-IV - not just another neutron source, </a:t>
            </a:r>
          </a:p>
          <a:p>
            <a:pPr algn="ctr" defTabSz="454957"/>
            <a:r>
              <a:rPr lang="en-GB" sz="2800" b="1" dirty="0">
                <a:solidFill>
                  <a:prstClr val="black"/>
                </a:solidFill>
                <a:effectLst>
                  <a:outerShdw blurRad="38100" dist="38100" dir="2700000" algn="tl">
                    <a:srgbClr val="000000">
                      <a:alpha val="43137"/>
                    </a:srgbClr>
                  </a:outerShdw>
                </a:effectLst>
              </a:rPr>
              <a:t>but one of the best in the world! </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52368" y="1275818"/>
            <a:ext cx="4048125" cy="2725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2"/>
          <p:cNvSpPr txBox="1"/>
          <p:nvPr/>
        </p:nvSpPr>
        <p:spPr>
          <a:xfrm>
            <a:off x="6050433" y="778434"/>
            <a:ext cx="5760640" cy="399683"/>
          </a:xfrm>
          <a:prstGeom prst="rect">
            <a:avLst/>
          </a:prstGeom>
          <a:noFill/>
        </p:spPr>
        <p:txBody>
          <a:bodyPr wrap="square" lIns="90989" tIns="45509" rIns="90989" bIns="45509" rtlCol="0">
            <a:spAutoFit/>
          </a:bodyPr>
          <a:lstStyle/>
          <a:p>
            <a:pPr defTabSz="454957"/>
            <a:r>
              <a:rPr lang="de-DE" sz="2000" b="1" dirty="0">
                <a:solidFill>
                  <a:srgbClr val="FF0000"/>
                </a:solidFill>
                <a:cs typeface="Times New Roman"/>
              </a:rPr>
              <a:t> P</a:t>
            </a:r>
            <a:r>
              <a:rPr lang="en-US" sz="2000" b="1" dirty="0" err="1">
                <a:solidFill>
                  <a:srgbClr val="FF0000"/>
                </a:solidFill>
                <a:cs typeface="Times New Roman"/>
              </a:rPr>
              <a:t>ulsed</a:t>
            </a:r>
            <a:r>
              <a:rPr lang="en-US" sz="2000" b="1" dirty="0">
                <a:solidFill>
                  <a:srgbClr val="FF0000"/>
                </a:solidFill>
                <a:cs typeface="Times New Roman"/>
              </a:rPr>
              <a:t> reactor IBR-3</a:t>
            </a:r>
          </a:p>
        </p:txBody>
      </p:sp>
      <p:sp>
        <p:nvSpPr>
          <p:cNvPr id="25" name="TextBox 23"/>
          <p:cNvSpPr txBox="1"/>
          <p:nvPr/>
        </p:nvSpPr>
        <p:spPr>
          <a:xfrm>
            <a:off x="9996912" y="1183026"/>
            <a:ext cx="1656184" cy="707460"/>
          </a:xfrm>
          <a:prstGeom prst="rect">
            <a:avLst/>
          </a:prstGeom>
          <a:noFill/>
        </p:spPr>
        <p:txBody>
          <a:bodyPr wrap="square" lIns="90989" tIns="45509" rIns="90989" bIns="45509" rtlCol="0">
            <a:spAutoFit/>
          </a:bodyPr>
          <a:lstStyle/>
          <a:p>
            <a:pPr defTabSz="454957"/>
            <a:r>
              <a:rPr lang="en-US" sz="2000" dirty="0">
                <a:solidFill>
                  <a:prstClr val="black"/>
                </a:solidFill>
              </a:rPr>
              <a:t>Reactivity modulator</a:t>
            </a:r>
          </a:p>
        </p:txBody>
      </p:sp>
      <p:sp>
        <p:nvSpPr>
          <p:cNvPr id="26" name="TextBox 21"/>
          <p:cNvSpPr txBox="1"/>
          <p:nvPr/>
        </p:nvSpPr>
        <p:spPr>
          <a:xfrm>
            <a:off x="6050433" y="2970484"/>
            <a:ext cx="1512168" cy="707460"/>
          </a:xfrm>
          <a:prstGeom prst="rect">
            <a:avLst/>
          </a:prstGeom>
          <a:noFill/>
        </p:spPr>
        <p:txBody>
          <a:bodyPr wrap="square" lIns="90989" tIns="45509" rIns="90989" bIns="45509" rtlCol="0">
            <a:spAutoFit/>
          </a:bodyPr>
          <a:lstStyle/>
          <a:p>
            <a:pPr algn="ctr" defTabSz="454957"/>
            <a:r>
              <a:rPr lang="en-US" sz="2000" dirty="0">
                <a:solidFill>
                  <a:prstClr val="black"/>
                </a:solidFill>
              </a:rPr>
              <a:t>Core +reflector</a:t>
            </a:r>
          </a:p>
        </p:txBody>
      </p:sp>
    </p:spTree>
    <p:extLst>
      <p:ext uri="{BB962C8B-B14F-4D97-AF65-F5344CB8AC3E}">
        <p14:creationId xmlns:p14="http://schemas.microsoft.com/office/powerpoint/2010/main" val="31163840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grpId="0" nodeType="click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5" grpId="0" animBg="1"/>
    </p:bldLst>
  </p:timing>
</p:sld>
</file>

<file path=ppt/slides/slide5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Заголовок 1"/>
          <p:cNvSpPr>
            <a:spLocks noGrp="1"/>
          </p:cNvSpPr>
          <p:nvPr>
            <p:ph type="title" idx="4294967295"/>
          </p:nvPr>
        </p:nvSpPr>
        <p:spPr>
          <a:xfrm>
            <a:off x="4226638" y="285733"/>
            <a:ext cx="3697362" cy="1325563"/>
          </a:xfrm>
        </p:spPr>
        <p:txBody>
          <a:bodyPr/>
          <a:lstStyle/>
          <a:p>
            <a:r>
              <a:rPr lang="en-US" dirty="0"/>
              <a:t>SLRP IWG</a:t>
            </a:r>
            <a:endParaRPr lang="ru-RU" dirty="0"/>
          </a:p>
        </p:txBody>
      </p:sp>
      <p:sp>
        <p:nvSpPr>
          <p:cNvPr id="5" name="Прямоугольник 4"/>
          <p:cNvSpPr/>
          <p:nvPr/>
        </p:nvSpPr>
        <p:spPr>
          <a:xfrm>
            <a:off x="2235200" y="1981200"/>
            <a:ext cx="2540000" cy="9144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sp>
        <p:nvSpPr>
          <p:cNvPr id="6" name="Прямоугольник 5"/>
          <p:cNvSpPr/>
          <p:nvPr/>
        </p:nvSpPr>
        <p:spPr>
          <a:xfrm>
            <a:off x="6705679" y="1765300"/>
            <a:ext cx="2823473" cy="113030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sp>
        <p:nvSpPr>
          <p:cNvPr id="8" name="TextBox 7"/>
          <p:cNvSpPr txBox="1"/>
          <p:nvPr/>
        </p:nvSpPr>
        <p:spPr>
          <a:xfrm>
            <a:off x="2608985" y="2084475"/>
            <a:ext cx="1863231" cy="707460"/>
          </a:xfrm>
          <a:prstGeom prst="rect">
            <a:avLst/>
          </a:prstGeom>
          <a:noFill/>
        </p:spPr>
        <p:txBody>
          <a:bodyPr wrap="square" lIns="90989" tIns="45509" rIns="90989" bIns="45509" rtlCol="0">
            <a:spAutoFit/>
          </a:bodyPr>
          <a:lstStyle/>
          <a:p>
            <a:pPr algn="ctr">
              <a:defRPr/>
            </a:pPr>
            <a:r>
              <a:rPr lang="en-US" sz="2000" b="1" dirty="0">
                <a:solidFill>
                  <a:srgbClr val="FFFF00"/>
                </a:solidFill>
              </a:rPr>
              <a:t>SLRP for Science</a:t>
            </a:r>
            <a:endParaRPr lang="ru-RU" sz="2000" b="1" dirty="0">
              <a:solidFill>
                <a:srgbClr val="FFFF00"/>
              </a:solidFill>
            </a:endParaRPr>
          </a:p>
        </p:txBody>
      </p:sp>
      <p:sp>
        <p:nvSpPr>
          <p:cNvPr id="9" name="TextBox 8"/>
          <p:cNvSpPr txBox="1"/>
          <p:nvPr/>
        </p:nvSpPr>
        <p:spPr>
          <a:xfrm>
            <a:off x="6773545" y="1695343"/>
            <a:ext cx="2755607" cy="1199902"/>
          </a:xfrm>
          <a:prstGeom prst="rect">
            <a:avLst/>
          </a:prstGeom>
          <a:noFill/>
        </p:spPr>
        <p:txBody>
          <a:bodyPr wrap="square" lIns="90989" tIns="45509" rIns="90989" bIns="45509" rtlCol="0">
            <a:spAutoFit/>
          </a:bodyPr>
          <a:lstStyle/>
          <a:p>
            <a:pPr algn="ctr">
              <a:defRPr/>
            </a:pPr>
            <a:r>
              <a:rPr lang="en-US" b="1" dirty="0">
                <a:solidFill>
                  <a:srgbClr val="FFFF00"/>
                </a:solidFill>
              </a:rPr>
              <a:t>Development of JINR</a:t>
            </a:r>
          </a:p>
          <a:p>
            <a:pPr algn="ctr">
              <a:defRPr/>
            </a:pPr>
            <a:r>
              <a:rPr lang="en-US" b="1" dirty="0">
                <a:solidFill>
                  <a:srgbClr val="FFFF00"/>
                </a:solidFill>
              </a:rPr>
              <a:t>as International </a:t>
            </a:r>
          </a:p>
          <a:p>
            <a:pPr algn="ctr">
              <a:defRPr/>
            </a:pPr>
            <a:r>
              <a:rPr lang="en-US" b="1" dirty="0">
                <a:solidFill>
                  <a:srgbClr val="FFFF00"/>
                </a:solidFill>
              </a:rPr>
              <a:t>Intergovernmental </a:t>
            </a:r>
          </a:p>
          <a:p>
            <a:pPr algn="ctr">
              <a:defRPr/>
            </a:pPr>
            <a:r>
              <a:rPr lang="en-US" b="1" dirty="0" err="1">
                <a:solidFill>
                  <a:srgbClr val="FFFF00"/>
                </a:solidFill>
              </a:rPr>
              <a:t>Organisation</a:t>
            </a:r>
            <a:endParaRPr lang="ru-RU" sz="2000" b="1" dirty="0">
              <a:solidFill>
                <a:srgbClr val="FFFF00"/>
              </a:solidFill>
            </a:endParaRPr>
          </a:p>
        </p:txBody>
      </p:sp>
      <p:sp>
        <p:nvSpPr>
          <p:cNvPr id="10" name="Скругленный прямоугольник 9"/>
          <p:cNvSpPr/>
          <p:nvPr/>
        </p:nvSpPr>
        <p:spPr>
          <a:xfrm>
            <a:off x="4365334" y="552382"/>
            <a:ext cx="3419971" cy="762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cxnSp>
        <p:nvCxnSpPr>
          <p:cNvPr id="12" name="Прямая со стрелкой 11"/>
          <p:cNvCxnSpPr>
            <a:endCxn id="5" idx="0"/>
          </p:cNvCxnSpPr>
          <p:nvPr/>
        </p:nvCxnSpPr>
        <p:spPr>
          <a:xfrm flipH="1">
            <a:off x="3505200" y="1295400"/>
            <a:ext cx="1778000" cy="6858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Прямая со стрелкой 13"/>
          <p:cNvCxnSpPr/>
          <p:nvPr/>
        </p:nvCxnSpPr>
        <p:spPr>
          <a:xfrm>
            <a:off x="6965991" y="1314474"/>
            <a:ext cx="1246639" cy="45091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Блок-схема: несколько документов 15"/>
          <p:cNvSpPr/>
          <p:nvPr/>
        </p:nvSpPr>
        <p:spPr>
          <a:xfrm>
            <a:off x="1567111" y="3581400"/>
            <a:ext cx="3309692" cy="1600200"/>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cxnSp>
        <p:nvCxnSpPr>
          <p:cNvPr id="18" name="Прямая со стрелкой 17"/>
          <p:cNvCxnSpPr>
            <a:stCxn id="5" idx="2"/>
          </p:cNvCxnSpPr>
          <p:nvPr/>
        </p:nvCxnSpPr>
        <p:spPr>
          <a:xfrm>
            <a:off x="3505200" y="2895601"/>
            <a:ext cx="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p:cNvSpPr txBox="1"/>
          <p:nvPr/>
        </p:nvSpPr>
        <p:spPr>
          <a:xfrm>
            <a:off x="1859506" y="3996248"/>
            <a:ext cx="1645694" cy="922904"/>
          </a:xfrm>
          <a:prstGeom prst="rect">
            <a:avLst/>
          </a:prstGeom>
          <a:noFill/>
        </p:spPr>
        <p:txBody>
          <a:bodyPr wrap="none" lIns="90989" tIns="45509" rIns="90989" bIns="45509" rtlCol="0">
            <a:spAutoFit/>
          </a:bodyPr>
          <a:lstStyle/>
          <a:p>
            <a:pPr>
              <a:defRPr/>
            </a:pPr>
            <a:r>
              <a:rPr lang="en-US" b="1" dirty="0">
                <a:solidFill>
                  <a:srgbClr val="FFFF00"/>
                </a:solidFill>
              </a:rPr>
              <a:t>Thematically </a:t>
            </a:r>
          </a:p>
          <a:p>
            <a:pPr>
              <a:defRPr/>
            </a:pPr>
            <a:r>
              <a:rPr lang="en-US" b="1" dirty="0">
                <a:solidFill>
                  <a:srgbClr val="FFFF00"/>
                </a:solidFill>
              </a:rPr>
              <a:t>o</a:t>
            </a:r>
            <a:r>
              <a:rPr lang="en-US" b="1" dirty="0" err="1">
                <a:solidFill>
                  <a:srgbClr val="FFFF00"/>
                </a:solidFill>
              </a:rPr>
              <a:t>riented</a:t>
            </a:r>
            <a:r>
              <a:rPr lang="en-US" b="1" dirty="0">
                <a:solidFill>
                  <a:srgbClr val="FFFF00"/>
                </a:solidFill>
              </a:rPr>
              <a:t> </a:t>
            </a:r>
          </a:p>
          <a:p>
            <a:pPr>
              <a:defRPr/>
            </a:pPr>
            <a:r>
              <a:rPr lang="en-US" b="1" dirty="0">
                <a:solidFill>
                  <a:srgbClr val="FFFF00"/>
                </a:solidFill>
              </a:rPr>
              <a:t>sub-groups</a:t>
            </a:r>
            <a:endParaRPr lang="ru-RU" b="1" dirty="0">
              <a:solidFill>
                <a:srgbClr val="FFFF00"/>
              </a:solidFill>
            </a:endParaRPr>
          </a:p>
        </p:txBody>
      </p:sp>
      <p:sp>
        <p:nvSpPr>
          <p:cNvPr id="20" name="Блок-схема: несколько документов 19"/>
          <p:cNvSpPr/>
          <p:nvPr/>
        </p:nvSpPr>
        <p:spPr>
          <a:xfrm>
            <a:off x="7620003" y="3627519"/>
            <a:ext cx="2641600" cy="1554181"/>
          </a:xfrm>
          <a:prstGeom prst="flowChartMultidocument">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defRPr/>
            </a:pPr>
            <a:endParaRPr lang="ru-RU">
              <a:solidFill>
                <a:prstClr val="white"/>
              </a:solidFill>
            </a:endParaRPr>
          </a:p>
        </p:txBody>
      </p:sp>
      <p:cxnSp>
        <p:nvCxnSpPr>
          <p:cNvPr id="23" name="Прямая со стрелкой 22"/>
          <p:cNvCxnSpPr>
            <a:stCxn id="6" idx="2"/>
          </p:cNvCxnSpPr>
          <p:nvPr/>
        </p:nvCxnSpPr>
        <p:spPr>
          <a:xfrm>
            <a:off x="8117343" y="2895601"/>
            <a:ext cx="874260" cy="83820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662746" y="3996298"/>
            <a:ext cx="1581574" cy="922904"/>
          </a:xfrm>
          <a:prstGeom prst="rect">
            <a:avLst/>
          </a:prstGeom>
          <a:noFill/>
        </p:spPr>
        <p:txBody>
          <a:bodyPr wrap="none" lIns="90989" tIns="45509" rIns="90989" bIns="45509" rtlCol="0">
            <a:spAutoFit/>
          </a:bodyPr>
          <a:lstStyle/>
          <a:p>
            <a:pPr>
              <a:defRPr/>
            </a:pPr>
            <a:r>
              <a:rPr lang="en-US" b="1" dirty="0">
                <a:solidFill>
                  <a:srgbClr val="FFFF00"/>
                </a:solidFill>
              </a:rPr>
              <a:t>Thematically</a:t>
            </a:r>
          </a:p>
          <a:p>
            <a:pPr>
              <a:defRPr/>
            </a:pPr>
            <a:r>
              <a:rPr lang="en-US" b="1" dirty="0">
                <a:solidFill>
                  <a:srgbClr val="FFFF00"/>
                </a:solidFill>
              </a:rPr>
              <a:t>oriented </a:t>
            </a:r>
          </a:p>
          <a:p>
            <a:pPr>
              <a:defRPr/>
            </a:pPr>
            <a:r>
              <a:rPr lang="en-US" b="1" dirty="0">
                <a:solidFill>
                  <a:srgbClr val="FFFF00"/>
                </a:solidFill>
              </a:rPr>
              <a:t>sub-groups</a:t>
            </a:r>
            <a:endParaRPr lang="ru-RU" b="1" dirty="0">
              <a:solidFill>
                <a:srgbClr val="FFFF00"/>
              </a:solidFill>
            </a:endParaRPr>
          </a:p>
        </p:txBody>
      </p:sp>
      <p:sp>
        <p:nvSpPr>
          <p:cNvPr id="21" name="Ellipse 20"/>
          <p:cNvSpPr/>
          <p:nvPr/>
        </p:nvSpPr>
        <p:spPr>
          <a:xfrm>
            <a:off x="1203871" y="1295400"/>
            <a:ext cx="4079332" cy="459105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lIns="90989" tIns="45509" rIns="90989" bIns="45509" rtlCol="0" anchor="ctr"/>
          <a:lstStyle/>
          <a:p>
            <a:pPr algn="ctr"/>
            <a:endParaRPr lang="de-DE">
              <a:solidFill>
                <a:prstClr val="white"/>
              </a:solidFill>
            </a:endParaRPr>
          </a:p>
        </p:txBody>
      </p:sp>
    </p:spTree>
    <p:extLst>
      <p:ext uri="{BB962C8B-B14F-4D97-AF65-F5344CB8AC3E}">
        <p14:creationId xmlns:p14="http://schemas.microsoft.com/office/powerpoint/2010/main" val="1568427394"/>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circle(in)">
                                      <p:cBhvr>
                                        <p:cTn id="7"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 xmlns:a16="http://schemas.microsoft.com/office/drawing/2014/main" id="{E09988CF-AE64-4FA6-84D8-9B9096ADAA97}"/>
              </a:ext>
            </a:extLst>
          </p:cNvPr>
          <p:cNvSpPr>
            <a:spLocks noGrp="1"/>
          </p:cNvSpPr>
          <p:nvPr>
            <p:ph type="title"/>
          </p:nvPr>
        </p:nvSpPr>
        <p:spPr>
          <a:xfrm>
            <a:off x="1611086" y="273050"/>
            <a:ext cx="9296399" cy="857250"/>
          </a:xfrm>
        </p:spPr>
        <p:txBody>
          <a:bodyPr>
            <a:normAutofit fontScale="90000"/>
          </a:bodyPr>
          <a:lstStyle/>
          <a:p>
            <a:pPr algn="ctr"/>
            <a:r>
              <a:rPr lang="en-US" sz="4000" b="1" dirty="0">
                <a:solidFill>
                  <a:srgbClr val="FFFF00"/>
                </a:solidFill>
                <a:effectLst>
                  <a:outerShdw blurRad="38100" dist="38100" dir="2700000" algn="tl">
                    <a:srgbClr val="000000">
                      <a:alpha val="43137"/>
                    </a:srgbClr>
                  </a:outerShdw>
                </a:effectLst>
              </a:rPr>
              <a:t>Scientific Council 19 -20 September 2019</a:t>
            </a:r>
            <a:r>
              <a:rPr lang="en-US" sz="4000" b="1" dirty="0">
                <a:solidFill>
                  <a:srgbClr val="FF0000"/>
                </a:solidFill>
                <a:effectLst>
                  <a:outerShdw blurRad="38100" dist="38100" dir="2700000" algn="tl">
                    <a:srgbClr val="000000">
                      <a:alpha val="43137"/>
                    </a:srgbClr>
                  </a:outerShdw>
                </a:effectLst>
              </a:rPr>
              <a:t/>
            </a:r>
            <a:br>
              <a:rPr lang="en-US" sz="4000" b="1" dirty="0">
                <a:solidFill>
                  <a:srgbClr val="FF0000"/>
                </a:solidFill>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rPr>
              <a:t>&lt;</a:t>
            </a:r>
            <a:r>
              <a:rPr lang="en-US" sz="2400" b="1" dirty="0">
                <a:solidFill>
                  <a:srgbClr val="FFFFCC"/>
                </a:solidFill>
                <a:effectLst>
                  <a:outerShdw blurRad="38100" dist="38100" dir="2700000" algn="tl">
                    <a:srgbClr val="000000">
                      <a:alpha val="43137"/>
                    </a:srgbClr>
                  </a:outerShdw>
                </a:effectLst>
              </a:rPr>
              <a:t>resolution&gt;</a:t>
            </a:r>
            <a:endParaRPr lang="ru-RU" sz="4000" b="1" dirty="0">
              <a:solidFill>
                <a:srgbClr val="FFFFCC"/>
              </a:solidFill>
              <a:effectLst>
                <a:outerShdw blurRad="38100" dist="38100" dir="2700000" algn="tl">
                  <a:srgbClr val="000000">
                    <a:alpha val="43137"/>
                  </a:srgbClr>
                </a:outerShdw>
              </a:effectLst>
            </a:endParaRPr>
          </a:p>
        </p:txBody>
      </p:sp>
      <p:sp>
        <p:nvSpPr>
          <p:cNvPr id="3" name="Объект 2">
            <a:extLst>
              <a:ext uri="{FF2B5EF4-FFF2-40B4-BE49-F238E27FC236}">
                <a16:creationId xmlns="" xmlns:a16="http://schemas.microsoft.com/office/drawing/2014/main" id="{9C1B1732-880F-4245-9A31-76D207BB23F8}"/>
              </a:ext>
            </a:extLst>
          </p:cNvPr>
          <p:cNvSpPr>
            <a:spLocks noGrp="1"/>
          </p:cNvSpPr>
          <p:nvPr>
            <p:ph idx="4294967295"/>
          </p:nvPr>
        </p:nvSpPr>
        <p:spPr>
          <a:xfrm>
            <a:off x="446314" y="1226770"/>
            <a:ext cx="11299372" cy="1786433"/>
          </a:xfrm>
        </p:spPr>
        <p:txBody>
          <a:bodyPr>
            <a:noAutofit/>
          </a:bodyPr>
          <a:lstStyle/>
          <a:p>
            <a:r>
              <a:rPr lang="en-US" sz="2400" dirty="0"/>
              <a:t>The SC recommends that the international WG ensures preparation of an integrated document based on materials presented by thematic subgroups describing the overall strategy with flagship projects and partnership priorities. </a:t>
            </a:r>
          </a:p>
          <a:p>
            <a:r>
              <a:rPr lang="en-US" sz="2400" dirty="0"/>
              <a:t>Editorial Board has been set up.</a:t>
            </a:r>
            <a:endParaRPr lang="ru-RU" sz="2400" dirty="0"/>
          </a:p>
        </p:txBody>
      </p:sp>
      <p:sp>
        <p:nvSpPr>
          <p:cNvPr id="5" name="TextBox 4">
            <a:extLst>
              <a:ext uri="{FF2B5EF4-FFF2-40B4-BE49-F238E27FC236}">
                <a16:creationId xmlns="" xmlns:a16="http://schemas.microsoft.com/office/drawing/2014/main" id="{8D11AE5E-F9BF-4B2B-BD92-314078244EC3}"/>
              </a:ext>
            </a:extLst>
          </p:cNvPr>
          <p:cNvSpPr txBox="1"/>
          <p:nvPr/>
        </p:nvSpPr>
        <p:spPr>
          <a:xfrm>
            <a:off x="446314" y="2882396"/>
            <a:ext cx="11299371" cy="830571"/>
          </a:xfrm>
          <a:prstGeom prst="rect">
            <a:avLst/>
          </a:prstGeom>
          <a:noFill/>
        </p:spPr>
        <p:txBody>
          <a:bodyPr wrap="square" lIns="90989" tIns="45509" rIns="90989" bIns="45509" rtlCol="0">
            <a:spAutoFit/>
          </a:bodyPr>
          <a:lstStyle/>
          <a:p>
            <a:pPr marL="341219" indent="-341219" algn="just">
              <a:buFont typeface="Arial" panose="020B0604020202020204" pitchFamily="34" charset="0"/>
              <a:buChar char="•"/>
              <a:defRPr/>
            </a:pPr>
            <a:r>
              <a:rPr lang="en-US" sz="2400" dirty="0">
                <a:solidFill>
                  <a:srgbClr val="FFFFFF"/>
                </a:solidFill>
              </a:rPr>
              <a:t>The SC recommends to inform the CPP at its session in November 2019 about the progress in preparing the Strategic plan for long-term development of JINR.</a:t>
            </a:r>
            <a:endParaRPr lang="ru-RU" sz="2400" dirty="0">
              <a:solidFill>
                <a:srgbClr val="FFFFFF"/>
              </a:solidFill>
            </a:endParaRPr>
          </a:p>
        </p:txBody>
      </p:sp>
      <p:sp>
        <p:nvSpPr>
          <p:cNvPr id="6" name="Заголовок 1">
            <a:extLst>
              <a:ext uri="{FF2B5EF4-FFF2-40B4-BE49-F238E27FC236}">
                <a16:creationId xmlns="" xmlns:a16="http://schemas.microsoft.com/office/drawing/2014/main" id="{DC58AE4E-BB29-440B-A623-A19C64CA2816}"/>
              </a:ext>
            </a:extLst>
          </p:cNvPr>
          <p:cNvSpPr txBox="1">
            <a:spLocks/>
          </p:cNvSpPr>
          <p:nvPr/>
        </p:nvSpPr>
        <p:spPr>
          <a:xfrm>
            <a:off x="690417" y="3712967"/>
            <a:ext cx="10515600" cy="1325563"/>
          </a:xfrm>
          <a:prstGeom prst="rect">
            <a:avLst/>
          </a:prstGeom>
        </p:spPr>
        <p:txBody>
          <a:bodyPr vert="horz" lIns="90989" tIns="45509" rIns="90989" bIns="45509" rtlCol="0" anchor="ctr">
            <a:normAutofit/>
          </a:bodyPr>
          <a:lstStyle>
            <a:lvl1pPr algn="l" defTabSz="909922"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b="1" dirty="0">
                <a:solidFill>
                  <a:srgbClr val="FFFF00"/>
                </a:solidFill>
                <a:effectLst>
                  <a:outerShdw blurRad="38100" dist="38100" dir="2700000" algn="tl">
                    <a:srgbClr val="000000">
                      <a:alpha val="43137"/>
                    </a:srgbClr>
                  </a:outerShdw>
                </a:effectLst>
              </a:rPr>
              <a:t>CPP  November 2019</a:t>
            </a:r>
            <a:r>
              <a:rPr lang="en-US" sz="4000" b="1" dirty="0">
                <a:solidFill>
                  <a:srgbClr val="FF0000"/>
                </a:solidFill>
                <a:effectLst>
                  <a:outerShdw blurRad="38100" dist="38100" dir="2700000" algn="tl">
                    <a:srgbClr val="000000">
                      <a:alpha val="43137"/>
                    </a:srgbClr>
                  </a:outerShdw>
                </a:effectLst>
              </a:rPr>
              <a:t/>
            </a:r>
            <a:br>
              <a:rPr lang="en-US" sz="4000" b="1" dirty="0">
                <a:solidFill>
                  <a:srgbClr val="FF0000"/>
                </a:solidFill>
                <a:effectLst>
                  <a:outerShdw blurRad="38100" dist="38100" dir="2700000" algn="tl">
                    <a:srgbClr val="000000">
                      <a:alpha val="43137"/>
                    </a:srgbClr>
                  </a:outerShdw>
                </a:effectLst>
              </a:rPr>
            </a:br>
            <a:r>
              <a:rPr lang="en-US" sz="2800" b="1" dirty="0">
                <a:solidFill>
                  <a:srgbClr val="FFFFCC"/>
                </a:solidFill>
                <a:effectLst>
                  <a:outerShdw blurRad="38100" dist="38100" dir="2700000" algn="tl">
                    <a:srgbClr val="000000">
                      <a:alpha val="43137"/>
                    </a:srgbClr>
                  </a:outerShdw>
                </a:effectLst>
              </a:rPr>
              <a:t>&lt;</a:t>
            </a:r>
            <a:r>
              <a:rPr lang="en-US" sz="2400" b="1" dirty="0">
                <a:solidFill>
                  <a:srgbClr val="FFFFCC"/>
                </a:solidFill>
                <a:effectLst>
                  <a:outerShdw blurRad="38100" dist="38100" dir="2700000" algn="tl">
                    <a:srgbClr val="000000">
                      <a:alpha val="43137"/>
                    </a:srgbClr>
                  </a:outerShdw>
                </a:effectLst>
              </a:rPr>
              <a:t>resolution&gt;</a:t>
            </a:r>
            <a:endParaRPr lang="ru-RU" sz="4000" b="1" dirty="0">
              <a:solidFill>
                <a:srgbClr val="FFFFCC"/>
              </a:solidFill>
              <a:effectLst>
                <a:outerShdw blurRad="38100" dist="38100" dir="2700000" algn="tl">
                  <a:srgbClr val="000000">
                    <a:alpha val="43137"/>
                  </a:srgbClr>
                </a:outerShdw>
              </a:effectLst>
            </a:endParaRPr>
          </a:p>
        </p:txBody>
      </p:sp>
      <p:sp>
        <p:nvSpPr>
          <p:cNvPr id="7" name="Объект 2">
            <a:extLst>
              <a:ext uri="{FF2B5EF4-FFF2-40B4-BE49-F238E27FC236}">
                <a16:creationId xmlns="" xmlns:a16="http://schemas.microsoft.com/office/drawing/2014/main" id="{0C26C787-A6EE-49F6-8063-D272C3BA7866}"/>
              </a:ext>
            </a:extLst>
          </p:cNvPr>
          <p:cNvSpPr txBox="1">
            <a:spLocks/>
          </p:cNvSpPr>
          <p:nvPr/>
        </p:nvSpPr>
        <p:spPr>
          <a:xfrm>
            <a:off x="544286" y="4580481"/>
            <a:ext cx="11048999" cy="1952048"/>
          </a:xfrm>
          <a:prstGeom prst="rect">
            <a:avLst/>
          </a:prstGeom>
        </p:spPr>
        <p:txBody>
          <a:bodyPr vert="horz" lIns="90989" tIns="45509" rIns="90989" bIns="45509" rtlCol="0">
            <a:normAutofit/>
          </a:bodyPr>
          <a:lstStyle>
            <a:lvl1pPr marL="227482" indent="-227482" algn="l" defTabSz="909922"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2438" indent="-227482" algn="l" defTabSz="909922"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37398" indent="-227482" algn="l" defTabSz="909922"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59236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4731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02277"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57242"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12195"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67159" indent="-227482" algn="l" defTabSz="909922"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solidFill>
                  <a:srgbClr val="FFFFFF"/>
                </a:solidFill>
              </a:rPr>
              <a:t>VI. Recommendations :</a:t>
            </a:r>
          </a:p>
          <a:p>
            <a:r>
              <a:rPr lang="en-US" dirty="0">
                <a:solidFill>
                  <a:srgbClr val="FFFFFF"/>
                </a:solidFill>
              </a:rPr>
              <a:t>To take note….</a:t>
            </a:r>
          </a:p>
          <a:p>
            <a:r>
              <a:rPr lang="en-US" dirty="0">
                <a:solidFill>
                  <a:srgbClr val="FFFFFF"/>
                </a:solidFill>
              </a:rPr>
              <a:t>To commission the JINR Directorate to send the Draft SLRP to the PP until 1 March 2010.</a:t>
            </a:r>
          </a:p>
          <a:p>
            <a:pPr marL="0" indent="0">
              <a:buFont typeface="Arial" panose="020B0604020202020204" pitchFamily="34" charset="0"/>
              <a:buNone/>
            </a:pPr>
            <a:endParaRPr lang="ru-RU" dirty="0">
              <a:solidFill>
                <a:srgbClr val="000000"/>
              </a:solidFill>
            </a:endParaRPr>
          </a:p>
        </p:txBody>
      </p:sp>
    </p:spTree>
    <p:extLst>
      <p:ext uri="{BB962C8B-B14F-4D97-AF65-F5344CB8AC3E}">
        <p14:creationId xmlns:p14="http://schemas.microsoft.com/office/powerpoint/2010/main" val="1825520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1506" name="Titel 1">
            <a:extLst>
              <a:ext uri="{FF2B5EF4-FFF2-40B4-BE49-F238E27FC236}">
                <a16:creationId xmlns="" xmlns:a16="http://schemas.microsoft.com/office/drawing/2014/main" id="{5532B69D-412E-45B5-8E55-EAE0D4887BFD}"/>
              </a:ext>
            </a:extLst>
          </p:cNvPr>
          <p:cNvSpPr>
            <a:spLocks noGrp="1"/>
          </p:cNvSpPr>
          <p:nvPr>
            <p:ph type="title"/>
          </p:nvPr>
        </p:nvSpPr>
        <p:spPr/>
        <p:txBody>
          <a:bodyPr/>
          <a:lstStyle/>
          <a:p>
            <a:pPr eaLnBrk="1" hangingPunct="1"/>
            <a:r>
              <a:rPr lang="ru-RU" altLang="ru-RU" sz="3100" b="1">
                <a:solidFill>
                  <a:schemeClr val="tx2"/>
                </a:solidFill>
                <a:latin typeface="Arial" panose="020B0604020202020204" pitchFamily="34" charset="0"/>
                <a:ea typeface="Calibri" panose="020F0502020204030204" pitchFamily="34" charset="0"/>
                <a:cs typeface="Times New Roman" panose="02020603050405020304" pitchFamily="18" charset="0"/>
              </a:rPr>
              <a:t> </a:t>
            </a:r>
            <a:r>
              <a:rPr lang="ru-RU" altLang="ru-RU" sz="3100" b="1">
                <a:solidFill>
                  <a:srgbClr val="FFFF00"/>
                </a:solidFill>
                <a:latin typeface="Arial" panose="020B0604020202020204" pitchFamily="34" charset="0"/>
                <a:ea typeface="Calibri" panose="020F0502020204030204" pitchFamily="34" charset="0"/>
                <a:cs typeface="Times New Roman" panose="02020603050405020304" pitchFamily="18" charset="0"/>
              </a:rPr>
              <a:t>Стратегическая цель развития ОИЯИ до 2030 года</a:t>
            </a:r>
            <a:endParaRPr lang="de-DE" altLang="ru-RU" dirty="0">
              <a:solidFill>
                <a:srgbClr val="FFFF00"/>
              </a:solidFill>
              <a:ea typeface="Calibri" panose="020F0502020204030204" pitchFamily="34" charset="0"/>
              <a:cs typeface="Times New Roman" panose="02020603050405020304" pitchFamily="18" charset="0"/>
            </a:endParaRPr>
          </a:p>
        </p:txBody>
      </p:sp>
      <p:sp>
        <p:nvSpPr>
          <p:cNvPr id="21507" name="Inhaltsplatzhalter 2">
            <a:extLst>
              <a:ext uri="{FF2B5EF4-FFF2-40B4-BE49-F238E27FC236}">
                <a16:creationId xmlns="" xmlns:a16="http://schemas.microsoft.com/office/drawing/2014/main" id="{AAB6FD00-2B38-4695-9DC1-C21723DDB43D}"/>
              </a:ext>
            </a:extLst>
          </p:cNvPr>
          <p:cNvSpPr>
            <a:spLocks noGrp="1"/>
          </p:cNvSpPr>
          <p:nvPr>
            <p:ph idx="4294967295"/>
          </p:nvPr>
        </p:nvSpPr>
        <p:spPr>
          <a:xfrm>
            <a:off x="965881" y="2115231"/>
            <a:ext cx="10431462" cy="4005262"/>
          </a:xfrm>
        </p:spPr>
        <p:txBody>
          <a:bodyPr>
            <a:normAutofit lnSpcReduction="10000"/>
          </a:bodyPr>
          <a:lstStyle/>
          <a:p>
            <a:pPr marL="0" indent="0" algn="just" eaLnBrk="1" hangingPunct="1">
              <a:lnSpc>
                <a:spcPct val="120000"/>
              </a:lnSpc>
              <a:spcAft>
                <a:spcPts val="800"/>
              </a:spcAft>
              <a:buNone/>
            </a:pPr>
            <a:r>
              <a:rPr lang="ru-RU" altLang="ru-RU" sz="2800" dirty="0">
                <a:solidFill>
                  <a:schemeClr val="bg1"/>
                </a:solidFill>
                <a:latin typeface="Arial" panose="020B0604020202020204" pitchFamily="34" charset="0"/>
                <a:cs typeface="Times New Roman" panose="02020603050405020304" pitchFamily="18" charset="0"/>
              </a:rPr>
              <a:t>Стратегической целью является развитие ОИЯИ как научного центра мирового уровня, занимающего лидирующие позиции в области </a:t>
            </a:r>
            <a:r>
              <a:rPr lang="ru-RU" altLang="ru-RU" sz="2800" dirty="0">
                <a:solidFill>
                  <a:schemeClr val="bg1"/>
                </a:solidFill>
                <a:latin typeface="Arial" panose="020B0604020202020204" pitchFamily="34" charset="0"/>
                <a:cs typeface="Arial" panose="020B0604020202020204" pitchFamily="34" charset="0"/>
              </a:rPr>
              <a:t>физики высоких энергий, ядерной физики и физики тяжелых ионов, физики нейтрино и астрофизики, физики конденсированного состояния, радиационной биологии, информационных технологий и высокопроизводительного </a:t>
            </a:r>
            <a:r>
              <a:rPr lang="ru-RU" altLang="ru-RU" sz="2800" dirty="0" err="1">
                <a:solidFill>
                  <a:schemeClr val="bg1"/>
                </a:solidFill>
                <a:latin typeface="Arial" panose="020B0604020202020204" pitchFamily="34" charset="0"/>
                <a:cs typeface="Arial" panose="020B0604020202020204" pitchFamily="34" charset="0"/>
              </a:rPr>
              <a:t>компьютинга</a:t>
            </a:r>
            <a:r>
              <a:rPr lang="en-US" altLang="ru-RU" sz="2800" dirty="0">
                <a:solidFill>
                  <a:schemeClr val="bg1"/>
                </a:solidFill>
                <a:latin typeface="Arial" panose="020B0604020202020204" pitchFamily="34" charset="0"/>
                <a:cs typeface="Arial" panose="020B0604020202020204" pitchFamily="34" charset="0"/>
              </a:rPr>
              <a:t>, </a:t>
            </a:r>
            <a:r>
              <a:rPr lang="ru-RU" altLang="ru-RU" sz="2800" dirty="0">
                <a:solidFill>
                  <a:schemeClr val="bg1"/>
                </a:solidFill>
                <a:latin typeface="Arial" panose="020B0604020202020204" pitchFamily="34" charset="0"/>
                <a:cs typeface="Arial" panose="020B0604020202020204" pitchFamily="34" charset="0"/>
              </a:rPr>
              <a:t>а также в области междисциплинарных исследований и инновационных технологий. </a:t>
            </a:r>
            <a:endParaRPr lang="en-US" altLang="ru-RU" sz="2800" dirty="0">
              <a:solidFill>
                <a:schemeClr val="bg1"/>
              </a:solidFill>
              <a:latin typeface="Arial" panose="020B0604020202020204" pitchFamily="34" charset="0"/>
              <a:ea typeface="Times New Roman" panose="02020603050405020304" pitchFamily="18" charset="0"/>
              <a:cs typeface="Arial" panose="020B0604020202020204" pitchFamily="34" charset="0"/>
            </a:endParaRPr>
          </a:p>
        </p:txBody>
      </p:sp>
      <p:pic>
        <p:nvPicPr>
          <p:cNvPr id="34" name="Рисунок 3"/>
          <p:cNvPicPr>
            <a:picLocks noChangeAspect="1"/>
          </p:cNvPicPr>
          <p:nvPr/>
        </p:nvPicPr>
        <p:blipFill>
          <a:blip r:embed="rId3" cstate="print">
            <a:duotone>
              <a:schemeClr val="bg2">
                <a:shade val="45000"/>
                <a:satMod val="135000"/>
              </a:schemeClr>
              <a:prstClr val="white"/>
            </a:duotone>
            <a:lum bright="40000" contrast="2000"/>
          </a:blip>
          <a:stretch>
            <a:fillRect/>
          </a:stretch>
        </p:blipFill>
        <p:spPr>
          <a:xfrm>
            <a:off x="9616699" y="127218"/>
            <a:ext cx="2226958" cy="147525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2976777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1" name="Содержимое 2">
            <a:extLst>
              <a:ext uri="{FF2B5EF4-FFF2-40B4-BE49-F238E27FC236}">
                <a16:creationId xmlns="" xmlns:a16="http://schemas.microsoft.com/office/drawing/2014/main" id="{49E8DE18-FE39-4117-9873-6066A471DB1F}"/>
              </a:ext>
            </a:extLst>
          </p:cNvPr>
          <p:cNvSpPr>
            <a:spLocks noGrp="1"/>
          </p:cNvSpPr>
          <p:nvPr>
            <p:ph idx="4294967295"/>
          </p:nvPr>
        </p:nvSpPr>
        <p:spPr>
          <a:xfrm>
            <a:off x="387481" y="1718810"/>
            <a:ext cx="11398250" cy="4968875"/>
          </a:xfrm>
          <a:ln>
            <a:noFill/>
            <a:miter lim="800000"/>
            <a:headEnd/>
            <a:tailEnd/>
          </a:ln>
        </p:spPr>
        <p:txBody>
          <a:bodyPr/>
          <a:lstStyle/>
          <a:p>
            <a:pPr marL="0" indent="0" algn="just">
              <a:lnSpc>
                <a:spcPct val="100000"/>
              </a:lnSpc>
              <a:buFont typeface="Arial" panose="020B0604020202020204" pitchFamily="34" charset="0"/>
              <a:buNone/>
            </a:pPr>
            <a:r>
              <a:rPr lang="ru-RU" altLang="ru-RU" sz="2800" dirty="0"/>
              <a:t>Вместе со стратегическими планами достижения лидирующих позиций на приоритетных для ОИЯИ   научных направлениях стоит важная цель совершенствования всех сторон деятельности нашего научного центра, включая современные методы подготовки высококвалифицированных кадров как для самого Института, так и в интересах государств-членов ОИЯИ, опираясь на современные научно-организационные методы управления деятельностью лабораторий и Института в целом, учитывая опыт крупнейших международных центров мира, добиваясь привлекательности работы в ОИЯИ для талантливой молодежи, создавая для этого необходимые условия.   </a:t>
            </a:r>
            <a:endParaRPr lang="ru-RU" altLang="ru-RU" sz="3600" dirty="0"/>
          </a:p>
        </p:txBody>
      </p:sp>
      <p:sp>
        <p:nvSpPr>
          <p:cNvPr id="4" name="Заголовок 1"/>
          <p:cNvSpPr txBox="1">
            <a:spLocks/>
          </p:cNvSpPr>
          <p:nvPr/>
        </p:nvSpPr>
        <p:spPr bwMode="auto">
          <a:xfrm>
            <a:off x="259423" y="83405"/>
            <a:ext cx="11654367" cy="1397051"/>
          </a:xfrm>
          <a:prstGeom prst="rect">
            <a:avLst/>
          </a:prstGeom>
          <a:solidFill>
            <a:srgbClr val="FFC000"/>
          </a:solidFill>
          <a:ln>
            <a:solidFill>
              <a:srgbClr val="9BBB59">
                <a:lumMod val="75000"/>
              </a:srgbClr>
            </a:solidFill>
          </a:ln>
        </p:spPr>
        <p:txBody>
          <a:bodyPr vert="horz" wrap="square" lIns="90989" tIns="45509" rIns="90989" bIns="45509" numCol="1" rtlCol="0" anchor="ctr" anchorCtr="0" compatLnSpc="1">
            <a:prstTxWarp prst="textNoShape">
              <a:avLst/>
            </a:prstTxWarp>
            <a:noAutofit/>
          </a:bodyPr>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4957" algn="ctr" rtl="0" fontAlgn="base">
              <a:spcBef>
                <a:spcPct val="0"/>
              </a:spcBef>
              <a:spcAft>
                <a:spcPct val="0"/>
              </a:spcAft>
              <a:defRPr sz="4400">
                <a:solidFill>
                  <a:schemeClr val="tx1"/>
                </a:solidFill>
                <a:latin typeface="Calibri" pitchFamily="34" charset="0"/>
              </a:defRPr>
            </a:lvl6pPr>
            <a:lvl7pPr marL="909922" algn="ctr" rtl="0" fontAlgn="base">
              <a:spcBef>
                <a:spcPct val="0"/>
              </a:spcBef>
              <a:spcAft>
                <a:spcPct val="0"/>
              </a:spcAft>
              <a:defRPr sz="4400">
                <a:solidFill>
                  <a:schemeClr val="tx1"/>
                </a:solidFill>
                <a:latin typeface="Calibri" pitchFamily="34" charset="0"/>
              </a:defRPr>
            </a:lvl7pPr>
            <a:lvl8pPr marL="1364877" algn="ctr" rtl="0" fontAlgn="base">
              <a:spcBef>
                <a:spcPct val="0"/>
              </a:spcBef>
              <a:spcAft>
                <a:spcPct val="0"/>
              </a:spcAft>
              <a:defRPr sz="4400">
                <a:solidFill>
                  <a:schemeClr val="tx1"/>
                </a:solidFill>
                <a:latin typeface="Calibri" pitchFamily="34" charset="0"/>
              </a:defRPr>
            </a:lvl8pPr>
            <a:lvl9pPr marL="1819839" algn="ctr" rtl="0" fontAlgn="base">
              <a:spcBef>
                <a:spcPct val="0"/>
              </a:spcBef>
              <a:spcAft>
                <a:spcPct val="0"/>
              </a:spcAft>
              <a:defRPr sz="4400">
                <a:solidFill>
                  <a:schemeClr val="tx1"/>
                </a:solidFill>
                <a:latin typeface="Calibri" pitchFamily="34" charset="0"/>
              </a:defRPr>
            </a:lvl9pPr>
          </a:lstStyle>
          <a:p>
            <a:pPr defTabSz="907793" eaLnBrk="1" fontAlgn="auto" hangingPunct="1">
              <a:spcAft>
                <a:spcPts val="0"/>
              </a:spcAft>
              <a:defRPr/>
            </a:pPr>
            <a:r>
              <a:rPr lang="ru-RU" sz="2600" b="1" dirty="0">
                <a:solidFill>
                  <a:sysClr val="windowText" lastClr="000000"/>
                </a:solidFill>
                <a:cs typeface="Arial" panose="020B0604020202020204" pitchFamily="34" charset="0"/>
              </a:rPr>
              <a:t>    Развитие ОИЯИ                                                                 </a:t>
            </a:r>
            <a:endParaRPr lang="en-US" sz="2600" b="1" dirty="0">
              <a:solidFill>
                <a:sysClr val="windowText" lastClr="000000"/>
              </a:solidFill>
              <a:cs typeface="Arial" panose="020B0604020202020204" pitchFamily="34" charset="0"/>
            </a:endParaRPr>
          </a:p>
          <a:p>
            <a:pPr defTabSz="907793" eaLnBrk="1" fontAlgn="auto" hangingPunct="1">
              <a:spcAft>
                <a:spcPts val="0"/>
              </a:spcAft>
              <a:defRPr/>
            </a:pPr>
            <a:r>
              <a:rPr lang="ru-RU" sz="2600" b="1" dirty="0">
                <a:solidFill>
                  <a:sysClr val="windowText" lastClr="000000"/>
                </a:solidFill>
                <a:cs typeface="Arial" panose="020B0604020202020204" pitchFamily="34" charset="0"/>
              </a:rPr>
              <a:t> как международной межправительственной   </a:t>
            </a:r>
            <a:endParaRPr lang="en-US" sz="2600" b="1" dirty="0">
              <a:solidFill>
                <a:sysClr val="windowText" lastClr="000000"/>
              </a:solidFill>
              <a:cs typeface="Arial" panose="020B0604020202020204" pitchFamily="34" charset="0"/>
            </a:endParaRPr>
          </a:p>
          <a:p>
            <a:pPr defTabSz="907793" eaLnBrk="1" fontAlgn="auto" hangingPunct="1">
              <a:spcAft>
                <a:spcPts val="0"/>
              </a:spcAft>
              <a:defRPr/>
            </a:pPr>
            <a:r>
              <a:rPr lang="ru-RU" sz="2600" b="1" dirty="0">
                <a:solidFill>
                  <a:sysClr val="windowText" lastClr="000000"/>
                </a:solidFill>
                <a:cs typeface="Arial" panose="020B0604020202020204" pitchFamily="34" charset="0"/>
              </a:rPr>
              <a:t>научно-исследовательской организации</a:t>
            </a:r>
          </a:p>
        </p:txBody>
      </p:sp>
    </p:spTree>
    <p:extLst>
      <p:ext uri="{BB962C8B-B14F-4D97-AF65-F5344CB8AC3E}">
        <p14:creationId xmlns:p14="http://schemas.microsoft.com/office/powerpoint/2010/main" val="1244778339"/>
      </p:ext>
    </p:extLst>
  </p:cSld>
  <p:clrMapOvr>
    <a:masterClrMapping/>
  </p:clrMapOvr>
  <p:transition spd="med"/>
</p:sld>
</file>

<file path=ppt/slides/slide6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3554" name="Заголовок 1">
            <a:extLst>
              <a:ext uri="{FF2B5EF4-FFF2-40B4-BE49-F238E27FC236}">
                <a16:creationId xmlns="" xmlns:a16="http://schemas.microsoft.com/office/drawing/2014/main" id="{ADF0660D-7305-44DA-9631-7905D02C528D}"/>
              </a:ext>
            </a:extLst>
          </p:cNvPr>
          <p:cNvSpPr>
            <a:spLocks noGrp="1"/>
          </p:cNvSpPr>
          <p:nvPr>
            <p:ph type="title" idx="4294967295"/>
          </p:nvPr>
        </p:nvSpPr>
        <p:spPr>
          <a:xfrm>
            <a:off x="2296885" y="137660"/>
            <a:ext cx="8229600" cy="1800225"/>
          </a:xfrm>
          <a:solidFill>
            <a:srgbClr val="FFC000"/>
          </a:solidFill>
          <a:ln w="19050">
            <a:solidFill>
              <a:schemeClr val="tx1"/>
            </a:solidFill>
            <a:miter lim="800000"/>
            <a:headEnd/>
            <a:tailEnd/>
          </a:ln>
        </p:spPr>
        <p:txBody>
          <a:bodyPr/>
          <a:lstStyle/>
          <a:p>
            <a:pPr eaLnBrk="1" hangingPunct="1"/>
            <a:r>
              <a:rPr lang="ru-RU" altLang="ru-RU" sz="2800" dirty="0">
                <a:solidFill>
                  <a:schemeClr val="tx1"/>
                </a:solidFill>
              </a:rPr>
              <a:t>Миссия</a:t>
            </a:r>
            <a:br>
              <a:rPr lang="ru-RU" altLang="ru-RU" sz="2800" dirty="0">
                <a:solidFill>
                  <a:schemeClr val="tx1"/>
                </a:solidFill>
              </a:rPr>
            </a:br>
            <a:r>
              <a:rPr lang="ru-RU" altLang="ru-RU" sz="2800" dirty="0">
                <a:solidFill>
                  <a:schemeClr val="tx1"/>
                </a:solidFill>
              </a:rPr>
              <a:t>Международной Рабочей Группы </a:t>
            </a:r>
            <a:br>
              <a:rPr lang="ru-RU" altLang="ru-RU" sz="2800" dirty="0">
                <a:solidFill>
                  <a:schemeClr val="tx1"/>
                </a:solidFill>
              </a:rPr>
            </a:br>
            <a:r>
              <a:rPr lang="ru-RU" altLang="ru-RU" sz="2800" dirty="0">
                <a:solidFill>
                  <a:schemeClr val="tx1"/>
                </a:solidFill>
              </a:rPr>
              <a:t>по разработке долгосрочной стратегии развития ОИЯИ до 2030 года (</a:t>
            </a:r>
            <a:r>
              <a:rPr lang="en-US" altLang="ru-RU" sz="2800" dirty="0">
                <a:solidFill>
                  <a:schemeClr val="tx1"/>
                </a:solidFill>
              </a:rPr>
              <a:t>SLRP</a:t>
            </a:r>
            <a:r>
              <a:rPr lang="ru-RU" altLang="ru-RU" sz="2800" dirty="0">
                <a:solidFill>
                  <a:schemeClr val="tx1"/>
                </a:solidFill>
              </a:rPr>
              <a:t>) </a:t>
            </a:r>
          </a:p>
        </p:txBody>
      </p:sp>
      <p:sp>
        <p:nvSpPr>
          <p:cNvPr id="23555" name="Объект 2">
            <a:extLst>
              <a:ext uri="{FF2B5EF4-FFF2-40B4-BE49-F238E27FC236}">
                <a16:creationId xmlns="" xmlns:a16="http://schemas.microsoft.com/office/drawing/2014/main" id="{1224A35C-E649-490E-8820-F642EFA91DF7}"/>
              </a:ext>
            </a:extLst>
          </p:cNvPr>
          <p:cNvSpPr>
            <a:spLocks noGrp="1"/>
          </p:cNvSpPr>
          <p:nvPr>
            <p:ph idx="4294967295"/>
          </p:nvPr>
        </p:nvSpPr>
        <p:spPr>
          <a:xfrm>
            <a:off x="489859" y="2060576"/>
            <a:ext cx="11201400" cy="4608513"/>
          </a:xfrm>
          <a:ln w="19050">
            <a:noFill/>
            <a:miter lim="800000"/>
            <a:headEnd/>
            <a:tailEnd/>
          </a:ln>
        </p:spPr>
        <p:txBody>
          <a:bodyPr/>
          <a:lstStyle/>
          <a:p>
            <a:pPr marL="0" indent="0" algn="just" eaLnBrk="1" hangingPunct="1">
              <a:lnSpc>
                <a:spcPct val="100000"/>
              </a:lnSpc>
              <a:spcAft>
                <a:spcPts val="0"/>
              </a:spcAft>
              <a:buNone/>
            </a:pPr>
            <a:r>
              <a:rPr lang="ru-RU" altLang="ru-RU" sz="2400" dirty="0">
                <a:latin typeface="Calibri" panose="020F0502020204030204" pitchFamily="34" charset="0"/>
                <a:cs typeface="Calibri" panose="020F0502020204030204" pitchFamily="34" charset="0"/>
              </a:rPr>
              <a:t>SLRP - это взгляд в будущее, позволяющий научному сообществу ОИЯИ во взаимодействии с его партнерами в государствах-членах ОИЯИ и других странах, а также учитывая координируемые  ведущими  международными научными организациями планы развития исследований в области фундаментальной физики на глобальном уровне, разрабатывать долгосрочные планы развития фундаментальных и прикладных, инновационных исследований ОИЯИ, на основе анализа и изучения  перспектив развития существующих и создания новых базовых экспериментальных установок и научных комплексов, а также возможного расширения и обновления научной программы ОИЯИ с целью определения приоритетов  исследовательских программ лабораторий ОИЯИ в национальном, с учетом интересов государств-членов Института,  и в международном контексте.</a:t>
            </a:r>
          </a:p>
        </p:txBody>
      </p:sp>
    </p:spTree>
    <p:extLst>
      <p:ext uri="{BB962C8B-B14F-4D97-AF65-F5344CB8AC3E}">
        <p14:creationId xmlns:p14="http://schemas.microsoft.com/office/powerpoint/2010/main" val="3098596871"/>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p:cNvSpPr>
            <a:spLocks noGrp="1"/>
          </p:cNvSpPr>
          <p:nvPr>
            <p:ph idx="4294967295"/>
          </p:nvPr>
        </p:nvSpPr>
        <p:spPr>
          <a:xfrm>
            <a:off x="0" y="1125538"/>
            <a:ext cx="8229600" cy="2187575"/>
          </a:xfrm>
        </p:spPr>
        <p:txBody>
          <a:bodyPr>
            <a:normAutofit/>
          </a:bodyPr>
          <a:lstStyle/>
          <a:p>
            <a:pPr marL="0" indent="0" algn="just">
              <a:lnSpc>
                <a:spcPct val="115000"/>
              </a:lnSpc>
              <a:spcAft>
                <a:spcPts val="600"/>
              </a:spcAft>
              <a:buNone/>
            </a:pPr>
            <a:r>
              <a:rPr lang="en-US" dirty="0"/>
              <a:t> </a:t>
            </a:r>
            <a:endParaRPr lang="de-DE" dirty="0"/>
          </a:p>
        </p:txBody>
      </p:sp>
      <p:sp>
        <p:nvSpPr>
          <p:cNvPr id="5" name="Rechteck 4"/>
          <p:cNvSpPr/>
          <p:nvPr/>
        </p:nvSpPr>
        <p:spPr>
          <a:xfrm>
            <a:off x="691501" y="1870292"/>
            <a:ext cx="10484453" cy="2554119"/>
          </a:xfrm>
          <a:prstGeom prst="rect">
            <a:avLst/>
          </a:prstGeom>
          <a:solidFill>
            <a:srgbClr val="FFFFCC"/>
          </a:solidFill>
          <a:ln w="15875">
            <a:solidFill>
              <a:srgbClr val="7030A0"/>
            </a:solidFill>
          </a:ln>
        </p:spPr>
        <p:txBody>
          <a:bodyPr wrap="square" lIns="90989" tIns="45509" rIns="90989" bIns="45509">
            <a:spAutoFit/>
          </a:bodyPr>
          <a:lstStyle/>
          <a:p>
            <a:pPr algn="ctr">
              <a:lnSpc>
                <a:spcPct val="125000"/>
              </a:lnSpc>
            </a:pPr>
            <a:r>
              <a:rPr lang="en-GB" sz="3200" b="1" dirty="0" smtClean="0">
                <a:solidFill>
                  <a:srgbClr val="1F497D"/>
                </a:solidFill>
                <a:ea typeface="MS Mincho"/>
                <a:cs typeface="Times New Roman"/>
              </a:rPr>
              <a:t>Here I give the floor to Boris Sharkov who coordinated the work of the sub-groups on preparation of consolidated , integral document and chaired the Editorial Board   </a:t>
            </a:r>
            <a:endParaRPr lang="en-GB" sz="3200" b="1" dirty="0">
              <a:solidFill>
                <a:srgbClr val="1F497D"/>
              </a:solidFill>
              <a:ea typeface="MS Mincho"/>
              <a:cs typeface="Times New Roman"/>
            </a:endParaRPr>
          </a:p>
        </p:txBody>
      </p:sp>
      <p:sp>
        <p:nvSpPr>
          <p:cNvPr id="4" name="Rectangle 31"/>
          <p:cNvSpPr>
            <a:spLocks noChangeArrowheads="1"/>
          </p:cNvSpPr>
          <p:nvPr/>
        </p:nvSpPr>
        <p:spPr bwMode="auto">
          <a:xfrm>
            <a:off x="1676469" y="-32032"/>
            <a:ext cx="183820" cy="3689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0989" tIns="45509" rIns="90989" bIns="45509" numCol="1" anchor="ctr" anchorCtr="0" compatLnSpc="1">
            <a:prstTxWarp prst="textNoShape">
              <a:avLst/>
            </a:prstTxWarp>
            <a:spAutoFit/>
          </a:bodyPr>
          <a:lstStyle/>
          <a:p>
            <a:endParaRPr lang="ru-RU">
              <a:solidFill>
                <a:prstClr val="black"/>
              </a:solidFill>
            </a:endParaRPr>
          </a:p>
        </p:txBody>
      </p:sp>
      <p:sp>
        <p:nvSpPr>
          <p:cNvPr id="6" name="Textfeld 5"/>
          <p:cNvSpPr txBox="1"/>
          <p:nvPr/>
        </p:nvSpPr>
        <p:spPr>
          <a:xfrm>
            <a:off x="5638871" y="6172217"/>
            <a:ext cx="183820" cy="368906"/>
          </a:xfrm>
          <a:prstGeom prst="rect">
            <a:avLst/>
          </a:prstGeom>
          <a:noFill/>
        </p:spPr>
        <p:txBody>
          <a:bodyPr wrap="none" lIns="90989" tIns="45509" rIns="90989" bIns="45509" rtlCol="0">
            <a:spAutoFit/>
          </a:bodyPr>
          <a:lstStyle/>
          <a:p>
            <a:endParaRPr lang="de-DE" dirty="0">
              <a:solidFill>
                <a:prstClr val="black"/>
              </a:solidFill>
            </a:endParaRPr>
          </a:p>
        </p:txBody>
      </p:sp>
      <p:pic>
        <p:nvPicPr>
          <p:cNvPr id="38" name="Рисунок 3"/>
          <p:cNvPicPr>
            <a:picLocks noChangeAspect="1"/>
          </p:cNvPicPr>
          <p:nvPr/>
        </p:nvPicPr>
        <p:blipFill>
          <a:blip r:embed="rId2" cstate="print">
            <a:duotone>
              <a:schemeClr val="bg2">
                <a:shade val="45000"/>
                <a:satMod val="135000"/>
              </a:schemeClr>
              <a:prstClr val="white"/>
            </a:duotone>
            <a:lum bright="40000" contrast="2000"/>
          </a:blip>
          <a:stretch>
            <a:fillRect/>
          </a:stretch>
        </p:blipFill>
        <p:spPr>
          <a:xfrm>
            <a:off x="10234431" y="318623"/>
            <a:ext cx="1812712" cy="1200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90401987"/>
      </p:ext>
    </p:extLst>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1244794" y="196851"/>
            <a:ext cx="9884228" cy="857250"/>
          </a:xfrm>
          <a:solidFill>
            <a:srgbClr val="23538D"/>
          </a:solidFill>
          <a:ln w="38100">
            <a:solidFill>
              <a:srgbClr val="C00000"/>
            </a:solidFill>
          </a:ln>
        </p:spPr>
        <p:txBody>
          <a:bodyPr rtlCol="0">
            <a:normAutofit/>
          </a:bodyPr>
          <a:lstStyle/>
          <a:p>
            <a:pPr eaLnBrk="1" fontAlgn="auto" hangingPunct="1">
              <a:spcAft>
                <a:spcPts val="0"/>
              </a:spcAft>
              <a:defRPr/>
            </a:pPr>
            <a:r>
              <a:rPr lang="en-US" dirty="0"/>
              <a:t> </a:t>
            </a:r>
            <a:r>
              <a:rPr lang="en-US" sz="3200" b="1" dirty="0">
                <a:solidFill>
                  <a:srgbClr val="FFFF00"/>
                </a:solidFill>
                <a:latin typeface="Arial Rounded MT Bold" pitchFamily="34" charset="0"/>
                <a:cs typeface="Aharoni" pitchFamily="2" charset="-79"/>
              </a:rPr>
              <a:t>The JINR  Long Range Strategy Plan up to 2030</a:t>
            </a:r>
            <a:endParaRPr lang="ru-RU" b="1" dirty="0">
              <a:solidFill>
                <a:srgbClr val="FFFF00"/>
              </a:solidFill>
              <a:cs typeface="Aharoni" pitchFamily="2" charset="-79"/>
            </a:endParaRPr>
          </a:p>
        </p:txBody>
      </p:sp>
      <p:sp>
        <p:nvSpPr>
          <p:cNvPr id="4099" name="TextBox 4"/>
          <p:cNvSpPr txBox="1">
            <a:spLocks noChangeArrowheads="1"/>
          </p:cNvSpPr>
          <p:nvPr/>
        </p:nvSpPr>
        <p:spPr bwMode="auto">
          <a:xfrm>
            <a:off x="1072533" y="1206502"/>
            <a:ext cx="10228749" cy="4523889"/>
          </a:xfrm>
          <a:prstGeom prst="rect">
            <a:avLst/>
          </a:prstGeom>
          <a:solidFill>
            <a:srgbClr val="0070C0"/>
          </a:solidFill>
          <a:ln w="38100">
            <a:solidFill>
              <a:srgbClr val="C00000"/>
            </a:solidFill>
            <a:miter lim="800000"/>
            <a:headEnd/>
            <a:tailEnd/>
          </a:ln>
        </p:spPr>
        <p:txBody>
          <a:bodyPr wrap="square" lIns="90989" tIns="45509" rIns="90989" bIns="45509">
            <a:spAutoFit/>
          </a:bodyPr>
          <a:lstStyle/>
          <a:p>
            <a:pPr algn="ctr" fontAlgn="base">
              <a:spcBef>
                <a:spcPct val="0"/>
              </a:spcBef>
              <a:spcAft>
                <a:spcPct val="0"/>
              </a:spcAft>
              <a:defRPr/>
            </a:pPr>
            <a:r>
              <a:rPr lang="en-US" sz="2400" b="1" dirty="0">
                <a:solidFill>
                  <a:prstClr val="white"/>
                </a:solidFill>
                <a:ea typeface="Droid Sans Fallback"/>
                <a:cs typeface="Droid Sans Fallback"/>
              </a:rPr>
              <a:t>         Proposals from JINR Laboratories for the SLRP </a:t>
            </a:r>
          </a:p>
          <a:p>
            <a:pPr algn="ctr" fontAlgn="base">
              <a:spcBef>
                <a:spcPct val="0"/>
              </a:spcBef>
              <a:spcAft>
                <a:spcPct val="0"/>
              </a:spcAft>
              <a:defRPr/>
            </a:pPr>
            <a:r>
              <a:rPr lang="en-US" sz="2400" b="1" dirty="0">
                <a:solidFill>
                  <a:prstClr val="white"/>
                </a:solidFill>
                <a:ea typeface="Droid Sans Fallback"/>
                <a:cs typeface="Droid Sans Fallback"/>
              </a:rPr>
              <a:t>               were  considered at two sessions of the PAC`s,</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at the meeting of JINR Technical – Scientific Council. </a:t>
            </a:r>
          </a:p>
          <a:p>
            <a:pPr algn="ctr" fontAlgn="base">
              <a:spcBef>
                <a:spcPct val="0"/>
              </a:spcBef>
              <a:spcAft>
                <a:spcPct val="0"/>
              </a:spcAft>
              <a:defRPr/>
            </a:pPr>
            <a:r>
              <a:rPr lang="en-US" sz="2400" b="1" dirty="0">
                <a:solidFill>
                  <a:prstClr val="white"/>
                </a:solidFill>
                <a:ea typeface="Droid Sans Fallback"/>
                <a:cs typeface="Droid Sans Fallback"/>
              </a:rPr>
              <a:t>The reports of the representatives from the SLRP Working Sub-Groups were discussed in the  session of JINR Scientific Council in September in 2019.</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The whole project of the  SLRP is to be completed at the end of 2019 and shall be considered at the February session of the JINR Scientific Council and then presented for approval  by the </a:t>
            </a:r>
          </a:p>
          <a:p>
            <a:pPr fontAlgn="base">
              <a:spcBef>
                <a:spcPct val="0"/>
              </a:spcBef>
              <a:spcAft>
                <a:spcPct val="0"/>
              </a:spcAft>
              <a:defRPr/>
            </a:pPr>
            <a:r>
              <a:rPr lang="en-US" sz="2400" b="1" dirty="0">
                <a:solidFill>
                  <a:prstClr val="white"/>
                </a:solidFill>
                <a:ea typeface="Droid Sans Fallback"/>
                <a:cs typeface="Droid Sans Fallback"/>
              </a:rPr>
              <a:t>                              JINR Committee of the Plenipotentiaries</a:t>
            </a:r>
            <a:br>
              <a:rPr lang="en-US" sz="2400" b="1" dirty="0">
                <a:solidFill>
                  <a:prstClr val="white"/>
                </a:solidFill>
                <a:ea typeface="Droid Sans Fallback"/>
                <a:cs typeface="Droid Sans Fallback"/>
              </a:rPr>
            </a:br>
            <a:r>
              <a:rPr lang="en-US" sz="2400" b="1" dirty="0">
                <a:solidFill>
                  <a:prstClr val="white"/>
                </a:solidFill>
                <a:ea typeface="Droid Sans Fallback"/>
                <a:cs typeface="Droid Sans Fallback"/>
              </a:rPr>
              <a:t>                                       in the March session in 2020.</a:t>
            </a:r>
            <a:endParaRPr lang="ru-RU" sz="2400" dirty="0">
              <a:solidFill>
                <a:prstClr val="white"/>
              </a:solidFill>
              <a:ea typeface="Droid Sans Fallback"/>
              <a:cs typeface="Droid Sans Fallback"/>
            </a:endParaRPr>
          </a:p>
        </p:txBody>
      </p:sp>
      <p:sp>
        <p:nvSpPr>
          <p:cNvPr id="4100" name="TextBox 5"/>
          <p:cNvSpPr txBox="1">
            <a:spLocks noChangeArrowheads="1"/>
          </p:cNvSpPr>
          <p:nvPr/>
        </p:nvSpPr>
        <p:spPr bwMode="auto">
          <a:xfrm>
            <a:off x="1864997" y="5658098"/>
            <a:ext cx="8643820" cy="1199902"/>
          </a:xfrm>
          <a:prstGeom prst="rect">
            <a:avLst/>
          </a:prstGeom>
          <a:solidFill>
            <a:schemeClr val="bg1"/>
          </a:solidFill>
          <a:ln w="38100">
            <a:solidFill>
              <a:srgbClr val="7030A0"/>
            </a:solidFill>
            <a:miter lim="800000"/>
            <a:headEnd/>
            <a:tailEnd/>
          </a:ln>
        </p:spPr>
        <p:txBody>
          <a:bodyPr wrap="square" lIns="90989" tIns="45509" rIns="90989" bIns="45509">
            <a:spAutoFit/>
          </a:bodyPr>
          <a:lstStyle>
            <a:lvl1pPr defTabSz="911225" eaLnBrk="0" hangingPunct="0">
              <a:defRPr>
                <a:solidFill>
                  <a:schemeClr val="tx1"/>
                </a:solidFill>
                <a:latin typeface="Arial" pitchFamily="34" charset="0"/>
                <a:cs typeface="Arial" pitchFamily="34" charset="0"/>
              </a:defRPr>
            </a:lvl1pPr>
            <a:lvl2pPr marL="742950" indent="-285750" defTabSz="911225" eaLnBrk="0" hangingPunct="0">
              <a:defRPr>
                <a:solidFill>
                  <a:schemeClr val="tx1"/>
                </a:solidFill>
                <a:latin typeface="Arial" pitchFamily="34" charset="0"/>
                <a:cs typeface="Arial" pitchFamily="34" charset="0"/>
              </a:defRPr>
            </a:lvl2pPr>
            <a:lvl3pPr marL="1143000" indent="-228600" defTabSz="911225" eaLnBrk="0" hangingPunct="0">
              <a:defRPr>
                <a:solidFill>
                  <a:schemeClr val="tx1"/>
                </a:solidFill>
                <a:latin typeface="Arial" pitchFamily="34" charset="0"/>
                <a:cs typeface="Arial" pitchFamily="34" charset="0"/>
              </a:defRPr>
            </a:lvl3pPr>
            <a:lvl4pPr marL="1600200" indent="-228600" defTabSz="911225" eaLnBrk="0" hangingPunct="0">
              <a:defRPr>
                <a:solidFill>
                  <a:schemeClr val="tx1"/>
                </a:solidFill>
                <a:latin typeface="Arial" pitchFamily="34" charset="0"/>
                <a:cs typeface="Arial" pitchFamily="34" charset="0"/>
              </a:defRPr>
            </a:lvl4pPr>
            <a:lvl5pPr marL="2057400" indent="-228600" defTabSz="911225" eaLnBrk="0" hangingPunct="0">
              <a:defRPr>
                <a:solidFill>
                  <a:schemeClr val="tx1"/>
                </a:solidFill>
                <a:latin typeface="Arial" pitchFamily="34" charset="0"/>
                <a:cs typeface="Arial" pitchFamily="34" charset="0"/>
              </a:defRPr>
            </a:lvl5pPr>
            <a:lvl6pPr marL="2514600" indent="-228600" defTabSz="911225" eaLnBrk="0" fontAlgn="base" hangingPunct="0">
              <a:spcBef>
                <a:spcPct val="0"/>
              </a:spcBef>
              <a:spcAft>
                <a:spcPct val="0"/>
              </a:spcAft>
              <a:defRPr>
                <a:solidFill>
                  <a:schemeClr val="tx1"/>
                </a:solidFill>
                <a:latin typeface="Arial" pitchFamily="34" charset="0"/>
                <a:cs typeface="Arial" pitchFamily="34" charset="0"/>
              </a:defRPr>
            </a:lvl6pPr>
            <a:lvl7pPr marL="2971800" indent="-228600" defTabSz="911225" eaLnBrk="0" fontAlgn="base" hangingPunct="0">
              <a:spcBef>
                <a:spcPct val="0"/>
              </a:spcBef>
              <a:spcAft>
                <a:spcPct val="0"/>
              </a:spcAft>
              <a:defRPr>
                <a:solidFill>
                  <a:schemeClr val="tx1"/>
                </a:solidFill>
                <a:latin typeface="Arial" pitchFamily="34" charset="0"/>
                <a:cs typeface="Arial" pitchFamily="34" charset="0"/>
              </a:defRPr>
            </a:lvl7pPr>
            <a:lvl8pPr marL="3429000" indent="-228600" defTabSz="911225" eaLnBrk="0" fontAlgn="base" hangingPunct="0">
              <a:spcBef>
                <a:spcPct val="0"/>
              </a:spcBef>
              <a:spcAft>
                <a:spcPct val="0"/>
              </a:spcAft>
              <a:defRPr>
                <a:solidFill>
                  <a:schemeClr val="tx1"/>
                </a:solidFill>
                <a:latin typeface="Arial" pitchFamily="34" charset="0"/>
                <a:cs typeface="Arial" pitchFamily="34" charset="0"/>
              </a:defRPr>
            </a:lvl8pPr>
            <a:lvl9pPr marL="3886200" indent="-228600" defTabSz="911225"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0"/>
              </a:spcBef>
              <a:spcAft>
                <a:spcPct val="0"/>
              </a:spcAft>
            </a:pPr>
            <a:r>
              <a:rPr lang="en-US" altLang="ru-RU" sz="2400" b="1" dirty="0">
                <a:solidFill>
                  <a:srgbClr val="7030A0"/>
                </a:solidFill>
                <a:latin typeface="Calibri" pitchFamily="34" charset="0"/>
                <a:ea typeface="Droid Sans Fallback"/>
                <a:cs typeface="Droid Sans Fallback"/>
              </a:rPr>
              <a:t>     </a:t>
            </a:r>
            <a:r>
              <a:rPr lang="en-US" altLang="ru-RU" sz="2000" b="1" dirty="0">
                <a:solidFill>
                  <a:srgbClr val="7030A0"/>
                </a:solidFill>
                <a:latin typeface="Calibri" pitchFamily="34" charset="0"/>
                <a:ea typeface="Droid Sans Fallback"/>
                <a:cs typeface="Droid Sans Fallback"/>
                <a:sym typeface="Wingdings" pitchFamily="2" charset="2"/>
              </a:rPr>
              <a:t></a:t>
            </a:r>
            <a:r>
              <a:rPr lang="en-US" altLang="ru-RU" sz="2000" b="1" dirty="0">
                <a:solidFill>
                  <a:srgbClr val="7030A0"/>
                </a:solidFill>
                <a:latin typeface="Calibri" pitchFamily="34" charset="0"/>
                <a:ea typeface="Droid Sans Fallback"/>
                <a:cs typeface="Droid Sans Fallback"/>
              </a:rPr>
              <a:t>   Working documents of IWG for JINR strategic long-range planning                    </a:t>
            </a:r>
          </a:p>
          <a:p>
            <a:pPr eaLnBrk="1" fontAlgn="base" hangingPunct="1">
              <a:spcBef>
                <a:spcPct val="0"/>
              </a:spcBef>
              <a:spcAft>
                <a:spcPct val="0"/>
              </a:spcAft>
            </a:pPr>
            <a:r>
              <a:rPr lang="en-US" altLang="ru-RU" sz="2000" b="1" dirty="0">
                <a:solidFill>
                  <a:srgbClr val="7030A0"/>
                </a:solidFill>
                <a:latin typeface="Calibri" pitchFamily="34" charset="0"/>
                <a:ea typeface="Droid Sans Fallback"/>
                <a:cs typeface="Droid Sans Fallback"/>
              </a:rPr>
              <a:t>                                       are available at</a:t>
            </a:r>
            <a:r>
              <a:rPr lang="en-US" altLang="ru-RU" sz="2000" b="1" dirty="0">
                <a:solidFill>
                  <a:srgbClr val="C00000"/>
                </a:solidFill>
                <a:latin typeface="Calibri" pitchFamily="34" charset="0"/>
                <a:ea typeface="Droid Sans Fallback"/>
                <a:cs typeface="Droid Sans Fallback"/>
              </a:rPr>
              <a:t> </a:t>
            </a:r>
            <a:r>
              <a:rPr lang="en-US" altLang="ru-RU" sz="2400" b="1" dirty="0">
                <a:solidFill>
                  <a:srgbClr val="C00000"/>
                </a:solidFill>
                <a:latin typeface="Calibri" pitchFamily="34" charset="0"/>
                <a:ea typeface="Droid Sans Fallback"/>
                <a:cs typeface="Droid Sans Fallback"/>
              </a:rPr>
              <a:t>https://indico.jinr.ru/</a:t>
            </a:r>
            <a:endParaRPr lang="en-US" altLang="ru-RU" sz="2000" b="1" dirty="0">
              <a:solidFill>
                <a:srgbClr val="0000FF"/>
              </a:solidFill>
              <a:latin typeface="Calibri" pitchFamily="34" charset="0"/>
              <a:ea typeface="Droid Sans Fallback"/>
              <a:cs typeface="Droid Sans Fallback"/>
            </a:endParaRPr>
          </a:p>
          <a:p>
            <a:pPr eaLnBrk="1" fontAlgn="base" hangingPunct="1">
              <a:spcBef>
                <a:spcPct val="0"/>
              </a:spcBef>
              <a:spcAft>
                <a:spcPct val="0"/>
              </a:spcAft>
            </a:pPr>
            <a:r>
              <a:rPr lang="en-US" altLang="ru-RU" dirty="0">
                <a:solidFill>
                  <a:srgbClr val="7030A0"/>
                </a:solidFill>
                <a:latin typeface="Calibri" pitchFamily="34" charset="0"/>
                <a:ea typeface="Droid Sans Fallback"/>
                <a:cs typeface="Droid Sans Fallback"/>
              </a:rPr>
              <a:t>    </a:t>
            </a:r>
            <a:r>
              <a:rPr lang="en-US" altLang="ru-RU" sz="2400" dirty="0">
                <a:solidFill>
                  <a:srgbClr val="7030A0"/>
                </a:solidFill>
                <a:latin typeface="Calibri" pitchFamily="34" charset="0"/>
                <a:ea typeface="Droid Sans Fallback"/>
                <a:cs typeface="Droid Sans Fallback"/>
              </a:rPr>
              <a:t>  </a:t>
            </a:r>
            <a:r>
              <a:rPr lang="en-US" altLang="ru-RU" sz="2000" dirty="0">
                <a:solidFill>
                  <a:srgbClr val="7030A0"/>
                </a:solidFill>
                <a:latin typeface="Calibri" pitchFamily="34" charset="0"/>
                <a:ea typeface="Droid Sans Fallback"/>
                <a:cs typeface="Droid Sans Fallback"/>
                <a:sym typeface="Wingdings" pitchFamily="2" charset="2"/>
              </a:rPr>
              <a:t></a:t>
            </a:r>
            <a:r>
              <a:rPr lang="en-US" altLang="ru-RU" sz="2400" dirty="0">
                <a:solidFill>
                  <a:srgbClr val="7030A0"/>
                </a:solidFill>
                <a:latin typeface="Calibri" pitchFamily="34" charset="0"/>
                <a:ea typeface="Droid Sans Fallback"/>
                <a:cs typeface="Droid Sans Fallback"/>
              </a:rPr>
              <a:t>  </a:t>
            </a:r>
            <a:r>
              <a:rPr lang="en-US" altLang="ru-RU" sz="2000" b="1" dirty="0">
                <a:solidFill>
                  <a:srgbClr val="7030A0"/>
                </a:solidFill>
                <a:latin typeface="Calibri" pitchFamily="34" charset="0"/>
                <a:ea typeface="Droid Sans Fallback"/>
                <a:cs typeface="Droid Sans Fallback"/>
              </a:rPr>
              <a:t>Direct link:</a:t>
            </a:r>
            <a:r>
              <a:rPr lang="en-US" altLang="ru-RU" sz="1600" b="1" dirty="0">
                <a:solidFill>
                  <a:srgbClr val="7030A0"/>
                </a:solidFill>
                <a:latin typeface="Calibri" pitchFamily="34" charset="0"/>
                <a:ea typeface="Droid Sans Fallback"/>
                <a:cs typeface="Droid Sans Fallback"/>
              </a:rPr>
              <a:t> </a:t>
            </a:r>
            <a:r>
              <a:rPr lang="en-US" sz="2000" b="1" dirty="0">
                <a:solidFill>
                  <a:srgbClr val="C00000"/>
                </a:solidFill>
              </a:rPr>
              <a:t>https://indico.jinr.ru/category/257/</a:t>
            </a:r>
            <a:endParaRPr lang="ru-RU" altLang="ru-RU" sz="2000" b="1" u="sng" dirty="0">
              <a:solidFill>
                <a:srgbClr val="C00000"/>
              </a:solidFill>
              <a:latin typeface="Calibri" pitchFamily="34" charset="0"/>
              <a:ea typeface="Droid Sans Fallback"/>
              <a:cs typeface="Droid Sans Fallback"/>
            </a:endParaRPr>
          </a:p>
        </p:txBody>
      </p:sp>
    </p:spTree>
    <p:extLst>
      <p:ext uri="{BB962C8B-B14F-4D97-AF65-F5344CB8AC3E}">
        <p14:creationId xmlns:p14="http://schemas.microsoft.com/office/powerpoint/2010/main" val="279620277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793149" y="247320"/>
            <a:ext cx="10937875" cy="720725"/>
          </a:xfrm>
        </p:spPr>
        <p:txBody>
          <a:bodyPr rtlCol="0">
            <a:normAutofit fontScale="90000"/>
          </a:bodyPr>
          <a:lstStyle/>
          <a:p>
            <a:pPr defTabSz="532682" eaLnBrk="1" fontAlgn="auto" hangingPunct="1">
              <a:spcAft>
                <a:spcPts val="0"/>
              </a:spcAft>
              <a:defRPr/>
            </a:pPr>
            <a:r>
              <a:rPr lang="en-US" altLang="ru-RU" sz="3600" b="1" dirty="0">
                <a:solidFill>
                  <a:srgbClr val="FFFF00"/>
                </a:solidFill>
                <a:cs typeface="Times New Roman" panose="02020603050405020304" pitchFamily="18" charset="0"/>
              </a:rPr>
              <a:t>126th session of the Scientific Council</a:t>
            </a:r>
            <a:r>
              <a:rPr lang="en-US" altLang="ru-RU" sz="3900" dirty="0">
                <a:solidFill>
                  <a:srgbClr val="FFFF00"/>
                </a:solidFill>
                <a:cs typeface="Times New Roman" panose="02020603050405020304" pitchFamily="18" charset="0"/>
              </a:rPr>
              <a:t/>
            </a:r>
            <a:br>
              <a:rPr lang="en-US" altLang="ru-RU" sz="3900" dirty="0">
                <a:solidFill>
                  <a:srgbClr val="FFFF00"/>
                </a:solidFill>
                <a:cs typeface="Times New Roman" panose="02020603050405020304" pitchFamily="18" charset="0"/>
              </a:rPr>
            </a:br>
            <a:endParaRPr lang="ru-RU" altLang="ru-RU" sz="2800" b="1" u="sng" dirty="0">
              <a:solidFill>
                <a:srgbClr val="FFFF00"/>
              </a:solidFill>
            </a:endParaRPr>
          </a:p>
        </p:txBody>
      </p:sp>
      <p:sp>
        <p:nvSpPr>
          <p:cNvPr id="19459" name="Rectangle 3"/>
          <p:cNvSpPr>
            <a:spLocks noGrp="1" noChangeArrowheads="1"/>
          </p:cNvSpPr>
          <p:nvPr>
            <p:ph idx="4294967295"/>
          </p:nvPr>
        </p:nvSpPr>
        <p:spPr>
          <a:xfrm>
            <a:off x="531822" y="836613"/>
            <a:ext cx="10937875" cy="3298547"/>
          </a:xfrm>
        </p:spPr>
        <p:txBody>
          <a:bodyPr rtlCol="0">
            <a:normAutofit/>
          </a:bodyPr>
          <a:lstStyle/>
          <a:p>
            <a:pPr marL="0" indent="0" defTabSz="532682" eaLnBrk="1" fontAlgn="auto" hangingPunct="1">
              <a:spcAft>
                <a:spcPts val="1546"/>
              </a:spcAft>
              <a:buNone/>
              <a:defRPr/>
            </a:pPr>
            <a:r>
              <a:rPr lang="en-US" altLang="ru-RU" sz="2400" b="1" dirty="0">
                <a:solidFill>
                  <a:srgbClr val="FFC000"/>
                </a:solidFill>
              </a:rPr>
              <a:t>The Working Sub-Groups reports at the 126</a:t>
            </a:r>
            <a:r>
              <a:rPr lang="en-US" altLang="ru-RU" sz="2400" b="1" baseline="30000" dirty="0">
                <a:solidFill>
                  <a:srgbClr val="FFC000"/>
                </a:solidFill>
              </a:rPr>
              <a:t>th</a:t>
            </a:r>
            <a:r>
              <a:rPr lang="en-US" altLang="ru-RU" sz="2400" b="1" dirty="0">
                <a:solidFill>
                  <a:srgbClr val="FFC000"/>
                </a:solidFill>
              </a:rPr>
              <a:t>  session ( 19-20 Sept.,2019) of the JINR Scientific Council on the preparation of the draft Strategic plan for the long-term development of JINR up to 2030.</a:t>
            </a:r>
          </a:p>
          <a:p>
            <a:pPr marL="0" indent="0" algn="just" defTabSz="532682" eaLnBrk="1" fontAlgn="auto" hangingPunct="1">
              <a:spcAft>
                <a:spcPts val="1546"/>
              </a:spcAft>
              <a:buNone/>
              <a:defRPr/>
            </a:pPr>
            <a:r>
              <a:rPr lang="en-US" altLang="ru-RU" sz="2000" dirty="0">
                <a:solidFill>
                  <a:schemeClr val="bg1"/>
                </a:solidFill>
              </a:rPr>
              <a:t>The Scientific Council took note of the reports concerning the current preparation of the draft Strategic plan for the long-term development of JINR in its major sections, presented by DLNP Deputy Director </a:t>
            </a:r>
            <a:r>
              <a:rPr lang="en-US" altLang="ru-RU" sz="2000" b="1" dirty="0">
                <a:solidFill>
                  <a:srgbClr val="FFC000"/>
                </a:solidFill>
              </a:rPr>
              <a:t>D. </a:t>
            </a:r>
            <a:r>
              <a:rPr lang="en-US" altLang="ru-RU" sz="2000" b="1" dirty="0" err="1">
                <a:solidFill>
                  <a:srgbClr val="FFC000"/>
                </a:solidFill>
              </a:rPr>
              <a:t>Naumov</a:t>
            </a:r>
            <a:r>
              <a:rPr lang="en-US" altLang="ru-RU" sz="2000" dirty="0">
                <a:solidFill>
                  <a:srgbClr val="FFC000"/>
                </a:solidFill>
              </a:rPr>
              <a:t> </a:t>
            </a:r>
            <a:r>
              <a:rPr lang="en-US" altLang="ru-RU" sz="2000" dirty="0">
                <a:solidFill>
                  <a:schemeClr val="bg1"/>
                </a:solidFill>
              </a:rPr>
              <a:t>(particle physics), VBLHEP Deputy Director </a:t>
            </a:r>
            <a:r>
              <a:rPr lang="en-US" altLang="ru-RU" sz="2000" b="1" dirty="0">
                <a:solidFill>
                  <a:srgbClr val="FFC000"/>
                </a:solidFill>
              </a:rPr>
              <a:t>R. </a:t>
            </a:r>
            <a:r>
              <a:rPr lang="en-US" altLang="ru-RU" sz="2000" b="1" dirty="0" err="1">
                <a:solidFill>
                  <a:srgbClr val="FFC000"/>
                </a:solidFill>
              </a:rPr>
              <a:t>Tsenov</a:t>
            </a:r>
            <a:r>
              <a:rPr lang="en-US" altLang="ru-RU" sz="2000" dirty="0">
                <a:solidFill>
                  <a:srgbClr val="FFC000"/>
                </a:solidFill>
              </a:rPr>
              <a:t> </a:t>
            </a:r>
            <a:r>
              <a:rPr lang="en-US" altLang="ru-RU" sz="2000" dirty="0">
                <a:solidFill>
                  <a:schemeClr val="bg1"/>
                </a:solidFill>
              </a:rPr>
              <a:t>(relativistic heavy-ion physics and spin physics), FLNR Scientific Secretary </a:t>
            </a:r>
            <a:r>
              <a:rPr lang="en-US" altLang="ru-RU" sz="2000" b="1" dirty="0">
                <a:solidFill>
                  <a:srgbClr val="FFC000"/>
                </a:solidFill>
              </a:rPr>
              <a:t>A. </a:t>
            </a:r>
            <a:r>
              <a:rPr lang="en-US" altLang="ru-RU" sz="2000" b="1" dirty="0" err="1">
                <a:solidFill>
                  <a:srgbClr val="FFC000"/>
                </a:solidFill>
              </a:rPr>
              <a:t>Karpov</a:t>
            </a:r>
            <a:r>
              <a:rPr lang="en-US" altLang="ru-RU" sz="2000" dirty="0">
                <a:solidFill>
                  <a:srgbClr val="FFC000"/>
                </a:solidFill>
              </a:rPr>
              <a:t> </a:t>
            </a:r>
            <a:r>
              <a:rPr lang="en-US" altLang="ru-RU" sz="2000" dirty="0">
                <a:solidFill>
                  <a:schemeClr val="bg1"/>
                </a:solidFill>
              </a:rPr>
              <a:t>(nuclear physics at low and intermediate energies), by FLNP Directorate Adviser </a:t>
            </a:r>
            <a:r>
              <a:rPr lang="en-US" altLang="ru-RU" sz="2000" b="1" dirty="0">
                <a:solidFill>
                  <a:srgbClr val="FFC000"/>
                </a:solidFill>
              </a:rPr>
              <a:t>A. </a:t>
            </a:r>
            <a:r>
              <a:rPr lang="en-US" altLang="ru-RU" sz="2000" b="1" dirty="0" err="1">
                <a:solidFill>
                  <a:srgbClr val="FFC000"/>
                </a:solidFill>
              </a:rPr>
              <a:t>Ioffe</a:t>
            </a:r>
            <a:r>
              <a:rPr lang="en-US" altLang="ru-RU" sz="2000" b="1" dirty="0">
                <a:solidFill>
                  <a:srgbClr val="FFC000"/>
                </a:solidFill>
              </a:rPr>
              <a:t> </a:t>
            </a:r>
            <a:r>
              <a:rPr lang="en-US" altLang="ru-RU" sz="2000" dirty="0">
                <a:solidFill>
                  <a:schemeClr val="bg1"/>
                </a:solidFill>
              </a:rPr>
              <a:t>(condensed matter physics and neutron nuclear physics), by LRB Senior Researcher </a:t>
            </a:r>
            <a:r>
              <a:rPr lang="en-US" altLang="ru-RU" sz="2000" b="1" dirty="0">
                <a:solidFill>
                  <a:srgbClr val="FFC000"/>
                </a:solidFill>
              </a:rPr>
              <a:t>E. </a:t>
            </a:r>
            <a:r>
              <a:rPr lang="en-US" altLang="ru-RU" sz="2000" b="1" dirty="0" err="1">
                <a:solidFill>
                  <a:srgbClr val="FFC000"/>
                </a:solidFill>
              </a:rPr>
              <a:t>Nasonova</a:t>
            </a:r>
            <a:r>
              <a:rPr lang="en-US" altLang="ru-RU" sz="2000" dirty="0">
                <a:solidFill>
                  <a:srgbClr val="FFC000"/>
                </a:solidFill>
              </a:rPr>
              <a:t> </a:t>
            </a:r>
            <a:r>
              <a:rPr lang="en-US" altLang="ru-RU" sz="2000" dirty="0">
                <a:solidFill>
                  <a:schemeClr val="bg1"/>
                </a:solidFill>
              </a:rPr>
              <a:t>(radiobiology), and by LIT Researcher </a:t>
            </a:r>
            <a:r>
              <a:rPr lang="en-US" altLang="ru-RU" sz="2000" b="1" dirty="0">
                <a:solidFill>
                  <a:srgbClr val="FFC000"/>
                </a:solidFill>
              </a:rPr>
              <a:t>N. </a:t>
            </a:r>
            <a:r>
              <a:rPr lang="en-US" altLang="ru-RU" sz="2000" b="1" dirty="0" err="1">
                <a:solidFill>
                  <a:srgbClr val="FFC000"/>
                </a:solidFill>
              </a:rPr>
              <a:t>Voytishin</a:t>
            </a:r>
            <a:r>
              <a:rPr lang="en-US" altLang="ru-RU" sz="2000" dirty="0">
                <a:solidFill>
                  <a:srgbClr val="FFC000"/>
                </a:solidFill>
              </a:rPr>
              <a:t> </a:t>
            </a:r>
            <a:r>
              <a:rPr lang="en-US" altLang="ru-RU" sz="2000" dirty="0">
                <a:solidFill>
                  <a:schemeClr val="bg1"/>
                </a:solidFill>
              </a:rPr>
              <a:t>(information technology).</a:t>
            </a:r>
            <a:endParaRPr lang="en-GB" altLang="ru-RU" sz="2000" dirty="0">
              <a:solidFill>
                <a:schemeClr val="bg1"/>
              </a:solidFill>
            </a:endParaRPr>
          </a:p>
        </p:txBody>
      </p:sp>
      <p:pic>
        <p:nvPicPr>
          <p:cNvPr id="7172" name="Рисунок 2"/>
          <p:cNvPicPr>
            <a:picLocks noChangeAspect="1"/>
          </p:cNvPicPr>
          <p:nvPr/>
        </p:nvPicPr>
        <p:blipFill>
          <a:blip r:embed="rId3">
            <a:extLst>
              <a:ext uri="{28A0092B-C50C-407E-A947-70E740481C1C}">
                <a14:useLocalDpi xmlns:a14="http://schemas.microsoft.com/office/drawing/2010/main" val="0"/>
              </a:ext>
            </a:extLst>
          </a:blip>
          <a:srcRect l="19727" r="13068"/>
          <a:stretch>
            <a:fillRect/>
          </a:stretch>
        </p:blipFill>
        <p:spPr bwMode="auto">
          <a:xfrm>
            <a:off x="2639534" y="4550224"/>
            <a:ext cx="1570567" cy="22602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Рисунок 3"/>
          <p:cNvPicPr>
            <a:picLocks noChangeAspect="1"/>
          </p:cNvPicPr>
          <p:nvPr/>
        </p:nvPicPr>
        <p:blipFill>
          <a:blip r:embed="rId4">
            <a:extLst>
              <a:ext uri="{28A0092B-C50C-407E-A947-70E740481C1C}">
                <a14:useLocalDpi xmlns:a14="http://schemas.microsoft.com/office/drawing/2010/main" val="0"/>
              </a:ext>
            </a:extLst>
          </a:blip>
          <a:srcRect l="28145" r="4555"/>
          <a:stretch>
            <a:fillRect/>
          </a:stretch>
        </p:blipFill>
        <p:spPr bwMode="auto">
          <a:xfrm>
            <a:off x="4368809" y="4539391"/>
            <a:ext cx="1631951" cy="2464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4" name="Рисунок 4"/>
          <p:cNvPicPr>
            <a:picLocks noChangeAspect="1"/>
          </p:cNvPicPr>
          <p:nvPr/>
        </p:nvPicPr>
        <p:blipFill>
          <a:blip r:embed="rId5">
            <a:extLst>
              <a:ext uri="{28A0092B-C50C-407E-A947-70E740481C1C}">
                <a14:useLocalDpi xmlns:a14="http://schemas.microsoft.com/office/drawing/2010/main" val="0"/>
              </a:ext>
            </a:extLst>
          </a:blip>
          <a:srcRect l="7971" r="27122"/>
          <a:stretch>
            <a:fillRect/>
          </a:stretch>
        </p:blipFill>
        <p:spPr bwMode="auto">
          <a:xfrm>
            <a:off x="6096010" y="4550237"/>
            <a:ext cx="1631951" cy="2475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5" name="Рисунок 5"/>
          <p:cNvPicPr>
            <a:picLocks noChangeAspect="1"/>
          </p:cNvPicPr>
          <p:nvPr/>
        </p:nvPicPr>
        <p:blipFill>
          <a:blip r:embed="rId6">
            <a:extLst>
              <a:ext uri="{28A0092B-C50C-407E-A947-70E740481C1C}">
                <a14:useLocalDpi xmlns:a14="http://schemas.microsoft.com/office/drawing/2010/main" val="0"/>
              </a:ext>
            </a:extLst>
          </a:blip>
          <a:srcRect l="22523" r="17487"/>
          <a:stretch>
            <a:fillRect/>
          </a:stretch>
        </p:blipFill>
        <p:spPr bwMode="auto">
          <a:xfrm>
            <a:off x="7823241" y="4561150"/>
            <a:ext cx="1729317" cy="2554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6" name="Рисунок 6"/>
          <p:cNvPicPr>
            <a:picLocks noChangeAspect="1"/>
          </p:cNvPicPr>
          <p:nvPr/>
        </p:nvPicPr>
        <p:blipFill>
          <a:blip r:embed="rId7">
            <a:extLst>
              <a:ext uri="{28A0092B-C50C-407E-A947-70E740481C1C}">
                <a14:useLocalDpi xmlns:a14="http://schemas.microsoft.com/office/drawing/2010/main" val="0"/>
              </a:ext>
            </a:extLst>
          </a:blip>
          <a:srcRect l="11089" r="15775"/>
          <a:stretch>
            <a:fillRect/>
          </a:stretch>
        </p:blipFill>
        <p:spPr bwMode="auto">
          <a:xfrm>
            <a:off x="9647809" y="4561112"/>
            <a:ext cx="1729317" cy="24641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7" name="Рисунок 7"/>
          <p:cNvPicPr>
            <a:picLocks noChangeAspect="1"/>
          </p:cNvPicPr>
          <p:nvPr/>
        </p:nvPicPr>
        <p:blipFill>
          <a:blip r:embed="rId8">
            <a:extLst>
              <a:ext uri="{28A0092B-C50C-407E-A947-70E740481C1C}">
                <a14:useLocalDpi xmlns:a14="http://schemas.microsoft.com/office/drawing/2010/main" val="0"/>
              </a:ext>
            </a:extLst>
          </a:blip>
          <a:srcRect l="12308"/>
          <a:stretch>
            <a:fillRect/>
          </a:stretch>
        </p:blipFill>
        <p:spPr bwMode="auto">
          <a:xfrm>
            <a:off x="814920" y="4539338"/>
            <a:ext cx="1631949" cy="23446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61298454"/>
      </p:ext>
    </p:extLst>
  </p:cSld>
  <p:clrMapOvr>
    <a:masterClrMapping/>
  </p:clrMapOvr>
</p:sld>
</file>

<file path=ppt/theme/_rels/theme5.xml.rels><?xml version="1.0" encoding="UTF-8" standalone="yes"?>
<Relationships xmlns="http://schemas.openxmlformats.org/package/2006/relationships"><Relationship Id="rId1" Type="http://schemas.openxmlformats.org/officeDocument/2006/relationships/image" Target="../media/image5.jpeg"/></Relationships>
</file>

<file path=ppt/theme/_rels/theme6.xml.rels><?xml version="1.0" encoding="UTF-8" standalone="yes"?>
<Relationships xmlns="http://schemas.openxmlformats.org/package/2006/relationships"><Relationship Id="rId1" Type="http://schemas.openxmlformats.org/officeDocument/2006/relationships/image" Target="../media/image5.jpeg"/></Relationships>
</file>

<file path=ppt/theme/theme1.xml><?xml version="1.0" encoding="utf-8"?>
<a:theme xmlns:a="http://schemas.openxmlformats.org/drawingml/2006/main" name="6_Тема Office">
  <a:themeElements>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Тема Office">
      <a:majorFont>
        <a:latin typeface="Arial"/>
        <a:ea typeface="Droid Sans Fallback"/>
        <a:cs typeface="Droid Sans Fallback"/>
      </a:majorFont>
      <a:minorFont>
        <a:latin typeface="Arial"/>
        <a:ea typeface="Droid Sans Fallback"/>
        <a:cs typeface="Droid Sans Fallback"/>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ea typeface="SimSun" charset="-122"/>
          </a:defRPr>
        </a:defPPr>
      </a:lstStyle>
    </a:lnDef>
  </a:objectDefaults>
  <a:extraClrSchemeLst>
    <a:extraClrScheme>
      <a:clrScheme name="Тема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Тема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Тема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Тема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Тема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Тема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Тема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iseño predeterminado">
  <a:themeElements>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iseño predeterminado">
      <a:majorFont>
        <a:latin typeface="Arial"/>
        <a:ea typeface=""/>
        <a:cs typeface="Arial"/>
      </a:majorFont>
      <a:minorFont>
        <a:latin typeface="Arial"/>
        <a:ea typeface=""/>
        <a:cs typeface="Arial"/>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4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6.xml><?xml version="1.0" encoding="utf-8"?>
<a:theme xmlns:a="http://schemas.openxmlformats.org/drawingml/2006/main" name="5_Chalkboard">
  <a:themeElements>
    <a:clrScheme name="Chalkboard">
      <a:dk1>
        <a:srgbClr val="BF00FF"/>
      </a:dk1>
      <a:lt1>
        <a:srgbClr val="FFFFFF"/>
      </a:lt1>
      <a:dk2>
        <a:srgbClr val="51504D"/>
      </a:dk2>
      <a:lt2>
        <a:srgbClr val="CBC8C2"/>
      </a:lt2>
      <a:accent1>
        <a:srgbClr val="71B0E2"/>
      </a:accent1>
      <a:accent2>
        <a:srgbClr val="A8E685"/>
      </a:accent2>
      <a:accent3>
        <a:srgbClr val="FFE181"/>
      </a:accent3>
      <a:accent4>
        <a:srgbClr val="F2A057"/>
      </a:accent4>
      <a:accent5>
        <a:srgbClr val="FF7777"/>
      </a:accent5>
      <a:accent6>
        <a:srgbClr val="D4ABEF"/>
      </a:accent6>
      <a:hlink>
        <a:srgbClr val="0000FF"/>
      </a:hlink>
      <a:folHlink>
        <a:srgbClr val="FF00FF"/>
      </a:folHlink>
    </a:clrScheme>
    <a:fontScheme name="Chalkboard">
      <a:majorFont>
        <a:latin typeface="Marker Felt"/>
        <a:ea typeface="Marker Felt"/>
        <a:cs typeface="Marker Felt"/>
      </a:majorFont>
      <a:minorFont>
        <a:latin typeface="Marker Felt"/>
        <a:ea typeface="Marker Felt"/>
        <a:cs typeface="Marker Felt"/>
      </a:minorFont>
    </a:fontScheme>
    <a:fmtScheme name="Chalkboard">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
          <a:effectLst>
            <a:outerShdw blurRad="63500" dir="162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outerShdw blurRad="63500" dir="162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outerShdw blurRad="63500" dist="25400" dir="2700000" rotWithShape="0">
                <a:srgbClr val="000000">
                  <a:alpha val="70000"/>
                </a:srgbClr>
              </a:outerShdw>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a:noFill/>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457200" rtl="0" fontAlgn="auto" latinLnBrk="0" hangingPunct="0">
          <a:lnSpc>
            <a:spcPct val="100000"/>
          </a:lnSpc>
          <a:spcBef>
            <a:spcPts val="0"/>
          </a:spcBef>
          <a:spcAft>
            <a:spcPts val="0"/>
          </a:spcAft>
          <a:buClrTx/>
          <a:buSzTx/>
          <a:buFontTx/>
          <a:buNone/>
          <a:tabLst/>
          <a:defRPr kumimoji="0" sz="4200" b="0" i="0" u="none" strike="noStrike" cap="none" spc="0" normalizeH="0" baseline="0">
            <a:ln>
              <a:noFill/>
            </a:ln>
            <a:solidFill>
              <a:srgbClr val="FFFFFF"/>
            </a:solidFill>
            <a:effectLst/>
            <a:uFillTx/>
            <a:latin typeface="+mn-lt"/>
            <a:ea typeface="+mn-ea"/>
            <a:cs typeface="+mn-cs"/>
            <a:sym typeface="Marker Fel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7.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9.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0</TotalTime>
  <Words>4493</Words>
  <Application>Microsoft Office PowerPoint</Application>
  <PresentationFormat>Benutzerdefiniert</PresentationFormat>
  <Paragraphs>916</Paragraphs>
  <Slides>62</Slides>
  <Notes>17</Notes>
  <HiddenSlides>18</HiddenSlides>
  <MMClips>0</MMClips>
  <ScaleCrop>false</ScaleCrop>
  <HeadingPairs>
    <vt:vector size="4" baseType="variant">
      <vt:variant>
        <vt:lpstr>Design</vt:lpstr>
      </vt:variant>
      <vt:variant>
        <vt:i4>8</vt:i4>
      </vt:variant>
      <vt:variant>
        <vt:lpstr>Folientitel</vt:lpstr>
      </vt:variant>
      <vt:variant>
        <vt:i4>62</vt:i4>
      </vt:variant>
    </vt:vector>
  </HeadingPairs>
  <TitlesOfParts>
    <vt:vector size="70" baseType="lpstr">
      <vt:lpstr>6_Тема Office</vt:lpstr>
      <vt:lpstr>Office Theme</vt:lpstr>
      <vt:lpstr>2_Diseño predeterminado</vt:lpstr>
      <vt:lpstr>1_Office Theme</vt:lpstr>
      <vt:lpstr>4_Chalkboard</vt:lpstr>
      <vt:lpstr>5_Chalkboard</vt:lpstr>
      <vt:lpstr>Тема Office</vt:lpstr>
      <vt:lpstr>2_Office Theme</vt:lpstr>
      <vt:lpstr> Strategic Long Range Plan for JINR Victor Matveev Boris Sharkov</vt:lpstr>
      <vt:lpstr>The Long-Range Strategy of JINR </vt:lpstr>
      <vt:lpstr>    The Long-Range Strategy of JINR development up to 2030 and </vt:lpstr>
      <vt:lpstr> Thematical sub-groups cover core research areas of the JINR scientific program  </vt:lpstr>
      <vt:lpstr>Development of JINR as International  Intergovernmental Organisation</vt:lpstr>
      <vt:lpstr>Scientific Council 19 -20 September 2019 &lt;resolution&gt;</vt:lpstr>
      <vt:lpstr>PowerPoint-Präsentation</vt:lpstr>
      <vt:lpstr> The JINR  Long Range Strategy Plan up to 2030</vt:lpstr>
      <vt:lpstr>126th session of the Scientific Council </vt:lpstr>
      <vt:lpstr>Possible Structure of a Laboratory‘s SLRP </vt:lpstr>
      <vt:lpstr>PowerPoint-Präsentation</vt:lpstr>
      <vt:lpstr>Sub-group</vt:lpstr>
      <vt:lpstr>PowerPoint-Präsentation</vt:lpstr>
      <vt:lpstr>PowerPoint-Präsentation</vt:lpstr>
      <vt:lpstr>PowerPoint-Präsentation</vt:lpstr>
      <vt:lpstr>Sub-group</vt:lpstr>
      <vt:lpstr>PowerPoint-Präsentation</vt:lpstr>
      <vt:lpstr>PowerPoint-Präsentation</vt:lpstr>
      <vt:lpstr>PowerPoint-Präsentation</vt:lpstr>
      <vt:lpstr>JINR PP &amp; AP five pillars</vt:lpstr>
      <vt:lpstr>JINR PP &amp; AP five pillars</vt:lpstr>
      <vt:lpstr>PowerPoint-Präsentation</vt:lpstr>
      <vt:lpstr>JINR PP &amp; AP five pillars</vt:lpstr>
      <vt:lpstr>PowerPoint-Präsentation</vt:lpstr>
      <vt:lpstr>PowerPoint-Präsentation</vt:lpstr>
      <vt:lpstr>Accelerator Physics &amp; Technologies. MT</vt:lpstr>
      <vt:lpstr>Accelerator Physics &amp; Technologies. LT</vt:lpstr>
      <vt:lpstr>Neutrino Physics &amp; AstroPhysics. MT</vt:lpstr>
      <vt:lpstr>PowerPoint-Präsentation</vt:lpstr>
      <vt:lpstr>PowerPoint-Präsentation</vt:lpstr>
      <vt:lpstr>PowerPoint-Präsentation</vt:lpstr>
      <vt:lpstr>Sub-group</vt:lpstr>
      <vt:lpstr>PowerPoint-Präsentation</vt:lpstr>
      <vt:lpstr>PowerPoint-Präsentation</vt:lpstr>
      <vt:lpstr>PowerPoint-Präsentation</vt:lpstr>
      <vt:lpstr>Sub-group</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Sub-group</vt:lpstr>
      <vt:lpstr>PowerPoint-Präsentation</vt:lpstr>
      <vt:lpstr>PowerPoint-Präsentation</vt:lpstr>
      <vt:lpstr>EB :  Structure of a Strategic Long Range Plan</vt:lpstr>
      <vt:lpstr>  JINR’s Long Range Strategy plan for up to 2030  </vt:lpstr>
      <vt:lpstr>Proposals for the JINR Long-Range Strategy Plan </vt:lpstr>
      <vt:lpstr>Timelines for major projects of JINR</vt:lpstr>
      <vt:lpstr>Заключение </vt:lpstr>
      <vt:lpstr>Procedural timeline </vt:lpstr>
      <vt:lpstr>The current versions of working documents from  the sub-groups are posted :  https://indico.jinr.ru/event/1121/</vt:lpstr>
      <vt:lpstr>PowerPoint-Präsentation</vt:lpstr>
      <vt:lpstr>PowerPoint-Präsentation</vt:lpstr>
      <vt:lpstr>PowerPoint-Präsentation</vt:lpstr>
      <vt:lpstr>PowerPoint-Präsentation</vt:lpstr>
      <vt:lpstr>New Dubna Neutron Source: DNS-IV </vt:lpstr>
      <vt:lpstr>SLRP IWG</vt:lpstr>
      <vt:lpstr> Стратегическая цель развития ОИЯИ до 2030 года</vt:lpstr>
      <vt:lpstr>PowerPoint-Präsentation</vt:lpstr>
      <vt:lpstr>Миссия Международной Рабочей Группы  по разработке долгосрочной стратегии развития ОИЯИ до 2030 года (SLRP)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Windows User</dc:creator>
  <cp:lastModifiedBy>Sharkov, Boris Prof.</cp:lastModifiedBy>
  <cp:revision>337</cp:revision>
  <cp:lastPrinted>2020-02-14T09:45:18Z</cp:lastPrinted>
  <dcterms:created xsi:type="dcterms:W3CDTF">2018-02-19T15:55:19Z</dcterms:created>
  <dcterms:modified xsi:type="dcterms:W3CDTF">2020-02-20T12:45:05Z</dcterms:modified>
</cp:coreProperties>
</file>