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theme/themeOverride1.xml" ContentType="application/vnd.openxmlformats-officedocument.themeOverrid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7611" r:id="rId1"/>
    <p:sldMasterId id="2147487623" r:id="rId2"/>
    <p:sldMasterId id="2147487635" r:id="rId3"/>
    <p:sldMasterId id="2147487647" r:id="rId4"/>
    <p:sldMasterId id="2147487659" r:id="rId5"/>
    <p:sldMasterId id="2147487671" r:id="rId6"/>
    <p:sldMasterId id="2147488067" r:id="rId7"/>
    <p:sldMasterId id="2147488407" r:id="rId8"/>
    <p:sldMasterId id="2147495286" r:id="rId9"/>
  </p:sldMasterIdLst>
  <p:notesMasterIdLst>
    <p:notesMasterId r:id="rId25"/>
  </p:notesMasterIdLst>
  <p:handoutMasterIdLst>
    <p:handoutMasterId r:id="rId26"/>
  </p:handoutMasterIdLst>
  <p:sldIdLst>
    <p:sldId id="787" r:id="rId10"/>
    <p:sldId id="845" r:id="rId11"/>
    <p:sldId id="992" r:id="rId12"/>
    <p:sldId id="1015" r:id="rId13"/>
    <p:sldId id="1016" r:id="rId14"/>
    <p:sldId id="1017" r:id="rId15"/>
    <p:sldId id="1022" r:id="rId16"/>
    <p:sldId id="1018" r:id="rId17"/>
    <p:sldId id="1019" r:id="rId18"/>
    <p:sldId id="1021" r:id="rId19"/>
    <p:sldId id="1020" r:id="rId20"/>
    <p:sldId id="1023" r:id="rId21"/>
    <p:sldId id="1024" r:id="rId22"/>
    <p:sldId id="1025" r:id="rId23"/>
    <p:sldId id="991" r:id="rId24"/>
  </p:sldIdLst>
  <p:sldSz cx="12192000" cy="6858000"/>
  <p:notesSz cx="6858000" cy="9144000"/>
  <p:defaultTextStyle>
    <a:defPPr>
      <a:defRPr lang="ru-RU"/>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6C6"/>
    <a:srgbClr val="003399"/>
    <a:srgbClr val="0000FF"/>
    <a:srgbClr val="D0EB95"/>
    <a:srgbClr val="CC3399"/>
    <a:srgbClr val="CC00CC"/>
    <a:srgbClr val="FFFFCC"/>
    <a:srgbClr val="004176"/>
    <a:srgbClr val="E4EDF8"/>
    <a:srgbClr val="006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47" autoAdjust="0"/>
    <p:restoredTop sz="86551" autoAdjust="0"/>
  </p:normalViewPr>
  <p:slideViewPr>
    <p:cSldViewPr snapToGrid="0">
      <p:cViewPr>
        <p:scale>
          <a:sx n="90" d="100"/>
          <a:sy n="90" d="100"/>
        </p:scale>
        <p:origin x="968" y="584"/>
      </p:cViewPr>
      <p:guideLst>
        <p:guide orient="horz" pos="2160"/>
        <p:guide pos="3840"/>
      </p:guideLst>
    </p:cSldViewPr>
  </p:slideViewPr>
  <p:notesTextViewPr>
    <p:cViewPr>
      <p:scale>
        <a:sx n="150" d="100"/>
        <a:sy n="150" d="100"/>
      </p:scale>
      <p:origin x="0" y="0"/>
    </p:cViewPr>
  </p:notesTextViewPr>
  <p:sorterViewPr>
    <p:cViewPr>
      <p:scale>
        <a:sx n="200" d="100"/>
        <a:sy n="200" d="100"/>
      </p:scale>
      <p:origin x="0" y="0"/>
    </p:cViewPr>
  </p:sorterViewPr>
  <p:notesViewPr>
    <p:cSldViewPr snapToGrid="0">
      <p:cViewPr varScale="1">
        <p:scale>
          <a:sx n="81" d="100"/>
          <a:sy n="81" d="100"/>
        </p:scale>
        <p:origin x="-248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A35CC3AD-BE77-4058-93E1-968FA19484EA}" type="datetimeFigureOut">
              <a:rPr lang="ru-RU"/>
              <a:pPr>
                <a:defRPr/>
              </a:pPr>
              <a:t>19.01.2020</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999DE92-8B3C-4CF0-93D4-337118085964}" type="slidenum">
              <a:rPr lang="ru-RU" altLang="hu-HU"/>
              <a:pPr/>
              <a:t>‹#›</a:t>
            </a:fld>
            <a:endParaRPr lang="ru-RU" altLang="hu-HU"/>
          </a:p>
        </p:txBody>
      </p:sp>
    </p:spTree>
    <p:extLst>
      <p:ext uri="{BB962C8B-B14F-4D97-AF65-F5344CB8AC3E}">
        <p14:creationId xmlns:p14="http://schemas.microsoft.com/office/powerpoint/2010/main" val="32450479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ru-RU"/>
          </a:p>
        </p:txBody>
      </p:sp>
      <p:sp>
        <p:nvSpPr>
          <p:cNvPr id="1269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ru-RU"/>
          </a:p>
        </p:txBody>
      </p:sp>
      <p:sp>
        <p:nvSpPr>
          <p:cNvPr id="27443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a:t>Click to edit Master text styles</a:t>
            </a:r>
          </a:p>
          <a:p>
            <a:pPr lvl="1"/>
            <a:r>
              <a:rPr lang="ru-RU" noProof="0"/>
              <a:t>Second level</a:t>
            </a:r>
          </a:p>
          <a:p>
            <a:pPr lvl="2"/>
            <a:r>
              <a:rPr lang="ru-RU" noProof="0"/>
              <a:t>Third level</a:t>
            </a:r>
          </a:p>
          <a:p>
            <a:pPr lvl="3"/>
            <a:r>
              <a:rPr lang="ru-RU" noProof="0"/>
              <a:t>Fourth level</a:t>
            </a:r>
          </a:p>
          <a:p>
            <a:pPr lvl="4"/>
            <a:r>
              <a:rPr lang="ru-RU" noProof="0"/>
              <a:t>Fifth level</a:t>
            </a:r>
          </a:p>
        </p:txBody>
      </p:sp>
      <p:sp>
        <p:nvSpPr>
          <p:cNvPr id="1269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ru-RU"/>
          </a:p>
        </p:txBody>
      </p:sp>
      <p:sp>
        <p:nvSpPr>
          <p:cNvPr id="1269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7DB37EC-C76D-4713-9379-AD017256D6F4}" type="slidenum">
              <a:rPr lang="ru-RU" altLang="hu-HU"/>
              <a:pPr/>
              <a:t>‹#›</a:t>
            </a:fld>
            <a:endParaRPr lang="ru-RU" altLang="hu-HU"/>
          </a:p>
        </p:txBody>
      </p:sp>
    </p:spTree>
    <p:extLst>
      <p:ext uri="{BB962C8B-B14F-4D97-AF65-F5344CB8AC3E}">
        <p14:creationId xmlns:p14="http://schemas.microsoft.com/office/powerpoint/2010/main" val="3462491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7DB37EC-C76D-4713-9379-AD017256D6F4}" type="slidenum">
              <a:rPr lang="ru-RU" altLang="hu-HU" smtClean="0"/>
              <a:pPr/>
              <a:t>1</a:t>
            </a:fld>
            <a:endParaRPr lang="ru-RU" altLang="hu-HU"/>
          </a:p>
        </p:txBody>
      </p:sp>
    </p:spTree>
    <p:extLst>
      <p:ext uri="{BB962C8B-B14F-4D97-AF65-F5344CB8AC3E}">
        <p14:creationId xmlns:p14="http://schemas.microsoft.com/office/powerpoint/2010/main" val="2618506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5</a:t>
            </a:fld>
            <a:endParaRPr lang="ru-RU" altLang="hu-HU"/>
          </a:p>
        </p:txBody>
      </p:sp>
    </p:spTree>
    <p:extLst>
      <p:ext uri="{BB962C8B-B14F-4D97-AF65-F5344CB8AC3E}">
        <p14:creationId xmlns:p14="http://schemas.microsoft.com/office/powerpoint/2010/main" val="3243690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8</a:t>
            </a:fld>
            <a:endParaRPr lang="ru-RU" altLang="hu-HU"/>
          </a:p>
        </p:txBody>
      </p:sp>
    </p:spTree>
    <p:extLst>
      <p:ext uri="{BB962C8B-B14F-4D97-AF65-F5344CB8AC3E}">
        <p14:creationId xmlns:p14="http://schemas.microsoft.com/office/powerpoint/2010/main" val="3491851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hemeOverride" Target="../theme/themeOverride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D9503860-4979-43A5-9B0F-09D72875C399}" type="slidenum">
              <a:rPr lang="ru-RU" altLang="hu-HU"/>
              <a:pPr/>
              <a:t>‹#›</a:t>
            </a:fld>
            <a:endParaRPr lang="ru-RU" altLang="hu-HU"/>
          </a:p>
        </p:txBody>
      </p:sp>
    </p:spTree>
    <p:extLst>
      <p:ext uri="{BB962C8B-B14F-4D97-AF65-F5344CB8AC3E}">
        <p14:creationId xmlns:p14="http://schemas.microsoft.com/office/powerpoint/2010/main" val="302749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025967E4-1189-4A47-9583-7E797A2C7A05}" type="slidenum">
              <a:rPr lang="ru-RU" altLang="hu-HU"/>
              <a:pPr/>
              <a:t>‹#›</a:t>
            </a:fld>
            <a:endParaRPr lang="ru-RU" altLang="hu-HU"/>
          </a:p>
        </p:txBody>
      </p:sp>
    </p:spTree>
    <p:extLst>
      <p:ext uri="{BB962C8B-B14F-4D97-AF65-F5344CB8AC3E}">
        <p14:creationId xmlns:p14="http://schemas.microsoft.com/office/powerpoint/2010/main" val="41158830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1/19/20</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4191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1/19/20</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6241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1"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1/19/20</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57892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ru-RU"/>
              <a:t>Образец заголовка</a:t>
            </a:r>
          </a:p>
        </p:txBody>
      </p:sp>
      <p:sp>
        <p:nvSpPr>
          <p:cNvPr id="3" name="Содержимое 2"/>
          <p:cNvSpPr>
            <a:spLocks noGrp="1"/>
          </p:cNvSpPr>
          <p:nvPr>
            <p:ph sz="quarter" idx="1"/>
          </p:nvPr>
        </p:nvSpPr>
        <p:spPr>
          <a:xfrm>
            <a:off x="624417" y="1268413"/>
            <a:ext cx="5384800" cy="22272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24417" y="3648075"/>
            <a:ext cx="5384800" cy="22288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212417" y="1268413"/>
            <a:ext cx="5384800" cy="46085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1/19/20</a:t>
            </a:fld>
            <a:endParaRPr lang="en-US">
              <a:solidFill>
                <a:prstClr val="black">
                  <a:tint val="75000"/>
                </a:prstClr>
              </a:solidFill>
            </a:endParaRPr>
          </a:p>
        </p:txBody>
      </p:sp>
      <p:sp>
        <p:nvSpPr>
          <p:cNvPr id="7"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2992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аблица 2"/>
          <p:cNvSpPr>
            <a:spLocks noGrp="1"/>
          </p:cNvSpPr>
          <p:nvPr>
            <p:ph type="tbl" idx="1"/>
          </p:nvPr>
        </p:nvSpPr>
        <p:spPr>
          <a:xfrm>
            <a:off x="914400" y="1981200"/>
            <a:ext cx="10363200" cy="4114800"/>
          </a:xfrm>
        </p:spPr>
        <p:txBody>
          <a:bodyPr/>
          <a:lstStyle/>
          <a:p>
            <a:pPr lvl="0"/>
            <a:r>
              <a:rPr lang="ru-RU" noProof="0"/>
              <a:t>Вставка таблицы</a:t>
            </a:r>
          </a:p>
        </p:txBody>
      </p:sp>
      <p:sp>
        <p:nvSpPr>
          <p:cNvPr id="4" name="Нижний колонтитул 3"/>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2600894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екст 2"/>
          <p:cNvSpPr>
            <a:spLocks noGrp="1"/>
          </p:cNvSpPr>
          <p:nvPr>
            <p:ph type="body"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2553057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036716"/>
      </p:ext>
    </p:extLst>
  </p:cSld>
  <p:clrMapOvr>
    <a:overrideClrMapping bg1="dk1" tx1="lt1" bg2="dk2" tx2="lt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Text Placeholder 3"/>
          <p:cNvSpPr>
            <a:spLocks noGrp="1"/>
          </p:cNvSpPr>
          <p:nvPr>
            <p:ph type="body"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1/19/20</a:t>
            </a:fld>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1450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OverTx">
  <p:cSld name="Заголовок и два объекта над текстом">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quarter" idx="1"/>
          </p:nvPr>
        </p:nvSpPr>
        <p:spPr>
          <a:xfrm>
            <a:off x="9144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Content Placeholder 3"/>
          <p:cNvSpPr>
            <a:spLocks noGrp="1"/>
          </p:cNvSpPr>
          <p:nvPr>
            <p:ph sz="quarter" idx="2"/>
          </p:nvPr>
        </p:nvSpPr>
        <p:spPr>
          <a:xfrm>
            <a:off x="61976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Text Placeholder 4"/>
          <p:cNvSpPr>
            <a:spLocks noGrp="1"/>
          </p:cNvSpPr>
          <p:nvPr>
            <p:ph type="body" sz="half" idx="3"/>
          </p:nvPr>
        </p:nvSpPr>
        <p:spPr>
          <a:xfrm>
            <a:off x="914400" y="4114800"/>
            <a:ext cx="103632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6"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1/19/20</a:t>
            </a:fld>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78308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41"/>
            <a:ext cx="109728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1/19/20</a:t>
            </a:fld>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2254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F731388B-1BA9-4E32-BCE1-E11676BB130B}" type="slidenum">
              <a:rPr lang="ru-RU" altLang="hu-HU"/>
              <a:pPr/>
              <a:t>‹#›</a:t>
            </a:fld>
            <a:endParaRPr lang="ru-RU" altLang="hu-HU"/>
          </a:p>
        </p:txBody>
      </p:sp>
    </p:spTree>
    <p:extLst>
      <p:ext uri="{BB962C8B-B14F-4D97-AF65-F5344CB8AC3E}">
        <p14:creationId xmlns:p14="http://schemas.microsoft.com/office/powerpoint/2010/main" val="1674715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2_Титульны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0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35A2FEEC-B675-45C7-92C6-2DE5D897B1FE}" type="slidenum">
              <a:rPr lang="ru-RU" altLang="hu-HU"/>
              <a:pPr/>
              <a:t>‹#›</a:t>
            </a:fld>
            <a:endParaRPr lang="ru-RU" altLang="hu-HU"/>
          </a:p>
        </p:txBody>
      </p:sp>
    </p:spTree>
    <p:extLst>
      <p:ext uri="{BB962C8B-B14F-4D97-AF65-F5344CB8AC3E}">
        <p14:creationId xmlns:p14="http://schemas.microsoft.com/office/powerpoint/2010/main" val="4110050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4612FA6-C4CB-4585-AF45-E2FFC0E45EA4}" type="slidenum">
              <a:rPr lang="ru-RU" altLang="hu-HU"/>
              <a:pPr/>
              <a:t>‹#›</a:t>
            </a:fld>
            <a:endParaRPr lang="ru-RU" altLang="hu-HU"/>
          </a:p>
        </p:txBody>
      </p:sp>
    </p:spTree>
    <p:extLst>
      <p:ext uri="{BB962C8B-B14F-4D97-AF65-F5344CB8AC3E}">
        <p14:creationId xmlns:p14="http://schemas.microsoft.com/office/powerpoint/2010/main" val="1631403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50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E24175D8-4A12-4ADE-9E17-741AABE7A9F3}" type="slidenum">
              <a:rPr lang="ru-RU" altLang="hu-HU"/>
              <a:pPr/>
              <a:t>‹#›</a:t>
            </a:fld>
            <a:endParaRPr lang="ru-RU" altLang="hu-HU"/>
          </a:p>
        </p:txBody>
      </p:sp>
    </p:spTree>
    <p:extLst>
      <p:ext uri="{BB962C8B-B14F-4D97-AF65-F5344CB8AC3E}">
        <p14:creationId xmlns:p14="http://schemas.microsoft.com/office/powerpoint/2010/main" val="2067512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B3E9E029-2D20-4A92-88AA-7310FFA0722B}" type="slidenum">
              <a:rPr lang="ru-RU" altLang="hu-HU"/>
              <a:pPr/>
              <a:t>‹#›</a:t>
            </a:fld>
            <a:endParaRPr lang="ru-RU" altLang="hu-HU"/>
          </a:p>
        </p:txBody>
      </p:sp>
    </p:spTree>
    <p:extLst>
      <p:ext uri="{BB962C8B-B14F-4D97-AF65-F5344CB8AC3E}">
        <p14:creationId xmlns:p14="http://schemas.microsoft.com/office/powerpoint/2010/main" val="1226457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59F1F47D-1486-4EF5-8B86-6B48431BF2E3}" type="slidenum">
              <a:rPr lang="ru-RU" altLang="hu-HU"/>
              <a:pPr/>
              <a:t>‹#›</a:t>
            </a:fld>
            <a:endParaRPr lang="ru-RU" altLang="hu-HU"/>
          </a:p>
        </p:txBody>
      </p:sp>
    </p:spTree>
    <p:extLst>
      <p:ext uri="{BB962C8B-B14F-4D97-AF65-F5344CB8AC3E}">
        <p14:creationId xmlns:p14="http://schemas.microsoft.com/office/powerpoint/2010/main" val="7992416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1E0D10C1-3006-4582-8AA2-A86DE48F8583}" type="slidenum">
              <a:rPr lang="ru-RU" altLang="hu-HU"/>
              <a:pPr/>
              <a:t>‹#›</a:t>
            </a:fld>
            <a:endParaRPr lang="ru-RU" altLang="hu-HU"/>
          </a:p>
        </p:txBody>
      </p:sp>
    </p:spTree>
    <p:extLst>
      <p:ext uri="{BB962C8B-B14F-4D97-AF65-F5344CB8AC3E}">
        <p14:creationId xmlns:p14="http://schemas.microsoft.com/office/powerpoint/2010/main" val="3463139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8B2FFD9-B265-4008-92D6-7BE83C0532DF}" type="slidenum">
              <a:rPr lang="ru-RU" altLang="hu-HU"/>
              <a:pPr/>
              <a:t>‹#›</a:t>
            </a:fld>
            <a:endParaRPr lang="ru-RU" altLang="hu-HU"/>
          </a:p>
        </p:txBody>
      </p:sp>
    </p:spTree>
    <p:extLst>
      <p:ext uri="{BB962C8B-B14F-4D97-AF65-F5344CB8AC3E}">
        <p14:creationId xmlns:p14="http://schemas.microsoft.com/office/powerpoint/2010/main" val="3611490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76ED22D-F371-4F50-9EEF-DABE639C0F32}" type="slidenum">
              <a:rPr lang="ru-RU" altLang="hu-HU"/>
              <a:pPr/>
              <a:t>‹#›</a:t>
            </a:fld>
            <a:endParaRPr lang="ru-RU" altLang="hu-HU"/>
          </a:p>
        </p:txBody>
      </p:sp>
    </p:spTree>
    <p:extLst>
      <p:ext uri="{BB962C8B-B14F-4D97-AF65-F5344CB8AC3E}">
        <p14:creationId xmlns:p14="http://schemas.microsoft.com/office/powerpoint/2010/main" val="2074980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C87889FF-429C-4246-9AEB-4410F61D96C8}" type="slidenum">
              <a:rPr lang="ru-RU" altLang="hu-HU"/>
              <a:pPr/>
              <a:t>‹#›</a:t>
            </a:fld>
            <a:endParaRPr lang="ru-RU" altLang="hu-HU"/>
          </a:p>
        </p:txBody>
      </p:sp>
    </p:spTree>
    <p:extLst>
      <p:ext uri="{BB962C8B-B14F-4D97-AF65-F5344CB8AC3E}">
        <p14:creationId xmlns:p14="http://schemas.microsoft.com/office/powerpoint/2010/main" val="2501236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7951226-88F4-412E-8073-4BEA8E2F05A8}" type="slidenum">
              <a:rPr lang="ru-RU" altLang="hu-HU"/>
              <a:pPr/>
              <a:t>‹#›</a:t>
            </a:fld>
            <a:endParaRPr lang="ru-RU" altLang="hu-HU"/>
          </a:p>
        </p:txBody>
      </p:sp>
    </p:spTree>
    <p:extLst>
      <p:ext uri="{BB962C8B-B14F-4D97-AF65-F5344CB8AC3E}">
        <p14:creationId xmlns:p14="http://schemas.microsoft.com/office/powerpoint/2010/main" val="4159756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FE429F6-22BD-460D-82C5-58B7FB1C7461}" type="slidenum">
              <a:rPr lang="ru-RU" altLang="hu-HU"/>
              <a:pPr/>
              <a:t>‹#›</a:t>
            </a:fld>
            <a:endParaRPr lang="ru-RU" altLang="hu-HU"/>
          </a:p>
        </p:txBody>
      </p:sp>
    </p:spTree>
    <p:extLst>
      <p:ext uri="{BB962C8B-B14F-4D97-AF65-F5344CB8AC3E}">
        <p14:creationId xmlns:p14="http://schemas.microsoft.com/office/powerpoint/2010/main" val="924361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8E153D4F-D1B2-4337-84D2-49971AE2158F}" type="slidenum">
              <a:rPr lang="ru-RU" altLang="hu-HU"/>
              <a:pPr/>
              <a:t>‹#›</a:t>
            </a:fld>
            <a:endParaRPr lang="ru-RU" altLang="hu-HU"/>
          </a:p>
        </p:txBody>
      </p:sp>
    </p:spTree>
    <p:extLst>
      <p:ext uri="{BB962C8B-B14F-4D97-AF65-F5344CB8AC3E}">
        <p14:creationId xmlns:p14="http://schemas.microsoft.com/office/powerpoint/2010/main" val="32135492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30815DAF-3DB1-4168-A7E8-8A3FA54D4A57}" type="slidenum">
              <a:rPr lang="ru-RU" altLang="hu-HU"/>
              <a:pPr/>
              <a:t>‹#›</a:t>
            </a:fld>
            <a:endParaRPr lang="ru-RU" altLang="hu-HU"/>
          </a:p>
        </p:txBody>
      </p:sp>
    </p:spTree>
    <p:extLst>
      <p:ext uri="{BB962C8B-B14F-4D97-AF65-F5344CB8AC3E}">
        <p14:creationId xmlns:p14="http://schemas.microsoft.com/office/powerpoint/2010/main" val="2159749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87B1B2FB-7291-4B0F-BB5D-0955A86F1995}" type="slidenum">
              <a:rPr lang="ru-RU" altLang="hu-HU"/>
              <a:pPr/>
              <a:t>‹#›</a:t>
            </a:fld>
            <a:endParaRPr lang="ru-RU" altLang="hu-HU"/>
          </a:p>
        </p:txBody>
      </p:sp>
    </p:spTree>
    <p:extLst>
      <p:ext uri="{BB962C8B-B14F-4D97-AF65-F5344CB8AC3E}">
        <p14:creationId xmlns:p14="http://schemas.microsoft.com/office/powerpoint/2010/main" val="21353294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49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453598F5-E602-42A3-B79C-4EFC07275E50}" type="slidenum">
              <a:rPr lang="ru-RU" altLang="hu-HU"/>
              <a:pPr/>
              <a:t>‹#›</a:t>
            </a:fld>
            <a:endParaRPr lang="ru-RU" altLang="hu-HU"/>
          </a:p>
        </p:txBody>
      </p:sp>
    </p:spTree>
    <p:extLst>
      <p:ext uri="{BB962C8B-B14F-4D97-AF65-F5344CB8AC3E}">
        <p14:creationId xmlns:p14="http://schemas.microsoft.com/office/powerpoint/2010/main" val="1102225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E584AE2D-2D2F-4ADC-86F3-726FE0930018}" type="slidenum">
              <a:rPr lang="ru-RU" altLang="hu-HU"/>
              <a:pPr/>
              <a:t>‹#›</a:t>
            </a:fld>
            <a:endParaRPr lang="ru-RU" altLang="hu-HU"/>
          </a:p>
        </p:txBody>
      </p:sp>
    </p:spTree>
    <p:extLst>
      <p:ext uri="{BB962C8B-B14F-4D97-AF65-F5344CB8AC3E}">
        <p14:creationId xmlns:p14="http://schemas.microsoft.com/office/powerpoint/2010/main" val="25807015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12682357-24F0-4BB8-A6DC-064ADE9A0D2F}" type="slidenum">
              <a:rPr lang="ru-RU" altLang="hu-HU"/>
              <a:pPr/>
              <a:t>‹#›</a:t>
            </a:fld>
            <a:endParaRPr lang="ru-RU" altLang="hu-HU"/>
          </a:p>
        </p:txBody>
      </p:sp>
    </p:spTree>
    <p:extLst>
      <p:ext uri="{BB962C8B-B14F-4D97-AF65-F5344CB8AC3E}">
        <p14:creationId xmlns:p14="http://schemas.microsoft.com/office/powerpoint/2010/main" val="1678958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D257841F-0B41-4862-8988-716DD18F3A56}" type="slidenum">
              <a:rPr lang="ru-RU" altLang="hu-HU"/>
              <a:pPr/>
              <a:t>‹#›</a:t>
            </a:fld>
            <a:endParaRPr lang="ru-RU" altLang="hu-HU"/>
          </a:p>
        </p:txBody>
      </p:sp>
    </p:spTree>
    <p:extLst>
      <p:ext uri="{BB962C8B-B14F-4D97-AF65-F5344CB8AC3E}">
        <p14:creationId xmlns:p14="http://schemas.microsoft.com/office/powerpoint/2010/main" val="1800467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1590FD36-45D4-43CA-AE2D-B7372E05813A}" type="slidenum">
              <a:rPr lang="ru-RU" altLang="hu-HU"/>
              <a:pPr/>
              <a:t>‹#›</a:t>
            </a:fld>
            <a:endParaRPr lang="ru-RU" altLang="hu-HU"/>
          </a:p>
        </p:txBody>
      </p:sp>
    </p:spTree>
    <p:extLst>
      <p:ext uri="{BB962C8B-B14F-4D97-AF65-F5344CB8AC3E}">
        <p14:creationId xmlns:p14="http://schemas.microsoft.com/office/powerpoint/2010/main" val="3030241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50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5983345F-1286-4497-9018-788142C20D24}" type="slidenum">
              <a:rPr lang="ru-RU" altLang="hu-HU"/>
              <a:pPr/>
              <a:t>‹#›</a:t>
            </a:fld>
            <a:endParaRPr lang="ru-RU" altLang="hu-HU"/>
          </a:p>
        </p:txBody>
      </p:sp>
    </p:spTree>
    <p:extLst>
      <p:ext uri="{BB962C8B-B14F-4D97-AF65-F5344CB8AC3E}">
        <p14:creationId xmlns:p14="http://schemas.microsoft.com/office/powerpoint/2010/main" val="14404335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7CA5BF87-5963-449C-B8E0-B374D73C5D62}" type="slidenum">
              <a:rPr lang="ru-RU" altLang="hu-HU"/>
              <a:pPr/>
              <a:t>‹#›</a:t>
            </a:fld>
            <a:endParaRPr lang="ru-RU" altLang="hu-HU"/>
          </a:p>
        </p:txBody>
      </p:sp>
    </p:spTree>
    <p:extLst>
      <p:ext uri="{BB962C8B-B14F-4D97-AF65-F5344CB8AC3E}">
        <p14:creationId xmlns:p14="http://schemas.microsoft.com/office/powerpoint/2010/main" val="868281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7D968E7B-4157-429C-BE56-42695CE122A9}" type="slidenum">
              <a:rPr lang="ru-RU" altLang="hu-HU"/>
              <a:pPr/>
              <a:t>‹#›</a:t>
            </a:fld>
            <a:endParaRPr lang="ru-RU" altLang="hu-HU"/>
          </a:p>
        </p:txBody>
      </p:sp>
    </p:spTree>
    <p:extLst>
      <p:ext uri="{BB962C8B-B14F-4D97-AF65-F5344CB8AC3E}">
        <p14:creationId xmlns:p14="http://schemas.microsoft.com/office/powerpoint/2010/main" val="4204786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6290CE67-37D7-4EB6-9C15-18F52BF6B1FB}" type="slidenum">
              <a:rPr lang="ru-RU" altLang="hu-HU"/>
              <a:pPr/>
              <a:t>‹#›</a:t>
            </a:fld>
            <a:endParaRPr lang="ru-RU" altLang="hu-HU"/>
          </a:p>
        </p:txBody>
      </p:sp>
    </p:spTree>
    <p:extLst>
      <p:ext uri="{BB962C8B-B14F-4D97-AF65-F5344CB8AC3E}">
        <p14:creationId xmlns:p14="http://schemas.microsoft.com/office/powerpoint/2010/main" val="21735300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EE1B47F6-999A-429F-85AA-278D4F694128}" type="slidenum">
              <a:rPr lang="ru-RU" altLang="hu-HU"/>
              <a:pPr/>
              <a:t>‹#›</a:t>
            </a:fld>
            <a:endParaRPr lang="ru-RU" altLang="hu-HU"/>
          </a:p>
        </p:txBody>
      </p:sp>
    </p:spTree>
    <p:extLst>
      <p:ext uri="{BB962C8B-B14F-4D97-AF65-F5344CB8AC3E}">
        <p14:creationId xmlns:p14="http://schemas.microsoft.com/office/powerpoint/2010/main" val="34468661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D3609EBF-D1AD-42DF-9812-AD7AE39EDB3E}" type="slidenum">
              <a:rPr lang="ru-RU" altLang="hu-HU"/>
              <a:pPr/>
              <a:t>‹#›</a:t>
            </a:fld>
            <a:endParaRPr lang="ru-RU" altLang="hu-HU"/>
          </a:p>
        </p:txBody>
      </p:sp>
    </p:spTree>
    <p:extLst>
      <p:ext uri="{BB962C8B-B14F-4D97-AF65-F5344CB8AC3E}">
        <p14:creationId xmlns:p14="http://schemas.microsoft.com/office/powerpoint/2010/main" val="6812549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07EBB1C3-8A40-4B16-A1BC-ADFA782014DB}" type="slidenum">
              <a:rPr lang="ru-RU" altLang="hu-HU"/>
              <a:pPr/>
              <a:t>‹#›</a:t>
            </a:fld>
            <a:endParaRPr lang="ru-RU" altLang="hu-HU"/>
          </a:p>
        </p:txBody>
      </p:sp>
    </p:spTree>
    <p:extLst>
      <p:ext uri="{BB962C8B-B14F-4D97-AF65-F5344CB8AC3E}">
        <p14:creationId xmlns:p14="http://schemas.microsoft.com/office/powerpoint/2010/main" val="2836678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48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50481CCA-1355-4A5D-AE3E-A7FF3D253401}" type="slidenum">
              <a:rPr lang="ru-RU" altLang="hu-HU"/>
              <a:pPr/>
              <a:t>‹#›</a:t>
            </a:fld>
            <a:endParaRPr lang="ru-RU" altLang="hu-HU"/>
          </a:p>
        </p:txBody>
      </p:sp>
    </p:spTree>
    <p:extLst>
      <p:ext uri="{BB962C8B-B14F-4D97-AF65-F5344CB8AC3E}">
        <p14:creationId xmlns:p14="http://schemas.microsoft.com/office/powerpoint/2010/main" val="37296975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B7CA90DB-B68D-4924-AB64-76451ECAD23A}" type="slidenum">
              <a:rPr lang="ru-RU" altLang="hu-HU"/>
              <a:pPr/>
              <a:t>‹#›</a:t>
            </a:fld>
            <a:endParaRPr lang="ru-RU" altLang="hu-HU"/>
          </a:p>
        </p:txBody>
      </p:sp>
    </p:spTree>
    <p:extLst>
      <p:ext uri="{BB962C8B-B14F-4D97-AF65-F5344CB8AC3E}">
        <p14:creationId xmlns:p14="http://schemas.microsoft.com/office/powerpoint/2010/main" val="35825317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7ED38B7E-BB27-409D-9586-199D356A5407}" type="slidenum">
              <a:rPr lang="ru-RU" altLang="hu-HU"/>
              <a:pPr/>
              <a:t>‹#›</a:t>
            </a:fld>
            <a:endParaRPr lang="ru-RU" altLang="hu-HU"/>
          </a:p>
        </p:txBody>
      </p:sp>
    </p:spTree>
    <p:extLst>
      <p:ext uri="{BB962C8B-B14F-4D97-AF65-F5344CB8AC3E}">
        <p14:creationId xmlns:p14="http://schemas.microsoft.com/office/powerpoint/2010/main" val="41218133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CAEEF9D0-BB73-4316-B507-1F328D426A30}" type="slidenum">
              <a:rPr lang="ru-RU" altLang="hu-HU"/>
              <a:pPr/>
              <a:t>‹#›</a:t>
            </a:fld>
            <a:endParaRPr lang="ru-RU" altLang="hu-HU"/>
          </a:p>
        </p:txBody>
      </p:sp>
    </p:spTree>
    <p:extLst>
      <p:ext uri="{BB962C8B-B14F-4D97-AF65-F5344CB8AC3E}">
        <p14:creationId xmlns:p14="http://schemas.microsoft.com/office/powerpoint/2010/main" val="4098717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89FACAB1-85E5-494A-A70F-DEB83CC058DB}" type="slidenum">
              <a:rPr lang="ru-RU" altLang="hu-HU"/>
              <a:pPr/>
              <a:t>‹#›</a:t>
            </a:fld>
            <a:endParaRPr lang="ru-RU" altLang="hu-HU"/>
          </a:p>
        </p:txBody>
      </p:sp>
    </p:spTree>
    <p:extLst>
      <p:ext uri="{BB962C8B-B14F-4D97-AF65-F5344CB8AC3E}">
        <p14:creationId xmlns:p14="http://schemas.microsoft.com/office/powerpoint/2010/main" val="9350793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43D61FB-6A35-4C72-9736-BAD7D9EC9AA6}" type="slidenum">
              <a:rPr lang="ru-RU" altLang="hu-HU"/>
              <a:pPr/>
              <a:t>‹#›</a:t>
            </a:fld>
            <a:endParaRPr lang="ru-RU" altLang="hu-HU"/>
          </a:p>
        </p:txBody>
      </p:sp>
    </p:spTree>
    <p:extLst>
      <p:ext uri="{BB962C8B-B14F-4D97-AF65-F5344CB8AC3E}">
        <p14:creationId xmlns:p14="http://schemas.microsoft.com/office/powerpoint/2010/main" val="16318913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11B15343-8A5C-4CD8-BA2D-42EDEADF52D7}" type="slidenum">
              <a:rPr lang="ru-RU" altLang="hu-HU"/>
              <a:pPr/>
              <a:t>‹#›</a:t>
            </a:fld>
            <a:endParaRPr lang="ru-RU" altLang="hu-HU"/>
          </a:p>
        </p:txBody>
      </p:sp>
    </p:spTree>
    <p:extLst>
      <p:ext uri="{BB962C8B-B14F-4D97-AF65-F5344CB8AC3E}">
        <p14:creationId xmlns:p14="http://schemas.microsoft.com/office/powerpoint/2010/main" val="41582522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49C19D67-9FBC-42F5-A47A-A5E3E3906A43}" type="slidenum">
              <a:rPr lang="ru-RU" altLang="hu-HU"/>
              <a:pPr/>
              <a:t>‹#›</a:t>
            </a:fld>
            <a:endParaRPr lang="ru-RU" altLang="hu-HU"/>
          </a:p>
        </p:txBody>
      </p:sp>
    </p:spTree>
    <p:extLst>
      <p:ext uri="{BB962C8B-B14F-4D97-AF65-F5344CB8AC3E}">
        <p14:creationId xmlns:p14="http://schemas.microsoft.com/office/powerpoint/2010/main" val="18554330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03C766A5-689F-4094-BE7A-6C2541ED8FCE}" type="slidenum">
              <a:rPr lang="ru-RU" altLang="hu-HU"/>
              <a:pPr/>
              <a:t>‹#›</a:t>
            </a:fld>
            <a:endParaRPr lang="ru-RU" altLang="hu-HU"/>
          </a:p>
        </p:txBody>
      </p:sp>
    </p:spTree>
    <p:extLst>
      <p:ext uri="{BB962C8B-B14F-4D97-AF65-F5344CB8AC3E}">
        <p14:creationId xmlns:p14="http://schemas.microsoft.com/office/powerpoint/2010/main" val="13366085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67F29BB1-3807-4A19-9C67-D20F9DE65A6E}" type="slidenum">
              <a:rPr lang="ru-RU" altLang="hu-HU"/>
              <a:pPr/>
              <a:t>‹#›</a:t>
            </a:fld>
            <a:endParaRPr lang="ru-RU" altLang="hu-HU"/>
          </a:p>
        </p:txBody>
      </p:sp>
    </p:spTree>
    <p:extLst>
      <p:ext uri="{BB962C8B-B14F-4D97-AF65-F5344CB8AC3E}">
        <p14:creationId xmlns:p14="http://schemas.microsoft.com/office/powerpoint/2010/main" val="2459264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6AA4F99B-5B77-4451-9FDD-2CB621F7FCE1}" type="slidenum">
              <a:rPr lang="ru-RU" altLang="hu-HU"/>
              <a:pPr/>
              <a:t>‹#›</a:t>
            </a:fld>
            <a:endParaRPr lang="ru-RU" altLang="hu-HU"/>
          </a:p>
        </p:txBody>
      </p:sp>
    </p:spTree>
    <p:extLst>
      <p:ext uri="{BB962C8B-B14F-4D97-AF65-F5344CB8AC3E}">
        <p14:creationId xmlns:p14="http://schemas.microsoft.com/office/powerpoint/2010/main" val="25058481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CC17122B-085B-41D4-85CA-E520DA2FDE9C}" type="slidenum">
              <a:rPr lang="ru-RU" altLang="hu-HU"/>
              <a:pPr/>
              <a:t>‹#›</a:t>
            </a:fld>
            <a:endParaRPr lang="ru-RU" altLang="hu-HU"/>
          </a:p>
        </p:txBody>
      </p:sp>
    </p:spTree>
    <p:extLst>
      <p:ext uri="{BB962C8B-B14F-4D97-AF65-F5344CB8AC3E}">
        <p14:creationId xmlns:p14="http://schemas.microsoft.com/office/powerpoint/2010/main" val="33951855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47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F9A70F65-9079-4600-98B3-749139A69472}" type="slidenum">
              <a:rPr lang="ru-RU" altLang="hu-HU"/>
              <a:pPr/>
              <a:t>‹#›</a:t>
            </a:fld>
            <a:endParaRPr lang="ru-RU" altLang="hu-HU"/>
          </a:p>
        </p:txBody>
      </p:sp>
    </p:spTree>
    <p:extLst>
      <p:ext uri="{BB962C8B-B14F-4D97-AF65-F5344CB8AC3E}">
        <p14:creationId xmlns:p14="http://schemas.microsoft.com/office/powerpoint/2010/main" val="19948935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6B2FB4E5-D990-469B-9D20-984BB393AC8F}" type="slidenum">
              <a:rPr lang="ru-RU" altLang="hu-HU"/>
              <a:pPr/>
              <a:t>‹#›</a:t>
            </a:fld>
            <a:endParaRPr lang="ru-RU" altLang="hu-HU"/>
          </a:p>
        </p:txBody>
      </p:sp>
    </p:spTree>
    <p:extLst>
      <p:ext uri="{BB962C8B-B14F-4D97-AF65-F5344CB8AC3E}">
        <p14:creationId xmlns:p14="http://schemas.microsoft.com/office/powerpoint/2010/main" val="12598498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138345CE-8AC5-4395-AD79-5818271967F9}" type="slidenum">
              <a:rPr lang="ru-RU" altLang="hu-HU"/>
              <a:pPr/>
              <a:t>‹#›</a:t>
            </a:fld>
            <a:endParaRPr lang="ru-RU" altLang="hu-HU"/>
          </a:p>
        </p:txBody>
      </p:sp>
    </p:spTree>
    <p:extLst>
      <p:ext uri="{BB962C8B-B14F-4D97-AF65-F5344CB8AC3E}">
        <p14:creationId xmlns:p14="http://schemas.microsoft.com/office/powerpoint/2010/main" val="911343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03FE8239-9E6C-409A-B62F-FCE61E583E94}" type="slidenum">
              <a:rPr lang="ru-RU" altLang="hu-HU"/>
              <a:pPr/>
              <a:t>‹#›</a:t>
            </a:fld>
            <a:endParaRPr lang="ru-RU" altLang="hu-HU"/>
          </a:p>
        </p:txBody>
      </p:sp>
    </p:spTree>
    <p:extLst>
      <p:ext uri="{BB962C8B-B14F-4D97-AF65-F5344CB8AC3E}">
        <p14:creationId xmlns:p14="http://schemas.microsoft.com/office/powerpoint/2010/main" val="38951496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1F40D8DB-BB74-402E-8E1D-98F1E1A7A42A}" type="slidenum">
              <a:rPr lang="ru-RU" altLang="hu-HU"/>
              <a:pPr/>
              <a:t>‹#›</a:t>
            </a:fld>
            <a:endParaRPr lang="ru-RU" altLang="hu-HU"/>
          </a:p>
        </p:txBody>
      </p:sp>
    </p:spTree>
    <p:extLst>
      <p:ext uri="{BB962C8B-B14F-4D97-AF65-F5344CB8AC3E}">
        <p14:creationId xmlns:p14="http://schemas.microsoft.com/office/powerpoint/2010/main" val="19886204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D0C2B34F-8A7B-499B-807C-37F489B49442}" type="slidenum">
              <a:rPr lang="ru-RU" altLang="hu-HU"/>
              <a:pPr/>
              <a:t>‹#›</a:t>
            </a:fld>
            <a:endParaRPr lang="ru-RU" altLang="hu-HU"/>
          </a:p>
        </p:txBody>
      </p:sp>
    </p:spTree>
    <p:extLst>
      <p:ext uri="{BB962C8B-B14F-4D97-AF65-F5344CB8AC3E}">
        <p14:creationId xmlns:p14="http://schemas.microsoft.com/office/powerpoint/2010/main" val="627320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B41C3F0D-118F-4812-AA02-10EAC644FDF1}" type="slidenum">
              <a:rPr lang="ru-RU" altLang="hu-HU"/>
              <a:pPr/>
              <a:t>‹#›</a:t>
            </a:fld>
            <a:endParaRPr lang="ru-RU" altLang="hu-HU"/>
          </a:p>
        </p:txBody>
      </p:sp>
    </p:spTree>
    <p:extLst>
      <p:ext uri="{BB962C8B-B14F-4D97-AF65-F5344CB8AC3E}">
        <p14:creationId xmlns:p14="http://schemas.microsoft.com/office/powerpoint/2010/main" val="6177100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69B38E7-A156-488D-A464-D18FE95DDBCB}" type="slidenum">
              <a:rPr lang="ru-RU" altLang="hu-HU"/>
              <a:pPr/>
              <a:t>‹#›</a:t>
            </a:fld>
            <a:endParaRPr lang="ru-RU" altLang="hu-HU"/>
          </a:p>
        </p:txBody>
      </p:sp>
    </p:spTree>
    <p:extLst>
      <p:ext uri="{BB962C8B-B14F-4D97-AF65-F5344CB8AC3E}">
        <p14:creationId xmlns:p14="http://schemas.microsoft.com/office/powerpoint/2010/main" val="31569807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8ADBADC-3A2A-4954-8C4D-EEA78E13907E}" type="slidenum">
              <a:rPr lang="ru-RU" altLang="hu-HU"/>
              <a:pPr/>
              <a:t>‹#›</a:t>
            </a:fld>
            <a:endParaRPr lang="ru-RU" altLang="hu-HU"/>
          </a:p>
        </p:txBody>
      </p:sp>
    </p:spTree>
    <p:extLst>
      <p:ext uri="{BB962C8B-B14F-4D97-AF65-F5344CB8AC3E}">
        <p14:creationId xmlns:p14="http://schemas.microsoft.com/office/powerpoint/2010/main" val="34966967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770E2475-D888-4039-9333-B5962B2069B7}" type="slidenum">
              <a:rPr lang="ru-RU" altLang="hu-HU"/>
              <a:pPr/>
              <a:t>‹#›</a:t>
            </a:fld>
            <a:endParaRPr lang="ru-RU" altLang="hu-HU"/>
          </a:p>
        </p:txBody>
      </p:sp>
    </p:spTree>
    <p:extLst>
      <p:ext uri="{BB962C8B-B14F-4D97-AF65-F5344CB8AC3E}">
        <p14:creationId xmlns:p14="http://schemas.microsoft.com/office/powerpoint/2010/main" val="5339328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EED50E7D-6081-41C4-BC16-399ADA42AB8C}" type="slidenum">
              <a:rPr lang="ru-RU" altLang="hu-HU"/>
              <a:pPr/>
              <a:t>‹#›</a:t>
            </a:fld>
            <a:endParaRPr lang="ru-RU" altLang="hu-HU"/>
          </a:p>
        </p:txBody>
      </p:sp>
    </p:spTree>
    <p:extLst>
      <p:ext uri="{BB962C8B-B14F-4D97-AF65-F5344CB8AC3E}">
        <p14:creationId xmlns:p14="http://schemas.microsoft.com/office/powerpoint/2010/main" val="11957079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F48A1B88-16CB-478C-9D37-B57EA78C91B3}" type="slidenum">
              <a:rPr lang="ru-RU" altLang="hu-HU"/>
              <a:pPr/>
              <a:t>‹#›</a:t>
            </a:fld>
            <a:endParaRPr lang="ru-RU" altLang="hu-HU"/>
          </a:p>
        </p:txBody>
      </p:sp>
    </p:spTree>
    <p:extLst>
      <p:ext uri="{BB962C8B-B14F-4D97-AF65-F5344CB8AC3E}">
        <p14:creationId xmlns:p14="http://schemas.microsoft.com/office/powerpoint/2010/main" val="26404185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5E6E540A-E3C5-4783-B8DF-C52C6171A994}" type="slidenum">
              <a:rPr lang="ru-RU" altLang="hu-HU"/>
              <a:pPr/>
              <a:t>‹#›</a:t>
            </a:fld>
            <a:endParaRPr lang="ru-RU" altLang="hu-HU"/>
          </a:p>
        </p:txBody>
      </p:sp>
    </p:spTree>
    <p:extLst>
      <p:ext uri="{BB962C8B-B14F-4D97-AF65-F5344CB8AC3E}">
        <p14:creationId xmlns:p14="http://schemas.microsoft.com/office/powerpoint/2010/main" val="7261555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4917E603-FC17-452B-879E-4C6226DE2BE9}" type="slidenum">
              <a:rPr lang="ru-RU" altLang="hu-HU"/>
              <a:pPr/>
              <a:t>‹#›</a:t>
            </a:fld>
            <a:endParaRPr lang="ru-RU" altLang="hu-HU"/>
          </a:p>
        </p:txBody>
      </p:sp>
    </p:spTree>
    <p:extLst>
      <p:ext uri="{BB962C8B-B14F-4D97-AF65-F5344CB8AC3E}">
        <p14:creationId xmlns:p14="http://schemas.microsoft.com/office/powerpoint/2010/main" val="1532847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DBF24399-C23C-4FBA-A303-E23402274EF7}" type="slidenum">
              <a:rPr lang="ru-RU" altLang="hu-HU"/>
              <a:pPr/>
              <a:t>‹#›</a:t>
            </a:fld>
            <a:endParaRPr lang="ru-RU" altLang="hu-HU"/>
          </a:p>
        </p:txBody>
      </p:sp>
    </p:spTree>
    <p:extLst>
      <p:ext uri="{BB962C8B-B14F-4D97-AF65-F5344CB8AC3E}">
        <p14:creationId xmlns:p14="http://schemas.microsoft.com/office/powerpoint/2010/main" val="41431898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C2720085-A57E-499F-B1C7-F349D31A8B32}" type="slidenum">
              <a:rPr lang="ru-RU" altLang="hu-HU"/>
              <a:pPr/>
              <a:t>‹#›</a:t>
            </a:fld>
            <a:endParaRPr lang="ru-RU" altLang="hu-HU"/>
          </a:p>
        </p:txBody>
      </p:sp>
    </p:spTree>
    <p:extLst>
      <p:ext uri="{BB962C8B-B14F-4D97-AF65-F5344CB8AC3E}">
        <p14:creationId xmlns:p14="http://schemas.microsoft.com/office/powerpoint/2010/main" val="2738355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C0F76D7B-368C-4031-AC5E-9F38ABED344A}" type="slidenum">
              <a:rPr lang="ru-RU" altLang="hu-HU"/>
              <a:pPr/>
              <a:t>‹#›</a:t>
            </a:fld>
            <a:endParaRPr lang="ru-RU" altLang="hu-HU"/>
          </a:p>
        </p:txBody>
      </p:sp>
    </p:spTree>
    <p:extLst>
      <p:ext uri="{BB962C8B-B14F-4D97-AF65-F5344CB8AC3E}">
        <p14:creationId xmlns:p14="http://schemas.microsoft.com/office/powerpoint/2010/main" val="23428080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A072D55-5A19-49AB-AC9E-122B9DB2F889}" type="slidenum">
              <a:rPr lang="ru-RU" altLang="hu-HU"/>
              <a:pPr/>
              <a:t>‹#›</a:t>
            </a:fld>
            <a:endParaRPr lang="ru-RU" altLang="hu-HU"/>
          </a:p>
        </p:txBody>
      </p:sp>
    </p:spTree>
    <p:extLst>
      <p:ext uri="{BB962C8B-B14F-4D97-AF65-F5344CB8AC3E}">
        <p14:creationId xmlns:p14="http://schemas.microsoft.com/office/powerpoint/2010/main" val="1104156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1E3EAE57-6F79-46AE-AB11-C598B8B6513E}" type="slidenum">
              <a:rPr lang="ru-RU" altLang="hu-HU"/>
              <a:pPr/>
              <a:t>‹#›</a:t>
            </a:fld>
            <a:endParaRPr lang="ru-RU" altLang="hu-HU"/>
          </a:p>
        </p:txBody>
      </p:sp>
    </p:spTree>
    <p:extLst>
      <p:ext uri="{BB962C8B-B14F-4D97-AF65-F5344CB8AC3E}">
        <p14:creationId xmlns:p14="http://schemas.microsoft.com/office/powerpoint/2010/main" val="5449106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6397D967-B4A4-4176-B154-FFFA3F0A2F8B}" type="slidenum">
              <a:rPr lang="ru-RU" altLang="hu-HU"/>
              <a:pPr/>
              <a:t>‹#›</a:t>
            </a:fld>
            <a:endParaRPr lang="ru-RU" altLang="hu-HU"/>
          </a:p>
        </p:txBody>
      </p:sp>
    </p:spTree>
    <p:extLst>
      <p:ext uri="{BB962C8B-B14F-4D97-AF65-F5344CB8AC3E}">
        <p14:creationId xmlns:p14="http://schemas.microsoft.com/office/powerpoint/2010/main" val="23581593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8BD1377-1AA4-4391-B3AF-4CB0EF04EE58}" type="slidenum">
              <a:rPr lang="ru-RU" altLang="hu-HU"/>
              <a:pPr/>
              <a:t>‹#›</a:t>
            </a:fld>
            <a:endParaRPr lang="ru-RU" altLang="hu-HU"/>
          </a:p>
        </p:txBody>
      </p:sp>
    </p:spTree>
    <p:extLst>
      <p:ext uri="{BB962C8B-B14F-4D97-AF65-F5344CB8AC3E}">
        <p14:creationId xmlns:p14="http://schemas.microsoft.com/office/powerpoint/2010/main" val="38206529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1"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BED4CA9-809A-4E77-9984-4948A99526E4}" type="slidenum">
              <a:rPr lang="ru-RU" altLang="hu-HU"/>
              <a:pPr/>
              <a:t>‹#›</a:t>
            </a:fld>
            <a:endParaRPr lang="ru-RU" altLang="hu-HU"/>
          </a:p>
        </p:txBody>
      </p:sp>
    </p:spTree>
    <p:extLst>
      <p:ext uri="{BB962C8B-B14F-4D97-AF65-F5344CB8AC3E}">
        <p14:creationId xmlns:p14="http://schemas.microsoft.com/office/powerpoint/2010/main" val="41208237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03163B7D-FAEC-4701-B7C2-DFBD35843872}" type="slidenum">
              <a:rPr lang="en-US" altLang="ru-RU"/>
              <a:pPr/>
              <a:t>‹#›</a:t>
            </a:fld>
            <a:endParaRPr lang="en-US" altLang="ru-RU"/>
          </a:p>
        </p:txBody>
      </p:sp>
    </p:spTree>
    <p:extLst>
      <p:ext uri="{BB962C8B-B14F-4D97-AF65-F5344CB8AC3E}">
        <p14:creationId xmlns:p14="http://schemas.microsoft.com/office/powerpoint/2010/main" val="14280349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09" y="273050"/>
            <a:ext cx="11525331" cy="857250"/>
          </a:xfrm>
        </p:spPr>
        <p:txBody>
          <a:bodyPr/>
          <a:lstStyle/>
          <a:p>
            <a:r>
              <a:rPr lang="ru-RU" dirty="0"/>
              <a:t>Образец заголовка</a:t>
            </a:r>
          </a:p>
        </p:txBody>
      </p:sp>
      <p:sp>
        <p:nvSpPr>
          <p:cNvPr id="3" name="Содержимое 2"/>
          <p:cNvSpPr>
            <a:spLocks noGrp="1"/>
          </p:cNvSpPr>
          <p:nvPr>
            <p:ph idx="1"/>
          </p:nvPr>
        </p:nvSpPr>
        <p:spPr>
          <a:xfrm>
            <a:off x="609600" y="1604963"/>
            <a:ext cx="10915688" cy="4383087"/>
          </a:xfr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5FB16EAF-C4BB-40FB-9A61-2E296FF9141F}" type="slidenum">
              <a:rPr lang="en-US" altLang="ru-RU"/>
              <a:pPr/>
              <a:t>‹#›</a:t>
            </a:fld>
            <a:endParaRPr lang="en-US" altLang="ru-RU"/>
          </a:p>
        </p:txBody>
      </p:sp>
    </p:spTree>
    <p:extLst>
      <p:ext uri="{BB962C8B-B14F-4D97-AF65-F5344CB8AC3E}">
        <p14:creationId xmlns:p14="http://schemas.microsoft.com/office/powerpoint/2010/main" val="9441016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7BA6103B-AC58-469B-9BE3-26E92496F1F1}" type="slidenum">
              <a:rPr lang="en-US" altLang="ru-RU"/>
              <a:pPr/>
              <a:t>‹#›</a:t>
            </a:fld>
            <a:endParaRPr lang="en-US" altLang="ru-RU"/>
          </a:p>
        </p:txBody>
      </p:sp>
    </p:spTree>
    <p:extLst>
      <p:ext uri="{BB962C8B-B14F-4D97-AF65-F5344CB8AC3E}">
        <p14:creationId xmlns:p14="http://schemas.microsoft.com/office/powerpoint/2010/main" val="2254117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2999D68-B07E-4DDC-BE51-E964BDBC5AEA}" type="slidenum">
              <a:rPr lang="ru-RU" altLang="hu-HU"/>
              <a:pPr/>
              <a:t>‹#›</a:t>
            </a:fld>
            <a:endParaRPr lang="ru-RU" altLang="hu-HU"/>
          </a:p>
        </p:txBody>
      </p:sp>
    </p:spTree>
    <p:extLst>
      <p:ext uri="{BB962C8B-B14F-4D97-AF65-F5344CB8AC3E}">
        <p14:creationId xmlns:p14="http://schemas.microsoft.com/office/powerpoint/2010/main" val="25017738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1" y="1604963"/>
            <a:ext cx="5262033"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074834" y="1604963"/>
            <a:ext cx="5262033"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7DBE83D4-BC04-4B26-947C-23131B7FE79E}" type="slidenum">
              <a:rPr lang="en-US" altLang="ru-RU"/>
              <a:pPr/>
              <a:t>‹#›</a:t>
            </a:fld>
            <a:endParaRPr lang="en-US" altLang="ru-RU"/>
          </a:p>
        </p:txBody>
      </p:sp>
    </p:spTree>
    <p:extLst>
      <p:ext uri="{BB962C8B-B14F-4D97-AF65-F5344CB8AC3E}">
        <p14:creationId xmlns:p14="http://schemas.microsoft.com/office/powerpoint/2010/main" val="27292587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idx="10"/>
          </p:nvPr>
        </p:nvSpPr>
        <p:spPr>
          <a:ln/>
        </p:spPr>
        <p:txBody>
          <a:bodyPr/>
          <a:lstStyle>
            <a:lvl1pPr>
              <a:defRPr/>
            </a:lvl1pPr>
          </a:lstStyle>
          <a:p>
            <a:pPr>
              <a:defRPr/>
            </a:pPr>
            <a:endParaRPr lang="en-US"/>
          </a:p>
        </p:txBody>
      </p:sp>
      <p:sp>
        <p:nvSpPr>
          <p:cNvPr id="8" name="Rectangle 5"/>
          <p:cNvSpPr>
            <a:spLocks noGrp="1" noChangeArrowheads="1"/>
          </p:cNvSpPr>
          <p:nvPr>
            <p:ph type="ftr" idx="11"/>
          </p:nvPr>
        </p:nvSpPr>
        <p:spPr>
          <a:ln/>
        </p:spPr>
        <p:txBody>
          <a:bodyPr/>
          <a:lstStyle>
            <a:lvl1pPr>
              <a:defRPr/>
            </a:lvl1pPr>
          </a:lstStyle>
          <a:p>
            <a:pPr>
              <a:defRPr/>
            </a:pPr>
            <a:endParaRPr lang="en-US"/>
          </a:p>
        </p:txBody>
      </p:sp>
      <p:sp>
        <p:nvSpPr>
          <p:cNvPr id="9" name="Rectangle 6"/>
          <p:cNvSpPr>
            <a:spLocks noGrp="1" noChangeArrowheads="1"/>
          </p:cNvSpPr>
          <p:nvPr>
            <p:ph type="sldNum" idx="12"/>
          </p:nvPr>
        </p:nvSpPr>
        <p:spPr>
          <a:ln/>
        </p:spPr>
        <p:txBody>
          <a:bodyPr/>
          <a:lstStyle>
            <a:lvl1pPr>
              <a:defRPr/>
            </a:lvl1pPr>
          </a:lstStyle>
          <a:p>
            <a:fld id="{269AE1DB-9190-4DF5-9B1A-6062D9A14C78}" type="slidenum">
              <a:rPr lang="en-US" altLang="ru-RU"/>
              <a:pPr/>
              <a:t>‹#›</a:t>
            </a:fld>
            <a:endParaRPr lang="en-US" altLang="ru-RU"/>
          </a:p>
        </p:txBody>
      </p:sp>
    </p:spTree>
    <p:extLst>
      <p:ext uri="{BB962C8B-B14F-4D97-AF65-F5344CB8AC3E}">
        <p14:creationId xmlns:p14="http://schemas.microsoft.com/office/powerpoint/2010/main" val="32482929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fld id="{FC8BA979-5FBB-4069-8111-2A64615051DC}" type="slidenum">
              <a:rPr lang="en-US" altLang="ru-RU"/>
              <a:pPr/>
              <a:t>‹#›</a:t>
            </a:fld>
            <a:endParaRPr lang="en-US" altLang="ru-RU"/>
          </a:p>
        </p:txBody>
      </p:sp>
    </p:spTree>
    <p:extLst>
      <p:ext uri="{BB962C8B-B14F-4D97-AF65-F5344CB8AC3E}">
        <p14:creationId xmlns:p14="http://schemas.microsoft.com/office/powerpoint/2010/main" val="1688167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endParaRPr lang="en-US"/>
          </a:p>
        </p:txBody>
      </p:sp>
      <p:sp>
        <p:nvSpPr>
          <p:cNvPr id="3" name="Rectangle 5"/>
          <p:cNvSpPr>
            <a:spLocks noGrp="1" noChangeArrowheads="1"/>
          </p:cNvSpPr>
          <p:nvPr>
            <p:ph type="ftr" idx="11"/>
          </p:nvPr>
        </p:nvSpPr>
        <p:spPr>
          <a:ln/>
        </p:spPr>
        <p:txBody>
          <a:bodyPr/>
          <a:lstStyle>
            <a:lvl1pPr>
              <a:defRPr/>
            </a:lvl1pPr>
          </a:lstStyle>
          <a:p>
            <a:pPr>
              <a:defRPr/>
            </a:pPr>
            <a:endParaRPr lang="en-US"/>
          </a:p>
        </p:txBody>
      </p:sp>
      <p:sp>
        <p:nvSpPr>
          <p:cNvPr id="4" name="Rectangle 6"/>
          <p:cNvSpPr>
            <a:spLocks noGrp="1" noChangeArrowheads="1"/>
          </p:cNvSpPr>
          <p:nvPr>
            <p:ph type="sldNum" idx="12"/>
          </p:nvPr>
        </p:nvSpPr>
        <p:spPr>
          <a:ln/>
        </p:spPr>
        <p:txBody>
          <a:bodyPr/>
          <a:lstStyle>
            <a:lvl1pPr>
              <a:defRPr/>
            </a:lvl1pPr>
          </a:lstStyle>
          <a:p>
            <a:fld id="{0688CC42-52A8-469F-8C2E-44B66DC1AF95}" type="slidenum">
              <a:rPr lang="en-US" altLang="ru-RU"/>
              <a:pPr/>
              <a:t>‹#›</a:t>
            </a:fld>
            <a:endParaRPr lang="en-US" altLang="ru-RU"/>
          </a:p>
        </p:txBody>
      </p:sp>
    </p:spTree>
    <p:extLst>
      <p:ext uri="{BB962C8B-B14F-4D97-AF65-F5344CB8AC3E}">
        <p14:creationId xmlns:p14="http://schemas.microsoft.com/office/powerpoint/2010/main" val="37551813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7BEB9795-3499-4C21-86AD-58EAA22FDB30}" type="slidenum">
              <a:rPr lang="en-US" altLang="ru-RU"/>
              <a:pPr/>
              <a:t>‹#›</a:t>
            </a:fld>
            <a:endParaRPr lang="en-US" altLang="ru-RU"/>
          </a:p>
        </p:txBody>
      </p:sp>
    </p:spTree>
    <p:extLst>
      <p:ext uri="{BB962C8B-B14F-4D97-AF65-F5344CB8AC3E}">
        <p14:creationId xmlns:p14="http://schemas.microsoft.com/office/powerpoint/2010/main" val="12262211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91B5F25F-C849-41E7-9B1D-1BF236A22780}" type="slidenum">
              <a:rPr lang="en-US" altLang="ru-RU"/>
              <a:pPr/>
              <a:t>‹#›</a:t>
            </a:fld>
            <a:endParaRPr lang="en-US" altLang="ru-RU"/>
          </a:p>
        </p:txBody>
      </p:sp>
    </p:spTree>
    <p:extLst>
      <p:ext uri="{BB962C8B-B14F-4D97-AF65-F5344CB8AC3E}">
        <p14:creationId xmlns:p14="http://schemas.microsoft.com/office/powerpoint/2010/main" val="35266368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AA0007D2-D49A-4D6B-A118-D66EE434993F}" type="slidenum">
              <a:rPr lang="en-US" altLang="ru-RU"/>
              <a:pPr/>
              <a:t>‹#›</a:t>
            </a:fld>
            <a:endParaRPr lang="en-US" altLang="ru-RU"/>
          </a:p>
        </p:txBody>
      </p:sp>
    </p:spTree>
    <p:extLst>
      <p:ext uri="{BB962C8B-B14F-4D97-AF65-F5344CB8AC3E}">
        <p14:creationId xmlns:p14="http://schemas.microsoft.com/office/powerpoint/2010/main" val="41745609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655051" y="273050"/>
            <a:ext cx="2681816" cy="57150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3050"/>
            <a:ext cx="7842251" cy="57150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A6F3F4EE-9D4C-4C9D-BFBD-AD83653453A2}" type="slidenum">
              <a:rPr lang="en-US" altLang="ru-RU"/>
              <a:pPr/>
              <a:t>‹#›</a:t>
            </a:fld>
            <a:endParaRPr lang="en-US" altLang="ru-RU"/>
          </a:p>
        </p:txBody>
      </p:sp>
    </p:spTree>
    <p:extLst>
      <p:ext uri="{BB962C8B-B14F-4D97-AF65-F5344CB8AC3E}">
        <p14:creationId xmlns:p14="http://schemas.microsoft.com/office/powerpoint/2010/main" val="19852725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4" y="273050"/>
            <a:ext cx="6443133" cy="857250"/>
          </a:xfrm>
        </p:spPr>
        <p:txBody>
          <a:bodyPr/>
          <a:lstStyle/>
          <a:p>
            <a:r>
              <a:rPr lang="ru-RU"/>
              <a:t>Образец заголовка</a:t>
            </a:r>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fld id="{EC9C0B4D-A193-45C3-96F3-D92A8923D6A3}" type="slidenum">
              <a:rPr lang="en-US" altLang="ru-RU"/>
              <a:pPr/>
              <a:t>‹#›</a:t>
            </a:fld>
            <a:endParaRPr lang="en-US" altLang="ru-RU"/>
          </a:p>
        </p:txBody>
      </p:sp>
    </p:spTree>
    <p:extLst>
      <p:ext uri="{BB962C8B-B14F-4D97-AF65-F5344CB8AC3E}">
        <p14:creationId xmlns:p14="http://schemas.microsoft.com/office/powerpoint/2010/main" val="20116346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4" y="273050"/>
            <a:ext cx="6443133" cy="857250"/>
          </a:xfrm>
        </p:spPr>
        <p:txBody>
          <a:bodyPr/>
          <a:lstStyle/>
          <a:p>
            <a:r>
              <a:rPr lang="ru-RU"/>
              <a:t>Образец заголовка</a:t>
            </a:r>
          </a:p>
        </p:txBody>
      </p:sp>
      <p:sp>
        <p:nvSpPr>
          <p:cNvPr id="3" name="Содержимое 2"/>
          <p:cNvSpPr>
            <a:spLocks noGrp="1"/>
          </p:cNvSpPr>
          <p:nvPr>
            <p:ph sz="quarter" idx="1"/>
          </p:nvPr>
        </p:nvSpPr>
        <p:spPr>
          <a:xfrm>
            <a:off x="609601" y="1604963"/>
            <a:ext cx="5262033" cy="21145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09601" y="3871914"/>
            <a:ext cx="5262033" cy="21161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074834" y="1604963"/>
            <a:ext cx="5262033" cy="43830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idx="10"/>
          </p:nvPr>
        </p:nvSpPr>
        <p:spPr>
          <a:ln/>
        </p:spPr>
        <p:txBody>
          <a:bodyPr/>
          <a:lstStyle>
            <a:lvl1pPr>
              <a:defRPr/>
            </a:lvl1pPr>
          </a:lstStyle>
          <a:p>
            <a:pPr>
              <a:defRPr/>
            </a:pPr>
            <a:endParaRPr lang="en-US"/>
          </a:p>
        </p:txBody>
      </p:sp>
      <p:sp>
        <p:nvSpPr>
          <p:cNvPr id="7" name="Rectangle 5"/>
          <p:cNvSpPr>
            <a:spLocks noGrp="1" noChangeArrowheads="1"/>
          </p:cNvSpPr>
          <p:nvPr>
            <p:ph type="ftr" idx="11"/>
          </p:nvPr>
        </p:nvSpPr>
        <p:spPr>
          <a:ln/>
        </p:spPr>
        <p:txBody>
          <a:bodyPr/>
          <a:lstStyle>
            <a:lvl1pPr>
              <a:defRPr/>
            </a:lvl1pPr>
          </a:lstStyle>
          <a:p>
            <a:pPr>
              <a:defRPr/>
            </a:pPr>
            <a:endParaRPr lang="en-US"/>
          </a:p>
        </p:txBody>
      </p:sp>
      <p:sp>
        <p:nvSpPr>
          <p:cNvPr id="8" name="Rectangle 6"/>
          <p:cNvSpPr>
            <a:spLocks noGrp="1" noChangeArrowheads="1"/>
          </p:cNvSpPr>
          <p:nvPr>
            <p:ph type="sldNum" idx="12"/>
          </p:nvPr>
        </p:nvSpPr>
        <p:spPr>
          <a:ln/>
        </p:spPr>
        <p:txBody>
          <a:bodyPr/>
          <a:lstStyle>
            <a:lvl1pPr>
              <a:defRPr/>
            </a:lvl1pPr>
          </a:lstStyle>
          <a:p>
            <a:fld id="{A20E49F7-EB72-423C-A80C-BBC389EB97E3}" type="slidenum">
              <a:rPr lang="en-US" altLang="ru-RU"/>
              <a:pPr/>
              <a:t>‹#›</a:t>
            </a:fld>
            <a:endParaRPr lang="en-US" altLang="ru-RU"/>
          </a:p>
        </p:txBody>
      </p:sp>
    </p:spTree>
    <p:extLst>
      <p:ext uri="{BB962C8B-B14F-4D97-AF65-F5344CB8AC3E}">
        <p14:creationId xmlns:p14="http://schemas.microsoft.com/office/powerpoint/2010/main" val="314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CC665B29-CB3A-4942-8C05-723ECF07338F}" type="slidenum">
              <a:rPr lang="ru-RU" altLang="hu-HU"/>
              <a:pPr/>
              <a:t>‹#›</a:t>
            </a:fld>
            <a:endParaRPr lang="ru-RU" altLang="hu-HU"/>
          </a:p>
        </p:txBody>
      </p:sp>
    </p:spTree>
    <p:extLst>
      <p:ext uri="{BB962C8B-B14F-4D97-AF65-F5344CB8AC3E}">
        <p14:creationId xmlns:p14="http://schemas.microsoft.com/office/powerpoint/2010/main" val="27152770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a:prstGeom prst="rect">
            <a:avLst/>
          </a:prstGeo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5" name="Объект 4"/>
          <p:cNvSpPr>
            <a:spLocks noGrp="1"/>
          </p:cNvSpPr>
          <p:nvPr>
            <p:ph sz="quarter" idx="10"/>
          </p:nvPr>
        </p:nvSpPr>
        <p:spPr>
          <a:xfrm>
            <a:off x="10837333" y="5935890"/>
            <a:ext cx="1354667" cy="595313"/>
          </a:xfrm>
          <a:prstGeom prst="rect">
            <a:avLst/>
          </a:prstGeom>
        </p:spPr>
        <p:txBody>
          <a:bodyPr/>
          <a:lstStyle>
            <a:lvl1pPr marL="0" indent="0">
              <a:buNone/>
              <a:defRPr sz="2500" b="0"/>
            </a:lvl1pPr>
          </a:lstStyle>
          <a:p>
            <a:pPr lvl="0"/>
            <a:r>
              <a:rPr lang="ru-RU"/>
              <a:t>Образец текста</a:t>
            </a:r>
          </a:p>
        </p:txBody>
      </p:sp>
      <p:sp>
        <p:nvSpPr>
          <p:cNvPr id="6" name="Rectangle 5"/>
          <p:cNvSpPr>
            <a:spLocks noGrp="1" noChangeArrowheads="1"/>
          </p:cNvSpPr>
          <p:nvPr>
            <p:ph type="sldNum" sz="quarter" idx="11"/>
          </p:nvPr>
        </p:nvSpPr>
        <p:spPr/>
        <p:txBody>
          <a:bodyPr/>
          <a:lstStyle>
            <a:lvl1pPr algn="l">
              <a:defRPr b="0"/>
            </a:lvl1pPr>
          </a:lstStyle>
          <a:p>
            <a:fld id="{BCA3C160-F1A7-4B7C-BA53-D8027B8373CD}" type="slidenum">
              <a:rPr lang="en-GB" altLang="fr-FR"/>
              <a:pPr/>
              <a:t>‹#›</a:t>
            </a:fld>
            <a:endParaRPr lang="en-GB" altLang="fr-FR"/>
          </a:p>
        </p:txBody>
      </p:sp>
    </p:spTree>
    <p:extLst>
      <p:ext uri="{BB962C8B-B14F-4D97-AF65-F5344CB8AC3E}">
        <p14:creationId xmlns:p14="http://schemas.microsoft.com/office/powerpoint/2010/main" val="295668007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idx="1"/>
          </p:nvPr>
        </p:nvSpPr>
        <p:spPr>
          <a:xfrm>
            <a:off x="609600" y="1600201"/>
            <a:ext cx="10972800" cy="4525963"/>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CC00856F-85A5-4DBA-BA14-90E2189B52AB}" type="slidenum">
              <a:rPr lang="en-GB" altLang="fr-FR"/>
              <a:pPr/>
              <a:t>‹#›</a:t>
            </a:fld>
            <a:endParaRPr lang="en-GB" altLang="fr-FR"/>
          </a:p>
        </p:txBody>
      </p:sp>
    </p:spTree>
    <p:extLst>
      <p:ext uri="{BB962C8B-B14F-4D97-AF65-F5344CB8AC3E}">
        <p14:creationId xmlns:p14="http://schemas.microsoft.com/office/powerpoint/2010/main" val="1776105272"/>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3"/>
          <p:cNvSpPr>
            <a:spLocks noGrp="1" noChangeArrowheads="1"/>
          </p:cNvSpPr>
          <p:nvPr>
            <p:ph type="sldNum" sz="quarter" idx="10"/>
          </p:nvPr>
        </p:nvSpPr>
        <p:spPr/>
        <p:txBody>
          <a:bodyPr/>
          <a:lstStyle>
            <a:lvl1pPr algn="l">
              <a:defRPr b="0"/>
            </a:lvl1pPr>
          </a:lstStyle>
          <a:p>
            <a:fld id="{B55CFCFD-D305-4213-8AB4-B10E3832B305}" type="slidenum">
              <a:rPr lang="en-GB" altLang="fr-FR"/>
              <a:pPr/>
              <a:t>‹#›</a:t>
            </a:fld>
            <a:endParaRPr lang="en-GB" altLang="fr-FR"/>
          </a:p>
        </p:txBody>
      </p:sp>
    </p:spTree>
    <p:extLst>
      <p:ext uri="{BB962C8B-B14F-4D97-AF65-F5344CB8AC3E}">
        <p14:creationId xmlns:p14="http://schemas.microsoft.com/office/powerpoint/2010/main" val="586570870"/>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sldNum" sz="quarter" idx="10"/>
          </p:nvPr>
        </p:nvSpPr>
        <p:spPr/>
        <p:txBody>
          <a:bodyPr/>
          <a:lstStyle>
            <a:lvl1pPr algn="l">
              <a:defRPr b="0"/>
            </a:lvl1pPr>
          </a:lstStyle>
          <a:p>
            <a:fld id="{5B01F2E0-523B-4E45-8638-A95B87AC9DA1}" type="slidenum">
              <a:rPr lang="en-GB" altLang="fr-FR"/>
              <a:pPr/>
              <a:t>‹#›</a:t>
            </a:fld>
            <a:endParaRPr lang="en-GB" altLang="fr-FR"/>
          </a:p>
        </p:txBody>
      </p:sp>
    </p:spTree>
    <p:extLst>
      <p:ext uri="{BB962C8B-B14F-4D97-AF65-F5344CB8AC3E}">
        <p14:creationId xmlns:p14="http://schemas.microsoft.com/office/powerpoint/2010/main" val="272521633"/>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6"/>
          <p:cNvSpPr>
            <a:spLocks noGrp="1" noChangeArrowheads="1"/>
          </p:cNvSpPr>
          <p:nvPr>
            <p:ph type="sldNum" sz="quarter" idx="10"/>
          </p:nvPr>
        </p:nvSpPr>
        <p:spPr/>
        <p:txBody>
          <a:bodyPr/>
          <a:lstStyle>
            <a:lvl1pPr algn="l">
              <a:defRPr b="0"/>
            </a:lvl1pPr>
          </a:lstStyle>
          <a:p>
            <a:fld id="{10CB322A-6FCC-4BBA-B03F-3EEE1F5C490D}" type="slidenum">
              <a:rPr lang="en-GB" altLang="fr-FR"/>
              <a:pPr/>
              <a:t>‹#›</a:t>
            </a:fld>
            <a:endParaRPr lang="en-GB" altLang="fr-FR"/>
          </a:p>
        </p:txBody>
      </p:sp>
    </p:spTree>
    <p:extLst>
      <p:ext uri="{BB962C8B-B14F-4D97-AF65-F5344CB8AC3E}">
        <p14:creationId xmlns:p14="http://schemas.microsoft.com/office/powerpoint/2010/main" val="84905192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Rectangle 2"/>
          <p:cNvSpPr>
            <a:spLocks noGrp="1" noChangeArrowheads="1"/>
          </p:cNvSpPr>
          <p:nvPr>
            <p:ph type="sldNum" sz="quarter" idx="10"/>
          </p:nvPr>
        </p:nvSpPr>
        <p:spPr/>
        <p:txBody>
          <a:bodyPr/>
          <a:lstStyle>
            <a:lvl1pPr algn="l">
              <a:defRPr b="0"/>
            </a:lvl1pPr>
          </a:lstStyle>
          <a:p>
            <a:fld id="{E1EEB26C-779F-435F-A24F-445BE06E9FE5}" type="slidenum">
              <a:rPr lang="en-GB" altLang="fr-FR"/>
              <a:pPr/>
              <a:t>‹#›</a:t>
            </a:fld>
            <a:endParaRPr lang="en-GB" altLang="fr-FR"/>
          </a:p>
        </p:txBody>
      </p:sp>
    </p:spTree>
    <p:extLst>
      <p:ext uri="{BB962C8B-B14F-4D97-AF65-F5344CB8AC3E}">
        <p14:creationId xmlns:p14="http://schemas.microsoft.com/office/powerpoint/2010/main" val="1155732820"/>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lgn="l">
              <a:defRPr b="0"/>
            </a:lvl1pPr>
          </a:lstStyle>
          <a:p>
            <a:fld id="{ECEF4312-8F74-4F24-A1F4-57138FF53D0A}" type="slidenum">
              <a:rPr lang="en-GB" altLang="fr-FR"/>
              <a:pPr/>
              <a:t>‹#›</a:t>
            </a:fld>
            <a:endParaRPr lang="en-GB" altLang="fr-FR"/>
          </a:p>
        </p:txBody>
      </p:sp>
    </p:spTree>
    <p:extLst>
      <p:ext uri="{BB962C8B-B14F-4D97-AF65-F5344CB8AC3E}">
        <p14:creationId xmlns:p14="http://schemas.microsoft.com/office/powerpoint/2010/main" val="1370098743"/>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a:prstGeom prst="rect">
            <a:avLst/>
          </a:prstGeo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C0AC6265-586F-4233-9070-8A4FA8FECDD9}" type="slidenum">
              <a:rPr lang="en-GB" altLang="fr-FR"/>
              <a:pPr/>
              <a:t>‹#›</a:t>
            </a:fld>
            <a:endParaRPr lang="en-GB" altLang="fr-FR"/>
          </a:p>
        </p:txBody>
      </p:sp>
    </p:spTree>
    <p:extLst>
      <p:ext uri="{BB962C8B-B14F-4D97-AF65-F5344CB8AC3E}">
        <p14:creationId xmlns:p14="http://schemas.microsoft.com/office/powerpoint/2010/main" val="372261693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a:prstGeom prst="rect">
            <a:avLst/>
          </a:prstGeo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043A8262-A163-4BB5-A067-50C61EA2CA4B}" type="slidenum">
              <a:rPr lang="en-GB" altLang="fr-FR"/>
              <a:pPr/>
              <a:t>‹#›</a:t>
            </a:fld>
            <a:endParaRPr lang="en-GB" altLang="fr-FR"/>
          </a:p>
        </p:txBody>
      </p:sp>
    </p:spTree>
    <p:extLst>
      <p:ext uri="{BB962C8B-B14F-4D97-AF65-F5344CB8AC3E}">
        <p14:creationId xmlns:p14="http://schemas.microsoft.com/office/powerpoint/2010/main" val="58015193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Вертикальный текст 2"/>
          <p:cNvSpPr>
            <a:spLocks noGrp="1"/>
          </p:cNvSpPr>
          <p:nvPr>
            <p:ph type="body" orient="vert" idx="1"/>
          </p:nvPr>
        </p:nvSpPr>
        <p:spPr>
          <a:xfrm>
            <a:off x="609600" y="1600201"/>
            <a:ext cx="10972800" cy="4525963"/>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7EFE2E63-B651-433A-8B99-678401FC0914}" type="slidenum">
              <a:rPr lang="en-GB" altLang="fr-FR"/>
              <a:pPr/>
              <a:t>‹#›</a:t>
            </a:fld>
            <a:endParaRPr lang="en-GB" altLang="fr-FR"/>
          </a:p>
        </p:txBody>
      </p:sp>
    </p:spTree>
    <p:extLst>
      <p:ext uri="{BB962C8B-B14F-4D97-AF65-F5344CB8AC3E}">
        <p14:creationId xmlns:p14="http://schemas.microsoft.com/office/powerpoint/2010/main" val="128436145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42F0A7B-D9D7-46E9-844F-62BCA0407DEA}" type="slidenum">
              <a:rPr lang="ru-RU" altLang="hu-HU"/>
              <a:pPr/>
              <a:t>‹#›</a:t>
            </a:fld>
            <a:endParaRPr lang="ru-RU" altLang="hu-HU"/>
          </a:p>
        </p:txBody>
      </p:sp>
    </p:spTree>
    <p:extLst>
      <p:ext uri="{BB962C8B-B14F-4D97-AF65-F5344CB8AC3E}">
        <p14:creationId xmlns:p14="http://schemas.microsoft.com/office/powerpoint/2010/main" val="40150073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a:prstGeom prst="rect">
            <a:avLst/>
          </a:prstGeo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DFB9D400-0ACE-49B3-A7DA-079508F21B8F}" type="slidenum">
              <a:rPr lang="en-GB" altLang="fr-FR"/>
              <a:pPr/>
              <a:t>‹#›</a:t>
            </a:fld>
            <a:endParaRPr lang="en-GB" altLang="fr-FR"/>
          </a:p>
        </p:txBody>
      </p:sp>
    </p:spTree>
    <p:extLst>
      <p:ext uri="{BB962C8B-B14F-4D97-AF65-F5344CB8AC3E}">
        <p14:creationId xmlns:p14="http://schemas.microsoft.com/office/powerpoint/2010/main" val="1962904456"/>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39"/>
            <a:ext cx="10972800" cy="58515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2"/>
          <p:cNvSpPr>
            <a:spLocks noGrp="1" noChangeArrowheads="1"/>
          </p:cNvSpPr>
          <p:nvPr>
            <p:ph type="sldNum" sz="quarter" idx="10"/>
          </p:nvPr>
        </p:nvSpPr>
        <p:spPr/>
        <p:txBody>
          <a:bodyPr/>
          <a:lstStyle>
            <a:lvl1pPr algn="l">
              <a:defRPr b="0"/>
            </a:lvl1pPr>
          </a:lstStyle>
          <a:p>
            <a:fld id="{83109009-15EB-48C6-A10F-02DE50F88864}" type="slidenum">
              <a:rPr lang="en-GB" altLang="fr-FR"/>
              <a:pPr/>
              <a:t>‹#›</a:t>
            </a:fld>
            <a:endParaRPr lang="en-GB" altLang="fr-FR"/>
          </a:p>
        </p:txBody>
      </p:sp>
    </p:spTree>
    <p:extLst>
      <p:ext uri="{BB962C8B-B14F-4D97-AF65-F5344CB8AC3E}">
        <p14:creationId xmlns:p14="http://schemas.microsoft.com/office/powerpoint/2010/main" val="3609583878"/>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1/19/20</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40128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1/19/20</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52588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0"/>
            <a:ext cx="105156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1/19/20</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15186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1/19/20</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2396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3CAC67B-886C-4ABF-A2D4-FFA5F1E3E7D4}" type="datetimeFigureOut">
              <a:rPr lang="en-US" smtClean="0">
                <a:solidFill>
                  <a:prstClr val="black">
                    <a:tint val="75000"/>
                  </a:prstClr>
                </a:solidFill>
              </a:rPr>
              <a:pPr/>
              <a:t>1/19/20</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3128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3CAC67B-886C-4ABF-A2D4-FFA5F1E3E7D4}" type="datetimeFigureOut">
              <a:rPr lang="en-US" smtClean="0">
                <a:solidFill>
                  <a:prstClr val="black">
                    <a:tint val="75000"/>
                  </a:prstClr>
                </a:solidFill>
              </a:rPr>
              <a:pPr/>
              <a:t>1/19/20</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55763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3CAC67B-886C-4ABF-A2D4-FFA5F1E3E7D4}" type="datetimeFigureOut">
              <a:rPr lang="en-US" smtClean="0">
                <a:solidFill>
                  <a:prstClr val="black">
                    <a:tint val="75000"/>
                  </a:prstClr>
                </a:solidFill>
              </a:rPr>
              <a:pPr/>
              <a:t>1/19/20</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7657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1/19/20</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103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emf"/><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21" Type="http://schemas.openxmlformats.org/officeDocument/2006/relationships/image" Target="../media/image4.png"/><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theme" Target="../theme/theme9.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image" Target="../media/image6.png"/><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image" Target="../media/image5.png"/><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dirty="0"/>
              <a:t>42nd meeting of the PAC for </a:t>
            </a:r>
            <a:r>
              <a:rPr lang="en-US" dirty="0" err="1"/>
              <a:t>for</a:t>
            </a:r>
            <a:r>
              <a:rPr lang="en-US" dirty="0"/>
              <a:t> Condensed Matter Physics, June 22-23 2015, Dubna</a:t>
            </a:r>
            <a:endParaRPr lang="ru-RU" dirty="0"/>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A7C18D72-307C-4295-8135-E6CC3D34BC96}" type="slidenum">
              <a:rPr lang="ru-RU" altLang="hu-HU"/>
              <a:pPr/>
              <a:t>‹#›</a:t>
            </a:fld>
            <a:endParaRPr lang="ru-RU" altLang="hu-HU"/>
          </a:p>
        </p:txBody>
      </p:sp>
      <p:pic>
        <p:nvPicPr>
          <p:cNvPr id="1031"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073" r:id="rId1"/>
    <p:sldLayoutId id="2147495074" r:id="rId2"/>
    <p:sldLayoutId id="2147495075" r:id="rId3"/>
    <p:sldLayoutId id="2147495076" r:id="rId4"/>
    <p:sldLayoutId id="2147495077" r:id="rId5"/>
    <p:sldLayoutId id="2147495078" r:id="rId6"/>
    <p:sldLayoutId id="2147495079" r:id="rId7"/>
    <p:sldLayoutId id="2147495080" r:id="rId8"/>
    <p:sldLayoutId id="2147495081" r:id="rId9"/>
    <p:sldLayoutId id="2147495082" r:id="rId10"/>
    <p:sldLayoutId id="2147495083"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7AFD9A7C-2457-4727-B7B9-C58292A53405}" type="slidenum">
              <a:rPr lang="ru-RU" altLang="hu-HU"/>
              <a:pPr/>
              <a:t>‹#›</a:t>
            </a:fld>
            <a:endParaRPr lang="ru-RU" altLang="hu-HU"/>
          </a:p>
        </p:txBody>
      </p:sp>
      <p:pic>
        <p:nvPicPr>
          <p:cNvPr id="2055"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084" r:id="rId1"/>
    <p:sldLayoutId id="2147495085" r:id="rId2"/>
    <p:sldLayoutId id="2147495086" r:id="rId3"/>
    <p:sldLayoutId id="2147495087" r:id="rId4"/>
    <p:sldLayoutId id="2147495088" r:id="rId5"/>
    <p:sldLayoutId id="2147495089" r:id="rId6"/>
    <p:sldLayoutId id="2147495090" r:id="rId7"/>
    <p:sldLayoutId id="2147495091" r:id="rId8"/>
    <p:sldLayoutId id="2147495092" r:id="rId9"/>
    <p:sldLayoutId id="2147495093" r:id="rId10"/>
    <p:sldLayoutId id="2147495094"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3DD1EA87-538B-407A-8EB0-9CD592B471AB}" type="slidenum">
              <a:rPr lang="ru-RU" altLang="hu-HU"/>
              <a:pPr/>
              <a:t>‹#›</a:t>
            </a:fld>
            <a:endParaRPr lang="ru-RU" altLang="hu-HU"/>
          </a:p>
        </p:txBody>
      </p:sp>
      <p:pic>
        <p:nvPicPr>
          <p:cNvPr id="3079"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095" r:id="rId1"/>
    <p:sldLayoutId id="2147495096" r:id="rId2"/>
    <p:sldLayoutId id="2147495097" r:id="rId3"/>
    <p:sldLayoutId id="2147495098" r:id="rId4"/>
    <p:sldLayoutId id="2147495099" r:id="rId5"/>
    <p:sldLayoutId id="2147495100" r:id="rId6"/>
    <p:sldLayoutId id="2147495101" r:id="rId7"/>
    <p:sldLayoutId id="2147495102" r:id="rId8"/>
    <p:sldLayoutId id="2147495103" r:id="rId9"/>
    <p:sldLayoutId id="2147495104" r:id="rId10"/>
    <p:sldLayoutId id="2147495105"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69204161-784A-4E46-80F0-E362732D2A5A}" type="slidenum">
              <a:rPr lang="ru-RU" altLang="hu-HU"/>
              <a:pPr/>
              <a:t>‹#›</a:t>
            </a:fld>
            <a:endParaRPr lang="ru-RU" altLang="hu-HU"/>
          </a:p>
        </p:txBody>
      </p:sp>
      <p:pic>
        <p:nvPicPr>
          <p:cNvPr id="4103"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106" r:id="rId1"/>
    <p:sldLayoutId id="2147495107" r:id="rId2"/>
    <p:sldLayoutId id="2147495108" r:id="rId3"/>
    <p:sldLayoutId id="2147495109" r:id="rId4"/>
    <p:sldLayoutId id="2147495110" r:id="rId5"/>
    <p:sldLayoutId id="2147495111" r:id="rId6"/>
    <p:sldLayoutId id="2147495112" r:id="rId7"/>
    <p:sldLayoutId id="2147495113" r:id="rId8"/>
    <p:sldLayoutId id="2147495114" r:id="rId9"/>
    <p:sldLayoutId id="2147495115" r:id="rId10"/>
    <p:sldLayoutId id="2147495116"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9F5F85BD-CE2A-4A32-A0FF-E1E14769F815}" type="slidenum">
              <a:rPr lang="ru-RU" altLang="hu-HU"/>
              <a:pPr/>
              <a:t>‹#›</a:t>
            </a:fld>
            <a:endParaRPr lang="ru-RU" altLang="hu-HU"/>
          </a:p>
        </p:txBody>
      </p:sp>
      <p:pic>
        <p:nvPicPr>
          <p:cNvPr id="5127"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117" r:id="rId1"/>
    <p:sldLayoutId id="2147495118" r:id="rId2"/>
    <p:sldLayoutId id="2147495119" r:id="rId3"/>
    <p:sldLayoutId id="2147495120" r:id="rId4"/>
    <p:sldLayoutId id="2147495121" r:id="rId5"/>
    <p:sldLayoutId id="2147495122" r:id="rId6"/>
    <p:sldLayoutId id="2147495123" r:id="rId7"/>
    <p:sldLayoutId id="2147495124" r:id="rId8"/>
    <p:sldLayoutId id="2147495125" r:id="rId9"/>
    <p:sldLayoutId id="2147495126" r:id="rId10"/>
    <p:sldLayoutId id="2147495127"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D5029733-04EE-4877-B35D-E6C16548F165}" type="slidenum">
              <a:rPr lang="ru-RU" altLang="hu-HU"/>
              <a:pPr/>
              <a:t>‹#›</a:t>
            </a:fld>
            <a:endParaRPr lang="ru-RU" altLang="hu-HU"/>
          </a:p>
        </p:txBody>
      </p:sp>
      <p:pic>
        <p:nvPicPr>
          <p:cNvPr id="6151"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128" r:id="rId1"/>
    <p:sldLayoutId id="2147495129" r:id="rId2"/>
    <p:sldLayoutId id="2147495130" r:id="rId3"/>
    <p:sldLayoutId id="2147495131" r:id="rId4"/>
    <p:sldLayoutId id="2147495132" r:id="rId5"/>
    <p:sldLayoutId id="2147495133" r:id="rId6"/>
    <p:sldLayoutId id="2147495134" r:id="rId7"/>
    <p:sldLayoutId id="2147495135" r:id="rId8"/>
    <p:sldLayoutId id="2147495136" r:id="rId9"/>
    <p:sldLayoutId id="2147495137" r:id="rId10"/>
    <p:sldLayoutId id="2147495138"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171" name="Rectangle 2"/>
          <p:cNvSpPr>
            <a:spLocks noGrp="1" noChangeArrowheads="1"/>
          </p:cNvSpPr>
          <p:nvPr>
            <p:ph type="title"/>
          </p:nvPr>
        </p:nvSpPr>
        <p:spPr bwMode="auto">
          <a:xfrm>
            <a:off x="2874434" y="273050"/>
            <a:ext cx="644313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ru-RU"/>
              <a:t>Click to edit the title text format</a:t>
            </a:r>
          </a:p>
        </p:txBody>
      </p:sp>
      <p:sp>
        <p:nvSpPr>
          <p:cNvPr id="7172" name="Rectangle 3"/>
          <p:cNvSpPr>
            <a:spLocks noGrp="1" noChangeArrowheads="1"/>
          </p:cNvSpPr>
          <p:nvPr>
            <p:ph type="body" idx="1"/>
          </p:nvPr>
        </p:nvSpPr>
        <p:spPr bwMode="auto">
          <a:xfrm>
            <a:off x="609600" y="1604963"/>
            <a:ext cx="10727267" cy="438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5578" rIns="0" bIns="0" numCol="1" anchor="t" anchorCtr="0" compatLnSpc="1">
            <a:prstTxWarp prst="textNoShape">
              <a:avLst/>
            </a:prstTxWarp>
          </a:bodyPr>
          <a:lstStyle/>
          <a:p>
            <a:pPr lvl="0"/>
            <a:r>
              <a:rPr lang="en-GB" altLang="ru-RU"/>
              <a:t>Click to edit the outline text format</a:t>
            </a:r>
          </a:p>
          <a:p>
            <a:pPr lvl="1"/>
            <a:r>
              <a:rPr lang="en-GB" altLang="ru-RU"/>
              <a:t>Second Outline Level</a:t>
            </a:r>
          </a:p>
          <a:p>
            <a:pPr lvl="2"/>
            <a:r>
              <a:rPr lang="en-GB" altLang="ru-RU"/>
              <a:t>Third Outline Level</a:t>
            </a:r>
          </a:p>
          <a:p>
            <a:pPr lvl="3"/>
            <a:r>
              <a:rPr lang="en-GB" altLang="ru-RU"/>
              <a:t>Fourth Outline Level</a:t>
            </a:r>
          </a:p>
          <a:p>
            <a:pPr lvl="4"/>
            <a:r>
              <a:rPr lang="en-GB" altLang="ru-RU"/>
              <a:t>Fifth Outline Level</a:t>
            </a:r>
          </a:p>
          <a:p>
            <a:pPr lvl="4"/>
            <a:r>
              <a:rPr lang="en-GB" altLang="ru-RU"/>
              <a:t>Sixth Outline Level</a:t>
            </a:r>
          </a:p>
          <a:p>
            <a:pPr lvl="4"/>
            <a:r>
              <a:rPr lang="en-GB" altLang="ru-RU"/>
              <a:t>Seventh Outline Level</a:t>
            </a:r>
          </a:p>
        </p:txBody>
      </p:sp>
      <p:sp>
        <p:nvSpPr>
          <p:cNvPr id="2" name="Rectangle 4"/>
          <p:cNvSpPr>
            <a:spLocks noGrp="1" noChangeArrowheads="1"/>
          </p:cNvSpPr>
          <p:nvPr>
            <p:ph type="dt"/>
          </p:nvPr>
        </p:nvSpPr>
        <p:spPr bwMode="auto">
          <a:xfrm>
            <a:off x="609600" y="6246814"/>
            <a:ext cx="2838451"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eaLnBrk="1" hangingPunct="1">
              <a:buFont typeface="Times New Roman" pitchFamily="16" charset="0"/>
              <a:buNone/>
              <a:tabLst>
                <a:tab pos="449263" algn="l"/>
                <a:tab pos="898525" algn="l"/>
                <a:tab pos="1347788" algn="l"/>
                <a:tab pos="1797050"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7" name="Rectangle 5"/>
          <p:cNvSpPr>
            <a:spLocks noGrp="1" noChangeArrowheads="1"/>
          </p:cNvSpPr>
          <p:nvPr>
            <p:ph type="ftr"/>
          </p:nvPr>
        </p:nvSpPr>
        <p:spPr bwMode="auto">
          <a:xfrm>
            <a:off x="4169834" y="6246814"/>
            <a:ext cx="3862917"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eaLnBrk="1" hangingPunct="1">
              <a:buFont typeface="Times New Roman" pitchFamily="16" charset="0"/>
              <a:buNone/>
              <a:tabLst>
                <a:tab pos="449263" algn="l"/>
                <a:tab pos="898525" algn="l"/>
                <a:tab pos="1347788" algn="l"/>
                <a:tab pos="1797050" algn="l"/>
                <a:tab pos="2246313" algn="l"/>
                <a:tab pos="2695575"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8" name="Rectangle 6"/>
          <p:cNvSpPr>
            <a:spLocks noGrp="1" noChangeArrowheads="1"/>
          </p:cNvSpPr>
          <p:nvPr>
            <p:ph type="sldNum"/>
          </p:nvPr>
        </p:nvSpPr>
        <p:spPr bwMode="auto">
          <a:xfrm>
            <a:off x="8741833" y="6246814"/>
            <a:ext cx="2838451"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buFont typeface="Times New Roman" panose="02020603050405020304" pitchFamily="18" charset="0"/>
              <a:buNone/>
              <a:defRPr sz="1400">
                <a:solidFill>
                  <a:srgbClr val="FFFFFF"/>
                </a:solidFill>
                <a:latin typeface="Times New Roman" panose="02020603050405020304" pitchFamily="18" charset="0"/>
                <a:cs typeface="Droid Sans Fallback"/>
              </a:defRPr>
            </a:lvl1pPr>
          </a:lstStyle>
          <a:p>
            <a:fld id="{818F3881-8502-4181-91F3-4563BC4405D1}" type="slidenum">
              <a:rPr lang="en-US" altLang="ru-RU"/>
              <a:pPr/>
              <a:t>‹#›</a:t>
            </a:fld>
            <a:endParaRPr lang="en-US" altLang="ru-RU"/>
          </a:p>
        </p:txBody>
      </p:sp>
    </p:spTree>
  </p:cSld>
  <p:clrMap bg1="lt1" tx1="dk1" bg2="lt2" tx2="dk2" accent1="accent1" accent2="accent2" accent3="accent3" accent4="accent4" accent5="accent5" accent6="accent6" hlink="hlink" folHlink="folHlink"/>
  <p:sldLayoutIdLst>
    <p:sldLayoutId id="2147495050" r:id="rId1"/>
    <p:sldLayoutId id="2147495051" r:id="rId2"/>
    <p:sldLayoutId id="2147495052" r:id="rId3"/>
    <p:sldLayoutId id="2147495053" r:id="rId4"/>
    <p:sldLayoutId id="2147495054" r:id="rId5"/>
    <p:sldLayoutId id="2147495055" r:id="rId6"/>
    <p:sldLayoutId id="2147495056" r:id="rId7"/>
    <p:sldLayoutId id="2147495057" r:id="rId8"/>
    <p:sldLayoutId id="2147495058" r:id="rId9"/>
    <p:sldLayoutId id="2147495059" r:id="rId10"/>
    <p:sldLayoutId id="2147495060" r:id="rId11"/>
    <p:sldLayoutId id="2147495061" r:id="rId12"/>
    <p:sldLayoutId id="2147495062" r:id="rId13"/>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9pPr>
    </p:titleStyle>
    <p:bodyStyle>
      <a:lvl1pPr marL="342900" indent="-342900" algn="l" defTabSz="449263" rtl="0" eaLnBrk="0" fontAlgn="base" hangingPunct="0">
        <a:lnSpc>
          <a:spcPct val="93000"/>
        </a:lnSpc>
        <a:spcBef>
          <a:spcPct val="0"/>
        </a:spcBef>
        <a:spcAft>
          <a:spcPts val="1288"/>
        </a:spcAft>
        <a:buClr>
          <a:srgbClr val="000000"/>
        </a:buClr>
        <a:buSzPct val="100000"/>
        <a:buFont typeface="Times New Roman" pitchFamily="18" charset="0"/>
        <a:buChar char="•"/>
        <a:defRPr sz="2900">
          <a:solidFill>
            <a:srgbClr val="FFFFFF"/>
          </a:solidFill>
          <a:latin typeface="+mn-lt"/>
          <a:ea typeface="+mn-ea"/>
          <a:cs typeface="+mn-cs"/>
        </a:defRPr>
      </a:lvl1pPr>
      <a:lvl2pPr marL="742950" indent="-285750" algn="l" defTabSz="449263" rtl="0" eaLnBrk="0" fontAlgn="base" hangingPunct="0">
        <a:lnSpc>
          <a:spcPct val="93000"/>
        </a:lnSpc>
        <a:spcBef>
          <a:spcPct val="0"/>
        </a:spcBef>
        <a:spcAft>
          <a:spcPts val="1025"/>
        </a:spcAft>
        <a:buClr>
          <a:srgbClr val="000000"/>
        </a:buClr>
        <a:buSzPct val="100000"/>
        <a:buFont typeface="Times New Roman" pitchFamily="18" charset="0"/>
        <a:buChar char="–"/>
        <a:defRPr sz="2500">
          <a:solidFill>
            <a:srgbClr val="FFFFFF"/>
          </a:solidFill>
          <a:latin typeface="+mn-lt"/>
          <a:ea typeface="+mn-ea"/>
          <a:cs typeface="+mn-cs"/>
        </a:defRPr>
      </a:lvl2pPr>
      <a:lvl3pPr marL="1143000" indent="-228600" algn="l" defTabSz="449263" rtl="0" eaLnBrk="0" fontAlgn="base" hangingPunct="0">
        <a:lnSpc>
          <a:spcPct val="93000"/>
        </a:lnSpc>
        <a:spcBef>
          <a:spcPct val="0"/>
        </a:spcBef>
        <a:spcAft>
          <a:spcPts val="775"/>
        </a:spcAft>
        <a:buClr>
          <a:srgbClr val="000000"/>
        </a:buClr>
        <a:buSzPct val="100000"/>
        <a:buFont typeface="Times New Roman" pitchFamily="18" charset="0"/>
        <a:buChar char="•"/>
        <a:defRPr sz="2200">
          <a:solidFill>
            <a:srgbClr val="FFFFFF"/>
          </a:solidFill>
          <a:latin typeface="+mn-lt"/>
          <a:ea typeface="+mn-ea"/>
          <a:cs typeface="+mn-cs"/>
        </a:defRPr>
      </a:lvl3pPr>
      <a:lvl4pPr marL="1600200" indent="-228600" algn="l" defTabSz="449263" rtl="0" eaLnBrk="0" fontAlgn="base" hangingPunct="0">
        <a:lnSpc>
          <a:spcPct val="93000"/>
        </a:lnSpc>
        <a:spcBef>
          <a:spcPct val="0"/>
        </a:spcBef>
        <a:spcAft>
          <a:spcPts val="513"/>
        </a:spcAft>
        <a:buClr>
          <a:srgbClr val="000000"/>
        </a:buClr>
        <a:buSzPct val="100000"/>
        <a:buFont typeface="Times New Roman" pitchFamily="18" charset="0"/>
        <a:buChar char="–"/>
        <a:defRPr sz="2000">
          <a:solidFill>
            <a:srgbClr val="FFFFFF"/>
          </a:solidFill>
          <a:latin typeface="+mn-lt"/>
          <a:ea typeface="+mn-ea"/>
          <a:cs typeface="+mn-cs"/>
        </a:defRPr>
      </a:lvl4pPr>
      <a:lvl5pPr marL="2057400" indent="-228600" algn="l" defTabSz="449263" rtl="0" eaLnBrk="0" fontAlgn="base" hangingPunct="0">
        <a:lnSpc>
          <a:spcPct val="93000"/>
        </a:lnSpc>
        <a:spcBef>
          <a:spcPct val="0"/>
        </a:spcBef>
        <a:spcAft>
          <a:spcPts val="250"/>
        </a:spcAft>
        <a:buClr>
          <a:srgbClr val="000000"/>
        </a:buClr>
        <a:buSzPct val="100000"/>
        <a:buFont typeface="Times New Roman" pitchFamily="18" charset="0"/>
        <a:buChar char="»"/>
        <a:defRPr sz="2000">
          <a:solidFill>
            <a:srgbClr val="FFFFFF"/>
          </a:solidFill>
          <a:latin typeface="+mn-lt"/>
          <a:ea typeface="+mn-ea"/>
          <a:cs typeface="+mn-cs"/>
        </a:defRPr>
      </a:lvl5pPr>
      <a:lvl6pPr marL="25146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6pPr>
      <a:lvl7pPr marL="29718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7pPr>
      <a:lvl8pPr marL="34290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8pPr>
      <a:lvl9pPr marL="38862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ChangeArrowheads="1"/>
          </p:cNvSpPr>
          <p:nvPr userDrawn="1"/>
        </p:nvSpPr>
        <p:spPr bwMode="auto">
          <a:xfrm>
            <a:off x="0" y="6597650"/>
            <a:ext cx="12192000" cy="260350"/>
          </a:xfrm>
          <a:prstGeom prst="rect">
            <a:avLst/>
          </a:prstGeom>
          <a:solidFill>
            <a:srgbClr val="22456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19" name="Rectangle 3"/>
          <p:cNvSpPr>
            <a:spLocks noChangeArrowheads="1"/>
          </p:cNvSpPr>
          <p:nvPr userDrawn="1"/>
        </p:nvSpPr>
        <p:spPr bwMode="black">
          <a:xfrm>
            <a:off x="0" y="6589714"/>
            <a:ext cx="91694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b="1">
              <a:solidFill>
                <a:srgbClr val="FF0000"/>
              </a:solidFill>
            </a:endParaRPr>
          </a:p>
        </p:txBody>
      </p:sp>
      <p:sp>
        <p:nvSpPr>
          <p:cNvPr id="9220" name="Rectangle 4"/>
          <p:cNvSpPr>
            <a:spLocks noChangeArrowheads="1"/>
          </p:cNvSpPr>
          <p:nvPr userDrawn="1"/>
        </p:nvSpPr>
        <p:spPr bwMode="auto">
          <a:xfrm>
            <a:off x="0" y="1"/>
            <a:ext cx="12192000" cy="765175"/>
          </a:xfrm>
          <a:prstGeom prst="rect">
            <a:avLst/>
          </a:prstGeom>
          <a:solidFill>
            <a:srgbClr val="224568"/>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21" name="Rectangle 4"/>
          <p:cNvSpPr>
            <a:spLocks noChangeArrowheads="1"/>
          </p:cNvSpPr>
          <p:nvPr userDrawn="1"/>
        </p:nvSpPr>
        <p:spPr bwMode="black">
          <a:xfrm>
            <a:off x="1" y="6589714"/>
            <a:ext cx="8591551"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400" b="1">
              <a:solidFill>
                <a:srgbClr val="FF0000"/>
              </a:solidFill>
            </a:endParaRPr>
          </a:p>
        </p:txBody>
      </p:sp>
      <p:sp>
        <p:nvSpPr>
          <p:cNvPr id="6" name="Rectangle 6"/>
          <p:cNvSpPr>
            <a:spLocks noGrp="1" noChangeArrowheads="1"/>
          </p:cNvSpPr>
          <p:nvPr>
            <p:ph type="sldNum" sz="quarter" idx="4"/>
          </p:nvPr>
        </p:nvSpPr>
        <p:spPr>
          <a:xfrm>
            <a:off x="10972800" y="6553200"/>
            <a:ext cx="1219200" cy="304800"/>
          </a:xfrm>
          <a:prstGeom prst="rect">
            <a:avLst/>
          </a:prstGeom>
          <a:ln/>
        </p:spPr>
        <p:txBody>
          <a:bodyPr vert="horz" wrap="square" lIns="91440" tIns="45720" rIns="91440" bIns="45720" numCol="1" anchor="t" anchorCtr="0" compatLnSpc="1">
            <a:prstTxWarp prst="textNoShape">
              <a:avLst/>
            </a:prstTxWarp>
          </a:bodyPr>
          <a:lstStyle>
            <a:lvl1pPr algn="ctr">
              <a:defRPr sz="1500" b="1">
                <a:solidFill>
                  <a:srgbClr val="FF0000"/>
                </a:solidFill>
              </a:defRPr>
            </a:lvl1pPr>
          </a:lstStyle>
          <a:p>
            <a:fld id="{02257C04-AE68-48D2-BF8A-823F9286CEFA}" type="slidenum">
              <a:rPr lang="en-GB" altLang="fr-FR"/>
              <a:pPr/>
              <a:t>‹#›</a:t>
            </a:fld>
            <a:endParaRPr lang="en-GB" altLang="fr-FR"/>
          </a:p>
        </p:txBody>
      </p:sp>
    </p:spTree>
  </p:cSld>
  <p:clrMap bg1="lt1" tx1="dk1" bg2="lt2" tx2="dk2" accent1="accent1" accent2="accent2" accent3="accent3" accent4="accent4" accent5="accent5" accent6="accent6" hlink="hlink" folHlink="folHlink"/>
  <p:sldLayoutIdLst>
    <p:sldLayoutId id="2147495140" r:id="rId1"/>
    <p:sldLayoutId id="2147495141" r:id="rId2"/>
    <p:sldLayoutId id="2147495142" r:id="rId3"/>
    <p:sldLayoutId id="2147495143" r:id="rId4"/>
    <p:sldLayoutId id="2147495144" r:id="rId5"/>
    <p:sldLayoutId id="2147495145" r:id="rId6"/>
    <p:sldLayoutId id="2147495146" r:id="rId7"/>
    <p:sldLayoutId id="2147495147" r:id="rId8"/>
    <p:sldLayoutId id="2147495148" r:id="rId9"/>
    <p:sldLayoutId id="2147495149" r:id="rId10"/>
    <p:sldLayoutId id="2147495150" r:id="rId11"/>
    <p:sldLayoutId id="2147495151" r:id="rId12"/>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21" cstate="screen">
            <a:lum bright="70000" contrast="-70000"/>
            <a:extLst>
              <a:ext uri="{BEBA8EAE-BF5A-486C-A8C5-ECC9F3942E4B}">
                <a14:imgProps xmlns:a14="http://schemas.microsoft.com/office/drawing/2010/main">
                  <a14:imgLayer r:embed="rId22">
                    <a14:imgEffect>
                      <a14:saturation sat="33000"/>
                    </a14:imgEffect>
                  </a14:imgLayer>
                </a14:imgProps>
              </a:ext>
              <a:ext uri="{28A0092B-C50C-407E-A947-70E740481C1C}">
                <a14:useLocalDpi xmlns:a14="http://schemas.microsoft.com/office/drawing/2010/main"/>
              </a:ext>
            </a:extLst>
          </a:blip>
          <a:srcRect/>
          <a:stretch/>
        </p:blipFill>
        <p:spPr>
          <a:xfrm>
            <a:off x="1" y="731521"/>
            <a:ext cx="12186089" cy="6112052"/>
          </a:xfrm>
          <a:prstGeom prst="rect">
            <a:avLst/>
          </a:prstGeom>
        </p:spPr>
      </p:pic>
      <p:sp>
        <p:nvSpPr>
          <p:cNvPr id="10" name="TextBox 9">
            <a:extLst>
              <a:ext uri="{FF2B5EF4-FFF2-40B4-BE49-F238E27FC236}">
                <a16:creationId xmlns:a16="http://schemas.microsoft.com/office/drawing/2014/main" id="{48A9DF09-F029-408A-BA9B-219FF3446A02}"/>
              </a:ext>
            </a:extLst>
          </p:cNvPr>
          <p:cNvSpPr txBox="1"/>
          <p:nvPr userDrawn="1"/>
        </p:nvSpPr>
        <p:spPr>
          <a:xfrm>
            <a:off x="11686610" y="1517510"/>
            <a:ext cx="553998" cy="4183049"/>
          </a:xfrm>
          <a:prstGeom prst="rect">
            <a:avLst/>
          </a:prstGeom>
          <a:noFill/>
        </p:spPr>
        <p:txBody>
          <a:bodyPr vert="vert" wrap="square" rtlCol="0">
            <a:spAutoFit/>
          </a:bodyPr>
          <a:lstStyle/>
          <a:p>
            <a:pPr algn="ctr" fontAlgn="auto">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SOLARIS: JU &amp; JINR</a:t>
            </a:r>
            <a:endParaRPr lang="ru-RU"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Рисунок 6" descr="poster_naglowek.png"/>
          <p:cNvPicPr>
            <a:picLocks noChangeAspect="1"/>
          </p:cNvPicPr>
          <p:nvPr/>
        </p:nvPicPr>
        <p:blipFill rotWithShape="1">
          <a:blip r:embed="rId23" cstate="screen">
            <a:extLst>
              <a:ext uri="{28A0092B-C50C-407E-A947-70E740481C1C}">
                <a14:useLocalDpi xmlns:a14="http://schemas.microsoft.com/office/drawing/2010/main"/>
              </a:ext>
            </a:extLst>
          </a:blip>
          <a:srcRect b="5869"/>
          <a:stretch/>
        </p:blipFill>
        <p:spPr>
          <a:xfrm>
            <a:off x="0" y="2"/>
            <a:ext cx="12192000" cy="1201783"/>
          </a:xfrm>
          <a:prstGeom prst="rect">
            <a:avLst/>
          </a:prstGeom>
          <a:noFill/>
        </p:spPr>
      </p:pic>
      <p:sp>
        <p:nvSpPr>
          <p:cNvPr id="2" name="Заголовок 1"/>
          <p:cNvSpPr>
            <a:spLocks noGrp="1"/>
          </p:cNvSpPr>
          <p:nvPr>
            <p:ph type="title"/>
          </p:nvPr>
        </p:nvSpPr>
        <p:spPr>
          <a:xfrm>
            <a:off x="1204486" y="882292"/>
            <a:ext cx="10351975" cy="8886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1204486" y="1809881"/>
            <a:ext cx="10351975" cy="4443020"/>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1204484" y="6365369"/>
            <a:ext cx="2464677"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83CAC67B-886C-4ABF-A2D4-FFA5F1E3E7D4}" type="datetimeFigureOut">
              <a:rPr lang="en-US" smtClean="0">
                <a:solidFill>
                  <a:prstClr val="black">
                    <a:tint val="75000"/>
                  </a:prstClr>
                </a:solidFill>
                <a:latin typeface="Calibri" panose="020F0502020204030204"/>
                <a:cs typeface="+mn-cs"/>
              </a:rPr>
              <a:pPr fontAlgn="auto">
                <a:spcBef>
                  <a:spcPts val="0"/>
                </a:spcBef>
                <a:spcAft>
                  <a:spcPts val="0"/>
                </a:spcAft>
              </a:pPr>
              <a:t>1/19/20</a:t>
            </a:fld>
            <a:endParaRPr lang="en-US">
              <a:solidFill>
                <a:prstClr val="black">
                  <a:tint val="75000"/>
                </a:prstClr>
              </a:solidFill>
              <a:latin typeface="Calibri" panose="020F0502020204030204"/>
              <a:cs typeface="+mn-cs"/>
            </a:endParaRPr>
          </a:p>
        </p:txBody>
      </p:sp>
      <p:sp>
        <p:nvSpPr>
          <p:cNvPr id="5" name="Нижний колонтитул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Номер слайда 5"/>
          <p:cNvSpPr>
            <a:spLocks noGrp="1"/>
          </p:cNvSpPr>
          <p:nvPr>
            <p:ph type="sldNum" sz="quarter" idx="4"/>
          </p:nvPr>
        </p:nvSpPr>
        <p:spPr>
          <a:xfrm>
            <a:off x="8698363" y="6365368"/>
            <a:ext cx="209934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32A75B3B-75F3-40EE-A299-99E920743EDF}"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
        <p:nvSpPr>
          <p:cNvPr id="8" name="TextBox 7">
            <a:extLst>
              <a:ext uri="{FF2B5EF4-FFF2-40B4-BE49-F238E27FC236}">
                <a16:creationId xmlns:a16="http://schemas.microsoft.com/office/drawing/2014/main" id="{2DFC7D3F-C689-4698-B1EB-DCA96EC6305D}"/>
              </a:ext>
            </a:extLst>
          </p:cNvPr>
          <p:cNvSpPr txBox="1"/>
          <p:nvPr/>
        </p:nvSpPr>
        <p:spPr>
          <a:xfrm>
            <a:off x="0" y="1326627"/>
            <a:ext cx="600164" cy="4862774"/>
          </a:xfrm>
          <a:prstGeom prst="rect">
            <a:avLst/>
          </a:prstGeom>
          <a:noFill/>
        </p:spPr>
        <p:txBody>
          <a:bodyPr vert="vert270" wrap="square" rtlCol="0">
            <a:spAutoFit/>
          </a:bodyPr>
          <a:lstStyle/>
          <a:p>
            <a:pPr algn="ctr" fontAlgn="auto">
              <a:spcBef>
                <a:spcPts val="0"/>
              </a:spcBef>
              <a:spcAft>
                <a:spcPts val="0"/>
              </a:spcAft>
            </a:pPr>
            <a:r>
              <a:rPr lang="en-US"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IBR-2: JINR</a:t>
            </a:r>
            <a:endParaRPr lang="ru-RU"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id="{38615DFF-E344-46AF-AE1B-099864636311}"/>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0881800" y="6011694"/>
            <a:ext cx="1310200" cy="982650"/>
          </a:xfrm>
          <a:prstGeom prst="rect">
            <a:avLst/>
          </a:prstGeom>
        </p:spPr>
      </p:pic>
    </p:spTree>
    <p:extLst>
      <p:ext uri="{BB962C8B-B14F-4D97-AF65-F5344CB8AC3E}">
        <p14:creationId xmlns:p14="http://schemas.microsoft.com/office/powerpoint/2010/main" val="2808635620"/>
      </p:ext>
    </p:extLst>
  </p:cSld>
  <p:clrMap bg1="lt1" tx1="dk1" bg2="lt2" tx2="dk2" accent1="accent1" accent2="accent2" accent3="accent3" accent4="accent4" accent5="accent5" accent6="accent6" hlink="hlink" folHlink="folHlink"/>
  <p:sldLayoutIdLst>
    <p:sldLayoutId id="2147495287" r:id="rId1"/>
    <p:sldLayoutId id="2147495288" r:id="rId2"/>
    <p:sldLayoutId id="2147495289" r:id="rId3"/>
    <p:sldLayoutId id="2147495290" r:id="rId4"/>
    <p:sldLayoutId id="2147495291" r:id="rId5"/>
    <p:sldLayoutId id="2147495292" r:id="rId6"/>
    <p:sldLayoutId id="2147495293" r:id="rId7"/>
    <p:sldLayoutId id="2147495294" r:id="rId8"/>
    <p:sldLayoutId id="2147495295" r:id="rId9"/>
    <p:sldLayoutId id="2147495296" r:id="rId10"/>
    <p:sldLayoutId id="2147495297" r:id="rId11"/>
    <p:sldLayoutId id="2147495298" r:id="rId12"/>
    <p:sldLayoutId id="2147495299" r:id="rId13"/>
    <p:sldLayoutId id="2147495300" r:id="rId14"/>
    <p:sldLayoutId id="2147495301" r:id="rId15"/>
    <p:sldLayoutId id="2147495302" r:id="rId16"/>
    <p:sldLayoutId id="2147495303" r:id="rId17"/>
    <p:sldLayoutId id="2147495304" r:id="rId18"/>
    <p:sldLayoutId id="2147495305" r:id="rId19"/>
  </p:sldLayoutIdLst>
  <p:txStyles>
    <p:titleStyle>
      <a:lvl1pPr algn="l" defTabSz="685800" rtl="0" eaLnBrk="1" latinLnBrk="0" hangingPunct="1">
        <a:lnSpc>
          <a:spcPct val="90000"/>
        </a:lnSpc>
        <a:spcBef>
          <a:spcPct val="0"/>
        </a:spcBef>
        <a:buNone/>
        <a:defRPr sz="3300" b="1" kern="1200">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6.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6.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6.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86.xml"/><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86.xml"/><Relationship Id="rId5" Type="http://schemas.openxmlformats.org/officeDocument/2006/relationships/image" Target="../media/image16.png"/><Relationship Id="rId4" Type="http://schemas.openxmlformats.org/officeDocument/2006/relationships/image" Target="../media/image15.tiff"/></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6.xml"/></Relationships>
</file>

<file path=ppt/slides/_rels/slide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slideLayout" Target="../slideLayouts/slideLayout86.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86.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86.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Прямоугольник 5"/>
          <p:cNvSpPr>
            <a:spLocks noChangeArrowheads="1"/>
          </p:cNvSpPr>
          <p:nvPr/>
        </p:nvSpPr>
        <p:spPr bwMode="auto">
          <a:xfrm>
            <a:off x="1438728" y="4890305"/>
            <a:ext cx="9144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hu-HU" sz="2500" b="1" dirty="0" err="1">
                <a:solidFill>
                  <a:srgbClr val="024674"/>
                </a:solidFill>
                <a:effectLst>
                  <a:outerShdw blurRad="38100" dist="38100" dir="2700000" algn="tl">
                    <a:srgbClr val="000000">
                      <a:alpha val="43137"/>
                    </a:srgbClr>
                  </a:outerShdw>
                </a:effectLst>
              </a:rPr>
              <a:t>Dénes</a:t>
            </a:r>
            <a:r>
              <a:rPr lang="en-GB" altLang="hu-HU" sz="2500" b="1" dirty="0">
                <a:solidFill>
                  <a:srgbClr val="024674"/>
                </a:solidFill>
                <a:effectLst>
                  <a:outerShdw blurRad="38100" dist="38100" dir="2700000" algn="tl">
                    <a:srgbClr val="000000">
                      <a:alpha val="43137"/>
                    </a:srgbClr>
                  </a:outerShdw>
                </a:effectLst>
              </a:rPr>
              <a:t> Lajos Nagy </a:t>
            </a:r>
          </a:p>
        </p:txBody>
      </p:sp>
      <p:sp>
        <p:nvSpPr>
          <p:cNvPr id="2" name="Прямоугольник 1"/>
          <p:cNvSpPr/>
          <p:nvPr/>
        </p:nvSpPr>
        <p:spPr>
          <a:xfrm>
            <a:off x="1117600" y="1358909"/>
            <a:ext cx="9869714" cy="2703945"/>
          </a:xfrm>
          <a:prstGeom prst="rect">
            <a:avLst/>
          </a:prstGeom>
        </p:spPr>
        <p:txBody>
          <a:bodyPr wrap="square">
            <a:spAutoFit/>
          </a:bodyPr>
          <a:lstStyle/>
          <a:p>
            <a:pPr algn="ctr" eaLnBrk="1" hangingPunct="1">
              <a:lnSpc>
                <a:spcPct val="120000"/>
              </a:lnSpc>
            </a:pPr>
            <a:r>
              <a:rPr lang="en-GB" altLang="hu-HU" sz="3800" b="1" dirty="0">
                <a:solidFill>
                  <a:srgbClr val="C00000"/>
                </a:solidFill>
                <a:effectLst>
                  <a:outerShdw blurRad="38100" dist="38100" dir="2700000" algn="tl">
                    <a:srgbClr val="000000">
                      <a:alpha val="43137"/>
                    </a:srgbClr>
                  </a:outerShdw>
                </a:effectLst>
              </a:rPr>
              <a:t>Programme Advisory Committee</a:t>
            </a:r>
          </a:p>
          <a:p>
            <a:pPr algn="ctr" eaLnBrk="1" hangingPunct="1">
              <a:lnSpc>
                <a:spcPct val="120000"/>
              </a:lnSpc>
            </a:pPr>
            <a:r>
              <a:rPr lang="en-GB" altLang="hu-HU" sz="3800" b="1" dirty="0">
                <a:solidFill>
                  <a:srgbClr val="C00000"/>
                </a:solidFill>
                <a:effectLst>
                  <a:outerShdw blurRad="38100" dist="38100" dir="2700000" algn="tl">
                    <a:srgbClr val="000000">
                      <a:alpha val="43137"/>
                    </a:srgbClr>
                  </a:outerShdw>
                </a:effectLst>
              </a:rPr>
              <a:t>for Condensed Matter Physics</a:t>
            </a:r>
          </a:p>
          <a:p>
            <a:pPr algn="ctr">
              <a:lnSpc>
                <a:spcPct val="120000"/>
              </a:lnSpc>
            </a:pPr>
            <a:r>
              <a:rPr lang="en-GB" altLang="hu-HU" sz="3800" b="1" dirty="0">
                <a:solidFill>
                  <a:srgbClr val="C00000"/>
                </a:solidFill>
                <a:effectLst>
                  <a:outerShdw blurRad="38100" dist="38100" dir="2700000" algn="tl">
                    <a:srgbClr val="000000">
                      <a:alpha val="43137"/>
                    </a:srgbClr>
                  </a:outerShdw>
                </a:effectLst>
              </a:rPr>
              <a:t>Follow-up after</a:t>
            </a:r>
          </a:p>
          <a:p>
            <a:pPr algn="ctr" eaLnBrk="1" hangingPunct="1">
              <a:lnSpc>
                <a:spcPct val="120000"/>
              </a:lnSpc>
            </a:pPr>
            <a:r>
              <a:rPr lang="en-GB" altLang="hu-HU" sz="2800" b="1" dirty="0">
                <a:solidFill>
                  <a:srgbClr val="C00000"/>
                </a:solidFill>
                <a:effectLst>
                  <a:outerShdw blurRad="38100" dist="38100" dir="2700000" algn="tl">
                    <a:srgbClr val="000000">
                      <a:alpha val="43137"/>
                    </a:srgbClr>
                  </a:outerShdw>
                </a:effectLst>
              </a:rPr>
              <a:t>50th meeting (17 – 18 June 2019)</a:t>
            </a:r>
          </a:p>
        </p:txBody>
      </p:sp>
      <p:sp>
        <p:nvSpPr>
          <p:cNvPr id="6" name="Прямоугольник 5">
            <a:extLst>
              <a:ext uri="{FF2B5EF4-FFF2-40B4-BE49-F238E27FC236}">
                <a16:creationId xmlns:a16="http://schemas.microsoft.com/office/drawing/2014/main" id="{9BC7E5CD-02D6-4840-A631-3185506C64C7}"/>
              </a:ext>
            </a:extLst>
          </p:cNvPr>
          <p:cNvSpPr>
            <a:spLocks noChangeArrowheads="1"/>
          </p:cNvSpPr>
          <p:nvPr/>
        </p:nvSpPr>
        <p:spPr bwMode="auto">
          <a:xfrm>
            <a:off x="116114" y="6203848"/>
            <a:ext cx="120758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hu-HU" b="1" dirty="0">
                <a:solidFill>
                  <a:srgbClr val="024674"/>
                </a:solidFill>
                <a:effectLst>
                  <a:outerShdw blurRad="38100" dist="38100" dir="2700000" algn="tl">
                    <a:srgbClr val="000000">
                      <a:alpha val="43137"/>
                    </a:srgbClr>
                  </a:outerShdw>
                </a:effectLst>
              </a:rPr>
              <a:t>5</a:t>
            </a:r>
            <a:r>
              <a:rPr lang="ru-RU" altLang="hu-HU" b="1" dirty="0">
                <a:solidFill>
                  <a:srgbClr val="024674"/>
                </a:solidFill>
                <a:effectLst>
                  <a:outerShdw blurRad="38100" dist="38100" dir="2700000" algn="tl">
                    <a:srgbClr val="000000">
                      <a:alpha val="43137"/>
                    </a:srgbClr>
                  </a:outerShdw>
                </a:effectLst>
              </a:rPr>
              <a:t>1</a:t>
            </a:r>
            <a:r>
              <a:rPr lang="en-US" altLang="hu-HU" b="1" dirty="0" err="1">
                <a:solidFill>
                  <a:srgbClr val="024674"/>
                </a:solidFill>
                <a:effectLst>
                  <a:outerShdw blurRad="38100" dist="38100" dir="2700000" algn="tl">
                    <a:srgbClr val="000000">
                      <a:alpha val="43137"/>
                    </a:srgbClr>
                  </a:outerShdw>
                </a:effectLst>
              </a:rPr>
              <a:t>st</a:t>
            </a:r>
            <a:r>
              <a:rPr lang="en-GB" altLang="hu-HU" b="1" dirty="0">
                <a:solidFill>
                  <a:srgbClr val="024674"/>
                </a:solidFill>
                <a:effectLst>
                  <a:outerShdw blurRad="38100" dist="38100" dir="2700000" algn="tl">
                    <a:srgbClr val="000000">
                      <a:alpha val="43137"/>
                    </a:srgbClr>
                  </a:outerShdw>
                </a:effectLst>
              </a:rPr>
              <a:t> meeting of the PAC Condensed Matter Physics, 20–21 January 2020, </a:t>
            </a:r>
            <a:r>
              <a:rPr lang="en-GB" altLang="hu-HU" b="1" dirty="0" err="1">
                <a:solidFill>
                  <a:srgbClr val="024674"/>
                </a:solidFill>
                <a:effectLst>
                  <a:outerShdw blurRad="38100" dist="38100" dir="2700000" algn="tl">
                    <a:srgbClr val="000000">
                      <a:alpha val="43137"/>
                    </a:srgbClr>
                  </a:outerShdw>
                </a:effectLst>
              </a:rPr>
              <a:t>Dubna</a:t>
            </a:r>
            <a:endParaRPr lang="en-GB" altLang="hu-HU" b="1" dirty="0">
              <a:solidFill>
                <a:srgbClr val="024674"/>
              </a:solidFill>
              <a:effectLst>
                <a:outerShdw blurRad="38100" dist="38100" dir="2700000" algn="tl">
                  <a:srgbClr val="000000">
                    <a:alpha val="43137"/>
                  </a:srgbClr>
                </a:outerShdw>
              </a:effectLst>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863600" y="17165"/>
            <a:ext cx="10185400" cy="707886"/>
          </a:xfrm>
          <a:prstGeom prst="rect">
            <a:avLst/>
          </a:prstGeom>
        </p:spPr>
        <p:txBody>
          <a:bodyPr wrap="square">
            <a:spAutoFit/>
          </a:bodyPr>
          <a:lstStyle/>
          <a:p>
            <a:pPr algn="ctr"/>
            <a:r>
              <a:rPr lang="en-US" sz="2000" dirty="0">
                <a:solidFill>
                  <a:schemeClr val="bg1"/>
                </a:solidFill>
              </a:rPr>
              <a:t>Theme “Methods, Algorithms and Software for Modeling Physical Systems,</a:t>
            </a:r>
          </a:p>
          <a:p>
            <a:pPr algn="ctr"/>
            <a:r>
              <a:rPr lang="en-US" sz="2000" dirty="0">
                <a:solidFill>
                  <a:schemeClr val="bg1"/>
                </a:solidFill>
              </a:rPr>
              <a:t>Mathematical Processing and Analysis of Experimental Data” </a:t>
            </a:r>
            <a:endParaRPr lang="ru-RU" sz="2000" dirty="0">
              <a:solidFill>
                <a:schemeClr val="bg1"/>
              </a:solidFill>
            </a:endParaRPr>
          </a:p>
        </p:txBody>
      </p:sp>
      <p:sp>
        <p:nvSpPr>
          <p:cNvPr id="4" name="Прямоугольник 3"/>
          <p:cNvSpPr/>
          <p:nvPr/>
        </p:nvSpPr>
        <p:spPr>
          <a:xfrm>
            <a:off x="10843413" y="369163"/>
            <a:ext cx="1210652" cy="369332"/>
          </a:xfrm>
          <a:prstGeom prst="rect">
            <a:avLst/>
          </a:prstGeom>
        </p:spPr>
        <p:txBody>
          <a:bodyPr wrap="none">
            <a:spAutoFit/>
          </a:bodyPr>
          <a:lstStyle/>
          <a:p>
            <a:r>
              <a:rPr lang="en-US" i="1" dirty="0" err="1">
                <a:solidFill>
                  <a:schemeClr val="bg1"/>
                </a:solidFill>
              </a:rPr>
              <a:t>Gh</a:t>
            </a:r>
            <a:r>
              <a:rPr lang="en-US" i="1" dirty="0">
                <a:solidFill>
                  <a:schemeClr val="bg1"/>
                </a:solidFill>
              </a:rPr>
              <a:t>. Adam</a:t>
            </a:r>
            <a:endParaRPr lang="ru-RU" i="1" dirty="0">
              <a:solidFill>
                <a:schemeClr val="bg1"/>
              </a:solidFill>
            </a:endParaRPr>
          </a:p>
        </p:txBody>
      </p:sp>
      <p:sp>
        <p:nvSpPr>
          <p:cNvPr id="5" name="Прямоугольник 4"/>
          <p:cNvSpPr/>
          <p:nvPr/>
        </p:nvSpPr>
        <p:spPr>
          <a:xfrm>
            <a:off x="266699" y="1049129"/>
            <a:ext cx="7158243" cy="954107"/>
          </a:xfrm>
          <a:prstGeom prst="rect">
            <a:avLst/>
          </a:prstGeom>
        </p:spPr>
        <p:txBody>
          <a:bodyPr wrap="square">
            <a:spAutoFit/>
          </a:bodyPr>
          <a:lstStyle/>
          <a:p>
            <a:pPr algn="just"/>
            <a:r>
              <a:rPr lang="en-US" sz="1400" dirty="0">
                <a:solidFill>
                  <a:srgbClr val="003399"/>
                </a:solidFill>
              </a:rPr>
              <a:t>The PAC highly appreciates the results obtained in the development of new mathematical methods, algorithms, and software packages intended to address topics of the outmost importance for the experimental and theoretical research conducted at JINR.</a:t>
            </a:r>
          </a:p>
          <a:p>
            <a:pPr algn="just"/>
            <a:endParaRPr lang="en-US" sz="1400" dirty="0">
              <a:solidFill>
                <a:srgbClr val="003399"/>
              </a:solidFill>
            </a:endParaRPr>
          </a:p>
        </p:txBody>
      </p:sp>
      <p:sp>
        <p:nvSpPr>
          <p:cNvPr id="6" name="Прямоугольник 5"/>
          <p:cNvSpPr/>
          <p:nvPr/>
        </p:nvSpPr>
        <p:spPr>
          <a:xfrm>
            <a:off x="330990" y="3992989"/>
            <a:ext cx="6825184" cy="2308324"/>
          </a:xfrm>
          <a:prstGeom prst="rect">
            <a:avLst/>
          </a:prstGeom>
        </p:spPr>
        <p:txBody>
          <a:bodyPr wrap="square">
            <a:spAutoFit/>
          </a:bodyPr>
          <a:lstStyle/>
          <a:p>
            <a:r>
              <a:rPr lang="en-US" sz="1600" dirty="0">
                <a:solidFill>
                  <a:srgbClr val="C00000"/>
                </a:solidFill>
              </a:rPr>
              <a:t>The Scientific Council appreciated LIT’s efforts to achieve development and upgrade of the JINR telecommunication and network infrastructure; modernization of the MICC engineering infrastructure, increase in performance of computing resources and data storage systems.</a:t>
            </a:r>
          </a:p>
          <a:p>
            <a:endParaRPr lang="en-US" sz="1600" dirty="0">
              <a:solidFill>
                <a:srgbClr val="C00000"/>
              </a:solidFill>
            </a:endParaRPr>
          </a:p>
          <a:p>
            <a:r>
              <a:rPr lang="en-US" sz="1600" dirty="0">
                <a:solidFill>
                  <a:srgbClr val="C00000"/>
                </a:solidFill>
              </a:rPr>
              <a:t>The Scientific Council supported the recommendations of the PAC for Nuclear Physics and of the PAC for Condensed Matter Physics to extend the theme “Information and Computing Infrastructure of JINR” and the MICC project for 2020–2023. </a:t>
            </a:r>
            <a:endParaRPr lang="ru-RU" sz="1600" dirty="0">
              <a:solidFill>
                <a:srgbClr val="C00000"/>
              </a:solidFill>
            </a:endParaRPr>
          </a:p>
        </p:txBody>
      </p:sp>
      <p:sp>
        <p:nvSpPr>
          <p:cNvPr id="7" name="Text Box 8" descr="Голубая тисненая бумага"/>
          <p:cNvSpPr txBox="1">
            <a:spLocks noChangeArrowheads="1"/>
          </p:cNvSpPr>
          <p:nvPr/>
        </p:nvSpPr>
        <p:spPr bwMode="auto">
          <a:xfrm>
            <a:off x="7784171" y="1037523"/>
            <a:ext cx="4068557" cy="584775"/>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wrap="square">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r>
              <a:rPr lang="en-US" altLang="en-US" sz="1600" dirty="0">
                <a:solidFill>
                  <a:srgbClr val="0000CC"/>
                </a:solidFill>
                <a:effectLst>
                  <a:outerShdw blurRad="38100" dist="38100" dir="2700000" algn="tl">
                    <a:srgbClr val="000000"/>
                  </a:outerShdw>
                </a:effectLst>
                <a:latin typeface="Calibri" panose="020F0502020204030204" pitchFamily="34" charset="0"/>
              </a:rPr>
              <a:t>LIT involvement in JINR research: 53 projects</a:t>
            </a:r>
            <a:br>
              <a:rPr lang="en-US" altLang="en-US" sz="1600" dirty="0">
                <a:solidFill>
                  <a:srgbClr val="0000CC"/>
                </a:solidFill>
                <a:effectLst>
                  <a:outerShdw blurRad="38100" dist="38100" dir="2700000" algn="tl">
                    <a:srgbClr val="000000"/>
                  </a:outerShdw>
                </a:effectLst>
                <a:latin typeface="Calibri" panose="020F0502020204030204" pitchFamily="34" charset="0"/>
              </a:rPr>
            </a:br>
            <a:r>
              <a:rPr lang="en-US" altLang="en-US" sz="1600" dirty="0">
                <a:solidFill>
                  <a:srgbClr val="0000CC"/>
                </a:solidFill>
                <a:effectLst>
                  <a:outerShdw blurRad="38100" dist="38100" dir="2700000" algn="tl">
                    <a:srgbClr val="000000"/>
                  </a:outerShdw>
                </a:effectLst>
                <a:latin typeface="Calibri" panose="020F0502020204030204" pitchFamily="34" charset="0"/>
              </a:rPr>
              <a:t>of 28 topics of </a:t>
            </a:r>
            <a:r>
              <a:rPr lang="ru-RU" altLang="en-US" sz="1600" dirty="0">
                <a:solidFill>
                  <a:srgbClr val="0000CC"/>
                </a:solidFill>
                <a:effectLst>
                  <a:outerShdw blurRad="38100" dist="38100" dir="2700000" algn="tl">
                    <a:srgbClr val="000000"/>
                  </a:outerShdw>
                </a:effectLst>
                <a:latin typeface="Calibri" panose="020F0502020204030204" pitchFamily="34" charset="0"/>
              </a:rPr>
              <a:t> </a:t>
            </a:r>
            <a:r>
              <a:rPr lang="en-US" altLang="en-US" sz="1600" dirty="0">
                <a:solidFill>
                  <a:srgbClr val="0000CC"/>
                </a:solidFill>
                <a:effectLst>
                  <a:outerShdw blurRad="38100" dist="38100" dir="2700000" algn="tl">
                    <a:srgbClr val="000000"/>
                  </a:outerShdw>
                </a:effectLst>
                <a:latin typeface="Calibri" panose="020F0502020204030204" pitchFamily="34" charset="0"/>
              </a:rPr>
              <a:t>the 2019</a:t>
            </a:r>
            <a:r>
              <a:rPr lang="ru-RU" altLang="en-US" sz="1600" dirty="0">
                <a:solidFill>
                  <a:srgbClr val="0000CC"/>
                </a:solidFill>
                <a:effectLst>
                  <a:outerShdw blurRad="38100" dist="38100" dir="2700000" algn="tl">
                    <a:srgbClr val="000000"/>
                  </a:outerShdw>
                </a:effectLst>
                <a:latin typeface="Calibri" panose="020F0502020204030204" pitchFamily="34" charset="0"/>
              </a:rPr>
              <a:t> </a:t>
            </a:r>
            <a:r>
              <a:rPr lang="en-US" altLang="en-US" sz="1600" dirty="0">
                <a:solidFill>
                  <a:srgbClr val="0000CC"/>
                </a:solidFill>
                <a:effectLst>
                  <a:outerShdw blurRad="38100" dist="38100" dir="2700000" algn="tl">
                    <a:srgbClr val="000000"/>
                  </a:outerShdw>
                </a:effectLst>
                <a:latin typeface="Calibri" panose="020F0502020204030204" pitchFamily="34" charset="0"/>
              </a:rPr>
              <a:t>JINR Topical Plan</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83499" y="1749962"/>
            <a:ext cx="4349793" cy="2128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Text Box 8" descr="Голубая тисненая бумага"/>
          <p:cNvSpPr txBox="1">
            <a:spLocks noChangeArrowheads="1"/>
          </p:cNvSpPr>
          <p:nvPr/>
        </p:nvSpPr>
        <p:spPr bwMode="auto">
          <a:xfrm>
            <a:off x="395280" y="2048005"/>
            <a:ext cx="5061098" cy="369332"/>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wrap="square">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r>
              <a:rPr lang="en-US" altLang="en-US" sz="1800" b="1" dirty="0">
                <a:solidFill>
                  <a:srgbClr val="0000CC"/>
                </a:solidFill>
              </a:rPr>
              <a:t>Exceptional role of “GOVORUN” supercomputer</a:t>
            </a:r>
            <a:endParaRPr lang="ru-RU" altLang="en-US" sz="1800" b="1" dirty="0">
              <a:solidFill>
                <a:srgbClr val="0000CC"/>
              </a:solidFill>
            </a:endParaRPr>
          </a:p>
        </p:txBody>
      </p:sp>
      <p:pic>
        <p:nvPicPr>
          <p:cNvPr id="5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2689"/>
          <a:stretch/>
        </p:blipFill>
        <p:spPr bwMode="auto">
          <a:xfrm>
            <a:off x="7589011" y="3947886"/>
            <a:ext cx="4448079"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Text Box 8" descr="Голубая тисненая бумага"/>
          <p:cNvSpPr txBox="1">
            <a:spLocks noChangeArrowheads="1"/>
          </p:cNvSpPr>
          <p:nvPr/>
        </p:nvSpPr>
        <p:spPr bwMode="auto">
          <a:xfrm>
            <a:off x="395280" y="2576698"/>
            <a:ext cx="5061098" cy="369332"/>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wrap="square">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r>
              <a:rPr lang="en-US" altLang="en-US" sz="1800" b="1" dirty="0">
                <a:solidFill>
                  <a:srgbClr val="0000CC"/>
                </a:solidFill>
              </a:rPr>
              <a:t>Big Data analytics and quantum computing</a:t>
            </a:r>
            <a:endParaRPr lang="ru-RU" altLang="en-US" sz="1800" dirty="0">
              <a:solidFill>
                <a:srgbClr val="0000CC"/>
              </a:solidFill>
            </a:endParaRPr>
          </a:p>
        </p:txBody>
      </p:sp>
      <p:sp>
        <p:nvSpPr>
          <p:cNvPr id="56" name="Text Box 8" descr="Голубая тисненая бумага"/>
          <p:cNvSpPr txBox="1">
            <a:spLocks noChangeArrowheads="1"/>
          </p:cNvSpPr>
          <p:nvPr/>
        </p:nvSpPr>
        <p:spPr bwMode="auto">
          <a:xfrm>
            <a:off x="395280" y="3087368"/>
            <a:ext cx="5061098" cy="341632"/>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wrap="square">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sz="1800" b="1" dirty="0">
                <a:solidFill>
                  <a:srgbClr val="0000CC"/>
                </a:solidFill>
              </a:rPr>
              <a:t>MMCP Conferences, 2011, 2015, 2017, 2019</a:t>
            </a:r>
            <a:endParaRPr lang="en-US" altLang="en-US" sz="1800" dirty="0">
              <a:solidFill>
                <a:srgbClr val="0000CC"/>
              </a:solidFill>
            </a:endParaRPr>
          </a:p>
        </p:txBody>
      </p:sp>
      <p:sp>
        <p:nvSpPr>
          <p:cNvPr id="57" name="Text Box 8" descr="Голубая тисненая бумага"/>
          <p:cNvSpPr txBox="1">
            <a:spLocks noChangeArrowheads="1"/>
          </p:cNvSpPr>
          <p:nvPr/>
        </p:nvSpPr>
        <p:spPr bwMode="auto">
          <a:xfrm>
            <a:off x="5711876" y="2178631"/>
            <a:ext cx="1581047" cy="1089529"/>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wrap="square">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sz="1800" b="1" dirty="0">
                <a:solidFill>
                  <a:srgbClr val="0000CC"/>
                </a:solidFill>
              </a:rPr>
              <a:t>Summary</a:t>
            </a:r>
          </a:p>
          <a:p>
            <a:pPr algn="ctr" eaLnBrk="1" hangingPunct="1">
              <a:lnSpc>
                <a:spcPct val="90000"/>
              </a:lnSpc>
            </a:pPr>
            <a:r>
              <a:rPr lang="en-US" altLang="en-US" sz="1800" b="1" dirty="0">
                <a:solidFill>
                  <a:srgbClr val="0000CC"/>
                </a:solidFill>
              </a:rPr>
              <a:t>of recent achievements was presented</a:t>
            </a:r>
            <a:endParaRPr lang="en-US" altLang="en-US" sz="1800" dirty="0">
              <a:solidFill>
                <a:srgbClr val="0000CC"/>
              </a:solidFill>
            </a:endParaRPr>
          </a:p>
        </p:txBody>
      </p:sp>
    </p:spTree>
    <p:extLst>
      <p:ext uri="{BB962C8B-B14F-4D97-AF65-F5344CB8AC3E}">
        <p14:creationId xmlns:p14="http://schemas.microsoft.com/office/powerpoint/2010/main" val="61133062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582883" y="43658"/>
            <a:ext cx="8943109" cy="707886"/>
          </a:xfrm>
          <a:prstGeom prst="rect">
            <a:avLst/>
          </a:prstGeom>
        </p:spPr>
        <p:txBody>
          <a:bodyPr wrap="square">
            <a:spAutoFit/>
          </a:bodyPr>
          <a:lstStyle/>
          <a:p>
            <a:pPr algn="ctr"/>
            <a:r>
              <a:rPr lang="en-US" sz="2000" dirty="0">
                <a:solidFill>
                  <a:schemeClr val="bg1"/>
                </a:solidFill>
              </a:rPr>
              <a:t>Theme and project “Research on Cosmic Matter on the Earth and in Space; Research on the Biological and Geochemical Specifics of the Early Earth” </a:t>
            </a:r>
            <a:endParaRPr lang="ru-RU" sz="2000" dirty="0">
              <a:solidFill>
                <a:schemeClr val="bg1"/>
              </a:solidFill>
            </a:endParaRPr>
          </a:p>
        </p:txBody>
      </p:sp>
      <p:sp>
        <p:nvSpPr>
          <p:cNvPr id="5" name="Прямоугольник 4"/>
          <p:cNvSpPr/>
          <p:nvPr/>
        </p:nvSpPr>
        <p:spPr>
          <a:xfrm>
            <a:off x="346364" y="1313389"/>
            <a:ext cx="7366402" cy="2800767"/>
          </a:xfrm>
          <a:prstGeom prst="rect">
            <a:avLst/>
          </a:prstGeom>
        </p:spPr>
        <p:txBody>
          <a:bodyPr wrap="square">
            <a:spAutoFit/>
          </a:bodyPr>
          <a:lstStyle/>
          <a:p>
            <a:r>
              <a:rPr lang="en-US" sz="1600" dirty="0">
                <a:solidFill>
                  <a:srgbClr val="003399"/>
                </a:solidFill>
              </a:rPr>
              <a:t>The results achieved by the Astrobiology Sector of the Laboratory of Radiation Biology for the past three years indicate the high productivity of its research.</a:t>
            </a:r>
          </a:p>
          <a:p>
            <a:endParaRPr lang="en-US" sz="1600" dirty="0">
              <a:solidFill>
                <a:srgbClr val="003399"/>
              </a:solidFill>
            </a:endParaRPr>
          </a:p>
          <a:p>
            <a:r>
              <a:rPr lang="en-US" sz="1600" dirty="0">
                <a:solidFill>
                  <a:srgbClr val="003399"/>
                </a:solidFill>
              </a:rPr>
              <a:t>In addition to using JINR's facilities, in particular the </a:t>
            </a:r>
            <a:r>
              <a:rPr lang="en-US" sz="1600" dirty="0" err="1">
                <a:solidFill>
                  <a:srgbClr val="003399"/>
                </a:solidFill>
              </a:rPr>
              <a:t>Phasotron</a:t>
            </a:r>
            <a:r>
              <a:rPr lang="en-US" sz="1600" dirty="0">
                <a:solidFill>
                  <a:srgbClr val="003399"/>
                </a:solidFill>
              </a:rPr>
              <a:t> and the IBR-2 reactor, the Sector has acquired its own equipment. In 2017, a modern </a:t>
            </a:r>
            <a:r>
              <a:rPr lang="en-US" sz="1600" dirty="0" err="1">
                <a:solidFill>
                  <a:srgbClr val="003399"/>
                </a:solidFill>
              </a:rPr>
              <a:t>Tescan</a:t>
            </a:r>
            <a:r>
              <a:rPr lang="en-US" sz="1600" dirty="0">
                <a:solidFill>
                  <a:srgbClr val="003399"/>
                </a:solidFill>
              </a:rPr>
              <a:t> Vega 3 scanning electron microscope was put into operation, by which fossilized microorganisms in meteorites are searched for and studied. </a:t>
            </a:r>
          </a:p>
          <a:p>
            <a:endParaRPr lang="en-US" sz="1600" dirty="0">
              <a:solidFill>
                <a:srgbClr val="003399"/>
              </a:solidFill>
            </a:endParaRPr>
          </a:p>
          <a:p>
            <a:r>
              <a:rPr lang="en-US" sz="1600" dirty="0">
                <a:solidFill>
                  <a:srgbClr val="003399"/>
                </a:solidFill>
              </a:rPr>
              <a:t>Eukaryotic microorganisms have been found in the </a:t>
            </a:r>
            <a:r>
              <a:rPr lang="en-US" sz="1600" dirty="0" err="1">
                <a:solidFill>
                  <a:srgbClr val="003399"/>
                </a:solidFill>
              </a:rPr>
              <a:t>Orgueil</a:t>
            </a:r>
            <a:r>
              <a:rPr lang="en-US" sz="1600" dirty="0">
                <a:solidFill>
                  <a:srgbClr val="003399"/>
                </a:solidFill>
              </a:rPr>
              <a:t> meteorite; the results of this research have been published in the Paleontological Journal of the Russian Academy of Sciences.</a:t>
            </a:r>
            <a:endParaRPr lang="ru-RU" sz="1600" dirty="0">
              <a:solidFill>
                <a:srgbClr val="003399"/>
              </a:solidFill>
            </a:endParaRPr>
          </a:p>
        </p:txBody>
      </p:sp>
      <p:sp>
        <p:nvSpPr>
          <p:cNvPr id="6" name="Прямоугольник 5"/>
          <p:cNvSpPr/>
          <p:nvPr/>
        </p:nvSpPr>
        <p:spPr>
          <a:xfrm>
            <a:off x="359616" y="4995751"/>
            <a:ext cx="7551933" cy="646331"/>
          </a:xfrm>
          <a:prstGeom prst="rect">
            <a:avLst/>
          </a:prstGeom>
        </p:spPr>
        <p:txBody>
          <a:bodyPr wrap="square">
            <a:spAutoFit/>
          </a:bodyPr>
          <a:lstStyle/>
          <a:p>
            <a:r>
              <a:rPr lang="en-US" dirty="0">
                <a:solidFill>
                  <a:srgbClr val="C00000"/>
                </a:solidFill>
              </a:rPr>
              <a:t>The Scientific Council agrees with the PAC’s recommendation on extension of this concluding theme and project for 2020–2022. </a:t>
            </a:r>
            <a:endParaRPr lang="ru-RU" dirty="0">
              <a:solidFill>
                <a:srgbClr val="C00000"/>
              </a:solidFill>
            </a:endParaRPr>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26"/>
          <a:stretch/>
        </p:blipFill>
        <p:spPr bwMode="auto">
          <a:xfrm>
            <a:off x="8154157" y="1350895"/>
            <a:ext cx="3465802" cy="3505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812812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939552" y="87865"/>
            <a:ext cx="6697667" cy="584775"/>
          </a:xfrm>
          <a:prstGeom prst="rect">
            <a:avLst/>
          </a:prstGeom>
        </p:spPr>
        <p:txBody>
          <a:bodyPr wrap="none">
            <a:spAutoFit/>
          </a:bodyPr>
          <a:lstStyle/>
          <a:p>
            <a:r>
              <a:rPr lang="en-US" sz="3200" dirty="0">
                <a:solidFill>
                  <a:schemeClr val="bg1"/>
                </a:solidFill>
              </a:rPr>
              <a:t>Inelastic neutron scattering at IBR-2</a:t>
            </a:r>
            <a:endParaRPr lang="ru-RU" sz="3200" dirty="0">
              <a:solidFill>
                <a:schemeClr val="bg1"/>
              </a:solidFill>
            </a:endParaRPr>
          </a:p>
        </p:txBody>
      </p:sp>
      <p:sp>
        <p:nvSpPr>
          <p:cNvPr id="4" name="Прямоугольник 3"/>
          <p:cNvSpPr/>
          <p:nvPr/>
        </p:nvSpPr>
        <p:spPr>
          <a:xfrm>
            <a:off x="766717" y="964640"/>
            <a:ext cx="5826639" cy="584775"/>
          </a:xfrm>
          <a:prstGeom prst="rect">
            <a:avLst/>
          </a:prstGeom>
        </p:spPr>
        <p:txBody>
          <a:bodyPr wrap="square">
            <a:spAutoFit/>
          </a:bodyPr>
          <a:lstStyle/>
          <a:p>
            <a:r>
              <a:rPr lang="en-US" sz="1600" dirty="0"/>
              <a:t>The PAC heard with interest an overview of the current trends</a:t>
            </a:r>
            <a:br>
              <a:rPr lang="en-US" sz="1600" dirty="0"/>
            </a:br>
            <a:r>
              <a:rPr lang="en-US" sz="1600" dirty="0"/>
              <a:t>in neutron spectroscopy worldwide presented by J. </a:t>
            </a:r>
            <a:r>
              <a:rPr lang="en-US" sz="1600" dirty="0" err="1"/>
              <a:t>Kulda</a:t>
            </a:r>
            <a:r>
              <a:rPr lang="en-US" sz="1600" dirty="0"/>
              <a:t>.</a:t>
            </a:r>
            <a:endParaRPr lang="ru-RU" sz="1600"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183" y="1549415"/>
            <a:ext cx="4088327" cy="2946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6002" y="1640990"/>
            <a:ext cx="3477264" cy="241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883" y="4548824"/>
            <a:ext cx="4325365" cy="201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4634853" y="4683257"/>
            <a:ext cx="3508414" cy="1615827"/>
          </a:xfrm>
          <a:prstGeom prst="rect">
            <a:avLst/>
          </a:prstGeom>
        </p:spPr>
        <p:txBody>
          <a:bodyPr wrap="square">
            <a:spAutoFit/>
          </a:bodyPr>
          <a:lstStyle/>
          <a:p>
            <a:r>
              <a:rPr lang="en-US" sz="1100" dirty="0">
                <a:solidFill>
                  <a:srgbClr val="003399"/>
                </a:solidFill>
              </a:rPr>
              <a:t>40+ years of instrument development &amp; infrastructure </a:t>
            </a:r>
            <a:r>
              <a:rPr lang="en-US" sz="1100" dirty="0" err="1">
                <a:solidFill>
                  <a:srgbClr val="003399"/>
                </a:solidFill>
              </a:rPr>
              <a:t>optimisation</a:t>
            </a:r>
            <a:r>
              <a:rPr lang="en-US" sz="1100" dirty="0">
                <a:solidFill>
                  <a:srgbClr val="003399"/>
                </a:solidFill>
              </a:rPr>
              <a:t> </a:t>
            </a:r>
          </a:p>
          <a:p>
            <a:r>
              <a:rPr lang="en-US" sz="1100" dirty="0">
                <a:solidFill>
                  <a:srgbClr val="003399"/>
                </a:solidFill>
              </a:rPr>
              <a:t>   result in 2-3 orders of gain in experiment efficiency </a:t>
            </a:r>
          </a:p>
          <a:p>
            <a:r>
              <a:rPr lang="en-US" sz="1100" dirty="0">
                <a:solidFill>
                  <a:srgbClr val="003399"/>
                </a:solidFill>
              </a:rPr>
              <a:t>•  impact: </a:t>
            </a:r>
          </a:p>
          <a:p>
            <a:r>
              <a:rPr lang="en-US" sz="1100" dirty="0">
                <a:solidFill>
                  <a:srgbClr val="003399"/>
                </a:solidFill>
              </a:rPr>
              <a:t>–  typical experiment duration reduced by factor 2-3 </a:t>
            </a:r>
          </a:p>
          <a:p>
            <a:r>
              <a:rPr lang="en-US" sz="1100" dirty="0">
                <a:solidFill>
                  <a:srgbClr val="003399"/>
                </a:solidFill>
              </a:rPr>
              <a:t>–  samples volumes reduced proportionately (</a:t>
            </a:r>
            <a:r>
              <a:rPr lang="en-US" sz="1100" dirty="0" err="1">
                <a:solidFill>
                  <a:srgbClr val="003399"/>
                </a:solidFill>
              </a:rPr>
              <a:t>eg</a:t>
            </a:r>
            <a:r>
              <a:rPr lang="en-US" sz="1100" dirty="0">
                <a:solidFill>
                  <a:srgbClr val="003399"/>
                </a:solidFill>
              </a:rPr>
              <a:t>. spectroscopy 10-50 mm3, proteins 0.1 mm3) </a:t>
            </a:r>
          </a:p>
          <a:p>
            <a:r>
              <a:rPr lang="en-US" sz="1100" dirty="0">
                <a:solidFill>
                  <a:srgbClr val="003399"/>
                </a:solidFill>
              </a:rPr>
              <a:t>–  new science (frustrated magnetism, chemical kinetics, protein crystallography, ...) </a:t>
            </a:r>
            <a:endParaRPr lang="ru-RU" sz="1100" dirty="0">
              <a:solidFill>
                <a:srgbClr val="003399"/>
              </a:solidFill>
            </a:endParaRPr>
          </a:p>
        </p:txBody>
      </p:sp>
      <p:pic>
        <p:nvPicPr>
          <p:cNvPr id="819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40838" y="1384701"/>
            <a:ext cx="2608007" cy="3636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9206578" y="5225439"/>
            <a:ext cx="2076529" cy="1200329"/>
          </a:xfrm>
          <a:prstGeom prst="rect">
            <a:avLst/>
          </a:prstGeom>
        </p:spPr>
        <p:txBody>
          <a:bodyPr wrap="square">
            <a:spAutoFit/>
          </a:bodyPr>
          <a:lstStyle/>
          <a:p>
            <a:pPr marL="171450" indent="-171450">
              <a:buFont typeface="Arial" pitchFamily="34" charset="0"/>
              <a:buChar char="•"/>
            </a:pPr>
            <a:r>
              <a:rPr lang="en-US" sz="1200" b="1" dirty="0"/>
              <a:t>all known production reactions produce MeV neutrons </a:t>
            </a:r>
          </a:p>
          <a:p>
            <a:pPr marL="171450" indent="-171450">
              <a:buFont typeface="Arial" pitchFamily="34" charset="0"/>
              <a:buChar char="•"/>
            </a:pPr>
            <a:r>
              <a:rPr lang="en-US" sz="1200" b="1" dirty="0"/>
              <a:t>moderation to &lt;1ev is a  diffusive and incoherent process</a:t>
            </a:r>
            <a:endParaRPr lang="ru-RU" sz="1200" b="1" dirty="0"/>
          </a:p>
        </p:txBody>
      </p:sp>
    </p:spTree>
    <p:extLst>
      <p:ext uri="{BB962C8B-B14F-4D97-AF65-F5344CB8AC3E}">
        <p14:creationId xmlns:p14="http://schemas.microsoft.com/office/powerpoint/2010/main" val="270240917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0555" y="982717"/>
            <a:ext cx="6703851" cy="3137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939552" y="87865"/>
            <a:ext cx="6697667" cy="584775"/>
          </a:xfrm>
          <a:prstGeom prst="rect">
            <a:avLst/>
          </a:prstGeom>
        </p:spPr>
        <p:txBody>
          <a:bodyPr wrap="none">
            <a:spAutoFit/>
          </a:bodyPr>
          <a:lstStyle/>
          <a:p>
            <a:r>
              <a:rPr lang="en-US" sz="3200" dirty="0">
                <a:solidFill>
                  <a:schemeClr val="bg1"/>
                </a:solidFill>
              </a:rPr>
              <a:t>Inelastic neutron scattering at IBR-2</a:t>
            </a:r>
            <a:endParaRPr lang="ru-RU" sz="3200" dirty="0">
              <a:solidFill>
                <a:schemeClr val="bg1"/>
              </a:solidFill>
            </a:endParaRPr>
          </a:p>
        </p:txBody>
      </p:sp>
      <p:sp>
        <p:nvSpPr>
          <p:cNvPr id="4" name="Прямоугольник 3"/>
          <p:cNvSpPr/>
          <p:nvPr/>
        </p:nvSpPr>
        <p:spPr>
          <a:xfrm>
            <a:off x="307241" y="1107639"/>
            <a:ext cx="4998537" cy="2800767"/>
          </a:xfrm>
          <a:prstGeom prst="rect">
            <a:avLst/>
          </a:prstGeom>
        </p:spPr>
        <p:txBody>
          <a:bodyPr wrap="square">
            <a:spAutoFit/>
          </a:bodyPr>
          <a:lstStyle/>
          <a:p>
            <a:pPr algn="just"/>
            <a:r>
              <a:rPr lang="en-US" sz="1600" dirty="0">
                <a:solidFill>
                  <a:srgbClr val="003399"/>
                </a:solidFill>
              </a:rPr>
              <a:t>The PAC took note of the presentation by D. </a:t>
            </a:r>
            <a:r>
              <a:rPr lang="en-US" sz="1600" dirty="0" err="1">
                <a:solidFill>
                  <a:srgbClr val="003399"/>
                </a:solidFill>
              </a:rPr>
              <a:t>Chudoba</a:t>
            </a:r>
            <a:r>
              <a:rPr lang="en-US" sz="1600" dirty="0">
                <a:solidFill>
                  <a:srgbClr val="003399"/>
                </a:solidFill>
              </a:rPr>
              <a:t> on the current state of inelastic neutron scattering instruments operating at IBR-2.</a:t>
            </a:r>
          </a:p>
          <a:p>
            <a:pPr algn="just"/>
            <a:endParaRPr lang="en-US" sz="1600" dirty="0">
              <a:solidFill>
                <a:srgbClr val="003399"/>
              </a:solidFill>
            </a:endParaRPr>
          </a:p>
          <a:p>
            <a:pPr algn="just"/>
            <a:r>
              <a:rPr lang="en-US" sz="1600" dirty="0">
                <a:solidFill>
                  <a:srgbClr val="003399"/>
                </a:solidFill>
              </a:rPr>
              <a:t>The PAC notes that the two spectrometers mentioned in the report are the only inelastic neutron scattering instruments available at JINR.</a:t>
            </a:r>
          </a:p>
          <a:p>
            <a:pPr algn="just"/>
            <a:endParaRPr lang="en-US" sz="1600" dirty="0">
              <a:solidFill>
                <a:srgbClr val="003399"/>
              </a:solidFill>
            </a:endParaRPr>
          </a:p>
          <a:p>
            <a:pPr algn="just"/>
            <a:r>
              <a:rPr lang="en-US" sz="1600" dirty="0">
                <a:solidFill>
                  <a:srgbClr val="003399"/>
                </a:solidFill>
              </a:rPr>
              <a:t>The PAC was informed about FLNP plans to open a new project to further develop these spectrometers for 2021–2023.</a:t>
            </a:r>
            <a:endParaRPr lang="ru-RU" sz="1600" dirty="0">
              <a:solidFill>
                <a:srgbClr val="003399"/>
              </a:solidFill>
            </a:endParaRPr>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94" y="3991090"/>
            <a:ext cx="3536016" cy="177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3168660" y="4806571"/>
            <a:ext cx="1410392" cy="738664"/>
          </a:xfrm>
          <a:prstGeom prst="rect">
            <a:avLst/>
          </a:prstGeom>
        </p:spPr>
        <p:txBody>
          <a:bodyPr wrap="square">
            <a:spAutoFit/>
          </a:bodyPr>
          <a:lstStyle/>
          <a:p>
            <a:r>
              <a:rPr lang="en-GB" sz="1400" b="1" dirty="0"/>
              <a:t>Inverse geometry INS instrument</a:t>
            </a:r>
            <a:endParaRPr lang="ru-RU" sz="1400" b="1" dirty="0"/>
          </a:p>
        </p:txBody>
      </p:sp>
      <p:sp>
        <p:nvSpPr>
          <p:cNvPr id="10" name="Прямоугольник 9">
            <a:extLst>
              <a:ext uri="{FF2B5EF4-FFF2-40B4-BE49-F238E27FC236}">
                <a16:creationId xmlns:a16="http://schemas.microsoft.com/office/drawing/2014/main" id="{F458EF56-5CFD-3C40-BD16-E65545A966EA}"/>
              </a:ext>
            </a:extLst>
          </p:cNvPr>
          <p:cNvSpPr/>
          <p:nvPr/>
        </p:nvSpPr>
        <p:spPr>
          <a:xfrm>
            <a:off x="5115187" y="4241804"/>
            <a:ext cx="7167033" cy="2308324"/>
          </a:xfrm>
          <a:prstGeom prst="rect">
            <a:avLst/>
          </a:prstGeom>
        </p:spPr>
        <p:txBody>
          <a:bodyPr wrap="square">
            <a:spAutoFit/>
          </a:bodyPr>
          <a:lstStyle/>
          <a:p>
            <a:r>
              <a:rPr lang="en-US" sz="1600" dirty="0">
                <a:solidFill>
                  <a:srgbClr val="C00000"/>
                </a:solidFill>
                <a:latin typeface="ArialMT"/>
                <a:ea typeface="Times New Roman" panose="02020603050405020304" pitchFamily="18" charset="0"/>
              </a:rPr>
              <a:t>The Scientific Council welcomed the results of discussion of the inelastic neutron scattering instruments at IBR-2 within the context of the current trends in neutron spectroscopy worldwide.</a:t>
            </a:r>
          </a:p>
          <a:p>
            <a:endParaRPr lang="en-US" sz="1600" dirty="0">
              <a:solidFill>
                <a:srgbClr val="C00000"/>
              </a:solidFill>
              <a:latin typeface="ArialMT"/>
              <a:ea typeface="Times New Roman" panose="02020603050405020304" pitchFamily="18" charset="0"/>
            </a:endParaRPr>
          </a:p>
          <a:p>
            <a:r>
              <a:rPr lang="en-US" sz="1600" dirty="0">
                <a:solidFill>
                  <a:srgbClr val="C00000"/>
                </a:solidFill>
                <a:latin typeface="ArialMT"/>
                <a:ea typeface="Times New Roman" panose="02020603050405020304" pitchFamily="18" charset="0"/>
              </a:rPr>
              <a:t>Considering that the two spectrometers reviewed by the PAC are the only inelastic neutron scattering instruments available at JINR, the Scientific Council supported the development of new inelastic neutron scattering instruments and FLNP’s intention to present a proposal for opening a new project to further develop the two existing instruments. </a:t>
            </a:r>
            <a:endParaRPr lang="ru-RU" sz="1600" dirty="0">
              <a:solidFill>
                <a:srgbClr val="C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570062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24738EF-01BE-2E4B-A563-323D66795C3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8" name="Rectangle 6">
            <a:extLst>
              <a:ext uri="{FF2B5EF4-FFF2-40B4-BE49-F238E27FC236}">
                <a16:creationId xmlns:a16="http://schemas.microsoft.com/office/drawing/2014/main" id="{5B0CB130-D052-9343-A7D2-FAFEFB24C836}"/>
              </a:ext>
            </a:extLst>
          </p:cNvPr>
          <p:cNvSpPr>
            <a:spLocks noChangeArrowheads="1"/>
          </p:cNvSpPr>
          <p:nvPr/>
        </p:nvSpPr>
        <p:spPr bwMode="auto">
          <a:xfrm>
            <a:off x="1432647" y="781732"/>
            <a:ext cx="9668741"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50000"/>
              </a:lnSpc>
              <a:spcBef>
                <a:spcPct val="0"/>
              </a:spcBef>
              <a:spcAft>
                <a:spcPct val="0"/>
              </a:spcAft>
              <a:buClrTx/>
              <a:buSzTx/>
              <a:buFontTx/>
              <a:buNone/>
              <a:tabLst/>
            </a:pPr>
            <a:r>
              <a:rPr kumimoji="0" lang="en-US" altLang="ru-RU" sz="3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FLNP   SEMINAR</a:t>
            </a:r>
            <a:endParaRPr kumimoji="0" lang="en-US" altLang="ru-RU" sz="1200" b="0" i="0" u="none" strike="noStrike" cap="none" normalizeH="0" baseline="0" dirty="0">
              <a:ln>
                <a:noFill/>
              </a:ln>
              <a:solidFill>
                <a:schemeClr val="tx1"/>
              </a:solidFill>
              <a:effectLst/>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en-US" altLang="ru-RU"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dedicated to the 75th anniversary of Professor </a:t>
            </a:r>
            <a:endParaRPr kumimoji="0" lang="en-US" altLang="ru-RU" sz="1200" b="0" i="0" u="none" strike="noStrike" cap="none" normalizeH="0" baseline="0" dirty="0">
              <a:ln>
                <a:noFill/>
              </a:ln>
              <a:solidFill>
                <a:schemeClr val="tx1"/>
              </a:solidFill>
              <a:effectLst/>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en-US" altLang="ru-RU" sz="2800" b="1"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 M. </a:t>
            </a:r>
            <a:r>
              <a:rPr kumimoji="0" lang="en-US" altLang="ru-RU" sz="2800" b="1" i="1"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Balagurov</a:t>
            </a:r>
            <a:endParaRPr kumimoji="0" lang="en-US" altLang="ru-RU" sz="1200" b="0" i="0" u="none" strike="noStrike" cap="none" normalizeH="0" baseline="0" dirty="0">
              <a:ln>
                <a:noFill/>
              </a:ln>
              <a:solidFill>
                <a:schemeClr val="tx1"/>
              </a:solidFill>
              <a:effectLst/>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en-US" altLang="ru-RU" sz="24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22 January 2020 (Wednesday), 15</a:t>
            </a:r>
            <a:r>
              <a:rPr kumimoji="0" lang="en-US" altLang="ru-RU" sz="2400" b="1" i="0" u="none" strike="noStrike" cap="none" normalizeH="0" baseline="30000" dirty="0">
                <a:ln>
                  <a:noFill/>
                </a:ln>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00</a:t>
            </a:r>
            <a:endParaRPr kumimoji="0" lang="en-US" altLang="ru-RU" sz="1200" b="0" i="0" u="none" strike="noStrike" cap="none" normalizeH="0" baseline="0" dirty="0">
              <a:ln>
                <a:noFill/>
              </a:ln>
              <a:solidFill>
                <a:schemeClr val="tx1"/>
              </a:solidFill>
              <a:effectLst/>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en-US" altLang="ru-RU"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FLNP Conference Hall (3</a:t>
            </a:r>
            <a:r>
              <a:rPr kumimoji="0" lang="en-US" altLang="ru-RU" sz="2400" b="1" i="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rd</a:t>
            </a:r>
            <a:r>
              <a:rPr kumimoji="0" lang="en-US" altLang="ru-RU"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 floor)</a:t>
            </a:r>
            <a:endParaRPr kumimoji="0" lang="en-US" altLang="ru-RU" sz="12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ru-RU" sz="20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ru-RU" sz="2000" b="1" i="1" dirty="0">
              <a:latin typeface="Times New Roman" panose="02020603050405020304" pitchFamily="18" charset="0"/>
              <a:ea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ru-RU" sz="24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Programme of the Seminar:</a:t>
            </a:r>
            <a:endParaRPr kumimoji="0" lang="en-US" altLang="ru-RU" sz="2400" b="0" i="0" u="none" strike="noStrike" cap="none" normalizeH="0" baseline="0" dirty="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ru-RU"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1. V.N. </a:t>
            </a:r>
            <a:r>
              <a:rPr kumimoji="0" lang="en-US" altLang="ru-RU"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Shvetsov</a:t>
            </a:r>
            <a:r>
              <a:rPr kumimoji="0" lang="en-US" altLang="ru-RU"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 Opening speech.</a:t>
            </a:r>
            <a:endParaRPr kumimoji="0" lang="en-US" altLang="ru-RU" sz="1100" b="0" i="0" u="none" strike="noStrike" cap="none" normalizeH="0" baseline="0" dirty="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ru-RU"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2. V.L. </a:t>
            </a:r>
            <a:r>
              <a:rPr kumimoji="0" lang="en-US" altLang="ru-RU"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Aksenov</a:t>
            </a:r>
            <a:r>
              <a:rPr kumimoji="0" lang="en-US" altLang="ru-RU"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 On the history of neutron Fourier diffractometry.</a:t>
            </a:r>
            <a:endParaRPr kumimoji="0" lang="en-US" altLang="ru-RU" sz="1100" b="0" i="0" u="none" strike="noStrike" cap="none" normalizeH="0" baseline="0" dirty="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ru-RU"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3. G.D. </a:t>
            </a:r>
            <a:r>
              <a:rPr kumimoji="0" lang="en-US" altLang="ru-RU"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Bokuchava</a:t>
            </a:r>
            <a:r>
              <a:rPr kumimoji="0" lang="en-US" altLang="ru-RU"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 Neutron Fourier diffractometry: current status and prospects.</a:t>
            </a:r>
            <a:endParaRPr kumimoji="0" lang="en-US" altLang="ru-RU" sz="2800" b="0" i="0" u="none" strike="noStrike" cap="none" normalizeH="0" baseline="0" dirty="0">
              <a:ln>
                <a:noFill/>
              </a:ln>
              <a:solidFill>
                <a:schemeClr val="tx1"/>
              </a:solidFill>
              <a:effectLst/>
              <a:latin typeface="Arial" panose="020B0604020202020204" pitchFamily="34" charset="0"/>
            </a:endParaRPr>
          </a:p>
        </p:txBody>
      </p:sp>
      <p:sp>
        <p:nvSpPr>
          <p:cNvPr id="9" name="Прямоугольник 8">
            <a:extLst>
              <a:ext uri="{FF2B5EF4-FFF2-40B4-BE49-F238E27FC236}">
                <a16:creationId xmlns:a16="http://schemas.microsoft.com/office/drawing/2014/main" id="{13F13DF1-D1E1-6347-B0F6-A25D6035DF07}"/>
              </a:ext>
            </a:extLst>
          </p:cNvPr>
          <p:cNvSpPr/>
          <p:nvPr/>
        </p:nvSpPr>
        <p:spPr>
          <a:xfrm>
            <a:off x="190634" y="147166"/>
            <a:ext cx="2605200" cy="523220"/>
          </a:xfrm>
          <a:prstGeom prst="rect">
            <a:avLst/>
          </a:prstGeom>
        </p:spPr>
        <p:txBody>
          <a:bodyPr wrap="none">
            <a:spAutoFit/>
          </a:bodyPr>
          <a:lstStyle/>
          <a:p>
            <a:r>
              <a:rPr lang="en-US" altLang="ru-RU" sz="2800" i="1" dirty="0">
                <a:solidFill>
                  <a:schemeClr val="bg1"/>
                </a:solidFill>
                <a:latin typeface="+mj-lt"/>
                <a:ea typeface="Times New Roman" panose="02020603050405020304" pitchFamily="18" charset="0"/>
              </a:rPr>
              <a:t>Announcement</a:t>
            </a:r>
            <a:endParaRPr lang="ru-RU" sz="2800" i="1" dirty="0">
              <a:solidFill>
                <a:schemeClr val="bg1"/>
              </a:solidFill>
              <a:latin typeface="+mj-lt"/>
            </a:endParaRPr>
          </a:p>
        </p:txBody>
      </p:sp>
    </p:spTree>
    <p:extLst>
      <p:ext uri="{BB962C8B-B14F-4D97-AF65-F5344CB8AC3E}">
        <p14:creationId xmlns:p14="http://schemas.microsoft.com/office/powerpoint/2010/main" val="255402047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219807" y="2939534"/>
            <a:ext cx="5404043" cy="553998"/>
          </a:xfrm>
          <a:prstGeom prst="rect">
            <a:avLst/>
          </a:prstGeom>
        </p:spPr>
        <p:txBody>
          <a:bodyPr wrap="none">
            <a:spAutoFit/>
          </a:bodyPr>
          <a:lstStyle/>
          <a:p>
            <a:pPr algn="ctr" eaLnBrk="1" hangingPunct="1"/>
            <a:r>
              <a:rPr lang="en-GB" altLang="hu-HU" sz="3000" b="1" dirty="0">
                <a:solidFill>
                  <a:srgbClr val="003399"/>
                </a:solidFill>
                <a:effectLst>
                  <a:outerShdw blurRad="38100" dist="38100" dir="2700000" algn="tl">
                    <a:srgbClr val="000000">
                      <a:alpha val="43137"/>
                    </a:srgbClr>
                  </a:outerShdw>
                </a:effectLst>
              </a:rPr>
              <a:t>Thank you for your attention</a:t>
            </a:r>
          </a:p>
        </p:txBody>
      </p:sp>
    </p:spTree>
    <p:extLst>
      <p:ext uri="{BB962C8B-B14F-4D97-AF65-F5344CB8AC3E}">
        <p14:creationId xmlns:p14="http://schemas.microsoft.com/office/powerpoint/2010/main" val="136582179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5036456"/>
            <a:ext cx="12192000" cy="1821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58" r="7062"/>
          <a:stretch/>
        </p:blipFill>
        <p:spPr bwMode="auto">
          <a:xfrm rot="5400000">
            <a:off x="762347" y="1576166"/>
            <a:ext cx="5657626" cy="4339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6661"/>
          <a:stretch/>
        </p:blipFill>
        <p:spPr bwMode="auto">
          <a:xfrm rot="5400000">
            <a:off x="5475829" y="1653587"/>
            <a:ext cx="5735012" cy="4339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p:cNvSpPr txBox="1">
            <a:spLocks noChangeArrowheads="1"/>
          </p:cNvSpPr>
          <p:nvPr/>
        </p:nvSpPr>
        <p:spPr>
          <a:xfrm>
            <a:off x="1616076" y="61913"/>
            <a:ext cx="8950325" cy="86995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defRPr/>
            </a:pPr>
            <a:r>
              <a:rPr lang="en-GB" sz="3200" dirty="0">
                <a:solidFill>
                  <a:srgbClr val="FFFF00"/>
                </a:solidFill>
                <a:effectLst>
                  <a:outerShdw blurRad="38100" dist="38100" dir="2700000" algn="tl">
                    <a:srgbClr val="C0C0C0"/>
                  </a:outerShdw>
                </a:effectLst>
              </a:rPr>
              <a:t>Agenda of the previous PAC meeting</a:t>
            </a:r>
          </a:p>
        </p:txBody>
      </p:sp>
      <p:sp>
        <p:nvSpPr>
          <p:cNvPr id="2" name="Прямоугольник 1"/>
          <p:cNvSpPr/>
          <p:nvPr/>
        </p:nvSpPr>
        <p:spPr>
          <a:xfrm>
            <a:off x="1616076" y="931863"/>
            <a:ext cx="8950325" cy="5834697"/>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cxnSp>
        <p:nvCxnSpPr>
          <p:cNvPr id="4" name="Прямая соединительная линия 3"/>
          <p:cNvCxnSpPr>
            <a:stCxn id="2" idx="0"/>
            <a:endCxn id="2" idx="2"/>
          </p:cNvCxnSpPr>
          <p:nvPr/>
        </p:nvCxnSpPr>
        <p:spPr>
          <a:xfrm>
            <a:off x="6091238" y="931863"/>
            <a:ext cx="0" cy="5834697"/>
          </a:xfrm>
          <a:prstGeom prst="lin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9" name="Прямоугольник 8"/>
          <p:cNvSpPr/>
          <p:nvPr/>
        </p:nvSpPr>
        <p:spPr>
          <a:xfrm>
            <a:off x="684666" y="1489097"/>
            <a:ext cx="10900227" cy="4668970"/>
          </a:xfrm>
          <a:prstGeom prst="rect">
            <a:avLst/>
          </a:prstGeom>
          <a:solidFill>
            <a:srgbClr val="FFFF00"/>
          </a:solidFill>
          <a:ln w="47625">
            <a:solidFill>
              <a:srgbClr val="FF9900"/>
            </a:solidFill>
          </a:ln>
        </p:spPr>
        <p:txBody>
          <a:bodyPr wrap="square">
            <a:spAutoFit/>
          </a:bodyPr>
          <a:lstStyle/>
          <a:p>
            <a:pPr algn="ctr">
              <a:lnSpc>
                <a:spcPct val="130000"/>
              </a:lnSpc>
              <a:spcAft>
                <a:spcPts val="1200"/>
              </a:spcAft>
              <a:defRPr/>
            </a:pPr>
            <a:r>
              <a:rPr lang="en-GB" sz="2200" b="1" dirty="0">
                <a:solidFill>
                  <a:srgbClr val="0000FF"/>
                </a:solidFill>
              </a:rPr>
              <a:t>Highlights of the previous PAC meeting: </a:t>
            </a:r>
          </a:p>
          <a:p>
            <a:pPr marL="723900" indent="-342900">
              <a:lnSpc>
                <a:spcPct val="130000"/>
              </a:lnSpc>
              <a:spcAft>
                <a:spcPts val="1200"/>
              </a:spcAft>
              <a:buFont typeface="Wingdings" pitchFamily="2" charset="2"/>
              <a:buChar char="ü"/>
              <a:defRPr/>
            </a:pPr>
            <a:r>
              <a:rPr lang="en-US" sz="2200" b="1" dirty="0">
                <a:solidFill>
                  <a:srgbClr val="0000FF"/>
                </a:solidFill>
              </a:rPr>
              <a:t>Reports and proposals on projects and themes approved for completion in 2019, and proposals on new themes and projects</a:t>
            </a:r>
          </a:p>
          <a:p>
            <a:pPr marL="723900" indent="-342900">
              <a:lnSpc>
                <a:spcPct val="130000"/>
              </a:lnSpc>
              <a:spcAft>
                <a:spcPts val="1200"/>
              </a:spcAft>
              <a:buFont typeface="Wingdings" pitchFamily="2" charset="2"/>
              <a:buChar char="ü"/>
              <a:defRPr/>
            </a:pPr>
            <a:r>
              <a:rPr lang="en-US" sz="2200" b="1" dirty="0">
                <a:solidFill>
                  <a:srgbClr val="0000FF"/>
                </a:solidFill>
              </a:rPr>
              <a:t>Development of the Conceptual Design of a New Advanced Neutron Source at JINR</a:t>
            </a:r>
          </a:p>
          <a:p>
            <a:pPr marL="723900" indent="-342900">
              <a:lnSpc>
                <a:spcPct val="130000"/>
              </a:lnSpc>
              <a:spcAft>
                <a:spcPts val="1200"/>
              </a:spcAft>
              <a:buFont typeface="Wingdings" pitchFamily="2" charset="2"/>
              <a:buChar char="ü"/>
              <a:defRPr/>
            </a:pPr>
            <a:r>
              <a:rPr lang="en-US" sz="2200" b="1" dirty="0">
                <a:solidFill>
                  <a:srgbClr val="0000FF"/>
                </a:solidFill>
              </a:rPr>
              <a:t>Development of the SOLCRYS Structural Research Laboratory at the SOLARIS National Synchrotron Radiation Centre</a:t>
            </a:r>
          </a:p>
          <a:p>
            <a:pPr marL="723900" indent="-342900">
              <a:lnSpc>
                <a:spcPct val="130000"/>
              </a:lnSpc>
              <a:spcAft>
                <a:spcPts val="1200"/>
              </a:spcAft>
              <a:buFont typeface="Wingdings" pitchFamily="2" charset="2"/>
              <a:buChar char="ü"/>
              <a:defRPr/>
            </a:pPr>
            <a:r>
              <a:rPr lang="en-US" sz="2200" b="1" dirty="0">
                <a:solidFill>
                  <a:srgbClr val="0000FF"/>
                </a:solidFill>
              </a:rPr>
              <a:t>Inelastic neutron scattering at IBR-2 reactor: Current state and further prospects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673104" y="38100"/>
            <a:ext cx="10725150" cy="629981"/>
          </a:xfrm>
          <a:prstGeom prst="rect">
            <a:avLst/>
          </a:prstGeom>
        </p:spPr>
        <p:txBody>
          <a:bodyPr wrap="square">
            <a:spAutoFit/>
          </a:bodyPr>
          <a:lstStyle/>
          <a:p>
            <a:pPr marL="381000" algn="ctr">
              <a:lnSpc>
                <a:spcPct val="130000"/>
              </a:lnSpc>
              <a:spcAft>
                <a:spcPts val="1200"/>
              </a:spcAft>
              <a:defRPr/>
            </a:pPr>
            <a:r>
              <a:rPr lang="en-US" sz="3000" b="1" dirty="0">
                <a:solidFill>
                  <a:schemeClr val="bg1"/>
                </a:solidFill>
              </a:rPr>
              <a:t>Reports and proposals on themes and projects</a:t>
            </a:r>
          </a:p>
        </p:txBody>
      </p:sp>
      <p:sp>
        <p:nvSpPr>
          <p:cNvPr id="4" name="Прямоугольник 3"/>
          <p:cNvSpPr/>
          <p:nvPr/>
        </p:nvSpPr>
        <p:spPr>
          <a:xfrm>
            <a:off x="391886" y="1036935"/>
            <a:ext cx="11350171" cy="1015663"/>
          </a:xfrm>
          <a:prstGeom prst="rect">
            <a:avLst/>
          </a:prstGeom>
        </p:spPr>
        <p:txBody>
          <a:bodyPr wrap="square">
            <a:spAutoFit/>
          </a:bodyPr>
          <a:lstStyle/>
          <a:p>
            <a:pPr algn="ctr"/>
            <a:r>
              <a:rPr lang="en-US" sz="2000" dirty="0">
                <a:solidFill>
                  <a:srgbClr val="003399"/>
                </a:solidFill>
              </a:rPr>
              <a:t>Report on the theme “Development of the IBR-2 Facility with a Complex of Cryogenic Neutron Moderators” and justification for its extension for 2020-2022 </a:t>
            </a:r>
          </a:p>
          <a:p>
            <a:pPr algn="ctr"/>
            <a:r>
              <a:rPr lang="en-GB" sz="2000" i="1" dirty="0">
                <a:solidFill>
                  <a:srgbClr val="003399"/>
                </a:solidFill>
              </a:rPr>
              <a:t>A. </a:t>
            </a:r>
            <a:r>
              <a:rPr lang="en-GB" sz="2000" i="1" dirty="0" err="1">
                <a:solidFill>
                  <a:srgbClr val="003399"/>
                </a:solidFill>
              </a:rPr>
              <a:t>Vinogradov</a:t>
            </a:r>
            <a:endParaRPr lang="ru-RU" sz="2000" i="1" dirty="0">
              <a:solidFill>
                <a:srgbClr val="003399"/>
              </a:solidFill>
            </a:endParaRPr>
          </a:p>
        </p:txBody>
      </p:sp>
      <p:sp>
        <p:nvSpPr>
          <p:cNvPr id="16" name="Rectangle 11"/>
          <p:cNvSpPr>
            <a:spLocks noChangeArrowheads="1"/>
          </p:cNvSpPr>
          <p:nvPr/>
        </p:nvSpPr>
        <p:spPr bwMode="auto">
          <a:xfrm>
            <a:off x="121731" y="2257844"/>
            <a:ext cx="3004458" cy="954107"/>
          </a:xfrm>
          <a:prstGeom prst="rect">
            <a:avLst/>
          </a:prstGeom>
          <a:noFill/>
          <a:ln w="9525">
            <a:noFill/>
            <a:miter lim="800000"/>
            <a:headEnd/>
            <a:tailEnd/>
          </a:ln>
          <a:effectLst/>
        </p:spPr>
        <p:txBody>
          <a:bodyPr wrap="square">
            <a:spAutoFit/>
          </a:bodyPr>
          <a:lstStyle/>
          <a:p>
            <a:pPr>
              <a:buClr>
                <a:schemeClr val="folHlink"/>
              </a:buClr>
              <a:buFont typeface="Wingdings" pitchFamily="2" charset="2"/>
              <a:buNone/>
              <a:defRPr/>
            </a:pPr>
            <a:r>
              <a:rPr lang="en-US" sz="1400" b="1" dirty="0">
                <a:solidFill>
                  <a:srgbClr val="003399"/>
                </a:solidFill>
              </a:rPr>
              <a:t>1. Detailed statistics on reactor power and current status of IBR-2 beams at </a:t>
            </a:r>
            <a:r>
              <a:rPr lang="ru-RU" sz="1400" b="1" dirty="0">
                <a:solidFill>
                  <a:srgbClr val="003399"/>
                </a:solidFill>
              </a:rPr>
              <a:t>http://flnp.jinr.ru/ibr2</a:t>
            </a:r>
            <a:endParaRPr lang="en-US" sz="1400" b="1" dirty="0">
              <a:solidFill>
                <a:srgbClr val="003399"/>
              </a:solidFill>
            </a:endParaRPr>
          </a:p>
          <a:p>
            <a:pPr>
              <a:buClr>
                <a:schemeClr val="folHlink"/>
              </a:buClr>
              <a:buFont typeface="Wingdings" pitchFamily="2" charset="2"/>
              <a:buNone/>
              <a:defRPr/>
            </a:pPr>
            <a:r>
              <a:rPr lang="en-US" sz="1400" b="1" dirty="0">
                <a:solidFill>
                  <a:srgbClr val="003399"/>
                </a:solidFill>
              </a:rPr>
              <a:t>/</a:t>
            </a:r>
            <a:r>
              <a:rPr lang="ru-RU" sz="1400" b="1" dirty="0">
                <a:solidFill>
                  <a:srgbClr val="003399"/>
                </a:solidFill>
              </a:rPr>
              <a:t>current.html</a:t>
            </a:r>
            <a:endParaRPr lang="en-US" sz="1400" b="1" dirty="0">
              <a:solidFill>
                <a:srgbClr val="003399"/>
              </a:solidFill>
            </a:endParaRPr>
          </a:p>
        </p:txBody>
      </p:sp>
      <p:grpSp>
        <p:nvGrpSpPr>
          <p:cNvPr id="17" name="Группа 5"/>
          <p:cNvGrpSpPr>
            <a:grpSpLocks/>
          </p:cNvGrpSpPr>
          <p:nvPr/>
        </p:nvGrpSpPr>
        <p:grpSpPr bwMode="auto">
          <a:xfrm>
            <a:off x="3126189" y="2299408"/>
            <a:ext cx="3197366" cy="2785485"/>
            <a:chOff x="1547813" y="1268413"/>
            <a:chExt cx="5688012" cy="4410075"/>
          </a:xfrm>
        </p:grpSpPr>
        <p:pic>
          <p:nvPicPr>
            <p:cNvPr id="18" name="Picture 3" descr="IBR-2 pulse October 20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813" y="1268413"/>
              <a:ext cx="5688012"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Line 4"/>
            <p:cNvSpPr>
              <a:spLocks noChangeShapeType="1"/>
            </p:cNvSpPr>
            <p:nvPr/>
          </p:nvSpPr>
          <p:spPr bwMode="auto">
            <a:xfrm>
              <a:off x="3276600" y="3933825"/>
              <a:ext cx="719138"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ru-RU">
                <a:solidFill>
                  <a:srgbClr val="FF0000"/>
                </a:solidFill>
              </a:endParaRPr>
            </a:p>
          </p:txBody>
        </p:sp>
        <p:sp>
          <p:nvSpPr>
            <p:cNvPr id="20" name="Line 5"/>
            <p:cNvSpPr>
              <a:spLocks noChangeShapeType="1"/>
            </p:cNvSpPr>
            <p:nvPr/>
          </p:nvSpPr>
          <p:spPr bwMode="auto">
            <a:xfrm flipH="1">
              <a:off x="4859338" y="3933825"/>
              <a:ext cx="86360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ru-RU">
                <a:solidFill>
                  <a:srgbClr val="FF0000"/>
                </a:solidFill>
              </a:endParaRPr>
            </a:p>
          </p:txBody>
        </p:sp>
        <p:sp>
          <p:nvSpPr>
            <p:cNvPr id="21" name="Text Box 6"/>
            <p:cNvSpPr txBox="1">
              <a:spLocks noChangeArrowheads="1"/>
            </p:cNvSpPr>
            <p:nvPr/>
          </p:nvSpPr>
          <p:spPr bwMode="auto">
            <a:xfrm>
              <a:off x="4816932" y="3481520"/>
              <a:ext cx="1094667" cy="392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r>
                <a:rPr lang="ru-RU" altLang="ru-RU" sz="1200" dirty="0">
                  <a:solidFill>
                    <a:srgbClr val="FF0000"/>
                  </a:solidFill>
                </a:rPr>
                <a:t>200 </a:t>
              </a:r>
              <a:r>
                <a:rPr lang="el-GR" altLang="ru-RU" sz="1200" dirty="0">
                  <a:solidFill>
                    <a:srgbClr val="FF0000"/>
                  </a:solidFill>
                </a:rPr>
                <a:t>μ</a:t>
              </a:r>
              <a:r>
                <a:rPr lang="en-US" altLang="ru-RU" sz="1200" dirty="0">
                  <a:solidFill>
                    <a:srgbClr val="FF0000"/>
                  </a:solidFill>
                </a:rPr>
                <a:t>s</a:t>
              </a:r>
              <a:endParaRPr lang="el-GR" altLang="ru-RU" sz="1200" dirty="0">
                <a:solidFill>
                  <a:srgbClr val="FF0000"/>
                </a:solidFill>
              </a:endParaRPr>
            </a:p>
          </p:txBody>
        </p:sp>
        <p:sp>
          <p:nvSpPr>
            <p:cNvPr id="22" name="Text Box 8"/>
            <p:cNvSpPr txBox="1">
              <a:spLocks noChangeArrowheads="1"/>
            </p:cNvSpPr>
            <p:nvPr/>
          </p:nvSpPr>
          <p:spPr bwMode="auto">
            <a:xfrm>
              <a:off x="2269788" y="2947161"/>
              <a:ext cx="1493579" cy="46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ru-RU" sz="1200" b="1"/>
                <a:t>Average power</a:t>
              </a:r>
              <a:r>
                <a:rPr lang="ru-RU" altLang="ru-RU" sz="1200" b="1"/>
                <a:t> </a:t>
              </a:r>
            </a:p>
            <a:p>
              <a:pPr algn="ctr" eaLnBrk="1" hangingPunct="1"/>
              <a:r>
                <a:rPr lang="ru-RU" altLang="ru-RU" sz="1200" b="1"/>
                <a:t>2 </a:t>
              </a:r>
              <a:r>
                <a:rPr lang="en-US" altLang="ru-RU" sz="1200" b="1"/>
                <a:t>MW</a:t>
              </a:r>
              <a:endParaRPr lang="ru-RU" altLang="ru-RU" sz="1200" b="1"/>
            </a:p>
          </p:txBody>
        </p:sp>
        <p:sp>
          <p:nvSpPr>
            <p:cNvPr id="23" name="Text Box 9"/>
            <p:cNvSpPr txBox="1">
              <a:spLocks noChangeArrowheads="1"/>
            </p:cNvSpPr>
            <p:nvPr/>
          </p:nvSpPr>
          <p:spPr bwMode="auto">
            <a:xfrm>
              <a:off x="5413536" y="2924111"/>
              <a:ext cx="1221433" cy="46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ru-RU" sz="1200" b="1" dirty="0"/>
                <a:t>Peak power</a:t>
              </a:r>
              <a:r>
                <a:rPr lang="ru-RU" altLang="ru-RU" sz="1200" b="1" dirty="0"/>
                <a:t> </a:t>
              </a:r>
            </a:p>
            <a:p>
              <a:pPr algn="ctr" eaLnBrk="1" hangingPunct="1"/>
              <a:r>
                <a:rPr lang="ru-RU" altLang="ru-RU" sz="1200" b="1" dirty="0"/>
                <a:t>1850</a:t>
              </a:r>
              <a:r>
                <a:rPr lang="en-US" altLang="ru-RU" sz="1200" b="1" dirty="0"/>
                <a:t> MW</a:t>
              </a:r>
              <a:endParaRPr lang="ru-RU" altLang="ru-RU" sz="1200" b="1" dirty="0"/>
            </a:p>
          </p:txBody>
        </p:sp>
      </p:grpSp>
      <p:sp>
        <p:nvSpPr>
          <p:cNvPr id="6" name="Прямоугольник 5"/>
          <p:cNvSpPr/>
          <p:nvPr/>
        </p:nvSpPr>
        <p:spPr>
          <a:xfrm>
            <a:off x="6808852" y="2245850"/>
            <a:ext cx="3691169" cy="523220"/>
          </a:xfrm>
          <a:prstGeom prst="rect">
            <a:avLst/>
          </a:prstGeom>
        </p:spPr>
        <p:txBody>
          <a:bodyPr wrap="square">
            <a:spAutoFit/>
          </a:bodyPr>
          <a:lstStyle/>
          <a:p>
            <a:pPr algn="just" eaLnBrk="1" hangingPunct="1">
              <a:tabLst>
                <a:tab pos="1371600" algn="l"/>
              </a:tabLst>
              <a:defRPr/>
            </a:pPr>
            <a:r>
              <a:rPr lang="en-US" sz="1400" b="1" dirty="0">
                <a:solidFill>
                  <a:srgbClr val="003399"/>
                </a:solidFill>
                <a:latin typeface="Arial" charset="0"/>
                <a:ea typeface="ＭＳ Ｐゴシック" pitchFamily="34" charset="-128"/>
              </a:rPr>
              <a:t>2. Provision of physics research program on extracted neutron beams</a:t>
            </a:r>
            <a:endParaRPr lang="ru-RU" sz="1400" b="1" dirty="0">
              <a:solidFill>
                <a:srgbClr val="003399"/>
              </a:solidFill>
              <a:latin typeface="Arial" charset="0"/>
            </a:endParaRPr>
          </a:p>
        </p:txBody>
      </p:sp>
      <p:graphicFrame>
        <p:nvGraphicFramePr>
          <p:cNvPr id="24" name="Group 30"/>
          <p:cNvGraphicFramePr>
            <a:graphicFrameLocks noGrp="1"/>
          </p:cNvGraphicFramePr>
          <p:nvPr>
            <p:extLst>
              <p:ext uri="{D42A27DB-BD31-4B8C-83A1-F6EECF244321}">
                <p14:modId xmlns:p14="http://schemas.microsoft.com/office/powerpoint/2010/main" val="2928993863"/>
              </p:ext>
            </p:extLst>
          </p:nvPr>
        </p:nvGraphicFramePr>
        <p:xfrm>
          <a:off x="6793940" y="2837561"/>
          <a:ext cx="5049718" cy="1632672"/>
        </p:xfrm>
        <a:graphic>
          <a:graphicData uri="http://schemas.openxmlformats.org/drawingml/2006/table">
            <a:tbl>
              <a:tblPr>
                <a:tableStyleId>{3C2FFA5D-87B4-456A-9821-1D502468CF0F}</a:tableStyleId>
              </a:tblPr>
              <a:tblGrid>
                <a:gridCol w="698494">
                  <a:extLst>
                    <a:ext uri="{9D8B030D-6E8A-4147-A177-3AD203B41FA5}">
                      <a16:colId xmlns:a16="http://schemas.microsoft.com/office/drawing/2014/main" val="20000"/>
                    </a:ext>
                  </a:extLst>
                </a:gridCol>
                <a:gridCol w="3017285">
                  <a:extLst>
                    <a:ext uri="{9D8B030D-6E8A-4147-A177-3AD203B41FA5}">
                      <a16:colId xmlns:a16="http://schemas.microsoft.com/office/drawing/2014/main" val="20001"/>
                    </a:ext>
                  </a:extLst>
                </a:gridCol>
                <a:gridCol w="1333939">
                  <a:extLst>
                    <a:ext uri="{9D8B030D-6E8A-4147-A177-3AD203B41FA5}">
                      <a16:colId xmlns:a16="http://schemas.microsoft.com/office/drawing/2014/main" val="20002"/>
                    </a:ext>
                  </a:extLst>
                </a:gridCol>
              </a:tblGrid>
              <a:tr h="78493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400" b="0" i="0" u="none" strike="noStrike" cap="none" normalizeH="0" baseline="0" dirty="0">
                        <a:ln>
                          <a:noFill/>
                        </a:ln>
                        <a:solidFill>
                          <a:srgbClr val="003399"/>
                        </a:solidFill>
                        <a:effectLst/>
                        <a:latin typeface="Arial" pitchFamily="34" charset="0"/>
                        <a:ea typeface="Calibri" pitchFamily="34" charset="0"/>
                        <a:cs typeface="Times New Roman" pitchFamily="18" charset="0"/>
                      </a:endParaRPr>
                    </a:p>
                  </a:txBody>
                  <a:tcPr marL="68537" marR="68537"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u="none" strike="noStrike" cap="none" normalizeH="0" baseline="0" dirty="0">
                          <a:ln>
                            <a:noFill/>
                          </a:ln>
                          <a:effectLst/>
                        </a:rPr>
                        <a:t>Operation for physics experiments</a:t>
                      </a:r>
                      <a:r>
                        <a:rPr kumimoji="0" lang="ru-RU" sz="1400" u="none" strike="noStrike" cap="none" normalizeH="0" baseline="0" dirty="0">
                          <a:ln>
                            <a:noFill/>
                          </a:ln>
                          <a:effectLst/>
                        </a:rPr>
                        <a:t>, </a:t>
                      </a:r>
                      <a:r>
                        <a:rPr kumimoji="0" lang="en-US" sz="1400" u="none" strike="noStrike" cap="none" normalizeH="0" baseline="0" dirty="0">
                          <a:ln>
                            <a:noFill/>
                          </a:ln>
                          <a:effectLst/>
                        </a:rPr>
                        <a:t>hr. </a:t>
                      </a:r>
                      <a:r>
                        <a:rPr kumimoji="0" lang="ru-RU" sz="1400" u="none" strike="noStrike" cap="none" normalizeH="0" baseline="0" dirty="0">
                          <a:ln>
                            <a:noFill/>
                          </a:ln>
                          <a:effectLst/>
                        </a:rPr>
                        <a:t>(</a:t>
                      </a:r>
                      <a:r>
                        <a:rPr kumimoji="0" lang="en-US" sz="1400" u="none" strike="noStrike" cap="none" normalizeH="0" baseline="0" dirty="0">
                          <a:ln>
                            <a:noFill/>
                          </a:ln>
                          <a:effectLst/>
                        </a:rPr>
                        <a:t>plan -</a:t>
                      </a:r>
                      <a:r>
                        <a:rPr kumimoji="0" lang="ru-RU" sz="1400" u="none" strike="noStrike" cap="none" normalizeH="0" baseline="0" dirty="0">
                          <a:ln>
                            <a:noFill/>
                          </a:ln>
                          <a:effectLst/>
                        </a:rPr>
                        <a:t> 2500 </a:t>
                      </a:r>
                      <a:r>
                        <a:rPr kumimoji="0" lang="en-US" sz="1400" u="none" strike="noStrike" cap="none" normalizeH="0" baseline="0" dirty="0">
                          <a:ln>
                            <a:noFill/>
                          </a:ln>
                          <a:effectLst/>
                        </a:rPr>
                        <a:t>hr. per year</a:t>
                      </a:r>
                      <a:r>
                        <a:rPr kumimoji="0" lang="ru-RU" sz="1400" u="none" strike="noStrike" cap="none" normalizeH="0" baseline="0" dirty="0">
                          <a:ln>
                            <a:noFill/>
                          </a:ln>
                          <a:effectLst/>
                        </a:rPr>
                        <a:t>)</a:t>
                      </a:r>
                      <a:endParaRPr kumimoji="0" lang="ru-RU" sz="1400" b="0" i="0" u="none" strike="noStrike" cap="none" normalizeH="0" baseline="0" dirty="0">
                        <a:ln>
                          <a:noFill/>
                        </a:ln>
                        <a:solidFill>
                          <a:srgbClr val="003399"/>
                        </a:solidFill>
                        <a:effectLst/>
                        <a:latin typeface="Calibri" pitchFamily="34" charset="0"/>
                        <a:ea typeface="Calibri" pitchFamily="34" charset="0"/>
                        <a:cs typeface="Times New Roman" pitchFamily="18" charset="0"/>
                      </a:endParaRPr>
                    </a:p>
                  </a:txBody>
                  <a:tcPr marL="68537" marR="68537"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u="none" strike="noStrike" cap="none" normalizeH="0" baseline="0">
                          <a:ln>
                            <a:noFill/>
                          </a:ln>
                          <a:effectLst/>
                        </a:rPr>
                        <a:t>Number of shutdowns</a:t>
                      </a:r>
                      <a:endParaRPr kumimoji="0" lang="ru-RU" sz="1400" b="0" i="0" u="none" strike="noStrike" cap="none" normalizeH="0" baseline="0">
                        <a:ln>
                          <a:noFill/>
                        </a:ln>
                        <a:solidFill>
                          <a:srgbClr val="003399"/>
                        </a:solidFill>
                        <a:effectLst/>
                        <a:latin typeface="Arial" pitchFamily="34" charset="0"/>
                        <a:ea typeface="Calibri" pitchFamily="34" charset="0"/>
                        <a:cs typeface="Times New Roman" pitchFamily="18" charset="0"/>
                      </a:endParaRPr>
                    </a:p>
                  </a:txBody>
                  <a:tcPr marL="68537" marR="68537" marT="0" marB="0" anchor="ctr" horzOverflow="overflow"/>
                </a:tc>
                <a:extLst>
                  <a:ext uri="{0D108BD9-81ED-4DB2-BD59-A6C34878D82A}">
                    <a16:rowId xmlns:a16="http://schemas.microsoft.com/office/drawing/2014/main" val="10000"/>
                  </a:ext>
                </a:extLst>
              </a:tr>
              <a:tr h="282579">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u="none" strike="noStrike" cap="none" normalizeH="0" baseline="0">
                          <a:ln>
                            <a:noFill/>
                          </a:ln>
                          <a:effectLst/>
                        </a:rPr>
                        <a:t>201</a:t>
                      </a:r>
                      <a:r>
                        <a:rPr kumimoji="0" lang="en-US" sz="1400" u="none" strike="noStrike" cap="none" normalizeH="0" baseline="0">
                          <a:ln>
                            <a:noFill/>
                          </a:ln>
                          <a:effectLst/>
                        </a:rPr>
                        <a:t>7</a:t>
                      </a:r>
                      <a:endParaRPr kumimoji="0" lang="ru-RU" sz="1400" b="0" i="0" u="none" strike="noStrike" cap="none" normalizeH="0" baseline="0">
                        <a:ln>
                          <a:noFill/>
                        </a:ln>
                        <a:solidFill>
                          <a:srgbClr val="003399"/>
                        </a:solidFill>
                        <a:effectLst/>
                        <a:latin typeface="Calibri" pitchFamily="34" charset="0"/>
                        <a:ea typeface="Calibri" pitchFamily="34" charset="0"/>
                        <a:cs typeface="Times New Roman" pitchFamily="18" charset="0"/>
                      </a:endParaRPr>
                    </a:p>
                  </a:txBody>
                  <a:tcPr marL="68537" marR="68537"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u="none" strike="noStrike" cap="none" normalizeH="0" baseline="0">
                          <a:ln>
                            <a:noFill/>
                          </a:ln>
                          <a:effectLst/>
                        </a:rPr>
                        <a:t>2471</a:t>
                      </a:r>
                      <a:endParaRPr kumimoji="0" lang="ru-RU" sz="1400" b="0" i="0" u="none" strike="noStrike" cap="none" normalizeH="0" baseline="0">
                        <a:ln>
                          <a:noFill/>
                        </a:ln>
                        <a:solidFill>
                          <a:srgbClr val="003399"/>
                        </a:solidFill>
                        <a:effectLst/>
                        <a:latin typeface="Calibri" pitchFamily="34" charset="0"/>
                        <a:ea typeface="Calibri" pitchFamily="34" charset="0"/>
                        <a:cs typeface="Times New Roman" pitchFamily="18" charset="0"/>
                      </a:endParaRPr>
                    </a:p>
                  </a:txBody>
                  <a:tcPr marL="68537" marR="68537"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u="none" strike="noStrike" cap="none" normalizeH="0" baseline="0">
                          <a:ln>
                            <a:noFill/>
                          </a:ln>
                          <a:effectLst/>
                        </a:rPr>
                        <a:t>1</a:t>
                      </a:r>
                      <a:endParaRPr kumimoji="0" lang="ru-RU" sz="1400" b="0" i="0" u="none" strike="noStrike" cap="none" normalizeH="0" baseline="0">
                        <a:ln>
                          <a:noFill/>
                        </a:ln>
                        <a:solidFill>
                          <a:srgbClr val="003399"/>
                        </a:solidFill>
                        <a:effectLst/>
                        <a:latin typeface="Arial" pitchFamily="34" charset="0"/>
                        <a:ea typeface="Calibri" pitchFamily="34" charset="0"/>
                        <a:cs typeface="Times New Roman" pitchFamily="18" charset="0"/>
                      </a:endParaRPr>
                    </a:p>
                  </a:txBody>
                  <a:tcPr marL="68537" marR="68537" marT="0" marB="0" anchor="ctr" horzOverflow="overflow"/>
                </a:tc>
                <a:extLst>
                  <a:ext uri="{0D108BD9-81ED-4DB2-BD59-A6C34878D82A}">
                    <a16:rowId xmlns:a16="http://schemas.microsoft.com/office/drawing/2014/main" val="10001"/>
                  </a:ext>
                </a:extLst>
              </a:tr>
              <a:tr h="282579">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u="none" strike="noStrike" cap="none" normalizeH="0" baseline="0">
                          <a:ln>
                            <a:noFill/>
                          </a:ln>
                          <a:effectLst/>
                        </a:rPr>
                        <a:t>201</a:t>
                      </a:r>
                      <a:r>
                        <a:rPr kumimoji="0" lang="en-US" sz="1400" u="none" strike="noStrike" cap="none" normalizeH="0" baseline="0">
                          <a:ln>
                            <a:noFill/>
                          </a:ln>
                          <a:effectLst/>
                        </a:rPr>
                        <a:t>8</a:t>
                      </a:r>
                      <a:endParaRPr kumimoji="0" lang="ru-RU" sz="1400" b="0" i="0" u="none" strike="noStrike" cap="none" normalizeH="0" baseline="0">
                        <a:ln>
                          <a:noFill/>
                        </a:ln>
                        <a:solidFill>
                          <a:srgbClr val="003399"/>
                        </a:solidFill>
                        <a:effectLst/>
                        <a:latin typeface="Calibri" pitchFamily="34" charset="0"/>
                        <a:ea typeface="Calibri" pitchFamily="34" charset="0"/>
                        <a:cs typeface="Times New Roman" pitchFamily="18" charset="0"/>
                      </a:endParaRPr>
                    </a:p>
                  </a:txBody>
                  <a:tcPr marL="68537" marR="68537"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u="none" strike="noStrike" cap="none" normalizeH="0" baseline="0">
                          <a:ln>
                            <a:noFill/>
                          </a:ln>
                          <a:effectLst/>
                        </a:rPr>
                        <a:t>1587</a:t>
                      </a:r>
                      <a:endParaRPr kumimoji="0" lang="ru-RU" sz="1400" b="0" i="0" u="none" strike="noStrike" cap="none" normalizeH="0" baseline="0">
                        <a:ln>
                          <a:noFill/>
                        </a:ln>
                        <a:solidFill>
                          <a:srgbClr val="003399"/>
                        </a:solidFill>
                        <a:effectLst/>
                        <a:latin typeface="Calibri" pitchFamily="34" charset="0"/>
                        <a:ea typeface="Calibri" pitchFamily="34" charset="0"/>
                        <a:cs typeface="Times New Roman" pitchFamily="18" charset="0"/>
                      </a:endParaRPr>
                    </a:p>
                  </a:txBody>
                  <a:tcPr marL="68537" marR="68537"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u="none" strike="noStrike" cap="none" normalizeH="0" baseline="0" dirty="0">
                          <a:ln>
                            <a:noFill/>
                          </a:ln>
                          <a:effectLst/>
                        </a:rPr>
                        <a:t>4</a:t>
                      </a:r>
                      <a:endParaRPr kumimoji="0" lang="ru-RU" sz="1400" b="0" i="0" u="none" strike="noStrike" cap="none" normalizeH="0" baseline="0" dirty="0">
                        <a:ln>
                          <a:noFill/>
                        </a:ln>
                        <a:solidFill>
                          <a:srgbClr val="003399"/>
                        </a:solidFill>
                        <a:effectLst/>
                        <a:latin typeface="Arial" pitchFamily="34" charset="0"/>
                        <a:ea typeface="Calibri" pitchFamily="34" charset="0"/>
                        <a:cs typeface="Times New Roman" pitchFamily="18" charset="0"/>
                      </a:endParaRPr>
                    </a:p>
                  </a:txBody>
                  <a:tcPr marL="68537" marR="68537" marT="0" marB="0" anchor="ctr" horzOverflow="overflow"/>
                </a:tc>
                <a:extLst>
                  <a:ext uri="{0D108BD9-81ED-4DB2-BD59-A6C34878D82A}">
                    <a16:rowId xmlns:a16="http://schemas.microsoft.com/office/drawing/2014/main" val="10002"/>
                  </a:ext>
                </a:extLst>
              </a:tr>
              <a:tr h="282579">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u="none" strike="noStrike" cap="none" normalizeH="0" baseline="0">
                          <a:ln>
                            <a:noFill/>
                          </a:ln>
                          <a:effectLst/>
                        </a:rPr>
                        <a:t>201</a:t>
                      </a:r>
                      <a:r>
                        <a:rPr kumimoji="0" lang="en-US" sz="1400" u="none" strike="noStrike" cap="none" normalizeH="0" baseline="0">
                          <a:ln>
                            <a:noFill/>
                          </a:ln>
                          <a:effectLst/>
                        </a:rPr>
                        <a:t>9</a:t>
                      </a:r>
                      <a:endParaRPr kumimoji="0" lang="ru-RU" sz="1400" b="0" i="0" u="none" strike="noStrike" cap="none" normalizeH="0" baseline="0">
                        <a:ln>
                          <a:noFill/>
                        </a:ln>
                        <a:solidFill>
                          <a:srgbClr val="003399"/>
                        </a:solidFill>
                        <a:effectLst/>
                        <a:latin typeface="Calibri" pitchFamily="34" charset="0"/>
                        <a:ea typeface="Calibri" pitchFamily="34" charset="0"/>
                        <a:cs typeface="Times New Roman" pitchFamily="18" charset="0"/>
                      </a:endParaRPr>
                    </a:p>
                  </a:txBody>
                  <a:tcPr marL="68537" marR="68537"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u="none" strike="noStrike" cap="none" normalizeH="0" baseline="0" dirty="0">
                          <a:ln>
                            <a:noFill/>
                          </a:ln>
                          <a:effectLst/>
                        </a:rPr>
                        <a:t>1406  (</a:t>
                      </a:r>
                      <a:r>
                        <a:rPr kumimoji="0" lang="en-US" sz="1400" u="none" strike="noStrike" cap="none" normalizeH="0" baseline="0" dirty="0">
                          <a:ln>
                            <a:noFill/>
                          </a:ln>
                          <a:effectLst/>
                        </a:rPr>
                        <a:t>as of May</a:t>
                      </a:r>
                      <a:r>
                        <a:rPr kumimoji="0" lang="ru-RU" sz="1400" u="none" strike="noStrike" cap="none" normalizeH="0" baseline="0" dirty="0">
                          <a:ln>
                            <a:noFill/>
                          </a:ln>
                          <a:effectLst/>
                        </a:rPr>
                        <a:t> 01</a:t>
                      </a:r>
                      <a:r>
                        <a:rPr kumimoji="0" lang="en-US" sz="1400" u="none" strike="noStrike" cap="none" normalizeH="0" baseline="0" dirty="0">
                          <a:ln>
                            <a:noFill/>
                          </a:ln>
                          <a:effectLst/>
                        </a:rPr>
                        <a:t>, </a:t>
                      </a:r>
                      <a:r>
                        <a:rPr kumimoji="0" lang="ru-RU" sz="1400" u="none" strike="noStrike" cap="none" normalizeH="0" baseline="0" dirty="0">
                          <a:ln>
                            <a:noFill/>
                          </a:ln>
                          <a:effectLst/>
                        </a:rPr>
                        <a:t>201</a:t>
                      </a:r>
                      <a:r>
                        <a:rPr kumimoji="0" lang="en-US" sz="1400" u="none" strike="noStrike" cap="none" normalizeH="0" baseline="0" dirty="0">
                          <a:ln>
                            <a:noFill/>
                          </a:ln>
                          <a:effectLst/>
                        </a:rPr>
                        <a:t>9</a:t>
                      </a:r>
                      <a:r>
                        <a:rPr kumimoji="0" lang="ru-RU" sz="1400" u="none" strike="noStrike" cap="none" normalizeH="0" baseline="0" dirty="0">
                          <a:ln>
                            <a:noFill/>
                          </a:ln>
                          <a:effectLst/>
                        </a:rPr>
                        <a:t>)</a:t>
                      </a:r>
                      <a:endParaRPr kumimoji="0" lang="ru-RU" sz="1400" b="0" i="0" u="none" strike="noStrike" cap="none" normalizeH="0" baseline="0" dirty="0">
                        <a:ln>
                          <a:noFill/>
                        </a:ln>
                        <a:solidFill>
                          <a:srgbClr val="003399"/>
                        </a:solidFill>
                        <a:effectLst/>
                        <a:latin typeface="Arial" pitchFamily="34" charset="0"/>
                        <a:ea typeface="Calibri" pitchFamily="34" charset="0"/>
                        <a:cs typeface="Times New Roman" pitchFamily="18" charset="0"/>
                      </a:endParaRPr>
                    </a:p>
                  </a:txBody>
                  <a:tcPr marL="68537" marR="68537"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u="none" strike="noStrike" cap="none" normalizeH="0" baseline="0" dirty="0">
                          <a:ln>
                            <a:noFill/>
                          </a:ln>
                          <a:effectLst/>
                        </a:rPr>
                        <a:t>1</a:t>
                      </a:r>
                      <a:endParaRPr kumimoji="0" lang="ru-RU" sz="1400" b="0" i="0" u="none" strike="noStrike" cap="none" normalizeH="0" baseline="0" dirty="0">
                        <a:ln>
                          <a:noFill/>
                        </a:ln>
                        <a:solidFill>
                          <a:srgbClr val="003399"/>
                        </a:solidFill>
                        <a:effectLst/>
                        <a:latin typeface="Arial" pitchFamily="34" charset="0"/>
                        <a:ea typeface="Calibri" pitchFamily="34" charset="0"/>
                        <a:cs typeface="Times New Roman" pitchFamily="18" charset="0"/>
                      </a:endParaRPr>
                    </a:p>
                  </a:txBody>
                  <a:tcPr marL="68537" marR="68537" marT="0" marB="0" anchor="ctr" horzOverflow="overflow"/>
                </a:tc>
                <a:extLst>
                  <a:ext uri="{0D108BD9-81ED-4DB2-BD59-A6C34878D82A}">
                    <a16:rowId xmlns:a16="http://schemas.microsoft.com/office/drawing/2014/main" val="10003"/>
                  </a:ext>
                </a:extLst>
              </a:tr>
            </a:tbl>
          </a:graphicData>
        </a:graphic>
      </p:graphicFrame>
      <p:sp>
        <p:nvSpPr>
          <p:cNvPr id="7" name="Прямоугольник 6"/>
          <p:cNvSpPr/>
          <p:nvPr/>
        </p:nvSpPr>
        <p:spPr>
          <a:xfrm>
            <a:off x="4677207" y="5417634"/>
            <a:ext cx="3089072" cy="523220"/>
          </a:xfrm>
          <a:prstGeom prst="rect">
            <a:avLst/>
          </a:prstGeom>
        </p:spPr>
        <p:txBody>
          <a:bodyPr wrap="square">
            <a:spAutoFit/>
          </a:bodyPr>
          <a:lstStyle/>
          <a:p>
            <a:r>
              <a:rPr lang="en-US" sz="1400" b="1" dirty="0">
                <a:solidFill>
                  <a:srgbClr val="003399"/>
                </a:solidFill>
              </a:rPr>
              <a:t>4. Manufacturing of a</a:t>
            </a:r>
            <a:r>
              <a:rPr lang="ru-RU" sz="1400" b="1" dirty="0">
                <a:solidFill>
                  <a:srgbClr val="003399"/>
                </a:solidFill>
              </a:rPr>
              <a:t> </a:t>
            </a:r>
            <a:r>
              <a:rPr lang="en-US" sz="1400" b="1" dirty="0">
                <a:solidFill>
                  <a:srgbClr val="003399"/>
                </a:solidFill>
              </a:rPr>
              <a:t>reserve reactivity modulator MR-3R</a:t>
            </a:r>
            <a:endParaRPr lang="ru-RU" sz="1400" b="1" dirty="0">
              <a:solidFill>
                <a:srgbClr val="003399"/>
              </a:solidFill>
            </a:endParaRPr>
          </a:p>
        </p:txBody>
      </p:sp>
      <p:pic>
        <p:nvPicPr>
          <p:cNvPr id="2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1703" y="5049763"/>
            <a:ext cx="2008214" cy="1487565"/>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26" name="Рисунок 1" descr="IMG_1953.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19586" y="4722906"/>
            <a:ext cx="1004860" cy="1814422"/>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27" name="Рисунок 5" descr="IMG_1963.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70639" y="4722906"/>
            <a:ext cx="1175175" cy="1814422"/>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134034" y="5351207"/>
            <a:ext cx="4144049" cy="1169551"/>
          </a:xfrm>
          <a:prstGeom prst="rect">
            <a:avLst/>
          </a:prstGeom>
        </p:spPr>
        <p:txBody>
          <a:bodyPr wrap="square">
            <a:spAutoFit/>
          </a:bodyPr>
          <a:lstStyle/>
          <a:p>
            <a:pPr eaLnBrk="1" hangingPunct="1">
              <a:tabLst>
                <a:tab pos="1371600" algn="l"/>
              </a:tabLst>
              <a:defRPr/>
            </a:pPr>
            <a:r>
              <a:rPr lang="en-US" sz="1400" b="1" dirty="0">
                <a:solidFill>
                  <a:srgbClr val="003399"/>
                </a:solidFill>
              </a:rPr>
              <a:t>3. A new stationary radiation monitoring system has been put into regular operation. </a:t>
            </a:r>
            <a:r>
              <a:rPr lang="en-US" sz="1400" b="1" dirty="0" err="1">
                <a:solidFill>
                  <a:srgbClr val="003399"/>
                </a:solidFill>
              </a:rPr>
              <a:t>Dosimetric</a:t>
            </a:r>
            <a:r>
              <a:rPr lang="en-US" sz="1400" b="1" dirty="0">
                <a:solidFill>
                  <a:srgbClr val="003399"/>
                </a:solidFill>
              </a:rPr>
              <a:t> control and radiation monitoring meet the modern requirements of the safety rules and regulations</a:t>
            </a:r>
            <a:endParaRPr lang="ru-RU" sz="1400" b="1" dirty="0">
              <a:solidFill>
                <a:srgbClr val="003399"/>
              </a:solidFill>
            </a:endParaRPr>
          </a:p>
        </p:txBody>
      </p:sp>
    </p:spTree>
    <p:extLst>
      <p:ext uri="{BB962C8B-B14F-4D97-AF65-F5344CB8AC3E}">
        <p14:creationId xmlns:p14="http://schemas.microsoft.com/office/powerpoint/2010/main" val="292393222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91885" y="66457"/>
            <a:ext cx="11350171" cy="707886"/>
          </a:xfrm>
          <a:prstGeom prst="rect">
            <a:avLst/>
          </a:prstGeom>
        </p:spPr>
        <p:txBody>
          <a:bodyPr wrap="square">
            <a:spAutoFit/>
          </a:bodyPr>
          <a:lstStyle/>
          <a:p>
            <a:pPr algn="ctr"/>
            <a:r>
              <a:rPr lang="en-US" sz="2000" dirty="0">
                <a:solidFill>
                  <a:schemeClr val="bg1"/>
                </a:solidFill>
              </a:rPr>
              <a:t>Report on the theme “Development of the IBR-2 Facility with a Complex of Cryogenic Neutron Moderators” and justification for its extension for 2020-2022</a:t>
            </a:r>
            <a:endParaRPr lang="ru-RU" sz="2000" dirty="0">
              <a:solidFill>
                <a:schemeClr val="bg1"/>
              </a:solidFill>
            </a:endParaRPr>
          </a:p>
        </p:txBody>
      </p:sp>
      <p:sp>
        <p:nvSpPr>
          <p:cNvPr id="4" name="Прямоугольник 3"/>
          <p:cNvSpPr/>
          <p:nvPr/>
        </p:nvSpPr>
        <p:spPr>
          <a:xfrm>
            <a:off x="2319123" y="955450"/>
            <a:ext cx="7676932" cy="707886"/>
          </a:xfrm>
          <a:prstGeom prst="rect">
            <a:avLst/>
          </a:prstGeom>
        </p:spPr>
        <p:txBody>
          <a:bodyPr wrap="square">
            <a:spAutoFit/>
          </a:bodyPr>
          <a:lstStyle/>
          <a:p>
            <a:pPr algn="ctr"/>
            <a:r>
              <a:rPr lang="en-US" sz="2000" dirty="0">
                <a:solidFill>
                  <a:srgbClr val="003399"/>
                </a:solidFill>
              </a:rPr>
              <a:t>Project within the theme: “Construction of a Complex of Cryogenic moderators at the IBR-2 facility”</a:t>
            </a:r>
            <a:endParaRPr lang="ru-RU" sz="2000" dirty="0">
              <a:solidFill>
                <a:srgbClr val="003399"/>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429" y="2414005"/>
            <a:ext cx="4243388"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97429" y="1780018"/>
            <a:ext cx="4248150" cy="581025"/>
          </a:xfrm>
          <a:prstGeom prst="rect">
            <a:avLst/>
          </a:prstGeom>
          <a:solidFill>
            <a:srgbClr val="5656C6"/>
          </a:solidFill>
        </p:spPr>
        <p:txBody>
          <a:bodyPr>
            <a:spAutoFit/>
          </a:bodyPr>
          <a:lstStyle/>
          <a:p>
            <a:pPr algn="ctr" eaLnBrk="1" hangingPunct="1">
              <a:defRPr/>
            </a:pPr>
            <a:r>
              <a:rPr lang="en-US" sz="1600" b="1" dirty="0">
                <a:solidFill>
                  <a:schemeClr val="bg1"/>
                </a:solidFill>
                <a:latin typeface="Calibri" pitchFamily="34" charset="0"/>
              </a:rPr>
              <a:t>Complex of combined moderators </a:t>
            </a:r>
          </a:p>
          <a:p>
            <a:pPr algn="ctr" eaLnBrk="1" hangingPunct="1">
              <a:defRPr/>
            </a:pPr>
            <a:r>
              <a:rPr lang="en-US" sz="1600" b="1" dirty="0">
                <a:solidFill>
                  <a:schemeClr val="bg1"/>
                </a:solidFill>
                <a:latin typeface="Calibri" pitchFamily="34" charset="0"/>
              </a:rPr>
              <a:t>at IBR-2 reactor </a:t>
            </a:r>
            <a:endParaRPr lang="ru-RU" sz="1600" b="1" dirty="0">
              <a:solidFill>
                <a:schemeClr val="bg1"/>
              </a:solidFill>
              <a:latin typeface="Calibri" pitchFamily="34" charset="0"/>
            </a:endParaRPr>
          </a:p>
        </p:txBody>
      </p:sp>
      <p:graphicFrame>
        <p:nvGraphicFramePr>
          <p:cNvPr id="7" name="Group 77"/>
          <p:cNvGraphicFramePr>
            <a:graphicFrameLocks noGrp="1"/>
          </p:cNvGraphicFramePr>
          <p:nvPr>
            <p:extLst>
              <p:ext uri="{D42A27DB-BD31-4B8C-83A1-F6EECF244321}">
                <p14:modId xmlns:p14="http://schemas.microsoft.com/office/powerpoint/2010/main" val="1259845090"/>
              </p:ext>
            </p:extLst>
          </p:nvPr>
        </p:nvGraphicFramePr>
        <p:xfrm>
          <a:off x="5254770" y="1780020"/>
          <a:ext cx="6622039" cy="3686707"/>
        </p:xfrm>
        <a:graphic>
          <a:graphicData uri="http://schemas.openxmlformats.org/drawingml/2006/table">
            <a:tbl>
              <a:tblPr/>
              <a:tblGrid>
                <a:gridCol w="346463">
                  <a:extLst>
                    <a:ext uri="{9D8B030D-6E8A-4147-A177-3AD203B41FA5}">
                      <a16:colId xmlns:a16="http://schemas.microsoft.com/office/drawing/2014/main" val="20000"/>
                    </a:ext>
                  </a:extLst>
                </a:gridCol>
                <a:gridCol w="4737195">
                  <a:extLst>
                    <a:ext uri="{9D8B030D-6E8A-4147-A177-3AD203B41FA5}">
                      <a16:colId xmlns:a16="http://schemas.microsoft.com/office/drawing/2014/main" val="20001"/>
                    </a:ext>
                  </a:extLst>
                </a:gridCol>
                <a:gridCol w="1538381">
                  <a:extLst>
                    <a:ext uri="{9D8B030D-6E8A-4147-A177-3AD203B41FA5}">
                      <a16:colId xmlns:a16="http://schemas.microsoft.com/office/drawing/2014/main" val="20002"/>
                    </a:ext>
                  </a:extLst>
                </a:gridCol>
              </a:tblGrid>
              <a:tr h="33759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accent6">
                              <a:lumMod val="75000"/>
                            </a:schemeClr>
                          </a:solidFill>
                          <a:effectLst/>
                          <a:latin typeface="Calibri" pitchFamily="34" charset="0"/>
                        </a:rPr>
                        <a:t>N</a:t>
                      </a:r>
                      <a:endParaRPr kumimoji="0" lang="ru-RU" sz="1600" b="1" i="0" u="none" strike="noStrike" cap="none" normalizeH="0" baseline="0" dirty="0">
                        <a:ln>
                          <a:noFill/>
                        </a:ln>
                        <a:solidFill>
                          <a:schemeClr val="accent6">
                            <a:lumMod val="75000"/>
                          </a:schemeClr>
                        </a:solidFill>
                        <a:effectLst/>
                        <a:latin typeface="Calibri" pitchFamily="34" charset="0"/>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accent6">
                              <a:lumMod val="75000"/>
                            </a:schemeClr>
                          </a:solidFill>
                          <a:effectLst/>
                          <a:latin typeface="Calibri" pitchFamily="34" charset="0"/>
                        </a:rPr>
                        <a:t>Project</a:t>
                      </a:r>
                      <a:endParaRPr kumimoji="0" lang="ru-RU" sz="1600" b="1" i="0" u="none" strike="noStrike" cap="none" normalizeH="0" baseline="0">
                        <a:ln>
                          <a:noFill/>
                        </a:ln>
                        <a:solidFill>
                          <a:schemeClr val="accent6">
                            <a:lumMod val="75000"/>
                          </a:schemeClr>
                        </a:solidFill>
                        <a:effectLst/>
                        <a:latin typeface="Calibri" pitchFamily="34" charset="0"/>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accent6">
                              <a:lumMod val="75000"/>
                            </a:schemeClr>
                          </a:solidFill>
                          <a:effectLst/>
                          <a:latin typeface="Calibri" pitchFamily="34" charset="0"/>
                        </a:rPr>
                        <a:t>Status</a:t>
                      </a:r>
                      <a:endParaRPr kumimoji="0" lang="ru-RU" sz="1600" b="1" i="0" u="none" strike="noStrike" cap="none" normalizeH="0" baseline="0" dirty="0">
                        <a:ln>
                          <a:noFill/>
                        </a:ln>
                        <a:solidFill>
                          <a:schemeClr val="accent6">
                            <a:lumMod val="75000"/>
                          </a:schemeClr>
                        </a:solidFill>
                        <a:effectLst/>
                        <a:latin typeface="Calibri" pitchFamily="34" charset="0"/>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944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a:ln>
                            <a:noFill/>
                          </a:ln>
                          <a:solidFill>
                            <a:srgbClr val="000000"/>
                          </a:solidFill>
                          <a:effectLst/>
                          <a:latin typeface="Calibri" pitchFamily="34" charset="0"/>
                        </a:rPr>
                        <a:t>1</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Calibri" pitchFamily="34" charset="0"/>
                        </a:rPr>
                        <a:t>Development of a new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Calibri" pitchFamily="34" charset="0"/>
                        </a:rPr>
                        <a:t>mass flow rate meter</a:t>
                      </a:r>
                      <a:endParaRPr kumimoji="0" lang="ru-RU" sz="1600" b="1" i="0" u="none" strike="noStrike" cap="none" normalizeH="0" baseline="0">
                        <a:ln>
                          <a:noFill/>
                        </a:ln>
                        <a:solidFill>
                          <a:srgbClr val="000000"/>
                        </a:solidFill>
                        <a:effectLst/>
                        <a:latin typeface="Calibri" pitchFamily="34" charset="0"/>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Calibri" pitchFamily="34" charset="0"/>
                        </a:rPr>
                        <a:t>Completed</a:t>
                      </a:r>
                      <a:endParaRPr kumimoji="0" lang="ru-RU" sz="1600" b="1" i="0" u="none" strike="noStrike" cap="none" normalizeH="0" baseline="0">
                        <a:ln>
                          <a:noFill/>
                        </a:ln>
                        <a:solidFill>
                          <a:srgbClr val="000000"/>
                        </a:solidFill>
                        <a:effectLst/>
                        <a:latin typeface="Calibri" pitchFamily="34" charset="0"/>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5081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a:ln>
                            <a:noFill/>
                          </a:ln>
                          <a:solidFill>
                            <a:srgbClr val="000000"/>
                          </a:solidFill>
                          <a:effectLst/>
                          <a:latin typeface="Calibri" pitchFamily="34" charset="0"/>
                        </a:rPr>
                        <a:t>2</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Calibri" pitchFamily="34" charset="0"/>
                        </a:rPr>
                        <a:t>Development of a device for mechanically removing pellets from the moderator chamber</a:t>
                      </a:r>
                      <a:r>
                        <a:rPr kumimoji="0" lang="ru-RU" sz="1600" b="0" i="0" u="none" strike="noStrike" cap="none" normalizeH="0" baseline="0">
                          <a:ln>
                            <a:noFill/>
                          </a:ln>
                          <a:solidFill>
                            <a:schemeClr val="tx1"/>
                          </a:solidFill>
                          <a:effectLst/>
                          <a:latin typeface="Calibri" pitchFamily="34" charset="0"/>
                        </a:rPr>
                        <a:t> </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Calibri" pitchFamily="34" charset="0"/>
                        </a:rPr>
                        <a:t>In progress</a:t>
                      </a:r>
                      <a:endParaRPr kumimoji="0" lang="ru-RU" sz="1600" b="1" i="0" u="none" strike="noStrike" cap="none" normalizeH="0" baseline="0">
                        <a:ln>
                          <a:noFill/>
                        </a:ln>
                        <a:solidFill>
                          <a:srgbClr val="000000"/>
                        </a:solidFill>
                        <a:effectLst/>
                        <a:latin typeface="Calibri" pitchFamily="34" charset="0"/>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65872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a:ln>
                            <a:noFill/>
                          </a:ln>
                          <a:solidFill>
                            <a:srgbClr val="000000"/>
                          </a:solidFill>
                          <a:effectLst/>
                          <a:latin typeface="Calibri" pitchFamily="34" charset="0"/>
                        </a:rPr>
                        <a:t>3</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Calibri" pitchFamily="34" charset="0"/>
                        </a:rPr>
                        <a:t>Project development, manufacturing and preliminary installation of CM-201 (beamlines </a:t>
                      </a:r>
                      <a:r>
                        <a:rPr kumimoji="0" lang="en-US" sz="1600" b="1" i="0" u="none" strike="noStrike" cap="none" normalizeH="0" baseline="0" dirty="0">
                          <a:ln>
                            <a:noFill/>
                          </a:ln>
                          <a:solidFill>
                            <a:srgbClr val="000000"/>
                          </a:solidFill>
                          <a:effectLst/>
                          <a:latin typeface="Calibri" pitchFamily="34" charset="0"/>
                        </a:rPr>
                        <a:t>1, 4, 5, 6, 9</a:t>
                      </a:r>
                      <a:r>
                        <a:rPr kumimoji="0" lang="en-US" sz="1600" b="1" i="0" u="none" strike="noStrike" cap="none" normalizeH="0" baseline="0" dirty="0">
                          <a:ln>
                            <a:noFill/>
                          </a:ln>
                          <a:solidFill>
                            <a:schemeClr val="tx1"/>
                          </a:solidFill>
                          <a:effectLst/>
                          <a:latin typeface="Calibri" pitchFamily="34" charset="0"/>
                        </a:rPr>
                        <a:t>)</a:t>
                      </a:r>
                      <a:endParaRPr kumimoji="0" lang="ru-RU" sz="1600" b="1" i="0" u="none" strike="noStrike" cap="none" normalizeH="0" baseline="0" dirty="0">
                        <a:ln>
                          <a:noFill/>
                        </a:ln>
                        <a:solidFill>
                          <a:srgbClr val="000000"/>
                        </a:solidFill>
                        <a:effectLst/>
                        <a:latin typeface="Calibri" pitchFamily="34" charset="0"/>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Calibri" pitchFamily="34" charset="0"/>
                        </a:rPr>
                        <a:t>Completed</a:t>
                      </a:r>
                      <a:endParaRPr kumimoji="0" lang="ru-RU" sz="1600" b="1" i="0" u="none" strike="noStrike" cap="none" normalizeH="0" baseline="0">
                        <a:ln>
                          <a:noFill/>
                        </a:ln>
                        <a:solidFill>
                          <a:srgbClr val="000000"/>
                        </a:solidFill>
                        <a:effectLst/>
                        <a:latin typeface="Calibri" pitchFamily="34" charset="0"/>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4944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a:ln>
                            <a:noFill/>
                          </a:ln>
                          <a:solidFill>
                            <a:srgbClr val="000000"/>
                          </a:solidFill>
                          <a:effectLst/>
                          <a:latin typeface="Calibri" pitchFamily="34" charset="0"/>
                        </a:rPr>
                        <a:t>4</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C09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Calibri" pitchFamily="34" charset="0"/>
                        </a:rPr>
                        <a:t>Development and construction of CM-203</a:t>
                      </a:r>
                      <a:br>
                        <a:rPr kumimoji="0" lang="en-US" sz="1600" b="1" i="0" u="none" strike="noStrike" cap="none" normalizeH="0" baseline="0" dirty="0">
                          <a:ln>
                            <a:noFill/>
                          </a:ln>
                          <a:solidFill>
                            <a:srgbClr val="000000"/>
                          </a:solidFill>
                          <a:effectLst/>
                          <a:latin typeface="Calibri" pitchFamily="34" charset="0"/>
                        </a:rPr>
                      </a:br>
                      <a:r>
                        <a:rPr kumimoji="0" lang="en-US" sz="1600" b="1" i="0" u="none" strike="noStrike" cap="none" normalizeH="0" baseline="0" dirty="0">
                          <a:ln>
                            <a:noFill/>
                          </a:ln>
                          <a:solidFill>
                            <a:schemeClr val="tx1"/>
                          </a:solidFill>
                          <a:effectLst/>
                          <a:latin typeface="Calibri" pitchFamily="34" charset="0"/>
                        </a:rPr>
                        <a:t>(</a:t>
                      </a:r>
                      <a:r>
                        <a:rPr kumimoji="0" lang="en-US" sz="1600" b="1" i="0" u="none" strike="noStrike" cap="none" normalizeH="0" baseline="0" dirty="0" err="1">
                          <a:ln>
                            <a:noFill/>
                          </a:ln>
                          <a:solidFill>
                            <a:schemeClr val="tx1"/>
                          </a:solidFill>
                          <a:effectLst/>
                          <a:latin typeface="Calibri" pitchFamily="34" charset="0"/>
                        </a:rPr>
                        <a:t>beamlines</a:t>
                      </a:r>
                      <a:r>
                        <a:rPr kumimoji="0" lang="en-US" sz="1600" b="1" i="0" u="none" strike="noStrike" cap="none" normalizeH="0" baseline="0" dirty="0">
                          <a:ln>
                            <a:noFill/>
                          </a:ln>
                          <a:solidFill>
                            <a:schemeClr val="tx1"/>
                          </a:solidFill>
                          <a:effectLst/>
                          <a:latin typeface="Calibri" pitchFamily="34" charset="0"/>
                        </a:rPr>
                        <a:t> </a:t>
                      </a:r>
                      <a:r>
                        <a:rPr kumimoji="0" lang="en-US" sz="1600" b="1" i="0" u="none" strike="noStrike" cap="none" normalizeH="0" baseline="0" dirty="0">
                          <a:ln>
                            <a:noFill/>
                          </a:ln>
                          <a:solidFill>
                            <a:srgbClr val="000000"/>
                          </a:solidFill>
                          <a:effectLst/>
                          <a:latin typeface="Calibri" pitchFamily="34" charset="0"/>
                        </a:rPr>
                        <a:t>2, 3)</a:t>
                      </a:r>
                      <a:endParaRPr kumimoji="0" lang="ru-RU" sz="1600" b="1" i="0" u="none" strike="noStrike" cap="none" normalizeH="0" baseline="0" dirty="0">
                        <a:ln>
                          <a:noFill/>
                        </a:ln>
                        <a:solidFill>
                          <a:srgbClr val="000000"/>
                        </a:solidFill>
                        <a:effectLst/>
                        <a:latin typeface="Calibri" pitchFamily="34" charset="0"/>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C09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Calibri" pitchFamily="34" charset="0"/>
                        </a:rPr>
                        <a:t>Suspended</a:t>
                      </a:r>
                      <a:endParaRPr kumimoji="0" lang="ru-RU" sz="1600" b="1" i="0" u="none" strike="noStrike" cap="none" normalizeH="0" baseline="0" dirty="0">
                        <a:ln>
                          <a:noFill/>
                        </a:ln>
                        <a:solidFill>
                          <a:srgbClr val="000000"/>
                        </a:solidFill>
                        <a:effectLst/>
                        <a:latin typeface="Calibri" pitchFamily="34" charset="0"/>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C090"/>
                    </a:solidFill>
                  </a:tcPr>
                </a:tc>
                <a:extLst>
                  <a:ext uri="{0D108BD9-81ED-4DB2-BD59-A6C34878D82A}">
                    <a16:rowId xmlns:a16="http://schemas.microsoft.com/office/drawing/2014/main" val="10004"/>
                  </a:ext>
                </a:extLst>
              </a:tr>
              <a:tr h="373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a:ln>
                            <a:noFill/>
                          </a:ln>
                          <a:solidFill>
                            <a:srgbClr val="000000"/>
                          </a:solidFill>
                          <a:effectLst/>
                          <a:latin typeface="Calibri" pitchFamily="34" charset="0"/>
                        </a:rPr>
                        <a:t>5</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Calibri" pitchFamily="34" charset="0"/>
                        </a:rPr>
                        <a:t>Studies of additives to reduce viscosity</a:t>
                      </a:r>
                      <a:endParaRPr kumimoji="0" lang="ru-RU" sz="1600" b="1" i="0" u="none" strike="noStrike" cap="none" normalizeH="0" baseline="0">
                        <a:ln>
                          <a:noFill/>
                        </a:ln>
                        <a:solidFill>
                          <a:srgbClr val="000000"/>
                        </a:solidFill>
                        <a:effectLst/>
                        <a:latin typeface="Calibri" pitchFamily="34" charset="0"/>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Calibri" pitchFamily="34" charset="0"/>
                        </a:rPr>
                        <a:t>Completed</a:t>
                      </a:r>
                      <a:endParaRPr kumimoji="0" lang="ru-RU" sz="1600" b="1" i="0" u="none" strike="noStrike" cap="none" normalizeH="0" baseline="0" dirty="0">
                        <a:ln>
                          <a:noFill/>
                        </a:ln>
                        <a:solidFill>
                          <a:srgbClr val="000000"/>
                        </a:solidFill>
                        <a:effectLst/>
                        <a:latin typeface="Calibri" pitchFamily="34" charset="0"/>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4944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a:ln>
                            <a:noFill/>
                          </a:ln>
                          <a:solidFill>
                            <a:srgbClr val="000000"/>
                          </a:solidFill>
                          <a:effectLst/>
                          <a:latin typeface="Calibri" pitchFamily="34" charset="0"/>
                        </a:rPr>
                        <a:t>6</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Calibri" pitchFamily="34" charset="0"/>
                        </a:rPr>
                        <a:t>Development and commissioning of a new cryogenic system</a:t>
                      </a:r>
                      <a:endParaRPr kumimoji="0" lang="ru-RU" sz="1600" b="0" i="0" u="none" strike="noStrike" cap="none" normalizeH="0" baseline="0">
                        <a:ln>
                          <a:noFill/>
                        </a:ln>
                        <a:solidFill>
                          <a:schemeClr val="tx1"/>
                        </a:solidFill>
                        <a:effectLst/>
                        <a:latin typeface="Calibri" pitchFamily="34" charset="0"/>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Calibri" pitchFamily="34" charset="0"/>
                        </a:rPr>
                        <a:t>Completed</a:t>
                      </a:r>
                      <a:endParaRPr kumimoji="0" lang="ru-RU" sz="1600" b="1" i="0" u="none" strike="noStrike" cap="none" normalizeH="0" baseline="0" dirty="0">
                        <a:ln>
                          <a:noFill/>
                        </a:ln>
                        <a:solidFill>
                          <a:srgbClr val="000000"/>
                        </a:solidFill>
                        <a:effectLst/>
                        <a:latin typeface="Calibri" pitchFamily="34" charset="0"/>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sp>
        <p:nvSpPr>
          <p:cNvPr id="8" name="Прямоугольник 7"/>
          <p:cNvSpPr/>
          <p:nvPr/>
        </p:nvSpPr>
        <p:spPr>
          <a:xfrm>
            <a:off x="250325" y="5606129"/>
            <a:ext cx="10947761" cy="923330"/>
          </a:xfrm>
          <a:prstGeom prst="rect">
            <a:avLst/>
          </a:prstGeom>
        </p:spPr>
        <p:txBody>
          <a:bodyPr wrap="square">
            <a:spAutoFit/>
          </a:bodyPr>
          <a:lstStyle/>
          <a:p>
            <a:r>
              <a:rPr lang="en-US" dirty="0">
                <a:solidFill>
                  <a:srgbClr val="C00000"/>
                </a:solidFill>
              </a:rPr>
              <a:t>The Scientific Council noted the importance of activities within the theme “Development of the IBR-2 Facility with a Complex of Cryogenic Neutron Moderators” and project “Construction of a complex of cryogenic moderators at the IBR-2 facility” and supported their extension for 2020–2022. </a:t>
            </a:r>
            <a:endParaRPr lang="ru-RU" dirty="0">
              <a:solidFill>
                <a:srgbClr val="C00000"/>
              </a:solidFill>
            </a:endParaRPr>
          </a:p>
        </p:txBody>
      </p:sp>
    </p:spTree>
    <p:extLst>
      <p:ext uri="{BB962C8B-B14F-4D97-AF65-F5344CB8AC3E}">
        <p14:creationId xmlns:p14="http://schemas.microsoft.com/office/powerpoint/2010/main" val="167152393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925780" y="33267"/>
            <a:ext cx="8371609" cy="707886"/>
          </a:xfrm>
          <a:prstGeom prst="rect">
            <a:avLst/>
          </a:prstGeom>
        </p:spPr>
        <p:txBody>
          <a:bodyPr wrap="square">
            <a:spAutoFit/>
          </a:bodyPr>
          <a:lstStyle/>
          <a:p>
            <a:pPr algn="ctr"/>
            <a:r>
              <a:rPr lang="en-US" sz="2000" dirty="0">
                <a:solidFill>
                  <a:schemeClr val="bg1"/>
                </a:solidFill>
              </a:rPr>
              <a:t>Proposal for the opening of a new theme “Development of the Conceptual Design of a New Advanced Neutron Source at JINR” </a:t>
            </a:r>
            <a:endParaRPr lang="ru-RU" sz="2000" dirty="0">
              <a:solidFill>
                <a:schemeClr val="bg1"/>
              </a:solidFill>
            </a:endParaRPr>
          </a:p>
        </p:txBody>
      </p:sp>
      <p:sp>
        <p:nvSpPr>
          <p:cNvPr id="4" name="Прямоугольник 3"/>
          <p:cNvSpPr/>
          <p:nvPr/>
        </p:nvSpPr>
        <p:spPr>
          <a:xfrm>
            <a:off x="10490466" y="343276"/>
            <a:ext cx="1441613" cy="369332"/>
          </a:xfrm>
          <a:prstGeom prst="rect">
            <a:avLst/>
          </a:prstGeom>
        </p:spPr>
        <p:txBody>
          <a:bodyPr wrap="none">
            <a:spAutoFit/>
          </a:bodyPr>
          <a:lstStyle/>
          <a:p>
            <a:r>
              <a:rPr lang="en-US" i="1" dirty="0">
                <a:solidFill>
                  <a:schemeClr val="bg1"/>
                </a:solidFill>
              </a:rPr>
              <a:t>V. </a:t>
            </a:r>
            <a:r>
              <a:rPr lang="en-US" i="1" dirty="0" err="1">
                <a:solidFill>
                  <a:schemeClr val="bg1"/>
                </a:solidFill>
              </a:rPr>
              <a:t>Shvetsov</a:t>
            </a:r>
            <a:endParaRPr lang="ru-RU" i="1" dirty="0">
              <a:solidFill>
                <a:schemeClr val="bg1"/>
              </a:solidFill>
            </a:endParaRPr>
          </a:p>
        </p:txBody>
      </p:sp>
      <p:pic>
        <p:nvPicPr>
          <p:cNvPr id="5" name="Рисунок 4">
            <a:extLst>
              <a:ext uri="{FF2B5EF4-FFF2-40B4-BE49-F238E27FC236}">
                <a16:creationId xmlns:a16="http://schemas.microsoft.com/office/drawing/2014/main" id="{22AA67C5-0E8D-4A65-AF3D-D2CACA3996F2}"/>
              </a:ext>
            </a:extLst>
          </p:cNvPr>
          <p:cNvPicPr>
            <a:picLocks noChangeAspect="1"/>
          </p:cNvPicPr>
          <p:nvPr/>
        </p:nvPicPr>
        <p:blipFill rotWithShape="1">
          <a:blip r:embed="rId3">
            <a:alphaModFix/>
          </a:blip>
          <a:srcRect l="28227" r="22893" b="1"/>
          <a:stretch/>
        </p:blipFill>
        <p:spPr>
          <a:xfrm>
            <a:off x="0" y="1035234"/>
            <a:ext cx="4177144" cy="4806832"/>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6" name="Прямоугольник 5"/>
          <p:cNvSpPr/>
          <p:nvPr/>
        </p:nvSpPr>
        <p:spPr>
          <a:xfrm>
            <a:off x="4177144" y="928995"/>
            <a:ext cx="7342911" cy="954107"/>
          </a:xfrm>
          <a:prstGeom prst="rect">
            <a:avLst/>
          </a:prstGeom>
        </p:spPr>
        <p:txBody>
          <a:bodyPr wrap="square">
            <a:spAutoFit/>
          </a:bodyPr>
          <a:lstStyle/>
          <a:p>
            <a:r>
              <a:rPr lang="en-US" sz="1400" dirty="0">
                <a:solidFill>
                  <a:srgbClr val="003399"/>
                </a:solidFill>
              </a:rPr>
              <a:t>The PAC notes the significant progress achieved by the FLNP team in developing a technical justification for the concept of the new source. At the same time, it would like to draw the attention of the project leaders and FLNP Directorate to the necessity of developing a rationale for the scientific </a:t>
            </a:r>
            <a:r>
              <a:rPr lang="en-US" sz="1400" dirty="0" err="1">
                <a:solidFill>
                  <a:srgbClr val="003399"/>
                </a:solidFill>
              </a:rPr>
              <a:t>programme</a:t>
            </a:r>
            <a:r>
              <a:rPr lang="en-US" sz="1400" dirty="0">
                <a:solidFill>
                  <a:srgbClr val="003399"/>
                </a:solidFill>
              </a:rPr>
              <a:t> for the new source.</a:t>
            </a:r>
            <a:endParaRPr lang="ru-RU" sz="1400" dirty="0">
              <a:solidFill>
                <a:srgbClr val="003399"/>
              </a:solidFill>
            </a:endParaRPr>
          </a:p>
        </p:txBody>
      </p:sp>
      <p:sp>
        <p:nvSpPr>
          <p:cNvPr id="7" name="Прямоугольник 6"/>
          <p:cNvSpPr/>
          <p:nvPr/>
        </p:nvSpPr>
        <p:spPr>
          <a:xfrm>
            <a:off x="3631096" y="5187325"/>
            <a:ext cx="8439677" cy="1569660"/>
          </a:xfrm>
          <a:prstGeom prst="rect">
            <a:avLst/>
          </a:prstGeom>
        </p:spPr>
        <p:txBody>
          <a:bodyPr wrap="square">
            <a:spAutoFit/>
          </a:bodyPr>
          <a:lstStyle/>
          <a:p>
            <a:r>
              <a:rPr lang="en-US" sz="1400" dirty="0">
                <a:solidFill>
                  <a:srgbClr val="C00000"/>
                </a:solidFill>
              </a:rPr>
              <a:t>The Scientific Council noted the significant progress achieved in developing a technical justification for the concept of a new neutron source at JINR and supported the recommendations made by the PAC on the opening of the proposed theme for 2020–2022. At the same time, special attention should be paid towards developing the scientific </a:t>
            </a:r>
            <a:r>
              <a:rPr lang="en-US" sz="1400" dirty="0" err="1">
                <a:solidFill>
                  <a:srgbClr val="C00000"/>
                </a:solidFill>
              </a:rPr>
              <a:t>programme</a:t>
            </a:r>
            <a:r>
              <a:rPr lang="en-US" sz="1400" dirty="0">
                <a:solidFill>
                  <a:srgbClr val="C00000"/>
                </a:solidFill>
              </a:rPr>
              <a:t> for the new source in the field of condensed matter physics and nuclear physics as well as to defining a management structure and a time schedule, specifying milestones and expected results of this new theme. </a:t>
            </a:r>
            <a:endParaRPr lang="ru-RU" sz="1400" dirty="0">
              <a:solidFill>
                <a:srgbClr val="C00000"/>
              </a:solidFill>
            </a:endParaRPr>
          </a:p>
          <a:p>
            <a:endParaRPr lang="ru-RU" sz="1100" dirty="0">
              <a:solidFill>
                <a:srgbClr val="C00000"/>
              </a:solidFill>
            </a:endParaRPr>
          </a:p>
        </p:txBody>
      </p:sp>
      <p:pic>
        <p:nvPicPr>
          <p:cNvPr id="10" name="Рисунок 9" descr="D:\work\ИБР\ИБР-4\IBR-3D\28.03\react_v_betone.tif">
            <a:extLst>
              <a:ext uri="{FF2B5EF4-FFF2-40B4-BE49-F238E27FC236}">
                <a16:creationId xmlns:a16="http://schemas.microsoft.com/office/drawing/2014/main" id="{5EF102B8-A701-42E8-831A-661944BE4DB6}"/>
              </a:ext>
            </a:extLst>
          </p:cNvPr>
          <p:cNvPicPr>
            <a:picLocks noChangeAspect="1"/>
          </p:cNvPicPr>
          <p:nvPr/>
        </p:nvPicPr>
        <p:blipFill>
          <a:blip r:embed="rId4" cstate="print"/>
          <a:srcRect/>
          <a:stretch>
            <a:fillRect/>
          </a:stretch>
        </p:blipFill>
        <p:spPr bwMode="auto">
          <a:xfrm>
            <a:off x="4503954" y="2286617"/>
            <a:ext cx="1335736" cy="2396141"/>
          </a:xfrm>
          <a:prstGeom prst="rect">
            <a:avLst/>
          </a:prstGeom>
          <a:noFill/>
          <a:ln w="9525">
            <a:noFill/>
            <a:miter lim="800000"/>
            <a:headEnd/>
            <a:tailEnd/>
          </a:ln>
        </p:spPr>
      </p:pic>
      <p:graphicFrame>
        <p:nvGraphicFramePr>
          <p:cNvPr id="11" name="Таблица 10">
            <a:extLst>
              <a:ext uri="{FF2B5EF4-FFF2-40B4-BE49-F238E27FC236}">
                <a16:creationId xmlns:a16="http://schemas.microsoft.com/office/drawing/2014/main" id="{1595DD1D-9023-44CF-9F4C-E18E6AD3DD48}"/>
              </a:ext>
            </a:extLst>
          </p:cNvPr>
          <p:cNvGraphicFramePr>
            <a:graphicFrameLocks noGrp="1"/>
          </p:cNvGraphicFramePr>
          <p:nvPr>
            <p:extLst>
              <p:ext uri="{D42A27DB-BD31-4B8C-83A1-F6EECF244321}">
                <p14:modId xmlns:p14="http://schemas.microsoft.com/office/powerpoint/2010/main" val="992941679"/>
              </p:ext>
            </p:extLst>
          </p:nvPr>
        </p:nvGraphicFramePr>
        <p:xfrm>
          <a:off x="6038421" y="2309687"/>
          <a:ext cx="2323490" cy="2392296"/>
        </p:xfrm>
        <a:graphic>
          <a:graphicData uri="http://schemas.openxmlformats.org/drawingml/2006/table">
            <a:tbl>
              <a:tblPr firstRow="1" bandCol="1"/>
              <a:tblGrid>
                <a:gridCol w="1761191">
                  <a:extLst>
                    <a:ext uri="{9D8B030D-6E8A-4147-A177-3AD203B41FA5}">
                      <a16:colId xmlns:a16="http://schemas.microsoft.com/office/drawing/2014/main" val="20000"/>
                    </a:ext>
                  </a:extLst>
                </a:gridCol>
                <a:gridCol w="562299">
                  <a:extLst>
                    <a:ext uri="{9D8B030D-6E8A-4147-A177-3AD203B41FA5}">
                      <a16:colId xmlns:a16="http://schemas.microsoft.com/office/drawing/2014/main" val="20001"/>
                    </a:ext>
                  </a:extLst>
                </a:gridCol>
              </a:tblGrid>
              <a:tr h="199358">
                <a:tc>
                  <a:txBody>
                    <a:bodyPr/>
                    <a:lstStyle>
                      <a:lvl1pPr marL="0" algn="l" defTabSz="914400" rtl="0" eaLnBrk="1" latinLnBrk="0" hangingPunct="1">
                        <a:defRPr sz="1800" b="1" kern="1200">
                          <a:solidFill>
                            <a:schemeClr val="bg1"/>
                          </a:solidFill>
                          <a:latin typeface="Arial"/>
                          <a:cs typeface="Arial"/>
                        </a:defRPr>
                      </a:lvl1pPr>
                      <a:lvl2pPr marL="457200" algn="l" defTabSz="914400" rtl="0" eaLnBrk="1" latinLnBrk="0" hangingPunct="1">
                        <a:defRPr sz="1800" b="1" kern="1200">
                          <a:solidFill>
                            <a:schemeClr val="bg1"/>
                          </a:solidFill>
                          <a:latin typeface="Arial"/>
                          <a:cs typeface="Arial"/>
                        </a:defRPr>
                      </a:lvl2pPr>
                      <a:lvl3pPr marL="914400" algn="l" defTabSz="914400" rtl="0" eaLnBrk="1" latinLnBrk="0" hangingPunct="1">
                        <a:defRPr sz="1800" b="1" kern="1200">
                          <a:solidFill>
                            <a:schemeClr val="bg1"/>
                          </a:solidFill>
                          <a:latin typeface="Arial"/>
                          <a:cs typeface="Arial"/>
                        </a:defRPr>
                      </a:lvl3pPr>
                      <a:lvl4pPr marL="1371600" algn="l" defTabSz="914400" rtl="0" eaLnBrk="1" latinLnBrk="0" hangingPunct="1">
                        <a:defRPr sz="1800" b="1" kern="1200">
                          <a:solidFill>
                            <a:schemeClr val="bg1"/>
                          </a:solidFill>
                          <a:latin typeface="Arial"/>
                          <a:cs typeface="Arial"/>
                        </a:defRPr>
                      </a:lvl4pPr>
                      <a:lvl5pPr marL="1828800" algn="l" defTabSz="914400" rtl="0" eaLnBrk="1" latinLnBrk="0" hangingPunct="1">
                        <a:defRPr sz="1800" b="1" kern="1200">
                          <a:solidFill>
                            <a:schemeClr val="bg1"/>
                          </a:solidFill>
                          <a:latin typeface="Arial"/>
                          <a:cs typeface="Arial"/>
                        </a:defRPr>
                      </a:lvl5pPr>
                      <a:lvl6pPr marL="2286000" algn="l" defTabSz="914400" rtl="0" eaLnBrk="1" latinLnBrk="0" hangingPunct="1">
                        <a:defRPr sz="1800" b="1" kern="1200">
                          <a:solidFill>
                            <a:schemeClr val="bg1"/>
                          </a:solidFill>
                          <a:latin typeface="Arial"/>
                          <a:cs typeface="Arial"/>
                        </a:defRPr>
                      </a:lvl6pPr>
                      <a:lvl7pPr marL="2743200" algn="l" defTabSz="914400" rtl="0" eaLnBrk="1" latinLnBrk="0" hangingPunct="1">
                        <a:defRPr sz="1800" b="1" kern="1200">
                          <a:solidFill>
                            <a:schemeClr val="bg1"/>
                          </a:solidFill>
                          <a:latin typeface="Arial"/>
                          <a:cs typeface="Arial"/>
                        </a:defRPr>
                      </a:lvl7pPr>
                      <a:lvl8pPr marL="3200400" algn="l" defTabSz="914400" rtl="0" eaLnBrk="1" latinLnBrk="0" hangingPunct="1">
                        <a:defRPr sz="1800" b="1" kern="1200">
                          <a:solidFill>
                            <a:schemeClr val="bg1"/>
                          </a:solidFill>
                          <a:latin typeface="Arial"/>
                          <a:cs typeface="Arial"/>
                        </a:defRPr>
                      </a:lvl8pPr>
                      <a:lvl9pPr marL="3657600" algn="l" defTabSz="914400" rtl="0" eaLnBrk="1" latinLnBrk="0" hangingPunct="1">
                        <a:defRPr sz="1800" b="1" kern="1200">
                          <a:solidFill>
                            <a:schemeClr val="bg1"/>
                          </a:solidFill>
                          <a:latin typeface="Arial"/>
                          <a:cs typeface="Arial"/>
                        </a:defRPr>
                      </a:lvl9pPr>
                    </a:lstStyle>
                    <a:p>
                      <a:pPr indent="0" algn="l">
                        <a:lnSpc>
                          <a:spcPct val="100000"/>
                        </a:lnSpc>
                        <a:spcAft>
                          <a:spcPts val="0"/>
                        </a:spcAft>
                      </a:pPr>
                      <a:r>
                        <a:rPr lang="en-US" sz="600" dirty="0">
                          <a:solidFill>
                            <a:schemeClr val="bg1"/>
                          </a:solidFill>
                        </a:rPr>
                        <a:t>Parameter </a:t>
                      </a:r>
                      <a:endParaRPr lang="ru-RU" sz="600" dirty="0">
                        <a:solidFill>
                          <a:schemeClr val="bg1"/>
                        </a:solidFill>
                        <a:latin typeface="Arial" pitchFamily="34" charset="0"/>
                        <a:ea typeface="Times New Roman"/>
                        <a:cs typeface="Arial" pitchFamily="34" charset="0"/>
                      </a:endParaRPr>
                    </a:p>
                  </a:txBody>
                  <a:tcPr marL="27049" marR="27049" marT="0" marB="0" anchor="ctr">
                    <a:lnL w="9525" cap="flat" cmpd="sng" algn="ctr">
                      <a:solidFill>
                        <a:srgbClr val="3E87BD">
                          <a:shade val="95000"/>
                          <a:satMod val="105000"/>
                        </a:srgbClr>
                      </a:solidFill>
                      <a:prstDash val="solid"/>
                    </a:lnL>
                    <a:lnR w="12700" cap="flat" cmpd="sng" algn="ctr">
                      <a:solidFill>
                        <a:srgbClr val="FFFFFF"/>
                      </a:solidFill>
                      <a:prstDash val="solid"/>
                      <a:round/>
                      <a:headEnd type="none" w="med" len="med"/>
                      <a:tailEnd type="none" w="med" len="med"/>
                    </a:lnR>
                    <a:lnT w="9525" cap="flat" cmpd="sng" algn="ctr">
                      <a:solidFill>
                        <a:srgbClr val="3E87BD">
                          <a:shade val="95000"/>
                          <a:satMod val="105000"/>
                        </a:srgbClr>
                      </a:solidFill>
                      <a:prstDash val="soli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3E87BD"/>
                    </a:solidFill>
                  </a:tcPr>
                </a:tc>
                <a:tc>
                  <a:txBody>
                    <a:bodyPr/>
                    <a:lstStyle>
                      <a:lvl1pPr marL="0" algn="l" defTabSz="914400" rtl="0" eaLnBrk="1" latinLnBrk="0" hangingPunct="1">
                        <a:defRPr sz="1800" b="1" kern="1200">
                          <a:solidFill>
                            <a:schemeClr val="bg1"/>
                          </a:solidFill>
                          <a:latin typeface="Arial"/>
                          <a:cs typeface="Arial"/>
                        </a:defRPr>
                      </a:lvl1pPr>
                      <a:lvl2pPr marL="457200" algn="l" defTabSz="914400" rtl="0" eaLnBrk="1" latinLnBrk="0" hangingPunct="1">
                        <a:defRPr sz="1800" b="1" kern="1200">
                          <a:solidFill>
                            <a:schemeClr val="bg1"/>
                          </a:solidFill>
                          <a:latin typeface="Arial"/>
                          <a:cs typeface="Arial"/>
                        </a:defRPr>
                      </a:lvl2pPr>
                      <a:lvl3pPr marL="914400" algn="l" defTabSz="914400" rtl="0" eaLnBrk="1" latinLnBrk="0" hangingPunct="1">
                        <a:defRPr sz="1800" b="1" kern="1200">
                          <a:solidFill>
                            <a:schemeClr val="bg1"/>
                          </a:solidFill>
                          <a:latin typeface="Arial"/>
                          <a:cs typeface="Arial"/>
                        </a:defRPr>
                      </a:lvl3pPr>
                      <a:lvl4pPr marL="1371600" algn="l" defTabSz="914400" rtl="0" eaLnBrk="1" latinLnBrk="0" hangingPunct="1">
                        <a:defRPr sz="1800" b="1" kern="1200">
                          <a:solidFill>
                            <a:schemeClr val="bg1"/>
                          </a:solidFill>
                          <a:latin typeface="Arial"/>
                          <a:cs typeface="Arial"/>
                        </a:defRPr>
                      </a:lvl4pPr>
                      <a:lvl5pPr marL="1828800" algn="l" defTabSz="914400" rtl="0" eaLnBrk="1" latinLnBrk="0" hangingPunct="1">
                        <a:defRPr sz="1800" b="1" kern="1200">
                          <a:solidFill>
                            <a:schemeClr val="bg1"/>
                          </a:solidFill>
                          <a:latin typeface="Arial"/>
                          <a:cs typeface="Arial"/>
                        </a:defRPr>
                      </a:lvl5pPr>
                      <a:lvl6pPr marL="2286000" algn="l" defTabSz="914400" rtl="0" eaLnBrk="1" latinLnBrk="0" hangingPunct="1">
                        <a:defRPr sz="1800" b="1" kern="1200">
                          <a:solidFill>
                            <a:schemeClr val="bg1"/>
                          </a:solidFill>
                          <a:latin typeface="Arial"/>
                          <a:cs typeface="Arial"/>
                        </a:defRPr>
                      </a:lvl6pPr>
                      <a:lvl7pPr marL="2743200" algn="l" defTabSz="914400" rtl="0" eaLnBrk="1" latinLnBrk="0" hangingPunct="1">
                        <a:defRPr sz="1800" b="1" kern="1200">
                          <a:solidFill>
                            <a:schemeClr val="bg1"/>
                          </a:solidFill>
                          <a:latin typeface="Arial"/>
                          <a:cs typeface="Arial"/>
                        </a:defRPr>
                      </a:lvl7pPr>
                      <a:lvl8pPr marL="3200400" algn="l" defTabSz="914400" rtl="0" eaLnBrk="1" latinLnBrk="0" hangingPunct="1">
                        <a:defRPr sz="1800" b="1" kern="1200">
                          <a:solidFill>
                            <a:schemeClr val="bg1"/>
                          </a:solidFill>
                          <a:latin typeface="Arial"/>
                          <a:cs typeface="Arial"/>
                        </a:defRPr>
                      </a:lvl8pPr>
                      <a:lvl9pPr marL="3657600" algn="l" defTabSz="914400" rtl="0" eaLnBrk="1" latinLnBrk="0" hangingPunct="1">
                        <a:defRPr sz="1800" b="1" kern="1200">
                          <a:solidFill>
                            <a:schemeClr val="bg1"/>
                          </a:solidFill>
                          <a:latin typeface="Arial"/>
                          <a:cs typeface="Arial"/>
                        </a:defRPr>
                      </a:lvl9pPr>
                    </a:lstStyle>
                    <a:p>
                      <a:pPr indent="0" algn="ctr">
                        <a:lnSpc>
                          <a:spcPct val="100000"/>
                        </a:lnSpc>
                        <a:spcAft>
                          <a:spcPts val="0"/>
                        </a:spcAft>
                      </a:pPr>
                      <a:r>
                        <a:rPr lang="en-US" sz="600" dirty="0">
                          <a:solidFill>
                            <a:schemeClr val="bg1"/>
                          </a:solidFill>
                        </a:rPr>
                        <a:t>Value</a:t>
                      </a:r>
                      <a:endParaRPr lang="ru-RU" sz="600" dirty="0">
                        <a:solidFill>
                          <a:schemeClr val="bg1"/>
                        </a:solidFill>
                        <a:latin typeface="Arial" pitchFamily="34" charset="0"/>
                        <a:ea typeface="Times New Roman"/>
                        <a:cs typeface="Arial" pitchFamily="34" charset="0"/>
                      </a:endParaRPr>
                    </a:p>
                  </a:txBody>
                  <a:tcPr marL="27049" marR="27049" marT="0" marB="0" anchor="ctr">
                    <a:lnL w="12700" cap="flat" cmpd="sng" algn="ctr">
                      <a:solidFill>
                        <a:srgbClr val="FFFFFF"/>
                      </a:solidFill>
                      <a:prstDash val="solid"/>
                      <a:round/>
                      <a:headEnd type="none" w="med" len="med"/>
                      <a:tailEnd type="none" w="med" len="med"/>
                    </a:lnL>
                    <a:lnR w="9525" cap="flat" cmpd="sng" algn="ctr">
                      <a:solidFill>
                        <a:srgbClr val="3E87BD">
                          <a:shade val="95000"/>
                          <a:satMod val="105000"/>
                        </a:srgbClr>
                      </a:solidFill>
                      <a:prstDash val="solid"/>
                    </a:lnR>
                    <a:lnT w="9525" cap="flat" cmpd="sng" algn="ctr">
                      <a:solidFill>
                        <a:srgbClr val="3E87BD">
                          <a:shade val="95000"/>
                          <a:satMod val="105000"/>
                        </a:srgbClr>
                      </a:solidFill>
                      <a:prstDash val="soli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3E87BD"/>
                    </a:solidFill>
                  </a:tcPr>
                </a:tc>
                <a:extLst>
                  <a:ext uri="{0D108BD9-81ED-4DB2-BD59-A6C34878D82A}">
                    <a16:rowId xmlns:a16="http://schemas.microsoft.com/office/drawing/2014/main" val="10000"/>
                  </a:ext>
                </a:extLst>
              </a:tr>
              <a:tr h="199358">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600" dirty="0"/>
                        <a:t>1 </a:t>
                      </a:r>
                      <a:r>
                        <a:rPr lang="en-US" sz="600" dirty="0"/>
                        <a:t>Average thermal power, MW</a:t>
                      </a:r>
                      <a:endParaRPr lang="ru-RU" sz="600" dirty="0">
                        <a:latin typeface="Arial" pitchFamily="34" charset="0"/>
                        <a:ea typeface="Times New Roman"/>
                        <a:cs typeface="Arial" pitchFamily="34" charset="0"/>
                      </a:endParaRPr>
                    </a:p>
                  </a:txBody>
                  <a:tcPr marL="27049" marR="27049"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600" dirty="0"/>
                        <a:t>15</a:t>
                      </a:r>
                      <a:endParaRPr lang="ru-RU" sz="600" dirty="0">
                        <a:latin typeface="Arial" pitchFamily="34" charset="0"/>
                        <a:ea typeface="Times New Roman"/>
                        <a:cs typeface="Arial" pitchFamily="34" charset="0"/>
                      </a:endParaRPr>
                    </a:p>
                  </a:txBody>
                  <a:tcPr marL="27049" marR="27049"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99358">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600" dirty="0"/>
                        <a:t>2 </a:t>
                      </a:r>
                      <a:r>
                        <a:rPr lang="en-US" sz="600" dirty="0"/>
                        <a:t>Operational mode</a:t>
                      </a:r>
                      <a:endParaRPr lang="ru-RU" sz="600" dirty="0">
                        <a:latin typeface="Arial" pitchFamily="34" charset="0"/>
                        <a:ea typeface="Times New Roman"/>
                        <a:cs typeface="Arial" pitchFamily="34" charset="0"/>
                      </a:endParaRPr>
                    </a:p>
                  </a:txBody>
                  <a:tcPr marL="27049" marR="27049"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en-US" sz="600" dirty="0"/>
                        <a:t>pulsed</a:t>
                      </a:r>
                      <a:endParaRPr lang="ru-RU" sz="600" dirty="0">
                        <a:latin typeface="Arial" pitchFamily="34" charset="0"/>
                        <a:ea typeface="Times New Roman"/>
                        <a:cs typeface="Arial" pitchFamily="34" charset="0"/>
                      </a:endParaRPr>
                    </a:p>
                  </a:txBody>
                  <a:tcPr marL="27049" marR="27049"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99358">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600" dirty="0"/>
                        <a:t>3 </a:t>
                      </a:r>
                      <a:r>
                        <a:rPr lang="en-US" sz="600" dirty="0"/>
                        <a:t>Repetition rate, Hz</a:t>
                      </a:r>
                      <a:endParaRPr lang="ru-RU" sz="600" dirty="0">
                        <a:latin typeface="Arial" pitchFamily="34" charset="0"/>
                        <a:ea typeface="Times New Roman"/>
                        <a:cs typeface="Arial" pitchFamily="34" charset="0"/>
                      </a:endParaRPr>
                    </a:p>
                  </a:txBody>
                  <a:tcPr marL="27049" marR="27049"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600" dirty="0"/>
                        <a:t>10</a:t>
                      </a:r>
                      <a:endParaRPr lang="ru-RU" sz="600" dirty="0">
                        <a:latin typeface="Arial" pitchFamily="34" charset="0"/>
                        <a:ea typeface="Times New Roman"/>
                        <a:cs typeface="Arial" pitchFamily="34" charset="0"/>
                      </a:endParaRPr>
                    </a:p>
                  </a:txBody>
                  <a:tcPr marL="27049" marR="27049"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99358">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600" dirty="0"/>
                        <a:t>4 </a:t>
                      </a:r>
                      <a:r>
                        <a:rPr lang="en-US" sz="600" dirty="0"/>
                        <a:t>Fuel</a:t>
                      </a:r>
                      <a:endParaRPr lang="ru-RU" sz="600" dirty="0">
                        <a:latin typeface="Arial" pitchFamily="34" charset="0"/>
                        <a:ea typeface="Times New Roman"/>
                        <a:cs typeface="Arial" pitchFamily="34" charset="0"/>
                      </a:endParaRPr>
                    </a:p>
                  </a:txBody>
                  <a:tcPr marL="27049" marR="27049"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600" dirty="0" err="1"/>
                        <a:t>NpN</a:t>
                      </a:r>
                      <a:endParaRPr lang="ru-RU" sz="600" dirty="0">
                        <a:latin typeface="Arial" pitchFamily="34" charset="0"/>
                        <a:ea typeface="Times New Roman"/>
                        <a:cs typeface="Arial" pitchFamily="34" charset="0"/>
                      </a:endParaRPr>
                    </a:p>
                  </a:txBody>
                  <a:tcPr marL="27049" marR="27049"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99358">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en-US" sz="600" dirty="0"/>
                        <a:t>5 Coolant</a:t>
                      </a:r>
                      <a:endParaRPr lang="ru-RU" sz="600" dirty="0">
                        <a:latin typeface="Arial" pitchFamily="34" charset="0"/>
                        <a:ea typeface="Times New Roman"/>
                        <a:cs typeface="Arial" pitchFamily="34" charset="0"/>
                      </a:endParaRPr>
                    </a:p>
                  </a:txBody>
                  <a:tcPr marL="27049" marR="27049"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600" dirty="0" err="1"/>
                        <a:t>Na</a:t>
                      </a:r>
                      <a:endParaRPr lang="ru-RU" sz="600" dirty="0">
                        <a:latin typeface="Arial" pitchFamily="34" charset="0"/>
                        <a:ea typeface="Times New Roman"/>
                        <a:cs typeface="Arial" pitchFamily="34" charset="0"/>
                      </a:endParaRPr>
                    </a:p>
                  </a:txBody>
                  <a:tcPr marL="27049" marR="27049"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99358">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600" dirty="0"/>
                        <a:t>6 </a:t>
                      </a:r>
                      <a:r>
                        <a:rPr lang="en-US" sz="600" dirty="0"/>
                        <a:t>Inlet temperature of the coolant</a:t>
                      </a:r>
                      <a:r>
                        <a:rPr lang="ru-RU" sz="600" dirty="0"/>
                        <a:t>, </a:t>
                      </a:r>
                      <a:r>
                        <a:rPr lang="ru-RU" sz="600" baseline="30000" dirty="0"/>
                        <a:t>0</a:t>
                      </a:r>
                      <a:r>
                        <a:rPr lang="ru-RU" sz="600" dirty="0"/>
                        <a:t>С</a:t>
                      </a:r>
                      <a:endParaRPr lang="ru-RU" sz="600" dirty="0">
                        <a:latin typeface="Arial" pitchFamily="34" charset="0"/>
                        <a:ea typeface="Times New Roman"/>
                        <a:cs typeface="Arial" pitchFamily="34" charset="0"/>
                      </a:endParaRPr>
                    </a:p>
                  </a:txBody>
                  <a:tcPr marL="27049" marR="27049"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600" dirty="0"/>
                        <a:t>290</a:t>
                      </a:r>
                      <a:endParaRPr lang="ru-RU" sz="600" dirty="0">
                        <a:latin typeface="Arial" pitchFamily="34" charset="0"/>
                        <a:ea typeface="Times New Roman"/>
                        <a:cs typeface="Arial" pitchFamily="34" charset="0"/>
                      </a:endParaRPr>
                    </a:p>
                  </a:txBody>
                  <a:tcPr marL="27049" marR="27049"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99358">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600" dirty="0"/>
                        <a:t>7 </a:t>
                      </a:r>
                      <a:r>
                        <a:rPr lang="en-US" sz="600" dirty="0"/>
                        <a:t>Outlet temperature of the coolant</a:t>
                      </a:r>
                      <a:r>
                        <a:rPr lang="ru-RU" sz="600" dirty="0"/>
                        <a:t>, </a:t>
                      </a:r>
                      <a:r>
                        <a:rPr lang="ru-RU" sz="600" baseline="30000" dirty="0"/>
                        <a:t>0</a:t>
                      </a:r>
                      <a:r>
                        <a:rPr lang="ru-RU" sz="600" dirty="0"/>
                        <a:t>С</a:t>
                      </a:r>
                      <a:endParaRPr lang="ru-RU" sz="600" dirty="0">
                        <a:latin typeface="Arial" pitchFamily="34" charset="0"/>
                        <a:ea typeface="Times New Roman"/>
                        <a:cs typeface="Arial" pitchFamily="34" charset="0"/>
                      </a:endParaRPr>
                    </a:p>
                  </a:txBody>
                  <a:tcPr marL="27049" marR="27049"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600" dirty="0"/>
                        <a:t>391</a:t>
                      </a:r>
                      <a:endParaRPr lang="ru-RU" sz="600" dirty="0">
                        <a:latin typeface="Arial" pitchFamily="34" charset="0"/>
                        <a:ea typeface="Times New Roman"/>
                        <a:cs typeface="Arial" pitchFamily="34" charset="0"/>
                      </a:endParaRPr>
                    </a:p>
                  </a:txBody>
                  <a:tcPr marL="27049" marR="27049"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99358">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600" dirty="0"/>
                        <a:t>8 </a:t>
                      </a:r>
                      <a:r>
                        <a:rPr lang="en-US" sz="600" dirty="0"/>
                        <a:t>Coolant flow through ½ of the core</a:t>
                      </a:r>
                      <a:r>
                        <a:rPr lang="ru-RU" sz="600" baseline="0" dirty="0"/>
                        <a:t>, </a:t>
                      </a:r>
                      <a:r>
                        <a:rPr lang="en-US" sz="600" baseline="0" dirty="0"/>
                        <a:t>kg</a:t>
                      </a:r>
                      <a:r>
                        <a:rPr lang="ru-RU" sz="600" baseline="0" dirty="0"/>
                        <a:t>/</a:t>
                      </a:r>
                      <a:r>
                        <a:rPr lang="en-US" sz="600" baseline="0" dirty="0"/>
                        <a:t>s</a:t>
                      </a:r>
                      <a:endParaRPr lang="ru-RU" sz="600" dirty="0">
                        <a:latin typeface="Arial" pitchFamily="34" charset="0"/>
                        <a:ea typeface="Times New Roman"/>
                        <a:cs typeface="Arial" pitchFamily="34" charset="0"/>
                      </a:endParaRPr>
                    </a:p>
                  </a:txBody>
                  <a:tcPr marL="27049" marR="27049"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600" dirty="0"/>
                        <a:t>58</a:t>
                      </a:r>
                      <a:endParaRPr lang="ru-RU" sz="600" dirty="0">
                        <a:latin typeface="Arial" pitchFamily="34" charset="0"/>
                        <a:ea typeface="Times New Roman"/>
                        <a:cs typeface="Arial" pitchFamily="34" charset="0"/>
                      </a:endParaRPr>
                    </a:p>
                  </a:txBody>
                  <a:tcPr marL="27049" marR="27049"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99358">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600" dirty="0"/>
                        <a:t>9 </a:t>
                      </a:r>
                      <a:r>
                        <a:rPr lang="en-US" sz="600" dirty="0"/>
                        <a:t>Pressure drop across the core</a:t>
                      </a:r>
                      <a:r>
                        <a:rPr lang="ru-RU" sz="600" dirty="0"/>
                        <a:t>, </a:t>
                      </a:r>
                      <a:r>
                        <a:rPr lang="en-US" sz="600" dirty="0"/>
                        <a:t>Pa</a:t>
                      </a:r>
                      <a:endParaRPr lang="ru-RU" sz="600" dirty="0">
                        <a:latin typeface="Arial" pitchFamily="34" charset="0"/>
                        <a:ea typeface="Times New Roman"/>
                        <a:cs typeface="Arial" pitchFamily="34" charset="0"/>
                      </a:endParaRPr>
                    </a:p>
                  </a:txBody>
                  <a:tcPr marL="27049" marR="27049"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600" dirty="0"/>
                        <a:t>0,33·10</a:t>
                      </a:r>
                      <a:r>
                        <a:rPr lang="ru-RU" sz="600" baseline="30000" dirty="0"/>
                        <a:t>5</a:t>
                      </a:r>
                      <a:endParaRPr lang="ru-RU" sz="600" dirty="0">
                        <a:latin typeface="Arial" pitchFamily="34" charset="0"/>
                        <a:ea typeface="Times New Roman"/>
                        <a:cs typeface="Arial" pitchFamily="34" charset="0"/>
                      </a:endParaRPr>
                    </a:p>
                  </a:txBody>
                  <a:tcPr marL="27049" marR="27049"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99358">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600" dirty="0"/>
                        <a:t>10</a:t>
                      </a:r>
                      <a:r>
                        <a:rPr lang="en-US" sz="600" dirty="0"/>
                        <a:t> Fast neutrons flux density on the reactor vessel</a:t>
                      </a:r>
                      <a:r>
                        <a:rPr lang="ru-RU" sz="600" baseline="0" dirty="0"/>
                        <a:t>, </a:t>
                      </a:r>
                      <a:r>
                        <a:rPr lang="ru-RU" sz="600" dirty="0"/>
                        <a:t>10</a:t>
                      </a:r>
                      <a:r>
                        <a:rPr lang="ru-RU" sz="600" baseline="30000" dirty="0"/>
                        <a:t>14</a:t>
                      </a:r>
                      <a:r>
                        <a:rPr lang="ru-RU" sz="600" dirty="0"/>
                        <a:t> </a:t>
                      </a:r>
                      <a:r>
                        <a:rPr lang="en-US" sz="600" dirty="0"/>
                        <a:t>n</a:t>
                      </a:r>
                      <a:r>
                        <a:rPr lang="ru-RU" sz="600" dirty="0"/>
                        <a:t>/</a:t>
                      </a:r>
                      <a:r>
                        <a:rPr lang="en-US" sz="600" dirty="0"/>
                        <a:t>cm</a:t>
                      </a:r>
                      <a:r>
                        <a:rPr lang="en-US" sz="600" baseline="30000" dirty="0"/>
                        <a:t>2</a:t>
                      </a:r>
                      <a:r>
                        <a:rPr lang="ru-RU" sz="600" dirty="0"/>
                        <a:t>·</a:t>
                      </a:r>
                      <a:r>
                        <a:rPr lang="en-US" sz="600" dirty="0"/>
                        <a:t>s</a:t>
                      </a:r>
                      <a:r>
                        <a:rPr lang="ru-RU" sz="600" baseline="30000" dirty="0"/>
                        <a:t>1 </a:t>
                      </a:r>
                      <a:endParaRPr lang="ru-RU" sz="600" dirty="0">
                        <a:latin typeface="+mn-lt"/>
                        <a:ea typeface="Times New Roman"/>
                        <a:cs typeface="Arial" pitchFamily="34" charset="0"/>
                      </a:endParaRPr>
                    </a:p>
                  </a:txBody>
                  <a:tcPr marL="27049" marR="27049"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600" dirty="0"/>
                        <a:t>5,7</a:t>
                      </a:r>
                      <a:endParaRPr lang="ru-RU" sz="600" dirty="0">
                        <a:latin typeface="+mn-lt"/>
                        <a:ea typeface="Times New Roman"/>
                        <a:cs typeface="Arial" pitchFamily="34" charset="0"/>
                      </a:endParaRPr>
                    </a:p>
                  </a:txBody>
                  <a:tcPr marL="27049" marR="27049"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199358">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600" dirty="0"/>
                        <a:t>11 </a:t>
                      </a:r>
                      <a:r>
                        <a:rPr lang="en-US" sz="600" dirty="0"/>
                        <a:t>Fluence on the reactor vessel for </a:t>
                      </a:r>
                      <a:r>
                        <a:rPr lang="ru-RU" sz="600" dirty="0"/>
                        <a:t>20 000 </a:t>
                      </a:r>
                      <a:r>
                        <a:rPr lang="en-US" sz="600" dirty="0"/>
                        <a:t>hours</a:t>
                      </a:r>
                      <a:r>
                        <a:rPr lang="ru-RU" sz="600" dirty="0"/>
                        <a:t>, </a:t>
                      </a:r>
                      <a:r>
                        <a:rPr lang="en-US" sz="600" dirty="0"/>
                        <a:t>n</a:t>
                      </a:r>
                      <a:r>
                        <a:rPr lang="ru-RU" sz="600" dirty="0"/>
                        <a:t>/</a:t>
                      </a:r>
                      <a:r>
                        <a:rPr lang="en-US" sz="600" dirty="0"/>
                        <a:t>cm</a:t>
                      </a:r>
                      <a:r>
                        <a:rPr lang="ru-RU" sz="600" baseline="30000" dirty="0"/>
                        <a:t>2</a:t>
                      </a:r>
                      <a:endParaRPr lang="ru-RU" sz="600" dirty="0">
                        <a:latin typeface="+mn-lt"/>
                        <a:ea typeface="Times New Roman"/>
                        <a:cs typeface="Arial" pitchFamily="34" charset="0"/>
                      </a:endParaRPr>
                    </a:p>
                  </a:txBody>
                  <a:tcPr marL="27049" marR="27049"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9525" cap="flat" cmpd="sng" algn="ctr">
                      <a:solidFill>
                        <a:srgbClr val="3E87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600" dirty="0"/>
                        <a:t>4,1·10</a:t>
                      </a:r>
                      <a:r>
                        <a:rPr lang="ru-RU" sz="600" baseline="30000" dirty="0"/>
                        <a:t>22</a:t>
                      </a:r>
                      <a:endParaRPr lang="ru-RU" sz="600" dirty="0">
                        <a:latin typeface="+mn-lt"/>
                        <a:ea typeface="Times New Roman"/>
                        <a:cs typeface="Arial" pitchFamily="34" charset="0"/>
                      </a:endParaRPr>
                    </a:p>
                  </a:txBody>
                  <a:tcPr marL="27049" marR="27049"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9525" cap="flat" cmpd="sng" algn="ctr">
                      <a:solidFill>
                        <a:srgbClr val="3E87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13" name="TextBox 12"/>
          <p:cNvSpPr txBox="1"/>
          <p:nvPr/>
        </p:nvSpPr>
        <p:spPr>
          <a:xfrm>
            <a:off x="4761611" y="1959075"/>
            <a:ext cx="2871299" cy="307777"/>
          </a:xfrm>
          <a:prstGeom prst="rect">
            <a:avLst/>
          </a:prstGeom>
          <a:noFill/>
        </p:spPr>
        <p:txBody>
          <a:bodyPr wrap="none" rtlCol="0">
            <a:spAutoFit/>
          </a:bodyPr>
          <a:lstStyle/>
          <a:p>
            <a:r>
              <a:rPr lang="en-US" sz="1400" b="1" dirty="0"/>
              <a:t>Basic parameters of the reactor</a:t>
            </a:r>
            <a:endParaRPr lang="ru-RU" sz="1400" b="1" dirty="0"/>
          </a:p>
        </p:txBody>
      </p:sp>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93270" y="2295428"/>
            <a:ext cx="3515039" cy="1867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TextBox 40"/>
          <p:cNvSpPr txBox="1"/>
          <p:nvPr/>
        </p:nvSpPr>
        <p:spPr>
          <a:xfrm>
            <a:off x="8493270" y="1980252"/>
            <a:ext cx="2733441" cy="307777"/>
          </a:xfrm>
          <a:prstGeom prst="rect">
            <a:avLst/>
          </a:prstGeom>
          <a:noFill/>
        </p:spPr>
        <p:txBody>
          <a:bodyPr wrap="none" rtlCol="0">
            <a:spAutoFit/>
          </a:bodyPr>
          <a:lstStyle/>
          <a:p>
            <a:r>
              <a:rPr lang="en-US" sz="1400" b="1" dirty="0"/>
              <a:t>Project roadmap (preliminary)</a:t>
            </a:r>
            <a:endParaRPr lang="ru-RU" sz="1400" b="1" dirty="0"/>
          </a:p>
        </p:txBody>
      </p:sp>
      <p:sp>
        <p:nvSpPr>
          <p:cNvPr id="44" name="Заголовок 7">
            <a:extLst>
              <a:ext uri="{FF2B5EF4-FFF2-40B4-BE49-F238E27FC236}">
                <a16:creationId xmlns:a16="http://schemas.microsoft.com/office/drawing/2014/main" id="{F7E3F29A-D5D4-4B2B-8C53-0F41580CB197}"/>
              </a:ext>
            </a:extLst>
          </p:cNvPr>
          <p:cNvSpPr txBox="1">
            <a:spLocks/>
          </p:cNvSpPr>
          <p:nvPr/>
        </p:nvSpPr>
        <p:spPr>
          <a:xfrm>
            <a:off x="8502796" y="4138012"/>
            <a:ext cx="3698730" cy="63721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en-US" sz="900" b="1" dirty="0"/>
              <a:t>At present we have contract with NIKIET on feasibility</a:t>
            </a:r>
            <a:br>
              <a:rPr lang="en-US" sz="900" b="1" dirty="0"/>
            </a:br>
            <a:r>
              <a:rPr lang="en-US" sz="900" b="1" dirty="0"/>
              <a:t>study of the: </a:t>
            </a:r>
            <a:endParaRPr lang="ru-RU" sz="900" b="1" dirty="0"/>
          </a:p>
        </p:txBody>
      </p:sp>
      <p:sp>
        <p:nvSpPr>
          <p:cNvPr id="45" name="Объект 8">
            <a:extLst>
              <a:ext uri="{FF2B5EF4-FFF2-40B4-BE49-F238E27FC236}">
                <a16:creationId xmlns:a16="http://schemas.microsoft.com/office/drawing/2014/main" id="{B9ABAED1-551D-4C2E-B1F1-A8E953870693}"/>
              </a:ext>
            </a:extLst>
          </p:cNvPr>
          <p:cNvSpPr txBox="1">
            <a:spLocks/>
          </p:cNvSpPr>
          <p:nvPr/>
        </p:nvSpPr>
        <p:spPr>
          <a:xfrm>
            <a:off x="8382001" y="4472496"/>
            <a:ext cx="3712004" cy="714626"/>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indent="-165100" algn="just">
              <a:spcBef>
                <a:spcPts val="0"/>
              </a:spcBef>
            </a:pPr>
            <a:r>
              <a:rPr lang="en-US" sz="900" dirty="0">
                <a:solidFill>
                  <a:srgbClr val="002060"/>
                </a:solidFill>
              </a:rPr>
              <a:t>Pulsed reactor with mechanical modulation of reactivity, based on </a:t>
            </a:r>
            <a:r>
              <a:rPr lang="en-US" sz="900" dirty="0" err="1">
                <a:solidFill>
                  <a:srgbClr val="002060"/>
                </a:solidFill>
              </a:rPr>
              <a:t>Np</a:t>
            </a:r>
            <a:r>
              <a:rPr lang="en-US" sz="900" dirty="0">
                <a:solidFill>
                  <a:srgbClr val="002060"/>
                </a:solidFill>
              </a:rPr>
              <a:t> fuel</a:t>
            </a:r>
          </a:p>
          <a:p>
            <a:pPr indent="-165100" algn="just">
              <a:spcBef>
                <a:spcPts val="0"/>
              </a:spcBef>
            </a:pPr>
            <a:r>
              <a:rPr lang="en-US" sz="900" dirty="0">
                <a:solidFill>
                  <a:srgbClr val="002060"/>
                </a:solidFill>
              </a:rPr>
              <a:t>ADS with mechanical modulation of reactivity (super booster), based on PuO</a:t>
            </a:r>
            <a:r>
              <a:rPr lang="en-US" sz="900" baseline="-25000" dirty="0">
                <a:solidFill>
                  <a:srgbClr val="002060"/>
                </a:solidFill>
              </a:rPr>
              <a:t>2 </a:t>
            </a:r>
            <a:r>
              <a:rPr lang="en-US" sz="900" dirty="0">
                <a:solidFill>
                  <a:srgbClr val="002060"/>
                </a:solidFill>
              </a:rPr>
              <a:t>fuel</a:t>
            </a:r>
            <a:endParaRPr lang="ru-RU" sz="900" baseline="-25000" dirty="0">
              <a:solidFill>
                <a:srgbClr val="002060"/>
              </a:solidFill>
            </a:endParaRPr>
          </a:p>
        </p:txBody>
      </p:sp>
    </p:spTree>
    <p:extLst>
      <p:ext uri="{BB962C8B-B14F-4D97-AF65-F5344CB8AC3E}">
        <p14:creationId xmlns:p14="http://schemas.microsoft.com/office/powerpoint/2010/main" val="219136711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80266" y="965722"/>
            <a:ext cx="6096000" cy="1754326"/>
          </a:xfrm>
          <a:prstGeom prst="rect">
            <a:avLst/>
          </a:prstGeom>
        </p:spPr>
        <p:txBody>
          <a:bodyPr>
            <a:spAutoFit/>
          </a:bodyPr>
          <a:lstStyle/>
          <a:p>
            <a:r>
              <a:rPr lang="en-US" sz="1200" dirty="0">
                <a:solidFill>
                  <a:srgbClr val="003399"/>
                </a:solidFill>
              </a:rPr>
              <a:t>The PAC heard the status and recent developments of the JINR–SOLARIS collaboration to develop the joint facility for structural research using synchrotron X-rays and a proposal for opening </a:t>
            </a:r>
            <a:r>
              <a:rPr lang="en-US" sz="1200" b="1" dirty="0">
                <a:solidFill>
                  <a:srgbClr val="003399"/>
                </a:solidFill>
              </a:rPr>
              <a:t>a new theme “Development of the SOLCRYS Structural Research Laboratory at the SOLARIS National Synchrotron Radiation Centre” </a:t>
            </a:r>
            <a:r>
              <a:rPr lang="en-US" sz="1200" dirty="0">
                <a:solidFill>
                  <a:srgbClr val="003399"/>
                </a:solidFill>
              </a:rPr>
              <a:t>presented by N. </a:t>
            </a:r>
            <a:r>
              <a:rPr lang="en-US" sz="1200" dirty="0" err="1">
                <a:solidFill>
                  <a:srgbClr val="003399"/>
                </a:solidFill>
              </a:rPr>
              <a:t>Kučerka</a:t>
            </a:r>
            <a:r>
              <a:rPr lang="en-US" sz="1200" dirty="0">
                <a:solidFill>
                  <a:srgbClr val="003399"/>
                </a:solidFill>
              </a:rPr>
              <a:t>.</a:t>
            </a:r>
          </a:p>
          <a:p>
            <a:endParaRPr lang="en-US" sz="1200" dirty="0">
              <a:solidFill>
                <a:srgbClr val="003399"/>
              </a:solidFill>
            </a:endParaRPr>
          </a:p>
          <a:p>
            <a:r>
              <a:rPr lang="en-US" sz="1200" dirty="0">
                <a:solidFill>
                  <a:srgbClr val="003399"/>
                </a:solidFill>
              </a:rPr>
              <a:t>The parameters of the existing facility and those for the new instruments proposed to be built allow one to estimate a potential for their future scientific use. An interest has been expressed by several organizations from JINR Member States.</a:t>
            </a:r>
            <a:endParaRPr lang="ru-RU" sz="1200" dirty="0">
              <a:solidFill>
                <a:srgbClr val="003399"/>
              </a:solidFill>
            </a:endParaRPr>
          </a:p>
        </p:txBody>
      </p:sp>
      <p:sp>
        <p:nvSpPr>
          <p:cNvPr id="4" name="Прямоугольник 3"/>
          <p:cNvSpPr/>
          <p:nvPr/>
        </p:nvSpPr>
        <p:spPr>
          <a:xfrm>
            <a:off x="3675075" y="87869"/>
            <a:ext cx="5357557" cy="584775"/>
          </a:xfrm>
          <a:prstGeom prst="rect">
            <a:avLst/>
          </a:prstGeom>
        </p:spPr>
        <p:txBody>
          <a:bodyPr wrap="none">
            <a:spAutoFit/>
          </a:bodyPr>
          <a:lstStyle/>
          <a:p>
            <a:r>
              <a:rPr lang="en-US" sz="3200" dirty="0">
                <a:solidFill>
                  <a:schemeClr val="bg1"/>
                </a:solidFill>
              </a:rPr>
              <a:t>JINR–SOLARIS cooperation</a:t>
            </a:r>
            <a:endParaRPr lang="ru-RU" sz="3200" dirty="0">
              <a:solidFill>
                <a:schemeClr val="bg1"/>
              </a:solidFill>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1454" y="1195868"/>
            <a:ext cx="3540261" cy="3754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PoleTekstowe 51">
            <a:extLst>
              <a:ext uri="{FF2B5EF4-FFF2-40B4-BE49-F238E27FC236}">
                <a16:creationId xmlns:a16="http://schemas.microsoft.com/office/drawing/2014/main" id="{9F2035C7-584D-4E79-8F8C-B1234096B7C7}"/>
              </a:ext>
            </a:extLst>
          </p:cNvPr>
          <p:cNvSpPr txBox="1"/>
          <p:nvPr/>
        </p:nvSpPr>
        <p:spPr>
          <a:xfrm>
            <a:off x="6911843" y="1231897"/>
            <a:ext cx="1953335" cy="2631490"/>
          </a:xfrm>
          <a:prstGeom prst="rect">
            <a:avLst/>
          </a:prstGeom>
          <a:solidFill>
            <a:sysClr val="window" lastClr="FFFFFF">
              <a:lumMod val="95000"/>
            </a:sysClr>
          </a:solidFill>
          <a:ln w="9525" cap="flat" cmpd="sng" algn="ctr">
            <a:solidFill>
              <a:srgbClr val="009DD9">
                <a:shade val="50000"/>
                <a:satMod val="103000"/>
              </a:srgbClr>
            </a:solidFill>
            <a:prstDash val="solid"/>
          </a:ln>
          <a:effectLst>
            <a:outerShdw blurRad="57150" dist="38100" dir="5400000" algn="ctr" rotWithShape="0">
              <a:srgbClr val="009DD9">
                <a:shade val="9000"/>
                <a:satMod val="105000"/>
                <a:alpha val="48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l-PL" sz="1100" b="0" i="0" u="none" strike="noStrike" kern="0" cap="none" spc="0" normalizeH="0" baseline="0" noProof="0" dirty="0">
                <a:ln>
                  <a:noFill/>
                </a:ln>
                <a:solidFill>
                  <a:srgbClr val="00518E"/>
                </a:solidFill>
                <a:effectLst/>
                <a:uLnTx/>
                <a:uFillTx/>
                <a:latin typeface="Calibri" panose="020F0502020204030204" pitchFamily="34" charset="0"/>
                <a:ea typeface="+mn-ea"/>
                <a:cs typeface="Calibri" panose="020F0502020204030204" pitchFamily="34" charset="0"/>
              </a:rPr>
              <a:t>Beamlines</a:t>
            </a:r>
            <a:r>
              <a:rPr kumimoji="0" lang="en-US" sz="1100" b="0" i="0" u="none" strike="noStrike" kern="0" cap="none" spc="0" normalizeH="0" baseline="0" noProof="0" dirty="0">
                <a:ln>
                  <a:noFill/>
                </a:ln>
                <a:solidFill>
                  <a:srgbClr val="00518E"/>
                </a:solidFill>
                <a:effectLst/>
                <a:uLnTx/>
                <a:uFillTx/>
                <a:latin typeface="Calibri" panose="020F0502020204030204" pitchFamily="34" charset="0"/>
                <a:ea typeface="+mn-ea"/>
                <a:cs typeface="Calibri" panose="020F0502020204030204" pitchFamily="34" charset="0"/>
              </a:rPr>
              <a:t> at the delivery</a:t>
            </a:r>
            <a:r>
              <a:rPr kumimoji="0" lang="pl-PL" sz="1100" b="0" i="0" u="none" strike="noStrike" kern="0" cap="none" spc="0" normalizeH="0" baseline="0" noProof="0" dirty="0">
                <a:ln>
                  <a:noFill/>
                </a:ln>
                <a:solidFill>
                  <a:srgbClr val="00518E"/>
                </a:solidFill>
                <a:effectLst/>
                <a:uLnTx/>
                <a:uFillTx/>
                <a:latin typeface="Calibri" panose="020F0502020204030204" pitchFamily="34" charset="0"/>
                <a:ea typeface="+mn-ea"/>
                <a:cs typeface="Calibri" panose="020F0502020204030204" pitchFamily="34" charset="0"/>
              </a:rPr>
              <a:t>:</a:t>
            </a:r>
          </a:p>
          <a:p>
            <a:pPr marL="342900" marR="0" lvl="0" indent="-342900" defTabSz="914400" eaLnBrk="1" fontAlgn="auto" latinLnBrk="0" hangingPunct="1">
              <a:lnSpc>
                <a:spcPct val="100000"/>
              </a:lnSpc>
              <a:spcBef>
                <a:spcPts val="0"/>
              </a:spcBef>
              <a:spcAft>
                <a:spcPts val="0"/>
              </a:spcAft>
              <a:buClrTx/>
              <a:buSzTx/>
              <a:buFont typeface="+mj-lt"/>
              <a:buAutoNum type="arabicParenR"/>
              <a:tabLst/>
              <a:defRPr/>
            </a:pPr>
            <a:r>
              <a:rPr kumimoji="0" lang="en-US" sz="1100" b="0" i="0" u="none" strike="noStrike" kern="0" cap="none" spc="0" normalizeH="0" baseline="0" noProof="0" dirty="0">
                <a:ln>
                  <a:noFill/>
                </a:ln>
                <a:solidFill>
                  <a:srgbClr val="000000"/>
                </a:solidFill>
                <a:effectLst>
                  <a:innerShdw blurRad="114300">
                    <a:srgbClr val="FFC000"/>
                  </a:innerShdw>
                </a:effectLst>
                <a:uLnTx/>
                <a:uFillTx/>
                <a:latin typeface="Calibri" panose="020F0502020204030204" pitchFamily="34" charset="0"/>
                <a:ea typeface="+mn-ea"/>
                <a:cs typeface="+mn-cs"/>
              </a:rPr>
              <a:t>Ultra Angle-Resolved Photoelectron Spectroscopy</a:t>
            </a:r>
          </a:p>
          <a:p>
            <a:pPr marL="342900" marR="0" lvl="0" indent="-342900" defTabSz="914400" eaLnBrk="1" fontAlgn="auto" latinLnBrk="0" hangingPunct="1">
              <a:lnSpc>
                <a:spcPct val="100000"/>
              </a:lnSpc>
              <a:spcBef>
                <a:spcPts val="0"/>
              </a:spcBef>
              <a:spcAft>
                <a:spcPts val="0"/>
              </a:spcAft>
              <a:buClrTx/>
              <a:buSzTx/>
              <a:buFont typeface="+mj-lt"/>
              <a:buAutoNum type="arabicParenR"/>
              <a:tabLst/>
              <a:defRPr/>
            </a:pPr>
            <a:r>
              <a:rPr kumimoji="0" lang="en-US" sz="1100" b="0" i="0" u="none" strike="noStrike" kern="0" cap="none" spc="0" normalizeH="0" baseline="0" noProof="0" dirty="0">
                <a:ln>
                  <a:noFill/>
                </a:ln>
                <a:solidFill>
                  <a:srgbClr val="000000"/>
                </a:solidFill>
                <a:effectLst>
                  <a:innerShdw blurRad="114300">
                    <a:srgbClr val="FFC000"/>
                  </a:innerShdw>
                </a:effectLst>
                <a:uLnTx/>
                <a:uFillTx/>
                <a:latin typeface="Calibri" panose="020F0502020204030204" pitchFamily="34" charset="0"/>
                <a:ea typeface="+mn-ea"/>
                <a:cs typeface="+mn-cs"/>
              </a:rPr>
              <a:t>Photoemission Electron Microscopy</a:t>
            </a:r>
            <a:br>
              <a:rPr kumimoji="0" lang="en-US" sz="1100" b="0" i="0" u="none" strike="noStrike" kern="0" cap="none" spc="0" normalizeH="0" baseline="0" noProof="0" dirty="0">
                <a:ln>
                  <a:noFill/>
                </a:ln>
                <a:solidFill>
                  <a:srgbClr val="000000"/>
                </a:solidFill>
                <a:effectLst>
                  <a:innerShdw blurRad="114300">
                    <a:srgbClr val="FFC000"/>
                  </a:innerShdw>
                </a:effectLst>
                <a:uLnTx/>
                <a:uFillTx/>
                <a:latin typeface="Calibri" panose="020F0502020204030204" pitchFamily="34" charset="0"/>
                <a:ea typeface="+mn-ea"/>
                <a:cs typeface="+mn-cs"/>
              </a:rPr>
            </a:br>
            <a:r>
              <a:rPr kumimoji="0" lang="en-US" sz="1100" b="0" i="0" u="none" strike="noStrike" kern="0" cap="none" spc="0" normalizeH="0" baseline="0" noProof="0" dirty="0">
                <a:ln>
                  <a:noFill/>
                </a:ln>
                <a:solidFill>
                  <a:srgbClr val="000000"/>
                </a:solidFill>
                <a:effectLst>
                  <a:innerShdw blurRad="114300">
                    <a:srgbClr val="FFC000"/>
                  </a:innerShdw>
                </a:effectLst>
                <a:uLnTx/>
                <a:uFillTx/>
                <a:latin typeface="Calibri" panose="020F0502020204030204" pitchFamily="34" charset="0"/>
                <a:ea typeface="+mn-ea"/>
                <a:cs typeface="+mn-cs"/>
              </a:rPr>
              <a:t>X-ray Absorption Spectroscopy</a:t>
            </a:r>
          </a:p>
          <a:p>
            <a:pPr marL="342900" marR="0" lvl="0" indent="-342900" defTabSz="914400" eaLnBrk="1" fontAlgn="auto" latinLnBrk="0" hangingPunct="1">
              <a:lnSpc>
                <a:spcPct val="100000"/>
              </a:lnSpc>
              <a:spcBef>
                <a:spcPts val="0"/>
              </a:spcBef>
              <a:spcAft>
                <a:spcPts val="0"/>
              </a:spcAft>
              <a:buClrTx/>
              <a:buSzTx/>
              <a:buFont typeface="+mj-lt"/>
              <a:buAutoNum type="arabicParenR"/>
              <a:tabLst/>
              <a:defRPr/>
            </a:pP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pl-PL" sz="1100" b="0" i="0" u="none" strike="noStrike" kern="0" cap="none" spc="0" normalizeH="0" baseline="0" noProof="0" dirty="0">
                <a:ln>
                  <a:noFill/>
                </a:ln>
                <a:solidFill>
                  <a:srgbClr val="00518E"/>
                </a:solidFill>
                <a:effectLst/>
                <a:uLnTx/>
                <a:uFillTx/>
                <a:latin typeface="Calibri" panose="020F0502020204030204" pitchFamily="34" charset="0"/>
                <a:ea typeface="+mn-ea"/>
                <a:cs typeface="Calibri" panose="020F0502020204030204" pitchFamily="34" charset="0"/>
              </a:rPr>
              <a:t>Beamlines</a:t>
            </a:r>
            <a:r>
              <a:rPr kumimoji="0" lang="en-US" sz="1100" b="0" i="0" u="none" strike="noStrike" kern="0" cap="none" spc="0" normalizeH="0" baseline="0" noProof="0" dirty="0">
                <a:ln>
                  <a:noFill/>
                </a:ln>
                <a:solidFill>
                  <a:srgbClr val="00518E"/>
                </a:solidFill>
                <a:effectLst/>
                <a:uLnTx/>
                <a:uFillTx/>
                <a:latin typeface="Calibri" panose="020F0502020204030204" pitchFamily="34" charset="0"/>
                <a:ea typeface="+mn-ea"/>
                <a:cs typeface="Calibri" panose="020F0502020204030204" pitchFamily="34" charset="0"/>
              </a:rPr>
              <a:t> under construction</a:t>
            </a:r>
            <a:r>
              <a:rPr kumimoji="0" lang="pl-PL" sz="1100" b="0" i="0" u="none" strike="noStrike" kern="0" cap="none" spc="0" normalizeH="0" baseline="0" noProof="0" dirty="0">
                <a:ln>
                  <a:noFill/>
                </a:ln>
                <a:solidFill>
                  <a:srgbClr val="00518E"/>
                </a:solidFill>
                <a:effectLst/>
                <a:uLnTx/>
                <a:uFillTx/>
                <a:latin typeface="Calibri" panose="020F0502020204030204" pitchFamily="34" charset="0"/>
                <a:ea typeface="+mn-ea"/>
                <a:cs typeface="Calibri" panose="020F0502020204030204" pitchFamily="34" charset="0"/>
              </a:rPr>
              <a:t>:</a:t>
            </a:r>
          </a:p>
          <a:p>
            <a:pPr marL="342900" marR="0" lvl="0" indent="-342900" defTabSz="914400" eaLnBrk="1" fontAlgn="auto" latinLnBrk="0" hangingPunct="1">
              <a:lnSpc>
                <a:spcPct val="100000"/>
              </a:lnSpc>
              <a:spcBef>
                <a:spcPts val="0"/>
              </a:spcBef>
              <a:spcAft>
                <a:spcPts val="0"/>
              </a:spcAft>
              <a:buClrTx/>
              <a:buSzTx/>
              <a:buFont typeface="+mj-lt"/>
              <a:buAutoNum type="arabicParenR"/>
              <a:tabLst/>
              <a:defRPr/>
            </a:pPr>
            <a:r>
              <a:rPr kumimoji="0" lang="en-US" sz="1100" b="0" i="0" u="none" strike="noStrike" kern="0" cap="none" spc="0" normalizeH="0" baseline="0" noProof="0" dirty="0">
                <a:ln>
                  <a:noFill/>
                </a:ln>
                <a:solidFill>
                  <a:srgbClr val="000000"/>
                </a:solidFill>
                <a:effectLst>
                  <a:innerShdw blurRad="114300">
                    <a:srgbClr val="C6E0B4"/>
                  </a:innerShdw>
                </a:effectLst>
                <a:uLnTx/>
                <a:uFillTx/>
                <a:latin typeface="Calibri" panose="020F0502020204030204" pitchFamily="34" charset="0"/>
                <a:ea typeface="+mn-ea"/>
                <a:cs typeface="+mn-cs"/>
              </a:rPr>
              <a:t>angle integrated photoelectron spectroscopy</a:t>
            </a:r>
          </a:p>
          <a:p>
            <a:pPr marL="342900" marR="0" lvl="0" indent="-342900" defTabSz="914400" eaLnBrk="1" fontAlgn="auto" latinLnBrk="0" hangingPunct="1">
              <a:lnSpc>
                <a:spcPct val="100000"/>
              </a:lnSpc>
              <a:spcBef>
                <a:spcPts val="0"/>
              </a:spcBef>
              <a:spcAft>
                <a:spcPts val="0"/>
              </a:spcAft>
              <a:buClrTx/>
              <a:buSzTx/>
              <a:buFont typeface="+mj-lt"/>
              <a:buAutoNum type="arabicParenR"/>
              <a:tabLst/>
              <a:defRPr/>
            </a:pPr>
            <a:r>
              <a:rPr kumimoji="0" lang="en-US" sz="1100" b="0" i="0" u="none" strike="noStrike" kern="0" cap="none" spc="0" normalizeH="0" baseline="0" noProof="0" dirty="0">
                <a:ln>
                  <a:noFill/>
                </a:ln>
                <a:solidFill>
                  <a:srgbClr val="000000"/>
                </a:solidFill>
                <a:effectLst>
                  <a:innerShdw blurRad="114300">
                    <a:srgbClr val="C6E0B4"/>
                  </a:innerShdw>
                </a:effectLst>
                <a:uLnTx/>
                <a:uFillTx/>
                <a:latin typeface="Calibri" panose="020F0502020204030204" pitchFamily="34" charset="0"/>
                <a:ea typeface="+mn-ea"/>
                <a:cs typeface="+mn-cs"/>
              </a:rPr>
              <a:t>X-ray Magnetic Circular Dichroism</a:t>
            </a:r>
          </a:p>
        </p:txBody>
      </p:sp>
      <p:sp>
        <p:nvSpPr>
          <p:cNvPr id="27" name="TextBox 26"/>
          <p:cNvSpPr txBox="1"/>
          <p:nvPr/>
        </p:nvSpPr>
        <p:spPr>
          <a:xfrm>
            <a:off x="8322253" y="853642"/>
            <a:ext cx="2467342" cy="369332"/>
          </a:xfrm>
          <a:prstGeom prst="rect">
            <a:avLst/>
          </a:prstGeom>
          <a:noFill/>
        </p:spPr>
        <p:txBody>
          <a:bodyPr wrap="none" rtlCol="0">
            <a:spAutoFit/>
          </a:bodyPr>
          <a:lstStyle/>
          <a:p>
            <a:r>
              <a:rPr lang="en-US" altLang="ko-KR" b="1" dirty="0">
                <a:solidFill>
                  <a:srgbClr val="003399"/>
                </a:solidFill>
              </a:rPr>
              <a:t>SOLARIS </a:t>
            </a:r>
            <a:r>
              <a:rPr lang="en-US" altLang="ko-KR" b="1" dirty="0" err="1">
                <a:solidFill>
                  <a:srgbClr val="003399"/>
                </a:solidFill>
              </a:rPr>
              <a:t>beamlines</a:t>
            </a:r>
            <a:endParaRPr lang="ru-RU" b="1" dirty="0">
              <a:solidFill>
                <a:srgbClr val="003399"/>
              </a:solidFill>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355" y="2848314"/>
            <a:ext cx="4577200" cy="3027910"/>
          </a:xfrm>
          <a:prstGeom prst="rect">
            <a:avLst/>
          </a:prstGeom>
          <a:noFill/>
          <a:ln w="9525">
            <a:solidFill>
              <a:srgbClr val="00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Прямоугольник 28"/>
          <p:cNvSpPr/>
          <p:nvPr/>
        </p:nvSpPr>
        <p:spPr>
          <a:xfrm>
            <a:off x="5109500" y="4983241"/>
            <a:ext cx="7002986" cy="1600438"/>
          </a:xfrm>
          <a:prstGeom prst="rect">
            <a:avLst/>
          </a:prstGeom>
        </p:spPr>
        <p:txBody>
          <a:bodyPr wrap="square">
            <a:spAutoFit/>
          </a:bodyPr>
          <a:lstStyle/>
          <a:p>
            <a:r>
              <a:rPr lang="en-US" sz="1400" dirty="0">
                <a:solidFill>
                  <a:srgbClr val="C00000"/>
                </a:solidFill>
              </a:rPr>
              <a:t>The Scientific Council took note of the status of the cooperation between JINR and the SOLARIS National Synchrotron Centre (</a:t>
            </a:r>
            <a:r>
              <a:rPr lang="en-US" sz="1400" dirty="0" err="1">
                <a:solidFill>
                  <a:srgbClr val="C00000"/>
                </a:solidFill>
              </a:rPr>
              <a:t>Kraków</a:t>
            </a:r>
            <a:r>
              <a:rPr lang="en-US" sz="1400" dirty="0">
                <a:solidFill>
                  <a:srgbClr val="C00000"/>
                </a:solidFill>
              </a:rPr>
              <a:t>, Poland) focusing on the development of a joint facility for structural research using synchrotron X-rays.</a:t>
            </a:r>
          </a:p>
          <a:p>
            <a:endParaRPr lang="en-US" sz="1400" dirty="0">
              <a:solidFill>
                <a:srgbClr val="C00000"/>
              </a:solidFill>
            </a:endParaRPr>
          </a:p>
          <a:p>
            <a:r>
              <a:rPr lang="en-US" sz="1400" dirty="0">
                <a:solidFill>
                  <a:srgbClr val="C00000"/>
                </a:solidFill>
              </a:rPr>
              <a:t>The Scientific Council supported the recommendation of the PAC on the opening of the proposed theme for 2020–2022 and took note of the interest of several organizations from JINR Member States in taking part in this activity. </a:t>
            </a:r>
            <a:endParaRPr lang="ru-RU" sz="1400" dirty="0">
              <a:solidFill>
                <a:srgbClr val="C00000"/>
              </a:solidFill>
            </a:endParaRPr>
          </a:p>
        </p:txBody>
      </p:sp>
    </p:spTree>
    <p:extLst>
      <p:ext uri="{BB962C8B-B14F-4D97-AF65-F5344CB8AC3E}">
        <p14:creationId xmlns:p14="http://schemas.microsoft.com/office/powerpoint/2010/main" val="337679941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19314" y="7987"/>
            <a:ext cx="11640457" cy="738664"/>
          </a:xfrm>
          <a:prstGeom prst="rect">
            <a:avLst/>
          </a:prstGeom>
        </p:spPr>
        <p:txBody>
          <a:bodyPr wrap="square">
            <a:spAutoFit/>
          </a:bodyPr>
          <a:lstStyle/>
          <a:p>
            <a:pPr algn="ctr"/>
            <a:r>
              <a:rPr lang="en-US" sz="2100" dirty="0">
                <a:solidFill>
                  <a:schemeClr val="bg1"/>
                </a:solidFill>
              </a:rPr>
              <a:t>Status report by on the project “A system for neutron operando monitoring and diagnostics</a:t>
            </a:r>
            <a:br>
              <a:rPr lang="en-US" sz="2100" dirty="0">
                <a:solidFill>
                  <a:schemeClr val="bg1"/>
                </a:solidFill>
              </a:rPr>
            </a:br>
            <a:r>
              <a:rPr lang="en-US" sz="2100" dirty="0">
                <a:solidFill>
                  <a:schemeClr val="bg1"/>
                </a:solidFill>
              </a:rPr>
              <a:t>of materials and interfaces for electrochemical energy storage devices at the IBR-2 reactor”</a:t>
            </a:r>
            <a:endParaRPr lang="ru-RU" sz="2100" dirty="0">
              <a:solidFill>
                <a:schemeClr val="bg1"/>
              </a:solidFill>
            </a:endParaRPr>
          </a:p>
        </p:txBody>
      </p:sp>
      <p:sp>
        <p:nvSpPr>
          <p:cNvPr id="4" name="Прямоугольник 3"/>
          <p:cNvSpPr/>
          <p:nvPr/>
        </p:nvSpPr>
        <p:spPr>
          <a:xfrm>
            <a:off x="10652385" y="925678"/>
            <a:ext cx="1200842" cy="338554"/>
          </a:xfrm>
          <a:prstGeom prst="rect">
            <a:avLst/>
          </a:prstGeom>
        </p:spPr>
        <p:txBody>
          <a:bodyPr wrap="none">
            <a:spAutoFit/>
          </a:bodyPr>
          <a:lstStyle/>
          <a:p>
            <a:r>
              <a:rPr lang="en-US" sz="1600" i="1" dirty="0"/>
              <a:t>M. </a:t>
            </a:r>
            <a:r>
              <a:rPr lang="en-US" sz="1600" i="1" dirty="0" err="1"/>
              <a:t>Avdeev</a:t>
            </a:r>
            <a:r>
              <a:rPr lang="en-US" sz="1600" i="1" dirty="0"/>
              <a:t> </a:t>
            </a:r>
            <a:endParaRPr lang="ru-RU" sz="1600" i="1" dirty="0"/>
          </a:p>
        </p:txBody>
      </p:sp>
      <p:sp>
        <p:nvSpPr>
          <p:cNvPr id="5" name="Прямоугольник 4"/>
          <p:cNvSpPr/>
          <p:nvPr/>
        </p:nvSpPr>
        <p:spPr>
          <a:xfrm>
            <a:off x="8523768" y="5053016"/>
            <a:ext cx="3687794" cy="1477328"/>
          </a:xfrm>
          <a:prstGeom prst="rect">
            <a:avLst/>
          </a:prstGeom>
        </p:spPr>
        <p:txBody>
          <a:bodyPr wrap="square">
            <a:spAutoFit/>
          </a:bodyPr>
          <a:lstStyle/>
          <a:p>
            <a:r>
              <a:rPr lang="en-US" dirty="0">
                <a:solidFill>
                  <a:srgbClr val="C00000"/>
                </a:solidFill>
              </a:rPr>
              <a:t>The Scientific Council was satisfied with the progress of the project and supported the PAC’s recommendation on its continuation. </a:t>
            </a:r>
            <a:endParaRPr lang="ru-RU" dirty="0">
              <a:solidFill>
                <a:srgbClr val="C00000"/>
              </a:solidFill>
            </a:endParaRPr>
          </a:p>
        </p:txBody>
      </p:sp>
      <p:sp>
        <p:nvSpPr>
          <p:cNvPr id="26" name="TextBox 25"/>
          <p:cNvSpPr txBox="1"/>
          <p:nvPr/>
        </p:nvSpPr>
        <p:spPr>
          <a:xfrm>
            <a:off x="1171680" y="5928865"/>
            <a:ext cx="3966362" cy="584775"/>
          </a:xfrm>
          <a:prstGeom prst="rect">
            <a:avLst/>
          </a:prstGeom>
          <a:noFill/>
        </p:spPr>
        <p:txBody>
          <a:bodyPr wrap="square" rtlCol="0">
            <a:spAutoFit/>
          </a:bodyPr>
          <a:lstStyle/>
          <a:p>
            <a:pPr algn="ctr"/>
            <a:r>
              <a:rPr lang="en-US" sz="1600" b="1" dirty="0"/>
              <a:t>Study of operating electrodes and interfaces </a:t>
            </a:r>
            <a:r>
              <a:rPr lang="ru-RU" sz="1600" b="1" dirty="0"/>
              <a:t>(</a:t>
            </a:r>
            <a:r>
              <a:rPr lang="en-US" sz="1600" b="1" i="1" dirty="0"/>
              <a:t>operando</a:t>
            </a:r>
            <a:r>
              <a:rPr lang="en-US" sz="1600" b="1" dirty="0"/>
              <a:t> mode)</a:t>
            </a:r>
            <a:endParaRPr lang="ru-RU" sz="1600" b="1" dirty="0"/>
          </a:p>
        </p:txBody>
      </p:sp>
      <p:sp>
        <p:nvSpPr>
          <p:cNvPr id="27" name="TextBox 26"/>
          <p:cNvSpPr txBox="1"/>
          <p:nvPr/>
        </p:nvSpPr>
        <p:spPr>
          <a:xfrm>
            <a:off x="2451431" y="5580994"/>
            <a:ext cx="1578637" cy="369332"/>
          </a:xfrm>
          <a:prstGeom prst="rect">
            <a:avLst/>
          </a:prstGeom>
          <a:noFill/>
        </p:spPr>
        <p:txBody>
          <a:bodyPr wrap="none" rtlCol="0">
            <a:spAutoFit/>
          </a:bodyPr>
          <a:lstStyle/>
          <a:p>
            <a:r>
              <a:rPr lang="en-US" u="sng" dirty="0"/>
              <a:t>Main objective</a:t>
            </a:r>
            <a:endParaRPr lang="ru-RU" u="sng" dirty="0"/>
          </a:p>
        </p:txBody>
      </p:sp>
      <p:pic>
        <p:nvPicPr>
          <p:cNvPr id="2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24027"/>
          <a:stretch/>
        </p:blipFill>
        <p:spPr bwMode="auto">
          <a:xfrm>
            <a:off x="5029989" y="5253077"/>
            <a:ext cx="2916766" cy="1308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TextBox 28"/>
          <p:cNvSpPr txBox="1"/>
          <p:nvPr/>
        </p:nvSpPr>
        <p:spPr>
          <a:xfrm>
            <a:off x="5746470" y="4900889"/>
            <a:ext cx="1873077" cy="338554"/>
          </a:xfrm>
          <a:prstGeom prst="rect">
            <a:avLst/>
          </a:prstGeom>
          <a:noFill/>
        </p:spPr>
        <p:txBody>
          <a:bodyPr wrap="none" rtlCol="0">
            <a:spAutoFit/>
          </a:bodyPr>
          <a:lstStyle/>
          <a:p>
            <a:r>
              <a:rPr lang="en-US" sz="1600" dirty="0"/>
              <a:t>Growth of dendrites</a:t>
            </a:r>
            <a:endParaRPr lang="ru-RU" sz="1600" dirty="0"/>
          </a:p>
        </p:txBody>
      </p:sp>
      <p:grpSp>
        <p:nvGrpSpPr>
          <p:cNvPr id="30" name="Группа 29"/>
          <p:cNvGrpSpPr/>
          <p:nvPr/>
        </p:nvGrpSpPr>
        <p:grpSpPr>
          <a:xfrm>
            <a:off x="133208" y="2636790"/>
            <a:ext cx="4474799" cy="2885440"/>
            <a:chOff x="25193" y="1089422"/>
            <a:chExt cx="4950220" cy="3428594"/>
          </a:xfrm>
        </p:grpSpPr>
        <p:pic>
          <p:nvPicPr>
            <p:cNvPr id="31" name="Picture 2" descr="http://www.gaston-lithium.com/images/tech-liion.gif"/>
            <p:cNvPicPr>
              <a:picLocks noChangeAspect="1" noChangeArrowheads="1"/>
            </p:cNvPicPr>
            <p:nvPr/>
          </p:nvPicPr>
          <p:blipFill rotWithShape="1">
            <a:blip r:embed="rId3">
              <a:extLst>
                <a:ext uri="{28A0092B-C50C-407E-A947-70E740481C1C}">
                  <a14:useLocalDpi xmlns:a14="http://schemas.microsoft.com/office/drawing/2010/main" val="0"/>
                </a:ext>
              </a:extLst>
            </a:blip>
            <a:srcRect r="22845" b="36845"/>
            <a:stretch/>
          </p:blipFill>
          <p:spPr bwMode="auto">
            <a:xfrm>
              <a:off x="25193" y="1089422"/>
              <a:ext cx="4950220" cy="3428594"/>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324066" y="1560796"/>
              <a:ext cx="839845" cy="492443"/>
            </a:xfrm>
            <a:prstGeom prst="rect">
              <a:avLst/>
            </a:prstGeom>
            <a:solidFill>
              <a:schemeClr val="bg1"/>
            </a:solidFill>
          </p:spPr>
          <p:txBody>
            <a:bodyPr wrap="none" rtlCol="0">
              <a:spAutoFit/>
            </a:bodyPr>
            <a:lstStyle/>
            <a:p>
              <a:pPr algn="r"/>
              <a:r>
                <a:rPr lang="en-US" sz="1300" b="1" dirty="0"/>
                <a:t>Negative</a:t>
              </a:r>
            </a:p>
            <a:p>
              <a:pPr algn="r"/>
              <a:r>
                <a:rPr lang="en-US" sz="1300" b="1" dirty="0"/>
                <a:t>Electrode</a:t>
              </a:r>
              <a:endParaRPr lang="ru-RU" sz="1300" b="1" dirty="0"/>
            </a:p>
          </p:txBody>
        </p:sp>
      </p:grpSp>
      <p:sp>
        <p:nvSpPr>
          <p:cNvPr id="33" name="Прямоугольник 32"/>
          <p:cNvSpPr/>
          <p:nvPr/>
        </p:nvSpPr>
        <p:spPr>
          <a:xfrm>
            <a:off x="2100890" y="4021050"/>
            <a:ext cx="107652" cy="2622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4" name="Прямая соединительная линия 33"/>
          <p:cNvCxnSpPr/>
          <p:nvPr/>
        </p:nvCxnSpPr>
        <p:spPr>
          <a:xfrm flipV="1">
            <a:off x="2208542" y="1994895"/>
            <a:ext cx="3039157" cy="200597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p:nvPr/>
        </p:nvCxnSpPr>
        <p:spPr>
          <a:xfrm>
            <a:off x="2208542" y="4283275"/>
            <a:ext cx="3039157" cy="53158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6" name="Группа 35"/>
          <p:cNvGrpSpPr/>
          <p:nvPr/>
        </p:nvGrpSpPr>
        <p:grpSpPr>
          <a:xfrm>
            <a:off x="5285874" y="2001117"/>
            <a:ext cx="2370256" cy="2813747"/>
            <a:chOff x="5434970" y="422062"/>
            <a:chExt cx="3309904" cy="4149938"/>
          </a:xfrm>
        </p:grpSpPr>
        <p:pic>
          <p:nvPicPr>
            <p:cNvPr id="37" name="Picture 2" descr="Solid-electrolyte interface"/>
            <p:cNvPicPr>
              <a:picLocks noChangeAspect="1" noChangeArrowheads="1"/>
            </p:cNvPicPr>
            <p:nvPr/>
          </p:nvPicPr>
          <p:blipFill rotWithShape="1">
            <a:blip r:embed="rId4">
              <a:extLst>
                <a:ext uri="{28A0092B-C50C-407E-A947-70E740481C1C}">
                  <a14:useLocalDpi xmlns:a14="http://schemas.microsoft.com/office/drawing/2010/main" val="0"/>
                </a:ext>
              </a:extLst>
            </a:blip>
            <a:srcRect b="5730"/>
            <a:stretch/>
          </p:blipFill>
          <p:spPr bwMode="auto">
            <a:xfrm>
              <a:off x="5434970" y="422062"/>
              <a:ext cx="3309904" cy="4149938"/>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38" name="Прямоугольник 37"/>
            <p:cNvSpPr/>
            <p:nvPr/>
          </p:nvSpPr>
          <p:spPr>
            <a:xfrm>
              <a:off x="7570692" y="4276169"/>
              <a:ext cx="174812" cy="268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9" name="TextBox 38"/>
          <p:cNvSpPr txBox="1"/>
          <p:nvPr/>
        </p:nvSpPr>
        <p:spPr>
          <a:xfrm>
            <a:off x="4552572" y="1499176"/>
            <a:ext cx="4033476" cy="338554"/>
          </a:xfrm>
          <a:prstGeom prst="rect">
            <a:avLst/>
          </a:prstGeom>
          <a:noFill/>
        </p:spPr>
        <p:txBody>
          <a:bodyPr wrap="none" rtlCol="0">
            <a:spAutoFit/>
          </a:bodyPr>
          <a:lstStyle/>
          <a:p>
            <a:r>
              <a:rPr lang="en-US" sz="1600" dirty="0"/>
              <a:t>Formation of solid electrolyte interphase (SEI)</a:t>
            </a:r>
            <a:endParaRPr lang="ru-RU" sz="1600" dirty="0"/>
          </a:p>
        </p:txBody>
      </p:sp>
      <p:sp>
        <p:nvSpPr>
          <p:cNvPr id="40" name="TextBox 39"/>
          <p:cNvSpPr txBox="1"/>
          <p:nvPr/>
        </p:nvSpPr>
        <p:spPr>
          <a:xfrm>
            <a:off x="283583" y="5367827"/>
            <a:ext cx="1930336" cy="338554"/>
          </a:xfrm>
          <a:prstGeom prst="rect">
            <a:avLst/>
          </a:prstGeom>
          <a:noFill/>
        </p:spPr>
        <p:txBody>
          <a:bodyPr wrap="none" rtlCol="0">
            <a:spAutoFit/>
          </a:bodyPr>
          <a:lstStyle/>
          <a:p>
            <a:r>
              <a:rPr lang="en-US" sz="1600" dirty="0"/>
              <a:t>Lithium intercalation</a:t>
            </a:r>
            <a:endParaRPr lang="ru-RU" sz="1600" dirty="0"/>
          </a:p>
        </p:txBody>
      </p:sp>
      <p:sp>
        <p:nvSpPr>
          <p:cNvPr id="41" name="TextBox 40"/>
          <p:cNvSpPr txBox="1"/>
          <p:nvPr/>
        </p:nvSpPr>
        <p:spPr>
          <a:xfrm>
            <a:off x="114813" y="1064182"/>
            <a:ext cx="4500727" cy="707886"/>
          </a:xfrm>
          <a:prstGeom prst="rect">
            <a:avLst/>
          </a:prstGeom>
          <a:noFill/>
        </p:spPr>
        <p:txBody>
          <a:bodyPr wrap="square" rtlCol="0">
            <a:spAutoFit/>
          </a:bodyPr>
          <a:lstStyle/>
          <a:p>
            <a:pPr algn="ctr"/>
            <a:r>
              <a:rPr lang="en-US" sz="2000" b="1" dirty="0"/>
              <a:t>Structural Research of Electrochemical Accumulators</a:t>
            </a:r>
            <a:endParaRPr lang="ru-RU" sz="2000" b="1" dirty="0"/>
          </a:p>
        </p:txBody>
      </p:sp>
      <p:sp>
        <p:nvSpPr>
          <p:cNvPr id="42" name="TextBox 41"/>
          <p:cNvSpPr txBox="1"/>
          <p:nvPr/>
        </p:nvSpPr>
        <p:spPr>
          <a:xfrm>
            <a:off x="562092" y="2237197"/>
            <a:ext cx="3058851" cy="369332"/>
          </a:xfrm>
          <a:prstGeom prst="rect">
            <a:avLst/>
          </a:prstGeom>
          <a:noFill/>
        </p:spPr>
        <p:txBody>
          <a:bodyPr wrap="none" rtlCol="0">
            <a:spAutoFit/>
          </a:bodyPr>
          <a:lstStyle/>
          <a:p>
            <a:pPr algn="ctr"/>
            <a:r>
              <a:rPr lang="en-US" b="1" dirty="0"/>
              <a:t>Electrode structure evolution</a:t>
            </a:r>
            <a:endParaRPr lang="ru-RU" b="1" dirty="0"/>
          </a:p>
        </p:txBody>
      </p:sp>
      <p:sp>
        <p:nvSpPr>
          <p:cNvPr id="43" name="TextBox 42"/>
          <p:cNvSpPr txBox="1"/>
          <p:nvPr/>
        </p:nvSpPr>
        <p:spPr>
          <a:xfrm>
            <a:off x="5622590" y="1069280"/>
            <a:ext cx="1996957" cy="369332"/>
          </a:xfrm>
          <a:prstGeom prst="rect">
            <a:avLst/>
          </a:prstGeom>
          <a:noFill/>
        </p:spPr>
        <p:txBody>
          <a:bodyPr wrap="none" rtlCol="0">
            <a:spAutoFit/>
          </a:bodyPr>
          <a:lstStyle/>
          <a:p>
            <a:pPr algn="ctr"/>
            <a:r>
              <a:rPr lang="en-US" b="1" dirty="0"/>
              <a:t>Interface evolution</a:t>
            </a:r>
            <a:endParaRPr lang="ru-RU" b="1" dirty="0"/>
          </a:p>
        </p:txBody>
      </p:sp>
      <p:sp>
        <p:nvSpPr>
          <p:cNvPr id="44" name="Стрелка вниз 43"/>
          <p:cNvSpPr/>
          <p:nvPr/>
        </p:nvSpPr>
        <p:spPr>
          <a:xfrm>
            <a:off x="1861400" y="2004918"/>
            <a:ext cx="303223" cy="1708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Стрелка вправо 44"/>
          <p:cNvSpPr/>
          <p:nvPr/>
        </p:nvSpPr>
        <p:spPr>
          <a:xfrm>
            <a:off x="5317783" y="1124622"/>
            <a:ext cx="144017" cy="3139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TextBox 48"/>
          <p:cNvSpPr txBox="1"/>
          <p:nvPr/>
        </p:nvSpPr>
        <p:spPr>
          <a:xfrm>
            <a:off x="9106951" y="1495049"/>
            <a:ext cx="1941557" cy="338554"/>
          </a:xfrm>
          <a:prstGeom prst="rect">
            <a:avLst/>
          </a:prstGeom>
          <a:noFill/>
        </p:spPr>
        <p:txBody>
          <a:bodyPr wrap="none" rtlCol="0">
            <a:spAutoFit/>
          </a:bodyPr>
          <a:lstStyle/>
          <a:p>
            <a:r>
              <a:rPr lang="en-US" sz="1600" b="1" dirty="0"/>
              <a:t>Project objectives</a:t>
            </a:r>
            <a:endParaRPr lang="ru-RU" sz="1600" b="1" dirty="0"/>
          </a:p>
        </p:txBody>
      </p:sp>
      <p:sp>
        <p:nvSpPr>
          <p:cNvPr id="50" name="TextBox 49"/>
          <p:cNvSpPr txBox="1"/>
          <p:nvPr/>
        </p:nvSpPr>
        <p:spPr>
          <a:xfrm>
            <a:off x="8189405" y="1851708"/>
            <a:ext cx="3930020" cy="3108543"/>
          </a:xfrm>
          <a:prstGeom prst="rect">
            <a:avLst/>
          </a:prstGeom>
          <a:noFill/>
        </p:spPr>
        <p:txBody>
          <a:bodyPr wrap="square" rtlCol="0">
            <a:spAutoFit/>
          </a:bodyPr>
          <a:lstStyle/>
          <a:p>
            <a:pPr marL="342900" indent="-168275">
              <a:buFont typeface="Arial" panose="020B0604020202020204" pitchFamily="34" charset="0"/>
              <a:buChar char="•"/>
            </a:pPr>
            <a:r>
              <a:rPr lang="en-US" sz="1400" dirty="0"/>
              <a:t>Development of common approaches to the effective use of neutron scattering methods (diffraction, reflectometry, small-angle scattering) in the analysis of the structural evolution of various types of electrodes and interfaces for electrochemical energy storage devices during operation (operando mode).</a:t>
            </a:r>
            <a:endParaRPr lang="ru-RU" sz="1400" dirty="0"/>
          </a:p>
          <a:p>
            <a:pPr marL="342900" indent="-168275">
              <a:buFont typeface="Arial" panose="020B0604020202020204" pitchFamily="34" charset="0"/>
              <a:buChar char="•"/>
            </a:pPr>
            <a:endParaRPr lang="ru-RU" sz="1400" dirty="0"/>
          </a:p>
          <a:p>
            <a:pPr marL="342900" indent="-168275">
              <a:buFont typeface="Arial" panose="020B0604020202020204" pitchFamily="34" charset="0"/>
              <a:buChar char="•"/>
            </a:pPr>
            <a:r>
              <a:rPr lang="en-US" sz="1400" dirty="0"/>
              <a:t>Design and development of specialized electrochemical cells and sample environment systems for operando research in neutron scattering experiments.</a:t>
            </a:r>
            <a:endParaRPr lang="ru-RU" sz="1400" dirty="0"/>
          </a:p>
        </p:txBody>
      </p:sp>
    </p:spTree>
    <p:extLst>
      <p:ext uri="{BB962C8B-B14F-4D97-AF65-F5344CB8AC3E}">
        <p14:creationId xmlns:p14="http://schemas.microsoft.com/office/powerpoint/2010/main" val="37362776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48143" y="-37099"/>
            <a:ext cx="10962409" cy="830997"/>
          </a:xfrm>
          <a:prstGeom prst="rect">
            <a:avLst/>
          </a:prstGeom>
        </p:spPr>
        <p:txBody>
          <a:bodyPr wrap="square">
            <a:spAutoFit/>
          </a:bodyPr>
          <a:lstStyle/>
          <a:p>
            <a:pPr algn="ctr"/>
            <a:r>
              <a:rPr lang="en-US" sz="2400" dirty="0">
                <a:solidFill>
                  <a:schemeClr val="bg1"/>
                </a:solidFill>
              </a:rPr>
              <a:t>Theme “Biomedical and Radiation-Genetic Studies</a:t>
            </a:r>
            <a:br>
              <a:rPr lang="en-US" sz="2400" dirty="0">
                <a:solidFill>
                  <a:schemeClr val="bg1"/>
                </a:solidFill>
              </a:rPr>
            </a:br>
            <a:r>
              <a:rPr lang="en-US" sz="2400" dirty="0">
                <a:solidFill>
                  <a:schemeClr val="bg1"/>
                </a:solidFill>
              </a:rPr>
              <a:t>Using Different Types of Ionizing Radiation” </a:t>
            </a:r>
            <a:endParaRPr lang="ru-RU" sz="2400" dirty="0">
              <a:solidFill>
                <a:schemeClr val="bg1"/>
              </a:solidFill>
            </a:endParaRPr>
          </a:p>
        </p:txBody>
      </p:sp>
      <p:sp>
        <p:nvSpPr>
          <p:cNvPr id="4" name="Прямоугольник 3"/>
          <p:cNvSpPr/>
          <p:nvPr/>
        </p:nvSpPr>
        <p:spPr>
          <a:xfrm>
            <a:off x="2902527" y="996480"/>
            <a:ext cx="6096000" cy="646331"/>
          </a:xfrm>
          <a:prstGeom prst="rect">
            <a:avLst/>
          </a:prstGeom>
        </p:spPr>
        <p:txBody>
          <a:bodyPr>
            <a:spAutoFit/>
          </a:bodyPr>
          <a:lstStyle/>
          <a:p>
            <a:pPr algn="ctr"/>
            <a:r>
              <a:rPr lang="en-US" dirty="0">
                <a:solidFill>
                  <a:srgbClr val="003399"/>
                </a:solidFill>
              </a:rPr>
              <a:t>Project “Further development of methods, technologies, schedule modes and delivery of radiotherapy” </a:t>
            </a:r>
            <a:endParaRPr lang="ru-RU" dirty="0">
              <a:solidFill>
                <a:srgbClr val="003399"/>
              </a:solidFill>
            </a:endParaRPr>
          </a:p>
        </p:txBody>
      </p:sp>
      <p:sp>
        <p:nvSpPr>
          <p:cNvPr id="5" name="Прямоугольник 4"/>
          <p:cNvSpPr/>
          <p:nvPr/>
        </p:nvSpPr>
        <p:spPr>
          <a:xfrm>
            <a:off x="10720425" y="368008"/>
            <a:ext cx="1159292" cy="369332"/>
          </a:xfrm>
          <a:prstGeom prst="rect">
            <a:avLst/>
          </a:prstGeom>
        </p:spPr>
        <p:txBody>
          <a:bodyPr wrap="none">
            <a:spAutoFit/>
          </a:bodyPr>
          <a:lstStyle/>
          <a:p>
            <a:r>
              <a:rPr lang="en-GB" i="1" dirty="0">
                <a:solidFill>
                  <a:schemeClr val="bg1"/>
                </a:solidFill>
              </a:rPr>
              <a:t>G. </a:t>
            </a:r>
            <a:r>
              <a:rPr lang="en-GB" i="1" dirty="0" err="1">
                <a:solidFill>
                  <a:schemeClr val="bg1"/>
                </a:solidFill>
              </a:rPr>
              <a:t>Mitsyn</a:t>
            </a:r>
            <a:endParaRPr lang="ru-RU" i="1" dirty="0">
              <a:solidFill>
                <a:schemeClr val="bg1"/>
              </a:solidFill>
            </a:endParaRPr>
          </a:p>
        </p:txBody>
      </p:sp>
      <p:sp>
        <p:nvSpPr>
          <p:cNvPr id="6" name="Прямоугольник 5"/>
          <p:cNvSpPr/>
          <p:nvPr/>
        </p:nvSpPr>
        <p:spPr>
          <a:xfrm>
            <a:off x="354444" y="1814220"/>
            <a:ext cx="6558718" cy="1384995"/>
          </a:xfrm>
          <a:prstGeom prst="rect">
            <a:avLst/>
          </a:prstGeom>
        </p:spPr>
        <p:txBody>
          <a:bodyPr wrap="square">
            <a:spAutoFit/>
          </a:bodyPr>
          <a:lstStyle/>
          <a:p>
            <a:pPr algn="just"/>
            <a:r>
              <a:rPr lang="en-US" sz="1400" dirty="0">
                <a:solidFill>
                  <a:srgbClr val="003399"/>
                </a:solidFill>
              </a:rPr>
              <a:t>The PAC emphasizes the high importance of the results achieved both in the field of clinical research on proton radiotherapy applications for the treatment of different diseases and in the field of radiobiology. Particularly, it should be stressed that the clinical research has entered a new phase, in which the statistical analysis of the treatment results becomes possible and the effectiveness of the proton radiotherapy techniques realized at JINR is seen.</a:t>
            </a:r>
            <a:endParaRPr lang="ru-RU" sz="1400" dirty="0">
              <a:solidFill>
                <a:srgbClr val="003399"/>
              </a:solidFill>
            </a:endParaRPr>
          </a:p>
        </p:txBody>
      </p:sp>
      <p:pic>
        <p:nvPicPr>
          <p:cNvPr id="7" name="Picture 2" descr="Bolus_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09163" y="2778911"/>
            <a:ext cx="1667500" cy="1637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5" descr="col.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96212" y="2806295"/>
            <a:ext cx="1847311" cy="163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Заголовок 1"/>
          <p:cNvSpPr txBox="1">
            <a:spLocks/>
          </p:cNvSpPr>
          <p:nvPr/>
        </p:nvSpPr>
        <p:spPr>
          <a:xfrm>
            <a:off x="7112000" y="1850057"/>
            <a:ext cx="4711232" cy="110728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just">
              <a:defRPr/>
            </a:pPr>
            <a:r>
              <a:rPr lang="en-US" sz="1200" kern="1200" dirty="0">
                <a:solidFill>
                  <a:srgbClr val="003399"/>
                </a:solidFill>
                <a:ea typeface="+mn-ea"/>
                <a:cs typeface="+mn-cs"/>
              </a:rPr>
              <a:t>Technologies to calculate and to produce individual collimators of Wood alloy and boluses (patient specific proton range moderators of irregular shape) of a special </a:t>
            </a:r>
            <a:r>
              <a:rPr lang="en-US" sz="1200" kern="1200" dirty="0" err="1">
                <a:solidFill>
                  <a:srgbClr val="003399"/>
                </a:solidFill>
                <a:ea typeface="+mn-ea"/>
                <a:cs typeface="+mn-cs"/>
              </a:rPr>
              <a:t>machinable</a:t>
            </a:r>
            <a:r>
              <a:rPr lang="en-US" sz="1200" kern="1200" dirty="0">
                <a:solidFill>
                  <a:srgbClr val="003399"/>
                </a:solidFill>
                <a:ea typeface="+mn-ea"/>
                <a:cs typeface="+mn-cs"/>
              </a:rPr>
              <a:t> wax using a digital computer controlled milling machine have been developed and realized </a:t>
            </a:r>
            <a:endParaRPr lang="ru-RU" sz="1200" kern="1200" dirty="0">
              <a:solidFill>
                <a:srgbClr val="003399"/>
              </a:solidFill>
              <a:ea typeface="+mn-ea"/>
              <a:cs typeface="+mn-cs"/>
            </a:endParaRPr>
          </a:p>
        </p:txBody>
      </p:sp>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64266" y="5030902"/>
            <a:ext cx="4758513" cy="1394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Прямоугольник 12"/>
          <p:cNvSpPr/>
          <p:nvPr/>
        </p:nvSpPr>
        <p:spPr>
          <a:xfrm>
            <a:off x="8333843" y="4667266"/>
            <a:ext cx="2488182" cy="338554"/>
          </a:xfrm>
          <a:prstGeom prst="rect">
            <a:avLst/>
          </a:prstGeom>
        </p:spPr>
        <p:txBody>
          <a:bodyPr wrap="none">
            <a:spAutoFit/>
          </a:bodyPr>
          <a:lstStyle/>
          <a:p>
            <a:r>
              <a:rPr lang="en-GB" sz="1600" dirty="0">
                <a:solidFill>
                  <a:srgbClr val="003399"/>
                </a:solidFill>
              </a:rPr>
              <a:t>Patient set-up verification</a:t>
            </a:r>
            <a:endParaRPr lang="ru-RU" sz="1600" dirty="0">
              <a:solidFill>
                <a:srgbClr val="003399"/>
              </a:solidFill>
            </a:endParaRPr>
          </a:p>
        </p:txBody>
      </p:sp>
      <p:sp>
        <p:nvSpPr>
          <p:cNvPr id="15" name="Rectangle 2"/>
          <p:cNvSpPr>
            <a:spLocks noChangeArrowheads="1"/>
          </p:cNvSpPr>
          <p:nvPr/>
        </p:nvSpPr>
        <p:spPr bwMode="auto">
          <a:xfrm>
            <a:off x="2101847" y="3438709"/>
            <a:ext cx="3333753" cy="1200329"/>
          </a:xfrm>
          <a:prstGeom prst="rect">
            <a:avLst/>
          </a:prstGeom>
          <a:noFill/>
          <a:ln w="9525">
            <a:noFill/>
            <a:miter lim="800000"/>
            <a:headEnd/>
            <a:tailEnd/>
          </a:ln>
          <a:effectLst/>
        </p:spPr>
        <p:txBody>
          <a:bodyPr wrap="square">
            <a:spAutoFit/>
          </a:bodyPr>
          <a:lstStyle/>
          <a:p>
            <a:pPr algn="just">
              <a:defRPr/>
            </a:pPr>
            <a:r>
              <a:rPr lang="en-US" sz="1200" dirty="0">
                <a:solidFill>
                  <a:srgbClr val="003399"/>
                </a:solidFill>
                <a:latin typeface="+mj-lt"/>
                <a:cs typeface="+mn-cs"/>
              </a:rPr>
              <a:t>Using </a:t>
            </a:r>
            <a:r>
              <a:rPr lang="en-US" sz="1200" dirty="0" err="1">
                <a:solidFill>
                  <a:srgbClr val="003399"/>
                </a:solidFill>
                <a:latin typeface="+mj-lt"/>
                <a:cs typeface="+mn-cs"/>
              </a:rPr>
              <a:t>heterogenous</a:t>
            </a:r>
            <a:r>
              <a:rPr lang="en-US" sz="1200" dirty="0">
                <a:solidFill>
                  <a:srgbClr val="003399"/>
                </a:solidFill>
                <a:latin typeface="+mj-lt"/>
                <a:cs typeface="+mn-cs"/>
              </a:rPr>
              <a:t> “Alderson phantom” and </a:t>
            </a:r>
            <a:r>
              <a:rPr lang="en-US" sz="1200" dirty="0" err="1">
                <a:solidFill>
                  <a:srgbClr val="003399"/>
                </a:solidFill>
                <a:latin typeface="+mj-lt"/>
                <a:cs typeface="+mn-cs"/>
              </a:rPr>
              <a:t>radiochromic</a:t>
            </a:r>
            <a:r>
              <a:rPr lang="en-US" sz="1200" dirty="0">
                <a:solidFill>
                  <a:srgbClr val="003399"/>
                </a:solidFill>
                <a:latin typeface="+mj-lt"/>
                <a:cs typeface="+mn-cs"/>
              </a:rPr>
              <a:t> films a set of </a:t>
            </a:r>
            <a:r>
              <a:rPr lang="en-US" sz="1200" dirty="0" err="1">
                <a:solidFill>
                  <a:srgbClr val="003399"/>
                </a:solidFill>
                <a:latin typeface="+mj-lt"/>
                <a:cs typeface="+mn-cs"/>
              </a:rPr>
              <a:t>dosimetric</a:t>
            </a:r>
            <a:r>
              <a:rPr lang="en-US" sz="1200" dirty="0">
                <a:solidFill>
                  <a:srgbClr val="003399"/>
                </a:solidFill>
                <a:latin typeface="+mj-lt"/>
                <a:cs typeface="+mn-cs"/>
              </a:rPr>
              <a:t> experiments on verification of all the technological steps of treatment planning and realization of proton beam irradiation was carried out.</a:t>
            </a:r>
            <a:endParaRPr lang="ru-RU" sz="1200" dirty="0">
              <a:solidFill>
                <a:srgbClr val="003399"/>
              </a:solidFill>
              <a:latin typeface="+mj-lt"/>
              <a:cs typeface="+mn-cs"/>
            </a:endParaRPr>
          </a:p>
        </p:txBody>
      </p:sp>
      <p:pic>
        <p:nvPicPr>
          <p:cNvPr id="16" name="Рисунок 3" descr="IMG_8715.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7737" y="3371590"/>
            <a:ext cx="1756010" cy="263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3A0B002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32831" y="3319441"/>
            <a:ext cx="1393031" cy="1857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Прямоугольник 13"/>
          <p:cNvSpPr/>
          <p:nvPr/>
        </p:nvSpPr>
        <p:spPr>
          <a:xfrm>
            <a:off x="2092460" y="5176815"/>
            <a:ext cx="5171806" cy="1384995"/>
          </a:xfrm>
          <a:prstGeom prst="rect">
            <a:avLst/>
          </a:prstGeom>
        </p:spPr>
        <p:txBody>
          <a:bodyPr wrap="square">
            <a:spAutoFit/>
          </a:bodyPr>
          <a:lstStyle/>
          <a:p>
            <a:r>
              <a:rPr lang="en-US" sz="1400" dirty="0">
                <a:solidFill>
                  <a:srgbClr val="C00000"/>
                </a:solidFill>
              </a:rPr>
              <a:t>The Scientific Council, together with the PAC, was pleased with the results achieved by DLNP’s Medico-Technical Complex both in the field of clinical research on proton radiotherapy applications for the treatment of different diseases and in the field of radiobiology. The Scientific Council supported extension of the discussed theme and project for 2020–2022. </a:t>
            </a:r>
            <a:endParaRPr lang="ru-RU" sz="1400" dirty="0">
              <a:solidFill>
                <a:srgbClr val="C00000"/>
              </a:solidFill>
            </a:endParaRPr>
          </a:p>
        </p:txBody>
      </p:sp>
    </p:spTree>
    <p:extLst>
      <p:ext uri="{BB962C8B-B14F-4D97-AF65-F5344CB8AC3E}">
        <p14:creationId xmlns:p14="http://schemas.microsoft.com/office/powerpoint/2010/main" val="294588590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48143" y="-37099"/>
            <a:ext cx="10962409" cy="830997"/>
          </a:xfrm>
          <a:prstGeom prst="rect">
            <a:avLst/>
          </a:prstGeom>
        </p:spPr>
        <p:txBody>
          <a:bodyPr wrap="square">
            <a:spAutoFit/>
          </a:bodyPr>
          <a:lstStyle/>
          <a:p>
            <a:pPr algn="ctr"/>
            <a:r>
              <a:rPr lang="en-US" sz="2400" dirty="0">
                <a:solidFill>
                  <a:schemeClr val="bg1"/>
                </a:solidFill>
              </a:rPr>
              <a:t>Theme “Biomedical and Radiation-Genetic Studies</a:t>
            </a:r>
            <a:br>
              <a:rPr lang="en-US" sz="2400" dirty="0">
                <a:solidFill>
                  <a:schemeClr val="bg1"/>
                </a:solidFill>
              </a:rPr>
            </a:br>
            <a:r>
              <a:rPr lang="en-US" sz="2400" dirty="0">
                <a:solidFill>
                  <a:schemeClr val="bg1"/>
                </a:solidFill>
              </a:rPr>
              <a:t>Using Different Types of Ionizing Radiation” </a:t>
            </a:r>
            <a:endParaRPr lang="ru-RU" sz="2400" dirty="0">
              <a:solidFill>
                <a:schemeClr val="bg1"/>
              </a:solidFill>
            </a:endParaRPr>
          </a:p>
        </p:txBody>
      </p:sp>
      <p:sp>
        <p:nvSpPr>
          <p:cNvPr id="5" name="Прямоугольник 4"/>
          <p:cNvSpPr/>
          <p:nvPr/>
        </p:nvSpPr>
        <p:spPr>
          <a:xfrm>
            <a:off x="2324100" y="956163"/>
            <a:ext cx="7480300" cy="461665"/>
          </a:xfrm>
          <a:prstGeom prst="rect">
            <a:avLst/>
          </a:prstGeom>
        </p:spPr>
        <p:txBody>
          <a:bodyPr wrap="square">
            <a:spAutoFit/>
          </a:bodyPr>
          <a:lstStyle/>
          <a:p>
            <a:pPr algn="ctr"/>
            <a:r>
              <a:rPr lang="en-US" sz="2400" dirty="0">
                <a:solidFill>
                  <a:srgbClr val="003399"/>
                </a:solidFill>
              </a:rPr>
              <a:t>RADIOGENE project</a:t>
            </a:r>
          </a:p>
        </p:txBody>
      </p:sp>
      <p:sp>
        <p:nvSpPr>
          <p:cNvPr id="6" name="Прямоугольник 5"/>
          <p:cNvSpPr/>
          <p:nvPr/>
        </p:nvSpPr>
        <p:spPr>
          <a:xfrm>
            <a:off x="10263393" y="1072634"/>
            <a:ext cx="1723613" cy="369332"/>
          </a:xfrm>
          <a:prstGeom prst="rect">
            <a:avLst/>
          </a:prstGeom>
        </p:spPr>
        <p:txBody>
          <a:bodyPr wrap="none">
            <a:spAutoFit/>
          </a:bodyPr>
          <a:lstStyle/>
          <a:p>
            <a:r>
              <a:rPr lang="en-US" i="1" dirty="0">
                <a:solidFill>
                  <a:srgbClr val="003399"/>
                </a:solidFill>
              </a:rPr>
              <a:t>K. </a:t>
            </a:r>
            <a:r>
              <a:rPr lang="en-US" i="1" dirty="0" err="1">
                <a:solidFill>
                  <a:srgbClr val="003399"/>
                </a:solidFill>
              </a:rPr>
              <a:t>Afanasyeva</a:t>
            </a:r>
            <a:r>
              <a:rPr lang="en-US" i="1" dirty="0">
                <a:solidFill>
                  <a:srgbClr val="003399"/>
                </a:solidFill>
              </a:rPr>
              <a:t> </a:t>
            </a:r>
            <a:endParaRPr lang="ru-RU" i="1" dirty="0">
              <a:solidFill>
                <a:srgbClr val="003399"/>
              </a:solidFill>
            </a:endParaRPr>
          </a:p>
        </p:txBody>
      </p:sp>
      <p:sp>
        <p:nvSpPr>
          <p:cNvPr id="7" name="Прямоугольник 6"/>
          <p:cNvSpPr/>
          <p:nvPr/>
        </p:nvSpPr>
        <p:spPr>
          <a:xfrm>
            <a:off x="180107" y="1414901"/>
            <a:ext cx="7114310" cy="3323987"/>
          </a:xfrm>
          <a:prstGeom prst="rect">
            <a:avLst/>
          </a:prstGeom>
        </p:spPr>
        <p:txBody>
          <a:bodyPr wrap="square">
            <a:spAutoFit/>
          </a:bodyPr>
          <a:lstStyle/>
          <a:p>
            <a:pPr algn="just"/>
            <a:r>
              <a:rPr lang="en-US" sz="1400" dirty="0">
                <a:solidFill>
                  <a:srgbClr val="003399"/>
                </a:solidFill>
              </a:rPr>
              <a:t>The PAC notes the challenge of the situation in research that, although there is a vast amount of evidence for radiation-induced mutations in diverse biological systems, there is no exact evidence for radiation-induced germ cell mutations that could cause genetic disease in human population.</a:t>
            </a:r>
          </a:p>
          <a:p>
            <a:pPr algn="just"/>
            <a:endParaRPr lang="en-US" sz="1400" dirty="0">
              <a:solidFill>
                <a:srgbClr val="003399"/>
              </a:solidFill>
            </a:endParaRPr>
          </a:p>
          <a:p>
            <a:pPr algn="just"/>
            <a:r>
              <a:rPr lang="en-US" sz="1400" dirty="0">
                <a:solidFill>
                  <a:srgbClr val="003399"/>
                </a:solidFill>
              </a:rPr>
              <a:t>The PAC further notes that the concept of the project is based on results of hereditary diseases from mutations occurring in germ cells of </a:t>
            </a:r>
            <a:r>
              <a:rPr lang="en-US" sz="1400" i="1" dirty="0">
                <a:solidFill>
                  <a:srgbClr val="003399"/>
                </a:solidFill>
              </a:rPr>
              <a:t>Drosophila</a:t>
            </a:r>
            <a:r>
              <a:rPr lang="en-US" sz="1400" dirty="0">
                <a:solidFill>
                  <a:srgbClr val="003399"/>
                </a:solidFill>
              </a:rPr>
              <a:t>, and also on ionizing radiation capable of inducing similar changes in all experimental systems of the project. The PAC recognizes the significant progress in the development of this project and the new fundamental data in the nature of radiation genetics of living organisms and frequency of inherited changes in the DNA of gene mutations induced by </a:t>
            </a:r>
            <a:r>
              <a:rPr lang="ru-RU" sz="1400" dirty="0">
                <a:solidFill>
                  <a:srgbClr val="003399"/>
                </a:solidFill>
              </a:rPr>
              <a:t>γ</a:t>
            </a:r>
            <a:r>
              <a:rPr lang="en-US" sz="1400" dirty="0">
                <a:solidFill>
                  <a:srgbClr val="003399"/>
                </a:solidFill>
              </a:rPr>
              <a:t>-rays and fission neutrons in the </a:t>
            </a:r>
            <a:r>
              <a:rPr lang="en-US" sz="1400" i="1" dirty="0">
                <a:solidFill>
                  <a:srgbClr val="003399"/>
                </a:solidFill>
              </a:rPr>
              <a:t>Drosophila</a:t>
            </a:r>
            <a:r>
              <a:rPr lang="en-US" sz="1400" dirty="0">
                <a:solidFill>
                  <a:srgbClr val="003399"/>
                </a:solidFill>
              </a:rPr>
              <a:t> germ cells.</a:t>
            </a:r>
          </a:p>
          <a:p>
            <a:pPr algn="just"/>
            <a:endParaRPr lang="en-US" sz="1400" dirty="0">
              <a:solidFill>
                <a:srgbClr val="003399"/>
              </a:solidFill>
            </a:endParaRPr>
          </a:p>
          <a:p>
            <a:pPr algn="just"/>
            <a:r>
              <a:rPr lang="en-US" sz="1400" dirty="0">
                <a:solidFill>
                  <a:srgbClr val="003399"/>
                </a:solidFill>
              </a:rPr>
              <a:t>The PAC especially notes the high scientific and methodological level of the research based on advanced DNA technologies.</a:t>
            </a:r>
            <a:endParaRPr lang="ru-RU" sz="1400" dirty="0">
              <a:solidFill>
                <a:srgbClr val="003399"/>
              </a:solidFill>
            </a:endParaRPr>
          </a:p>
        </p:txBody>
      </p:sp>
      <p:pic>
        <p:nvPicPr>
          <p:cNvPr id="8" name="Рисунок 7" descr="приложение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00374" y="1509575"/>
            <a:ext cx="4395657" cy="2565263"/>
          </a:xfrm>
          <a:prstGeom prst="rect">
            <a:avLst/>
          </a:prstGeom>
          <a:noFill/>
          <a:ln>
            <a:noFill/>
          </a:ln>
        </p:spPr>
      </p:pic>
      <p:pic>
        <p:nvPicPr>
          <p:cNvPr id="9" name="Рисунок 8"/>
          <p:cNvPicPr>
            <a:picLocks noChangeAspect="1"/>
          </p:cNvPicPr>
          <p:nvPr/>
        </p:nvPicPr>
        <p:blipFill rotWithShape="1">
          <a:blip r:embed="rId3" cstate="print">
            <a:extLst>
              <a:ext uri="{28A0092B-C50C-407E-A947-70E740481C1C}">
                <a14:useLocalDpi xmlns:a14="http://schemas.microsoft.com/office/drawing/2010/main" val="0"/>
              </a:ext>
            </a:extLst>
          </a:blip>
          <a:srcRect t="10793" r="15107" b="12804"/>
          <a:stretch/>
        </p:blipFill>
        <p:spPr>
          <a:xfrm>
            <a:off x="7579592" y="4112938"/>
            <a:ext cx="3608984" cy="2456409"/>
          </a:xfrm>
          <a:prstGeom prst="rect">
            <a:avLst/>
          </a:prstGeom>
        </p:spPr>
      </p:pic>
      <p:sp>
        <p:nvSpPr>
          <p:cNvPr id="10" name="Объект 4"/>
          <p:cNvSpPr txBox="1">
            <a:spLocks/>
          </p:cNvSpPr>
          <p:nvPr/>
        </p:nvSpPr>
        <p:spPr>
          <a:xfrm>
            <a:off x="9696184" y="4683537"/>
            <a:ext cx="2575995" cy="68217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rgbClr val="000000"/>
                </a:solidFill>
                <a:ea typeface="Times New Roman" panose="02020603050405020304" pitchFamily="18" charset="0"/>
              </a:rPr>
              <a:t>Spectra of </a:t>
            </a:r>
            <a:r>
              <a:rPr lang="el-GR" sz="1200" dirty="0">
                <a:solidFill>
                  <a:srgbClr val="000000"/>
                </a:solidFill>
                <a:ea typeface="Times New Roman" panose="02020603050405020304" pitchFamily="18" charset="0"/>
              </a:rPr>
              <a:t>γ</a:t>
            </a:r>
            <a:r>
              <a:rPr lang="en-US" sz="1200" dirty="0">
                <a:solidFill>
                  <a:srgbClr val="000000"/>
                </a:solidFill>
                <a:ea typeface="Times New Roman" panose="02020603050405020304" pitchFamily="18" charset="0"/>
              </a:rPr>
              <a:t>-ray-induced DNA changes at the </a:t>
            </a:r>
            <a:r>
              <a:rPr lang="en-US" sz="1200" i="1" dirty="0">
                <a:solidFill>
                  <a:srgbClr val="000000"/>
                </a:solidFill>
                <a:ea typeface="Times New Roman" panose="02020603050405020304" pitchFamily="18" charset="0"/>
              </a:rPr>
              <a:t>yellow </a:t>
            </a:r>
            <a:r>
              <a:rPr lang="en-US" sz="1200" dirty="0">
                <a:solidFill>
                  <a:srgbClr val="000000"/>
                </a:solidFill>
                <a:ea typeface="Times New Roman" panose="02020603050405020304" pitchFamily="18" charset="0"/>
              </a:rPr>
              <a:t>and </a:t>
            </a:r>
            <a:r>
              <a:rPr lang="en-US" sz="1200" i="1" dirty="0">
                <a:solidFill>
                  <a:srgbClr val="000000"/>
                </a:solidFill>
                <a:ea typeface="Times New Roman" panose="02020603050405020304" pitchFamily="18" charset="0"/>
              </a:rPr>
              <a:t>black</a:t>
            </a:r>
            <a:r>
              <a:rPr lang="en-US" sz="1200" dirty="0">
                <a:solidFill>
                  <a:srgbClr val="000000"/>
                </a:solidFill>
                <a:ea typeface="Times New Roman" panose="02020603050405020304" pitchFamily="18" charset="0"/>
              </a:rPr>
              <a:t> genes of </a:t>
            </a:r>
            <a:r>
              <a:rPr lang="en-US" sz="1200" i="1" dirty="0">
                <a:solidFill>
                  <a:srgbClr val="000000"/>
                </a:solidFill>
                <a:ea typeface="Times New Roman" panose="02020603050405020304" pitchFamily="18" charset="0"/>
              </a:rPr>
              <a:t>Drosophila melanogaster</a:t>
            </a:r>
            <a:endParaRPr lang="ru-RU" sz="1200" dirty="0"/>
          </a:p>
        </p:txBody>
      </p:sp>
      <p:sp>
        <p:nvSpPr>
          <p:cNvPr id="13" name="TextBox 12"/>
          <p:cNvSpPr txBox="1"/>
          <p:nvPr/>
        </p:nvSpPr>
        <p:spPr>
          <a:xfrm>
            <a:off x="1090877" y="4944987"/>
            <a:ext cx="2514600" cy="461665"/>
          </a:xfrm>
          <a:prstGeom prst="rect">
            <a:avLst/>
          </a:prstGeom>
          <a:noFill/>
        </p:spPr>
        <p:txBody>
          <a:bodyPr wrap="square" rtlCol="0">
            <a:spAutoFit/>
          </a:bodyPr>
          <a:lstStyle/>
          <a:p>
            <a:r>
              <a:rPr lang="en-US" sz="1200" dirty="0"/>
              <a:t>Molecular methods: polymerase chain reaction (PCR) </a:t>
            </a:r>
            <a:endParaRPr lang="ru-RU" sz="1200" dirty="0"/>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96522" y="4564509"/>
            <a:ext cx="3531590" cy="138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Прямоугольник 13"/>
          <p:cNvSpPr/>
          <p:nvPr/>
        </p:nvSpPr>
        <p:spPr>
          <a:xfrm>
            <a:off x="67276" y="5816679"/>
            <a:ext cx="5757791" cy="707886"/>
          </a:xfrm>
          <a:prstGeom prst="rect">
            <a:avLst/>
          </a:prstGeom>
        </p:spPr>
        <p:txBody>
          <a:bodyPr wrap="square">
            <a:spAutoFit/>
          </a:bodyPr>
          <a:lstStyle/>
          <a:p>
            <a:r>
              <a:rPr lang="en-US" sz="2000" dirty="0">
                <a:solidFill>
                  <a:srgbClr val="C00000"/>
                </a:solidFill>
              </a:rPr>
              <a:t>The Scientific Council supported extension of this project for 2020–2022. </a:t>
            </a:r>
            <a:endParaRPr lang="ru-RU" sz="2000" dirty="0">
              <a:solidFill>
                <a:srgbClr val="C00000"/>
              </a:solidFill>
            </a:endParaRPr>
          </a:p>
        </p:txBody>
      </p:sp>
    </p:spTree>
    <p:extLst>
      <p:ext uri="{BB962C8B-B14F-4D97-AF65-F5344CB8AC3E}">
        <p14:creationId xmlns:p14="http://schemas.microsoft.com/office/powerpoint/2010/main" val="3342450757"/>
      </p:ext>
    </p:extLst>
  </p:cSld>
  <p:clrMapOvr>
    <a:masterClrMapping/>
  </p:clrMapOvr>
  <p:transition/>
</p:sld>
</file>

<file path=ppt/theme/theme1.xml><?xml version="1.0" encoding="utf-8"?>
<a:theme xmlns:a="http://schemas.openxmlformats.org/drawingml/2006/main" name="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Droid Sans Fallback"/>
        <a:cs typeface="Droid Sans Fallback"/>
      </a:majorFont>
      <a:minorFont>
        <a:latin typeface="Arial"/>
        <a:ea typeface="Droid Sans Fallback"/>
        <a:cs typeface="Droid Sans Fallback"/>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Оформление по умолчанию">
  <a:themeElements>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29741</TotalTime>
  <Words>2280</Words>
  <Application>Microsoft Macintosh PowerPoint</Application>
  <PresentationFormat>Широкоэкранный</PresentationFormat>
  <Paragraphs>203</Paragraphs>
  <Slides>15</Slides>
  <Notes>3</Notes>
  <HiddenSlides>0</HiddenSlides>
  <MMClips>0</MMClips>
  <ScaleCrop>false</ScaleCrop>
  <HeadingPairs>
    <vt:vector size="6" baseType="variant">
      <vt:variant>
        <vt:lpstr>Использованные шрифты</vt:lpstr>
      </vt:variant>
      <vt:variant>
        <vt:i4>6</vt:i4>
      </vt:variant>
      <vt:variant>
        <vt:lpstr>Тема</vt:lpstr>
      </vt:variant>
      <vt:variant>
        <vt:i4>9</vt:i4>
      </vt:variant>
      <vt:variant>
        <vt:lpstr>Заголовки слайдов</vt:lpstr>
      </vt:variant>
      <vt:variant>
        <vt:i4>15</vt:i4>
      </vt:variant>
    </vt:vector>
  </HeadingPairs>
  <TitlesOfParts>
    <vt:vector size="30" baseType="lpstr">
      <vt:lpstr>Arial</vt:lpstr>
      <vt:lpstr>ArialMT</vt:lpstr>
      <vt:lpstr>Calibri</vt:lpstr>
      <vt:lpstr>Comic Sans MS</vt:lpstr>
      <vt:lpstr>Times New Roman</vt:lpstr>
      <vt:lpstr>Wingdings</vt:lpstr>
      <vt:lpstr>ucansV_shvetsov</vt:lpstr>
      <vt:lpstr>1_ucansV_shvetsov</vt:lpstr>
      <vt:lpstr>2_ucansV_shvetsov</vt:lpstr>
      <vt:lpstr>3_ucansV_shvetsov</vt:lpstr>
      <vt:lpstr>4_ucansV_shvetsov</vt:lpstr>
      <vt:lpstr>5_ucansV_shvetsov</vt:lpstr>
      <vt:lpstr>10_Тема Office</vt:lpstr>
      <vt:lpstr>6_Оформление по умолчанию</vt:lpstr>
      <vt:lpstr>annual_report_2015_nts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PAA</dc:creator>
  <cp:lastModifiedBy>Microsoft Office User</cp:lastModifiedBy>
  <cp:revision>1287</cp:revision>
  <dcterms:created xsi:type="dcterms:W3CDTF">2006-12-22T14:39:55Z</dcterms:created>
  <dcterms:modified xsi:type="dcterms:W3CDTF">2020-01-19T18:13:46Z</dcterms:modified>
</cp:coreProperties>
</file>