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2" r:id="rId3"/>
    <p:sldId id="283" r:id="rId4"/>
    <p:sldId id="284" r:id="rId5"/>
    <p:sldId id="320" r:id="rId6"/>
    <p:sldId id="343" r:id="rId7"/>
    <p:sldId id="400" r:id="rId8"/>
    <p:sldId id="401" r:id="rId9"/>
    <p:sldId id="355" r:id="rId10"/>
    <p:sldId id="321" r:id="rId11"/>
    <p:sldId id="257" r:id="rId12"/>
    <p:sldId id="338" r:id="rId13"/>
    <p:sldId id="388" r:id="rId14"/>
    <p:sldId id="339" r:id="rId15"/>
    <p:sldId id="391" r:id="rId16"/>
    <p:sldId id="399" r:id="rId17"/>
    <p:sldId id="396" r:id="rId18"/>
    <p:sldId id="394" r:id="rId19"/>
    <p:sldId id="353" r:id="rId20"/>
    <p:sldId id="265" r:id="rId21"/>
    <p:sldId id="398" r:id="rId22"/>
    <p:sldId id="315" r:id="rId23"/>
    <p:sldId id="386" r:id="rId24"/>
    <p:sldId id="397" r:id="rId25"/>
    <p:sldId id="341" r:id="rId26"/>
    <p:sldId id="288" r:id="rId27"/>
    <p:sldId id="326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FF66"/>
    <a:srgbClr val="00FF00"/>
    <a:srgbClr val="FFCC99"/>
    <a:srgbClr val="99FF99"/>
    <a:srgbClr val="FF9999"/>
    <a:srgbClr val="E8C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2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AC6AA02-2639-4933-B46D-C032E444ACB9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4BB09E-CECF-4779-B87B-C7841C55D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96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magnetite Fe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being anciently known magnetic material to human kind and remaining in leading positions for development of advanced technologies presently, demonstrates a number of puzzling physical phenomena, remaining at focus of extensive research for more than century. Recently the pressure-induced anomalous behavior of physical properties of magnetite in vicinity of the structural phase transition, occurring 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 25-30 GPa, has attracted particular attention, and its nature remains unclear. Here we study the magnetic and electronic properties of magnetite across high pressure anomaly and in the pressure-induced phase by means of neutron diffraction and 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 synchrotron Moessbauer spectroscopy over pressure 0-40 GPa and temperature 10-290 K ranges. In the high pressure phase the long range ferrimagnetic order formation below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 420 K was observed and spin arrangement symmetry was deduced. The structural, magnetic and electronic phase diagram of magnetite in the discussed pressure range is established.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 магнетит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одним из первых магнитных материалов, использующихся человечеством с древних времен, в настоящее время он также находит широкое применение в развитии современных технологий. Магнетит демонстрирует ряд необычных физических явлений, которые активно исследуются но протяжении более ста лет. Недавно было обнаружено аномальное поведение физических свойств магнетита при высоких давлениях в области структурного фазового перехода, происходящего при Р ~ 20-25 ГПа. Для выяснения природы этого явления проведено исследование магнитных и электронных свойств магнетита с помощью дифракции нейтронов и синхротронной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Мессбауэровской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спектроскопии на изотопе железа 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диапазоне давлений 0 – 40 ГПа и температур 10 – 300 К. В фазе высокого давления обнаружено ферримагнитное упорядочение, возникающее при температуре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 420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установлена его симметрия. Определена структурная, магнитная и электронная диаграмма магнетита в исследуемом диапазоне термодинамических параметров.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306DE-F08F-4F08-83DF-DF88245AE5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5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Проведены исследования изотермических фазовых переходов в функциональных сплавах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F3Ga.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установки ФДВР использовались максимально полно: состояния перед нагревом и после исследовались в режиме высокого разрешения. Переходы исследовались в режиме высокой интенсивности, время экспозиции в таких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situ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экспериментов составляло 1 минута. Примеры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дифрактограмм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Слева показаны изменения во времени интенсивностей основных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400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200) и сверхструктурных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111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100) дифракционных пиков в ходе быстрого нагрева и последующей изотермической выдержке при температурах 405, 435 и 470 ºС (левая шкала). Исчезновение пика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111) означает переход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Появление пика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100) означает переход А1 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Вертикальными линиями обозначены интервалы времен, в которых структура находится в неупорядоченном состоянии. Начало шкалы времени соответствует началу подъема температуры.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Определено, что переход между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проходит через атомно неупорядоченные фазы сплавов.</a:t>
            </a:r>
          </a:p>
          <a:p>
            <a:r>
              <a:rPr lang="ru-RU" dirty="0"/>
              <a:t>Иллюстрация перехода показана внизу слайда.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переход первого рода с большим (~1%) скачком атомного объема, требующим значительной перестройки кристаллической решетки. При переходах типа разупорядочения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и упорядочения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деформация решетки однородна и очень мала (ε ≤ 0.001), тогда как при переходе 1-го рода А2 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линейные деформации различны и составляют ε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≈ 0.266, ε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≈ -0.117.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03BC-E3CF-49DE-8D47-CC1957B619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6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306DE-F08F-4F08-83DF-DF88245AE5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61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3C33B-1950-4061-B09B-00457A8B9B0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5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306DE-F08F-4F08-83DF-DF88245AE5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2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BDD73-7533-4288-82F6-F0827E7D56D3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5C314-958E-49E0-A274-EABB2B8CE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8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088C9-02E8-4BF1-B8E7-7F16F225B5B3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27BC-3931-41A0-871B-8895343C4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7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89649-8E59-4812-BD0E-7BD32031C262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9F53-8830-46EF-BA80-FA9188A62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6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02F5-A697-4BA9-9C5D-4F5DEBA1BD4E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B8EAA-E757-415B-B90E-1F39FDDEC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54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AE06-A03A-4617-9E15-8C0F524101FD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8F4EC-5EF8-4E8F-B2F5-8AEA0B08A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4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7538-A1C5-47AC-8D63-58A462F4461A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DEF7-EF14-4843-9C66-8A3137275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66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93FE0-86D4-49A2-953D-3383E757E91D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14280-3F90-44D3-AFDB-49FF30C17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9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F26C-A919-4697-B4DA-355FB0BA7A2B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A2118-4DB1-4B51-AF93-AC32F6ACC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87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92623-B117-4AE4-9E06-22BDC7205D48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2CE67-D5F0-44D0-B31F-0B8270C11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4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0EE10-2AF9-4009-8A53-9879CA4A106C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3F51-E8AF-4EC3-BA5E-87295F760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9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DFCB0-BDD6-4601-9956-98CE4A3E5681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0161-552D-4550-A010-266D7B3A0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49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18AB8-639C-4B80-8760-121BEFA2AA69}" type="datetimeFigureOut">
              <a:rPr lang="ru-RU"/>
              <a:pPr>
                <a:defRPr/>
              </a:pPr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F4C659-FB1E-4826-B658-12DE11EBC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11" Type="http://schemas.openxmlformats.org/officeDocument/2006/relationships/image" Target="../media/image47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6.png"/><Relationship Id="rId4" Type="http://schemas.openxmlformats.org/officeDocument/2006/relationships/image" Target="../media/image42.wm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emf"/><Relationship Id="rId7" Type="http://schemas.openxmlformats.org/officeDocument/2006/relationships/image" Target="../media/image96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100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jpe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tif"/><Relationship Id="rId7" Type="http://schemas.openxmlformats.org/officeDocument/2006/relationships/image" Target="../media/image119.jpeg"/><Relationship Id="rId2" Type="http://schemas.openxmlformats.org/officeDocument/2006/relationships/image" Target="../media/image11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4.emf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5.emf"/><Relationship Id="rId4" Type="http://schemas.openxmlformats.org/officeDocument/2006/relationships/package" Target="../embeddings/Microsoft_Word_Document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emf"/><Relationship Id="rId5" Type="http://schemas.openxmlformats.org/officeDocument/2006/relationships/image" Target="../media/image129.png"/><Relationship Id="rId4" Type="http://schemas.openxmlformats.org/officeDocument/2006/relationships/image" Target="../media/image1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emf"/><Relationship Id="rId5" Type="http://schemas.openxmlformats.org/officeDocument/2006/relationships/image" Target="../media/image134.tiff"/><Relationship Id="rId4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8.bin"/><Relationship Id="rId4" Type="http://schemas.microsoft.com/office/2007/relationships/hdphoto" Target="../media/hdphoto3.wdp"/><Relationship Id="rId9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0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Relationship Id="rId9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7488" y="704087"/>
            <a:ext cx="867568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Results of Instrumentation Development and Scientific Research in the Field of Condensed Matter at the IBR-2 Reactor in 2019</a:t>
            </a:r>
            <a:endParaRPr lang="ru-RU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76375" y="3660775"/>
            <a:ext cx="611981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8000"/>
                </a:solidFill>
                <a:latin typeface="+mn-lt"/>
                <a:cs typeface="+mn-cs"/>
              </a:rPr>
              <a:t>D.P. </a:t>
            </a:r>
            <a:r>
              <a:rPr lang="en-US" sz="2400" b="1" kern="0" dirty="0" err="1">
                <a:solidFill>
                  <a:srgbClr val="008000"/>
                </a:solidFill>
                <a:latin typeface="+mn-lt"/>
                <a:cs typeface="+mn-cs"/>
              </a:rPr>
              <a:t>Kozlenko</a:t>
            </a:r>
            <a:endParaRPr lang="ru-RU" sz="2400" kern="0" dirty="0">
              <a:solidFill>
                <a:srgbClr val="008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 kern="0" dirty="0">
              <a:solidFill>
                <a:srgbClr val="008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>
                <a:solidFill>
                  <a:srgbClr val="008000"/>
                </a:solidFill>
                <a:latin typeface="+mn-lt"/>
                <a:cs typeface="+mn-cs"/>
              </a:rPr>
              <a:t>Frank Laboratory of Neutron Physics,                                          Joint Institute for Nuclear Research, 141980 </a:t>
            </a:r>
            <a:r>
              <a:rPr lang="en-US" b="1" i="1" kern="0" dirty="0" err="1">
                <a:solidFill>
                  <a:srgbClr val="008000"/>
                </a:solidFill>
                <a:latin typeface="+mn-lt"/>
                <a:cs typeface="+mn-cs"/>
              </a:rPr>
              <a:t>Dubna</a:t>
            </a:r>
            <a:r>
              <a:rPr lang="en-US" b="1" i="1" kern="0" dirty="0">
                <a:solidFill>
                  <a:srgbClr val="008000"/>
                </a:solidFill>
                <a:latin typeface="+mn-lt"/>
                <a:cs typeface="+mn-cs"/>
              </a:rPr>
              <a:t>, Russia</a:t>
            </a:r>
            <a:r>
              <a:rPr lang="ru-RU" kern="0" dirty="0">
                <a:solidFill>
                  <a:srgbClr val="008000"/>
                </a:solidFill>
                <a:latin typeface="+mn-lt"/>
                <a:cs typeface="+mn-cs"/>
              </a:rPr>
              <a:t> </a:t>
            </a:r>
          </a:p>
        </p:txBody>
      </p:sp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250825" y="4076700"/>
          <a:ext cx="15478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r:id="rId3" imgW="2276856" imgH="847344" progId="CorelDRAW.Graphic.13">
                  <p:embed/>
                </p:oleObj>
              </mc:Choice>
              <mc:Fallback>
                <p:oleObj r:id="rId3" imgW="2276856" imgH="847344" progId="CorelDRAW.Graphic.1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76700"/>
                        <a:ext cx="1547813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3932238"/>
            <a:ext cx="10874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114300" y="177641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b="1">
              <a:solidFill>
                <a:srgbClr val="751D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163901" y="17034"/>
            <a:ext cx="896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High Resolution Fourier Diffractometer</a:t>
            </a:r>
          </a:p>
        </p:txBody>
      </p:sp>
      <p:graphicFrame>
        <p:nvGraphicFramePr>
          <p:cNvPr id="1126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68584"/>
              </p:ext>
            </p:extLst>
          </p:nvPr>
        </p:nvGraphicFramePr>
        <p:xfrm>
          <a:off x="299570" y="3117117"/>
          <a:ext cx="1782762" cy="307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6" name="CorelDRAW" r:id="rId3" imgW="4367784" imgH="7537704" progId="CorelDRAW.Graphic.12">
                  <p:embed/>
                </p:oleObj>
              </mc:Choice>
              <mc:Fallback>
                <p:oleObj name="CorelDRAW" r:id="rId3" imgW="4367784" imgH="7537704" progId="CorelDRAW.Graphic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70" y="3117117"/>
                        <a:ext cx="1782762" cy="307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969524"/>
              </p:ext>
            </p:extLst>
          </p:nvPr>
        </p:nvGraphicFramePr>
        <p:xfrm>
          <a:off x="4311212" y="3486803"/>
          <a:ext cx="3960812" cy="326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Plot Document" r:id="rId5" imgW="6292901" imgH="6195060" progId="Grapher.Document">
                  <p:embed/>
                </p:oleObj>
              </mc:Choice>
              <mc:Fallback>
                <p:oleObj name="Plot Document" r:id="rId5" imgW="6292901" imgH="6195060" progId="Grapher.Document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212" y="3486803"/>
                        <a:ext cx="3960812" cy="326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tof-rtof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0" y="3961122"/>
            <a:ext cx="1441626" cy="153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1"/>
          <p:cNvSpPr txBox="1">
            <a:spLocks noChangeArrowheads="1"/>
          </p:cNvSpPr>
          <p:nvPr/>
        </p:nvSpPr>
        <p:spPr bwMode="auto">
          <a:xfrm>
            <a:off x="2506791" y="3486803"/>
            <a:ext cx="1021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400" i="1" dirty="0">
                <a:sym typeface="Symbol" pitchFamily="18" charset="2"/>
              </a:rPr>
              <a:t></a:t>
            </a:r>
            <a:r>
              <a:rPr lang="en-US" sz="1400" i="1" dirty="0">
                <a:sym typeface="Symbol" pitchFamily="18" charset="2"/>
              </a:rPr>
              <a:t>t</a:t>
            </a:r>
            <a:r>
              <a:rPr lang="en-US" sz="1400" i="1" baseline="-25000" dirty="0">
                <a:sym typeface="Symbol" pitchFamily="18" charset="2"/>
              </a:rPr>
              <a:t>0f</a:t>
            </a:r>
            <a:r>
              <a:rPr lang="en-US" sz="1400" dirty="0">
                <a:sym typeface="Symbol" pitchFamily="18" charset="2"/>
              </a:rPr>
              <a:t> = 15 </a:t>
            </a:r>
            <a:r>
              <a:rPr lang="ru-RU" sz="1400" dirty="0">
                <a:sym typeface="Symbol" pitchFamily="18" charset="2"/>
              </a:rPr>
              <a:t></a:t>
            </a:r>
            <a:r>
              <a:rPr lang="en-US" sz="1400" dirty="0">
                <a:sym typeface="Symbol" pitchFamily="18" charset="2"/>
              </a:rPr>
              <a:t>s</a:t>
            </a:r>
            <a:endParaRPr lang="ru-RU" sz="1400" dirty="0"/>
          </a:p>
        </p:txBody>
      </p:sp>
      <p:grpSp>
        <p:nvGrpSpPr>
          <p:cNvPr id="11273" name="Группа 4"/>
          <p:cNvGrpSpPr>
            <a:grpSpLocks/>
          </p:cNvGrpSpPr>
          <p:nvPr/>
        </p:nvGrpSpPr>
        <p:grpSpPr bwMode="auto">
          <a:xfrm>
            <a:off x="251479" y="6124229"/>
            <a:ext cx="3063875" cy="622300"/>
            <a:chOff x="3073455" y="6170820"/>
            <a:chExt cx="3063659" cy="622231"/>
          </a:xfrm>
        </p:grpSpPr>
        <p:sp>
          <p:nvSpPr>
            <p:cNvPr id="11275" name="Прямоугольник 2"/>
            <p:cNvSpPr>
              <a:spLocks noChangeArrowheads="1"/>
            </p:cNvSpPr>
            <p:nvPr/>
          </p:nvSpPr>
          <p:spPr bwMode="auto">
            <a:xfrm>
              <a:off x="3073455" y="6309320"/>
              <a:ext cx="30636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~ ∫ 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τ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)·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[(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τ 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), 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ω</a:t>
              </a:r>
              <a:r>
                <a:rPr lang="ru-RU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] </a:t>
              </a:r>
              <a:r>
                <a:rPr lang="en-US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dτ</a:t>
              </a:r>
              <a:r>
                <a:rPr lang="en-US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276" name="TextBox 3"/>
            <p:cNvSpPr txBox="1">
              <a:spLocks noChangeArrowheads="1"/>
            </p:cNvSpPr>
            <p:nvPr/>
          </p:nvSpPr>
          <p:spPr bwMode="auto">
            <a:xfrm>
              <a:off x="3950217" y="6516052"/>
              <a:ext cx="457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C00000"/>
                  </a:solidFill>
                </a:rPr>
                <a:t>0</a:t>
              </a:r>
              <a:endParaRPr lang="ru-RU" sz="1200">
                <a:solidFill>
                  <a:srgbClr val="C00000"/>
                </a:solidFill>
              </a:endParaRPr>
            </a:p>
          </p:txBody>
        </p:sp>
        <p:sp>
          <p:nvSpPr>
            <p:cNvPr id="11277" name="TextBox 13"/>
            <p:cNvSpPr txBox="1">
              <a:spLocks noChangeArrowheads="1"/>
            </p:cNvSpPr>
            <p:nvPr/>
          </p:nvSpPr>
          <p:spPr bwMode="auto">
            <a:xfrm>
              <a:off x="3995936" y="6170820"/>
              <a:ext cx="457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C00000"/>
                  </a:solidFill>
                </a:rPr>
                <a:t>t</a:t>
              </a:r>
              <a:endParaRPr lang="ru-RU" sz="1200">
                <a:solidFill>
                  <a:srgbClr val="C0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3F6579-5B32-4134-B42C-E63AA8479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" y="507824"/>
            <a:ext cx="3636000" cy="2434028"/>
          </a:xfrm>
          <a:prstGeom prst="rect">
            <a:avLst/>
          </a:prstGeom>
        </p:spPr>
      </p:pic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9A5AC3D7-417D-414F-BBE6-FBB55C6E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11" y="502872"/>
            <a:ext cx="1957508" cy="233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205AE25-47EC-46A6-9A55-9837327D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38" y="720054"/>
            <a:ext cx="3014352" cy="20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E292CD-DDDA-4628-AAD8-2D6142EE0EBE}"/>
              </a:ext>
            </a:extLst>
          </p:cNvPr>
          <p:cNvSpPr/>
          <p:nvPr/>
        </p:nvSpPr>
        <p:spPr>
          <a:xfrm>
            <a:off x="4015411" y="2855507"/>
            <a:ext cx="4854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</a:rPr>
              <a:t>New Fourier chopper and neutron guide with vertical parabolic focusing. The intensity gain factor ~2.5.</a:t>
            </a:r>
            <a:endParaRPr lang="ru-RU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9">
            <a:extLst>
              <a:ext uri="{FF2B5EF4-FFF2-40B4-BE49-F238E27FC236}">
                <a16:creationId xmlns:a16="http://schemas.microsoft.com/office/drawing/2014/main" id="{E8237BB7-1D93-4CC3-A3B0-480727B56440}"/>
              </a:ext>
            </a:extLst>
          </p:cNvPr>
          <p:cNvPicPr/>
          <p:nvPr/>
        </p:nvPicPr>
        <p:blipFill>
          <a:blip r:embed="rId3" cstate="print"/>
          <a:srcRect t="6314" b="2496"/>
          <a:stretch>
            <a:fillRect/>
          </a:stretch>
        </p:blipFill>
        <p:spPr>
          <a:xfrm>
            <a:off x="4155874" y="1237742"/>
            <a:ext cx="3902987" cy="241781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D7BF781-8C87-4261-A461-18E5015EB329}"/>
              </a:ext>
            </a:extLst>
          </p:cNvPr>
          <p:cNvSpPr txBox="1">
            <a:spLocks/>
          </p:cNvSpPr>
          <p:nvPr/>
        </p:nvSpPr>
        <p:spPr>
          <a:xfrm>
            <a:off x="1475656" y="162090"/>
            <a:ext cx="7552626" cy="5959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rgbClr val="0000FF"/>
                </a:solidFill>
                <a:latin typeface="Candara" pitchFamily="34" charset="0"/>
                <a:cs typeface="Arial" pitchFamily="34" charset="0"/>
              </a:rPr>
              <a:t>The isothermal phase transitions in  Fe3Ga-type compounds</a:t>
            </a:r>
          </a:p>
        </p:txBody>
      </p:sp>
      <p:pic>
        <p:nvPicPr>
          <p:cNvPr id="7" name="Рисунок 18" descr="evolution2">
            <a:extLst>
              <a:ext uri="{FF2B5EF4-FFF2-40B4-BE49-F238E27FC236}">
                <a16:creationId xmlns:a16="http://schemas.microsoft.com/office/drawing/2014/main" id="{82944AD3-C572-420C-B4CC-402B407ADEA8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77072"/>
            <a:ext cx="4887604" cy="1583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272-iso-405-Am-2">
            <a:extLst>
              <a:ext uri="{FF2B5EF4-FFF2-40B4-BE49-F238E27FC236}">
                <a16:creationId xmlns:a16="http://schemas.microsoft.com/office/drawing/2014/main" id="{4907209E-9F72-40DF-B703-C1027AE3D998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03" y="1038492"/>
            <a:ext cx="1592312" cy="150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" descr="013029-621s">
            <a:extLst>
              <a:ext uri="{FF2B5EF4-FFF2-40B4-BE49-F238E27FC236}">
                <a16:creationId xmlns:a16="http://schemas.microsoft.com/office/drawing/2014/main" id="{6FFBB6C1-1569-4F24-928E-BEE247C744DA}"/>
              </a:ext>
            </a:extLst>
          </p:cNvPr>
          <p:cNvPicPr/>
          <p:nvPr/>
        </p:nvPicPr>
        <p:blipFill rotWithShape="1">
          <a:blip r:embed="rId6" cstate="print"/>
          <a:srcRect t="44690" b="225"/>
          <a:stretch/>
        </p:blipFill>
        <p:spPr bwMode="auto">
          <a:xfrm>
            <a:off x="6867184" y="937787"/>
            <a:ext cx="2170278" cy="154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B85DD1-4F92-4356-9043-148A11DCE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87" y="1643317"/>
            <a:ext cx="1847248" cy="1540898"/>
          </a:xfrm>
          <a:prstGeom prst="rect">
            <a:avLst/>
          </a:prstGeom>
        </p:spPr>
      </p:pic>
      <p:pic>
        <p:nvPicPr>
          <p:cNvPr id="10" name="Рисунок 4" descr="272-iso-470-Am-2a">
            <a:extLst>
              <a:ext uri="{FF2B5EF4-FFF2-40B4-BE49-F238E27FC236}">
                <a16:creationId xmlns:a16="http://schemas.microsoft.com/office/drawing/2014/main" id="{E6C283FC-A523-4505-9D7A-D58355E157D7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76816" y="2245990"/>
            <a:ext cx="18478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4B3DB76-4A22-46C9-8389-49AF98EF5E64}"/>
              </a:ext>
            </a:extLst>
          </p:cNvPr>
          <p:cNvGrpSpPr/>
          <p:nvPr/>
        </p:nvGrpSpPr>
        <p:grpSpPr>
          <a:xfrm>
            <a:off x="7665779" y="3601877"/>
            <a:ext cx="372726" cy="574917"/>
            <a:chOff x="7567502" y="3267786"/>
            <a:chExt cx="372726" cy="57491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7B9749D-0080-4CAB-B304-C8A727A95E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1097" y="3267786"/>
              <a:ext cx="3691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EF16AC1D-BEE7-4BE5-859B-23AF946479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66407" y="3368882"/>
              <a:ext cx="574916" cy="372725"/>
            </a:xfrm>
            <a:prstGeom prst="bentConnector3">
              <a:avLst>
                <a:gd name="adj1" fmla="val 10074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2ED38B-D172-47F1-806C-6B29556D5642}"/>
              </a:ext>
            </a:extLst>
          </p:cNvPr>
          <p:cNvSpPr/>
          <p:nvPr/>
        </p:nvSpPr>
        <p:spPr>
          <a:xfrm>
            <a:off x="4427984" y="6344797"/>
            <a:ext cx="5318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M. </a:t>
            </a:r>
            <a:r>
              <a:rPr lang="en-GB" sz="14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Balagurov</a:t>
            </a: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et al.,  Acta </a:t>
            </a:r>
            <a:r>
              <a:rPr lang="en-GB" sz="14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Cryst</a:t>
            </a: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B 75, 1024 (2019)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81DBF-CE17-4207-B0ED-9EE56694EA46}"/>
              </a:ext>
            </a:extLst>
          </p:cNvPr>
          <p:cNvSpPr txBox="1"/>
          <p:nvPr/>
        </p:nvSpPr>
        <p:spPr>
          <a:xfrm>
            <a:off x="3275856" y="6926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Giant magnetostriction effects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4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732" y="601358"/>
            <a:ext cx="1566174" cy="19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62309" y="877598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677976" y="7411665"/>
            <a:ext cx="1930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hangingPunct="0"/>
            <a:r>
              <a:rPr lang="en-US" altLang="ru-RU" sz="75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lang="en-US" altLang="ru-RU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345477" y="934431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9809" y="2454459"/>
            <a:ext cx="17281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Beam profiles: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analytical calculations and Monte Carlo simulation</a:t>
            </a:r>
            <a:endParaRPr lang="ru-RU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117629"/>
            <a:ext cx="22790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volume of 1.8 mm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27" y="587236"/>
            <a:ext cx="3579019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989784-1C6E-4712-B0F0-AC9EE0D5B564}"/>
              </a:ext>
            </a:extLst>
          </p:cNvPr>
          <p:cNvSpPr txBox="1"/>
          <p:nvPr/>
        </p:nvSpPr>
        <p:spPr>
          <a:xfrm>
            <a:off x="251520" y="59131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Fourier Stress Diffractometer Upgrade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EAB71-7546-475B-92BB-375B1E51EC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8403" y="646888"/>
            <a:ext cx="2742610" cy="228597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2C837F9-0AC3-4161-9F6C-33E0934A5C03}"/>
              </a:ext>
            </a:extLst>
          </p:cNvPr>
          <p:cNvSpPr/>
          <p:nvPr/>
        </p:nvSpPr>
        <p:spPr>
          <a:xfrm>
            <a:off x="5938001" y="3089211"/>
            <a:ext cx="364502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Loading machine LM-20</a:t>
            </a:r>
            <a:endParaRPr lang="ru-RU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EF69E1-7E31-4B57-A39C-0C8513AF7578}"/>
              </a:ext>
            </a:extLst>
          </p:cNvPr>
          <p:cNvSpPr txBox="1"/>
          <p:nvPr/>
        </p:nvSpPr>
        <p:spPr>
          <a:xfrm>
            <a:off x="-205679" y="3539188"/>
            <a:ext cx="463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Development of the 90-deg scintillation detector ASTRA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FF6350-55AE-48D0-9585-BD8F36D27B06}"/>
              </a:ext>
            </a:extLst>
          </p:cNvPr>
          <p:cNvSpPr txBox="1"/>
          <p:nvPr/>
        </p:nvSpPr>
        <p:spPr>
          <a:xfrm>
            <a:off x="4440262" y="3539188"/>
            <a:ext cx="4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Development of new Fourier Chopper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CEC08E-2DD9-468B-A78C-9005ADCD00B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09" y="4034066"/>
            <a:ext cx="1921127" cy="271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C243C5-EC73-4787-89D4-F9DD82380FD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12" y="4106228"/>
            <a:ext cx="2791008" cy="256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Изображение 2">
            <a:extLst>
              <a:ext uri="{FF2B5EF4-FFF2-40B4-BE49-F238E27FC236}">
                <a16:creationId xmlns:a16="http://schemas.microsoft.com/office/drawing/2014/main" id="{C9BF6490-88ED-4B26-8B1A-F48007B194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13" y="5372040"/>
            <a:ext cx="2390319" cy="143176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688E4C28-BFCC-4ED0-B895-063FE657AC4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" y="4247074"/>
            <a:ext cx="1914267" cy="155819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87322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B4E18B-3893-4ADE-9190-2A977C3CD6D4}"/>
              </a:ext>
            </a:extLst>
          </p:cNvPr>
          <p:cNvSpPr/>
          <p:nvPr/>
        </p:nvSpPr>
        <p:spPr>
          <a:xfrm>
            <a:off x="5061691" y="2794815"/>
            <a:ext cx="39604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Pawley refinement results (sample TD): lattice parameters </a:t>
            </a:r>
            <a:r>
              <a:rPr lang="en-US" sz="1200" i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and </a:t>
            </a:r>
            <a:r>
              <a:rPr lang="en-US" sz="1200" i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</a:t>
            </a:r>
            <a:endParaRPr lang="ru-RU" sz="1200" i="1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A38235-89A2-4D15-80B9-DA75D7453DE2}"/>
              </a:ext>
            </a:extLst>
          </p:cNvPr>
          <p:cNvSpPr/>
          <p:nvPr/>
        </p:nvSpPr>
        <p:spPr>
          <a:xfrm>
            <a:off x="1166198" y="6093916"/>
            <a:ext cx="3049361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Diffraction patterns evolution vs. applied load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21309D22-7F12-4A8B-8695-B1A9341A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59" y="1034247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11670D0-BE08-42A4-A39D-89F5D84D9D70}"/>
              </a:ext>
            </a:extLst>
          </p:cNvPr>
          <p:cNvGrpSpPr/>
          <p:nvPr/>
        </p:nvGrpSpPr>
        <p:grpSpPr>
          <a:xfrm>
            <a:off x="611560" y="1052736"/>
            <a:ext cx="3902197" cy="4903827"/>
            <a:chOff x="1106020" y="890718"/>
            <a:chExt cx="3902197" cy="4903827"/>
          </a:xfrm>
        </p:grpSpPr>
        <p:pic>
          <p:nvPicPr>
            <p:cNvPr id="11" name="Рисунок 7">
              <a:extLst>
                <a:ext uri="{FF2B5EF4-FFF2-40B4-BE49-F238E27FC236}">
                  <a16:creationId xmlns:a16="http://schemas.microsoft.com/office/drawing/2014/main" id="{E2E952F5-2EB7-4F6A-952B-72D5FAEA7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020" y="2519672"/>
              <a:ext cx="1949063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8">
              <a:extLst>
                <a:ext uri="{FF2B5EF4-FFF2-40B4-BE49-F238E27FC236}">
                  <a16:creationId xmlns:a16="http://schemas.microsoft.com/office/drawing/2014/main" id="{3A27395A-06B3-4863-B3CA-B9EF12402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875" y="890718"/>
              <a:ext cx="18711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9">
              <a:extLst>
                <a:ext uri="{FF2B5EF4-FFF2-40B4-BE49-F238E27FC236}">
                  <a16:creationId xmlns:a16="http://schemas.microsoft.com/office/drawing/2014/main" id="{94AA00AC-33AB-4B65-8BA4-0AD8D1A37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184" y="4168058"/>
              <a:ext cx="1861791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0">
              <a:extLst>
                <a:ext uri="{FF2B5EF4-FFF2-40B4-BE49-F238E27FC236}">
                  <a16:creationId xmlns:a16="http://schemas.microsoft.com/office/drawing/2014/main" id="{83560A83-69E6-417E-9EDC-BC074B78B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154" y="2526159"/>
              <a:ext cx="1949063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1">
              <a:extLst>
                <a:ext uri="{FF2B5EF4-FFF2-40B4-BE49-F238E27FC236}">
                  <a16:creationId xmlns:a16="http://schemas.microsoft.com/office/drawing/2014/main" id="{56D3CDAD-9B9C-44DD-9A23-63C02D513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345" y="906159"/>
              <a:ext cx="1880503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2">
              <a:extLst>
                <a:ext uri="{FF2B5EF4-FFF2-40B4-BE49-F238E27FC236}">
                  <a16:creationId xmlns:a16="http://schemas.microsoft.com/office/drawing/2014/main" id="{9421E364-609C-460B-897F-4701FF5D6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135" y="4174545"/>
              <a:ext cx="18711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A2B8A89-2DA1-4458-A1A9-B0CD6F3F228B}"/>
                </a:ext>
              </a:extLst>
            </p:cNvPr>
            <p:cNvSpPr/>
            <p:nvPr/>
          </p:nvSpPr>
          <p:spPr>
            <a:xfrm>
              <a:off x="2602150" y="3329671"/>
              <a:ext cx="452933" cy="585383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ru-RU" sz="1350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3065C75-0775-461F-89FC-5E0CFF34CA96}"/>
                </a:ext>
              </a:extLst>
            </p:cNvPr>
            <p:cNvSpPr/>
            <p:nvPr/>
          </p:nvSpPr>
          <p:spPr>
            <a:xfrm>
              <a:off x="1738054" y="2701207"/>
              <a:ext cx="452933" cy="121384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ru-RU" sz="1350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CEF4690-2D20-4713-B4E4-109566E156CB}"/>
                </a:ext>
              </a:extLst>
            </p:cNvPr>
            <p:cNvSpPr/>
            <p:nvPr/>
          </p:nvSpPr>
          <p:spPr>
            <a:xfrm>
              <a:off x="4551212" y="2888940"/>
              <a:ext cx="452933" cy="102611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ru-RU" sz="1350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7ED5212-62AA-47D6-82AF-DD11DC393893}"/>
                </a:ext>
              </a:extLst>
            </p:cNvPr>
            <p:cNvSpPr/>
            <p:nvPr/>
          </p:nvSpPr>
          <p:spPr>
            <a:xfrm>
              <a:off x="3687116" y="2543370"/>
              <a:ext cx="452933" cy="1371684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ru-RU" sz="1350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DA6654AD-54C5-40F5-9813-2C7D54F3F7B6}"/>
                </a:ext>
              </a:extLst>
            </p:cNvPr>
            <p:cNvCxnSpPr/>
            <p:nvPr/>
          </p:nvCxnSpPr>
          <p:spPr>
            <a:xfrm flipH="1" flipV="1">
              <a:off x="2368324" y="2484541"/>
              <a:ext cx="307637" cy="729810"/>
            </a:xfrm>
            <a:prstGeom prst="straightConnector1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ACDDB4A9-3BB1-4A17-8CEA-9134DBD079FC}"/>
                </a:ext>
              </a:extLst>
            </p:cNvPr>
            <p:cNvCxnSpPr/>
            <p:nvPr/>
          </p:nvCxnSpPr>
          <p:spPr>
            <a:xfrm flipH="1" flipV="1">
              <a:off x="4431382" y="2342365"/>
              <a:ext cx="328694" cy="538568"/>
            </a:xfrm>
            <a:prstGeom prst="straightConnector1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8F02CF69-3E62-4847-A810-0CE05D9D83D2}"/>
                </a:ext>
              </a:extLst>
            </p:cNvPr>
            <p:cNvCxnSpPr/>
            <p:nvPr/>
          </p:nvCxnSpPr>
          <p:spPr>
            <a:xfrm>
              <a:off x="1991777" y="3953115"/>
              <a:ext cx="199209" cy="447818"/>
            </a:xfrm>
            <a:prstGeom prst="straightConnector1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328E23D1-4AEE-4A90-9234-3949D25EF579}"/>
                </a:ext>
              </a:extLst>
            </p:cNvPr>
            <p:cNvCxnSpPr/>
            <p:nvPr/>
          </p:nvCxnSpPr>
          <p:spPr>
            <a:xfrm>
              <a:off x="3813977" y="3961360"/>
              <a:ext cx="199209" cy="447818"/>
            </a:xfrm>
            <a:prstGeom prst="straightConnector1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44B3883-D026-45EC-9118-2981D423162F}"/>
              </a:ext>
            </a:extLst>
          </p:cNvPr>
          <p:cNvSpPr/>
          <p:nvPr/>
        </p:nvSpPr>
        <p:spPr>
          <a:xfrm>
            <a:off x="1190113" y="130492"/>
            <a:ext cx="6817031" cy="615553"/>
          </a:xfrm>
          <a:prstGeom prst="rect">
            <a:avLst/>
          </a:prstGeom>
          <a:gradFill rotWithShape="1">
            <a:gsLst>
              <a:gs pos="20000">
                <a:srgbClr val="4BACC6">
                  <a:tint val="9000"/>
                </a:srgbClr>
              </a:gs>
              <a:gs pos="100000">
                <a:srgbClr val="4BACC6">
                  <a:tint val="70000"/>
                  <a:satMod val="100000"/>
                </a:srgbClr>
              </a:gs>
            </a:gsLst>
            <a:path path="circle">
              <a:fillToRect l="-15000" t="-15000" r="115000" b="115000"/>
            </a:path>
          </a:gradFill>
          <a:ln w="9525" cap="flat" cmpd="sng" algn="ctr">
            <a:solidFill>
              <a:srgbClr val="4BACC6">
                <a:shade val="48000"/>
                <a:satMod val="110000"/>
              </a:srgb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FSD: Lattice strain evolution in AZ31 magnesium alloy under applied load</a:t>
            </a:r>
            <a:endParaRPr lang="ru-RU" sz="2000" kern="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846ED0-06FF-4E10-8C1F-C589E2DE2B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16" y="1054302"/>
            <a:ext cx="2089230" cy="172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5B427BA-E729-43D8-875F-8B1AE73BF6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14" y="1031629"/>
            <a:ext cx="2126833" cy="17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FC32C2E-B2AA-4DCC-878C-46D591BB53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22" y="3229779"/>
            <a:ext cx="3157733" cy="272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8AE8F85-15FC-4BB8-B43D-866ED1130567}"/>
              </a:ext>
            </a:extLst>
          </p:cNvPr>
          <p:cNvSpPr/>
          <p:nvPr/>
        </p:nvSpPr>
        <p:spPr>
          <a:xfrm>
            <a:off x="5169703" y="6093916"/>
            <a:ext cx="37444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Microstrain vs. applied load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7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402" y="124755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Installation of Fourier Stress Spectrometer (FSS) Components at 13 beamline of IBR-2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221" y="5796555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</a:rPr>
              <a:t>The neutron guide, Fourier chopper and detector system of the FSS spectrometer (left). The high resolution spectrum of the iron sample and resolution function (right).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SC_0750">
            <a:extLst>
              <a:ext uri="{FF2B5EF4-FFF2-40B4-BE49-F238E27FC236}">
                <a16:creationId xmlns:a16="http://schemas.microsoft.com/office/drawing/2014/main" id="{B106006D-CB25-41BD-8108-8DE7125558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8720"/>
            <a:ext cx="3312368" cy="23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3B14A6-497C-45F9-983C-09CF650F3318}"/>
              </a:ext>
            </a:extLst>
          </p:cNvPr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75556" y="3440401"/>
            <a:ext cx="3240361" cy="21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374942-C955-4D63-879B-ADF91988D06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7" y="834666"/>
            <a:ext cx="3168350" cy="24441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B41717-0348-4F62-8FCA-99875AC7F34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4" y="3300139"/>
            <a:ext cx="3456383" cy="2599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81A46F-425B-4DDB-ABB8-8A3D96185CE9}"/>
              </a:ext>
            </a:extLst>
          </p:cNvPr>
          <p:cNvSpPr txBox="1"/>
          <p:nvPr/>
        </p:nvSpPr>
        <p:spPr>
          <a:xfrm>
            <a:off x="179512" y="628956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The replacement of the mirror neutron guide with a new one (m = 2, linear convergence), is completed.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8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37E4AD4D-0931-42E6-AADD-3A59C7A8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23" y="145006"/>
            <a:ext cx="67229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 neutron guide (m=2) at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FSS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diffractometer (beamline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13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)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D5A32F-6E26-49A4-9D8C-BA497DCFED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39" y="724448"/>
            <a:ext cx="2704820" cy="1997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93F0E30-8C78-4D1C-A57B-BF1FDD6ED49D}"/>
              </a:ext>
            </a:extLst>
          </p:cNvPr>
          <p:cNvGrpSpPr/>
          <p:nvPr/>
        </p:nvGrpSpPr>
        <p:grpSpPr>
          <a:xfrm>
            <a:off x="6378793" y="857867"/>
            <a:ext cx="2521558" cy="1527649"/>
            <a:chOff x="5741749" y="4439634"/>
            <a:chExt cx="2521558" cy="152764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EDD8A27-5BC0-4136-A986-F2F30A68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1749" y="4439634"/>
              <a:ext cx="2521558" cy="152764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6617B5-BDAA-47ED-93C6-E7E1B7A69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512"/>
            <a:stretch/>
          </p:blipFill>
          <p:spPr>
            <a:xfrm>
              <a:off x="7489842" y="4648022"/>
              <a:ext cx="684518" cy="978147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7EE2BB-45A3-44FC-81FB-607D99B309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2" y="755876"/>
            <a:ext cx="2406968" cy="19978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7F8991FA-F772-4EFA-83BA-69B3E1F29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76" y="2821378"/>
            <a:ext cx="22052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anose="020B0604020202020204" pitchFamily="34" charset="0"/>
              </a:rPr>
              <a:t>FSS: spectra measured with old and new neutron guides</a:t>
            </a:r>
            <a:endParaRPr lang="ru-RU" altLang="ru-RU" sz="14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F4A205A-BB84-416A-8C30-FEAACDF0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278" y="2753745"/>
            <a:ext cx="24547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anose="020B0604020202020204" pitchFamily="34" charset="0"/>
              </a:rPr>
              <a:t>FSS: comparison of spectral distributions measured with old and new neutron guides</a:t>
            </a:r>
            <a:endParaRPr lang="ru-RU" altLang="ru-RU" sz="14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D783753-0DB5-41D2-BBAB-911B40CE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31" y="5784890"/>
            <a:ext cx="286936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black"/>
                </a:solidFill>
                <a:latin typeface="Arial" pitchFamily="34" charset="0"/>
              </a:rPr>
              <a:t>Resolution function of FSS at max.</a:t>
            </a:r>
            <a:br>
              <a:rPr lang="en-GB" sz="1400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GB" sz="1400" dirty="0">
                <a:solidFill>
                  <a:prstClr val="black"/>
                </a:solidFill>
                <a:latin typeface="Arial" pitchFamily="34" charset="0"/>
              </a:rPr>
              <a:t>F-chopper speed </a:t>
            </a:r>
            <a:r>
              <a:rPr lang="en-GB" sz="1400" i="1" dirty="0">
                <a:solidFill>
                  <a:prstClr val="black"/>
                </a:solidFill>
                <a:latin typeface="Arial" pitchFamily="34" charset="0"/>
              </a:rPr>
              <a:t>Ω</a:t>
            </a:r>
            <a:r>
              <a:rPr lang="en-GB" sz="1400" baseline="-25000" dirty="0">
                <a:solidFill>
                  <a:prstClr val="black"/>
                </a:solidFill>
                <a:latin typeface="Arial" pitchFamily="34" charset="0"/>
              </a:rPr>
              <a:t>max</a:t>
            </a:r>
            <a:r>
              <a:rPr lang="en-GB" sz="1400" dirty="0">
                <a:solidFill>
                  <a:prstClr val="black"/>
                </a:solidFill>
                <a:latin typeface="Arial" pitchFamily="34" charset="0"/>
              </a:rPr>
              <a:t> = 2000 rpm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76107-E64D-432B-AEB1-8006C0A0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355" y="2774480"/>
            <a:ext cx="108432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anose="020B0604020202020204" pitchFamily="34" charset="0"/>
              </a:rPr>
              <a:t>FSS: new neutron guide</a:t>
            </a:r>
            <a:endParaRPr lang="ru-RU" altLang="ru-RU" sz="14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C1A6F4B-18B8-4165-9E2D-4D4D3173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6542" y="5877272"/>
            <a:ext cx="204982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anose="020B0604020202020204" pitchFamily="34" charset="0"/>
              </a:rPr>
              <a:t>FSS spectrum </a:t>
            </a:r>
            <a:r>
              <a:rPr lang="en-GB" sz="1400" dirty="0">
                <a:solidFill>
                  <a:prstClr val="black"/>
                </a:solidFill>
                <a:latin typeface="Arial" pitchFamily="34" charset="0"/>
              </a:rPr>
              <a:t>fitted by Rietveld method</a:t>
            </a:r>
            <a:endParaRPr lang="ru-RU" altLang="ru-RU" sz="14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34D83F-5C6C-4043-95CA-238F0B950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69" y="3679630"/>
            <a:ext cx="2999407" cy="209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33AB24-D0B9-485D-8ECE-3B04A18FFF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8" y="3586757"/>
            <a:ext cx="2770518" cy="212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20170314_155336.jpg">
            <a:extLst>
              <a:ext uri="{FF2B5EF4-FFF2-40B4-BE49-F238E27FC236}">
                <a16:creationId xmlns:a16="http://schemas.microsoft.com/office/drawing/2014/main" id="{49D392CF-9F83-41BE-BD14-285FF6931C4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53710" y="3679630"/>
            <a:ext cx="1482305" cy="1976406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D3342940-2E34-4761-A471-B6BE6F0E2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474" y="5877272"/>
            <a:ext cx="12264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anose="020B0604020202020204" pitchFamily="34" charset="0"/>
              </a:rPr>
              <a:t>Li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</a:rPr>
              <a:t>st-mode DAQ unit MPD-32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6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r="7933" b="7565"/>
          <a:stretch/>
        </p:blipFill>
        <p:spPr>
          <a:xfrm>
            <a:off x="23987" y="3397715"/>
            <a:ext cx="4600008" cy="3402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11080" b="4028"/>
          <a:stretch/>
        </p:blipFill>
        <p:spPr>
          <a:xfrm>
            <a:off x="4545107" y="3229915"/>
            <a:ext cx="4488036" cy="3614061"/>
          </a:xfrm>
          <a:prstGeom prst="rect">
            <a:avLst/>
          </a:prstGeom>
        </p:spPr>
      </p:pic>
      <p:pic>
        <p:nvPicPr>
          <p:cNvPr id="1026" name="Picture 2" descr="Рисунок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18079"/>
          <a:stretch>
            <a:fillRect/>
          </a:stretch>
        </p:blipFill>
        <p:spPr bwMode="auto">
          <a:xfrm>
            <a:off x="4023579" y="760168"/>
            <a:ext cx="4891821" cy="261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3893" r="15832" b="46000"/>
          <a:stretch/>
        </p:blipFill>
        <p:spPr>
          <a:xfrm>
            <a:off x="266580" y="760168"/>
            <a:ext cx="3442447" cy="2662519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7506EBCF-3ECF-4E43-A1AC-EEC32EB11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" y="161627"/>
            <a:ext cx="90360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900" b="1" dirty="0">
                <a:solidFill>
                  <a:srgbClr val="0033CC"/>
                </a:solidFill>
              </a:rPr>
              <a:t>Modernization of channel 10, IBR-2</a:t>
            </a:r>
            <a:endParaRPr lang="ru-RU" sz="1900" b="1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580" y="3251468"/>
            <a:ext cx="1451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GRAINS (10b)</a:t>
            </a:r>
            <a:endParaRPr lang="ru-RU" dirty="0"/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329EB4E4-0B00-4367-BC52-4E86E469E3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5" y="1105785"/>
            <a:ext cx="2330906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783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11939" r="38677" b="19768"/>
          <a:stretch/>
        </p:blipFill>
        <p:spPr>
          <a:xfrm rot="16200000">
            <a:off x="1495253" y="1008270"/>
            <a:ext cx="1957422" cy="2143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3297" y="570320"/>
            <a:ext cx="148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‘beam from bottom’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configuration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48" y="3727109"/>
            <a:ext cx="4101075" cy="2306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r="15351" b="9051"/>
          <a:stretch/>
        </p:blipFill>
        <p:spPr>
          <a:xfrm>
            <a:off x="1704426" y="3711706"/>
            <a:ext cx="1260061" cy="2322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430" r="45275" b="27731"/>
          <a:stretch/>
        </p:blipFill>
        <p:spPr>
          <a:xfrm rot="15895204">
            <a:off x="3743295" y="1191344"/>
            <a:ext cx="1694264" cy="2023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15662" r="38189" b="24043"/>
          <a:stretch/>
        </p:blipFill>
        <p:spPr>
          <a:xfrm rot="15436570">
            <a:off x="5720173" y="1207381"/>
            <a:ext cx="2107184" cy="1991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9821" y="1309210"/>
            <a:ext cx="806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PEEK case</a:t>
            </a:r>
            <a:endParaRPr lang="ru-RU" sz="1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843346" y="1597956"/>
            <a:ext cx="14895" cy="3413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310955" y="1597954"/>
            <a:ext cx="335807" cy="264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03859" y="2945848"/>
            <a:ext cx="1504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Single crystal block Si</a:t>
            </a:r>
            <a:endParaRPr lang="ru-RU" sz="12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71287" y="2680976"/>
            <a:ext cx="107324" cy="264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48216" y="3072806"/>
            <a:ext cx="1317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Counter electrode</a:t>
            </a:r>
            <a:endParaRPr lang="ru-RU" sz="12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20333" y="2737209"/>
            <a:ext cx="75380" cy="335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44683" y="3014614"/>
            <a:ext cx="906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Seal groove</a:t>
            </a:r>
            <a:endParaRPr lang="ru-RU" sz="120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235652" y="2664219"/>
            <a:ext cx="45017" cy="381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55266" y="1090443"/>
            <a:ext cx="98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 connector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80617" y="971475"/>
            <a:ext cx="9181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WE/CE connectors</a:t>
            </a:r>
            <a:endParaRPr lang="ru-RU" sz="1050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478049" y="1379976"/>
            <a:ext cx="175187" cy="6988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17128" y="3135943"/>
            <a:ext cx="1365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Pressing plates (Al)</a:t>
            </a:r>
            <a:endParaRPr lang="ru-RU" sz="1200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7232077" y="2945848"/>
            <a:ext cx="85199" cy="113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274677" y="2451155"/>
            <a:ext cx="173040" cy="6904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052832" y="1003521"/>
            <a:ext cx="122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Electrolyte filling</a:t>
            </a:r>
            <a:endParaRPr lang="ru-RU" sz="1200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4084048" y="1309211"/>
            <a:ext cx="506379" cy="553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736863" y="1332482"/>
            <a:ext cx="259289" cy="26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369967" y="1376772"/>
            <a:ext cx="108083" cy="5949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3DB846C-5461-4034-A177-0573DF04A1D5}"/>
              </a:ext>
            </a:extLst>
          </p:cNvPr>
          <p:cNvSpPr txBox="1"/>
          <p:nvPr/>
        </p:nvSpPr>
        <p:spPr>
          <a:xfrm>
            <a:off x="346366" y="49407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Modified neutron reflectometry cell for studies of electrochemical interfaces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06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7506EBCF-3ECF-4E43-A1AC-EEC32EB11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1" y="221415"/>
            <a:ext cx="79208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33CC"/>
                </a:solidFill>
              </a:rPr>
              <a:t>Studies of electrochemical interfaces for lithium ion batteries by neutron reflectometry</a:t>
            </a:r>
            <a:endParaRPr lang="ru-RU" sz="2000" b="1" dirty="0">
              <a:solidFill>
                <a:srgbClr val="0033CC"/>
              </a:solidFill>
            </a:endParaRPr>
          </a:p>
        </p:txBody>
      </p:sp>
      <p:pic>
        <p:nvPicPr>
          <p:cNvPr id="6" name="Рисунок 5" descr="C:\Users\Алексей\Documents\_ФНМ\FML\1 магистратура\reflectometry\reflect. summary\neutron experiment schem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08" y="1591506"/>
            <a:ext cx="2471261" cy="84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b="4306"/>
          <a:stretch/>
        </p:blipFill>
        <p:spPr bwMode="auto">
          <a:xfrm>
            <a:off x="1143000" y="2526354"/>
            <a:ext cx="2741675" cy="2863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лексей\Documents\_ФНМ\FML\1 магистратура\reflectometry\reflect. summary\SLD schem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68" y="2700695"/>
            <a:ext cx="1951323" cy="25011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92465" y="1043444"/>
            <a:ext cx="23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Neutron Reflectometry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4561" y="1043159"/>
            <a:ext cx="491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Electrochemical measurements (deposition mass)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613898" y="2526352"/>
            <a:ext cx="2178424" cy="1255625"/>
            <a:chOff x="261363" y="746947"/>
            <a:chExt cx="4294588" cy="280727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/>
            <a:srcRect r="36324"/>
            <a:stretch/>
          </p:blipFill>
          <p:spPr bwMode="auto">
            <a:xfrm>
              <a:off x="261363" y="746947"/>
              <a:ext cx="4287300" cy="2807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Прямоугольник 11"/>
            <p:cNvSpPr/>
            <p:nvPr/>
          </p:nvSpPr>
          <p:spPr>
            <a:xfrm>
              <a:off x="3907879" y="1683637"/>
              <a:ext cx="648072" cy="476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715519" y="3872610"/>
            <a:ext cx="2012841" cy="1310815"/>
            <a:chOff x="457200" y="3733800"/>
            <a:chExt cx="4258816" cy="2880668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6"/>
            <a:srcRect r="39208"/>
            <a:stretch/>
          </p:blipFill>
          <p:spPr bwMode="auto">
            <a:xfrm>
              <a:off x="457200" y="3733800"/>
              <a:ext cx="4258816" cy="2880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Прямоугольник 14"/>
            <p:cNvSpPr/>
            <p:nvPr/>
          </p:nvSpPr>
          <p:spPr>
            <a:xfrm>
              <a:off x="4067944" y="4437112"/>
              <a:ext cx="648072" cy="476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31102" y="5516658"/>
            <a:ext cx="336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7030A0"/>
                </a:solidFill>
              </a:rPr>
              <a:t>M.V.Avdeev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A.A.Rulev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E.E.Ushakova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Ye.N.Kosiachkin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V.I.Petrenko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I.V.Gapon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E.Yu.Kataev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V.A.Matveev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L.V.Yashina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D.M.Itkis</a:t>
            </a:r>
            <a:r>
              <a:rPr lang="en-US" sz="900" dirty="0">
                <a:solidFill>
                  <a:srgbClr val="7030A0"/>
                </a:solidFill>
              </a:rPr>
              <a:t>. </a:t>
            </a:r>
            <a:br>
              <a:rPr lang="en-US" sz="900" dirty="0">
                <a:solidFill>
                  <a:srgbClr val="7030A0"/>
                </a:solidFill>
              </a:rPr>
            </a:br>
            <a:r>
              <a:rPr lang="en-US" sz="900" i="1" dirty="0">
                <a:solidFill>
                  <a:srgbClr val="7030A0"/>
                </a:solidFill>
              </a:rPr>
              <a:t>Appl. Surf. Sci.</a:t>
            </a:r>
            <a:r>
              <a:rPr lang="en-US" sz="900" dirty="0">
                <a:solidFill>
                  <a:srgbClr val="7030A0"/>
                </a:solidFill>
              </a:rPr>
              <a:t> 486 (2019) 287</a:t>
            </a:r>
            <a:endParaRPr lang="ru-RU" sz="9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1835" y="5518635"/>
            <a:ext cx="26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7030A0"/>
                </a:solidFill>
              </a:rPr>
              <a:t>A.A.Rulev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A.V.Sergeev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L.V.Yashina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T.Jacob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dirty="0" err="1">
                <a:solidFill>
                  <a:srgbClr val="7030A0"/>
                </a:solidFill>
              </a:rPr>
              <a:t>D.M.Itkis</a:t>
            </a:r>
            <a:r>
              <a:rPr lang="en-US" sz="900" dirty="0">
                <a:solidFill>
                  <a:srgbClr val="7030A0"/>
                </a:solidFill>
              </a:rPr>
              <a:t>, </a:t>
            </a:r>
            <a:r>
              <a:rPr lang="en-US" sz="900" i="1" dirty="0" err="1">
                <a:solidFill>
                  <a:srgbClr val="7030A0"/>
                </a:solidFill>
              </a:rPr>
              <a:t>ChemElectroChem</a:t>
            </a:r>
            <a:r>
              <a:rPr lang="en-US" sz="900" dirty="0">
                <a:solidFill>
                  <a:srgbClr val="7030A0"/>
                </a:solidFill>
              </a:rPr>
              <a:t> 6 (2019) 1324</a:t>
            </a:r>
            <a:endParaRPr lang="ru-RU" sz="9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82" y="1556792"/>
            <a:ext cx="2002536" cy="1074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68" y="1561364"/>
            <a:ext cx="2162556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2794" y="6324404"/>
            <a:ext cx="50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M.V.Avdeev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R.A.Eremin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V.I.Bodnarchuk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I.V.Gapon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V.I.Petrenko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Erhan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A.V.</a:t>
            </a:r>
            <a:r>
              <a:rPr lang="en-US" sz="1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Churakov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D.P.Kozlenko</a:t>
            </a:r>
            <a:r>
              <a:rPr lang="en-US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Surf. Investigation. (2018) 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1671" y="279196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 m</a:t>
            </a:r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556E4F-2539-420C-AED1-4150C9A0938A}"/>
              </a:ext>
            </a:extLst>
          </p:cNvPr>
          <p:cNvSpPr/>
          <p:nvPr/>
        </p:nvSpPr>
        <p:spPr>
          <a:xfrm>
            <a:off x="395536" y="-6629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Development of new small angle scattering and imaging spectrometer at 10-A channel of IBR-2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33DA9-A6CD-4393-9302-776DCCD0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932" y="1449304"/>
            <a:ext cx="286233" cy="400822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E74879F-C96C-4C6B-8BD3-5F6E19F962A4}"/>
              </a:ext>
            </a:extLst>
          </p:cNvPr>
          <p:cNvGrpSpPr/>
          <p:nvPr/>
        </p:nvGrpSpPr>
        <p:grpSpPr>
          <a:xfrm>
            <a:off x="98639" y="879423"/>
            <a:ext cx="6345569" cy="1932564"/>
            <a:chOff x="1052492" y="834972"/>
            <a:chExt cx="6849625" cy="225763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92" y="834972"/>
              <a:ext cx="6849625" cy="2257633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8BE40A4-DC82-4355-9CE8-136F81BD3289}"/>
                </a:ext>
              </a:extLst>
            </p:cNvPr>
            <p:cNvSpPr/>
            <p:nvPr/>
          </p:nvSpPr>
          <p:spPr>
            <a:xfrm>
              <a:off x="3779912" y="1484784"/>
              <a:ext cx="1044000" cy="9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3A0989-8454-46D9-BEB0-2D659893C836}"/>
                </a:ext>
              </a:extLst>
            </p:cNvPr>
            <p:cNvSpPr txBox="1"/>
            <p:nvPr/>
          </p:nvSpPr>
          <p:spPr>
            <a:xfrm>
              <a:off x="4814041" y="1906977"/>
              <a:ext cx="724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/>
                <a:t>СС</a:t>
              </a:r>
              <a:r>
                <a:rPr lang="en-US" sz="900" dirty="0"/>
                <a:t>D camera based detector</a:t>
              </a:r>
              <a:endParaRPr lang="ru-RU" sz="900" dirty="0"/>
            </a:p>
          </p:txBody>
        </p:sp>
        <p:sp>
          <p:nvSpPr>
            <p:cNvPr id="39" name="Стрелка: вверх-вниз 38">
              <a:extLst>
                <a:ext uri="{FF2B5EF4-FFF2-40B4-BE49-F238E27FC236}">
                  <a16:creationId xmlns:a16="http://schemas.microsoft.com/office/drawing/2014/main" id="{9DC9BB09-659A-4664-A693-0F66BDEDDB26}"/>
                </a:ext>
              </a:extLst>
            </p:cNvPr>
            <p:cNvSpPr/>
            <p:nvPr/>
          </p:nvSpPr>
          <p:spPr>
            <a:xfrm>
              <a:off x="4355976" y="1124744"/>
              <a:ext cx="72008" cy="646331"/>
            </a:xfrm>
            <a:prstGeom prst="upDown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DF4076E3-A667-4F2A-A6DA-C4CEEF423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090330"/>
              </p:ext>
            </p:extLst>
          </p:nvPr>
        </p:nvGraphicFramePr>
        <p:xfrm>
          <a:off x="6469851" y="941973"/>
          <a:ext cx="2638653" cy="22257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31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Beam size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000" b="1">
                          <a:solidFill>
                            <a:srgbClr val="008000"/>
                          </a:solidFill>
                          <a:effectLst/>
                        </a:rPr>
                        <a:t>5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0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50 мм</a:t>
                      </a:r>
                      <a:r>
                        <a:rPr lang="en-US" sz="1000" b="1" baseline="3000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endParaRPr lang="ru-RU" sz="1200" b="1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Neutron wavelength range: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0.5 – 10 Å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q-range: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0.00</a:t>
                      </a:r>
                      <a:r>
                        <a:rPr lang="ru-RU" sz="1000" b="1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 – 0.5 Å</a:t>
                      </a:r>
                      <a:r>
                        <a:rPr lang="en-US" sz="1000" b="1" baseline="30000">
                          <a:solidFill>
                            <a:srgbClr val="008000"/>
                          </a:solidFill>
                          <a:effectLst/>
                        </a:rPr>
                        <a:t>-1</a:t>
                      </a:r>
                      <a:endParaRPr lang="ru-RU" sz="1200" b="1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Angular resolution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solidFill>
                            <a:srgbClr val="008000"/>
                          </a:solidFill>
                          <a:effectLst/>
                        </a:rPr>
                        <a:t>5 - 20 %</a:t>
                      </a:r>
                      <a:endParaRPr lang="ru-RU" sz="1200" b="1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Maximum sample size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20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50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50 мм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Incident neutron flux at the sample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1.0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10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6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 см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-2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 c</a:t>
                      </a:r>
                      <a:r>
                        <a:rPr lang="en-US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-1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Detector system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PSD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, </a:t>
                      </a:r>
                      <a:r>
                        <a:rPr lang="ru-RU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3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He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, 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100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100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 см</a:t>
                      </a:r>
                      <a:r>
                        <a:rPr lang="ru-RU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,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</a:rPr>
                        <a:t>resolution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 5</a:t>
                      </a:r>
                      <a:r>
                        <a:rPr lang="en-US" sz="1000" b="1" dirty="0">
                          <a:solidFill>
                            <a:srgbClr val="008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1000" b="1" dirty="0">
                          <a:solidFill>
                            <a:srgbClr val="008000"/>
                          </a:solidFill>
                          <a:effectLst/>
                        </a:rPr>
                        <a:t>5 мм</a:t>
                      </a:r>
                      <a:r>
                        <a:rPr lang="ru-RU" sz="1000" b="1" baseline="30000" dirty="0">
                          <a:solidFill>
                            <a:srgbClr val="008000"/>
                          </a:solidFill>
                          <a:effectLst/>
                        </a:rPr>
                        <a:t>2</a:t>
                      </a:r>
                      <a:endParaRPr lang="ru-RU" sz="12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2" name="Rectangle 8">
            <a:extLst>
              <a:ext uri="{FF2B5EF4-FFF2-40B4-BE49-F238E27FC236}">
                <a16:creationId xmlns:a16="http://schemas.microsoft.com/office/drawing/2014/main" id="{AD1CDB52-0877-41C1-90E3-9A034CCB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2848" y="650395"/>
            <a:ext cx="17363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Expected parameters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B29F77E-DE33-4DDC-B1B1-9C80241C0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227" y="1388249"/>
            <a:ext cx="316773" cy="44358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D8F0A42-C806-4DF0-B698-55AC94EA729E}"/>
              </a:ext>
            </a:extLst>
          </p:cNvPr>
          <p:cNvGrpSpPr/>
          <p:nvPr/>
        </p:nvGrpSpPr>
        <p:grpSpPr>
          <a:xfrm>
            <a:off x="-65771" y="3015240"/>
            <a:ext cx="3818134" cy="2283232"/>
            <a:chOff x="5262821" y="210126"/>
            <a:chExt cx="3818134" cy="2283232"/>
          </a:xfrm>
        </p:grpSpPr>
        <p:graphicFrame>
          <p:nvGraphicFramePr>
            <p:cNvPr id="24" name="Объект 23">
              <a:extLst>
                <a:ext uri="{FF2B5EF4-FFF2-40B4-BE49-F238E27FC236}">
                  <a16:creationId xmlns:a16="http://schemas.microsoft.com/office/drawing/2014/main" id="{888AC46D-40AA-45A3-A69D-A55E0B4E49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2098494"/>
                </p:ext>
              </p:extLst>
            </p:nvPr>
          </p:nvGraphicFramePr>
          <p:xfrm>
            <a:off x="5262821" y="512212"/>
            <a:ext cx="3818134" cy="198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8" name="Graph" r:id="rId5" imgW="4163040" imgH="2926080" progId="Origin50.Graph">
                    <p:embed/>
                  </p:oleObj>
                </mc:Choice>
                <mc:Fallback>
                  <p:oleObj name="Graph" r:id="rId5" imgW="4163040" imgH="2926080" progId="Origin50.Graph">
                    <p:embed/>
                    <p:pic>
                      <p:nvPicPr>
                        <p:cNvPr id="8" name="Объект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2821" y="512212"/>
                          <a:ext cx="3818134" cy="19811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7A7F24-5338-4CF0-9F31-4FBB29804F55}"/>
                </a:ext>
              </a:extLst>
            </p:cNvPr>
            <p:cNvSpPr txBox="1"/>
            <p:nvPr/>
          </p:nvSpPr>
          <p:spPr>
            <a:xfrm>
              <a:off x="7791966" y="210126"/>
              <a:ext cx="9460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 = 300 K</a:t>
              </a:r>
              <a:endParaRPr lang="ru-RU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0D64F5-1F33-4565-8678-EFD8EF9A537A}"/>
                </a:ext>
              </a:extLst>
            </p:cNvPr>
            <p:cNvSpPr txBox="1"/>
            <p:nvPr/>
          </p:nvSpPr>
          <p:spPr>
            <a:xfrm>
              <a:off x="7094371" y="620688"/>
              <a:ext cx="139519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Before bender</a:t>
              </a:r>
            </a:p>
            <a:p>
              <a:r>
                <a:rPr lang="en-US" sz="1200" dirty="0"/>
                <a:t>(detector overload)</a:t>
              </a:r>
              <a:endParaRPr lang="ru-RU" sz="1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0D0766-E769-4B51-8787-015B8B719CBC}"/>
                </a:ext>
              </a:extLst>
            </p:cNvPr>
            <p:cNvSpPr txBox="1"/>
            <p:nvPr/>
          </p:nvSpPr>
          <p:spPr>
            <a:xfrm>
              <a:off x="6408967" y="1465039"/>
              <a:ext cx="112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After bender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E5C3BA-2FA1-4980-B280-4D9EBB810A4F}"/>
                </a:ext>
              </a:extLst>
            </p:cNvPr>
            <p:cNvSpPr txBox="1"/>
            <p:nvPr/>
          </p:nvSpPr>
          <p:spPr>
            <a:xfrm>
              <a:off x="7020272" y="1988840"/>
              <a:ext cx="39145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TOF</a:t>
              </a:r>
              <a:endParaRPr lang="ru-RU" sz="1000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D843EDA-05BB-42A9-8E3B-FDCA0FA4CAF1}"/>
              </a:ext>
            </a:extLst>
          </p:cNvPr>
          <p:cNvGrpSpPr/>
          <p:nvPr/>
        </p:nvGrpSpPr>
        <p:grpSpPr>
          <a:xfrm>
            <a:off x="-108520" y="4865962"/>
            <a:ext cx="3940046" cy="2046421"/>
            <a:chOff x="5220072" y="2060848"/>
            <a:chExt cx="3940046" cy="2046421"/>
          </a:xfrm>
        </p:grpSpPr>
        <p:graphicFrame>
          <p:nvGraphicFramePr>
            <p:cNvPr id="30" name="Объект 29">
              <a:extLst>
                <a:ext uri="{FF2B5EF4-FFF2-40B4-BE49-F238E27FC236}">
                  <a16:creationId xmlns:a16="http://schemas.microsoft.com/office/drawing/2014/main" id="{73A23FBC-C2D1-408D-81D9-02CEBC76A01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20072" y="2060848"/>
            <a:ext cx="3935353" cy="20421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9" r:id="rId7" imgW="4057760" imgH="2853326" progId="Origin50.Graph">
                    <p:embed/>
                  </p:oleObj>
                </mc:Choice>
                <mc:Fallback>
                  <p:oleObj r:id="rId7" imgW="4057760" imgH="2853326" progId="Origin50.Graph">
                    <p:embed/>
                    <p:pic>
                      <p:nvPicPr>
                        <p:cNvPr id="12" name="Объект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0072" y="2060848"/>
                          <a:ext cx="3935353" cy="204211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7A623D-DACE-42E6-98D0-B8B2081B562A}"/>
                </a:ext>
              </a:extLst>
            </p:cNvPr>
            <p:cNvSpPr txBox="1"/>
            <p:nvPr/>
          </p:nvSpPr>
          <p:spPr>
            <a:xfrm>
              <a:off x="7958181" y="2082334"/>
              <a:ext cx="8418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 = 30 K</a:t>
              </a:r>
              <a:endParaRPr lang="ru-RU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AE4F2E-6AAC-43F6-9F0E-6ED5F77DD5C5}"/>
                </a:ext>
              </a:extLst>
            </p:cNvPr>
            <p:cNvSpPr txBox="1"/>
            <p:nvPr/>
          </p:nvSpPr>
          <p:spPr>
            <a:xfrm>
              <a:off x="7334747" y="2483056"/>
              <a:ext cx="182537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Before bender</a:t>
              </a:r>
            </a:p>
            <a:p>
              <a:r>
                <a:rPr lang="en-US" sz="1200" dirty="0"/>
                <a:t>(strong detector overload)</a:t>
              </a:r>
              <a:endParaRPr lang="ru-RU" sz="12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75BC4FF-B249-4D2A-8330-69E2B9544BFA}"/>
                </a:ext>
              </a:extLst>
            </p:cNvPr>
            <p:cNvSpPr txBox="1"/>
            <p:nvPr/>
          </p:nvSpPr>
          <p:spPr>
            <a:xfrm>
              <a:off x="6711846" y="3140968"/>
              <a:ext cx="112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After bender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4CD7FD-2EE5-47BB-B218-94530CF3159F}"/>
                </a:ext>
              </a:extLst>
            </p:cNvPr>
            <p:cNvSpPr txBox="1"/>
            <p:nvPr/>
          </p:nvSpPr>
          <p:spPr>
            <a:xfrm>
              <a:off x="7132874" y="3861048"/>
              <a:ext cx="39145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TOF</a:t>
              </a:r>
              <a:endParaRPr lang="ru-RU" sz="1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54953" y="703439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Beamline 10A</a:t>
            </a:r>
            <a:endParaRPr lang="ru-RU" sz="16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043608" y="3068960"/>
            <a:ext cx="5256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28A9E2-B9D1-40E6-AFFA-CA59304D4335}"/>
              </a:ext>
            </a:extLst>
          </p:cNvPr>
          <p:cNvSpPr txBox="1"/>
          <p:nvPr/>
        </p:nvSpPr>
        <p:spPr>
          <a:xfrm>
            <a:off x="4499992" y="3620606"/>
            <a:ext cx="43204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8000"/>
                </a:solidFill>
              </a:rPr>
              <a:t>Beam splitter – completed, installed, 2019, (</a:t>
            </a:r>
            <a:r>
              <a:rPr lang="en-US" sz="1700" b="1" dirty="0" err="1">
                <a:solidFill>
                  <a:srgbClr val="008000"/>
                </a:solidFill>
              </a:rPr>
              <a:t>Mirrotron</a:t>
            </a:r>
            <a:r>
              <a:rPr lang="en-US" sz="1700" b="1" dirty="0">
                <a:solidFill>
                  <a:srgbClr val="008000"/>
                </a:solidFill>
              </a:rPr>
              <a:t>)</a:t>
            </a:r>
            <a:endParaRPr lang="ru-RU" sz="1700" b="1" dirty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8000"/>
                </a:solidFill>
              </a:rPr>
              <a:t>Bender – completed, 2017 (</a:t>
            </a:r>
            <a:r>
              <a:rPr lang="en-US" sz="1700" b="1" dirty="0" err="1">
                <a:solidFill>
                  <a:srgbClr val="008000"/>
                </a:solidFill>
              </a:rPr>
              <a:t>Mirrotron</a:t>
            </a:r>
            <a:r>
              <a:rPr lang="en-US" sz="1700" b="1" dirty="0">
                <a:solidFill>
                  <a:srgbClr val="008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8000"/>
                </a:solidFill>
              </a:rPr>
              <a:t>Neutron transport system  - to be completed and installed in 2020 (</a:t>
            </a:r>
            <a:r>
              <a:rPr lang="en-US" sz="1700" b="1" dirty="0" err="1">
                <a:solidFill>
                  <a:srgbClr val="008000"/>
                </a:solidFill>
              </a:rPr>
              <a:t>Mirrotron</a:t>
            </a:r>
            <a:r>
              <a:rPr lang="en-US" sz="1700" b="1" dirty="0">
                <a:solidFill>
                  <a:srgbClr val="008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8000"/>
                </a:solidFill>
              </a:rPr>
              <a:t>Detector vacuum tube – fabrication in progress, completion in 2021 (</a:t>
            </a:r>
            <a:r>
              <a:rPr lang="en-US" sz="1700" b="1" dirty="0" err="1">
                <a:solidFill>
                  <a:srgbClr val="008000"/>
                </a:solidFill>
              </a:rPr>
              <a:t>Mirrotron</a:t>
            </a:r>
            <a:r>
              <a:rPr lang="en-US" sz="1700" b="1" dirty="0">
                <a:solidFill>
                  <a:srgbClr val="008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8000"/>
                </a:solidFill>
              </a:rPr>
              <a:t>PSD detector – conclusion of the contract is planned in 2020</a:t>
            </a:r>
          </a:p>
        </p:txBody>
      </p:sp>
    </p:spTree>
    <p:extLst>
      <p:ext uri="{BB962C8B-B14F-4D97-AF65-F5344CB8AC3E}">
        <p14:creationId xmlns:p14="http://schemas.microsoft.com/office/powerpoint/2010/main" val="3681780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65175"/>
            <a:ext cx="584835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24525" y="495300"/>
            <a:ext cx="3132138" cy="618172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3988" y="5661025"/>
            <a:ext cx="5354637" cy="1081088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63688" y="20935"/>
            <a:ext cx="5376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333399"/>
                </a:solidFill>
                <a:cs typeface="+mn-cs"/>
              </a:rPr>
              <a:t>IBR-2M Spectrometers Complex</a:t>
            </a:r>
            <a:endParaRPr lang="ru-RU" sz="2400" b="1" kern="0" dirty="0">
              <a:solidFill>
                <a:srgbClr val="333399"/>
              </a:solidFill>
              <a:cs typeface="+mn-cs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795963" y="495300"/>
            <a:ext cx="3132137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008000"/>
                </a:solidFill>
                <a:cs typeface="+mn-cs"/>
              </a:rPr>
              <a:t>Diffractometers</a:t>
            </a:r>
            <a:r>
              <a:rPr lang="en-US" b="1" kern="0" dirty="0">
                <a:solidFill>
                  <a:srgbClr val="008000"/>
                </a:solidFill>
                <a:cs typeface="+mn-cs"/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8000"/>
                </a:solidFill>
                <a:cs typeface="+mn-cs"/>
              </a:rPr>
              <a:t>HRFD, DN-6, RTD, DN-12,</a:t>
            </a:r>
            <a:r>
              <a:rPr lang="ru-RU" b="1" kern="0" dirty="0">
                <a:solidFill>
                  <a:srgbClr val="008000"/>
                </a:solidFill>
                <a:cs typeface="+mn-cs"/>
              </a:rPr>
              <a:t> </a:t>
            </a:r>
            <a:r>
              <a:rPr lang="en-US" b="1" kern="0" dirty="0">
                <a:solidFill>
                  <a:srgbClr val="008000"/>
                </a:solidFill>
                <a:cs typeface="+mn-cs"/>
              </a:rPr>
              <a:t>FSD, SKAT/Epsilon, FSS</a:t>
            </a:r>
            <a:endParaRPr lang="ru-RU" b="1" kern="0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797550" y="2355850"/>
            <a:ext cx="2916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CC0066"/>
                </a:solidFill>
                <a:cs typeface="+mn-cs"/>
              </a:rPr>
              <a:t>Small Angle Scattering Spectrometer: </a:t>
            </a:r>
            <a:r>
              <a:rPr lang="en-US" b="1" kern="0" dirty="0" err="1">
                <a:solidFill>
                  <a:srgbClr val="CC0066"/>
                </a:solidFill>
                <a:cs typeface="+mn-cs"/>
              </a:rPr>
              <a:t>YuMO</a:t>
            </a:r>
            <a:endParaRPr lang="ru-RU" b="1" kern="0" dirty="0">
              <a:solidFill>
                <a:srgbClr val="CC0066"/>
              </a:solidFill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795962" y="1570038"/>
            <a:ext cx="332898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3333FF"/>
                </a:solidFill>
                <a:cs typeface="+mn-cs"/>
              </a:rPr>
              <a:t>Reflectometers</a:t>
            </a:r>
            <a:r>
              <a:rPr lang="en-US" b="1" kern="0" dirty="0">
                <a:solidFill>
                  <a:srgbClr val="3333FF"/>
                </a:solidFill>
                <a:cs typeface="+mn-cs"/>
              </a:rPr>
              <a:t>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3333FF"/>
                </a:solidFill>
                <a:cs typeface="+mn-cs"/>
              </a:rPr>
              <a:t>REMUR, REFLEX, GRAINS</a:t>
            </a:r>
            <a:endParaRPr lang="ru-RU" b="1" kern="0" dirty="0">
              <a:solidFill>
                <a:srgbClr val="3333FF"/>
              </a:solidFill>
              <a:cs typeface="+mn-cs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803900" y="3068638"/>
            <a:ext cx="28432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993300"/>
                </a:solidFill>
                <a:cs typeface="+mn-cs"/>
              </a:rPr>
              <a:t>Inelastic Neutron Scattering Spectrometers: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993300"/>
                </a:solidFill>
                <a:cs typeface="+mn-cs"/>
              </a:rPr>
              <a:t>NERA, DIN-2PI</a:t>
            </a:r>
            <a:endParaRPr lang="ru-RU" b="1" kern="0" dirty="0">
              <a:solidFill>
                <a:srgbClr val="993300"/>
              </a:solidFill>
              <a:cs typeface="+mn-cs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778500" y="5017974"/>
            <a:ext cx="29575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  <a:cs typeface="+mn-cs"/>
              </a:rPr>
              <a:t>New Instruments: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030A0"/>
                </a:solidFill>
                <a:cs typeface="+mn-cs"/>
              </a:rPr>
              <a:t>DN-6, GRAINS, NRT, </a:t>
            </a:r>
            <a:r>
              <a:rPr lang="en-US" b="1" kern="0" dirty="0">
                <a:solidFill>
                  <a:srgbClr val="0070C0"/>
                </a:solidFill>
              </a:rPr>
              <a:t>FSS</a:t>
            </a:r>
            <a:endParaRPr lang="en-US" b="1" kern="0" dirty="0">
              <a:solidFill>
                <a:srgbClr val="7030A0"/>
              </a:solidFill>
              <a:cs typeface="+mn-cs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792788" y="5892195"/>
            <a:ext cx="29892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70C0"/>
                </a:solidFill>
                <a:cs typeface="+mn-cs"/>
              </a:rPr>
              <a:t>Reconstruction: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70C0"/>
                </a:solidFill>
                <a:cs typeface="+mn-cs"/>
              </a:rPr>
              <a:t>REFLEX – SESANS</a:t>
            </a:r>
          </a:p>
        </p:txBody>
      </p:sp>
      <p:sp>
        <p:nvSpPr>
          <p:cNvPr id="6156" name="TextBox 6"/>
          <p:cNvSpPr txBox="1">
            <a:spLocks noChangeArrowheads="1"/>
          </p:cNvSpPr>
          <p:nvPr/>
        </p:nvSpPr>
        <p:spPr bwMode="auto">
          <a:xfrm>
            <a:off x="250825" y="5668963"/>
            <a:ext cx="203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2011: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11 instruments in operation</a:t>
            </a:r>
          </a:p>
        </p:txBody>
      </p:sp>
      <p:sp>
        <p:nvSpPr>
          <p:cNvPr id="6157" name="TextBox 22"/>
          <p:cNvSpPr txBox="1">
            <a:spLocks noChangeArrowheads="1"/>
          </p:cNvSpPr>
          <p:nvPr/>
        </p:nvSpPr>
        <p:spPr bwMode="auto">
          <a:xfrm>
            <a:off x="3363913" y="5661025"/>
            <a:ext cx="203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C00000"/>
                </a:solidFill>
              </a:rPr>
              <a:t>Now:</a:t>
            </a: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</a:rPr>
              <a:t>15 instruments in operation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573338" y="6029325"/>
            <a:ext cx="668337" cy="35877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A0039124-1893-49E9-BCFF-1AB11C03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82" y="4365625"/>
            <a:ext cx="2916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cs typeface="+mn-cs"/>
              </a:rPr>
              <a:t>Radiography and Tomography: NRT</a:t>
            </a:r>
            <a:endParaRPr lang="ru-RU" b="1" kern="0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923" y="300569"/>
            <a:ext cx="9123832" cy="43702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Isotope Identifying Reflectometry at REMUR spectrometer: </a:t>
            </a:r>
            <a:br>
              <a:rPr lang="en-US" sz="2000" b="1" dirty="0">
                <a:solidFill>
                  <a:srgbClr val="FF0000"/>
                </a:solidFill>
                <a:latin typeface="+mn-lt"/>
              </a:rPr>
            </a:br>
            <a:r>
              <a:rPr lang="en-US" sz="2000" b="1" dirty="0">
                <a:solidFill>
                  <a:srgbClr val="0000FF"/>
                </a:solidFill>
              </a:rPr>
              <a:t>Created the channels of secondary radiation:   spin-flipped neutrons, charged particles and gamma-quants</a:t>
            </a:r>
            <a:endParaRPr lang="ru-RU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11" y="1247215"/>
            <a:ext cx="9083489" cy="4679576"/>
          </a:xfrm>
        </p:spPr>
        <p:txBody>
          <a:bodyPr/>
          <a:lstStyle/>
          <a:p>
            <a:pPr marL="0" indent="0">
              <a:buNone/>
            </a:pPr>
            <a:endParaRPr lang="ru-RU" sz="135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51" y="1243025"/>
            <a:ext cx="2263042" cy="13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7" y="1220291"/>
            <a:ext cx="1989261" cy="14859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3" y="2794539"/>
            <a:ext cx="2225488" cy="1714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502" y="2675234"/>
            <a:ext cx="2339791" cy="19033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649" y="2704069"/>
            <a:ext cx="2311394" cy="1799371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914339" y="2693136"/>
            <a:ext cx="2242017" cy="171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8814" y="1053218"/>
            <a:ext cx="1922567" cy="15470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9994" y="985423"/>
            <a:ext cx="2263042" cy="18430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" y="4664591"/>
            <a:ext cx="2238938" cy="13917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56" y="4634336"/>
            <a:ext cx="2225490" cy="1452282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46" y="4655739"/>
            <a:ext cx="2360087" cy="155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63" y="4655739"/>
            <a:ext cx="2185793" cy="1669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08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5" y="4240727"/>
            <a:ext cx="3672737" cy="25726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78" y="4727577"/>
            <a:ext cx="3375699" cy="2050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1590" y="705426"/>
            <a:ext cx="3652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Spin rotator coil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Cooling system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27" name="Рисунок 26"/>
          <p:cNvPicPr/>
          <p:nvPr/>
        </p:nvPicPr>
        <p:blipFill rotWithShape="1">
          <a:blip r:embed="rId4"/>
          <a:srcRect l="19241" t="13682" r="41154" b="11072"/>
          <a:stretch/>
        </p:blipFill>
        <p:spPr bwMode="auto">
          <a:xfrm>
            <a:off x="207803" y="1575002"/>
            <a:ext cx="3519578" cy="2708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13968" r="19027" b="8209"/>
          <a:stretch/>
        </p:blipFill>
        <p:spPr bwMode="auto">
          <a:xfrm>
            <a:off x="5526694" y="3065249"/>
            <a:ext cx="3162064" cy="1755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19046" r="11603" b="31332"/>
          <a:stretch/>
        </p:blipFill>
        <p:spPr bwMode="auto">
          <a:xfrm>
            <a:off x="4115659" y="2795461"/>
            <a:ext cx="1130362" cy="1214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r="13576" b="2822"/>
          <a:stretch/>
        </p:blipFill>
        <p:spPr bwMode="auto">
          <a:xfrm>
            <a:off x="5808214" y="1678830"/>
            <a:ext cx="3059589" cy="136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3007371" y="3314462"/>
            <a:ext cx="226115" cy="1498481"/>
          </a:xfrm>
          <a:prstGeom prst="straightConnector1">
            <a:avLst/>
          </a:prstGeom>
          <a:ln w="28575">
            <a:solidFill>
              <a:srgbClr val="5656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130584" y="3275318"/>
            <a:ext cx="446544" cy="260854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116910" y="3232563"/>
            <a:ext cx="193603" cy="10405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657084" y="3232563"/>
            <a:ext cx="235373" cy="14815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09" y="4583173"/>
            <a:ext cx="1824295" cy="1536694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 rot="3918033">
            <a:off x="6712736" y="4477381"/>
            <a:ext cx="505816" cy="89468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59632" y="-50695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SESANS Instrument Development at 9 channel of IBR-2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17" name="Picture 2" descr="scheme">
            <a:extLst>
              <a:ext uri="{FF2B5EF4-FFF2-40B4-BE49-F238E27FC236}">
                <a16:creationId xmlns:a16="http://schemas.microsoft.com/office/drawing/2014/main" id="{99C59EE0-A079-4163-8951-4E44FC0B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1" y="326138"/>
            <a:ext cx="5171732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090" y="1339197"/>
            <a:ext cx="335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Testing the experimental concept</a:t>
            </a:r>
            <a:endParaRPr lang="ru-RU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60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144463" y="19050"/>
            <a:ext cx="896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901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751D87"/>
                </a:solidFill>
                <a:latin typeface="Times New Roman" pitchFamily="18" charset="0"/>
                <a:cs typeface="Times New Roman" pitchFamily="18" charset="0"/>
              </a:rPr>
              <a:t>YuMO Small Angle Scattering Spectrometer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52578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394939" y="3815167"/>
            <a:ext cx="4572000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1 – </a:t>
            </a:r>
            <a:r>
              <a:rPr lang="ru-RU" sz="1400" dirty="0" err="1">
                <a:solidFill>
                  <a:srgbClr val="0000FF"/>
                </a:solidFill>
              </a:rPr>
              <a:t>two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reflectors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2 – </a:t>
            </a:r>
            <a:r>
              <a:rPr lang="ru-RU" sz="1400" dirty="0" err="1">
                <a:solidFill>
                  <a:srgbClr val="0000FF"/>
                </a:solidFill>
              </a:rPr>
              <a:t>zone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of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reactor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with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moderator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3 – </a:t>
            </a:r>
            <a:r>
              <a:rPr lang="ru-RU" sz="1400" dirty="0" err="1">
                <a:solidFill>
                  <a:srgbClr val="0000FF"/>
                </a:solidFill>
              </a:rPr>
              <a:t>chopper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4 – </a:t>
            </a:r>
            <a:r>
              <a:rPr lang="ru-RU" sz="1400" dirty="0" err="1">
                <a:solidFill>
                  <a:srgbClr val="0000FF"/>
                </a:solidFill>
              </a:rPr>
              <a:t>first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collimator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5 – </a:t>
            </a:r>
            <a:r>
              <a:rPr lang="ru-RU" sz="1400" dirty="0" err="1">
                <a:solidFill>
                  <a:srgbClr val="0000FF"/>
                </a:solidFill>
              </a:rPr>
              <a:t>vacuum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tube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6 – </a:t>
            </a:r>
            <a:r>
              <a:rPr lang="ru-RU" sz="1400" dirty="0" err="1">
                <a:solidFill>
                  <a:srgbClr val="0000FF"/>
                </a:solidFill>
              </a:rPr>
              <a:t>second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collimator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7 – </a:t>
            </a:r>
            <a:r>
              <a:rPr lang="ru-RU" sz="1400" dirty="0" err="1">
                <a:solidFill>
                  <a:srgbClr val="0000FF"/>
                </a:solidFill>
              </a:rPr>
              <a:t>thermostate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8 – </a:t>
            </a:r>
            <a:r>
              <a:rPr lang="ru-RU" sz="1400" dirty="0" err="1">
                <a:solidFill>
                  <a:srgbClr val="0000FF"/>
                </a:solidFill>
              </a:rPr>
              <a:t>samples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table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9 – </a:t>
            </a:r>
            <a:r>
              <a:rPr lang="ru-RU" sz="1400" dirty="0" err="1">
                <a:solidFill>
                  <a:srgbClr val="0000FF"/>
                </a:solidFill>
              </a:rPr>
              <a:t>goniometer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10-11 – </a:t>
            </a:r>
            <a:r>
              <a:rPr lang="ru-RU" sz="1400" dirty="0" err="1">
                <a:solidFill>
                  <a:srgbClr val="0000FF"/>
                </a:solidFill>
              </a:rPr>
              <a:t>Vn-standard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12 – </a:t>
            </a:r>
            <a:r>
              <a:rPr lang="ru-RU" sz="1400" dirty="0" err="1">
                <a:solidFill>
                  <a:srgbClr val="0000FF"/>
                </a:solidFill>
              </a:rPr>
              <a:t>ring-wire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detector</a:t>
            </a:r>
            <a:r>
              <a:rPr lang="ru-RU" sz="1400" dirty="0">
                <a:solidFill>
                  <a:srgbClr val="0000FF"/>
                </a:solidFill>
              </a:rPr>
              <a:t>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13 – </a:t>
            </a:r>
            <a:r>
              <a:rPr lang="ru-RU" sz="1400" dirty="0" err="1">
                <a:solidFill>
                  <a:srgbClr val="0000FF"/>
                </a:solidFill>
              </a:rPr>
              <a:t>position-sensitve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edetector</a:t>
            </a:r>
            <a:r>
              <a:rPr lang="ru-RU" sz="1400" dirty="0">
                <a:solidFill>
                  <a:srgbClr val="0000FF"/>
                </a:solidFill>
              </a:rPr>
              <a:t> "</a:t>
            </a:r>
            <a:r>
              <a:rPr lang="ru-RU" sz="1400" dirty="0" err="1">
                <a:solidFill>
                  <a:srgbClr val="0000FF"/>
                </a:solidFill>
              </a:rPr>
              <a:t>Volga</a:t>
            </a:r>
            <a:r>
              <a:rPr lang="ru-RU" sz="1400" dirty="0">
                <a:solidFill>
                  <a:srgbClr val="0000FF"/>
                </a:solidFill>
              </a:rPr>
              <a:t>";</a:t>
            </a:r>
          </a:p>
          <a:p>
            <a:r>
              <a:rPr lang="ru-RU" sz="1400" dirty="0">
                <a:solidFill>
                  <a:srgbClr val="0000FF"/>
                </a:solidFill>
              </a:rPr>
              <a:t>14 – </a:t>
            </a:r>
            <a:r>
              <a:rPr lang="ru-RU" sz="1400" dirty="0" err="1">
                <a:solidFill>
                  <a:srgbClr val="0000FF"/>
                </a:solidFill>
              </a:rPr>
              <a:t>direct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beam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ru-RU" sz="1400" dirty="0" err="1">
                <a:solidFill>
                  <a:srgbClr val="0000FF"/>
                </a:solidFill>
              </a:rPr>
              <a:t>detector</a:t>
            </a:r>
            <a:r>
              <a:rPr lang="ru-RU" sz="1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5724525" y="835025"/>
            <a:ext cx="33845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600" b="1" baseline="-25000" dirty="0">
                <a:solidFill>
                  <a:srgbClr val="0000FF"/>
                </a:solidFill>
                <a:latin typeface="Arial" charset="0"/>
              </a:rPr>
              <a:t>1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=17.8 m, L</a:t>
            </a:r>
            <a:r>
              <a:rPr lang="en-US" sz="1600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=13.2 m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4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Q-range: 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-3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- 0.5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-1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Q-resolution: 5-20 %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Typical measurement time: 10 m</a:t>
            </a:r>
            <a:endParaRPr lang="ru-RU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Unique dynamic Q-range </a:t>
            </a:r>
            <a:r>
              <a:rPr lang="en-US" sz="1600" b="1" i="1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1600" b="1" baseline="-25000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sz="1600" b="1" i="1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1600" b="1" baseline="-25000" dirty="0" err="1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~ 90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C0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Fast measurements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16390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489554"/>
              </p:ext>
            </p:extLst>
          </p:nvPr>
        </p:nvGraphicFramePr>
        <p:xfrm>
          <a:off x="5580112" y="3872683"/>
          <a:ext cx="3316287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4" name="Graph" r:id="rId4" imgW="4484218" imgH="3097987" progId="Origin50.Graph">
                  <p:embed/>
                </p:oleObj>
              </mc:Choice>
              <mc:Fallback>
                <p:oleObj name="Graph" r:id="rId4" imgW="4484218" imgH="3097987" progId="Origin50.Graph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3872683"/>
                        <a:ext cx="3316287" cy="229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F79DEB-FD27-4596-B7CA-D8BA92D22A9E}"/>
              </a:ext>
            </a:extLst>
          </p:cNvPr>
          <p:cNvSpPr txBox="1"/>
          <p:nvPr/>
        </p:nvSpPr>
        <p:spPr>
          <a:xfrm>
            <a:off x="4617926" y="6011562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Development of new incident beam collimator, modernization of detector system, sample environment</a:t>
            </a:r>
            <a:endParaRPr lang="ru-RU" b="1" dirty="0">
              <a:solidFill>
                <a:srgbClr val="008000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D476AC-976A-441A-A3B3-D7FF80472773}"/>
              </a:ext>
            </a:extLst>
          </p:cNvPr>
          <p:cNvGrpSpPr/>
          <p:nvPr/>
        </p:nvGrpSpPr>
        <p:grpSpPr>
          <a:xfrm>
            <a:off x="144463" y="469389"/>
            <a:ext cx="1774609" cy="1772672"/>
            <a:chOff x="34925" y="409550"/>
            <a:chExt cx="1774609" cy="177267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9C3314E-CBC3-4174-B270-0FDDC524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25" y="409550"/>
              <a:ext cx="1774609" cy="1772672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B566B39-168E-45CA-8FAC-401D2F1802FD}"/>
                </a:ext>
              </a:extLst>
            </p:cNvPr>
            <p:cNvSpPr/>
            <p:nvPr/>
          </p:nvSpPr>
          <p:spPr>
            <a:xfrm>
              <a:off x="34925" y="1916832"/>
              <a:ext cx="1774609" cy="265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DA0A04B1-2444-408A-B79A-59F358666E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144" y="1279754"/>
          <a:ext cx="5763266" cy="429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Document" r:id="rId4" imgW="6373640" imgH="4752519" progId="Word.Document.12">
                  <p:embed/>
                </p:oleObj>
              </mc:Choice>
              <mc:Fallback>
                <p:oleObj name="Document" r:id="rId4" imgW="6373640" imgH="4752519" progId="Word.Document.1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DA0A04B1-2444-408A-B79A-59F358666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7144" y="1279754"/>
                        <a:ext cx="5763266" cy="429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F72ECF-AB64-49E1-A433-9E674B7822D3}"/>
              </a:ext>
            </a:extLst>
          </p:cNvPr>
          <p:cNvSpPr/>
          <p:nvPr/>
        </p:nvSpPr>
        <p:spPr>
          <a:xfrm>
            <a:off x="606442" y="332656"/>
            <a:ext cx="8044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organization of the iron oxide nanoparticles in SBA-15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nanoporous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silica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1D0C48-DEA7-4641-98AB-9411DDAC2EB1}"/>
              </a:ext>
            </a:extLst>
          </p:cNvPr>
          <p:cNvSpPr/>
          <p:nvPr/>
        </p:nvSpPr>
        <p:spPr>
          <a:xfrm>
            <a:off x="4694787" y="64533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A.Zeleňáková</a:t>
            </a:r>
            <a:r>
              <a:rPr lang="en-US" sz="14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et al.,  Scientific Reports 9, 1 </a:t>
            </a:r>
            <a:r>
              <a:rPr lang="ru-RU" sz="14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(2019)</a:t>
            </a:r>
            <a:endParaRPr lang="ru-RU" sz="1400" b="1" dirty="0">
              <a:solidFill>
                <a:srgbClr val="008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2A681-F57F-4902-B785-9EB5E92D2402}"/>
              </a:ext>
            </a:extLst>
          </p:cNvPr>
          <p:cNvSpPr txBox="1"/>
          <p:nvPr/>
        </p:nvSpPr>
        <p:spPr>
          <a:xfrm>
            <a:off x="2195736" y="5461391"/>
            <a:ext cx="514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SANS curve and structural organization modeling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25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8210D-4B0D-45EE-B6E7-645A77A0F169}"/>
              </a:ext>
            </a:extLst>
          </p:cNvPr>
          <p:cNvSpPr txBox="1"/>
          <p:nvPr/>
        </p:nvSpPr>
        <p:spPr>
          <a:xfrm>
            <a:off x="256673" y="15068"/>
            <a:ext cx="847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Development of the neutron guide system of the NERA spectrometer 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B6B7E1-43BE-4E33-ABB5-3A1A98A0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1492"/>
            <a:ext cx="4752935" cy="1481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309484-B047-4AF4-A20A-524023A09AD6}"/>
              </a:ext>
            </a:extLst>
          </p:cNvPr>
          <p:cNvSpPr txBox="1"/>
          <p:nvPr/>
        </p:nvSpPr>
        <p:spPr>
          <a:xfrm>
            <a:off x="209764" y="4860449"/>
            <a:ext cx="4133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90000"/>
                </a:solidFill>
              </a:rPr>
              <a:t>Elements of the supermirror neutron guide with vertical focusing (m = 5)</a:t>
            </a:r>
            <a:endParaRPr lang="ru-RU" sz="1600" b="1" dirty="0">
              <a:solidFill>
                <a:srgbClr val="99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F6AC3D-AF51-40C9-99A1-5D389E7D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620688"/>
            <a:ext cx="4355333" cy="1624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B3189B-62EF-4D40-B556-216E95A54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180714"/>
            <a:ext cx="4355333" cy="17155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9DFB9F-64E5-49BA-8990-50E53F80481D}"/>
              </a:ext>
            </a:extLst>
          </p:cNvPr>
          <p:cNvSpPr txBox="1"/>
          <p:nvPr/>
        </p:nvSpPr>
        <p:spPr>
          <a:xfrm>
            <a:off x="4494098" y="3907202"/>
            <a:ext cx="447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Spectral distribution of the incident neutron beam at the sample position measured with the vanadium sample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DFF42C-4800-4C88-8480-C8E0257AAE6B}"/>
              </a:ext>
            </a:extLst>
          </p:cNvPr>
          <p:cNvSpPr txBox="1"/>
          <p:nvPr/>
        </p:nvSpPr>
        <p:spPr>
          <a:xfrm>
            <a:off x="371955" y="5613578"/>
            <a:ext cx="8359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6600"/>
                </a:solidFill>
              </a:rPr>
              <a:t>The end part sections of the mirror neutron guide (m = 1) at the NERA spectrometer of 25 m length have been replaced by the supermirror sections ( m = 5) with vertical focusing, fabricated by </a:t>
            </a:r>
            <a:r>
              <a:rPr lang="en-US" sz="1600" b="1" dirty="0" err="1">
                <a:solidFill>
                  <a:srgbClr val="006600"/>
                </a:solidFill>
              </a:rPr>
              <a:t>SwissNeutronics</a:t>
            </a:r>
            <a:r>
              <a:rPr lang="en-US" sz="1600" b="1" dirty="0">
                <a:solidFill>
                  <a:srgbClr val="006600"/>
                </a:solidFill>
              </a:rPr>
              <a:t>. The average gain factor of 1.5 times has been achieved.</a:t>
            </a:r>
            <a:endParaRPr lang="ru-RU" sz="1600" b="1" dirty="0">
              <a:solidFill>
                <a:srgbClr val="006600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94106C5-9C64-4843-9295-CE21B7DA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8" y="1412776"/>
            <a:ext cx="4206661" cy="18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36BFF7-D7B6-468D-A1F8-504DA129E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77" y="484473"/>
            <a:ext cx="1458350" cy="17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36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68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138"/>
            <a:ext cx="7404100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E5FC3293-BAFD-4EC1-BB6E-0AD7054B3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76200"/>
            <a:ext cx="8137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8000"/>
                </a:solidFill>
                <a:cs typeface="Arial" charset="0"/>
              </a:rPr>
              <a:t>Spectrometer for Neutron Radiography and Tomography</a:t>
            </a:r>
            <a:endParaRPr lang="ru-RU" b="1" kern="0" dirty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62DA16-B51D-4992-8A53-3B6091422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15" y="1628800"/>
            <a:ext cx="1657485" cy="110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0C348D-41D3-4A56-BD28-9F9702F716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r="15556" b="33407"/>
          <a:stretch/>
        </p:blipFill>
        <p:spPr>
          <a:xfrm rot="5400000">
            <a:off x="106249" y="4134579"/>
            <a:ext cx="1682345" cy="15754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5303F1-B941-4A41-8689-08197B04C0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 t="9881" r="14090" b="7046"/>
          <a:stretch/>
        </p:blipFill>
        <p:spPr>
          <a:xfrm>
            <a:off x="332608" y="5226512"/>
            <a:ext cx="1402537" cy="155528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FE663-F127-4D72-8E58-B7A4ECC1A49F}"/>
              </a:ext>
            </a:extLst>
          </p:cNvPr>
          <p:cNvSpPr/>
          <p:nvPr/>
        </p:nvSpPr>
        <p:spPr>
          <a:xfrm>
            <a:off x="2161064" y="620819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Upgrade of the Two Mirror CCD-based detector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84DE60-46C5-4868-ADD3-9A4FC2E3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670870"/>
            <a:ext cx="1009361" cy="8835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BD1FBF-F627-478C-871D-3A9ECC130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50" y="3806302"/>
            <a:ext cx="3490737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2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5316" y="97195"/>
            <a:ext cx="7173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imaging and diffraction study of Chelyabinsk meteorite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ABA57-7D0B-4B14-ADFD-7CFEB0FE237C}"/>
              </a:ext>
            </a:extLst>
          </p:cNvPr>
          <p:cNvSpPr txBox="1"/>
          <p:nvPr/>
        </p:nvSpPr>
        <p:spPr>
          <a:xfrm>
            <a:off x="2915308" y="6515471"/>
            <a:ext cx="622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rgbClr val="7030A0"/>
                </a:solidFill>
              </a:rPr>
              <a:t>S.E.Kichanov</a:t>
            </a:r>
            <a:r>
              <a:rPr lang="en-US" sz="1400" b="1" dirty="0">
                <a:solidFill>
                  <a:srgbClr val="7030A0"/>
                </a:solidFill>
              </a:rPr>
              <a:t>, </a:t>
            </a:r>
            <a:r>
              <a:rPr lang="en-US" sz="1400" b="1" dirty="0" err="1">
                <a:solidFill>
                  <a:srgbClr val="7030A0"/>
                </a:solidFill>
              </a:rPr>
              <a:t>D.P.Kozlenko</a:t>
            </a:r>
            <a:r>
              <a:rPr lang="en-US" sz="1400" b="1" dirty="0">
                <a:solidFill>
                  <a:srgbClr val="7030A0"/>
                </a:solidFill>
              </a:rPr>
              <a:t> et al., Springer Nature Applied Sciences (2019)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0136DD-FB02-430D-8719-B297E8BDDC79}"/>
              </a:ext>
            </a:extLst>
          </p:cNvPr>
          <p:cNvSpPr/>
          <p:nvPr/>
        </p:nvSpPr>
        <p:spPr>
          <a:xfrm>
            <a:off x="771046" y="3152893"/>
            <a:ext cx="3209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ea typeface="Calibri" panose="020F0502020204030204" pitchFamily="34" charset="0"/>
              </a:rPr>
              <a:t>Photo of the studied meteorite fragment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536711-6FBD-4F10-9698-96F63FB3DCB8}"/>
              </a:ext>
            </a:extLst>
          </p:cNvPr>
          <p:cNvSpPr/>
          <p:nvPr/>
        </p:nvSpPr>
        <p:spPr>
          <a:xfrm>
            <a:off x="5434161" y="3213556"/>
            <a:ext cx="351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ea typeface="Calibri" panose="020F0502020204030204" pitchFamily="34" charset="0"/>
              </a:rPr>
              <a:t>Neutron diffraction pattern of the fragment, analyzed by the profile matching method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695B3D-502C-4D05-BCCB-D6DC9A9132A2}"/>
              </a:ext>
            </a:extLst>
          </p:cNvPr>
          <p:cNvSpPr/>
          <p:nvPr/>
        </p:nvSpPr>
        <p:spPr>
          <a:xfrm>
            <a:off x="737988" y="5917808"/>
            <a:ext cx="7938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ea typeface="Calibri" panose="020F0502020204030204" pitchFamily="34" charset="0"/>
              </a:rPr>
              <a:t>Parts of the 3D model of structural organization of the studied fragment, obtained by neutron tomography. The pink regions correspond to metallic inclusions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3F9BEC-2D39-4D7E-B1F3-D97F19E97ABE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71" l="3477" r="100000"/>
                    </a14:imgEffect>
                  </a14:imgLayer>
                </a14:imgProps>
              </a:ext>
            </a:extLst>
          </a:blip>
          <a:srcRect l="3326" t="9256" r="6010" b="8802"/>
          <a:stretch/>
        </p:blipFill>
        <p:spPr bwMode="auto">
          <a:xfrm>
            <a:off x="539552" y="633992"/>
            <a:ext cx="3649859" cy="2473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D7EA7CE-9C39-4981-856D-95EEE8176C4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24128" y="-1400058"/>
            <a:ext cx="64452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E069EE98-54A7-453E-A644-645BD13A9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341538"/>
              </p:ext>
            </p:extLst>
          </p:nvPr>
        </p:nvGraphicFramePr>
        <p:xfrm>
          <a:off x="4788024" y="464025"/>
          <a:ext cx="3713148" cy="2844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Graph" r:id="rId5" imgW="3000747" imgH="2294379" progId="Origin50.Graph">
                  <p:embed/>
                </p:oleObj>
              </mc:Choice>
              <mc:Fallback>
                <p:oleObj name="Graph" r:id="rId5" imgW="3000747" imgH="2294379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64025"/>
                        <a:ext cx="3713148" cy="2844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8F9E02-65B0-4AB1-A27E-2572C2C298EC}"/>
              </a:ext>
            </a:extLst>
          </p:cNvPr>
          <p:cNvPicPr/>
          <p:nvPr/>
        </p:nvPicPr>
        <p:blipFill rotWithShape="1">
          <a:blip r:embed="rId7"/>
          <a:srcRect l="27932" r="18753"/>
          <a:stretch/>
        </p:blipFill>
        <p:spPr bwMode="auto">
          <a:xfrm>
            <a:off x="1331640" y="3444389"/>
            <a:ext cx="1583668" cy="2473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F0A7C3-A0FB-437E-903B-97F2A6FE85D2}"/>
              </a:ext>
            </a:extLst>
          </p:cNvPr>
          <p:cNvPicPr/>
          <p:nvPr/>
        </p:nvPicPr>
        <p:blipFill rotWithShape="1">
          <a:blip r:embed="rId8"/>
          <a:srcRect l="23909" r="25233"/>
          <a:stretch/>
        </p:blipFill>
        <p:spPr bwMode="auto">
          <a:xfrm>
            <a:off x="4082999" y="3414495"/>
            <a:ext cx="1410050" cy="2503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08A371-020A-4492-B821-8CD8D3408135}"/>
              </a:ext>
            </a:extLst>
          </p:cNvPr>
          <p:cNvPicPr/>
          <p:nvPr/>
        </p:nvPicPr>
        <p:blipFill rotWithShape="1">
          <a:blip r:embed="rId9"/>
          <a:srcRect l="25941" r="18408"/>
          <a:stretch/>
        </p:blipFill>
        <p:spPr bwMode="auto">
          <a:xfrm>
            <a:off x="6714145" y="3703828"/>
            <a:ext cx="1410050" cy="2229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tvoyadubna.org/wp-content/uploads/%D0%B4%D1%83%D0%B1%D0%BD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8"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6913562" cy="138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Thank You for Your Attention!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3025" y="-26988"/>
            <a:ext cx="8820150" cy="784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400" b="1" kern="0" dirty="0">
                <a:solidFill>
                  <a:srgbClr val="C00000"/>
                </a:solidFill>
                <a:latin typeface="Arial" charset="0"/>
                <a:cs typeface="+mn-cs"/>
              </a:rPr>
              <a:t>The priority directions of fundamental research </a:t>
            </a:r>
            <a:r>
              <a:rPr lang="ru-RU" sz="2400" b="1" kern="0" dirty="0">
                <a:solidFill>
                  <a:srgbClr val="C00000"/>
                </a:solidFill>
                <a:latin typeface="Arial" charset="0"/>
                <a:cs typeface="+mn-cs"/>
              </a:rPr>
              <a:t>:</a:t>
            </a:r>
            <a:endParaRPr lang="en-US" sz="2400" b="1" kern="0" dirty="0">
              <a:solidFill>
                <a:srgbClr val="C00000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FF0066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</a:t>
            </a:r>
            <a:r>
              <a:rPr lang="en-US" sz="2000" b="1" kern="0" dirty="0" err="1">
                <a:solidFill>
                  <a:srgbClr val="333399"/>
                </a:solidFill>
                <a:latin typeface="Arial" charset="0"/>
                <a:cs typeface="+mn-cs"/>
              </a:rPr>
              <a:t>Nanoscale</a:t>
            </a: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 and Chemistry of Functional Materials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 and Chemistry of                                                               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  Complex Liquids and Polymers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625475" algn="l"/>
              </a:tabLst>
              <a:defRPr/>
            </a:pPr>
            <a:r>
              <a:rPr lang="en-US" sz="2000" b="1" kern="0" dirty="0">
                <a:solidFill>
                  <a:srgbClr val="333399"/>
                </a:solidFill>
                <a:latin typeface="Arial" charset="0"/>
                <a:cs typeface="+mn-cs"/>
              </a:rPr>
              <a:t> Physics of Soft Condensed Matter</a:t>
            </a: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en-US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ru-RU" sz="2000" b="1" kern="0" dirty="0">
              <a:solidFill>
                <a:srgbClr val="333399"/>
              </a:solidFill>
              <a:latin typeface="Arial" charset="0"/>
              <a:cs typeface="+mn-cs"/>
            </a:endParaRPr>
          </a:p>
        </p:txBody>
      </p:sp>
      <p:pic>
        <p:nvPicPr>
          <p:cNvPr id="717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557338"/>
            <a:ext cx="10541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Содержимое 10" descr="5975661077129824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143500"/>
            <a:ext cx="20288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549275"/>
            <a:ext cx="12858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4" name="Группа 30"/>
          <p:cNvGrpSpPr>
            <a:grpSpLocks/>
          </p:cNvGrpSpPr>
          <p:nvPr/>
        </p:nvGrpSpPr>
        <p:grpSpPr bwMode="auto">
          <a:xfrm>
            <a:off x="4140200" y="3308350"/>
            <a:ext cx="2016125" cy="2012950"/>
            <a:chOff x="4139952" y="3308224"/>
            <a:chExt cx="2016224" cy="2012416"/>
          </a:xfrm>
        </p:grpSpPr>
        <p:pic>
          <p:nvPicPr>
            <p:cNvPr id="7175" name="Picture 5" descr="fig29_sm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428317"/>
              <a:ext cx="2016224" cy="168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28" name="Прямоугольник 27"/>
            <p:cNvSpPr/>
            <p:nvPr/>
          </p:nvSpPr>
          <p:spPr>
            <a:xfrm>
              <a:off x="5270308" y="3308224"/>
              <a:ext cx="642970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29" name="Прямоугольник 28"/>
            <p:cNvSpPr/>
            <p:nvPr/>
          </p:nvSpPr>
          <p:spPr>
            <a:xfrm>
              <a:off x="4173292" y="3466932"/>
              <a:ext cx="642969" cy="360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30" name="Прямоугольник 29"/>
            <p:cNvSpPr/>
            <p:nvPr/>
          </p:nvSpPr>
          <p:spPr>
            <a:xfrm>
              <a:off x="4654327" y="4960374"/>
              <a:ext cx="709648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 useBgFill="1">
          <p:nvSpPr>
            <p:cNvPr id="31" name="Прямоугольник 30"/>
            <p:cNvSpPr/>
            <p:nvPr/>
          </p:nvSpPr>
          <p:spPr>
            <a:xfrm>
              <a:off x="4913103" y="4814362"/>
              <a:ext cx="215911" cy="360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8"/>
          <p:cNvSpPr>
            <a:spLocks noChangeArrowheads="1"/>
          </p:cNvSpPr>
          <p:nvPr/>
        </p:nvSpPr>
        <p:spPr bwMode="auto">
          <a:xfrm>
            <a:off x="107950" y="22225"/>
            <a:ext cx="88201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625475" algn="l"/>
              </a:tabLst>
            </a:pPr>
            <a:r>
              <a:rPr lang="en-US" sz="2400" b="1">
                <a:solidFill>
                  <a:srgbClr val="C00000"/>
                </a:solidFill>
              </a:rPr>
              <a:t>The priority directions  of applied research</a:t>
            </a:r>
            <a:r>
              <a:rPr lang="ru-RU" sz="2400" b="1">
                <a:solidFill>
                  <a:srgbClr val="C00000"/>
                </a:solidFill>
              </a:rPr>
              <a:t>:</a:t>
            </a:r>
            <a:endParaRPr lang="en-US" sz="2400" b="1">
              <a:solidFill>
                <a:srgbClr val="C00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B050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rgbClr val="00B050"/>
              </a:solidFill>
            </a:endParaRPr>
          </a:p>
          <a:p>
            <a:pPr>
              <a:buFontTx/>
              <a:buChar char="•"/>
              <a:tabLst>
                <a:tab pos="625475" algn="l"/>
              </a:tabLst>
            </a:pPr>
            <a:r>
              <a:rPr lang="en-US" sz="2000" b="1">
                <a:solidFill>
                  <a:srgbClr val="00B05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Structural characterization of functional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materials used in different (nano)technologies</a:t>
            </a: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rgbClr val="008000"/>
              </a:solidFill>
            </a:endParaRPr>
          </a:p>
          <a:p>
            <a:pPr>
              <a:buFontTx/>
              <a:buChar char="•"/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Non-destructive control of residual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stresses and internal organization of bulk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materials and products</a:t>
            </a:r>
            <a:endParaRPr lang="ru-RU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</a:t>
            </a:r>
            <a:endParaRPr lang="ru-RU" sz="2000" b="1">
              <a:solidFill>
                <a:srgbClr val="008000"/>
              </a:solidFill>
            </a:endParaRPr>
          </a:p>
          <a:p>
            <a:pPr>
              <a:buFontTx/>
              <a:buChar char="•"/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Texture analysis of geomaterials </a:t>
            </a:r>
          </a:p>
          <a:p>
            <a:pPr>
              <a:tabLst>
                <a:tab pos="625475" algn="l"/>
              </a:tabLst>
            </a:pPr>
            <a:r>
              <a:rPr lang="en-US" sz="2000" b="1">
                <a:solidFill>
                  <a:srgbClr val="008000"/>
                </a:solidFill>
              </a:rPr>
              <a:t>   and constructional materials</a:t>
            </a:r>
            <a:endParaRPr lang="ru-RU" sz="2000" b="1">
              <a:solidFill>
                <a:srgbClr val="008000"/>
              </a:solidFill>
            </a:endParaRPr>
          </a:p>
          <a:p>
            <a:pPr>
              <a:tabLst>
                <a:tab pos="625475" algn="l"/>
              </a:tabLst>
            </a:pPr>
            <a:endParaRPr lang="en-US" sz="2000" b="1">
              <a:solidFill>
                <a:schemeClr val="accent2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chemeClr val="accent2"/>
              </a:solidFill>
            </a:endParaRPr>
          </a:p>
          <a:p>
            <a:pPr>
              <a:tabLst>
                <a:tab pos="625475" algn="l"/>
              </a:tabLst>
            </a:pPr>
            <a:endParaRPr lang="ru-RU" sz="2000" b="1">
              <a:solidFill>
                <a:schemeClr val="accent2"/>
              </a:solidFill>
            </a:endParaRP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908050"/>
            <a:ext cx="87312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765175"/>
            <a:ext cx="148272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l="1676" t="25887" r="18437"/>
          <a:stretch>
            <a:fillRect/>
          </a:stretch>
        </p:blipFill>
        <p:spPr bwMode="auto">
          <a:xfrm>
            <a:off x="5283200" y="2636838"/>
            <a:ext cx="13684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98" name="AutoShape 7"/>
          <p:cNvSpPr>
            <a:spLocks noChangeAspect="1" noChangeArrowheads="1"/>
          </p:cNvSpPr>
          <p:nvPr/>
        </p:nvSpPr>
        <p:spPr bwMode="auto">
          <a:xfrm>
            <a:off x="7016750" y="2714625"/>
            <a:ext cx="17351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199" name="Группа 20"/>
          <p:cNvGrpSpPr>
            <a:grpSpLocks/>
          </p:cNvGrpSpPr>
          <p:nvPr/>
        </p:nvGrpSpPr>
        <p:grpSpPr bwMode="auto">
          <a:xfrm>
            <a:off x="7016750" y="2714625"/>
            <a:ext cx="1735138" cy="858838"/>
            <a:chOff x="7016641" y="2714388"/>
            <a:chExt cx="1735163" cy="858628"/>
          </a:xfrm>
        </p:grpSpPr>
        <p:pic>
          <p:nvPicPr>
            <p:cNvPr id="820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1" t="19096" b="19891"/>
            <a:stretch>
              <a:fillRect/>
            </a:stretch>
          </p:blipFill>
          <p:spPr bwMode="auto">
            <a:xfrm>
              <a:off x="7017492" y="2714388"/>
              <a:ext cx="1734312" cy="84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8"/>
            <p:cNvSpPr txBox="1">
              <a:spLocks noChangeArrowheads="1"/>
            </p:cNvSpPr>
            <p:nvPr/>
          </p:nvSpPr>
          <p:spPr bwMode="auto">
            <a:xfrm>
              <a:off x="7016641" y="2783371"/>
              <a:ext cx="1097348" cy="145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000000"/>
                  </a:solidFill>
                </a:rPr>
                <a:t>Stainless steel</a:t>
              </a:r>
              <a:endParaRPr lang="ru-RU" sz="1200">
                <a:ea typeface="宋体" pitchFamily="2" charset="-122"/>
              </a:endParaRPr>
            </a:p>
          </p:txBody>
        </p:sp>
        <p:sp>
          <p:nvSpPr>
            <p:cNvPr id="8207" name="Text Box 9"/>
            <p:cNvSpPr txBox="1">
              <a:spLocks noChangeArrowheads="1"/>
            </p:cNvSpPr>
            <p:nvPr/>
          </p:nvSpPr>
          <p:spPr bwMode="auto">
            <a:xfrm>
              <a:off x="7659986" y="3402283"/>
              <a:ext cx="1091817" cy="170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rgbClr val="000000"/>
                  </a:solidFill>
                </a:rPr>
                <a:t>Zr based alloy</a:t>
              </a:r>
              <a:endParaRPr lang="ru-RU" sz="1200">
                <a:ea typeface="宋体" pitchFamily="2" charset="-122"/>
              </a:endParaRPr>
            </a:p>
          </p:txBody>
        </p:sp>
        <p:sp>
          <p:nvSpPr>
            <p:cNvPr id="8208" name="Line 10"/>
            <p:cNvSpPr>
              <a:spLocks noChangeShapeType="1"/>
            </p:cNvSpPr>
            <p:nvPr/>
          </p:nvSpPr>
          <p:spPr bwMode="auto">
            <a:xfrm>
              <a:off x="7396181" y="2942032"/>
              <a:ext cx="340395" cy="26472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ru-RU"/>
            </a:p>
          </p:txBody>
        </p:sp>
        <p:sp>
          <p:nvSpPr>
            <p:cNvPr id="8209" name="Line 11"/>
            <p:cNvSpPr>
              <a:spLocks noChangeShapeType="1"/>
            </p:cNvSpPr>
            <p:nvPr/>
          </p:nvSpPr>
          <p:spPr bwMode="auto">
            <a:xfrm flipV="1">
              <a:off x="8113989" y="3206755"/>
              <a:ext cx="455278" cy="1388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b"/>
            <a:lstStyle/>
            <a:p>
              <a:endParaRPr lang="ru-RU"/>
            </a:p>
          </p:txBody>
        </p:sp>
      </p:grpSp>
      <p:pic>
        <p:nvPicPr>
          <p:cNvPr id="82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3621088"/>
            <a:ext cx="16922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487738"/>
            <a:ext cx="9826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 descr="E:\outokumpu tow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5157788"/>
            <a:ext cx="110013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5462588"/>
            <a:ext cx="120491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5445125"/>
            <a:ext cx="1198563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39880"/>
            <a:ext cx="9109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0033CC"/>
                </a:solidFill>
                <a:latin typeface="+mn-lt"/>
                <a:cs typeface="+mn-cs"/>
              </a:rPr>
              <a:t>Diffractometer</a:t>
            </a:r>
            <a:r>
              <a:rPr lang="en-US" sz="2000" b="1" kern="0" dirty="0">
                <a:solidFill>
                  <a:srgbClr val="0033CC"/>
                </a:solidFill>
                <a:latin typeface="+mn-lt"/>
                <a:cs typeface="+mn-cs"/>
              </a:rPr>
              <a:t> DN-6 for studies of </a:t>
            </a:r>
            <a:r>
              <a:rPr lang="en-US" sz="2000" b="1" kern="0" dirty="0" err="1">
                <a:solidFill>
                  <a:srgbClr val="0033CC"/>
                </a:solidFill>
                <a:latin typeface="+mn-lt"/>
                <a:cs typeface="+mn-cs"/>
              </a:rPr>
              <a:t>microsamples</a:t>
            </a:r>
            <a:r>
              <a:rPr lang="en-US" sz="2000" b="1" kern="0" dirty="0">
                <a:solidFill>
                  <a:srgbClr val="0033CC"/>
                </a:solidFill>
                <a:latin typeface="+mn-lt"/>
                <a:cs typeface="+mn-cs"/>
              </a:rPr>
              <a:t> under extreme conditions</a:t>
            </a:r>
            <a:endParaRPr lang="ru-RU" sz="2000" kern="0" dirty="0">
              <a:solidFill>
                <a:srgbClr val="0033CC"/>
              </a:solidFill>
              <a:latin typeface="+mn-lt"/>
              <a:cs typeface="+mn-cs"/>
            </a:endParaRPr>
          </a:p>
        </p:txBody>
      </p:sp>
      <p:graphicFrame>
        <p:nvGraphicFramePr>
          <p:cNvPr id="1331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285141"/>
              </p:ext>
            </p:extLst>
          </p:nvPr>
        </p:nvGraphicFramePr>
        <p:xfrm>
          <a:off x="142875" y="492075"/>
          <a:ext cx="3565525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" name="CorelDRAW" r:id="rId3" imgW="9633960" imgH="5212800" progId="CorelDRAW.Graphic.13">
                  <p:embed/>
                </p:oleObj>
              </mc:Choice>
              <mc:Fallback>
                <p:oleObj name="CorelDRAW" r:id="rId3" imgW="9633960" imgH="5212800" progId="CorelDRAW.Graphic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92075"/>
                        <a:ext cx="3565525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14" y="797831"/>
            <a:ext cx="1657350" cy="93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3"/>
          <p:cNvSpPr txBox="1">
            <a:spLocks noChangeArrowheads="1"/>
          </p:cNvSpPr>
          <p:nvPr/>
        </p:nvSpPr>
        <p:spPr bwMode="auto">
          <a:xfrm>
            <a:off x="7956376" y="1834711"/>
            <a:ext cx="95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990000"/>
                </a:solidFill>
                <a:latin typeface="Arial" charset="0"/>
              </a:rPr>
              <a:t>DAC</a:t>
            </a:r>
            <a:endParaRPr lang="ru-RU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13321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06" y="717323"/>
            <a:ext cx="34274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Box 17"/>
          <p:cNvSpPr txBox="1">
            <a:spLocks noChangeArrowheads="1"/>
          </p:cNvSpPr>
          <p:nvPr/>
        </p:nvSpPr>
        <p:spPr bwMode="auto">
          <a:xfrm>
            <a:off x="5996014" y="6019385"/>
            <a:ext cx="3163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C00000"/>
                </a:solidFill>
                <a:latin typeface="+mj-lt"/>
              </a:rPr>
              <a:t>Neutron diffraction patterns of Cr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O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 sample measured in DAC up to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5 GPa</a:t>
            </a:r>
            <a:endParaRPr lang="ru-RU" sz="1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99479E-53FA-4C5F-BA86-F9BBBFDE20A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14" y="3221038"/>
            <a:ext cx="2262021" cy="28391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13F030-B226-45F5-9115-4317446863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66268"/>
            <a:ext cx="1995445" cy="2660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E1527F-9022-4353-A7AE-A80CB8383D60}"/>
              </a:ext>
            </a:extLst>
          </p:cNvPr>
          <p:cNvSpPr txBox="1"/>
          <p:nvPr/>
        </p:nvSpPr>
        <p:spPr>
          <a:xfrm>
            <a:off x="-108520" y="599129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90-deg. circular detector of DN-6</a:t>
            </a:r>
            <a:r>
              <a:rPr lang="ru-RU" b="1" dirty="0">
                <a:solidFill>
                  <a:srgbClr val="006600"/>
                </a:solidFill>
              </a:rPr>
              <a:t>, </a:t>
            </a:r>
            <a:r>
              <a:rPr lang="en-US" b="1" dirty="0">
                <a:solidFill>
                  <a:srgbClr val="006600"/>
                </a:solidFill>
              </a:rPr>
              <a:t>consisting of </a:t>
            </a:r>
            <a:r>
              <a:rPr lang="ru-RU" b="1" dirty="0">
                <a:solidFill>
                  <a:srgbClr val="006600"/>
                </a:solidFill>
              </a:rPr>
              <a:t>96 </a:t>
            </a:r>
            <a:r>
              <a:rPr lang="en-US" b="1" dirty="0">
                <a:solidFill>
                  <a:srgbClr val="006600"/>
                </a:solidFill>
              </a:rPr>
              <a:t>separate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en-US" b="1" baseline="30000" dirty="0">
                <a:solidFill>
                  <a:srgbClr val="006600"/>
                </a:solidFill>
              </a:rPr>
              <a:t>3</a:t>
            </a:r>
            <a:r>
              <a:rPr lang="ru-RU" b="1" dirty="0">
                <a:solidFill>
                  <a:srgbClr val="006600"/>
                </a:solidFill>
              </a:rPr>
              <a:t>Не </a:t>
            </a:r>
            <a:r>
              <a:rPr lang="en-US" b="1" dirty="0">
                <a:solidFill>
                  <a:srgbClr val="006600"/>
                </a:solidFill>
              </a:rPr>
              <a:t>counters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8B5670-5224-4E78-B126-5AEA65B8032A}"/>
              </a:ext>
            </a:extLst>
          </p:cNvPr>
          <p:cNvSpPr/>
          <p:nvPr/>
        </p:nvSpPr>
        <p:spPr>
          <a:xfrm>
            <a:off x="7311514" y="2216539"/>
            <a:ext cx="1873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Sample volume: 0.01-0.05 mm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3</a:t>
            </a:r>
          </a:p>
        </p:txBody>
      </p:sp>
      <p:sp>
        <p:nvSpPr>
          <p:cNvPr id="13326" name="TextBox 16"/>
          <p:cNvSpPr txBox="1">
            <a:spLocks noChangeArrowheads="1"/>
          </p:cNvSpPr>
          <p:nvPr/>
        </p:nvSpPr>
        <p:spPr bwMode="auto">
          <a:xfrm>
            <a:off x="3940242" y="2888615"/>
            <a:ext cx="3095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C00000"/>
                </a:solidFill>
                <a:latin typeface="Arial" charset="0"/>
              </a:rPr>
              <a:t>DN-6 diffractometer</a:t>
            </a:r>
            <a:endParaRPr lang="ru-RU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CF8C57B7-1EDA-4176-AE5C-1A701CA9D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060848"/>
            <a:ext cx="31126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Intensity gain: 12 times (compared to DN-12)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Pressure range: 30-50 </a:t>
            </a:r>
            <a:r>
              <a:rPr lang="en-US" sz="1600" b="1" dirty="0" err="1">
                <a:solidFill>
                  <a:srgbClr val="008000"/>
                </a:solidFill>
                <a:latin typeface="Calibri" pitchFamily="34" charset="0"/>
              </a:rPr>
              <a:t>GPa</a:t>
            </a:r>
            <a:endParaRPr lang="en-US" sz="1600" b="1" dirty="0">
              <a:solidFill>
                <a:srgbClr val="008000"/>
              </a:solidFill>
              <a:latin typeface="Calibri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Temperature range:</a:t>
            </a:r>
            <a:r>
              <a:rPr lang="ru-RU" sz="1600" b="1" dirty="0">
                <a:solidFill>
                  <a:srgbClr val="008000"/>
                </a:solidFill>
                <a:latin typeface="Calibri" pitchFamily="34" charset="0"/>
              </a:rPr>
              <a:t> 4</a:t>
            </a:r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– 300 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9E8DE42-3BE3-4E84-896A-135BA3794DAB}"/>
              </a:ext>
            </a:extLst>
          </p:cNvPr>
          <p:cNvGrpSpPr/>
          <p:nvPr/>
        </p:nvGrpSpPr>
        <p:grpSpPr>
          <a:xfrm>
            <a:off x="2843809" y="3398181"/>
            <a:ext cx="2376264" cy="2839131"/>
            <a:chOff x="3950055" y="1134035"/>
            <a:chExt cx="2583579" cy="313059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6C41012-22E2-469A-8ADB-0E55F0FB2436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055" y="1134035"/>
              <a:ext cx="2583579" cy="3130598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76E0136-690C-460D-AAC9-DE95B7FCA1FD}"/>
                </a:ext>
              </a:extLst>
            </p:cNvPr>
            <p:cNvSpPr/>
            <p:nvPr/>
          </p:nvSpPr>
          <p:spPr>
            <a:xfrm>
              <a:off x="4427984" y="1249033"/>
              <a:ext cx="360040" cy="91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17">
            <a:extLst>
              <a:ext uri="{FF2B5EF4-FFF2-40B4-BE49-F238E27FC236}">
                <a16:creationId xmlns:a16="http://schemas.microsoft.com/office/drawing/2014/main" id="{3F603037-5941-4D79-8685-F88D57158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6093296"/>
            <a:ext cx="3163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C00000"/>
                </a:solidFill>
                <a:latin typeface="+mj-lt"/>
              </a:rPr>
              <a:t>Neutron diffraction patterns of Cr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O</a:t>
            </a:r>
            <a:r>
              <a:rPr lang="en-US" sz="1600" b="1" baseline="-25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 sample measured in sapphire anvil cell up to 4.6 GPa</a:t>
            </a:r>
            <a:endParaRPr lang="ru-RU" sz="16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E54888-1EC4-49CF-9FCF-BAE4B942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5643"/>
            <a:ext cx="5941831" cy="5693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A64C8-C2B1-4A2A-A8A0-0A54615EFF7D}"/>
              </a:ext>
            </a:extLst>
          </p:cNvPr>
          <p:cNvSpPr txBox="1"/>
          <p:nvPr/>
        </p:nvSpPr>
        <p:spPr>
          <a:xfrm>
            <a:off x="104766" y="5836645"/>
            <a:ext cx="878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The averaged incident neutron flux gain is ~ 6 times.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0FA67-F776-4D9A-968A-3012CC973599}"/>
              </a:ext>
            </a:extLst>
          </p:cNvPr>
          <p:cNvSpPr txBox="1"/>
          <p:nvPr/>
        </p:nvSpPr>
        <p:spPr>
          <a:xfrm>
            <a:off x="104766" y="6170849"/>
            <a:ext cx="878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Multiplication factor compared to DN-12: 35 times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4439D-374F-4559-9C09-36969E44BA87}"/>
              </a:ext>
            </a:extLst>
          </p:cNvPr>
          <p:cNvSpPr txBox="1"/>
          <p:nvPr/>
        </p:nvSpPr>
        <p:spPr>
          <a:xfrm>
            <a:off x="539552" y="-2738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Further Development of DN-6: Installation of Neutron Parabolic  Focusing Device (7 m length)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D6709D7-7D4D-4D25-A2E4-0FF297851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1336836"/>
            <a:ext cx="3225216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Neutron flux at sample position: 3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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10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7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 n/cm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/s (with focusing device)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Resolution at d = 2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Å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</a:rPr>
              <a:t>, 2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 =90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0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: d/d = 0.025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D-spacing range: 0.8 - 12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Å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Pressure range: 0 – 50 </a:t>
            </a:r>
            <a:r>
              <a:rPr lang="en-US" sz="1600" b="1" dirty="0" err="1">
                <a:solidFill>
                  <a:srgbClr val="0000FF"/>
                </a:solidFill>
                <a:latin typeface="Arial" charset="0"/>
                <a:sym typeface="Symbol" pitchFamily="18" charset="2"/>
              </a:rPr>
              <a:t>GPa</a:t>
            </a: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Temperature range: 4 – 300 K</a:t>
            </a: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sz="1600" b="1" dirty="0">
              <a:solidFill>
                <a:srgbClr val="0000FF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4A7B6-5234-4BD4-B03E-2DE84B50EB90}"/>
              </a:ext>
            </a:extLst>
          </p:cNvPr>
          <p:cNvSpPr txBox="1"/>
          <p:nvPr/>
        </p:nvSpPr>
        <p:spPr>
          <a:xfrm>
            <a:off x="5922699" y="4036402"/>
            <a:ext cx="3313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level among relevant class of instruments, achievable pressure range comparable with SNAP  (SNS)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7F39FC-B227-45D9-B3AF-094596D8F261}"/>
              </a:ext>
            </a:extLst>
          </p:cNvPr>
          <p:cNvSpPr txBox="1"/>
          <p:nvPr/>
        </p:nvSpPr>
        <p:spPr>
          <a:xfrm>
            <a:off x="1728208" y="113101"/>
            <a:ext cx="6456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Upgrade of the Curved Part of the Neutron Guide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71DBC-C075-4844-95DD-5DDA03E0BC93}"/>
              </a:ext>
            </a:extLst>
          </p:cNvPr>
          <p:cNvSpPr txBox="1"/>
          <p:nvPr/>
        </p:nvSpPr>
        <p:spPr>
          <a:xfrm>
            <a:off x="3818385" y="2353498"/>
            <a:ext cx="189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Mechanical layout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1024F-8E00-44C0-A7B9-E79BA0D65ED9}"/>
              </a:ext>
            </a:extLst>
          </p:cNvPr>
          <p:cNvSpPr txBox="1"/>
          <p:nvPr/>
        </p:nvSpPr>
        <p:spPr>
          <a:xfrm>
            <a:off x="7112532" y="2357936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Final model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E19CE6-EF38-4F0B-A9AD-E7F164B7E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67" y="3146955"/>
            <a:ext cx="2108305" cy="249660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B81E39-38E9-4A03-9DC5-923602C44B62}"/>
              </a:ext>
            </a:extLst>
          </p:cNvPr>
          <p:cNvSpPr/>
          <p:nvPr/>
        </p:nvSpPr>
        <p:spPr>
          <a:xfrm>
            <a:off x="3639993" y="4106187"/>
            <a:ext cx="589360" cy="100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E349004-58C8-4CB4-8A3C-0B0180FB6033}"/>
              </a:ext>
            </a:extLst>
          </p:cNvPr>
          <p:cNvGrpSpPr/>
          <p:nvPr/>
        </p:nvGrpSpPr>
        <p:grpSpPr>
          <a:xfrm>
            <a:off x="323528" y="873628"/>
            <a:ext cx="8468799" cy="1373344"/>
            <a:chOff x="450134" y="639335"/>
            <a:chExt cx="11291732" cy="183112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CC97A12-E76B-4EF6-92FF-0EB94D264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0" t="56468" r="6250" b="3940"/>
            <a:stretch/>
          </p:blipFill>
          <p:spPr>
            <a:xfrm>
              <a:off x="450134" y="639335"/>
              <a:ext cx="11215395" cy="1777927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7C01D8D1-F8E9-4ADA-81CC-7B84EC720AED}"/>
                </a:ext>
              </a:extLst>
            </p:cNvPr>
            <p:cNvSpPr/>
            <p:nvPr/>
          </p:nvSpPr>
          <p:spPr>
            <a:xfrm>
              <a:off x="800100" y="1417320"/>
              <a:ext cx="1935480" cy="563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6A4AD524-F7D6-49AC-AE1B-2491B2A4924F}"/>
                </a:ext>
              </a:extLst>
            </p:cNvPr>
            <p:cNvSpPr/>
            <p:nvPr/>
          </p:nvSpPr>
          <p:spPr>
            <a:xfrm>
              <a:off x="2735580" y="1325880"/>
              <a:ext cx="6766560" cy="1144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CDCE35E2-A66D-4A4E-A8C5-BB77C754DDD2}"/>
                </a:ext>
              </a:extLst>
            </p:cNvPr>
            <p:cNvSpPr/>
            <p:nvPr/>
          </p:nvSpPr>
          <p:spPr>
            <a:xfrm>
              <a:off x="9669780" y="1417320"/>
              <a:ext cx="2072086" cy="1053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E09C0E5E-2895-4616-9670-962B78DE1CDC}"/>
              </a:ext>
            </a:extLst>
          </p:cNvPr>
          <p:cNvSpPr/>
          <p:nvPr/>
        </p:nvSpPr>
        <p:spPr>
          <a:xfrm rot="5400000">
            <a:off x="4541992" y="-893431"/>
            <a:ext cx="248625" cy="4726672"/>
          </a:xfrm>
          <a:prstGeom prst="rightBrace">
            <a:avLst>
              <a:gd name="adj1" fmla="val 18853"/>
              <a:gd name="adj2" fmla="val 502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08BFFF-2B97-4010-96D5-555F600D81C9}"/>
              </a:ext>
            </a:extLst>
          </p:cNvPr>
          <p:cNvSpPr txBox="1"/>
          <p:nvPr/>
        </p:nvSpPr>
        <p:spPr>
          <a:xfrm>
            <a:off x="1084914" y="1560677"/>
            <a:ext cx="7302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Replacement part –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curved neutron guide based on natural Ni coating mirrors (coating: m=1)    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44882B45-A0AA-4699-B3CF-B84DB3E51BBC}"/>
              </a:ext>
            </a:extLst>
          </p:cNvPr>
          <p:cNvSpPr/>
          <p:nvPr/>
        </p:nvSpPr>
        <p:spPr>
          <a:xfrm>
            <a:off x="2471092" y="5067300"/>
            <a:ext cx="514996" cy="904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A282BD8-A9D1-47B0-89D3-AA1000A10145}"/>
              </a:ext>
            </a:extLst>
          </p:cNvPr>
          <p:cNvSpPr/>
          <p:nvPr/>
        </p:nvSpPr>
        <p:spPr>
          <a:xfrm>
            <a:off x="3382494" y="5067300"/>
            <a:ext cx="514996" cy="904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A888BDC6-AFD7-42F1-9595-A826E1B2042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2366581" y="2533546"/>
            <a:ext cx="1451804" cy="4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06EB3CB-9397-42B7-A358-B7F42B6567C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5714160" y="2538164"/>
            <a:ext cx="1398372" cy="4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6AD51577-0CAA-4C9E-888F-637FC9F5B8C1}"/>
              </a:ext>
            </a:extLst>
          </p:cNvPr>
          <p:cNvCxnSpPr>
            <a:cxnSpLocks/>
          </p:cNvCxnSpPr>
          <p:nvPr/>
        </p:nvCxnSpPr>
        <p:spPr>
          <a:xfrm>
            <a:off x="323528" y="2127545"/>
            <a:ext cx="830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7C48C14-4C61-46F4-BDAA-9180A4A7094F}"/>
              </a:ext>
            </a:extLst>
          </p:cNvPr>
          <p:cNvSpPr txBox="1"/>
          <p:nvPr/>
        </p:nvSpPr>
        <p:spPr>
          <a:xfrm>
            <a:off x="1050708" y="2348880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Calculations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931609-43BF-4DEF-B499-F475E60B8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4293096"/>
            <a:ext cx="2719759" cy="2082515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5947341-3756-4C16-B87D-06FB7E82E16F}"/>
              </a:ext>
            </a:extLst>
          </p:cNvPr>
          <p:cNvGrpSpPr/>
          <p:nvPr/>
        </p:nvGrpSpPr>
        <p:grpSpPr>
          <a:xfrm>
            <a:off x="2627784" y="3185162"/>
            <a:ext cx="4051250" cy="2471705"/>
            <a:chOff x="3183651" y="3060560"/>
            <a:chExt cx="5401667" cy="329560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41623CF-76DC-424F-A8A7-0821883FE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3651" y="3060560"/>
              <a:ext cx="5401667" cy="246304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09D72CA-B421-4655-847D-29CD2125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3651" y="4691036"/>
              <a:ext cx="2206589" cy="1665130"/>
            </a:xfrm>
            <a:prstGeom prst="rect">
              <a:avLst/>
            </a:prstGeom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523D183B-9276-497B-A320-5A454326A145}"/>
                </a:ext>
              </a:extLst>
            </p:cNvPr>
            <p:cNvSpPr/>
            <p:nvPr/>
          </p:nvSpPr>
          <p:spPr>
            <a:xfrm>
              <a:off x="4073170" y="4855368"/>
              <a:ext cx="780153" cy="128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CC4B71-7A2D-4B1A-BA72-9F4CE43C9E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4" y="2694414"/>
            <a:ext cx="2404555" cy="184041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B87FBD1-CE4F-458B-985D-DD7ACB60D51E}"/>
              </a:ext>
            </a:extLst>
          </p:cNvPr>
          <p:cNvSpPr txBox="1"/>
          <p:nvPr/>
        </p:nvSpPr>
        <p:spPr>
          <a:xfrm>
            <a:off x="698532" y="6239053"/>
            <a:ext cx="800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replacement of the curved part of the mirror neutron guide (17 m) from m = 1 to m = 3 will provide gain factor  ~ 2 times for  2&lt;</a:t>
            </a:r>
            <a:r>
              <a:rPr lang="en-US" b="1" dirty="0">
                <a:solidFill>
                  <a:srgbClr val="0000FF"/>
                </a:solidFill>
                <a:sym typeface="Symbol" panose="05050102010706020507" pitchFamily="18" charset="2"/>
              </a:rPr>
              <a:t>&lt;5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Å and &gt;5 for </a:t>
            </a:r>
            <a:r>
              <a:rPr lang="en-US" b="1" dirty="0">
                <a:solidFill>
                  <a:srgbClr val="0000FF"/>
                </a:solidFill>
                <a:sym typeface="Symbol" panose="05050102010706020507" pitchFamily="18" charset="2"/>
              </a:rPr>
              <a:t>&lt;2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Å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BC860-8DF1-417D-9526-565D3A9AAE00}"/>
              </a:ext>
            </a:extLst>
          </p:cNvPr>
          <p:cNvSpPr txBox="1"/>
          <p:nvPr/>
        </p:nvSpPr>
        <p:spPr>
          <a:xfrm>
            <a:off x="3092483" y="5823997"/>
            <a:ext cx="740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Swissneutronics</a:t>
            </a:r>
            <a:r>
              <a:rPr lang="en-US" b="1" dirty="0">
                <a:solidFill>
                  <a:srgbClr val="7030A0"/>
                </a:solidFill>
              </a:rPr>
              <a:t>, completion of fabrication – first half of 2020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2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2EA8DA-ED60-4F87-A89A-43EBF844A587}"/>
              </a:ext>
            </a:extLst>
          </p:cNvPr>
          <p:cNvSpPr txBox="1"/>
          <p:nvPr/>
        </p:nvSpPr>
        <p:spPr>
          <a:xfrm>
            <a:off x="498876" y="346694"/>
            <a:ext cx="846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Development of new circular detector for scattering angle 45 deg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24A137-DEB7-4BC2-9A74-1A13E0552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94763" l="4779" r="94080">
                        <a14:foregroundMark x1="7632" y1="39921" x2="1680" y2="49231"/>
                        <a14:foregroundMark x1="1867" y1="52050" x2="10414" y2="69318"/>
                        <a14:foregroundMark x1="10414" y1="69318" x2="18331" y2="77816"/>
                        <a14:foregroundMark x1="18331" y1="77816" x2="29957" y2="82856"/>
                        <a14:foregroundMark x1="29957" y1="82856" x2="37589" y2="91700"/>
                        <a14:foregroundMark x1="37589" y1="91700" x2="49643" y2="96739"/>
                        <a14:foregroundMark x1="49643" y1="96739" x2="66619" y2="98765"/>
                        <a14:foregroundMark x1="66619" y1="98765" x2="83666" y2="95158"/>
                        <a14:foregroundMark x1="83666" y1="95158" x2="96576" y2="85227"/>
                        <a14:foregroundMark x1="96576" y1="85227" x2="97147" y2="75593"/>
                        <a14:foregroundMark x1="97147" y1="75593" x2="93153" y2="65316"/>
                        <a14:foregroundMark x1="93153" y1="65316" x2="89087" y2="41996"/>
                        <a14:foregroundMark x1="89087" y1="41996" x2="76676" y2="21986"/>
                        <a14:foregroundMark x1="76676" y1="21986" x2="52782" y2="11314"/>
                        <a14:foregroundMark x1="52782" y1="11314" x2="37874" y2="10425"/>
                        <a14:foregroundMark x1="37874" y1="10425" x2="24108" y2="16502"/>
                        <a14:foregroundMark x1="7535" y1="31160" x2="4779" y2="33597"/>
                        <a14:foregroundMark x1="24108" y1="16502" x2="8188" y2="30582"/>
                        <a14:foregroundMark x1="6233" y1="40596" x2="6277" y2="40810"/>
                        <a14:foregroundMark x1="4779" y1="33597" x2="6173" y2="40310"/>
                        <a14:foregroundMark x1="41013" y1="93330" x2="56063" y2="98123"/>
                        <a14:foregroundMark x1="56063" y1="98123" x2="69971" y2="97974"/>
                        <a14:foregroundMark x1="69971" y1="97974" x2="82525" y2="94121"/>
                        <a14:foregroundMark x1="82525" y1="94121" x2="68830" y2="90662"/>
                        <a14:foregroundMark x1="68830" y1="90662" x2="40585" y2="93231"/>
                        <a14:foregroundMark x1="40585" y1="93231" x2="41369" y2="94812"/>
                        <a14:foregroundMark x1="95221" y1="52322" x2="92368" y2="62302"/>
                        <a14:foregroundMark x1="92368" y1="62302" x2="94080" y2="52866"/>
                        <a14:foregroundMark x1="38516" y1="42935" x2="26748" y2="48617"/>
                        <a14:foregroundMark x1="26748" y1="48617" x2="40086" y2="46640"/>
                        <a14:foregroundMark x1="40086" y1="46640" x2="36591" y2="43330"/>
                        <a14:foregroundMark x1="36234" y1="43231" x2="26890" y2="50148"/>
                        <a14:foregroundMark x1="26890" y1="50148" x2="40942" y2="46986"/>
                        <a14:foregroundMark x1="40942" y1="46986" x2="35877" y2="41897"/>
                        <a14:backgroundMark x1="357" y1="30534" x2="30599" y2="4842"/>
                        <a14:backgroundMark x1="30599" y1="4842" x2="16548" y2="247"/>
                        <a14:backgroundMark x1="16548" y1="247" x2="2425" y2="1038"/>
                        <a14:backgroundMark x1="2425" y1="1038" x2="214" y2="23221"/>
                        <a14:backgroundMark x1="214" y1="23221" x2="2639" y2="31423"/>
                        <a14:backgroundMark x1="66619" y1="741" x2="83666" y2="99"/>
                        <a14:backgroundMark x1="83666" y1="99" x2="98431" y2="198"/>
                        <a14:backgroundMark x1="98431" y1="198" x2="99786" y2="33004"/>
                        <a14:backgroundMark x1="99786" y1="33004" x2="79529" y2="9239"/>
                        <a14:backgroundMark x1="79529" y1="9239" x2="68902" y2="2421"/>
                        <a14:backgroundMark x1="68902" y1="2421" x2="61840" y2="198"/>
                        <a14:backgroundMark x1="6063" y1="28014" x2="143" y2="36907"/>
                        <a14:backgroundMark x1="143" y1="36907" x2="856" y2="48073"/>
                        <a14:backgroundMark x1="856" y1="48073" x2="7061" y2="39229"/>
                        <a14:backgroundMark x1="7061" y1="39229" x2="7989" y2="29545"/>
                        <a14:backgroundMark x1="7989" y1="29545" x2="5849" y2="28409"/>
                        <a14:backgroundMark x1="9914" y1="25198" x2="9486" y2="25346"/>
                        <a14:backgroundMark x1="357" y1="47579" x2="999" y2="57263"/>
                        <a14:backgroundMark x1="999" y1="57263" x2="1213" y2="47480"/>
                        <a14:backgroundMark x1="1213" y1="47480" x2="1141" y2="47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3" y="1722555"/>
            <a:ext cx="2231782" cy="322191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1D32D35-06D9-463B-BDFB-8D95B6C98167}"/>
              </a:ext>
            </a:extLst>
          </p:cNvPr>
          <p:cNvGrpSpPr/>
          <p:nvPr/>
        </p:nvGrpSpPr>
        <p:grpSpPr>
          <a:xfrm>
            <a:off x="3101132" y="1785937"/>
            <a:ext cx="2621417" cy="3651158"/>
            <a:chOff x="3373914" y="719172"/>
            <a:chExt cx="4546121" cy="595710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06DB1E9-90ED-4052-AD85-0BA60795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914" y="719172"/>
              <a:ext cx="3913114" cy="289794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01B4A34-B627-47F0-B685-AC52E112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449" y="3539129"/>
              <a:ext cx="4099586" cy="3137152"/>
            </a:xfrm>
            <a:prstGeom prst="rect">
              <a:avLst/>
            </a:prstGeom>
          </p:spPr>
        </p:pic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4A777A1B-25FA-4906-8B59-23CF796F17A1}"/>
                </a:ext>
              </a:extLst>
            </p:cNvPr>
            <p:cNvCxnSpPr>
              <a:cxnSpLocks/>
            </p:cNvCxnSpPr>
            <p:nvPr/>
          </p:nvCxnSpPr>
          <p:spPr>
            <a:xfrm>
              <a:off x="5660231" y="3207544"/>
              <a:ext cx="0" cy="8453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A7D4E206-C663-46E4-9B67-D479834898AC}"/>
                </a:ext>
              </a:extLst>
            </p:cNvPr>
            <p:cNvCxnSpPr>
              <a:cxnSpLocks/>
            </p:cNvCxnSpPr>
            <p:nvPr/>
          </p:nvCxnSpPr>
          <p:spPr>
            <a:xfrm>
              <a:off x="5888831" y="3207544"/>
              <a:ext cx="0" cy="1350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A5456E8E-0A2B-41E2-9B90-0A3E5139DE8E}"/>
                </a:ext>
              </a:extLst>
            </p:cNvPr>
            <p:cNvCxnSpPr>
              <a:cxnSpLocks/>
            </p:cNvCxnSpPr>
            <p:nvPr/>
          </p:nvCxnSpPr>
          <p:spPr>
            <a:xfrm>
              <a:off x="6122194" y="3207544"/>
              <a:ext cx="0" cy="17073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563E1318-30A6-4E2B-A1CB-0B28C422FBFB}"/>
                </a:ext>
              </a:extLst>
            </p:cNvPr>
            <p:cNvCxnSpPr>
              <a:cxnSpLocks/>
            </p:cNvCxnSpPr>
            <p:nvPr/>
          </p:nvCxnSpPr>
          <p:spPr>
            <a:xfrm>
              <a:off x="6357938" y="3207544"/>
              <a:ext cx="0" cy="2026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0C688EB8-7DBB-4165-A92F-4CAC475AD210}"/>
                </a:ext>
              </a:extLst>
            </p:cNvPr>
            <p:cNvCxnSpPr>
              <a:cxnSpLocks/>
            </p:cNvCxnSpPr>
            <p:nvPr/>
          </p:nvCxnSpPr>
          <p:spPr>
            <a:xfrm>
              <a:off x="6586538" y="3207544"/>
              <a:ext cx="0" cy="24264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558CF2CF-6133-43B9-A5C9-0E9F26CA53ED}"/>
                </a:ext>
              </a:extLst>
            </p:cNvPr>
            <p:cNvCxnSpPr>
              <a:cxnSpLocks/>
            </p:cNvCxnSpPr>
            <p:nvPr/>
          </p:nvCxnSpPr>
          <p:spPr>
            <a:xfrm>
              <a:off x="6819900" y="3207544"/>
              <a:ext cx="0" cy="27932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66758C-3058-4D34-8846-8004DCEEA5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80" y="2326449"/>
            <a:ext cx="2313428" cy="30845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182BB2-2445-41F8-9D46-6840A2F019A1}"/>
              </a:ext>
            </a:extLst>
          </p:cNvPr>
          <p:cNvSpPr txBox="1"/>
          <p:nvPr/>
        </p:nvSpPr>
        <p:spPr>
          <a:xfrm>
            <a:off x="3433890" y="5577606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Neutron diffraction patterns of 1mm</a:t>
            </a:r>
            <a:r>
              <a:rPr lang="en-US" sz="1200" baseline="30000" dirty="0"/>
              <a:t>3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La(</a:t>
            </a:r>
            <a:r>
              <a:rPr lang="en-US" sz="1200" baseline="30000" dirty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B)</a:t>
            </a:r>
            <a:r>
              <a:rPr lang="en-US" sz="1200" baseline="-25000" dirty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/>
              <a:t>for 2</a:t>
            </a:r>
            <a:r>
              <a:rPr lang="el-GR" sz="1200" dirty="0"/>
              <a:t>θ</a:t>
            </a:r>
            <a:r>
              <a:rPr lang="en-US" sz="1200" dirty="0"/>
              <a:t> region 40-48 deg</a:t>
            </a:r>
            <a:r>
              <a:rPr lang="ru-RU" sz="1200" dirty="0"/>
              <a:t>.</a:t>
            </a:r>
            <a:r>
              <a:rPr lang="en-US" sz="12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ADC7B6-33BD-4C3A-B6CD-7BD95F38DF0F}"/>
              </a:ext>
            </a:extLst>
          </p:cNvPr>
          <p:cNvSpPr txBox="1"/>
          <p:nvPr/>
        </p:nvSpPr>
        <p:spPr>
          <a:xfrm>
            <a:off x="283703" y="1468837"/>
            <a:ext cx="258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Model of 45 degrees 96 He</a:t>
            </a:r>
            <a:r>
              <a:rPr lang="en-US" sz="1200" baseline="30000" dirty="0"/>
              <a:t>3+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neutron counters based ring</a:t>
            </a:r>
            <a:r>
              <a:rPr lang="ru-RU" sz="1200" dirty="0"/>
              <a:t> </a:t>
            </a:r>
            <a:r>
              <a:rPr lang="en-US" sz="1200" dirty="0"/>
              <a:t>detector  </a:t>
            </a:r>
            <a:endParaRPr lang="ru-RU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385DA4-8E16-4EBC-B22E-5F3B5F724C3C}"/>
              </a:ext>
            </a:extLst>
          </p:cNvPr>
          <p:cNvSpPr txBox="1"/>
          <p:nvPr/>
        </p:nvSpPr>
        <p:spPr>
          <a:xfrm>
            <a:off x="3389212" y="1570984"/>
            <a:ext cx="2012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One of 16</a:t>
            </a:r>
            <a:r>
              <a:rPr lang="ru-RU" sz="1200" dirty="0"/>
              <a:t> </a:t>
            </a:r>
            <a:r>
              <a:rPr lang="en-US" sz="1200" dirty="0"/>
              <a:t>detector modules</a:t>
            </a:r>
            <a:r>
              <a:rPr lang="ru-RU" sz="1200" dirty="0"/>
              <a:t> </a:t>
            </a:r>
            <a:r>
              <a:rPr lang="en-US" sz="1200" dirty="0"/>
              <a:t> </a:t>
            </a:r>
            <a:endParaRPr lang="ru-RU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E94E97-D691-4D0E-9598-0EE4894D4FD8}"/>
              </a:ext>
            </a:extLst>
          </p:cNvPr>
          <p:cNvSpPr txBox="1"/>
          <p:nvPr/>
        </p:nvSpPr>
        <p:spPr>
          <a:xfrm>
            <a:off x="6878815" y="1584055"/>
            <a:ext cx="1570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Test experiment setup</a:t>
            </a:r>
            <a:endParaRPr lang="ru-RU" sz="1200" dirty="0"/>
          </a:p>
        </p:txBody>
      </p:sp>
      <p:graphicFrame>
        <p:nvGraphicFramePr>
          <p:cNvPr id="42" name="Таблица 42">
            <a:extLst>
              <a:ext uri="{FF2B5EF4-FFF2-40B4-BE49-F238E27FC236}">
                <a16:creationId xmlns:a16="http://schemas.microsoft.com/office/drawing/2014/main" id="{E84ABDB7-7BBF-4C3D-A76F-5468AF90E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6634"/>
              </p:ext>
            </p:extLst>
          </p:nvPr>
        </p:nvGraphicFramePr>
        <p:xfrm>
          <a:off x="498876" y="5077297"/>
          <a:ext cx="2404332" cy="1341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49871">
                  <a:extLst>
                    <a:ext uri="{9D8B030D-6E8A-4147-A177-3AD203B41FA5}">
                      <a16:colId xmlns:a16="http://schemas.microsoft.com/office/drawing/2014/main" val="3084737602"/>
                    </a:ext>
                  </a:extLst>
                </a:gridCol>
                <a:gridCol w="1154461">
                  <a:extLst>
                    <a:ext uri="{9D8B030D-6E8A-4147-A177-3AD203B41FA5}">
                      <a16:colId xmlns:a16="http://schemas.microsoft.com/office/drawing/2014/main" val="170663523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D</a:t>
                      </a:r>
                      <a:r>
                        <a:rPr lang="en-US" sz="1400" b="0" baseline="-25000" dirty="0" err="1"/>
                        <a:t>hkl</a:t>
                      </a:r>
                      <a:r>
                        <a:rPr lang="en-US" sz="1400" b="0" baseline="0" dirty="0"/>
                        <a:t> range</a:t>
                      </a:r>
                      <a:endParaRPr lang="ru-RU" sz="1400" b="0" baseline="-25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Up to </a:t>
                      </a:r>
                      <a:r>
                        <a:rPr lang="ru-RU" sz="1400" b="0" dirty="0"/>
                        <a:t>14</a:t>
                      </a:r>
                      <a:r>
                        <a:rPr lang="en-US" sz="1400" b="0" dirty="0"/>
                        <a:t>Å</a:t>
                      </a:r>
                      <a:endParaRPr lang="ru-RU" sz="14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4322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Solid angle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Up to </a:t>
                      </a:r>
                      <a:r>
                        <a:rPr lang="ru-RU" sz="1400" dirty="0"/>
                        <a:t>0,63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sr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373691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</a:t>
                      </a:r>
                      <a:r>
                        <a:rPr lang="el-GR" sz="1400" dirty="0"/>
                        <a:t>θ</a:t>
                      </a:r>
                      <a:r>
                        <a:rPr lang="en-US" sz="1400" dirty="0"/>
                        <a:t> angle range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32°-54°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47703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dirty="0">
                          <a:sym typeface="Symbol" panose="05050102010706020507" pitchFamily="18" charset="2"/>
                        </a:rPr>
                        <a:t>d/d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Symbol" panose="05050102010706020507" pitchFamily="18" charset="2"/>
                        </a:rPr>
                        <a:t>0.025 for =2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Å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2074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59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82B210-1C51-4A3B-9FEE-FA49C1FB8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26" y="3524873"/>
            <a:ext cx="3502633" cy="2536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F5BFD4-4457-4DF5-82EF-B00665FB2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1708265" cy="2430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A1DBF1-2D44-4D19-9C22-B707AE549BBB}"/>
              </a:ext>
            </a:extLst>
          </p:cNvPr>
          <p:cNvSpPr/>
          <p:nvPr/>
        </p:nvSpPr>
        <p:spPr>
          <a:xfrm>
            <a:off x="179512" y="6901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/>
                <a:ea typeface="Calibri" panose="020F0502020204030204" pitchFamily="34" charset="0"/>
              </a:rPr>
              <a:t>Magnetic and electronic properties of magnetite across the high pressure anomaly</a:t>
            </a:r>
            <a:endParaRPr lang="ru-RU" sz="200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C3E48-BBED-4979-B703-135C5F685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8" y="1135875"/>
            <a:ext cx="1920228" cy="248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8EF432-70E0-47B0-9F49-3A6698207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19" y="1124744"/>
            <a:ext cx="1796346" cy="248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A00437-E6E4-4C11-8123-908F63093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11" y="4089553"/>
            <a:ext cx="953223" cy="9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165D0D-1DBD-4D31-8D18-671E15D47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61" y="4077072"/>
            <a:ext cx="1123619" cy="11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486CF9-6D0C-49A7-B831-A85631383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220" y="5100718"/>
            <a:ext cx="811882" cy="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D4DC60-74A6-44AD-81E7-1419E7EE82E2}"/>
              </a:ext>
            </a:extLst>
          </p:cNvPr>
          <p:cNvSpPr txBox="1"/>
          <p:nvPr/>
        </p:nvSpPr>
        <p:spPr>
          <a:xfrm>
            <a:off x="650432" y="5286096"/>
            <a:ext cx="934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>
                <a:solidFill>
                  <a:srgbClr val="7030A0"/>
                </a:solidFill>
                <a:latin typeface="Arial" charset="0"/>
              </a:rPr>
              <a:t>Ferri</a:t>
            </a:r>
            <a:r>
              <a:rPr lang="en-US" sz="1050" b="1" dirty="0">
                <a:solidFill>
                  <a:srgbClr val="7030A0"/>
                </a:solidFill>
                <a:latin typeface="Arial" charset="0"/>
              </a:rPr>
              <a:t>-magnetic,             T</a:t>
            </a:r>
            <a:r>
              <a:rPr lang="en-US" sz="1050" b="1" baseline="-25000" dirty="0">
                <a:solidFill>
                  <a:srgbClr val="7030A0"/>
                </a:solidFill>
                <a:latin typeface="Arial" charset="0"/>
              </a:rPr>
              <a:t>N</a:t>
            </a:r>
            <a:r>
              <a:rPr lang="en-US" sz="1050" b="1" dirty="0">
                <a:solidFill>
                  <a:srgbClr val="7030A0"/>
                </a:solidFill>
                <a:latin typeface="Arial" charset="0"/>
              </a:rPr>
              <a:t> = 850 K at 0 GPa</a:t>
            </a:r>
            <a:endParaRPr lang="ru-RU" sz="105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C71D7-C542-4999-8F23-679F7A022541}"/>
              </a:ext>
            </a:extLst>
          </p:cNvPr>
          <p:cNvSpPr txBox="1"/>
          <p:nvPr/>
        </p:nvSpPr>
        <p:spPr>
          <a:xfrm>
            <a:off x="2508541" y="4281875"/>
            <a:ext cx="1123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7030A0"/>
                </a:solidFill>
                <a:latin typeface="Arial" charset="0"/>
              </a:rPr>
              <a:t>Post-spinel orthorhombic </a:t>
            </a:r>
            <a:r>
              <a:rPr lang="en-US" sz="1050" b="1" dirty="0" err="1">
                <a:solidFill>
                  <a:srgbClr val="7030A0"/>
                </a:solidFill>
                <a:latin typeface="Arial" charset="0"/>
              </a:rPr>
              <a:t>Bbmm</a:t>
            </a:r>
            <a:endParaRPr lang="ru-RU" sz="105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67CBF2-FAF6-4766-8BC9-7DF6FBA6BAB7}"/>
              </a:ext>
            </a:extLst>
          </p:cNvPr>
          <p:cNvSpPr txBox="1"/>
          <p:nvPr/>
        </p:nvSpPr>
        <p:spPr>
          <a:xfrm>
            <a:off x="792785" y="4247627"/>
            <a:ext cx="6674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7030A0"/>
                </a:solidFill>
                <a:latin typeface="Arial" charset="0"/>
              </a:rPr>
              <a:t>Inverse spinel cubic Fd-3m</a:t>
            </a:r>
            <a:endParaRPr lang="ru-RU" sz="105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F414-387D-4EBE-B91B-6DD1E20B9D65}"/>
              </a:ext>
            </a:extLst>
          </p:cNvPr>
          <p:cNvSpPr txBox="1"/>
          <p:nvPr/>
        </p:nvSpPr>
        <p:spPr>
          <a:xfrm>
            <a:off x="2594346" y="5264375"/>
            <a:ext cx="1071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>
                <a:solidFill>
                  <a:srgbClr val="7030A0"/>
                </a:solidFill>
                <a:latin typeface="Arial" charset="0"/>
              </a:rPr>
              <a:t>Ferri</a:t>
            </a:r>
            <a:r>
              <a:rPr lang="en-US" sz="1050" b="1" dirty="0">
                <a:solidFill>
                  <a:srgbClr val="7030A0"/>
                </a:solidFill>
                <a:latin typeface="Arial" charset="0"/>
              </a:rPr>
              <a:t>-magnetic,             T</a:t>
            </a:r>
            <a:r>
              <a:rPr lang="en-US" sz="1050" b="1" baseline="-25000" dirty="0">
                <a:solidFill>
                  <a:srgbClr val="7030A0"/>
                </a:solidFill>
                <a:latin typeface="Arial" charset="0"/>
              </a:rPr>
              <a:t>N</a:t>
            </a:r>
            <a:r>
              <a:rPr lang="en-US" sz="1050" b="1" dirty="0">
                <a:solidFill>
                  <a:srgbClr val="7030A0"/>
                </a:solidFill>
                <a:latin typeface="Arial" charset="0"/>
              </a:rPr>
              <a:t> = 420 K at 33 GPa</a:t>
            </a:r>
            <a:endParaRPr lang="ru-RU" sz="105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1CF32670-2881-4370-A296-6087494B8983}"/>
              </a:ext>
            </a:extLst>
          </p:cNvPr>
          <p:cNvSpPr/>
          <p:nvPr/>
        </p:nvSpPr>
        <p:spPr>
          <a:xfrm>
            <a:off x="2702358" y="5105440"/>
            <a:ext cx="343849" cy="139294"/>
          </a:xfrm>
          <a:prstGeom prst="rightArrow">
            <a:avLst/>
          </a:prstGeom>
          <a:solidFill>
            <a:srgbClr val="0066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ru-RU" sz="1350" kern="0">
              <a:solidFill>
                <a:srgbClr val="006600"/>
              </a:solidFill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9B068-07F4-480E-AAC2-A8A24414E6EC}"/>
              </a:ext>
            </a:extLst>
          </p:cNvPr>
          <p:cNvSpPr txBox="1"/>
          <p:nvPr/>
        </p:nvSpPr>
        <p:spPr>
          <a:xfrm>
            <a:off x="2732782" y="483232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6600"/>
                </a:solidFill>
                <a:latin typeface="Arial" charset="0"/>
              </a:rPr>
              <a:t>P</a:t>
            </a:r>
            <a:endParaRPr lang="ru-RU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E794DE-C626-44CB-94D6-C8EC649C98DB}"/>
              </a:ext>
            </a:extLst>
          </p:cNvPr>
          <p:cNvSpPr txBox="1"/>
          <p:nvPr/>
        </p:nvSpPr>
        <p:spPr>
          <a:xfrm>
            <a:off x="650432" y="3490924"/>
            <a:ext cx="405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Neutron diffraction patterns of magnetite measured at ultrahigh pressures up to 35 GPa at RT</a:t>
            </a:r>
            <a:endParaRPr lang="ru-RU" sz="1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7131EF-5A31-403F-9F05-70198D3ED50A}"/>
              </a:ext>
            </a:extLst>
          </p:cNvPr>
          <p:cNvSpPr txBox="1"/>
          <p:nvPr/>
        </p:nvSpPr>
        <p:spPr>
          <a:xfrm>
            <a:off x="5796136" y="6024760"/>
            <a:ext cx="2508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P-T phase diagram of magnetite</a:t>
            </a:r>
            <a:endParaRPr lang="ru-RU" sz="1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3C021A-6665-4898-BB94-7BEC92AD5EA4}"/>
              </a:ext>
            </a:extLst>
          </p:cNvPr>
          <p:cNvSpPr txBox="1"/>
          <p:nvPr/>
        </p:nvSpPr>
        <p:spPr>
          <a:xfrm>
            <a:off x="4572000" y="6446737"/>
            <a:ext cx="4870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7030A0"/>
                </a:solidFill>
                <a:latin typeface="Arial" charset="0"/>
              </a:rPr>
              <a:t>D.P.Kozlenko</a:t>
            </a:r>
            <a:r>
              <a:rPr lang="en-US" sz="1400" b="1" dirty="0">
                <a:solidFill>
                  <a:srgbClr val="7030A0"/>
                </a:solidFill>
                <a:latin typeface="Arial" charset="0"/>
              </a:rPr>
              <a:t> et al., Scientific Reports 9, 4464 (2019)</a:t>
            </a:r>
            <a:endParaRPr lang="ru-RU" sz="14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A06F31-1BB4-4235-B258-4650A31CA442}"/>
              </a:ext>
            </a:extLst>
          </p:cNvPr>
          <p:cNvSpPr/>
          <p:nvPr/>
        </p:nvSpPr>
        <p:spPr>
          <a:xfrm>
            <a:off x="1120692" y="793141"/>
            <a:ext cx="697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8000"/>
                </a:solidFill>
                <a:latin typeface="Arial"/>
                <a:ea typeface="Calibri" panose="020F0502020204030204" pitchFamily="34" charset="0"/>
              </a:rPr>
              <a:t>Magnetite Fe3O4 demonstrates pressure-induced anomalous behavior of magnetic and electronic properties in vicinity of the structural phase transition, occurring at </a:t>
            </a:r>
            <a:r>
              <a:rPr lang="en-US" sz="1200" b="1" i="1" dirty="0">
                <a:solidFill>
                  <a:srgbClr val="008000"/>
                </a:solidFill>
                <a:latin typeface="Arial"/>
                <a:ea typeface="Calibri" panose="020F0502020204030204" pitchFamily="34" charset="0"/>
              </a:rPr>
              <a:t>P</a:t>
            </a:r>
            <a:r>
              <a:rPr lang="en-US" sz="1200" b="1" dirty="0">
                <a:solidFill>
                  <a:srgbClr val="008000"/>
                </a:solidFill>
                <a:latin typeface="Arial"/>
                <a:ea typeface="Calibri" panose="020F0502020204030204" pitchFamily="34" charset="0"/>
              </a:rPr>
              <a:t> ~ 25-30 GPa</a:t>
            </a:r>
            <a:endParaRPr lang="ru-RU" sz="12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BE1945-DE21-4E62-82A5-37458CF7CA1E}"/>
              </a:ext>
            </a:extLst>
          </p:cNvPr>
          <p:cNvSpPr txBox="1"/>
          <p:nvPr/>
        </p:nvSpPr>
        <p:spPr>
          <a:xfrm>
            <a:off x="6987967" y="1718217"/>
            <a:ext cx="1708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Synchrotron Moessbauer spectra of </a:t>
            </a:r>
            <a:r>
              <a:rPr lang="en-US" sz="1200" b="1" baseline="30000" dirty="0">
                <a:solidFill>
                  <a:srgbClr val="C00000"/>
                </a:solidFill>
                <a:latin typeface="Arial" charset="0"/>
              </a:rPr>
              <a:t>57</a:t>
            </a:r>
            <a:r>
              <a:rPr lang="en-US" sz="1200" b="1" dirty="0">
                <a:solidFill>
                  <a:srgbClr val="C00000"/>
                </a:solidFill>
                <a:latin typeface="Arial" charset="0"/>
              </a:rPr>
              <a:t>Fe-enriched magnetite measured at 33 GPa and different T</a:t>
            </a:r>
            <a:endParaRPr lang="ru-RU" sz="12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C57793-A976-45B6-90C0-67C0A81774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2159" y="5169869"/>
            <a:ext cx="1001576" cy="8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09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2321</Words>
  <Application>Microsoft Office PowerPoint</Application>
  <PresentationFormat>Экран (4:3)</PresentationFormat>
  <Paragraphs>259</Paragraphs>
  <Slides>27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Calibri</vt:lpstr>
      <vt:lpstr>Candara</vt:lpstr>
      <vt:lpstr>Symbol</vt:lpstr>
      <vt:lpstr>Times New Roman</vt:lpstr>
      <vt:lpstr>Тема Office</vt:lpstr>
      <vt:lpstr>CorelDRAW.Graphic.13</vt:lpstr>
      <vt:lpstr>CorelDRAW</vt:lpstr>
      <vt:lpstr>Plot Document</vt:lpstr>
      <vt:lpstr>Graph</vt:lpstr>
      <vt:lpstr>Origin Graph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Isotope Identifying Reflectometry at REMUR spectrometer:  Created the channels of secondary radiation:   spin-flipped neutrons, charged particles and gamma-quants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Work</cp:lastModifiedBy>
  <cp:revision>237</cp:revision>
  <dcterms:created xsi:type="dcterms:W3CDTF">2012-04-20T06:22:24Z</dcterms:created>
  <dcterms:modified xsi:type="dcterms:W3CDTF">2020-01-17T11:35:27Z</dcterms:modified>
</cp:coreProperties>
</file>