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5" r:id="rId3"/>
    <p:sldId id="270" r:id="rId4"/>
    <p:sldId id="256" r:id="rId5"/>
    <p:sldId id="257" r:id="rId6"/>
    <p:sldId id="261" r:id="rId7"/>
    <p:sldId id="267" r:id="rId8"/>
    <p:sldId id="264" r:id="rId9"/>
    <p:sldId id="268" r:id="rId10"/>
    <p:sldId id="263" r:id="rId11"/>
    <p:sldId id="271" r:id="rId12"/>
    <p:sldId id="273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B5E36-1ED0-4980-859C-AB7873BC0554}" type="datetimeFigureOut">
              <a:rPr lang="ru-RU" smtClean="0"/>
              <a:t>18.01.2020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A66DF-1A3B-43B6-9B51-0A25AB8D1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9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A66DF-1A3B-43B6-9B51-0A25AB8D1C5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09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A66DF-1A3B-43B6-9B51-0A25AB8D1C5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83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3A69-5AA0-4357-96F8-4453CC0D291C}" type="datetime1">
              <a:rPr lang="ru-RU" smtClean="0"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B143-C82A-4222-81C2-372483C349C8}" type="datetime1">
              <a:rPr lang="ru-RU" smtClean="0"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3E0E-2C5A-4678-A2B5-0DD92FFF7346}" type="datetime1">
              <a:rPr lang="ru-RU" smtClean="0"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1D74-E5B9-4F35-90E1-CB31EBE98151}" type="datetime1">
              <a:rPr lang="ru-RU" smtClean="0"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4F66-DE38-4884-AC78-D0E628758A98}" type="datetime1">
              <a:rPr lang="ru-RU" smtClean="0"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C5A2-6AFF-4D3E-A00D-F88B3C35418F}" type="datetime1">
              <a:rPr lang="ru-RU" smtClean="0"/>
              <a:t>18.01.2020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71D-8EFB-4AD7-A26B-79E583CDFA0A}" type="datetime1">
              <a:rPr lang="ru-RU" smtClean="0"/>
              <a:t>18.01.2020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AAEF-3A21-4463-8A34-8529E2B39F8D}" type="datetime1">
              <a:rPr lang="ru-RU" smtClean="0"/>
              <a:t>18.01.2020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CD52-4854-433B-B1C7-14A7ABD2D0B9}" type="datetime1">
              <a:rPr lang="ru-RU" smtClean="0"/>
              <a:t>18.01.2020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C2B8-75D2-4F58-8843-5DA2FAC7D271}" type="datetime1">
              <a:rPr lang="ru-RU" smtClean="0"/>
              <a:t>18.01.2020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3EEE-5EF1-4BCF-BE86-6166FC359168}" type="datetime1">
              <a:rPr lang="ru-RU" smtClean="0"/>
              <a:t>18.01.2020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D1E06-6169-426D-8F8B-AF0985A0BA02}" type="datetime1">
              <a:rPr lang="ru-RU" smtClean="0"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9.tiff"/><Relationship Id="rId7" Type="http://schemas.openxmlformats.org/officeDocument/2006/relationships/image" Target="../media/image33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tiff"/><Relationship Id="rId5" Type="http://schemas.openxmlformats.org/officeDocument/2006/relationships/image" Target="../media/image31.tiff"/><Relationship Id="rId4" Type="http://schemas.openxmlformats.org/officeDocument/2006/relationships/image" Target="../media/image30.jpe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5.png"/><Relationship Id="rId7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jpeg"/><Relationship Id="rId7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Admin\Desktop\FLN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108" y="540356"/>
            <a:ext cx="1506944" cy="52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maxres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4" b="18200"/>
          <a:stretch/>
        </p:blipFill>
        <p:spPr bwMode="auto">
          <a:xfrm>
            <a:off x="304183" y="307631"/>
            <a:ext cx="2393297" cy="83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Безымянный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9" y="1484784"/>
            <a:ext cx="9144000" cy="30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Desktop\nov-logo-e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00" y="307630"/>
            <a:ext cx="1955698" cy="8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95536" y="1916832"/>
            <a:ext cx="8424936" cy="1966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Development of the </a:t>
            </a:r>
          </a:p>
          <a:p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eutron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adiography and tomography instrument at the WWR-K reactor, Almaty, Kazakhstan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7694" y="4256509"/>
            <a:ext cx="795071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u="sng" dirty="0" smtClean="0">
                <a:solidFill>
                  <a:schemeClr val="tx2">
                    <a:lumMod val="75000"/>
                  </a:schemeClr>
                </a:solidFill>
              </a:rPr>
              <a:t>K.M</a:t>
            </a:r>
            <a:r>
              <a:rPr lang="en-US" sz="2200" b="1" u="sng" dirty="0">
                <a:solidFill>
                  <a:schemeClr val="tx2">
                    <a:lumMod val="75000"/>
                  </a:schemeClr>
                </a:solidFill>
              </a:rPr>
              <a:t>. Nazarov</a:t>
            </a:r>
            <a:r>
              <a:rPr lang="en-US" sz="2200" b="1" baseline="30000" dirty="0">
                <a:solidFill>
                  <a:schemeClr val="tx2">
                    <a:lumMod val="75000"/>
                  </a:schemeClr>
                </a:solidFill>
              </a:rPr>
              <a:t>1,2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, B.Muhametuly</a:t>
            </a:r>
            <a:r>
              <a:rPr lang="en-US" sz="2200" b="1" baseline="30000" dirty="0">
                <a:solidFill>
                  <a:schemeClr val="tx2">
                    <a:lumMod val="75000"/>
                  </a:schemeClr>
                </a:solidFill>
              </a:rPr>
              <a:t>1,3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, S.E. Kichanov</a:t>
            </a:r>
            <a:r>
              <a:rPr lang="en-US" sz="2200" b="1" baseline="300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D.P. Kozlenko</a:t>
            </a:r>
            <a:r>
              <a:rPr lang="en-US" sz="2200" b="1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, E.A. Kenzhin</a:t>
            </a:r>
            <a:r>
              <a:rPr lang="en-US" sz="2200" b="1" baseline="30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E.V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. Lukin</a:t>
            </a:r>
            <a:r>
              <a:rPr lang="en-US" sz="2200" b="1" baseline="300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, A.A.Shaimerdenov</a:t>
            </a:r>
            <a:r>
              <a:rPr lang="en-US" sz="2200" b="1" baseline="30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, A.V. Rutkauskas</a:t>
            </a:r>
            <a:r>
              <a:rPr lang="en-US" sz="2200" b="1" baseline="30000" dirty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i="1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1400" i="1" baseline="30000" dirty="0"/>
              <a:t>1</a:t>
            </a:r>
            <a:r>
              <a:rPr lang="en-US" sz="1400" i="1" dirty="0"/>
              <a:t>Frank Laboratory of Neutron Physics, Joint Institute for Nuclear </a:t>
            </a:r>
            <a:r>
              <a:rPr lang="en-US" sz="1400" i="1" dirty="0" smtClean="0"/>
              <a:t>Research, </a:t>
            </a:r>
            <a:r>
              <a:rPr lang="en-US" sz="1400" i="1" dirty="0" err="1" smtClean="0"/>
              <a:t>Dubna</a:t>
            </a:r>
            <a:r>
              <a:rPr lang="en-US" sz="1400" i="1" dirty="0"/>
              <a:t>, Russia</a:t>
            </a:r>
            <a:endParaRPr lang="ru-RU" sz="1400" dirty="0"/>
          </a:p>
          <a:p>
            <a:pPr algn="ctr"/>
            <a:r>
              <a:rPr lang="en-US" sz="1400" i="1" baseline="30000" dirty="0"/>
              <a:t>2</a:t>
            </a:r>
            <a:r>
              <a:rPr lang="en-US" sz="1400" i="1" dirty="0"/>
              <a:t>L.N. </a:t>
            </a:r>
            <a:r>
              <a:rPr lang="en-US" sz="1400" i="1" dirty="0" err="1"/>
              <a:t>Gumilev</a:t>
            </a:r>
            <a:r>
              <a:rPr lang="en-US" sz="1400" i="1" dirty="0"/>
              <a:t> Eurasian National </a:t>
            </a:r>
            <a:r>
              <a:rPr lang="en-US" sz="1400" i="1" dirty="0" smtClean="0"/>
              <a:t>University, </a:t>
            </a:r>
            <a:r>
              <a:rPr lang="en-US" sz="1400" i="1" dirty="0" err="1" smtClean="0"/>
              <a:t>Nur</a:t>
            </a:r>
            <a:r>
              <a:rPr lang="en-US" sz="1400" i="1" dirty="0" smtClean="0"/>
              <a:t>-Sultan</a:t>
            </a:r>
            <a:r>
              <a:rPr lang="en-US" sz="1400" i="1" dirty="0"/>
              <a:t>, Kazakhstan;</a:t>
            </a:r>
            <a:endParaRPr lang="ru-RU" sz="1400" dirty="0"/>
          </a:p>
          <a:p>
            <a:pPr algn="ctr"/>
            <a:r>
              <a:rPr lang="en-US" sz="1400" i="1" baseline="30000" dirty="0"/>
              <a:t>3 </a:t>
            </a:r>
            <a:r>
              <a:rPr lang="en-US" sz="1400" i="1" dirty="0"/>
              <a:t>Institute of Nuclear </a:t>
            </a:r>
            <a:r>
              <a:rPr lang="en-US" sz="1400" i="1" dirty="0" smtClean="0"/>
              <a:t>Physics, Almaty</a:t>
            </a:r>
            <a:r>
              <a:rPr lang="en-US" sz="1400" i="1" dirty="0"/>
              <a:t>, Kazakhstan</a:t>
            </a:r>
            <a:endParaRPr lang="ru-RU" sz="1400" dirty="0"/>
          </a:p>
        </p:txBody>
      </p:sp>
      <p:pic>
        <p:nvPicPr>
          <p:cNvPr id="15" name="Picture 4" descr="C:\Users\Admin\Desktop\19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4" b="16781"/>
          <a:stretch/>
        </p:blipFill>
        <p:spPr bwMode="auto">
          <a:xfrm>
            <a:off x="4792598" y="115447"/>
            <a:ext cx="1631200" cy="137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467544" y="6393942"/>
            <a:ext cx="4032448" cy="4194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51-st meeting of the PAC for Condensed Matter Physics</a:t>
            </a:r>
          </a:p>
          <a:p>
            <a:pPr algn="l"/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20 January 2019 </a:t>
            </a:r>
            <a:r>
              <a:rPr lang="en-US" sz="5200" dirty="0" err="1" smtClean="0">
                <a:solidFill>
                  <a:schemeClr val="tx2">
                    <a:lumMod val="75000"/>
                  </a:schemeClr>
                </a:solidFill>
              </a:rPr>
              <a:t>Dubna</a:t>
            </a:r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, Russia</a:t>
            </a:r>
            <a:endParaRPr lang="ru-RU" sz="5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67544" y="6309320"/>
            <a:ext cx="82809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7092280" y="6309320"/>
            <a:ext cx="1656184" cy="419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 err="1" smtClean="0">
                <a:solidFill>
                  <a:schemeClr val="tx2">
                    <a:lumMod val="75000"/>
                  </a:schemeClr>
                </a:solidFill>
              </a:rPr>
              <a:t>Kuanysh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tx2">
                    <a:lumMod val="75000"/>
                  </a:schemeClr>
                </a:solidFill>
              </a:rPr>
              <a:t>Nazarov</a:t>
            </a:r>
            <a:endParaRPr lang="en-US" sz="13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US" sz="1300" i="1" dirty="0" smtClean="0">
                <a:solidFill>
                  <a:schemeClr val="tx2">
                    <a:lumMod val="75000"/>
                  </a:schemeClr>
                </a:solidFill>
              </a:rPr>
              <a:t>knazarov@jinr.ru </a:t>
            </a:r>
            <a:endParaRPr lang="ru-RU" sz="13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66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macmillan topics\sample 1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8379" r="7871" b="8058"/>
          <a:stretch/>
        </p:blipFill>
        <p:spPr bwMode="auto">
          <a:xfrm>
            <a:off x="276191" y="3563515"/>
            <a:ext cx="1426406" cy="130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macmillan topics\sample 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35003"/>
            <a:ext cx="2038257" cy="227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macmillan topics\sample 3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58" y="2497999"/>
            <a:ext cx="2084847" cy="250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539552" y="5039145"/>
            <a:ext cx="936104" cy="0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275856" y="5103000"/>
            <a:ext cx="1393913" cy="0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012160" y="5183275"/>
            <a:ext cx="2132164" cy="0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5023" y="5039145"/>
            <a:ext cx="1127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2 cm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510300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5</a:t>
            </a:r>
            <a:r>
              <a:rPr lang="en-US" sz="2400" dirty="0" smtClean="0">
                <a:solidFill>
                  <a:srgbClr val="0070C0"/>
                </a:solidFill>
              </a:rPr>
              <a:t> cm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5960" y="5183275"/>
            <a:ext cx="147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20 cm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1" name="Picture 5" descr="C:\Users\Admin\Desktop\macmillan topics\sample 1_1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92" y="2835433"/>
            <a:ext cx="1003576" cy="103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Admin\Desktop\macmillan topics\sample 2_1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78" y="2010973"/>
            <a:ext cx="978134" cy="139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Admin\Desktop\macmillan topics\sample 3_1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136" y="1844824"/>
            <a:ext cx="1260104" cy="132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467544" y="6309320"/>
            <a:ext cx="82809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67544" y="620688"/>
            <a:ext cx="82809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2" name="Picture 2" descr="C:\Users\Admin\Desktop\maxresdefaul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4" b="21791"/>
          <a:stretch/>
        </p:blipFill>
        <p:spPr bwMode="auto">
          <a:xfrm>
            <a:off x="613969" y="44624"/>
            <a:ext cx="1581767" cy="5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67544" y="836712"/>
            <a:ext cx="77934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latin typeface="+mj-lt"/>
                <a:cs typeface="Times New Roman" panose="02020603050405020304" pitchFamily="18" charset="0"/>
              </a:rPr>
              <a:t>Test experiments. First images</a:t>
            </a:r>
            <a:endParaRPr lang="ru-RU" sz="25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8748464" y="6453336"/>
            <a:ext cx="36004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 smtClean="0">
                <a:solidFill>
                  <a:schemeClr val="tx1"/>
                </a:solidFill>
              </a:rPr>
              <a:t>10</a:t>
            </a:r>
            <a:endParaRPr lang="ru-RU" sz="1300" i="1" dirty="0" smtClean="0">
              <a:solidFill>
                <a:schemeClr val="tx1"/>
              </a:solidFill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467544" y="6393942"/>
            <a:ext cx="4032448" cy="4194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51-st meeting of the PAC for Condensed Matter Physics</a:t>
            </a:r>
          </a:p>
          <a:p>
            <a:pPr algn="l"/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20 January 2019 </a:t>
            </a:r>
            <a:r>
              <a:rPr lang="en-US" sz="5200" dirty="0" err="1" smtClean="0">
                <a:solidFill>
                  <a:schemeClr val="tx2">
                    <a:lumMod val="75000"/>
                  </a:schemeClr>
                </a:solidFill>
              </a:rPr>
              <a:t>Dubna</a:t>
            </a:r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, Russia</a:t>
            </a:r>
            <a:endParaRPr lang="ru-RU" sz="5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7092280" y="6309320"/>
            <a:ext cx="1656184" cy="419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 err="1" smtClean="0">
                <a:solidFill>
                  <a:schemeClr val="tx2">
                    <a:lumMod val="75000"/>
                  </a:schemeClr>
                </a:solidFill>
              </a:rPr>
              <a:t>Kuanysh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tx2">
                    <a:lumMod val="75000"/>
                  </a:schemeClr>
                </a:solidFill>
              </a:rPr>
              <a:t>Nazarov</a:t>
            </a:r>
            <a:endParaRPr lang="en-US" sz="13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US" sz="1300" i="1" dirty="0" smtClean="0">
                <a:solidFill>
                  <a:schemeClr val="tx2">
                    <a:lumMod val="75000"/>
                  </a:schemeClr>
                </a:solidFill>
              </a:rPr>
              <a:t>knazarov@jinr.ru </a:t>
            </a:r>
            <a:endParaRPr lang="ru-RU" sz="13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5" name="Picture 4" descr="C:\Users\Admin\Desktop\19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t="20704" r="8711" b="25273"/>
          <a:stretch/>
        </p:blipFill>
        <p:spPr bwMode="auto">
          <a:xfrm>
            <a:off x="7920372" y="49260"/>
            <a:ext cx="762000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6588224" y="245840"/>
            <a:ext cx="15121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Institute </a:t>
            </a:r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</a:rPr>
              <a:t>of Nuclear Physics</a:t>
            </a:r>
            <a:endParaRPr lang="ru-RU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762253" y="5589240"/>
            <a:ext cx="2770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Alarm clock</a:t>
            </a:r>
            <a:endParaRPr lang="ru-RU" alt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737917" y="5589240"/>
            <a:ext cx="2770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Padlock </a:t>
            </a:r>
            <a:endParaRPr lang="ru-RU" alt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07504" y="5589240"/>
            <a:ext cx="2770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Rotor of small engine</a:t>
            </a:r>
            <a:endParaRPr lang="ru-RU" alt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70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67544" y="6309320"/>
            <a:ext cx="82809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67544" y="620688"/>
            <a:ext cx="82809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Picture 2" descr="C:\Users\Admin\Desktop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4" b="21791"/>
          <a:stretch/>
        </p:blipFill>
        <p:spPr bwMode="auto">
          <a:xfrm>
            <a:off x="613969" y="44624"/>
            <a:ext cx="1581767" cy="5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8748464" y="6453336"/>
            <a:ext cx="36004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 smtClean="0">
                <a:solidFill>
                  <a:schemeClr val="tx1"/>
                </a:solidFill>
              </a:rPr>
              <a:t>11</a:t>
            </a:r>
            <a:endParaRPr lang="ru-RU" sz="1300" i="1" dirty="0" smtClean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836712"/>
            <a:ext cx="77934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latin typeface="+mj-lt"/>
                <a:cs typeface="Times New Roman" panose="02020603050405020304" pitchFamily="18" charset="0"/>
              </a:rPr>
              <a:t>Test experiments. First images</a:t>
            </a:r>
            <a:endParaRPr lang="ru-RU" sz="25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7544" y="6393942"/>
            <a:ext cx="4032448" cy="4194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51-st meeting of the PAC for Condensed Matter Physics</a:t>
            </a:r>
          </a:p>
          <a:p>
            <a:pPr algn="l"/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20 January 2019 </a:t>
            </a:r>
            <a:r>
              <a:rPr lang="en-US" sz="5200" dirty="0" err="1" smtClean="0">
                <a:solidFill>
                  <a:schemeClr val="tx2">
                    <a:lumMod val="75000"/>
                  </a:schemeClr>
                </a:solidFill>
              </a:rPr>
              <a:t>Dubna</a:t>
            </a:r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, Russia</a:t>
            </a:r>
            <a:endParaRPr lang="ru-RU" sz="5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7092280" y="6309320"/>
            <a:ext cx="1656184" cy="419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 err="1" smtClean="0">
                <a:solidFill>
                  <a:schemeClr val="tx2">
                    <a:lumMod val="75000"/>
                  </a:schemeClr>
                </a:solidFill>
              </a:rPr>
              <a:t>Kuanysh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tx2">
                    <a:lumMod val="75000"/>
                  </a:schemeClr>
                </a:solidFill>
              </a:rPr>
              <a:t>Nazarov</a:t>
            </a:r>
            <a:endParaRPr lang="en-US" sz="13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US" sz="1300" i="1" dirty="0" smtClean="0">
                <a:solidFill>
                  <a:schemeClr val="tx2">
                    <a:lumMod val="75000"/>
                  </a:schemeClr>
                </a:solidFill>
              </a:rPr>
              <a:t>knazarov@jinr.ru </a:t>
            </a:r>
            <a:endParaRPr lang="ru-RU" sz="13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4" descr="C:\Users\Admin\Desktop\1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t="20704" r="8711" b="25273"/>
          <a:stretch/>
        </p:blipFill>
        <p:spPr bwMode="auto">
          <a:xfrm>
            <a:off x="7920372" y="49260"/>
            <a:ext cx="762000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588224" y="245840"/>
            <a:ext cx="15121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Institute </a:t>
            </a:r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</a:rPr>
              <a:t>of Nuclear Physics</a:t>
            </a:r>
            <a:endParaRPr lang="ru-RU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2066925"/>
            <a:ext cx="1633537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 t="3242" r="54794" b="4704"/>
          <a:stretch>
            <a:fillRect/>
          </a:stretch>
        </p:blipFill>
        <p:spPr bwMode="auto">
          <a:xfrm>
            <a:off x="4908550" y="2066925"/>
            <a:ext cx="2014538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3088" y="5657850"/>
            <a:ext cx="2770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Car spark plugs</a:t>
            </a:r>
            <a:endParaRPr lang="ru-RU" alt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99100" y="5753100"/>
            <a:ext cx="3014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Smart-phone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Samsung</a:t>
            </a:r>
            <a:endParaRPr lang="ru-RU" alt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2068513"/>
            <a:ext cx="1731962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041525"/>
            <a:ext cx="16113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52" y="1572667"/>
            <a:ext cx="4649787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7593013" y="2132013"/>
            <a:ext cx="1133475" cy="1181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296889" y="1556792"/>
            <a:ext cx="4651375" cy="46085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углом 23"/>
          <p:cNvSpPr/>
          <p:nvPr/>
        </p:nvSpPr>
        <p:spPr>
          <a:xfrm rot="10800000">
            <a:off x="7015163" y="3306763"/>
            <a:ext cx="1320800" cy="819150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02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67544" y="6309320"/>
            <a:ext cx="82809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467544" y="620688"/>
            <a:ext cx="82809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" name="Picture 2" descr="C:\Users\Admin\Desktop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4" b="21791"/>
          <a:stretch/>
        </p:blipFill>
        <p:spPr bwMode="auto">
          <a:xfrm>
            <a:off x="613969" y="44624"/>
            <a:ext cx="1581767" cy="5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8748464" y="6453336"/>
            <a:ext cx="36004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 smtClean="0">
                <a:solidFill>
                  <a:schemeClr val="tx1"/>
                </a:solidFill>
              </a:rPr>
              <a:t>12</a:t>
            </a:r>
            <a:endParaRPr lang="ru-RU" sz="1300" i="1" dirty="0" smtClean="0">
              <a:solidFill>
                <a:schemeClr val="tx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7544" y="6393942"/>
            <a:ext cx="4032448" cy="4194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51-st meeting of the PAC for Condensed Matter Physics</a:t>
            </a:r>
          </a:p>
          <a:p>
            <a:pPr algn="l"/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20 January 2019 </a:t>
            </a:r>
            <a:r>
              <a:rPr lang="en-US" sz="5200" dirty="0" err="1" smtClean="0">
                <a:solidFill>
                  <a:schemeClr val="tx2">
                    <a:lumMod val="75000"/>
                  </a:schemeClr>
                </a:solidFill>
              </a:rPr>
              <a:t>Dubna</a:t>
            </a:r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, Russia</a:t>
            </a:r>
            <a:endParaRPr lang="ru-RU" sz="5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7092280" y="6309320"/>
            <a:ext cx="1656184" cy="419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 err="1" smtClean="0">
                <a:solidFill>
                  <a:schemeClr val="tx2">
                    <a:lumMod val="75000"/>
                  </a:schemeClr>
                </a:solidFill>
              </a:rPr>
              <a:t>Kuanysh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tx2">
                    <a:lumMod val="75000"/>
                  </a:schemeClr>
                </a:solidFill>
              </a:rPr>
              <a:t>Nazarov</a:t>
            </a:r>
            <a:endParaRPr lang="en-US" sz="13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US" sz="1300" i="1" dirty="0" smtClean="0">
                <a:solidFill>
                  <a:schemeClr val="tx2">
                    <a:lumMod val="75000"/>
                  </a:schemeClr>
                </a:solidFill>
              </a:rPr>
              <a:t>knazarov@jinr.ru </a:t>
            </a:r>
            <a:endParaRPr lang="ru-RU" sz="13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4" descr="C:\Users\Admin\Desktop\1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t="20704" r="8711" b="25273"/>
          <a:stretch/>
        </p:blipFill>
        <p:spPr bwMode="auto">
          <a:xfrm>
            <a:off x="7920372" y="49260"/>
            <a:ext cx="762000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588224" y="245840"/>
            <a:ext cx="15121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Institute </a:t>
            </a:r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</a:rPr>
              <a:t>of Nuclear Physics</a:t>
            </a:r>
            <a:endParaRPr lang="ru-RU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27901" r="6825" b="37531"/>
          <a:stretch>
            <a:fillRect/>
          </a:stretch>
        </p:blipFill>
        <p:spPr bwMode="auto">
          <a:xfrm>
            <a:off x="497295" y="2260650"/>
            <a:ext cx="2476979" cy="1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"/>
          <a:stretch>
            <a:fillRect/>
          </a:stretch>
        </p:blipFill>
        <p:spPr bwMode="auto">
          <a:xfrm>
            <a:off x="3161592" y="2260650"/>
            <a:ext cx="2706552" cy="1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3213" r="23364"/>
          <a:stretch/>
        </p:blipFill>
        <p:spPr bwMode="auto">
          <a:xfrm>
            <a:off x="6084168" y="2947640"/>
            <a:ext cx="2705100" cy="264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37" t="15883" r="17717" b="39727"/>
          <a:stretch/>
        </p:blipFill>
        <p:spPr bwMode="auto">
          <a:xfrm>
            <a:off x="6588224" y="1682760"/>
            <a:ext cx="1785156" cy="1098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67544" y="836712"/>
            <a:ext cx="77934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latin typeface="+mj-lt"/>
                <a:cs typeface="Times New Roman" panose="02020603050405020304" pitchFamily="18" charset="0"/>
              </a:rPr>
              <a:t>Test experiments. First tomography images</a:t>
            </a:r>
            <a:endParaRPr lang="ru-RU" sz="25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4383395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Real photo and neutron radiographic image, </a:t>
            </a:r>
          </a:p>
          <a:p>
            <a:r>
              <a:rPr lang="en-US" dirty="0" smtClean="0"/>
              <a:t>3D</a:t>
            </a:r>
            <a:r>
              <a:rPr lang="ru-RU" dirty="0" smtClean="0"/>
              <a:t> </a:t>
            </a:r>
            <a:r>
              <a:rPr lang="ru-RU" dirty="0" err="1" smtClean="0"/>
              <a:t>model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en-US" dirty="0" smtClean="0"/>
              <a:t> lower</a:t>
            </a:r>
            <a:r>
              <a:rPr lang="ru-RU" dirty="0" smtClean="0"/>
              <a:t> </a:t>
            </a:r>
            <a:r>
              <a:rPr lang="ru-RU" dirty="0" err="1"/>
              <a:t>jaw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a </a:t>
            </a:r>
            <a:r>
              <a:rPr lang="ru-RU" dirty="0" err="1"/>
              <a:t>fossil</a:t>
            </a:r>
            <a:r>
              <a:rPr lang="ru-RU" dirty="0"/>
              <a:t> </a:t>
            </a:r>
            <a:r>
              <a:rPr lang="en-US" dirty="0" err="1" smtClean="0"/>
              <a:t>hu</a:t>
            </a:r>
            <a:r>
              <a:rPr lang="ru-RU" dirty="0" err="1" smtClean="0"/>
              <a:t>man</a:t>
            </a:r>
            <a:r>
              <a:rPr lang="en-US" dirty="0" smtClean="0"/>
              <a:t> from Saka tribe.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5385410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Excavation site</a:t>
            </a:r>
            <a:r>
              <a:rPr lang="en-US" dirty="0"/>
              <a:t>: </a:t>
            </a:r>
            <a:r>
              <a:rPr lang="en-US" dirty="0" err="1"/>
              <a:t>Rakhat</a:t>
            </a:r>
            <a:r>
              <a:rPr lang="en-US" dirty="0"/>
              <a:t> village, Almaty region, Kazakhstan.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1412776"/>
            <a:ext cx="5824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History, Archeology and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Ethnology, 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Al-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Farabi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Kazakh National University, Almaty, Kazakhstan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7538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67544" y="6309320"/>
            <a:ext cx="82809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67544" y="620688"/>
            <a:ext cx="82809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2" descr="C:\Users\Admin\Desktop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4" b="21791"/>
          <a:stretch/>
        </p:blipFill>
        <p:spPr bwMode="auto">
          <a:xfrm>
            <a:off x="613969" y="44624"/>
            <a:ext cx="1581767" cy="5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IBWAP-2019\id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0" y="836712"/>
            <a:ext cx="8266484" cy="52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1330339">
            <a:off x="3953511" y="4603740"/>
            <a:ext cx="42890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Chiller" panose="04020404031007020602" pitchFamily="82" charset="0"/>
                <a:cs typeface="Times New Roman" panose="02020603050405020304" pitchFamily="18" charset="0"/>
              </a:rPr>
              <a:t>Any Questions? </a:t>
            </a:r>
            <a:endParaRPr lang="ru-RU" sz="54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8464" y="6453336"/>
            <a:ext cx="36004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 smtClean="0">
                <a:solidFill>
                  <a:schemeClr val="tx1"/>
                </a:solidFill>
              </a:rPr>
              <a:t>13</a:t>
            </a:r>
            <a:endParaRPr lang="ru-RU" sz="1300" i="1" dirty="0" smtClean="0">
              <a:solidFill>
                <a:schemeClr val="tx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7544" y="6393942"/>
            <a:ext cx="4032448" cy="4194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51-st meeting of the PAC for Condensed Matter Physics</a:t>
            </a:r>
          </a:p>
          <a:p>
            <a:pPr algn="l"/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20 January 2019 </a:t>
            </a:r>
            <a:r>
              <a:rPr lang="en-US" sz="5200" dirty="0" err="1" smtClean="0">
                <a:solidFill>
                  <a:schemeClr val="tx2">
                    <a:lumMod val="75000"/>
                  </a:schemeClr>
                </a:solidFill>
              </a:rPr>
              <a:t>Dubna</a:t>
            </a:r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, Russia</a:t>
            </a:r>
            <a:endParaRPr lang="ru-RU" sz="5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7092280" y="6309320"/>
            <a:ext cx="1656184" cy="419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 err="1" smtClean="0">
                <a:solidFill>
                  <a:schemeClr val="tx2">
                    <a:lumMod val="75000"/>
                  </a:schemeClr>
                </a:solidFill>
              </a:rPr>
              <a:t>Kuanysh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tx2">
                    <a:lumMod val="75000"/>
                  </a:schemeClr>
                </a:solidFill>
              </a:rPr>
              <a:t>Nazarov</a:t>
            </a:r>
            <a:endParaRPr lang="en-US" sz="13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US" sz="1300" i="1" dirty="0" smtClean="0">
                <a:solidFill>
                  <a:schemeClr val="tx2">
                    <a:lumMod val="75000"/>
                  </a:schemeClr>
                </a:solidFill>
              </a:rPr>
              <a:t>knazarov@jinr.ru </a:t>
            </a:r>
            <a:endParaRPr lang="ru-RU" sz="13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1319919">
            <a:off x="488559" y="1232035"/>
            <a:ext cx="62073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Chiller" panose="04020404031007020602" pitchFamily="82" charset="0"/>
                <a:cs typeface="Times New Roman" panose="02020603050405020304" pitchFamily="18" charset="0"/>
              </a:rPr>
              <a:t>Thank you for your attention!!! </a:t>
            </a:r>
            <a:endParaRPr lang="ru-RU" sz="44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4" name="Picture 4" descr="C:\Users\Admin\Desktop\1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t="20704" r="8711" b="25273"/>
          <a:stretch/>
        </p:blipFill>
        <p:spPr bwMode="auto">
          <a:xfrm>
            <a:off x="7920372" y="49260"/>
            <a:ext cx="762000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588224" y="245840"/>
            <a:ext cx="15121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Institute </a:t>
            </a:r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</a:rPr>
              <a:t>of Nuclear Physics</a:t>
            </a:r>
            <a:endParaRPr lang="ru-RU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67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>
            <a:off x="467544" y="6309320"/>
            <a:ext cx="82809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Подзаголовок 2"/>
          <p:cNvSpPr txBox="1">
            <a:spLocks/>
          </p:cNvSpPr>
          <p:nvPr/>
        </p:nvSpPr>
        <p:spPr>
          <a:xfrm>
            <a:off x="7092280" y="6309320"/>
            <a:ext cx="1656184" cy="419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 err="1" smtClean="0">
                <a:solidFill>
                  <a:schemeClr val="tx1"/>
                </a:solidFill>
              </a:rPr>
              <a:t>Kuanysh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Nazarov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r"/>
            <a:r>
              <a:rPr lang="en-US" sz="1300" i="1" dirty="0" smtClean="0">
                <a:solidFill>
                  <a:schemeClr val="tx1"/>
                </a:solidFill>
              </a:rPr>
              <a:t>knazarov@jinr.ru </a:t>
            </a:r>
            <a:endParaRPr lang="ru-RU" sz="1300" i="1" dirty="0" smtClean="0">
              <a:solidFill>
                <a:schemeClr val="tx1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67544" y="620688"/>
            <a:ext cx="82809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1" name="Picture 2" descr="C:\Users\Admin\Desktop\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4" b="21791"/>
          <a:stretch/>
        </p:blipFill>
        <p:spPr bwMode="auto">
          <a:xfrm>
            <a:off x="613969" y="44624"/>
            <a:ext cx="1581767" cy="5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64">
            <a:extLst>
              <a:ext uri="{FF2B5EF4-FFF2-40B4-BE49-F238E27FC236}">
                <a16:creationId xmlns:a16="http://schemas.microsoft.com/office/drawing/2014/main" xmlns="" id="{7B7C5A72-B477-41F0-BF26-9277A6BE7DEC}"/>
              </a:ext>
            </a:extLst>
          </p:cNvPr>
          <p:cNvSpPr/>
          <p:nvPr/>
        </p:nvSpPr>
        <p:spPr>
          <a:xfrm>
            <a:off x="467544" y="1033572"/>
            <a:ext cx="81369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latin typeface="+mj-lt"/>
                <a:cs typeface="Times New Roman" panose="02020603050405020304" pitchFamily="18" charset="0"/>
              </a:rPr>
              <a:t>Introduction: Neutron imaging </a:t>
            </a:r>
            <a:endParaRPr lang="en-US" sz="25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416" y="1628800"/>
            <a:ext cx="3144633" cy="192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1470" y="3573016"/>
            <a:ext cx="661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X-ray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59622" y="3574238"/>
            <a:ext cx="940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neutron</a:t>
            </a:r>
            <a:endParaRPr lang="ru-RU" dirty="0"/>
          </a:p>
        </p:txBody>
      </p:sp>
      <p:pic>
        <p:nvPicPr>
          <p:cNvPr id="13" name="Picture 21" descr="http://4.bp.blogspot.com/-E80nejA87-k/UXWmbxrX0hI/AAAAAAAAFL4/Ay1pJFUA93U/s320/silni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724891" cy="19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encrypted-tbn3.gstatic.com/images?q=tbn:ANd9GcTzW5AU2HpDgpVxtL1iUT33b8X1C7XF5A6kD1GCnApIuhjwrCEE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3394403" cy="157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67544" y="1628800"/>
            <a:ext cx="4392487" cy="24622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spc="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Nuclear interaction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spc="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Magnetic interaction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spc="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High penetration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spc="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Sensitive to low-Z materials </a:t>
            </a:r>
            <a:endParaRPr lang="ru-RU" sz="2200" b="1" spc="1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ru-RU" sz="2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8820472" y="6453336"/>
            <a:ext cx="28803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>
                <a:solidFill>
                  <a:schemeClr val="tx1"/>
                </a:solidFill>
              </a:rPr>
              <a:t>2</a:t>
            </a:r>
            <a:endParaRPr lang="ru-RU" sz="1300" i="1" dirty="0" smtClean="0">
              <a:solidFill>
                <a:schemeClr val="tx1"/>
              </a:solidFill>
            </a:endParaRPr>
          </a:p>
        </p:txBody>
      </p:sp>
      <p:pic>
        <p:nvPicPr>
          <p:cNvPr id="16" name="Picture 4" descr="C:\Users\Admin\Desktop\19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t="20704" r="8711" b="25273"/>
          <a:stretch/>
        </p:blipFill>
        <p:spPr bwMode="auto">
          <a:xfrm>
            <a:off x="7920372" y="49260"/>
            <a:ext cx="762000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467544" y="6393942"/>
            <a:ext cx="4032448" cy="4194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51-st meeting of the PAC for Condensed Matter Physics</a:t>
            </a:r>
          </a:p>
          <a:p>
            <a:pPr algn="l"/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20 January 2019 </a:t>
            </a:r>
            <a:r>
              <a:rPr lang="en-US" sz="5200" dirty="0" err="1" smtClean="0">
                <a:solidFill>
                  <a:schemeClr val="tx2">
                    <a:lumMod val="75000"/>
                  </a:schemeClr>
                </a:solidFill>
              </a:rPr>
              <a:t>Dubna</a:t>
            </a:r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, Russia</a:t>
            </a:r>
            <a:endParaRPr lang="ru-RU" sz="5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88224" y="245840"/>
            <a:ext cx="15121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Institute </a:t>
            </a:r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</a:rPr>
              <a:t>of Nuclear Physics</a:t>
            </a:r>
            <a:endParaRPr lang="ru-RU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7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Картинки по запросу логотип оия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8937" r="5034" b="13418"/>
          <a:stretch/>
        </p:blipFill>
        <p:spPr bwMode="auto">
          <a:xfrm>
            <a:off x="5895336" y="1700808"/>
            <a:ext cx="2637104" cy="18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293801"/>
              </p:ext>
            </p:extLst>
          </p:nvPr>
        </p:nvGraphicFramePr>
        <p:xfrm>
          <a:off x="899592" y="1916832"/>
          <a:ext cx="1656184" cy="1661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orelDRAW" r:id="rId4" imgW="2451100" imgH="2463800" progId="CorelDraw.Graphic.13">
                  <p:embed/>
                </p:oleObj>
              </mc:Choice>
              <mc:Fallback>
                <p:oleObj name="CorelDRAW" r:id="rId4" imgW="2451100" imgH="246380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916832"/>
                        <a:ext cx="1656184" cy="1661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36511" y="4017119"/>
            <a:ext cx="39604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 dirty="0">
                <a:latin typeface="+mj-lt"/>
              </a:rPr>
              <a:t>Institute of Nuclear Physics, </a:t>
            </a:r>
            <a:endParaRPr lang="en-US" sz="2000" b="1" dirty="0" smtClean="0"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 b="1" dirty="0" smtClean="0">
                <a:latin typeface="+mj-lt"/>
              </a:rPr>
              <a:t>Almaty</a:t>
            </a:r>
            <a:r>
              <a:rPr lang="en-US" sz="2000" b="1" dirty="0">
                <a:latin typeface="+mj-lt"/>
              </a:rPr>
              <a:t>, Kazakhstan</a:t>
            </a:r>
            <a:endParaRPr lang="en-US" altLang="ru-RU" sz="2000" b="1" dirty="0">
              <a:latin typeface="+mj-lt"/>
              <a:cs typeface="Arial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4511675" y="4017119"/>
            <a:ext cx="46688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 dirty="0">
                <a:latin typeface="+mj-lt"/>
              </a:rPr>
              <a:t>Joint Institute for Nuclear Research, </a:t>
            </a:r>
            <a:endParaRPr lang="en-US" sz="2000" b="1" dirty="0" smtClean="0"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 b="1" dirty="0" err="1" smtClean="0">
                <a:latin typeface="+mj-lt"/>
              </a:rPr>
              <a:t>Dubna</a:t>
            </a:r>
            <a:r>
              <a:rPr lang="en-US" sz="2000" b="1" dirty="0">
                <a:latin typeface="+mj-lt"/>
              </a:rPr>
              <a:t>, Russia</a:t>
            </a:r>
            <a:endParaRPr lang="en-US" altLang="ru-RU" sz="2000" b="1" dirty="0">
              <a:latin typeface="+mj-lt"/>
              <a:cs typeface="Arial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49" y="1484784"/>
            <a:ext cx="2328863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827583" y="4881934"/>
            <a:ext cx="75608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 dirty="0" smtClean="0">
                <a:latin typeface="+mj-lt"/>
              </a:rPr>
              <a:t>Protocol </a:t>
            </a:r>
            <a:r>
              <a:rPr lang="en-US" sz="1800" dirty="0">
                <a:latin typeface="+mj-lt"/>
              </a:rPr>
              <a:t>on joint cooperation between the </a:t>
            </a:r>
            <a:r>
              <a:rPr lang="en-US" sz="1800" dirty="0" smtClean="0">
                <a:latin typeface="+mj-lt"/>
              </a:rPr>
              <a:t>Joint </a:t>
            </a:r>
            <a:r>
              <a:rPr lang="en-US" sz="1800" dirty="0">
                <a:latin typeface="+mj-lt"/>
              </a:rPr>
              <a:t>Institute for Nuclear Research (</a:t>
            </a:r>
            <a:r>
              <a:rPr lang="en-US" sz="1800" dirty="0" err="1">
                <a:latin typeface="+mj-lt"/>
              </a:rPr>
              <a:t>Dubna</a:t>
            </a:r>
            <a:r>
              <a:rPr lang="en-US" sz="1800" dirty="0">
                <a:latin typeface="+mj-lt"/>
              </a:rPr>
              <a:t>) and the RSE Institute for Nuclear Physics (Almaty</a:t>
            </a:r>
            <a:r>
              <a:rPr lang="en-US" sz="1800" dirty="0" smtClean="0">
                <a:latin typeface="+mj-lt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+mj-lt"/>
                <a:cs typeface="Arial" charset="0"/>
              </a:rPr>
              <a:t> </a:t>
            </a:r>
            <a:r>
              <a:rPr lang="ru-RU" altLang="ru-RU" sz="1800" dirty="0">
                <a:latin typeface="+mj-lt"/>
                <a:cs typeface="Arial" charset="0"/>
              </a:rPr>
              <a:t>№ 4785-4-17/19 </a:t>
            </a:r>
            <a:r>
              <a:rPr lang="en-US" altLang="ru-RU" sz="1800" dirty="0" smtClean="0">
                <a:latin typeface="+mj-lt"/>
                <a:cs typeface="Arial" charset="0"/>
              </a:rPr>
              <a:t>from</a:t>
            </a:r>
            <a:r>
              <a:rPr lang="ru-RU" altLang="ru-RU" sz="1800" dirty="0" smtClean="0">
                <a:latin typeface="+mj-lt"/>
                <a:cs typeface="Arial" charset="0"/>
              </a:rPr>
              <a:t> </a:t>
            </a:r>
            <a:r>
              <a:rPr lang="ru-RU" altLang="ru-RU" sz="1800" dirty="0">
                <a:latin typeface="+mj-lt"/>
                <a:cs typeface="Arial" charset="0"/>
              </a:rPr>
              <a:t>11.12.2017 </a:t>
            </a:r>
            <a:r>
              <a:rPr lang="en-US" altLang="ru-RU" sz="1800" dirty="0" smtClean="0">
                <a:latin typeface="+mj-lt"/>
                <a:cs typeface="Arial" charset="0"/>
              </a:rPr>
              <a:t>y.</a:t>
            </a:r>
            <a:endParaRPr lang="ru-RU" altLang="ru-RU" sz="1800" dirty="0">
              <a:latin typeface="+mj-lt"/>
              <a:cs typeface="Arial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225675" y="5737225"/>
            <a:ext cx="4692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b="1" dirty="0" smtClean="0">
                <a:latin typeface="+mn-lt"/>
              </a:rPr>
              <a:t>Project </a:t>
            </a:r>
            <a:r>
              <a:rPr lang="en-US" sz="2000" b="1" dirty="0">
                <a:latin typeface="+mn-lt"/>
              </a:rPr>
              <a:t>period</a:t>
            </a:r>
            <a:r>
              <a:rPr lang="en-US" sz="2000" b="1" dirty="0" smtClean="0">
                <a:latin typeface="+mn-lt"/>
              </a:rPr>
              <a:t>:</a:t>
            </a:r>
            <a:r>
              <a:rPr lang="en-US" altLang="ru-RU" sz="2000" b="1" dirty="0" smtClean="0">
                <a:latin typeface="+mn-lt"/>
                <a:cs typeface="Arial" charset="0"/>
              </a:rPr>
              <a:t> </a:t>
            </a:r>
            <a:r>
              <a:rPr lang="en-US" altLang="ru-RU" sz="2000" b="1" dirty="0">
                <a:latin typeface="+mn-lt"/>
                <a:cs typeface="Adobe Devanagari" pitchFamily="18" charset="0"/>
              </a:rPr>
              <a:t>2017-2019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67544" y="6309320"/>
            <a:ext cx="82809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7544" y="620688"/>
            <a:ext cx="82809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Picture 2" descr="C:\Users\Admin\Desktop\maxresdefaul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4" b="21791"/>
          <a:stretch/>
        </p:blipFill>
        <p:spPr bwMode="auto">
          <a:xfrm>
            <a:off x="613969" y="44624"/>
            <a:ext cx="1581767" cy="5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8820472" y="6453336"/>
            <a:ext cx="28803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>
                <a:solidFill>
                  <a:schemeClr val="tx1"/>
                </a:solidFill>
              </a:rPr>
              <a:t>3</a:t>
            </a:r>
            <a:endParaRPr lang="ru-RU" sz="1300" i="1" dirty="0" smtClean="0">
              <a:solidFill>
                <a:schemeClr val="tx1"/>
              </a:solidFill>
            </a:endParaRPr>
          </a:p>
        </p:txBody>
      </p:sp>
      <p:pic>
        <p:nvPicPr>
          <p:cNvPr id="19" name="Picture 4" descr="C:\Users\Admin\Desktop\19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t="20704" r="8711" b="25273"/>
          <a:stretch/>
        </p:blipFill>
        <p:spPr bwMode="auto">
          <a:xfrm>
            <a:off x="7920372" y="49260"/>
            <a:ext cx="762000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64">
            <a:extLst>
              <a:ext uri="{FF2B5EF4-FFF2-40B4-BE49-F238E27FC236}">
                <a16:creationId xmlns:a16="http://schemas.microsoft.com/office/drawing/2014/main" xmlns="" id="{7B7C5A72-B477-41F0-BF26-9277A6BE7DEC}"/>
              </a:ext>
            </a:extLst>
          </p:cNvPr>
          <p:cNvSpPr/>
          <p:nvPr/>
        </p:nvSpPr>
        <p:spPr>
          <a:xfrm>
            <a:off x="467544" y="980728"/>
            <a:ext cx="81369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latin typeface="+mj-lt"/>
              </a:rPr>
              <a:t>Creation </a:t>
            </a:r>
            <a:r>
              <a:rPr lang="en-US" sz="2500" dirty="0">
                <a:latin typeface="+mj-lt"/>
              </a:rPr>
              <a:t>of a new </a:t>
            </a:r>
            <a:r>
              <a:rPr lang="en-US" sz="2500" dirty="0" smtClean="0">
                <a:latin typeface="+mj-lt"/>
              </a:rPr>
              <a:t>neutron </a:t>
            </a:r>
            <a:r>
              <a:rPr lang="en-US" sz="2500" dirty="0" smtClean="0">
                <a:latin typeface="+mj-lt"/>
                <a:cs typeface="Times New Roman" panose="02020603050405020304" pitchFamily="18" charset="0"/>
              </a:rPr>
              <a:t>imaging facility</a:t>
            </a:r>
            <a:endParaRPr lang="en-US" sz="25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467544" y="6393942"/>
            <a:ext cx="4032448" cy="4194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51-st meeting of the PAC for Condensed Matter Physics</a:t>
            </a:r>
          </a:p>
          <a:p>
            <a:pPr algn="l"/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20 January 2019 </a:t>
            </a:r>
            <a:r>
              <a:rPr lang="en-US" sz="5200" dirty="0" err="1" smtClean="0">
                <a:solidFill>
                  <a:schemeClr val="tx2">
                    <a:lumMod val="75000"/>
                  </a:schemeClr>
                </a:solidFill>
              </a:rPr>
              <a:t>Dubna</a:t>
            </a:r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, Russia</a:t>
            </a:r>
            <a:endParaRPr lang="ru-RU" sz="5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7092280" y="6309320"/>
            <a:ext cx="1656184" cy="419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 err="1" smtClean="0">
                <a:solidFill>
                  <a:schemeClr val="tx2">
                    <a:lumMod val="75000"/>
                  </a:schemeClr>
                </a:solidFill>
              </a:rPr>
              <a:t>Kuanysh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tx2">
                    <a:lumMod val="75000"/>
                  </a:schemeClr>
                </a:solidFill>
              </a:rPr>
              <a:t>Nazarov</a:t>
            </a:r>
            <a:endParaRPr lang="en-US" sz="13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US" sz="1300" i="1" dirty="0" smtClean="0">
                <a:solidFill>
                  <a:schemeClr val="tx2">
                    <a:lumMod val="75000"/>
                  </a:schemeClr>
                </a:solidFill>
              </a:rPr>
              <a:t>knazarov@jinr.ru </a:t>
            </a:r>
            <a:endParaRPr lang="ru-RU" sz="13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88224" y="245840"/>
            <a:ext cx="15121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Institute </a:t>
            </a:r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</a:rPr>
              <a:t>of Nuclear Physics</a:t>
            </a:r>
            <a:endParaRPr lang="ru-RU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25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4">
            <a:extLst>
              <a:ext uri="{FF2B5EF4-FFF2-40B4-BE49-F238E27FC236}">
                <a16:creationId xmlns:a16="http://schemas.microsoft.com/office/drawing/2014/main" xmlns="" id="{7B7C5A72-B477-41F0-BF26-9277A6BE7DEC}"/>
              </a:ext>
            </a:extLst>
          </p:cNvPr>
          <p:cNvSpPr/>
          <p:nvPr/>
        </p:nvSpPr>
        <p:spPr>
          <a:xfrm>
            <a:off x="467544" y="1033572"/>
            <a:ext cx="81369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latin typeface="+mj-lt"/>
                <a:cs typeface="Times New Roman" panose="02020603050405020304" pitchFamily="18" charset="0"/>
              </a:rPr>
              <a:t>Neutron source: Steady-state reactor WWR-K  </a:t>
            </a:r>
            <a:endParaRPr lang="en-US" sz="25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\Desktop\WWR-K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/>
          <a:stretch/>
        </p:blipFill>
        <p:spPr bwMode="auto">
          <a:xfrm>
            <a:off x="179512" y="1853602"/>
            <a:ext cx="5792640" cy="29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67544" y="6309320"/>
            <a:ext cx="82809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544" y="620688"/>
            <a:ext cx="82809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Picture 2" descr="C:\Users\Admin\Desktop\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4" b="21791"/>
          <a:stretch/>
        </p:blipFill>
        <p:spPr bwMode="auto">
          <a:xfrm>
            <a:off x="613969" y="44624"/>
            <a:ext cx="1581767" cy="5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422108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24028" y="445835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83968" y="461527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779912" y="443711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347864" y="414908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380724" y="1844824"/>
            <a:ext cx="343974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en-US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A reactor operating </a:t>
            </a:r>
          </a:p>
          <a:p>
            <a:pPr algn="r"/>
            <a:r>
              <a:rPr lang="en-US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200 days/year</a:t>
            </a:r>
            <a:endParaRPr lang="en-US" sz="2000" b="1" u="sng" spc="1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80724" y="3419708"/>
            <a:ext cx="3439748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en-US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Thermal power: 6 MW</a:t>
            </a:r>
            <a:endParaRPr lang="en-US" sz="2000" b="1" u="sng" spc="1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80724" y="2699628"/>
            <a:ext cx="3439748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en-US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10 cycles with 20 days</a:t>
            </a:r>
            <a:endParaRPr lang="en-US" sz="2000" b="1" u="sng" spc="1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5229200"/>
            <a:ext cx="4608512" cy="410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" lvl="0" algn="ctr" defTabSz="2233613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Flux: </a:t>
            </a:r>
            <a:r>
              <a:rPr lang="en-US" altLang="ru-RU" b="1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2,2</a:t>
            </a:r>
            <a:r>
              <a:rPr lang="ru-RU" altLang="ru-RU" b="1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×10</a:t>
            </a:r>
            <a:r>
              <a:rPr lang="ru-RU" altLang="ru-RU" b="1" spc="150" baseline="3000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14</a:t>
            </a:r>
            <a:r>
              <a:rPr lang="ru-RU" altLang="ru-RU" b="1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 </a:t>
            </a:r>
            <a:r>
              <a:rPr lang="en-US" altLang="ru-RU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thermal </a:t>
            </a:r>
            <a:r>
              <a:rPr lang="ru-RU" altLang="ru-RU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n</a:t>
            </a:r>
            <a:r>
              <a:rPr lang="en-US" altLang="ru-RU" b="1" spc="1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eutrons</a:t>
            </a:r>
            <a:r>
              <a:rPr lang="ru-RU" altLang="ru-RU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/cm</a:t>
            </a:r>
            <a:r>
              <a:rPr lang="ru-RU" altLang="ru-RU" b="1" spc="150" baseline="3000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2</a:t>
            </a:r>
            <a:r>
              <a:rPr lang="ru-RU" altLang="ru-RU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·s</a:t>
            </a:r>
            <a:endParaRPr lang="ru-RU" altLang="ru-RU" b="1" spc="1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8064" y="4211796"/>
            <a:ext cx="3672408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r"/>
            <a:r>
              <a:rPr lang="en-US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Fuel: </a:t>
            </a:r>
            <a:r>
              <a:rPr lang="ru-RU" altLang="ru-RU" b="1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U</a:t>
            </a:r>
            <a:r>
              <a:rPr lang="en-US" altLang="ru-RU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O</a:t>
            </a:r>
            <a:r>
              <a:rPr lang="en-US" altLang="ru-RU" b="1" spc="150" baseline="-2500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2</a:t>
            </a:r>
            <a:r>
              <a:rPr lang="en-US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+Al</a:t>
            </a:r>
            <a:endParaRPr lang="en-US" sz="2000" b="1" u="sng" spc="1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64088" y="5014917"/>
            <a:ext cx="345638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en-US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Heat carrier and moderator: </a:t>
            </a:r>
          </a:p>
          <a:p>
            <a:pPr algn="r"/>
            <a:r>
              <a:rPr lang="en-US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light water</a:t>
            </a:r>
            <a:endParaRPr lang="en-US" sz="2000" b="1" u="sng" spc="1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5856" y="2617167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419872" y="234888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148064" y="227687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364088" y="2617167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</a:t>
            </a:r>
            <a:endParaRPr lang="ru-RU" sz="1400" dirty="0"/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8820472" y="6453336"/>
            <a:ext cx="28803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>
                <a:solidFill>
                  <a:schemeClr val="tx1"/>
                </a:solidFill>
              </a:rPr>
              <a:t>4</a:t>
            </a:r>
            <a:endParaRPr lang="ru-RU" sz="1300" i="1" dirty="0" smtClean="0">
              <a:solidFill>
                <a:schemeClr val="tx1"/>
              </a:solidFill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67544" y="6393942"/>
            <a:ext cx="4032448" cy="4194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51-st meeting of the PAC for Condensed Matter Physics</a:t>
            </a:r>
          </a:p>
          <a:p>
            <a:pPr algn="l"/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20 January 2019 </a:t>
            </a:r>
            <a:r>
              <a:rPr lang="en-US" sz="5200" dirty="0" err="1" smtClean="0">
                <a:solidFill>
                  <a:schemeClr val="tx2">
                    <a:lumMod val="75000"/>
                  </a:schemeClr>
                </a:solidFill>
              </a:rPr>
              <a:t>Dubna</a:t>
            </a:r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, Russia</a:t>
            </a:r>
            <a:endParaRPr lang="ru-RU" sz="5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7092280" y="6309320"/>
            <a:ext cx="1656184" cy="419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 err="1" smtClean="0">
                <a:solidFill>
                  <a:schemeClr val="tx2">
                    <a:lumMod val="75000"/>
                  </a:schemeClr>
                </a:solidFill>
              </a:rPr>
              <a:t>Kuanysh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tx2">
                    <a:lumMod val="75000"/>
                  </a:schemeClr>
                </a:solidFill>
              </a:rPr>
              <a:t>Nazarov</a:t>
            </a:r>
            <a:endParaRPr lang="en-US" sz="13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US" sz="1300" i="1" dirty="0" smtClean="0">
                <a:solidFill>
                  <a:schemeClr val="tx2">
                    <a:lumMod val="75000"/>
                  </a:schemeClr>
                </a:solidFill>
              </a:rPr>
              <a:t>knazarov@jinr.ru </a:t>
            </a:r>
            <a:endParaRPr lang="ru-RU" sz="13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2" name="Picture 4" descr="C:\Users\Admin\Desktop\1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t="20704" r="8711" b="25273"/>
          <a:stretch/>
        </p:blipFill>
        <p:spPr bwMode="auto">
          <a:xfrm>
            <a:off x="7920372" y="49260"/>
            <a:ext cx="762000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588224" y="245840"/>
            <a:ext cx="15121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Institute </a:t>
            </a:r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</a:rPr>
              <a:t>of Nuclear Physics</a:t>
            </a:r>
            <a:endParaRPr lang="ru-RU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45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122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320480" cy="34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130" y="911042"/>
            <a:ext cx="78401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</a:rPr>
              <a:t>Conversion of active core WWR-K reactor</a:t>
            </a:r>
          </a:p>
          <a:p>
            <a:r>
              <a:rPr lang="en-US" sz="2400" dirty="0" smtClean="0">
                <a:latin typeface="+mj-lt"/>
              </a:rPr>
              <a:t>from HEU fuel to LEU </a:t>
            </a:r>
            <a:r>
              <a:rPr lang="en-US" sz="2400" dirty="0">
                <a:latin typeface="+mj-lt"/>
              </a:rPr>
              <a:t>fuel 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7544" y="6309320"/>
            <a:ext cx="82809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544" y="620688"/>
            <a:ext cx="82809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Picture 2" descr="C:\Users\Admin\Desktop\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4" b="21791"/>
          <a:stretch/>
        </p:blipFill>
        <p:spPr bwMode="auto">
          <a:xfrm>
            <a:off x="613969" y="44624"/>
            <a:ext cx="1581767" cy="5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IBWAP-2019\5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389018"/>
            <a:ext cx="1584176" cy="285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IBWAP-2019\4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89018"/>
            <a:ext cx="1584176" cy="285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6708774" y="3630994"/>
            <a:ext cx="5040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5004048" y="1844824"/>
            <a:ext cx="1656184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/>
                </a:solidFill>
              </a:rPr>
              <a:t>WWR-C type</a:t>
            </a:r>
          </a:p>
          <a:p>
            <a:r>
              <a:rPr lang="en-US" sz="1400" i="1" dirty="0" smtClean="0">
                <a:solidFill>
                  <a:schemeClr val="tx1"/>
                </a:solidFill>
              </a:rPr>
              <a:t>36% </a:t>
            </a:r>
            <a:endParaRPr lang="ru-RU" sz="1400" i="1" dirty="0" smtClean="0">
              <a:solidFill>
                <a:schemeClr val="tx1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7236296" y="1844824"/>
            <a:ext cx="1656184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/>
                </a:solidFill>
              </a:rPr>
              <a:t>WWR-KN type</a:t>
            </a:r>
          </a:p>
          <a:p>
            <a:r>
              <a:rPr lang="en-US" sz="1400" i="1" dirty="0" smtClean="0">
                <a:solidFill>
                  <a:schemeClr val="tx1"/>
                </a:solidFill>
              </a:rPr>
              <a:t>19,7 % </a:t>
            </a:r>
            <a:endParaRPr lang="ru-RU" sz="1400" i="1" dirty="0" smtClean="0">
              <a:solidFill>
                <a:schemeClr val="tx1"/>
              </a:solidFill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5004048" y="5301208"/>
            <a:ext cx="1656184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/>
                </a:solidFill>
              </a:rPr>
              <a:t>1972-2015 years</a:t>
            </a:r>
            <a:r>
              <a:rPr lang="en-US" sz="1400" i="1" dirty="0" smtClean="0">
                <a:solidFill>
                  <a:schemeClr val="tx1"/>
                </a:solidFill>
              </a:rPr>
              <a:t> </a:t>
            </a:r>
            <a:endParaRPr lang="ru-RU" sz="1400" i="1" dirty="0" smtClean="0">
              <a:solidFill>
                <a:schemeClr val="tx1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7308304" y="5301208"/>
            <a:ext cx="1656184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/>
                </a:solidFill>
              </a:rPr>
              <a:t>2015 - present</a:t>
            </a:r>
            <a:r>
              <a:rPr lang="en-US" sz="1400" i="1" dirty="0" smtClean="0">
                <a:solidFill>
                  <a:schemeClr val="tx1"/>
                </a:solidFill>
              </a:rPr>
              <a:t> </a:t>
            </a:r>
            <a:endParaRPr lang="ru-RU" sz="1400" i="1" dirty="0" smtClean="0">
              <a:solidFill>
                <a:schemeClr val="tx1"/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8820472" y="6453336"/>
            <a:ext cx="28803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>
                <a:solidFill>
                  <a:schemeClr val="tx1"/>
                </a:solidFill>
              </a:rPr>
              <a:t>5</a:t>
            </a:r>
            <a:endParaRPr lang="ru-RU" sz="1300" i="1" dirty="0" smtClean="0">
              <a:solidFill>
                <a:schemeClr val="tx1"/>
              </a:solidFill>
            </a:endParaRPr>
          </a:p>
        </p:txBody>
      </p:sp>
      <p:pic>
        <p:nvPicPr>
          <p:cNvPr id="20" name="Picture 4" descr="C:\Users\Admin\Desktop\19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t="20704" r="8711" b="25273"/>
          <a:stretch/>
        </p:blipFill>
        <p:spPr bwMode="auto">
          <a:xfrm>
            <a:off x="7920372" y="49260"/>
            <a:ext cx="762000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588224" y="245840"/>
            <a:ext cx="15121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Institute </a:t>
            </a:r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</a:rPr>
              <a:t>of Nuclear Physics</a:t>
            </a:r>
            <a:endParaRPr lang="ru-RU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467544" y="6393942"/>
            <a:ext cx="4032448" cy="4194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51-st meeting of the PAC for Condensed Matter Physics</a:t>
            </a:r>
          </a:p>
          <a:p>
            <a:pPr algn="l"/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20 January 2019 </a:t>
            </a:r>
            <a:r>
              <a:rPr lang="en-US" sz="5200" dirty="0" err="1" smtClean="0">
                <a:solidFill>
                  <a:schemeClr val="tx2">
                    <a:lumMod val="75000"/>
                  </a:schemeClr>
                </a:solidFill>
              </a:rPr>
              <a:t>Dubna</a:t>
            </a:r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, Russia</a:t>
            </a:r>
            <a:endParaRPr lang="ru-RU" sz="5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7092280" y="6309320"/>
            <a:ext cx="1656184" cy="419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 err="1" smtClean="0">
                <a:solidFill>
                  <a:schemeClr val="tx2">
                    <a:lumMod val="75000"/>
                  </a:schemeClr>
                </a:solidFill>
              </a:rPr>
              <a:t>Kuanysh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tx2">
                    <a:lumMod val="75000"/>
                  </a:schemeClr>
                </a:solidFill>
              </a:rPr>
              <a:t>Nazarov</a:t>
            </a:r>
            <a:endParaRPr lang="en-US" sz="13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US" sz="1300" i="1" dirty="0" smtClean="0">
                <a:solidFill>
                  <a:schemeClr val="tx2">
                    <a:lumMod val="75000"/>
                  </a:schemeClr>
                </a:solidFill>
              </a:rPr>
              <a:t>knazarov@jinr.ru </a:t>
            </a:r>
            <a:endParaRPr lang="ru-RU" sz="13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72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67544" y="836712"/>
            <a:ext cx="77934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latin typeface="+mj-lt"/>
                <a:cs typeface="Times New Roman" panose="02020603050405020304" pitchFamily="18" charset="0"/>
              </a:rPr>
              <a:t>Concept of neutron imaging facility</a:t>
            </a:r>
            <a:endParaRPr lang="ru-RU" sz="25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67544" y="6309320"/>
            <a:ext cx="82809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67544" y="620688"/>
            <a:ext cx="82809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2" name="Picture 2" descr="C:\Users\Admin\Desktop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4" b="21791"/>
          <a:stretch/>
        </p:blipFill>
        <p:spPr bwMode="auto">
          <a:xfrm>
            <a:off x="613969" y="44624"/>
            <a:ext cx="1581767" cy="5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Almaty VVR-K\Фото канала ядролык для министерства казахстана\схема\РЎРЅРёРјРѕРє СЌРєСЂР°РЅР° 2018-03-13 РІ 6.16.0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r="8766" b="3302"/>
          <a:stretch/>
        </p:blipFill>
        <p:spPr bwMode="auto">
          <a:xfrm>
            <a:off x="1619672" y="1484784"/>
            <a:ext cx="590641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8820472" y="6453336"/>
            <a:ext cx="28803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i="1" dirty="0" smtClean="0">
                <a:solidFill>
                  <a:schemeClr val="tx1"/>
                </a:solidFill>
              </a:rPr>
              <a:t>6</a:t>
            </a:r>
            <a:endParaRPr lang="ru-RU" sz="1300" i="1" dirty="0" smtClean="0">
              <a:solidFill>
                <a:schemeClr val="tx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7544" y="6393942"/>
            <a:ext cx="4032448" cy="4194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51-st meeting of the PAC for Condensed Matter Physics</a:t>
            </a:r>
          </a:p>
          <a:p>
            <a:pPr algn="l"/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20 January 2019 </a:t>
            </a:r>
            <a:r>
              <a:rPr lang="en-US" sz="5200" dirty="0" err="1" smtClean="0">
                <a:solidFill>
                  <a:schemeClr val="tx2">
                    <a:lumMod val="75000"/>
                  </a:schemeClr>
                </a:solidFill>
              </a:rPr>
              <a:t>Dubna</a:t>
            </a:r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, Russia</a:t>
            </a:r>
            <a:endParaRPr lang="ru-RU" sz="5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7092280" y="6309320"/>
            <a:ext cx="1656184" cy="419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 err="1" smtClean="0">
                <a:solidFill>
                  <a:schemeClr val="tx2">
                    <a:lumMod val="75000"/>
                  </a:schemeClr>
                </a:solidFill>
              </a:rPr>
              <a:t>Kuanysh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tx2">
                    <a:lumMod val="75000"/>
                  </a:schemeClr>
                </a:solidFill>
              </a:rPr>
              <a:t>Nazarov</a:t>
            </a:r>
            <a:endParaRPr lang="en-US" sz="13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US" sz="1300" i="1" dirty="0" smtClean="0">
                <a:solidFill>
                  <a:schemeClr val="tx2">
                    <a:lumMod val="75000"/>
                  </a:schemeClr>
                </a:solidFill>
              </a:rPr>
              <a:t>knazarov@jinr.ru </a:t>
            </a:r>
            <a:endParaRPr lang="ru-RU" sz="13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4" descr="C:\Users\Admin\Desktop\1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t="20704" r="8711" b="25273"/>
          <a:stretch/>
        </p:blipFill>
        <p:spPr bwMode="auto">
          <a:xfrm>
            <a:off x="7920372" y="49260"/>
            <a:ext cx="762000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588224" y="245840"/>
            <a:ext cx="15121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Institute </a:t>
            </a:r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</a:rPr>
              <a:t>of Nuclear Physics</a:t>
            </a:r>
            <a:endParaRPr lang="ru-RU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10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RAIN station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 t="2262" b="1"/>
          <a:stretch/>
        </p:blipFill>
        <p:spPr bwMode="auto">
          <a:xfrm>
            <a:off x="1559148" y="1779374"/>
            <a:ext cx="5533132" cy="26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67544" y="6309320"/>
            <a:ext cx="82809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67544" y="620688"/>
            <a:ext cx="82809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" name="Picture 2" descr="C:\Users\Admin\Desktop\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4" b="21791"/>
          <a:stretch/>
        </p:blipFill>
        <p:spPr bwMode="auto">
          <a:xfrm>
            <a:off x="613969" y="44624"/>
            <a:ext cx="1581767" cy="5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16016" y="1700809"/>
            <a:ext cx="56800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7 m</a:t>
            </a:r>
            <a:endParaRPr lang="ru-RU" sz="1500" dirty="0"/>
          </a:p>
        </p:txBody>
      </p:sp>
      <p:sp>
        <p:nvSpPr>
          <p:cNvPr id="23" name="TextBox 22"/>
          <p:cNvSpPr txBox="1"/>
          <p:nvPr/>
        </p:nvSpPr>
        <p:spPr>
          <a:xfrm>
            <a:off x="2995880" y="1700809"/>
            <a:ext cx="64001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3,5 m</a:t>
            </a:r>
            <a:endParaRPr lang="ru-RU" sz="15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3785543" y="1321605"/>
            <a:ext cx="0" cy="1800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156176" y="1969677"/>
            <a:ext cx="0" cy="1152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948264" y="1412777"/>
            <a:ext cx="0" cy="1728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779912" y="1556793"/>
            <a:ext cx="31683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32040" y="1223413"/>
            <a:ext cx="64001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 m</a:t>
            </a:r>
            <a:endParaRPr lang="ru-RU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2267744" y="448937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 cm diameter</a:t>
            </a:r>
            <a:endParaRPr lang="ru-RU" sz="1400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2151615" y="4572780"/>
            <a:ext cx="145220" cy="140966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144702" y="4556165"/>
            <a:ext cx="152133" cy="17080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807804" y="3356992"/>
            <a:ext cx="0" cy="11859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779912" y="3395175"/>
            <a:ext cx="5631" cy="15459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879813" y="4941168"/>
            <a:ext cx="19082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Neutron flux = 1*10^9</a:t>
            </a:r>
            <a:endParaRPr lang="ru-RU" sz="1300" dirty="0"/>
          </a:p>
        </p:txBody>
      </p:sp>
      <p:sp>
        <p:nvSpPr>
          <p:cNvPr id="40" name="TextBox 39"/>
          <p:cNvSpPr txBox="1"/>
          <p:nvPr/>
        </p:nvSpPr>
        <p:spPr>
          <a:xfrm>
            <a:off x="2483768" y="5445224"/>
            <a:ext cx="19082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Pinhole with diameter D</a:t>
            </a:r>
            <a:endParaRPr lang="ru-RU" sz="1300" dirty="0"/>
          </a:p>
        </p:txBody>
      </p:sp>
      <p:sp>
        <p:nvSpPr>
          <p:cNvPr id="41" name="Блок-схема: узел 40"/>
          <p:cNvSpPr/>
          <p:nvPr/>
        </p:nvSpPr>
        <p:spPr>
          <a:xfrm>
            <a:off x="4362889" y="5533847"/>
            <a:ext cx="145220" cy="140966"/>
          </a:xfrm>
          <a:prstGeom prst="flowChartConnector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355976" y="5517232"/>
            <a:ext cx="152133" cy="17080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08048" y="5256783"/>
            <a:ext cx="6400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 smtClean="0"/>
              <a:t>8 cm</a:t>
            </a:r>
          </a:p>
          <a:p>
            <a:pPr>
              <a:lnSpc>
                <a:spcPct val="150000"/>
              </a:lnSpc>
            </a:pPr>
            <a:r>
              <a:rPr lang="en-US" sz="1300" dirty="0" smtClean="0"/>
              <a:t>2 cm</a:t>
            </a:r>
            <a:endParaRPr lang="ru-RU" sz="1300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6012160" y="3390819"/>
            <a:ext cx="5631" cy="15459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72101" y="4936812"/>
            <a:ext cx="25202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Neutron beam size 20*20 cm^2</a:t>
            </a:r>
            <a:endParaRPr lang="ru-RU" sz="1300" dirty="0"/>
          </a:p>
        </p:txBody>
      </p:sp>
      <p:sp>
        <p:nvSpPr>
          <p:cNvPr id="46" name="TextBox 45"/>
          <p:cNvSpPr txBox="1"/>
          <p:nvPr/>
        </p:nvSpPr>
        <p:spPr>
          <a:xfrm>
            <a:off x="5436096" y="525678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/>
              <a:t>1,4*10^8 </a:t>
            </a:r>
            <a:r>
              <a:rPr lang="en-US" sz="1200" dirty="0"/>
              <a:t> </a:t>
            </a:r>
            <a:r>
              <a:rPr lang="en-US" sz="1050" dirty="0" smtClean="0"/>
              <a:t>n/(s*cm^2)  </a:t>
            </a:r>
            <a:r>
              <a:rPr lang="en-US" sz="1200" dirty="0" smtClean="0"/>
              <a:t>at L/D=86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1*10^7   </a:t>
            </a:r>
            <a:r>
              <a:rPr lang="en-US" sz="1050" dirty="0" smtClean="0"/>
              <a:t>n</a:t>
            </a:r>
            <a:r>
              <a:rPr lang="en-US" sz="1050" dirty="0"/>
              <a:t>/(</a:t>
            </a:r>
            <a:r>
              <a:rPr lang="en-US" sz="1050" dirty="0" smtClean="0"/>
              <a:t>s*cm^2)  </a:t>
            </a:r>
            <a:r>
              <a:rPr lang="en-US" sz="1200" dirty="0" smtClean="0"/>
              <a:t>at L/D=350</a:t>
            </a:r>
            <a:endParaRPr lang="ru-RU" sz="12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67544" y="836712"/>
            <a:ext cx="77934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latin typeface="+mj-lt"/>
                <a:cs typeface="Times New Roman" panose="02020603050405020304" pitchFamily="18" charset="0"/>
              </a:rPr>
              <a:t>Concept of neutron imaging facility</a:t>
            </a:r>
            <a:endParaRPr lang="ru-RU" sz="25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11959" y="2287905"/>
            <a:ext cx="151216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Flight tube 5,2m</a:t>
            </a:r>
            <a:endParaRPr lang="ru-RU" sz="13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4842029" y="2544712"/>
            <a:ext cx="3042" cy="524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Подзаголовок 2"/>
          <p:cNvSpPr txBox="1">
            <a:spLocks/>
          </p:cNvSpPr>
          <p:nvPr/>
        </p:nvSpPr>
        <p:spPr>
          <a:xfrm>
            <a:off x="8820472" y="6453336"/>
            <a:ext cx="28803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>
                <a:solidFill>
                  <a:schemeClr val="tx1"/>
                </a:solidFill>
              </a:rPr>
              <a:t>7</a:t>
            </a:r>
            <a:endParaRPr lang="ru-RU" sz="1300" i="1" dirty="0" smtClean="0">
              <a:solidFill>
                <a:schemeClr val="tx1"/>
              </a:solidFill>
            </a:endParaRP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467544" y="6393942"/>
            <a:ext cx="4032448" cy="4194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51-st meeting of the PAC for Condensed Matter Physics</a:t>
            </a:r>
          </a:p>
          <a:p>
            <a:pPr algn="l"/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20 January 2019 </a:t>
            </a:r>
            <a:r>
              <a:rPr lang="en-US" sz="5200" dirty="0" err="1" smtClean="0">
                <a:solidFill>
                  <a:schemeClr val="tx2">
                    <a:lumMod val="75000"/>
                  </a:schemeClr>
                </a:solidFill>
              </a:rPr>
              <a:t>Dubna</a:t>
            </a:r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, Russia</a:t>
            </a:r>
            <a:endParaRPr lang="ru-RU" sz="5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>
          <a:xfrm>
            <a:off x="7092280" y="6309320"/>
            <a:ext cx="1656184" cy="419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 err="1" smtClean="0">
                <a:solidFill>
                  <a:schemeClr val="tx2">
                    <a:lumMod val="75000"/>
                  </a:schemeClr>
                </a:solidFill>
              </a:rPr>
              <a:t>Kuanysh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tx2">
                    <a:lumMod val="75000"/>
                  </a:schemeClr>
                </a:solidFill>
              </a:rPr>
              <a:t>Nazarov</a:t>
            </a:r>
            <a:endParaRPr lang="en-US" sz="13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US" sz="1300" i="1" dirty="0" smtClean="0">
                <a:solidFill>
                  <a:schemeClr val="tx2">
                    <a:lumMod val="75000"/>
                  </a:schemeClr>
                </a:solidFill>
              </a:rPr>
              <a:t>knazarov@jinr.ru </a:t>
            </a:r>
            <a:endParaRPr lang="ru-RU" sz="13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7" name="Picture 4" descr="C:\Users\Admin\Desktop\1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t="20704" r="8711" b="25273"/>
          <a:stretch/>
        </p:blipFill>
        <p:spPr bwMode="auto">
          <a:xfrm>
            <a:off x="7920372" y="49260"/>
            <a:ext cx="762000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6588224" y="245840"/>
            <a:ext cx="15121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Institute </a:t>
            </a:r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</a:rPr>
              <a:t>of Nuclear Physics</a:t>
            </a:r>
            <a:endParaRPr lang="ru-RU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46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5431353"/>
                  </p:ext>
                </p:extLst>
              </p:nvPr>
            </p:nvGraphicFramePr>
            <p:xfrm>
              <a:off x="467544" y="1844824"/>
              <a:ext cx="4176464" cy="375361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24136"/>
                    <a:gridCol w="2952328"/>
                  </a:tblGrid>
                  <a:tr h="311233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200" b="0" i="1" dirty="0" smtClean="0">
                              <a:latin typeface="Bookman Old Style" panose="02050604050505020204" pitchFamily="18" charset="0"/>
                            </a:rPr>
                            <a:t>Parameters of  neutron</a:t>
                          </a:r>
                          <a:r>
                            <a:rPr lang="en-US" sz="1200" b="0" i="1" baseline="0" dirty="0" smtClean="0">
                              <a:latin typeface="Bookman Old Style" panose="02050604050505020204" pitchFamily="18" charset="0"/>
                            </a:rPr>
                            <a:t> imaging station</a:t>
                          </a:r>
                          <a:endParaRPr lang="ru-RU" sz="1200" b="0" i="1" dirty="0"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400" dirty="0"/>
                        </a:p>
                      </a:txBody>
                      <a:tcPr/>
                    </a:tc>
                  </a:tr>
                  <a:tr h="3196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i="1" dirty="0" smtClean="0"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L/D ratio</a:t>
                          </a:r>
                          <a:endParaRPr lang="ru-RU" sz="1200" b="0" i="1" dirty="0">
                            <a:solidFill>
                              <a:schemeClr val="tx1"/>
                            </a:solidFill>
                            <a:effectLst/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i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100 </a:t>
                          </a:r>
                          <a:r>
                            <a:rPr lang="ru-RU" sz="1200" b="0" i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-</a:t>
                          </a:r>
                          <a:r>
                            <a:rPr lang="en-US" sz="1200" b="0" i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2000</a:t>
                          </a:r>
                          <a:r>
                            <a:rPr lang="ru-RU" sz="1200" b="0" i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 </a:t>
                          </a:r>
                          <a:endParaRPr lang="ru-RU" sz="1200" b="0" i="1" dirty="0">
                            <a:solidFill>
                              <a:schemeClr val="tx1"/>
                            </a:solidFill>
                            <a:effectLst/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</a:tr>
                  <a:tr h="33311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Field-of-view</a:t>
                          </a:r>
                          <a:endParaRPr lang="ru-RU" sz="1200" b="0" i="1" dirty="0">
                            <a:solidFill>
                              <a:schemeClr val="tx1"/>
                            </a:solidFill>
                            <a:effectLst/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From 5*5 </a:t>
                          </a:r>
                          <a:r>
                            <a:rPr kumimoji="0" lang="en-US" sz="12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cm</a:t>
                          </a:r>
                          <a:r>
                            <a:rPr kumimoji="0" lang="en-US" sz="1200" b="0" i="1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 20*20 cm</a:t>
                          </a:r>
                          <a:r>
                            <a:rPr lang="en-US" sz="1200" b="0" i="1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200" b="0" i="1" dirty="0">
                            <a:solidFill>
                              <a:schemeClr val="tx1"/>
                            </a:solidFill>
                            <a:effectLst/>
                            <a:latin typeface="Bookman Old Style" panose="02050604050505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7780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Converter: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Scintillation screen</a:t>
                          </a:r>
                          <a:endParaRPr lang="ru-RU" sz="1200" b="0" i="1" dirty="0">
                            <a:solidFill>
                              <a:schemeClr val="tx1"/>
                            </a:solidFill>
                            <a:effectLst/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i="1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LiF/</a:t>
                          </a:r>
                          <a:r>
                            <a:rPr lang="en-US" sz="1200" b="0" i="1" dirty="0" err="1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ZnS</a:t>
                          </a: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:( </a:t>
                          </a:r>
                          <a:r>
                            <a:rPr lang="en-US" sz="1200" b="0" i="1" dirty="0" err="1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Ag,</a:t>
                          </a:r>
                          <a:r>
                            <a:rPr lang="en-US" sz="1200" b="0" i="1" baseline="0" dirty="0" err="1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Cu</a:t>
                          </a:r>
                          <a:r>
                            <a:rPr lang="en-US" sz="1200" b="0" i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 –</a:t>
                          </a:r>
                          <a:r>
                            <a:rPr kumimoji="0" lang="en-US" sz="12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thickness </a:t>
                          </a: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0.1 mm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1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kumimoji="0" lang="en-US" sz="12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LiF/</a:t>
                          </a:r>
                          <a:r>
                            <a:rPr kumimoji="0" lang="en-US" sz="1200" b="0" i="1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ZnCdS:Ag</a:t>
                          </a:r>
                          <a:r>
                            <a:rPr kumimoji="0" lang="en-US" sz="12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– thicknes</a:t>
                          </a:r>
                          <a:r>
                            <a:rPr kumimoji="0" lang="en-US" sz="1200" b="0" i="1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 0,05 mm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1" kern="1200" baseline="0" dirty="0" err="1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Gadox</a:t>
                          </a:r>
                          <a:r>
                            <a:rPr kumimoji="0" lang="en-US" sz="1200" b="0" i="1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–thickness 0,02 mm</a:t>
                          </a:r>
                          <a:endParaRPr lang="ru-RU" sz="1200" b="0" i="1" dirty="0">
                            <a:solidFill>
                              <a:schemeClr val="tx1"/>
                            </a:solidFill>
                            <a:effectLst/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</a:tr>
                  <a:tr h="7780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CCD camera </a:t>
                          </a:r>
                          <a:endParaRPr lang="ru-RU" sz="1200" b="0" i="1" dirty="0">
                            <a:solidFill>
                              <a:schemeClr val="tx1"/>
                            </a:solidFill>
                            <a:effectLst/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0" i="1" kern="1200" dirty="0" smtClean="0">
                              <a:effectLst/>
                              <a:latin typeface="Bookman Old Style" panose="02050604050505020204" pitchFamily="18" charset="0"/>
                            </a:rPr>
                            <a:t>HAMAMATSU</a:t>
                          </a:r>
                          <a:r>
                            <a:rPr lang="en-US" sz="1200" b="0" i="1" kern="1200" baseline="0" dirty="0" smtClean="0">
                              <a:effectLst/>
                              <a:latin typeface="Bookman Old Style" panose="02050604050505020204" pitchFamily="18" charset="0"/>
                            </a:rPr>
                            <a:t>-</a:t>
                          </a:r>
                          <a:r>
                            <a:rPr lang="ru-RU" sz="1200" b="0" i="1" kern="1200" dirty="0" smtClean="0">
                              <a:effectLst/>
                              <a:latin typeface="Bookman Old Style" panose="02050604050505020204" pitchFamily="18" charset="0"/>
                            </a:rPr>
                            <a:t>S12101</a:t>
                          </a:r>
                          <a:endParaRPr lang="en-US" sz="1200" b="0" i="1" kern="1200" dirty="0" smtClean="0">
                            <a:effectLst/>
                            <a:latin typeface="Bookman Old Style" panose="0205060405050502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0" i="1" kern="1200" dirty="0" smtClean="0">
                              <a:effectLst/>
                              <a:latin typeface="Bookman Old Style" panose="02050604050505020204" pitchFamily="18" charset="0"/>
                            </a:rPr>
                            <a:t>2048х2048 </a:t>
                          </a:r>
                          <a:r>
                            <a:rPr lang="es-ES" sz="1200" b="0" i="1" dirty="0" smtClean="0">
                              <a:effectLst/>
                              <a:latin typeface="Bookman Old Style" panose="02050604050505020204" pitchFamily="18" charset="0"/>
                            </a:rPr>
                            <a:t>pixels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200" b="0" i="1" dirty="0" smtClean="0">
                              <a:effectLst/>
                              <a:latin typeface="Bookman Old Style" panose="02050604050505020204" pitchFamily="18" charset="0"/>
                            </a:rPr>
                            <a:t>12x12 </a:t>
                          </a:r>
                          <a:r>
                            <a:rPr lang="ru-RU" sz="1200" b="0" i="1" dirty="0" smtClean="0">
                              <a:effectLst/>
                              <a:latin typeface="Bookman Old Style" panose="02050604050505020204" pitchFamily="18" charset="0"/>
                            </a:rPr>
                            <a:t>мкм</a:t>
                          </a:r>
                          <a:r>
                            <a:rPr lang="en-US" sz="1200" b="0" i="1" dirty="0" smtClean="0">
                              <a:effectLst/>
                              <a:latin typeface="Bookman Old Style" panose="02050604050505020204" pitchFamily="18" charset="0"/>
                            </a:rPr>
                            <a:t>,</a:t>
                          </a:r>
                          <a:r>
                            <a:rPr lang="en-US" sz="1200" b="0" i="1" baseline="0" dirty="0" smtClean="0">
                              <a:effectLst/>
                              <a:latin typeface="Bookman Old Style" panose="02050604050505020204" pitchFamily="18" charset="0"/>
                            </a:rPr>
                            <a:t> </a:t>
                          </a:r>
                          <a:r>
                            <a:rPr lang="es-ES" sz="1200" b="0" i="1" dirty="0" smtClean="0">
                              <a:effectLst/>
                              <a:latin typeface="Bookman Old Style" panose="02050604050505020204" pitchFamily="18" charset="0"/>
                            </a:rPr>
                            <a:t>24x24 </a:t>
                          </a:r>
                          <a:r>
                            <a:rPr lang="ru-RU" sz="1200" b="0" i="1" dirty="0" smtClean="0">
                              <a:effectLst/>
                              <a:latin typeface="Bookman Old Style" panose="02050604050505020204" pitchFamily="18" charset="0"/>
                            </a:rPr>
                            <a:t>мм</a:t>
                          </a:r>
                          <a:endParaRPr lang="es-ES" sz="1200" b="0" i="1" dirty="0" smtClean="0">
                            <a:effectLst/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</a:tr>
                  <a:tr h="3196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Lens system</a:t>
                          </a:r>
                          <a:endParaRPr lang="ru-RU" sz="1200" b="0" i="1" dirty="0">
                            <a:solidFill>
                              <a:schemeClr val="tx1"/>
                            </a:solidFill>
                            <a:effectLst/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70-300</a:t>
                          </a:r>
                          <a:r>
                            <a:rPr lang="en-US" sz="1200" b="0" i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 mm with </a:t>
                          </a:r>
                          <a:r>
                            <a:rPr lang="en-US" sz="1200" i="1" dirty="0" smtClean="0">
                              <a:latin typeface="Bookman Old Style" panose="02050604050505020204" pitchFamily="18" charset="0"/>
                            </a:rPr>
                            <a:t>variable focal length</a:t>
                          </a:r>
                          <a:endParaRPr lang="ru-RU" sz="1200" b="0" i="1" dirty="0">
                            <a:solidFill>
                              <a:schemeClr val="tx1"/>
                            </a:solidFill>
                            <a:effectLst/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</a:tr>
                  <a:tr h="3692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Pixel</a:t>
                          </a:r>
                          <a:r>
                            <a:rPr lang="en-US" sz="1200" b="0" i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 size</a:t>
                          </a:r>
                          <a:endParaRPr lang="ru-RU" sz="1200" b="0" i="1" dirty="0">
                            <a:solidFill>
                              <a:schemeClr val="tx1"/>
                            </a:solidFill>
                            <a:effectLst/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25</a:t>
                          </a:r>
                          <a:r>
                            <a:rPr lang="ru-RU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-</a:t>
                          </a: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10</a:t>
                          </a:r>
                          <a:r>
                            <a:rPr lang="ru-RU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a:rPr lang="ru-RU" sz="12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oMath>
                          </a14:m>
                          <a:endParaRPr lang="ru-RU" sz="1200" b="0" i="1" dirty="0">
                            <a:solidFill>
                              <a:schemeClr val="tx1"/>
                            </a:solidFill>
                            <a:effectLst/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</a:tr>
                  <a:tr h="5446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Neutron flux</a:t>
                          </a:r>
                          <a:endParaRPr lang="ru-RU" sz="1200" b="0" i="1" dirty="0">
                            <a:solidFill>
                              <a:schemeClr val="tx1"/>
                            </a:solidFill>
                            <a:effectLst/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i="1" dirty="0" smtClean="0"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1.4*10</a:t>
                          </a:r>
                          <a:r>
                            <a:rPr lang="en-US" sz="1200" b="0" i="1" baseline="30000" dirty="0" smtClean="0"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en-US" sz="1200" b="0" i="1" dirty="0" smtClean="0"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 n/cm</a:t>
                          </a:r>
                          <a:r>
                            <a:rPr lang="en-US" sz="1200" b="0" i="1" baseline="30000" dirty="0" smtClean="0"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200" b="0" i="1" dirty="0" smtClean="0"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/s at L/D=100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i="1" dirty="0" smtClean="0"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1*10</a:t>
                          </a:r>
                          <a:r>
                            <a:rPr lang="en-US" sz="1200" b="0" i="1" baseline="30000" dirty="0" smtClean="0"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en-US" sz="1200" b="0" i="1" dirty="0" smtClean="0"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 n/cm</a:t>
                          </a:r>
                          <a:r>
                            <a:rPr lang="en-US" sz="1200" b="0" i="1" baseline="30000" dirty="0" smtClean="0"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200" b="0" i="1" dirty="0" smtClean="0"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/s at L/D=350</a:t>
                          </a:r>
                          <a:endParaRPr lang="ru-RU" sz="1200" b="0" i="1" dirty="0" smtClean="0">
                            <a:solidFill>
                              <a:schemeClr val="tx1"/>
                            </a:solidFill>
                            <a:effectLst/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5431353"/>
                  </p:ext>
                </p:extLst>
              </p:nvPr>
            </p:nvGraphicFramePr>
            <p:xfrm>
              <a:off x="467544" y="1844824"/>
              <a:ext cx="4176464" cy="375361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224136"/>
                    <a:gridCol w="2952328"/>
                  </a:tblGrid>
                  <a:tr h="311233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200" b="0" i="1" dirty="0" smtClean="0">
                              <a:latin typeface="Bookman Old Style" panose="02050604050505020204" pitchFamily="18" charset="0"/>
                            </a:rPr>
                            <a:t>Parameters of  neutron</a:t>
                          </a:r>
                          <a:r>
                            <a:rPr lang="en-US" sz="1200" b="0" i="1" baseline="0" dirty="0" smtClean="0">
                              <a:latin typeface="Bookman Old Style" panose="02050604050505020204" pitchFamily="18" charset="0"/>
                            </a:rPr>
                            <a:t> imaging station</a:t>
                          </a:r>
                          <a:endParaRPr lang="ru-RU" sz="1200" b="0" i="1" dirty="0"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sz="1400" dirty="0"/>
                        </a:p>
                      </a:txBody>
                      <a:tcPr/>
                    </a:tc>
                  </a:tr>
                  <a:tr h="3196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i="1" dirty="0" smtClean="0"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L/D ratio</a:t>
                          </a:r>
                          <a:endParaRPr lang="ru-RU" sz="1200" b="0" i="1" dirty="0">
                            <a:solidFill>
                              <a:schemeClr val="tx1"/>
                            </a:solidFill>
                            <a:effectLst/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i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100 </a:t>
                          </a:r>
                          <a:r>
                            <a:rPr lang="ru-RU" sz="1200" b="0" i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-</a:t>
                          </a:r>
                          <a:r>
                            <a:rPr lang="en-US" sz="1200" b="0" i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2000</a:t>
                          </a:r>
                          <a:r>
                            <a:rPr lang="ru-RU" sz="1200" b="0" i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 </a:t>
                          </a:r>
                          <a:endParaRPr lang="ru-RU" sz="1200" b="0" i="1" dirty="0">
                            <a:solidFill>
                              <a:schemeClr val="tx1"/>
                            </a:solidFill>
                            <a:effectLst/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</a:tr>
                  <a:tr h="33311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Field-of-view</a:t>
                          </a:r>
                          <a:endParaRPr lang="ru-RU" sz="1200" b="0" i="1" dirty="0">
                            <a:solidFill>
                              <a:schemeClr val="tx1"/>
                            </a:solidFill>
                            <a:effectLst/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From 5*5 </a:t>
                          </a:r>
                          <a:r>
                            <a:rPr kumimoji="0" lang="en-US" sz="12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cm</a:t>
                          </a:r>
                          <a:r>
                            <a:rPr kumimoji="0" lang="en-US" sz="1200" b="0" i="1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 20*20 cm</a:t>
                          </a:r>
                          <a:r>
                            <a:rPr lang="en-US" sz="1200" b="0" i="1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200" b="0" i="1" dirty="0">
                            <a:solidFill>
                              <a:schemeClr val="tx1"/>
                            </a:solidFill>
                            <a:effectLst/>
                            <a:latin typeface="Bookman Old Style" panose="02050604050505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7780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Converter: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Scintillation screen</a:t>
                          </a:r>
                          <a:endParaRPr lang="ru-RU" sz="1200" b="0" i="1" dirty="0">
                            <a:solidFill>
                              <a:schemeClr val="tx1"/>
                            </a:solidFill>
                            <a:effectLst/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i="1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LiF/</a:t>
                          </a:r>
                          <a:r>
                            <a:rPr lang="en-US" sz="1200" b="0" i="1" dirty="0" err="1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ZnS</a:t>
                          </a: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:( </a:t>
                          </a:r>
                          <a:r>
                            <a:rPr lang="en-US" sz="1200" b="0" i="1" dirty="0" err="1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Ag,</a:t>
                          </a:r>
                          <a:r>
                            <a:rPr lang="en-US" sz="1200" b="0" i="1" baseline="0" dirty="0" err="1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Cu</a:t>
                          </a:r>
                          <a:r>
                            <a:rPr lang="en-US" sz="1200" b="0" i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 –</a:t>
                          </a:r>
                          <a:r>
                            <a:rPr kumimoji="0" lang="en-US" sz="12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thickness </a:t>
                          </a: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0.1 mm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1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kumimoji="0" lang="en-US" sz="12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LiF/</a:t>
                          </a:r>
                          <a:r>
                            <a:rPr kumimoji="0" lang="en-US" sz="1200" b="0" i="1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ZnCdS:Ag</a:t>
                          </a:r>
                          <a:r>
                            <a:rPr kumimoji="0" lang="en-US" sz="12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– thicknes</a:t>
                          </a:r>
                          <a:r>
                            <a:rPr kumimoji="0" lang="en-US" sz="1200" b="0" i="1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 0,05 mm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1" kern="1200" baseline="0" dirty="0" err="1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Gadox</a:t>
                          </a:r>
                          <a:r>
                            <a:rPr kumimoji="0" lang="en-US" sz="1200" b="0" i="1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–thickness 0,02 mm</a:t>
                          </a:r>
                          <a:endParaRPr lang="ru-RU" sz="1200" b="0" i="1" dirty="0">
                            <a:solidFill>
                              <a:schemeClr val="tx1"/>
                            </a:solidFill>
                            <a:effectLst/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</a:tr>
                  <a:tr h="7780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CCD camera </a:t>
                          </a:r>
                          <a:endParaRPr lang="ru-RU" sz="1200" b="0" i="1" dirty="0">
                            <a:solidFill>
                              <a:schemeClr val="tx1"/>
                            </a:solidFill>
                            <a:effectLst/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0" i="1" kern="1200" dirty="0" smtClean="0">
                              <a:effectLst/>
                              <a:latin typeface="Bookman Old Style" panose="02050604050505020204" pitchFamily="18" charset="0"/>
                            </a:rPr>
                            <a:t>HAMAMATSU</a:t>
                          </a:r>
                          <a:r>
                            <a:rPr lang="en-US" sz="1200" b="0" i="1" kern="1200" baseline="0" dirty="0" smtClean="0">
                              <a:effectLst/>
                              <a:latin typeface="Bookman Old Style" panose="02050604050505020204" pitchFamily="18" charset="0"/>
                            </a:rPr>
                            <a:t>-</a:t>
                          </a:r>
                          <a:r>
                            <a:rPr lang="ru-RU" sz="1200" b="0" i="1" kern="1200" dirty="0" smtClean="0">
                              <a:effectLst/>
                              <a:latin typeface="Bookman Old Style" panose="02050604050505020204" pitchFamily="18" charset="0"/>
                            </a:rPr>
                            <a:t>S12101</a:t>
                          </a:r>
                          <a:endParaRPr lang="en-US" sz="1200" b="0" i="1" kern="1200" dirty="0" smtClean="0">
                            <a:effectLst/>
                            <a:latin typeface="Bookman Old Style" panose="020506040505050202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200" b="0" i="1" kern="1200" dirty="0" smtClean="0">
                              <a:effectLst/>
                              <a:latin typeface="Bookman Old Style" panose="02050604050505020204" pitchFamily="18" charset="0"/>
                            </a:rPr>
                            <a:t>2048х2048 </a:t>
                          </a:r>
                          <a:r>
                            <a:rPr lang="es-ES" sz="1200" b="0" i="1" dirty="0" smtClean="0">
                              <a:effectLst/>
                              <a:latin typeface="Bookman Old Style" panose="02050604050505020204" pitchFamily="18" charset="0"/>
                            </a:rPr>
                            <a:t>pixels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200" b="0" i="1" dirty="0" smtClean="0">
                              <a:effectLst/>
                              <a:latin typeface="Bookman Old Style" panose="02050604050505020204" pitchFamily="18" charset="0"/>
                            </a:rPr>
                            <a:t>12x12 </a:t>
                          </a:r>
                          <a:r>
                            <a:rPr lang="ru-RU" sz="1200" b="0" i="1" dirty="0" smtClean="0">
                              <a:effectLst/>
                              <a:latin typeface="Bookman Old Style" panose="02050604050505020204" pitchFamily="18" charset="0"/>
                            </a:rPr>
                            <a:t>мкм</a:t>
                          </a:r>
                          <a:r>
                            <a:rPr lang="en-US" sz="1200" b="0" i="1" dirty="0" smtClean="0">
                              <a:effectLst/>
                              <a:latin typeface="Bookman Old Style" panose="02050604050505020204" pitchFamily="18" charset="0"/>
                            </a:rPr>
                            <a:t>,</a:t>
                          </a:r>
                          <a:r>
                            <a:rPr lang="en-US" sz="1200" b="0" i="1" baseline="0" dirty="0" smtClean="0">
                              <a:effectLst/>
                              <a:latin typeface="Bookman Old Style" panose="02050604050505020204" pitchFamily="18" charset="0"/>
                            </a:rPr>
                            <a:t> </a:t>
                          </a:r>
                          <a:r>
                            <a:rPr lang="es-ES" sz="1200" b="0" i="1" dirty="0" smtClean="0">
                              <a:effectLst/>
                              <a:latin typeface="Bookman Old Style" panose="02050604050505020204" pitchFamily="18" charset="0"/>
                            </a:rPr>
                            <a:t>24x24 </a:t>
                          </a:r>
                          <a:r>
                            <a:rPr lang="ru-RU" sz="1200" b="0" i="1" dirty="0" smtClean="0">
                              <a:effectLst/>
                              <a:latin typeface="Bookman Old Style" panose="02050604050505020204" pitchFamily="18" charset="0"/>
                            </a:rPr>
                            <a:t>мм</a:t>
                          </a:r>
                          <a:endParaRPr lang="es-ES" sz="1200" b="0" i="1" dirty="0" smtClean="0">
                            <a:effectLst/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</a:tr>
                  <a:tr h="3196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Lens system</a:t>
                          </a:r>
                          <a:endParaRPr lang="ru-RU" sz="1200" b="0" i="1" dirty="0">
                            <a:solidFill>
                              <a:schemeClr val="tx1"/>
                            </a:solidFill>
                            <a:effectLst/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70-300</a:t>
                          </a:r>
                          <a:r>
                            <a:rPr lang="en-US" sz="1200" b="0" i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 mm with </a:t>
                          </a:r>
                          <a:r>
                            <a:rPr lang="en-US" sz="1200" i="1" dirty="0" smtClean="0">
                              <a:latin typeface="Bookman Old Style" panose="02050604050505020204" pitchFamily="18" charset="0"/>
                            </a:rPr>
                            <a:t>variable focal length</a:t>
                          </a:r>
                          <a:endParaRPr lang="ru-RU" sz="1200" b="0" i="1" dirty="0">
                            <a:solidFill>
                              <a:schemeClr val="tx1"/>
                            </a:solidFill>
                            <a:effectLst/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</a:tr>
                  <a:tr h="3692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Pixel</a:t>
                          </a:r>
                          <a:r>
                            <a:rPr lang="en-US" sz="1200" b="0" i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 size</a:t>
                          </a:r>
                          <a:endParaRPr lang="ru-RU" sz="1200" b="0" i="1" dirty="0">
                            <a:solidFill>
                              <a:schemeClr val="tx1"/>
                            </a:solidFill>
                            <a:effectLst/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1736" t="-763934" b="-147541"/>
                          </a:stretch>
                        </a:blipFill>
                      </a:tcPr>
                    </a:tc>
                  </a:tr>
                  <a:tr h="5446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Bookman Old Style" panose="02050604050505020204" pitchFamily="18" charset="0"/>
                            </a:rPr>
                            <a:t>Neutron flux</a:t>
                          </a:r>
                          <a:endParaRPr lang="ru-RU" sz="1200" b="0" i="1" dirty="0">
                            <a:solidFill>
                              <a:schemeClr val="tx1"/>
                            </a:solidFill>
                            <a:effectLst/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:r>
                            <a:rPr lang="en-US" sz="1200" b="0" i="1" dirty="0" smtClean="0"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1.4*10</a:t>
                          </a:r>
                          <a:r>
                            <a:rPr lang="en-US" sz="1200" b="0" i="1" baseline="30000" dirty="0" smtClean="0"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lang="en-US" sz="1200" b="0" i="1" dirty="0" smtClean="0"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 n/cm</a:t>
                          </a:r>
                          <a:r>
                            <a:rPr lang="en-US" sz="1200" b="0" i="1" baseline="30000" dirty="0" smtClean="0"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200" b="0" i="1" dirty="0" smtClean="0"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/s at L/D=100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i="1" dirty="0" smtClean="0"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1*10</a:t>
                          </a:r>
                          <a:r>
                            <a:rPr lang="en-US" sz="1200" b="0" i="1" baseline="30000" dirty="0" smtClean="0"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en-US" sz="1200" b="0" i="1" dirty="0" smtClean="0"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 n/cm</a:t>
                          </a:r>
                          <a:r>
                            <a:rPr lang="en-US" sz="1200" b="0" i="1" baseline="30000" dirty="0" smtClean="0"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200" b="0" i="1" dirty="0" smtClean="0">
                              <a:effectLst/>
                              <a:latin typeface="Bookman Old Style" panose="02050604050505020204" pitchFamily="18" charset="0"/>
                              <a:cs typeface="Times New Roman" panose="02020603050405020304" pitchFamily="18" charset="0"/>
                            </a:rPr>
                            <a:t>/s at L/D=350</a:t>
                          </a:r>
                          <a:endParaRPr lang="ru-RU" sz="1200" b="0" i="1" dirty="0" smtClean="0">
                            <a:solidFill>
                              <a:schemeClr val="tx1"/>
                            </a:solidFill>
                            <a:effectLst/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467544" y="6309320"/>
            <a:ext cx="82809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67544" y="620688"/>
            <a:ext cx="82809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Picture 2" descr="C:\Users\Admin\Desktop\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4" b="21791"/>
          <a:stretch/>
        </p:blipFill>
        <p:spPr bwMode="auto">
          <a:xfrm>
            <a:off x="613969" y="44624"/>
            <a:ext cx="1581767" cy="5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IBWAP-2019\inde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20" y="1622243"/>
            <a:ext cx="2424257" cy="77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7544" y="836712"/>
            <a:ext cx="77934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latin typeface="+mj-lt"/>
                <a:cs typeface="Times New Roman" panose="02020603050405020304" pitchFamily="18" charset="0"/>
              </a:rPr>
              <a:t>Detector system of neutron imaging facility</a:t>
            </a:r>
            <a:endParaRPr lang="ru-RU" sz="25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8820472" y="6453336"/>
            <a:ext cx="28803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 smtClean="0">
                <a:solidFill>
                  <a:schemeClr val="tx1"/>
                </a:solidFill>
              </a:rPr>
              <a:t>8</a:t>
            </a:r>
            <a:endParaRPr lang="ru-RU" sz="1300" i="1" dirty="0" smtClean="0">
              <a:solidFill>
                <a:schemeClr val="tx1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467544" y="6393942"/>
            <a:ext cx="4032448" cy="4194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51-st meeting of the PAC for Condensed Matter Physics</a:t>
            </a:r>
          </a:p>
          <a:p>
            <a:pPr algn="l"/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20 January 2019 </a:t>
            </a:r>
            <a:r>
              <a:rPr lang="en-US" sz="5200" dirty="0" err="1" smtClean="0">
                <a:solidFill>
                  <a:schemeClr val="tx2">
                    <a:lumMod val="75000"/>
                  </a:schemeClr>
                </a:solidFill>
              </a:rPr>
              <a:t>Dubna</a:t>
            </a:r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, Russia</a:t>
            </a:r>
            <a:endParaRPr lang="ru-RU" sz="5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7092280" y="6309320"/>
            <a:ext cx="1656184" cy="419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 err="1" smtClean="0">
                <a:solidFill>
                  <a:schemeClr val="tx2">
                    <a:lumMod val="75000"/>
                  </a:schemeClr>
                </a:solidFill>
              </a:rPr>
              <a:t>Kuanysh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tx2">
                    <a:lumMod val="75000"/>
                  </a:schemeClr>
                </a:solidFill>
              </a:rPr>
              <a:t>Nazarov</a:t>
            </a:r>
            <a:endParaRPr lang="en-US" sz="13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US" sz="1300" i="1" dirty="0" smtClean="0">
                <a:solidFill>
                  <a:schemeClr val="tx2">
                    <a:lumMod val="75000"/>
                  </a:schemeClr>
                </a:solidFill>
              </a:rPr>
              <a:t>knazarov@jinr.ru </a:t>
            </a:r>
            <a:endParaRPr lang="ru-RU" sz="13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Picture 4" descr="C:\Users\Admin\Desktop\19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t="20704" r="8711" b="25273"/>
          <a:stretch/>
        </p:blipFill>
        <p:spPr bwMode="auto">
          <a:xfrm>
            <a:off x="7920372" y="49260"/>
            <a:ext cx="762000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588224" y="245840"/>
            <a:ext cx="15121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Institute </a:t>
            </a:r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</a:rPr>
              <a:t>of Nuclear Physics</a:t>
            </a:r>
            <a:endParaRPr lang="ru-RU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Picture 4" descr="D:\public\2020_PAC\Опт установка_Казахстан (Основной вид, без панелей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46" y="3228927"/>
            <a:ext cx="3647310" cy="243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public\2020_PAC\Опт установка_Казахстан (Узел цифровой камеры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06" y="1280894"/>
            <a:ext cx="2773074" cy="184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Almaty WWR-K\Goniometer\RA30A-W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15" y="1465762"/>
            <a:ext cx="3865789" cy="289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07365" y="4581128"/>
                <a:ext cx="4200639" cy="169277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r>
                  <a:rPr lang="en-US" sz="2000" b="1" spc="150" dirty="0" smtClean="0">
                    <a:ln w="1143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cs typeface="Times New Roman" panose="02020603050405020304" pitchFamily="18" charset="0"/>
                  </a:rPr>
                  <a:t>Company:</a:t>
                </a:r>
                <a:r>
                  <a:rPr lang="en-US" b="1" spc="150" dirty="0" smtClean="0">
                    <a:ln w="1143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cs typeface="Times New Roman" panose="02020603050405020304" pitchFamily="18" charset="0"/>
                  </a:rPr>
                  <a:t> </a:t>
                </a:r>
                <a:r>
                  <a:rPr lang="en-US" sz="2000" b="1" spc="150" dirty="0" smtClean="0">
                    <a:ln w="1143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cs typeface="Times New Roman" panose="02020603050405020304" pitchFamily="18" charset="0"/>
                  </a:rPr>
                  <a:t>KOHZU, Japan</a:t>
                </a:r>
              </a:p>
              <a:p>
                <a:r>
                  <a:rPr lang="en-US" sz="2000" b="1" spc="150" dirty="0">
                    <a:ln w="1143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cs typeface="Times New Roman" panose="02020603050405020304" pitchFamily="18" charset="0"/>
                  </a:rPr>
                  <a:t>Material:</a:t>
                </a:r>
                <a:r>
                  <a:rPr lang="en-US" b="1" spc="150" dirty="0">
                    <a:ln w="1143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cs typeface="Times New Roman" panose="02020603050405020304" pitchFamily="18" charset="0"/>
                  </a:rPr>
                  <a:t> </a:t>
                </a:r>
                <a:r>
                  <a:rPr lang="en-US" sz="2000" b="1" spc="150" dirty="0">
                    <a:ln w="1143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cs typeface="Times New Roman" panose="02020603050405020304" pitchFamily="18" charset="0"/>
                  </a:rPr>
                  <a:t>Aluminum Alloy</a:t>
                </a:r>
                <a:endParaRPr lang="en-US" b="1" u="sng" spc="150" dirty="0">
                  <a:ln w="11430"/>
                  <a:solidFill>
                    <a:schemeClr val="tx2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b="1" spc="150" dirty="0">
                    <a:ln w="1143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cs typeface="Times New Roman" panose="02020603050405020304" pitchFamily="18" charset="0"/>
                  </a:rPr>
                  <a:t>Angular range:</a:t>
                </a:r>
                <a:r>
                  <a:rPr lang="en-US" sz="2400" b="1" spc="150" dirty="0">
                    <a:ln w="1143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pc="150">
                            <a:ln w="1143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spc="150">
                            <a:ln w="1143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𝟑𝟔𝟎</m:t>
                        </m:r>
                      </m:e>
                      <m:sup>
                        <m:r>
                          <a:rPr lang="en-US" b="1" spc="150">
                            <a:ln w="1143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</m:oMath>
                </a14:m>
                <a:endParaRPr lang="en-US" sz="2000" b="1" u="sng" spc="150" dirty="0" smtClean="0">
                  <a:ln w="11430"/>
                  <a:solidFill>
                    <a:schemeClr val="tx2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b="1" spc="150" dirty="0">
                    <a:ln w="1143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cs typeface="Times New Roman" panose="02020603050405020304" pitchFamily="18" charset="0"/>
                  </a:rPr>
                  <a:t>Load capacity: 392 N</a:t>
                </a:r>
                <a:endParaRPr lang="en-US" sz="2400" b="1" u="sng" spc="150" dirty="0">
                  <a:ln w="11430"/>
                  <a:solidFill>
                    <a:schemeClr val="tx2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b="1" spc="150" dirty="0">
                    <a:ln w="11430"/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Resolution at full step: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pc="150">
                            <a:ln w="1143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spc="150">
                            <a:ln w="1143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b="1" spc="150">
                            <a:ln w="1143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1" spc="150">
                            <a:ln w="1143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𝟎𝟎𝟐</m:t>
                        </m:r>
                      </m:e>
                      <m:sup>
                        <m:r>
                          <a:rPr lang="en-US" b="1" spc="150">
                            <a:ln w="11430"/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</m:oMath>
                </a14:m>
                <a:endParaRPr lang="en-US" sz="2000" b="1" u="sng" spc="150" dirty="0">
                  <a:ln w="11430"/>
                  <a:solidFill>
                    <a:schemeClr val="tx2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5" y="4581128"/>
                <a:ext cx="4200639" cy="1692771"/>
              </a:xfrm>
              <a:prstGeom prst="rect">
                <a:avLst/>
              </a:prstGeom>
              <a:blipFill rotWithShape="1">
                <a:blip r:embed="rId9"/>
                <a:stretch>
                  <a:fillRect l="-2177" t="-2878" b="-79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069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67544" y="6309320"/>
            <a:ext cx="82809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67544" y="620688"/>
            <a:ext cx="82809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Picture 2" descr="C:\Users\Admin\Desktop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4" b="21791"/>
          <a:stretch/>
        </p:blipFill>
        <p:spPr bwMode="auto">
          <a:xfrm>
            <a:off x="613969" y="44624"/>
            <a:ext cx="1581767" cy="5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836712"/>
            <a:ext cx="77934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latin typeface="+mj-lt"/>
                <a:cs typeface="Times New Roman" panose="02020603050405020304" pitchFamily="18" charset="0"/>
              </a:rPr>
              <a:t>Joint working group from JINR and INP</a:t>
            </a:r>
            <a:endParaRPr lang="ru-RU" sz="25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5733256"/>
            <a:ext cx="6827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….the last shielding element is in place</a:t>
            </a:r>
            <a:r>
              <a:rPr lang="en-US" dirty="0" smtClean="0"/>
              <a:t>! Happy faces</a:t>
            </a:r>
            <a:endParaRPr lang="ru-RU" dirty="0"/>
          </a:p>
        </p:txBody>
      </p:sp>
      <p:pic>
        <p:nvPicPr>
          <p:cNvPr id="3075" name="Picture 3" descr="C:\Users\Admin\Desktop\IBWAP-2019\220px-SNi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58008"/>
            <a:ext cx="707296" cy="7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8682372" y="6453336"/>
            <a:ext cx="42613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i="1" dirty="0">
                <a:solidFill>
                  <a:schemeClr val="tx1"/>
                </a:solidFill>
              </a:rPr>
              <a:t>9</a:t>
            </a:r>
            <a:endParaRPr lang="ru-RU" sz="1300" i="1" dirty="0" smtClean="0">
              <a:solidFill>
                <a:schemeClr val="tx1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67544" y="6393942"/>
            <a:ext cx="4032448" cy="4194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51-st meeting of the PAC for Condensed Matter Physics</a:t>
            </a:r>
          </a:p>
          <a:p>
            <a:pPr algn="l"/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20 January 2019 </a:t>
            </a:r>
            <a:r>
              <a:rPr lang="en-US" sz="5200" dirty="0" err="1" smtClean="0">
                <a:solidFill>
                  <a:schemeClr val="tx2">
                    <a:lumMod val="75000"/>
                  </a:schemeClr>
                </a:solidFill>
              </a:rPr>
              <a:t>Dubna</a:t>
            </a:r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</a:rPr>
              <a:t>, Russia</a:t>
            </a:r>
            <a:endParaRPr lang="ru-RU" sz="5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7092280" y="6309320"/>
            <a:ext cx="1656184" cy="419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 err="1" smtClean="0">
                <a:solidFill>
                  <a:schemeClr val="tx2">
                    <a:lumMod val="75000"/>
                  </a:schemeClr>
                </a:solidFill>
              </a:rPr>
              <a:t>Kuanysh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tx2">
                    <a:lumMod val="75000"/>
                  </a:schemeClr>
                </a:solidFill>
              </a:rPr>
              <a:t>Nazarov</a:t>
            </a:r>
            <a:endParaRPr lang="en-US" sz="13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US" sz="1300" i="1" dirty="0" smtClean="0">
                <a:solidFill>
                  <a:schemeClr val="tx2">
                    <a:lumMod val="75000"/>
                  </a:schemeClr>
                </a:solidFill>
              </a:rPr>
              <a:t>knazarov@jinr.ru </a:t>
            </a:r>
            <a:endParaRPr lang="ru-RU" sz="13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4" descr="C:\Users\Admin\Desktop\1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t="20704" r="8711" b="25273"/>
          <a:stretch/>
        </p:blipFill>
        <p:spPr bwMode="auto">
          <a:xfrm>
            <a:off x="7920372" y="49260"/>
            <a:ext cx="762000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588224" y="245840"/>
            <a:ext cx="15121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Institute </a:t>
            </a:r>
            <a:r>
              <a:rPr lang="en-US" sz="900" b="1" dirty="0" smtClean="0">
                <a:solidFill>
                  <a:schemeClr val="accent1">
                    <a:lumMod val="75000"/>
                  </a:schemeClr>
                </a:solidFill>
              </a:rPr>
              <a:t>of Nuclear Physics</a:t>
            </a:r>
            <a:endParaRPr lang="ru-RU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D:\public\2020_PAC\DSC0455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0"/>
          <a:stretch/>
        </p:blipFill>
        <p:spPr bwMode="auto">
          <a:xfrm>
            <a:off x="1204175" y="1484784"/>
            <a:ext cx="689621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Almaty VVR-K\photo_construction\Aset photo\DSC0457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t="7924" r="5762" b="4614"/>
          <a:stretch/>
        </p:blipFill>
        <p:spPr bwMode="auto">
          <a:xfrm>
            <a:off x="1115616" y="1480195"/>
            <a:ext cx="6991576" cy="381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783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801</Words>
  <Application>Microsoft Office PowerPoint</Application>
  <PresentationFormat>Экран (4:3)</PresentationFormat>
  <Paragraphs>188</Paragraphs>
  <Slides>13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72</cp:revision>
  <dcterms:created xsi:type="dcterms:W3CDTF">2019-06-03T09:24:55Z</dcterms:created>
  <dcterms:modified xsi:type="dcterms:W3CDTF">2020-01-18T15:30:52Z</dcterms:modified>
</cp:coreProperties>
</file>