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5.xml" ContentType="application/vnd.openxmlformats-officedocument.presentationml.slideLayout+xml"/>
  <Override PartName="/ppt/theme/theme11.xml" ContentType="application/vnd.openxmlformats-officedocument.theme+xml"/>
  <Override PartName="/ppt/slideLayouts/slideLayout6.xml" ContentType="application/vnd.openxmlformats-officedocument.presentationml.slideLayout+xml"/>
  <Override PartName="/ppt/theme/theme1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  <p:sldMasterId id="2147483904" r:id="rId2"/>
    <p:sldMasterId id="2147483918" r:id="rId3"/>
    <p:sldMasterId id="2147484034" r:id="rId4"/>
    <p:sldMasterId id="2147484075" r:id="rId5"/>
    <p:sldMasterId id="2147484083" r:id="rId6"/>
    <p:sldMasterId id="2147484165" r:id="rId7"/>
    <p:sldMasterId id="2147484197" r:id="rId8"/>
    <p:sldMasterId id="2147484228" r:id="rId9"/>
    <p:sldMasterId id="2147484230" r:id="rId10"/>
    <p:sldMasterId id="2147484309" r:id="rId11"/>
    <p:sldMasterId id="2147484317" r:id="rId12"/>
    <p:sldMasterId id="2147484319" r:id="rId13"/>
    <p:sldMasterId id="2147484367" r:id="rId14"/>
  </p:sldMasterIdLst>
  <p:notesMasterIdLst>
    <p:notesMasterId r:id="rId49"/>
  </p:notesMasterIdLst>
  <p:handoutMasterIdLst>
    <p:handoutMasterId r:id="rId50"/>
  </p:handoutMasterIdLst>
  <p:sldIdLst>
    <p:sldId id="723" r:id="rId15"/>
    <p:sldId id="523" r:id="rId16"/>
    <p:sldId id="717" r:id="rId17"/>
    <p:sldId id="666" r:id="rId18"/>
    <p:sldId id="711" r:id="rId19"/>
    <p:sldId id="713" r:id="rId20"/>
    <p:sldId id="726" r:id="rId21"/>
    <p:sldId id="722" r:id="rId22"/>
    <p:sldId id="716" r:id="rId23"/>
    <p:sldId id="718" r:id="rId24"/>
    <p:sldId id="745" r:id="rId25"/>
    <p:sldId id="714" r:id="rId26"/>
    <p:sldId id="730" r:id="rId27"/>
    <p:sldId id="732" r:id="rId28"/>
    <p:sldId id="744" r:id="rId29"/>
    <p:sldId id="735" r:id="rId30"/>
    <p:sldId id="737" r:id="rId31"/>
    <p:sldId id="738" r:id="rId32"/>
    <p:sldId id="739" r:id="rId33"/>
    <p:sldId id="740" r:id="rId34"/>
    <p:sldId id="741" r:id="rId35"/>
    <p:sldId id="705" r:id="rId36"/>
    <p:sldId id="709" r:id="rId37"/>
    <p:sldId id="727" r:id="rId38"/>
    <p:sldId id="724" r:id="rId39"/>
    <p:sldId id="720" r:id="rId40"/>
    <p:sldId id="721" r:id="rId41"/>
    <p:sldId id="725" r:id="rId42"/>
    <p:sldId id="728" r:id="rId43"/>
    <p:sldId id="729" r:id="rId44"/>
    <p:sldId id="736" r:id="rId45"/>
    <p:sldId id="742" r:id="rId46"/>
    <p:sldId id="743" r:id="rId47"/>
    <p:sldId id="712" r:id="rId4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800000"/>
    <a:srgbClr val="003366"/>
    <a:srgbClr val="8E3272"/>
    <a:srgbClr val="008000"/>
    <a:srgbClr val="CC0066"/>
    <a:srgbClr val="FFFFCC"/>
    <a:srgbClr val="009242"/>
    <a:srgbClr val="FFF8E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25" autoAdjust="0"/>
    <p:restoredTop sz="86462" autoAdjust="0"/>
  </p:normalViewPr>
  <p:slideViewPr>
    <p:cSldViewPr>
      <p:cViewPr>
        <p:scale>
          <a:sx n="90" d="100"/>
          <a:sy n="90" d="100"/>
        </p:scale>
        <p:origin x="-1637" y="-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342" y="28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DADCE-13E8-491D-95FB-EE50EFD70311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2BC8-477F-4836-B0F9-65A7CF67F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2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30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70779-CFD4-45BB-A8C8-0AF15215396C}" type="datetimeFigureOut">
              <a:rPr lang="ru-RU" smtClean="0"/>
              <a:pPr/>
              <a:t>19.01.2020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0" y="4716029"/>
            <a:ext cx="5437821" cy="44671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469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30" y="9430469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E72FF-924B-4C0A-9FF7-142D00236A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51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52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02494" y="4716028"/>
            <a:ext cx="6048671" cy="4856595"/>
          </a:xfrm>
        </p:spPr>
        <p:txBody>
          <a:bodyPr/>
          <a:lstStyle/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91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2" y="4716029"/>
            <a:ext cx="6048672" cy="4467146"/>
          </a:xfrm>
        </p:spPr>
        <p:txBody>
          <a:bodyPr/>
          <a:lstStyle/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40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2" y="4716029"/>
            <a:ext cx="6048672" cy="4467146"/>
          </a:xfrm>
        </p:spPr>
        <p:txBody>
          <a:bodyPr/>
          <a:lstStyle/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993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536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1" y="4716029"/>
            <a:ext cx="5904655" cy="4467146"/>
          </a:xfrm>
        </p:spPr>
        <p:txBody>
          <a:bodyPr/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907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8477" y="4532064"/>
            <a:ext cx="6480720" cy="5184576"/>
          </a:xfrm>
        </p:spPr>
        <p:txBody>
          <a:bodyPr/>
          <a:lstStyle/>
          <a:p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612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956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072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510" y="4716028"/>
            <a:ext cx="5904656" cy="4568563"/>
          </a:xfrm>
        </p:spPr>
        <p:txBody>
          <a:bodyPr/>
          <a:lstStyle/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765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0" y="4716029"/>
            <a:ext cx="6120681" cy="4467146"/>
          </a:xfrm>
        </p:spPr>
        <p:txBody>
          <a:bodyPr/>
          <a:lstStyle/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6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3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83EA37-97DE-42C9-A71E-559C02B46B2A}" type="slidenum">
              <a:rPr lang="ru-RU" altLang="ru-RU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02494" y="4716028"/>
            <a:ext cx="6192688" cy="4928603"/>
          </a:xfrm>
        </p:spPr>
        <p:txBody>
          <a:bodyPr/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050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431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184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318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CC064D-9162-4DF6-87C6-FC8E91A9C433}" type="slidenum">
              <a:rPr lang="ru-RU" altLang="ru-RU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324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139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368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930" y="4716029"/>
            <a:ext cx="5599227" cy="4467146"/>
          </a:xfrm>
        </p:spPr>
        <p:txBody>
          <a:bodyPr/>
          <a:lstStyle/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3063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18518" y="4716029"/>
            <a:ext cx="5904656" cy="4467146"/>
          </a:xfrm>
        </p:spPr>
        <p:txBody>
          <a:bodyPr/>
          <a:lstStyle/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390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680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47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2" y="4716029"/>
            <a:ext cx="6048672" cy="4467146"/>
          </a:xfrm>
        </p:spPr>
        <p:txBody>
          <a:bodyPr/>
          <a:lstStyle/>
          <a:p>
            <a:pPr algn="just">
              <a:buClr>
                <a:schemeClr val="tx2"/>
              </a:buClr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2"/>
              </a:buClr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2"/>
              </a:buClr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2"/>
              </a:buClr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2"/>
              </a:buClr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2"/>
              </a:buClr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2"/>
              </a:buClr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2"/>
              </a:buClr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2"/>
              </a:buClr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2"/>
              </a:buClr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5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208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843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02494" y="4716029"/>
            <a:ext cx="6120680" cy="44671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5429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6012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606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05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305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DEDDDC-3B7E-4480-9E01-132A7D52BE78}" type="slidenum">
              <a:rPr lang="ru-RU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34</a:t>
            </a:fld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510" y="4716029"/>
            <a:ext cx="5976664" cy="4467146"/>
          </a:xfrm>
        </p:spPr>
        <p:txBody>
          <a:bodyPr/>
          <a:lstStyle/>
          <a:p>
            <a:pPr algn="just"/>
            <a:r>
              <a:rPr lang="en-US" dirty="0" smtClean="0"/>
              <a:t>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66FB3-7346-42EF-A4C6-318E09B08A3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46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931" y="4716030"/>
            <a:ext cx="5614783" cy="4467146"/>
          </a:xfrm>
        </p:spPr>
        <p:txBody>
          <a:bodyPr/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0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8477" y="4716028"/>
            <a:ext cx="6408711" cy="4928603"/>
          </a:xfrm>
        </p:spPr>
        <p:txBody>
          <a:bodyPr/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828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323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02494" y="4716028"/>
            <a:ext cx="6120680" cy="4928604"/>
          </a:xfrm>
        </p:spPr>
        <p:txBody>
          <a:bodyPr/>
          <a:lstStyle/>
          <a:p>
            <a:pPr marL="266700" indent="-266700" algn="just">
              <a:buFont typeface="Wingdings" panose="05000000000000000000" pitchFamily="2" charset="2"/>
              <a:buChar char="§"/>
            </a:pP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was found that the </a:t>
            </a:r>
            <a:r>
              <a:rPr lang="en-US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 causes a negative surface potential of silver particles.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313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8478" y="4716028"/>
            <a:ext cx="6408712" cy="4928604"/>
          </a:xfrm>
        </p:spPr>
        <p:txBody>
          <a:bodyPr/>
          <a:lstStyle/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E72FF-924B-4C0A-9FF7-142D00236ACF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90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538" y="2006205"/>
            <a:ext cx="7408862" cy="25884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3605"/>
            <a:ext cx="8229600" cy="93940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41" y="4687491"/>
            <a:ext cx="37861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75" y="4687491"/>
            <a:ext cx="37861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0975" y="4687491"/>
            <a:ext cx="116205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9B08-9FA5-4903-AEA9-83657B7D7D90}" type="slidenum">
              <a:rPr lang="ro-RO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o-RO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45365D-A505-4731-931E-C615248C7E87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9EEF5-55D8-4B55-B2CA-A221C2CBCE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5164141" y="4687491"/>
            <a:ext cx="3786187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93675" y="4687491"/>
            <a:ext cx="3786188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3990975" y="4687491"/>
            <a:ext cx="1162050" cy="2738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0C72B2E-8D32-4B8E-94C3-0A2C9031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  <a:prstGeom prst="rect">
            <a:avLst/>
          </a:prstGeo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DB24-4882-4619-823D-CE9C9D80AC8D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3612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3B1D-51A1-4F21-9B98-DF92486C37B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AE75-A844-4EED-A791-FBCD735FAA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5E9B-51D0-4413-AEDA-82D27FB17A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45365D-A505-4731-931E-C615248C7E87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A9EEF5-55D8-4B55-B2CA-A221C2CBC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2349219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45365D-A505-4731-931E-C615248C7E87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9EEF5-55D8-4B55-B2CA-A221C2CBCE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EA8B-7CA8-48AB-97BB-8C2DD2C9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001816"/>
          </a:xfrm>
          <a:prstGeom prst="rect">
            <a:avLst/>
          </a:prstGeom>
          <a:gradFill rotWithShape="1">
            <a:gsLst>
              <a:gs pos="0">
                <a:srgbClr val="EEB0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400" dirty="0" smtClean="0">
              <a:solidFill>
                <a:srgbClr val="224568"/>
              </a:solidFill>
              <a:latin typeface="Verdana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 userDrawn="1"/>
        </p:nvSpPr>
        <p:spPr bwMode="auto">
          <a:xfrm>
            <a:off x="0" y="4948238"/>
            <a:ext cx="9144000" cy="195263"/>
          </a:xfrm>
          <a:prstGeom prst="rect">
            <a:avLst/>
          </a:prstGeom>
          <a:solidFill>
            <a:srgbClr val="2245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3200" dirty="0" smtClean="0">
              <a:solidFill>
                <a:srgbClr val="000000"/>
              </a:solidFill>
            </a:endParaRPr>
          </a:p>
        </p:txBody>
      </p:sp>
      <p:sp>
        <p:nvSpPr>
          <p:cNvPr id="58372" name="Rectangle 4"/>
          <p:cNvSpPr>
            <a:spLocks noChangeArrowheads="1"/>
          </p:cNvSpPr>
          <p:nvPr userDrawn="1"/>
        </p:nvSpPr>
        <p:spPr bwMode="black">
          <a:xfrm>
            <a:off x="3" y="4948239"/>
            <a:ext cx="6011863" cy="14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400" b="1" dirty="0" smtClean="0">
                <a:solidFill>
                  <a:srgbClr val="FF0000"/>
                </a:solidFill>
                <a:latin typeface="Arial" charset="0"/>
              </a:rPr>
              <a:t>JINR Finance Committee                                                A. Sissakian                               </a:t>
            </a:r>
            <a:endParaRPr lang="ru-RU" altLang="ru-RU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 userDrawn="1"/>
        </p:nvSpPr>
        <p:spPr bwMode="auto">
          <a:xfrm>
            <a:off x="0" y="1"/>
            <a:ext cx="9144000" cy="465535"/>
          </a:xfrm>
          <a:prstGeom prst="rect">
            <a:avLst/>
          </a:prstGeom>
          <a:solidFill>
            <a:srgbClr val="224568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3200" dirty="0" smtClean="0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49149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0000"/>
                </a:solidFill>
                <a:latin typeface="Copperplate Gothic Bold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4780A5-689D-4ED8-AB78-81C21C662E1F}" type="slidenum">
              <a:rPr lang="en-GB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7" descr="fon-2 copy"/>
          <p:cNvPicPr>
            <a:picLocks noChangeAspect="1" noChangeArrowheads="1"/>
          </p:cNvPicPr>
          <p:nvPr userDrawn="1"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8"/>
          <p:cNvSpPr>
            <a:spLocks noChangeArrowheads="1"/>
          </p:cNvSpPr>
          <p:nvPr userDrawn="1"/>
        </p:nvSpPr>
        <p:spPr bwMode="auto">
          <a:xfrm>
            <a:off x="0" y="4893470"/>
            <a:ext cx="9144000" cy="250031"/>
          </a:xfrm>
          <a:prstGeom prst="rect">
            <a:avLst/>
          </a:prstGeom>
          <a:gradFill rotWithShape="1">
            <a:gsLst>
              <a:gs pos="0">
                <a:srgbClr val="DDDDDD">
                  <a:alpha val="46999"/>
                </a:srgbClr>
              </a:gs>
              <a:gs pos="100000">
                <a:srgbClr val="666666">
                  <a:alpha val="46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42286"/>
            <a:ext cx="2895600" cy="20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2006 European School on HEP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4893470"/>
            <a:ext cx="2133600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EE87EA-30DD-402E-823D-432142C44A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4458703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4454259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5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34513C-9A40-4D05-96FD-DEA63B6875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5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ICNBME-2013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3E2F30-8373-45FF-ACF9-252161D1D9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6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B373C15-7253-4023-96A6-9A9211CA7418}" type="datetime1">
              <a:rPr lang="ru-RU" smtClean="0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 smtClean="0"/>
              <a:t>ICNBME-2013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215EA8B-7CA8-48AB-97BB-8C2DD2C96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4780A5-689D-4ED8-AB78-81C21C662E1F}" type="slidenum">
              <a:rPr lang="en-GB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4780A5-689D-4ED8-AB78-81C21C662E1F}" type="slidenum">
              <a:rPr lang="en-GB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fr-FR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 userDrawn="1"/>
        </p:nvSpPr>
        <p:spPr bwMode="auto">
          <a:xfrm>
            <a:off x="0" y="4948238"/>
            <a:ext cx="9144000" cy="195263"/>
          </a:xfrm>
          <a:prstGeom prst="rect">
            <a:avLst/>
          </a:prstGeom>
          <a:solidFill>
            <a:srgbClr val="2245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 userDrawn="1"/>
        </p:nvSpPr>
        <p:spPr bwMode="auto">
          <a:xfrm>
            <a:off x="0" y="2"/>
            <a:ext cx="9144000" cy="573881"/>
          </a:xfrm>
          <a:prstGeom prst="rect">
            <a:avLst/>
          </a:prstGeom>
          <a:solidFill>
            <a:srgbClr val="224568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 userDrawn="1"/>
        </p:nvSpPr>
        <p:spPr bwMode="auto">
          <a:xfrm>
            <a:off x="0" y="4948238"/>
            <a:ext cx="9144000" cy="195263"/>
          </a:xfrm>
          <a:prstGeom prst="rect">
            <a:avLst/>
          </a:prstGeom>
          <a:solidFill>
            <a:srgbClr val="2245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3200" dirty="0" smtClean="0">
              <a:solidFill>
                <a:srgbClr val="000000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 userDrawn="1"/>
        </p:nvSpPr>
        <p:spPr bwMode="auto">
          <a:xfrm>
            <a:off x="0" y="2"/>
            <a:ext cx="9144000" cy="573881"/>
          </a:xfrm>
          <a:prstGeom prst="rect">
            <a:avLst/>
          </a:prstGeom>
          <a:solidFill>
            <a:srgbClr val="224568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3200" dirty="0" smtClean="0">
              <a:solidFill>
                <a:srgbClr val="000000"/>
              </a:solidFill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49149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0000"/>
                </a:solidFill>
                <a:latin typeface="Copperplate Gothic Bold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BFB0C-D779-4E3E-9C03-31FE96F12926}" type="slidenum">
              <a:rPr lang="en-GB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001816"/>
          </a:xfrm>
          <a:prstGeom prst="rect">
            <a:avLst/>
          </a:prstGeom>
          <a:gradFill rotWithShape="1">
            <a:gsLst>
              <a:gs pos="0">
                <a:srgbClr val="EEB0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400" smtClean="0">
              <a:solidFill>
                <a:srgbClr val="224568"/>
              </a:solidFill>
              <a:latin typeface="Verdana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 userDrawn="1"/>
        </p:nvSpPr>
        <p:spPr bwMode="auto">
          <a:xfrm>
            <a:off x="0" y="4948238"/>
            <a:ext cx="9144000" cy="195263"/>
          </a:xfrm>
          <a:prstGeom prst="rect">
            <a:avLst/>
          </a:prstGeom>
          <a:solidFill>
            <a:srgbClr val="2245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3200" smtClean="0">
              <a:solidFill>
                <a:srgbClr val="000000"/>
              </a:solidFill>
            </a:endParaRPr>
          </a:p>
        </p:txBody>
      </p:sp>
      <p:sp>
        <p:nvSpPr>
          <p:cNvPr id="58372" name="Rectangle 4"/>
          <p:cNvSpPr>
            <a:spLocks noChangeArrowheads="1"/>
          </p:cNvSpPr>
          <p:nvPr userDrawn="1"/>
        </p:nvSpPr>
        <p:spPr bwMode="black">
          <a:xfrm>
            <a:off x="3" y="4948239"/>
            <a:ext cx="6011863" cy="14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400" b="1" smtClean="0">
                <a:solidFill>
                  <a:srgbClr val="FF0000"/>
                </a:solidFill>
                <a:latin typeface="Arial" charset="0"/>
              </a:rPr>
              <a:t>JINR Finance Committee                                                A. Sissakian                               </a:t>
            </a:r>
            <a:endParaRPr lang="ru-RU" altLang="ru-RU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 userDrawn="1"/>
        </p:nvSpPr>
        <p:spPr bwMode="auto">
          <a:xfrm>
            <a:off x="0" y="1"/>
            <a:ext cx="9144000" cy="465535"/>
          </a:xfrm>
          <a:prstGeom prst="rect">
            <a:avLst/>
          </a:prstGeom>
          <a:solidFill>
            <a:srgbClr val="224568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3200" smtClean="0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49149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0000"/>
                </a:solidFill>
                <a:latin typeface="Copperplate Gothic Bold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3D1C1F-ACE7-48DF-9298-8E5B7BA2F7C8}" type="slidenum">
              <a:rPr lang="en-GB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5001816"/>
          </a:xfrm>
          <a:prstGeom prst="rect">
            <a:avLst/>
          </a:prstGeom>
          <a:gradFill rotWithShape="1">
            <a:gsLst>
              <a:gs pos="0">
                <a:srgbClr val="EEB0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smtClean="0">
              <a:solidFill>
                <a:srgbClr val="224568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4948238"/>
            <a:ext cx="9144000" cy="195263"/>
          </a:xfrm>
          <a:prstGeom prst="rect">
            <a:avLst/>
          </a:prstGeom>
          <a:solidFill>
            <a:srgbClr val="2245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3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7284" name="Rectangle 5"/>
          <p:cNvSpPr>
            <a:spLocks noChangeArrowheads="1"/>
          </p:cNvSpPr>
          <p:nvPr/>
        </p:nvSpPr>
        <p:spPr bwMode="auto">
          <a:xfrm>
            <a:off x="0" y="2"/>
            <a:ext cx="9144000" cy="897731"/>
          </a:xfrm>
          <a:prstGeom prst="rect">
            <a:avLst/>
          </a:prstGeom>
          <a:solidFill>
            <a:srgbClr val="224568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3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49149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0000"/>
                </a:solidFill>
                <a:latin typeface="Copperplate Gothic Bold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31715D-DDF6-460D-9811-F35DC0FA9270}" type="slidenum">
              <a:rPr lang="en-GB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 userDrawn="1"/>
        </p:nvSpPr>
        <p:spPr bwMode="auto">
          <a:xfrm>
            <a:off x="0" y="4948238"/>
            <a:ext cx="9144000" cy="195263"/>
          </a:xfrm>
          <a:prstGeom prst="rect">
            <a:avLst/>
          </a:prstGeom>
          <a:solidFill>
            <a:srgbClr val="2245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3200" smtClean="0">
              <a:solidFill>
                <a:srgbClr val="000000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 userDrawn="1"/>
        </p:nvSpPr>
        <p:spPr bwMode="auto">
          <a:xfrm>
            <a:off x="0" y="2"/>
            <a:ext cx="9144000" cy="573881"/>
          </a:xfrm>
          <a:prstGeom prst="rect">
            <a:avLst/>
          </a:prstGeom>
          <a:solidFill>
            <a:srgbClr val="224568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3200" smtClean="0">
              <a:solidFill>
                <a:srgbClr val="000000"/>
              </a:solidFill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49149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0000"/>
                </a:solidFill>
                <a:latin typeface="Copperplate Gothic Bold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A910BB-B2B7-483D-85D7-4FCBE00ECAD2}" type="slidenum">
              <a:rPr lang="en-GB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 userDrawn="1"/>
        </p:nvSpPr>
        <p:spPr bwMode="auto">
          <a:xfrm>
            <a:off x="0" y="4948238"/>
            <a:ext cx="9144000" cy="195263"/>
          </a:xfrm>
          <a:prstGeom prst="rect">
            <a:avLst/>
          </a:prstGeom>
          <a:solidFill>
            <a:srgbClr val="2245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3200" smtClean="0">
              <a:solidFill>
                <a:srgbClr val="000000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 userDrawn="1"/>
        </p:nvSpPr>
        <p:spPr bwMode="auto">
          <a:xfrm>
            <a:off x="0" y="2"/>
            <a:ext cx="9144000" cy="573881"/>
          </a:xfrm>
          <a:prstGeom prst="rect">
            <a:avLst/>
          </a:prstGeom>
          <a:solidFill>
            <a:srgbClr val="224568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3200" smtClean="0">
              <a:solidFill>
                <a:srgbClr val="000000"/>
              </a:solidFill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49149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0000"/>
                </a:solidFill>
                <a:latin typeface="Copperplate Gothic Bold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FA933C-D632-40DA-8FC6-8B07E59F45A1}" type="slidenum">
              <a:rPr lang="en-GB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93B1D-51A1-4F21-9B98-DF92486C37B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31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on-3 cop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8355" name="Oval 3"/>
          <p:cNvSpPr>
            <a:spLocks noChangeArrowheads="1"/>
          </p:cNvSpPr>
          <p:nvPr userDrawn="1"/>
        </p:nvSpPr>
        <p:spPr bwMode="auto">
          <a:xfrm>
            <a:off x="2627313" y="-452437"/>
            <a:ext cx="3097212" cy="1835944"/>
          </a:xfrm>
          <a:prstGeom prst="ellipse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4756" name="Rectangle 4"/>
          <p:cNvSpPr>
            <a:spLocks noChangeArrowheads="1"/>
          </p:cNvSpPr>
          <p:nvPr userDrawn="1"/>
        </p:nvSpPr>
        <p:spPr bwMode="auto">
          <a:xfrm>
            <a:off x="0" y="4893470"/>
            <a:ext cx="9144000" cy="250031"/>
          </a:xfrm>
          <a:prstGeom prst="rect">
            <a:avLst/>
          </a:prstGeom>
          <a:gradFill rotWithShape="1">
            <a:gsLst>
              <a:gs pos="0">
                <a:srgbClr val="DDDDDD">
                  <a:alpha val="46999"/>
                </a:srgbClr>
              </a:gs>
              <a:gs pos="100000">
                <a:srgbClr val="666666">
                  <a:alpha val="46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68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6625" y="4893470"/>
            <a:ext cx="2895600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ОИЯИ</a:t>
            </a:r>
            <a:endParaRPr lang="ru-RU"/>
          </a:p>
        </p:txBody>
      </p:sp>
      <p:sp>
        <p:nvSpPr>
          <p:cNvPr id="868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4893470"/>
            <a:ext cx="2133600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A1C03-0B6B-43F7-AA31-17679158692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ockland-inc.com/elisa.asp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hyperlink" Target="https://www.google.ru/url?sa=i&amp;rct=j&amp;q=&amp;esrc=s&amp;source=images&amp;cd=&amp;cad=rja&amp;uact=8&amp;ved=0CAcQjRxqFQoTCNmN9qyU4scCFYVaLAodNHwPqg&amp;url=https://ru.wikipedia.org/wiki/%D0%A0%D1%8D%D0%BB%D0%B5%D0%B5%D0%B2%D1%81%D0%BA%D0%BE%D0%B5_%D1%80%D0%B0%D1%81%D1%81%D0%B5%D1%8F%D0%BD%D0%B8%D0%B5&amp;psig=AFQjCNERQd0HvjyVwKkxmt9KFPEIW_XAmw&amp;ust=1441620309649287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19" y="195486"/>
            <a:ext cx="8640960" cy="1804756"/>
          </a:xfrm>
          <a:prstGeom prst="roundRect">
            <a:avLst/>
          </a:prstGeom>
          <a:solidFill>
            <a:srgbClr val="FFF8E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Ultrasensitive 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of analyte molecules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at 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attomolar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spectroscopy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Grigory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Arzumanyan</a:t>
            </a:r>
            <a:endParaRPr 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FLNP, Sector of Raman spectroscopy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2747" y="4443959"/>
            <a:ext cx="5478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US" sz="1600" b="1" i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 </a:t>
            </a: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PAC for Condensed Matter </a:t>
            </a:r>
            <a:r>
              <a:rPr lang="en-US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</a:p>
          <a:p>
            <a:pPr algn="ctr"/>
            <a:r>
              <a:rPr lang="en-US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– 21 January 2020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28" y="4227935"/>
            <a:ext cx="9041142" cy="590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4210" name="Picture 2" descr="D:\Эмбле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5" y="2355726"/>
            <a:ext cx="2952328" cy="148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6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 bwMode="auto">
          <a:xfrm>
            <a:off x="8424936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374" y="3723878"/>
            <a:ext cx="83351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SERS spectra of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at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to 10</a:t>
            </a:r>
            <a:r>
              <a:rPr lang="ru-RU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obtained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by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collection and integration of the SERS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spectra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maps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(10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m)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42479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laser power was decreased to 0.14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in contrast to the previous measurement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(1.45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 eliminate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harmful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photothermal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effect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483518"/>
            <a:ext cx="8712968" cy="45719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51" y="668837"/>
            <a:ext cx="4104456" cy="3055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51470"/>
            <a:ext cx="9082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Revealing of the minimal detectable concentration of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by SERS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8424936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28672"/>
            <a:ext cx="6731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Specific peculiarities of </a:t>
            </a:r>
            <a:r>
              <a:rPr lang="en-US" sz="2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 SERS spectra</a:t>
            </a:r>
            <a:endParaRPr lang="ru-RU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8" y="575221"/>
            <a:ext cx="3314721" cy="2788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95936" y="2067694"/>
            <a:ext cx="480678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particular, monomers were dominant at concentrations below 10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M, 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converted into tetramers at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above 10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−9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−10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−10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3579862"/>
            <a:ext cx="752534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SERS spectra at the 10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−14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and 10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−16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 concentrations have lower intensities and started to change (more prominent amorphous carbon bands) due to heating to the temperature of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denaturation at about 350 K.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1920" y="699541"/>
            <a:ext cx="489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mostly exists in tetramer and monomer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</a:p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determined by its concentration.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3432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 bwMode="auto">
          <a:xfrm>
            <a:off x="8424936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1" y="61709"/>
            <a:ext cx="88569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Overcoming the limitation – highly-sensitive SERS spectrum  of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molecules at 10</a:t>
            </a:r>
            <a:r>
              <a:rPr lang="en-US" sz="2200" b="1" baseline="30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-18 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concentration                                        and covered with graphene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19" y="1146845"/>
            <a:ext cx="8712968" cy="45719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3787" y="1224562"/>
            <a:ext cx="3888432" cy="2592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52120" y="4691994"/>
            <a:ext cx="2977097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lvl="0" eaLnBrk="0" hangingPunct="0"/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Biosensors, 2019, 9, 34, pp. 1-19.</a:t>
            </a:r>
            <a:endParaRPr lang="ru-RU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808332"/>
            <a:ext cx="8263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Raman bands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presented in the spectrum: 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1002 cm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Phe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), 1290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Amide III), 1340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Trp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), 1440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), 1605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Tyr)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and 1642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(Amide 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8424936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91636"/>
            <a:ext cx="3357901" cy="253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123478"/>
            <a:ext cx="7192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Silver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dendrites for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attomolar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 of analyte</a:t>
            </a:r>
          </a:p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molecules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by SERS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1" y="364614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metallic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refer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volumetric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nanomaterials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fractal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consist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ensemble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metallic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NPs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forming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branched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fern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7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8424936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6076" y="0"/>
            <a:ext cx="2880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dendrites?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67844"/>
            <a:ext cx="878497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dvantages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SERS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spectroscopy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"/>
              </a:lnSpc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Excitation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wide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wavelengths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(including IR) due to the wider spectral surface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plasmon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resonance band.</a:t>
            </a:r>
          </a:p>
          <a:p>
            <a:pPr marL="457200" indent="-457200" algn="just">
              <a:lnSpc>
                <a:spcPct val="30000"/>
              </a:lnSpc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low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lase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 p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owers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portable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biosensing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due to richly-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morphology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possesses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hot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spots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 2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522125"/>
            <a:ext cx="8928992" cy="45719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2526031"/>
            <a:ext cx="8928992" cy="45719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41983" y="2552586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680" y="3047930"/>
            <a:ext cx="71766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excitation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wavelengths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dendritic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SERS-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substrates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-IR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(785 nm) 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limits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049" y="4094370"/>
            <a:ext cx="8305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eliminate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analyte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destruction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quench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luminescence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tissue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transparent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IR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endParaRPr lang="ru-RU" sz="1600" b="1" dirty="0"/>
          </a:p>
        </p:txBody>
      </p:sp>
      <p:pic>
        <p:nvPicPr>
          <p:cNvPr id="15" name="Picture 2" descr="D:\НАНОБИОФОТОНИКА\9-Results-2019\21-Dendrites_AFM_Sanal\6x6 um_2DD_with palette_11.11.20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87237"/>
            <a:ext cx="1620688" cy="12183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7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8424936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968" y="51470"/>
            <a:ext cx="8705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 and methods</a:t>
            </a:r>
          </a:p>
          <a:p>
            <a:pPr algn="just">
              <a:lnSpc>
                <a:spcPct val="20000"/>
              </a:lnSpc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macroporous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silicon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(macro-PS)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30000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Fabrication method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electrochemical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anodization: 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macro-PS layers with pore diameters of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1.2-1.5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thickness of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formed.</a:t>
            </a:r>
          </a:p>
          <a:p>
            <a:pPr algn="just">
              <a:lnSpc>
                <a:spcPct val="30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Selective silver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deposition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combination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 surface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layer ion-etching in argon plasma followed by the Ag wet corrosion deposition from the solution containing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AgNO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salt, alcohol and small amount of hydrofluoric acid (HF).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07504" cy="514350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2067694"/>
            <a:ext cx="877035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Morphology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silver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macroporous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83356"/>
            <a:ext cx="3084617" cy="20097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4515966"/>
            <a:ext cx="52565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SEM images of (a, b) top and (c, d) cross-section views of (a, c) mono-Si and (b, d) macro-PS with a deposited Ag layer</a:t>
            </a:r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2499742"/>
            <a:ext cx="5601998" cy="20097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mono-Si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dendrite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macro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-PS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4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Advantageously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layer on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macro-PS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a thickness of ~3 µm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periphery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pore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entrances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non-precipitation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pores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50000"/>
              </a:lnSpc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trunks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reaches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20-25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3-7µ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also a large number of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outgrowths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100-300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8424936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2" y="915566"/>
            <a:ext cx="3851687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5839" y="4163185"/>
            <a:ext cx="479689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Reflectance spectra of the Ag layers deposited </a:t>
            </a:r>
            <a:endParaRPr lang="en-US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(a) mono-Si and (b)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macro-PS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123478"/>
            <a:ext cx="5966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Optical properties – reflectance spectra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585143"/>
            <a:ext cx="8784976" cy="4571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44008" y="1684134"/>
            <a:ext cx="4158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both samples several absorption bands associated with SPR modes were observed: centered around 430, 635 and 780 nm.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185167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430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3766" y="113159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635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7862" y="1203598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780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8424936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1470"/>
            <a:ext cx="816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SERS-activity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dendrites on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porous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silicon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560686"/>
            <a:ext cx="8623212" cy="45719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14267" y="1131590"/>
            <a:ext cx="4153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Analyte/reporter molecules</a:t>
            </a:r>
            <a:endParaRPr lang="ru-RU" sz="24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790027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MercaptoPhenylBoronic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4-MPBA)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MPBA1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6732240" y="802196"/>
            <a:ext cx="1950994" cy="13179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74163" y="2355726"/>
            <a:ext cx="8612207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ru-RU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analyte</a:t>
            </a:r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characterized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Raman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comparing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dyes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a SERS-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sensitive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macromolecules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4177"/>
            <a:ext cx="2076450" cy="108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8424936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73" y="699542"/>
            <a:ext cx="4559861" cy="2017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1470"/>
            <a:ext cx="7656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SERS-activity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dendrites on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flat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porous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560686"/>
            <a:ext cx="8712968" cy="45719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739619"/>
            <a:ext cx="5832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SERS spectra of the 4-MPBA molecules with a concentration of 10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−6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(a, c) mono-Si and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(b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d) macro-PS,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excited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by 633 and 785 nm laser.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0963" y="627534"/>
            <a:ext cx="2843808" cy="334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SERS spectra are dominated by the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bands of 4-MPBA at   998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1021, 1074, and 1576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pPr algn="just"/>
            <a:endParaRPr lang="en-US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Assignments:</a:t>
            </a:r>
          </a:p>
          <a:p>
            <a:pPr algn="just">
              <a:lnSpc>
                <a:spcPct val="30000"/>
              </a:lnSpc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998 –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CCC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1021 –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1074 –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CCC</a:t>
            </a:r>
            <a:r>
              <a:rPr lang="en-US" dirty="0" smtClean="0"/>
              <a:t>+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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1576 –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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(aromatic ring vibration)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56176" y="627534"/>
            <a:ext cx="45719" cy="444395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286967" y="4190280"/>
            <a:ext cx="2771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06997" y="4203898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, stretching mode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in plane bending mode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8211" y="3491592"/>
            <a:ext cx="6045957" cy="14927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substrate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macro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-PS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peaks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mono-Si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amplification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manifested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excitation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wavelength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f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633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peaks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3.5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785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wavelength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12-15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8424936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138" y="51470"/>
            <a:ext cx="777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Detection limit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(4-MPBA)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SERS-active substrates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silver dendrites on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macro-PS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896374"/>
            <a:ext cx="8784976" cy="457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31590"/>
            <a:ext cx="3727450" cy="26936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95040" y="3939902"/>
            <a:ext cx="833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SERS spectra of 3 maps (100 × 100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of the Ag dendrites/macro-PS kept in the                      4-MPBA solutions with different concentrations. 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excitation wavelength is 785 nm.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77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Номер слайда 5"/>
          <p:cNvSpPr txBox="1">
            <a:spLocks/>
          </p:cNvSpPr>
          <p:nvPr/>
        </p:nvSpPr>
        <p:spPr bwMode="auto">
          <a:xfrm>
            <a:off x="8675688" y="4861323"/>
            <a:ext cx="4572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7C1EEAA-36E8-4285-AF30-FAAD9D7B2792}" type="slidenum">
              <a:rPr lang="ru-RU" altLang="ru-RU" sz="1200" b="1" smtClean="0">
                <a:solidFill>
                  <a:prstClr val="white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ru-RU" altLang="ru-RU" sz="1200" b="1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 bwMode="auto">
          <a:xfrm>
            <a:off x="8388424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0972"/>
            <a:ext cx="8904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OUTLINE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362" y="4623978"/>
            <a:ext cx="9041142" cy="590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4323" y="771550"/>
            <a:ext cx="8724776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in brief: development of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biosensing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techniques (proteins, lipids, acids, etc.)</a:t>
            </a:r>
          </a:p>
          <a:p>
            <a:pPr>
              <a:lnSpc>
                <a:spcPct val="50000"/>
              </a:lnSpc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 Raman as a powerful and sensitive tool for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biosensing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40000"/>
              </a:lnSpc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</a:t>
            </a:r>
            <a:r>
              <a:rPr lang="en-US" sz="2400" b="1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i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ighly </a:t>
            </a:r>
            <a:r>
              <a:rPr lang="en-US" sz="2400" b="1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 detection of human </a:t>
            </a:r>
            <a:r>
              <a:rPr lang="en-US" sz="2400" b="1" i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US" sz="2400" b="1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by Surface-Enhanced Raman Spectroscopy (SERS) </a:t>
            </a:r>
            <a:endParaRPr lang="en-US" sz="2400" b="1" i="1" dirty="0" smtClean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endParaRPr lang="en-US" sz="2400" b="1" i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b)  Silver </a:t>
            </a:r>
            <a:r>
              <a:rPr lang="en-US" sz="2400" b="1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dendrites nanostructures for </a:t>
            </a:r>
            <a:r>
              <a:rPr lang="en-US" sz="2400" b="1" i="1" dirty="0" err="1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attomolar</a:t>
            </a:r>
            <a:endParaRPr lang="en-US" sz="2400" b="1" i="1" dirty="0" smtClean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limit of </a:t>
            </a:r>
            <a:r>
              <a:rPr lang="en-US" sz="2400" b="1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analyte molecules detection by SERS </a:t>
            </a:r>
            <a:endParaRPr lang="en-US" sz="2400" b="1" i="1" dirty="0" smtClean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3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Summary  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496" y="627534"/>
            <a:ext cx="9041142" cy="590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8424936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882" y="51470"/>
            <a:ext cx="762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Detection limit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DTNB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analyte/reporter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dsorbed at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silver dendrites on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macro-PS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896374"/>
            <a:ext cx="8784976" cy="457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479" y="4065915"/>
            <a:ext cx="4139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SERS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spectra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macro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-PS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kept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DTNB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excitation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wavelength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785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8873"/>
            <a:ext cx="4191541" cy="194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52792" y="2931790"/>
            <a:ext cx="45116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1338 cm</a:t>
            </a:r>
            <a:r>
              <a:rPr lang="ru-RU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band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SERS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spectra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DTNB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concentrations: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(a) 10</a:t>
            </a:r>
            <a:r>
              <a:rPr lang="ru-RU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10</a:t>
            </a:r>
            <a:r>
              <a:rPr lang="ru-RU" sz="1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-18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</a:t>
            </a:r>
          </a:p>
          <a:p>
            <a:pPr algn="just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1338 cm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symmetric nitro stretch. mode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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(NO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1558 cm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aromatic ring stretching mode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0185" y="4515606"/>
            <a:ext cx="42482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 Appl. Phys, 2019,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</a:p>
          <a:p>
            <a:pPr marL="342900" indent="-342900">
              <a:buAutoNum type="arabicParenR"/>
            </a:pP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Ready for submission to Biosensors, 2020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452792" y="4398238"/>
            <a:ext cx="4511696" cy="4571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DTN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2162" y="1028873"/>
            <a:ext cx="1377178" cy="861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95578" y="1110156"/>
            <a:ext cx="2735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 reporter: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DTNB</a:t>
            </a:r>
          </a:p>
          <a:p>
            <a:pPr algn="ctr"/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Dithionitrobenzoic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237431" y="1028873"/>
            <a:ext cx="118545" cy="397770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00981"/>
            <a:ext cx="3528392" cy="2064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91282" y="2017752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1338 с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6997" y="2294751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с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8424936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40416" y="51470"/>
            <a:ext cx="7524750" cy="576064"/>
          </a:xfrm>
          <a:prstGeom prst="roundRect">
            <a:avLst>
              <a:gd name="adj" fmla="val 21667"/>
            </a:avLst>
          </a:prstGeom>
          <a:noFill/>
          <a:ln w="63500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6666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3868" y="104314"/>
            <a:ext cx="4537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6666">
                    <a:lumMod val="75000"/>
                  </a:srgbClr>
                </a:solidFill>
                <a:latin typeface="Arial" pitchFamily="34" charset="0"/>
              </a:rPr>
              <a:t>SUMMARY on </a:t>
            </a:r>
            <a:r>
              <a:rPr lang="en-US" sz="2800" b="1" dirty="0" err="1" smtClean="0">
                <a:solidFill>
                  <a:srgbClr val="006666">
                    <a:lumMod val="75000"/>
                  </a:srgbClr>
                </a:solidFill>
                <a:latin typeface="Arial" pitchFamily="34" charset="0"/>
              </a:rPr>
              <a:t>Lactoferrin</a:t>
            </a:r>
            <a:endParaRPr lang="en-US" sz="2800" b="1" dirty="0">
              <a:solidFill>
                <a:srgbClr val="006666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699542"/>
            <a:ext cx="871296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 employed SERS-spectroscopy to study the biomolecules with high molecular weight using the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as test analyte and SERS-active substrates based on the silvered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-Si and graphene protection of the analyte molecules. </a:t>
            </a:r>
          </a:p>
          <a:p>
            <a:pPr marL="285750" indent="-285750" algn="just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SERS spectra of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adsorbed from 10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 solution were rather weak but the decrease of the concentration down to the 10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 level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(monomer sizes) led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the enormous growth of the SERS signal.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50000"/>
              </a:lnSpc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decrease the temperature in the laser spot below the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temperature of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denaturation, the analyte molecules were protected with graphene, which allowed detecting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adsorbed from the 10-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solution.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50000"/>
              </a:lnSpc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our knowledge a reliable SERS study of the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molecules adsorbed on the solid SERS-active substrates has not been reported before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8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23528" y="51470"/>
            <a:ext cx="8352927" cy="576064"/>
          </a:xfrm>
          <a:prstGeom prst="roundRect">
            <a:avLst>
              <a:gd name="adj" fmla="val 21667"/>
            </a:avLst>
          </a:prstGeom>
          <a:noFill/>
          <a:ln w="63500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6666">
                    <a:lumMod val="75000"/>
                  </a:srgbClr>
                </a:solidFill>
                <a:latin typeface="Arial" pitchFamily="34" charset="0"/>
              </a:rPr>
              <a:t>SUMMARY on Ag dendrites nanostructures</a:t>
            </a:r>
            <a:endParaRPr lang="en-US" sz="2800" b="1" dirty="0">
              <a:solidFill>
                <a:srgbClr val="006666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8424936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506" y="690825"/>
            <a:ext cx="863421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silver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nanostructures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consist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NPs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macro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-PS,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fabricated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investigated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Vertically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0.5 - 1.5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15-20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dendrites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nanostructures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marco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-PS,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4-MPBA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DTNB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ru-RU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-16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ru-RU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-18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respectively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discovered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peaks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nanostructures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macro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-PS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wide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band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plasmon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characteristic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hot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spots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1880" y="1923679"/>
            <a:ext cx="301127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0797" y="199133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Spare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8388424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1545635"/>
            <a:ext cx="463537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ELISA &amp; HPLC in brief: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dvantages and limits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8460432" y="4894008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28" name="Picture 4" descr="Похожее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6" y="1115184"/>
            <a:ext cx="2961456" cy="16063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50" y="1059583"/>
            <a:ext cx="5785859" cy="1661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Benefits:</a:t>
            </a:r>
          </a:p>
          <a:p>
            <a:pPr marL="342900" indent="-342900" algn="just">
              <a:buFontTx/>
              <a:buChar char="-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specificity</a:t>
            </a:r>
          </a:p>
          <a:p>
            <a:pPr marL="342900" indent="-342900" algn="just">
              <a:buFontTx/>
              <a:buChar char="-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enough reproducibility of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342900" indent="-342900" algn="just">
              <a:buFontTx/>
              <a:buChar char="-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allow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quantitative investigation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analytes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77" y="2744334"/>
            <a:ext cx="8891331" cy="2203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eneral shortages:</a:t>
            </a:r>
          </a:p>
          <a:p>
            <a:pPr>
              <a:lnSpc>
                <a:spcPct val="30000"/>
              </a:lnSpc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tedious/laborious procedure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24 h or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even several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days analysis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and operates with relatively large sample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volumes </a:t>
            </a:r>
          </a:p>
          <a:p>
            <a:pPr marL="342900" indent="-342900" algn="just">
              <a:lnSpc>
                <a:spcPct val="30000"/>
              </a:lnSpc>
              <a:buFont typeface="Wingdings" panose="05000000000000000000" pitchFamily="2" charset="2"/>
              <a:buChar char="§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detection limit of the conventional ELISA is near 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nanomolar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concentration, which is inadequate to reach the clinical threshold of many proteins’ biomarkers, especially in the early stage of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378" y="-20538"/>
            <a:ext cx="8891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Enzyme-linked immunosorbent assay (ELISA</a:t>
            </a:r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commonly used analytical assay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detect the presence of a ligand (commonly a protein)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antibodies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directed against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protein to be measured.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987575"/>
            <a:ext cx="9144000" cy="69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8460432" y="4890195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1042740"/>
            <a:ext cx="54006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Advantages:</a:t>
            </a:r>
          </a:p>
          <a:p>
            <a:pPr marL="285750" indent="-285750" algn="just">
              <a:buFontTx/>
              <a:buChar char="-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capable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multicomponent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analysis of real-life samples and complex mixtures with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good resolution</a:t>
            </a:r>
          </a:p>
          <a:p>
            <a:pPr algn="just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  employed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for determining all major whey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-28088"/>
            <a:ext cx="892899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High-performance liquid chromatography</a:t>
            </a:r>
            <a:r>
              <a:rPr lang="en-US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HPLC) – 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one of the effective techniques in analytical chemistry used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separate, identify, and quantify each component in a mixture.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9583"/>
            <a:ext cx="3240360" cy="135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971288"/>
            <a:ext cx="8928992" cy="34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0654" y="2427734"/>
            <a:ext cx="8743834" cy="2609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Main shortages:</a:t>
            </a:r>
          </a:p>
          <a:p>
            <a:pPr>
              <a:lnSpc>
                <a:spcPct val="20000"/>
              </a:lnSpc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here is no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universal detector, hence the detection is more problematic if the analyte does not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absorb ultraviolet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(UV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lnSpc>
                <a:spcPct val="20000"/>
              </a:lnSpc>
              <a:buFont typeface="Wingdings" panose="05000000000000000000" pitchFamily="2" charset="2"/>
              <a:buChar char="§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 many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operating parameters and is more inconvenient for routine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</a:p>
          <a:p>
            <a:pPr marL="342900" indent="-342900" algn="just">
              <a:lnSpc>
                <a:spcPct val="20000"/>
              </a:lnSpc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similar to the ELISA technique, the HPLC hardly provides 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suitable detection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limit of protein biomarkers for clinical application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"/>
              </a:lnSpc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igh cost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8424936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894655"/>
            <a:ext cx="7813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Recombinant human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from milk of transgenic goats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similar to those of natural human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from woman’s milk)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was used 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analyte’ powder was dissolved in a deionized water to obtain the solutions of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–10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-18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-Si and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silvered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-Si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samples of a 0.25 cm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surface area were immersed in 1 mL of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analyte’ solution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1 h before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Laser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 with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473 nm wavelength and a spot diameter about 600 nm was used to excite the samples.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548"/>
            <a:ext cx="3578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and Methods</a:t>
            </a:r>
            <a:r>
              <a:rPr lang="en-US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051" y="493844"/>
            <a:ext cx="8784976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07504" cy="5143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03023"/>
            <a:ext cx="878497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Characterization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of Graphene-Containing Films</a:t>
            </a:r>
          </a:p>
          <a:p>
            <a:pPr>
              <a:lnSpc>
                <a:spcPct val="5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well-known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that graphite’s Raman spectra can contain three intensive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bands – 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2D, and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D: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 band (1582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 is associated with a doubly degenerated phonon mode of E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2g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symmetry. 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2D band (around 2710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gives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information about the ordering of graphite (graphene) layers.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band D (1352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characterizes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defects in the graphite (graphene) structure.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graphene monolayer can be found on both substrates. This follows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from: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 band (1587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FWHM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of the 2D band (29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/I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ratio.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associated with deformation, disorder, and defects in crystalline structure of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graphene (~1350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1600" b="1" baseline="30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cannot be found in the spectra evidencing its good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1857"/>
            <a:ext cx="3886218" cy="1734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3344093"/>
            <a:ext cx="8784976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Raman and (b) SERS spectra of graphene-containing film on the (a) c-Si and (b) </a:t>
            </a:r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silvered </a:t>
            </a:r>
            <a:r>
              <a:rPr lang="en-US" sz="1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substrates</a:t>
            </a:r>
            <a:endParaRPr lang="ru-RU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206" y="627534"/>
            <a:ext cx="8353265" cy="257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goals of </a:t>
            </a:r>
            <a:r>
              <a:rPr lang="en-US" sz="2400" b="1" u="sng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biosensing</a:t>
            </a: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</a:t>
            </a: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include:</a:t>
            </a:r>
          </a:p>
          <a:p>
            <a:pPr algn="just">
              <a:lnSpc>
                <a:spcPct val="50000"/>
              </a:lnSpc>
              <a:buClr>
                <a:schemeClr val="tx2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non-invasive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sensitive tests for early diagnostics</a:t>
            </a:r>
          </a:p>
          <a:p>
            <a:pPr marL="342900" indent="-342900" algn="just">
              <a:lnSpc>
                <a:spcPct val="3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accuracy and reliability to reduce risks of false results 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5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diagnostics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different types of dangers to human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health, including cancer,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brain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diseases,                 viruses-induced illnesses and other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86800" y="4840003"/>
            <a:ext cx="4572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4CCAB12-4A2A-419B-B3DD-E1966F61B908}" type="slidenum">
              <a:rPr lang="ru-RU" sz="1200" b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2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51520" cy="5143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1613" y="33469"/>
            <a:ext cx="8228859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biosensing</a:t>
            </a:r>
            <a:r>
              <a:rPr lang="en-US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endParaRPr lang="en-US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907" y="3363838"/>
            <a:ext cx="8519865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Along with the enzyme-linked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immunoassay (ELISA) and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a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high performance liquid chromatography (HPLC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                  Raman spectroscopy has been considered as a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powerful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sensitive tool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biosensing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as well.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2150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95486"/>
            <a:ext cx="88569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Chemical vapor deposition (CVD) was used for the synthesis of graphene.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Electrochemically polished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copper foil was annealed for 1 h at 1050 C in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and H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gases’ flow with a rate of 160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150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/min, respectively. Then a 4 cm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/min methane flow was introduced into the CVD reactor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10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min.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50000"/>
              </a:lnSpc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wet-chemical transfer of graphene without a polymer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was used. 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graphene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films for the transfer was carried out as follows: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algn="just">
              <a:buAutoNum type="romanLcParenBoth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underside of the copper foil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was processed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3 min in a solution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HNO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:H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mixed in a volume ratio of 1:3 and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algn="just">
              <a:buAutoNum type="romanLcParenBoth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copper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foil was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completely dissolved in an aqueous solution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FeCl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a result, the graphene film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remained floating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surface of the solution. Before the graphene transfer, this solution was carefully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replaced several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times with distilled water, which facilitated its purification from the products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reactions.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working on the transfer process, the substrate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containing  silvered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-Si areas was immersed in the solution, placed under the graphene film and lifted up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solution. In this case, the graphene film remained on the surface of the substrate.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8424936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31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23477"/>
            <a:ext cx="780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simulation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using COMSOL AC/AD Module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627534"/>
            <a:ext cx="8568952" cy="45719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8" y="719228"/>
            <a:ext cx="3534020" cy="34366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5229" y="4155926"/>
            <a:ext cx="3761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Areas selected for the simulation of the electric field strength in the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dendrites on (a) mono-Si and (b) macro-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PSi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36" y="719229"/>
            <a:ext cx="3338612" cy="34366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60032" y="4155926"/>
            <a:ext cx="4032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Electric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silver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(a, b, c)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mono-Si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(d, e, f)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macro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-PS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excitation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wavelengths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-2053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Estimation of an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active area of the dendrites and count the number of molecules under the laser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spot.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59" y="771550"/>
            <a:ext cx="5827395" cy="1408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2179980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SEM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views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(a)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(b, c)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adsorption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DTNB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(b) 10</a:t>
            </a:r>
            <a:r>
              <a:rPr lang="ru-RU" sz="1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(c) 10</a:t>
            </a:r>
            <a:r>
              <a:rPr lang="ru-RU" sz="1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Inset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SEM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nanocluster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magnification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653823"/>
            <a:ext cx="86409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8164" y="2949421"/>
            <a:ext cx="88569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nanoclusters were observed on the Ag dendrites after keeping in the DTNB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nanoclusters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were observed on the samples with the concentration down to 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have a shape of 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semisphere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with an average diameter of 7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nm (~ 90 nm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observed on the fresh SERS-active substrate and therefore they can be composed of only analyte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molecules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suppose that the nanoclusters were formed while drying an adsorbed layer of the analyte molecules to reduce its surface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-2053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Estimation of an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active area of the dendrites and count the number of molecules under the laser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spot.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53823"/>
            <a:ext cx="86409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699542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Important notes: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disulfide bond breaking in the DTNB molecules results in a chemisorption of the TNB products in active spots on the substrate that have the largest density of the surface states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chemisorbed molecules should be strongly anchored on the surface. </a:t>
            </a:r>
            <a:endParaRPr lang="en-US" dirty="0"/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051720" y="1851670"/>
            <a:ext cx="2304256" cy="15367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355976" y="2251953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Point SERS spectra of the Ag dendrites/macro-PS kept in the 10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M DTNB solutions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39" y="3435846"/>
            <a:ext cx="89234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attomolar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1 ml of analyte solution will be a source of maximally 1204 TNB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area of the SERS-active substrate is 10 mm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and it contains 100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maps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each map area have a chance to adsorb about 12 TNB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SERS-spectra did not contain the S-S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band – thus it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is logical to suppose that some spots with monomolecular layer of TNB were detected.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ssuming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diameter of the single spot is equal to that of the nanocluster we can speak about </a:t>
            </a:r>
            <a:r>
              <a:rPr lang="en-US" sz="1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of several tens of molecules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3099"/>
            <a:ext cx="9144000" cy="500181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853" y="897733"/>
            <a:ext cx="2016125" cy="10259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602" y="573529"/>
            <a:ext cx="95410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Raman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4" y="33338"/>
            <a:ext cx="8742084" cy="485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 anchorCtr="1"/>
          <a:lstStyle/>
          <a:p>
            <a:pPr algn="ctr">
              <a:defRPr/>
            </a:pPr>
            <a:endParaRPr lang="en-US" sz="2400" b="1" dirty="0">
              <a:solidFill>
                <a:srgbClr val="1F497D">
                  <a:lumMod val="75000"/>
                </a:srgbClr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Multimodal optical platform at </a:t>
            </a:r>
            <a:r>
              <a:rPr lang="en-US" sz="28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FLNP, JINR </a:t>
            </a:r>
            <a:endParaRPr lang="ru-RU" sz="28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4281048">
            <a:off x="6190703" y="1488461"/>
            <a:ext cx="172640" cy="122052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4962" y="2390927"/>
            <a:ext cx="2004790" cy="9661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 rot="10800000">
            <a:off x="4355976" y="2099072"/>
            <a:ext cx="230188" cy="475059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08768" y="3998699"/>
            <a:ext cx="2046288" cy="9683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5304" name="AutoShape 6" descr="data:image/jpeg;base64,/9j/4AAQSkZJRgABAQAAAQABAAD/2wCEAAkGBhMSEBAUDxQQFRAPFxUVFRIWERUVFRMVFBUWGBcaFRgYHiceFyEjGxQTJC8gIycpLy0tFSAxNTAqNSgsLikBCQoKDgwMGg8PGTQkHh0sLTU1NiwpKik1KTUpLDU1LDApMCwsKSwsNSw1LDU1NSwpLCkpLC4yLS0sLCkqKSksKf/AABEIAM4AtAMBIgACEQEDEQH/xAAbAAEBAAMBAQEAAAAAAAAAAAAABQMEBgECB//EAEYQAAIBAwEEAgsOBgICAwAAAAECAwAEERIFBhMhFjEUIjVBUVJTcpOh0QcVMjM0YXF0kZKywcPSF1RVgZWzI0JiwiQlov/EABcBAQEBAQAAAAAAAAAAAAAAAAAFBAb/xAAwEQEAAQEGBAMGBwAAAAAAAAAAAXICAwQRMcESFDRBEySBFSJRYqHhBSElYXORwv/aAAwDAQACEQMRAD8A/bLm5WNGeRgqICWYnAAHWSamdL7Py8fr9lN7/kNz5n5iq4FBI6X2fl4/X7KdL7Py8fr9lWMUxQR+l9n5eP1+ynS+z8vH6/ZVjFMUEfpfZ+Xj9fsp0vs/Lx+v2VYxTFBH6X2fl4/X7KdL7Py8fr9lWMUxQR+l9n5eP1+ynS+z8vH6/ZVjFeUEjpfZ+Xj9fsp0vs/Lx+v2VXpQSOl9n5eP1+ynS+z8vH6/ZVelBI6X2fl4/X7KdL7Py8fr9lWMV5QSOl9n5eP1+ynS+z8vH6/ZVjFeUEjpfZ+Xj9fsrLa7y20jqkc0Zd86VyQTgZ5Z6+QNU6j7d+NsPrH6M1BYpQUoI+9/yG58z8xVgVH3v+Q3PmfmK3No7Xht1DXM0MKscBpJUjBPM4BYgHkD9lBuUqfc7ftoxEZZ7dBPzjLzIvEBxjRk9t8JerxhXtxty3jlWGSeBJnxpiaVFkbUcDShOTk+AUG/StL36g43A40PZGM8DipxcYznRnV1c+qvm125bySvFFPA80edcSyozrpODqUHK4PLnQb9Kn2u37aUStFPbusAzIUmRhEME5cg9r8FuvHwTXkO8Nq8TypcWzQxcnlWaMxp1fCcHSvWOs98UFGlTm3hthCJzcW4t2OBMZoxGTnGA+dJOQe/3qXG8NskSSyXFusMvwJWmjVH7/aMThuQPVQebY2yLdoTIAIZGZHkJxwzoZlJGOYOgjvdYrnE3xmMiKsI4tx2KAjzkJGZ4riTniMkECIZ68k97HO3vBd2ToIL6W2CT6SsckyIZMMCpUEgntgOqsd6LEXacaS3W8do2RGnVZGZBIkZVC2TykkAwOeaCfu/vNOztHcLGSXvyrIxwqWssSKuCoz8aef/AIjw8sc2/wAwFuwiQpItq0gEkjNH2UYwPgxlFxxAe3ZSwHIeHbk2ds2SdodcBuS8kjQrc4lDSKOKNCvqAYAFlxg9ZHfr5i2VsyWQxRtA0kAQNClzkr2OVCF41f4SaEGojIwBQZod4TDYPcTapGSSZAAObHsp4owNIP8A4DkCfmNS5t9JAYnljeJInnMoCSBZo47OSYGPjRo3Ir4BzXrIq1a3VhNbzJFLay2yh2mCzI6KJGaRi5DHRk62ySMY5dVatquzOEZVltpIYWYtM10JUDyR8MiSRnI5o+MMepqDXg33lZcG2YSSNCkWeMkTNMzDDvLEpBQLk6VbIIxWDaG911DJIzxQ6IbdmaFZ85lFwIgVcJyUgjrwRnmM1vC02YtqXMsHYshQCZrvKAxk8MRSs+E0nOApGKzpu9YvCroqNDoft1kZlkR3EjFmUniZZdWo5Oc86DBNvXMhlLwxcO0eKO4ZZmyGl0H/AIVKduFWVCdRUnmAOXPUn3zl4Tu8Kqjx3pjZLjL6rMuDqBjwuoLkEasd8VbGx7W4aO5Ch+II5FYM4WQLhomdMhXI5EFgSOXgrI+7duYxGYxoUTKBqbquM8Xv/wDbUftoNa02/JJOwWJOx0ma3MhmAk4iLksIyMFdQ04Dau/jFZdu/G2H1j9GavJdlWiXMcjKBPM5Kc2w0ojbLBPgh+GrdvjOB117t342w+sfozUFilKUEfe/5Dc+Z+Yra2psWC5VVuYopVU5CyIGAOCMgH5q1d7/AJDc+Z+YqwKCZd7t2sohEsEDi3GIg0anhjteSZ6vgL1eKK+rrd62kmSaWCF548aZWjUuuk5XDdYwao0oOW3vtbeCKe7EUQu2XhrPoHEy40cm6+Sk/ZX1uXY2zwpdRQwrcSqVllVAHZ89vqYczkjNc97qm08tDADyXMjfScqvq1eqsvuU7U5TwH5pF/v2r/8Ar9pqdzHnODtl9UqMX5/w+2WXrq7C03atYllWK3gRbgYlCxqBIMMMOB8Lk7dfjGvIN2bVIZIY7eBYJTl4hGoRzy+EuMH4I+yqlKoqqW27NqYBbm3gNup1CHhrwwck5C4xnmftpcbsWskUcMlvA0MXwI2jUonIjtR1DrP21UpQTb/dy1naNp4IJGiACM8asUAOQFJ6ude3O71tJMs0kELzx40ytGpddJyuGxkYNUaUE5N37ZZzcLBCLk5zMEHEORg9t19XKuRaySPbaLGiqrguwVQAzOjFiQOsknnXf1w933ci80f62rfgdbyi0n4/S7rsuksd2LWFJUht4I0nGmRVjUCRcEYYAdsMMw5+Ma8i3VtFheFba3EEpDPEI10MwxgsuME9qPsqqKVgUEt92bUwCA28Bt1OoQ8NeGGyTkLjGeZ+2s7WCx27RQIqoqMqIoAUcjgAdQrdpQfmtnu5dh7XiCdeHHZCNkSJ+CIooxKhdpBw+3WTUAG1BuWeobl1u7dlblEDhLUFLUhwTLHNMssoGWHNYlWIaiP+3MZzXfUoOH2FsSZXtG0TCNLmR9LxxxCJDaSR5RFdtKlyOWesk4AroNu/G2H1j9GarFR9u/G2H1j9GagsUpSgj73/ACG58z8xVgVH3v8AkNz5n5irAoFKUoOW90ZB2BKe/qj/ABitjcRB2BbHAzhvxtWH3Ru58vnR/jFbG4nc+2+hvxtWKOsmndOjr5o3X6UpW1RKUpQKUpQK4e77uReaP9bV3FcPd93IvNH+tq34HW8otJ+P0u67LuBSgpWBQKUpQKUpQKj7d+NsPrH6M1WKj7d+NsPrH6M1BYpSlBH3v+Q3PmfmKr5qRvf8hufM/MVj3h2wYJLTU6xwPI4lkbAXtYnZEJPJdTAc+s4wOuguZpXMbt7xvcznGOGbaCR0HPse4ZpA8THAIOAMq3Mae9mumBoOZ90bufL50f4xWxuJ3Ptvob8bVr+6N3Pl86P8YrY3E7n230N+NqxR1k07p8dfNG6/SlK2qBSlKBSlKBXD3fdyLzR/rau4rh7vu5F5o/1tW/A63lFpPx+l3XZdvTNSN5toNDCjqwQcWFZJCMiOJpFDsc8gMZGTyGc96pey96muLqFEK6T2WJIwdWEjdRBMTjKhx1d5hJkZxmsCg6ylfOsfbXoNB7SlKBUfbvxth9Y/RmqxUfbvxth9Y/RmoLFKUoI+9/yG58z8xVYqD11J3v8AkNz5n5irAoJ217OV0UW7hH1qWPMAoe1fqHwtJJB8IFauxNnzxO3GcOhXllicNq5aRyAGPCCc9+rdKDmPdG7ny+dH+MVsbidz7b6G/G1a/ujdz5fOj/GK2NxO59t9DfjasUdZNO6fHXzRuv0pStqgUpSgUpSgVw933ci80f62ruK4e77uReaP9bVvwOt5RaT8fpd12XbFc9dae1LLiRSIBzcY+EU6urtgCR9h+zNbwpWBQcxb7sSYkLOgdouGhVEypLTHJIUYIEi8005weVVNi2LR8XUI1V2BVExhQFAPMAA8x4M+HNU8UoFKUoFR9u/G2H1j9GarFR9u/G2H1j9GagsUpSgj73/IbnzPzFWBUfe/5Dc+Z+Yqjc3scYBldEBOAWdVBPgGTQZ6Voe/9t5e39NH7ae/9t5e39NH7aCP7o3c+Xzo/wAYrY3E7n230N+Nqm7+bUhksZFjlhZiyYVZUJ5OM8s1n3M2vAljbrJNCrKDlWlQEZZjzBPKscRPNzPy7sERPPTPybuqpWh7/wBt5e39NH7ae/8AbeXt/TR+2tje36Voe/8AbeXt/TR+2nv/AG3l7f00ftoN+laHv/beXt/TR+2nv/beXt/TR+2g364e77uReaP9bV1Pv/beXt/TR+2uOur+I7ZjkEkfDCjt9a6PgMPhZxW/A63lFpPx+l3XZfoApWgNv23l7f00ftp7/wBt5e39NH7awKDfpWh7/wBt5e39NH7a99+4cxBZEbjOY0KkMpcIX0ll5A6VPXQb1KkLvTAQrKLhlfJVktLmRSAxXOpIyOtT3+rB79eS7eIvYrbhPpkSR+MSApMYQ6UHW3JxknAGMc6CxUfbvxth9Y/RmqxUfbvxth9Y/RmoLFKUoI+9/wAhufM/MVn2zu7bXaqt3DHMiHUquMgHGMj+xNYN7/kNz5n5irAoOX/hfsr+StvuU/hfsr+StvuV1FKD893w3J2Xa2U8q2dqHC6UOj/u3JSPozn+1fe6u42y7mzglNlalnUB+0/7r2resH7am+7Htf4i3U+GVx/+U/8Af1Vl9xvbGUnt2PNSJUHzN2revT96sfjeY4O2To5/DP0bmMve4s/TT7uk/hfsr+StvuU/hfsr+StvuV1FK2Occv8Awv2V/JW33Kfwv2V/JW33K6ilBy/8L9lfyVt9yn8L9lfyVt9yuopQct/C/ZX8lbfcrmrjdW0G00tRBELVlBMOntCdJbJH0gH+1fp1cPd93IvNH+tq34HW8otJ+P0u67Lf/hfsr+StvuV7/C/ZX8lbfcq1d7Zhj4okdVMEYlfOe1jJYBurnzRhyz1fOKkPv1AkxjlIVQsrcQFmUcKYxMGAXK462Y9qvh79YFB8fwv2V/JW33KzXG5EC2rwWSra6nEqSRIMxyrjDgE8zgY+ityXei2V5UMnbQ4DgI7YZgpVeSkMxDrhRknPIGtO631gXh6CWEq3DBtLqqG2XLrKdOYyOohhkY6qDa6J2xWMGM4iRY1/5JBhEGFGAwHVWe62VrubebVjsdZl04zq4wj7+eWOH66+BvHb8UQmReK2BpwxGpl1BNWNOojmFJ1Ec8Vhtt77SQMyTIVVBJnDAFCdOpCR241EL2ueZx18qC1Ufbvxth9Y/Rmr5i3oid4Fiy3GleFshkaJ0haXDo4DA4UciB8IGvrbvxth9Y/RmoLFKUoI+9/yG58z8xW7d7RSNoUbOqdiiADOSqs5J8AAU860t7/kNz5n5ism2dimcxMkhilgZijhFfk6lHBVuRyp/sQOvqIZ7ba0ckjRo2WWNJQRzVo5CwVkYcmGUPV83hFbtcg2zfe5RIGMxWMW8QfC8OGFJJFUlfhsSObHGcDl4bmxdptMJdYAMTlOoqThVPNG7Zfhd/rHMcjQQPdRgX3umbSuvVGNWkZxrHf662fc6t197rVtK6irZbSMnt27/XWL3Uu5k3nRf7BW17nXcy181vxtWWOp9N12Zn2LH8v+XRivaUrUhFKUoFKUoFcPd93IvNH+tq7g1wd1Ovv3G2pdOkc8jHxbd+qGB1vKLSdj5/K7rsug27u32RLbOGCiJsSrpzxotSyBPm/5Iojnwah36kncydXlaKaEcdbmNtUTMVW5uGlyuGHNQxGDyJ8FdipyOXUa9qeouUbc91hnjhlwJJYnVSXAaOKCKLhyMhDcxFklcfZkVqJuHIsRRZYsub3OI3ChbyPHajUTlWA6ycjPUa0Nkb43QiiVI3nMUUckhI1NJxXkwNZdRHgJyYhgSMcsVTv99JIjOrRo0lp2TJKoyP8AhjVTCRz5F+LFzPLtJPBQbR3Vk16eKnYxnS6YaDxeIhRtIbONJZAc4yBy+cYpNzpOFbpHMEa3tTbagGGomS3c81YFVYQFTg5w/I8q1G3juiYuKhjKTIdRHAWVWguGKMpdyoBjXticEEHHIgVd09vyXHEW4CLMixvwxG6ELJqweZZZFyjASIxDYPIUGtsbcx4ZUkZ4+VwbgoivgarTsfSCzEnmA2o9fPkKqbd+NsPrH6M1WKj7d+NsPrH6M1BYpSlBH3v+Q3PmfmKsCo+9/wAhufM/MU3k2ndQohsrU3Ts2GTjJFpXBOrL8jzwMfPQVnjB6wD9IzQRgEkAZPX8/wBPhriOlu1/6M3+QtvbTpbtf+jN/kLb20G37qXcybzov9gra9zruZa+a342rlt5L3at7bvA2ynjDlTrF7bPjSQfg6hnq8NZNgbU2ta28UC7JaQRAjWb22Utlifg6jjr8NZ4sz4/F2y3V5vrHsmLrP3vEzy/bh1fpNK4bpbtf+jN/kLb206W7X/ozf5C29taEh3NK4bpbtf+jN/kLb206W7X/ozf5C29tB3NK4bpbtf+jN/kLb206W7X/ozf5C29tB3Br8kvdgf/AGJtwO1eQY8xu29S5+yuj6W7X/ozf5C29taD7S2oblbj3mbiIhQDs+2xzPXnPWBkf3rdgsVy82p+MfXsn47CczFiPhMf13fosSAAAcgOQHgA6q+64bpbtf8Aozf5C29tOlu1/wCjN/kLb21hUHTvu3anh5ggPB5J/wAa9qM6sD5sknHhra9749cj6E1yqqO2kZdV1aVY98DU3I+Ma47pbtf+jN/kLb21uneO7W17Iu7fsTgTLxYzKk2bY4Dyak5Lp1FvojPhoLlru9bRgCOGFQG18kHwgCoP9gxH0GvvZ+yIYAwgijjDHJ0KFzjq6vBk4HezXN++l+8cMkaviZTJhbaF9Cu7GNSXuIzkR6MjB59/vDTuJf8A5DOXPZwvYI1UuQwgZItShAfgFDKx6xnJzyoO9qPt342w+sfozVYqPt342w+sfozUFilKUEfe/wCQ3PmfmKsCo+9/yG58z8xVgUClKUClKUClKUClKUClKUClKUClKUCvmRAwIYAg8iCMgg9YI79fVKDxRisZtk169K8QDSH0jVjwZ68fNWWlAqPt342w+sfozVYqPt342w+sfozUFilKUEfe/wCQ3PmfmKsCo+9/yG58z8xVgUCuL3v39ezu47dFsxrhM3EubvsZOUmjSpKkMe/jwZrtKh3e6sct8t1LpfTAYBE8asvOUSa8nv8ALGMd+g1RvtHGZxclFMBt00RCWV2luIwwRQE/5CTnGnOQMnFVdi7ehu0d7dmZY3aNsoyEOmNQw4B5ZxXM7y7oOGnuLfivPJPbTokYiDRNbxmPIErBZQVLZUlevkaz7lbEuoo2ad3jMt1PPJGyRM8qSjCCQoSsZyNWEJxyGTQb+3d7Db3VnAIZG7KkVGmxiKPWJCBq/wCznhntR3uZI5Zs311w4pHxnhozY8OlSceqtHbewhcPaMXK9iTrOBpzrKo66T4Ph9fzVl975GiuEllL8YyaW4arwkcYVQB8LTz5nmaCDZb7sBC90LYRTwvOTDK0jQrHEJW4ilc4wSMjv4GOdb7b5wg9txADwQqcCXikzGYJ2mnPbcFsevGRX2m6kS2T20YjQyQGBpViVWbMejUQOvw4zXlzusHuFm4hBU2x06Rz7GFwOvP/AG7IP0afnoPZN87YRo+ZDr4h0LBK0iLCwWUyIF1IEYgHI6z36+H3zgVirF3bVKFWKGWQlYeHrJCr3uMhyORzyzWF90GVtcFw0cp7IUvwg3aXMokIUEjDIwGluY68g1qdFp47pDbzMqsl2zTNGsmGma00qQWBLYhZg3VkHI71BQj3yjLyjBZFMIhMatI0/FhEw0KozyXJ+gZ5VRO3YRb9kFxwfG0tnOrTp041atXa6cZzyxmoE3ueR4UI4xGYeGssIlQCG34GHUka8rzyCpBqo27S9hrbBtOgq6ukaIFkSQSqwRRpxrA5d/vkk5oNW53xBa2SCORpJ5+C6vFIhgwnEJkXTkZXBHeIOc4Br72/vOYJ0iHY6a0LiS4lMUbkNjho2kgt3znqBHI55fVruuRMs8suubi8ViIwinTA8Koq6jpADk9ZJJP0VsbV2NJI5aOYKHQI8UkImiYAkhghYaW7ZhnJBGMjkKCdeb1yiZYwLSEmGGUrc3GltUrSAougENp4fMg47YYrPLvBOzT8COApasI5HkmMYeXQrMkfanAGpRqbHM9XLNZdlbpxQFcduqQQwKHVWIELSnVn5+L1AADSMVjvN2GLT8GRFjuWDyRSW6zrxAoXXGCRpJ0ryOoZXOOZoLlrNrRGIKl1B0kglcjOCVJBx8xIrLWnsjZq28EMMeSkCLGpOMkKABnH0VuUCo+3fjbD6x+jNVio+3fjbD6x+jNQWKUpQSN7UJsrkKCToPIAknBB5AczXyN7bbx39BP+yrNeYoJHS228d/QT/sp0ttvHf0E/7KsUoI/S228d/QT/ALKdLbbx39BP+yrFKCP0ttvHf0E/7KdLbbx39BP+yrFKCP0ttvHf0E/7KdLbbx39BP8AsqxSgj9Lbbx39BP+ynS228d/QT/sqxSgj9Lbbx39BP8Asp0ttvHf0E/7KsUoI/S228d/QT/sp0ttvHf0E/7KsUoI/S228d/QT/sp0ttvHf0E/wCyrFKCP0ttvHf0E/7KdLbbx39BP+yrFKCP0ttvHf0E/wCytK82xFPPZLCXYpMWb/hlUBRDKMksoA5kfbXS0xQKV5XtB//Z"/>
          <p:cNvSpPr>
            <a:spLocks noChangeAspect="1" noChangeArrowheads="1"/>
          </p:cNvSpPr>
          <p:nvPr/>
        </p:nvSpPr>
        <p:spPr bwMode="auto">
          <a:xfrm>
            <a:off x="63500" y="-601266"/>
            <a:ext cx="1447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306" name="AutoShape 8" descr="data:image/jpeg;base64,/9j/4AAQSkZJRgABAQAAAQABAAD/2wCEAAkGBhMSEBAUDxQQFRAPFxUVFRIWERUVFRMVFBUWGBcaFRgYHiceFyEjGxQTJC8gIycpLy0tFSAxNTAqNSgsLikBCQoKDgwMGg8PGTQkHh0sLTU1NiwpKik1KTUpLDU1LDApMCwsKSwsNSw1LDU1NSwpLCkpLC4yLS0sLCkqKSksKf/AABEIAM4AtAMBIgACEQEDEQH/xAAbAAEBAAMBAQEAAAAAAAAAAAAABQMEBgECB//EAEYQAAIBAwEEAgsOBgICAwAAAAECAwAEERIFBhMhFjEUIjVBUVJTcpOh0QcVMjM0YXF0kZKywcPSF1RVgZWzI0JiwiQlov/EABcBAQEBAQAAAAAAAAAAAAAAAAAFBAb/xAAwEQEAAQEGBAMGBwAAAAAAAAAAAXICAwQRMcESFDRBEySBFSJRYqHhBSElYXORwv/aAAwDAQACEQMRAD8A/bLm5WNGeRgqICWYnAAHWSamdL7Py8fr9lN7/kNz5n5iq4FBI6X2fl4/X7KdL7Py8fr9lWMUxQR+l9n5eP1+ynS+z8vH6/ZVjFMUEfpfZ+Xj9fsp0vs/Lx+v2VYxTFBH6X2fl4/X7KdL7Py8fr9lWMUxQR+l9n5eP1+ynS+z8vH6/ZVjFeUEjpfZ+Xj9fsp0vs/Lx+v2VXpQSOl9n5eP1+ynS+z8vH6/ZVelBI6X2fl4/X7KdL7Py8fr9lWMV5QSOl9n5eP1+ynS+z8vH6/ZVjFeUEjpfZ+Xj9fsrLa7y20jqkc0Zd86VyQTgZ5Z6+QNU6j7d+NsPrH6M1BYpQUoI+9/yG58z8xVgVH3v+Q3PmfmK3No7Xht1DXM0MKscBpJUjBPM4BYgHkD9lBuUqfc7ftoxEZZ7dBPzjLzIvEBxjRk9t8JerxhXtxty3jlWGSeBJnxpiaVFkbUcDShOTk+AUG/StL36g43A40PZGM8DipxcYznRnV1c+qvm125bySvFFPA80edcSyozrpODqUHK4PLnQb9Kn2u37aUStFPbusAzIUmRhEME5cg9r8FuvHwTXkO8Nq8TypcWzQxcnlWaMxp1fCcHSvWOs98UFGlTm3hthCJzcW4t2OBMZoxGTnGA+dJOQe/3qXG8NskSSyXFusMvwJWmjVH7/aMThuQPVQebY2yLdoTIAIZGZHkJxwzoZlJGOYOgjvdYrnE3xmMiKsI4tx2KAjzkJGZ4riTniMkECIZ68k97HO3vBd2ToIL6W2CT6SsckyIZMMCpUEgntgOqsd6LEXacaS3W8do2RGnVZGZBIkZVC2TykkAwOeaCfu/vNOztHcLGSXvyrIxwqWssSKuCoz8aef/AIjw8sc2/wAwFuwiQpItq0gEkjNH2UYwPgxlFxxAe3ZSwHIeHbk2ds2SdodcBuS8kjQrc4lDSKOKNCvqAYAFlxg9ZHfr5i2VsyWQxRtA0kAQNClzkr2OVCF41f4SaEGojIwBQZod4TDYPcTapGSSZAAObHsp4owNIP8A4DkCfmNS5t9JAYnljeJInnMoCSBZo47OSYGPjRo3Ir4BzXrIq1a3VhNbzJFLay2yh2mCzI6KJGaRi5DHRk62ySMY5dVatquzOEZVltpIYWYtM10JUDyR8MiSRnI5o+MMepqDXg33lZcG2YSSNCkWeMkTNMzDDvLEpBQLk6VbIIxWDaG911DJIzxQ6IbdmaFZ85lFwIgVcJyUgjrwRnmM1vC02YtqXMsHYshQCZrvKAxk8MRSs+E0nOApGKzpu9YvCroqNDoft1kZlkR3EjFmUniZZdWo5Oc86DBNvXMhlLwxcO0eKO4ZZmyGl0H/AIVKduFWVCdRUnmAOXPUn3zl4Tu8Kqjx3pjZLjL6rMuDqBjwuoLkEasd8VbGx7W4aO5Ch+II5FYM4WQLhomdMhXI5EFgSOXgrI+7duYxGYxoUTKBqbquM8Xv/wDbUftoNa02/JJOwWJOx0ma3MhmAk4iLksIyMFdQ04Dau/jFZdu/G2H1j9GavJdlWiXMcjKBPM5Kc2w0ojbLBPgh+GrdvjOB117t342w+sfozUFilKUEfe/5Dc+Z+Yra2psWC5VVuYopVU5CyIGAOCMgH5q1d7/AJDc+Z+YqwKCZd7t2sohEsEDi3GIg0anhjteSZ6vgL1eKK+rrd62kmSaWCF548aZWjUuuk5XDdYwao0oOW3vtbeCKe7EUQu2XhrPoHEy40cm6+Sk/ZX1uXY2zwpdRQwrcSqVllVAHZ89vqYczkjNc97qm08tDADyXMjfScqvq1eqsvuU7U5TwH5pF/v2r/8Ar9pqdzHnODtl9UqMX5/w+2WXrq7C03atYllWK3gRbgYlCxqBIMMMOB8Lk7dfjGvIN2bVIZIY7eBYJTl4hGoRzy+EuMH4I+yqlKoqqW27NqYBbm3gNup1CHhrwwck5C4xnmftpcbsWskUcMlvA0MXwI2jUonIjtR1DrP21UpQTb/dy1naNp4IJGiACM8asUAOQFJ6ude3O71tJMs0kELzx40ytGpddJyuGxkYNUaUE5N37ZZzcLBCLk5zMEHEORg9t19XKuRaySPbaLGiqrguwVQAzOjFiQOsknnXf1w933ci80f62rfgdbyi0n4/S7rsuksd2LWFJUht4I0nGmRVjUCRcEYYAdsMMw5+Ma8i3VtFheFba3EEpDPEI10MwxgsuME9qPsqqKVgUEt92bUwCA28Bt1OoQ8NeGGyTkLjGeZ+2s7WCx27RQIqoqMqIoAUcjgAdQrdpQfmtnu5dh7XiCdeHHZCNkSJ+CIooxKhdpBw+3WTUAG1BuWeobl1u7dlblEDhLUFLUhwTLHNMssoGWHNYlWIaiP+3MZzXfUoOH2FsSZXtG0TCNLmR9LxxxCJDaSR5RFdtKlyOWesk4AroNu/G2H1j9GarFR9u/G2H1j9GagsUpSgj73/ACG58z8xVgVH3v8AkNz5n5irAoFKUoOW90ZB2BKe/qj/ABitjcRB2BbHAzhvxtWH3Ru58vnR/jFbG4nc+2+hvxtWKOsmndOjr5o3X6UpW1RKUpQKUpQK4e77uReaP9bV3FcPd93IvNH+tq34HW8otJ+P0u67LuBSgpWBQKUpQKUpQKj7d+NsPrH6M1WKj7d+NsPrH6M1BYpSlBH3v+Q3PmfmKr5qRvf8hufM/MVj3h2wYJLTU6xwPI4lkbAXtYnZEJPJdTAc+s4wOuguZpXMbt7xvcznGOGbaCR0HPse4ZpA8THAIOAMq3Mae9mumBoOZ90bufL50f4xWxuJ3Ptvob8bVr+6N3Pl86P8YrY3E7n230N+NqxR1k07p8dfNG6/SlK2qBSlKBSlKBXD3fdyLzR/rau4rh7vu5F5o/1tW/A63lFpPx+l3XZdvTNSN5toNDCjqwQcWFZJCMiOJpFDsc8gMZGTyGc96pey96muLqFEK6T2WJIwdWEjdRBMTjKhx1d5hJkZxmsCg6ylfOsfbXoNB7SlKBUfbvxth9Y/RmqxUfbvxth9Y/RmoLFKUoI+9/yG58z8xVYqD11J3v8AkNz5n5irAoJ217OV0UW7hH1qWPMAoe1fqHwtJJB8IFauxNnzxO3GcOhXllicNq5aRyAGPCCc9+rdKDmPdG7ny+dH+MVsbidz7b6G/G1a/ujdz5fOj/GK2NxO59t9DfjasUdZNO6fHXzRuv0pStqgUpSgUpSgVw933ci80f62ruK4e77uReaP9bVvwOt5RaT8fpd12XbFc9dae1LLiRSIBzcY+EU6urtgCR9h+zNbwpWBQcxb7sSYkLOgdouGhVEypLTHJIUYIEi8005weVVNi2LR8XUI1V2BVExhQFAPMAA8x4M+HNU8UoFKUoFR9u/G2H1j9GarFR9u/G2H1j9GagsUpSgj73/IbnzPzFWBUfe/5Dc+Z+Yqjc3scYBldEBOAWdVBPgGTQZ6Voe/9t5e39NH7ae/9t5e39NH7aCP7o3c+Xzo/wAYrY3E7n230N+Nqm7+bUhksZFjlhZiyYVZUJ5OM8s1n3M2vAljbrJNCrKDlWlQEZZjzBPKscRPNzPy7sERPPTPybuqpWh7/wBt5e39NH7ae/8AbeXt/TR+2tje36Voe/8AbeXt/TR+2nv/AG3l7f00ftoN+laHv/beXt/TR+2nv/beXt/TR+2g364e77uReaP9bV1Pv/beXt/TR+2uOur+I7ZjkEkfDCjt9a6PgMPhZxW/A63lFpPx+l3XZfoApWgNv23l7f00ftp7/wBt5e39NH7awKDfpWh7/wBt5e39NH7a99+4cxBZEbjOY0KkMpcIX0ll5A6VPXQb1KkLvTAQrKLhlfJVktLmRSAxXOpIyOtT3+rB79eS7eIvYrbhPpkSR+MSApMYQ6UHW3JxknAGMc6CxUfbvxth9Y/RmqxUfbvxth9Y/RmoLFKUoI+9/wAhufM/MVn2zu7bXaqt3DHMiHUquMgHGMj+xNYN7/kNz5n5irAoOX/hfsr+StvuU/hfsr+StvuV1FKD893w3J2Xa2U8q2dqHC6UOj/u3JSPozn+1fe6u42y7mzglNlalnUB+0/7r2resH7am+7Htf4i3U+GVx/+U/8Af1Vl9xvbGUnt2PNSJUHzN2revT96sfjeY4O2To5/DP0bmMve4s/TT7uk/hfsr+StvuU/hfsr+StvuV1FK2Occv8Awv2V/JW33Kfwv2V/JW33K6ilBy/8L9lfyVt9yn8L9lfyVt9yuopQct/C/ZX8lbfcrmrjdW0G00tRBELVlBMOntCdJbJH0gH+1fp1cPd93IvNH+tq34HW8otJ+P0u67Lf/hfsr+StvuV7/C/ZX8lbfcq1d7Zhj4okdVMEYlfOe1jJYBurnzRhyz1fOKkPv1AkxjlIVQsrcQFmUcKYxMGAXK462Y9qvh79YFB8fwv2V/JW33KzXG5EC2rwWSra6nEqSRIMxyrjDgE8zgY+ityXei2V5UMnbQ4DgI7YZgpVeSkMxDrhRknPIGtO631gXh6CWEq3DBtLqqG2XLrKdOYyOohhkY6qDa6J2xWMGM4iRY1/5JBhEGFGAwHVWe62VrubebVjsdZl04zq4wj7+eWOH66+BvHb8UQmReK2BpwxGpl1BNWNOojmFJ1Ec8Vhtt77SQMyTIVVBJnDAFCdOpCR241EL2ueZx18qC1Ufbvxth9Y/Rmr5i3oid4Fiy3GleFshkaJ0haXDo4DA4UciB8IGvrbvxth9Y/RmoLFKUoI+9/yG58z8xW7d7RSNoUbOqdiiADOSqs5J8AAU860t7/kNz5n5ism2dimcxMkhilgZijhFfk6lHBVuRyp/sQOvqIZ7ba0ckjRo2WWNJQRzVo5CwVkYcmGUPV83hFbtcg2zfe5RIGMxWMW8QfC8OGFJJFUlfhsSObHGcDl4bmxdptMJdYAMTlOoqThVPNG7Zfhd/rHMcjQQPdRgX3umbSuvVGNWkZxrHf662fc6t197rVtK6irZbSMnt27/XWL3Uu5k3nRf7BW17nXcy181vxtWWOp9N12Zn2LH8v+XRivaUrUhFKUoFKUoFcPd93IvNH+tq7g1wd1Ovv3G2pdOkc8jHxbd+qGB1vKLSdj5/K7rsug27u32RLbOGCiJsSrpzxotSyBPm/5Iojnwah36kncydXlaKaEcdbmNtUTMVW5uGlyuGHNQxGDyJ8FdipyOXUa9qeouUbc91hnjhlwJJYnVSXAaOKCKLhyMhDcxFklcfZkVqJuHIsRRZYsub3OI3ChbyPHajUTlWA6ycjPUa0Nkb43QiiVI3nMUUckhI1NJxXkwNZdRHgJyYhgSMcsVTv99JIjOrRo0lp2TJKoyP8AhjVTCRz5F+LFzPLtJPBQbR3Vk16eKnYxnS6YaDxeIhRtIbONJZAc4yBy+cYpNzpOFbpHMEa3tTbagGGomS3c81YFVYQFTg5w/I8q1G3juiYuKhjKTIdRHAWVWguGKMpdyoBjXticEEHHIgVd09vyXHEW4CLMixvwxG6ELJqweZZZFyjASIxDYPIUGtsbcx4ZUkZ4+VwbgoivgarTsfSCzEnmA2o9fPkKqbd+NsPrH6M1WKj7d+NsPrH6M1BYpSlBH3v+Q3PmfmKsCo+9/wAhufM/MU3k2ndQohsrU3Ts2GTjJFpXBOrL8jzwMfPQVnjB6wD9IzQRgEkAZPX8/wBPhriOlu1/6M3+QtvbTpbtf+jN/kLb20G37qXcybzov9gra9zruZa+a342rlt5L3at7bvA2ynjDlTrF7bPjSQfg6hnq8NZNgbU2ta28UC7JaQRAjWb22Utlifg6jjr8NZ4sz4/F2y3V5vrHsmLrP3vEzy/bh1fpNK4bpbtf+jN/kLb206W7X/ozf5C29taEh3NK4bpbtf+jN/kLb206W7X/ozf5C29tB3NK4bpbtf+jN/kLb206W7X/ozf5C29tB3Br8kvdgf/AGJtwO1eQY8xu29S5+yuj6W7X/ozf5C29taD7S2oblbj3mbiIhQDs+2xzPXnPWBkf3rdgsVy82p+MfXsn47CczFiPhMf13fosSAAAcgOQHgA6q+64bpbtf8Aozf5C29tOlu1/wCjN/kLb21hUHTvu3anh5ggPB5J/wAa9qM6sD5sknHhra9749cj6E1yqqO2kZdV1aVY98DU3I+Ma47pbtf+jN/kLb21uneO7W17Iu7fsTgTLxYzKk2bY4Dyak5Lp1FvojPhoLlru9bRgCOGFQG18kHwgCoP9gxH0GvvZ+yIYAwgijjDHJ0KFzjq6vBk4HezXN++l+8cMkaviZTJhbaF9Cu7GNSXuIzkR6MjB59/vDTuJf8A5DOXPZwvYI1UuQwgZItShAfgFDKx6xnJzyoO9qPt342w+sfozVYqPt342w+sfozUFilKUEfe/wCQ3PmfmKsCo+9/yG58z8xVgUClKUClKUClKUClKUClKUClKUClKUCvmRAwIYAg8iCMgg9YI79fVKDxRisZtk169K8QDSH0jVjwZ68fNWWlAqPt342w+sfozVYqPt342w+sfozUFilKUEfe/wCQ3PmfmKsCo+9/yG58z8xVgUCuL3v39ezu47dFsxrhM3EubvsZOUmjSpKkMe/jwZrtKh3e6sct8t1LpfTAYBE8asvOUSa8nv8ALGMd+g1RvtHGZxclFMBt00RCWV2luIwwRQE/5CTnGnOQMnFVdi7ehu0d7dmZY3aNsoyEOmNQw4B5ZxXM7y7oOGnuLfivPJPbTokYiDRNbxmPIErBZQVLZUlevkaz7lbEuoo2ad3jMt1PPJGyRM8qSjCCQoSsZyNWEJxyGTQb+3d7Db3VnAIZG7KkVGmxiKPWJCBq/wCznhntR3uZI5Zs311w4pHxnhozY8OlSceqtHbewhcPaMXK9iTrOBpzrKo66T4Ph9fzVl975GiuEllL8YyaW4arwkcYVQB8LTz5nmaCDZb7sBC90LYRTwvOTDK0jQrHEJW4ilc4wSMjv4GOdb7b5wg9txADwQqcCXikzGYJ2mnPbcFsevGRX2m6kS2T20YjQyQGBpViVWbMejUQOvw4zXlzusHuFm4hBU2x06Rz7GFwOvP/AG7IP0afnoPZN87YRo+ZDr4h0LBK0iLCwWUyIF1IEYgHI6z36+H3zgVirF3bVKFWKGWQlYeHrJCr3uMhyORzyzWF90GVtcFw0cp7IUvwg3aXMokIUEjDIwGluY68g1qdFp47pDbzMqsl2zTNGsmGma00qQWBLYhZg3VkHI71BQj3yjLyjBZFMIhMatI0/FhEw0KozyXJ+gZ5VRO3YRb9kFxwfG0tnOrTp041atXa6cZzyxmoE3ueR4UI4xGYeGssIlQCG34GHUka8rzyCpBqo27S9hrbBtOgq6ukaIFkSQSqwRRpxrA5d/vkk5oNW53xBa2SCORpJ5+C6vFIhgwnEJkXTkZXBHeIOc4Br72/vOYJ0iHY6a0LiS4lMUbkNjho2kgt3znqBHI55fVruuRMs8suubi8ViIwinTA8Koq6jpADk9ZJJP0VsbV2NJI5aOYKHQI8UkImiYAkhghYaW7ZhnJBGMjkKCdeb1yiZYwLSEmGGUrc3GltUrSAougENp4fMg47YYrPLvBOzT8COApasI5HkmMYeXQrMkfanAGpRqbHM9XLNZdlbpxQFcduqQQwKHVWIELSnVn5+L1AADSMVjvN2GLT8GRFjuWDyRSW6zrxAoXXGCRpJ0ryOoZXOOZoLlrNrRGIKl1B0kglcjOCVJBx8xIrLWnsjZq28EMMeSkCLGpOMkKABnH0VuUCo+3fjbD6x+jNVio+3fjbD6x+jNQWKUpQSN7UJsrkKCToPIAknBB5AczXyN7bbx39BP+yrNeYoJHS228d/QT/sp0ttvHf0E/7KsUoI/S228d/QT/ALKdLbbx39BP+yrFKCP0ttvHf0E/7KdLbbx39BP+yrFKCP0ttvHf0E/7KdLbbx39BP8AsqxSgj9Lbbx39BP+ynS228d/QT/sqxSgj9Lbbx39BP8Asp0ttvHf0E/7KsUoI/S228d/QT/sp0ttvHf0E/7KsUoI/S228d/QT/sp0ttvHf0E/wCyrFKCP0ttvHf0E/7KdLbbx39BP+yrFKCP0ttvHf0E/wCytK82xFPPZLCXYpMWb/hlUBRDKMksoA5kfbXS0xQKV5XtB//Z"/>
          <p:cNvSpPr>
            <a:spLocks noChangeAspect="1" noChangeArrowheads="1"/>
          </p:cNvSpPr>
          <p:nvPr/>
        </p:nvSpPr>
        <p:spPr bwMode="auto">
          <a:xfrm>
            <a:off x="215900" y="-486966"/>
            <a:ext cx="1447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307" name="AutoShape 10" descr="data:image/jpeg;base64,/9j/4AAQSkZJRgABAQAAAQABAAD/2wCEAAkGBhMSEBAUDxQQFRAPFxUVFRIWERUVFRMVFBUWGBcaFRgYHiceFyEjGxQTJC8gIycpLy0tFSAxNTAqNSgsLikBCQoKDgwMGg8PGTQkHh0sLTU1NiwpKik1KTUpLDU1LDApMCwsKSwsNSw1LDU1NSwpLCkpLC4yLS0sLCkqKSksKf/AABEIAM4AtAMBIgACEQEDEQH/xAAbAAEBAAMBAQEAAAAAAAAAAAAABQMEBgECB//EAEYQAAIBAwEEAgsOBgICAwAAAAECAwAEERIFBhMhFjEUIjVBUVJTcpOh0QcVMjM0YXF0kZKywcPSF1RVgZWzI0JiwiQlov/EABcBAQEBAQAAAAAAAAAAAAAAAAAFBAb/xAAwEQEAAQEGBAMGBwAAAAAAAAAAAXICAwQRMcESFDRBEySBFSJRYqHhBSElYXORwv/aAAwDAQACEQMRAD8A/bLm5WNGeRgqICWYnAAHWSamdL7Py8fr9lN7/kNz5n5iq4FBI6X2fl4/X7KdL7Py8fr9lWMUxQR+l9n5eP1+ynS+z8vH6/ZVjFMUEfpfZ+Xj9fsp0vs/Lx+v2VYxTFBH6X2fl4/X7KdL7Py8fr9lWMUxQR+l9n5eP1+ynS+z8vH6/ZVjFeUEjpfZ+Xj9fsp0vs/Lx+v2VXpQSOl9n5eP1+ynS+z8vH6/ZVelBI6X2fl4/X7KdL7Py8fr9lWMV5QSOl9n5eP1+ynS+z8vH6/ZVjFeUEjpfZ+Xj9fsrLa7y20jqkc0Zd86VyQTgZ5Z6+QNU6j7d+NsPrH6M1BYpQUoI+9/yG58z8xVgVH3v+Q3PmfmK3No7Xht1DXM0MKscBpJUjBPM4BYgHkD9lBuUqfc7ftoxEZZ7dBPzjLzIvEBxjRk9t8JerxhXtxty3jlWGSeBJnxpiaVFkbUcDShOTk+AUG/StL36g43A40PZGM8DipxcYznRnV1c+qvm125bySvFFPA80edcSyozrpODqUHK4PLnQb9Kn2u37aUStFPbusAzIUmRhEME5cg9r8FuvHwTXkO8Nq8TypcWzQxcnlWaMxp1fCcHSvWOs98UFGlTm3hthCJzcW4t2OBMZoxGTnGA+dJOQe/3qXG8NskSSyXFusMvwJWmjVH7/aMThuQPVQebY2yLdoTIAIZGZHkJxwzoZlJGOYOgjvdYrnE3xmMiKsI4tx2KAjzkJGZ4riTniMkECIZ68k97HO3vBd2ToIL6W2CT6SsckyIZMMCpUEgntgOqsd6LEXacaS3W8do2RGnVZGZBIkZVC2TykkAwOeaCfu/vNOztHcLGSXvyrIxwqWssSKuCoz8aef/AIjw8sc2/wAwFuwiQpItq0gEkjNH2UYwPgxlFxxAe3ZSwHIeHbk2ds2SdodcBuS8kjQrc4lDSKOKNCvqAYAFlxg9ZHfr5i2VsyWQxRtA0kAQNClzkr2OVCF41f4SaEGojIwBQZod4TDYPcTapGSSZAAObHsp4owNIP8A4DkCfmNS5t9JAYnljeJInnMoCSBZo47OSYGPjRo3Ir4BzXrIq1a3VhNbzJFLay2yh2mCzI6KJGaRi5DHRk62ySMY5dVatquzOEZVltpIYWYtM10JUDyR8MiSRnI5o+MMepqDXg33lZcG2YSSNCkWeMkTNMzDDvLEpBQLk6VbIIxWDaG911DJIzxQ6IbdmaFZ85lFwIgVcJyUgjrwRnmM1vC02YtqXMsHYshQCZrvKAxk8MRSs+E0nOApGKzpu9YvCroqNDoft1kZlkR3EjFmUniZZdWo5Oc86DBNvXMhlLwxcO0eKO4ZZmyGl0H/AIVKduFWVCdRUnmAOXPUn3zl4Tu8Kqjx3pjZLjL6rMuDqBjwuoLkEasd8VbGx7W4aO5Ch+II5FYM4WQLhomdMhXI5EFgSOXgrI+7duYxGYxoUTKBqbquM8Xv/wDbUftoNa02/JJOwWJOx0ma3MhmAk4iLksIyMFdQ04Dau/jFZdu/G2H1j9GavJdlWiXMcjKBPM5Kc2w0ojbLBPgh+GrdvjOB117t342w+sfozUFilKUEfe/5Dc+Z+Yra2psWC5VVuYopVU5CyIGAOCMgH5q1d7/AJDc+Z+YqwKCZd7t2sohEsEDi3GIg0anhjteSZ6vgL1eKK+rrd62kmSaWCF548aZWjUuuk5XDdYwao0oOW3vtbeCKe7EUQu2XhrPoHEy40cm6+Sk/ZX1uXY2zwpdRQwrcSqVllVAHZ89vqYczkjNc97qm08tDADyXMjfScqvq1eqsvuU7U5TwH5pF/v2r/8Ar9pqdzHnODtl9UqMX5/w+2WXrq7C03atYllWK3gRbgYlCxqBIMMMOB8Lk7dfjGvIN2bVIZIY7eBYJTl4hGoRzy+EuMH4I+yqlKoqqW27NqYBbm3gNup1CHhrwwck5C4xnmftpcbsWskUcMlvA0MXwI2jUonIjtR1DrP21UpQTb/dy1naNp4IJGiACM8asUAOQFJ6ude3O71tJMs0kELzx40ytGpddJyuGxkYNUaUE5N37ZZzcLBCLk5zMEHEORg9t19XKuRaySPbaLGiqrguwVQAzOjFiQOsknnXf1w933ci80f62rfgdbyi0n4/S7rsuksd2LWFJUht4I0nGmRVjUCRcEYYAdsMMw5+Ma8i3VtFheFba3EEpDPEI10MwxgsuME9qPsqqKVgUEt92bUwCA28Bt1OoQ8NeGGyTkLjGeZ+2s7WCx27RQIqoqMqIoAUcjgAdQrdpQfmtnu5dh7XiCdeHHZCNkSJ+CIooxKhdpBw+3WTUAG1BuWeobl1u7dlblEDhLUFLUhwTLHNMssoGWHNYlWIaiP+3MZzXfUoOH2FsSZXtG0TCNLmR9LxxxCJDaSR5RFdtKlyOWesk4AroNu/G2H1j9GarFR9u/G2H1j9GagsUpSgj73/ACG58z8xVgVH3v8AkNz5n5irAoFKUoOW90ZB2BKe/qj/ABitjcRB2BbHAzhvxtWH3Ru58vnR/jFbG4nc+2+hvxtWKOsmndOjr5o3X6UpW1RKUpQKUpQK4e77uReaP9bV3FcPd93IvNH+tq34HW8otJ+P0u67LuBSgpWBQKUpQKUpQKj7d+NsPrH6M1WKj7d+NsPrH6M1BYpSlBH3v+Q3PmfmKr5qRvf8hufM/MVj3h2wYJLTU6xwPI4lkbAXtYnZEJPJdTAc+s4wOuguZpXMbt7xvcznGOGbaCR0HPse4ZpA8THAIOAMq3Mae9mumBoOZ90bufL50f4xWxuJ3Ptvob8bVr+6N3Pl86P8YrY3E7n230N+NqxR1k07p8dfNG6/SlK2qBSlKBSlKBXD3fdyLzR/rau4rh7vu5F5o/1tW/A63lFpPx+l3XZdvTNSN5toNDCjqwQcWFZJCMiOJpFDsc8gMZGTyGc96pey96muLqFEK6T2WJIwdWEjdRBMTjKhx1d5hJkZxmsCg6ylfOsfbXoNB7SlKBUfbvxth9Y/RmqxUfbvxth9Y/RmoLFKUoI+9/yG58z8xVYqD11J3v8AkNz5n5irAoJ217OV0UW7hH1qWPMAoe1fqHwtJJB8IFauxNnzxO3GcOhXllicNq5aRyAGPCCc9+rdKDmPdG7ny+dH+MVsbidz7b6G/G1a/ujdz5fOj/GK2NxO59t9DfjasUdZNO6fHXzRuv0pStqgUpSgUpSgVw933ci80f62ruK4e77uReaP9bVvwOt5RaT8fpd12XbFc9dae1LLiRSIBzcY+EU6urtgCR9h+zNbwpWBQcxb7sSYkLOgdouGhVEypLTHJIUYIEi8005weVVNi2LR8XUI1V2BVExhQFAPMAA8x4M+HNU8UoFKUoFR9u/G2H1j9GarFR9u/G2H1j9GagsUpSgj73/IbnzPzFWBUfe/5Dc+Z+Yqjc3scYBldEBOAWdVBPgGTQZ6Voe/9t5e39NH7ae/9t5e39NH7aCP7o3c+Xzo/wAYrY3E7n230N+Nqm7+bUhksZFjlhZiyYVZUJ5OM8s1n3M2vAljbrJNCrKDlWlQEZZjzBPKscRPNzPy7sERPPTPybuqpWh7/wBt5e39NH7ae/8AbeXt/TR+2tje36Voe/8AbeXt/TR+2nv/AG3l7f00ftoN+laHv/beXt/TR+2nv/beXt/TR+2g364e77uReaP9bV1Pv/beXt/TR+2uOur+I7ZjkEkfDCjt9a6PgMPhZxW/A63lFpPx+l3XZfoApWgNv23l7f00ftp7/wBt5e39NH7awKDfpWh7/wBt5e39NH7a99+4cxBZEbjOY0KkMpcIX0ll5A6VPXQb1KkLvTAQrKLhlfJVktLmRSAxXOpIyOtT3+rB79eS7eIvYrbhPpkSR+MSApMYQ6UHW3JxknAGMc6CxUfbvxth9Y/RmqxUfbvxth9Y/RmoLFKUoI+9/wAhufM/MVn2zu7bXaqt3DHMiHUquMgHGMj+xNYN7/kNz5n5irAoOX/hfsr+StvuU/hfsr+StvuV1FKD893w3J2Xa2U8q2dqHC6UOj/u3JSPozn+1fe6u42y7mzglNlalnUB+0/7r2resH7am+7Htf4i3U+GVx/+U/8Af1Vl9xvbGUnt2PNSJUHzN2revT96sfjeY4O2To5/DP0bmMve4s/TT7uk/hfsr+StvuU/hfsr+StvuV1FK2Occv8Awv2V/JW33Kfwv2V/JW33K6ilBy/8L9lfyVt9yn8L9lfyVt9yuopQct/C/ZX8lbfcrmrjdW0G00tRBELVlBMOntCdJbJH0gH+1fp1cPd93IvNH+tq34HW8otJ+P0u67Lf/hfsr+StvuV7/C/ZX8lbfcq1d7Zhj4okdVMEYlfOe1jJYBurnzRhyz1fOKkPv1AkxjlIVQsrcQFmUcKYxMGAXK462Y9qvh79YFB8fwv2V/JW33KzXG5EC2rwWSra6nEqSRIMxyrjDgE8zgY+ityXei2V5UMnbQ4DgI7YZgpVeSkMxDrhRknPIGtO631gXh6CWEq3DBtLqqG2XLrKdOYyOohhkY6qDa6J2xWMGM4iRY1/5JBhEGFGAwHVWe62VrubebVjsdZl04zq4wj7+eWOH66+BvHb8UQmReK2BpwxGpl1BNWNOojmFJ1Ec8Vhtt77SQMyTIVVBJnDAFCdOpCR241EL2ueZx18qC1Ufbvxth9Y/Rmr5i3oid4Fiy3GleFshkaJ0haXDo4DA4UciB8IGvrbvxth9Y/RmoLFKUoI+9/yG58z8xW7d7RSNoUbOqdiiADOSqs5J8AAU860t7/kNz5n5ism2dimcxMkhilgZijhFfk6lHBVuRyp/sQOvqIZ7ba0ckjRo2WWNJQRzVo5CwVkYcmGUPV83hFbtcg2zfe5RIGMxWMW8QfC8OGFJJFUlfhsSObHGcDl4bmxdptMJdYAMTlOoqThVPNG7Zfhd/rHMcjQQPdRgX3umbSuvVGNWkZxrHf662fc6t197rVtK6irZbSMnt27/XWL3Uu5k3nRf7BW17nXcy181vxtWWOp9N12Zn2LH8v+XRivaUrUhFKUoFKUoFcPd93IvNH+tq7g1wd1Ovv3G2pdOkc8jHxbd+qGB1vKLSdj5/K7rsug27u32RLbOGCiJsSrpzxotSyBPm/5Iojnwah36kncydXlaKaEcdbmNtUTMVW5uGlyuGHNQxGDyJ8FdipyOXUa9qeouUbc91hnjhlwJJYnVSXAaOKCKLhyMhDcxFklcfZkVqJuHIsRRZYsub3OI3ChbyPHajUTlWA6ycjPUa0Nkb43QiiVI3nMUUckhI1NJxXkwNZdRHgJyYhgSMcsVTv99JIjOrRo0lp2TJKoyP8AhjVTCRz5F+LFzPLtJPBQbR3Vk16eKnYxnS6YaDxeIhRtIbONJZAc4yBy+cYpNzpOFbpHMEa3tTbagGGomS3c81YFVYQFTg5w/I8q1G3juiYuKhjKTIdRHAWVWguGKMpdyoBjXticEEHHIgVd09vyXHEW4CLMixvwxG6ELJqweZZZFyjASIxDYPIUGtsbcx4ZUkZ4+VwbgoivgarTsfSCzEnmA2o9fPkKqbd+NsPrH6M1WKj7d+NsPrH6M1BYpSlBH3v+Q3PmfmKsCo+9/wAhufM/MU3k2ndQohsrU3Ts2GTjJFpXBOrL8jzwMfPQVnjB6wD9IzQRgEkAZPX8/wBPhriOlu1/6M3+QtvbTpbtf+jN/kLb20G37qXcybzov9gra9zruZa+a342rlt5L3at7bvA2ynjDlTrF7bPjSQfg6hnq8NZNgbU2ta28UC7JaQRAjWb22Utlifg6jjr8NZ4sz4/F2y3V5vrHsmLrP3vEzy/bh1fpNK4bpbtf+jN/kLb206W7X/ozf5C29taEh3NK4bpbtf+jN/kLb206W7X/ozf5C29tB3NK4bpbtf+jN/kLb206W7X/ozf5C29tB3Br8kvdgf/AGJtwO1eQY8xu29S5+yuj6W7X/ozf5C29taD7S2oblbj3mbiIhQDs+2xzPXnPWBkf3rdgsVy82p+MfXsn47CczFiPhMf13fosSAAAcgOQHgA6q+64bpbtf8Aozf5C29tOlu1/wCjN/kLb21hUHTvu3anh5ggPB5J/wAa9qM6sD5sknHhra9749cj6E1yqqO2kZdV1aVY98DU3I+Ma47pbtf+jN/kLb21uneO7W17Iu7fsTgTLxYzKk2bY4Dyak5Lp1FvojPhoLlru9bRgCOGFQG18kHwgCoP9gxH0GvvZ+yIYAwgijjDHJ0KFzjq6vBk4HezXN++l+8cMkaviZTJhbaF9Cu7GNSXuIzkR6MjB59/vDTuJf8A5DOXPZwvYI1UuQwgZItShAfgFDKx6xnJzyoO9qPt342w+sfozVYqPt342w+sfozUFilKUEfe/wCQ3PmfmKsCo+9/yG58z8xVgUClKUClKUClKUClKUClKUClKUClKUCvmRAwIYAg8iCMgg9YI79fVKDxRisZtk169K8QDSH0jVjwZ68fNWWlAqPt342w+sfozVYqPt342w+sfozUFilKUEfe/wCQ3PmfmKsCo+9/yG58z8xVgUCuL3v39ezu47dFsxrhM3EubvsZOUmjSpKkMe/jwZrtKh3e6sct8t1LpfTAYBE8asvOUSa8nv8ALGMd+g1RvtHGZxclFMBt00RCWV2luIwwRQE/5CTnGnOQMnFVdi7ehu0d7dmZY3aNsoyEOmNQw4B5ZxXM7y7oOGnuLfivPJPbTokYiDRNbxmPIErBZQVLZUlevkaz7lbEuoo2ad3jMt1PPJGyRM8qSjCCQoSsZyNWEJxyGTQb+3d7Db3VnAIZG7KkVGmxiKPWJCBq/wCznhntR3uZI5Zs311w4pHxnhozY8OlSceqtHbewhcPaMXK9iTrOBpzrKo66T4Ph9fzVl975GiuEllL8YyaW4arwkcYVQB8LTz5nmaCDZb7sBC90LYRTwvOTDK0jQrHEJW4ilc4wSMjv4GOdb7b5wg9txADwQqcCXikzGYJ2mnPbcFsevGRX2m6kS2T20YjQyQGBpViVWbMejUQOvw4zXlzusHuFm4hBU2x06Rz7GFwOvP/AG7IP0afnoPZN87YRo+ZDr4h0LBK0iLCwWUyIF1IEYgHI6z36+H3zgVirF3bVKFWKGWQlYeHrJCr3uMhyORzyzWF90GVtcFw0cp7IUvwg3aXMokIUEjDIwGluY68g1qdFp47pDbzMqsl2zTNGsmGma00qQWBLYhZg3VkHI71BQj3yjLyjBZFMIhMatI0/FhEw0KozyXJ+gZ5VRO3YRb9kFxwfG0tnOrTp041atXa6cZzyxmoE3ueR4UI4xGYeGssIlQCG34GHUka8rzyCpBqo27S9hrbBtOgq6ukaIFkSQSqwRRpxrA5d/vkk5oNW53xBa2SCORpJ5+C6vFIhgwnEJkXTkZXBHeIOc4Br72/vOYJ0iHY6a0LiS4lMUbkNjho2kgt3znqBHI55fVruuRMs8suubi8ViIwinTA8Koq6jpADk9ZJJP0VsbV2NJI5aOYKHQI8UkImiYAkhghYaW7ZhnJBGMjkKCdeb1yiZYwLSEmGGUrc3GltUrSAougENp4fMg47YYrPLvBOzT8COApasI5HkmMYeXQrMkfanAGpRqbHM9XLNZdlbpxQFcduqQQwKHVWIELSnVn5+L1AADSMVjvN2GLT8GRFjuWDyRSW6zrxAoXXGCRpJ0ryOoZXOOZoLlrNrRGIKl1B0kglcjOCVJBx8xIrLWnsjZq28EMMeSkCLGpOMkKABnH0VuUCo+3fjbD6x+jNVio+3fjbD6x+jNQWKUpQSN7UJsrkKCToPIAknBB5AczXyN7bbx39BP+yrNeYoJHS228d/QT/sp0ttvHf0E/7KsUoI/S228d/QT/ALKdLbbx39BP+yrFKCP0ttvHf0E/7KdLbbx39BP+yrFKCP0ttvHf0E/7KdLbbx39BP8AsqxSgj9Lbbx39BP+ynS228d/QT/sqxSgj9Lbbx39BP8Asp0ttvHf0E/7KsUoI/S228d/QT/sp0ttvHf0E/7KsUoI/S228d/QT/sp0ttvHf0E/wCyrFKCP0ttvHf0E/7KdLbbx39BP+yrFKCP0ttvHf0E/wCytK82xFPPZLCXYpMWb/hlUBRDKMksoA5kfbXS0xQKV5XtB//Z"/>
          <p:cNvSpPr>
            <a:spLocks noChangeAspect="1" noChangeArrowheads="1"/>
          </p:cNvSpPr>
          <p:nvPr/>
        </p:nvSpPr>
        <p:spPr bwMode="auto">
          <a:xfrm>
            <a:off x="63500" y="-709612"/>
            <a:ext cx="17145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 rot="5400000">
            <a:off x="2618591" y="2430852"/>
            <a:ext cx="172800" cy="73894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 rot="3023698">
            <a:off x="2748019" y="2760393"/>
            <a:ext cx="172800" cy="154781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Стрелка вниз 51"/>
          <p:cNvSpPr/>
          <p:nvPr/>
        </p:nvSpPr>
        <p:spPr>
          <a:xfrm rot="7412110">
            <a:off x="2603026" y="1578706"/>
            <a:ext cx="172800" cy="1030333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7" name="Рисунок 46" descr="fi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5" y="4098441"/>
            <a:ext cx="1546225" cy="795029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029965" y="2280049"/>
            <a:ext cx="2817235" cy="11557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5317" name="Номер слайда 5"/>
          <p:cNvSpPr txBox="1">
            <a:spLocks/>
          </p:cNvSpPr>
          <p:nvPr/>
        </p:nvSpPr>
        <p:spPr bwMode="auto">
          <a:xfrm>
            <a:off x="8675688" y="4893469"/>
            <a:ext cx="4572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4CCAB12-4A2A-419B-B3DD-E1966F61B908}" type="slidenum">
              <a:rPr lang="ru-RU" sz="1200" b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sz="12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804886" y="3867895"/>
            <a:ext cx="2016125" cy="10800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491880" y="4077001"/>
            <a:ext cx="1944216" cy="890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8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80" y="4173298"/>
            <a:ext cx="1611313" cy="66670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3250447" y="3651871"/>
            <a:ext cx="2376264" cy="4124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Second harmonic &amp;  sum frequency generation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Стрелка вниз 59"/>
          <p:cNvSpPr/>
          <p:nvPr/>
        </p:nvSpPr>
        <p:spPr>
          <a:xfrm>
            <a:off x="4371652" y="3435846"/>
            <a:ext cx="200348" cy="21602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732342" y="2326343"/>
            <a:ext cx="2016125" cy="1041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584" y="3967986"/>
            <a:ext cx="1674875" cy="90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Скругленный прямоугольник 44"/>
          <p:cNvSpPr/>
          <p:nvPr/>
        </p:nvSpPr>
        <p:spPr>
          <a:xfrm>
            <a:off x="3174777" y="952472"/>
            <a:ext cx="2549352" cy="114625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24" y="1019344"/>
            <a:ext cx="2217688" cy="1004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2746268" y="555526"/>
            <a:ext cx="340990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F-CARS, E-CARS, P-CARS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8" y="1001020"/>
            <a:ext cx="1730057" cy="517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9" y="1561008"/>
            <a:ext cx="1772543" cy="30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Скругленный прямоугольник 66"/>
          <p:cNvSpPr/>
          <p:nvPr/>
        </p:nvSpPr>
        <p:spPr>
          <a:xfrm>
            <a:off x="6735658" y="894979"/>
            <a:ext cx="2016125" cy="10287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01130" y="573528"/>
            <a:ext cx="81304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SERS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08256"/>
            <a:ext cx="1775162" cy="861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241956" y="1986394"/>
            <a:ext cx="11464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SECARS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9" y="2401567"/>
            <a:ext cx="1766665" cy="87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6965733" y="3456000"/>
            <a:ext cx="17107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SHG, SONICC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4" descr="D:\_MG_8197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80" y="2366605"/>
            <a:ext cx="2549351" cy="101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" descr="https://upload.wikimedia.org/wikipedia/commons/thumb/6/69/Rayleigh_sunlight_scattering.png/250px-Rayleigh_sunlight_scattering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9" y="2463438"/>
            <a:ext cx="1772543" cy="8280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35"/>
          <p:cNvSpPr txBox="1">
            <a:spLocks noChangeArrowheads="1"/>
          </p:cNvSpPr>
          <p:nvPr/>
        </p:nvSpPr>
        <p:spPr bwMode="auto">
          <a:xfrm>
            <a:off x="421277" y="2055574"/>
            <a:ext cx="1838739" cy="4370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Transmitted and reflected channels</a:t>
            </a:r>
            <a:endParaRPr lang="ru-RU" sz="1400" b="1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62409" y="3492001"/>
            <a:ext cx="1805337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Up-conversion luminescence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Стрелка вниз 77"/>
          <p:cNvSpPr/>
          <p:nvPr/>
        </p:nvSpPr>
        <p:spPr>
          <a:xfrm rot="16200000">
            <a:off x="6208047" y="2436284"/>
            <a:ext cx="172800" cy="875783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Стрелка вниз 78"/>
          <p:cNvSpPr/>
          <p:nvPr/>
        </p:nvSpPr>
        <p:spPr>
          <a:xfrm rot="18311813">
            <a:off x="6240924" y="2992319"/>
            <a:ext cx="172800" cy="131378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50447" y="3167902"/>
            <a:ext cx="2376264" cy="267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CARS” microscope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388" y="1321232"/>
            <a:ext cx="2546250" cy="354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440" y="585143"/>
            <a:ext cx="8949570" cy="70788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 signal is very informative – vibrational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frequencies are characteristic of chemical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bonds in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specific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516" y="1347614"/>
            <a:ext cx="6336704" cy="2788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advantages</a:t>
            </a:r>
          </a:p>
          <a:p>
            <a:pPr>
              <a:lnSpc>
                <a:spcPct val="20000"/>
              </a:lnSpc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(enhanced Raman, SERS, CARS)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non-invasive probing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(controlled by laser power &amp;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short-term analysis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(a few seconds or minutes)</a:t>
            </a:r>
          </a:p>
          <a:p>
            <a:pPr>
              <a:lnSpc>
                <a:spcPct val="20000"/>
              </a:lnSpc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compatibility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with water solutions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photobleaching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signal for live cells studies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hemical imaging without exogenous tags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ingle excitation wavelength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small sample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volume and simplicity of preparation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976" y="4155926"/>
            <a:ext cx="633670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2000" b="1" u="sng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 of spontaneous Raman:</a:t>
            </a:r>
            <a:r>
              <a:rPr lang="en-US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weak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signal which limits its practical application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 bwMode="auto">
          <a:xfrm>
            <a:off x="8388424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7104" y="93861"/>
            <a:ext cx="7355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VIBRATIONAL (</a:t>
            </a:r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RAMAN, SERS) 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SPECTROSCOPY</a:t>
            </a:r>
            <a:endParaRPr lang="ru-RU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 стрелкой 8"/>
          <p:cNvCxnSpPr/>
          <p:nvPr/>
        </p:nvCxnSpPr>
        <p:spPr>
          <a:xfrm flipV="1">
            <a:off x="827584" y="1167594"/>
            <a:ext cx="0" cy="324036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27587" y="4191930"/>
            <a:ext cx="18739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11" y="4083918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600" b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-30</a:t>
            </a:r>
            <a:endParaRPr lang="ru-RU" sz="1600" b="1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7" y="3597864"/>
            <a:ext cx="18739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43611" y="3489852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600" b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-26</a:t>
            </a:r>
            <a:endParaRPr lang="ru-RU" sz="1600" b="1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27587" y="2355726"/>
            <a:ext cx="18739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27587" y="3003798"/>
            <a:ext cx="18739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27587" y="1761660"/>
            <a:ext cx="18739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43611" y="2895786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600" b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-22</a:t>
            </a:r>
            <a:endParaRPr lang="ru-RU" sz="1600" b="1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3611" y="2247714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600" b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-18</a:t>
            </a:r>
            <a:endParaRPr lang="ru-RU" sz="1600" b="1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3611" y="1653648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600" b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-14</a:t>
            </a:r>
            <a:endParaRPr lang="ru-RU" sz="1600" b="1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5778" y="573529"/>
            <a:ext cx="6588225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Raman Scattering (spontaneous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RRS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esonance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cattering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oherent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nti-Stokes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cattering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SERS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urface 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nhanced 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aman 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cattering</a:t>
            </a:r>
            <a:endParaRPr lang="en-US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SECARS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urface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nhanced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ip-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nhanced 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 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pectroscopy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SHINERS</a:t>
            </a:r>
            <a:r>
              <a:rPr lang="en-US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 new generation of Raman technique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ell-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solated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nhanced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pectroscopy</a:t>
            </a:r>
            <a:endParaRPr lang="en-US" b="1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3291830"/>
            <a:ext cx="640871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olecule </a:t>
            </a:r>
            <a:r>
              <a:rPr lang="en-US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etection (SMD) level ~ 10</a:t>
            </a:r>
            <a:r>
              <a:rPr lang="en-US" sz="2000" b="1" baseline="30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endParaRPr lang="ru-RU" sz="2000" dirty="0">
              <a:solidFill>
                <a:srgbClr val="1F497D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9" y="699541"/>
            <a:ext cx="2342701" cy="419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-1" y="0"/>
            <a:ext cx="9144002" cy="5735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Modalities and trends in enhanced Raman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microspectroscopy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76954"/>
            <a:ext cx="3384376" cy="11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Номер слайда 2"/>
          <p:cNvSpPr txBox="1">
            <a:spLocks/>
          </p:cNvSpPr>
          <p:nvPr/>
        </p:nvSpPr>
        <p:spPr bwMode="auto">
          <a:xfrm>
            <a:off x="8424936" y="4890195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2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5" y="1800000"/>
            <a:ext cx="3407154" cy="226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6954" y="-20537"/>
            <a:ext cx="8445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urface </a:t>
            </a:r>
            <a:r>
              <a:rPr lang="en-US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nhanced </a:t>
            </a:r>
            <a:r>
              <a:rPr lang="en-US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 </a:t>
            </a:r>
            <a:r>
              <a:rPr lang="en-US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cattering (</a:t>
            </a:r>
            <a:r>
              <a:rPr lang="en-US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SERS</a:t>
            </a:r>
            <a:r>
              <a:rPr lang="en-US" sz="28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             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22192"/>
            <a:ext cx="3569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involves inelastic light scattering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by molecules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adsorbed onto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 or                    Au NPs with nanoscale roughness.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5" y="577592"/>
            <a:ext cx="8829219" cy="11079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 factors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suitable conditions can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as high as </a:t>
            </a:r>
            <a:r>
              <a:rPr 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2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8-12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some specific cases even higher which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a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/ single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748464" y="4860856"/>
            <a:ext cx="4572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4CCAB12-4A2A-419B-B3DD-E1966F61B908}" type="slidenum">
              <a:rPr lang="ru-RU" sz="1200" b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2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981" y="1796382"/>
            <a:ext cx="5300827" cy="31516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main mechanisms of SERS enhancement:</a:t>
            </a:r>
          </a:p>
          <a:p>
            <a:pPr algn="ctr">
              <a:lnSpc>
                <a:spcPct val="20000"/>
              </a:lnSpc>
            </a:pPr>
            <a:endParaRPr lang="en-US" sz="2400" b="1" u="sng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Electromagnetic (dominant):</a:t>
            </a:r>
          </a:p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collective oscillations of free electrons (</a:t>
            </a:r>
            <a:r>
              <a:rPr lang="en-US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plasmons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in the metallic </a:t>
            </a:r>
            <a:r>
              <a:rPr lang="en-US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nanostuctures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upon a laser excitation. Enhancement by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local optical fields close to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surface of metallic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NPs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resonance conditions – surface </a:t>
            </a:r>
            <a:r>
              <a:rPr lang="en-US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plasmon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resonance (SPR).</a:t>
            </a:r>
          </a:p>
          <a:p>
            <a:pPr algn="just">
              <a:lnSpc>
                <a:spcPct val="30000"/>
              </a:lnSpc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(much weaker than 1):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charge-transfer (electrons) process in the ground and excited states of the adsorbed molecule-metal system (metal-molecule bonds). 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8424936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800" y="290141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SERS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actoferrin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adsorbed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silvered porous silicon (</a:t>
            </a:r>
            <a:r>
              <a:rPr lang="en-US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Si) and covered with graphene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Drafts of papers\2019\02-Hanna Bandarenko-laktoferrin - done!\01-FINAL VERSION\Graphical Abstra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35923"/>
            <a:ext cx="5328592" cy="23040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198" y="3507854"/>
            <a:ext cx="87129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is a multifunctional glycoprotein that is widely represented in various secretory fluids, such as milk, salvia, tears, etc.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4219223"/>
            <a:ext cx="75608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is one of the components of the immune system of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body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part of the innate defense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6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8424936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3051" y="442436"/>
            <a:ext cx="8784976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1123" y="488155"/>
            <a:ext cx="8928992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Monocrystalline Si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wafers (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-Si) were used for the fabrication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 template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6700" indent="-266700" algn="just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-Si layers of a 5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µm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thickness, a 75% porosity and a 70–100 nm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pore diameter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were fabricated by an electrochemical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anodization.</a:t>
            </a:r>
          </a:p>
          <a:p>
            <a:pPr marL="266700" indent="-266700" algn="just">
              <a:lnSpc>
                <a:spcPct val="30000"/>
              </a:lnSpc>
              <a:buFont typeface="Wingdings" panose="05000000000000000000" pitchFamily="2" charset="2"/>
              <a:buChar char="§"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30000"/>
              </a:lnSpc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anodization, a silver immersion deposition on the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-Si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performed from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water-ethanol solution of 3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AgNO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for 70 min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 a dominant deposition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 NPs on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an external surface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porous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material.</a:t>
            </a:r>
          </a:p>
          <a:p>
            <a:pPr marL="266700" indent="-266700" algn="just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Chemical vapor deposition (CVD)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synthesis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graphene and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wet-chemical transfer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graphene was used.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75806"/>
            <a:ext cx="4248472" cy="147732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99592" y="4568810"/>
            <a:ext cx="317907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SEM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silvered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por-Si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ross-section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7548"/>
            <a:ext cx="3578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and Methods</a:t>
            </a:r>
            <a:r>
              <a:rPr lang="en-US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07504" cy="5143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2931790"/>
            <a:ext cx="8784976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11960" y="63714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(substrates were fabricated in BSUIR, Minsk)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9158" y="3075806"/>
            <a:ext cx="4358869" cy="1477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SERS-active layer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composed of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quasi-spherical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silver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particles,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dominating sizes are in the range of 10–150 nm, however, some of them have diameters of 150–700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nm). </a:t>
            </a:r>
          </a:p>
        </p:txBody>
      </p:sp>
    </p:spTree>
    <p:extLst>
      <p:ext uri="{BB962C8B-B14F-4D97-AF65-F5344CB8AC3E}">
        <p14:creationId xmlns:p14="http://schemas.microsoft.com/office/powerpoint/2010/main" val="39444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rafts of papers\2019\02-Hanna Bandarenko-laktoferrin - done!\01-FINAL VERSION\Figures from Anna\fig.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2696"/>
            <a:ext cx="4248472" cy="23519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2"/>
          <p:cNvSpPr txBox="1">
            <a:spLocks/>
          </p:cNvSpPr>
          <p:nvPr/>
        </p:nvSpPr>
        <p:spPr bwMode="auto">
          <a:xfrm>
            <a:off x="8424936" y="4869657"/>
            <a:ext cx="75557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0BC50F8-9B4C-4D46-8920-2FE3B9E2EA94}" type="slidenum">
              <a:rPr lang="ro-RO" altLang="ru-RU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ro-RO" alt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894" y="21853"/>
            <a:ext cx="7909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SERS-spectroscopy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actoferrin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molecules at 10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8256" y="3723878"/>
            <a:ext cx="5652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SERS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spectra of the silvered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-Si: 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lphaLcParenBoth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Virgin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 (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after adsorption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olecules from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 solution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Spectra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were registered during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1s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laser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of 1.45 </a:t>
            </a:r>
            <a:r>
              <a:rPr lang="en-US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en-US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nd at the excitation wavelength of 473 nm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873960"/>
              </p:ext>
            </p:extLst>
          </p:nvPr>
        </p:nvGraphicFramePr>
        <p:xfrm>
          <a:off x="5652120" y="692758"/>
          <a:ext cx="3384377" cy="38232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  <a:reflection stA="52000" endPos="65000" dir="5400000" sy="-100000" algn="bl" rotWithShape="0"/>
                </a:effectLst>
                <a:tableStyleId>{5C22544A-7EE6-4342-B048-85BDC9FD1C3A}</a:tableStyleId>
              </a:tblPr>
              <a:tblGrid>
                <a:gridCol w="1368152"/>
                <a:gridCol w="2016225"/>
              </a:tblGrid>
              <a:tr h="4300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Raman band (cm</a:t>
                      </a:r>
                      <a:r>
                        <a:rPr lang="en-US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Assignment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3002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1005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(Phenylalanine) -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ring breathing mode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3002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1230-1300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Amide III –                        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(C-N stretch &amp; N-H bend)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3002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1340 &amp; 1360 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Trp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(Tryptophan)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30022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1447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bending mode</a:t>
                      </a:r>
                      <a:endParaRPr lang="ru-RU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300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1547 &amp; 1560</a:t>
                      </a:r>
                      <a:endParaRPr lang="ru-RU" sz="16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Trp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(Tryptophan)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300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1600–1615</a:t>
                      </a:r>
                      <a:endParaRPr lang="ru-RU" sz="16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Tyr (Tyrosine)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300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1665</a:t>
                      </a:r>
                      <a:endParaRPr lang="ru-RU" sz="16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Amide I (</a:t>
                      </a:r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= O &amp; C = N stretching)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7020272" y="699542"/>
            <a:ext cx="0" cy="38164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036496" y="699542"/>
            <a:ext cx="0" cy="38884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652120" y="699542"/>
            <a:ext cx="0" cy="38884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52120" y="4587974"/>
            <a:ext cx="33843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179512" y="483518"/>
            <a:ext cx="871296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52120" y="4587974"/>
            <a:ext cx="346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Amide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band -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 marker for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interpretation 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of secondary protein structure.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608950"/>
            <a:ext cx="5256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Recombinant human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from milk of transgenic goats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similar to those of natural human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from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woman’s milk)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was used in experiments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9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8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7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Оформление по умолчанию">
  <a:themeElements>
    <a:clrScheme name="7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8_Оформление по умолчанию">
  <a:themeElements>
    <a:clrScheme name="5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4_Оформление по умолчанию">
  <a:themeElements>
    <a:clrScheme name="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9_Оформление по умолчанию">
  <a:themeElements>
    <a:clrScheme name="5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0_Оформление по умолчанию">
  <a:themeElements>
    <a:clrScheme name="5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21039</TotalTime>
  <Words>3441</Words>
  <Application>Microsoft Office PowerPoint</Application>
  <PresentationFormat>Экран (16:9)</PresentationFormat>
  <Paragraphs>392</Paragraphs>
  <Slides>34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34</vt:i4>
      </vt:variant>
    </vt:vector>
  </HeadingPairs>
  <TitlesOfParts>
    <vt:vector size="48" baseType="lpstr">
      <vt:lpstr>18_Оформление по умолчанию</vt:lpstr>
      <vt:lpstr>7_Оформление по умолчанию</vt:lpstr>
      <vt:lpstr>48_Оформление по умолчанию</vt:lpstr>
      <vt:lpstr>19_Оформление по умолчанию</vt:lpstr>
      <vt:lpstr>24_Оформление по умолчанию</vt:lpstr>
      <vt:lpstr>49_Оформление по умолчанию</vt:lpstr>
      <vt:lpstr>50_Оформление по умолчанию</vt:lpstr>
      <vt:lpstr>Office Theme</vt:lpstr>
      <vt:lpstr>2_Специальное оформление</vt:lpstr>
      <vt:lpstr>17_Специальное оформление</vt:lpstr>
      <vt:lpstr>Открытая</vt:lpstr>
      <vt:lpstr>2_Тема Office</vt:lpstr>
      <vt:lpstr>Воздушный поток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Arzuman</cp:lastModifiedBy>
  <cp:revision>2130</cp:revision>
  <cp:lastPrinted>2020-01-17T12:40:48Z</cp:lastPrinted>
  <dcterms:created xsi:type="dcterms:W3CDTF">2014-03-24T06:04:59Z</dcterms:created>
  <dcterms:modified xsi:type="dcterms:W3CDTF">2020-01-19T12:54:52Z</dcterms:modified>
</cp:coreProperties>
</file>