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86" r:id="rId4"/>
    <p:sldId id="259" r:id="rId5"/>
    <p:sldId id="260" r:id="rId6"/>
    <p:sldId id="279" r:id="rId7"/>
    <p:sldId id="277" r:id="rId8"/>
    <p:sldId id="261" r:id="rId9"/>
    <p:sldId id="264" r:id="rId10"/>
    <p:sldId id="278" r:id="rId11"/>
    <p:sldId id="263" r:id="rId12"/>
    <p:sldId id="267" r:id="rId13"/>
    <p:sldId id="274" r:id="rId14"/>
    <p:sldId id="269" r:id="rId15"/>
    <p:sldId id="276" r:id="rId16"/>
    <p:sldId id="270" r:id="rId17"/>
    <p:sldId id="280" r:id="rId18"/>
    <p:sldId id="281" r:id="rId19"/>
    <p:sldId id="282" r:id="rId20"/>
    <p:sldId id="283" r:id="rId21"/>
    <p:sldId id="284" r:id="rId22"/>
    <p:sldId id="28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3265" autoAdjust="0"/>
    <p:restoredTop sz="94660"/>
  </p:normalViewPr>
  <p:slideViewPr>
    <p:cSldViewPr>
      <p:cViewPr>
        <p:scale>
          <a:sx n="100" d="100"/>
          <a:sy n="100" d="100"/>
        </p:scale>
        <p:origin x="-194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B172F-2E3F-4CF6-A728-724B3B2DB43E}" type="doc">
      <dgm:prSet loTypeId="urn:microsoft.com/office/officeart/2005/8/layout/hierarchy2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0C00044-5D43-4D5E-99E3-32476966B686}">
      <dgm:prSet phldrT="[Текст]"/>
      <dgm:spPr/>
      <dgm:t>
        <a:bodyPr/>
        <a:lstStyle/>
        <a:p>
          <a:r>
            <a:rPr lang="en-US" dirty="0" smtClean="0"/>
            <a:t>Bulk carbon</a:t>
          </a:r>
          <a:br>
            <a:rPr lang="en-US" dirty="0" smtClean="0"/>
          </a:br>
          <a:r>
            <a:rPr lang="en-US" dirty="0" smtClean="0"/>
            <a:t>materials</a:t>
          </a:r>
          <a:endParaRPr lang="en-US" dirty="0"/>
        </a:p>
      </dgm:t>
    </dgm:pt>
    <dgm:pt modelId="{FE17C863-14C0-46F0-8FF3-8BE4478F1A94}" type="parTrans" cxnId="{C0AD8CED-810F-48E4-82C2-65B837CF9706}">
      <dgm:prSet/>
      <dgm:spPr/>
      <dgm:t>
        <a:bodyPr/>
        <a:lstStyle/>
        <a:p>
          <a:endParaRPr lang="en-US"/>
        </a:p>
      </dgm:t>
    </dgm:pt>
    <dgm:pt modelId="{84327251-9CAA-4D03-A254-BB63D97A0D1B}" type="sibTrans" cxnId="{C0AD8CED-810F-48E4-82C2-65B837CF9706}">
      <dgm:prSet/>
      <dgm:spPr/>
      <dgm:t>
        <a:bodyPr/>
        <a:lstStyle/>
        <a:p>
          <a:endParaRPr lang="en-US"/>
        </a:p>
      </dgm:t>
    </dgm:pt>
    <dgm:pt modelId="{A4B10BC8-6A03-4EB4-868A-A03D4735AAAA}">
      <dgm:prSet phldrT="[Текст]"/>
      <dgm:spPr/>
      <dgm:t>
        <a:bodyPr/>
        <a:lstStyle/>
        <a:p>
          <a:r>
            <a:rPr lang="en-US" dirty="0" err="1" smtClean="0"/>
            <a:t>Pyrolytic</a:t>
          </a:r>
          <a:r>
            <a:rPr lang="en-US" dirty="0" smtClean="0"/>
            <a:t> </a:t>
          </a:r>
          <a:r>
            <a:rPr lang="en-US" dirty="0" err="1" smtClean="0"/>
            <a:t>craphite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(PG)</a:t>
          </a:r>
          <a:endParaRPr lang="en-US" dirty="0"/>
        </a:p>
      </dgm:t>
    </dgm:pt>
    <dgm:pt modelId="{BFFC1ACF-8E9C-403B-9B8E-0F0A0FE38A1D}" type="parTrans" cxnId="{20A5CB5C-F103-4C40-B7EB-D31A3F6C089E}">
      <dgm:prSet/>
      <dgm:spPr/>
      <dgm:t>
        <a:bodyPr/>
        <a:lstStyle/>
        <a:p>
          <a:endParaRPr lang="en-US"/>
        </a:p>
      </dgm:t>
    </dgm:pt>
    <dgm:pt modelId="{AF8F906A-8D53-40C7-A5CB-9A66B3247930}" type="sibTrans" cxnId="{20A5CB5C-F103-4C40-B7EB-D31A3F6C089E}">
      <dgm:prSet/>
      <dgm:spPr/>
      <dgm:t>
        <a:bodyPr/>
        <a:lstStyle/>
        <a:p>
          <a:endParaRPr lang="en-US"/>
        </a:p>
      </dgm:t>
    </dgm:pt>
    <dgm:pt modelId="{9AAACBCE-F7B4-464F-A7C5-3F5BA69EB08E}">
      <dgm:prSet phldrT="[Текст]"/>
      <dgm:spPr/>
      <dgm:t>
        <a:bodyPr/>
        <a:lstStyle/>
        <a:p>
          <a:r>
            <a:rPr lang="en-US" dirty="0" smtClean="0"/>
            <a:t>Glassy carbon</a:t>
          </a:r>
          <a:br>
            <a:rPr lang="en-US" dirty="0" smtClean="0"/>
          </a:br>
          <a:r>
            <a:rPr lang="en-US" dirty="0" smtClean="0"/>
            <a:t>(GC)</a:t>
          </a:r>
          <a:endParaRPr lang="en-US" dirty="0"/>
        </a:p>
      </dgm:t>
    </dgm:pt>
    <dgm:pt modelId="{2887639D-8318-4A49-9BA7-426C2ED6C178}" type="parTrans" cxnId="{C5A5B184-E0DC-4C93-B3C4-AA1342C4F41D}">
      <dgm:prSet/>
      <dgm:spPr/>
      <dgm:t>
        <a:bodyPr/>
        <a:lstStyle/>
        <a:p>
          <a:endParaRPr lang="en-US"/>
        </a:p>
      </dgm:t>
    </dgm:pt>
    <dgm:pt modelId="{A52E02B1-BF15-4B9B-A6B1-DAED957006B0}" type="sibTrans" cxnId="{C5A5B184-E0DC-4C93-B3C4-AA1342C4F41D}">
      <dgm:prSet/>
      <dgm:spPr/>
      <dgm:t>
        <a:bodyPr/>
        <a:lstStyle/>
        <a:p>
          <a:endParaRPr lang="en-US"/>
        </a:p>
      </dgm:t>
    </dgm:pt>
    <dgm:pt modelId="{7F02BCDB-54F4-40AE-BA40-C2589DF9009B}" type="pres">
      <dgm:prSet presAssocID="{3FEB172F-2E3F-4CF6-A728-724B3B2DB43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CB0D6E-3A50-4A8D-9D5B-CE40F07F42CA}" type="pres">
      <dgm:prSet presAssocID="{A0C00044-5D43-4D5E-99E3-32476966B686}" presName="root1" presStyleCnt="0"/>
      <dgm:spPr/>
    </dgm:pt>
    <dgm:pt modelId="{B04F3965-6EAD-4949-9BEF-69B3D2C9D4F8}" type="pres">
      <dgm:prSet presAssocID="{A0C00044-5D43-4D5E-99E3-32476966B68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A4ECB6-BEBC-4678-B55B-787B2F65C997}" type="pres">
      <dgm:prSet presAssocID="{A0C00044-5D43-4D5E-99E3-32476966B686}" presName="level2hierChild" presStyleCnt="0"/>
      <dgm:spPr/>
    </dgm:pt>
    <dgm:pt modelId="{BB2C0B56-D46B-4F56-BD52-FA9AE8A9BBE3}" type="pres">
      <dgm:prSet presAssocID="{BFFC1ACF-8E9C-403B-9B8E-0F0A0FE38A1D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AA0D5CBD-1091-41F4-B07F-63FDE9F73EFF}" type="pres">
      <dgm:prSet presAssocID="{BFFC1ACF-8E9C-403B-9B8E-0F0A0FE38A1D}" presName="connTx" presStyleLbl="parChTrans1D2" presStyleIdx="0" presStyleCnt="2"/>
      <dgm:spPr/>
      <dgm:t>
        <a:bodyPr/>
        <a:lstStyle/>
        <a:p>
          <a:endParaRPr lang="ru-RU"/>
        </a:p>
      </dgm:t>
    </dgm:pt>
    <dgm:pt modelId="{8BF4319D-2E34-4D80-A111-4500819C3F0E}" type="pres">
      <dgm:prSet presAssocID="{A4B10BC8-6A03-4EB4-868A-A03D4735AAAA}" presName="root2" presStyleCnt="0"/>
      <dgm:spPr/>
    </dgm:pt>
    <dgm:pt modelId="{EE2C1FA0-EBA7-4978-B9F0-54AB8494A994}" type="pres">
      <dgm:prSet presAssocID="{A4B10BC8-6A03-4EB4-868A-A03D4735AAAA}" presName="LevelTwoTextNode" presStyleLbl="node2" presStyleIdx="0" presStyleCnt="2" custLinFactNeighborX="-705" custLinFactNeighborY="-335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875246-8D25-404D-80CD-67B6E64C0928}" type="pres">
      <dgm:prSet presAssocID="{A4B10BC8-6A03-4EB4-868A-A03D4735AAAA}" presName="level3hierChild" presStyleCnt="0"/>
      <dgm:spPr/>
    </dgm:pt>
    <dgm:pt modelId="{AE89073B-50F8-4FB1-868B-C7C690073ED3}" type="pres">
      <dgm:prSet presAssocID="{2887639D-8318-4A49-9BA7-426C2ED6C178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3F45C67-F37E-46DD-AAA1-9B0524A2F38F}" type="pres">
      <dgm:prSet presAssocID="{2887639D-8318-4A49-9BA7-426C2ED6C178}" presName="connTx" presStyleLbl="parChTrans1D2" presStyleIdx="1" presStyleCnt="2"/>
      <dgm:spPr/>
      <dgm:t>
        <a:bodyPr/>
        <a:lstStyle/>
        <a:p>
          <a:endParaRPr lang="ru-RU"/>
        </a:p>
      </dgm:t>
    </dgm:pt>
    <dgm:pt modelId="{762955F3-A671-4FCB-9A95-5713F431704A}" type="pres">
      <dgm:prSet presAssocID="{9AAACBCE-F7B4-464F-A7C5-3F5BA69EB08E}" presName="root2" presStyleCnt="0"/>
      <dgm:spPr/>
    </dgm:pt>
    <dgm:pt modelId="{D7E67DBB-C7B4-467A-8520-9312DD683E2A}" type="pres">
      <dgm:prSet presAssocID="{9AAACBCE-F7B4-464F-A7C5-3F5BA69EB08E}" presName="LevelTwoTextNode" presStyleLbl="node2" presStyleIdx="1" presStyleCnt="2" custLinFactNeighborX="-705" custLinFactNeighborY="229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A30C60-6063-4F19-B0A7-5491AFFA866E}" type="pres">
      <dgm:prSet presAssocID="{9AAACBCE-F7B4-464F-A7C5-3F5BA69EB08E}" presName="level3hierChild" presStyleCnt="0"/>
      <dgm:spPr/>
    </dgm:pt>
  </dgm:ptLst>
  <dgm:cxnLst>
    <dgm:cxn modelId="{152C353C-7879-42E6-BB56-190A9D61828D}" type="presOf" srcId="{2887639D-8318-4A49-9BA7-426C2ED6C178}" destId="{AE89073B-50F8-4FB1-868B-C7C690073ED3}" srcOrd="0" destOrd="0" presId="urn:microsoft.com/office/officeart/2005/8/layout/hierarchy2"/>
    <dgm:cxn modelId="{8A51A1CB-01E6-49A9-8E57-08A8BC6C03D4}" type="presOf" srcId="{2887639D-8318-4A49-9BA7-426C2ED6C178}" destId="{E3F45C67-F37E-46DD-AAA1-9B0524A2F38F}" srcOrd="1" destOrd="0" presId="urn:microsoft.com/office/officeart/2005/8/layout/hierarchy2"/>
    <dgm:cxn modelId="{20A5CB5C-F103-4C40-B7EB-D31A3F6C089E}" srcId="{A0C00044-5D43-4D5E-99E3-32476966B686}" destId="{A4B10BC8-6A03-4EB4-868A-A03D4735AAAA}" srcOrd="0" destOrd="0" parTransId="{BFFC1ACF-8E9C-403B-9B8E-0F0A0FE38A1D}" sibTransId="{AF8F906A-8D53-40C7-A5CB-9A66B3247930}"/>
    <dgm:cxn modelId="{C5A5B184-E0DC-4C93-B3C4-AA1342C4F41D}" srcId="{A0C00044-5D43-4D5E-99E3-32476966B686}" destId="{9AAACBCE-F7B4-464F-A7C5-3F5BA69EB08E}" srcOrd="1" destOrd="0" parTransId="{2887639D-8318-4A49-9BA7-426C2ED6C178}" sibTransId="{A52E02B1-BF15-4B9B-A6B1-DAED957006B0}"/>
    <dgm:cxn modelId="{C0AD8CED-810F-48E4-82C2-65B837CF9706}" srcId="{3FEB172F-2E3F-4CF6-A728-724B3B2DB43E}" destId="{A0C00044-5D43-4D5E-99E3-32476966B686}" srcOrd="0" destOrd="0" parTransId="{FE17C863-14C0-46F0-8FF3-8BE4478F1A94}" sibTransId="{84327251-9CAA-4D03-A254-BB63D97A0D1B}"/>
    <dgm:cxn modelId="{0611D93E-9CA6-4AD4-8751-24117E473C08}" type="presOf" srcId="{A4B10BC8-6A03-4EB4-868A-A03D4735AAAA}" destId="{EE2C1FA0-EBA7-4978-B9F0-54AB8494A994}" srcOrd="0" destOrd="0" presId="urn:microsoft.com/office/officeart/2005/8/layout/hierarchy2"/>
    <dgm:cxn modelId="{87A31B2F-55B4-450A-AD2A-A656162D3A84}" type="presOf" srcId="{A0C00044-5D43-4D5E-99E3-32476966B686}" destId="{B04F3965-6EAD-4949-9BEF-69B3D2C9D4F8}" srcOrd="0" destOrd="0" presId="urn:microsoft.com/office/officeart/2005/8/layout/hierarchy2"/>
    <dgm:cxn modelId="{D5F16016-9FA0-41DB-B5A1-10FB3781D863}" type="presOf" srcId="{9AAACBCE-F7B4-464F-A7C5-3F5BA69EB08E}" destId="{D7E67DBB-C7B4-467A-8520-9312DD683E2A}" srcOrd="0" destOrd="0" presId="urn:microsoft.com/office/officeart/2005/8/layout/hierarchy2"/>
    <dgm:cxn modelId="{9056C550-0E67-469D-BDCD-31D3B1262628}" type="presOf" srcId="{BFFC1ACF-8E9C-403B-9B8E-0F0A0FE38A1D}" destId="{BB2C0B56-D46B-4F56-BD52-FA9AE8A9BBE3}" srcOrd="0" destOrd="0" presId="urn:microsoft.com/office/officeart/2005/8/layout/hierarchy2"/>
    <dgm:cxn modelId="{6F9BDCD5-4F5C-49C4-9A14-E1F2ED570DE6}" type="presOf" srcId="{BFFC1ACF-8E9C-403B-9B8E-0F0A0FE38A1D}" destId="{AA0D5CBD-1091-41F4-B07F-63FDE9F73EFF}" srcOrd="1" destOrd="0" presId="urn:microsoft.com/office/officeart/2005/8/layout/hierarchy2"/>
    <dgm:cxn modelId="{E89DBB40-9C5F-4D7B-B627-9B826A91E830}" type="presOf" srcId="{3FEB172F-2E3F-4CF6-A728-724B3B2DB43E}" destId="{7F02BCDB-54F4-40AE-BA40-C2589DF9009B}" srcOrd="0" destOrd="0" presId="urn:microsoft.com/office/officeart/2005/8/layout/hierarchy2"/>
    <dgm:cxn modelId="{D8D15EF1-CAEC-43A9-93F6-C4550D5813DD}" type="presParOf" srcId="{7F02BCDB-54F4-40AE-BA40-C2589DF9009B}" destId="{71CB0D6E-3A50-4A8D-9D5B-CE40F07F42CA}" srcOrd="0" destOrd="0" presId="urn:microsoft.com/office/officeart/2005/8/layout/hierarchy2"/>
    <dgm:cxn modelId="{D1A72118-5C71-4BD6-8BF1-85C35D4D8CB5}" type="presParOf" srcId="{71CB0D6E-3A50-4A8D-9D5B-CE40F07F42CA}" destId="{B04F3965-6EAD-4949-9BEF-69B3D2C9D4F8}" srcOrd="0" destOrd="0" presId="urn:microsoft.com/office/officeart/2005/8/layout/hierarchy2"/>
    <dgm:cxn modelId="{B827B002-3C7B-4E1A-BF91-DC30F14476F2}" type="presParOf" srcId="{71CB0D6E-3A50-4A8D-9D5B-CE40F07F42CA}" destId="{84A4ECB6-BEBC-4678-B55B-787B2F65C997}" srcOrd="1" destOrd="0" presId="urn:microsoft.com/office/officeart/2005/8/layout/hierarchy2"/>
    <dgm:cxn modelId="{76376861-D7E5-44A8-8D6A-15D62267AADF}" type="presParOf" srcId="{84A4ECB6-BEBC-4678-B55B-787B2F65C997}" destId="{BB2C0B56-D46B-4F56-BD52-FA9AE8A9BBE3}" srcOrd="0" destOrd="0" presId="urn:microsoft.com/office/officeart/2005/8/layout/hierarchy2"/>
    <dgm:cxn modelId="{8CCEA375-D755-48DD-B31D-CB5856252141}" type="presParOf" srcId="{BB2C0B56-D46B-4F56-BD52-FA9AE8A9BBE3}" destId="{AA0D5CBD-1091-41F4-B07F-63FDE9F73EFF}" srcOrd="0" destOrd="0" presId="urn:microsoft.com/office/officeart/2005/8/layout/hierarchy2"/>
    <dgm:cxn modelId="{62A61245-85D6-416B-BC81-2C87A9C6C79F}" type="presParOf" srcId="{84A4ECB6-BEBC-4678-B55B-787B2F65C997}" destId="{8BF4319D-2E34-4D80-A111-4500819C3F0E}" srcOrd="1" destOrd="0" presId="urn:microsoft.com/office/officeart/2005/8/layout/hierarchy2"/>
    <dgm:cxn modelId="{083DF768-C532-43C3-9B53-3301B200CACD}" type="presParOf" srcId="{8BF4319D-2E34-4D80-A111-4500819C3F0E}" destId="{EE2C1FA0-EBA7-4978-B9F0-54AB8494A994}" srcOrd="0" destOrd="0" presId="urn:microsoft.com/office/officeart/2005/8/layout/hierarchy2"/>
    <dgm:cxn modelId="{663A69A4-E5D2-4016-A97F-A1F4EAAFB75C}" type="presParOf" srcId="{8BF4319D-2E34-4D80-A111-4500819C3F0E}" destId="{A9875246-8D25-404D-80CD-67B6E64C0928}" srcOrd="1" destOrd="0" presId="urn:microsoft.com/office/officeart/2005/8/layout/hierarchy2"/>
    <dgm:cxn modelId="{186CC25E-3F57-427B-ADBB-96E4BAD8951D}" type="presParOf" srcId="{84A4ECB6-BEBC-4678-B55B-787B2F65C997}" destId="{AE89073B-50F8-4FB1-868B-C7C690073ED3}" srcOrd="2" destOrd="0" presId="urn:microsoft.com/office/officeart/2005/8/layout/hierarchy2"/>
    <dgm:cxn modelId="{DB9CE234-DA57-4B75-A96B-C8B2243CE6FF}" type="presParOf" srcId="{AE89073B-50F8-4FB1-868B-C7C690073ED3}" destId="{E3F45C67-F37E-46DD-AAA1-9B0524A2F38F}" srcOrd="0" destOrd="0" presId="urn:microsoft.com/office/officeart/2005/8/layout/hierarchy2"/>
    <dgm:cxn modelId="{A72B4AB8-3097-4AEC-BF00-6D24F00961E6}" type="presParOf" srcId="{84A4ECB6-BEBC-4678-B55B-787B2F65C997}" destId="{762955F3-A671-4FCB-9A95-5713F431704A}" srcOrd="3" destOrd="0" presId="urn:microsoft.com/office/officeart/2005/8/layout/hierarchy2"/>
    <dgm:cxn modelId="{7A66E491-7987-44D0-BFBC-157F9003CC16}" type="presParOf" srcId="{762955F3-A671-4FCB-9A95-5713F431704A}" destId="{D7E67DBB-C7B4-467A-8520-9312DD683E2A}" srcOrd="0" destOrd="0" presId="urn:microsoft.com/office/officeart/2005/8/layout/hierarchy2"/>
    <dgm:cxn modelId="{BEA9F35A-9EEA-4513-B060-206176D6499A}" type="presParOf" srcId="{762955F3-A671-4FCB-9A95-5713F431704A}" destId="{98A30C60-6063-4F19-B0A7-5491AFFA86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EB172F-2E3F-4CF6-A728-724B3B2DB43E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C00044-5D43-4D5E-99E3-32476966B686}">
      <dgm:prSet phldrT="[Текст]"/>
      <dgm:spPr/>
      <dgm:t>
        <a:bodyPr/>
        <a:lstStyle/>
        <a:p>
          <a:r>
            <a:rPr lang="en-US" dirty="0" smtClean="0"/>
            <a:t>Carbon </a:t>
          </a:r>
          <a:r>
            <a:rPr lang="en-US" dirty="0" err="1" smtClean="0"/>
            <a:t>nanomaterials</a:t>
          </a:r>
          <a:endParaRPr lang="en-US" dirty="0"/>
        </a:p>
      </dgm:t>
    </dgm:pt>
    <dgm:pt modelId="{FE17C863-14C0-46F0-8FF3-8BE4478F1A94}" type="parTrans" cxnId="{C0AD8CED-810F-48E4-82C2-65B837CF9706}">
      <dgm:prSet/>
      <dgm:spPr/>
      <dgm:t>
        <a:bodyPr/>
        <a:lstStyle/>
        <a:p>
          <a:endParaRPr lang="en-US"/>
        </a:p>
      </dgm:t>
    </dgm:pt>
    <dgm:pt modelId="{84327251-9CAA-4D03-A254-BB63D97A0D1B}" type="sibTrans" cxnId="{C0AD8CED-810F-48E4-82C2-65B837CF9706}">
      <dgm:prSet/>
      <dgm:spPr/>
      <dgm:t>
        <a:bodyPr/>
        <a:lstStyle/>
        <a:p>
          <a:endParaRPr lang="en-US"/>
        </a:p>
      </dgm:t>
    </dgm:pt>
    <dgm:pt modelId="{A4B10BC8-6A03-4EB4-868A-A03D4735AAAA}">
      <dgm:prSet phldrT="[Текст]"/>
      <dgm:spPr/>
      <dgm:t>
        <a:bodyPr/>
        <a:lstStyle/>
        <a:p>
          <a:r>
            <a:rPr lang="en-US" dirty="0" err="1" smtClean="0"/>
            <a:t>Graphene</a:t>
          </a:r>
          <a:endParaRPr lang="en-US" dirty="0"/>
        </a:p>
      </dgm:t>
    </dgm:pt>
    <dgm:pt modelId="{BFFC1ACF-8E9C-403B-9B8E-0F0A0FE38A1D}" type="parTrans" cxnId="{20A5CB5C-F103-4C40-B7EB-D31A3F6C089E}">
      <dgm:prSet/>
      <dgm:spPr/>
      <dgm:t>
        <a:bodyPr/>
        <a:lstStyle/>
        <a:p>
          <a:endParaRPr lang="en-US"/>
        </a:p>
      </dgm:t>
    </dgm:pt>
    <dgm:pt modelId="{AF8F906A-8D53-40C7-A5CB-9A66B3247930}" type="sibTrans" cxnId="{20A5CB5C-F103-4C40-B7EB-D31A3F6C089E}">
      <dgm:prSet/>
      <dgm:spPr/>
      <dgm:t>
        <a:bodyPr/>
        <a:lstStyle/>
        <a:p>
          <a:endParaRPr lang="en-US"/>
        </a:p>
      </dgm:t>
    </dgm:pt>
    <dgm:pt modelId="{9AAACBCE-F7B4-464F-A7C5-3F5BA69EB08E}">
      <dgm:prSet phldrT="[Текст]"/>
      <dgm:spPr/>
      <dgm:t>
        <a:bodyPr/>
        <a:lstStyle/>
        <a:p>
          <a:r>
            <a:rPr lang="en-US" dirty="0" err="1" smtClean="0"/>
            <a:t>Fluorographene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(FG)</a:t>
          </a:r>
          <a:endParaRPr lang="en-US" dirty="0"/>
        </a:p>
      </dgm:t>
    </dgm:pt>
    <dgm:pt modelId="{2887639D-8318-4A49-9BA7-426C2ED6C178}" type="parTrans" cxnId="{C5A5B184-E0DC-4C93-B3C4-AA1342C4F41D}">
      <dgm:prSet/>
      <dgm:spPr/>
      <dgm:t>
        <a:bodyPr/>
        <a:lstStyle/>
        <a:p>
          <a:endParaRPr lang="en-US"/>
        </a:p>
      </dgm:t>
    </dgm:pt>
    <dgm:pt modelId="{A52E02B1-BF15-4B9B-A6B1-DAED957006B0}" type="sibTrans" cxnId="{C5A5B184-E0DC-4C93-B3C4-AA1342C4F41D}">
      <dgm:prSet/>
      <dgm:spPr/>
      <dgm:t>
        <a:bodyPr/>
        <a:lstStyle/>
        <a:p>
          <a:endParaRPr lang="en-US"/>
        </a:p>
      </dgm:t>
    </dgm:pt>
    <dgm:pt modelId="{CE497193-C506-4B0B-A4D9-DAB314F09203}">
      <dgm:prSet phldrT="[Текст]"/>
      <dgm:spPr/>
      <dgm:t>
        <a:bodyPr/>
        <a:lstStyle/>
        <a:p>
          <a:r>
            <a:rPr lang="en-US" dirty="0" err="1" smtClean="0"/>
            <a:t>Graphene</a:t>
          </a:r>
          <a:r>
            <a:rPr lang="en-US" dirty="0" smtClean="0"/>
            <a:t> oxide</a:t>
          </a:r>
          <a:br>
            <a:rPr lang="en-US" dirty="0" smtClean="0"/>
          </a:br>
          <a:r>
            <a:rPr lang="en-US" dirty="0" smtClean="0"/>
            <a:t>(GO)</a:t>
          </a:r>
          <a:endParaRPr lang="en-US" dirty="0"/>
        </a:p>
      </dgm:t>
    </dgm:pt>
    <dgm:pt modelId="{17C83790-A735-47C5-82CD-D674C36AEE70}" type="parTrans" cxnId="{EC10C08A-DD63-468B-A938-9D0FB738C98B}">
      <dgm:prSet/>
      <dgm:spPr/>
      <dgm:t>
        <a:bodyPr/>
        <a:lstStyle/>
        <a:p>
          <a:endParaRPr lang="en-US"/>
        </a:p>
      </dgm:t>
    </dgm:pt>
    <dgm:pt modelId="{F7C2F9B2-9277-488B-BDC7-48D45FD560E3}" type="sibTrans" cxnId="{EC10C08A-DD63-468B-A938-9D0FB738C98B}">
      <dgm:prSet/>
      <dgm:spPr/>
      <dgm:t>
        <a:bodyPr/>
        <a:lstStyle/>
        <a:p>
          <a:endParaRPr lang="en-US"/>
        </a:p>
      </dgm:t>
    </dgm:pt>
    <dgm:pt modelId="{7F02BCDB-54F4-40AE-BA40-C2589DF9009B}" type="pres">
      <dgm:prSet presAssocID="{3FEB172F-2E3F-4CF6-A728-724B3B2DB43E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CB0D6E-3A50-4A8D-9D5B-CE40F07F42CA}" type="pres">
      <dgm:prSet presAssocID="{A0C00044-5D43-4D5E-99E3-32476966B686}" presName="root1" presStyleCnt="0"/>
      <dgm:spPr/>
    </dgm:pt>
    <dgm:pt modelId="{B04F3965-6EAD-4949-9BEF-69B3D2C9D4F8}" type="pres">
      <dgm:prSet presAssocID="{A0C00044-5D43-4D5E-99E3-32476966B68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A4ECB6-BEBC-4678-B55B-787B2F65C997}" type="pres">
      <dgm:prSet presAssocID="{A0C00044-5D43-4D5E-99E3-32476966B686}" presName="level2hierChild" presStyleCnt="0"/>
      <dgm:spPr/>
    </dgm:pt>
    <dgm:pt modelId="{BB2C0B56-D46B-4F56-BD52-FA9AE8A9BBE3}" type="pres">
      <dgm:prSet presAssocID="{BFFC1ACF-8E9C-403B-9B8E-0F0A0FE38A1D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AA0D5CBD-1091-41F4-B07F-63FDE9F73EFF}" type="pres">
      <dgm:prSet presAssocID="{BFFC1ACF-8E9C-403B-9B8E-0F0A0FE38A1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BF4319D-2E34-4D80-A111-4500819C3F0E}" type="pres">
      <dgm:prSet presAssocID="{A4B10BC8-6A03-4EB4-868A-A03D4735AAAA}" presName="root2" presStyleCnt="0"/>
      <dgm:spPr/>
    </dgm:pt>
    <dgm:pt modelId="{EE2C1FA0-EBA7-4978-B9F0-54AB8494A994}" type="pres">
      <dgm:prSet presAssocID="{A4B10BC8-6A03-4EB4-868A-A03D4735AAAA}" presName="LevelTwoTextNode" presStyleLbl="node2" presStyleIdx="0" presStyleCnt="3" custLinFactNeighborX="-773" custLinFactNeighborY="-217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875246-8D25-404D-80CD-67B6E64C0928}" type="pres">
      <dgm:prSet presAssocID="{A4B10BC8-6A03-4EB4-868A-A03D4735AAAA}" presName="level3hierChild" presStyleCnt="0"/>
      <dgm:spPr/>
    </dgm:pt>
    <dgm:pt modelId="{AE89073B-50F8-4FB1-868B-C7C690073ED3}" type="pres">
      <dgm:prSet presAssocID="{2887639D-8318-4A49-9BA7-426C2ED6C178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E3F45C67-F37E-46DD-AAA1-9B0524A2F38F}" type="pres">
      <dgm:prSet presAssocID="{2887639D-8318-4A49-9BA7-426C2ED6C178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62955F3-A671-4FCB-9A95-5713F431704A}" type="pres">
      <dgm:prSet presAssocID="{9AAACBCE-F7B4-464F-A7C5-3F5BA69EB08E}" presName="root2" presStyleCnt="0"/>
      <dgm:spPr/>
    </dgm:pt>
    <dgm:pt modelId="{D7E67DBB-C7B4-467A-8520-9312DD683E2A}" type="pres">
      <dgm:prSet presAssocID="{9AAACBCE-F7B4-464F-A7C5-3F5BA69EB08E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A30C60-6063-4F19-B0A7-5491AFFA866E}" type="pres">
      <dgm:prSet presAssocID="{9AAACBCE-F7B4-464F-A7C5-3F5BA69EB08E}" presName="level3hierChild" presStyleCnt="0"/>
      <dgm:spPr/>
    </dgm:pt>
    <dgm:pt modelId="{F1F7B54F-A5CC-434E-A827-0B2E19933611}" type="pres">
      <dgm:prSet presAssocID="{17C83790-A735-47C5-82CD-D674C36AEE70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901A6CF5-E2AD-4B6D-AAAB-6C8FB3B3E9D8}" type="pres">
      <dgm:prSet presAssocID="{17C83790-A735-47C5-82CD-D674C36AEE7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DD90660-589D-4E31-8FDF-7C27EDC0A4F2}" type="pres">
      <dgm:prSet presAssocID="{CE497193-C506-4B0B-A4D9-DAB314F09203}" presName="root2" presStyleCnt="0"/>
      <dgm:spPr/>
    </dgm:pt>
    <dgm:pt modelId="{E1177DBA-5DAA-4183-91A2-335AE68DFE9C}" type="pres">
      <dgm:prSet presAssocID="{CE497193-C506-4B0B-A4D9-DAB314F09203}" presName="LevelTwoTextNode" presStyleLbl="node2" presStyleIdx="2" presStyleCnt="3" custLinFactNeighborX="-773" custLinFactNeighborY="22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B8F820-E737-45CD-BF26-A86C59740C86}" type="pres">
      <dgm:prSet presAssocID="{CE497193-C506-4B0B-A4D9-DAB314F09203}" presName="level3hierChild" presStyleCnt="0"/>
      <dgm:spPr/>
    </dgm:pt>
  </dgm:ptLst>
  <dgm:cxnLst>
    <dgm:cxn modelId="{6BEDD253-8E95-4A27-87C2-E4A5524ED304}" type="presOf" srcId="{2887639D-8318-4A49-9BA7-426C2ED6C178}" destId="{AE89073B-50F8-4FB1-868B-C7C690073ED3}" srcOrd="0" destOrd="0" presId="urn:microsoft.com/office/officeart/2005/8/layout/hierarchy2"/>
    <dgm:cxn modelId="{8F146B8A-A619-46CA-9D86-3D4A28192C46}" type="presOf" srcId="{BFFC1ACF-8E9C-403B-9B8E-0F0A0FE38A1D}" destId="{BB2C0B56-D46B-4F56-BD52-FA9AE8A9BBE3}" srcOrd="0" destOrd="0" presId="urn:microsoft.com/office/officeart/2005/8/layout/hierarchy2"/>
    <dgm:cxn modelId="{6058EB9F-14F6-47F4-BDD4-4667FF317EAB}" type="presOf" srcId="{9AAACBCE-F7B4-464F-A7C5-3F5BA69EB08E}" destId="{D7E67DBB-C7B4-467A-8520-9312DD683E2A}" srcOrd="0" destOrd="0" presId="urn:microsoft.com/office/officeart/2005/8/layout/hierarchy2"/>
    <dgm:cxn modelId="{EC10C08A-DD63-468B-A938-9D0FB738C98B}" srcId="{A0C00044-5D43-4D5E-99E3-32476966B686}" destId="{CE497193-C506-4B0B-A4D9-DAB314F09203}" srcOrd="2" destOrd="0" parTransId="{17C83790-A735-47C5-82CD-D674C36AEE70}" sibTransId="{F7C2F9B2-9277-488B-BDC7-48D45FD560E3}"/>
    <dgm:cxn modelId="{8448F5B7-2643-409B-A9CB-15A58FE10D9E}" type="presOf" srcId="{3FEB172F-2E3F-4CF6-A728-724B3B2DB43E}" destId="{7F02BCDB-54F4-40AE-BA40-C2589DF9009B}" srcOrd="0" destOrd="0" presId="urn:microsoft.com/office/officeart/2005/8/layout/hierarchy2"/>
    <dgm:cxn modelId="{99F6557F-358F-4FE8-AA9B-BA348CD29DA8}" type="presOf" srcId="{A0C00044-5D43-4D5E-99E3-32476966B686}" destId="{B04F3965-6EAD-4949-9BEF-69B3D2C9D4F8}" srcOrd="0" destOrd="0" presId="urn:microsoft.com/office/officeart/2005/8/layout/hierarchy2"/>
    <dgm:cxn modelId="{B20DE4ED-5D45-447E-9192-B99D5378C09E}" type="presOf" srcId="{A4B10BC8-6A03-4EB4-868A-A03D4735AAAA}" destId="{EE2C1FA0-EBA7-4978-B9F0-54AB8494A994}" srcOrd="0" destOrd="0" presId="urn:microsoft.com/office/officeart/2005/8/layout/hierarchy2"/>
    <dgm:cxn modelId="{8DD249BB-B9EB-49BF-904E-9AE1623C97BA}" type="presOf" srcId="{17C83790-A735-47C5-82CD-D674C36AEE70}" destId="{901A6CF5-E2AD-4B6D-AAAB-6C8FB3B3E9D8}" srcOrd="1" destOrd="0" presId="urn:microsoft.com/office/officeart/2005/8/layout/hierarchy2"/>
    <dgm:cxn modelId="{C98CA5B7-DAA9-4950-861F-179B80CC23B1}" type="presOf" srcId="{CE497193-C506-4B0B-A4D9-DAB314F09203}" destId="{E1177DBA-5DAA-4183-91A2-335AE68DFE9C}" srcOrd="0" destOrd="0" presId="urn:microsoft.com/office/officeart/2005/8/layout/hierarchy2"/>
    <dgm:cxn modelId="{3764C986-A5CE-4CE4-AC11-002BE726944D}" type="presOf" srcId="{2887639D-8318-4A49-9BA7-426C2ED6C178}" destId="{E3F45C67-F37E-46DD-AAA1-9B0524A2F38F}" srcOrd="1" destOrd="0" presId="urn:microsoft.com/office/officeart/2005/8/layout/hierarchy2"/>
    <dgm:cxn modelId="{20A5CB5C-F103-4C40-B7EB-D31A3F6C089E}" srcId="{A0C00044-5D43-4D5E-99E3-32476966B686}" destId="{A4B10BC8-6A03-4EB4-868A-A03D4735AAAA}" srcOrd="0" destOrd="0" parTransId="{BFFC1ACF-8E9C-403B-9B8E-0F0A0FE38A1D}" sibTransId="{AF8F906A-8D53-40C7-A5CB-9A66B3247930}"/>
    <dgm:cxn modelId="{C5A5B184-E0DC-4C93-B3C4-AA1342C4F41D}" srcId="{A0C00044-5D43-4D5E-99E3-32476966B686}" destId="{9AAACBCE-F7B4-464F-A7C5-3F5BA69EB08E}" srcOrd="1" destOrd="0" parTransId="{2887639D-8318-4A49-9BA7-426C2ED6C178}" sibTransId="{A52E02B1-BF15-4B9B-A6B1-DAED957006B0}"/>
    <dgm:cxn modelId="{C0AD8CED-810F-48E4-82C2-65B837CF9706}" srcId="{3FEB172F-2E3F-4CF6-A728-724B3B2DB43E}" destId="{A0C00044-5D43-4D5E-99E3-32476966B686}" srcOrd="0" destOrd="0" parTransId="{FE17C863-14C0-46F0-8FF3-8BE4478F1A94}" sibTransId="{84327251-9CAA-4D03-A254-BB63D97A0D1B}"/>
    <dgm:cxn modelId="{E1230BA3-A9DC-41B5-AEA1-9D25531F9DA3}" type="presOf" srcId="{17C83790-A735-47C5-82CD-D674C36AEE70}" destId="{F1F7B54F-A5CC-434E-A827-0B2E19933611}" srcOrd="0" destOrd="0" presId="urn:microsoft.com/office/officeart/2005/8/layout/hierarchy2"/>
    <dgm:cxn modelId="{49A50401-FAE0-4EBC-892B-FC364BB86AD4}" type="presOf" srcId="{BFFC1ACF-8E9C-403B-9B8E-0F0A0FE38A1D}" destId="{AA0D5CBD-1091-41F4-B07F-63FDE9F73EFF}" srcOrd="1" destOrd="0" presId="urn:microsoft.com/office/officeart/2005/8/layout/hierarchy2"/>
    <dgm:cxn modelId="{A1A343A4-4191-4EBF-A18D-1DD8A381E958}" type="presParOf" srcId="{7F02BCDB-54F4-40AE-BA40-C2589DF9009B}" destId="{71CB0D6E-3A50-4A8D-9D5B-CE40F07F42CA}" srcOrd="0" destOrd="0" presId="urn:microsoft.com/office/officeart/2005/8/layout/hierarchy2"/>
    <dgm:cxn modelId="{E23CA51A-364F-4A51-A138-2D69209D1320}" type="presParOf" srcId="{71CB0D6E-3A50-4A8D-9D5B-CE40F07F42CA}" destId="{B04F3965-6EAD-4949-9BEF-69B3D2C9D4F8}" srcOrd="0" destOrd="0" presId="urn:microsoft.com/office/officeart/2005/8/layout/hierarchy2"/>
    <dgm:cxn modelId="{6D0CE936-EE7C-4362-B943-6FF2F862B422}" type="presParOf" srcId="{71CB0D6E-3A50-4A8D-9D5B-CE40F07F42CA}" destId="{84A4ECB6-BEBC-4678-B55B-787B2F65C997}" srcOrd="1" destOrd="0" presId="urn:microsoft.com/office/officeart/2005/8/layout/hierarchy2"/>
    <dgm:cxn modelId="{79599747-66D6-4BCD-843F-34956F29D436}" type="presParOf" srcId="{84A4ECB6-BEBC-4678-B55B-787B2F65C997}" destId="{BB2C0B56-D46B-4F56-BD52-FA9AE8A9BBE3}" srcOrd="0" destOrd="0" presId="urn:microsoft.com/office/officeart/2005/8/layout/hierarchy2"/>
    <dgm:cxn modelId="{94B21619-3AD1-48C4-A4CE-AAB073994E0F}" type="presParOf" srcId="{BB2C0B56-D46B-4F56-BD52-FA9AE8A9BBE3}" destId="{AA0D5CBD-1091-41F4-B07F-63FDE9F73EFF}" srcOrd="0" destOrd="0" presId="urn:microsoft.com/office/officeart/2005/8/layout/hierarchy2"/>
    <dgm:cxn modelId="{1EADD398-6362-4AE9-9F6C-2345E4D3A494}" type="presParOf" srcId="{84A4ECB6-BEBC-4678-B55B-787B2F65C997}" destId="{8BF4319D-2E34-4D80-A111-4500819C3F0E}" srcOrd="1" destOrd="0" presId="urn:microsoft.com/office/officeart/2005/8/layout/hierarchy2"/>
    <dgm:cxn modelId="{A38C3041-7B75-4275-8D5D-0C56AAFABD4D}" type="presParOf" srcId="{8BF4319D-2E34-4D80-A111-4500819C3F0E}" destId="{EE2C1FA0-EBA7-4978-B9F0-54AB8494A994}" srcOrd="0" destOrd="0" presId="urn:microsoft.com/office/officeart/2005/8/layout/hierarchy2"/>
    <dgm:cxn modelId="{B3E5E43C-5DAA-4AA8-9C96-0E503BC54AB3}" type="presParOf" srcId="{8BF4319D-2E34-4D80-A111-4500819C3F0E}" destId="{A9875246-8D25-404D-80CD-67B6E64C0928}" srcOrd="1" destOrd="0" presId="urn:microsoft.com/office/officeart/2005/8/layout/hierarchy2"/>
    <dgm:cxn modelId="{1F07B5B8-45D1-4EB3-B9E6-8C6B3C68AD14}" type="presParOf" srcId="{84A4ECB6-BEBC-4678-B55B-787B2F65C997}" destId="{AE89073B-50F8-4FB1-868B-C7C690073ED3}" srcOrd="2" destOrd="0" presId="urn:microsoft.com/office/officeart/2005/8/layout/hierarchy2"/>
    <dgm:cxn modelId="{187C23AD-4737-4CB0-A444-AFD632EA4E96}" type="presParOf" srcId="{AE89073B-50F8-4FB1-868B-C7C690073ED3}" destId="{E3F45C67-F37E-46DD-AAA1-9B0524A2F38F}" srcOrd="0" destOrd="0" presId="urn:microsoft.com/office/officeart/2005/8/layout/hierarchy2"/>
    <dgm:cxn modelId="{7E37FD8E-A393-40CB-8709-602636A91FCD}" type="presParOf" srcId="{84A4ECB6-BEBC-4678-B55B-787B2F65C997}" destId="{762955F3-A671-4FCB-9A95-5713F431704A}" srcOrd="3" destOrd="0" presId="urn:microsoft.com/office/officeart/2005/8/layout/hierarchy2"/>
    <dgm:cxn modelId="{677EED23-3772-483B-9283-81830E69BA9D}" type="presParOf" srcId="{762955F3-A671-4FCB-9A95-5713F431704A}" destId="{D7E67DBB-C7B4-467A-8520-9312DD683E2A}" srcOrd="0" destOrd="0" presId="urn:microsoft.com/office/officeart/2005/8/layout/hierarchy2"/>
    <dgm:cxn modelId="{8BA8E5F1-4283-4EAC-A2BA-FA1B3B73540B}" type="presParOf" srcId="{762955F3-A671-4FCB-9A95-5713F431704A}" destId="{98A30C60-6063-4F19-B0A7-5491AFFA866E}" srcOrd="1" destOrd="0" presId="urn:microsoft.com/office/officeart/2005/8/layout/hierarchy2"/>
    <dgm:cxn modelId="{B79958E3-EEAA-488B-81BF-15C21BC586D0}" type="presParOf" srcId="{84A4ECB6-BEBC-4678-B55B-787B2F65C997}" destId="{F1F7B54F-A5CC-434E-A827-0B2E19933611}" srcOrd="4" destOrd="0" presId="urn:microsoft.com/office/officeart/2005/8/layout/hierarchy2"/>
    <dgm:cxn modelId="{1CF70419-4F67-4614-B132-AE6C129E101F}" type="presParOf" srcId="{F1F7B54F-A5CC-434E-A827-0B2E19933611}" destId="{901A6CF5-E2AD-4B6D-AAAB-6C8FB3B3E9D8}" srcOrd="0" destOrd="0" presId="urn:microsoft.com/office/officeart/2005/8/layout/hierarchy2"/>
    <dgm:cxn modelId="{09BB308A-C574-452E-BFFF-4D73D231218B}" type="presParOf" srcId="{84A4ECB6-BEBC-4678-B55B-787B2F65C997}" destId="{6DD90660-589D-4E31-8FDF-7C27EDC0A4F2}" srcOrd="5" destOrd="0" presId="urn:microsoft.com/office/officeart/2005/8/layout/hierarchy2"/>
    <dgm:cxn modelId="{068108C2-B0FC-4832-9F4C-D538232B89C2}" type="presParOf" srcId="{6DD90660-589D-4E31-8FDF-7C27EDC0A4F2}" destId="{E1177DBA-5DAA-4183-91A2-335AE68DFE9C}" srcOrd="0" destOrd="0" presId="urn:microsoft.com/office/officeart/2005/8/layout/hierarchy2"/>
    <dgm:cxn modelId="{EA1E9EFF-94CF-4FD3-BD5B-8069285E9EFB}" type="presParOf" srcId="{6DD90660-589D-4E31-8FDF-7C27EDC0A4F2}" destId="{ECB8F820-E737-45CD-BF26-A86C59740C8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6CADFB-DCF5-4F87-9510-DC8E3BFFF3F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124F91-436E-4DDA-BC54-CEB0B0F07D67}">
      <dgm:prSet phldrT="[Текст]" custT="1"/>
      <dgm:spPr/>
      <dgm:t>
        <a:bodyPr/>
        <a:lstStyle/>
        <a:p>
          <a:r>
            <a:rPr lang="en-US" sz="2000" dirty="0" smtClean="0"/>
            <a:t>investigation of the damage response of carbon nuclear materials</a:t>
          </a:r>
          <a:endParaRPr lang="ru-RU" sz="2000" dirty="0"/>
        </a:p>
      </dgm:t>
    </dgm:pt>
    <dgm:pt modelId="{735375E5-FD46-47DC-A7D5-08E81B753B12}" type="parTrans" cxnId="{FCC8106D-35E4-44DD-ADD6-8887A0823698}">
      <dgm:prSet/>
      <dgm:spPr/>
      <dgm:t>
        <a:bodyPr/>
        <a:lstStyle/>
        <a:p>
          <a:endParaRPr lang="ru-RU"/>
        </a:p>
      </dgm:t>
    </dgm:pt>
    <dgm:pt modelId="{DF737DC0-1830-4B12-B321-10AAAE2E5698}" type="sibTrans" cxnId="{FCC8106D-35E4-44DD-ADD6-8887A0823698}">
      <dgm:prSet/>
      <dgm:spPr/>
      <dgm:t>
        <a:bodyPr/>
        <a:lstStyle/>
        <a:p>
          <a:endParaRPr lang="ru-RU"/>
        </a:p>
      </dgm:t>
    </dgm:pt>
    <dgm:pt modelId="{5B5B15BC-9747-4973-8582-427509E212E4}" type="pres">
      <dgm:prSet presAssocID="{8F6CADFB-DCF5-4F87-9510-DC8E3BFFF3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7C5A32-C9F5-4D79-BD4E-907018C01AE2}" type="pres">
      <dgm:prSet presAssocID="{8A124F91-436E-4DDA-BC54-CEB0B0F07D67}" presName="node" presStyleLbl="node1" presStyleIdx="0" presStyleCnt="1" custLinFactNeighborX="-159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FBFDD9-9525-4168-AED7-9F2BAC12573C}" type="presOf" srcId="{8F6CADFB-DCF5-4F87-9510-DC8E3BFFF3F0}" destId="{5B5B15BC-9747-4973-8582-427509E212E4}" srcOrd="0" destOrd="0" presId="urn:microsoft.com/office/officeart/2005/8/layout/default"/>
    <dgm:cxn modelId="{444991BD-857C-49D2-B2AC-2BF2BCFB6914}" type="presOf" srcId="{8A124F91-436E-4DDA-BC54-CEB0B0F07D67}" destId="{A07C5A32-C9F5-4D79-BD4E-907018C01AE2}" srcOrd="0" destOrd="0" presId="urn:microsoft.com/office/officeart/2005/8/layout/default"/>
    <dgm:cxn modelId="{FCC8106D-35E4-44DD-ADD6-8887A0823698}" srcId="{8F6CADFB-DCF5-4F87-9510-DC8E3BFFF3F0}" destId="{8A124F91-436E-4DDA-BC54-CEB0B0F07D67}" srcOrd="0" destOrd="0" parTransId="{735375E5-FD46-47DC-A7D5-08E81B753B12}" sibTransId="{DF737DC0-1830-4B12-B321-10AAAE2E5698}"/>
    <dgm:cxn modelId="{466C5F04-C750-4138-AD88-BA6F6AD0FEB1}" type="presParOf" srcId="{5B5B15BC-9747-4973-8582-427509E212E4}" destId="{A07C5A32-C9F5-4D79-BD4E-907018C01AE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6CADFB-DCF5-4F87-9510-DC8E3BFFF3F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124F91-436E-4DDA-BC54-CEB0B0F07D67}">
      <dgm:prSet phldrT="[Текст]" custT="1"/>
      <dgm:spPr/>
      <dgm:t>
        <a:bodyPr/>
        <a:lstStyle/>
        <a:p>
          <a:r>
            <a:rPr lang="en-US" sz="2000" dirty="0" smtClean="0"/>
            <a:t>tailoring the properties of 2D materials</a:t>
          </a:r>
          <a:endParaRPr lang="ru-RU" sz="2000" dirty="0"/>
        </a:p>
      </dgm:t>
    </dgm:pt>
    <dgm:pt modelId="{735375E5-FD46-47DC-A7D5-08E81B753B12}" type="parTrans" cxnId="{FCC8106D-35E4-44DD-ADD6-8887A0823698}">
      <dgm:prSet/>
      <dgm:spPr/>
      <dgm:t>
        <a:bodyPr/>
        <a:lstStyle/>
        <a:p>
          <a:endParaRPr lang="ru-RU"/>
        </a:p>
      </dgm:t>
    </dgm:pt>
    <dgm:pt modelId="{DF737DC0-1830-4B12-B321-10AAAE2E5698}" type="sibTrans" cxnId="{FCC8106D-35E4-44DD-ADD6-8887A0823698}">
      <dgm:prSet/>
      <dgm:spPr/>
      <dgm:t>
        <a:bodyPr/>
        <a:lstStyle/>
        <a:p>
          <a:endParaRPr lang="ru-RU"/>
        </a:p>
      </dgm:t>
    </dgm:pt>
    <dgm:pt modelId="{5B5B15BC-9747-4973-8582-427509E212E4}" type="pres">
      <dgm:prSet presAssocID="{8F6CADFB-DCF5-4F87-9510-DC8E3BFFF3F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7C5A32-C9F5-4D79-BD4E-907018C01AE2}" type="pres">
      <dgm:prSet presAssocID="{8A124F91-436E-4DDA-BC54-CEB0B0F07D67}" presName="node" presStyleLbl="node1" presStyleIdx="0" presStyleCnt="1" custLinFactNeighborX="-54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EF2CCE-CD42-440C-9B92-3EE09688337C}" type="presOf" srcId="{8F6CADFB-DCF5-4F87-9510-DC8E3BFFF3F0}" destId="{5B5B15BC-9747-4973-8582-427509E212E4}" srcOrd="0" destOrd="0" presId="urn:microsoft.com/office/officeart/2005/8/layout/default"/>
    <dgm:cxn modelId="{FCC8106D-35E4-44DD-ADD6-8887A0823698}" srcId="{8F6CADFB-DCF5-4F87-9510-DC8E3BFFF3F0}" destId="{8A124F91-436E-4DDA-BC54-CEB0B0F07D67}" srcOrd="0" destOrd="0" parTransId="{735375E5-FD46-47DC-A7D5-08E81B753B12}" sibTransId="{DF737DC0-1830-4B12-B321-10AAAE2E5698}"/>
    <dgm:cxn modelId="{1E95F2C9-E26A-4F21-A776-839C740A5FFC}" type="presOf" srcId="{8A124F91-436E-4DDA-BC54-CEB0B0F07D67}" destId="{A07C5A32-C9F5-4D79-BD4E-907018C01AE2}" srcOrd="0" destOrd="0" presId="urn:microsoft.com/office/officeart/2005/8/layout/default"/>
    <dgm:cxn modelId="{BC101DBF-103C-473E-8DBC-90E561C3EC3F}" type="presParOf" srcId="{5B5B15BC-9747-4973-8582-427509E212E4}" destId="{A07C5A32-C9F5-4D79-BD4E-907018C01AE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6C0494-7F1F-4B18-A84B-7D48731BEB00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5528B038-7EE4-42A2-9B06-24F449CC6D6E}">
      <dgm:prSet custT="1"/>
      <dgm:spPr/>
      <dgm:t>
        <a:bodyPr/>
        <a:lstStyle/>
        <a:p>
          <a:r>
            <a:rPr lang="en-US" sz="1800" dirty="0"/>
            <a:t>resistance to high temperatures</a:t>
          </a:r>
          <a:endParaRPr lang="pl-PL" sz="1800" dirty="0"/>
        </a:p>
      </dgm:t>
    </dgm:pt>
    <dgm:pt modelId="{92C624D5-118E-4B12-A847-72965120C9BF}" type="parTrans" cxnId="{6EE60155-E00C-491C-B15D-9C9D60276A5C}">
      <dgm:prSet/>
      <dgm:spPr/>
      <dgm:t>
        <a:bodyPr/>
        <a:lstStyle/>
        <a:p>
          <a:endParaRPr lang="pl-PL" sz="2000"/>
        </a:p>
      </dgm:t>
    </dgm:pt>
    <dgm:pt modelId="{07B006F1-835A-4D99-88DB-D58C9F54EE4A}" type="sibTrans" cxnId="{6EE60155-E00C-491C-B15D-9C9D60276A5C}">
      <dgm:prSet/>
      <dgm:spPr/>
      <dgm:t>
        <a:bodyPr/>
        <a:lstStyle/>
        <a:p>
          <a:endParaRPr lang="pl-PL" sz="2000"/>
        </a:p>
      </dgm:t>
    </dgm:pt>
    <dgm:pt modelId="{80C7EED7-B6F6-4B43-9241-18F03B45E356}">
      <dgm:prSet custT="1"/>
      <dgm:spPr/>
      <dgm:t>
        <a:bodyPr/>
        <a:lstStyle/>
        <a:p>
          <a:r>
            <a:rPr lang="en-US" sz="1800" dirty="0"/>
            <a:t>chemical and</a:t>
          </a:r>
          <a:r>
            <a:rPr lang="pl-PL" sz="1800" dirty="0"/>
            <a:t> </a:t>
          </a:r>
          <a:r>
            <a:rPr lang="en-US" sz="1800" dirty="0"/>
            <a:t>corrosion </a:t>
          </a:r>
          <a:r>
            <a:rPr lang="en-US" sz="1800" dirty="0" smtClean="0"/>
            <a:t>resistance </a:t>
          </a:r>
          <a:endParaRPr lang="pl-PL" sz="1800" dirty="0"/>
        </a:p>
      </dgm:t>
    </dgm:pt>
    <dgm:pt modelId="{3486B7B9-2BB3-49AC-A48C-826CE6E08849}" type="parTrans" cxnId="{9A5780F8-2264-41C3-BB90-14E93482D7EF}">
      <dgm:prSet/>
      <dgm:spPr/>
      <dgm:t>
        <a:bodyPr/>
        <a:lstStyle/>
        <a:p>
          <a:endParaRPr lang="pl-PL" sz="2000"/>
        </a:p>
      </dgm:t>
    </dgm:pt>
    <dgm:pt modelId="{0D0B618A-1015-4F93-9DC5-858C6D24D0DB}" type="sibTrans" cxnId="{9A5780F8-2264-41C3-BB90-14E93482D7EF}">
      <dgm:prSet/>
      <dgm:spPr/>
      <dgm:t>
        <a:bodyPr/>
        <a:lstStyle/>
        <a:p>
          <a:endParaRPr lang="pl-PL" sz="2000"/>
        </a:p>
      </dgm:t>
    </dgm:pt>
    <dgm:pt modelId="{D8A8394B-90CD-40AC-97E0-2A9570699CCD}">
      <dgm:prSet custT="1"/>
      <dgm:spPr/>
      <dgm:t>
        <a:bodyPr/>
        <a:lstStyle/>
        <a:p>
          <a:r>
            <a:rPr lang="pl-PL" sz="2000" dirty="0"/>
            <a:t>high hardness and strength</a:t>
          </a:r>
        </a:p>
      </dgm:t>
    </dgm:pt>
    <dgm:pt modelId="{A6EE3D8E-1CF2-4044-85E3-E4A8855E5072}" type="parTrans" cxnId="{333BDD15-782B-46F2-B9D5-DD337934FD74}">
      <dgm:prSet/>
      <dgm:spPr/>
      <dgm:t>
        <a:bodyPr/>
        <a:lstStyle/>
        <a:p>
          <a:endParaRPr lang="pl-PL" sz="2000"/>
        </a:p>
      </dgm:t>
    </dgm:pt>
    <dgm:pt modelId="{B3E05123-4BE5-468E-8971-FC27BCDA8AA6}" type="sibTrans" cxnId="{333BDD15-782B-46F2-B9D5-DD337934FD74}">
      <dgm:prSet/>
      <dgm:spPr/>
      <dgm:t>
        <a:bodyPr/>
        <a:lstStyle/>
        <a:p>
          <a:endParaRPr lang="pl-PL" sz="2000"/>
        </a:p>
      </dgm:t>
    </dgm:pt>
    <dgm:pt modelId="{1B58DD7E-7268-4F9A-9504-3B7528BFDC5B}">
      <dgm:prSet custT="1"/>
      <dgm:spPr/>
      <dgm:t>
        <a:bodyPr/>
        <a:lstStyle/>
        <a:p>
          <a:r>
            <a:rPr lang="en-US" sz="2000" dirty="0"/>
            <a:t>low density</a:t>
          </a:r>
        </a:p>
      </dgm:t>
    </dgm:pt>
    <dgm:pt modelId="{011D60F3-7011-4DA5-8293-DE1C08720F06}" type="parTrans" cxnId="{65165BCF-A307-4D44-B920-723FD0A308C1}">
      <dgm:prSet/>
      <dgm:spPr/>
      <dgm:t>
        <a:bodyPr/>
        <a:lstStyle/>
        <a:p>
          <a:endParaRPr lang="pl-PL" sz="2000"/>
        </a:p>
      </dgm:t>
    </dgm:pt>
    <dgm:pt modelId="{A6EF0428-1B8C-4C84-BC29-F202F44E1704}" type="sibTrans" cxnId="{65165BCF-A307-4D44-B920-723FD0A308C1}">
      <dgm:prSet/>
      <dgm:spPr/>
      <dgm:t>
        <a:bodyPr/>
        <a:lstStyle/>
        <a:p>
          <a:endParaRPr lang="pl-PL" sz="2000"/>
        </a:p>
      </dgm:t>
    </dgm:pt>
    <dgm:pt modelId="{5392BB07-1A3E-45A4-9AFF-C5282577990A}">
      <dgm:prSet custT="1"/>
      <dgm:spPr/>
      <dgm:t>
        <a:bodyPr/>
        <a:lstStyle/>
        <a:p>
          <a:r>
            <a:rPr lang="pl-PL" sz="2000" dirty="0"/>
            <a:t>e</a:t>
          </a:r>
          <a:r>
            <a:rPr lang="en-US" sz="2000" dirty="0" err="1"/>
            <a:t>xtreme</a:t>
          </a:r>
          <a:r>
            <a:rPr lang="en-US" sz="2000" dirty="0"/>
            <a:t> resistance to thermal shock</a:t>
          </a:r>
          <a:endParaRPr lang="pl-PL" sz="2000" dirty="0"/>
        </a:p>
      </dgm:t>
    </dgm:pt>
    <dgm:pt modelId="{F1DEB72C-D7E8-41B1-94E2-7862E4D56738}" type="parTrans" cxnId="{E01F3BDF-0469-421B-8BCF-8A2BFAB783D0}">
      <dgm:prSet/>
      <dgm:spPr/>
      <dgm:t>
        <a:bodyPr/>
        <a:lstStyle/>
        <a:p>
          <a:endParaRPr lang="pl-PL" sz="2000"/>
        </a:p>
      </dgm:t>
    </dgm:pt>
    <dgm:pt modelId="{B01A89E6-3F85-4D63-ACCE-58501C127710}" type="sibTrans" cxnId="{E01F3BDF-0469-421B-8BCF-8A2BFAB783D0}">
      <dgm:prSet/>
      <dgm:spPr/>
      <dgm:t>
        <a:bodyPr/>
        <a:lstStyle/>
        <a:p>
          <a:endParaRPr lang="pl-PL" sz="2000"/>
        </a:p>
      </dgm:t>
    </dgm:pt>
    <dgm:pt modelId="{2C441446-FC89-49BE-B699-2D546BEFCE6B}">
      <dgm:prSet phldrT="[Tekst]" custT="1"/>
      <dgm:spPr/>
      <dgm:t>
        <a:bodyPr/>
        <a:lstStyle/>
        <a:p>
          <a:r>
            <a:rPr lang="pl-PL" sz="2000" b="1" u="none" dirty="0" err="1"/>
            <a:t>Properties</a:t>
          </a:r>
          <a:endParaRPr lang="pl-PL" sz="2000" b="1" u="none" dirty="0"/>
        </a:p>
      </dgm:t>
    </dgm:pt>
    <dgm:pt modelId="{13065A41-87C6-40EC-A7DC-914730745324}" type="parTrans" cxnId="{B0C12547-982F-4742-A655-19B68FCDC341}">
      <dgm:prSet/>
      <dgm:spPr/>
      <dgm:t>
        <a:bodyPr/>
        <a:lstStyle/>
        <a:p>
          <a:endParaRPr lang="pl-PL" sz="2000"/>
        </a:p>
      </dgm:t>
    </dgm:pt>
    <dgm:pt modelId="{69070F4E-9C90-4EC8-9FA5-4CB9FF649831}" type="sibTrans" cxnId="{B0C12547-982F-4742-A655-19B68FCDC341}">
      <dgm:prSet/>
      <dgm:spPr/>
      <dgm:t>
        <a:bodyPr/>
        <a:lstStyle/>
        <a:p>
          <a:endParaRPr lang="pl-PL" sz="2000"/>
        </a:p>
      </dgm:t>
    </dgm:pt>
    <dgm:pt modelId="{C669DEAD-91D8-4D54-ADF4-970CC8412373}">
      <dgm:prSet phldrT="[Tekst]" custT="1"/>
      <dgm:spPr/>
      <dgm:t>
        <a:bodyPr/>
        <a:lstStyle/>
        <a:p>
          <a:r>
            <a:rPr lang="en-US" sz="1800" dirty="0"/>
            <a:t>high thermal and electrical conductivity</a:t>
          </a:r>
          <a:endParaRPr lang="pl-PL" sz="1800" dirty="0"/>
        </a:p>
      </dgm:t>
    </dgm:pt>
    <dgm:pt modelId="{D4A9FF63-2A54-4346-8662-06E8002958E2}" type="parTrans" cxnId="{F4F3CA81-500C-44F0-866B-A91C652EF4D4}">
      <dgm:prSet/>
      <dgm:spPr/>
      <dgm:t>
        <a:bodyPr/>
        <a:lstStyle/>
        <a:p>
          <a:endParaRPr lang="pl-PL" sz="2000"/>
        </a:p>
      </dgm:t>
    </dgm:pt>
    <dgm:pt modelId="{41510159-EDE6-4011-A9D5-303DC8BDE09D}" type="sibTrans" cxnId="{F4F3CA81-500C-44F0-866B-A91C652EF4D4}">
      <dgm:prSet/>
      <dgm:spPr/>
      <dgm:t>
        <a:bodyPr/>
        <a:lstStyle/>
        <a:p>
          <a:endParaRPr lang="pl-PL" sz="2000"/>
        </a:p>
      </dgm:t>
    </dgm:pt>
    <dgm:pt modelId="{E151191C-F2E3-4318-B4B8-C060EE087280}" type="pres">
      <dgm:prSet presAssocID="{F36C0494-7F1F-4B18-A84B-7D48731BEB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AC0525E-F5F8-4409-AA52-CBC1E7571A8A}" type="pres">
      <dgm:prSet presAssocID="{F36C0494-7F1F-4B18-A84B-7D48731BEB00}" presName="Name1" presStyleCnt="0"/>
      <dgm:spPr/>
    </dgm:pt>
    <dgm:pt modelId="{AB5059F0-FA54-46A7-A110-F957C58B8035}" type="pres">
      <dgm:prSet presAssocID="{F36C0494-7F1F-4B18-A84B-7D48731BEB00}" presName="cycle" presStyleCnt="0"/>
      <dgm:spPr/>
    </dgm:pt>
    <dgm:pt modelId="{655EBF47-3F9B-4AFE-A4D7-54217A2998A5}" type="pres">
      <dgm:prSet presAssocID="{F36C0494-7F1F-4B18-A84B-7D48731BEB00}" presName="srcNode" presStyleLbl="node1" presStyleIdx="0" presStyleCnt="7"/>
      <dgm:spPr/>
    </dgm:pt>
    <dgm:pt modelId="{9386D18B-1BE5-4D10-BAA6-EC1F8075872D}" type="pres">
      <dgm:prSet presAssocID="{F36C0494-7F1F-4B18-A84B-7D48731BEB00}" presName="conn" presStyleLbl="parChTrans1D2" presStyleIdx="0" presStyleCnt="1"/>
      <dgm:spPr/>
      <dgm:t>
        <a:bodyPr/>
        <a:lstStyle/>
        <a:p>
          <a:endParaRPr lang="en-US"/>
        </a:p>
      </dgm:t>
    </dgm:pt>
    <dgm:pt modelId="{320DACE5-BF48-4E59-8B7B-709BE29CCE79}" type="pres">
      <dgm:prSet presAssocID="{F36C0494-7F1F-4B18-A84B-7D48731BEB00}" presName="extraNode" presStyleLbl="node1" presStyleIdx="0" presStyleCnt="7"/>
      <dgm:spPr/>
    </dgm:pt>
    <dgm:pt modelId="{94141921-5D8B-4C72-B375-E14E775F9E19}" type="pres">
      <dgm:prSet presAssocID="{F36C0494-7F1F-4B18-A84B-7D48731BEB00}" presName="dstNode" presStyleLbl="node1" presStyleIdx="0" presStyleCnt="7"/>
      <dgm:spPr/>
    </dgm:pt>
    <dgm:pt modelId="{76DB81EF-E37D-4053-B4AC-A11406681ADE}" type="pres">
      <dgm:prSet presAssocID="{2C441446-FC89-49BE-B699-2D546BEFCE6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E4885-4FB1-41A1-A0F2-99CAD9AB41C4}" type="pres">
      <dgm:prSet presAssocID="{2C441446-FC89-49BE-B699-2D546BEFCE6B}" presName="accent_1" presStyleCnt="0"/>
      <dgm:spPr/>
    </dgm:pt>
    <dgm:pt modelId="{BFCCE426-3CA0-49CA-B94E-501E024CA79B}" type="pres">
      <dgm:prSet presAssocID="{2C441446-FC89-49BE-B699-2D546BEFCE6B}" presName="accentRepeatNode" presStyleLbl="solidFgAcc1" presStyleIdx="0" presStyleCnt="7"/>
      <dgm:spPr/>
    </dgm:pt>
    <dgm:pt modelId="{11CFCEDC-5F5D-40D7-9F3F-BF008EC177FE}" type="pres">
      <dgm:prSet presAssocID="{C669DEAD-91D8-4D54-ADF4-970CC8412373}" presName="text_2" presStyleLbl="node1" presStyleIdx="1" presStyleCnt="7" custScaleY="1368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6B2F6-7A09-432D-885E-598C70268726}" type="pres">
      <dgm:prSet presAssocID="{C669DEAD-91D8-4D54-ADF4-970CC8412373}" presName="accent_2" presStyleCnt="0"/>
      <dgm:spPr/>
    </dgm:pt>
    <dgm:pt modelId="{E840F059-7398-4694-9F9A-01B228A83721}" type="pres">
      <dgm:prSet presAssocID="{C669DEAD-91D8-4D54-ADF4-970CC8412373}" presName="accentRepeatNode" presStyleLbl="solidFgAcc1" presStyleIdx="1" presStyleCnt="7"/>
      <dgm:spPr/>
    </dgm:pt>
    <dgm:pt modelId="{C51C7671-3994-49CE-B925-76F1A5D0E6BE}" type="pres">
      <dgm:prSet presAssocID="{5528B038-7EE4-42A2-9B06-24F449CC6D6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11901C-03C2-420C-B23B-01038BD08FB8}" type="pres">
      <dgm:prSet presAssocID="{5528B038-7EE4-42A2-9B06-24F449CC6D6E}" presName="accent_3" presStyleCnt="0"/>
      <dgm:spPr/>
    </dgm:pt>
    <dgm:pt modelId="{157AD6BD-CFC4-417B-8D9A-D2A2E887579C}" type="pres">
      <dgm:prSet presAssocID="{5528B038-7EE4-42A2-9B06-24F449CC6D6E}" presName="accentRepeatNode" presStyleLbl="solidFgAcc1" presStyleIdx="2" presStyleCnt="7"/>
      <dgm:spPr/>
    </dgm:pt>
    <dgm:pt modelId="{599E41B0-49F9-417D-81F6-1B91FC5E41EC}" type="pres">
      <dgm:prSet presAssocID="{80C7EED7-B6F6-4B43-9241-18F03B45E356}" presName="text_4" presStyleLbl="node1" presStyleIdx="3" presStyleCnt="7" custScaleY="115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4BC43-0D76-4928-B59F-1F0D3EEB33C9}" type="pres">
      <dgm:prSet presAssocID="{80C7EED7-B6F6-4B43-9241-18F03B45E356}" presName="accent_4" presStyleCnt="0"/>
      <dgm:spPr/>
    </dgm:pt>
    <dgm:pt modelId="{210B13C3-AC75-4A2C-BBC3-D91322932AD2}" type="pres">
      <dgm:prSet presAssocID="{80C7EED7-B6F6-4B43-9241-18F03B45E356}" presName="accentRepeatNode" presStyleLbl="solidFgAcc1" presStyleIdx="3" presStyleCnt="7"/>
      <dgm:spPr/>
    </dgm:pt>
    <dgm:pt modelId="{7A188AF3-5B62-4881-AF21-1E776E2BAB2A}" type="pres">
      <dgm:prSet presAssocID="{D8A8394B-90CD-40AC-97E0-2A9570699CCD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634E02-E959-48DF-8116-BD7DD2EB22F2}" type="pres">
      <dgm:prSet presAssocID="{D8A8394B-90CD-40AC-97E0-2A9570699CCD}" presName="accent_5" presStyleCnt="0"/>
      <dgm:spPr/>
    </dgm:pt>
    <dgm:pt modelId="{98026C28-292B-4DE6-AD9D-E1E3248FCEE2}" type="pres">
      <dgm:prSet presAssocID="{D8A8394B-90CD-40AC-97E0-2A9570699CCD}" presName="accentRepeatNode" presStyleLbl="solidFgAcc1" presStyleIdx="4" presStyleCnt="7"/>
      <dgm:spPr/>
    </dgm:pt>
    <dgm:pt modelId="{195055C5-1E6B-477D-BDC4-87B5707A882A}" type="pres">
      <dgm:prSet presAssocID="{1B58DD7E-7268-4F9A-9504-3B7528BFDC5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BE3D83-FD3B-4A15-9CA1-9A9E80592EDC}" type="pres">
      <dgm:prSet presAssocID="{1B58DD7E-7268-4F9A-9504-3B7528BFDC5B}" presName="accent_6" presStyleCnt="0"/>
      <dgm:spPr/>
    </dgm:pt>
    <dgm:pt modelId="{B13777C8-7BB0-4132-B8D7-C8B42D02FCB3}" type="pres">
      <dgm:prSet presAssocID="{1B58DD7E-7268-4F9A-9504-3B7528BFDC5B}" presName="accentRepeatNode" presStyleLbl="solidFgAcc1" presStyleIdx="5" presStyleCnt="7"/>
      <dgm:spPr/>
    </dgm:pt>
    <dgm:pt modelId="{ACC6997B-EBEE-445B-9CD2-5F7B5F082E50}" type="pres">
      <dgm:prSet presAssocID="{5392BB07-1A3E-45A4-9AFF-C5282577990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A86F2-2018-422B-9EEB-6F724BB31566}" type="pres">
      <dgm:prSet presAssocID="{5392BB07-1A3E-45A4-9AFF-C5282577990A}" presName="accent_7" presStyleCnt="0"/>
      <dgm:spPr/>
    </dgm:pt>
    <dgm:pt modelId="{D75A96D8-846B-4F86-BB8C-E38473DE3C8E}" type="pres">
      <dgm:prSet presAssocID="{5392BB07-1A3E-45A4-9AFF-C5282577990A}" presName="accentRepeatNode" presStyleLbl="solidFgAcc1" presStyleIdx="6" presStyleCnt="7"/>
      <dgm:spPr/>
    </dgm:pt>
  </dgm:ptLst>
  <dgm:cxnLst>
    <dgm:cxn modelId="{6D0740C9-5EDA-4BF3-A4A4-4BD2E800EE50}" type="presOf" srcId="{69070F4E-9C90-4EC8-9FA5-4CB9FF649831}" destId="{9386D18B-1BE5-4D10-BAA6-EC1F8075872D}" srcOrd="0" destOrd="0" presId="urn:microsoft.com/office/officeart/2008/layout/VerticalCurvedList"/>
    <dgm:cxn modelId="{AB33601C-73A8-43BA-9187-2E0E33648BB7}" type="presOf" srcId="{5528B038-7EE4-42A2-9B06-24F449CC6D6E}" destId="{C51C7671-3994-49CE-B925-76F1A5D0E6BE}" srcOrd="0" destOrd="0" presId="urn:microsoft.com/office/officeart/2008/layout/VerticalCurvedList"/>
    <dgm:cxn modelId="{5637CE23-6296-41F7-988E-797062FDC40B}" type="presOf" srcId="{D8A8394B-90CD-40AC-97E0-2A9570699CCD}" destId="{7A188AF3-5B62-4881-AF21-1E776E2BAB2A}" srcOrd="0" destOrd="0" presId="urn:microsoft.com/office/officeart/2008/layout/VerticalCurvedList"/>
    <dgm:cxn modelId="{31555A58-B93C-447E-9A28-980221F65A6D}" type="presOf" srcId="{80C7EED7-B6F6-4B43-9241-18F03B45E356}" destId="{599E41B0-49F9-417D-81F6-1B91FC5E41EC}" srcOrd="0" destOrd="0" presId="urn:microsoft.com/office/officeart/2008/layout/VerticalCurvedList"/>
    <dgm:cxn modelId="{6EE60155-E00C-491C-B15D-9C9D60276A5C}" srcId="{F36C0494-7F1F-4B18-A84B-7D48731BEB00}" destId="{5528B038-7EE4-42A2-9B06-24F449CC6D6E}" srcOrd="2" destOrd="0" parTransId="{92C624D5-118E-4B12-A847-72965120C9BF}" sibTransId="{07B006F1-835A-4D99-88DB-D58C9F54EE4A}"/>
    <dgm:cxn modelId="{65165BCF-A307-4D44-B920-723FD0A308C1}" srcId="{F36C0494-7F1F-4B18-A84B-7D48731BEB00}" destId="{1B58DD7E-7268-4F9A-9504-3B7528BFDC5B}" srcOrd="5" destOrd="0" parTransId="{011D60F3-7011-4DA5-8293-DE1C08720F06}" sibTransId="{A6EF0428-1B8C-4C84-BC29-F202F44E1704}"/>
    <dgm:cxn modelId="{AA810938-B4A1-48AB-ADDE-E9CD42B13351}" type="presOf" srcId="{C669DEAD-91D8-4D54-ADF4-970CC8412373}" destId="{11CFCEDC-5F5D-40D7-9F3F-BF008EC177FE}" srcOrd="0" destOrd="0" presId="urn:microsoft.com/office/officeart/2008/layout/VerticalCurvedList"/>
    <dgm:cxn modelId="{B8614BFD-7CD6-4567-93A1-CADDAE116DD2}" type="presOf" srcId="{5392BB07-1A3E-45A4-9AFF-C5282577990A}" destId="{ACC6997B-EBEE-445B-9CD2-5F7B5F082E50}" srcOrd="0" destOrd="0" presId="urn:microsoft.com/office/officeart/2008/layout/VerticalCurvedList"/>
    <dgm:cxn modelId="{564FB90B-C28C-43DB-AEBB-56278A23B9FA}" type="presOf" srcId="{F36C0494-7F1F-4B18-A84B-7D48731BEB00}" destId="{E151191C-F2E3-4318-B4B8-C060EE087280}" srcOrd="0" destOrd="0" presId="urn:microsoft.com/office/officeart/2008/layout/VerticalCurvedList"/>
    <dgm:cxn modelId="{333BDD15-782B-46F2-B9D5-DD337934FD74}" srcId="{F36C0494-7F1F-4B18-A84B-7D48731BEB00}" destId="{D8A8394B-90CD-40AC-97E0-2A9570699CCD}" srcOrd="4" destOrd="0" parTransId="{A6EE3D8E-1CF2-4044-85E3-E4A8855E5072}" sibTransId="{B3E05123-4BE5-468E-8971-FC27BCDA8AA6}"/>
    <dgm:cxn modelId="{B0C12547-982F-4742-A655-19B68FCDC341}" srcId="{F36C0494-7F1F-4B18-A84B-7D48731BEB00}" destId="{2C441446-FC89-49BE-B699-2D546BEFCE6B}" srcOrd="0" destOrd="0" parTransId="{13065A41-87C6-40EC-A7DC-914730745324}" sibTransId="{69070F4E-9C90-4EC8-9FA5-4CB9FF649831}"/>
    <dgm:cxn modelId="{9A5780F8-2264-41C3-BB90-14E93482D7EF}" srcId="{F36C0494-7F1F-4B18-A84B-7D48731BEB00}" destId="{80C7EED7-B6F6-4B43-9241-18F03B45E356}" srcOrd="3" destOrd="0" parTransId="{3486B7B9-2BB3-49AC-A48C-826CE6E08849}" sibTransId="{0D0B618A-1015-4F93-9DC5-858C6D24D0DB}"/>
    <dgm:cxn modelId="{034C84EF-9E26-424F-BF14-E102EAA8783C}" type="presOf" srcId="{2C441446-FC89-49BE-B699-2D546BEFCE6B}" destId="{76DB81EF-E37D-4053-B4AC-A11406681ADE}" srcOrd="0" destOrd="0" presId="urn:microsoft.com/office/officeart/2008/layout/VerticalCurvedList"/>
    <dgm:cxn modelId="{E01F3BDF-0469-421B-8BCF-8A2BFAB783D0}" srcId="{F36C0494-7F1F-4B18-A84B-7D48731BEB00}" destId="{5392BB07-1A3E-45A4-9AFF-C5282577990A}" srcOrd="6" destOrd="0" parTransId="{F1DEB72C-D7E8-41B1-94E2-7862E4D56738}" sibTransId="{B01A89E6-3F85-4D63-ACCE-58501C127710}"/>
    <dgm:cxn modelId="{F4F3CA81-500C-44F0-866B-A91C652EF4D4}" srcId="{F36C0494-7F1F-4B18-A84B-7D48731BEB00}" destId="{C669DEAD-91D8-4D54-ADF4-970CC8412373}" srcOrd="1" destOrd="0" parTransId="{D4A9FF63-2A54-4346-8662-06E8002958E2}" sibTransId="{41510159-EDE6-4011-A9D5-303DC8BDE09D}"/>
    <dgm:cxn modelId="{5BFF97E8-070D-4604-886E-5BE567AA3124}" type="presOf" srcId="{1B58DD7E-7268-4F9A-9504-3B7528BFDC5B}" destId="{195055C5-1E6B-477D-BDC4-87B5707A882A}" srcOrd="0" destOrd="0" presId="urn:microsoft.com/office/officeart/2008/layout/VerticalCurvedList"/>
    <dgm:cxn modelId="{62977314-C1AE-4181-8F2F-31695B01A09A}" type="presParOf" srcId="{E151191C-F2E3-4318-B4B8-C060EE087280}" destId="{EAC0525E-F5F8-4409-AA52-CBC1E7571A8A}" srcOrd="0" destOrd="0" presId="urn:microsoft.com/office/officeart/2008/layout/VerticalCurvedList"/>
    <dgm:cxn modelId="{B9958015-2309-485B-A8DD-A9A7F200762F}" type="presParOf" srcId="{EAC0525E-F5F8-4409-AA52-CBC1E7571A8A}" destId="{AB5059F0-FA54-46A7-A110-F957C58B8035}" srcOrd="0" destOrd="0" presId="urn:microsoft.com/office/officeart/2008/layout/VerticalCurvedList"/>
    <dgm:cxn modelId="{F307998F-868A-4E0D-BFAC-852166E81EB5}" type="presParOf" srcId="{AB5059F0-FA54-46A7-A110-F957C58B8035}" destId="{655EBF47-3F9B-4AFE-A4D7-54217A2998A5}" srcOrd="0" destOrd="0" presId="urn:microsoft.com/office/officeart/2008/layout/VerticalCurvedList"/>
    <dgm:cxn modelId="{29015CE0-89E3-49A7-824D-58C40B8A0084}" type="presParOf" srcId="{AB5059F0-FA54-46A7-A110-F957C58B8035}" destId="{9386D18B-1BE5-4D10-BAA6-EC1F8075872D}" srcOrd="1" destOrd="0" presId="urn:microsoft.com/office/officeart/2008/layout/VerticalCurvedList"/>
    <dgm:cxn modelId="{0981811A-8EAC-4DAC-96FA-FAA6ED02B598}" type="presParOf" srcId="{AB5059F0-FA54-46A7-A110-F957C58B8035}" destId="{320DACE5-BF48-4E59-8B7B-709BE29CCE79}" srcOrd="2" destOrd="0" presId="urn:microsoft.com/office/officeart/2008/layout/VerticalCurvedList"/>
    <dgm:cxn modelId="{0B724E9F-4D0F-4678-8AC3-21ED4E2ADA65}" type="presParOf" srcId="{AB5059F0-FA54-46A7-A110-F957C58B8035}" destId="{94141921-5D8B-4C72-B375-E14E775F9E19}" srcOrd="3" destOrd="0" presId="urn:microsoft.com/office/officeart/2008/layout/VerticalCurvedList"/>
    <dgm:cxn modelId="{57C3F9B8-0E73-4049-A384-461C59FD4C37}" type="presParOf" srcId="{EAC0525E-F5F8-4409-AA52-CBC1E7571A8A}" destId="{76DB81EF-E37D-4053-B4AC-A11406681ADE}" srcOrd="1" destOrd="0" presId="urn:microsoft.com/office/officeart/2008/layout/VerticalCurvedList"/>
    <dgm:cxn modelId="{EFFB092E-5F75-4870-B9C3-F24305545313}" type="presParOf" srcId="{EAC0525E-F5F8-4409-AA52-CBC1E7571A8A}" destId="{748E4885-4FB1-41A1-A0F2-99CAD9AB41C4}" srcOrd="2" destOrd="0" presId="urn:microsoft.com/office/officeart/2008/layout/VerticalCurvedList"/>
    <dgm:cxn modelId="{23795457-DC31-4EC2-BFCC-9EB8CC76808D}" type="presParOf" srcId="{748E4885-4FB1-41A1-A0F2-99CAD9AB41C4}" destId="{BFCCE426-3CA0-49CA-B94E-501E024CA79B}" srcOrd="0" destOrd="0" presId="urn:microsoft.com/office/officeart/2008/layout/VerticalCurvedList"/>
    <dgm:cxn modelId="{AC869D03-FFC6-4B7D-81F6-78818A783AA5}" type="presParOf" srcId="{EAC0525E-F5F8-4409-AA52-CBC1E7571A8A}" destId="{11CFCEDC-5F5D-40D7-9F3F-BF008EC177FE}" srcOrd="3" destOrd="0" presId="urn:microsoft.com/office/officeart/2008/layout/VerticalCurvedList"/>
    <dgm:cxn modelId="{F3F77C4A-30D9-4808-8E56-5793F10F546B}" type="presParOf" srcId="{EAC0525E-F5F8-4409-AA52-CBC1E7571A8A}" destId="{AAD6B2F6-7A09-432D-885E-598C70268726}" srcOrd="4" destOrd="0" presId="urn:microsoft.com/office/officeart/2008/layout/VerticalCurvedList"/>
    <dgm:cxn modelId="{7C495FCA-E7AA-44EB-A206-AAB483C40EAF}" type="presParOf" srcId="{AAD6B2F6-7A09-432D-885E-598C70268726}" destId="{E840F059-7398-4694-9F9A-01B228A83721}" srcOrd="0" destOrd="0" presId="urn:microsoft.com/office/officeart/2008/layout/VerticalCurvedList"/>
    <dgm:cxn modelId="{4D3849D5-EF7C-43D4-A206-7A729503A203}" type="presParOf" srcId="{EAC0525E-F5F8-4409-AA52-CBC1E7571A8A}" destId="{C51C7671-3994-49CE-B925-76F1A5D0E6BE}" srcOrd="5" destOrd="0" presId="urn:microsoft.com/office/officeart/2008/layout/VerticalCurvedList"/>
    <dgm:cxn modelId="{839B041D-F1DD-46B6-9D5B-85B80B33CC50}" type="presParOf" srcId="{EAC0525E-F5F8-4409-AA52-CBC1E7571A8A}" destId="{9411901C-03C2-420C-B23B-01038BD08FB8}" srcOrd="6" destOrd="0" presId="urn:microsoft.com/office/officeart/2008/layout/VerticalCurvedList"/>
    <dgm:cxn modelId="{930879D9-B86B-41FF-B483-654F40DFB898}" type="presParOf" srcId="{9411901C-03C2-420C-B23B-01038BD08FB8}" destId="{157AD6BD-CFC4-417B-8D9A-D2A2E887579C}" srcOrd="0" destOrd="0" presId="urn:microsoft.com/office/officeart/2008/layout/VerticalCurvedList"/>
    <dgm:cxn modelId="{8A426106-4ED9-45F9-A071-EA705BEF5146}" type="presParOf" srcId="{EAC0525E-F5F8-4409-AA52-CBC1E7571A8A}" destId="{599E41B0-49F9-417D-81F6-1B91FC5E41EC}" srcOrd="7" destOrd="0" presId="urn:microsoft.com/office/officeart/2008/layout/VerticalCurvedList"/>
    <dgm:cxn modelId="{6B0766E8-8C87-4500-872E-F84D503C4287}" type="presParOf" srcId="{EAC0525E-F5F8-4409-AA52-CBC1E7571A8A}" destId="{C394BC43-0D76-4928-B59F-1F0D3EEB33C9}" srcOrd="8" destOrd="0" presId="urn:microsoft.com/office/officeart/2008/layout/VerticalCurvedList"/>
    <dgm:cxn modelId="{3288CE1F-C9E8-49EF-821B-25752F5690B3}" type="presParOf" srcId="{C394BC43-0D76-4928-B59F-1F0D3EEB33C9}" destId="{210B13C3-AC75-4A2C-BBC3-D91322932AD2}" srcOrd="0" destOrd="0" presId="urn:microsoft.com/office/officeart/2008/layout/VerticalCurvedList"/>
    <dgm:cxn modelId="{B7EA3013-C738-4DD7-8E98-A1A7BCC59259}" type="presParOf" srcId="{EAC0525E-F5F8-4409-AA52-CBC1E7571A8A}" destId="{7A188AF3-5B62-4881-AF21-1E776E2BAB2A}" srcOrd="9" destOrd="0" presId="urn:microsoft.com/office/officeart/2008/layout/VerticalCurvedList"/>
    <dgm:cxn modelId="{E627183E-7F15-4D4A-A2AB-0D45792264D3}" type="presParOf" srcId="{EAC0525E-F5F8-4409-AA52-CBC1E7571A8A}" destId="{8B634E02-E959-48DF-8116-BD7DD2EB22F2}" srcOrd="10" destOrd="0" presId="urn:microsoft.com/office/officeart/2008/layout/VerticalCurvedList"/>
    <dgm:cxn modelId="{7ED92128-CD3D-44F5-BA58-5478024358CE}" type="presParOf" srcId="{8B634E02-E959-48DF-8116-BD7DD2EB22F2}" destId="{98026C28-292B-4DE6-AD9D-E1E3248FCEE2}" srcOrd="0" destOrd="0" presId="urn:microsoft.com/office/officeart/2008/layout/VerticalCurvedList"/>
    <dgm:cxn modelId="{D1FB02C2-452F-474D-93CE-00F21E76D2AB}" type="presParOf" srcId="{EAC0525E-F5F8-4409-AA52-CBC1E7571A8A}" destId="{195055C5-1E6B-477D-BDC4-87B5707A882A}" srcOrd="11" destOrd="0" presId="urn:microsoft.com/office/officeart/2008/layout/VerticalCurvedList"/>
    <dgm:cxn modelId="{183F5EE1-5E04-42D5-ADFE-4C539189D031}" type="presParOf" srcId="{EAC0525E-F5F8-4409-AA52-CBC1E7571A8A}" destId="{E9BE3D83-FD3B-4A15-9CA1-9A9E80592EDC}" srcOrd="12" destOrd="0" presId="urn:microsoft.com/office/officeart/2008/layout/VerticalCurvedList"/>
    <dgm:cxn modelId="{BF45C199-D465-48F9-9DEA-F6858DEAE5F2}" type="presParOf" srcId="{E9BE3D83-FD3B-4A15-9CA1-9A9E80592EDC}" destId="{B13777C8-7BB0-4132-B8D7-C8B42D02FCB3}" srcOrd="0" destOrd="0" presId="urn:microsoft.com/office/officeart/2008/layout/VerticalCurvedList"/>
    <dgm:cxn modelId="{FBC0A193-3868-4FFB-AC3C-E4D38AC55342}" type="presParOf" srcId="{EAC0525E-F5F8-4409-AA52-CBC1E7571A8A}" destId="{ACC6997B-EBEE-445B-9CD2-5F7B5F082E50}" srcOrd="13" destOrd="0" presId="urn:microsoft.com/office/officeart/2008/layout/VerticalCurvedList"/>
    <dgm:cxn modelId="{8CF69E8B-D37E-4C08-BE29-FA0EC1CD59D7}" type="presParOf" srcId="{EAC0525E-F5F8-4409-AA52-CBC1E7571A8A}" destId="{180A86F2-2018-422B-9EEB-6F724BB31566}" srcOrd="14" destOrd="0" presId="urn:microsoft.com/office/officeart/2008/layout/VerticalCurvedList"/>
    <dgm:cxn modelId="{DA0B2E91-E0ED-4659-A007-881B8B15067F}" type="presParOf" srcId="{180A86F2-2018-422B-9EEB-6F724BB31566}" destId="{D75A96D8-846B-4F86-BB8C-E38473DE3C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B1D865-02AF-4FB4-B332-2F0E0AC3092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8794F3D2-BAD8-4062-B396-E51DD00CDCE8}">
      <dgm:prSet custT="1"/>
      <dgm:spPr/>
      <dgm:t>
        <a:bodyPr/>
        <a:lstStyle/>
        <a:p>
          <a:r>
            <a:rPr lang="en-US" sz="1800" dirty="0" smtClean="0"/>
            <a:t>construction </a:t>
          </a:r>
          <a:r>
            <a:rPr lang="en-US" sz="1800" dirty="0"/>
            <a:t>materials for modern molted salt</a:t>
          </a:r>
          <a:r>
            <a:rPr lang="pl-PL" sz="1800" dirty="0"/>
            <a:t> </a:t>
          </a:r>
          <a:r>
            <a:rPr lang="en-US" sz="1800" dirty="0"/>
            <a:t>reactors (coatings)</a:t>
          </a:r>
          <a:endParaRPr lang="pl-PL" sz="1800" dirty="0"/>
        </a:p>
      </dgm:t>
    </dgm:pt>
    <dgm:pt modelId="{51D939C7-361B-496C-BE30-2E05B9DC3BE7}" type="parTrans" cxnId="{C3269716-96C9-477C-AEB9-5E5841DBB53F}">
      <dgm:prSet/>
      <dgm:spPr/>
      <dgm:t>
        <a:bodyPr/>
        <a:lstStyle/>
        <a:p>
          <a:endParaRPr lang="pl-PL" sz="2000"/>
        </a:p>
      </dgm:t>
    </dgm:pt>
    <dgm:pt modelId="{7B7AB442-4650-4E03-8CA5-220DDF7CE86B}" type="sibTrans" cxnId="{C3269716-96C9-477C-AEB9-5E5841DBB53F}">
      <dgm:prSet/>
      <dgm:spPr/>
      <dgm:t>
        <a:bodyPr/>
        <a:lstStyle/>
        <a:p>
          <a:endParaRPr lang="pl-PL" sz="2000"/>
        </a:p>
      </dgm:t>
    </dgm:pt>
    <dgm:pt modelId="{CD9ED355-AFE8-4006-862D-6D00C2EC901C}">
      <dgm:prSet custT="1"/>
      <dgm:spPr/>
      <dgm:t>
        <a:bodyPr/>
        <a:lstStyle/>
        <a:p>
          <a:r>
            <a:rPr lang="pl-PL" sz="1800" dirty="0"/>
            <a:t>m</a:t>
          </a:r>
          <a:r>
            <a:rPr lang="en-US" sz="1800" dirty="0" err="1"/>
            <a:t>atrix</a:t>
          </a:r>
          <a:r>
            <a:rPr lang="en-US" sz="1800" dirty="0"/>
            <a:t> for</a:t>
          </a:r>
          <a:r>
            <a:rPr lang="pl-PL" sz="1800" dirty="0"/>
            <a:t> </a:t>
          </a:r>
          <a:r>
            <a:rPr lang="en-US" sz="1800" dirty="0"/>
            <a:t>disposal</a:t>
          </a:r>
          <a:r>
            <a:rPr lang="pl-PL" sz="1800" dirty="0" smtClean="0"/>
            <a:t>/solidification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1800" dirty="0" smtClean="0"/>
            <a:t>of </a:t>
          </a:r>
          <a:r>
            <a:rPr lang="pl-PL" sz="1800" dirty="0" smtClean="0"/>
            <a:t> </a:t>
          </a:r>
          <a:r>
            <a:rPr lang="en-US" sz="1800" dirty="0"/>
            <a:t>radioactive</a:t>
          </a:r>
          <a:r>
            <a:rPr lang="pl-PL" sz="1800" dirty="0"/>
            <a:t> </a:t>
          </a:r>
          <a:r>
            <a:rPr lang="en-US" sz="1800" dirty="0"/>
            <a:t>waste</a:t>
          </a:r>
          <a:endParaRPr lang="pl-PL" sz="1800" dirty="0"/>
        </a:p>
      </dgm:t>
    </dgm:pt>
    <dgm:pt modelId="{626CFDE6-15B6-4E7D-868B-D7F55E5B0127}" type="parTrans" cxnId="{48EB6F3D-817F-4E43-8513-FAAB10B14A7E}">
      <dgm:prSet/>
      <dgm:spPr/>
      <dgm:t>
        <a:bodyPr/>
        <a:lstStyle/>
        <a:p>
          <a:endParaRPr lang="pl-PL" sz="2000"/>
        </a:p>
      </dgm:t>
    </dgm:pt>
    <dgm:pt modelId="{E8AC58CC-0963-42F5-A4D8-9AF34824EE26}" type="sibTrans" cxnId="{48EB6F3D-817F-4E43-8513-FAAB10B14A7E}">
      <dgm:prSet/>
      <dgm:spPr/>
      <dgm:t>
        <a:bodyPr/>
        <a:lstStyle/>
        <a:p>
          <a:endParaRPr lang="pl-PL" sz="2000"/>
        </a:p>
      </dgm:t>
    </dgm:pt>
    <dgm:pt modelId="{5535CBBF-B4D7-476F-842B-CF37D483D493}">
      <dgm:prSet phldrT="[Tekst]" custT="1"/>
      <dgm:spPr/>
      <dgm:t>
        <a:bodyPr/>
        <a:lstStyle/>
        <a:p>
          <a:r>
            <a:rPr lang="pl-PL" sz="2000" b="1" u="none" dirty="0"/>
            <a:t>Potential </a:t>
          </a:r>
          <a:r>
            <a:rPr lang="pl-PL" sz="2000" b="1" u="none" dirty="0" smtClean="0"/>
            <a:t>a</a:t>
          </a:r>
          <a:r>
            <a:rPr lang="en-US" sz="2000" b="1" u="none" dirty="0" smtClean="0"/>
            <a:t>p</a:t>
          </a:r>
          <a:r>
            <a:rPr lang="pl-PL" sz="2000" b="1" u="none" dirty="0" smtClean="0"/>
            <a:t>plications</a:t>
          </a:r>
          <a:endParaRPr lang="pl-PL" sz="2000" b="1" u="none" dirty="0"/>
        </a:p>
      </dgm:t>
    </dgm:pt>
    <dgm:pt modelId="{05E243EB-1F58-4AFE-9E6B-91B059B616B6}" type="sibTrans" cxnId="{0294AB46-CA6B-4452-A368-CFFAD1ACE7B7}">
      <dgm:prSet/>
      <dgm:spPr/>
      <dgm:t>
        <a:bodyPr/>
        <a:lstStyle/>
        <a:p>
          <a:endParaRPr lang="pl-PL" sz="2000"/>
        </a:p>
      </dgm:t>
    </dgm:pt>
    <dgm:pt modelId="{54CDC995-DFFC-4583-A943-C1A8505C4478}" type="parTrans" cxnId="{0294AB46-CA6B-4452-A368-CFFAD1ACE7B7}">
      <dgm:prSet/>
      <dgm:spPr/>
      <dgm:t>
        <a:bodyPr/>
        <a:lstStyle/>
        <a:p>
          <a:endParaRPr lang="pl-PL" sz="2000"/>
        </a:p>
      </dgm:t>
    </dgm:pt>
    <dgm:pt modelId="{03E9B8DE-CFD6-4D58-86EE-FFCFD558A394}" type="pres">
      <dgm:prSet presAssocID="{39B1D865-02AF-4FB4-B332-2F0E0AC309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2B2AA539-9EF3-4E78-982D-2F3146EDFCCF}" type="pres">
      <dgm:prSet presAssocID="{39B1D865-02AF-4FB4-B332-2F0E0AC3092F}" presName="Name1" presStyleCnt="0"/>
      <dgm:spPr/>
    </dgm:pt>
    <dgm:pt modelId="{59F00674-E74A-43CC-8F6E-E2DC2CE8AB00}" type="pres">
      <dgm:prSet presAssocID="{39B1D865-02AF-4FB4-B332-2F0E0AC3092F}" presName="cycle" presStyleCnt="0"/>
      <dgm:spPr/>
    </dgm:pt>
    <dgm:pt modelId="{C255C612-0EDB-417A-A1F0-CC3B23DC4185}" type="pres">
      <dgm:prSet presAssocID="{39B1D865-02AF-4FB4-B332-2F0E0AC3092F}" presName="srcNode" presStyleLbl="node1" presStyleIdx="0" presStyleCnt="3"/>
      <dgm:spPr/>
    </dgm:pt>
    <dgm:pt modelId="{7AA04B67-7F26-41AD-BE03-628063E5F554}" type="pres">
      <dgm:prSet presAssocID="{39B1D865-02AF-4FB4-B332-2F0E0AC3092F}" presName="conn" presStyleLbl="parChTrans1D2" presStyleIdx="0" presStyleCnt="1"/>
      <dgm:spPr/>
      <dgm:t>
        <a:bodyPr/>
        <a:lstStyle/>
        <a:p>
          <a:endParaRPr lang="en-US"/>
        </a:p>
      </dgm:t>
    </dgm:pt>
    <dgm:pt modelId="{72B6F1B0-6DA4-4899-B714-52378E7BB4D5}" type="pres">
      <dgm:prSet presAssocID="{39B1D865-02AF-4FB4-B332-2F0E0AC3092F}" presName="extraNode" presStyleLbl="node1" presStyleIdx="0" presStyleCnt="3"/>
      <dgm:spPr/>
    </dgm:pt>
    <dgm:pt modelId="{34540EC3-5EB3-4A1E-977C-6BCC91524DED}" type="pres">
      <dgm:prSet presAssocID="{39B1D865-02AF-4FB4-B332-2F0E0AC3092F}" presName="dstNode" presStyleLbl="node1" presStyleIdx="0" presStyleCnt="3"/>
      <dgm:spPr/>
    </dgm:pt>
    <dgm:pt modelId="{DA812E51-7345-4A24-AA2E-E2E6B73719D1}" type="pres">
      <dgm:prSet presAssocID="{5535CBBF-B4D7-476F-842B-CF37D483D49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F5237B-F69B-4980-9E8B-6B1C5E0B68A5}" type="pres">
      <dgm:prSet presAssocID="{5535CBBF-B4D7-476F-842B-CF37D483D493}" presName="accent_1" presStyleCnt="0"/>
      <dgm:spPr/>
    </dgm:pt>
    <dgm:pt modelId="{A86FF389-EAE9-4272-B037-BDF5E107573B}" type="pres">
      <dgm:prSet presAssocID="{5535CBBF-B4D7-476F-842B-CF37D483D493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3274B9A6-7F3F-4028-9B2F-4CFA8BE0BBD4}" type="pres">
      <dgm:prSet presAssocID="{8794F3D2-BAD8-4062-B396-E51DD00CDCE8}" presName="text_2" presStyleLbl="node1" presStyleIdx="1" presStyleCnt="3" custScaleY="1176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4CBB1-D979-417C-9FFC-602360F1614D}" type="pres">
      <dgm:prSet presAssocID="{8794F3D2-BAD8-4062-B396-E51DD00CDCE8}" presName="accent_2" presStyleCnt="0"/>
      <dgm:spPr/>
    </dgm:pt>
    <dgm:pt modelId="{B1265927-E7CE-4FB9-BF57-FAE254F07DE0}" type="pres">
      <dgm:prSet presAssocID="{8794F3D2-BAD8-4062-B396-E51DD00CDCE8}" presName="accentRepeatNode" presStyleLbl="solidFgAcc1" presStyleIdx="1" presStyleCnt="3"/>
      <dgm:spPr/>
    </dgm:pt>
    <dgm:pt modelId="{B51B7626-A6CD-4FBF-AB08-3BE98F07CBB7}" type="pres">
      <dgm:prSet presAssocID="{CD9ED355-AFE8-4006-862D-6D00C2EC901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ED82D-1301-4053-9C69-41412C88DD80}" type="pres">
      <dgm:prSet presAssocID="{CD9ED355-AFE8-4006-862D-6D00C2EC901C}" presName="accent_3" presStyleCnt="0"/>
      <dgm:spPr/>
    </dgm:pt>
    <dgm:pt modelId="{F36F05E5-8167-457D-A8DF-6068C264954E}" type="pres">
      <dgm:prSet presAssocID="{CD9ED355-AFE8-4006-862D-6D00C2EC901C}" presName="accentRepeatNode" presStyleLbl="solidFgAcc1" presStyleIdx="2" presStyleCnt="3"/>
      <dgm:spPr/>
    </dgm:pt>
  </dgm:ptLst>
  <dgm:cxnLst>
    <dgm:cxn modelId="{57316931-6FD8-4803-8129-642A3744DB71}" type="presOf" srcId="{CD9ED355-AFE8-4006-862D-6D00C2EC901C}" destId="{B51B7626-A6CD-4FBF-AB08-3BE98F07CBB7}" srcOrd="0" destOrd="0" presId="urn:microsoft.com/office/officeart/2008/layout/VerticalCurvedList"/>
    <dgm:cxn modelId="{6A6067FB-0863-43B6-BA09-6FE7E749EF72}" type="presOf" srcId="{8794F3D2-BAD8-4062-B396-E51DD00CDCE8}" destId="{3274B9A6-7F3F-4028-9B2F-4CFA8BE0BBD4}" srcOrd="0" destOrd="0" presId="urn:microsoft.com/office/officeart/2008/layout/VerticalCurvedList"/>
    <dgm:cxn modelId="{C3269716-96C9-477C-AEB9-5E5841DBB53F}" srcId="{39B1D865-02AF-4FB4-B332-2F0E0AC3092F}" destId="{8794F3D2-BAD8-4062-B396-E51DD00CDCE8}" srcOrd="1" destOrd="0" parTransId="{51D939C7-361B-496C-BE30-2E05B9DC3BE7}" sibTransId="{7B7AB442-4650-4E03-8CA5-220DDF7CE86B}"/>
    <dgm:cxn modelId="{8D1763B8-C84A-43FC-B8B1-0B022432132B}" type="presOf" srcId="{5535CBBF-B4D7-476F-842B-CF37D483D493}" destId="{DA812E51-7345-4A24-AA2E-E2E6B73719D1}" srcOrd="0" destOrd="0" presId="urn:microsoft.com/office/officeart/2008/layout/VerticalCurvedList"/>
    <dgm:cxn modelId="{FDDF5479-1E35-484C-81D3-4418D2B43D5F}" type="presOf" srcId="{05E243EB-1F58-4AFE-9E6B-91B059B616B6}" destId="{7AA04B67-7F26-41AD-BE03-628063E5F554}" srcOrd="0" destOrd="0" presId="urn:microsoft.com/office/officeart/2008/layout/VerticalCurvedList"/>
    <dgm:cxn modelId="{BCDE2337-0B85-40DF-8D02-3F6BD5AAD9B3}" type="presOf" srcId="{39B1D865-02AF-4FB4-B332-2F0E0AC3092F}" destId="{03E9B8DE-CFD6-4D58-86EE-FFCFD558A394}" srcOrd="0" destOrd="0" presId="urn:microsoft.com/office/officeart/2008/layout/VerticalCurvedList"/>
    <dgm:cxn modelId="{0294AB46-CA6B-4452-A368-CFFAD1ACE7B7}" srcId="{39B1D865-02AF-4FB4-B332-2F0E0AC3092F}" destId="{5535CBBF-B4D7-476F-842B-CF37D483D493}" srcOrd="0" destOrd="0" parTransId="{54CDC995-DFFC-4583-A943-C1A8505C4478}" sibTransId="{05E243EB-1F58-4AFE-9E6B-91B059B616B6}"/>
    <dgm:cxn modelId="{48EB6F3D-817F-4E43-8513-FAAB10B14A7E}" srcId="{39B1D865-02AF-4FB4-B332-2F0E0AC3092F}" destId="{CD9ED355-AFE8-4006-862D-6D00C2EC901C}" srcOrd="2" destOrd="0" parTransId="{626CFDE6-15B6-4E7D-868B-D7F55E5B0127}" sibTransId="{E8AC58CC-0963-42F5-A4D8-9AF34824EE26}"/>
    <dgm:cxn modelId="{64D579E5-7093-49F8-A230-5E859838947F}" type="presParOf" srcId="{03E9B8DE-CFD6-4D58-86EE-FFCFD558A394}" destId="{2B2AA539-9EF3-4E78-982D-2F3146EDFCCF}" srcOrd="0" destOrd="0" presId="urn:microsoft.com/office/officeart/2008/layout/VerticalCurvedList"/>
    <dgm:cxn modelId="{2B5528BE-7CE7-4C87-95D6-8758D8B8BF08}" type="presParOf" srcId="{2B2AA539-9EF3-4E78-982D-2F3146EDFCCF}" destId="{59F00674-E74A-43CC-8F6E-E2DC2CE8AB00}" srcOrd="0" destOrd="0" presId="urn:microsoft.com/office/officeart/2008/layout/VerticalCurvedList"/>
    <dgm:cxn modelId="{1965EC52-2FB9-4A13-9EF9-00AF504D13B8}" type="presParOf" srcId="{59F00674-E74A-43CC-8F6E-E2DC2CE8AB00}" destId="{C255C612-0EDB-417A-A1F0-CC3B23DC4185}" srcOrd="0" destOrd="0" presId="urn:microsoft.com/office/officeart/2008/layout/VerticalCurvedList"/>
    <dgm:cxn modelId="{C0DDE15D-9C46-40C3-90AB-65FAB7D4853B}" type="presParOf" srcId="{59F00674-E74A-43CC-8F6E-E2DC2CE8AB00}" destId="{7AA04B67-7F26-41AD-BE03-628063E5F554}" srcOrd="1" destOrd="0" presId="urn:microsoft.com/office/officeart/2008/layout/VerticalCurvedList"/>
    <dgm:cxn modelId="{559C5888-56C0-4861-9303-57795359FA56}" type="presParOf" srcId="{59F00674-E74A-43CC-8F6E-E2DC2CE8AB00}" destId="{72B6F1B0-6DA4-4899-B714-52378E7BB4D5}" srcOrd="2" destOrd="0" presId="urn:microsoft.com/office/officeart/2008/layout/VerticalCurvedList"/>
    <dgm:cxn modelId="{F469913A-1ECA-44F3-8C60-B83051226D01}" type="presParOf" srcId="{59F00674-E74A-43CC-8F6E-E2DC2CE8AB00}" destId="{34540EC3-5EB3-4A1E-977C-6BCC91524DED}" srcOrd="3" destOrd="0" presId="urn:microsoft.com/office/officeart/2008/layout/VerticalCurvedList"/>
    <dgm:cxn modelId="{F85AD373-8F05-468E-8D52-DA5B61E7C652}" type="presParOf" srcId="{2B2AA539-9EF3-4E78-982D-2F3146EDFCCF}" destId="{DA812E51-7345-4A24-AA2E-E2E6B73719D1}" srcOrd="1" destOrd="0" presId="urn:microsoft.com/office/officeart/2008/layout/VerticalCurvedList"/>
    <dgm:cxn modelId="{7C977040-8A22-4CB4-A063-CD862FF543D3}" type="presParOf" srcId="{2B2AA539-9EF3-4E78-982D-2F3146EDFCCF}" destId="{43F5237B-F69B-4980-9E8B-6B1C5E0B68A5}" srcOrd="2" destOrd="0" presId="urn:microsoft.com/office/officeart/2008/layout/VerticalCurvedList"/>
    <dgm:cxn modelId="{2C8E46FD-48CB-4474-A727-883F58726BB7}" type="presParOf" srcId="{43F5237B-F69B-4980-9E8B-6B1C5E0B68A5}" destId="{A86FF389-EAE9-4272-B037-BDF5E107573B}" srcOrd="0" destOrd="0" presId="urn:microsoft.com/office/officeart/2008/layout/VerticalCurvedList"/>
    <dgm:cxn modelId="{7BF33AD0-4825-4B96-ABE1-231E75E93CB8}" type="presParOf" srcId="{2B2AA539-9EF3-4E78-982D-2F3146EDFCCF}" destId="{3274B9A6-7F3F-4028-9B2F-4CFA8BE0BBD4}" srcOrd="3" destOrd="0" presId="urn:microsoft.com/office/officeart/2008/layout/VerticalCurvedList"/>
    <dgm:cxn modelId="{91DD1653-DF7A-4234-B13A-B2914F025D10}" type="presParOf" srcId="{2B2AA539-9EF3-4E78-982D-2F3146EDFCCF}" destId="{3EE4CBB1-D979-417C-9FFC-602360F1614D}" srcOrd="4" destOrd="0" presId="urn:microsoft.com/office/officeart/2008/layout/VerticalCurvedList"/>
    <dgm:cxn modelId="{B52FEB3C-FFC6-4834-925C-A03A1430F8B2}" type="presParOf" srcId="{3EE4CBB1-D979-417C-9FFC-602360F1614D}" destId="{B1265927-E7CE-4FB9-BF57-FAE254F07DE0}" srcOrd="0" destOrd="0" presId="urn:microsoft.com/office/officeart/2008/layout/VerticalCurvedList"/>
    <dgm:cxn modelId="{1062878E-D53B-4AE1-B850-570D38896528}" type="presParOf" srcId="{2B2AA539-9EF3-4E78-982D-2F3146EDFCCF}" destId="{B51B7626-A6CD-4FBF-AB08-3BE98F07CBB7}" srcOrd="5" destOrd="0" presId="urn:microsoft.com/office/officeart/2008/layout/VerticalCurvedList"/>
    <dgm:cxn modelId="{28FD5945-83D2-41D0-ABAC-73F3C90342CC}" type="presParOf" srcId="{2B2AA539-9EF3-4E78-982D-2F3146EDFCCF}" destId="{C1CED82D-1301-4053-9C69-41412C88DD80}" srcOrd="6" destOrd="0" presId="urn:microsoft.com/office/officeart/2008/layout/VerticalCurvedList"/>
    <dgm:cxn modelId="{B28CB2CB-7877-41C3-94E9-49BF5A881DE4}" type="presParOf" srcId="{C1CED82D-1301-4053-9C69-41412C88DD80}" destId="{F36F05E5-8167-457D-A8DF-6068C264954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09AF07-5B1D-42EF-AF0F-BDB26E699A56}" type="doc">
      <dgm:prSet loTypeId="urn:microsoft.com/office/officeart/2005/8/layout/list1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6C131AA-E068-443F-9ADB-573A74D7277A}">
      <dgm:prSet phldrT="[Текст]" custT="1"/>
      <dgm:spPr/>
      <dgm:t>
        <a:bodyPr/>
        <a:lstStyle/>
        <a:p>
          <a:r>
            <a:rPr lang="en-US" sz="1600" dirty="0" smtClean="0"/>
            <a:t>Defect engineering</a:t>
          </a:r>
          <a:endParaRPr lang="en-US" sz="1600" dirty="0"/>
        </a:p>
      </dgm:t>
    </dgm:pt>
    <dgm:pt modelId="{0C12AFFC-0EBA-46AE-967C-D78DF95B0DD9}" type="parTrans" cxnId="{BCE81EE0-FC3B-48EB-886F-8651B7E7F4FC}">
      <dgm:prSet/>
      <dgm:spPr/>
      <dgm:t>
        <a:bodyPr/>
        <a:lstStyle/>
        <a:p>
          <a:endParaRPr lang="en-US"/>
        </a:p>
      </dgm:t>
    </dgm:pt>
    <dgm:pt modelId="{C0347B68-9179-4CAD-B84A-C1AE8F8C0803}" type="sibTrans" cxnId="{BCE81EE0-FC3B-48EB-886F-8651B7E7F4FC}">
      <dgm:prSet/>
      <dgm:spPr/>
      <dgm:t>
        <a:bodyPr/>
        <a:lstStyle/>
        <a:p>
          <a:endParaRPr lang="en-US"/>
        </a:p>
      </dgm:t>
    </dgm:pt>
    <dgm:pt modelId="{E7434C57-36D2-4C25-AF58-E9ED8E4B117C}">
      <dgm:prSet phldrT="[Текст]" custT="1"/>
      <dgm:spPr/>
      <dgm:t>
        <a:bodyPr/>
        <a:lstStyle/>
        <a:p>
          <a:r>
            <a:rPr lang="en-US" sz="1600" noProof="0" dirty="0" smtClean="0"/>
            <a:t>Creation </a:t>
          </a:r>
          <a:r>
            <a:rPr lang="en-US" sz="1600" dirty="0" smtClean="0"/>
            <a:t>of (re)active sites</a:t>
          </a:r>
          <a:endParaRPr lang="en-US" sz="1600" dirty="0"/>
        </a:p>
      </dgm:t>
    </dgm:pt>
    <dgm:pt modelId="{589C18AE-EAE6-491C-84DC-CB599C0409B0}" type="parTrans" cxnId="{132DA149-EF63-4E64-B29B-8483A9479DA8}">
      <dgm:prSet/>
      <dgm:spPr/>
      <dgm:t>
        <a:bodyPr/>
        <a:lstStyle/>
        <a:p>
          <a:endParaRPr lang="en-US"/>
        </a:p>
      </dgm:t>
    </dgm:pt>
    <dgm:pt modelId="{C7958479-7CD6-4A75-92BB-6CA15041CFB6}" type="sibTrans" cxnId="{132DA149-EF63-4E64-B29B-8483A9479DA8}">
      <dgm:prSet/>
      <dgm:spPr/>
      <dgm:t>
        <a:bodyPr/>
        <a:lstStyle/>
        <a:p>
          <a:endParaRPr lang="en-US"/>
        </a:p>
      </dgm:t>
    </dgm:pt>
    <dgm:pt modelId="{20FE5E53-3549-4B84-B05E-D31B05A6E31C}">
      <dgm:prSet phldrT="[Текст]" custT="1"/>
      <dgm:spPr/>
      <dgm:t>
        <a:bodyPr/>
        <a:lstStyle/>
        <a:p>
          <a:r>
            <a:rPr lang="en-US" sz="1600" dirty="0" err="1" smtClean="0"/>
            <a:t>Nano</a:t>
          </a:r>
          <a:r>
            <a:rPr lang="en-US" sz="1600" dirty="0" smtClean="0"/>
            <a:t>-sized pores</a:t>
          </a:r>
          <a:endParaRPr lang="en-US" sz="1600" dirty="0"/>
        </a:p>
      </dgm:t>
    </dgm:pt>
    <dgm:pt modelId="{EAC374A2-F7D2-4371-A0D2-F76F548D665C}" type="parTrans" cxnId="{462BEF11-A86D-4B39-977D-E5E73B671424}">
      <dgm:prSet/>
      <dgm:spPr/>
      <dgm:t>
        <a:bodyPr/>
        <a:lstStyle/>
        <a:p>
          <a:endParaRPr lang="en-US"/>
        </a:p>
      </dgm:t>
    </dgm:pt>
    <dgm:pt modelId="{B106C5A6-761E-4E66-B39A-B1C3874F7DC5}" type="sibTrans" cxnId="{462BEF11-A86D-4B39-977D-E5E73B671424}">
      <dgm:prSet/>
      <dgm:spPr/>
      <dgm:t>
        <a:bodyPr/>
        <a:lstStyle/>
        <a:p>
          <a:endParaRPr lang="en-US"/>
        </a:p>
      </dgm:t>
    </dgm:pt>
    <dgm:pt modelId="{AD5869B2-6AE2-48B6-B1C9-344D3F90375A}">
      <dgm:prSet phldrT="[Текст]" custT="1"/>
      <dgm:spPr/>
      <dgm:t>
        <a:bodyPr/>
        <a:lstStyle/>
        <a:p>
          <a:r>
            <a:rPr lang="en-US" sz="1600" dirty="0" smtClean="0"/>
            <a:t>Doping</a:t>
          </a:r>
          <a:endParaRPr lang="en-US" sz="1600" dirty="0"/>
        </a:p>
      </dgm:t>
    </dgm:pt>
    <dgm:pt modelId="{217C823F-8830-42D1-B0A0-808BB20C6AE3}" type="parTrans" cxnId="{923084A4-C5D9-4961-93DA-F2C2BEE00ACF}">
      <dgm:prSet/>
      <dgm:spPr/>
      <dgm:t>
        <a:bodyPr/>
        <a:lstStyle/>
        <a:p>
          <a:endParaRPr lang="en-US"/>
        </a:p>
      </dgm:t>
    </dgm:pt>
    <dgm:pt modelId="{3FBA8AFE-5A08-4BC4-A871-D78199A511BA}" type="sibTrans" cxnId="{923084A4-C5D9-4961-93DA-F2C2BEE00ACF}">
      <dgm:prSet/>
      <dgm:spPr/>
      <dgm:t>
        <a:bodyPr/>
        <a:lstStyle/>
        <a:p>
          <a:endParaRPr lang="en-US"/>
        </a:p>
      </dgm:t>
    </dgm:pt>
    <dgm:pt modelId="{D554C823-BF04-4811-AA93-3FAD5AA64CFF}">
      <dgm:prSet phldrT="[Текст]" custT="1"/>
      <dgm:spPr/>
      <dgm:t>
        <a:bodyPr/>
        <a:lstStyle/>
        <a:p>
          <a:r>
            <a:rPr lang="en-US" sz="1600" dirty="0" err="1" smtClean="0"/>
            <a:t>Nanopatterning</a:t>
          </a:r>
          <a:r>
            <a:rPr lang="en-US" sz="1600" dirty="0" smtClean="0"/>
            <a:t> and nanofabrication</a:t>
          </a:r>
          <a:endParaRPr lang="en-US" sz="1600" dirty="0"/>
        </a:p>
      </dgm:t>
    </dgm:pt>
    <dgm:pt modelId="{3F7C1FB1-E760-4991-A5D7-3EC93C1C3ECF}" type="parTrans" cxnId="{BB8B26E9-BD1E-4303-98B4-C169415DA5A8}">
      <dgm:prSet/>
      <dgm:spPr/>
      <dgm:t>
        <a:bodyPr/>
        <a:lstStyle/>
        <a:p>
          <a:endParaRPr lang="en-US"/>
        </a:p>
      </dgm:t>
    </dgm:pt>
    <dgm:pt modelId="{522A2935-FC31-4750-B7E6-C7A644C462ED}" type="sibTrans" cxnId="{BB8B26E9-BD1E-4303-98B4-C169415DA5A8}">
      <dgm:prSet/>
      <dgm:spPr/>
      <dgm:t>
        <a:bodyPr/>
        <a:lstStyle/>
        <a:p>
          <a:endParaRPr lang="en-US"/>
        </a:p>
      </dgm:t>
    </dgm:pt>
    <dgm:pt modelId="{8AD1AB14-955B-42BE-AB15-FD8198AC9FD5}">
      <dgm:prSet custT="1"/>
      <dgm:spPr/>
      <dgm:t>
        <a:bodyPr/>
        <a:lstStyle/>
        <a:p>
          <a:r>
            <a:rPr lang="en-US" sz="1600" dirty="0" smtClean="0"/>
            <a:t>Modification of transport properties</a:t>
          </a:r>
          <a:endParaRPr lang="en-US" sz="1600" dirty="0"/>
        </a:p>
      </dgm:t>
    </dgm:pt>
    <dgm:pt modelId="{AD6439E7-479F-465D-99EA-F70831A20DF7}" type="parTrans" cxnId="{1F30C110-1A6D-48FF-885F-06C64E09DBAE}">
      <dgm:prSet/>
      <dgm:spPr/>
      <dgm:t>
        <a:bodyPr/>
        <a:lstStyle/>
        <a:p>
          <a:endParaRPr lang="en-US"/>
        </a:p>
      </dgm:t>
    </dgm:pt>
    <dgm:pt modelId="{2AE3A6CA-340D-4D3A-A9D2-9D86CCA5858A}" type="sibTrans" cxnId="{1F30C110-1A6D-48FF-885F-06C64E09DBAE}">
      <dgm:prSet/>
      <dgm:spPr/>
      <dgm:t>
        <a:bodyPr/>
        <a:lstStyle/>
        <a:p>
          <a:endParaRPr lang="en-US"/>
        </a:p>
      </dgm:t>
    </dgm:pt>
    <dgm:pt modelId="{D365B9EC-C5DC-4BAF-9B03-5B9729F0321F}">
      <dgm:prSet custT="1"/>
      <dgm:spPr/>
      <dgm:t>
        <a:bodyPr/>
        <a:lstStyle/>
        <a:p>
          <a:r>
            <a:rPr lang="en-US" sz="1600" dirty="0" smtClean="0"/>
            <a:t>Band gap opening</a:t>
          </a:r>
          <a:endParaRPr lang="en-US" sz="1600" dirty="0"/>
        </a:p>
      </dgm:t>
    </dgm:pt>
    <dgm:pt modelId="{160F6DA2-6025-4D9E-997D-ACC9D855EE3F}" type="parTrans" cxnId="{B7B20EAB-355A-4E56-85E9-6E644831DEC8}">
      <dgm:prSet/>
      <dgm:spPr/>
      <dgm:t>
        <a:bodyPr/>
        <a:lstStyle/>
        <a:p>
          <a:endParaRPr lang="en-US"/>
        </a:p>
      </dgm:t>
    </dgm:pt>
    <dgm:pt modelId="{26BF4DCC-5126-433A-8089-EBB093D80C12}" type="sibTrans" cxnId="{B7B20EAB-355A-4E56-85E9-6E644831DEC8}">
      <dgm:prSet/>
      <dgm:spPr/>
      <dgm:t>
        <a:bodyPr/>
        <a:lstStyle/>
        <a:p>
          <a:endParaRPr lang="en-US"/>
        </a:p>
      </dgm:t>
    </dgm:pt>
    <dgm:pt modelId="{98F92D24-4224-4E1F-9B3F-87834C7B9EC7}">
      <dgm:prSet custT="1"/>
      <dgm:spPr/>
      <dgm:t>
        <a:bodyPr/>
        <a:lstStyle/>
        <a:p>
          <a:r>
            <a:rPr lang="en-US" sz="1600" dirty="0" smtClean="0"/>
            <a:t>Sensing</a:t>
          </a:r>
          <a:endParaRPr lang="en-US" sz="1600" dirty="0"/>
        </a:p>
      </dgm:t>
    </dgm:pt>
    <dgm:pt modelId="{3826676E-6FDB-4F89-99CD-5AC866CEE45E}" type="parTrans" cxnId="{D749C158-AB81-4E30-A520-BCCA9AC593E1}">
      <dgm:prSet/>
      <dgm:spPr/>
      <dgm:t>
        <a:bodyPr/>
        <a:lstStyle/>
        <a:p>
          <a:endParaRPr lang="en-US"/>
        </a:p>
      </dgm:t>
    </dgm:pt>
    <dgm:pt modelId="{E2521C43-F690-4ED2-B2BF-368AB636106A}" type="sibTrans" cxnId="{D749C158-AB81-4E30-A520-BCCA9AC593E1}">
      <dgm:prSet/>
      <dgm:spPr/>
      <dgm:t>
        <a:bodyPr/>
        <a:lstStyle/>
        <a:p>
          <a:endParaRPr lang="en-US"/>
        </a:p>
      </dgm:t>
    </dgm:pt>
    <dgm:pt modelId="{596F71BF-61BD-4300-95FB-733BC73BEE88}">
      <dgm:prSet custT="1"/>
      <dgm:spPr/>
      <dgm:t>
        <a:bodyPr/>
        <a:lstStyle/>
        <a:p>
          <a:r>
            <a:rPr lang="en-US" sz="1600" dirty="0" smtClean="0"/>
            <a:t>Chemical </a:t>
          </a:r>
          <a:r>
            <a:rPr lang="en-US" sz="1600" dirty="0" err="1" smtClean="0"/>
            <a:t>functionalization</a:t>
          </a:r>
          <a:endParaRPr lang="en-US" sz="1600" dirty="0"/>
        </a:p>
      </dgm:t>
    </dgm:pt>
    <dgm:pt modelId="{541C46E7-8BA9-444A-AB87-B5F6EA386F44}" type="parTrans" cxnId="{1DC634C1-AB2C-46FD-8C95-11414B78D408}">
      <dgm:prSet/>
      <dgm:spPr/>
      <dgm:t>
        <a:bodyPr/>
        <a:lstStyle/>
        <a:p>
          <a:endParaRPr lang="en-US"/>
        </a:p>
      </dgm:t>
    </dgm:pt>
    <dgm:pt modelId="{0EDEDD8F-7090-4582-8F21-A0FCE4E42670}" type="sibTrans" cxnId="{1DC634C1-AB2C-46FD-8C95-11414B78D408}">
      <dgm:prSet/>
      <dgm:spPr/>
      <dgm:t>
        <a:bodyPr/>
        <a:lstStyle/>
        <a:p>
          <a:endParaRPr lang="en-US"/>
        </a:p>
      </dgm:t>
    </dgm:pt>
    <dgm:pt modelId="{6F3083BD-1EC3-4DBE-BED8-73A3A349A3B1}">
      <dgm:prSet custT="1"/>
      <dgm:spPr/>
      <dgm:t>
        <a:bodyPr/>
        <a:lstStyle/>
        <a:p>
          <a:r>
            <a:rPr lang="en-US" sz="1600" dirty="0" smtClean="0"/>
            <a:t>Molecular separation</a:t>
          </a:r>
          <a:endParaRPr lang="en-US" sz="1600" dirty="0"/>
        </a:p>
      </dgm:t>
    </dgm:pt>
    <dgm:pt modelId="{DC630189-0571-4915-AF36-D1AF62AFDC1A}" type="parTrans" cxnId="{507306BD-EBE9-4E3D-9FFD-8B9D885054CD}">
      <dgm:prSet/>
      <dgm:spPr/>
      <dgm:t>
        <a:bodyPr/>
        <a:lstStyle/>
        <a:p>
          <a:endParaRPr lang="en-US"/>
        </a:p>
      </dgm:t>
    </dgm:pt>
    <dgm:pt modelId="{9DE71BE8-9583-4269-BD3B-468F79B2118E}" type="sibTrans" cxnId="{507306BD-EBE9-4E3D-9FFD-8B9D885054CD}">
      <dgm:prSet/>
      <dgm:spPr/>
      <dgm:t>
        <a:bodyPr/>
        <a:lstStyle/>
        <a:p>
          <a:endParaRPr lang="en-US"/>
        </a:p>
      </dgm:t>
    </dgm:pt>
    <dgm:pt modelId="{2935F8A9-8C4E-4EFC-9CAA-3379669EC17E}">
      <dgm:prSet custT="1"/>
      <dgm:spPr/>
      <dgm:t>
        <a:bodyPr/>
        <a:lstStyle/>
        <a:p>
          <a:r>
            <a:rPr lang="en-US" sz="1600" dirty="0" smtClean="0"/>
            <a:t>Energy storage</a:t>
          </a:r>
          <a:endParaRPr lang="en-US" sz="1600" dirty="0"/>
        </a:p>
      </dgm:t>
    </dgm:pt>
    <dgm:pt modelId="{097B5524-C0BE-4E24-A49F-AA616BBA3619}" type="parTrans" cxnId="{40511670-1464-4CDF-9D44-0FEF36A57BAC}">
      <dgm:prSet/>
      <dgm:spPr/>
      <dgm:t>
        <a:bodyPr/>
        <a:lstStyle/>
        <a:p>
          <a:endParaRPr lang="en-US"/>
        </a:p>
      </dgm:t>
    </dgm:pt>
    <dgm:pt modelId="{303C7E5C-C830-4DB7-A96B-175488677CE0}" type="sibTrans" cxnId="{40511670-1464-4CDF-9D44-0FEF36A57BAC}">
      <dgm:prSet/>
      <dgm:spPr/>
      <dgm:t>
        <a:bodyPr/>
        <a:lstStyle/>
        <a:p>
          <a:endParaRPr lang="en-US"/>
        </a:p>
      </dgm:t>
    </dgm:pt>
    <dgm:pt modelId="{7A882FE4-268B-4337-9020-3CCDDB642E7A}">
      <dgm:prSet custT="1"/>
      <dgm:spPr/>
      <dgm:t>
        <a:bodyPr/>
        <a:lstStyle/>
        <a:p>
          <a:r>
            <a:rPr lang="en-US" sz="1600" dirty="0" smtClean="0"/>
            <a:t>DNA sequencing</a:t>
          </a:r>
          <a:endParaRPr lang="en-US" sz="1600" dirty="0"/>
        </a:p>
      </dgm:t>
    </dgm:pt>
    <dgm:pt modelId="{71232216-3AA9-4F86-A409-FD20D6FCC9E6}" type="parTrans" cxnId="{210F59BB-449A-4614-8241-154C45D0B96A}">
      <dgm:prSet/>
      <dgm:spPr/>
      <dgm:t>
        <a:bodyPr/>
        <a:lstStyle/>
        <a:p>
          <a:endParaRPr lang="en-US"/>
        </a:p>
      </dgm:t>
    </dgm:pt>
    <dgm:pt modelId="{48340D74-2431-44F2-B4B4-CCBBE520D167}" type="sibTrans" cxnId="{210F59BB-449A-4614-8241-154C45D0B96A}">
      <dgm:prSet/>
      <dgm:spPr/>
      <dgm:t>
        <a:bodyPr/>
        <a:lstStyle/>
        <a:p>
          <a:endParaRPr lang="en-US"/>
        </a:p>
      </dgm:t>
    </dgm:pt>
    <dgm:pt modelId="{17CE2095-C2FF-4687-9EA3-74314FBA958B}">
      <dgm:prSet custT="1"/>
      <dgm:spPr/>
      <dgm:t>
        <a:bodyPr/>
        <a:lstStyle/>
        <a:p>
          <a:r>
            <a:rPr lang="en-US" sz="1600" dirty="0" smtClean="0"/>
            <a:t>Low energy ions</a:t>
          </a:r>
          <a:endParaRPr lang="en-US" sz="1600" dirty="0"/>
        </a:p>
      </dgm:t>
    </dgm:pt>
    <dgm:pt modelId="{A3430473-6429-4C07-ABF1-8D8F9B705023}" type="parTrans" cxnId="{2714B94C-C3DA-4E61-9D0D-06AC26F33C56}">
      <dgm:prSet/>
      <dgm:spPr/>
      <dgm:t>
        <a:bodyPr/>
        <a:lstStyle/>
        <a:p>
          <a:endParaRPr lang="en-US"/>
        </a:p>
      </dgm:t>
    </dgm:pt>
    <dgm:pt modelId="{81A281F0-AE77-4FDE-AF6B-8781FDD7C632}" type="sibTrans" cxnId="{2714B94C-C3DA-4E61-9D0D-06AC26F33C56}">
      <dgm:prSet/>
      <dgm:spPr/>
      <dgm:t>
        <a:bodyPr/>
        <a:lstStyle/>
        <a:p>
          <a:endParaRPr lang="en-US"/>
        </a:p>
      </dgm:t>
    </dgm:pt>
    <dgm:pt modelId="{5AB396E5-2E51-42A8-9645-04E8D9EC48F1}">
      <dgm:prSet custT="1"/>
      <dgm:spPr/>
      <dgm:t>
        <a:bodyPr/>
        <a:lstStyle/>
        <a:p>
          <a:r>
            <a:rPr lang="en-US" sz="1600" dirty="0" smtClean="0"/>
            <a:t>Electronic &amp; transport properties</a:t>
          </a:r>
          <a:endParaRPr lang="en-US" sz="1600" dirty="0"/>
        </a:p>
      </dgm:t>
    </dgm:pt>
    <dgm:pt modelId="{59A662CD-E1CF-466D-9027-4BAF506CE98F}" type="parTrans" cxnId="{1270ADB1-32F2-467C-917D-F8039AE94B62}">
      <dgm:prSet/>
      <dgm:spPr/>
      <dgm:t>
        <a:bodyPr/>
        <a:lstStyle/>
        <a:p>
          <a:endParaRPr lang="en-US"/>
        </a:p>
      </dgm:t>
    </dgm:pt>
    <dgm:pt modelId="{BC88FDA9-58E6-4E0C-BA63-07F558B450A7}" type="sibTrans" cxnId="{1270ADB1-32F2-467C-917D-F8039AE94B62}">
      <dgm:prSet/>
      <dgm:spPr/>
      <dgm:t>
        <a:bodyPr/>
        <a:lstStyle/>
        <a:p>
          <a:endParaRPr lang="en-US"/>
        </a:p>
      </dgm:t>
    </dgm:pt>
    <dgm:pt modelId="{BE8B85B1-344C-4C4F-8C8F-EFF4AF3E2E27}">
      <dgm:prSet custT="1"/>
      <dgm:spPr/>
      <dgm:t>
        <a:bodyPr/>
        <a:lstStyle/>
        <a:p>
          <a:r>
            <a:rPr lang="en-US" sz="1600" dirty="0" smtClean="0"/>
            <a:t>Focused ion beams</a:t>
          </a:r>
          <a:endParaRPr lang="en-US" sz="1600" dirty="0"/>
        </a:p>
      </dgm:t>
    </dgm:pt>
    <dgm:pt modelId="{793871DC-999E-4C73-9601-294176C38B99}" type="parTrans" cxnId="{A3FC95A0-1332-42C0-A5A6-8BBDF395E3BB}">
      <dgm:prSet/>
      <dgm:spPr/>
      <dgm:t>
        <a:bodyPr/>
        <a:lstStyle/>
        <a:p>
          <a:endParaRPr lang="en-US"/>
        </a:p>
      </dgm:t>
    </dgm:pt>
    <dgm:pt modelId="{43B2FE0B-0D24-45B9-8B7C-47E36EA9F493}" type="sibTrans" cxnId="{A3FC95A0-1332-42C0-A5A6-8BBDF395E3BB}">
      <dgm:prSet/>
      <dgm:spPr/>
      <dgm:t>
        <a:bodyPr/>
        <a:lstStyle/>
        <a:p>
          <a:endParaRPr lang="en-US"/>
        </a:p>
      </dgm:t>
    </dgm:pt>
    <dgm:pt modelId="{EEAC4286-BE0A-4101-8471-4DEE23E1104A}">
      <dgm:prSet custT="1"/>
      <dgm:spPr/>
      <dgm:t>
        <a:bodyPr/>
        <a:lstStyle/>
        <a:p>
          <a:r>
            <a:rPr lang="en-US" sz="1600" dirty="0" err="1" smtClean="0"/>
            <a:t>Nanodevices</a:t>
          </a:r>
          <a:r>
            <a:rPr lang="en-US" sz="1600" dirty="0" smtClean="0"/>
            <a:t>, </a:t>
          </a:r>
          <a:r>
            <a:rPr lang="en-US" sz="1600" dirty="0" err="1" smtClean="0"/>
            <a:t>nanolitography</a:t>
          </a:r>
          <a:endParaRPr lang="en-US" sz="1600" dirty="0"/>
        </a:p>
      </dgm:t>
    </dgm:pt>
    <dgm:pt modelId="{007286CF-7D91-4B84-8CC2-0AF8149468BD}" type="parTrans" cxnId="{6632DF65-31A7-46CE-8734-5E5B4CC79DEC}">
      <dgm:prSet/>
      <dgm:spPr/>
      <dgm:t>
        <a:bodyPr/>
        <a:lstStyle/>
        <a:p>
          <a:endParaRPr lang="en-US"/>
        </a:p>
      </dgm:t>
    </dgm:pt>
    <dgm:pt modelId="{FABD026C-BF88-4C47-B268-0E7857458675}" type="sibTrans" cxnId="{6632DF65-31A7-46CE-8734-5E5B4CC79DEC}">
      <dgm:prSet/>
      <dgm:spPr/>
      <dgm:t>
        <a:bodyPr/>
        <a:lstStyle/>
        <a:p>
          <a:endParaRPr lang="en-US"/>
        </a:p>
      </dgm:t>
    </dgm:pt>
    <dgm:pt modelId="{5B8F8799-D9E8-422E-97D0-64579DC53DFF}" type="pres">
      <dgm:prSet presAssocID="{DF09AF07-5B1D-42EF-AF0F-BDB26E699A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EFE93E-205F-4379-BBD1-86E41BDF3348}" type="pres">
      <dgm:prSet presAssocID="{F6C131AA-E068-443F-9ADB-573A74D7277A}" presName="parentLin" presStyleCnt="0"/>
      <dgm:spPr/>
    </dgm:pt>
    <dgm:pt modelId="{0257558D-4ECE-44E6-AAFC-768D3B45B308}" type="pres">
      <dgm:prSet presAssocID="{F6C131AA-E068-443F-9ADB-573A74D7277A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8785C183-3A8D-43F2-BC9B-9C7938DC66B5}" type="pres">
      <dgm:prSet presAssocID="{F6C131AA-E068-443F-9ADB-573A74D7277A}" presName="parentText" presStyleLbl="node1" presStyleIdx="0" presStyleCnt="5" custScaleX="821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CAFEC-3588-435A-9F04-F9BC6D25CBDF}" type="pres">
      <dgm:prSet presAssocID="{F6C131AA-E068-443F-9ADB-573A74D7277A}" presName="negativeSpace" presStyleCnt="0"/>
      <dgm:spPr/>
    </dgm:pt>
    <dgm:pt modelId="{630D1978-251A-4DC4-A0E5-5F0649907B84}" type="pres">
      <dgm:prSet presAssocID="{F6C131AA-E068-443F-9ADB-573A74D7277A}" presName="childText" presStyleLbl="conFgAcc1" presStyleIdx="0" presStyleCnt="5" custScaleX="67500" custLinFactNeighborX="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093674-8206-47E3-B62D-8C646872EE58}" type="pres">
      <dgm:prSet presAssocID="{C0347B68-9179-4CAD-B84A-C1AE8F8C0803}" presName="spaceBetweenRectangles" presStyleCnt="0"/>
      <dgm:spPr/>
    </dgm:pt>
    <dgm:pt modelId="{3EEFF65E-A0B1-46B9-AC2D-583FF38FF636}" type="pres">
      <dgm:prSet presAssocID="{E7434C57-36D2-4C25-AF58-E9ED8E4B117C}" presName="parentLin" presStyleCnt="0"/>
      <dgm:spPr/>
    </dgm:pt>
    <dgm:pt modelId="{A7C4A4B9-EAF2-450D-BE76-DFC216B3FA83}" type="pres">
      <dgm:prSet presAssocID="{E7434C57-36D2-4C25-AF58-E9ED8E4B117C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700A4544-276C-48BF-9039-29FB389D5202}" type="pres">
      <dgm:prSet presAssocID="{E7434C57-36D2-4C25-AF58-E9ED8E4B117C}" presName="parentText" presStyleLbl="node1" presStyleIdx="1" presStyleCnt="5" custScaleX="821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30800-B4E4-4594-97D3-5561B481E0A1}" type="pres">
      <dgm:prSet presAssocID="{E7434C57-36D2-4C25-AF58-E9ED8E4B117C}" presName="negativeSpace" presStyleCnt="0"/>
      <dgm:spPr/>
    </dgm:pt>
    <dgm:pt modelId="{F6FC6916-E376-485E-B2C3-874AE2AAA20D}" type="pres">
      <dgm:prSet presAssocID="{E7434C57-36D2-4C25-AF58-E9ED8E4B117C}" presName="childText" presStyleLbl="conFgAcc1" presStyleIdx="1" presStyleCnt="5" custScaleX="67500" custLinFactNeighborX="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2E1BA-6835-463D-BDF9-DE0F9B15F72F}" type="pres">
      <dgm:prSet presAssocID="{C7958479-7CD6-4A75-92BB-6CA15041CFB6}" presName="spaceBetweenRectangles" presStyleCnt="0"/>
      <dgm:spPr/>
    </dgm:pt>
    <dgm:pt modelId="{3F5C4654-DD42-4A4E-A9E2-A2DAC5E5170A}" type="pres">
      <dgm:prSet presAssocID="{20FE5E53-3549-4B84-B05E-D31B05A6E31C}" presName="parentLin" presStyleCnt="0"/>
      <dgm:spPr/>
    </dgm:pt>
    <dgm:pt modelId="{3DE5D90A-7E5B-45E2-9268-861B7392FC8B}" type="pres">
      <dgm:prSet presAssocID="{20FE5E53-3549-4B84-B05E-D31B05A6E31C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AF618151-75C4-416F-BC11-ECE51FB12F01}" type="pres">
      <dgm:prSet presAssocID="{20FE5E53-3549-4B84-B05E-D31B05A6E31C}" presName="parentText" presStyleLbl="node1" presStyleIdx="2" presStyleCnt="5" custScaleX="821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0BFB2D-5C63-4658-BFE7-7D038DCA441D}" type="pres">
      <dgm:prSet presAssocID="{20FE5E53-3549-4B84-B05E-D31B05A6E31C}" presName="negativeSpace" presStyleCnt="0"/>
      <dgm:spPr/>
    </dgm:pt>
    <dgm:pt modelId="{C0C1E680-D5F5-4148-8DBF-FC1D9CE1E270}" type="pres">
      <dgm:prSet presAssocID="{20FE5E53-3549-4B84-B05E-D31B05A6E31C}" presName="childText" presStyleLbl="conFgAcc1" presStyleIdx="2" presStyleCnt="5" custScaleX="67500" custLinFactNeighborX="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E7C916-B1C4-4F1F-B63D-2F7C9C4131EB}" type="pres">
      <dgm:prSet presAssocID="{B106C5A6-761E-4E66-B39A-B1C3874F7DC5}" presName="spaceBetweenRectangles" presStyleCnt="0"/>
      <dgm:spPr/>
    </dgm:pt>
    <dgm:pt modelId="{D9A4B9C2-CE34-40BB-9FAA-9621E5FFFECD}" type="pres">
      <dgm:prSet presAssocID="{AD5869B2-6AE2-48B6-B1C9-344D3F90375A}" presName="parentLin" presStyleCnt="0"/>
      <dgm:spPr/>
    </dgm:pt>
    <dgm:pt modelId="{FB5FC334-2BD7-4727-926D-BEA1FA65C595}" type="pres">
      <dgm:prSet presAssocID="{AD5869B2-6AE2-48B6-B1C9-344D3F90375A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FF3ED7DA-8133-4D2B-A6AA-B31FB2BCBDBE}" type="pres">
      <dgm:prSet presAssocID="{AD5869B2-6AE2-48B6-B1C9-344D3F90375A}" presName="parentText" presStyleLbl="node1" presStyleIdx="3" presStyleCnt="5" custScaleX="821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01118-6CC0-4482-8A0B-1E59704F2053}" type="pres">
      <dgm:prSet presAssocID="{AD5869B2-6AE2-48B6-B1C9-344D3F90375A}" presName="negativeSpace" presStyleCnt="0"/>
      <dgm:spPr/>
    </dgm:pt>
    <dgm:pt modelId="{87A0B18C-F048-4CD6-B165-FBC1F55FAD9E}" type="pres">
      <dgm:prSet presAssocID="{AD5869B2-6AE2-48B6-B1C9-344D3F90375A}" presName="childText" presStyleLbl="conFgAcc1" presStyleIdx="3" presStyleCnt="5" custScaleX="67500" custLinFactNeighborX="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AC2AE3-6F23-490F-B782-FAA3B56CEF62}" type="pres">
      <dgm:prSet presAssocID="{3FBA8AFE-5A08-4BC4-A871-D78199A511BA}" presName="spaceBetweenRectangles" presStyleCnt="0"/>
      <dgm:spPr/>
    </dgm:pt>
    <dgm:pt modelId="{BFDDEDCA-2649-4DE7-ABE3-6CF637206C09}" type="pres">
      <dgm:prSet presAssocID="{D554C823-BF04-4811-AA93-3FAD5AA64CFF}" presName="parentLin" presStyleCnt="0"/>
      <dgm:spPr/>
    </dgm:pt>
    <dgm:pt modelId="{372213C3-2E23-4538-9449-478F7F421592}" type="pres">
      <dgm:prSet presAssocID="{D554C823-BF04-4811-AA93-3FAD5AA64CFF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9D30B2C6-AB42-4F74-94FD-1027EDA522F2}" type="pres">
      <dgm:prSet presAssocID="{D554C823-BF04-4811-AA93-3FAD5AA64CFF}" presName="parentText" presStyleLbl="node1" presStyleIdx="4" presStyleCnt="5" custScaleX="821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681637-6654-4B2F-A1A1-26AB6B727AE8}" type="pres">
      <dgm:prSet presAssocID="{D554C823-BF04-4811-AA93-3FAD5AA64CFF}" presName="negativeSpace" presStyleCnt="0"/>
      <dgm:spPr/>
    </dgm:pt>
    <dgm:pt modelId="{F7C1523B-E5EA-4D8F-AFAF-4C4F78016F78}" type="pres">
      <dgm:prSet presAssocID="{D554C823-BF04-4811-AA93-3FAD5AA64CFF}" presName="childText" presStyleLbl="conFgAcc1" presStyleIdx="4" presStyleCnt="5" custScaleX="67500" custLinFactNeighborX="87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49C158-AB81-4E30-A520-BCCA9AC593E1}" srcId="{E7434C57-36D2-4C25-AF58-E9ED8E4B117C}" destId="{98F92D24-4224-4E1F-9B3F-87834C7B9EC7}" srcOrd="0" destOrd="0" parTransId="{3826676E-6FDB-4F89-99CD-5AC866CEE45E}" sibTransId="{E2521C43-F690-4ED2-B2BF-368AB636106A}"/>
    <dgm:cxn modelId="{718E58F1-BE19-463B-BF40-8050CFD53264}" type="presOf" srcId="{D554C823-BF04-4811-AA93-3FAD5AA64CFF}" destId="{372213C3-2E23-4538-9449-478F7F421592}" srcOrd="0" destOrd="0" presId="urn:microsoft.com/office/officeart/2005/8/layout/list1"/>
    <dgm:cxn modelId="{EDF016A4-2B64-4B4E-B14B-9135AAB28BBE}" type="presOf" srcId="{AD5869B2-6AE2-48B6-B1C9-344D3F90375A}" destId="{FF3ED7DA-8133-4D2B-A6AA-B31FB2BCBDBE}" srcOrd="1" destOrd="0" presId="urn:microsoft.com/office/officeart/2005/8/layout/list1"/>
    <dgm:cxn modelId="{41C4534E-BA59-44A8-83E7-18AF588F9AC7}" type="presOf" srcId="{E7434C57-36D2-4C25-AF58-E9ED8E4B117C}" destId="{A7C4A4B9-EAF2-450D-BE76-DFC216B3FA83}" srcOrd="0" destOrd="0" presId="urn:microsoft.com/office/officeart/2005/8/layout/list1"/>
    <dgm:cxn modelId="{BB8B26E9-BD1E-4303-98B4-C169415DA5A8}" srcId="{DF09AF07-5B1D-42EF-AF0F-BDB26E699A56}" destId="{D554C823-BF04-4811-AA93-3FAD5AA64CFF}" srcOrd="4" destOrd="0" parTransId="{3F7C1FB1-E760-4991-A5D7-3EC93C1C3ECF}" sibTransId="{522A2935-FC31-4750-B7E6-C7A644C462ED}"/>
    <dgm:cxn modelId="{0013A7F8-EA3A-43C0-8C9A-7207231D1EB6}" type="presOf" srcId="{8AD1AB14-955B-42BE-AB15-FD8198AC9FD5}" destId="{630D1978-251A-4DC4-A0E5-5F0649907B84}" srcOrd="0" destOrd="0" presId="urn:microsoft.com/office/officeart/2005/8/layout/list1"/>
    <dgm:cxn modelId="{08F4ED2D-F65C-4302-B83B-CDA48D4E0E30}" type="presOf" srcId="{6F3083BD-1EC3-4DBE-BED8-73A3A349A3B1}" destId="{C0C1E680-D5F5-4148-8DBF-FC1D9CE1E270}" srcOrd="0" destOrd="0" presId="urn:microsoft.com/office/officeart/2005/8/layout/list1"/>
    <dgm:cxn modelId="{3414F690-31ED-49A3-A6A7-2C1C5317429A}" type="presOf" srcId="{D554C823-BF04-4811-AA93-3FAD5AA64CFF}" destId="{9D30B2C6-AB42-4F74-94FD-1027EDA522F2}" srcOrd="1" destOrd="0" presId="urn:microsoft.com/office/officeart/2005/8/layout/list1"/>
    <dgm:cxn modelId="{507306BD-EBE9-4E3D-9FFD-8B9D885054CD}" srcId="{20FE5E53-3549-4B84-B05E-D31B05A6E31C}" destId="{6F3083BD-1EC3-4DBE-BED8-73A3A349A3B1}" srcOrd="0" destOrd="0" parTransId="{DC630189-0571-4915-AF36-D1AF62AFDC1A}" sibTransId="{9DE71BE8-9583-4269-BD3B-468F79B2118E}"/>
    <dgm:cxn modelId="{EB7A1EAE-F5C5-4325-B493-1250A070937B}" type="presOf" srcId="{D365B9EC-C5DC-4BAF-9B03-5B9729F0321F}" destId="{630D1978-251A-4DC4-A0E5-5F0649907B84}" srcOrd="0" destOrd="1" presId="urn:microsoft.com/office/officeart/2005/8/layout/list1"/>
    <dgm:cxn modelId="{923084A4-C5D9-4961-93DA-F2C2BEE00ACF}" srcId="{DF09AF07-5B1D-42EF-AF0F-BDB26E699A56}" destId="{AD5869B2-6AE2-48B6-B1C9-344D3F90375A}" srcOrd="3" destOrd="0" parTransId="{217C823F-8830-42D1-B0A0-808BB20C6AE3}" sibTransId="{3FBA8AFE-5A08-4BC4-A871-D78199A511BA}"/>
    <dgm:cxn modelId="{880D2F87-B765-4727-97D3-DBBEC890CA50}" type="presOf" srcId="{DF09AF07-5B1D-42EF-AF0F-BDB26E699A56}" destId="{5B8F8799-D9E8-422E-97D0-64579DC53DFF}" srcOrd="0" destOrd="0" presId="urn:microsoft.com/office/officeart/2005/8/layout/list1"/>
    <dgm:cxn modelId="{6632DF65-31A7-46CE-8734-5E5B4CC79DEC}" srcId="{D554C823-BF04-4811-AA93-3FAD5AA64CFF}" destId="{EEAC4286-BE0A-4101-8471-4DEE23E1104A}" srcOrd="1" destOrd="0" parTransId="{007286CF-7D91-4B84-8CC2-0AF8149468BD}" sibTransId="{FABD026C-BF88-4C47-B268-0E7857458675}"/>
    <dgm:cxn modelId="{589E36E7-9587-4361-B49C-A80D14A16D4E}" type="presOf" srcId="{5AB396E5-2E51-42A8-9645-04E8D9EC48F1}" destId="{87A0B18C-F048-4CD6-B165-FBC1F55FAD9E}" srcOrd="0" destOrd="1" presId="urn:microsoft.com/office/officeart/2005/8/layout/list1"/>
    <dgm:cxn modelId="{D139C6B5-4DDB-4363-9B23-BD8A90949D9C}" type="presOf" srcId="{E7434C57-36D2-4C25-AF58-E9ED8E4B117C}" destId="{700A4544-276C-48BF-9039-29FB389D5202}" srcOrd="1" destOrd="0" presId="urn:microsoft.com/office/officeart/2005/8/layout/list1"/>
    <dgm:cxn modelId="{3735BD2A-6EE3-423C-820A-781741A9E17E}" type="presOf" srcId="{17CE2095-C2FF-4687-9EA3-74314FBA958B}" destId="{87A0B18C-F048-4CD6-B165-FBC1F55FAD9E}" srcOrd="0" destOrd="0" presId="urn:microsoft.com/office/officeart/2005/8/layout/list1"/>
    <dgm:cxn modelId="{1270ADB1-32F2-467C-917D-F8039AE94B62}" srcId="{AD5869B2-6AE2-48B6-B1C9-344D3F90375A}" destId="{5AB396E5-2E51-42A8-9645-04E8D9EC48F1}" srcOrd="1" destOrd="0" parTransId="{59A662CD-E1CF-466D-9027-4BAF506CE98F}" sibTransId="{BC88FDA9-58E6-4E0C-BA63-07F558B450A7}"/>
    <dgm:cxn modelId="{A5996601-B769-4B2F-9C8B-CF210BA1E08A}" type="presOf" srcId="{F6C131AA-E068-443F-9ADB-573A74D7277A}" destId="{8785C183-3A8D-43F2-BC9B-9C7938DC66B5}" srcOrd="1" destOrd="0" presId="urn:microsoft.com/office/officeart/2005/8/layout/list1"/>
    <dgm:cxn modelId="{1F30C110-1A6D-48FF-885F-06C64E09DBAE}" srcId="{F6C131AA-E068-443F-9ADB-573A74D7277A}" destId="{8AD1AB14-955B-42BE-AB15-FD8198AC9FD5}" srcOrd="0" destOrd="0" parTransId="{AD6439E7-479F-465D-99EA-F70831A20DF7}" sibTransId="{2AE3A6CA-340D-4D3A-A9D2-9D86CCA5858A}"/>
    <dgm:cxn modelId="{210F59BB-449A-4614-8241-154C45D0B96A}" srcId="{20FE5E53-3549-4B84-B05E-D31B05A6E31C}" destId="{7A882FE4-268B-4337-9020-3CCDDB642E7A}" srcOrd="2" destOrd="0" parTransId="{71232216-3AA9-4F86-A409-FD20D6FCC9E6}" sibTransId="{48340D74-2431-44F2-B4B4-CCBBE520D167}"/>
    <dgm:cxn modelId="{A7690FD1-6F18-4AB9-A03E-5E0CD87B004B}" type="presOf" srcId="{EEAC4286-BE0A-4101-8471-4DEE23E1104A}" destId="{F7C1523B-E5EA-4D8F-AFAF-4C4F78016F78}" srcOrd="0" destOrd="1" presId="urn:microsoft.com/office/officeart/2005/8/layout/list1"/>
    <dgm:cxn modelId="{B7B20EAB-355A-4E56-85E9-6E644831DEC8}" srcId="{F6C131AA-E068-443F-9ADB-573A74D7277A}" destId="{D365B9EC-C5DC-4BAF-9B03-5B9729F0321F}" srcOrd="1" destOrd="0" parTransId="{160F6DA2-6025-4D9E-997D-ACC9D855EE3F}" sibTransId="{26BF4DCC-5126-433A-8089-EBB093D80C12}"/>
    <dgm:cxn modelId="{40511670-1464-4CDF-9D44-0FEF36A57BAC}" srcId="{20FE5E53-3549-4B84-B05E-D31B05A6E31C}" destId="{2935F8A9-8C4E-4EFC-9CAA-3379669EC17E}" srcOrd="1" destOrd="0" parTransId="{097B5524-C0BE-4E24-A49F-AA616BBA3619}" sibTransId="{303C7E5C-C830-4DB7-A96B-175488677CE0}"/>
    <dgm:cxn modelId="{A3FC95A0-1332-42C0-A5A6-8BBDF395E3BB}" srcId="{D554C823-BF04-4811-AA93-3FAD5AA64CFF}" destId="{BE8B85B1-344C-4C4F-8C8F-EFF4AF3E2E27}" srcOrd="0" destOrd="0" parTransId="{793871DC-999E-4C73-9601-294176C38B99}" sibTransId="{43B2FE0B-0D24-45B9-8B7C-47E36EA9F493}"/>
    <dgm:cxn modelId="{98B64788-8A43-44D9-BEFC-215D64AA12B9}" type="presOf" srcId="{2935F8A9-8C4E-4EFC-9CAA-3379669EC17E}" destId="{C0C1E680-D5F5-4148-8DBF-FC1D9CE1E270}" srcOrd="0" destOrd="1" presId="urn:microsoft.com/office/officeart/2005/8/layout/list1"/>
    <dgm:cxn modelId="{616C2028-920F-4650-906E-2DCF792E703E}" type="presOf" srcId="{AD5869B2-6AE2-48B6-B1C9-344D3F90375A}" destId="{FB5FC334-2BD7-4727-926D-BEA1FA65C595}" srcOrd="0" destOrd="0" presId="urn:microsoft.com/office/officeart/2005/8/layout/list1"/>
    <dgm:cxn modelId="{1DC634C1-AB2C-46FD-8C95-11414B78D408}" srcId="{E7434C57-36D2-4C25-AF58-E9ED8E4B117C}" destId="{596F71BF-61BD-4300-95FB-733BC73BEE88}" srcOrd="1" destOrd="0" parTransId="{541C46E7-8BA9-444A-AB87-B5F6EA386F44}" sibTransId="{0EDEDD8F-7090-4582-8F21-A0FCE4E42670}"/>
    <dgm:cxn modelId="{63F02179-8691-4030-B48E-D37468A78ECD}" type="presOf" srcId="{F6C131AA-E068-443F-9ADB-573A74D7277A}" destId="{0257558D-4ECE-44E6-AAFC-768D3B45B308}" srcOrd="0" destOrd="0" presId="urn:microsoft.com/office/officeart/2005/8/layout/list1"/>
    <dgm:cxn modelId="{34D89060-BBE8-4FB9-A3A6-EA3B9F4AAA3B}" type="presOf" srcId="{596F71BF-61BD-4300-95FB-733BC73BEE88}" destId="{F6FC6916-E376-485E-B2C3-874AE2AAA20D}" srcOrd="0" destOrd="1" presId="urn:microsoft.com/office/officeart/2005/8/layout/list1"/>
    <dgm:cxn modelId="{061C0D35-2733-40CD-9A3D-1040AF041774}" type="presOf" srcId="{7A882FE4-268B-4337-9020-3CCDDB642E7A}" destId="{C0C1E680-D5F5-4148-8DBF-FC1D9CE1E270}" srcOrd="0" destOrd="2" presId="urn:microsoft.com/office/officeart/2005/8/layout/list1"/>
    <dgm:cxn modelId="{C2DBADD9-E422-4E17-85C9-3D66F2880BB1}" type="presOf" srcId="{98F92D24-4224-4E1F-9B3F-87834C7B9EC7}" destId="{F6FC6916-E376-485E-B2C3-874AE2AAA20D}" srcOrd="0" destOrd="0" presId="urn:microsoft.com/office/officeart/2005/8/layout/list1"/>
    <dgm:cxn modelId="{9EC54D50-D179-4940-92DC-625BEE440F0E}" type="presOf" srcId="{20FE5E53-3549-4B84-B05E-D31B05A6E31C}" destId="{3DE5D90A-7E5B-45E2-9268-861B7392FC8B}" srcOrd="0" destOrd="0" presId="urn:microsoft.com/office/officeart/2005/8/layout/list1"/>
    <dgm:cxn modelId="{7C7C50E4-04EC-48A7-9865-8AA902B571E8}" type="presOf" srcId="{BE8B85B1-344C-4C4F-8C8F-EFF4AF3E2E27}" destId="{F7C1523B-E5EA-4D8F-AFAF-4C4F78016F78}" srcOrd="0" destOrd="0" presId="urn:microsoft.com/office/officeart/2005/8/layout/list1"/>
    <dgm:cxn modelId="{462BEF11-A86D-4B39-977D-E5E73B671424}" srcId="{DF09AF07-5B1D-42EF-AF0F-BDB26E699A56}" destId="{20FE5E53-3549-4B84-B05E-D31B05A6E31C}" srcOrd="2" destOrd="0" parTransId="{EAC374A2-F7D2-4371-A0D2-F76F548D665C}" sibTransId="{B106C5A6-761E-4E66-B39A-B1C3874F7DC5}"/>
    <dgm:cxn modelId="{BCE81EE0-FC3B-48EB-886F-8651B7E7F4FC}" srcId="{DF09AF07-5B1D-42EF-AF0F-BDB26E699A56}" destId="{F6C131AA-E068-443F-9ADB-573A74D7277A}" srcOrd="0" destOrd="0" parTransId="{0C12AFFC-0EBA-46AE-967C-D78DF95B0DD9}" sibTransId="{C0347B68-9179-4CAD-B84A-C1AE8F8C0803}"/>
    <dgm:cxn modelId="{58696970-7079-44C3-BF1E-C146E16C49AB}" type="presOf" srcId="{20FE5E53-3549-4B84-B05E-D31B05A6E31C}" destId="{AF618151-75C4-416F-BC11-ECE51FB12F01}" srcOrd="1" destOrd="0" presId="urn:microsoft.com/office/officeart/2005/8/layout/list1"/>
    <dgm:cxn modelId="{132DA149-EF63-4E64-B29B-8483A9479DA8}" srcId="{DF09AF07-5B1D-42EF-AF0F-BDB26E699A56}" destId="{E7434C57-36D2-4C25-AF58-E9ED8E4B117C}" srcOrd="1" destOrd="0" parTransId="{589C18AE-EAE6-491C-84DC-CB599C0409B0}" sibTransId="{C7958479-7CD6-4A75-92BB-6CA15041CFB6}"/>
    <dgm:cxn modelId="{2714B94C-C3DA-4E61-9D0D-06AC26F33C56}" srcId="{AD5869B2-6AE2-48B6-B1C9-344D3F90375A}" destId="{17CE2095-C2FF-4687-9EA3-74314FBA958B}" srcOrd="0" destOrd="0" parTransId="{A3430473-6429-4C07-ABF1-8D8F9B705023}" sibTransId="{81A281F0-AE77-4FDE-AF6B-8781FDD7C632}"/>
    <dgm:cxn modelId="{1AB9DC78-C3CE-4A80-8C7F-D6F439EA76A2}" type="presParOf" srcId="{5B8F8799-D9E8-422E-97D0-64579DC53DFF}" destId="{E2EFE93E-205F-4379-BBD1-86E41BDF3348}" srcOrd="0" destOrd="0" presId="urn:microsoft.com/office/officeart/2005/8/layout/list1"/>
    <dgm:cxn modelId="{4CDCDB23-CDBE-4E9B-BCA0-AA771B2E2B79}" type="presParOf" srcId="{E2EFE93E-205F-4379-BBD1-86E41BDF3348}" destId="{0257558D-4ECE-44E6-AAFC-768D3B45B308}" srcOrd="0" destOrd="0" presId="urn:microsoft.com/office/officeart/2005/8/layout/list1"/>
    <dgm:cxn modelId="{143C48D4-F244-4263-AA62-90B084727EBF}" type="presParOf" srcId="{E2EFE93E-205F-4379-BBD1-86E41BDF3348}" destId="{8785C183-3A8D-43F2-BC9B-9C7938DC66B5}" srcOrd="1" destOrd="0" presId="urn:microsoft.com/office/officeart/2005/8/layout/list1"/>
    <dgm:cxn modelId="{FD2991C1-0AF2-4E8C-84CD-F9BE07A169AB}" type="presParOf" srcId="{5B8F8799-D9E8-422E-97D0-64579DC53DFF}" destId="{B51CAFEC-3588-435A-9F04-F9BC6D25CBDF}" srcOrd="1" destOrd="0" presId="urn:microsoft.com/office/officeart/2005/8/layout/list1"/>
    <dgm:cxn modelId="{6C5CE01F-A27D-48EF-BCEF-A8B4420C321D}" type="presParOf" srcId="{5B8F8799-D9E8-422E-97D0-64579DC53DFF}" destId="{630D1978-251A-4DC4-A0E5-5F0649907B84}" srcOrd="2" destOrd="0" presId="urn:microsoft.com/office/officeart/2005/8/layout/list1"/>
    <dgm:cxn modelId="{5447B04A-2FEA-443B-8ED5-3E3CD3A0CE39}" type="presParOf" srcId="{5B8F8799-D9E8-422E-97D0-64579DC53DFF}" destId="{72093674-8206-47E3-B62D-8C646872EE58}" srcOrd="3" destOrd="0" presId="urn:microsoft.com/office/officeart/2005/8/layout/list1"/>
    <dgm:cxn modelId="{8BFAD1B4-55B4-4EA0-B83D-74BB608E86E3}" type="presParOf" srcId="{5B8F8799-D9E8-422E-97D0-64579DC53DFF}" destId="{3EEFF65E-A0B1-46B9-AC2D-583FF38FF636}" srcOrd="4" destOrd="0" presId="urn:microsoft.com/office/officeart/2005/8/layout/list1"/>
    <dgm:cxn modelId="{E7AE7B40-190A-4148-BB7B-8E57DA402B0F}" type="presParOf" srcId="{3EEFF65E-A0B1-46B9-AC2D-583FF38FF636}" destId="{A7C4A4B9-EAF2-450D-BE76-DFC216B3FA83}" srcOrd="0" destOrd="0" presId="urn:microsoft.com/office/officeart/2005/8/layout/list1"/>
    <dgm:cxn modelId="{691AF16F-E677-48B1-936B-52288A059C6F}" type="presParOf" srcId="{3EEFF65E-A0B1-46B9-AC2D-583FF38FF636}" destId="{700A4544-276C-48BF-9039-29FB389D5202}" srcOrd="1" destOrd="0" presId="urn:microsoft.com/office/officeart/2005/8/layout/list1"/>
    <dgm:cxn modelId="{AA42D335-C509-4717-91DD-5C4B96656F3D}" type="presParOf" srcId="{5B8F8799-D9E8-422E-97D0-64579DC53DFF}" destId="{3ED30800-B4E4-4594-97D3-5561B481E0A1}" srcOrd="5" destOrd="0" presId="urn:microsoft.com/office/officeart/2005/8/layout/list1"/>
    <dgm:cxn modelId="{16CAAC96-4192-47F9-8BE2-C8F465071F89}" type="presParOf" srcId="{5B8F8799-D9E8-422E-97D0-64579DC53DFF}" destId="{F6FC6916-E376-485E-B2C3-874AE2AAA20D}" srcOrd="6" destOrd="0" presId="urn:microsoft.com/office/officeart/2005/8/layout/list1"/>
    <dgm:cxn modelId="{AA759A5E-6A21-4385-96F8-24702953551C}" type="presParOf" srcId="{5B8F8799-D9E8-422E-97D0-64579DC53DFF}" destId="{9862E1BA-6835-463D-BDF9-DE0F9B15F72F}" srcOrd="7" destOrd="0" presId="urn:microsoft.com/office/officeart/2005/8/layout/list1"/>
    <dgm:cxn modelId="{7FC5D1D2-EAC1-4CEB-A8B9-B6220CAB3033}" type="presParOf" srcId="{5B8F8799-D9E8-422E-97D0-64579DC53DFF}" destId="{3F5C4654-DD42-4A4E-A9E2-A2DAC5E5170A}" srcOrd="8" destOrd="0" presId="urn:microsoft.com/office/officeart/2005/8/layout/list1"/>
    <dgm:cxn modelId="{C329F668-6F65-4382-A961-5E309CCFC19D}" type="presParOf" srcId="{3F5C4654-DD42-4A4E-A9E2-A2DAC5E5170A}" destId="{3DE5D90A-7E5B-45E2-9268-861B7392FC8B}" srcOrd="0" destOrd="0" presId="urn:microsoft.com/office/officeart/2005/8/layout/list1"/>
    <dgm:cxn modelId="{7CFE04F2-98D0-4565-9B18-FC4E348C0E8F}" type="presParOf" srcId="{3F5C4654-DD42-4A4E-A9E2-A2DAC5E5170A}" destId="{AF618151-75C4-416F-BC11-ECE51FB12F01}" srcOrd="1" destOrd="0" presId="urn:microsoft.com/office/officeart/2005/8/layout/list1"/>
    <dgm:cxn modelId="{CE95C71A-601D-4999-92CC-6E6D00AEFD93}" type="presParOf" srcId="{5B8F8799-D9E8-422E-97D0-64579DC53DFF}" destId="{760BFB2D-5C63-4658-BFE7-7D038DCA441D}" srcOrd="9" destOrd="0" presId="urn:microsoft.com/office/officeart/2005/8/layout/list1"/>
    <dgm:cxn modelId="{EBE852C2-3917-4A4F-B6DA-C1007969BBFA}" type="presParOf" srcId="{5B8F8799-D9E8-422E-97D0-64579DC53DFF}" destId="{C0C1E680-D5F5-4148-8DBF-FC1D9CE1E270}" srcOrd="10" destOrd="0" presId="urn:microsoft.com/office/officeart/2005/8/layout/list1"/>
    <dgm:cxn modelId="{E42D9EE7-6D60-485C-A147-5BD6431199ED}" type="presParOf" srcId="{5B8F8799-D9E8-422E-97D0-64579DC53DFF}" destId="{98E7C916-B1C4-4F1F-B63D-2F7C9C4131EB}" srcOrd="11" destOrd="0" presId="urn:microsoft.com/office/officeart/2005/8/layout/list1"/>
    <dgm:cxn modelId="{89F95A08-013E-43FC-B24B-BF0072B87C20}" type="presParOf" srcId="{5B8F8799-D9E8-422E-97D0-64579DC53DFF}" destId="{D9A4B9C2-CE34-40BB-9FAA-9621E5FFFECD}" srcOrd="12" destOrd="0" presId="urn:microsoft.com/office/officeart/2005/8/layout/list1"/>
    <dgm:cxn modelId="{2E7A487C-7CFE-4FB6-8599-006F72908F86}" type="presParOf" srcId="{D9A4B9C2-CE34-40BB-9FAA-9621E5FFFECD}" destId="{FB5FC334-2BD7-4727-926D-BEA1FA65C595}" srcOrd="0" destOrd="0" presId="urn:microsoft.com/office/officeart/2005/8/layout/list1"/>
    <dgm:cxn modelId="{69485BCA-1E9A-44C2-A2C8-133B46609B08}" type="presParOf" srcId="{D9A4B9C2-CE34-40BB-9FAA-9621E5FFFECD}" destId="{FF3ED7DA-8133-4D2B-A6AA-B31FB2BCBDBE}" srcOrd="1" destOrd="0" presId="urn:microsoft.com/office/officeart/2005/8/layout/list1"/>
    <dgm:cxn modelId="{AC8A836B-4246-4014-B969-2A21B1F73CDC}" type="presParOf" srcId="{5B8F8799-D9E8-422E-97D0-64579DC53DFF}" destId="{39801118-6CC0-4482-8A0B-1E59704F2053}" srcOrd="13" destOrd="0" presId="urn:microsoft.com/office/officeart/2005/8/layout/list1"/>
    <dgm:cxn modelId="{B53E3397-C559-4EFA-8B11-D716DB62DEAF}" type="presParOf" srcId="{5B8F8799-D9E8-422E-97D0-64579DC53DFF}" destId="{87A0B18C-F048-4CD6-B165-FBC1F55FAD9E}" srcOrd="14" destOrd="0" presId="urn:microsoft.com/office/officeart/2005/8/layout/list1"/>
    <dgm:cxn modelId="{33177890-A555-4144-87D4-7FD3D5C4ED6B}" type="presParOf" srcId="{5B8F8799-D9E8-422E-97D0-64579DC53DFF}" destId="{E9AC2AE3-6F23-490F-B782-FAA3B56CEF62}" srcOrd="15" destOrd="0" presId="urn:microsoft.com/office/officeart/2005/8/layout/list1"/>
    <dgm:cxn modelId="{FD51E376-F37F-4301-B5E0-084E78014916}" type="presParOf" srcId="{5B8F8799-D9E8-422E-97D0-64579DC53DFF}" destId="{BFDDEDCA-2649-4DE7-ABE3-6CF637206C09}" srcOrd="16" destOrd="0" presId="urn:microsoft.com/office/officeart/2005/8/layout/list1"/>
    <dgm:cxn modelId="{08D738EA-67A2-47ED-924F-2CB48171349D}" type="presParOf" srcId="{BFDDEDCA-2649-4DE7-ABE3-6CF637206C09}" destId="{372213C3-2E23-4538-9449-478F7F421592}" srcOrd="0" destOrd="0" presId="urn:microsoft.com/office/officeart/2005/8/layout/list1"/>
    <dgm:cxn modelId="{C22C954D-E536-47D9-AF36-7EA44674A2D0}" type="presParOf" srcId="{BFDDEDCA-2649-4DE7-ABE3-6CF637206C09}" destId="{9D30B2C6-AB42-4F74-94FD-1027EDA522F2}" srcOrd="1" destOrd="0" presId="urn:microsoft.com/office/officeart/2005/8/layout/list1"/>
    <dgm:cxn modelId="{F867A2A2-1EBE-4F8C-B1CF-BF526D20BEF0}" type="presParOf" srcId="{5B8F8799-D9E8-422E-97D0-64579DC53DFF}" destId="{2D681637-6654-4B2F-A1A1-26AB6B727AE8}" srcOrd="17" destOrd="0" presId="urn:microsoft.com/office/officeart/2005/8/layout/list1"/>
    <dgm:cxn modelId="{4B6C5B2A-8EFA-4615-95D3-B1C09F8F4407}" type="presParOf" srcId="{5B8F8799-D9E8-422E-97D0-64579DC53DFF}" destId="{F7C1523B-E5EA-4D8F-AFAF-4C4F78016F7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4F3965-6EAD-4949-9BEF-69B3D2C9D4F8}">
      <dsp:nvSpPr>
        <dsp:cNvPr id="0" name=""/>
        <dsp:cNvSpPr/>
      </dsp:nvSpPr>
      <dsp:spPr>
        <a:xfrm>
          <a:off x="773" y="1368586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Bulk carbon</a:t>
          </a:r>
          <a:br>
            <a:rPr lang="en-US" sz="1400" kern="1200" dirty="0" smtClean="0"/>
          </a:br>
          <a:r>
            <a:rPr lang="en-US" sz="1400" kern="1200" dirty="0" smtClean="0"/>
            <a:t>materials</a:t>
          </a:r>
          <a:endParaRPr lang="en-US" sz="1400" kern="1200" dirty="0"/>
        </a:p>
      </dsp:txBody>
      <dsp:txXfrm>
        <a:off x="773" y="1368586"/>
        <a:ext cx="1332855" cy="666427"/>
      </dsp:txXfrm>
    </dsp:sp>
    <dsp:sp modelId="{BB2C0B56-D46B-4F56-BD52-FA9AE8A9BBE3}">
      <dsp:nvSpPr>
        <dsp:cNvPr id="0" name=""/>
        <dsp:cNvSpPr/>
      </dsp:nvSpPr>
      <dsp:spPr>
        <a:xfrm rot="18648512">
          <a:off x="1194798" y="1380886"/>
          <a:ext cx="801405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801405" y="176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648512">
        <a:off x="1575466" y="1378473"/>
        <a:ext cx="40070" cy="40070"/>
      </dsp:txXfrm>
    </dsp:sp>
    <dsp:sp modelId="{EE2C1FA0-EBA7-4978-B9F0-54AB8494A994}">
      <dsp:nvSpPr>
        <dsp:cNvPr id="0" name=""/>
        <dsp:cNvSpPr/>
      </dsp:nvSpPr>
      <dsp:spPr>
        <a:xfrm>
          <a:off x="1857374" y="762003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Pyrolytic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craphite</a:t>
          </a:r>
          <a:r>
            <a:rPr lang="en-US" sz="1400" kern="1200" dirty="0" smtClean="0"/>
            <a:t/>
          </a:r>
          <a:br>
            <a:rPr lang="en-US" sz="1400" kern="1200" dirty="0" smtClean="0"/>
          </a:br>
          <a:r>
            <a:rPr lang="en-US" sz="1400" kern="1200" dirty="0" smtClean="0"/>
            <a:t>(PG)</a:t>
          </a:r>
          <a:endParaRPr lang="en-US" sz="1400" kern="1200" dirty="0"/>
        </a:p>
      </dsp:txBody>
      <dsp:txXfrm>
        <a:off x="1857374" y="762003"/>
        <a:ext cx="1332855" cy="666427"/>
      </dsp:txXfrm>
    </dsp:sp>
    <dsp:sp modelId="{AE89073B-50F8-4FB1-868B-C7C690073ED3}">
      <dsp:nvSpPr>
        <dsp:cNvPr id="0" name=""/>
        <dsp:cNvSpPr/>
      </dsp:nvSpPr>
      <dsp:spPr>
        <a:xfrm rot="2741079">
          <a:off x="1220651" y="1952385"/>
          <a:ext cx="749699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749699" y="176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741079">
        <a:off x="1576759" y="1951264"/>
        <a:ext cx="37484" cy="37484"/>
      </dsp:txXfrm>
    </dsp:sp>
    <dsp:sp modelId="{D7E67DBB-C7B4-467A-8520-9312DD683E2A}">
      <dsp:nvSpPr>
        <dsp:cNvPr id="0" name=""/>
        <dsp:cNvSpPr/>
      </dsp:nvSpPr>
      <dsp:spPr>
        <a:xfrm>
          <a:off x="1857374" y="1905000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Glassy carbon</a:t>
          </a:r>
          <a:br>
            <a:rPr lang="en-US" sz="1400" kern="1200" dirty="0" smtClean="0"/>
          </a:br>
          <a:r>
            <a:rPr lang="en-US" sz="1400" kern="1200" dirty="0" smtClean="0"/>
            <a:t>(GC)</a:t>
          </a:r>
          <a:endParaRPr lang="en-US" sz="1400" kern="1200" dirty="0"/>
        </a:p>
      </dsp:txBody>
      <dsp:txXfrm>
        <a:off x="1857374" y="1905000"/>
        <a:ext cx="1332855" cy="66642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4F3965-6EAD-4949-9BEF-69B3D2C9D4F8}">
      <dsp:nvSpPr>
        <dsp:cNvPr id="0" name=""/>
        <dsp:cNvSpPr/>
      </dsp:nvSpPr>
      <dsp:spPr>
        <a:xfrm>
          <a:off x="1866771" y="1368586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Carbon </a:t>
          </a:r>
          <a:r>
            <a:rPr lang="en-US" sz="1500" kern="1200" dirty="0" err="1" smtClean="0"/>
            <a:t>nanomaterials</a:t>
          </a:r>
          <a:endParaRPr lang="en-US" sz="1500" kern="1200" dirty="0"/>
        </a:p>
      </dsp:txBody>
      <dsp:txXfrm>
        <a:off x="1866771" y="1368586"/>
        <a:ext cx="1332855" cy="666427"/>
      </dsp:txXfrm>
    </dsp:sp>
    <dsp:sp modelId="{BB2C0B56-D46B-4F56-BD52-FA9AE8A9BBE3}">
      <dsp:nvSpPr>
        <dsp:cNvPr id="0" name=""/>
        <dsp:cNvSpPr/>
      </dsp:nvSpPr>
      <dsp:spPr>
        <a:xfrm rot="14378221">
          <a:off x="1071681" y="1228484"/>
          <a:ext cx="1056262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056262" y="176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4378221">
        <a:off x="1573406" y="1219700"/>
        <a:ext cx="52813" cy="52813"/>
      </dsp:txXfrm>
    </dsp:sp>
    <dsp:sp modelId="{EE2C1FA0-EBA7-4978-B9F0-54AB8494A994}">
      <dsp:nvSpPr>
        <dsp:cNvPr id="0" name=""/>
        <dsp:cNvSpPr/>
      </dsp:nvSpPr>
      <dsp:spPr>
        <a:xfrm>
          <a:off x="0" y="457199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Graphene</a:t>
          </a:r>
          <a:endParaRPr lang="en-US" sz="1500" kern="1200" dirty="0"/>
        </a:p>
      </dsp:txBody>
      <dsp:txXfrm>
        <a:off x="0" y="457199"/>
        <a:ext cx="1332855" cy="666427"/>
      </dsp:txXfrm>
    </dsp:sp>
    <dsp:sp modelId="{AE89073B-50F8-4FB1-868B-C7C690073ED3}">
      <dsp:nvSpPr>
        <dsp:cNvPr id="0" name=""/>
        <dsp:cNvSpPr/>
      </dsp:nvSpPr>
      <dsp:spPr>
        <a:xfrm rot="10800000">
          <a:off x="1333628" y="1684177"/>
          <a:ext cx="533142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533142" y="176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1586871" y="1688471"/>
        <a:ext cx="26657" cy="26657"/>
      </dsp:txXfrm>
    </dsp:sp>
    <dsp:sp modelId="{D7E67DBB-C7B4-467A-8520-9312DD683E2A}">
      <dsp:nvSpPr>
        <dsp:cNvPr id="0" name=""/>
        <dsp:cNvSpPr/>
      </dsp:nvSpPr>
      <dsp:spPr>
        <a:xfrm>
          <a:off x="773" y="1368586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Fluorographene</a:t>
          </a:r>
          <a:r>
            <a:rPr lang="en-US" sz="1500" kern="1200" dirty="0" smtClean="0"/>
            <a:t/>
          </a:r>
          <a:br>
            <a:rPr lang="en-US" sz="1500" kern="1200" dirty="0" smtClean="0"/>
          </a:br>
          <a:r>
            <a:rPr lang="en-US" sz="1500" kern="1200" dirty="0" smtClean="0"/>
            <a:t>(FG)</a:t>
          </a:r>
          <a:endParaRPr lang="en-US" sz="1500" kern="1200" dirty="0"/>
        </a:p>
      </dsp:txBody>
      <dsp:txXfrm>
        <a:off x="773" y="1368586"/>
        <a:ext cx="1332855" cy="666427"/>
      </dsp:txXfrm>
    </dsp:sp>
    <dsp:sp modelId="{F1F7B54F-A5CC-434E-A827-0B2E19933611}">
      <dsp:nvSpPr>
        <dsp:cNvPr id="0" name=""/>
        <dsp:cNvSpPr/>
      </dsp:nvSpPr>
      <dsp:spPr>
        <a:xfrm rot="7211905">
          <a:off x="1069077" y="2142886"/>
          <a:ext cx="1061471" cy="35244"/>
        </a:xfrm>
        <a:custGeom>
          <a:avLst/>
          <a:gdLst/>
          <a:ahLst/>
          <a:cxnLst/>
          <a:rect l="0" t="0" r="0" b="0"/>
          <a:pathLst>
            <a:path>
              <a:moveTo>
                <a:pt x="0" y="17622"/>
              </a:moveTo>
              <a:lnTo>
                <a:pt x="1061471" y="1762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7211905">
        <a:off x="1573276" y="2133971"/>
        <a:ext cx="53073" cy="53073"/>
      </dsp:txXfrm>
    </dsp:sp>
    <dsp:sp modelId="{E1177DBA-5DAA-4183-91A2-335AE68DFE9C}">
      <dsp:nvSpPr>
        <dsp:cNvPr id="0" name=""/>
        <dsp:cNvSpPr/>
      </dsp:nvSpPr>
      <dsp:spPr>
        <a:xfrm>
          <a:off x="0" y="2286003"/>
          <a:ext cx="1332855" cy="666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Graphene</a:t>
          </a:r>
          <a:r>
            <a:rPr lang="en-US" sz="1500" kern="1200" dirty="0" smtClean="0"/>
            <a:t> oxide</a:t>
          </a:r>
          <a:br>
            <a:rPr lang="en-US" sz="1500" kern="1200" dirty="0" smtClean="0"/>
          </a:br>
          <a:r>
            <a:rPr lang="en-US" sz="1500" kern="1200" dirty="0" smtClean="0"/>
            <a:t>(GO)</a:t>
          </a:r>
          <a:endParaRPr lang="en-US" sz="1500" kern="1200" dirty="0"/>
        </a:p>
      </dsp:txBody>
      <dsp:txXfrm>
        <a:off x="0" y="2286003"/>
        <a:ext cx="1332855" cy="66642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7C5A32-C9F5-4D79-BD4E-907018C01AE2}">
      <dsp:nvSpPr>
        <dsp:cNvPr id="0" name=""/>
        <dsp:cNvSpPr/>
      </dsp:nvSpPr>
      <dsp:spPr>
        <a:xfrm>
          <a:off x="838204" y="251"/>
          <a:ext cx="2369827" cy="14218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investigation of the damage response of carbon nuclear materials</a:t>
          </a:r>
          <a:endParaRPr lang="ru-RU" sz="2000" kern="1200" dirty="0"/>
        </a:p>
      </dsp:txBody>
      <dsp:txXfrm>
        <a:off x="838204" y="251"/>
        <a:ext cx="2369827" cy="14218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7C5A32-C9F5-4D79-BD4E-907018C01AE2}">
      <dsp:nvSpPr>
        <dsp:cNvPr id="0" name=""/>
        <dsp:cNvSpPr/>
      </dsp:nvSpPr>
      <dsp:spPr>
        <a:xfrm>
          <a:off x="0" y="251"/>
          <a:ext cx="2369827" cy="14218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tailoring the properties of 2D materials</a:t>
          </a:r>
          <a:endParaRPr lang="ru-RU" sz="2000" kern="1200" dirty="0"/>
        </a:p>
      </dsp:txBody>
      <dsp:txXfrm>
        <a:off x="0" y="251"/>
        <a:ext cx="2369827" cy="142189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86D18B-1BE5-4D10-BAA6-EC1F8075872D}">
      <dsp:nvSpPr>
        <dsp:cNvPr id="0" name=""/>
        <dsp:cNvSpPr/>
      </dsp:nvSpPr>
      <dsp:spPr>
        <a:xfrm>
          <a:off x="-6543305" y="-1001486"/>
          <a:ext cx="7794172" cy="7794172"/>
        </a:xfrm>
        <a:prstGeom prst="blockArc">
          <a:avLst>
            <a:gd name="adj1" fmla="val 18900000"/>
            <a:gd name="adj2" fmla="val 2700000"/>
            <a:gd name="adj3" fmla="val 27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DB81EF-E37D-4053-B4AC-A11406681ADE}">
      <dsp:nvSpPr>
        <dsp:cNvPr id="0" name=""/>
        <dsp:cNvSpPr/>
      </dsp:nvSpPr>
      <dsp:spPr>
        <a:xfrm>
          <a:off x="406252" y="263267"/>
          <a:ext cx="4240834" cy="5263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u="none" kern="1200" dirty="0" err="1"/>
            <a:t>Properties</a:t>
          </a:r>
          <a:endParaRPr lang="pl-PL" sz="2000" b="1" u="none" kern="1200" dirty="0"/>
        </a:p>
      </dsp:txBody>
      <dsp:txXfrm>
        <a:off x="406252" y="263267"/>
        <a:ext cx="4240834" cy="526304"/>
      </dsp:txXfrm>
    </dsp:sp>
    <dsp:sp modelId="{BFCCE426-3CA0-49CA-B94E-501E024CA79B}">
      <dsp:nvSpPr>
        <dsp:cNvPr id="0" name=""/>
        <dsp:cNvSpPr/>
      </dsp:nvSpPr>
      <dsp:spPr>
        <a:xfrm>
          <a:off x="77312" y="197479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CFCEDC-5F5D-40D7-9F3F-BF008EC177FE}">
      <dsp:nvSpPr>
        <dsp:cNvPr id="0" name=""/>
        <dsp:cNvSpPr/>
      </dsp:nvSpPr>
      <dsp:spPr>
        <a:xfrm>
          <a:off x="882868" y="956279"/>
          <a:ext cx="3764219" cy="72012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high thermal and electrical conductivity</a:t>
          </a:r>
          <a:endParaRPr lang="pl-PL" sz="1800" kern="1200" dirty="0"/>
        </a:p>
      </dsp:txBody>
      <dsp:txXfrm>
        <a:off x="882868" y="956279"/>
        <a:ext cx="3764219" cy="720121"/>
      </dsp:txXfrm>
    </dsp:sp>
    <dsp:sp modelId="{E840F059-7398-4694-9F9A-01B228A83721}">
      <dsp:nvSpPr>
        <dsp:cNvPr id="0" name=""/>
        <dsp:cNvSpPr/>
      </dsp:nvSpPr>
      <dsp:spPr>
        <a:xfrm>
          <a:off x="553928" y="987399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1C7671-3994-49CE-B925-76F1A5D0E6BE}">
      <dsp:nvSpPr>
        <dsp:cNvPr id="0" name=""/>
        <dsp:cNvSpPr/>
      </dsp:nvSpPr>
      <dsp:spPr>
        <a:xfrm>
          <a:off x="1144051" y="1842528"/>
          <a:ext cx="3503035" cy="5263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resistance to high temperatures</a:t>
          </a:r>
          <a:endParaRPr lang="pl-PL" sz="1800" kern="1200" dirty="0"/>
        </a:p>
      </dsp:txBody>
      <dsp:txXfrm>
        <a:off x="1144051" y="1842528"/>
        <a:ext cx="3503035" cy="526304"/>
      </dsp:txXfrm>
    </dsp:sp>
    <dsp:sp modelId="{157AD6BD-CFC4-417B-8D9A-D2A2E887579C}">
      <dsp:nvSpPr>
        <dsp:cNvPr id="0" name=""/>
        <dsp:cNvSpPr/>
      </dsp:nvSpPr>
      <dsp:spPr>
        <a:xfrm>
          <a:off x="815111" y="1776740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9E41B0-49F9-417D-81F6-1B91FC5E41EC}">
      <dsp:nvSpPr>
        <dsp:cNvPr id="0" name=""/>
        <dsp:cNvSpPr/>
      </dsp:nvSpPr>
      <dsp:spPr>
        <a:xfrm>
          <a:off x="1227444" y="2590798"/>
          <a:ext cx="3419642" cy="60960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chemical and</a:t>
          </a:r>
          <a:r>
            <a:rPr lang="pl-PL" sz="1800" kern="1200" dirty="0"/>
            <a:t> </a:t>
          </a:r>
          <a:r>
            <a:rPr lang="en-US" sz="1800" kern="1200" dirty="0"/>
            <a:t>corrosion </a:t>
          </a:r>
          <a:r>
            <a:rPr lang="en-US" sz="1800" kern="1200" dirty="0" smtClean="0"/>
            <a:t>resistance </a:t>
          </a:r>
          <a:endParaRPr lang="pl-PL" sz="1800" kern="1200" dirty="0"/>
        </a:p>
      </dsp:txBody>
      <dsp:txXfrm>
        <a:off x="1227444" y="2590798"/>
        <a:ext cx="3419642" cy="609602"/>
      </dsp:txXfrm>
    </dsp:sp>
    <dsp:sp modelId="{210B13C3-AC75-4A2C-BBC3-D91322932AD2}">
      <dsp:nvSpPr>
        <dsp:cNvPr id="0" name=""/>
        <dsp:cNvSpPr/>
      </dsp:nvSpPr>
      <dsp:spPr>
        <a:xfrm>
          <a:off x="898504" y="2566659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188AF3-5B62-4881-AF21-1E776E2BAB2A}">
      <dsp:nvSpPr>
        <dsp:cNvPr id="0" name=""/>
        <dsp:cNvSpPr/>
      </dsp:nvSpPr>
      <dsp:spPr>
        <a:xfrm>
          <a:off x="1144051" y="3422367"/>
          <a:ext cx="3503035" cy="5263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high hardness and strength</a:t>
          </a:r>
        </a:p>
      </dsp:txBody>
      <dsp:txXfrm>
        <a:off x="1144051" y="3422367"/>
        <a:ext cx="3503035" cy="526304"/>
      </dsp:txXfrm>
    </dsp:sp>
    <dsp:sp modelId="{98026C28-292B-4DE6-AD9D-E1E3248FCEE2}">
      <dsp:nvSpPr>
        <dsp:cNvPr id="0" name=""/>
        <dsp:cNvSpPr/>
      </dsp:nvSpPr>
      <dsp:spPr>
        <a:xfrm>
          <a:off x="815111" y="3356579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5055C5-1E6B-477D-BDC4-87B5707A882A}">
      <dsp:nvSpPr>
        <dsp:cNvPr id="0" name=""/>
        <dsp:cNvSpPr/>
      </dsp:nvSpPr>
      <dsp:spPr>
        <a:xfrm>
          <a:off x="882868" y="4211708"/>
          <a:ext cx="3764219" cy="5263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low density</a:t>
          </a:r>
        </a:p>
      </dsp:txBody>
      <dsp:txXfrm>
        <a:off x="882868" y="4211708"/>
        <a:ext cx="3764219" cy="526304"/>
      </dsp:txXfrm>
    </dsp:sp>
    <dsp:sp modelId="{B13777C8-7BB0-4132-B8D7-C8B42D02FCB3}">
      <dsp:nvSpPr>
        <dsp:cNvPr id="0" name=""/>
        <dsp:cNvSpPr/>
      </dsp:nvSpPr>
      <dsp:spPr>
        <a:xfrm>
          <a:off x="553928" y="4145920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C6997B-EBEE-445B-9CD2-5F7B5F082E50}">
      <dsp:nvSpPr>
        <dsp:cNvPr id="0" name=""/>
        <dsp:cNvSpPr/>
      </dsp:nvSpPr>
      <dsp:spPr>
        <a:xfrm>
          <a:off x="406252" y="5001627"/>
          <a:ext cx="4240834" cy="5263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7754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/>
            <a:t>e</a:t>
          </a:r>
          <a:r>
            <a:rPr lang="en-US" sz="2000" kern="1200" dirty="0" err="1"/>
            <a:t>xtreme</a:t>
          </a:r>
          <a:r>
            <a:rPr lang="en-US" sz="2000" kern="1200" dirty="0"/>
            <a:t> resistance to thermal shock</a:t>
          </a:r>
          <a:endParaRPr lang="pl-PL" sz="2000" kern="1200" dirty="0"/>
        </a:p>
      </dsp:txBody>
      <dsp:txXfrm>
        <a:off x="406252" y="5001627"/>
        <a:ext cx="4240834" cy="526304"/>
      </dsp:txXfrm>
    </dsp:sp>
    <dsp:sp modelId="{D75A96D8-846B-4F86-BB8C-E38473DE3C8E}">
      <dsp:nvSpPr>
        <dsp:cNvPr id="0" name=""/>
        <dsp:cNvSpPr/>
      </dsp:nvSpPr>
      <dsp:spPr>
        <a:xfrm>
          <a:off x="77312" y="4935839"/>
          <a:ext cx="657880" cy="6578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A04B67-7F26-41AD-BE03-628063E5F554}">
      <dsp:nvSpPr>
        <dsp:cNvPr id="0" name=""/>
        <dsp:cNvSpPr/>
      </dsp:nvSpPr>
      <dsp:spPr>
        <a:xfrm>
          <a:off x="-5491683" y="-717108"/>
          <a:ext cx="6539616" cy="6539616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12E51-7345-4A24-AA2E-E2E6B73719D1}">
      <dsp:nvSpPr>
        <dsp:cNvPr id="0" name=""/>
        <dsp:cNvSpPr/>
      </dsp:nvSpPr>
      <dsp:spPr>
        <a:xfrm>
          <a:off x="674255" y="609599"/>
          <a:ext cx="3144907" cy="9715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116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u="none" kern="1200" dirty="0"/>
            <a:t>Potential </a:t>
          </a:r>
          <a:r>
            <a:rPr lang="pl-PL" sz="2000" b="1" u="none" kern="1200" dirty="0" smtClean="0"/>
            <a:t>a</a:t>
          </a:r>
          <a:r>
            <a:rPr lang="en-US" sz="2000" b="1" u="none" kern="1200" dirty="0" smtClean="0"/>
            <a:t>p</a:t>
          </a:r>
          <a:r>
            <a:rPr lang="pl-PL" sz="2000" b="1" u="none" kern="1200" dirty="0" smtClean="0"/>
            <a:t>plications</a:t>
          </a:r>
          <a:endParaRPr lang="pl-PL" sz="2000" b="1" u="none" kern="1200" dirty="0"/>
        </a:p>
      </dsp:txBody>
      <dsp:txXfrm>
        <a:off x="674255" y="609599"/>
        <a:ext cx="3144907" cy="971550"/>
      </dsp:txXfrm>
    </dsp:sp>
    <dsp:sp modelId="{A86FF389-EAE9-4272-B037-BDF5E107573B}">
      <dsp:nvSpPr>
        <dsp:cNvPr id="0" name=""/>
        <dsp:cNvSpPr/>
      </dsp:nvSpPr>
      <dsp:spPr>
        <a:xfrm>
          <a:off x="67036" y="488156"/>
          <a:ext cx="1214437" cy="1214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74B9A6-7F3F-4028-9B2F-4CFA8BE0BBD4}">
      <dsp:nvSpPr>
        <dsp:cNvPr id="0" name=""/>
        <dsp:cNvSpPr/>
      </dsp:nvSpPr>
      <dsp:spPr>
        <a:xfrm>
          <a:off x="1027414" y="1981200"/>
          <a:ext cx="2791748" cy="11429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11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construction </a:t>
          </a:r>
          <a:r>
            <a:rPr lang="en-US" sz="1800" kern="1200" dirty="0"/>
            <a:t>materials for modern molted salt</a:t>
          </a:r>
          <a:r>
            <a:rPr lang="pl-PL" sz="1800" kern="1200" dirty="0"/>
            <a:t> </a:t>
          </a:r>
          <a:r>
            <a:rPr lang="en-US" sz="1800" kern="1200" dirty="0"/>
            <a:t>reactors (coatings)</a:t>
          </a:r>
          <a:endParaRPr lang="pl-PL" sz="1800" kern="1200" dirty="0"/>
        </a:p>
      </dsp:txBody>
      <dsp:txXfrm>
        <a:off x="1027414" y="1981200"/>
        <a:ext cx="2791748" cy="1142999"/>
      </dsp:txXfrm>
    </dsp:sp>
    <dsp:sp modelId="{B1265927-E7CE-4FB9-BF57-FAE254F07DE0}">
      <dsp:nvSpPr>
        <dsp:cNvPr id="0" name=""/>
        <dsp:cNvSpPr/>
      </dsp:nvSpPr>
      <dsp:spPr>
        <a:xfrm>
          <a:off x="420195" y="1945481"/>
          <a:ext cx="1214437" cy="1214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1B7626-A6CD-4FBF-AB08-3BE98F07CBB7}">
      <dsp:nvSpPr>
        <dsp:cNvPr id="0" name=""/>
        <dsp:cNvSpPr/>
      </dsp:nvSpPr>
      <dsp:spPr>
        <a:xfrm>
          <a:off x="674255" y="3524250"/>
          <a:ext cx="3144907" cy="97155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71168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/>
            <a:t>m</a:t>
          </a:r>
          <a:r>
            <a:rPr lang="en-US" sz="1800" kern="1200" dirty="0" err="1"/>
            <a:t>atrix</a:t>
          </a:r>
          <a:r>
            <a:rPr lang="en-US" sz="1800" kern="1200" dirty="0"/>
            <a:t> for</a:t>
          </a:r>
          <a:r>
            <a:rPr lang="pl-PL" sz="1800" kern="1200" dirty="0"/>
            <a:t> </a:t>
          </a:r>
          <a:r>
            <a:rPr lang="en-US" sz="1800" kern="1200" dirty="0"/>
            <a:t>disposal</a:t>
          </a:r>
          <a:r>
            <a:rPr lang="pl-PL" sz="1800" kern="1200" dirty="0" smtClean="0"/>
            <a:t>/solidification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800" kern="1200" dirty="0" smtClean="0"/>
            <a:t>of </a:t>
          </a:r>
          <a:r>
            <a:rPr lang="pl-PL" sz="1800" kern="1200" dirty="0" smtClean="0"/>
            <a:t> </a:t>
          </a:r>
          <a:r>
            <a:rPr lang="en-US" sz="1800" kern="1200" dirty="0"/>
            <a:t>radioactive</a:t>
          </a:r>
          <a:r>
            <a:rPr lang="pl-PL" sz="1800" kern="1200" dirty="0"/>
            <a:t> </a:t>
          </a:r>
          <a:r>
            <a:rPr lang="en-US" sz="1800" kern="1200" dirty="0"/>
            <a:t>waste</a:t>
          </a:r>
          <a:endParaRPr lang="pl-PL" sz="1800" kern="1200" dirty="0"/>
        </a:p>
      </dsp:txBody>
      <dsp:txXfrm>
        <a:off x="674255" y="3524250"/>
        <a:ext cx="3144907" cy="971550"/>
      </dsp:txXfrm>
    </dsp:sp>
    <dsp:sp modelId="{F36F05E5-8167-457D-A8DF-6068C264954E}">
      <dsp:nvSpPr>
        <dsp:cNvPr id="0" name=""/>
        <dsp:cNvSpPr/>
      </dsp:nvSpPr>
      <dsp:spPr>
        <a:xfrm>
          <a:off x="67036" y="3402806"/>
          <a:ext cx="1214437" cy="12144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0D1978-251A-4DC4-A0E5-5F0649907B84}">
      <dsp:nvSpPr>
        <dsp:cNvPr id="0" name=""/>
        <dsp:cNvSpPr/>
      </dsp:nvSpPr>
      <dsp:spPr>
        <a:xfrm>
          <a:off x="533400" y="285629"/>
          <a:ext cx="4114800" cy="880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3117" tIns="270764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Modification of transport properties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Band gap opening</a:t>
          </a:r>
          <a:endParaRPr lang="en-US" sz="1600" kern="1200" dirty="0"/>
        </a:p>
      </dsp:txBody>
      <dsp:txXfrm>
        <a:off x="533400" y="285629"/>
        <a:ext cx="4114800" cy="880425"/>
      </dsp:txXfrm>
    </dsp:sp>
    <dsp:sp modelId="{8785C183-3A8D-43F2-BC9B-9C7938DC66B5}">
      <dsp:nvSpPr>
        <dsp:cNvPr id="0" name=""/>
        <dsp:cNvSpPr/>
      </dsp:nvSpPr>
      <dsp:spPr>
        <a:xfrm>
          <a:off x="304800" y="93749"/>
          <a:ext cx="3505206" cy="3837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Defect engineering</a:t>
          </a:r>
          <a:endParaRPr lang="en-US" sz="1600" kern="1200" dirty="0"/>
        </a:p>
      </dsp:txBody>
      <dsp:txXfrm>
        <a:off x="304800" y="93749"/>
        <a:ext cx="3505206" cy="383760"/>
      </dsp:txXfrm>
    </dsp:sp>
    <dsp:sp modelId="{F6FC6916-E376-485E-B2C3-874AE2AAA20D}">
      <dsp:nvSpPr>
        <dsp:cNvPr id="0" name=""/>
        <dsp:cNvSpPr/>
      </dsp:nvSpPr>
      <dsp:spPr>
        <a:xfrm>
          <a:off x="533400" y="1428135"/>
          <a:ext cx="4114800" cy="880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3117" tIns="270764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Sensing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Chemical </a:t>
          </a:r>
          <a:r>
            <a:rPr lang="en-US" sz="1600" kern="1200" dirty="0" err="1" smtClean="0"/>
            <a:t>functionalization</a:t>
          </a:r>
          <a:endParaRPr lang="en-US" sz="1600" kern="1200" dirty="0"/>
        </a:p>
      </dsp:txBody>
      <dsp:txXfrm>
        <a:off x="533400" y="1428135"/>
        <a:ext cx="4114800" cy="880425"/>
      </dsp:txXfrm>
    </dsp:sp>
    <dsp:sp modelId="{700A4544-276C-48BF-9039-29FB389D5202}">
      <dsp:nvSpPr>
        <dsp:cNvPr id="0" name=""/>
        <dsp:cNvSpPr/>
      </dsp:nvSpPr>
      <dsp:spPr>
        <a:xfrm>
          <a:off x="304800" y="1236255"/>
          <a:ext cx="3505206" cy="3837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6561"/>
                <a:satOff val="-1098"/>
                <a:lumOff val="6404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Creation </a:t>
          </a:r>
          <a:r>
            <a:rPr lang="en-US" sz="1600" kern="1200" dirty="0" smtClean="0"/>
            <a:t>of (re)active sites</a:t>
          </a:r>
          <a:endParaRPr lang="en-US" sz="1600" kern="1200" dirty="0"/>
        </a:p>
      </dsp:txBody>
      <dsp:txXfrm>
        <a:off x="304800" y="1236255"/>
        <a:ext cx="3505206" cy="383760"/>
      </dsp:txXfrm>
    </dsp:sp>
    <dsp:sp modelId="{C0C1E680-D5F5-4148-8DBF-FC1D9CE1E270}">
      <dsp:nvSpPr>
        <dsp:cNvPr id="0" name=""/>
        <dsp:cNvSpPr/>
      </dsp:nvSpPr>
      <dsp:spPr>
        <a:xfrm>
          <a:off x="533400" y="2570640"/>
          <a:ext cx="41148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3117" tIns="270764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Molecular separation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Energy storage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DNA sequencing</a:t>
          </a:r>
          <a:endParaRPr lang="en-US" sz="1600" kern="1200" dirty="0"/>
        </a:p>
      </dsp:txBody>
      <dsp:txXfrm>
        <a:off x="533400" y="2570640"/>
        <a:ext cx="4114800" cy="1146600"/>
      </dsp:txXfrm>
    </dsp:sp>
    <dsp:sp modelId="{AF618151-75C4-416F-BC11-ECE51FB12F01}">
      <dsp:nvSpPr>
        <dsp:cNvPr id="0" name=""/>
        <dsp:cNvSpPr/>
      </dsp:nvSpPr>
      <dsp:spPr>
        <a:xfrm>
          <a:off x="304800" y="2378760"/>
          <a:ext cx="3505248" cy="3837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53123"/>
                <a:satOff val="-2196"/>
                <a:lumOff val="1280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Nano</a:t>
          </a:r>
          <a:r>
            <a:rPr lang="en-US" sz="1600" kern="1200" dirty="0" smtClean="0"/>
            <a:t>-sized pores</a:t>
          </a:r>
          <a:endParaRPr lang="en-US" sz="1600" kern="1200" dirty="0"/>
        </a:p>
      </dsp:txBody>
      <dsp:txXfrm>
        <a:off x="304800" y="2378760"/>
        <a:ext cx="3505248" cy="383760"/>
      </dsp:txXfrm>
    </dsp:sp>
    <dsp:sp modelId="{87A0B18C-F048-4CD6-B165-FBC1F55FAD9E}">
      <dsp:nvSpPr>
        <dsp:cNvPr id="0" name=""/>
        <dsp:cNvSpPr/>
      </dsp:nvSpPr>
      <dsp:spPr>
        <a:xfrm>
          <a:off x="533400" y="3979320"/>
          <a:ext cx="4114800" cy="880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3117" tIns="270764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Low energy ions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Electronic &amp; transport properties</a:t>
          </a:r>
          <a:endParaRPr lang="en-US" sz="1600" kern="1200" dirty="0"/>
        </a:p>
      </dsp:txBody>
      <dsp:txXfrm>
        <a:off x="533400" y="3979320"/>
        <a:ext cx="4114800" cy="880425"/>
      </dsp:txXfrm>
    </dsp:sp>
    <dsp:sp modelId="{FF3ED7DA-8133-4D2B-A6AA-B31FB2BCBDBE}">
      <dsp:nvSpPr>
        <dsp:cNvPr id="0" name=""/>
        <dsp:cNvSpPr/>
      </dsp:nvSpPr>
      <dsp:spPr>
        <a:xfrm>
          <a:off x="304800" y="3787440"/>
          <a:ext cx="3505163" cy="3837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29684"/>
                <a:satOff val="-3294"/>
                <a:lumOff val="19211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Doping</a:t>
          </a:r>
          <a:endParaRPr lang="en-US" sz="1600" kern="1200" dirty="0"/>
        </a:p>
      </dsp:txBody>
      <dsp:txXfrm>
        <a:off x="304800" y="3787440"/>
        <a:ext cx="3505163" cy="383760"/>
      </dsp:txXfrm>
    </dsp:sp>
    <dsp:sp modelId="{F7C1523B-E5EA-4D8F-AFAF-4C4F78016F78}">
      <dsp:nvSpPr>
        <dsp:cNvPr id="0" name=""/>
        <dsp:cNvSpPr/>
      </dsp:nvSpPr>
      <dsp:spPr>
        <a:xfrm>
          <a:off x="533400" y="5121825"/>
          <a:ext cx="4114800" cy="880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73117" tIns="270764" rIns="47311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Focused ion beams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Nanodevices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nanolitography</a:t>
          </a:r>
          <a:endParaRPr lang="en-US" sz="1600" kern="1200" dirty="0"/>
        </a:p>
      </dsp:txBody>
      <dsp:txXfrm>
        <a:off x="533400" y="5121825"/>
        <a:ext cx="4114800" cy="880425"/>
      </dsp:txXfrm>
    </dsp:sp>
    <dsp:sp modelId="{9D30B2C6-AB42-4F74-94FD-1027EDA522F2}">
      <dsp:nvSpPr>
        <dsp:cNvPr id="0" name=""/>
        <dsp:cNvSpPr/>
      </dsp:nvSpPr>
      <dsp:spPr>
        <a:xfrm>
          <a:off x="304800" y="4929945"/>
          <a:ext cx="3505206" cy="3837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Nanopatterning</a:t>
          </a:r>
          <a:r>
            <a:rPr lang="en-US" sz="1600" kern="1200" dirty="0" smtClean="0"/>
            <a:t> and nanofabrication</a:t>
          </a:r>
          <a:endParaRPr lang="en-US" sz="1600" kern="1200" dirty="0"/>
        </a:p>
      </dsp:txBody>
      <dsp:txXfrm>
        <a:off x="304800" y="4929945"/>
        <a:ext cx="3505206" cy="383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63697-8255-4597-AB45-BC8C39FD802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9890F-4975-4640-9C43-D9FCF70392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olejnic@chem.umk.p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.em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1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5" Type="http://schemas.openxmlformats.org/officeDocument/2006/relationships/image" Target="../media/image4.emf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emf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4.emf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emf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5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4.emf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4.emf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emf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emf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29.png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4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image" Target="../media/image31.png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png"/><Relationship Id="rId5" Type="http://schemas.openxmlformats.org/officeDocument/2006/relationships/image" Target="../media/image4.emf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9638" y="4833959"/>
            <a:ext cx="7323137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219324" y="45720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51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PAC for Condensed Matter Physics</a:t>
            </a:r>
            <a:br>
              <a:rPr lang="en-US" sz="2000" dirty="0" smtClean="0"/>
            </a:br>
            <a:r>
              <a:rPr lang="en-US" sz="2000" dirty="0" smtClean="0"/>
              <a:t>20 January, 2020</a:t>
            </a:r>
            <a:endParaRPr lang="pl-PL" sz="2000" dirty="0" smtClean="0"/>
          </a:p>
        </p:txBody>
      </p:sp>
      <p:sp>
        <p:nvSpPr>
          <p:cNvPr id="14" name="Prostokąt 13"/>
          <p:cNvSpPr/>
          <p:nvPr/>
        </p:nvSpPr>
        <p:spPr>
          <a:xfrm>
            <a:off x="785786" y="2149610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A.Olejniczak</a:t>
            </a:r>
            <a:r>
              <a:rPr lang="en-US" sz="2000" baseline="30000" dirty="0" smtClean="0"/>
              <a:t>1,2</a:t>
            </a:r>
            <a:r>
              <a:rPr lang="en-US" sz="2000" dirty="0" smtClean="0"/>
              <a:t>, N. A. Nebogatikova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Z. Jovanović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, A.V. Frolov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,</a:t>
            </a:r>
            <a:br>
              <a:rPr lang="en-US" sz="2000" dirty="0" smtClean="0"/>
            </a:br>
            <a:r>
              <a:rPr lang="en-US" sz="2000" dirty="0" smtClean="0"/>
              <a:t>and V. A. Skuratov</a:t>
            </a:r>
            <a:r>
              <a:rPr lang="en-US" sz="2000" baseline="30000" dirty="0" smtClean="0"/>
              <a:t>1</a:t>
            </a:r>
            <a:endParaRPr lang="en-US" sz="2000" dirty="0" smtClean="0"/>
          </a:p>
        </p:txBody>
      </p:sp>
      <p:sp>
        <p:nvSpPr>
          <p:cNvPr id="15" name="Prostokąt 14"/>
          <p:cNvSpPr/>
          <p:nvPr/>
        </p:nvSpPr>
        <p:spPr>
          <a:xfrm>
            <a:off x="428596" y="2938533"/>
            <a:ext cx="8153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 smtClean="0"/>
              <a:t>1</a:t>
            </a:r>
            <a:r>
              <a:rPr lang="en-US" sz="1600" dirty="0" smtClean="0"/>
              <a:t>Joint Institute for Nuclear Research</a:t>
            </a:r>
            <a:r>
              <a:rPr lang="pl-PL" sz="1600" dirty="0" smtClean="0"/>
              <a:t> (</a:t>
            </a:r>
            <a:r>
              <a:rPr lang="en-US" sz="1600" dirty="0" smtClean="0"/>
              <a:t>R</a:t>
            </a:r>
            <a:r>
              <a:rPr lang="pl-PL" sz="1600" dirty="0" smtClean="0"/>
              <a:t>U)</a:t>
            </a:r>
            <a:endParaRPr lang="en-US" sz="1600" dirty="0" smtClean="0"/>
          </a:p>
          <a:p>
            <a:pPr algn="ctr"/>
            <a:r>
              <a:rPr lang="en-US" sz="1600" baseline="30000" dirty="0" smtClean="0"/>
              <a:t>2</a:t>
            </a:r>
            <a:r>
              <a:rPr lang="en-US" sz="1600" dirty="0" smtClean="0"/>
              <a:t>Nicolaus Copernicus University</a:t>
            </a:r>
            <a:r>
              <a:rPr lang="pl-PL" sz="1600" dirty="0" smtClean="0"/>
              <a:t> in </a:t>
            </a:r>
            <a:r>
              <a:rPr lang="en-US" sz="1600" dirty="0" err="1" smtClean="0"/>
              <a:t>Toruń</a:t>
            </a:r>
            <a:r>
              <a:rPr lang="pl-PL" sz="1600" dirty="0" smtClean="0"/>
              <a:t> (PL)</a:t>
            </a:r>
            <a:endParaRPr lang="en-US" sz="1600" dirty="0" smtClean="0"/>
          </a:p>
          <a:p>
            <a:pPr algn="ctr"/>
            <a:r>
              <a:rPr lang="en-US" sz="1600" baseline="30000" dirty="0" smtClean="0"/>
              <a:t>3</a:t>
            </a:r>
            <a:r>
              <a:rPr lang="en-US" sz="1600" dirty="0" smtClean="0"/>
              <a:t>Rzhanov Institute of Semiconductor Physics</a:t>
            </a:r>
            <a:r>
              <a:rPr lang="pl-PL" sz="1600" dirty="0" smtClean="0"/>
              <a:t> (</a:t>
            </a:r>
            <a:r>
              <a:rPr lang="en-US" sz="1600" dirty="0" smtClean="0"/>
              <a:t>R</a:t>
            </a:r>
            <a:r>
              <a:rPr lang="pl-PL" sz="1600" dirty="0" smtClean="0"/>
              <a:t>U</a:t>
            </a:r>
            <a:r>
              <a:rPr lang="en-US" sz="1600" dirty="0" smtClean="0"/>
              <a:t>)</a:t>
            </a:r>
          </a:p>
          <a:p>
            <a:pPr algn="ctr"/>
            <a:r>
              <a:rPr lang="en-US" sz="1600" baseline="30000" dirty="0" smtClean="0"/>
              <a:t>4</a:t>
            </a:r>
            <a:r>
              <a:rPr lang="en-US" sz="1600" dirty="0" smtClean="0"/>
              <a:t>Vinča Institute of Nuclear Sciences (RS)</a:t>
            </a:r>
          </a:p>
          <a:p>
            <a:pPr algn="ctr"/>
            <a:r>
              <a:rPr lang="en-US" sz="1600" baseline="30000" dirty="0" smtClean="0"/>
              <a:t>5</a:t>
            </a:r>
            <a:r>
              <a:rPr lang="en-US" sz="1600" dirty="0" smtClean="0"/>
              <a:t>Kotelnikov Institute of Radio Engineering and Electronics (RU) </a:t>
            </a:r>
          </a:p>
          <a:p>
            <a:pPr algn="ctr"/>
            <a:r>
              <a:rPr lang="en-US" sz="1600" dirty="0" smtClean="0">
                <a:hlinkClick r:id="rId3"/>
              </a:rPr>
              <a:t>aolejnic@chem.umk.pl</a:t>
            </a:r>
            <a:endParaRPr lang="en-US" sz="1600" dirty="0" smtClean="0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6" y="500042"/>
            <a:ext cx="814392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pole tekstowe 21"/>
          <p:cNvSpPr txBox="1"/>
          <p:nvPr/>
        </p:nvSpPr>
        <p:spPr>
          <a:xfrm>
            <a:off x="1648227" y="714356"/>
            <a:ext cx="584756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bg1"/>
                </a:solidFill>
              </a:rPr>
              <a:t>Structural modification of carbon materials 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by swift heavy ions</a:t>
            </a:r>
            <a:endParaRPr lang="pl-PL" sz="2100" dirty="0">
              <a:solidFill>
                <a:schemeClr val="bg1"/>
              </a:solidFill>
            </a:endParaRPr>
          </a:p>
        </p:txBody>
      </p:sp>
      <p:pic>
        <p:nvPicPr>
          <p:cNvPr id="16" name="Picture 3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5429264"/>
            <a:ext cx="1403509" cy="11434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609600"/>
            <a:ext cx="3996050" cy="5448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Рисунок 22" descr="damage_g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518639"/>
            <a:ext cx="4123604" cy="5805961"/>
          </a:xfrm>
          <a:prstGeom prst="rect">
            <a:avLst/>
          </a:prstGeom>
        </p:spPr>
      </p:pic>
      <p:pic>
        <p:nvPicPr>
          <p:cNvPr id="21" name="Picture 15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42844" y="0"/>
            <a:ext cx="74671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Glassy carbon</a:t>
            </a:r>
            <a:r>
              <a:rPr lang="pl-PL" sz="2200" dirty="0" smtClean="0">
                <a:solidFill>
                  <a:schemeClr val="bg1"/>
                </a:solidFill>
              </a:rPr>
              <a:t> (</a:t>
            </a:r>
            <a:r>
              <a:rPr lang="en-US" sz="2200" dirty="0" smtClean="0">
                <a:solidFill>
                  <a:schemeClr val="bg1"/>
                </a:solidFill>
              </a:rPr>
              <a:t>GC</a:t>
            </a:r>
            <a:r>
              <a:rPr lang="pl-PL" sz="2200" dirty="0" smtClean="0">
                <a:solidFill>
                  <a:schemeClr val="bg1"/>
                </a:solidFill>
              </a:rPr>
              <a:t> 2200°C </a:t>
            </a:r>
            <a:r>
              <a:rPr lang="pl-PL" sz="2200" dirty="0" err="1" smtClean="0">
                <a:solidFill>
                  <a:schemeClr val="bg1"/>
                </a:solidFill>
              </a:rPr>
              <a:t>vs</a:t>
            </a:r>
            <a:r>
              <a:rPr lang="pl-PL" sz="2200" dirty="0" smtClean="0">
                <a:solidFill>
                  <a:schemeClr val="bg1"/>
                </a:solidFill>
              </a:rPr>
              <a:t>. </a:t>
            </a:r>
            <a:r>
              <a:rPr lang="en-US" sz="2200" dirty="0" smtClean="0">
                <a:solidFill>
                  <a:schemeClr val="bg1"/>
                </a:solidFill>
              </a:rPr>
              <a:t>GC</a:t>
            </a:r>
            <a:r>
              <a:rPr lang="pl-PL" sz="2200" dirty="0" smtClean="0">
                <a:solidFill>
                  <a:schemeClr val="bg1"/>
                </a:solidFill>
              </a:rPr>
              <a:t> 1000°C)</a:t>
            </a:r>
            <a:r>
              <a:rPr lang="en-US" sz="2200" dirty="0" smtClean="0">
                <a:solidFill>
                  <a:schemeClr val="bg1"/>
                </a:solidFill>
              </a:rPr>
              <a:t> Raman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depth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profiling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pole tekstowe 11"/>
          <p:cNvSpPr txBox="1"/>
          <p:nvPr/>
        </p:nvSpPr>
        <p:spPr>
          <a:xfrm>
            <a:off x="7215206" y="150017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GC 1000°C</a:t>
            </a:r>
            <a:endParaRPr lang="pl-PL" dirty="0"/>
          </a:p>
        </p:txBody>
      </p:sp>
      <p:sp>
        <p:nvSpPr>
          <p:cNvPr id="28" name="pole tekstowe 14"/>
          <p:cNvSpPr txBox="1"/>
          <p:nvPr/>
        </p:nvSpPr>
        <p:spPr>
          <a:xfrm>
            <a:off x="2500298" y="845090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GC 2200°C</a:t>
            </a:r>
            <a:endParaRPr lang="pl-PL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52400" y="6315095"/>
            <a:ext cx="892019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Samples carbonized at high temperature </a:t>
            </a:r>
            <a:r>
              <a:rPr lang="en-US" sz="1600" dirty="0" smtClean="0">
                <a:solidFill>
                  <a:schemeClr val="bg1"/>
                </a:solidFill>
              </a:rPr>
              <a:t>are highly </a:t>
            </a:r>
            <a:r>
              <a:rPr lang="en-US" sz="1600" dirty="0" smtClean="0">
                <a:solidFill>
                  <a:schemeClr val="bg1"/>
                </a:solidFill>
              </a:rPr>
              <a:t>resistant to irradiation in electronic stopping regime.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Ion </a:t>
            </a:r>
            <a:r>
              <a:rPr lang="en-US" sz="1600" dirty="0" smtClean="0">
                <a:solidFill>
                  <a:schemeClr val="bg1"/>
                </a:solidFill>
              </a:rPr>
              <a:t>ranges and damage profile consistent with SRIM calculations. Formation of sp-hybridized </a:t>
            </a:r>
            <a:r>
              <a:rPr lang="en-US" sz="1600" dirty="0" smtClean="0">
                <a:solidFill>
                  <a:schemeClr val="bg1"/>
                </a:solidFill>
              </a:rPr>
              <a:t>carbon chains.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59299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Tailoring the </a:t>
            </a:r>
            <a:r>
              <a:rPr lang="en-US" sz="2200" dirty="0" err="1" smtClean="0">
                <a:solidFill>
                  <a:schemeClr val="bg1"/>
                </a:solidFill>
              </a:rPr>
              <a:t>properites</a:t>
            </a:r>
            <a:r>
              <a:rPr lang="en-US" sz="2200" dirty="0" smtClean="0">
                <a:solidFill>
                  <a:schemeClr val="bg1"/>
                </a:solidFill>
              </a:rPr>
              <a:t> of </a:t>
            </a:r>
            <a:r>
              <a:rPr lang="en-US" sz="2200" dirty="0" err="1" smtClean="0">
                <a:solidFill>
                  <a:schemeClr val="bg1"/>
                </a:solidFill>
              </a:rPr>
              <a:t>Graphene</a:t>
            </a:r>
            <a:r>
              <a:rPr lang="en-US" sz="2200" dirty="0" smtClean="0">
                <a:solidFill>
                  <a:schemeClr val="bg1"/>
                </a:solidFill>
              </a:rPr>
              <a:t> by ion beams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143000"/>
            <a:ext cx="24669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18"/>
          <p:cNvSpPr txBox="1"/>
          <p:nvPr/>
        </p:nvSpPr>
        <p:spPr>
          <a:xfrm>
            <a:off x="5562600" y="2590800"/>
            <a:ext cx="4392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600" dirty="0" smtClean="0"/>
              <a:t>D. B. Wells et al., </a:t>
            </a:r>
            <a:br>
              <a:rPr lang="en-US" altLang="ru-RU" sz="1600" dirty="0" smtClean="0"/>
            </a:br>
            <a:r>
              <a:rPr lang="en-US" altLang="ru-RU" sz="1600" dirty="0" err="1" smtClean="0"/>
              <a:t>Nano</a:t>
            </a:r>
            <a:r>
              <a:rPr lang="en-US" altLang="ru-RU" sz="1600" dirty="0" smtClean="0"/>
              <a:t> </a:t>
            </a:r>
            <a:r>
              <a:rPr lang="en-US" altLang="ru-RU" sz="1600" dirty="0" err="1" smtClean="0"/>
              <a:t>Lett</a:t>
            </a:r>
            <a:r>
              <a:rPr lang="en-US" altLang="ru-RU" sz="1600" dirty="0" smtClean="0"/>
              <a:t>., 2012, 12, 4117–4123.</a:t>
            </a:r>
            <a:endParaRPr lang="ru-RU" altLang="ru-RU" sz="16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05200"/>
            <a:ext cx="2314575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pole tekstowe 18"/>
          <p:cNvSpPr txBox="1"/>
          <p:nvPr/>
        </p:nvSpPr>
        <p:spPr>
          <a:xfrm>
            <a:off x="4904236" y="6324600"/>
            <a:ext cx="439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600" dirty="0" smtClean="0"/>
              <a:t>M. S. </a:t>
            </a:r>
            <a:r>
              <a:rPr lang="en-US" altLang="ru-RU" sz="1600" dirty="0" err="1" smtClean="0"/>
              <a:t>Raghuveer</a:t>
            </a:r>
            <a:r>
              <a:rPr lang="en-US" altLang="ru-RU" sz="1600" dirty="0" smtClean="0"/>
              <a:t> et al. Adv. Mater. 18, 547 (2006)</a:t>
            </a:r>
            <a:endParaRPr lang="ru-RU" altLang="ru-RU" sz="1600" dirty="0" smtClean="0"/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685800"/>
          <a:ext cx="6096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04825"/>
            <a:ext cx="23717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"/>
            <a:ext cx="60388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72008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err="1" smtClean="0">
                <a:solidFill>
                  <a:schemeClr val="bg1"/>
                </a:solidFill>
              </a:rPr>
              <a:t>Multilayer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g</a:t>
            </a:r>
            <a:r>
              <a:rPr lang="en-US" sz="2200" dirty="0" err="1" smtClean="0">
                <a:solidFill>
                  <a:schemeClr val="bg1"/>
                </a:solidFill>
              </a:rPr>
              <a:t>raphene</a:t>
            </a:r>
            <a:r>
              <a:rPr lang="en-US" sz="2200" dirty="0" smtClean="0">
                <a:solidFill>
                  <a:schemeClr val="bg1"/>
                </a:solidFill>
              </a:rPr>
              <a:t> (surface topography, TS-MD simulations)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0505"/>
            <a:ext cx="5422106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85720" y="6315095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possibility of opening a band gap in the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nanostructured</a:t>
            </a:r>
            <a:r>
              <a:rPr lang="en-US" sz="1600" dirty="0" smtClean="0">
                <a:solidFill>
                  <a:schemeClr val="bg1"/>
                </a:solidFill>
              </a:rPr>
              <a:t> samples due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to the introduction of an array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of </a:t>
            </a:r>
            <a:r>
              <a:rPr lang="en-US" sz="1600" dirty="0" err="1" smtClean="0">
                <a:solidFill>
                  <a:schemeClr val="bg1"/>
                </a:solidFill>
              </a:rPr>
              <a:t>antidots</a:t>
            </a:r>
            <a:r>
              <a:rPr lang="en-US" sz="1600" dirty="0" smtClean="0">
                <a:solidFill>
                  <a:schemeClr val="bg1"/>
                </a:solidFill>
              </a:rPr>
              <a:t> with partially reconstructed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edges.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(N.A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Nebogatikova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al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Nanoscale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, 2018, 10, 14499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214818"/>
            <a:ext cx="1645920" cy="16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084320"/>
            <a:ext cx="1543050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pole tekstowe 18"/>
          <p:cNvSpPr txBox="1"/>
          <p:nvPr/>
        </p:nvSpPr>
        <p:spPr>
          <a:xfrm>
            <a:off x="5966314" y="5857892"/>
            <a:ext cx="4392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600" dirty="0" err="1" smtClean="0"/>
              <a:t>Chernozatonskii</a:t>
            </a:r>
            <a:r>
              <a:rPr lang="en-US" altLang="ru-RU" sz="1600" dirty="0" smtClean="0"/>
              <a:t>, </a:t>
            </a:r>
            <a:r>
              <a:rPr lang="nl-NL" altLang="ru-RU" sz="1600" i="1" dirty="0" smtClean="0"/>
              <a:t>JETP Letters</a:t>
            </a:r>
            <a:r>
              <a:rPr lang="nl-NL" altLang="ru-RU" sz="1600" dirty="0" smtClean="0"/>
              <a:t>, 2014</a:t>
            </a:r>
            <a:endParaRPr lang="ru-RU" altLang="ru-RU" sz="1600" dirty="0" smtClean="0"/>
          </a:p>
        </p:txBody>
      </p:sp>
      <p:sp>
        <p:nvSpPr>
          <p:cNvPr id="28" name="pole tekstowe 18"/>
          <p:cNvSpPr txBox="1"/>
          <p:nvPr/>
        </p:nvSpPr>
        <p:spPr>
          <a:xfrm>
            <a:off x="142844" y="5763300"/>
            <a:ext cx="563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TS (TTM)-MD </a:t>
            </a:r>
            <a:r>
              <a:rPr lang="ru-RU" sz="1400" dirty="0" err="1" smtClean="0"/>
              <a:t>simulations</a:t>
            </a:r>
            <a:r>
              <a:rPr lang="ru-RU" sz="1400" dirty="0" smtClean="0"/>
              <a:t>. </a:t>
            </a:r>
            <a:r>
              <a:rPr lang="en-US" sz="1400" dirty="0" smtClean="0"/>
              <a:t>Heat transfer between the electronic and atomic subsystems is</a:t>
            </a:r>
            <a:r>
              <a:rPr lang="ru-RU" sz="1400" dirty="0" smtClean="0"/>
              <a:t> </a:t>
            </a:r>
            <a:r>
              <a:rPr lang="en-US" sz="1400" dirty="0" smtClean="0"/>
              <a:t>carried out via an inhomogeneous </a:t>
            </a:r>
            <a:r>
              <a:rPr lang="en-US" sz="1400" dirty="0" err="1" smtClean="0"/>
              <a:t>Langevin</a:t>
            </a:r>
            <a:r>
              <a:rPr lang="en-US" sz="1400" dirty="0" smtClean="0"/>
              <a:t> thermostat</a:t>
            </a:r>
            <a:endParaRPr lang="ru-RU" altLang="ru-RU" sz="1400" dirty="0" smtClean="0"/>
          </a:p>
        </p:txBody>
      </p:sp>
      <p:sp>
        <p:nvSpPr>
          <p:cNvPr id="19" name="pole tekstowe 18"/>
          <p:cNvSpPr txBox="1"/>
          <p:nvPr/>
        </p:nvSpPr>
        <p:spPr>
          <a:xfrm>
            <a:off x="233322" y="3810000"/>
            <a:ext cx="5634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AFM and SEM images of </a:t>
            </a:r>
            <a:r>
              <a:rPr lang="en-US" sz="1400" dirty="0" err="1" smtClean="0"/>
              <a:t>prisine</a:t>
            </a:r>
            <a:r>
              <a:rPr lang="en-US" sz="1400" dirty="0" smtClean="0"/>
              <a:t> and </a:t>
            </a:r>
            <a:r>
              <a:rPr lang="en-US" sz="1400" dirty="0" err="1" smtClean="0"/>
              <a:t>Xe</a:t>
            </a:r>
            <a:r>
              <a:rPr lang="en-US" sz="1400" dirty="0" smtClean="0"/>
              <a:t>-ion irradiated </a:t>
            </a:r>
            <a:r>
              <a:rPr lang="en-US" sz="1400" dirty="0" err="1" smtClean="0"/>
              <a:t>multigraphene</a:t>
            </a:r>
            <a:endParaRPr lang="ru-RU" alt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5832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err="1" smtClean="0">
                <a:solidFill>
                  <a:schemeClr val="bg1"/>
                </a:solidFill>
              </a:rPr>
              <a:t>Multilayer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g</a:t>
            </a:r>
            <a:r>
              <a:rPr lang="en-US" sz="2200" dirty="0" err="1" smtClean="0">
                <a:solidFill>
                  <a:schemeClr val="bg1"/>
                </a:solidFill>
              </a:rPr>
              <a:t>raphene</a:t>
            </a:r>
            <a:r>
              <a:rPr lang="en-US" sz="2200" dirty="0" smtClean="0">
                <a:solidFill>
                  <a:schemeClr val="bg1"/>
                </a:solidFill>
              </a:rPr>
              <a:t> (</a:t>
            </a:r>
            <a:r>
              <a:rPr lang="ru-RU" sz="2200" dirty="0" err="1" smtClean="0">
                <a:solidFill>
                  <a:schemeClr val="bg1"/>
                </a:solidFill>
              </a:rPr>
              <a:t>mobility</a:t>
            </a:r>
            <a:r>
              <a:rPr lang="ru-RU" sz="2200" dirty="0" smtClean="0">
                <a:solidFill>
                  <a:schemeClr val="bg1"/>
                </a:solidFill>
              </a:rPr>
              <a:t>, </a:t>
            </a:r>
            <a:r>
              <a:rPr lang="ru-RU" sz="2200" dirty="0" err="1" smtClean="0">
                <a:solidFill>
                  <a:schemeClr val="bg1"/>
                </a:solidFill>
              </a:rPr>
              <a:t>band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gap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opening</a:t>
            </a:r>
            <a:r>
              <a:rPr lang="en-US" sz="2200" dirty="0" smtClean="0">
                <a:solidFill>
                  <a:schemeClr val="bg1"/>
                </a:solidFill>
              </a:rPr>
              <a:t>)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42918"/>
            <a:ext cx="3866198" cy="28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8651" y="714356"/>
            <a:ext cx="4873943" cy="214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85720" y="6315095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possibility of opening a band gap in the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nanostructured</a:t>
            </a:r>
            <a:r>
              <a:rPr lang="en-US" sz="1600" dirty="0" smtClean="0">
                <a:solidFill>
                  <a:schemeClr val="bg1"/>
                </a:solidFill>
              </a:rPr>
              <a:t> samples due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to the introduction of an array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of </a:t>
            </a:r>
            <a:r>
              <a:rPr lang="en-US" sz="1600" dirty="0" err="1" smtClean="0">
                <a:solidFill>
                  <a:schemeClr val="bg1"/>
                </a:solidFill>
              </a:rPr>
              <a:t>antidots</a:t>
            </a:r>
            <a:r>
              <a:rPr lang="en-US" sz="1600" dirty="0" smtClean="0">
                <a:solidFill>
                  <a:schemeClr val="bg1"/>
                </a:solidFill>
              </a:rPr>
              <a:t> with reconstructed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edges.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(N.A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Nebogatikova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et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bg1">
                    <a:lumMod val="95000"/>
                  </a:schemeClr>
                </a:solidFill>
              </a:rPr>
              <a:t>al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.,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Nanoscale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, 2018, 10, 14499</a:t>
            </a:r>
            <a:r>
              <a:rPr lang="ru-RU" sz="16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pole tekstowe 18"/>
          <p:cNvSpPr txBox="1"/>
          <p:nvPr/>
        </p:nvSpPr>
        <p:spPr>
          <a:xfrm>
            <a:off x="71406" y="3571876"/>
            <a:ext cx="4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</a:t>
            </a:r>
            <a:r>
              <a:rPr lang="ru-RU" sz="1600" dirty="0" smtClean="0"/>
              <a:t> </a:t>
            </a:r>
            <a:r>
              <a:rPr lang="en-US" sz="1600" dirty="0" smtClean="0"/>
              <a:t>mobility of charge carriers calculated from </a:t>
            </a:r>
            <a:r>
              <a:rPr lang="ru-RU" sz="1600" dirty="0" smtClean="0"/>
              <a:t>C-V</a:t>
            </a:r>
            <a:r>
              <a:rPr lang="en-US" sz="1600" dirty="0" smtClean="0"/>
              <a:t> characteristics of the films in transistor</a:t>
            </a:r>
            <a:r>
              <a:rPr lang="ru-RU" sz="1600" dirty="0" smtClean="0"/>
              <a:t> </a:t>
            </a:r>
            <a:r>
              <a:rPr lang="en-US" sz="1600" dirty="0" smtClean="0"/>
              <a:t>configuration</a:t>
            </a:r>
            <a:endParaRPr lang="ru-RU" altLang="ru-RU" sz="1600" dirty="0" smtClean="0"/>
          </a:p>
        </p:txBody>
      </p:sp>
      <p:sp>
        <p:nvSpPr>
          <p:cNvPr id="29" name="pole tekstowe 18"/>
          <p:cNvSpPr txBox="1"/>
          <p:nvPr/>
        </p:nvSpPr>
        <p:spPr>
          <a:xfrm>
            <a:off x="4643438" y="2928934"/>
            <a:ext cx="435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</a:t>
            </a:r>
            <a:r>
              <a:rPr lang="ru-RU" sz="1600" dirty="0" smtClean="0"/>
              <a:t>-V </a:t>
            </a:r>
            <a:r>
              <a:rPr lang="ru-RU" sz="1600" dirty="0" err="1" smtClean="0"/>
              <a:t>characteristics</a:t>
            </a:r>
            <a:r>
              <a:rPr lang="ru-RU" sz="1600" dirty="0" smtClean="0"/>
              <a:t> </a:t>
            </a:r>
            <a:r>
              <a:rPr lang="ru-RU" sz="1600" dirty="0" err="1" smtClean="0"/>
              <a:t>of</a:t>
            </a:r>
            <a:r>
              <a:rPr lang="ru-RU" sz="1600" dirty="0" smtClean="0"/>
              <a:t> </a:t>
            </a:r>
            <a:r>
              <a:rPr lang="en-US" sz="1600" dirty="0" err="1" smtClean="0"/>
              <a:t>graphene</a:t>
            </a:r>
            <a:r>
              <a:rPr lang="en-US" sz="1600" dirty="0" smtClean="0"/>
              <a:t> films</a:t>
            </a:r>
            <a:r>
              <a:rPr lang="ru-RU" sz="1600" dirty="0" smtClean="0"/>
              <a:t> </a:t>
            </a:r>
            <a:r>
              <a:rPr lang="en-US" sz="1600" dirty="0" smtClean="0"/>
              <a:t>irradiated with 167</a:t>
            </a:r>
            <a:r>
              <a:rPr lang="ru-RU" sz="1600" dirty="0" smtClean="0"/>
              <a:t> </a:t>
            </a:r>
            <a:r>
              <a:rPr lang="ru-RU" sz="1600" dirty="0" err="1" smtClean="0"/>
              <a:t>and</a:t>
            </a:r>
            <a:r>
              <a:rPr lang="ru-RU" sz="1600" dirty="0" smtClean="0"/>
              <a:t> 46 </a:t>
            </a:r>
            <a:r>
              <a:rPr lang="en-US" sz="1600" dirty="0" err="1" smtClean="0"/>
              <a:t>MeV</a:t>
            </a:r>
            <a:r>
              <a:rPr lang="en-US" sz="1600" dirty="0" smtClean="0"/>
              <a:t> </a:t>
            </a:r>
            <a:r>
              <a:rPr lang="ru-RU" sz="1600" dirty="0" err="1" smtClean="0"/>
              <a:t>Xe</a:t>
            </a:r>
            <a:r>
              <a:rPr lang="ru-RU" sz="1600" dirty="0" smtClean="0"/>
              <a:t> </a:t>
            </a:r>
            <a:r>
              <a:rPr lang="en-US" sz="1600" dirty="0" smtClean="0"/>
              <a:t>ions </a:t>
            </a:r>
            <a:r>
              <a:rPr lang="ru-RU" sz="1600" dirty="0" err="1" smtClean="0"/>
              <a:t>and</a:t>
            </a:r>
            <a:r>
              <a:rPr lang="ru-RU" sz="1600" dirty="0" smtClean="0"/>
              <a:t> </a:t>
            </a:r>
            <a:r>
              <a:rPr lang="ru-RU" sz="1600" dirty="0" err="1" smtClean="0"/>
              <a:t>t</a:t>
            </a:r>
            <a:r>
              <a:rPr lang="en-US" sz="1600" dirty="0" err="1" smtClean="0"/>
              <a:t>emperature</a:t>
            </a:r>
            <a:r>
              <a:rPr lang="en-US" sz="1600" dirty="0" smtClean="0"/>
              <a:t> dependence of electric current in irradiated</a:t>
            </a:r>
            <a:r>
              <a:rPr lang="ru-RU" sz="1600" dirty="0" smtClean="0"/>
              <a:t> </a:t>
            </a:r>
            <a:r>
              <a:rPr lang="en-US" sz="1600" dirty="0" smtClean="0"/>
              <a:t>films shown in an Arrhenius plot</a:t>
            </a:r>
            <a:endParaRPr lang="ru-RU" altLang="ru-RU" sz="16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4038600"/>
            <a:ext cx="46291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4267200"/>
            <a:ext cx="421957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ole tekstowe 18"/>
          <p:cNvSpPr txBox="1"/>
          <p:nvPr/>
        </p:nvSpPr>
        <p:spPr>
          <a:xfrm>
            <a:off x="142844" y="5763300"/>
            <a:ext cx="563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400" dirty="0" smtClean="0"/>
              <a:t>Damage evolution studied with/by the Raman spectroscopy</a:t>
            </a:r>
          </a:p>
          <a:p>
            <a:r>
              <a:rPr lang="en-US" altLang="ru-RU" sz="1400" dirty="0" smtClean="0"/>
              <a:t>(disorder parameter)</a:t>
            </a:r>
            <a:endParaRPr lang="ru-RU" altLang="ru-RU" sz="1400" dirty="0" smtClean="0"/>
          </a:p>
        </p:txBody>
      </p:sp>
      <p:sp>
        <p:nvSpPr>
          <p:cNvPr id="24" name="pole tekstowe 18"/>
          <p:cNvSpPr txBox="1"/>
          <p:nvPr/>
        </p:nvSpPr>
        <p:spPr>
          <a:xfrm>
            <a:off x="4800600" y="5791200"/>
            <a:ext cx="563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1400" dirty="0" smtClean="0"/>
              <a:t>Presence of charge carrier trapping centers evidenced by</a:t>
            </a:r>
          </a:p>
          <a:p>
            <a:r>
              <a:rPr lang="en-US" altLang="ru-RU" sz="1400" dirty="0" smtClean="0"/>
              <a:t>Q-DLTS spectroscopy (activation energy ~ 0.5 </a:t>
            </a:r>
            <a:r>
              <a:rPr lang="en-US" altLang="ru-RU" sz="1400" dirty="0" err="1" smtClean="0"/>
              <a:t>eV</a:t>
            </a:r>
            <a:r>
              <a:rPr lang="en-US" altLang="ru-RU" sz="1400" dirty="0" smtClean="0"/>
              <a:t>)</a:t>
            </a:r>
            <a:endParaRPr lang="ru-RU" alt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30418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Healing of CVD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g</a:t>
            </a:r>
            <a:r>
              <a:rPr lang="en-US" sz="2200" dirty="0" err="1" smtClean="0">
                <a:solidFill>
                  <a:schemeClr val="bg1"/>
                </a:solidFill>
              </a:rPr>
              <a:t>raphene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85720" y="6315095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Purification/annealing of </a:t>
            </a:r>
            <a:r>
              <a:rPr lang="pl-PL" sz="1600" dirty="0" smtClean="0">
                <a:solidFill>
                  <a:schemeClr val="bg1"/>
                </a:solidFill>
              </a:rPr>
              <a:t>high-quality CVD </a:t>
            </a:r>
            <a:r>
              <a:rPr lang="en-US" sz="1600" dirty="0" err="1" smtClean="0">
                <a:solidFill>
                  <a:schemeClr val="bg1"/>
                </a:solidFill>
              </a:rPr>
              <a:t>graphene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confirmed for irradiation with energetic light  ions (low Se) by sheet resistance and Hall mobility. Degradation of transport properties for heavy high-Se ions.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Рисунок 15" descr="ramanspectraCVDgraphe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685800"/>
            <a:ext cx="2428860" cy="3319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406" y="4048788"/>
            <a:ext cx="5566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smtClean="0">
                <a:latin typeface="Calibri"/>
                <a:cs typeface="Calibri"/>
              </a:rPr>
              <a:t>↑</a:t>
            </a:r>
            <a:r>
              <a:rPr lang="en-US" sz="1400" dirty="0" smtClean="0"/>
              <a:t>) Raman spectra of virgin and </a:t>
            </a:r>
            <a:r>
              <a:rPr lang="pl-PL" sz="1400" dirty="0" smtClean="0"/>
              <a:t>46 Me</a:t>
            </a:r>
            <a:r>
              <a:rPr lang="en-US" sz="1400" dirty="0" smtClean="0"/>
              <a:t>V </a:t>
            </a:r>
            <a:r>
              <a:rPr lang="en-US" sz="1400" dirty="0" err="1" smtClean="0"/>
              <a:t>Xe</a:t>
            </a:r>
            <a:r>
              <a:rPr lang="en-US" sz="1400" dirty="0" smtClean="0"/>
              <a:t> ion-irradiated</a:t>
            </a:r>
            <a:r>
              <a:rPr lang="pl-PL" sz="1400" dirty="0" smtClean="0"/>
              <a:t> </a:t>
            </a:r>
            <a:r>
              <a:rPr lang="en-US" sz="1400" dirty="0" smtClean="0"/>
              <a:t> CVD</a:t>
            </a:r>
            <a:r>
              <a:rPr lang="pl-PL" sz="1400" dirty="0" smtClean="0"/>
              <a:t> </a:t>
            </a:r>
            <a:r>
              <a:rPr lang="en-US" sz="1400" dirty="0" err="1" smtClean="0"/>
              <a:t>graphene</a:t>
            </a:r>
            <a:r>
              <a:rPr lang="pl-PL" sz="1400" dirty="0" smtClean="0"/>
              <a:t>.</a:t>
            </a:r>
            <a:endParaRPr lang="en-US" sz="1400" dirty="0" smtClean="0"/>
          </a:p>
        </p:txBody>
      </p:sp>
      <p:pic>
        <p:nvPicPr>
          <p:cNvPr id="9" name="Рисунок 8" descr="4purif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685800"/>
            <a:ext cx="2225351" cy="1794761"/>
          </a:xfrm>
          <a:prstGeom prst="rect">
            <a:avLst/>
          </a:prstGeom>
        </p:spPr>
      </p:pic>
      <p:pic>
        <p:nvPicPr>
          <p:cNvPr id="10" name="Рисунок 9" descr="4purif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691" y="2514600"/>
            <a:ext cx="2246309" cy="1507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5198" y="4061936"/>
            <a:ext cx="2768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Purification/annealing of </a:t>
            </a:r>
            <a:r>
              <a:rPr lang="en-US" sz="1400" dirty="0" err="1" smtClean="0"/>
              <a:t>graphene</a:t>
            </a:r>
            <a:r>
              <a:rPr lang="en-US" sz="1400" dirty="0" smtClean="0"/>
              <a:t> with 100-MeV Ag ion irradiation</a:t>
            </a:r>
          </a:p>
          <a:p>
            <a:r>
              <a:rPr lang="en-US" sz="1400" dirty="0" smtClean="0"/>
              <a:t>S. Kumar et al. </a:t>
            </a:r>
            <a:r>
              <a:rPr lang="en-US" sz="1400" dirty="0" err="1" smtClean="0"/>
              <a:t>Nanoscale</a:t>
            </a:r>
            <a:r>
              <a:rPr lang="en-US" sz="1400" dirty="0" smtClean="0"/>
              <a:t> Res </a:t>
            </a:r>
            <a:r>
              <a:rPr lang="en-US" sz="1400" dirty="0" err="1" smtClean="0"/>
              <a:t>Lett</a:t>
            </a:r>
            <a:r>
              <a:rPr lang="en-US" sz="1400" dirty="0" smtClean="0"/>
              <a:t>. 2014; 9(1): 126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52403" y="4419605"/>
            <a:ext cx="6155055" cy="1835201"/>
            <a:chOff x="1295400" y="1066800"/>
            <a:chExt cx="6838950" cy="2039112"/>
          </a:xfrm>
        </p:grpSpPr>
        <p:pic>
          <p:nvPicPr>
            <p:cNvPr id="12" name="Рисунок 11" descr="2019.04.17_3_SLG_Bi1e10_kontakt_csg10_cont_testy_LF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00" y="1066800"/>
              <a:ext cx="2647950" cy="2038350"/>
            </a:xfrm>
            <a:prstGeom prst="rect">
              <a:avLst/>
            </a:prstGeom>
          </p:spPr>
        </p:pic>
        <p:pic>
          <p:nvPicPr>
            <p:cNvPr id="13" name="Рисунок 12" descr="SLG_Bi_2_1e10_tapping_heigh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5400" y="1066800"/>
              <a:ext cx="2039112" cy="2039112"/>
            </a:xfrm>
            <a:prstGeom prst="rect">
              <a:avLst/>
            </a:prstGeom>
          </p:spPr>
        </p:pic>
        <p:pic>
          <p:nvPicPr>
            <p:cNvPr id="14" name="Рисунок 13" descr="SLG_Bi_2_1e10_tapping_phase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71088" y="1066800"/>
              <a:ext cx="2039112" cy="2039112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2895600" y="415925"/>
            <a:ext cx="3371850" cy="2555875"/>
            <a:chOff x="2895600" y="762000"/>
            <a:chExt cx="3371850" cy="2555875"/>
          </a:xfrm>
        </p:grpSpPr>
        <p:grpSp>
          <p:nvGrpSpPr>
            <p:cNvPr id="5125" name="Group 5"/>
            <p:cNvGrpSpPr>
              <a:grpSpLocks noChangeAspect="1"/>
            </p:cNvGrpSpPr>
            <p:nvPr/>
          </p:nvGrpSpPr>
          <p:grpSpPr bwMode="auto">
            <a:xfrm>
              <a:off x="3048000" y="762000"/>
              <a:ext cx="3219450" cy="2555875"/>
              <a:chOff x="1920" y="480"/>
              <a:chExt cx="2028" cy="1610"/>
            </a:xfrm>
          </p:grpSpPr>
          <p:sp>
            <p:nvSpPr>
              <p:cNvPr id="5124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920" y="480"/>
                <a:ext cx="2028" cy="1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2149" y="667"/>
                <a:ext cx="1699" cy="1223"/>
              </a:xfrm>
              <a:prstGeom prst="rect">
                <a:avLst/>
              </a:prstGeom>
              <a:solidFill>
                <a:srgbClr val="FFFFFF"/>
              </a:solidFill>
              <a:ln w="1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8" name="Line 8"/>
              <p:cNvSpPr>
                <a:spLocks noChangeShapeType="1"/>
              </p:cNvSpPr>
              <p:nvPr/>
            </p:nvSpPr>
            <p:spPr bwMode="auto">
              <a:xfrm>
                <a:off x="2149" y="1890"/>
                <a:ext cx="1699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 flipV="1">
                <a:off x="2149" y="1890"/>
                <a:ext cx="1" cy="18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0" name="Line 10"/>
              <p:cNvSpPr>
                <a:spLocks noChangeShapeType="1"/>
              </p:cNvSpPr>
              <p:nvPr/>
            </p:nvSpPr>
            <p:spPr bwMode="auto">
              <a:xfrm flipV="1">
                <a:off x="2573" y="1890"/>
                <a:ext cx="1" cy="18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1" name="Line 11"/>
              <p:cNvSpPr>
                <a:spLocks noChangeShapeType="1"/>
              </p:cNvSpPr>
              <p:nvPr/>
            </p:nvSpPr>
            <p:spPr bwMode="auto">
              <a:xfrm flipV="1">
                <a:off x="2998" y="1890"/>
                <a:ext cx="1" cy="18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 flipV="1">
                <a:off x="3423" y="1890"/>
                <a:ext cx="1" cy="18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 flipV="1">
                <a:off x="3848" y="1890"/>
                <a:ext cx="1" cy="18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2479" y="1945"/>
                <a:ext cx="194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dirty="0" smtClean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SLG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6" name="Rectangle 16"/>
              <p:cNvSpPr>
                <a:spLocks noChangeArrowheads="1"/>
              </p:cNvSpPr>
              <p:nvPr/>
            </p:nvSpPr>
            <p:spPr bwMode="auto">
              <a:xfrm>
                <a:off x="2904" y="1945"/>
                <a:ext cx="194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BLG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7" name="Rectangle 17"/>
              <p:cNvSpPr>
                <a:spLocks noChangeArrowheads="1"/>
              </p:cNvSpPr>
              <p:nvPr/>
            </p:nvSpPr>
            <p:spPr bwMode="auto">
              <a:xfrm>
                <a:off x="3330" y="1945"/>
                <a:ext cx="189" cy="1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TLG</a:t>
                </a:r>
                <a:endPara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9" name="Line 19"/>
              <p:cNvSpPr>
                <a:spLocks noChangeShapeType="1"/>
              </p:cNvSpPr>
              <p:nvPr/>
            </p:nvSpPr>
            <p:spPr bwMode="auto">
              <a:xfrm>
                <a:off x="2149" y="667"/>
                <a:ext cx="1699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0" name="Line 20"/>
              <p:cNvSpPr>
                <a:spLocks noChangeShapeType="1"/>
              </p:cNvSpPr>
              <p:nvPr/>
            </p:nvSpPr>
            <p:spPr bwMode="auto">
              <a:xfrm flipV="1">
                <a:off x="2149" y="667"/>
                <a:ext cx="1" cy="1223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1" name="Line 21"/>
              <p:cNvSpPr>
                <a:spLocks noChangeShapeType="1"/>
              </p:cNvSpPr>
              <p:nvPr/>
            </p:nvSpPr>
            <p:spPr bwMode="auto">
              <a:xfrm>
                <a:off x="2131" y="1890"/>
                <a:ext cx="18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2" name="Line 22"/>
              <p:cNvSpPr>
                <a:spLocks noChangeShapeType="1"/>
              </p:cNvSpPr>
              <p:nvPr/>
            </p:nvSpPr>
            <p:spPr bwMode="auto">
              <a:xfrm>
                <a:off x="2131" y="1584"/>
                <a:ext cx="18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3" name="Line 23"/>
              <p:cNvSpPr>
                <a:spLocks noChangeShapeType="1"/>
              </p:cNvSpPr>
              <p:nvPr/>
            </p:nvSpPr>
            <p:spPr bwMode="auto">
              <a:xfrm>
                <a:off x="2131" y="1278"/>
                <a:ext cx="18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4" name="Line 24"/>
              <p:cNvSpPr>
                <a:spLocks noChangeShapeType="1"/>
              </p:cNvSpPr>
              <p:nvPr/>
            </p:nvSpPr>
            <p:spPr bwMode="auto">
              <a:xfrm>
                <a:off x="2131" y="972"/>
                <a:ext cx="18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5" name="Line 25"/>
              <p:cNvSpPr>
                <a:spLocks noChangeShapeType="1"/>
              </p:cNvSpPr>
              <p:nvPr/>
            </p:nvSpPr>
            <p:spPr bwMode="auto">
              <a:xfrm>
                <a:off x="2131" y="667"/>
                <a:ext cx="18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6" name="Rectangle 26"/>
              <p:cNvSpPr>
                <a:spLocks noChangeArrowheads="1"/>
              </p:cNvSpPr>
              <p:nvPr/>
            </p:nvSpPr>
            <p:spPr bwMode="auto">
              <a:xfrm>
                <a:off x="2054" y="1846"/>
                <a:ext cx="44" cy="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47" name="Rectangle 27"/>
              <p:cNvSpPr>
                <a:spLocks noChangeArrowheads="1"/>
              </p:cNvSpPr>
              <p:nvPr/>
            </p:nvSpPr>
            <p:spPr bwMode="auto">
              <a:xfrm>
                <a:off x="1977" y="1540"/>
                <a:ext cx="13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48" name="Rectangle 28"/>
              <p:cNvSpPr>
                <a:spLocks noChangeArrowheads="1"/>
              </p:cNvSpPr>
              <p:nvPr/>
            </p:nvSpPr>
            <p:spPr bwMode="auto">
              <a:xfrm>
                <a:off x="1977" y="1234"/>
                <a:ext cx="13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49" name="Rectangle 29"/>
              <p:cNvSpPr>
                <a:spLocks noChangeArrowheads="1"/>
              </p:cNvSpPr>
              <p:nvPr/>
            </p:nvSpPr>
            <p:spPr bwMode="auto">
              <a:xfrm>
                <a:off x="1977" y="928"/>
                <a:ext cx="13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50" name="Rectangle 30"/>
              <p:cNvSpPr>
                <a:spLocks noChangeArrowheads="1"/>
              </p:cNvSpPr>
              <p:nvPr/>
            </p:nvSpPr>
            <p:spPr bwMode="auto">
              <a:xfrm>
                <a:off x="1977" y="622"/>
                <a:ext cx="135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800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51" name="Line 31"/>
              <p:cNvSpPr>
                <a:spLocks noChangeShapeType="1"/>
              </p:cNvSpPr>
              <p:nvPr/>
            </p:nvSpPr>
            <p:spPr bwMode="auto">
              <a:xfrm flipV="1">
                <a:off x="3848" y="667"/>
                <a:ext cx="1" cy="1223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2" name="Rectangle 32"/>
              <p:cNvSpPr>
                <a:spLocks noChangeArrowheads="1"/>
              </p:cNvSpPr>
              <p:nvPr/>
            </p:nvSpPr>
            <p:spPr bwMode="auto">
              <a:xfrm>
                <a:off x="2446" y="1197"/>
                <a:ext cx="63" cy="692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3" name="Freeform 33"/>
              <p:cNvSpPr>
                <a:spLocks/>
              </p:cNvSpPr>
              <p:nvPr/>
            </p:nvSpPr>
            <p:spPr bwMode="auto">
              <a:xfrm flipV="1">
                <a:off x="2446" y="1197"/>
                <a:ext cx="63" cy="692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2002"/>
                  </a:cxn>
                  <a:cxn ang="0">
                    <a:pos x="0" y="2002"/>
                  </a:cxn>
                  <a:cxn ang="0">
                    <a:pos x="0" y="0"/>
                  </a:cxn>
                </a:cxnLst>
                <a:rect l="0" t="0" r="r" b="b"/>
                <a:pathLst>
                  <a:path w="184" h="2002">
                    <a:moveTo>
                      <a:pt x="184" y="0"/>
                    </a:moveTo>
                    <a:lnTo>
                      <a:pt x="184" y="2002"/>
                    </a:lnTo>
                    <a:lnTo>
                      <a:pt x="0" y="2002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4" name="Rectangle 34"/>
              <p:cNvSpPr>
                <a:spLocks noChangeArrowheads="1"/>
              </p:cNvSpPr>
              <p:nvPr/>
            </p:nvSpPr>
            <p:spPr bwMode="auto">
              <a:xfrm>
                <a:off x="2871" y="1574"/>
                <a:ext cx="63" cy="315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5" name="Freeform 35"/>
              <p:cNvSpPr>
                <a:spLocks/>
              </p:cNvSpPr>
              <p:nvPr/>
            </p:nvSpPr>
            <p:spPr bwMode="auto">
              <a:xfrm flipV="1">
                <a:off x="2871" y="1574"/>
                <a:ext cx="63" cy="315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911"/>
                  </a:cxn>
                  <a:cxn ang="0">
                    <a:pos x="0" y="911"/>
                  </a:cxn>
                  <a:cxn ang="0">
                    <a:pos x="0" y="0"/>
                  </a:cxn>
                </a:cxnLst>
                <a:rect l="0" t="0" r="r" b="b"/>
                <a:pathLst>
                  <a:path w="184" h="911">
                    <a:moveTo>
                      <a:pt x="184" y="0"/>
                    </a:moveTo>
                    <a:lnTo>
                      <a:pt x="184" y="911"/>
                    </a:lnTo>
                    <a:lnTo>
                      <a:pt x="0" y="911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6" name="Rectangle 36"/>
              <p:cNvSpPr>
                <a:spLocks noChangeArrowheads="1"/>
              </p:cNvSpPr>
              <p:nvPr/>
            </p:nvSpPr>
            <p:spPr bwMode="auto">
              <a:xfrm>
                <a:off x="3295" y="1659"/>
                <a:ext cx="64" cy="230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7" name="Freeform 37"/>
              <p:cNvSpPr>
                <a:spLocks/>
              </p:cNvSpPr>
              <p:nvPr/>
            </p:nvSpPr>
            <p:spPr bwMode="auto">
              <a:xfrm flipV="1">
                <a:off x="3295" y="1659"/>
                <a:ext cx="64" cy="230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665"/>
                  </a:cxn>
                  <a:cxn ang="0">
                    <a:pos x="0" y="665"/>
                  </a:cxn>
                  <a:cxn ang="0">
                    <a:pos x="0" y="0"/>
                  </a:cxn>
                </a:cxnLst>
                <a:rect l="0" t="0" r="r" b="b"/>
                <a:pathLst>
                  <a:path w="185" h="665">
                    <a:moveTo>
                      <a:pt x="185" y="0"/>
                    </a:moveTo>
                    <a:lnTo>
                      <a:pt x="185" y="665"/>
                    </a:lnTo>
                    <a:lnTo>
                      <a:pt x="0" y="665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8" name="Rectangle 38"/>
              <p:cNvSpPr>
                <a:spLocks noChangeArrowheads="1"/>
              </p:cNvSpPr>
              <p:nvPr/>
            </p:nvSpPr>
            <p:spPr bwMode="auto">
              <a:xfrm>
                <a:off x="2509" y="1231"/>
                <a:ext cx="64" cy="658"/>
              </a:xfrm>
              <a:prstGeom prst="rect">
                <a:avLst/>
              </a:prstGeom>
              <a:solidFill>
                <a:srgbClr val="B6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9" name="Freeform 39"/>
              <p:cNvSpPr>
                <a:spLocks/>
              </p:cNvSpPr>
              <p:nvPr/>
            </p:nvSpPr>
            <p:spPr bwMode="auto">
              <a:xfrm flipV="1">
                <a:off x="2509" y="1231"/>
                <a:ext cx="64" cy="658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1904"/>
                  </a:cxn>
                  <a:cxn ang="0">
                    <a:pos x="0" y="1904"/>
                  </a:cxn>
                  <a:cxn ang="0">
                    <a:pos x="0" y="0"/>
                  </a:cxn>
                </a:cxnLst>
                <a:rect l="0" t="0" r="r" b="b"/>
                <a:pathLst>
                  <a:path w="185" h="1904">
                    <a:moveTo>
                      <a:pt x="185" y="0"/>
                    </a:moveTo>
                    <a:lnTo>
                      <a:pt x="185" y="1904"/>
                    </a:lnTo>
                    <a:lnTo>
                      <a:pt x="0" y="1904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0" name="Rectangle 40"/>
              <p:cNvSpPr>
                <a:spLocks noChangeArrowheads="1"/>
              </p:cNvSpPr>
              <p:nvPr/>
            </p:nvSpPr>
            <p:spPr bwMode="auto">
              <a:xfrm>
                <a:off x="2934" y="1577"/>
                <a:ext cx="64" cy="312"/>
              </a:xfrm>
              <a:prstGeom prst="rect">
                <a:avLst/>
              </a:prstGeom>
              <a:solidFill>
                <a:srgbClr val="B6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1" name="Freeform 41"/>
              <p:cNvSpPr>
                <a:spLocks/>
              </p:cNvSpPr>
              <p:nvPr/>
            </p:nvSpPr>
            <p:spPr bwMode="auto">
              <a:xfrm flipV="1">
                <a:off x="2934" y="1577"/>
                <a:ext cx="64" cy="312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901"/>
                  </a:cxn>
                  <a:cxn ang="0">
                    <a:pos x="0" y="901"/>
                  </a:cxn>
                  <a:cxn ang="0">
                    <a:pos x="0" y="0"/>
                  </a:cxn>
                </a:cxnLst>
                <a:rect l="0" t="0" r="r" b="b"/>
                <a:pathLst>
                  <a:path w="185" h="901">
                    <a:moveTo>
                      <a:pt x="185" y="0"/>
                    </a:moveTo>
                    <a:lnTo>
                      <a:pt x="185" y="901"/>
                    </a:lnTo>
                    <a:lnTo>
                      <a:pt x="0" y="901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2" name="Rectangle 42"/>
              <p:cNvSpPr>
                <a:spLocks noChangeArrowheads="1"/>
              </p:cNvSpPr>
              <p:nvPr/>
            </p:nvSpPr>
            <p:spPr bwMode="auto">
              <a:xfrm>
                <a:off x="3359" y="1648"/>
                <a:ext cx="64" cy="241"/>
              </a:xfrm>
              <a:prstGeom prst="rect">
                <a:avLst/>
              </a:prstGeom>
              <a:solidFill>
                <a:srgbClr val="B6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3" name="Freeform 43"/>
              <p:cNvSpPr>
                <a:spLocks/>
              </p:cNvSpPr>
              <p:nvPr/>
            </p:nvSpPr>
            <p:spPr bwMode="auto">
              <a:xfrm flipV="1">
                <a:off x="3359" y="1648"/>
                <a:ext cx="64" cy="241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696"/>
                  </a:cxn>
                  <a:cxn ang="0">
                    <a:pos x="0" y="696"/>
                  </a:cxn>
                  <a:cxn ang="0">
                    <a:pos x="0" y="0"/>
                  </a:cxn>
                </a:cxnLst>
                <a:rect l="0" t="0" r="r" b="b"/>
                <a:pathLst>
                  <a:path w="184" h="696">
                    <a:moveTo>
                      <a:pt x="184" y="0"/>
                    </a:moveTo>
                    <a:lnTo>
                      <a:pt x="184" y="696"/>
                    </a:lnTo>
                    <a:lnTo>
                      <a:pt x="0" y="696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4" name="Rectangle 44"/>
              <p:cNvSpPr>
                <a:spLocks noChangeArrowheads="1"/>
              </p:cNvSpPr>
              <p:nvPr/>
            </p:nvSpPr>
            <p:spPr bwMode="auto">
              <a:xfrm>
                <a:off x="2573" y="1165"/>
                <a:ext cx="64" cy="724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5" name="Freeform 45"/>
              <p:cNvSpPr>
                <a:spLocks/>
              </p:cNvSpPr>
              <p:nvPr/>
            </p:nvSpPr>
            <p:spPr bwMode="auto">
              <a:xfrm flipV="1">
                <a:off x="2573" y="1165"/>
                <a:ext cx="64" cy="724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2095"/>
                  </a:cxn>
                  <a:cxn ang="0">
                    <a:pos x="0" y="2095"/>
                  </a:cxn>
                  <a:cxn ang="0">
                    <a:pos x="0" y="0"/>
                  </a:cxn>
                </a:cxnLst>
                <a:rect l="0" t="0" r="r" b="b"/>
                <a:pathLst>
                  <a:path w="184" h="2095">
                    <a:moveTo>
                      <a:pt x="184" y="0"/>
                    </a:moveTo>
                    <a:lnTo>
                      <a:pt x="184" y="2095"/>
                    </a:lnTo>
                    <a:lnTo>
                      <a:pt x="0" y="2095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6" name="Rectangle 46"/>
              <p:cNvSpPr>
                <a:spLocks noChangeArrowheads="1"/>
              </p:cNvSpPr>
              <p:nvPr/>
            </p:nvSpPr>
            <p:spPr bwMode="auto">
              <a:xfrm>
                <a:off x="2998" y="1554"/>
                <a:ext cx="64" cy="335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7" name="Freeform 47"/>
              <p:cNvSpPr>
                <a:spLocks/>
              </p:cNvSpPr>
              <p:nvPr/>
            </p:nvSpPr>
            <p:spPr bwMode="auto">
              <a:xfrm flipV="1">
                <a:off x="2998" y="1554"/>
                <a:ext cx="64" cy="335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968"/>
                  </a:cxn>
                  <a:cxn ang="0">
                    <a:pos x="0" y="968"/>
                  </a:cxn>
                  <a:cxn ang="0">
                    <a:pos x="0" y="0"/>
                  </a:cxn>
                </a:cxnLst>
                <a:rect l="0" t="0" r="r" b="b"/>
                <a:pathLst>
                  <a:path w="185" h="968">
                    <a:moveTo>
                      <a:pt x="185" y="0"/>
                    </a:moveTo>
                    <a:lnTo>
                      <a:pt x="185" y="968"/>
                    </a:lnTo>
                    <a:lnTo>
                      <a:pt x="0" y="968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8" name="Rectangle 48"/>
              <p:cNvSpPr>
                <a:spLocks noChangeArrowheads="1"/>
              </p:cNvSpPr>
              <p:nvPr/>
            </p:nvSpPr>
            <p:spPr bwMode="auto">
              <a:xfrm>
                <a:off x="3423" y="1641"/>
                <a:ext cx="64" cy="248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9" name="Freeform 49"/>
              <p:cNvSpPr>
                <a:spLocks/>
              </p:cNvSpPr>
              <p:nvPr/>
            </p:nvSpPr>
            <p:spPr bwMode="auto">
              <a:xfrm flipV="1">
                <a:off x="3423" y="1641"/>
                <a:ext cx="64" cy="248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716"/>
                  </a:cxn>
                  <a:cxn ang="0">
                    <a:pos x="0" y="716"/>
                  </a:cxn>
                  <a:cxn ang="0">
                    <a:pos x="0" y="0"/>
                  </a:cxn>
                </a:cxnLst>
                <a:rect l="0" t="0" r="r" b="b"/>
                <a:pathLst>
                  <a:path w="185" h="716">
                    <a:moveTo>
                      <a:pt x="185" y="0"/>
                    </a:moveTo>
                    <a:lnTo>
                      <a:pt x="185" y="716"/>
                    </a:lnTo>
                    <a:lnTo>
                      <a:pt x="0" y="716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0" name="Rectangle 50"/>
              <p:cNvSpPr>
                <a:spLocks noChangeArrowheads="1"/>
              </p:cNvSpPr>
              <p:nvPr/>
            </p:nvSpPr>
            <p:spPr bwMode="auto">
              <a:xfrm>
                <a:off x="2637" y="868"/>
                <a:ext cx="64" cy="1021"/>
              </a:xfrm>
              <a:prstGeom prst="rect">
                <a:avLst/>
              </a:prstGeom>
              <a:solidFill>
                <a:srgbClr val="FF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1" name="Freeform 51"/>
              <p:cNvSpPr>
                <a:spLocks/>
              </p:cNvSpPr>
              <p:nvPr/>
            </p:nvSpPr>
            <p:spPr bwMode="auto">
              <a:xfrm flipV="1">
                <a:off x="2637" y="868"/>
                <a:ext cx="64" cy="1021"/>
              </a:xfrm>
              <a:custGeom>
                <a:avLst/>
                <a:gdLst/>
                <a:ahLst/>
                <a:cxnLst>
                  <a:cxn ang="0">
                    <a:pos x="185" y="0"/>
                  </a:cxn>
                  <a:cxn ang="0">
                    <a:pos x="185" y="2954"/>
                  </a:cxn>
                  <a:cxn ang="0">
                    <a:pos x="0" y="2954"/>
                  </a:cxn>
                  <a:cxn ang="0">
                    <a:pos x="0" y="0"/>
                  </a:cxn>
                </a:cxnLst>
                <a:rect l="0" t="0" r="r" b="b"/>
                <a:pathLst>
                  <a:path w="185" h="2954">
                    <a:moveTo>
                      <a:pt x="185" y="0"/>
                    </a:moveTo>
                    <a:lnTo>
                      <a:pt x="185" y="2954"/>
                    </a:lnTo>
                    <a:lnTo>
                      <a:pt x="0" y="2954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2" name="Rectangle 52"/>
              <p:cNvSpPr>
                <a:spLocks noChangeArrowheads="1"/>
              </p:cNvSpPr>
              <p:nvPr/>
            </p:nvSpPr>
            <p:spPr bwMode="auto">
              <a:xfrm>
                <a:off x="3062" y="1314"/>
                <a:ext cx="63" cy="575"/>
              </a:xfrm>
              <a:prstGeom prst="rect">
                <a:avLst/>
              </a:prstGeom>
              <a:solidFill>
                <a:srgbClr val="FF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3" name="Freeform 53"/>
              <p:cNvSpPr>
                <a:spLocks/>
              </p:cNvSpPr>
              <p:nvPr/>
            </p:nvSpPr>
            <p:spPr bwMode="auto">
              <a:xfrm flipV="1">
                <a:off x="3062" y="1314"/>
                <a:ext cx="63" cy="575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1663"/>
                  </a:cxn>
                  <a:cxn ang="0">
                    <a:pos x="0" y="1663"/>
                  </a:cxn>
                  <a:cxn ang="0">
                    <a:pos x="0" y="0"/>
                  </a:cxn>
                </a:cxnLst>
                <a:rect l="0" t="0" r="r" b="b"/>
                <a:pathLst>
                  <a:path w="184" h="1663">
                    <a:moveTo>
                      <a:pt x="184" y="0"/>
                    </a:moveTo>
                    <a:lnTo>
                      <a:pt x="184" y="1663"/>
                    </a:lnTo>
                    <a:lnTo>
                      <a:pt x="0" y="1663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4" name="Rectangle 54"/>
              <p:cNvSpPr>
                <a:spLocks noChangeArrowheads="1"/>
              </p:cNvSpPr>
              <p:nvPr/>
            </p:nvSpPr>
            <p:spPr bwMode="auto">
              <a:xfrm>
                <a:off x="3487" y="1532"/>
                <a:ext cx="63" cy="357"/>
              </a:xfrm>
              <a:prstGeom prst="rect">
                <a:avLst/>
              </a:prstGeom>
              <a:solidFill>
                <a:srgbClr val="FF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5" name="Freeform 55"/>
              <p:cNvSpPr>
                <a:spLocks/>
              </p:cNvSpPr>
              <p:nvPr/>
            </p:nvSpPr>
            <p:spPr bwMode="auto">
              <a:xfrm flipV="1">
                <a:off x="3487" y="1532"/>
                <a:ext cx="63" cy="357"/>
              </a:xfrm>
              <a:custGeom>
                <a:avLst/>
                <a:gdLst/>
                <a:ahLst/>
                <a:cxnLst>
                  <a:cxn ang="0">
                    <a:pos x="184" y="0"/>
                  </a:cxn>
                  <a:cxn ang="0">
                    <a:pos x="184" y="1031"/>
                  </a:cxn>
                  <a:cxn ang="0">
                    <a:pos x="0" y="1031"/>
                  </a:cxn>
                  <a:cxn ang="0">
                    <a:pos x="0" y="0"/>
                  </a:cxn>
                </a:cxnLst>
                <a:rect l="0" t="0" r="r" b="b"/>
                <a:pathLst>
                  <a:path w="184" h="1031">
                    <a:moveTo>
                      <a:pt x="184" y="0"/>
                    </a:moveTo>
                    <a:lnTo>
                      <a:pt x="184" y="1031"/>
                    </a:lnTo>
                    <a:lnTo>
                      <a:pt x="0" y="1031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6" name="Line 56"/>
              <p:cNvSpPr>
                <a:spLocks noChangeShapeType="1"/>
              </p:cNvSpPr>
              <p:nvPr/>
            </p:nvSpPr>
            <p:spPr bwMode="auto">
              <a:xfrm>
                <a:off x="2149" y="1890"/>
                <a:ext cx="1699" cy="1"/>
              </a:xfrm>
              <a:prstGeom prst="line">
                <a:avLst/>
              </a:prstGeom>
              <a:noFill/>
              <a:ln w="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7" name="Rectangle 57"/>
              <p:cNvSpPr>
                <a:spLocks noChangeArrowheads="1"/>
              </p:cNvSpPr>
              <p:nvPr/>
            </p:nvSpPr>
            <p:spPr bwMode="auto">
              <a:xfrm>
                <a:off x="2928" y="756"/>
                <a:ext cx="130" cy="35"/>
              </a:xfrm>
              <a:prstGeom prst="rect">
                <a:avLst/>
              </a:prstGeom>
              <a:solidFill>
                <a:srgbClr val="8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8" name="Rectangle 58"/>
              <p:cNvSpPr>
                <a:spLocks noChangeArrowheads="1"/>
              </p:cNvSpPr>
              <p:nvPr/>
            </p:nvSpPr>
            <p:spPr bwMode="auto">
              <a:xfrm>
                <a:off x="2928" y="756"/>
                <a:ext cx="130" cy="3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9" name="Rectangle 59"/>
              <p:cNvSpPr>
                <a:spLocks noChangeArrowheads="1"/>
              </p:cNvSpPr>
              <p:nvPr/>
            </p:nvSpPr>
            <p:spPr bwMode="auto">
              <a:xfrm>
                <a:off x="2928" y="829"/>
                <a:ext cx="130" cy="34"/>
              </a:xfrm>
              <a:prstGeom prst="rect">
                <a:avLst/>
              </a:prstGeom>
              <a:solidFill>
                <a:srgbClr val="B6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0" name="Rectangle 60"/>
              <p:cNvSpPr>
                <a:spLocks noChangeArrowheads="1"/>
              </p:cNvSpPr>
              <p:nvPr/>
            </p:nvSpPr>
            <p:spPr bwMode="auto">
              <a:xfrm>
                <a:off x="2928" y="829"/>
                <a:ext cx="130" cy="3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1" name="Rectangle 61"/>
              <p:cNvSpPr>
                <a:spLocks noChangeArrowheads="1"/>
              </p:cNvSpPr>
              <p:nvPr/>
            </p:nvSpPr>
            <p:spPr bwMode="auto">
              <a:xfrm>
                <a:off x="2928" y="901"/>
                <a:ext cx="130" cy="35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2" name="Rectangle 62"/>
              <p:cNvSpPr>
                <a:spLocks noChangeArrowheads="1"/>
              </p:cNvSpPr>
              <p:nvPr/>
            </p:nvSpPr>
            <p:spPr bwMode="auto">
              <a:xfrm>
                <a:off x="2928" y="901"/>
                <a:ext cx="130" cy="35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3" name="Rectangle 63"/>
              <p:cNvSpPr>
                <a:spLocks noChangeArrowheads="1"/>
              </p:cNvSpPr>
              <p:nvPr/>
            </p:nvSpPr>
            <p:spPr bwMode="auto">
              <a:xfrm>
                <a:off x="2928" y="974"/>
                <a:ext cx="130" cy="34"/>
              </a:xfrm>
              <a:prstGeom prst="rect">
                <a:avLst/>
              </a:prstGeom>
              <a:solidFill>
                <a:srgbClr val="FF8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4" name="Rectangle 64"/>
              <p:cNvSpPr>
                <a:spLocks noChangeArrowheads="1"/>
              </p:cNvSpPr>
              <p:nvPr/>
            </p:nvSpPr>
            <p:spPr bwMode="auto">
              <a:xfrm>
                <a:off x="2928" y="974"/>
                <a:ext cx="130" cy="34"/>
              </a:xfrm>
              <a:prstGeom prst="rect">
                <a:avLst/>
              </a:prstGeom>
              <a:noFill/>
              <a:ln w="2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8" name="Rectangle 28"/>
            <p:cNvSpPr>
              <a:spLocks noChangeArrowheads="1"/>
            </p:cNvSpPr>
            <p:nvPr/>
          </p:nvSpPr>
          <p:spPr bwMode="auto">
            <a:xfrm>
              <a:off x="4895852" y="1162052"/>
              <a:ext cx="245260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virgin</a:t>
              </a: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28"/>
            <p:cNvSpPr>
              <a:spLocks noChangeArrowheads="1"/>
            </p:cNvSpPr>
            <p:nvPr/>
          </p:nvSpPr>
          <p:spPr bwMode="auto">
            <a:xfrm>
              <a:off x="4895796" y="1281111"/>
              <a:ext cx="1016304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61 </a:t>
              </a:r>
              <a:r>
                <a:rPr lang="en-US" sz="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V,    10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11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cm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</a:t>
              </a:r>
              <a:endParaRPr kumimoji="0" lang="en-US" sz="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4900615" y="1395415"/>
              <a:ext cx="10098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700 </a:t>
              </a:r>
              <a:r>
                <a:rPr lang="en-US" sz="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Bi, 10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cm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</a:t>
              </a:r>
              <a:endParaRPr kumimoji="0" lang="en-US" sz="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28"/>
            <p:cNvSpPr>
              <a:spLocks noChangeArrowheads="1"/>
            </p:cNvSpPr>
            <p:nvPr/>
          </p:nvSpPr>
          <p:spPr bwMode="auto">
            <a:xfrm>
              <a:off x="4895764" y="1514474"/>
              <a:ext cx="1009892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700 </a:t>
              </a:r>
              <a:r>
                <a:rPr lang="en-US" sz="800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Bi, 10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11</a:t>
              </a:r>
              <a:r>
                <a:rPr lang="en-US" sz="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cm</a:t>
              </a:r>
              <a:r>
                <a:rPr lang="en-US" sz="800" baseline="30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</a:t>
              </a:r>
              <a:endParaRPr kumimoji="0" lang="en-US" sz="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16"/>
            <p:cNvSpPr>
              <a:spLocks noChangeArrowheads="1"/>
            </p:cNvSpPr>
            <p:nvPr/>
          </p:nvSpPr>
          <p:spPr bwMode="auto">
            <a:xfrm>
              <a:off x="2895600" y="2590800"/>
              <a:ext cx="148919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Sheet resistance (ohm/sq)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971800" y="2971800"/>
            <a:ext cx="33383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Sheet resistance (4-contact, Van </a:t>
            </a:r>
            <a:r>
              <a:rPr lang="en-US" sz="1400" dirty="0" err="1" smtClean="0"/>
              <a:t>der</a:t>
            </a:r>
            <a:r>
              <a:rPr lang="en-US" sz="1400" dirty="0" smtClean="0"/>
              <a:t> </a:t>
            </a:r>
            <a:r>
              <a:rPr lang="en-US" sz="1400" dirty="0" err="1" smtClean="0"/>
              <a:t>Pauw</a:t>
            </a:r>
            <a:r>
              <a:rPr lang="en-US" sz="1400" dirty="0" smtClean="0"/>
              <a:t>) </a:t>
            </a:r>
            <a:br>
              <a:rPr lang="en-US" sz="1400" dirty="0" smtClean="0"/>
            </a:br>
            <a:r>
              <a:rPr lang="en-US" sz="1400" dirty="0" smtClean="0"/>
              <a:t>of virgin and SHI-irradiated</a:t>
            </a:r>
            <a:r>
              <a:rPr lang="pl-PL" sz="1400" dirty="0" smtClean="0"/>
              <a:t> </a:t>
            </a:r>
            <a:r>
              <a:rPr lang="en-US" sz="1400" dirty="0" smtClean="0"/>
              <a:t> high-quality </a:t>
            </a:r>
            <a:br>
              <a:rPr lang="en-US" sz="1400" dirty="0" smtClean="0"/>
            </a:br>
            <a:r>
              <a:rPr lang="en-US" sz="1400" dirty="0" smtClean="0"/>
              <a:t>CVD</a:t>
            </a:r>
            <a:r>
              <a:rPr lang="pl-PL" sz="1400" dirty="0" smtClean="0"/>
              <a:t> </a:t>
            </a:r>
            <a:r>
              <a:rPr lang="en-US" sz="1400" dirty="0" err="1" smtClean="0"/>
              <a:t>graphene</a:t>
            </a:r>
            <a:r>
              <a:rPr lang="pl-PL" sz="1400" dirty="0" smtClean="0"/>
              <a:t>.</a:t>
            </a:r>
            <a:endParaRPr lang="en-US" sz="1400" dirty="0" smtClean="0"/>
          </a:p>
        </p:txBody>
      </p:sp>
      <p:sp>
        <p:nvSpPr>
          <p:cNvPr id="85" name="TextBox 84"/>
          <p:cNvSpPr txBox="1"/>
          <p:nvPr/>
        </p:nvSpPr>
        <p:spPr>
          <a:xfrm>
            <a:off x="6400800" y="5218093"/>
            <a:ext cx="2768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(←</a:t>
            </a:r>
            <a:r>
              <a:rPr lang="en-US" sz="1400" dirty="0" smtClean="0">
                <a:latin typeface="Arial"/>
                <a:cs typeface="Arial"/>
              </a:rPr>
              <a:t>) </a:t>
            </a:r>
            <a:r>
              <a:rPr lang="en-US" sz="1400" dirty="0" smtClean="0"/>
              <a:t>AFM images of 700 </a:t>
            </a:r>
            <a:r>
              <a:rPr lang="en-US" sz="1400" dirty="0" err="1" smtClean="0"/>
              <a:t>MeV</a:t>
            </a:r>
            <a:r>
              <a:rPr lang="en-US" sz="1400" dirty="0" smtClean="0"/>
              <a:t> Bi-ion</a:t>
            </a:r>
          </a:p>
          <a:p>
            <a:r>
              <a:rPr lang="en-US" sz="1400" dirty="0" smtClean="0"/>
              <a:t>Irradiated SLG samples – from left to right: height and phase (tapping mode), lateral force (contact mode)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010" y="4648200"/>
            <a:ext cx="3044190" cy="209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7250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Localized </a:t>
            </a:r>
            <a:r>
              <a:rPr lang="en-US" sz="2200" dirty="0" err="1" smtClean="0">
                <a:solidFill>
                  <a:schemeClr val="bg1"/>
                </a:solidFill>
              </a:rPr>
              <a:t>defunctionalization</a:t>
            </a:r>
            <a:r>
              <a:rPr lang="en-US" sz="2200" dirty="0" smtClean="0">
                <a:solidFill>
                  <a:schemeClr val="bg1"/>
                </a:solidFill>
              </a:rPr>
              <a:t> - recovery of </a:t>
            </a:r>
            <a:r>
              <a:rPr lang="en-US" sz="2200" dirty="0" err="1" smtClean="0">
                <a:solidFill>
                  <a:schemeClr val="bg1"/>
                </a:solidFill>
              </a:rPr>
              <a:t>graphene</a:t>
            </a:r>
            <a:r>
              <a:rPr lang="en-US" sz="2200" dirty="0" smtClean="0">
                <a:solidFill>
                  <a:schemeClr val="bg1"/>
                </a:solidFill>
              </a:rPr>
              <a:t> structure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28600" y="685800"/>
            <a:ext cx="826643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L</a:t>
            </a:r>
            <a:r>
              <a:rPr lang="en-US" sz="1600" dirty="0" err="1" smtClean="0"/>
              <a:t>ocalized</a:t>
            </a:r>
            <a:r>
              <a:rPr lang="en-US" sz="1600" dirty="0" smtClean="0"/>
              <a:t> </a:t>
            </a:r>
            <a:r>
              <a:rPr lang="en-US" sz="1600" dirty="0" err="1" smtClean="0"/>
              <a:t>defunctionalization</a:t>
            </a:r>
            <a:r>
              <a:rPr lang="en-US" sz="1600" dirty="0" smtClean="0"/>
              <a:t> of FG/GO is of particular interest from a </a:t>
            </a:r>
            <a:r>
              <a:rPr lang="en-US" sz="1600" dirty="0" err="1" smtClean="0"/>
              <a:t>nanoelectronics</a:t>
            </a:r>
            <a:r>
              <a:rPr lang="en-US" sz="1600" dirty="0" smtClean="0"/>
              <a:t> point of view </a:t>
            </a:r>
            <a:r>
              <a:rPr lang="pl-PL" sz="1600" dirty="0" smtClean="0"/>
              <a:t>- </a:t>
            </a:r>
            <a:r>
              <a:rPr lang="en-US" sz="1600" dirty="0" smtClean="0"/>
              <a:t>the potential to precisely engineer conductive and insulating</a:t>
            </a:r>
            <a:r>
              <a:rPr lang="pl-PL" sz="1600" dirty="0" smtClean="0"/>
              <a:t> </a:t>
            </a:r>
            <a:r>
              <a:rPr lang="en-US" sz="1600" dirty="0" smtClean="0"/>
              <a:t>regions</a:t>
            </a:r>
            <a:endParaRPr lang="pl-PL" sz="1600" dirty="0" smtClean="0"/>
          </a:p>
          <a:p>
            <a:endParaRPr lang="pl-PL" sz="900" dirty="0" smtClean="0"/>
          </a:p>
          <a:p>
            <a:r>
              <a:rPr lang="en-US" sz="1600" dirty="0" smtClean="0"/>
              <a:t>To date, FG/GO </a:t>
            </a:r>
            <a:r>
              <a:rPr lang="en-US" sz="1600" dirty="0" err="1" smtClean="0"/>
              <a:t>nanopatterning</a:t>
            </a:r>
            <a:r>
              <a:rPr lang="en-US" sz="1600" dirty="0" smtClean="0"/>
              <a:t> has been archived by</a:t>
            </a:r>
            <a:r>
              <a:rPr lang="pl-PL" sz="1600" dirty="0" smtClean="0"/>
              <a:t>:</a:t>
            </a:r>
            <a:endParaRPr lang="en-US" sz="1600" dirty="0" smtClean="0"/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</a:t>
            </a:r>
            <a:r>
              <a:rPr lang="en-US" sz="1600" dirty="0" smtClean="0"/>
              <a:t>laser </a:t>
            </a:r>
            <a:r>
              <a:rPr lang="pl-PL" sz="1600" dirty="0" err="1" smtClean="0"/>
              <a:t>beams</a:t>
            </a:r>
            <a:r>
              <a:rPr lang="pl-PL" sz="1600" dirty="0" smtClean="0"/>
              <a:t> </a:t>
            </a:r>
            <a:r>
              <a:rPr lang="en-US" sz="1600" dirty="0" smtClean="0"/>
              <a:t>, </a:t>
            </a:r>
            <a:endParaRPr lang="pl-PL" sz="1600" dirty="0" smtClean="0"/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</a:t>
            </a:r>
            <a:r>
              <a:rPr lang="en-US" sz="1600" dirty="0" smtClean="0"/>
              <a:t>focused ion </a:t>
            </a:r>
            <a:r>
              <a:rPr lang="pl-PL" sz="1600" dirty="0" err="1" smtClean="0"/>
              <a:t>beams</a:t>
            </a:r>
            <a:r>
              <a:rPr lang="en-US" sz="1600" dirty="0" smtClean="0"/>
              <a:t> </a:t>
            </a:r>
            <a:endParaRPr lang="pl-PL" sz="1600" dirty="0" smtClean="0"/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</a:t>
            </a:r>
            <a:r>
              <a:rPr lang="en-US" sz="1600" dirty="0" smtClean="0"/>
              <a:t>electron beams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</a:t>
            </a:r>
            <a:r>
              <a:rPr lang="en-US" sz="1600" dirty="0" smtClean="0"/>
              <a:t>scanning probe microscopy techniques  </a:t>
            </a:r>
            <a:r>
              <a:rPr lang="pl-PL" sz="1600" dirty="0" smtClean="0"/>
              <a:t>(e.g. </a:t>
            </a:r>
            <a:r>
              <a:rPr lang="en-US" sz="1600" dirty="0" smtClean="0"/>
              <a:t>based on </a:t>
            </a:r>
            <a:br>
              <a:rPr lang="en-US" sz="1600" dirty="0" smtClean="0"/>
            </a:br>
            <a:r>
              <a:rPr lang="en-US" sz="1600" dirty="0" smtClean="0"/>
              <a:t>     heated-tip,</a:t>
            </a:r>
            <a:r>
              <a:rPr lang="pl-PL" sz="1600" dirty="0" smtClean="0"/>
              <a:t> </a:t>
            </a:r>
            <a:r>
              <a:rPr lang="en-US" sz="1600" dirty="0" smtClean="0"/>
              <a:t>electrochemical, and catalytic</a:t>
            </a:r>
            <a:r>
              <a:rPr lang="pl-PL" sz="1600" dirty="0" smtClean="0"/>
              <a:t> </a:t>
            </a:r>
            <a:r>
              <a:rPr lang="en-US" sz="1600" dirty="0" smtClean="0"/>
              <a:t>lithography). </a:t>
            </a:r>
            <a:endParaRPr lang="pl-PL" sz="1600" dirty="0" smtClean="0"/>
          </a:p>
          <a:p>
            <a:endParaRPr lang="pl-PL" sz="1000" dirty="0" smtClean="0"/>
          </a:p>
          <a:p>
            <a:r>
              <a:rPr lang="en-US" sz="1600" dirty="0" smtClean="0"/>
              <a:t> </a:t>
            </a:r>
            <a:r>
              <a:rPr lang="pl-PL" sz="1600" dirty="0" smtClean="0"/>
              <a:t>Swift heavy </a:t>
            </a:r>
            <a:r>
              <a:rPr lang="pl-PL" sz="1600" dirty="0" err="1" smtClean="0"/>
              <a:t>ions</a:t>
            </a:r>
            <a:r>
              <a:rPr lang="pl-PL" sz="1600" dirty="0" smtClean="0"/>
              <a:t>  -&gt; </a:t>
            </a:r>
            <a:r>
              <a:rPr lang="en-US" sz="1600" dirty="0" smtClean="0"/>
              <a:t> highly</a:t>
            </a:r>
            <a:r>
              <a:rPr lang="pl-PL" sz="1600" dirty="0" smtClean="0"/>
              <a:t> </a:t>
            </a:r>
            <a:r>
              <a:rPr lang="en-US" sz="1600" dirty="0" smtClean="0"/>
              <a:t>localized structural modification</a:t>
            </a:r>
            <a:endParaRPr lang="pl-PL" sz="1600" dirty="0" smtClean="0"/>
          </a:p>
          <a:p>
            <a:endParaRPr lang="pl-PL" sz="1000" dirty="0" smtClean="0"/>
          </a:p>
          <a:p>
            <a:r>
              <a:rPr lang="pl-PL" sz="1600" dirty="0" smtClean="0"/>
              <a:t>W</a:t>
            </a:r>
            <a:r>
              <a:rPr lang="en-US" sz="1600" dirty="0" smtClean="0"/>
              <a:t>e intended to employ this unique feature of SHI</a:t>
            </a:r>
            <a:r>
              <a:rPr lang="pl-PL" sz="1600" dirty="0" smtClean="0"/>
              <a:t> </a:t>
            </a:r>
            <a:r>
              <a:rPr lang="en-US" sz="1600" dirty="0" smtClean="0"/>
              <a:t>to create</a:t>
            </a:r>
            <a:br>
              <a:rPr lang="en-US" sz="1600" dirty="0" smtClean="0"/>
            </a:br>
            <a:r>
              <a:rPr lang="en-US" sz="1600" dirty="0" smtClean="0"/>
              <a:t>nanometer-sized deoxygenated regions in FG/GO films</a:t>
            </a:r>
            <a:r>
              <a:rPr lang="pl-PL" sz="1600" dirty="0" smtClean="0"/>
              <a:t>:</a:t>
            </a:r>
          </a:p>
          <a:p>
            <a:endParaRPr lang="pl-PL" sz="100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 recovered G spots as QDs</a:t>
            </a:r>
          </a:p>
          <a:p>
            <a:endParaRPr lang="en-US" sz="90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 recovered G spots with damaged cores </a:t>
            </a:r>
            <a:br>
              <a:rPr lang="en-US" sz="1600" dirty="0" smtClean="0"/>
            </a:br>
            <a:r>
              <a:rPr lang="en-US" sz="1600" dirty="0" smtClean="0"/>
              <a:t>     as</a:t>
            </a:r>
            <a:r>
              <a:rPr lang="pl-PL" sz="1600" dirty="0" smtClean="0"/>
              <a:t> </a:t>
            </a:r>
            <a:r>
              <a:rPr lang="en-US" sz="1600" dirty="0" smtClean="0"/>
              <a:t>coupled QD-</a:t>
            </a:r>
            <a:r>
              <a:rPr lang="en-US" sz="1600" dirty="0" err="1" smtClean="0"/>
              <a:t>antidots</a:t>
            </a:r>
            <a:endParaRPr lang="en-US" sz="1600" dirty="0" smtClean="0"/>
          </a:p>
          <a:p>
            <a:endParaRPr lang="pl-PL" dirty="0" smtClean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295400"/>
            <a:ext cx="30575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638800" y="3276600"/>
            <a:ext cx="1996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Fluorographene</a:t>
            </a:r>
            <a:r>
              <a:rPr lang="en-US" sz="1400" dirty="0" smtClean="0"/>
              <a:t> (F/C = 1)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600" y="5791200"/>
            <a:ext cx="312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Graphene</a:t>
            </a:r>
            <a:r>
              <a:rPr lang="en-US" sz="1400" dirty="0" smtClean="0"/>
              <a:t> oxide (fig. source: S. Kim et al.</a:t>
            </a:r>
            <a:br>
              <a:rPr lang="en-US" sz="1400" dirty="0" smtClean="0"/>
            </a:br>
            <a:r>
              <a:rPr lang="en-US" sz="1400" i="1" dirty="0" smtClean="0"/>
              <a:t>Nature materials</a:t>
            </a:r>
            <a:r>
              <a:rPr lang="en-US" sz="1400" dirty="0" smtClean="0"/>
              <a:t> (2012) , </a:t>
            </a:r>
            <a:r>
              <a:rPr lang="en-US" sz="1400" i="1" dirty="0" smtClean="0"/>
              <a:t>11</a:t>
            </a:r>
            <a:r>
              <a:rPr lang="en-US" sz="1400" dirty="0" smtClean="0"/>
              <a:t>, 544</a:t>
            </a:r>
            <a:endParaRPr lang="ru-RU" sz="1400" dirty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6800" y="3691666"/>
            <a:ext cx="3120000" cy="202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066" t="12347" r="11066" b="9260"/>
          <a:stretch>
            <a:fillRect/>
          </a:stretch>
        </p:blipFill>
        <p:spPr bwMode="auto">
          <a:xfrm>
            <a:off x="6400800" y="609618"/>
            <a:ext cx="2573685" cy="232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76600"/>
            <a:ext cx="3767614" cy="294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264" y="6276201"/>
            <a:ext cx="51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XPS C1s and F1s core level spectra – F/C ratio decreases </a:t>
            </a:r>
            <a:br>
              <a:rPr lang="en-US" sz="1400" dirty="0" smtClean="0"/>
            </a:br>
            <a:r>
              <a:rPr lang="en-US" sz="1400" dirty="0" smtClean="0"/>
              <a:t>with ion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=&gt; </a:t>
            </a:r>
            <a:r>
              <a:rPr lang="en-US" sz="1400" dirty="0" err="1" smtClean="0"/>
              <a:t>defunctionalization</a:t>
            </a:r>
            <a:r>
              <a:rPr lang="en-US" sz="1400" dirty="0" smtClean="0"/>
              <a:t> of FG film</a:t>
            </a:r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352800"/>
            <a:ext cx="2076450" cy="177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"/>
            <a:ext cx="62579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5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2844" y="0"/>
            <a:ext cx="41910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FG (irradiation results, </a:t>
            </a:r>
            <a:r>
              <a:rPr lang="ru-RU" sz="2200" dirty="0" err="1" smtClean="0">
                <a:solidFill>
                  <a:schemeClr val="bg1"/>
                </a:solidFill>
              </a:rPr>
              <a:t>mobility</a:t>
            </a:r>
            <a:r>
              <a:rPr lang="ru-RU" sz="2200" dirty="0" smtClean="0">
                <a:solidFill>
                  <a:schemeClr val="bg1"/>
                </a:solidFill>
              </a:rPr>
              <a:t>, </a:t>
            </a:r>
            <a:r>
              <a:rPr lang="en-US" sz="2200" dirty="0" smtClean="0">
                <a:solidFill>
                  <a:schemeClr val="bg1"/>
                </a:solidFill>
              </a:rPr>
              <a:t>….)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3352800"/>
            <a:ext cx="24384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5181600"/>
            <a:ext cx="17526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447800" y="2923401"/>
            <a:ext cx="5143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AFM and SEM images of virgin and 26 </a:t>
            </a:r>
            <a:r>
              <a:rPr lang="en-US" sz="1200" dirty="0" err="1" smtClean="0"/>
              <a:t>MeV</a:t>
            </a:r>
            <a:r>
              <a:rPr lang="en-US" sz="1200" dirty="0" smtClean="0"/>
              <a:t> </a:t>
            </a:r>
            <a:r>
              <a:rPr lang="en-US" sz="1200" dirty="0" err="1" smtClean="0"/>
              <a:t>Xe</a:t>
            </a:r>
            <a:r>
              <a:rPr lang="en-US" sz="1200" dirty="0" smtClean="0"/>
              <a:t>-ion irradiated FG films.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00800" y="292340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TEM image of ion track created in FG.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172200" y="5181600"/>
            <a:ext cx="2971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Effects observed upon SHI irradiation:</a:t>
            </a:r>
          </a:p>
          <a:p>
            <a:r>
              <a:rPr lang="en-US" sz="1400" dirty="0" smtClean="0"/>
              <a:t>- </a:t>
            </a:r>
            <a:r>
              <a:rPr lang="en-US" sz="1400" dirty="0" err="1" smtClean="0"/>
              <a:t>nanostructuring</a:t>
            </a:r>
            <a:r>
              <a:rPr lang="en-US" sz="1400" dirty="0" smtClean="0"/>
              <a:t> of films (fracturing)</a:t>
            </a:r>
          </a:p>
          <a:p>
            <a:pPr>
              <a:buFontTx/>
              <a:buChar char="-"/>
            </a:pPr>
            <a:r>
              <a:rPr lang="en-US" sz="1400" dirty="0" smtClean="0"/>
              <a:t>significant increase in conductivity</a:t>
            </a:r>
            <a:br>
              <a:rPr lang="en-US" sz="1400" dirty="0" smtClean="0"/>
            </a:br>
            <a:r>
              <a:rPr lang="en-US" sz="1400" dirty="0" smtClean="0"/>
              <a:t>  (for lateral and vertical configuration)</a:t>
            </a:r>
          </a:p>
          <a:p>
            <a:pPr>
              <a:buFontTx/>
              <a:buChar char="-"/>
            </a:pPr>
            <a:r>
              <a:rPr lang="en-US" sz="1400" dirty="0" smtClean="0"/>
              <a:t>appearance of electrically active small QDs (~1.4-4 nm)</a:t>
            </a:r>
          </a:p>
          <a:p>
            <a:r>
              <a:rPr lang="en-US" sz="1400" dirty="0" smtClean="0"/>
              <a:t>N. </a:t>
            </a:r>
            <a:r>
              <a:rPr lang="en-US" sz="1400" dirty="0" err="1" smtClean="0"/>
              <a:t>Nebogatikova</a:t>
            </a:r>
            <a:r>
              <a:rPr lang="en-US" sz="1400" dirty="0" smtClean="0"/>
              <a:t> at al., under review</a:t>
            </a:r>
            <a:endParaRPr lang="ru-RU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2" name="Прямая соединительная линия 31"/>
          <p:cNvCxnSpPr/>
          <p:nvPr/>
        </p:nvCxnSpPr>
        <p:spPr>
          <a:xfrm rot="5400000" flipH="1" flipV="1">
            <a:off x="4357678" y="2224078"/>
            <a:ext cx="30194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4" name="TextBox 1793"/>
          <p:cNvSpPr txBox="1"/>
          <p:nvPr/>
        </p:nvSpPr>
        <p:spPr>
          <a:xfrm>
            <a:off x="142844" y="0"/>
            <a:ext cx="68350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GO ion irradiation-induced </a:t>
            </a:r>
            <a:r>
              <a:rPr lang="en-US" sz="2200" dirty="0" err="1" smtClean="0">
                <a:solidFill>
                  <a:schemeClr val="bg1"/>
                </a:solidFill>
              </a:rPr>
              <a:t>defunctionalization</a:t>
            </a:r>
            <a:r>
              <a:rPr lang="en-US" sz="2200" dirty="0" smtClean="0">
                <a:solidFill>
                  <a:schemeClr val="bg1"/>
                </a:solidFill>
              </a:rPr>
              <a:t> (XPS study)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85720" y="6315095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The degree of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graphene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oxide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defunctionalization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by SHIs with different energies scales well with 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the deposited electronic energy density.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3" y="785794"/>
            <a:ext cx="54768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45816"/>
            <a:ext cx="2004155" cy="205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71538" y="3948098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C-O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428728" y="3876660"/>
            <a:ext cx="772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/sp</a:t>
            </a:r>
            <a:r>
              <a:rPr lang="en-US" sz="1600" baseline="30000" dirty="0" smtClean="0"/>
              <a:t>3</a:t>
            </a:r>
            <a:endParaRPr lang="en-US" sz="16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242857" y="4233850"/>
            <a:ext cx="98135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C/O </a:t>
            </a:r>
            <a:r>
              <a:rPr lang="en-US" sz="1600" dirty="0" smtClean="0">
                <a:latin typeface="Arial"/>
                <a:cs typeface="Arial"/>
              </a:rPr>
              <a:t>~</a:t>
            </a:r>
            <a:r>
              <a:rPr lang="en-US" sz="1600" dirty="0" smtClean="0"/>
              <a:t> 2.5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14282" y="386451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 GO</a:t>
            </a:r>
            <a:endParaRPr lang="en-US" dirty="0"/>
          </a:p>
        </p:txBody>
      </p:sp>
      <p:pic>
        <p:nvPicPr>
          <p:cNvPr id="17" name="Рисунок 16" descr="XPSwidma4supinfo_4prezentacj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1368" y="3889353"/>
            <a:ext cx="6405473" cy="2130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8596" y="5948380"/>
            <a:ext cx="8501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Evolution of C1s core level XPS spectra for GO specimens irradiated with different doses of 46 </a:t>
            </a:r>
            <a:r>
              <a:rPr lang="en-US" sz="1400" dirty="0" err="1" smtClean="0"/>
              <a:t>MeV</a:t>
            </a:r>
            <a:r>
              <a:rPr lang="en-US" sz="1400" dirty="0" smtClean="0"/>
              <a:t> </a:t>
            </a:r>
            <a:r>
              <a:rPr lang="en-US" sz="1400" dirty="0" err="1" smtClean="0"/>
              <a:t>Ar</a:t>
            </a:r>
            <a:r>
              <a:rPr lang="en-US" sz="1400" dirty="0" smtClean="0"/>
              <a:t> ions </a:t>
            </a:r>
            <a:endParaRPr lang="ru-RU" sz="1400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6286520"/>
            <a:ext cx="9144000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Стрелка вниз 25"/>
          <p:cNvSpPr/>
          <p:nvPr/>
        </p:nvSpPr>
        <p:spPr>
          <a:xfrm rot="16200000">
            <a:off x="4331493" y="4626759"/>
            <a:ext cx="285752" cy="2143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Стрелка вниз 26"/>
          <p:cNvSpPr/>
          <p:nvPr/>
        </p:nvSpPr>
        <p:spPr>
          <a:xfrm rot="16200000">
            <a:off x="6536545" y="4626760"/>
            <a:ext cx="285752" cy="2143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4282" y="2928934"/>
            <a:ext cx="5653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Changes in the surface atomic fraction of C atoms for GO films irradiated with different ions as functions of the ion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</a:t>
            </a:r>
            <a:r>
              <a:rPr lang="pl-PL" sz="1400" dirty="0" smtClean="0"/>
              <a:t>(a) </a:t>
            </a:r>
            <a:r>
              <a:rPr lang="en-US" sz="1400" dirty="0" smtClean="0"/>
              <a:t>and deposited electronic energy density</a:t>
            </a:r>
            <a:r>
              <a:rPr lang="pl-PL" sz="1400" dirty="0" smtClean="0"/>
              <a:t> (b)</a:t>
            </a:r>
            <a:r>
              <a:rPr lang="en-US" sz="1400" dirty="0" smtClean="0"/>
              <a:t>.</a:t>
            </a:r>
            <a:endParaRPr lang="ru-RU" sz="1400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23770" y="3733800"/>
            <a:ext cx="584363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428859" y="3948098"/>
            <a:ext cx="21431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Стрелка вниз 22"/>
          <p:cNvSpPr/>
          <p:nvPr/>
        </p:nvSpPr>
        <p:spPr>
          <a:xfrm rot="-5400000">
            <a:off x="2131197" y="4626759"/>
            <a:ext cx="285752" cy="2143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762000"/>
            <a:ext cx="2571768" cy="258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5943600" y="33528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Ordering/damage evolution by Raman spectroscopy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7" y="2928934"/>
            <a:ext cx="3201829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3730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Electrical transport mechanism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5143504" y="5286388"/>
            <a:ext cx="4027485" cy="1571612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282" y="614410"/>
            <a:ext cx="5286412" cy="460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/>
              <a:t> </a:t>
            </a:r>
            <a:r>
              <a:rPr lang="en-US" sz="1400" dirty="0" smtClean="0"/>
              <a:t>Transport properties of GO and its derivatives are often described </a:t>
            </a:r>
            <a:br>
              <a:rPr lang="en-US" sz="1400" dirty="0" smtClean="0"/>
            </a:br>
            <a:r>
              <a:rPr lang="en-US" sz="1400" dirty="0" smtClean="0"/>
              <a:t>      by variable range hopping (VRH):</a:t>
            </a:r>
          </a:p>
          <a:p>
            <a:pPr>
              <a:buFont typeface="Wingdings" pitchFamily="2" charset="2"/>
              <a:buChar char="q"/>
            </a:pPr>
            <a:endParaRPr lang="en-US" sz="400" dirty="0" smtClean="0"/>
          </a:p>
          <a:p>
            <a:r>
              <a:rPr lang="en-US" sz="1400" dirty="0" smtClean="0"/>
              <a:t>	        </a:t>
            </a:r>
            <a:r>
              <a:rPr lang="en-US" sz="1400" i="1" dirty="0" smtClean="0"/>
              <a:t>R(T) = R</a:t>
            </a:r>
            <a:r>
              <a:rPr lang="en-US" sz="1400" baseline="-25000" dirty="0" smtClean="0"/>
              <a:t>0</a:t>
            </a:r>
            <a:r>
              <a:rPr lang="en-US" sz="1400" i="1" dirty="0" smtClean="0"/>
              <a:t> </a:t>
            </a:r>
            <a:r>
              <a:rPr lang="en-US" sz="1400" dirty="0" smtClean="0"/>
              <a:t>+ exp(</a:t>
            </a:r>
            <a:r>
              <a:rPr lang="en-US" sz="1400" i="1" dirty="0" smtClean="0"/>
              <a:t>T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/</a:t>
            </a:r>
            <a:r>
              <a:rPr lang="en-US" sz="1400" i="1" dirty="0" smtClean="0"/>
              <a:t>T</a:t>
            </a:r>
            <a:r>
              <a:rPr lang="en-US" sz="1400" dirty="0" smtClean="0"/>
              <a:t>)</a:t>
            </a:r>
            <a:r>
              <a:rPr lang="en-US" sz="1400" i="1" baseline="30000" dirty="0" smtClean="0"/>
              <a:t>p</a:t>
            </a:r>
          </a:p>
          <a:p>
            <a:endParaRPr lang="en-US" sz="400" i="1" baseline="30000" dirty="0" smtClean="0"/>
          </a:p>
          <a:p>
            <a:r>
              <a:rPr lang="en-US" sz="1200" i="1" dirty="0" smtClean="0"/>
              <a:t>      T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 -  characteristic temperature</a:t>
            </a:r>
          </a:p>
          <a:p>
            <a:r>
              <a:rPr lang="en-US" sz="1200" i="1" dirty="0" smtClean="0"/>
              <a:t>      p</a:t>
            </a:r>
            <a:r>
              <a:rPr lang="en-US" sz="1200" dirty="0" smtClean="0"/>
              <a:t> - characteristic exponent - distinguishes the conduction mechanism</a:t>
            </a:r>
          </a:p>
          <a:p>
            <a:endParaRPr lang="en-US" sz="5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Different p  values reported for GO and its derivatives, including </a:t>
            </a:r>
            <a:br>
              <a:rPr lang="en-US" sz="1400" dirty="0" smtClean="0"/>
            </a:br>
            <a:r>
              <a:rPr lang="en-US" sz="1400" dirty="0" smtClean="0"/>
              <a:t>    p=1/2 (ES-VRH) p=1/3 (2D Mott-VRH) and p =1/4 (3D Mott-VRH)</a:t>
            </a:r>
          </a:p>
          <a:p>
            <a:pPr>
              <a:buFont typeface="Wingdings" pitchFamily="2" charset="2"/>
              <a:buChar char="q"/>
            </a:pPr>
            <a:endParaRPr lang="en-US" sz="7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Resistance curve derivative analysis (RCDA) employed to elucidate </a:t>
            </a:r>
            <a:br>
              <a:rPr lang="en-US" sz="1400" dirty="0" smtClean="0"/>
            </a:br>
            <a:r>
              <a:rPr lang="en-US" sz="1400" dirty="0" smtClean="0"/>
              <a:t>    the mechanism (plot </a:t>
            </a:r>
            <a:r>
              <a:rPr lang="en-US" sz="1400" dirty="0" err="1" smtClean="0"/>
              <a:t>ln</a:t>
            </a:r>
            <a:r>
              <a:rPr lang="en-US" sz="1400" i="1" dirty="0" err="1" smtClean="0"/>
              <a:t>W</a:t>
            </a:r>
            <a:r>
              <a:rPr lang="en-US" sz="1400" dirty="0" smtClean="0"/>
              <a:t> </a:t>
            </a:r>
            <a:r>
              <a:rPr lang="en-US" sz="1400" dirty="0" err="1" smtClean="0"/>
              <a:t>vs</a:t>
            </a:r>
            <a:r>
              <a:rPr lang="en-US" sz="1400" dirty="0" smtClean="0"/>
              <a:t> </a:t>
            </a:r>
            <a:r>
              <a:rPr lang="en-US" sz="1400" dirty="0" err="1" smtClean="0"/>
              <a:t>ln</a:t>
            </a:r>
            <a:r>
              <a:rPr lang="en-US" sz="1400" i="1" dirty="0" err="1" smtClean="0"/>
              <a:t>T</a:t>
            </a:r>
            <a:r>
              <a:rPr lang="en-US" sz="1400" dirty="0" smtClean="0"/>
              <a:t>):</a:t>
            </a:r>
          </a:p>
          <a:p>
            <a:pPr>
              <a:buFont typeface="Wingdings" pitchFamily="2" charset="2"/>
              <a:buChar char="q"/>
            </a:pPr>
            <a:endParaRPr lang="en-US" sz="400" dirty="0" smtClean="0"/>
          </a:p>
          <a:p>
            <a:r>
              <a:rPr lang="en-US" sz="1400" dirty="0" smtClean="0"/>
              <a:t>	W = - </a:t>
            </a:r>
            <a:r>
              <a:rPr lang="en-US" sz="1400" dirty="0" smtClean="0">
                <a:latin typeface="Arial"/>
                <a:cs typeface="Arial"/>
              </a:rPr>
              <a:t>∂</a:t>
            </a:r>
            <a:r>
              <a:rPr lang="en-US" sz="1400" dirty="0" err="1" smtClean="0"/>
              <a:t>ln</a:t>
            </a:r>
            <a:r>
              <a:rPr lang="el-GR" sz="1400" i="1" dirty="0" smtClean="0">
                <a:latin typeface="Arial"/>
                <a:cs typeface="Arial"/>
              </a:rPr>
              <a:t>ρ</a:t>
            </a:r>
            <a:r>
              <a:rPr lang="en-US" sz="1400" dirty="0" smtClean="0"/>
              <a:t>(</a:t>
            </a:r>
            <a:r>
              <a:rPr lang="en-US" sz="1400" i="1" dirty="0" smtClean="0"/>
              <a:t>T</a:t>
            </a:r>
            <a:r>
              <a:rPr lang="en-US" sz="1400" dirty="0" smtClean="0"/>
              <a:t>)/</a:t>
            </a:r>
            <a:r>
              <a:rPr lang="en-US" sz="1400" dirty="0" smtClean="0">
                <a:latin typeface="Arial"/>
                <a:cs typeface="Arial"/>
              </a:rPr>
              <a:t> ∂</a:t>
            </a:r>
            <a:r>
              <a:rPr lang="en-US" sz="1400" dirty="0" err="1" smtClean="0"/>
              <a:t>ln</a:t>
            </a:r>
            <a:r>
              <a:rPr lang="en-US" sz="1400" i="1" dirty="0" err="1" smtClean="0"/>
              <a:t>T</a:t>
            </a:r>
            <a:endParaRPr lang="en-US" sz="1400" i="1" dirty="0" smtClean="0"/>
          </a:p>
          <a:p>
            <a:endParaRPr lang="en-US" sz="400" i="1" dirty="0" smtClean="0"/>
          </a:p>
          <a:p>
            <a:r>
              <a:rPr lang="en-US" sz="1400" i="1" dirty="0" smtClean="0"/>
              <a:t>    W</a:t>
            </a:r>
            <a:r>
              <a:rPr lang="en-US" sz="1400" dirty="0" smtClean="0"/>
              <a:t> – reduced activation energy</a:t>
            </a:r>
          </a:p>
          <a:p>
            <a:endParaRPr lang="en-US" sz="7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At low temperatures R(T) is well-fitted by EF-VRH (p=1/2) model </a:t>
            </a:r>
          </a:p>
          <a:p>
            <a:pPr>
              <a:buFont typeface="Wingdings" pitchFamily="2" charset="2"/>
              <a:buChar char="q"/>
            </a:pPr>
            <a:endParaRPr lang="en-US" sz="7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At higher temperatures  - contribution of a thermally activated </a:t>
            </a:r>
            <a:br>
              <a:rPr lang="en-US" sz="1400" dirty="0" smtClean="0"/>
            </a:br>
            <a:r>
              <a:rPr lang="en-US" sz="1400" dirty="0" smtClean="0"/>
              <a:t>    process (p = 1), expressed by: </a:t>
            </a:r>
          </a:p>
          <a:p>
            <a:pPr>
              <a:buFont typeface="Wingdings" pitchFamily="2" charset="2"/>
              <a:buChar char="q"/>
            </a:pPr>
            <a:endParaRPr lang="en-US" sz="400" dirty="0" smtClean="0"/>
          </a:p>
          <a:p>
            <a:r>
              <a:rPr lang="en-US" sz="1400" dirty="0" smtClean="0"/>
              <a:t>	</a:t>
            </a:r>
            <a:r>
              <a:rPr lang="en-US" sz="1400" i="1" dirty="0" smtClean="0"/>
              <a:t> R(T) = R</a:t>
            </a:r>
            <a:r>
              <a:rPr lang="en-US" sz="1400" baseline="-25000" dirty="0" smtClean="0"/>
              <a:t>0</a:t>
            </a:r>
            <a:r>
              <a:rPr lang="en-US" sz="1400" i="1" dirty="0" smtClean="0"/>
              <a:t> </a:t>
            </a:r>
            <a:r>
              <a:rPr lang="en-US" sz="1400" dirty="0" smtClean="0"/>
              <a:t>+ exp(</a:t>
            </a:r>
            <a:r>
              <a:rPr lang="en-US" sz="1400" i="1" dirty="0" smtClean="0"/>
              <a:t>T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/</a:t>
            </a:r>
            <a:r>
              <a:rPr lang="en-US" sz="1400" i="1" dirty="0" smtClean="0"/>
              <a:t>T</a:t>
            </a:r>
            <a:r>
              <a:rPr lang="en-US" sz="1400" dirty="0" smtClean="0"/>
              <a:t>)</a:t>
            </a:r>
            <a:r>
              <a:rPr lang="en-US" sz="1400" i="1" baseline="30000" dirty="0" smtClean="0"/>
              <a:t>p</a:t>
            </a:r>
            <a:endParaRPr lang="en-US" sz="1600" i="1" baseline="30000" dirty="0" smtClean="0"/>
          </a:p>
          <a:p>
            <a:endParaRPr lang="en-US" sz="300" i="1" baseline="30000" dirty="0" smtClean="0"/>
          </a:p>
          <a:p>
            <a:endParaRPr lang="en-US" sz="300" i="1" baseline="30000" dirty="0" smtClean="0"/>
          </a:p>
          <a:p>
            <a:pPr>
              <a:buFont typeface="Wingdings" pitchFamily="2" charset="2"/>
              <a:buChar char="q"/>
            </a:pPr>
            <a:r>
              <a:rPr lang="en-US" sz="1400" dirty="0" smtClean="0"/>
              <a:t> Fitting parameters used to estimate the localization length </a:t>
            </a:r>
          </a:p>
          <a:p>
            <a:r>
              <a:rPr lang="en-US" sz="1400" dirty="0" smtClean="0"/>
              <a:t>                                               and band gap </a:t>
            </a:r>
          </a:p>
          <a:p>
            <a:endParaRPr lang="en-US" sz="1050" dirty="0" smtClean="0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642918"/>
            <a:ext cx="2807494" cy="233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057799"/>
            <a:ext cx="46767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5143504" y="5357826"/>
            <a:ext cx="4000496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bg1"/>
                </a:solidFill>
              </a:rPr>
              <a:t>Upon irradiation material changes from an 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    insulator to a semiconductor</a:t>
            </a:r>
          </a:p>
          <a:p>
            <a:pPr>
              <a:buFont typeface="Wingdings" pitchFamily="2" charset="2"/>
              <a:buChar char="q"/>
            </a:pPr>
            <a:r>
              <a:rPr lang="en-US" sz="1600" dirty="0" err="1" smtClean="0">
                <a:solidFill>
                  <a:schemeClr val="bg1"/>
                </a:solidFill>
              </a:rPr>
              <a:t>Efros</a:t>
            </a:r>
            <a:r>
              <a:rPr lang="en-US" sz="1600" dirty="0" smtClean="0">
                <a:solidFill>
                  <a:schemeClr val="bg1"/>
                </a:solidFill>
              </a:rPr>
              <a:t>-</a:t>
            </a:r>
            <a:r>
              <a:rPr lang="en-US" sz="1600" dirty="0" err="1" smtClean="0">
                <a:solidFill>
                  <a:schemeClr val="bg1"/>
                </a:solidFill>
              </a:rPr>
              <a:t>Shklovskii</a:t>
            </a:r>
            <a:r>
              <a:rPr lang="en-US" sz="1600" dirty="0" smtClean="0">
                <a:solidFill>
                  <a:schemeClr val="bg1"/>
                </a:solidFill>
              </a:rPr>
              <a:t>-VRH model highlights the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    </a:t>
            </a:r>
            <a:r>
              <a:rPr lang="en-US" sz="1600" dirty="0" smtClean="0">
                <a:solidFill>
                  <a:schemeClr val="bg1"/>
                </a:solidFill>
              </a:rPr>
              <a:t>localization of 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wavefunctions</a:t>
            </a:r>
            <a:r>
              <a:rPr lang="en-US" sz="1600" dirty="0" smtClean="0">
                <a:solidFill>
                  <a:schemeClr val="bg1"/>
                </a:solidFill>
              </a:rPr>
              <a:t> inside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    </a:t>
            </a:r>
            <a:r>
              <a:rPr lang="en-US" sz="1600" dirty="0" err="1" smtClean="0">
                <a:solidFill>
                  <a:schemeClr val="bg1"/>
                </a:solidFill>
              </a:rPr>
              <a:t>graphene</a:t>
            </a:r>
            <a:r>
              <a:rPr lang="en-US" sz="1600" dirty="0" smtClean="0">
                <a:solidFill>
                  <a:schemeClr val="bg1"/>
                </a:solidFill>
              </a:rPr>
              <a:t> domains -&gt; suits the expected QD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    </a:t>
            </a:r>
            <a:r>
              <a:rPr lang="en-US" sz="1600" dirty="0" smtClean="0">
                <a:solidFill>
                  <a:schemeClr val="bg1"/>
                </a:solidFill>
              </a:rPr>
              <a:t>nature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of the fabricated structures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786322"/>
            <a:ext cx="1696879" cy="21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786322"/>
            <a:ext cx="956786" cy="236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290" y="1185914"/>
            <a:ext cx="1783556" cy="24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14" y="2923220"/>
            <a:ext cx="1636871" cy="22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7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14" y="4286256"/>
            <a:ext cx="197691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TextBox 1793"/>
          <p:cNvSpPr txBox="1"/>
          <p:nvPr/>
        </p:nvSpPr>
        <p:spPr>
          <a:xfrm>
            <a:off x="142844" y="0"/>
            <a:ext cx="4006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Graphene</a:t>
            </a:r>
            <a:r>
              <a:rPr lang="en-US" sz="2200" dirty="0" smtClean="0">
                <a:solidFill>
                  <a:schemeClr val="bg1"/>
                </a:solidFill>
              </a:rPr>
              <a:t> oxide (XPS and Raman)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86288" y="4929197"/>
            <a:ext cx="4584701" cy="192880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793"/>
          <p:cNvSpPr txBox="1"/>
          <p:nvPr/>
        </p:nvSpPr>
        <p:spPr>
          <a:xfrm>
            <a:off x="285720" y="0"/>
            <a:ext cx="7371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Graphene</a:t>
            </a:r>
            <a:r>
              <a:rPr lang="en-US" sz="2200" dirty="0" smtClean="0">
                <a:solidFill>
                  <a:schemeClr val="bg1"/>
                </a:solidFill>
              </a:rPr>
              <a:t> oxide: </a:t>
            </a:r>
            <a:r>
              <a:rPr lang="pl-PL" sz="2200" dirty="0" smtClean="0">
                <a:solidFill>
                  <a:schemeClr val="bg1"/>
                </a:solidFill>
              </a:rPr>
              <a:t>AFM</a:t>
            </a:r>
            <a:r>
              <a:rPr lang="en-US" sz="2200" dirty="0" smtClean="0">
                <a:solidFill>
                  <a:schemeClr val="bg1"/>
                </a:solidFill>
              </a:rPr>
              <a:t>,SEM, </a:t>
            </a:r>
            <a:r>
              <a:rPr lang="en-US" sz="2200" dirty="0" err="1" smtClean="0">
                <a:solidFill>
                  <a:schemeClr val="bg1"/>
                </a:solidFill>
              </a:rPr>
              <a:t>iTS</a:t>
            </a:r>
            <a:r>
              <a:rPr lang="en-US" sz="2200" dirty="0" smtClean="0">
                <a:solidFill>
                  <a:schemeClr val="bg1"/>
                </a:solidFill>
              </a:rPr>
              <a:t> model – possible interpretation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06" y="642918"/>
            <a:ext cx="26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Kr 107 </a:t>
            </a:r>
            <a:r>
              <a:rPr lang="en-US" sz="1600" dirty="0" err="1" smtClean="0"/>
              <a:t>MeV</a:t>
            </a:r>
            <a:r>
              <a:rPr lang="en-US" sz="1600" dirty="0" smtClean="0"/>
              <a:t> S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= 3.8 </a:t>
            </a:r>
            <a:r>
              <a:rPr lang="en-US" sz="1600" dirty="0" err="1" smtClean="0"/>
              <a:t>keV</a:t>
            </a:r>
            <a:r>
              <a:rPr lang="en-US" sz="1600" dirty="0" smtClean="0"/>
              <a:t>/layer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786050" y="642918"/>
            <a:ext cx="27829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Xe</a:t>
            </a:r>
            <a:r>
              <a:rPr lang="en-US" sz="1600" dirty="0" smtClean="0"/>
              <a:t> 167 </a:t>
            </a:r>
            <a:r>
              <a:rPr lang="en-US" sz="1600" dirty="0" err="1" smtClean="0"/>
              <a:t>MeV</a:t>
            </a:r>
            <a:r>
              <a:rPr lang="en-US" sz="1600" dirty="0" smtClean="0"/>
              <a:t> S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= 5.76 </a:t>
            </a:r>
            <a:r>
              <a:rPr lang="en-US" sz="1600" dirty="0" err="1" smtClean="0"/>
              <a:t>keV</a:t>
            </a:r>
            <a:r>
              <a:rPr lang="en-US" sz="1600" dirty="0" smtClean="0"/>
              <a:t>/layer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882314" y="642918"/>
            <a:ext cx="2804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Au 120 </a:t>
            </a:r>
            <a:r>
              <a:rPr lang="en-US" sz="1600" dirty="0" err="1" smtClean="0"/>
              <a:t>MeV</a:t>
            </a:r>
            <a:r>
              <a:rPr lang="en-US" sz="1600" dirty="0" smtClean="0"/>
              <a:t> S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= 6.03 </a:t>
            </a:r>
            <a:r>
              <a:rPr lang="en-US" sz="1600" dirty="0" err="1" smtClean="0"/>
              <a:t>keV</a:t>
            </a:r>
            <a:r>
              <a:rPr lang="en-US" sz="1600" dirty="0" smtClean="0"/>
              <a:t>/layer</a:t>
            </a:r>
            <a:endParaRPr lang="en-US" sz="1600" dirty="0"/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4025" y="1052513"/>
            <a:ext cx="31527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5850" y="3352800"/>
            <a:ext cx="1665950" cy="128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553208" y="4071942"/>
            <a:ext cx="2590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Chetna</a:t>
            </a:r>
            <a:r>
              <a:rPr lang="en-US" sz="1400" dirty="0" smtClean="0"/>
              <a:t> </a:t>
            </a:r>
            <a:r>
              <a:rPr lang="en-US" sz="1400" dirty="0" err="1" smtClean="0"/>
              <a:t>Tyagi</a:t>
            </a:r>
            <a:r>
              <a:rPr lang="en-US" sz="1400" dirty="0" smtClean="0"/>
              <a:t> at al.</a:t>
            </a:r>
          </a:p>
          <a:p>
            <a:r>
              <a:rPr lang="en-US" sz="1400" dirty="0" smtClean="0"/>
              <a:t>J. Phys. Chem. C 122: 2018; 9632</a:t>
            </a:r>
          </a:p>
          <a:p>
            <a:r>
              <a:rPr lang="en-US" sz="1400" dirty="0" err="1" smtClean="0"/>
              <a:t>iTS</a:t>
            </a:r>
            <a:r>
              <a:rPr lang="en-US" sz="1400" dirty="0" smtClean="0"/>
              <a:t> code by M. </a:t>
            </a:r>
            <a:r>
              <a:rPr lang="en-US" sz="1400" dirty="0" err="1" smtClean="0"/>
              <a:t>Toulemonde</a:t>
            </a:r>
            <a:endParaRPr lang="ru-RU" sz="1400" dirty="0"/>
          </a:p>
        </p:txBody>
      </p:sp>
      <p:pic>
        <p:nvPicPr>
          <p:cNvPr id="25" name="Рисунок 24" descr="crop_h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924620"/>
            <a:ext cx="1857163" cy="1933380"/>
          </a:xfrm>
          <a:prstGeom prst="rect">
            <a:avLst/>
          </a:prstGeom>
        </p:spPr>
      </p:pic>
      <p:pic>
        <p:nvPicPr>
          <p:cNvPr id="26" name="Рисунок 25" descr="LF_crop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38400" y="4924620"/>
            <a:ext cx="1862244" cy="193338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2400" y="4538246"/>
            <a:ext cx="2495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 710 </a:t>
            </a:r>
            <a:r>
              <a:rPr lang="en-US" sz="1600" dirty="0" err="1" smtClean="0"/>
              <a:t>MeV</a:t>
            </a:r>
            <a:r>
              <a:rPr lang="en-US" sz="1600" dirty="0" smtClean="0"/>
              <a:t> S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Arial"/>
                <a:cs typeface="Arial"/>
              </a:rPr>
              <a:t>~</a:t>
            </a:r>
            <a:r>
              <a:rPr lang="en-US" sz="1600" dirty="0" smtClean="0"/>
              <a:t> 9 </a:t>
            </a:r>
            <a:r>
              <a:rPr lang="en-US" sz="1600" dirty="0" err="1" smtClean="0"/>
              <a:t>keV</a:t>
            </a:r>
            <a:r>
              <a:rPr lang="en-US" sz="1600" dirty="0" smtClean="0"/>
              <a:t>/layer</a:t>
            </a:r>
            <a:endParaRPr lang="en-US" sz="1600" dirty="0"/>
          </a:p>
        </p:txBody>
      </p:sp>
      <p:sp>
        <p:nvSpPr>
          <p:cNvPr id="30" name="Прямоугольник 29"/>
          <p:cNvSpPr/>
          <p:nvPr/>
        </p:nvSpPr>
        <p:spPr>
          <a:xfrm rot="-5400000">
            <a:off x="-311937" y="5722138"/>
            <a:ext cx="871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Height</a:t>
            </a:r>
            <a:endParaRPr lang="en-US" sz="2000" dirty="0"/>
          </a:p>
        </p:txBody>
      </p:sp>
      <p:sp>
        <p:nvSpPr>
          <p:cNvPr id="31" name="Прямоугольник 30"/>
          <p:cNvSpPr/>
          <p:nvPr/>
        </p:nvSpPr>
        <p:spPr>
          <a:xfrm rot="-5400000">
            <a:off x="2109200" y="5720290"/>
            <a:ext cx="410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LF</a:t>
            </a:r>
            <a:endParaRPr lang="en-US" sz="2000" dirty="0"/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643438" y="5031130"/>
            <a:ext cx="4643438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Kr 107 </a:t>
            </a:r>
            <a:r>
              <a:rPr lang="en-US" sz="1400" dirty="0" err="1" smtClean="0">
                <a:solidFill>
                  <a:schemeClr val="bg1"/>
                </a:solidFill>
              </a:rPr>
              <a:t>MeV</a:t>
            </a:r>
            <a:r>
              <a:rPr lang="en-US" sz="1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Protrusions d 22-30 nm measured at the base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   FWHMs of 12-17 nm, height 1-2.5 nm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 Low LF areas d ~ 15 nm (at the base), FWHMs of 6-9 nm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 err="1" smtClean="0">
                <a:solidFill>
                  <a:schemeClr val="bg1"/>
                </a:solidFill>
              </a:rPr>
              <a:t>Xe</a:t>
            </a:r>
            <a:r>
              <a:rPr lang="en-US" sz="1400" dirty="0" smtClean="0">
                <a:solidFill>
                  <a:schemeClr val="bg1"/>
                </a:solidFill>
              </a:rPr>
              <a:t> 167 </a:t>
            </a:r>
            <a:r>
              <a:rPr lang="en-US" sz="1400" dirty="0" err="1" smtClean="0">
                <a:solidFill>
                  <a:schemeClr val="bg1"/>
                </a:solidFill>
              </a:rPr>
              <a:t>MeV</a:t>
            </a:r>
            <a:r>
              <a:rPr lang="en-US" sz="1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high SE signal </a:t>
            </a:r>
            <a:r>
              <a:rPr lang="en-US" sz="1400" dirty="0" err="1" smtClean="0">
                <a:solidFill>
                  <a:schemeClr val="bg1"/>
                </a:solidFill>
              </a:rPr>
              <a:t>indensity</a:t>
            </a:r>
            <a:r>
              <a:rPr lang="en-US" sz="1400" dirty="0" smtClean="0">
                <a:solidFill>
                  <a:schemeClr val="bg1"/>
                </a:solidFill>
              </a:rPr>
              <a:t> d ~ 27-35 nm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 darker spots 7.5-10 nm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 smtClean="0">
                <a:solidFill>
                  <a:schemeClr val="bg1"/>
                </a:solidFill>
              </a:rPr>
              <a:t> Bi 710 </a:t>
            </a:r>
            <a:r>
              <a:rPr lang="en-US" sz="1400" dirty="0" err="1" smtClean="0">
                <a:solidFill>
                  <a:schemeClr val="bg1"/>
                </a:solidFill>
              </a:rPr>
              <a:t>MeV</a:t>
            </a:r>
            <a:r>
              <a:rPr lang="en-US" sz="1400" dirty="0" smtClean="0">
                <a:solidFill>
                  <a:schemeClr val="bg1"/>
                </a:solidFill>
              </a:rPr>
              <a:t> -  CRATERS!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914400"/>
            <a:ext cx="50863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Outline</a:t>
            </a:r>
            <a:endParaRPr lang="ru-RU" sz="2200" dirty="0">
              <a:solidFill>
                <a:schemeClr val="bg1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838575" y="2209800"/>
            <a:ext cx="1495425" cy="1323975"/>
            <a:chOff x="3657600" y="2743200"/>
            <a:chExt cx="1495425" cy="1323975"/>
          </a:xfrm>
        </p:grpSpPr>
        <p:pic>
          <p:nvPicPr>
            <p:cNvPr id="1638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57600" y="2743200"/>
              <a:ext cx="1495425" cy="132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4095750" y="2886075"/>
              <a:ext cx="59503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bg1"/>
                  </a:solidFill>
                </a:rPr>
                <a:t>C</a:t>
              </a:r>
              <a:endParaRPr lang="ru-RU" sz="60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7" name="Схема 6"/>
          <p:cNvGraphicFramePr/>
          <p:nvPr/>
        </p:nvGraphicFramePr>
        <p:xfrm>
          <a:off x="5334000" y="1143000"/>
          <a:ext cx="3200400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647700" y="1143000"/>
          <a:ext cx="3200400" cy="340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343400" y="4368800"/>
          <a:ext cx="4800600" cy="142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828800" y="4368800"/>
          <a:ext cx="4800600" cy="142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4006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Graphene</a:t>
            </a:r>
            <a:r>
              <a:rPr lang="en-US" sz="2200" dirty="0" smtClean="0">
                <a:solidFill>
                  <a:schemeClr val="bg1"/>
                </a:solidFill>
              </a:rPr>
              <a:t> oxide (XPS and Raman)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4AJE_NKGDSYWQ_GraphicalAbstra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825" y="685800"/>
            <a:ext cx="3143272" cy="26604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00562" y="704432"/>
            <a:ext cx="4143404" cy="345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600" dirty="0" smtClean="0"/>
              <a:t> The 2160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band is attributed to </a:t>
            </a:r>
            <a:r>
              <a:rPr lang="en-US" sz="1600" dirty="0" err="1" smtClean="0"/>
              <a:t>polyynes</a:t>
            </a:r>
            <a:r>
              <a:rPr lang="en-US" sz="1600" dirty="0" smtClean="0"/>
              <a:t> of relatively short length:</a:t>
            </a:r>
          </a:p>
          <a:p>
            <a:r>
              <a:rPr lang="en-US" sz="1600" dirty="0" smtClean="0"/>
              <a:t>average C atom number in the sp-chains: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9.7 – according to </a:t>
            </a:r>
            <a:r>
              <a:rPr lang="en-US" sz="1600" dirty="0" err="1" smtClean="0"/>
              <a:t>Kastner</a:t>
            </a:r>
            <a:r>
              <a:rPr lang="en-US" sz="1600" dirty="0" smtClean="0"/>
              <a:t> formula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 smtClean="0"/>
              <a:t> 8 - based on experimental frequencies</a:t>
            </a:r>
          </a:p>
          <a:p>
            <a:endParaRPr lang="en-US" sz="1050" dirty="0" smtClean="0"/>
          </a:p>
          <a:p>
            <a:pPr>
              <a:buFont typeface="Wingdings" pitchFamily="2" charset="2"/>
              <a:buChar char="q"/>
            </a:pPr>
            <a:r>
              <a:rPr lang="en-US" sz="1600" dirty="0" smtClean="0"/>
              <a:t> Spectral range of 1930-2066 cm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is characteristic of both </a:t>
            </a:r>
            <a:r>
              <a:rPr lang="en-US" sz="1600" dirty="0" err="1" smtClean="0"/>
              <a:t>polycumulenes</a:t>
            </a:r>
            <a:r>
              <a:rPr lang="en-US" sz="1600" dirty="0" smtClean="0"/>
              <a:t> and long-chain </a:t>
            </a:r>
            <a:r>
              <a:rPr lang="en-US" sz="1600" dirty="0" err="1" smtClean="0"/>
              <a:t>polyynic</a:t>
            </a:r>
            <a:r>
              <a:rPr lang="en-US" sz="1600" dirty="0" smtClean="0"/>
              <a:t> species (&gt; C12) -however, its assignment to </a:t>
            </a:r>
            <a:r>
              <a:rPr lang="en-US" sz="1600" dirty="0" err="1" smtClean="0"/>
              <a:t>polycumulenes</a:t>
            </a:r>
            <a:r>
              <a:rPr lang="en-US" sz="1600" dirty="0" smtClean="0"/>
              <a:t> seems to be more plausible.</a:t>
            </a:r>
          </a:p>
          <a:p>
            <a:pPr>
              <a:buFont typeface="Wingdings" pitchFamily="2" charset="2"/>
              <a:buChar char="q"/>
            </a:pPr>
            <a:r>
              <a:rPr lang="pl-PL" sz="1600" dirty="0" smtClean="0"/>
              <a:t> S</a:t>
            </a:r>
            <a:r>
              <a:rPr lang="en-US" sz="1600" dirty="0" err="1" smtClean="0"/>
              <a:t>imilar</a:t>
            </a:r>
            <a:r>
              <a:rPr lang="en-US" sz="1600" dirty="0" smtClean="0"/>
              <a:t> </a:t>
            </a:r>
            <a:r>
              <a:rPr lang="en-US" sz="1600" dirty="0" smtClean="0"/>
              <a:t>carbon chain length can be found in the simulation images for </a:t>
            </a:r>
            <a:r>
              <a:rPr lang="en-US" sz="1600" dirty="0" err="1" smtClean="0"/>
              <a:t>graphene</a:t>
            </a:r>
            <a:r>
              <a:rPr lang="en-US" sz="1600" dirty="0" smtClean="0"/>
              <a:t> irradiated with 84 </a:t>
            </a:r>
            <a:r>
              <a:rPr lang="en-US" sz="1600" dirty="0" err="1" smtClean="0"/>
              <a:t>MeV</a:t>
            </a:r>
            <a:r>
              <a:rPr lang="en-US" sz="1600" dirty="0" smtClean="0"/>
              <a:t> Ta ions (S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</a:t>
            </a:r>
            <a:r>
              <a:rPr lang="en-US" sz="1600" dirty="0" smtClean="0">
                <a:latin typeface="Arial"/>
                <a:cs typeface="Arial"/>
              </a:rPr>
              <a:t>~</a:t>
            </a:r>
            <a:r>
              <a:rPr lang="en-US" sz="1600" dirty="0" smtClean="0"/>
              <a:t> 14.7 </a:t>
            </a:r>
            <a:r>
              <a:rPr lang="en-US" sz="1600" dirty="0" err="1" smtClean="0"/>
              <a:t>keV</a:t>
            </a:r>
            <a:r>
              <a:rPr lang="en-US" sz="1600" dirty="0" smtClean="0"/>
              <a:t>/nm).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5715000"/>
            <a:ext cx="182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Fig.</a:t>
            </a:r>
            <a:r>
              <a:rPr lang="pl-PL" sz="1400" dirty="0" smtClean="0"/>
              <a:t>source: </a:t>
            </a:r>
            <a:r>
              <a:rPr lang="en-US" sz="1400" dirty="0" smtClean="0"/>
              <a:t>H. Vazquez</a:t>
            </a:r>
            <a:endParaRPr lang="ru-RU" sz="1400" dirty="0" smtClean="0"/>
          </a:p>
          <a:p>
            <a:r>
              <a:rPr lang="en-US" sz="1400" i="1" dirty="0" smtClean="0"/>
              <a:t>Carbon</a:t>
            </a:r>
            <a:r>
              <a:rPr lang="en-US" sz="1400" dirty="0" smtClean="0"/>
              <a:t> 114 (2017)</a:t>
            </a:r>
            <a:endParaRPr lang="ru-RU" sz="1400" dirty="0" smtClean="0"/>
          </a:p>
          <a:p>
            <a:r>
              <a:rPr lang="en-US" sz="1400" dirty="0" smtClean="0"/>
              <a:t>511-518</a:t>
            </a:r>
            <a:endParaRPr lang="ru-RU" sz="14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50531"/>
            <a:ext cx="1893094" cy="146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81750" y="4114800"/>
            <a:ext cx="26098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705600" y="5715000"/>
            <a:ext cx="2286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Proposed idealized  structure of </a:t>
            </a:r>
            <a:r>
              <a:rPr lang="en-US" sz="1400" dirty="0" err="1" smtClean="0"/>
              <a:t>nanosized</a:t>
            </a:r>
            <a:r>
              <a:rPr lang="en-US" sz="1400" dirty="0" smtClean="0"/>
              <a:t> </a:t>
            </a:r>
            <a:r>
              <a:rPr lang="en-US" sz="1400" dirty="0" err="1" smtClean="0"/>
              <a:t>rGO</a:t>
            </a:r>
            <a:r>
              <a:rPr lang="en-US" sz="1400" dirty="0" smtClean="0"/>
              <a:t> spots </a:t>
            </a:r>
            <a:r>
              <a:rPr lang="en-US" sz="1400" dirty="0" err="1" smtClean="0"/>
              <a:t>embeded</a:t>
            </a:r>
            <a:r>
              <a:rPr lang="en-US" sz="1400" dirty="0" smtClean="0"/>
              <a:t> in GO matrix</a:t>
            </a:r>
            <a:endParaRPr lang="ru-RU" sz="1400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971800"/>
            <a:ext cx="4105275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429000" y="39624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virgin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57340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endParaRPr lang="ru-RU" sz="1400" baseline="30000" dirty="0"/>
          </a:p>
        </p:txBody>
      </p:sp>
      <p:sp>
        <p:nvSpPr>
          <p:cNvPr id="14" name="pole tekstowe 18"/>
          <p:cNvSpPr txBox="1"/>
          <p:nvPr/>
        </p:nvSpPr>
        <p:spPr>
          <a:xfrm>
            <a:off x="228600" y="6496050"/>
            <a:ext cx="4358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Raman (top) and FT-IR (bottom) spectra of </a:t>
            </a:r>
            <a:r>
              <a:rPr lang="pl-PL" sz="1400" dirty="0" smtClean="0"/>
              <a:t>GO specimens.</a:t>
            </a:r>
            <a:endParaRPr lang="en-US" sz="14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85800" y="31242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C-O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95600" y="3349823"/>
            <a:ext cx="470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O-H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1679630" y="3429000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C=O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66800" y="3048000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C-OH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76400" y="3124200"/>
            <a:ext cx="1279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C=C, C=O, HOH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47825" y="5734050"/>
            <a:ext cx="975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0000"/>
                </a:solidFill>
              </a:rPr>
              <a:t>C</a:t>
            </a:r>
            <a:r>
              <a:rPr lang="pl-PL" sz="1400" dirty="0" smtClean="0">
                <a:solidFill>
                  <a:srgbClr val="FF0000"/>
                </a:solidFill>
                <a:latin typeface="Calibri"/>
                <a:cs typeface="Calibri"/>
              </a:rPr>
              <a:t>≡</a:t>
            </a:r>
            <a:r>
              <a:rPr lang="pl-PL" sz="1400" dirty="0" smtClean="0">
                <a:solidFill>
                  <a:srgbClr val="FF0000"/>
                </a:solidFill>
              </a:rPr>
              <a:t>C,</a:t>
            </a:r>
            <a:r>
              <a:rPr lang="pl-PL" sz="1400" dirty="0" smtClean="0">
                <a:solidFill>
                  <a:srgbClr val="FF0000"/>
                </a:solidFill>
              </a:rPr>
              <a:t> C</a:t>
            </a:r>
            <a:r>
              <a:rPr lang="pl-PL" sz="1400" dirty="0" smtClean="0">
                <a:solidFill>
                  <a:srgbClr val="FF0000"/>
                </a:solidFill>
                <a:cs typeface="Calibri"/>
              </a:rPr>
              <a:t>≡</a:t>
            </a:r>
            <a:r>
              <a:rPr lang="pl-PL" sz="1400" dirty="0" smtClean="0">
                <a:solidFill>
                  <a:srgbClr val="FF0000"/>
                </a:solidFill>
              </a:rPr>
              <a:t>N?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1750" y="5638800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C-H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5562600"/>
            <a:ext cx="6912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s</a:t>
            </a:r>
            <a:r>
              <a:rPr lang="pl-PL" sz="1400" dirty="0" smtClean="0"/>
              <a:t>p</a:t>
            </a:r>
            <a:r>
              <a:rPr lang="pl-PL" sz="1400" baseline="30000" dirty="0" smtClean="0"/>
              <a:t>2</a:t>
            </a:r>
            <a:r>
              <a:rPr lang="pl-PL" sz="1400" dirty="0" smtClean="0"/>
              <a:t>-sp</a:t>
            </a:r>
            <a:r>
              <a:rPr lang="pl-PL" sz="1400" baseline="30000" dirty="0" smtClean="0"/>
              <a:t>3</a:t>
            </a:r>
            <a:endParaRPr lang="en-US" sz="1400" baseline="30000" dirty="0"/>
          </a:p>
        </p:txBody>
      </p:sp>
      <p:sp>
        <p:nvSpPr>
          <p:cNvPr id="25" name="TextBox 24"/>
          <p:cNvSpPr txBox="1"/>
          <p:nvPr/>
        </p:nvSpPr>
        <p:spPr>
          <a:xfrm>
            <a:off x="1143000" y="5181600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dirty="0" smtClean="0"/>
              <a:t>C=C</a:t>
            </a:r>
            <a:endParaRPr lang="en-US" sz="1400" dirty="0" smtClean="0"/>
          </a:p>
          <a:p>
            <a:pPr algn="ctr"/>
            <a:r>
              <a:rPr lang="pl-PL" sz="1400" dirty="0" smtClean="0"/>
              <a:t>E</a:t>
            </a:r>
            <a:r>
              <a:rPr lang="pl-PL" sz="1400" baseline="-25000" dirty="0" smtClean="0"/>
              <a:t>1u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 rot="10800000" flipV="1">
            <a:off x="1600200" y="3354290"/>
            <a:ext cx="152400" cy="150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V="1">
            <a:off x="1676400" y="3659089"/>
            <a:ext cx="152400" cy="1509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4" idx="0"/>
          </p:cNvCxnSpPr>
          <p:nvPr/>
        </p:nvCxnSpPr>
        <p:spPr>
          <a:xfrm rot="5400000" flipH="1" flipV="1">
            <a:off x="782404" y="5202004"/>
            <a:ext cx="533400" cy="1877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4945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Development of new experimental setups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06" y="642918"/>
            <a:ext cx="32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The need for </a:t>
            </a:r>
            <a:r>
              <a:rPr lang="en-US" sz="1600" i="1" dirty="0" smtClean="0"/>
              <a:t>in-situ</a:t>
            </a:r>
            <a:r>
              <a:rPr lang="en-US" sz="1600" dirty="0" smtClean="0"/>
              <a:t> characterization: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3276600"/>
            <a:ext cx="4561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Development/upgrading of the experimental setups:</a:t>
            </a:r>
            <a:endParaRPr lang="en-US" sz="16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1766888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9337" y="1042987"/>
            <a:ext cx="248126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172200" y="26670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C. Hubert, GSI ,PhD Thesis 2016.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" y="2743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K. </a:t>
            </a:r>
            <a:r>
              <a:rPr lang="en-US" sz="1400" dirty="0" err="1" smtClean="0"/>
              <a:t>Kupka</a:t>
            </a:r>
            <a:r>
              <a:rPr lang="en-US" sz="1400" dirty="0" smtClean="0"/>
              <a:t>, GSI ,PhD Thesis 2016.</a:t>
            </a:r>
            <a:endParaRPr lang="ru-RU" sz="1400" dirty="0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1737" y="1219200"/>
            <a:ext cx="1177082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0937" y="1219200"/>
            <a:ext cx="2262188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Рисунок 23" descr="imag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" y="3886200"/>
            <a:ext cx="3357586" cy="2429163"/>
          </a:xfrm>
          <a:prstGeom prst="rect">
            <a:avLst/>
          </a:prstGeom>
        </p:spPr>
      </p:pic>
      <p:sp>
        <p:nvSpPr>
          <p:cNvPr id="25" name="TextBox 20"/>
          <p:cNvSpPr txBox="1"/>
          <p:nvPr/>
        </p:nvSpPr>
        <p:spPr>
          <a:xfrm>
            <a:off x="4672018" y="6338902"/>
            <a:ext cx="3857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Figure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: S.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Lumett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PhD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Thesis</a:t>
            </a:r>
            <a:endParaRPr lang="pl-PL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5092" y="4267200"/>
            <a:ext cx="2557143" cy="193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86200" y="4267200"/>
            <a:ext cx="2452381" cy="202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4297379" y="3852446"/>
            <a:ext cx="4541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Cryogenic probe station for electrical measurements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600" y="3606225"/>
            <a:ext cx="3668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Integrated SPM(AFM/STM) – RAMAN –PL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                                </a:t>
            </a:r>
            <a:r>
              <a:rPr lang="en-US" sz="1600" dirty="0" smtClean="0"/>
              <a:t>– SNOM – TERS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41836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C</a:t>
            </a:r>
            <a:r>
              <a:rPr lang="en-US" sz="2200" dirty="0" err="1" smtClean="0">
                <a:solidFill>
                  <a:schemeClr val="bg1"/>
                </a:solidFill>
              </a:rPr>
              <a:t>onclusions</a:t>
            </a:r>
            <a:r>
              <a:rPr lang="en-US" sz="2200" dirty="0" smtClean="0">
                <a:solidFill>
                  <a:schemeClr val="bg1"/>
                </a:solidFill>
              </a:rPr>
              <a:t> and acknowledgments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57158" y="716101"/>
            <a:ext cx="82153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results were discussed on the example of various carbon-based materials irradiated with </a:t>
            </a:r>
            <a:r>
              <a:rPr lang="ru-RU" dirty="0" err="1" smtClean="0"/>
              <a:t>swift</a:t>
            </a:r>
            <a:r>
              <a:rPr lang="ru-RU" dirty="0" smtClean="0"/>
              <a:t> </a:t>
            </a:r>
            <a:r>
              <a:rPr lang="en-US" dirty="0" smtClean="0"/>
              <a:t>heavy ions (</a:t>
            </a:r>
            <a:r>
              <a:rPr lang="ru-RU" dirty="0" smtClean="0"/>
              <a:t>M</a:t>
            </a:r>
            <a:r>
              <a:rPr lang="en-US" dirty="0" err="1" smtClean="0"/>
              <a:t>eV</a:t>
            </a:r>
            <a:r>
              <a:rPr lang="en-US" dirty="0" smtClean="0"/>
              <a:t> energy range), showing the occurrence of </a:t>
            </a:r>
            <a:r>
              <a:rPr lang="ru-RU" dirty="0" err="1" smtClean="0"/>
              <a:t>the</a:t>
            </a:r>
            <a:r>
              <a:rPr lang="ru-RU" dirty="0" smtClean="0"/>
              <a:t> </a:t>
            </a:r>
            <a:r>
              <a:rPr lang="ru-RU" dirty="0" err="1" smtClean="0"/>
              <a:t>following</a:t>
            </a:r>
            <a:r>
              <a:rPr lang="ru-RU" dirty="0" smtClean="0"/>
              <a:t> </a:t>
            </a:r>
            <a:r>
              <a:rPr lang="en-US" dirty="0" smtClean="0"/>
              <a:t>phenomena:  </a:t>
            </a:r>
            <a:endParaRPr lang="ru-RU" dirty="0" smtClean="0"/>
          </a:p>
          <a:p>
            <a:r>
              <a:rPr lang="ru-RU" sz="10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ru-RU" sz="1600" dirty="0" smtClean="0"/>
              <a:t> </a:t>
            </a:r>
            <a:r>
              <a:rPr lang="en-US" dirty="0" smtClean="0"/>
              <a:t>engineering conductive and insulating regions in GO and FG by localized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</a:t>
            </a:r>
            <a:r>
              <a:rPr lang="en-US" dirty="0" err="1" smtClean="0"/>
              <a:t>defunctionalization</a:t>
            </a:r>
            <a:endParaRPr lang="ru-RU" dirty="0" smtClean="0"/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modification of transport properties of </a:t>
            </a:r>
            <a:r>
              <a:rPr lang="en-US" dirty="0" err="1" smtClean="0"/>
              <a:t>graphene</a:t>
            </a:r>
            <a:r>
              <a:rPr lang="en-US" dirty="0" smtClean="0"/>
              <a:t> by controlled introduction of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en-US" dirty="0" smtClean="0"/>
              <a:t>structural</a:t>
            </a:r>
            <a:r>
              <a:rPr lang="ru-RU" dirty="0" smtClean="0"/>
              <a:t> </a:t>
            </a:r>
            <a:r>
              <a:rPr lang="en-US" dirty="0" smtClean="0"/>
              <a:t>defects</a:t>
            </a:r>
            <a:r>
              <a:rPr lang="ru-RU" dirty="0" smtClean="0"/>
              <a:t> (</a:t>
            </a:r>
            <a:r>
              <a:rPr lang="en-US" dirty="0" smtClean="0"/>
              <a:t>opening a band gap for multilayer </a:t>
            </a:r>
            <a:r>
              <a:rPr lang="en-US" dirty="0" err="1" smtClean="0"/>
              <a:t>graphene</a:t>
            </a:r>
            <a:r>
              <a:rPr lang="en-US" dirty="0" smtClean="0"/>
              <a:t>, </a:t>
            </a:r>
            <a:r>
              <a:rPr lang="ru-RU" dirty="0" smtClean="0"/>
              <a:t>«</a:t>
            </a:r>
            <a:r>
              <a:rPr lang="ru-RU" dirty="0" err="1" smtClean="0"/>
              <a:t>healing</a:t>
            </a:r>
            <a:r>
              <a:rPr lang="ru-RU" dirty="0" smtClean="0"/>
              <a:t>» </a:t>
            </a:r>
            <a:r>
              <a:rPr lang="ru-RU" dirty="0" err="1" smtClean="0"/>
              <a:t>of</a:t>
            </a:r>
            <a:r>
              <a:rPr lang="ru-RU" dirty="0" smtClean="0"/>
              <a:t> CVD </a:t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dirty="0" err="1" smtClean="0"/>
              <a:t>graphene</a:t>
            </a:r>
            <a:r>
              <a:rPr lang="ru-RU" dirty="0" smtClean="0"/>
              <a:t>)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en-US" dirty="0" smtClean="0"/>
              <a:t>formation of the misaligned (</a:t>
            </a:r>
            <a:r>
              <a:rPr lang="en-US" dirty="0" err="1" smtClean="0"/>
              <a:t>turbostratic</a:t>
            </a:r>
            <a:r>
              <a:rPr lang="en-US" dirty="0" smtClean="0"/>
              <a:t>) phase for HOPG</a:t>
            </a:r>
            <a:r>
              <a:rPr lang="ru-RU" dirty="0" smtClean="0"/>
              <a:t>,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formation of sp-hybridized carbon chains in GO and GC </a:t>
            </a:r>
            <a:endParaRPr lang="ru-RU" dirty="0" smtClean="0"/>
          </a:p>
          <a:p>
            <a:endParaRPr lang="ru-RU" sz="1000" dirty="0" smtClean="0"/>
          </a:p>
        </p:txBody>
      </p:sp>
      <p:sp>
        <p:nvSpPr>
          <p:cNvPr id="30" name="pole tekstowe 11"/>
          <p:cNvSpPr txBox="1"/>
          <p:nvPr/>
        </p:nvSpPr>
        <p:spPr>
          <a:xfrm>
            <a:off x="1314456" y="3987731"/>
            <a:ext cx="6180410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ru-RU" dirty="0" err="1" smtClean="0"/>
              <a:t>Irina</a:t>
            </a:r>
            <a:r>
              <a:rPr lang="en-US" dirty="0" smtClean="0"/>
              <a:t> </a:t>
            </a:r>
            <a:r>
              <a:rPr lang="ru-RU" dirty="0" smtClean="0"/>
              <a:t>V</a:t>
            </a:r>
            <a:r>
              <a:rPr lang="en-US" dirty="0" smtClean="0"/>
              <a:t>. </a:t>
            </a:r>
            <a:r>
              <a:rPr lang="ru-RU" dirty="0" err="1" smtClean="0"/>
              <a:t>Antonova</a:t>
            </a:r>
            <a:r>
              <a:rPr lang="ru-RU" dirty="0" smtClean="0"/>
              <a:t> - </a:t>
            </a:r>
            <a:r>
              <a:rPr lang="en-US" dirty="0" err="1" smtClean="0">
                <a:solidFill>
                  <a:srgbClr val="000000"/>
                </a:solidFill>
              </a:rPr>
              <a:t>Rzhanov</a:t>
            </a:r>
            <a:r>
              <a:rPr lang="en-US" dirty="0" smtClean="0">
                <a:solidFill>
                  <a:srgbClr val="000000"/>
                </a:solidFill>
              </a:rPr>
              <a:t> Institute of Semiconductor Physics</a:t>
            </a:r>
            <a:r>
              <a:rPr lang="pl-PL" dirty="0" smtClean="0">
                <a:solidFill>
                  <a:srgbClr val="000000"/>
                </a:solidFill>
              </a:rPr>
              <a:t> </a:t>
            </a:r>
            <a:endParaRPr lang="en-US" dirty="0" smtClean="0"/>
          </a:p>
          <a:p>
            <a:endParaRPr lang="en-US" sz="500" dirty="0" smtClean="0"/>
          </a:p>
          <a:p>
            <a:r>
              <a:rPr lang="en-US" dirty="0" err="1" smtClean="0"/>
              <a:t>Ruslan</a:t>
            </a:r>
            <a:r>
              <a:rPr lang="en-US" dirty="0" smtClean="0"/>
              <a:t> A. </a:t>
            </a:r>
            <a:r>
              <a:rPr lang="en-US" dirty="0" err="1" smtClean="0"/>
              <a:t>Rymzhanov</a:t>
            </a:r>
            <a:r>
              <a:rPr lang="ru-RU" dirty="0" smtClean="0"/>
              <a:t> – FLNR, JINR</a:t>
            </a:r>
          </a:p>
          <a:p>
            <a:endParaRPr lang="en-US" sz="500" dirty="0" smtClean="0"/>
          </a:p>
          <a:p>
            <a:r>
              <a:rPr lang="en-US" dirty="0" err="1" smtClean="0"/>
              <a:t>Miroslaw</a:t>
            </a:r>
            <a:r>
              <a:rPr lang="en-US" dirty="0" smtClean="0"/>
              <a:t> </a:t>
            </a:r>
            <a:r>
              <a:rPr lang="en-US" dirty="0" err="1" smtClean="0"/>
              <a:t>Kulik</a:t>
            </a:r>
            <a:r>
              <a:rPr lang="ru-RU" dirty="0" smtClean="0"/>
              <a:t> – UMCS, </a:t>
            </a:r>
            <a:r>
              <a:rPr lang="ru-RU" dirty="0" err="1" smtClean="0"/>
              <a:t>Lublin</a:t>
            </a:r>
            <a:r>
              <a:rPr lang="ru-RU" dirty="0" smtClean="0"/>
              <a:t> </a:t>
            </a:r>
          </a:p>
          <a:p>
            <a:endParaRPr lang="en-US" sz="500" dirty="0" smtClean="0"/>
          </a:p>
          <a:p>
            <a:r>
              <a:rPr lang="en-US" dirty="0" err="1" smtClean="0"/>
              <a:t>Željko</a:t>
            </a:r>
            <a:r>
              <a:rPr lang="en-US" dirty="0" smtClean="0"/>
              <a:t> </a:t>
            </a:r>
            <a:r>
              <a:rPr lang="en-US" dirty="0" err="1" smtClean="0"/>
              <a:t>Mravik</a:t>
            </a:r>
            <a:r>
              <a:rPr lang="ru-RU" dirty="0" smtClean="0"/>
              <a:t> – </a:t>
            </a:r>
            <a:r>
              <a:rPr lang="en-US" dirty="0" err="1" smtClean="0"/>
              <a:t>Vinča</a:t>
            </a:r>
            <a:r>
              <a:rPr lang="en-US" dirty="0" smtClean="0"/>
              <a:t> Institute of Nuclear Sciences</a:t>
            </a:r>
            <a:endParaRPr lang="ru-RU" dirty="0" smtClean="0"/>
          </a:p>
          <a:p>
            <a:endParaRPr lang="ru-RU" sz="500" dirty="0" smtClean="0"/>
          </a:p>
          <a:p>
            <a:r>
              <a:rPr lang="en-US" dirty="0" smtClean="0"/>
              <a:t>Jacques H. O’Connell</a:t>
            </a:r>
            <a:r>
              <a:rPr lang="ru-RU" dirty="0" smtClean="0"/>
              <a:t> – </a:t>
            </a:r>
            <a:r>
              <a:rPr lang="en-US" dirty="0" smtClean="0"/>
              <a:t>Nelson Mandela Metropolitan University</a:t>
            </a:r>
            <a:endParaRPr lang="ru-RU" dirty="0" smtClean="0"/>
          </a:p>
          <a:p>
            <a:endParaRPr lang="en-US" dirty="0" smtClean="0"/>
          </a:p>
        </p:txBody>
      </p:sp>
      <p:sp>
        <p:nvSpPr>
          <p:cNvPr id="31" name="pole tekstowe 10"/>
          <p:cNvSpPr txBox="1"/>
          <p:nvPr/>
        </p:nvSpPr>
        <p:spPr>
          <a:xfrm>
            <a:off x="457200" y="3773417"/>
            <a:ext cx="286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Thanks to our collaborators:</a:t>
            </a: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0" y="6286521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285720" y="6277428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hank you for your attention</a:t>
            </a:r>
            <a:r>
              <a:rPr lang="ru-RU" sz="3200" dirty="0" smtClean="0">
                <a:solidFill>
                  <a:schemeClr val="bg1">
                    <a:lumMod val="95000"/>
                  </a:schemeClr>
                </a:solidFill>
              </a:rPr>
              <a:t>!!!</a:t>
            </a:r>
            <a:endParaRPr lang="pl-PL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21942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Irradiation details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785794"/>
            <a:ext cx="3581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IC100_ok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785794"/>
            <a:ext cx="4050800" cy="1732791"/>
          </a:xfrm>
          <a:prstGeom prst="rect">
            <a:avLst/>
          </a:prstGeom>
        </p:spPr>
      </p:pic>
      <p:grpSp>
        <p:nvGrpSpPr>
          <p:cNvPr id="2" name="Группа 21"/>
          <p:cNvGrpSpPr/>
          <p:nvPr/>
        </p:nvGrpSpPr>
        <p:grpSpPr>
          <a:xfrm>
            <a:off x="5857885" y="2845354"/>
            <a:ext cx="2714643" cy="2726786"/>
            <a:chOff x="5857885" y="3286124"/>
            <a:chExt cx="2714643" cy="2726786"/>
          </a:xfrm>
        </p:grpSpPr>
        <p:pic>
          <p:nvPicPr>
            <p:cNvPr id="19" name="Рисунок 18" descr="straty_energii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9322" y="3786190"/>
              <a:ext cx="2643206" cy="2000842"/>
            </a:xfrm>
            <a:prstGeom prst="rect">
              <a:avLst/>
            </a:prstGeom>
          </p:spPr>
        </p:pic>
        <p:sp>
          <p:nvSpPr>
            <p:cNvPr id="13" name="pole tekstowe 12"/>
            <p:cNvSpPr txBox="1"/>
            <p:nvPr/>
          </p:nvSpPr>
          <p:spPr>
            <a:xfrm>
              <a:off x="6572264" y="5643578"/>
              <a:ext cx="18197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Ion energy (</a:t>
              </a:r>
              <a:r>
                <a:rPr lang="pl-PL" dirty="0" err="1" smtClean="0"/>
                <a:t>MeV</a:t>
              </a:r>
              <a:r>
                <a:rPr lang="pl-PL" dirty="0" smtClean="0"/>
                <a:t>)</a:t>
              </a:r>
              <a:endParaRPr lang="pl-PL" dirty="0"/>
            </a:p>
          </p:txBody>
        </p:sp>
        <p:sp>
          <p:nvSpPr>
            <p:cNvPr id="15" name="pole tekstowe 14"/>
            <p:cNvSpPr txBox="1"/>
            <p:nvPr/>
          </p:nvSpPr>
          <p:spPr>
            <a:xfrm rot="-5400000">
              <a:off x="4884154" y="4259855"/>
              <a:ext cx="228601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l-PL" sz="1600" dirty="0" smtClean="0"/>
                <a:t>Energy </a:t>
              </a:r>
              <a:r>
                <a:rPr lang="pl-PL" sz="1600" dirty="0" err="1" smtClean="0"/>
                <a:t>loss</a:t>
              </a:r>
              <a:r>
                <a:rPr lang="pl-PL" sz="1600" dirty="0" smtClean="0"/>
                <a:t> (</a:t>
              </a:r>
              <a:r>
                <a:rPr lang="pl-PL" sz="1600" dirty="0" err="1" smtClean="0"/>
                <a:t>keV</a:t>
              </a:r>
              <a:r>
                <a:rPr lang="pl-PL" sz="1600" dirty="0" smtClean="0"/>
                <a:t>/</a:t>
              </a:r>
              <a:r>
                <a:rPr lang="pl-PL" sz="1600" dirty="0" err="1" smtClean="0"/>
                <a:t>nm</a:t>
              </a:r>
              <a:r>
                <a:rPr lang="pl-PL" sz="1600" dirty="0" smtClean="0"/>
                <a:t>)</a:t>
              </a:r>
              <a:endParaRPr lang="pl-PL" sz="1600" dirty="0"/>
            </a:p>
          </p:txBody>
        </p:sp>
      </p:grpSp>
      <p:graphicFrame>
        <p:nvGraphicFramePr>
          <p:cNvPr id="18" name="Symbol zastępczy zawartości 4">
            <a:extLst>
              <a:ext uri="{FF2B5EF4-FFF2-40B4-BE49-F238E27FC236}">
                <a16:creationId xmlns="" xmlns:a16="http://schemas.microsoft.com/office/drawing/2014/main" id="{7E47EDCF-372D-406E-958C-9AE7516B36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39826793"/>
              </p:ext>
            </p:extLst>
          </p:nvPr>
        </p:nvGraphicFramePr>
        <p:xfrm>
          <a:off x="285720" y="3196608"/>
          <a:ext cx="4857784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497">
                  <a:extLst>
                    <a:ext uri="{9D8B030D-6E8A-4147-A177-3AD203B41FA5}">
                      <a16:colId xmlns="" xmlns:a16="http://schemas.microsoft.com/office/drawing/2014/main" val="2737059410"/>
                    </a:ext>
                  </a:extLst>
                </a:gridCol>
                <a:gridCol w="965901">
                  <a:extLst>
                    <a:ext uri="{9D8B030D-6E8A-4147-A177-3AD203B41FA5}">
                      <a16:colId xmlns="" xmlns:a16="http://schemas.microsoft.com/office/drawing/2014/main" val="3316542321"/>
                    </a:ext>
                  </a:extLst>
                </a:gridCol>
                <a:gridCol w="1534078">
                  <a:extLst>
                    <a:ext uri="{9D8B030D-6E8A-4147-A177-3AD203B41FA5}">
                      <a16:colId xmlns="" xmlns:a16="http://schemas.microsoft.com/office/drawing/2014/main" val="1608294263"/>
                    </a:ext>
                  </a:extLst>
                </a:gridCol>
                <a:gridCol w="1355308">
                  <a:extLst>
                    <a:ext uri="{9D8B030D-6E8A-4147-A177-3AD203B41FA5}">
                      <a16:colId xmlns="" xmlns:a16="http://schemas.microsoft.com/office/drawing/2014/main" val="2971561969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Ion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</a:t>
                      </a:r>
                      <a:r>
                        <a:rPr lang="en-US" sz="2000" baseline="-25000" dirty="0">
                          <a:effectLst/>
                        </a:rPr>
                        <a:t>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</a:t>
                      </a:r>
                      <a:r>
                        <a:rPr lang="en-US" sz="2000" baseline="-25000">
                          <a:effectLst/>
                        </a:rPr>
                        <a:t>N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extLst>
                  <a:ext uri="{0D108BD9-81ED-4DB2-BD59-A6C34878D82A}">
                    <a16:rowId xmlns="" xmlns:a16="http://schemas.microsoft.com/office/drawing/2014/main" val="3126846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(MeV)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(keV/layer)</a:t>
                      </a:r>
                      <a:endParaRPr lang="pl-PL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(</a:t>
                      </a:r>
                      <a:r>
                        <a:rPr lang="ru-RU" sz="2000" dirty="0" err="1">
                          <a:effectLst/>
                        </a:rPr>
                        <a:t>eV</a:t>
                      </a:r>
                      <a:r>
                        <a:rPr lang="ru-RU" sz="2000" dirty="0">
                          <a:effectLst/>
                        </a:rPr>
                        <a:t>/</a:t>
                      </a:r>
                      <a:r>
                        <a:rPr lang="ru-RU" sz="2000" dirty="0" err="1">
                          <a:effectLst/>
                        </a:rPr>
                        <a:t>layer</a:t>
                      </a:r>
                      <a:r>
                        <a:rPr lang="ru-RU" sz="2000" dirty="0">
                          <a:effectLst/>
                        </a:rPr>
                        <a:t>)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extLst>
                  <a:ext uri="{0D108BD9-81ED-4DB2-BD59-A6C34878D82A}">
                    <a16:rowId xmlns="" xmlns:a16="http://schemas.microsoft.com/office/drawing/2014/main" val="949701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710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8.97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32.3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</a:rPr>
                        <a:t>Xe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167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5.76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26.6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extLst>
                  <a:ext uri="{0D108BD9-81ED-4DB2-BD59-A6C34878D82A}">
                    <a16:rowId xmlns="" xmlns:a16="http://schemas.microsoft.com/office/drawing/2014/main" val="554078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effectLst/>
                        </a:rPr>
                        <a:t>Kr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</a:t>
                      </a:r>
                      <a:r>
                        <a:rPr lang="en-US" sz="2000" dirty="0" smtClean="0">
                          <a:effectLst/>
                        </a:rPr>
                        <a:t>0</a:t>
                      </a:r>
                      <a:r>
                        <a:rPr lang="ru-RU" sz="2000" dirty="0" smtClean="0">
                          <a:effectLst/>
                        </a:rPr>
                        <a:t>7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3.80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12.0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/>
                </a:tc>
                <a:extLst>
                  <a:ext uri="{0D108BD9-81ED-4DB2-BD59-A6C34878D82A}">
                    <a16:rowId xmlns="" xmlns:a16="http://schemas.microsoft.com/office/drawing/2014/main" val="33095174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endParaRPr lang="pl-PL" sz="2000" b="0" u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</a:rPr>
                        <a:t>61</a:t>
                      </a:r>
                      <a:endParaRPr lang="pl-PL" sz="2000" b="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</a:rPr>
                        <a:t>2.53</a:t>
                      </a:r>
                      <a:endParaRPr lang="pl-PL" sz="2000" b="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u="none" dirty="0">
                          <a:solidFill>
                            <a:schemeClr val="tx1"/>
                          </a:solidFill>
                          <a:effectLst/>
                        </a:rPr>
                        <a:t>2.7</a:t>
                      </a:r>
                      <a:endParaRPr lang="pl-PL" sz="2000" b="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2098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Ar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46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1.88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4.7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56024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Xe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~ 95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188" marR="103188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308615" y="2928934"/>
            <a:ext cx="3763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Aumayr</a:t>
            </a:r>
            <a:r>
              <a:rPr lang="pl-PL" sz="1200" dirty="0" smtClean="0"/>
              <a:t> et al. </a:t>
            </a:r>
            <a:r>
              <a:rPr lang="en-US" sz="1200" dirty="0" smtClean="0"/>
              <a:t>J. Phys.: </a:t>
            </a:r>
            <a:r>
              <a:rPr lang="en-US" sz="1200" dirty="0" err="1" smtClean="0"/>
              <a:t>Condens</a:t>
            </a:r>
            <a:r>
              <a:rPr lang="en-US" sz="1200" dirty="0" smtClean="0"/>
              <a:t>. Matter 23 (2011) 393001</a:t>
            </a:r>
            <a:endParaRPr lang="ru-RU" sz="1200" dirty="0"/>
          </a:p>
        </p:txBody>
      </p:sp>
      <p:sp>
        <p:nvSpPr>
          <p:cNvPr id="23" name="Prostokąt 7">
            <a:extLst>
              <a:ext uri="{FF2B5EF4-FFF2-40B4-BE49-F238E27FC236}">
                <a16:creationId xmlns="" xmlns:a16="http://schemas.microsoft.com/office/drawing/2014/main" id="{773CD8C2-2568-4293-9AF7-CC5B7C126062}"/>
              </a:ext>
            </a:extLst>
          </p:cNvPr>
          <p:cNvSpPr/>
          <p:nvPr/>
        </p:nvSpPr>
        <p:spPr>
          <a:xfrm>
            <a:off x="214282" y="6000768"/>
            <a:ext cx="10136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altLang="pl-PL" baseline="-25000" dirty="0" smtClean="0"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pl-PL" dirty="0">
                <a:ea typeface="Calibri" panose="020F0502020204030204" pitchFamily="34" charset="0"/>
                <a:cs typeface="Arial" panose="020B0604020202020204" pitchFamily="34" charset="0"/>
              </a:rPr>
              <a:t>threshold for damage creation : graphite 2.41 </a:t>
            </a:r>
            <a:r>
              <a:rPr lang="en-US" altLang="pl-PL" dirty="0" err="1" smtClean="0">
                <a:ea typeface="Calibri" panose="020F0502020204030204" pitchFamily="34" charset="0"/>
                <a:cs typeface="Arial" panose="020B0604020202020204" pitchFamily="34" charset="0"/>
              </a:rPr>
              <a:t>keV</a:t>
            </a: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/layer  (J. Liu Phys Rev B 64:2001;184115)</a:t>
            </a:r>
            <a:endParaRPr lang="pl-PL" altLang="pl-PL" sz="105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dirty="0">
                <a:ea typeface="Calibri" panose="020F0502020204030204" pitchFamily="34" charset="0"/>
                <a:cs typeface="Arial" panose="020B0604020202020204" pitchFamily="34" charset="0"/>
              </a:rPr>
              <a:t>For suspended </a:t>
            </a:r>
            <a:r>
              <a:rPr lang="en-US" altLang="pl-PL" dirty="0" err="1" smtClean="0">
                <a:ea typeface="Calibri" panose="020F0502020204030204" pitchFamily="34" charset="0"/>
                <a:cs typeface="Arial" panose="020B0604020202020204" pitchFamily="34" charset="0"/>
              </a:rPr>
              <a:t>graphene</a:t>
            </a: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altLang="pl-PL" baseline="-25000" dirty="0" smtClean="0"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1.22-1.48 </a:t>
            </a:r>
            <a:r>
              <a:rPr lang="en-US" altLang="pl-PL" dirty="0" err="1" smtClean="0">
                <a:ea typeface="Calibri" panose="020F0502020204030204" pitchFamily="34" charset="0"/>
                <a:cs typeface="Arial" panose="020B0604020202020204" pitchFamily="34" charset="0"/>
              </a:rPr>
              <a:t>keV</a:t>
            </a:r>
            <a:r>
              <a:rPr lang="en-US" altLang="pl-PL" dirty="0" smtClean="0">
                <a:ea typeface="Calibri" panose="020F0502020204030204" pitchFamily="34" charset="0"/>
                <a:cs typeface="Arial" panose="020B0604020202020204" pitchFamily="34" charset="0"/>
              </a:rPr>
              <a:t>/layer            (H. Vazquez, Carbon 114:2017;511-518)</a:t>
            </a:r>
            <a:endParaRPr lang="pl-PL" altLang="pl-PL" sz="1050" dirty="0"/>
          </a:p>
        </p:txBody>
      </p:sp>
      <p:sp>
        <p:nvSpPr>
          <p:cNvPr id="24" name="Prostokąt 7">
            <a:extLst>
              <a:ext uri="{FF2B5EF4-FFF2-40B4-BE49-F238E27FC236}">
                <a16:creationId xmlns="" xmlns:a16="http://schemas.microsoft.com/office/drawing/2014/main" id="{773CD8C2-2568-4293-9AF7-CC5B7C126062}"/>
              </a:ext>
            </a:extLst>
          </p:cNvPr>
          <p:cNvSpPr/>
          <p:nvPr/>
        </p:nvSpPr>
        <p:spPr>
          <a:xfrm>
            <a:off x="79325" y="2571744"/>
            <a:ext cx="10136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ru-RU" altLang="pl-PL" sz="16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topping</a:t>
            </a:r>
            <a:r>
              <a:rPr lang="ru-RU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altLang="pl-PL" sz="1600" dirty="0">
                <a:ea typeface="Calibri" panose="020F0502020204030204" pitchFamily="34" charset="0"/>
                <a:cs typeface="Arial" panose="020B0604020202020204" pitchFamily="34" charset="0"/>
              </a:rPr>
              <a:t>power values calculated</a:t>
            </a:r>
            <a:r>
              <a:rPr lang="en-US" altLang="pl-PL" sz="1600" dirty="0">
                <a:ea typeface="Calibri" panose="020F0502020204030204" pitchFamily="34" charset="0"/>
                <a:cs typeface="Arial" panose="020B0604020202020204" pitchFamily="34" charset="0"/>
              </a:rPr>
              <a:t> per single </a:t>
            </a:r>
            <a: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layer </a:t>
            </a:r>
            <a:r>
              <a:rPr lang="en-US" altLang="pl-PL" sz="1600" dirty="0"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pl-PL" sz="16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graphene</a:t>
            </a:r>
            <a: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pl-PL" sz="1600" dirty="0">
                <a:ea typeface="Calibri" panose="020F0502020204030204" pitchFamily="34" charset="0"/>
                <a:cs typeface="Arial" panose="020B0604020202020204" pitchFamily="34" charset="0"/>
              </a:rPr>
              <a:t>sheet (</a:t>
            </a:r>
            <a:r>
              <a:rPr lang="ru-RU" altLang="pl-PL" sz="1600" dirty="0">
                <a:ea typeface="Calibri" panose="020F0502020204030204" pitchFamily="34" charset="0"/>
                <a:cs typeface="Arial" panose="020B0604020202020204" pitchFamily="34" charset="0"/>
              </a:rPr>
              <a:t>SRIM-2013 </a:t>
            </a:r>
            <a:r>
              <a:rPr lang="ru-RU" altLang="pl-PL" sz="1600" dirty="0" err="1">
                <a:ea typeface="Calibri" panose="020F0502020204030204" pitchFamily="34" charset="0"/>
                <a:cs typeface="Arial" panose="020B0604020202020204" pitchFamily="34" charset="0"/>
              </a:rPr>
              <a:t>code</a:t>
            </a:r>
            <a:r>
              <a:rPr lang="en-US" altLang="pl-PL" sz="1600" dirty="0" smtClean="0">
                <a:ea typeface="Calibri" panose="020F0502020204030204" pitchFamily="34" charset="0"/>
                <a:cs typeface="Arial" panose="020B0604020202020204" pitchFamily="34" charset="0"/>
              </a:rPr>
              <a:t>):</a:t>
            </a:r>
            <a:endParaRPr lang="pl-PL" altLang="pl-PL" sz="1600" dirty="0"/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772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P</a:t>
            </a:r>
            <a:r>
              <a:rPr lang="en-US" sz="2400" dirty="0" err="1" smtClean="0">
                <a:solidFill>
                  <a:schemeClr val="bg1"/>
                </a:solidFill>
              </a:rPr>
              <a:t>ractical</a:t>
            </a:r>
            <a:r>
              <a:rPr lang="en-US" sz="2400" dirty="0" smtClean="0">
                <a:solidFill>
                  <a:schemeClr val="bg1"/>
                </a:solidFill>
              </a:rPr>
              <a:t> aspects</a:t>
            </a:r>
            <a:r>
              <a:rPr lang="pl-PL" sz="2200" dirty="0" smtClean="0">
                <a:solidFill>
                  <a:schemeClr val="bg1"/>
                </a:solidFill>
              </a:rPr>
              <a:t>: TRISO </a:t>
            </a:r>
            <a:r>
              <a:rPr lang="pl-PL" sz="2200" dirty="0" err="1" smtClean="0">
                <a:solidFill>
                  <a:schemeClr val="bg1"/>
                </a:solidFill>
              </a:rPr>
              <a:t>fuel</a:t>
            </a:r>
            <a:r>
              <a:rPr lang="pl-PL" sz="2200" dirty="0" smtClean="0">
                <a:solidFill>
                  <a:schemeClr val="bg1"/>
                </a:solidFill>
              </a:rPr>
              <a:t> for </a:t>
            </a:r>
            <a:r>
              <a:rPr lang="pl-PL" sz="2200" dirty="0" err="1" smtClean="0">
                <a:solidFill>
                  <a:schemeClr val="bg1"/>
                </a:solidFill>
              </a:rPr>
              <a:t>next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generation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nuclear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reactors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42844" y="571480"/>
            <a:ext cx="4429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TRIstructural</a:t>
            </a:r>
            <a:r>
              <a:rPr lang="pl-PL" sz="1600" dirty="0" smtClean="0"/>
              <a:t> </a:t>
            </a:r>
            <a:r>
              <a:rPr lang="pl-PL" sz="1600" dirty="0" err="1" smtClean="0"/>
              <a:t>ISOtropic</a:t>
            </a:r>
            <a:r>
              <a:rPr lang="pl-PL" sz="1600" dirty="0" smtClean="0"/>
              <a:t> (TRISO) </a:t>
            </a:r>
            <a:r>
              <a:rPr lang="pl-PL" sz="1600" dirty="0" err="1" smtClean="0"/>
              <a:t>coated</a:t>
            </a:r>
            <a:r>
              <a:rPr lang="pl-PL" sz="1600" dirty="0" smtClean="0"/>
              <a:t> </a:t>
            </a:r>
            <a:r>
              <a:rPr lang="pl-PL" sz="1600" dirty="0" err="1" smtClean="0"/>
              <a:t>particle</a:t>
            </a:r>
            <a:r>
              <a:rPr lang="pl-PL" sz="1600" dirty="0" smtClean="0"/>
              <a:t> </a:t>
            </a:r>
            <a:r>
              <a:rPr lang="pl-PL" sz="1600" dirty="0" err="1" smtClean="0"/>
              <a:t>fuel</a:t>
            </a:r>
            <a:r>
              <a:rPr lang="pl-PL" sz="1600" dirty="0" smtClean="0"/>
              <a:t>: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786050" y="2500306"/>
            <a:ext cx="635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Fig. </a:t>
            </a:r>
            <a:r>
              <a:rPr lang="pl-PL" sz="1400" dirty="0" err="1" smtClean="0"/>
              <a:t>source</a:t>
            </a:r>
            <a:r>
              <a:rPr lang="pl-PL" sz="1400" dirty="0" smtClean="0"/>
              <a:t>: </a:t>
            </a:r>
            <a:r>
              <a:rPr lang="en-US" sz="1400" dirty="0" smtClean="0"/>
              <a:t>Allen, T., Busby, J., Meyer, M., &amp; </a:t>
            </a:r>
            <a:r>
              <a:rPr lang="en-US" sz="1400" dirty="0" err="1" smtClean="0"/>
              <a:t>Petti</a:t>
            </a:r>
            <a:r>
              <a:rPr lang="en-US" sz="1400" dirty="0" smtClean="0"/>
              <a:t>, D.</a:t>
            </a:r>
            <a:r>
              <a:rPr lang="pl-PL" sz="1400" dirty="0" smtClean="0"/>
              <a:t> </a:t>
            </a:r>
            <a:r>
              <a:rPr lang="en-US" sz="1400" i="1" dirty="0" smtClean="0"/>
              <a:t>Materials today</a:t>
            </a:r>
            <a:r>
              <a:rPr lang="en-US" sz="1400" dirty="0" smtClean="0"/>
              <a:t>, (2010)</a:t>
            </a:r>
            <a:r>
              <a:rPr lang="pl-PL" sz="1400" dirty="0" smtClean="0"/>
              <a:t> </a:t>
            </a:r>
            <a:r>
              <a:rPr lang="en-US" sz="1400" i="1" dirty="0" smtClean="0"/>
              <a:t>13</a:t>
            </a:r>
            <a:r>
              <a:rPr lang="en-US" sz="1400" dirty="0" smtClean="0"/>
              <a:t>, 14.</a:t>
            </a:r>
            <a:endParaRPr lang="pl-PL" sz="1400" dirty="0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529" y="3071810"/>
            <a:ext cx="2817495" cy="225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4643438" y="5500702"/>
            <a:ext cx="45033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Fission product yields by mass for thermal neutron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en-US" sz="1600" dirty="0" smtClean="0"/>
              <a:t>fission </a:t>
            </a:r>
            <a:r>
              <a:rPr lang="pl-PL" sz="1600" dirty="0" smtClean="0"/>
              <a:t>(</a:t>
            </a:r>
            <a:r>
              <a:rPr lang="pl-PL" sz="1400" dirty="0" err="1" smtClean="0"/>
              <a:t>Image</a:t>
            </a:r>
            <a:r>
              <a:rPr lang="pl-PL" sz="1400" dirty="0" smtClean="0"/>
              <a:t> </a:t>
            </a:r>
            <a:r>
              <a:rPr lang="pl-PL" sz="1400" dirty="0" err="1" smtClean="0"/>
              <a:t>source</a:t>
            </a:r>
            <a:r>
              <a:rPr lang="pl-PL" sz="1400" dirty="0" smtClean="0"/>
              <a:t>: </a:t>
            </a:r>
            <a:r>
              <a:rPr lang="pl-PL" sz="1400" dirty="0" err="1" smtClean="0"/>
              <a:t>wikipedia</a:t>
            </a:r>
            <a:r>
              <a:rPr lang="pl-PL" sz="1400" dirty="0" smtClean="0"/>
              <a:t>)</a:t>
            </a:r>
          </a:p>
          <a:p>
            <a:r>
              <a:rPr lang="pl-PL" sz="1400" dirty="0" smtClean="0"/>
              <a:t>IC100 </a:t>
            </a:r>
            <a:r>
              <a:rPr lang="pl-PL" sz="1400" dirty="0" err="1" smtClean="0"/>
              <a:t>cyclotron</a:t>
            </a:r>
            <a:r>
              <a:rPr lang="pl-PL" sz="1400" dirty="0" smtClean="0"/>
              <a:t> - w</a:t>
            </a:r>
            <a:r>
              <a:rPr lang="en-US" sz="1400" dirty="0" smtClean="0"/>
              <a:t>e can accelerate </a:t>
            </a:r>
            <a:r>
              <a:rPr lang="pl-PL" sz="1400" dirty="0" smtClean="0"/>
              <a:t>heavy </a:t>
            </a:r>
            <a:r>
              <a:rPr lang="en-US" sz="1400" dirty="0" smtClean="0"/>
              <a:t>ions with </a:t>
            </a:r>
            <a:r>
              <a:rPr lang="en-US" sz="1400" dirty="0" err="1" smtClean="0"/>
              <a:t>mas</a:t>
            </a:r>
            <a:r>
              <a:rPr lang="ru-RU" sz="1400" dirty="0" err="1" smtClean="0"/>
              <a:t>s</a:t>
            </a:r>
            <a:r>
              <a:rPr lang="en-US" sz="1400" dirty="0" err="1" smtClean="0"/>
              <a:t>es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pl-PL" sz="1400" dirty="0" smtClean="0"/>
              <a:t>and </a:t>
            </a:r>
            <a:r>
              <a:rPr lang="en-US" sz="1400" dirty="0" smtClean="0"/>
              <a:t>energies similar to those of FPs.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214282" y="2928934"/>
            <a:ext cx="43577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 Designed to  nuclear reactor projects that involve goals of high coolant temperatures or high </a:t>
            </a:r>
            <a:r>
              <a:rPr lang="en-US" sz="1600" dirty="0" err="1" smtClean="0"/>
              <a:t>burnup</a:t>
            </a:r>
            <a:r>
              <a:rPr lang="en-US" sz="1600" dirty="0" smtClean="0"/>
              <a:t> performance of nuclear fuel.</a:t>
            </a:r>
            <a:br>
              <a:rPr lang="en-US" sz="1600" dirty="0" smtClean="0"/>
            </a:br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Porous C buffer – attenuates recoiling fission products (FPs) and accommodates internal gas buildup and particle dimensional changes</a:t>
            </a:r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SiC</a:t>
            </a:r>
            <a:r>
              <a:rPr lang="en-US" sz="1600" dirty="0" smtClean="0"/>
              <a:t> – acts as main pressure vessel and provides a diffusion barrier to prevent the release of FPs</a:t>
            </a:r>
          </a:p>
          <a:p>
            <a:endParaRPr lang="en-US" sz="800" dirty="0" smtClean="0"/>
          </a:p>
          <a:p>
            <a:pPr>
              <a:buFont typeface="Arial" pitchFamily="34" charset="0"/>
              <a:buChar char="•"/>
            </a:pPr>
            <a:r>
              <a:rPr lang="en-US" sz="1600" dirty="0" err="1" smtClean="0"/>
              <a:t>PyC</a:t>
            </a:r>
            <a:r>
              <a:rPr lang="en-US" sz="1600" dirty="0" smtClean="0"/>
              <a:t> layers- protect </a:t>
            </a:r>
            <a:r>
              <a:rPr lang="en-US" sz="1600" dirty="0" err="1" smtClean="0"/>
              <a:t>SiC</a:t>
            </a:r>
            <a:r>
              <a:rPr lang="en-US" sz="1600" dirty="0" smtClean="0"/>
              <a:t> from chemical attack during particle operation. Additional diffusion barriers for FPs. </a:t>
            </a:r>
            <a:r>
              <a:rPr lang="en-US" sz="1600" dirty="0" err="1" smtClean="0"/>
              <a:t>IPyC</a:t>
            </a:r>
            <a:r>
              <a:rPr lang="en-US" sz="1600" dirty="0" smtClean="0"/>
              <a:t> protects the fuel kernel during </a:t>
            </a:r>
            <a:r>
              <a:rPr lang="en-US" sz="1600" dirty="0" err="1" smtClean="0"/>
              <a:t>SiC</a:t>
            </a:r>
            <a:r>
              <a:rPr lang="en-US" sz="1600" dirty="0" smtClean="0"/>
              <a:t> deposition.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935556"/>
            <a:ext cx="2500330" cy="17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965352"/>
            <a:ext cx="1840230" cy="146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1019644"/>
            <a:ext cx="2137410" cy="140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772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P</a:t>
            </a:r>
            <a:r>
              <a:rPr lang="en-US" sz="2400" dirty="0" err="1" smtClean="0">
                <a:solidFill>
                  <a:schemeClr val="bg1"/>
                </a:solidFill>
              </a:rPr>
              <a:t>ractical</a:t>
            </a:r>
            <a:r>
              <a:rPr lang="en-US" sz="2400" dirty="0" smtClean="0">
                <a:solidFill>
                  <a:schemeClr val="bg1"/>
                </a:solidFill>
              </a:rPr>
              <a:t> aspects</a:t>
            </a:r>
            <a:r>
              <a:rPr lang="pl-PL" sz="2200" dirty="0" smtClean="0">
                <a:solidFill>
                  <a:schemeClr val="bg1"/>
                </a:solidFill>
              </a:rPr>
              <a:t>: TRISO </a:t>
            </a:r>
            <a:r>
              <a:rPr lang="pl-PL" sz="2200" dirty="0" err="1" smtClean="0">
                <a:solidFill>
                  <a:schemeClr val="bg1"/>
                </a:solidFill>
              </a:rPr>
              <a:t>fuel</a:t>
            </a:r>
            <a:r>
              <a:rPr lang="pl-PL" sz="2200" dirty="0" smtClean="0">
                <a:solidFill>
                  <a:schemeClr val="bg1"/>
                </a:solidFill>
              </a:rPr>
              <a:t> for </a:t>
            </a:r>
            <a:r>
              <a:rPr lang="pl-PL" sz="2200" dirty="0" err="1" smtClean="0">
                <a:solidFill>
                  <a:schemeClr val="bg1"/>
                </a:solidFill>
              </a:rPr>
              <a:t>next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generation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nuclear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reactors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82950" y="6699250"/>
            <a:ext cx="1056379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et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al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pole tekstowe 9"/>
          <p:cNvSpPr txBox="1"/>
          <p:nvPr/>
        </p:nvSpPr>
        <p:spPr>
          <a:xfrm>
            <a:off x="142844" y="571480"/>
            <a:ext cx="4429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err="1" smtClean="0"/>
              <a:t>TRIstructural</a:t>
            </a:r>
            <a:r>
              <a:rPr lang="pl-PL" sz="1600" dirty="0" smtClean="0"/>
              <a:t> </a:t>
            </a:r>
            <a:r>
              <a:rPr lang="pl-PL" sz="1600" dirty="0" err="1" smtClean="0"/>
              <a:t>ISOtropic</a:t>
            </a:r>
            <a:r>
              <a:rPr lang="pl-PL" sz="1600" dirty="0" smtClean="0"/>
              <a:t> (TRISO) </a:t>
            </a:r>
            <a:r>
              <a:rPr lang="pl-PL" sz="1600" dirty="0" err="1" smtClean="0"/>
              <a:t>coated</a:t>
            </a:r>
            <a:r>
              <a:rPr lang="pl-PL" sz="1600" dirty="0" smtClean="0"/>
              <a:t> </a:t>
            </a:r>
            <a:r>
              <a:rPr lang="pl-PL" sz="1600" dirty="0" err="1" smtClean="0"/>
              <a:t>particle</a:t>
            </a:r>
            <a:r>
              <a:rPr lang="pl-PL" sz="1600" dirty="0" smtClean="0"/>
              <a:t> </a:t>
            </a:r>
            <a:r>
              <a:rPr lang="pl-PL" sz="1600" dirty="0" err="1" smtClean="0"/>
              <a:t>fuel</a:t>
            </a:r>
            <a:r>
              <a:rPr lang="pl-PL" sz="1600" dirty="0" smtClean="0"/>
              <a:t>: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786050" y="2500306"/>
            <a:ext cx="6357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Fig. </a:t>
            </a:r>
            <a:r>
              <a:rPr lang="pl-PL" sz="1400" dirty="0" err="1" smtClean="0"/>
              <a:t>source</a:t>
            </a:r>
            <a:r>
              <a:rPr lang="pl-PL" sz="1400" dirty="0" smtClean="0"/>
              <a:t>: </a:t>
            </a:r>
            <a:r>
              <a:rPr lang="en-US" sz="1400" dirty="0" smtClean="0"/>
              <a:t>Allen, T., Busby, J., Meyer, M., &amp; </a:t>
            </a:r>
            <a:r>
              <a:rPr lang="en-US" sz="1400" dirty="0" err="1" smtClean="0"/>
              <a:t>Petti</a:t>
            </a:r>
            <a:r>
              <a:rPr lang="en-US" sz="1400" dirty="0" smtClean="0"/>
              <a:t>, D.</a:t>
            </a:r>
            <a:r>
              <a:rPr lang="pl-PL" sz="1400" dirty="0" smtClean="0"/>
              <a:t> </a:t>
            </a:r>
            <a:r>
              <a:rPr lang="en-US" sz="1400" i="1" dirty="0" smtClean="0"/>
              <a:t>Materials today</a:t>
            </a:r>
            <a:r>
              <a:rPr lang="en-US" sz="1400" dirty="0" smtClean="0"/>
              <a:t>, (2010)</a:t>
            </a:r>
            <a:r>
              <a:rPr lang="pl-PL" sz="1400" dirty="0" smtClean="0"/>
              <a:t> </a:t>
            </a:r>
            <a:r>
              <a:rPr lang="en-US" sz="1400" i="1" dirty="0" smtClean="0"/>
              <a:t>13</a:t>
            </a:r>
            <a:r>
              <a:rPr lang="en-US" sz="1400" dirty="0" smtClean="0"/>
              <a:t>, 14.</a:t>
            </a:r>
            <a:endParaRPr lang="pl-PL" sz="1400" dirty="0"/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529" y="3071810"/>
            <a:ext cx="2817495" cy="225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pole tekstowe 17"/>
          <p:cNvSpPr txBox="1"/>
          <p:nvPr/>
        </p:nvSpPr>
        <p:spPr>
          <a:xfrm>
            <a:off x="4643438" y="5500702"/>
            <a:ext cx="4443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Fission product yields by mass for thermal neutron </a:t>
            </a:r>
            <a:r>
              <a:rPr lang="pl-PL" sz="1600" dirty="0" smtClean="0"/>
              <a:t/>
            </a:r>
            <a:br>
              <a:rPr lang="pl-PL" sz="1600" dirty="0" smtClean="0"/>
            </a:br>
            <a:r>
              <a:rPr lang="en-US" sz="1600" dirty="0" smtClean="0"/>
              <a:t>fission </a:t>
            </a:r>
            <a:r>
              <a:rPr lang="pl-PL" sz="1600" dirty="0" smtClean="0"/>
              <a:t>(</a:t>
            </a:r>
            <a:r>
              <a:rPr lang="pl-PL" sz="1400" dirty="0" err="1" smtClean="0"/>
              <a:t>Image</a:t>
            </a:r>
            <a:r>
              <a:rPr lang="pl-PL" sz="1400" dirty="0" smtClean="0"/>
              <a:t> </a:t>
            </a:r>
            <a:r>
              <a:rPr lang="pl-PL" sz="1400" dirty="0" err="1" smtClean="0"/>
              <a:t>source</a:t>
            </a:r>
            <a:r>
              <a:rPr lang="pl-PL" sz="1400" dirty="0" smtClean="0"/>
              <a:t>: </a:t>
            </a:r>
            <a:r>
              <a:rPr lang="pl-PL" sz="1400" dirty="0" err="1" smtClean="0"/>
              <a:t>wikipedia</a:t>
            </a:r>
            <a:r>
              <a:rPr lang="pl-PL" sz="1400" dirty="0" smtClean="0"/>
              <a:t>)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496"/>
            <a:ext cx="4071966" cy="3253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935556"/>
            <a:ext cx="2500330" cy="177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965352"/>
            <a:ext cx="1840230" cy="146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1019644"/>
            <a:ext cx="2137410" cy="140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pole tekstowe 18"/>
          <p:cNvSpPr txBox="1"/>
          <p:nvPr/>
        </p:nvSpPr>
        <p:spPr>
          <a:xfrm>
            <a:off x="142844" y="6072206"/>
            <a:ext cx="5109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SiC</a:t>
            </a:r>
            <a:r>
              <a:rPr lang="en-US" sz="1600" dirty="0" smtClean="0"/>
              <a:t> – insensitive to irradiation in electronic stopping regime</a:t>
            </a:r>
          </a:p>
          <a:p>
            <a:r>
              <a:rPr lang="en-US" sz="1600" dirty="0" smtClean="0"/>
              <a:t>Very sensitive to irradiation in nuclear </a:t>
            </a:r>
            <a:r>
              <a:rPr lang="en-US" sz="1600" dirty="0" err="1" smtClean="0"/>
              <a:t>stoping</a:t>
            </a:r>
            <a:r>
              <a:rPr lang="en-US" sz="1600" dirty="0" smtClean="0"/>
              <a:t> regime.</a:t>
            </a:r>
            <a:endParaRPr lang="en-US" sz="1600" dirty="0" smtClean="0"/>
          </a:p>
        </p:txBody>
      </p:sp>
      <p:cxnSp>
        <p:nvCxnSpPr>
          <p:cNvPr id="21" name="Łącznik prosty ze strzałką 20"/>
          <p:cNvCxnSpPr/>
          <p:nvPr/>
        </p:nvCxnSpPr>
        <p:spPr>
          <a:xfrm rot="10800000" flipV="1">
            <a:off x="3143240" y="2071678"/>
            <a:ext cx="1357322" cy="107157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713288" y="6699250"/>
            <a:ext cx="289983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pl-PL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tructural</a:t>
            </a:r>
            <a:r>
              <a:rPr lang="pl-PL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changes</a:t>
            </a:r>
            <a:r>
              <a:rPr lang="pl-PL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pl-PL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SHI </a:t>
            </a:r>
            <a:r>
              <a:rPr lang="pl-PL" sz="1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irradiated</a:t>
            </a:r>
            <a:r>
              <a:rPr lang="pl-PL" sz="1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HOPG and GC</a:t>
            </a:r>
            <a:endParaRPr lang="en-US" sz="100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264860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09600"/>
            <a:ext cx="2667000" cy="262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Obraz 23" descr="defected_moze_lepsz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7182" y="3276600"/>
            <a:ext cx="2811220" cy="3089865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3305196" y="6152151"/>
            <a:ext cx="2428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pl-PL" dirty="0" smtClean="0"/>
          </a:p>
          <a:p>
            <a:pPr algn="ctr"/>
            <a:r>
              <a:rPr lang="pl-PL" dirty="0" smtClean="0"/>
              <a:t>x </a:t>
            </a:r>
            <a:r>
              <a:rPr lang="pl-PL" dirty="0" smtClean="0"/>
              <a:t>range: 7.5 nm</a:t>
            </a:r>
            <a:endParaRPr lang="pl-PL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304800" y="3437507"/>
            <a:ext cx="2462557" cy="2887093"/>
            <a:chOff x="3143240" y="3571876"/>
            <a:chExt cx="2462557" cy="2887093"/>
          </a:xfrm>
        </p:grpSpPr>
        <p:pic>
          <p:nvPicPr>
            <p:cNvPr id="22" name="Obraz 21" descr="stem-nodefect-atreshigh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43240" y="3571876"/>
              <a:ext cx="2462557" cy="2557820"/>
            </a:xfrm>
            <a:prstGeom prst="rect">
              <a:avLst/>
            </a:prstGeom>
          </p:spPr>
        </p:pic>
        <p:sp>
          <p:nvSpPr>
            <p:cNvPr id="20" name="pole tekstowe 18"/>
            <p:cNvSpPr txBox="1"/>
            <p:nvPr/>
          </p:nvSpPr>
          <p:spPr>
            <a:xfrm>
              <a:off x="3548917" y="6151192"/>
              <a:ext cx="18803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dirty="0" smtClean="0"/>
                <a:t>Xe 167 MeV, 10</a:t>
              </a:r>
              <a:r>
                <a:rPr lang="pl-PL" sz="1400" baseline="30000" dirty="0" smtClean="0"/>
                <a:t>12</a:t>
              </a:r>
              <a:r>
                <a:rPr lang="pl-PL" sz="1400" dirty="0" smtClean="0"/>
                <a:t> cm</a:t>
              </a:r>
              <a:r>
                <a:rPr lang="pl-PL" sz="1400" baseline="30000" dirty="0" smtClean="0"/>
                <a:t>-2</a:t>
              </a:r>
              <a:r>
                <a:rPr lang="pl-PL" sz="1400" dirty="0" smtClean="0"/>
                <a:t>,</a:t>
              </a:r>
              <a:endParaRPr lang="pl-PL" sz="1400" dirty="0"/>
            </a:p>
          </p:txBody>
        </p:sp>
      </p:grpSp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6145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HOPG </a:t>
            </a:r>
            <a:r>
              <a:rPr lang="ru-RU" sz="2200" dirty="0" smtClean="0">
                <a:solidFill>
                  <a:schemeClr val="bg1"/>
                </a:solidFill>
              </a:rPr>
              <a:t>STM </a:t>
            </a:r>
            <a:r>
              <a:rPr lang="ru-RU" sz="2200" dirty="0" err="1" smtClean="0">
                <a:solidFill>
                  <a:schemeClr val="bg1"/>
                </a:solidFill>
              </a:rPr>
              <a:t>images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and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preliminary modeling results</a:t>
            </a:r>
            <a:endParaRPr lang="ru-RU" sz="2200" dirty="0">
              <a:solidFill>
                <a:schemeClr val="bg1"/>
              </a:solidFill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6248848" y="762000"/>
            <a:ext cx="2895152" cy="5452746"/>
            <a:chOff x="214282" y="999804"/>
            <a:chExt cx="2895152" cy="5452746"/>
          </a:xfrm>
        </p:grpSpPr>
        <p:pic>
          <p:nvPicPr>
            <p:cNvPr id="25" name="Рисунок 24" descr="test2_a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7158" y="999804"/>
              <a:ext cx="2279174" cy="2286320"/>
            </a:xfrm>
            <a:prstGeom prst="rect">
              <a:avLst/>
            </a:prstGeom>
          </p:spPr>
        </p:pic>
        <p:pic>
          <p:nvPicPr>
            <p:cNvPr id="30" name="Рисунок 29" descr="test_a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58" y="3643314"/>
              <a:ext cx="2319662" cy="2224398"/>
            </a:xfrm>
            <a:prstGeom prst="rect">
              <a:avLst/>
            </a:prstGeom>
          </p:spPr>
        </p:pic>
        <p:sp>
          <p:nvSpPr>
            <p:cNvPr id="31" name="pole tekstowe 18"/>
            <p:cNvSpPr txBox="1"/>
            <p:nvPr/>
          </p:nvSpPr>
          <p:spPr>
            <a:xfrm>
              <a:off x="214282" y="5929330"/>
              <a:ext cx="28951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MC</a:t>
              </a:r>
              <a:r>
                <a:rPr lang="ru-RU" sz="1400" dirty="0" smtClean="0"/>
                <a:t> (TREKIS </a:t>
              </a:r>
              <a:r>
                <a:rPr lang="ru-RU" sz="1400" dirty="0" err="1" smtClean="0"/>
                <a:t>code</a:t>
              </a:r>
              <a:r>
                <a:rPr lang="ru-RU" sz="1400" dirty="0" smtClean="0"/>
                <a:t>)</a:t>
              </a:r>
              <a:r>
                <a:rPr lang="en-US" sz="1400" dirty="0" smtClean="0"/>
                <a:t> + MD, </a:t>
              </a:r>
              <a:r>
                <a:rPr lang="pl-PL" sz="1400" dirty="0" smtClean="0"/>
                <a:t>Xe 167 MeV</a:t>
              </a:r>
              <a:r>
                <a:rPr lang="en-US" sz="1400" dirty="0" smtClean="0"/>
                <a:t>,</a:t>
              </a:r>
            </a:p>
            <a:p>
              <a:r>
                <a:rPr lang="en-US" sz="1400" dirty="0" smtClean="0"/>
                <a:t>R. </a:t>
              </a:r>
              <a:r>
                <a:rPr lang="en-US" sz="1400" dirty="0" err="1" smtClean="0"/>
                <a:t>Rymzhanov</a:t>
              </a:r>
              <a:endParaRPr lang="pl-PL" sz="1400" dirty="0"/>
            </a:p>
          </p:txBody>
        </p:sp>
      </p:grp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6286520"/>
            <a:ext cx="9170989" cy="571480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285720" y="6324600"/>
            <a:ext cx="878687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P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resence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of two types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of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</a:rPr>
              <a:t>nanohillocks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the first type refers to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regions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with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damaged C lattice (point-like defects, 2-3 nm in size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 the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second type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represents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distorted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protrusions with undamaged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lattice</a:t>
            </a:r>
            <a:r>
              <a:rPr lang="pl-PL" sz="1600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pl-PL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402008"/>
            <a:ext cx="3791814" cy="145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523"/>
          <p:cNvPicPr>
            <a:picLocks noChangeAspect="1" noChangeArrowheads="1"/>
          </p:cNvPicPr>
          <p:nvPr/>
        </p:nvPicPr>
        <p:blipFill>
          <a:blip r:embed="rId3" cstate="print"/>
          <a:srcRect b="20585"/>
          <a:stretch>
            <a:fillRect/>
          </a:stretch>
        </p:blipFill>
        <p:spPr bwMode="auto">
          <a:xfrm>
            <a:off x="-90080" y="-43987"/>
            <a:ext cx="9305550" cy="56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2844" y="0"/>
            <a:ext cx="7728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 smtClean="0">
                <a:solidFill>
                  <a:schemeClr val="bg1"/>
                </a:solidFill>
              </a:rPr>
              <a:t>P</a:t>
            </a:r>
            <a:r>
              <a:rPr lang="en-US" sz="2400" dirty="0" err="1" smtClean="0">
                <a:solidFill>
                  <a:schemeClr val="bg1"/>
                </a:solidFill>
              </a:rPr>
              <a:t>ractical</a:t>
            </a:r>
            <a:r>
              <a:rPr lang="en-US" sz="2400" dirty="0" smtClean="0">
                <a:solidFill>
                  <a:schemeClr val="bg1"/>
                </a:solidFill>
              </a:rPr>
              <a:t> aspects</a:t>
            </a:r>
            <a:r>
              <a:rPr lang="pl-PL" sz="2200" dirty="0" smtClean="0">
                <a:solidFill>
                  <a:schemeClr val="bg1"/>
                </a:solidFill>
              </a:rPr>
              <a:t>: TRISO </a:t>
            </a:r>
            <a:r>
              <a:rPr lang="pl-PL" sz="2200" dirty="0" err="1" smtClean="0">
                <a:solidFill>
                  <a:schemeClr val="bg1"/>
                </a:solidFill>
              </a:rPr>
              <a:t>fuel</a:t>
            </a:r>
            <a:r>
              <a:rPr lang="pl-PL" sz="2200" dirty="0" smtClean="0">
                <a:solidFill>
                  <a:schemeClr val="bg1"/>
                </a:solidFill>
              </a:rPr>
              <a:t> for </a:t>
            </a:r>
            <a:r>
              <a:rPr lang="pl-PL" sz="2200" dirty="0" err="1" smtClean="0">
                <a:solidFill>
                  <a:schemeClr val="bg1"/>
                </a:solidFill>
              </a:rPr>
              <a:t>next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generation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nuclear</a:t>
            </a:r>
            <a:r>
              <a:rPr lang="pl-PL" sz="2200" dirty="0" smtClean="0">
                <a:solidFill>
                  <a:schemeClr val="bg1"/>
                </a:solidFill>
              </a:rPr>
              <a:t> </a:t>
            </a:r>
            <a:r>
              <a:rPr lang="pl-PL" sz="2200" dirty="0" err="1" smtClean="0">
                <a:solidFill>
                  <a:schemeClr val="bg1"/>
                </a:solidFill>
              </a:rPr>
              <a:t>reactors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4" cstate="print"/>
          <a:srcRect t="9349"/>
          <a:stretch>
            <a:fillRect/>
          </a:stretch>
        </p:blipFill>
        <p:spPr bwMode="auto">
          <a:xfrm>
            <a:off x="3500430" y="4969208"/>
            <a:ext cx="2317008" cy="177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072075"/>
            <a:ext cx="3233649" cy="163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0" y="4786322"/>
            <a:ext cx="1692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Raman spectroscopy</a:t>
            </a:r>
            <a:endParaRPr lang="ru-RU" sz="1400" dirty="0"/>
          </a:p>
        </p:txBody>
      </p:sp>
      <p:cxnSp>
        <p:nvCxnSpPr>
          <p:cNvPr id="17" name="Прямая соединительная линия 16"/>
          <p:cNvCxnSpPr>
            <a:stCxn id="15" idx="3"/>
          </p:cNvCxnSpPr>
          <p:nvPr/>
        </p:nvCxnSpPr>
        <p:spPr>
          <a:xfrm flipV="1">
            <a:off x="1692643" y="4929198"/>
            <a:ext cx="4450993" cy="110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2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3143248"/>
            <a:ext cx="1947354" cy="1702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029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26" y="3214686"/>
            <a:ext cx="2078194" cy="268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Прямая соединительная линия 20"/>
          <p:cNvCxnSpPr/>
          <p:nvPr/>
        </p:nvCxnSpPr>
        <p:spPr>
          <a:xfrm rot="5400000">
            <a:off x="5179235" y="5893599"/>
            <a:ext cx="192880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43372" y="2928934"/>
            <a:ext cx="486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XRD</a:t>
            </a:r>
            <a:endParaRPr lang="ru-RU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357950" y="2906909"/>
            <a:ext cx="550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XAES</a:t>
            </a:r>
            <a:endParaRPr lang="ru-RU" sz="1400" dirty="0"/>
          </a:p>
        </p:txBody>
      </p:sp>
      <p:pic>
        <p:nvPicPr>
          <p:cNvPr id="14029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6000792"/>
            <a:ext cx="2180444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533399"/>
            <a:ext cx="1676400" cy="280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Рисунок 19" descr="stm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35335" y="533400"/>
            <a:ext cx="2803865" cy="2115405"/>
          </a:xfrm>
          <a:prstGeom prst="rect">
            <a:avLst/>
          </a:prstGeom>
        </p:spPr>
      </p:pic>
      <p:sp>
        <p:nvSpPr>
          <p:cNvPr id="22" name="pole tekstowe 18"/>
          <p:cNvSpPr txBox="1"/>
          <p:nvPr/>
        </p:nvSpPr>
        <p:spPr>
          <a:xfrm>
            <a:off x="2590800" y="2667000"/>
            <a:ext cx="3059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</a:t>
            </a:r>
            <a:r>
              <a:rPr lang="pl-PL" sz="1400" dirty="0" smtClean="0"/>
              <a:t> </a:t>
            </a:r>
            <a:r>
              <a:rPr lang="en-US" sz="1400" dirty="0" smtClean="0"/>
              <a:t>~700</a:t>
            </a:r>
            <a:r>
              <a:rPr lang="pl-PL" sz="1400" dirty="0" smtClean="0"/>
              <a:t> MeV, 10</a:t>
            </a:r>
            <a:r>
              <a:rPr lang="pl-PL" sz="1400" baseline="30000" dirty="0" smtClean="0"/>
              <a:t>1</a:t>
            </a:r>
            <a:r>
              <a:rPr lang="en-US" sz="1400" baseline="30000" dirty="0" smtClean="0"/>
              <a:t>1</a:t>
            </a:r>
            <a:r>
              <a:rPr lang="pl-PL" sz="1400" dirty="0" smtClean="0"/>
              <a:t> cm</a:t>
            </a:r>
            <a:r>
              <a:rPr lang="pl-PL" sz="1400" baseline="30000" dirty="0" smtClean="0"/>
              <a:t>-2</a:t>
            </a:r>
            <a:r>
              <a:rPr lang="pl-PL" sz="1400" dirty="0" smtClean="0"/>
              <a:t>, </a:t>
            </a:r>
            <a:r>
              <a:rPr lang="en-US" sz="1400" dirty="0" smtClean="0"/>
              <a:t>Se = 25 </a:t>
            </a:r>
            <a:r>
              <a:rPr lang="en-US" sz="1400" dirty="0" err="1" smtClean="0"/>
              <a:t>keV</a:t>
            </a:r>
            <a:r>
              <a:rPr lang="en-US" sz="1400" dirty="0" smtClean="0"/>
              <a:t>/nm</a:t>
            </a:r>
            <a:endParaRPr lang="pl-PL" sz="1400" dirty="0"/>
          </a:p>
        </p:txBody>
      </p:sp>
      <p:pic>
        <p:nvPicPr>
          <p:cNvPr id="23" name="Рисунок 22" descr="stm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54387" y="533400"/>
            <a:ext cx="2984413" cy="214478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200" y="533400"/>
            <a:ext cx="555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STM:</a:t>
            </a:r>
            <a:endParaRPr lang="ru-RU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6D11383A-5CED-426F-A53A-E25870E93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80642735"/>
              </p:ext>
            </p:extLst>
          </p:nvPr>
        </p:nvGraphicFramePr>
        <p:xfrm>
          <a:off x="76201" y="838200"/>
          <a:ext cx="47244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9">
            <a:extLst>
              <a:ext uri="{FF2B5EF4-FFF2-40B4-BE49-F238E27FC236}">
                <a16:creationId xmlns:a16="http://schemas.microsoft.com/office/drawing/2014/main" xmlns="" id="{74F6DCE5-DA3D-498E-AA10-7C8AE906A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33896776"/>
              </p:ext>
            </p:extLst>
          </p:nvPr>
        </p:nvGraphicFramePr>
        <p:xfrm>
          <a:off x="5105401" y="1143000"/>
          <a:ext cx="3886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Picture 152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0080" y="-43987"/>
            <a:ext cx="9305550" cy="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42844" y="0"/>
            <a:ext cx="85419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Glassy carbon: properties and possible applications in nuclear technology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72100" y="1840706"/>
            <a:ext cx="800100" cy="75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15000" y="3314700"/>
            <a:ext cx="7905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75696" y="4739640"/>
            <a:ext cx="810101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867400" y="2500306"/>
            <a:ext cx="278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G. M. Jenkins and K. Kawamura, </a:t>
            </a:r>
          </a:p>
          <a:p>
            <a:r>
              <a:rPr lang="en-US" sz="1400" dirty="0" smtClean="0"/>
              <a:t>Nature  (1971), 231, 175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414" y="2500306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P. J. F. Harris, </a:t>
            </a:r>
          </a:p>
          <a:p>
            <a:r>
              <a:rPr lang="en-US" sz="1400" dirty="0" smtClean="0"/>
              <a:t>Philos. Mag.  (2004):, 84, 3159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152788" y="2500306"/>
            <a:ext cx="2714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R. E. Franklin, </a:t>
            </a:r>
          </a:p>
          <a:p>
            <a:r>
              <a:rPr lang="en-US" sz="1400" dirty="0" smtClean="0"/>
              <a:t>Proc. R. Soc. A (1951) 209, 196</a:t>
            </a:r>
            <a:endParaRPr lang="ru-RU" sz="1400" dirty="0"/>
          </a:p>
        </p:txBody>
      </p:sp>
      <p:pic>
        <p:nvPicPr>
          <p:cNvPr id="20" name="Рисунок 19" descr="Jenkins–Kawamura_mod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0276" y="500042"/>
            <a:ext cx="3000397" cy="1928826"/>
          </a:xfrm>
          <a:prstGeom prst="rect">
            <a:avLst/>
          </a:prstGeom>
        </p:spPr>
      </p:pic>
      <p:pic>
        <p:nvPicPr>
          <p:cNvPr id="22" name="Рисунок 21" descr="Harris_fullerene_related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863" y="585774"/>
            <a:ext cx="2402119" cy="1928826"/>
          </a:xfrm>
          <a:prstGeom prst="rect">
            <a:avLst/>
          </a:prstGeom>
        </p:spPr>
      </p:pic>
      <p:pic>
        <p:nvPicPr>
          <p:cNvPr id="2547" name="Picture 1523"/>
          <p:cNvPicPr>
            <a:picLocks noChangeAspect="1" noChangeArrowheads="1"/>
          </p:cNvPicPr>
          <p:nvPr/>
        </p:nvPicPr>
        <p:blipFill>
          <a:blip r:embed="rId5" cstate="print"/>
          <a:srcRect b="20585"/>
          <a:stretch>
            <a:fillRect/>
          </a:stretch>
        </p:blipFill>
        <p:spPr bwMode="auto">
          <a:xfrm>
            <a:off x="-90080" y="-43987"/>
            <a:ext cx="9305550" cy="56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94" name="TextBox 1793"/>
          <p:cNvSpPr txBox="1"/>
          <p:nvPr/>
        </p:nvSpPr>
        <p:spPr>
          <a:xfrm>
            <a:off x="142844" y="0"/>
            <a:ext cx="74268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Glassy carbon</a:t>
            </a:r>
            <a:r>
              <a:rPr lang="pl-PL" sz="2200" dirty="0" smtClean="0">
                <a:solidFill>
                  <a:schemeClr val="bg1"/>
                </a:solidFill>
              </a:rPr>
              <a:t> (</a:t>
            </a:r>
            <a:r>
              <a:rPr lang="en-US" sz="2200" dirty="0" smtClean="0">
                <a:solidFill>
                  <a:schemeClr val="bg1"/>
                </a:solidFill>
              </a:rPr>
              <a:t>GC</a:t>
            </a:r>
            <a:r>
              <a:rPr lang="pl-PL" sz="2200" dirty="0" smtClean="0">
                <a:solidFill>
                  <a:schemeClr val="bg1"/>
                </a:solidFill>
              </a:rPr>
              <a:t>)</a:t>
            </a:r>
            <a:r>
              <a:rPr lang="en-US" sz="2200" dirty="0" smtClean="0">
                <a:solidFill>
                  <a:schemeClr val="bg1"/>
                </a:solidFill>
              </a:rPr>
              <a:t> models</a:t>
            </a:r>
            <a:r>
              <a:rPr lang="pl-PL" sz="2200" dirty="0" smtClean="0">
                <a:solidFill>
                  <a:schemeClr val="bg1"/>
                </a:solidFill>
              </a:rPr>
              <a:t>, properties and potential aplications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250" y="3124200"/>
            <a:ext cx="3218678" cy="213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533400"/>
            <a:ext cx="288607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124200"/>
            <a:ext cx="2981325" cy="213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/>
          <a:srcRect b="25437"/>
          <a:stretch>
            <a:fillRect/>
          </a:stretch>
        </p:blipFill>
        <p:spPr bwMode="auto">
          <a:xfrm>
            <a:off x="5867400" y="3124200"/>
            <a:ext cx="3146108" cy="213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0" y="6656387"/>
            <a:ext cx="4586288" cy="2016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3282950" y="6674458"/>
            <a:ext cx="82394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A.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Olejniczak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4586288" y="6656387"/>
            <a:ext cx="4584701" cy="201613"/>
          </a:xfrm>
          <a:prstGeom prst="rect">
            <a:avLst/>
          </a:prstGeom>
          <a:solidFill>
            <a:srgbClr val="3333B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4654902" y="6642847"/>
            <a:ext cx="3574698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Structural modification of carbon materials </a:t>
            </a:r>
            <a:r>
              <a:rPr lang="en-US" sz="1100" dirty="0" smtClean="0">
                <a:solidFill>
                  <a:srgbClr val="FFFFFF"/>
                </a:solidFill>
              </a:rPr>
              <a:t>by </a:t>
            </a:r>
            <a:r>
              <a:rPr lang="en-US" sz="1100" dirty="0">
                <a:solidFill>
                  <a:srgbClr val="FFFFFF"/>
                </a:solidFill>
              </a:rPr>
              <a:t>swift heavy ions</a:t>
            </a:r>
            <a:endParaRPr lang="pl-PL" sz="105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334000"/>
            <a:ext cx="335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TEM images of </a:t>
            </a:r>
            <a:r>
              <a:rPr lang="en-US" sz="1400" dirty="0" err="1" smtClean="0"/>
              <a:t>turbostratic</a:t>
            </a:r>
            <a:r>
              <a:rPr lang="en-US" sz="1400" dirty="0" smtClean="0"/>
              <a:t> carbon samples prepared in different conditions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5943600" y="5334000"/>
            <a:ext cx="3357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Optical image (cross-section, GC1000 specimen irradiated with 167 </a:t>
            </a:r>
            <a:r>
              <a:rPr lang="en-US" sz="1400" dirty="0" err="1" smtClean="0"/>
              <a:t>MeV</a:t>
            </a:r>
            <a:r>
              <a:rPr lang="en-US" sz="1400" dirty="0" smtClean="0"/>
              <a:t> </a:t>
            </a:r>
            <a:r>
              <a:rPr lang="en-US" sz="1400" dirty="0" err="1" smtClean="0"/>
              <a:t>Xe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r>
              <a:rPr lang="en-US" sz="1400" dirty="0" smtClean="0"/>
              <a:t>ions,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6</a:t>
            </a:r>
            <a:r>
              <a:rPr lang="en-US" sz="1400" dirty="0" smtClean="0">
                <a:latin typeface="Arial"/>
                <a:cs typeface="Arial"/>
              </a:rPr>
              <a:t>∙</a:t>
            </a:r>
            <a:r>
              <a:rPr lang="en-US" sz="1400" dirty="0" smtClean="0"/>
              <a:t>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ions/cm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overlapped with Se and SN profiles calculated in SRIM.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1768</Words>
  <Application>Microsoft Office PowerPoint</Application>
  <PresentationFormat>Экран (4:3)</PresentationFormat>
  <Paragraphs>314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lakeshore</dc:creator>
  <cp:lastModifiedBy>lakeshore</cp:lastModifiedBy>
  <cp:revision>151</cp:revision>
  <dcterms:created xsi:type="dcterms:W3CDTF">2020-01-17T23:07:01Z</dcterms:created>
  <dcterms:modified xsi:type="dcterms:W3CDTF">2020-01-20T20:46:42Z</dcterms:modified>
</cp:coreProperties>
</file>