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364" r:id="rId2"/>
    <p:sldId id="487" r:id="rId3"/>
    <p:sldId id="488" r:id="rId4"/>
    <p:sldId id="470" r:id="rId5"/>
    <p:sldId id="500" r:id="rId6"/>
    <p:sldId id="501" r:id="rId7"/>
    <p:sldId id="502" r:id="rId8"/>
    <p:sldId id="503" r:id="rId9"/>
    <p:sldId id="492" r:id="rId10"/>
    <p:sldId id="497" r:id="rId11"/>
    <p:sldId id="478" r:id="rId12"/>
    <p:sldId id="490" r:id="rId13"/>
    <p:sldId id="484" r:id="rId14"/>
    <p:sldId id="485" r:id="rId15"/>
    <p:sldId id="513" r:id="rId16"/>
    <p:sldId id="506" r:id="rId17"/>
    <p:sldId id="509" r:id="rId18"/>
    <p:sldId id="495" r:id="rId19"/>
    <p:sldId id="496" r:id="rId20"/>
    <p:sldId id="507" r:id="rId21"/>
    <p:sldId id="511" r:id="rId22"/>
    <p:sldId id="51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4660"/>
  </p:normalViewPr>
  <p:slideViewPr>
    <p:cSldViewPr>
      <p:cViewPr>
        <p:scale>
          <a:sx n="96" d="100"/>
          <a:sy n="96" d="100"/>
        </p:scale>
        <p:origin x="-4140" y="-16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9A365-3F21-45C9-8FD0-6D6EEBA1CD5A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D1A9A-6741-402D-AE80-9C002E0E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6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1A9A-6741-402D-AE80-9C002E0E8B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8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4AE1F-79C3-4228-A33A-0B7691D47818}" type="slidenum">
              <a:rPr lang="ru-RU"/>
              <a:pPr/>
              <a:t>15</a:t>
            </a:fld>
            <a:endParaRPr lang="ru-RU"/>
          </a:p>
        </p:txBody>
      </p:sp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1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183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4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5EDF680F-EEDC-4578-9CF3-FBFA933B910E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889000" y="476250"/>
            <a:ext cx="73152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28601" y="773906"/>
            <a:ext cx="8534400" cy="70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TEM examination of ceramics irradiated with heavy ions of fission fragment energies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710593" y="1676400"/>
            <a:ext cx="3672011" cy="3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V.A. </a:t>
            </a:r>
            <a:r>
              <a:rPr lang="en-US" dirty="0" smtClean="0">
                <a:solidFill>
                  <a:srgbClr val="000000"/>
                </a:solidFill>
              </a:rPr>
              <a:t>Skuratov</a:t>
            </a:r>
            <a:endParaRPr lang="en-US" baseline="33000" dirty="0">
              <a:solidFill>
                <a:schemeClr val="tx1"/>
              </a:solidFill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810712" y="2286000"/>
            <a:ext cx="8229600" cy="79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sz="1600" b="1" dirty="0" err="1" smtClean="0">
                <a:solidFill>
                  <a:srgbClr val="000000"/>
                </a:solidFill>
              </a:rPr>
              <a:t>Flerov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Laboratory of Nuclear Reactions, Joint Institute for Nuclear Research, </a:t>
            </a:r>
            <a:r>
              <a:rPr lang="en-US" sz="1600" b="1" dirty="0" err="1">
                <a:solidFill>
                  <a:srgbClr val="000000"/>
                </a:solidFill>
              </a:rPr>
              <a:t>Dubna</a:t>
            </a:r>
            <a:r>
              <a:rPr lang="en-US" sz="1600" b="1" dirty="0">
                <a:solidFill>
                  <a:srgbClr val="000000"/>
                </a:solidFill>
              </a:rPr>
              <a:t>, Russia</a:t>
            </a:r>
          </a:p>
          <a:p>
            <a:pPr eaLnBrk="1" hangingPunct="1"/>
            <a:endParaRPr lang="en-US" sz="1400" b="1" i="1" dirty="0">
              <a:solidFill>
                <a:srgbClr val="000000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58" y="3657600"/>
            <a:ext cx="1600458" cy="13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253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fficeArt object" descr="C:\Users\ArnoJvV\Dropbox\Conferences 2018\SHIM 2018\Diameters vs Se YAG.tif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29655" y="838200"/>
            <a:ext cx="7448007" cy="4114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08761" y="5642356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Track size in YAG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vs electronic stopping power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5251761"/>
            <a:ext cx="1715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39</a:t>
            </a:r>
            <a:r>
              <a:rPr lang="en-US" sz="2000" b="1" dirty="0" smtClean="0"/>
              <a:t>.</a:t>
            </a:r>
            <a:r>
              <a:rPr lang="ru-RU" sz="2000" b="1" dirty="0" smtClean="0"/>
              <a:t>7 </a:t>
            </a:r>
            <a:r>
              <a:rPr lang="en-US" sz="2000" b="1" dirty="0" err="1" smtClean="0"/>
              <a:t>keV</a:t>
            </a:r>
            <a:r>
              <a:rPr lang="ru-RU" sz="2000" b="1" dirty="0" smtClean="0"/>
              <a:t>/</a:t>
            </a:r>
            <a:r>
              <a:rPr lang="en-US" sz="2000" b="1" dirty="0" smtClean="0"/>
              <a:t>nm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073" y="5251761"/>
            <a:ext cx="1715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23</a:t>
            </a:r>
            <a:r>
              <a:rPr lang="en-US" sz="2000" b="1" dirty="0" smtClean="0"/>
              <a:t>.</a:t>
            </a:r>
            <a:r>
              <a:rPr lang="ru-RU" sz="2000" b="1" dirty="0" smtClean="0"/>
              <a:t>0 </a:t>
            </a:r>
            <a:r>
              <a:rPr lang="en-US" sz="2000" b="1" dirty="0" err="1"/>
              <a:t>keV</a:t>
            </a:r>
            <a:r>
              <a:rPr lang="ru-RU" sz="2000" b="1" dirty="0"/>
              <a:t>/</a:t>
            </a:r>
            <a:r>
              <a:rPr lang="en-US" sz="2000" b="1" dirty="0"/>
              <a:t>nm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24400" y="5251761"/>
            <a:ext cx="1715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17</a:t>
            </a:r>
            <a:r>
              <a:rPr lang="en-US" sz="2000" b="1" dirty="0" smtClean="0"/>
              <a:t>.</a:t>
            </a:r>
            <a:r>
              <a:rPr lang="ru-RU" sz="2000" b="1" dirty="0" smtClean="0"/>
              <a:t>0 </a:t>
            </a:r>
            <a:r>
              <a:rPr lang="en-US" sz="2000" b="1" dirty="0" err="1"/>
              <a:t>keV</a:t>
            </a:r>
            <a:r>
              <a:rPr lang="ru-RU" sz="2000" b="1" dirty="0"/>
              <a:t>/</a:t>
            </a:r>
            <a:r>
              <a:rPr lang="en-US" sz="2000" b="1" dirty="0"/>
              <a:t>nm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29400" y="5282889"/>
            <a:ext cx="1715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11</a:t>
            </a:r>
            <a:r>
              <a:rPr lang="en-US" sz="2000" b="1" dirty="0" smtClean="0"/>
              <a:t>.</a:t>
            </a:r>
            <a:r>
              <a:rPr lang="ru-RU" sz="2000" b="1" dirty="0" smtClean="0"/>
              <a:t>5 </a:t>
            </a:r>
            <a:r>
              <a:rPr lang="en-US" sz="2000" b="1" dirty="0" err="1"/>
              <a:t>keV</a:t>
            </a:r>
            <a:r>
              <a:rPr lang="ru-RU" sz="2000" b="1" dirty="0"/>
              <a:t>/</a:t>
            </a:r>
            <a:r>
              <a:rPr lang="en-US" sz="2000" b="1" dirty="0"/>
              <a:t>nm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8320" y="152400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ru-RU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ru-RU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ru-RU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6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FD418236-B1DF-4F4E-84B2-C910505B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78" y="76200"/>
            <a:ext cx="7768594" cy="71132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235516"/>
                </a:solidFill>
                <a:latin typeface="+mn-lt"/>
              </a:rPr>
              <a:t>p-Si</a:t>
            </a:r>
            <a:r>
              <a:rPr lang="en-US" sz="2800" b="1" baseline="-25000" dirty="0">
                <a:solidFill>
                  <a:srgbClr val="235516"/>
                </a:solidFill>
                <a:latin typeface="+mn-lt"/>
              </a:rPr>
              <a:t>3</a:t>
            </a:r>
            <a:r>
              <a:rPr lang="en-US" sz="2800" b="1" dirty="0">
                <a:solidFill>
                  <a:srgbClr val="235516"/>
                </a:solidFill>
                <a:latin typeface="+mn-lt"/>
              </a:rPr>
              <a:t>N</a:t>
            </a:r>
            <a:r>
              <a:rPr lang="en-US" sz="2800" b="1" baseline="-25000" dirty="0">
                <a:solidFill>
                  <a:srgbClr val="235516"/>
                </a:solidFill>
                <a:latin typeface="+mn-lt"/>
              </a:rPr>
              <a:t>4</a:t>
            </a:r>
            <a:r>
              <a:rPr lang="en-US" sz="2800" b="1" dirty="0">
                <a:solidFill>
                  <a:srgbClr val="235516"/>
                </a:solidFill>
                <a:latin typeface="+mn-lt"/>
              </a:rPr>
              <a:t> + Xe 220 </a:t>
            </a:r>
            <a:r>
              <a:rPr lang="ru-RU" sz="2800" b="1" dirty="0">
                <a:solidFill>
                  <a:srgbClr val="235516"/>
                </a:solidFill>
                <a:latin typeface="+mn-lt"/>
              </a:rPr>
              <a:t>МэВ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667D1D8-BD67-0541-B7D4-51CD4AB9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z="1800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EE238F4-45DE-F84C-A6BC-230B74DD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4" y="1327782"/>
            <a:ext cx="7570778" cy="499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299425-1538-F641-A9EF-49FAE25C1755}"/>
              </a:ext>
            </a:extLst>
          </p:cNvPr>
          <p:cNvSpPr txBox="1"/>
          <p:nvPr/>
        </p:nvSpPr>
        <p:spPr>
          <a:xfrm>
            <a:off x="1689993" y="961741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cs typeface="Arial" panose="020B0604020202020204" pitchFamily="34" charset="0"/>
              </a:rPr>
              <a:t>5</a:t>
            </a:r>
            <a:r>
              <a:rPr lang="en-US" sz="2000" b="1" dirty="0">
                <a:cs typeface="Arial" panose="020B0604020202020204" pitchFamily="34" charset="0"/>
              </a:rPr>
              <a:t>x10</a:t>
            </a:r>
            <a:r>
              <a:rPr lang="ru-RU" sz="2000" b="1" baseline="30000" dirty="0">
                <a:cs typeface="Arial" panose="020B0604020202020204" pitchFamily="34" charset="0"/>
              </a:rPr>
              <a:t>11</a:t>
            </a:r>
            <a:r>
              <a:rPr lang="ru-RU" sz="2000" b="1" dirty="0">
                <a:cs typeface="Arial" panose="020B0604020202020204" pitchFamily="34" charset="0"/>
              </a:rPr>
              <a:t> см</a:t>
            </a:r>
            <a:r>
              <a:rPr lang="ru-RU" sz="2000" b="1" baseline="30000" dirty="0">
                <a:cs typeface="Arial" panose="020B0604020202020204" pitchFamily="34" charset="0"/>
              </a:rPr>
              <a:t>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133FF2-C8DA-514B-A697-3DBB40FB80D9}"/>
              </a:ext>
            </a:extLst>
          </p:cNvPr>
          <p:cNvSpPr txBox="1"/>
          <p:nvPr/>
        </p:nvSpPr>
        <p:spPr>
          <a:xfrm>
            <a:off x="4139655" y="927672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cs typeface="Arial" panose="020B0604020202020204" pitchFamily="34" charset="0"/>
              </a:rPr>
              <a:t>1</a:t>
            </a:r>
            <a:r>
              <a:rPr lang="en-US" sz="2000" b="1" dirty="0">
                <a:cs typeface="Arial" panose="020B0604020202020204" pitchFamily="34" charset="0"/>
              </a:rPr>
              <a:t>x10</a:t>
            </a:r>
            <a:r>
              <a:rPr lang="ru-RU" sz="2000" b="1" baseline="30000" dirty="0">
                <a:cs typeface="Arial" panose="020B0604020202020204" pitchFamily="34" charset="0"/>
              </a:rPr>
              <a:t>13</a:t>
            </a:r>
            <a:r>
              <a:rPr lang="ru-RU" sz="2000" b="1" dirty="0">
                <a:cs typeface="Arial" panose="020B0604020202020204" pitchFamily="34" charset="0"/>
              </a:rPr>
              <a:t> см</a:t>
            </a:r>
            <a:r>
              <a:rPr lang="ru-RU" sz="2000" b="1" baseline="30000" dirty="0">
                <a:cs typeface="Arial" panose="020B0604020202020204" pitchFamily="34" charset="0"/>
              </a:rPr>
              <a:t>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977447-EE69-DD48-9923-95DC0640A124}"/>
              </a:ext>
            </a:extLst>
          </p:cNvPr>
          <p:cNvSpPr txBox="1"/>
          <p:nvPr/>
        </p:nvSpPr>
        <p:spPr>
          <a:xfrm>
            <a:off x="6589317" y="927672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cs typeface="Arial" panose="020B0604020202020204" pitchFamily="34" charset="0"/>
              </a:rPr>
              <a:t>2</a:t>
            </a:r>
            <a:r>
              <a:rPr lang="en-US" sz="2000" b="1" dirty="0">
                <a:cs typeface="Arial" panose="020B0604020202020204" pitchFamily="34" charset="0"/>
              </a:rPr>
              <a:t>x10</a:t>
            </a:r>
            <a:r>
              <a:rPr lang="ru-RU" sz="2000" b="1" baseline="30000" dirty="0">
                <a:cs typeface="Arial" panose="020B0604020202020204" pitchFamily="34" charset="0"/>
              </a:rPr>
              <a:t>14</a:t>
            </a:r>
            <a:r>
              <a:rPr lang="ru-RU" sz="2000" b="1" dirty="0">
                <a:cs typeface="Arial" panose="020B0604020202020204" pitchFamily="34" charset="0"/>
              </a:rPr>
              <a:t> см</a:t>
            </a:r>
            <a:r>
              <a:rPr lang="ru-RU" sz="2000" b="1" baseline="30000" dirty="0">
                <a:cs typeface="Arial" panose="020B0604020202020204" pitchFamily="34" charset="0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22810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92" y="1017984"/>
            <a:ext cx="2196703" cy="224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1" y="1042982"/>
            <a:ext cx="2196703" cy="222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83" y="1017984"/>
            <a:ext cx="2241411" cy="224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" y="1017984"/>
            <a:ext cx="2250281" cy="224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" y="3589734"/>
            <a:ext cx="5852772" cy="48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705798"/>
              </p:ext>
            </p:extLst>
          </p:nvPr>
        </p:nvGraphicFramePr>
        <p:xfrm>
          <a:off x="0" y="0"/>
          <a:ext cx="9144000" cy="44826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448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eorgia" panose="02040502050405020303" pitchFamily="18" charset="0"/>
                          <a:ea typeface="Geneva" pitchFamily="1" charset="-128"/>
                        </a:rPr>
                        <a:t>Si3N4 +Bi, 700 MeV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Georgia" panose="02040502050405020303" pitchFamily="18" charset="0"/>
                        <a:ea typeface="Geneva" pitchFamily="1" charset="-128"/>
                      </a:endParaRPr>
                    </a:p>
                  </a:txBody>
                  <a:tcPr marL="64294" marR="64294" marT="32147" marB="3214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6329" y="4286249"/>
            <a:ext cx="4648540" cy="313928"/>
          </a:xfrm>
          <a:prstGeom prst="rect">
            <a:avLst/>
          </a:prstGeom>
          <a:solidFill>
            <a:srgbClr val="FFFFFF"/>
          </a:solidFill>
        </p:spPr>
        <p:txBody>
          <a:bodyPr wrap="square" lIns="91435" tIns="45718" rIns="91435" bIns="45718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Amorphous tracks in crystalline matrix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39891" y="4182375"/>
            <a:ext cx="3615758" cy="535527"/>
          </a:xfrm>
          <a:prstGeom prst="rect">
            <a:avLst/>
          </a:prstGeom>
          <a:solidFill>
            <a:srgbClr val="FFFFFF"/>
          </a:solidFill>
        </p:spPr>
        <p:txBody>
          <a:bodyPr wrap="square" lIns="91435" tIns="45718" rIns="91435" bIns="45718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Amorphous tracks in amorphous matrix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85750" y="3321844"/>
            <a:ext cx="267891" cy="160734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375672" y="3320314"/>
            <a:ext cx="2357438" cy="269421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 стрелкой 19"/>
          <p:cNvCxnSpPr/>
          <p:nvPr/>
        </p:nvCxnSpPr>
        <p:spPr>
          <a:xfrm>
            <a:off x="3607594" y="3364706"/>
            <a:ext cx="0" cy="160734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893469" y="3320314"/>
            <a:ext cx="415888" cy="269421"/>
          </a:xfrm>
          <a:prstGeom prst="straightConnector1">
            <a:avLst/>
          </a:prstGeom>
          <a:noFill/>
          <a:ln w="25400" cap="flat">
            <a:solidFill>
              <a:srgbClr val="41414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Прямоугольник 24"/>
          <p:cNvSpPr/>
          <p:nvPr/>
        </p:nvSpPr>
        <p:spPr>
          <a:xfrm>
            <a:off x="285750" y="5029200"/>
            <a:ext cx="8705849" cy="781748"/>
          </a:xfrm>
          <a:prstGeom prst="rect">
            <a:avLst/>
          </a:prstGeom>
          <a:solidFill>
            <a:srgbClr val="FFFFFF"/>
          </a:solidFill>
        </p:spPr>
        <p:txBody>
          <a:bodyPr wrap="square" lIns="91435" tIns="45718" rIns="91435" bIns="45718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 fluence for latent track overlapping     </a:t>
            </a:r>
            <a:r>
              <a:rPr lang="ru-RU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en-US" alt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overlap.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×</a:t>
            </a:r>
            <a:r>
              <a:rPr lang="el-GR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=  1cm</a:t>
            </a:r>
            <a:r>
              <a:rPr lang="en-US" alt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80000"/>
              </a:lnSpc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R=1.65 nm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en-US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overlap.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= 1.2×10</a:t>
            </a:r>
            <a:r>
              <a:rPr lang="en-US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264" y="568926"/>
            <a:ext cx="5533768" cy="550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823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DAF029-BEB3-9447-9C38-2360CDB6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191"/>
            <a:ext cx="7022215" cy="80213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a-Si</a:t>
            </a:r>
            <a:r>
              <a:rPr lang="en-US" sz="2800" b="1" baseline="-25000" dirty="0">
                <a:solidFill>
                  <a:srgbClr val="235516"/>
                </a:solidFill>
                <a:latin typeface="Calibri" panose="020F0502020204030204"/>
              </a:rPr>
              <a:t>3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N</a:t>
            </a:r>
            <a:r>
              <a:rPr lang="en-US" sz="2800" b="1" baseline="-25000" dirty="0">
                <a:solidFill>
                  <a:srgbClr val="235516"/>
                </a:solidFill>
                <a:latin typeface="Calibri" panose="020F0502020204030204"/>
              </a:rPr>
              <a:t>4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 </a:t>
            </a:r>
            <a:r>
              <a:rPr lang="kk-KZ" sz="2800" b="1" dirty="0">
                <a:solidFill>
                  <a:srgbClr val="235516"/>
                </a:solidFill>
                <a:latin typeface="Calibri" panose="020F0502020204030204"/>
              </a:rPr>
              <a:t>и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 n-Si</a:t>
            </a:r>
            <a:r>
              <a:rPr lang="en-US" sz="2800" b="1" baseline="-25000" dirty="0">
                <a:solidFill>
                  <a:srgbClr val="235516"/>
                </a:solidFill>
                <a:latin typeface="Calibri" panose="020F0502020204030204"/>
              </a:rPr>
              <a:t>3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N</a:t>
            </a:r>
            <a:r>
              <a:rPr lang="en-US" sz="2800" b="1" baseline="-25000" dirty="0">
                <a:solidFill>
                  <a:srgbClr val="235516"/>
                </a:solidFill>
                <a:latin typeface="Calibri" panose="020F0502020204030204"/>
              </a:rPr>
              <a:t>4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 + Bi 710 </a:t>
            </a:r>
            <a:r>
              <a:rPr lang="ru-RU" sz="2800" b="1" dirty="0">
                <a:solidFill>
                  <a:srgbClr val="235516"/>
                </a:solidFill>
                <a:latin typeface="Calibri" panose="020F0502020204030204"/>
              </a:rPr>
              <a:t>МэВ</a:t>
            </a:r>
            <a:endParaRPr lang="ru-RU" sz="2800" dirty="0"/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xmlns="" id="{2BA1F762-8EDF-3444-A5DA-62987F8524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26769" y="762000"/>
            <a:ext cx="2527113" cy="22801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>
            <a:extLst>
              <a:ext uri="{FF2B5EF4-FFF2-40B4-BE49-F238E27FC236}">
                <a16:creationId xmlns:a16="http://schemas.microsoft.com/office/drawing/2014/main" xmlns="" id="{A3690C36-399C-6844-91A9-C645D6C264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1871" y="1501908"/>
            <a:ext cx="4544628" cy="40785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Рисунок 5" descr="Рисунок 18">
            <a:extLst>
              <a:ext uri="{FF2B5EF4-FFF2-40B4-BE49-F238E27FC236}">
                <a16:creationId xmlns:a16="http://schemas.microsoft.com/office/drawing/2014/main" xmlns="" id="{FB69479C-2B34-924B-88C0-4515FFE884F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22743" y="3629055"/>
            <a:ext cx="2437765" cy="24244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9BB85D-5129-EC4D-9C60-B99B365BD91C}"/>
              </a:ext>
            </a:extLst>
          </p:cNvPr>
          <p:cNvSpPr txBox="1"/>
          <p:nvPr/>
        </p:nvSpPr>
        <p:spPr>
          <a:xfrm>
            <a:off x="6094343" y="61722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n-Si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sz="20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EF8160-4AC5-4147-9F44-7735CEF047A5}"/>
              </a:ext>
            </a:extLst>
          </p:cNvPr>
          <p:cNvSpPr txBox="1"/>
          <p:nvPr/>
        </p:nvSpPr>
        <p:spPr>
          <a:xfrm>
            <a:off x="6105565" y="3141075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a-Si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sz="20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29BE03-F343-5F4C-9B0B-145FB2E6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0" y="1219200"/>
            <a:ext cx="4089349" cy="343953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DBEAA7E-D155-1844-84AB-1FCD1E76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64" y="72863"/>
            <a:ext cx="7886700" cy="86764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a-Si</a:t>
            </a:r>
            <a:r>
              <a:rPr lang="en-US" sz="2800" b="1" baseline="-25000" dirty="0">
                <a:solidFill>
                  <a:srgbClr val="235516"/>
                </a:solidFill>
                <a:latin typeface="Calibri" panose="020F0502020204030204"/>
              </a:rPr>
              <a:t>3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N</a:t>
            </a:r>
            <a:r>
              <a:rPr lang="en-US" sz="2800" b="1" baseline="-25000" dirty="0">
                <a:solidFill>
                  <a:srgbClr val="235516"/>
                </a:solidFill>
                <a:latin typeface="Calibri" panose="020F0502020204030204"/>
              </a:rPr>
              <a:t>4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 + Bi 710 </a:t>
            </a:r>
            <a:r>
              <a:rPr lang="ru-RU" sz="2800" b="1" dirty="0">
                <a:solidFill>
                  <a:srgbClr val="235516"/>
                </a:solidFill>
                <a:latin typeface="Calibri" panose="020F0502020204030204"/>
              </a:rPr>
              <a:t>МэВ</a:t>
            </a:r>
            <a:r>
              <a:rPr lang="en-US" sz="2800" b="1" dirty="0">
                <a:solidFill>
                  <a:srgbClr val="235516"/>
                </a:solidFill>
                <a:latin typeface="Calibri" panose="020F0502020204030204"/>
              </a:rPr>
              <a:t>, </a:t>
            </a:r>
            <a:r>
              <a:rPr lang="ru-RU" sz="2800" b="1" dirty="0" smtClean="0">
                <a:solidFill>
                  <a:srgbClr val="235516"/>
                </a:solidFill>
                <a:latin typeface="Calibri" panose="020F0502020204030204"/>
              </a:rPr>
              <a:t>5</a:t>
            </a:r>
            <a:r>
              <a:rPr lang="en-US" sz="2800" b="1" dirty="0" smtClean="0">
                <a:solidFill>
                  <a:srgbClr val="235516"/>
                </a:solidFill>
                <a:latin typeface="Calibri" panose="020F0502020204030204"/>
              </a:rPr>
              <a:t>x10</a:t>
            </a:r>
            <a:r>
              <a:rPr lang="en-US" sz="2800" b="1" baseline="30000" dirty="0" smtClean="0">
                <a:solidFill>
                  <a:srgbClr val="235516"/>
                </a:solidFill>
                <a:latin typeface="Calibri" panose="020F0502020204030204"/>
              </a:rPr>
              <a:t>1</a:t>
            </a:r>
            <a:r>
              <a:rPr lang="ru-RU" sz="2800" b="1" baseline="30000" dirty="0" smtClean="0">
                <a:solidFill>
                  <a:srgbClr val="235516"/>
                </a:solidFill>
                <a:latin typeface="Calibri" panose="020F0502020204030204"/>
              </a:rPr>
              <a:t>0</a:t>
            </a:r>
            <a:r>
              <a:rPr lang="en-US" sz="2800" b="1" baseline="30000" dirty="0" smtClean="0">
                <a:solidFill>
                  <a:srgbClr val="235516"/>
                </a:solidFill>
                <a:latin typeface="Calibri" panose="020F0502020204030204"/>
              </a:rPr>
              <a:t> </a:t>
            </a:r>
            <a:r>
              <a:rPr lang="kk-KZ" sz="2800" b="1" dirty="0" smtClean="0">
                <a:solidFill>
                  <a:srgbClr val="235516"/>
                </a:solidFill>
                <a:latin typeface="Calibri" panose="020F0502020204030204"/>
              </a:rPr>
              <a:t>см</a:t>
            </a:r>
            <a:r>
              <a:rPr lang="kk-KZ" sz="2800" b="1" baseline="30000" dirty="0" smtClean="0">
                <a:solidFill>
                  <a:srgbClr val="235516"/>
                </a:solidFill>
                <a:latin typeface="Calibri" panose="020F0502020204030204"/>
              </a:rPr>
              <a:t>-2</a:t>
            </a:r>
            <a:endParaRPr lang="ru-RU" sz="2800" baseline="30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B7B57D0-B310-BA4C-9BFD-6326B431B7EE}"/>
              </a:ext>
            </a:extLst>
          </p:cNvPr>
          <p:cNvGrpSpPr/>
          <p:nvPr/>
        </p:nvGrpSpPr>
        <p:grpSpPr>
          <a:xfrm>
            <a:off x="4592209" y="1363755"/>
            <a:ext cx="4399391" cy="2722500"/>
            <a:chOff x="4070088" y="906065"/>
            <a:chExt cx="4160301" cy="248600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32906F5-EE74-444C-956D-A3F68418B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830"/>
            <a:stretch/>
          </p:blipFill>
          <p:spPr>
            <a:xfrm>
              <a:off x="4070088" y="906065"/>
              <a:ext cx="4160301" cy="228824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4631EA16-A169-294B-99CF-7273205FA408}"/>
                </a:ext>
              </a:extLst>
            </p:cNvPr>
            <p:cNvSpPr txBox="1"/>
            <p:nvPr/>
          </p:nvSpPr>
          <p:spPr>
            <a:xfrm>
              <a:off x="6122165" y="3053513"/>
              <a:ext cx="6190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х, нм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198165" y="4114800"/>
            <a:ext cx="289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Radial density of Si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0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51605"/>
            <a:ext cx="6143059" cy="42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1160442" y="5689814"/>
            <a:ext cx="795655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00"/>
                </a:solidFill>
                <a:cs typeface="Calibri" pitchFamily="34" charset="0"/>
              </a:rPr>
              <a:t>3D AFM image of  </a:t>
            </a:r>
            <a:r>
              <a:rPr lang="en-US" b="1" dirty="0" err="1">
                <a:solidFill>
                  <a:srgbClr val="000000"/>
                </a:solidFill>
                <a:cs typeface="Calibri" pitchFamily="34" charset="0"/>
              </a:rPr>
              <a:t>of</a:t>
            </a:r>
            <a:r>
              <a:rPr lang="en-US" b="1" dirty="0">
                <a:solidFill>
                  <a:srgbClr val="000000"/>
                </a:solidFill>
                <a:cs typeface="Calibri" pitchFamily="34" charset="0"/>
              </a:rPr>
              <a:t> MgAl</a:t>
            </a:r>
            <a:r>
              <a:rPr lang="en-US" b="1" baseline="-25000" dirty="0">
                <a:solidFill>
                  <a:srgbClr val="000000"/>
                </a:solidFill>
                <a:cs typeface="Calibri" pitchFamily="34" charset="0"/>
              </a:rPr>
              <a:t>2</a:t>
            </a:r>
            <a:r>
              <a:rPr lang="en-US" b="1" dirty="0">
                <a:solidFill>
                  <a:srgbClr val="000000"/>
                </a:solidFill>
                <a:cs typeface="Calibri" pitchFamily="34" charset="0"/>
              </a:rPr>
              <a:t>O</a:t>
            </a:r>
            <a:r>
              <a:rPr lang="en-US" b="1" baseline="-25000" dirty="0">
                <a:solidFill>
                  <a:srgbClr val="000000"/>
                </a:solidFill>
                <a:cs typeface="Calibri" pitchFamily="34" charset="0"/>
              </a:rPr>
              <a:t>4</a:t>
            </a:r>
            <a:r>
              <a:rPr lang="en-US" b="1" dirty="0">
                <a:solidFill>
                  <a:srgbClr val="000000"/>
                </a:solidFill>
                <a:cs typeface="Calibri" pitchFamily="34" charset="0"/>
              </a:rPr>
              <a:t> surface irradiated with 710 MeV Bi ions. </a:t>
            </a:r>
          </a:p>
          <a:p>
            <a:pPr defTabSz="457200"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00"/>
                </a:solidFill>
                <a:cs typeface="Calibri" pitchFamily="34" charset="0"/>
              </a:rPr>
              <a:t>Ion fluence 5x10</a:t>
            </a:r>
            <a:r>
              <a:rPr lang="en-US" b="1" baseline="30000" dirty="0">
                <a:solidFill>
                  <a:srgbClr val="000000"/>
                </a:solidFill>
                <a:cs typeface="Calibri" pitchFamily="34" charset="0"/>
              </a:rPr>
              <a:t>10</a:t>
            </a:r>
            <a:r>
              <a:rPr lang="en-US" b="1" dirty="0">
                <a:solidFill>
                  <a:srgbClr val="000000"/>
                </a:solidFill>
                <a:cs typeface="Calibri" pitchFamily="34" charset="0"/>
              </a:rPr>
              <a:t> cm</a:t>
            </a:r>
            <a:r>
              <a:rPr lang="en-US" b="1" baseline="30000" dirty="0">
                <a:solidFill>
                  <a:srgbClr val="000000"/>
                </a:solidFill>
                <a:cs typeface="Calibri" pitchFamily="34" charset="0"/>
              </a:rPr>
              <a:t>-2</a:t>
            </a:r>
            <a:r>
              <a:rPr lang="en-US" b="1" dirty="0">
                <a:solidFill>
                  <a:srgbClr val="000000"/>
                </a:solidFill>
                <a:cs typeface="Calibri" pitchFamily="34" charset="0"/>
              </a:rPr>
              <a:t>.</a:t>
            </a:r>
            <a:r>
              <a:rPr lang="en-US" b="1" baseline="30000" dirty="0">
                <a:solidFill>
                  <a:srgbClr val="000000"/>
                </a:solidFill>
                <a:cs typeface="Calibri" pitchFamily="34" charset="0"/>
              </a:rPr>
              <a:t> 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5800" y="305202"/>
            <a:ext cx="8064500" cy="369332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Surface effects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of dense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ionization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in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ceramics and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oxides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46826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31403"/>
            <a:ext cx="4343400" cy="4343400"/>
          </a:xfrm>
          <a:prstGeom prst="rect">
            <a:avLst/>
          </a:prstGeom>
        </p:spPr>
      </p:pic>
      <p:pic>
        <p:nvPicPr>
          <p:cNvPr id="3" name="Picture 3" descr="C:\Users\Jacques\Desktop\167 MeV Xe 2e10 pre-thinned\Cross section fib\PIPS2 100V 1min each side\over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79" y="1149626"/>
            <a:ext cx="4325178" cy="43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5922" y="120536"/>
            <a:ext cx="8064500" cy="369332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Surface effects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of dense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ionization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in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ceramics and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oxides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0200" y="57150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167 MeV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Xenon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ion induced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hillocks and latent tracks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TiO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983974" y="990600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752600" y="838011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990600" y="1023485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696778" y="1325161"/>
            <a:ext cx="190500" cy="642674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82747" y="1179443"/>
            <a:ext cx="190500" cy="642674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697318" y="4267200"/>
            <a:ext cx="190500" cy="642674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934200" y="4191000"/>
            <a:ext cx="190500" cy="642674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696200" y="3992133"/>
            <a:ext cx="190500" cy="642674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760266" y="950787"/>
            <a:ext cx="190500" cy="642674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0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ropbox\Varsity\Presentations\rei 2017\focal tiff\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6312" y="7620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 MeV)+TiO</a:t>
            </a:r>
            <a:r>
              <a:rPr lang="en-US" sz="2800" b="1" baseline="-25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02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050" y="762000"/>
            <a:ext cx="6858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5800" y="107686"/>
            <a:ext cx="8064500" cy="369332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Surface effects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of dense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ionization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in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ceramics and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oxides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6140319"/>
            <a:ext cx="655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(220 MeV) +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TiO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Hillock size vs irradiation temperature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82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90993"/>
            <a:ext cx="2743200" cy="298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820810"/>
            <a:ext cx="2912165" cy="292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90993"/>
            <a:ext cx="2971800" cy="29591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23110" y="4126810"/>
            <a:ext cx="955711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ru-RU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ru-RU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600" y="4079511"/>
            <a:ext cx="3733799" cy="5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9160" indent="449580" algn="just">
              <a:lnSpc>
                <a:spcPct val="105000"/>
              </a:lnSpc>
              <a:spcAft>
                <a:spcPts val="800"/>
              </a:spcAft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ru-RU" sz="28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ru-RU" sz="28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ru-RU" sz="28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3956" y="4079511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ZrO</a:t>
            </a:r>
            <a:r>
              <a:rPr lang="ru-RU" sz="2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0586" y="120938"/>
            <a:ext cx="8064500" cy="369332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Surface effects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of dense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ionization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in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ceramics and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oxides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8724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5" y="260648"/>
            <a:ext cx="85484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/>
          </a:p>
          <a:p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Collaborators: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Centre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for HRTEM, </a:t>
            </a:r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Nelson Mandela 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University </a:t>
            </a:r>
          </a:p>
          <a:p>
            <a:pPr eaLnBrk="1" hangingPunct="1"/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Port </a:t>
            </a:r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Elizabeth, South 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Africa</a:t>
            </a:r>
          </a:p>
          <a:p>
            <a:pPr eaLnBrk="1" hangingPunct="1"/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en-US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Eurasian National University</a:t>
            </a:r>
          </a:p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of Nuclear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 </a:t>
            </a:r>
          </a:p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Nur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-Sultan,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Kazakhstan</a:t>
            </a:r>
            <a:endParaRPr lang="ru-RU" b="1" i="1" dirty="0" smtClean="0">
              <a:solidFill>
                <a:srgbClr val="000000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eaLnBrk="1" hangingPunct="1"/>
            <a:endParaRPr lang="ru-RU" b="1" i="1" dirty="0">
              <a:solidFill>
                <a:srgbClr val="000000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endParaRPr lang="ru-RU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Belarusian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University, Minsk,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Belarus</a:t>
            </a: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88" y="3733800"/>
            <a:ext cx="9747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46" y="1159943"/>
            <a:ext cx="2493900" cy="82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9.png" descr="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6347" y="2057400"/>
            <a:ext cx="1676400" cy="198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nov-logo-eng.png" descr="nov-logo-e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87286" y="2438400"/>
            <a:ext cx="1955800" cy="8305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53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ag_Bi_700_sur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86" y="1066800"/>
            <a:ext cx="4350658" cy="4350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1384688"/>
            <a:ext cx="4809168" cy="3714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652" y="20453"/>
            <a:ext cx="836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Amorphous hillocks in YAG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209" y="554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66"/>
                </a:solidFill>
                <a:cs typeface="Arial" pitchFamily="34" charset="0"/>
              </a:rPr>
              <a:t>Bi 700 MeV ion</a:t>
            </a:r>
            <a:endParaRPr lang="ru-RU" sz="2000" b="1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85531" y="541745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C00000"/>
                </a:solidFill>
              </a:rPr>
              <a:t>YAG demonstrates almost no damage recovery</a:t>
            </a:r>
            <a:r>
              <a:rPr lang="en-US" altLang="en-US" sz="2000" b="1" dirty="0">
                <a:solidFill>
                  <a:srgbClr val="0F0175"/>
                </a:solidFill>
              </a:rPr>
              <a:t>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0F0175"/>
                </a:solidFill>
              </a:rPr>
              <a:t>amorphous cylindrical track and amorphous hillock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7255" y="6400800"/>
            <a:ext cx="449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R.A. </a:t>
            </a:r>
            <a:r>
              <a:rPr lang="en-U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Rymzhanov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n-US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J.App.Phys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2020, 127(1) 015901</a:t>
            </a:r>
            <a:endParaRPr lang="en-US" altLang="ru-RU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19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904" y="1066800"/>
            <a:ext cx="8077200" cy="237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itchFamily="2" charset="2"/>
              <a:buChar char="n"/>
            </a:pPr>
            <a:r>
              <a:rPr lang="en-GB" sz="2400" b="1" dirty="0" smtClean="0">
                <a:ea typeface="SimSun" charset="-122"/>
              </a:rPr>
              <a:t>Summary</a:t>
            </a:r>
          </a:p>
          <a:p>
            <a:pPr marL="34290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anose="05000000000000000000" pitchFamily="2" charset="2"/>
              <a:buChar char="q"/>
            </a:pPr>
            <a:r>
              <a:rPr lang="en-US" b="1" dirty="0" smtClean="0">
                <a:ea typeface="SimSun" charset="-122"/>
              </a:rPr>
              <a:t>Latent track formation processes are governed by recrystallization of ion track region</a:t>
            </a:r>
          </a:p>
          <a:p>
            <a:pPr marL="34290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anose="05000000000000000000" pitchFamily="2" charset="2"/>
              <a:buChar char="q"/>
            </a:pPr>
            <a:r>
              <a:rPr lang="en-US" b="1" dirty="0" smtClean="0">
                <a:ea typeface="SimSun" charset="-122"/>
              </a:rPr>
              <a:t>Final defect structure of swift heavy ion irradiated ceramics is defined by interference of isolated latent track regions</a:t>
            </a:r>
          </a:p>
          <a:p>
            <a:pPr marL="34290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anose="05000000000000000000" pitchFamily="2" charset="2"/>
              <a:buChar char="q"/>
            </a:pPr>
            <a:endParaRPr lang="en-GB" b="1" dirty="0" smtClean="0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84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835150" y="1700213"/>
            <a:ext cx="5181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tx2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7796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533400" y="533400"/>
            <a:ext cx="8389118" cy="539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962" tIns="41275" rIns="80962" bIns="41275"/>
          <a:lstStyle/>
          <a:p>
            <a:pPr>
              <a:lnSpc>
                <a:spcPct val="130000"/>
              </a:lnSpc>
              <a:buClr>
                <a:srgbClr val="C00000"/>
              </a:buClr>
              <a:buSzPct val="65000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overall intention of this work is to yield sufficient basic data to determine and compare the radiation tolerance of 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ceramics against 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against swift heavy ion (SHI) </a:t>
            </a:r>
            <a:r>
              <a:rPr lang="en-GB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irradiation 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simulating fission fragment impact.</a:t>
            </a:r>
          </a:p>
          <a:p>
            <a:pPr>
              <a:lnSpc>
                <a:spcPct val="130000"/>
              </a:lnSpc>
              <a:buClr>
                <a:srgbClr val="C00000"/>
              </a:buClr>
              <a:buSzPct val="65000"/>
            </a:pPr>
            <a:endParaRPr lang="en-US" sz="20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>
              <a:lnSpc>
                <a:spcPct val="130000"/>
              </a:lnSpc>
              <a:buClr>
                <a:srgbClr val="C00000"/>
              </a:buClr>
              <a:buSzPct val="65000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Examination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of the dense ionization effect in ceramics and oxides </a:t>
            </a:r>
            <a:r>
              <a:rPr lang="en-GB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irradiated with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heavy ions of fission fragments </a:t>
            </a:r>
            <a:r>
              <a:rPr lang="en-GB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energy:</a:t>
            </a:r>
          </a:p>
          <a:p>
            <a:pPr marL="342900" lvl="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itchFamily="2" charset="2"/>
              <a:buChar char="n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Evaluation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of latent track parameters in Al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Si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YAP, YAG as function of electron stopping power and irradiation temperature;</a:t>
            </a:r>
          </a:p>
          <a:p>
            <a:pPr marL="342900" lvl="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itchFamily="2" charset="2"/>
              <a:buChar char="n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Structural consequences of latent track interference in Al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and Si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itchFamily="2" charset="2"/>
              <a:buChar char="n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Surface effects of dense ionization in dielectrics and surface nanoscale radiation damage formation. </a:t>
            </a:r>
            <a:endParaRPr lang="en-GB" sz="1600" b="1" dirty="0" smtClean="0">
              <a:solidFill>
                <a:schemeClr val="tx1"/>
              </a:solidFill>
              <a:latin typeface="Calibri" panose="020F0502020204030204" pitchFamily="34" charset="0"/>
              <a:ea typeface="SimSun" charset="-122"/>
              <a:cs typeface="Calibri" panose="020F0502020204030204" pitchFamily="34" charset="0"/>
            </a:endParaRPr>
          </a:p>
          <a:p>
            <a:pPr lvl="0"/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30000"/>
              </a:lnSpc>
              <a:buClr>
                <a:srgbClr val="C00000"/>
              </a:buClr>
              <a:buSzPct val="65000"/>
              <a:buFont typeface="Wingdings" pitchFamily="2" charset="2"/>
              <a:buChar char="n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0" y="4978265"/>
            <a:ext cx="769620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C00000"/>
              </a:buClr>
              <a:buSzPct val="65000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Transmission electron microscopy (TEM) is the only direct experimental technique for observation of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SHI-induced latent tracks in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solids</a:t>
            </a:r>
          </a:p>
        </p:txBody>
      </p:sp>
    </p:spTree>
    <p:extLst>
      <p:ext uri="{BB962C8B-B14F-4D97-AF65-F5344CB8AC3E}">
        <p14:creationId xmlns:p14="http://schemas.microsoft.com/office/powerpoint/2010/main" val="32599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752600" y="579031"/>
            <a:ext cx="5334000" cy="4572000"/>
            <a:chOff x="0" y="0"/>
            <a:chExt cx="6858002" cy="6858002"/>
          </a:xfrm>
        </p:grpSpPr>
        <p:pic>
          <p:nvPicPr>
            <p:cNvPr id="3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771" y="3692771"/>
              <a:ext cx="3165231" cy="3165231"/>
            </a:xfrm>
            <a:prstGeom prst="rect">
              <a:avLst/>
            </a:prstGeom>
          </p:spPr>
        </p:pic>
        <p:pic>
          <p:nvPicPr>
            <p:cNvPr id="5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1" t="27134" r="28097" b="23903"/>
            <a:stretch/>
          </p:blipFill>
          <p:spPr>
            <a:xfrm>
              <a:off x="5304917" y="14114"/>
              <a:ext cx="1545865" cy="152782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005446" y="5486400"/>
            <a:ext cx="4828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167 MeV xenon ion induced tracks in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07877" y="992162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048000" y="654288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569266" y="832562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57200" y="424934"/>
            <a:ext cx="86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00600" y="6248400"/>
            <a:ext cx="419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ru-RU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V.A.Skuratov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n-US" altLang="ru-RU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. Instr. </a:t>
            </a:r>
            <a:r>
              <a:rPr lang="en-US" altLang="ru-RU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Meth.B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327 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2014) 89</a:t>
            </a:r>
            <a:endParaRPr lang="en-US" altLang="ru-RU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49893" y="673440"/>
            <a:ext cx="7252047" cy="5688013"/>
            <a:chOff x="1755429" y="1095375"/>
            <a:chExt cx="7252047" cy="5688013"/>
          </a:xfrm>
        </p:grpSpPr>
        <p:pic>
          <p:nvPicPr>
            <p:cNvPr id="3" name="Picture 1" descr="C:\Users\Rus\Desktop\154184.jpg"/>
            <p:cNvPicPr>
              <a:picLocks noChangeAspect="1" noChangeArrowheads="1"/>
            </p:cNvPicPr>
            <p:nvPr/>
          </p:nvPicPr>
          <p:blipFill>
            <a:blip r:embed="rId2" cstate="print"/>
            <a:srcRect l="6667" t="4443" r="6667" b="4443"/>
            <a:stretch>
              <a:fillRect/>
            </a:stretch>
          </p:blipFill>
          <p:spPr bwMode="auto">
            <a:xfrm>
              <a:off x="3419475" y="1095375"/>
              <a:ext cx="2590800" cy="272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3048001" y="1111250"/>
              <a:ext cx="5959475" cy="5672138"/>
              <a:chOff x="1134" y="1612"/>
              <a:chExt cx="10134" cy="9649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134" y="1612"/>
                <a:ext cx="10134" cy="9649"/>
                <a:chOff x="1276" y="1750"/>
                <a:chExt cx="10134" cy="9649"/>
              </a:xfrm>
            </p:grpSpPr>
            <p:grpSp>
              <p:nvGrpSpPr>
                <p:cNvPr id="9" name="Group 31"/>
                <p:cNvGrpSpPr>
                  <a:grpSpLocks/>
                </p:cNvGrpSpPr>
                <p:nvPr/>
              </p:nvGrpSpPr>
              <p:grpSpPr bwMode="auto">
                <a:xfrm>
                  <a:off x="2831" y="10602"/>
                  <a:ext cx="3240" cy="797"/>
                  <a:chOff x="2831" y="11100"/>
                  <a:chExt cx="3240" cy="797"/>
                </a:xfrm>
              </p:grpSpPr>
              <p:grpSp>
                <p:nvGrpSpPr>
                  <p:cNvPr id="34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831" y="11100"/>
                    <a:ext cx="1549" cy="574"/>
                    <a:chOff x="2831" y="11100"/>
                    <a:chExt cx="1549" cy="574"/>
                  </a:xfrm>
                </p:grpSpPr>
                <p:sp>
                  <p:nvSpPr>
                    <p:cNvPr id="38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83" y="11100"/>
                      <a:ext cx="997" cy="57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just"/>
                      <a:r>
                        <a:rPr lang="ru-RU" sz="1400" b="1"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b="1"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Al</a:t>
                      </a:r>
                      <a:endParaRPr lang="en-US"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39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31" y="11246"/>
                      <a:ext cx="309" cy="3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5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4230" y="11116"/>
                    <a:ext cx="1841" cy="781"/>
                    <a:chOff x="4230" y="11116"/>
                    <a:chExt cx="1841" cy="781"/>
                  </a:xfrm>
                </p:grpSpPr>
                <p:sp>
                  <p:nvSpPr>
                    <p:cNvPr id="36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30" y="11248"/>
                      <a:ext cx="517" cy="517"/>
                    </a:xfrm>
                    <a:prstGeom prst="ellipse">
                      <a:avLst/>
                    </a:prstGeom>
                    <a:solidFill>
                      <a:srgbClr val="A5A5A5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7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05" y="11116"/>
                      <a:ext cx="1166" cy="7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just"/>
                      <a:r>
                        <a:rPr lang="ru-RU" b="1">
                          <a:solidFill>
                            <a:srgbClr val="A6A6A6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>
                          <a:solidFill>
                            <a:srgbClr val="A6A6A6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O</a:t>
                      </a:r>
                      <a:endParaRPr lang="en-US" sz="2400"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0" name="Group 27"/>
                <p:cNvGrpSpPr>
                  <a:grpSpLocks/>
                </p:cNvGrpSpPr>
                <p:nvPr/>
              </p:nvGrpSpPr>
              <p:grpSpPr bwMode="auto">
                <a:xfrm>
                  <a:off x="6618" y="1750"/>
                  <a:ext cx="4792" cy="4877"/>
                  <a:chOff x="6509" y="1617"/>
                  <a:chExt cx="4792" cy="4877"/>
                </a:xfrm>
              </p:grpSpPr>
              <p:pic>
                <p:nvPicPr>
                  <p:cNvPr id="31" name="Рисунок 1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6509" y="1617"/>
                    <a:ext cx="4572" cy="45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2" name="Рисунок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8020" t="28154" r="26895" b="27231"/>
                  <a:stretch>
                    <a:fillRect/>
                  </a:stretch>
                </p:blipFill>
                <p:spPr bwMode="auto">
                  <a:xfrm>
                    <a:off x="9971" y="5180"/>
                    <a:ext cx="1330" cy="13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9" name="Picture 2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11070"/>
                <a:stretch>
                  <a:fillRect/>
                </a:stretch>
              </p:blipFill>
              <p:spPr bwMode="auto">
                <a:xfrm>
                  <a:off x="6589" y="6861"/>
                  <a:ext cx="4399" cy="4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2" name="Group 15"/>
                <p:cNvGrpSpPr>
                  <a:grpSpLocks/>
                </p:cNvGrpSpPr>
                <p:nvPr/>
              </p:nvGrpSpPr>
              <p:grpSpPr bwMode="auto">
                <a:xfrm>
                  <a:off x="1276" y="6887"/>
                  <a:ext cx="5096" cy="4504"/>
                  <a:chOff x="1276" y="7385"/>
                  <a:chExt cx="5096" cy="4504"/>
                </a:xfrm>
              </p:grpSpPr>
              <p:pic>
                <p:nvPicPr>
                  <p:cNvPr id="21" name="Picture 23" descr="Xe_1x_86_Y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 l="11690" t="7454" r="11824" b="7838"/>
                  <a:stretch>
                    <a:fillRect/>
                  </a:stretch>
                </p:blipFill>
                <p:spPr bwMode="auto">
                  <a:xfrm>
                    <a:off x="1857" y="7385"/>
                    <a:ext cx="4515" cy="3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3" name="Group 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76" y="10559"/>
                    <a:ext cx="1302" cy="1330"/>
                    <a:chOff x="1423" y="10731"/>
                    <a:chExt cx="1404" cy="1434"/>
                  </a:xfrm>
                </p:grpSpPr>
                <p:cxnSp>
                  <p:nvCxnSpPr>
                    <p:cNvPr id="24" name="AutoShape 21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 flipV="1">
                      <a:off x="1888" y="10982"/>
                      <a:ext cx="0" cy="693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cxnSp>
                  <p:nvCxnSpPr>
                    <p:cNvPr id="25" name="AutoShape 20"/>
                    <p:cNvCxnSpPr>
                      <a:cxnSpLocks noChangeAspect="1" noChangeShapeType="1"/>
                    </p:cNvCxnSpPr>
                    <p:nvPr/>
                  </p:nvCxnSpPr>
                  <p:spPr bwMode="auto">
                    <a:xfrm>
                      <a:off x="1888" y="11675"/>
                      <a:ext cx="795" cy="0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26" name="Text Box 19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423" y="11546"/>
                      <a:ext cx="516" cy="5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just"/>
                      <a:r>
                        <a:rPr lang="en-US" sz="1400" b="1">
                          <a:solidFill>
                            <a:srgbClr val="00FF0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Y</a:t>
                      </a:r>
                      <a:endParaRPr lang="en-US"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7" name="Text Box 18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423" y="10731"/>
                      <a:ext cx="516" cy="5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just"/>
                      <a:r>
                        <a:rPr lang="en-US" sz="1400" b="1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</a:t>
                      </a:r>
                      <a:endParaRPr lang="en-US"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8" name="Text Box 1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311" y="11648"/>
                      <a:ext cx="516" cy="5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just"/>
                      <a:r>
                        <a:rPr lang="en-US" sz="14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X</a:t>
                      </a:r>
                      <a:endParaRPr lang="en-US">
                        <a:ea typeface="Calibri" pitchFamily="34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5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1276" y="5776"/>
                  <a:ext cx="1283" cy="1292"/>
                  <a:chOff x="1440" y="11017"/>
                  <a:chExt cx="1363" cy="1373"/>
                </a:xfrm>
              </p:grpSpPr>
              <p:cxnSp>
                <p:nvCxnSpPr>
                  <p:cNvPr id="16" name="AutoShape 1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864" y="11249"/>
                    <a:ext cx="0" cy="693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FF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17" name="AutoShape 1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64" y="11942"/>
                    <a:ext cx="652" cy="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18" name="Text Box 1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40" y="11017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FF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Y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" name="Text Box 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531" y="11873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00FF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Z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" name="Text Box 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287" y="11873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X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8" name="Text Box 3"/>
              <p:cNvSpPr txBox="1">
                <a:spLocks noChangeArrowheads="1"/>
              </p:cNvSpPr>
              <p:nvPr/>
            </p:nvSpPr>
            <p:spPr bwMode="auto">
              <a:xfrm>
                <a:off x="3985" y="4518"/>
                <a:ext cx="1950" cy="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/>
                <a:r>
                  <a:rPr lang="en-US" sz="1900" b="1" dirty="0">
                    <a:solidFill>
                      <a:srgbClr val="00000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~1.8 nm</a:t>
                </a:r>
                <a:endParaRPr lang="en-US" dirty="0">
                  <a:ea typeface="Calibri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5" name="TextBox 40"/>
            <p:cNvSpPr txBox="1">
              <a:spLocks noChangeArrowheads="1"/>
            </p:cNvSpPr>
            <p:nvPr/>
          </p:nvSpPr>
          <p:spPr bwMode="auto">
            <a:xfrm>
              <a:off x="1755429" y="2276445"/>
              <a:ext cx="9172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9.8 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nm</a:t>
              </a:r>
              <a:endParaRPr lang="ru-RU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Левая фигурная скобка 5"/>
            <p:cNvSpPr/>
            <p:nvPr/>
          </p:nvSpPr>
          <p:spPr>
            <a:xfrm>
              <a:off x="2743200" y="1143000"/>
              <a:ext cx="457200" cy="2667000"/>
            </a:xfrm>
            <a:prstGeom prst="leftBrace">
              <a:avLst/>
            </a:prstGeom>
            <a:ln>
              <a:solidFill>
                <a:srgbClr val="0036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1162120" y="207953"/>
            <a:ext cx="723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TEM and MD simulated 167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MeV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Xenon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ion induced tracks in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CustomShape 7"/>
          <p:cNvSpPr/>
          <p:nvPr/>
        </p:nvSpPr>
        <p:spPr>
          <a:xfrm>
            <a:off x="4837050" y="6300472"/>
            <a:ext cx="4133920" cy="3084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R. A. </a:t>
            </a:r>
            <a:r>
              <a:rPr lang="en-US" altLang="ru-RU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Rymzhanov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et al. J. Phys. D. 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(2017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475301</a:t>
            </a:r>
            <a:endParaRPr lang="en-US" altLang="ru-RU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55373"/>
            <a:ext cx="7162800" cy="497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1200" y="152400"/>
            <a:ext cx="4828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167 MeV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Xenon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ion induced tracks in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0600" y="6248400"/>
            <a:ext cx="419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J. H. O’Connell et al., </a:t>
            </a:r>
            <a:r>
              <a:rPr lang="en-US" altLang="ru-RU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. Instr. </a:t>
            </a:r>
            <a:r>
              <a:rPr lang="en-US" altLang="ru-RU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Meth.B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374 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(2016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97</a:t>
            </a:r>
            <a:endParaRPr lang="en-US" altLang="ru-RU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F:\Conferences\2015\VITT-2015\Graph1.jpg"/>
          <p:cNvPicPr>
            <a:picLocks noChangeAspect="1" noChangeArrowheads="1"/>
          </p:cNvPicPr>
          <p:nvPr/>
        </p:nvPicPr>
        <p:blipFill>
          <a:blip r:embed="rId2" cstate="print"/>
          <a:srcRect l="3021" t="3954" r="1878" b="3014"/>
          <a:stretch>
            <a:fillRect/>
          </a:stretch>
        </p:blipFill>
        <p:spPr bwMode="auto">
          <a:xfrm>
            <a:off x="404191" y="1219200"/>
            <a:ext cx="4648200" cy="321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800600" y="6248400"/>
            <a:ext cx="419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J. H. O’Connell et al., </a:t>
            </a:r>
            <a:r>
              <a:rPr lang="en-US" altLang="ru-RU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. Instr. </a:t>
            </a:r>
            <a:r>
              <a:rPr lang="en-US" altLang="ru-RU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Meth.B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374 </a:t>
            </a:r>
            <a:r>
              <a:rPr lang="en-US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(2016</a:t>
            </a:r>
            <a:r>
              <a:rPr lang="en-US" alt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97</a:t>
            </a:r>
            <a:endParaRPr lang="en-US" altLang="ru-RU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Ducktor\Desktop\Untitled.tif"/>
          <p:cNvPicPr>
            <a:picLocks noChangeAspect="1" noChangeArrowheads="1"/>
          </p:cNvPicPr>
          <p:nvPr/>
        </p:nvPicPr>
        <p:blipFill>
          <a:blip r:embed="rId3" cstate="print"/>
          <a:srcRect t="11081" r="11081"/>
          <a:stretch>
            <a:fillRect/>
          </a:stretch>
        </p:blipFill>
        <p:spPr bwMode="auto">
          <a:xfrm>
            <a:off x="5449957" y="11430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12644" y="4648200"/>
            <a:ext cx="9104243" cy="762000"/>
          </a:xfrm>
          <a:prstGeom prst="rect">
            <a:avLst/>
          </a:prstGeom>
        </p:spPr>
        <p:txBody>
          <a:bodyPr/>
          <a:lstStyle/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The number of ion tracks saturates at fluence </a:t>
            </a:r>
            <a:r>
              <a:rPr lang="en-US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of </a:t>
            </a:r>
            <a:r>
              <a:rPr lang="ru-RU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en-US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~</a:t>
            </a:r>
            <a:r>
              <a:rPr lang="en-ZA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1.1 x 10</a:t>
            </a:r>
            <a:r>
              <a:rPr lang="en-ZA" sz="20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12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 cm</a:t>
            </a:r>
            <a:r>
              <a:rPr lang="en-ZA" sz="20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-2</a:t>
            </a:r>
          </a:p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endParaRPr lang="en-ZA" sz="2000" dirty="0">
              <a:latin typeface="+mn-lt"/>
              <a:ea typeface="+mn-ea"/>
              <a:cs typeface="+mn-cs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ZA" sz="2000" b="1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1200" y="152400"/>
            <a:ext cx="4828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167 MeV </a:t>
            </a:r>
            <a:r>
              <a:rPr lang="en-GB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Xenon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ion induced tracks in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2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31015" y="1575104"/>
            <a:ext cx="4589235" cy="4957989"/>
          </a:xfrm>
          <a:prstGeom prst="rect">
            <a:avLst/>
          </a:prstGeom>
        </p:spPr>
        <p:txBody>
          <a:bodyPr/>
          <a:lstStyle/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Passage </a:t>
            </a:r>
            <a:r>
              <a:rPr lang="en-US" sz="2000" b="1" kern="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000" b="1" kern="0" dirty="0" smtClean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second </a:t>
            </a:r>
            <a:r>
              <a:rPr lang="en-US" sz="2000" b="1" kern="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 causes annealing of defects created by the first one</a:t>
            </a:r>
          </a:p>
          <a:p>
            <a:pPr marL="285750" indent="-285750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Passage of the ion at longer distances from older tracks causes partial annealing of the defects</a:t>
            </a:r>
          </a:p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radius of recovery is     ~6.5 nm (experimental ~5.4 nm) and corresponds  to track density of ~2.7×10</a:t>
            </a:r>
            <a:r>
              <a:rPr lang="en-US" sz="2000" b="1" kern="0" baseline="3000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000" b="1" kern="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kern="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</a:t>
            </a:r>
            <a:r>
              <a:rPr lang="ru-RU" sz="2000" b="1" kern="0" baseline="30000" dirty="0">
                <a:solidFill>
                  <a:srgbClr val="0036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endParaRPr lang="en-US" sz="2000" b="1" kern="0" dirty="0">
              <a:solidFill>
                <a:srgbClr val="0036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ZA" sz="2400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52999" y="371061"/>
            <a:ext cx="3324225" cy="6262688"/>
            <a:chOff x="5638800" y="457200"/>
            <a:chExt cx="3324225" cy="6262688"/>
          </a:xfrm>
        </p:grpSpPr>
        <p:pic>
          <p:nvPicPr>
            <p:cNvPr id="4" name="Рисунок 6" descr="D:\Sektor_8\2015_Molecular_Dynamics\Al2O3\Al2o3_Xe_144\Al2O3_2x_6nm_Xe_Y.jpg"/>
            <p:cNvPicPr>
              <a:picLocks noChangeAspect="1" noChangeArrowheads="1"/>
            </p:cNvPicPr>
            <p:nvPr/>
          </p:nvPicPr>
          <p:blipFill>
            <a:blip r:embed="rId2" cstate="print"/>
            <a:srcRect l="11546" t="35120" r="11693" b="35417"/>
            <a:stretch>
              <a:fillRect/>
            </a:stretch>
          </p:blipFill>
          <p:spPr bwMode="auto">
            <a:xfrm>
              <a:off x="5667375" y="5784850"/>
              <a:ext cx="3279775" cy="9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5" descr="D:\Sektor_8\2015_Molecular_Dynamics\Al2O3\Al2o3_Xe_144\Al2O3_2x_6nm_Xe_Z.jpg"/>
            <p:cNvPicPr>
              <a:picLocks noChangeAspect="1" noChangeArrowheads="1"/>
            </p:cNvPicPr>
            <p:nvPr/>
          </p:nvPicPr>
          <p:blipFill>
            <a:blip r:embed="rId3" cstate="print"/>
            <a:srcRect l="11710" t="16545" r="11821" b="16908"/>
            <a:stretch>
              <a:fillRect/>
            </a:stretch>
          </p:blipFill>
          <p:spPr bwMode="auto">
            <a:xfrm>
              <a:off x="5681663" y="3648075"/>
              <a:ext cx="3265487" cy="213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2" descr="D:\Sektor_8\2015_Molecular_Dynamics\Al2O3\Al2o3_Xe_144\Al2O3_1x_Xe_Y.jpg"/>
            <p:cNvPicPr>
              <a:picLocks noChangeAspect="1" noChangeArrowheads="1"/>
            </p:cNvPicPr>
            <p:nvPr/>
          </p:nvPicPr>
          <p:blipFill>
            <a:blip r:embed="rId4" cstate="print"/>
            <a:srcRect l="11250" t="34271" r="11446" b="34743"/>
            <a:stretch>
              <a:fillRect/>
            </a:stretch>
          </p:blipFill>
          <p:spPr bwMode="auto">
            <a:xfrm>
              <a:off x="5661025" y="2608263"/>
              <a:ext cx="33020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" descr="D:\Sektor_8\2015_Molecular_Dynamics\Al2O3\Al2o3_Xe_144\Al2O3_1x_Xe_Z.jpg"/>
            <p:cNvPicPr>
              <a:picLocks noChangeAspect="1" noChangeArrowheads="1"/>
            </p:cNvPicPr>
            <p:nvPr/>
          </p:nvPicPr>
          <p:blipFill>
            <a:blip r:embed="rId5" cstate="print"/>
            <a:srcRect l="10716" t="15472" r="11230" b="16158"/>
            <a:stretch>
              <a:fillRect/>
            </a:stretch>
          </p:blipFill>
          <p:spPr bwMode="auto">
            <a:xfrm>
              <a:off x="5638800" y="457200"/>
              <a:ext cx="3324225" cy="217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3886200" y="3581400"/>
              <a:ext cx="56388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4876800" y="3581400"/>
              <a:ext cx="56388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6419850" y="985838"/>
              <a:ext cx="304800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10800000">
              <a:off x="7696200" y="990600"/>
              <a:ext cx="8382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6705600" y="990600"/>
              <a:ext cx="990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7"/>
            <p:cNvSpPr txBox="1">
              <a:spLocks noChangeArrowheads="1"/>
            </p:cNvSpPr>
            <p:nvPr/>
          </p:nvSpPr>
          <p:spPr bwMode="auto">
            <a:xfrm>
              <a:off x="7772400" y="1219200"/>
              <a:ext cx="11592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6.5 nm</a:t>
              </a:r>
              <a:endParaRPr lang="ru-RU" sz="2400" b="1" dirty="0"/>
            </a:p>
          </p:txBody>
        </p:sp>
      </p:grpSp>
      <p:sp>
        <p:nvSpPr>
          <p:cNvPr id="25" name="CustomShape 1"/>
          <p:cNvSpPr/>
          <p:nvPr/>
        </p:nvSpPr>
        <p:spPr>
          <a:xfrm>
            <a:off x="142874" y="-17916"/>
            <a:ext cx="55626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Overlapping SHI tracks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167 MeV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1000" y="5835370"/>
            <a:ext cx="40901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R.A. </a:t>
            </a:r>
            <a:r>
              <a:rPr lang="en-U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Rymzhanov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endParaRPr lang="en-US" sz="1400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altLang="ru-RU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Nucl.Instr.Meth</a:t>
            </a:r>
            <a:r>
              <a:rPr lang="de-DE" altLang="ru-RU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B 435 (2018) 121</a:t>
            </a:r>
            <a:endParaRPr lang="en-US" altLang="ru-RU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9"/>
          <p:cNvGrpSpPr>
            <a:grpSpLocks/>
          </p:cNvGrpSpPr>
          <p:nvPr/>
        </p:nvGrpSpPr>
        <p:grpSpPr bwMode="auto">
          <a:xfrm>
            <a:off x="1037723" y="518890"/>
            <a:ext cx="7118097" cy="4959682"/>
            <a:chOff x="986037" y="22757447"/>
            <a:chExt cx="16295934" cy="10762416"/>
          </a:xfrm>
        </p:grpSpPr>
        <p:pic>
          <p:nvPicPr>
            <p:cNvPr id="3" name="Picture 169" descr="C:\Users\Ruslan\Dropbox\Work\2017\Recrystallization in tracks\images\Al2O3_Xe_167_100_ps_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389" y="28902143"/>
              <a:ext cx="4906327" cy="461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Группа 12"/>
            <p:cNvGrpSpPr>
              <a:grpSpLocks/>
            </p:cNvGrpSpPr>
            <p:nvPr/>
          </p:nvGrpSpPr>
          <p:grpSpPr bwMode="auto">
            <a:xfrm>
              <a:off x="986037" y="22757447"/>
              <a:ext cx="16295934" cy="6175936"/>
              <a:chOff x="986037" y="22757447"/>
              <a:chExt cx="16295934" cy="6175936"/>
            </a:xfrm>
          </p:grpSpPr>
          <p:sp>
            <p:nvSpPr>
              <p:cNvPr id="7" name="Rectangle 234"/>
              <p:cNvSpPr>
                <a:spLocks noChangeArrowheads="1"/>
              </p:cNvSpPr>
              <p:nvPr/>
            </p:nvSpPr>
            <p:spPr bwMode="auto">
              <a:xfrm>
                <a:off x="8176344" y="28411096"/>
                <a:ext cx="9105627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</a:tabLs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lvl="1" indent="0" algn="ctr"/>
                <a:r>
                  <a:rPr lang="en-US" altLang="en-US" sz="2800" b="1" dirty="0">
                    <a:solidFill>
                      <a:srgbClr val="920000"/>
                    </a:solidFill>
                    <a:cs typeface="Times New Roman" pitchFamily="18" charset="0"/>
                  </a:rPr>
                  <a:t>TEM insets</a:t>
                </a:r>
              </a:p>
            </p:txBody>
          </p:sp>
          <p:pic>
            <p:nvPicPr>
              <p:cNvPr id="8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037" y="22757447"/>
                <a:ext cx="14902122" cy="5577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Прямая со стрелкой 8"/>
              <p:cNvCxnSpPr/>
              <p:nvPr/>
            </p:nvCxnSpPr>
            <p:spPr>
              <a:xfrm flipV="1">
                <a:off x="13762431" y="28084684"/>
                <a:ext cx="288929" cy="58732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/>
              <p:cNvCxnSpPr/>
              <p:nvPr/>
            </p:nvCxnSpPr>
            <p:spPr>
              <a:xfrm flipH="1" flipV="1">
                <a:off x="10636595" y="28173577"/>
                <a:ext cx="1060466" cy="4984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170" descr="C:\Users\Ruslan\Dropbox\Work\2017\Recrystallization in tracks\images\MgO_Xe_167_100_ps_Y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038" y="29747975"/>
              <a:ext cx="4966859" cy="290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7558" y="29703439"/>
              <a:ext cx="4957514" cy="308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234"/>
          <p:cNvSpPr>
            <a:spLocks noChangeArrowheads="1"/>
          </p:cNvSpPr>
          <p:nvPr/>
        </p:nvSpPr>
        <p:spPr bwMode="auto">
          <a:xfrm>
            <a:off x="990600" y="5562600"/>
            <a:ext cx="80094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685800" algn="l"/>
                <a:tab pos="1314450" algn="l"/>
              </a:tabLst>
              <a:defRPr sz="8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1800" b="1" dirty="0" err="1">
                <a:solidFill>
                  <a:srgbClr val="0F01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MgO</a:t>
            </a:r>
            <a:r>
              <a:rPr lang="en-US" altLang="en-US" sz="1800" b="1" dirty="0">
                <a:solidFill>
                  <a:srgbClr val="0F01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- only point defects were created around the ion trajectory</a:t>
            </a:r>
          </a:p>
          <a:p>
            <a:pPr>
              <a:spcAft>
                <a:spcPts val="600"/>
              </a:spcAft>
            </a:pPr>
            <a:r>
              <a:rPr lang="en-US" altLang="en-US" sz="1800" b="1" dirty="0">
                <a:solidFill>
                  <a:srgbClr val="92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altLang="en-US" sz="1800" b="1" baseline="-25000" dirty="0">
                <a:solidFill>
                  <a:srgbClr val="92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1800" b="1" dirty="0">
                <a:solidFill>
                  <a:srgbClr val="92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1800" b="1" baseline="-25000" dirty="0">
                <a:solidFill>
                  <a:srgbClr val="92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800" b="1" dirty="0">
                <a:solidFill>
                  <a:srgbClr val="92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- crystalline discontinuous track with the diameter about 2 nm</a:t>
            </a:r>
          </a:p>
          <a:p>
            <a:pPr>
              <a:spcAft>
                <a:spcPts val="600"/>
              </a:spcAft>
            </a:pPr>
            <a:r>
              <a:rPr lang="en-US" altLang="en-US" sz="1800" b="1" dirty="0">
                <a:solidFill>
                  <a:srgbClr val="0F01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YAG  	- continuous amorphous track of ~6.5 nm in diameter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304776" y="-76729"/>
            <a:ext cx="8077200" cy="758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spcAft>
                <a:spcPts val="0"/>
              </a:spcAft>
            </a:pPr>
            <a:r>
              <a:rPr lang="en-US" alt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Recrystallization during track formation </a:t>
            </a:r>
            <a:r>
              <a:rPr lang="en-US" alt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propcess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6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TC101790492[[fn=Тетрадь для рисования]]</Template>
  <TotalTime>4480</TotalTime>
  <Words>676</Words>
  <Application>Microsoft Office PowerPoint</Application>
  <PresentationFormat>Экран (4:3)</PresentationFormat>
  <Paragraphs>106</Paragraphs>
  <Slides>22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Sketchbook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p-Si3N4 + Xe 220 МэВ</vt:lpstr>
      <vt:lpstr>Презентация PowerPoint</vt:lpstr>
      <vt:lpstr>a-Si3N4 и n-Si3N4 + Bi 710 МэВ</vt:lpstr>
      <vt:lpstr>a-Si3N4 + Bi 710 МэВ, 5x1010 см-2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skuratov</dc:creator>
  <cp:lastModifiedBy>Скуратов</cp:lastModifiedBy>
  <cp:revision>283</cp:revision>
  <dcterms:created xsi:type="dcterms:W3CDTF">2014-09-15T18:20:10Z</dcterms:created>
  <dcterms:modified xsi:type="dcterms:W3CDTF">2020-01-20T11:24:05Z</dcterms:modified>
</cp:coreProperties>
</file>