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4" r:id="rId7"/>
    <p:sldId id="266" r:id="rId8"/>
    <p:sldId id="268" r:id="rId9"/>
    <p:sldId id="263" r:id="rId10"/>
    <p:sldId id="262" r:id="rId11"/>
    <p:sldId id="267"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56" d="100"/>
          <a:sy n="56" d="100"/>
        </p:scale>
        <p:origin x="108" y="14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278B1A-2510-42B3-9F3D-E14936E91A4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u-RU"/>
        </a:p>
      </dgm:t>
    </dgm:pt>
    <dgm:pt modelId="{03B471CF-DDA2-430B-83CC-8D864A87DB68}">
      <dgm:prSet custT="1"/>
      <dgm:spPr>
        <a:solidFill>
          <a:srgbClr val="0070C0"/>
        </a:solidFill>
      </dgm:spPr>
      <dgm:t>
        <a:bodyPr/>
        <a:lstStyle/>
        <a:p>
          <a:pPr rtl="0"/>
          <a:r>
            <a:rPr lang="en-US" sz="1400" dirty="0" smtClean="0"/>
            <a:t>Patterns of, and molecular and cellular mechanisms behind, the </a:t>
          </a:r>
          <a:r>
            <a:rPr lang="en-US" sz="1400" dirty="0" err="1" smtClean="0"/>
            <a:t>radiosensitivity</a:t>
          </a:r>
          <a:r>
            <a:rPr lang="en-US" sz="1400" dirty="0" smtClean="0"/>
            <a:t> of normal and tumor cells and tissues. Modern approaches to </a:t>
          </a:r>
          <a:r>
            <a:rPr lang="en-US" sz="1400" dirty="0" err="1" smtClean="0"/>
            <a:t>radiosensitivity</a:t>
          </a:r>
          <a:r>
            <a:rPr lang="en-US" sz="1400" dirty="0" smtClean="0"/>
            <a:t> control based on new fundamental knowledge</a:t>
          </a:r>
          <a:r>
            <a:rPr lang="ru-RU" sz="1400" dirty="0" smtClean="0"/>
            <a:t>.</a:t>
          </a:r>
          <a:endParaRPr lang="ru-RU" sz="1400" dirty="0"/>
        </a:p>
      </dgm:t>
    </dgm:pt>
    <dgm:pt modelId="{4C54680F-94B9-4559-8BC4-FC71642F889E}" type="parTrans" cxnId="{BAE41214-F361-46CB-9496-35B6C1E4B87C}">
      <dgm:prSet/>
      <dgm:spPr/>
      <dgm:t>
        <a:bodyPr/>
        <a:lstStyle/>
        <a:p>
          <a:endParaRPr lang="ru-RU"/>
        </a:p>
      </dgm:t>
    </dgm:pt>
    <dgm:pt modelId="{1C41283F-292B-4820-865C-FBED9850AA92}" type="sibTrans" cxnId="{BAE41214-F361-46CB-9496-35B6C1E4B87C}">
      <dgm:prSet/>
      <dgm:spPr/>
      <dgm:t>
        <a:bodyPr/>
        <a:lstStyle/>
        <a:p>
          <a:endParaRPr lang="ru-RU"/>
        </a:p>
      </dgm:t>
    </dgm:pt>
    <dgm:pt modelId="{47AC6DB0-261D-40CE-8046-986F4AB9B716}">
      <dgm:prSet custT="1"/>
      <dgm:spPr>
        <a:solidFill>
          <a:srgbClr val="0070C0"/>
        </a:solidFill>
      </dgm:spPr>
      <dgm:t>
        <a:bodyPr/>
        <a:lstStyle/>
        <a:p>
          <a:pPr rtl="0"/>
          <a:r>
            <a:rPr lang="en-US" sz="1400" dirty="0" smtClean="0"/>
            <a:t>Biological basis and clinical effects of new radiation therapy methods. Prediction and evaluation of radiation therapy efficiency.</a:t>
          </a:r>
          <a:endParaRPr lang="ru-RU" sz="1400" dirty="0"/>
        </a:p>
      </dgm:t>
    </dgm:pt>
    <dgm:pt modelId="{8687651E-9BE2-4BFC-B0DA-40B8DDDEA9A9}" type="parTrans" cxnId="{487D1CDB-4E9A-40E6-AD2B-0D6013D84C04}">
      <dgm:prSet/>
      <dgm:spPr/>
      <dgm:t>
        <a:bodyPr/>
        <a:lstStyle/>
        <a:p>
          <a:endParaRPr lang="ru-RU"/>
        </a:p>
      </dgm:t>
    </dgm:pt>
    <dgm:pt modelId="{77E87AA8-A001-49C3-8188-51534CAC18EC}" type="sibTrans" cxnId="{487D1CDB-4E9A-40E6-AD2B-0D6013D84C04}">
      <dgm:prSet/>
      <dgm:spPr/>
      <dgm:t>
        <a:bodyPr/>
        <a:lstStyle/>
        <a:p>
          <a:endParaRPr lang="ru-RU"/>
        </a:p>
      </dgm:t>
    </dgm:pt>
    <dgm:pt modelId="{F913D47D-AE9A-448A-B8A7-267DDFC59724}">
      <dgm:prSet custT="1"/>
      <dgm:spPr>
        <a:solidFill>
          <a:srgbClr val="0070C0"/>
        </a:solidFill>
      </dgm:spPr>
      <dgm:t>
        <a:bodyPr/>
        <a:lstStyle/>
        <a:p>
          <a:pPr rtl="0"/>
          <a:r>
            <a:rPr lang="en-US" sz="1400" dirty="0" smtClean="0"/>
            <a:t>Development and application of </a:t>
          </a:r>
          <a:r>
            <a:rPr lang="en-US" sz="1400" dirty="0" err="1" smtClean="0"/>
            <a:t>radiomodifiers</a:t>
          </a:r>
          <a:r>
            <a:rPr lang="en-US" sz="1400" dirty="0" smtClean="0"/>
            <a:t> in the radiation therapy of tumors. Radiopharmaceuticals in diagnosing and therapy.</a:t>
          </a:r>
          <a:endParaRPr lang="ru-RU" sz="1400" dirty="0"/>
        </a:p>
      </dgm:t>
    </dgm:pt>
    <dgm:pt modelId="{55A4C5DD-4C2D-40C8-B30D-3A0D12A05AB1}" type="parTrans" cxnId="{C7977FAC-8CD6-4D3F-83C8-6173C874E79B}">
      <dgm:prSet/>
      <dgm:spPr/>
      <dgm:t>
        <a:bodyPr/>
        <a:lstStyle/>
        <a:p>
          <a:endParaRPr lang="ru-RU"/>
        </a:p>
      </dgm:t>
    </dgm:pt>
    <dgm:pt modelId="{E2396348-BA1B-41C6-9765-0891840E5211}" type="sibTrans" cxnId="{C7977FAC-8CD6-4D3F-83C8-6173C874E79B}">
      <dgm:prSet/>
      <dgm:spPr/>
      <dgm:t>
        <a:bodyPr/>
        <a:lstStyle/>
        <a:p>
          <a:endParaRPr lang="ru-RU"/>
        </a:p>
      </dgm:t>
    </dgm:pt>
    <dgm:pt modelId="{56FE3926-35C2-402C-A924-BBEE1527296D}">
      <dgm:prSet custT="1"/>
      <dgm:spPr>
        <a:solidFill>
          <a:srgbClr val="0070C0"/>
        </a:solidFill>
      </dgm:spPr>
      <dgm:t>
        <a:bodyPr/>
        <a:lstStyle/>
        <a:p>
          <a:pPr rtl="0"/>
          <a:r>
            <a:rPr lang="en-US" sz="1400" dirty="0" smtClean="0"/>
            <a:t>Evaluation of the long-term consequences of radiation exposure.</a:t>
          </a:r>
          <a:endParaRPr lang="ru-RU" sz="1400" dirty="0"/>
        </a:p>
      </dgm:t>
    </dgm:pt>
    <dgm:pt modelId="{A3D609E7-4BC7-4DB1-808C-DECCB22279ED}" type="parTrans" cxnId="{08DBE762-5FE7-462A-AB5A-540B14FDDD0A}">
      <dgm:prSet/>
      <dgm:spPr/>
      <dgm:t>
        <a:bodyPr/>
        <a:lstStyle/>
        <a:p>
          <a:endParaRPr lang="ru-RU"/>
        </a:p>
      </dgm:t>
    </dgm:pt>
    <dgm:pt modelId="{1BF94733-74A4-4DCA-A2CD-7B04EFA36738}" type="sibTrans" cxnId="{08DBE762-5FE7-462A-AB5A-540B14FDDD0A}">
      <dgm:prSet/>
      <dgm:spPr/>
      <dgm:t>
        <a:bodyPr/>
        <a:lstStyle/>
        <a:p>
          <a:endParaRPr lang="ru-RU"/>
        </a:p>
      </dgm:t>
    </dgm:pt>
    <dgm:pt modelId="{E9B084DC-A7FD-4794-870C-FA070F5E802B}" type="pres">
      <dgm:prSet presAssocID="{43278B1A-2510-42B3-9F3D-E14936E91A44}" presName="Name0" presStyleCnt="0">
        <dgm:presLayoutVars>
          <dgm:dir/>
          <dgm:animLvl val="lvl"/>
          <dgm:resizeHandles val="exact"/>
        </dgm:presLayoutVars>
      </dgm:prSet>
      <dgm:spPr/>
      <dgm:t>
        <a:bodyPr/>
        <a:lstStyle/>
        <a:p>
          <a:endParaRPr lang="ru-RU"/>
        </a:p>
      </dgm:t>
    </dgm:pt>
    <dgm:pt modelId="{5AADED82-64AC-4D77-9C8D-A62A86B685C2}" type="pres">
      <dgm:prSet presAssocID="{03B471CF-DDA2-430B-83CC-8D864A87DB68}" presName="linNode" presStyleCnt="0"/>
      <dgm:spPr/>
    </dgm:pt>
    <dgm:pt modelId="{94EE9778-9CA2-413C-BC14-A775DE9934F4}" type="pres">
      <dgm:prSet presAssocID="{03B471CF-DDA2-430B-83CC-8D864A87DB68}" presName="parentText" presStyleLbl="node1" presStyleIdx="0" presStyleCnt="4" custScaleX="108971" custScaleY="119789" custLinFactNeighborX="-817" custLinFactNeighborY="2443">
        <dgm:presLayoutVars>
          <dgm:chMax val="1"/>
          <dgm:bulletEnabled val="1"/>
        </dgm:presLayoutVars>
      </dgm:prSet>
      <dgm:spPr/>
      <dgm:t>
        <a:bodyPr/>
        <a:lstStyle/>
        <a:p>
          <a:endParaRPr lang="ru-RU"/>
        </a:p>
      </dgm:t>
    </dgm:pt>
    <dgm:pt modelId="{6EAD4D43-3081-4875-9B4A-8C6ECAE66790}" type="pres">
      <dgm:prSet presAssocID="{1C41283F-292B-4820-865C-FBED9850AA92}" presName="sp" presStyleCnt="0"/>
      <dgm:spPr/>
    </dgm:pt>
    <dgm:pt modelId="{E9A1FA01-A706-412A-B643-AD018B9F32C6}" type="pres">
      <dgm:prSet presAssocID="{47AC6DB0-261D-40CE-8046-986F4AB9B716}" presName="linNode" presStyleCnt="0"/>
      <dgm:spPr/>
    </dgm:pt>
    <dgm:pt modelId="{97244FEF-AC61-49F8-B155-FDCB7BBCDB0D}" type="pres">
      <dgm:prSet presAssocID="{47AC6DB0-261D-40CE-8046-986F4AB9B716}" presName="parentText" presStyleLbl="node1" presStyleIdx="1" presStyleCnt="4" custScaleX="107237" custScaleY="99075" custLinFactNeighborY="1392">
        <dgm:presLayoutVars>
          <dgm:chMax val="1"/>
          <dgm:bulletEnabled val="1"/>
        </dgm:presLayoutVars>
      </dgm:prSet>
      <dgm:spPr/>
      <dgm:t>
        <a:bodyPr/>
        <a:lstStyle/>
        <a:p>
          <a:endParaRPr lang="ru-RU"/>
        </a:p>
      </dgm:t>
    </dgm:pt>
    <dgm:pt modelId="{14F00F2E-CBD0-4612-BFF8-66EA960C2AFE}" type="pres">
      <dgm:prSet presAssocID="{77E87AA8-A001-49C3-8188-51534CAC18EC}" presName="sp" presStyleCnt="0"/>
      <dgm:spPr/>
    </dgm:pt>
    <dgm:pt modelId="{529119FC-B4CE-4289-8AFE-1D8C57B7DFF7}" type="pres">
      <dgm:prSet presAssocID="{F913D47D-AE9A-448A-B8A7-267DDFC59724}" presName="linNode" presStyleCnt="0"/>
      <dgm:spPr/>
    </dgm:pt>
    <dgm:pt modelId="{73BDA031-9E1F-4269-8742-BAE7DBEBD845}" type="pres">
      <dgm:prSet presAssocID="{F913D47D-AE9A-448A-B8A7-267DDFC59724}" presName="parentText" presStyleLbl="node1" presStyleIdx="2" presStyleCnt="4" custScaleX="105696" custScaleY="90009">
        <dgm:presLayoutVars>
          <dgm:chMax val="1"/>
          <dgm:bulletEnabled val="1"/>
        </dgm:presLayoutVars>
      </dgm:prSet>
      <dgm:spPr/>
      <dgm:t>
        <a:bodyPr/>
        <a:lstStyle/>
        <a:p>
          <a:endParaRPr lang="ru-RU"/>
        </a:p>
      </dgm:t>
    </dgm:pt>
    <dgm:pt modelId="{DB280277-58CC-4A28-B636-5A5A7FD77C50}" type="pres">
      <dgm:prSet presAssocID="{E2396348-BA1B-41C6-9765-0891840E5211}" presName="sp" presStyleCnt="0"/>
      <dgm:spPr/>
    </dgm:pt>
    <dgm:pt modelId="{8AA76723-1861-4BFB-B42A-04EC622B3FF9}" type="pres">
      <dgm:prSet presAssocID="{56FE3926-35C2-402C-A924-BBEE1527296D}" presName="linNode" presStyleCnt="0"/>
      <dgm:spPr/>
    </dgm:pt>
    <dgm:pt modelId="{CC7D250F-5A08-4ADB-84E4-4EF9D738F37F}" type="pres">
      <dgm:prSet presAssocID="{56FE3926-35C2-402C-A924-BBEE1527296D}" presName="parentText" presStyleLbl="node1" presStyleIdx="3" presStyleCnt="4" custScaleX="104766" custScaleY="94682" custLinFactNeighborX="1224" custLinFactNeighborY="826">
        <dgm:presLayoutVars>
          <dgm:chMax val="1"/>
          <dgm:bulletEnabled val="1"/>
        </dgm:presLayoutVars>
      </dgm:prSet>
      <dgm:spPr/>
      <dgm:t>
        <a:bodyPr/>
        <a:lstStyle/>
        <a:p>
          <a:endParaRPr lang="ru-RU"/>
        </a:p>
      </dgm:t>
    </dgm:pt>
  </dgm:ptLst>
  <dgm:cxnLst>
    <dgm:cxn modelId="{440B0C88-31D7-48AA-B350-DFBA0B311628}" type="presOf" srcId="{56FE3926-35C2-402C-A924-BBEE1527296D}" destId="{CC7D250F-5A08-4ADB-84E4-4EF9D738F37F}" srcOrd="0" destOrd="0" presId="urn:microsoft.com/office/officeart/2005/8/layout/vList5"/>
    <dgm:cxn modelId="{1928922A-672C-4AAF-BCC7-20EDDEA34070}" type="presOf" srcId="{43278B1A-2510-42B3-9F3D-E14936E91A44}" destId="{E9B084DC-A7FD-4794-870C-FA070F5E802B}" srcOrd="0" destOrd="0" presId="urn:microsoft.com/office/officeart/2005/8/layout/vList5"/>
    <dgm:cxn modelId="{487D1CDB-4E9A-40E6-AD2B-0D6013D84C04}" srcId="{43278B1A-2510-42B3-9F3D-E14936E91A44}" destId="{47AC6DB0-261D-40CE-8046-986F4AB9B716}" srcOrd="1" destOrd="0" parTransId="{8687651E-9BE2-4BFC-B0DA-40B8DDDEA9A9}" sibTransId="{77E87AA8-A001-49C3-8188-51534CAC18EC}"/>
    <dgm:cxn modelId="{71DAE25F-8D17-43C5-8839-8418D9E97E38}" type="presOf" srcId="{47AC6DB0-261D-40CE-8046-986F4AB9B716}" destId="{97244FEF-AC61-49F8-B155-FDCB7BBCDB0D}" srcOrd="0" destOrd="0" presId="urn:microsoft.com/office/officeart/2005/8/layout/vList5"/>
    <dgm:cxn modelId="{BAE41214-F361-46CB-9496-35B6C1E4B87C}" srcId="{43278B1A-2510-42B3-9F3D-E14936E91A44}" destId="{03B471CF-DDA2-430B-83CC-8D864A87DB68}" srcOrd="0" destOrd="0" parTransId="{4C54680F-94B9-4559-8BC4-FC71642F889E}" sibTransId="{1C41283F-292B-4820-865C-FBED9850AA92}"/>
    <dgm:cxn modelId="{C7977FAC-8CD6-4D3F-83C8-6173C874E79B}" srcId="{43278B1A-2510-42B3-9F3D-E14936E91A44}" destId="{F913D47D-AE9A-448A-B8A7-267DDFC59724}" srcOrd="2" destOrd="0" parTransId="{55A4C5DD-4C2D-40C8-B30D-3A0D12A05AB1}" sibTransId="{E2396348-BA1B-41C6-9765-0891840E5211}"/>
    <dgm:cxn modelId="{9AB0112B-270B-4B88-A382-0984D7D0EE37}" type="presOf" srcId="{F913D47D-AE9A-448A-B8A7-267DDFC59724}" destId="{73BDA031-9E1F-4269-8742-BAE7DBEBD845}" srcOrd="0" destOrd="0" presId="urn:microsoft.com/office/officeart/2005/8/layout/vList5"/>
    <dgm:cxn modelId="{F40F455F-6BEF-4ADB-8BD5-067AD2E2DB92}" type="presOf" srcId="{03B471CF-DDA2-430B-83CC-8D864A87DB68}" destId="{94EE9778-9CA2-413C-BC14-A775DE9934F4}" srcOrd="0" destOrd="0" presId="urn:microsoft.com/office/officeart/2005/8/layout/vList5"/>
    <dgm:cxn modelId="{08DBE762-5FE7-462A-AB5A-540B14FDDD0A}" srcId="{43278B1A-2510-42B3-9F3D-E14936E91A44}" destId="{56FE3926-35C2-402C-A924-BBEE1527296D}" srcOrd="3" destOrd="0" parTransId="{A3D609E7-4BC7-4DB1-808C-DECCB22279ED}" sibTransId="{1BF94733-74A4-4DCA-A2CD-7B04EFA36738}"/>
    <dgm:cxn modelId="{67DB4238-8949-473E-A7BF-4DEA7D660D25}" type="presParOf" srcId="{E9B084DC-A7FD-4794-870C-FA070F5E802B}" destId="{5AADED82-64AC-4D77-9C8D-A62A86B685C2}" srcOrd="0" destOrd="0" presId="urn:microsoft.com/office/officeart/2005/8/layout/vList5"/>
    <dgm:cxn modelId="{A95043E2-E30A-49A9-B761-18F6FE573873}" type="presParOf" srcId="{5AADED82-64AC-4D77-9C8D-A62A86B685C2}" destId="{94EE9778-9CA2-413C-BC14-A775DE9934F4}" srcOrd="0" destOrd="0" presId="urn:microsoft.com/office/officeart/2005/8/layout/vList5"/>
    <dgm:cxn modelId="{CEE9C1A7-B4D2-446E-B50D-27B60979E043}" type="presParOf" srcId="{E9B084DC-A7FD-4794-870C-FA070F5E802B}" destId="{6EAD4D43-3081-4875-9B4A-8C6ECAE66790}" srcOrd="1" destOrd="0" presId="urn:microsoft.com/office/officeart/2005/8/layout/vList5"/>
    <dgm:cxn modelId="{81EFF88D-E6E8-4D34-8918-0B68DEEAE3E2}" type="presParOf" srcId="{E9B084DC-A7FD-4794-870C-FA070F5E802B}" destId="{E9A1FA01-A706-412A-B643-AD018B9F32C6}" srcOrd="2" destOrd="0" presId="urn:microsoft.com/office/officeart/2005/8/layout/vList5"/>
    <dgm:cxn modelId="{9036CB96-399A-42E7-AA62-D52C9F795816}" type="presParOf" srcId="{E9A1FA01-A706-412A-B643-AD018B9F32C6}" destId="{97244FEF-AC61-49F8-B155-FDCB7BBCDB0D}" srcOrd="0" destOrd="0" presId="urn:microsoft.com/office/officeart/2005/8/layout/vList5"/>
    <dgm:cxn modelId="{47B66148-4254-40DA-AF5A-80CABE432172}" type="presParOf" srcId="{E9B084DC-A7FD-4794-870C-FA070F5E802B}" destId="{14F00F2E-CBD0-4612-BFF8-66EA960C2AFE}" srcOrd="3" destOrd="0" presId="urn:microsoft.com/office/officeart/2005/8/layout/vList5"/>
    <dgm:cxn modelId="{83168926-F196-4FDD-9A12-5DD10608C80E}" type="presParOf" srcId="{E9B084DC-A7FD-4794-870C-FA070F5E802B}" destId="{529119FC-B4CE-4289-8AFE-1D8C57B7DFF7}" srcOrd="4" destOrd="0" presId="urn:microsoft.com/office/officeart/2005/8/layout/vList5"/>
    <dgm:cxn modelId="{1C5DCD79-FD3E-42D2-990B-C7F80F29E13C}" type="presParOf" srcId="{529119FC-B4CE-4289-8AFE-1D8C57B7DFF7}" destId="{73BDA031-9E1F-4269-8742-BAE7DBEBD845}" srcOrd="0" destOrd="0" presId="urn:microsoft.com/office/officeart/2005/8/layout/vList5"/>
    <dgm:cxn modelId="{396F1668-3632-4532-AFD1-1F3679098CB3}" type="presParOf" srcId="{E9B084DC-A7FD-4794-870C-FA070F5E802B}" destId="{DB280277-58CC-4A28-B636-5A5A7FD77C50}" srcOrd="5" destOrd="0" presId="urn:microsoft.com/office/officeart/2005/8/layout/vList5"/>
    <dgm:cxn modelId="{3EC4D42C-87FA-4FFC-96AA-713C553A36E1}" type="presParOf" srcId="{E9B084DC-A7FD-4794-870C-FA070F5E802B}" destId="{8AA76723-1861-4BFB-B42A-04EC622B3FF9}" srcOrd="6" destOrd="0" presId="urn:microsoft.com/office/officeart/2005/8/layout/vList5"/>
    <dgm:cxn modelId="{28155D9A-49C6-4F1D-AF91-131654087275}" type="presParOf" srcId="{8AA76723-1861-4BFB-B42A-04EC622B3FF9}" destId="{CC7D250F-5A08-4ADB-84E4-4EF9D738F37F}"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EE9778-9CA2-413C-BC14-A775DE9934F4}">
      <dsp:nvSpPr>
        <dsp:cNvPr id="0" name=""/>
        <dsp:cNvSpPr/>
      </dsp:nvSpPr>
      <dsp:spPr>
        <a:xfrm>
          <a:off x="2059304" y="37123"/>
          <a:ext cx="2680347" cy="1728673"/>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US" sz="1400" kern="1200" dirty="0" smtClean="0"/>
            <a:t>Patterns of, and molecular and cellular mechanisms behind, the </a:t>
          </a:r>
          <a:r>
            <a:rPr lang="en-US" sz="1400" kern="1200" dirty="0" err="1" smtClean="0"/>
            <a:t>radiosensitivity</a:t>
          </a:r>
          <a:r>
            <a:rPr lang="en-US" sz="1400" kern="1200" dirty="0" smtClean="0"/>
            <a:t> of normal and tumor cells and tissues. Modern approaches to </a:t>
          </a:r>
          <a:r>
            <a:rPr lang="en-US" sz="1400" kern="1200" dirty="0" err="1" smtClean="0"/>
            <a:t>radiosensitivity</a:t>
          </a:r>
          <a:r>
            <a:rPr lang="en-US" sz="1400" kern="1200" dirty="0" smtClean="0"/>
            <a:t> control based on new fundamental knowledge</a:t>
          </a:r>
          <a:r>
            <a:rPr lang="ru-RU" sz="1400" kern="1200" dirty="0" smtClean="0"/>
            <a:t>.</a:t>
          </a:r>
          <a:endParaRPr lang="ru-RU" sz="1400" kern="1200" dirty="0"/>
        </a:p>
      </dsp:txBody>
      <dsp:txXfrm>
        <a:off x="2143691" y="121510"/>
        <a:ext cx="2511573" cy="1559899"/>
      </dsp:txXfrm>
    </dsp:sp>
    <dsp:sp modelId="{97244FEF-AC61-49F8-B155-FDCB7BBCDB0D}">
      <dsp:nvSpPr>
        <dsp:cNvPr id="0" name=""/>
        <dsp:cNvSpPr/>
      </dsp:nvSpPr>
      <dsp:spPr>
        <a:xfrm>
          <a:off x="2079400" y="1822784"/>
          <a:ext cx="2640274" cy="1429750"/>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US" sz="1400" kern="1200" dirty="0" smtClean="0"/>
            <a:t>Biological basis and clinical effects of new radiation therapy methods. Prediction and evaluation of radiation therapy efficiency.</a:t>
          </a:r>
          <a:endParaRPr lang="ru-RU" sz="1400" kern="1200" dirty="0"/>
        </a:p>
      </dsp:txBody>
      <dsp:txXfrm>
        <a:off x="2149195" y="1892579"/>
        <a:ext cx="2500684" cy="1290160"/>
      </dsp:txXfrm>
    </dsp:sp>
    <dsp:sp modelId="{73BDA031-9E1F-4269-8742-BAE7DBEBD845}">
      <dsp:nvSpPr>
        <dsp:cNvPr id="0" name=""/>
        <dsp:cNvSpPr/>
      </dsp:nvSpPr>
      <dsp:spPr>
        <a:xfrm>
          <a:off x="2079400" y="3304602"/>
          <a:ext cx="2602334" cy="1298918"/>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US" sz="1400" kern="1200" dirty="0" smtClean="0"/>
            <a:t>Development and application of </a:t>
          </a:r>
          <a:r>
            <a:rPr lang="en-US" sz="1400" kern="1200" dirty="0" err="1" smtClean="0"/>
            <a:t>radiomodifiers</a:t>
          </a:r>
          <a:r>
            <a:rPr lang="en-US" sz="1400" kern="1200" dirty="0" smtClean="0"/>
            <a:t> in the radiation therapy of tumors. Radiopharmaceuticals in diagnosing and therapy.</a:t>
          </a:r>
          <a:endParaRPr lang="ru-RU" sz="1400" kern="1200" dirty="0"/>
        </a:p>
      </dsp:txBody>
      <dsp:txXfrm>
        <a:off x="2142808" y="3368010"/>
        <a:ext cx="2475518" cy="1172102"/>
      </dsp:txXfrm>
    </dsp:sp>
    <dsp:sp modelId="{CC7D250F-5A08-4ADB-84E4-4EF9D738F37F}">
      <dsp:nvSpPr>
        <dsp:cNvPr id="0" name=""/>
        <dsp:cNvSpPr/>
      </dsp:nvSpPr>
      <dsp:spPr>
        <a:xfrm>
          <a:off x="2109536" y="4677544"/>
          <a:ext cx="2579436" cy="1366354"/>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US" sz="1400" kern="1200" dirty="0" smtClean="0"/>
            <a:t>Evaluation of the long-term consequences of radiation exposure.</a:t>
          </a:r>
          <a:endParaRPr lang="ru-RU" sz="1400" kern="1200" dirty="0"/>
        </a:p>
      </dsp:txBody>
      <dsp:txXfrm>
        <a:off x="2176236" y="4744244"/>
        <a:ext cx="2446036" cy="123295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FB297E6-E7A4-454C-91B0-A7354E6059E9}" type="datetimeFigureOut">
              <a:rPr lang="ru-RU" smtClean="0"/>
              <a:pPr/>
              <a:t>20.01.2020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6A5156C-CF8A-4178-A463-A74F96D268E9}" type="slidenum">
              <a:rPr lang="ru-RU" smtClean="0"/>
              <a:pPr/>
              <a:t>‹#›</a:t>
            </a:fld>
            <a:endParaRPr lang="ru-RU"/>
          </a:p>
        </p:txBody>
      </p:sp>
    </p:spTree>
    <p:extLst>
      <p:ext uri="{BB962C8B-B14F-4D97-AF65-F5344CB8AC3E}">
        <p14:creationId xmlns:p14="http://schemas.microsoft.com/office/powerpoint/2010/main" val="97420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FB297E6-E7A4-454C-91B0-A7354E6059E9}" type="datetimeFigureOut">
              <a:rPr lang="ru-RU" smtClean="0"/>
              <a:pPr/>
              <a:t>20.01.2020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6A5156C-CF8A-4178-A463-A74F96D268E9}" type="slidenum">
              <a:rPr lang="ru-RU" smtClean="0"/>
              <a:pPr/>
              <a:t>‹#›</a:t>
            </a:fld>
            <a:endParaRPr lang="ru-RU"/>
          </a:p>
        </p:txBody>
      </p:sp>
    </p:spTree>
    <p:extLst>
      <p:ext uri="{BB962C8B-B14F-4D97-AF65-F5344CB8AC3E}">
        <p14:creationId xmlns:p14="http://schemas.microsoft.com/office/powerpoint/2010/main" val="480625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FB297E6-E7A4-454C-91B0-A7354E6059E9}" type="datetimeFigureOut">
              <a:rPr lang="ru-RU" smtClean="0"/>
              <a:pPr/>
              <a:t>20.01.2020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6A5156C-CF8A-4178-A463-A74F96D268E9}" type="slidenum">
              <a:rPr lang="ru-RU" smtClean="0"/>
              <a:pPr/>
              <a:t>‹#›</a:t>
            </a:fld>
            <a:endParaRPr lang="ru-RU"/>
          </a:p>
        </p:txBody>
      </p:sp>
    </p:spTree>
    <p:extLst>
      <p:ext uri="{BB962C8B-B14F-4D97-AF65-F5344CB8AC3E}">
        <p14:creationId xmlns:p14="http://schemas.microsoft.com/office/powerpoint/2010/main" val="2053309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FB297E6-E7A4-454C-91B0-A7354E6059E9}" type="datetimeFigureOut">
              <a:rPr lang="ru-RU" smtClean="0"/>
              <a:pPr/>
              <a:t>20.01.2020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6A5156C-CF8A-4178-A463-A74F96D268E9}" type="slidenum">
              <a:rPr lang="ru-RU" smtClean="0"/>
              <a:pPr/>
              <a:t>‹#›</a:t>
            </a:fld>
            <a:endParaRPr lang="ru-RU"/>
          </a:p>
        </p:txBody>
      </p:sp>
    </p:spTree>
    <p:extLst>
      <p:ext uri="{BB962C8B-B14F-4D97-AF65-F5344CB8AC3E}">
        <p14:creationId xmlns:p14="http://schemas.microsoft.com/office/powerpoint/2010/main" val="4133383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FB297E6-E7A4-454C-91B0-A7354E6059E9}" type="datetimeFigureOut">
              <a:rPr lang="ru-RU" smtClean="0"/>
              <a:pPr/>
              <a:t>20.01.2020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6A5156C-CF8A-4178-A463-A74F96D268E9}" type="slidenum">
              <a:rPr lang="ru-RU" smtClean="0"/>
              <a:pPr/>
              <a:t>‹#›</a:t>
            </a:fld>
            <a:endParaRPr lang="ru-RU"/>
          </a:p>
        </p:txBody>
      </p:sp>
    </p:spTree>
    <p:extLst>
      <p:ext uri="{BB962C8B-B14F-4D97-AF65-F5344CB8AC3E}">
        <p14:creationId xmlns:p14="http://schemas.microsoft.com/office/powerpoint/2010/main" val="2642316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FB297E6-E7A4-454C-91B0-A7354E6059E9}" type="datetimeFigureOut">
              <a:rPr lang="ru-RU" smtClean="0"/>
              <a:pPr/>
              <a:t>20.01.2020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6A5156C-CF8A-4178-A463-A74F96D268E9}" type="slidenum">
              <a:rPr lang="ru-RU" smtClean="0"/>
              <a:pPr/>
              <a:t>‹#›</a:t>
            </a:fld>
            <a:endParaRPr lang="ru-RU"/>
          </a:p>
        </p:txBody>
      </p:sp>
    </p:spTree>
    <p:extLst>
      <p:ext uri="{BB962C8B-B14F-4D97-AF65-F5344CB8AC3E}">
        <p14:creationId xmlns:p14="http://schemas.microsoft.com/office/powerpoint/2010/main" val="1761212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FB297E6-E7A4-454C-91B0-A7354E6059E9}" type="datetimeFigureOut">
              <a:rPr lang="ru-RU" smtClean="0"/>
              <a:pPr/>
              <a:t>20.01.2020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6A5156C-CF8A-4178-A463-A74F96D268E9}" type="slidenum">
              <a:rPr lang="ru-RU" smtClean="0"/>
              <a:pPr/>
              <a:t>‹#›</a:t>
            </a:fld>
            <a:endParaRPr lang="ru-RU"/>
          </a:p>
        </p:txBody>
      </p:sp>
    </p:spTree>
    <p:extLst>
      <p:ext uri="{BB962C8B-B14F-4D97-AF65-F5344CB8AC3E}">
        <p14:creationId xmlns:p14="http://schemas.microsoft.com/office/powerpoint/2010/main" val="3090307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FB297E6-E7A4-454C-91B0-A7354E6059E9}" type="datetimeFigureOut">
              <a:rPr lang="ru-RU" smtClean="0"/>
              <a:pPr/>
              <a:t>20.01.2020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6A5156C-CF8A-4178-A463-A74F96D268E9}" type="slidenum">
              <a:rPr lang="ru-RU" smtClean="0"/>
              <a:pPr/>
              <a:t>‹#›</a:t>
            </a:fld>
            <a:endParaRPr lang="ru-RU"/>
          </a:p>
        </p:txBody>
      </p:sp>
    </p:spTree>
    <p:extLst>
      <p:ext uri="{BB962C8B-B14F-4D97-AF65-F5344CB8AC3E}">
        <p14:creationId xmlns:p14="http://schemas.microsoft.com/office/powerpoint/2010/main" val="2879981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FB297E6-E7A4-454C-91B0-A7354E6059E9}" type="datetimeFigureOut">
              <a:rPr lang="ru-RU" smtClean="0"/>
              <a:pPr/>
              <a:t>20.01.2020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6A5156C-CF8A-4178-A463-A74F96D268E9}" type="slidenum">
              <a:rPr lang="ru-RU" smtClean="0"/>
              <a:pPr/>
              <a:t>‹#›</a:t>
            </a:fld>
            <a:endParaRPr lang="ru-RU"/>
          </a:p>
        </p:txBody>
      </p:sp>
    </p:spTree>
    <p:extLst>
      <p:ext uri="{BB962C8B-B14F-4D97-AF65-F5344CB8AC3E}">
        <p14:creationId xmlns:p14="http://schemas.microsoft.com/office/powerpoint/2010/main" val="3528296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2FB297E6-E7A4-454C-91B0-A7354E6059E9}" type="datetimeFigureOut">
              <a:rPr lang="ru-RU" smtClean="0"/>
              <a:pPr/>
              <a:t>20.01.2020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6A5156C-CF8A-4178-A463-A74F96D268E9}" type="slidenum">
              <a:rPr lang="ru-RU" smtClean="0"/>
              <a:pPr/>
              <a:t>‹#›</a:t>
            </a:fld>
            <a:endParaRPr lang="ru-RU"/>
          </a:p>
        </p:txBody>
      </p:sp>
    </p:spTree>
    <p:extLst>
      <p:ext uri="{BB962C8B-B14F-4D97-AF65-F5344CB8AC3E}">
        <p14:creationId xmlns:p14="http://schemas.microsoft.com/office/powerpoint/2010/main" val="1369726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2FB297E6-E7A4-454C-91B0-A7354E6059E9}" type="datetimeFigureOut">
              <a:rPr lang="ru-RU" smtClean="0"/>
              <a:pPr/>
              <a:t>20.01.2020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6A5156C-CF8A-4178-A463-A74F96D268E9}" type="slidenum">
              <a:rPr lang="ru-RU" smtClean="0"/>
              <a:pPr/>
              <a:t>‹#›</a:t>
            </a:fld>
            <a:endParaRPr lang="ru-RU"/>
          </a:p>
        </p:txBody>
      </p:sp>
    </p:spTree>
    <p:extLst>
      <p:ext uri="{BB962C8B-B14F-4D97-AF65-F5344CB8AC3E}">
        <p14:creationId xmlns:p14="http://schemas.microsoft.com/office/powerpoint/2010/main" val="2607492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B297E6-E7A4-454C-91B0-A7354E6059E9}" type="datetimeFigureOut">
              <a:rPr lang="ru-RU" smtClean="0"/>
              <a:pPr/>
              <a:t>20.01.2020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A5156C-CF8A-4178-A463-A74F96D268E9}" type="slidenum">
              <a:rPr lang="ru-RU" smtClean="0"/>
              <a:pPr/>
              <a:t>‹#›</a:t>
            </a:fld>
            <a:endParaRPr lang="ru-RU"/>
          </a:p>
        </p:txBody>
      </p:sp>
    </p:spTree>
    <p:extLst>
      <p:ext uri="{BB962C8B-B14F-4D97-AF65-F5344CB8AC3E}">
        <p14:creationId xmlns:p14="http://schemas.microsoft.com/office/powerpoint/2010/main" val="3243143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Layout" Target="../diagrams/layout1.xml"/><Relationship Id="rId7" Type="http://schemas.openxmlformats.org/officeDocument/2006/relationships/image" Target="../media/image5.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1.wmf"/><Relationship Id="rId5" Type="http://schemas.openxmlformats.org/officeDocument/2006/relationships/oleObject" Target="../embeddings/oleObject1.bin"/><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7109" y="140677"/>
            <a:ext cx="4658130" cy="6589000"/>
          </a:xfrm>
          <a:prstGeom prst="rect">
            <a:avLst/>
          </a:prstGeom>
          <a:ln>
            <a:noFill/>
          </a:ln>
          <a:effectLst>
            <a:outerShdw blurRad="292100" dist="139700" dir="2700000" algn="tl" rotWithShape="0">
              <a:srgbClr val="333333">
                <a:alpha val="65000"/>
              </a:srgbClr>
            </a:outerShdw>
          </a:effectLst>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6540" y="301455"/>
            <a:ext cx="4393022" cy="2147535"/>
          </a:xfrm>
          <a:prstGeom prst="rect">
            <a:avLst/>
          </a:prstGeom>
          <a:ln>
            <a:noFill/>
          </a:ln>
          <a:effectLst>
            <a:softEdge rad="112500"/>
          </a:effectLst>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87471" y="2416450"/>
            <a:ext cx="4141537" cy="2037454"/>
          </a:xfrm>
          <a:prstGeom prst="rect">
            <a:avLst/>
          </a:prstGeom>
          <a:ln>
            <a:noFill/>
          </a:ln>
          <a:effectLst>
            <a:softEdge rad="112500"/>
          </a:effectLst>
        </p:spPr>
      </p:pic>
      <p:pic>
        <p:nvPicPr>
          <p:cNvPr id="9" name="Рисунок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85360" y="4431740"/>
            <a:ext cx="4456443" cy="2227592"/>
          </a:xfrm>
          <a:prstGeom prst="rect">
            <a:avLst/>
          </a:prstGeom>
          <a:ln>
            <a:noFill/>
          </a:ln>
          <a:effectLst>
            <a:softEdge rad="112500"/>
          </a:effectLst>
        </p:spPr>
      </p:pic>
    </p:spTree>
    <p:extLst>
      <p:ext uri="{BB962C8B-B14F-4D97-AF65-F5344CB8AC3E}">
        <p14:creationId xmlns:p14="http://schemas.microsoft.com/office/powerpoint/2010/main" val="7833992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642506" y="5735822"/>
            <a:ext cx="3965957" cy="369332"/>
          </a:xfrm>
          <a:prstGeom prst="rect">
            <a:avLst/>
          </a:prstGeom>
        </p:spPr>
        <p:txBody>
          <a:bodyPr wrap="none">
            <a:spAutoFit/>
          </a:bodyPr>
          <a:lstStyle/>
          <a:p>
            <a:r>
              <a:rPr lang="en-US" dirty="0"/>
              <a:t>http://jinrmag.jinr.ru/2019/44/ra44.htm</a:t>
            </a:r>
            <a:endParaRPr lang="ru-RU" dirty="0"/>
          </a:p>
        </p:txBody>
      </p:sp>
      <p:sp>
        <p:nvSpPr>
          <p:cNvPr id="4" name="Прямоугольник 3"/>
          <p:cNvSpPr/>
          <p:nvPr/>
        </p:nvSpPr>
        <p:spPr>
          <a:xfrm>
            <a:off x="2642506" y="6105154"/>
            <a:ext cx="3965957" cy="369332"/>
          </a:xfrm>
          <a:prstGeom prst="rect">
            <a:avLst/>
          </a:prstGeom>
        </p:spPr>
        <p:txBody>
          <a:bodyPr wrap="none">
            <a:spAutoFit/>
          </a:bodyPr>
          <a:lstStyle/>
          <a:p>
            <a:r>
              <a:rPr lang="en-US" dirty="0"/>
              <a:t>http://jinrmag.jinr.ru/2019/45/ra45.htm</a:t>
            </a:r>
            <a:endParaRPr lang="ru-RU" dirty="0"/>
          </a:p>
        </p:txBody>
      </p:sp>
      <p:sp>
        <p:nvSpPr>
          <p:cNvPr id="5" name="Прямоугольник 4"/>
          <p:cNvSpPr/>
          <p:nvPr/>
        </p:nvSpPr>
        <p:spPr>
          <a:xfrm>
            <a:off x="7650252" y="2278226"/>
            <a:ext cx="4260395" cy="923330"/>
          </a:xfrm>
          <a:prstGeom prst="rect">
            <a:avLst/>
          </a:prstGeom>
        </p:spPr>
        <p:txBody>
          <a:bodyPr wrap="square">
            <a:spAutoFit/>
          </a:bodyPr>
          <a:lstStyle/>
          <a:p>
            <a:r>
              <a:rPr lang="en-US" dirty="0"/>
              <a:t>http://www.jinr.ru/posts/na-konferentsii-radiobiologov-o-proryvnyh-podhodah-v-terapii-raka/</a:t>
            </a:r>
            <a:endParaRPr lang="ru-RU" dirty="0"/>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5048" y="945424"/>
            <a:ext cx="4062884" cy="3013611"/>
          </a:xfrm>
          <a:prstGeom prst="rect">
            <a:avLst/>
          </a:prstGeom>
        </p:spPr>
      </p:pic>
      <p:sp>
        <p:nvSpPr>
          <p:cNvPr id="8" name="Прямоугольник 7"/>
          <p:cNvSpPr/>
          <p:nvPr/>
        </p:nvSpPr>
        <p:spPr>
          <a:xfrm>
            <a:off x="5069923" y="1186599"/>
            <a:ext cx="4991879" cy="369332"/>
          </a:xfrm>
          <a:prstGeom prst="rect">
            <a:avLst/>
          </a:prstGeom>
        </p:spPr>
        <p:txBody>
          <a:bodyPr wrap="none">
            <a:spAutoFit/>
          </a:bodyPr>
          <a:lstStyle/>
          <a:p>
            <a:r>
              <a:rPr lang="en-US" dirty="0"/>
              <a:t>https://www.youtube.com/watch?v=QtBr282QAFU</a:t>
            </a:r>
            <a:endParaRPr lang="ru-RU" dirty="0"/>
          </a:p>
        </p:txBody>
      </p:sp>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6440" y="2278226"/>
            <a:ext cx="3956655" cy="3079925"/>
          </a:xfrm>
          <a:prstGeom prst="rect">
            <a:avLst/>
          </a:prstGeom>
        </p:spPr>
      </p:pic>
      <p:pic>
        <p:nvPicPr>
          <p:cNvPr id="10" name="Рисунок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11364" y="3396342"/>
            <a:ext cx="3180582" cy="3361174"/>
          </a:xfrm>
          <a:prstGeom prst="rect">
            <a:avLst/>
          </a:prstGeom>
        </p:spPr>
      </p:pic>
      <p:sp>
        <p:nvSpPr>
          <p:cNvPr id="11" name="Прямоугольник 10"/>
          <p:cNvSpPr/>
          <p:nvPr/>
        </p:nvSpPr>
        <p:spPr>
          <a:xfrm>
            <a:off x="4854918" y="133979"/>
            <a:ext cx="3206622" cy="584775"/>
          </a:xfrm>
          <a:prstGeom prst="rect">
            <a:avLst/>
          </a:prstGeom>
        </p:spPr>
        <p:txBody>
          <a:bodyPr wrap="square">
            <a:spAutoFit/>
          </a:bodyPr>
          <a:lstStyle/>
          <a:p>
            <a:r>
              <a:rPr lang="en-US" sz="3200" dirty="0">
                <a:solidFill>
                  <a:srgbClr val="002060"/>
                </a:solidFill>
                <a:latin typeface="Times New Roman" panose="02020603050405020304" pitchFamily="18" charset="0"/>
                <a:ea typeface="+mj-ea"/>
                <a:cs typeface="Times New Roman" panose="02020603050405020304" pitchFamily="18" charset="0"/>
              </a:rPr>
              <a:t>Conference Links</a:t>
            </a:r>
            <a:endParaRPr lang="ru-RU" sz="3200" dirty="0">
              <a:solidFill>
                <a:srgbClr val="002060"/>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36915502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563031"/>
            <a:ext cx="10209125" cy="935544"/>
          </a:xfrm>
        </p:spPr>
        <p:txBody>
          <a:bodyPr/>
          <a:lstStyle/>
          <a:p>
            <a:pPr algn="ctr"/>
            <a:r>
              <a:rPr lang="en-US" b="1" dirty="0" smtClean="0">
                <a:solidFill>
                  <a:srgbClr val="002060"/>
                </a:solidFill>
                <a:latin typeface="Times New Roman" panose="02020603050405020304" pitchFamily="18" charset="0"/>
                <a:cs typeface="Times New Roman" panose="02020603050405020304" pitchFamily="18" charset="0"/>
              </a:rPr>
              <a:t>Thank you for attention!</a:t>
            </a:r>
            <a:endParaRPr lang="ru-RU" b="1" dirty="0">
              <a:solidFill>
                <a:srgbClr val="002060"/>
              </a:solidFill>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9186" y="401766"/>
            <a:ext cx="8069888" cy="5161265"/>
          </a:xfrm>
          <a:prstGeom prst="rect">
            <a:avLst/>
          </a:prstGeom>
          <a:ln>
            <a:noFill/>
          </a:ln>
          <a:effectLst>
            <a:softEdge rad="112500"/>
          </a:effectLst>
        </p:spPr>
      </p:pic>
    </p:spTree>
    <p:extLst>
      <p:ext uri="{BB962C8B-B14F-4D97-AF65-F5344CB8AC3E}">
        <p14:creationId xmlns:p14="http://schemas.microsoft.com/office/powerpoint/2010/main" val="7446685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99940" y="-20097"/>
            <a:ext cx="10515600" cy="599829"/>
          </a:xfrm>
        </p:spPr>
        <p:txBody>
          <a:bodyPr>
            <a:normAutofit/>
          </a:bodyPr>
          <a:lstStyle/>
          <a:p>
            <a:pPr algn="ctr"/>
            <a:r>
              <a:rPr lang="en-US" altLang="ru-RU" sz="3200" dirty="0" smtClean="0">
                <a:solidFill>
                  <a:srgbClr val="002060"/>
                </a:solidFill>
                <a:latin typeface="Times New Roman" panose="02020603050405020304" pitchFamily="18" charset="0"/>
                <a:cs typeface="Times New Roman" panose="02020603050405020304" pitchFamily="18" charset="0"/>
              </a:rPr>
              <a:t>The main topics of the conference</a:t>
            </a:r>
            <a:endParaRPr lang="ru-RU" sz="3200" dirty="0">
              <a:solidFill>
                <a:srgbClr val="002060"/>
              </a:solidFill>
              <a:latin typeface="Times New Roman" panose="02020603050405020304" pitchFamily="18" charset="0"/>
              <a:cs typeface="Times New Roman" panose="02020603050405020304" pitchFamily="18" charset="0"/>
            </a:endParaRPr>
          </a:p>
        </p:txBody>
      </p:sp>
      <p:graphicFrame>
        <p:nvGraphicFramePr>
          <p:cNvPr id="6" name="Схема 5"/>
          <p:cNvGraphicFramePr/>
          <p:nvPr>
            <p:extLst>
              <p:ext uri="{D42A27DB-BD31-4B8C-83A1-F6EECF244321}">
                <p14:modId xmlns:p14="http://schemas.microsoft.com/office/powerpoint/2010/main" val="628125767"/>
              </p:ext>
            </p:extLst>
          </p:nvPr>
        </p:nvGraphicFramePr>
        <p:xfrm>
          <a:off x="6222581" y="526682"/>
          <a:ext cx="6839148" cy="60438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Рисунок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1126" y="4090064"/>
            <a:ext cx="3417907" cy="2503378"/>
          </a:xfrm>
          <a:prstGeom prst="rect">
            <a:avLst/>
          </a:prstGeom>
          <a:ln>
            <a:noFill/>
          </a:ln>
          <a:effectLst>
            <a:softEdge rad="112500"/>
          </a:effectLst>
        </p:spPr>
      </p:pic>
      <p:pic>
        <p:nvPicPr>
          <p:cNvPr id="9" name="Рисунок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1126" y="570307"/>
            <a:ext cx="3201102" cy="2400148"/>
          </a:xfrm>
          <a:prstGeom prst="rect">
            <a:avLst/>
          </a:prstGeom>
          <a:ln>
            <a:noFill/>
          </a:ln>
          <a:effectLst>
            <a:softEdge rad="112500"/>
          </a:effectLst>
        </p:spPr>
      </p:pic>
      <p:pic>
        <p:nvPicPr>
          <p:cNvPr id="4" name="Рисунок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05416" y="2263213"/>
            <a:ext cx="4170545" cy="2491380"/>
          </a:xfrm>
          <a:prstGeom prst="rect">
            <a:avLst/>
          </a:prstGeom>
          <a:ln>
            <a:noFill/>
          </a:ln>
          <a:effectLst>
            <a:softEdge rad="112500"/>
          </a:effectLst>
        </p:spPr>
      </p:pic>
    </p:spTree>
    <p:extLst>
      <p:ext uri="{BB962C8B-B14F-4D97-AF65-F5344CB8AC3E}">
        <p14:creationId xmlns:p14="http://schemas.microsoft.com/office/powerpoint/2010/main" val="34575801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3"/>
          <p:cNvSpPr txBox="1">
            <a:spLocks noChangeArrowheads="1"/>
          </p:cNvSpPr>
          <p:nvPr/>
        </p:nvSpPr>
        <p:spPr bwMode="auto">
          <a:xfrm>
            <a:off x="7204668" y="313041"/>
            <a:ext cx="4790214"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sz="2000" dirty="0">
                <a:latin typeface="Times New Roman" panose="02020603050405020304" pitchFamily="18" charset="0"/>
                <a:cs typeface="Times New Roman" panose="02020603050405020304" pitchFamily="18" charset="0"/>
              </a:rPr>
              <a:t>32 oral reports and 12 posters were presented at the conference sessions. </a:t>
            </a:r>
            <a:endParaRPr lang="ru-RU" sz="2000" dirty="0" smtClean="0">
              <a:latin typeface="Times New Roman" panose="02020603050405020304" pitchFamily="18" charset="0"/>
              <a:cs typeface="Times New Roman" panose="02020603050405020304" pitchFamily="18" charset="0"/>
            </a:endParaRPr>
          </a:p>
          <a:p>
            <a:pPr algn="just"/>
            <a:endParaRPr lang="ru-RU" sz="2000" dirty="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Of </a:t>
            </a:r>
            <a:r>
              <a:rPr lang="en-US" sz="2000" dirty="0">
                <a:latin typeface="Times New Roman" panose="02020603050405020304" pitchFamily="18" charset="0"/>
                <a:cs typeface="Times New Roman" panose="02020603050405020304" pitchFamily="18" charset="0"/>
              </a:rPr>
              <a:t>great interest to the conference participants was a round-table discussion of the </a:t>
            </a:r>
            <a:r>
              <a:rPr lang="en-US" sz="2000" dirty="0" err="1">
                <a:latin typeface="Times New Roman" panose="02020603050405020304" pitchFamily="18" charset="0"/>
                <a:cs typeface="Times New Roman" panose="02020603050405020304" pitchFamily="18" charset="0"/>
              </a:rPr>
              <a:t>psychoneurological</a:t>
            </a:r>
            <a:r>
              <a:rPr lang="en-US" sz="2000" dirty="0">
                <a:latin typeface="Times New Roman" panose="02020603050405020304" pitchFamily="18" charset="0"/>
                <a:cs typeface="Times New Roman" panose="02020603050405020304" pitchFamily="18" charset="0"/>
              </a:rPr>
              <a:t> disorders during the radiation therapy of cancer, which was attended by more than 50 scientists and medical practitioners and </a:t>
            </a:r>
            <a:r>
              <a:rPr lang="en-US" sz="2000" dirty="0" err="1">
                <a:latin typeface="Times New Roman" panose="02020603050405020304" pitchFamily="18" charset="0"/>
                <a:cs typeface="Times New Roman" panose="02020603050405020304" pitchFamily="18" charset="0"/>
              </a:rPr>
              <a:t>Acads</a:t>
            </a:r>
            <a:r>
              <a:rPr lang="en-US" sz="2000" dirty="0">
                <a:latin typeface="Times New Roman" panose="02020603050405020304" pitchFamily="18" charset="0"/>
                <a:cs typeface="Times New Roman" panose="02020603050405020304" pitchFamily="18" charset="0"/>
              </a:rPr>
              <a:t>. RAS I.N. </a:t>
            </a:r>
            <a:r>
              <a:rPr lang="en-US" sz="2000" dirty="0" err="1">
                <a:latin typeface="Times New Roman" panose="02020603050405020304" pitchFamily="18" charset="0"/>
                <a:cs typeface="Times New Roman" panose="02020603050405020304" pitchFamily="18" charset="0"/>
              </a:rPr>
              <a:t>Pronin</a:t>
            </a:r>
            <a:r>
              <a:rPr lang="en-US" sz="2000" dirty="0">
                <a:latin typeface="Times New Roman" panose="02020603050405020304" pitchFamily="18" charset="0"/>
                <a:cs typeface="Times New Roman" panose="02020603050405020304" pitchFamily="18" charset="0"/>
              </a:rPr>
              <a:t> and A.V. </a:t>
            </a:r>
            <a:r>
              <a:rPr lang="en-US" sz="2000" dirty="0" err="1">
                <a:latin typeface="Times New Roman" panose="02020603050405020304" pitchFamily="18" charset="0"/>
                <a:cs typeface="Times New Roman" panose="02020603050405020304" pitchFamily="18" charset="0"/>
              </a:rPr>
              <a:t>Lisitsa</a:t>
            </a:r>
            <a:r>
              <a:rPr lang="en-US" sz="2000" dirty="0" smtClean="0">
                <a:latin typeface="Times New Roman" panose="02020603050405020304" pitchFamily="18" charset="0"/>
                <a:cs typeface="Times New Roman" panose="02020603050405020304" pitchFamily="18" charset="0"/>
              </a:rPr>
              <a:t>.</a:t>
            </a:r>
          </a:p>
          <a:p>
            <a:pPr algn="just"/>
            <a:endParaRPr lang="en-US" sz="2000" dirty="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main conclusion of </a:t>
            </a:r>
            <a:r>
              <a:rPr lang="en-US" sz="2000" dirty="0" smtClean="0">
                <a:latin typeface="Times New Roman" panose="02020603050405020304" pitchFamily="18" charset="0"/>
                <a:cs typeface="Times New Roman" panose="02020603050405020304" pitchFamily="18" charset="0"/>
              </a:rPr>
              <a:t>the meeting: </a:t>
            </a:r>
          </a:p>
          <a:p>
            <a:pPr algn="just"/>
            <a:r>
              <a:rPr lang="en-US" sz="2000" dirty="0" smtClean="0">
                <a:latin typeface="Times New Roman" panose="02020603050405020304" pitchFamily="18" charset="0"/>
                <a:cs typeface="Times New Roman" panose="02020603050405020304" pitchFamily="18" charset="0"/>
              </a:rPr>
              <a:t>it is </a:t>
            </a:r>
            <a:r>
              <a:rPr lang="en-US" sz="2000" dirty="0">
                <a:latin typeface="Times New Roman" panose="02020603050405020304" pitchFamily="18" charset="0"/>
                <a:cs typeface="Times New Roman" panose="02020603050405020304" pitchFamily="18" charset="0"/>
              </a:rPr>
              <a:t>necessary to establish logistics between all interested institutions</a:t>
            </a:r>
            <a:r>
              <a:rPr lang="ru-RU" sz="2000" dirty="0" smtClean="0">
                <a:latin typeface="Times New Roman" panose="02020603050405020304" pitchFamily="18" charset="0"/>
                <a:cs typeface="Times New Roman" panose="02020603050405020304" pitchFamily="18" charset="0"/>
              </a:rPr>
              <a:t>.</a:t>
            </a:r>
            <a:endParaRPr lang="en-US" altLang="ru-RU" sz="2000" dirty="0">
              <a:solidFill>
                <a:srgbClr val="002060"/>
              </a:solidFill>
              <a:latin typeface="Times New Roman" panose="02020603050405020304" pitchFamily="18" charset="0"/>
              <a:cs typeface="Times New Roman" panose="02020603050405020304" pitchFamily="18" charset="0"/>
            </a:endParaRPr>
          </a:p>
          <a:p>
            <a:endParaRPr lang="ru-RU" altLang="ru-RU" sz="2000" dirty="0">
              <a:latin typeface="Times New Roman" panose="02020603050405020304" pitchFamily="18" charset="0"/>
              <a:cs typeface="Times New Roman" panose="02020603050405020304" pitchFamily="18" charset="0"/>
            </a:endParaRPr>
          </a:p>
        </p:txBody>
      </p:sp>
      <p:pic>
        <p:nvPicPr>
          <p:cNvPr id="11" name="Рисунок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766" y="4097105"/>
            <a:ext cx="3899434" cy="2372348"/>
          </a:xfrm>
          <a:prstGeom prst="rect">
            <a:avLst/>
          </a:prstGeom>
        </p:spPr>
      </p:pic>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7237" y="4097105"/>
            <a:ext cx="2544274" cy="2372348"/>
          </a:xfrm>
          <a:prstGeom prst="rect">
            <a:avLst/>
          </a:prstGeom>
        </p:spPr>
      </p:pic>
      <p:pic>
        <p:nvPicPr>
          <p:cNvPr id="13" name="Рисунок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766" y="320466"/>
            <a:ext cx="3558259" cy="2347065"/>
          </a:xfrm>
          <a:prstGeom prst="rect">
            <a:avLst/>
          </a:prstGeom>
        </p:spPr>
      </p:pic>
      <p:pic>
        <p:nvPicPr>
          <p:cNvPr id="14" name="Рисунок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56619" y="1641263"/>
            <a:ext cx="3145708" cy="2252071"/>
          </a:xfrm>
          <a:prstGeom prst="rect">
            <a:avLst/>
          </a:prstGeom>
        </p:spPr>
      </p:pic>
    </p:spTree>
    <p:extLst>
      <p:ext uri="{BB962C8B-B14F-4D97-AF65-F5344CB8AC3E}">
        <p14:creationId xmlns:p14="http://schemas.microsoft.com/office/powerpoint/2010/main" val="6641076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624339" y="455855"/>
            <a:ext cx="5406887" cy="2246769"/>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As part of the conference, a contest was held between young scientists where 17 oral and poster reports were considered. </a:t>
            </a:r>
            <a:endParaRPr lang="en-US" sz="2000" dirty="0" smtClean="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All </a:t>
            </a:r>
            <a:r>
              <a:rPr lang="en-US" sz="2000" dirty="0">
                <a:latin typeface="Times New Roman" panose="02020603050405020304" pitchFamily="18" charset="0"/>
                <a:cs typeface="Times New Roman" panose="02020603050405020304" pitchFamily="18" charset="0"/>
              </a:rPr>
              <a:t>the contest participants got certificates and gifts; the winners were awarded laureate diplomas and prizes.</a:t>
            </a:r>
            <a:endParaRPr lang="ru-RU" sz="20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321" y="417761"/>
            <a:ext cx="3823981" cy="2355585"/>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9615" y="1514862"/>
            <a:ext cx="4057374" cy="2702053"/>
          </a:xfrm>
          <a:prstGeom prst="rect">
            <a:avLst/>
          </a:prstGeom>
        </p:spPr>
      </p:pic>
      <p:pic>
        <p:nvPicPr>
          <p:cNvPr id="10" name="Рисунок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67655" y="4176721"/>
            <a:ext cx="4005774" cy="2414997"/>
          </a:xfrm>
          <a:prstGeom prst="rect">
            <a:avLst/>
          </a:prstGeom>
        </p:spPr>
      </p:pic>
      <p:pic>
        <p:nvPicPr>
          <p:cNvPr id="3" name="Рисунок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82622" y="2865888"/>
            <a:ext cx="2708734" cy="2262630"/>
          </a:xfrm>
          <a:prstGeom prst="rect">
            <a:avLst/>
          </a:prstGeom>
        </p:spPr>
      </p:pic>
      <p:pic>
        <p:nvPicPr>
          <p:cNvPr id="11" name="Рисунок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4321" y="4128705"/>
            <a:ext cx="3064801" cy="2392672"/>
          </a:xfrm>
          <a:prstGeom prst="rect">
            <a:avLst/>
          </a:prstGeom>
        </p:spPr>
      </p:pic>
    </p:spTree>
    <p:extLst>
      <p:ext uri="{BB962C8B-B14F-4D97-AF65-F5344CB8AC3E}">
        <p14:creationId xmlns:p14="http://schemas.microsoft.com/office/powerpoint/2010/main" val="34779877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626871" y="756901"/>
            <a:ext cx="6096000" cy="5632311"/>
          </a:xfrm>
          <a:prstGeom prst="rect">
            <a:avLst/>
          </a:prstGeom>
        </p:spPr>
        <p:txBody>
          <a:bodyPr>
            <a:spAutoFit/>
          </a:bodyPr>
          <a:lstStyle/>
          <a:p>
            <a:pPr algn="just"/>
            <a:r>
              <a:rPr lang="en-US" b="1" i="1" dirty="0" smtClean="0">
                <a:latin typeface="Times New Roman" panose="02020603050405020304" pitchFamily="18" charset="0"/>
                <a:cs typeface="Times New Roman" panose="02020603050405020304" pitchFamily="18" charset="0"/>
              </a:rPr>
              <a:t>A NEW METHOD FOR INCREASING THE EFFECTIVENESS OF IONIZING RADIATION ON TUMOR TISSUE CELLS </a:t>
            </a:r>
            <a:r>
              <a:rPr lang="en-US" i="1" dirty="0" smtClean="0">
                <a:latin typeface="Times New Roman" panose="02020603050405020304" pitchFamily="18" charset="0"/>
                <a:cs typeface="Times New Roman" panose="02020603050405020304" pitchFamily="18" charset="0"/>
              </a:rPr>
              <a:t>(E.A. </a:t>
            </a:r>
            <a:r>
              <a:rPr lang="en-US" i="1" dirty="0" err="1" smtClean="0">
                <a:latin typeface="Times New Roman" panose="02020603050405020304" pitchFamily="18" charset="0"/>
                <a:cs typeface="Times New Roman" panose="02020603050405020304" pitchFamily="18" charset="0"/>
              </a:rPr>
              <a:t>Krasavin</a:t>
            </a:r>
            <a:r>
              <a:rPr lang="en-US" i="1" dirty="0" smtClean="0">
                <a:latin typeface="Times New Roman" panose="02020603050405020304" pitchFamily="18" charset="0"/>
                <a:cs typeface="Times New Roman" panose="02020603050405020304" pitchFamily="18" charset="0"/>
              </a:rPr>
              <a:t>)</a:t>
            </a:r>
          </a:p>
          <a:p>
            <a:pPr algn="just"/>
            <a:endParaRPr lang="en-US" i="1" dirty="0">
              <a:latin typeface="Times New Roman" panose="02020603050405020304" pitchFamily="18" charset="0"/>
              <a:cs typeface="Times New Roman" panose="02020603050405020304" pitchFamily="18" charset="0"/>
            </a:endParaRPr>
          </a:p>
          <a:p>
            <a:pPr algn="just"/>
            <a:r>
              <a:rPr lang="en-US" i="1" dirty="0" smtClean="0">
                <a:latin typeface="Times New Roman" panose="02020603050405020304" pitchFamily="18" charset="0"/>
                <a:cs typeface="Times New Roman" panose="02020603050405020304" pitchFamily="18" charset="0"/>
              </a:rPr>
              <a:t>In </a:t>
            </a:r>
            <a:r>
              <a:rPr lang="en-US" i="1" dirty="0">
                <a:latin typeface="Times New Roman" panose="02020603050405020304" pitchFamily="18" charset="0"/>
                <a:cs typeface="Times New Roman" panose="02020603050405020304" pitchFamily="18" charset="0"/>
              </a:rPr>
              <a:t>vitro</a:t>
            </a:r>
            <a:r>
              <a:rPr lang="en-US" dirty="0">
                <a:latin typeface="Times New Roman" panose="02020603050405020304" pitchFamily="18" charset="0"/>
                <a:cs typeface="Times New Roman" panose="02020603050405020304" pitchFamily="18" charset="0"/>
              </a:rPr>
              <a:t> experiments have established that under the action of ionizing radiation on human cells in the presence of 1-</a:t>
            </a:r>
            <a:r>
              <a:rPr lang="ru-RU" dirty="0">
                <a:latin typeface="Times New Roman" panose="02020603050405020304" pitchFamily="18" charset="0"/>
                <a:cs typeface="Times New Roman" panose="02020603050405020304" pitchFamily="18" charset="0"/>
              </a:rPr>
              <a:t>β</a:t>
            </a:r>
            <a:r>
              <a:rPr lang="en-US" dirty="0">
                <a:latin typeface="Times New Roman" panose="02020603050405020304" pitchFamily="18" charset="0"/>
                <a:cs typeface="Times New Roman" panose="02020603050405020304" pitchFamily="18" charset="0"/>
              </a:rPr>
              <a:t>-D-arabinofuranosylcytosine (Ara-C) and hydroxyurea (HU) — officinal medications used in oncology practice — transformation of DNA single-strand breaks into lethal double-strand breaks occurs, which leads to a sharp increase in cell death.</a:t>
            </a:r>
            <a:endParaRPr lang="ru-RU" dirty="0">
              <a:latin typeface="Times New Roman" panose="02020603050405020304" pitchFamily="18" charset="0"/>
              <a:cs typeface="Times New Roman" panose="02020603050405020304" pitchFamily="18" charset="0"/>
            </a:endParaRPr>
          </a:p>
          <a:p>
            <a:pPr algn="just"/>
            <a:endParaRPr lang="en-US" dirty="0" smtClean="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The method largely increases the biological effectiveness of therapeutic proton beams and gamma-ray facilities and brings the areas of the therapeutic use of proton and carbon ion accelerators significantly closer to each other. </a:t>
            </a:r>
            <a:endParaRPr lang="en-US" dirty="0" smtClean="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Patent </a:t>
            </a:r>
            <a:r>
              <a:rPr lang="en-US" dirty="0">
                <a:latin typeface="Times New Roman" panose="02020603050405020304" pitchFamily="18" charset="0"/>
                <a:cs typeface="Times New Roman" panose="02020603050405020304" pitchFamily="18" charset="0"/>
              </a:rPr>
              <a:t>№2699670 has been obtained for a new method of enhancing the radiation effect on living cells.</a:t>
            </a:r>
            <a:endParaRPr lang="ru-RU" dirty="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 </a:t>
            </a:r>
            <a:endParaRPr lang="ru-RU" altLang="ru-RU" dirty="0">
              <a:solidFill>
                <a:srgbClr val="002060"/>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0627" y="804875"/>
            <a:ext cx="2165082" cy="2098168"/>
          </a:xfrm>
          <a:prstGeom prst="rect">
            <a:avLst/>
          </a:prstGeom>
          <a:ln>
            <a:noFill/>
          </a:ln>
          <a:effectLst>
            <a:softEdge rad="112500"/>
          </a:effectLst>
        </p:spPr>
      </p:pic>
      <p:pic>
        <p:nvPicPr>
          <p:cNvPr id="6" name="Рисунок 5" descr="C:\Users\Sart\AppData\Local\Microsoft\Windows\INetCache\Content.Word\2699670Красавин.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6341" y="734071"/>
            <a:ext cx="1766685" cy="2239775"/>
          </a:xfrm>
          <a:prstGeom prst="rect">
            <a:avLst/>
          </a:prstGeom>
          <a:noFill/>
          <a:ln>
            <a:noFill/>
          </a:ln>
        </p:spPr>
      </p:pic>
      <p:pic>
        <p:nvPicPr>
          <p:cNvPr id="8" name="Рисунок 7"/>
          <p:cNvPicPr/>
          <p:nvPr/>
        </p:nvPicPr>
        <p:blipFill>
          <a:blip r:embed="rId4" cstate="print">
            <a:extLst>
              <a:ext uri="{28A0092B-C50C-407E-A947-70E740481C1C}">
                <a14:useLocalDpi xmlns:a14="http://schemas.microsoft.com/office/drawing/2010/main" val="0"/>
              </a:ext>
            </a:extLst>
          </a:blip>
          <a:stretch>
            <a:fillRect/>
          </a:stretch>
        </p:blipFill>
        <p:spPr>
          <a:xfrm>
            <a:off x="240654" y="3486778"/>
            <a:ext cx="3236076" cy="2893925"/>
          </a:xfrm>
          <a:prstGeom prst="rect">
            <a:avLst/>
          </a:prstGeom>
        </p:spPr>
      </p:pic>
      <p:pic>
        <p:nvPicPr>
          <p:cNvPr id="9" name="Picture 3" descr="C:\Users\Kruglyakova\Desktop\ушки_2.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1109" t="75292" r="1"/>
          <a:stretch/>
        </p:blipFill>
        <p:spPr bwMode="auto">
          <a:xfrm>
            <a:off x="3658162" y="3845308"/>
            <a:ext cx="833450" cy="91099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Kruglyakova\Desktop\ушки_2.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44" t="75292" r="56974"/>
          <a:stretch/>
        </p:blipFill>
        <p:spPr bwMode="auto">
          <a:xfrm>
            <a:off x="3658161" y="5181840"/>
            <a:ext cx="903791" cy="917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94555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447804" y="702758"/>
            <a:ext cx="5406887" cy="4001095"/>
          </a:xfrm>
          <a:prstGeom prst="rect">
            <a:avLst/>
          </a:prstGeom>
          <a:noFill/>
        </p:spPr>
        <p:txBody>
          <a:bodyPr wrap="square" rtlCol="0">
            <a:spAutoFit/>
          </a:bodyPr>
          <a:lstStyle/>
          <a:p>
            <a:r>
              <a:rPr lang="en-US" b="1" i="1" dirty="0" smtClean="0">
                <a:latin typeface="Times New Roman" panose="02020603050405020304" pitchFamily="18" charset="0"/>
                <a:cs typeface="Times New Roman" panose="02020603050405020304" pitchFamily="18" charset="0"/>
              </a:rPr>
              <a:t>TUMOR STEM CELLS' RESPONSE TO A SINGLE AND FRACTIONATED IONIZING RADIATION EXPOSURE </a:t>
            </a:r>
            <a:r>
              <a:rPr lang="en-US" i="1" dirty="0" smtClean="0">
                <a:latin typeface="Times New Roman" panose="02020603050405020304" pitchFamily="18" charset="0"/>
                <a:cs typeface="Times New Roman" panose="02020603050405020304" pitchFamily="18" charset="0"/>
              </a:rPr>
              <a:t>(I.A. </a:t>
            </a:r>
            <a:r>
              <a:rPr lang="en-US" i="1" dirty="0" err="1" smtClean="0">
                <a:latin typeface="Times New Roman" panose="02020603050405020304" pitchFamily="18" charset="0"/>
                <a:cs typeface="Times New Roman" panose="02020603050405020304" pitchFamily="18" charset="0"/>
              </a:rPr>
              <a:t>Zamulaeva</a:t>
            </a:r>
            <a:r>
              <a:rPr lang="en-US" i="1" dirty="0" smtClean="0">
                <a:latin typeface="Times New Roman" panose="02020603050405020304" pitchFamily="18" charset="0"/>
                <a:cs typeface="Times New Roman" panose="02020603050405020304" pitchFamily="18" charset="0"/>
              </a:rPr>
              <a:t>)</a:t>
            </a:r>
          </a:p>
          <a:p>
            <a:endParaRPr lang="ru-RU" dirty="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C</a:t>
            </a:r>
            <a:r>
              <a:rPr lang="ru-RU" dirty="0" err="1" smtClean="0">
                <a:latin typeface="Times New Roman" panose="02020603050405020304" pitchFamily="18" charset="0"/>
                <a:cs typeface="Times New Roman" panose="02020603050405020304" pitchFamily="18" charset="0"/>
              </a:rPr>
              <a:t>ancer</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stem</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cell</a:t>
            </a:r>
            <a:r>
              <a:rPr lang="ru-RU" dirty="0">
                <a:latin typeface="Times New Roman" panose="02020603050405020304" pitchFamily="18" charset="0"/>
                <a:cs typeface="Times New Roman" panose="02020603050405020304" pitchFamily="18" charset="0"/>
              </a:rPr>
              <a:t> (CSC) </a:t>
            </a:r>
            <a:r>
              <a:rPr lang="ru-RU" dirty="0" err="1">
                <a:latin typeface="Times New Roman" panose="02020603050405020304" pitchFamily="18" charset="0"/>
                <a:cs typeface="Times New Roman" panose="02020603050405020304" pitchFamily="18" charset="0"/>
              </a:rPr>
              <a:t>response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to</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fractionated</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low-LET</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ionizing</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radiation</a:t>
            </a:r>
            <a:r>
              <a:rPr lang="ru-RU"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exposure </a:t>
            </a:r>
            <a:r>
              <a:rPr lang="ru-RU" dirty="0" err="1" smtClean="0">
                <a:latin typeface="Times New Roman" panose="02020603050405020304" pitchFamily="18" charset="0"/>
                <a:cs typeface="Times New Roman" panose="02020603050405020304" pitchFamily="18" charset="0"/>
              </a:rPr>
              <a:t>ha</a:t>
            </a:r>
            <a:r>
              <a:rPr lang="en-US" dirty="0" smtClean="0">
                <a:latin typeface="Times New Roman" panose="02020603050405020304" pitchFamily="18" charset="0"/>
                <a:cs typeface="Times New Roman" panose="02020603050405020304" pitchFamily="18" charset="0"/>
              </a:rPr>
              <a:t>s</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been</a:t>
            </a:r>
            <a:r>
              <a:rPr lang="ru-RU"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stud</a:t>
            </a:r>
            <a:r>
              <a:rPr lang="ru-RU" dirty="0" err="1" smtClean="0">
                <a:latin typeface="Times New Roman" panose="02020603050405020304" pitchFamily="18" charset="0"/>
                <a:cs typeface="Times New Roman" panose="02020603050405020304" pitchFamily="18" charset="0"/>
              </a:rPr>
              <a:t>ied</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in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experimental</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and</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clinical</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conditions</a:t>
            </a:r>
            <a:r>
              <a:rPr lang="ru-RU" dirty="0">
                <a:latin typeface="Times New Roman" panose="02020603050405020304" pitchFamily="18" charset="0"/>
                <a:cs typeface="Times New Roman" panose="02020603050405020304" pitchFamily="18" charset="0"/>
              </a:rPr>
              <a:t>. </a:t>
            </a:r>
            <a:endParaRPr lang="ru-RU" dirty="0" smtClean="0">
              <a:latin typeface="Times New Roman" panose="02020603050405020304" pitchFamily="18" charset="0"/>
              <a:cs typeface="Times New Roman" panose="02020603050405020304" pitchFamily="18" charset="0"/>
            </a:endParaRPr>
          </a:p>
          <a:p>
            <a:pPr algn="just"/>
            <a:endParaRPr lang="ru-RU" dirty="0">
              <a:latin typeface="Times New Roman" panose="02020603050405020304" pitchFamily="18" charset="0"/>
              <a:cs typeface="Times New Roman" panose="02020603050405020304" pitchFamily="18" charset="0"/>
            </a:endParaRPr>
          </a:p>
          <a:p>
            <a:pPr algn="just"/>
            <a:r>
              <a:rPr lang="ru-RU" dirty="0" err="1" smtClean="0">
                <a:latin typeface="Times New Roman" panose="02020603050405020304" pitchFamily="18" charset="0"/>
                <a:cs typeface="Times New Roman" panose="02020603050405020304" pitchFamily="18" charset="0"/>
              </a:rPr>
              <a:t>The</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results</a:t>
            </a:r>
            <a:r>
              <a:rPr lang="ru-RU"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indicate</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the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radioresistance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of</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CSCs</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not</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only</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to</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single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but</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also</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fractionated</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irradiation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and</a:t>
            </a:r>
            <a:r>
              <a:rPr lang="ru-RU"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point to</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the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need</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to</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take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into</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account</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the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radiobiological</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properties</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of</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CSCs</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when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searching</a:t>
            </a:r>
            <a:r>
              <a:rPr lang="ru-RU"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for </a:t>
            </a:r>
            <a:r>
              <a:rPr lang="ru-RU" dirty="0" err="1" smtClean="0">
                <a:latin typeface="Times New Roman" panose="02020603050405020304" pitchFamily="18" charset="0"/>
                <a:cs typeface="Times New Roman" panose="02020603050405020304" pitchFamily="18" charset="0"/>
              </a:rPr>
              <a:t>new</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antitumor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agents</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and</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developing</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personalized</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medicine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methods</a:t>
            </a:r>
            <a:r>
              <a:rPr lang="ru-RU" dirty="0">
                <a:latin typeface="Times New Roman" panose="02020603050405020304" pitchFamily="18" charset="0"/>
                <a:cs typeface="Times New Roman" panose="02020603050405020304" pitchFamily="18" charset="0"/>
              </a:rPr>
              <a:t>.</a:t>
            </a:r>
          </a:p>
          <a:p>
            <a:endParaRPr lang="ru-RU" sz="20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902" y="721382"/>
            <a:ext cx="2303096" cy="1971575"/>
          </a:xfrm>
          <a:prstGeom prst="rect">
            <a:avLst/>
          </a:prstGeom>
          <a:ln>
            <a:noFill/>
          </a:ln>
          <a:effectLst>
            <a:softEdge rad="112500"/>
          </a:effectLst>
        </p:spPr>
      </p:pic>
      <p:sp>
        <p:nvSpPr>
          <p:cNvPr id="8" name="Text Box 7"/>
          <p:cNvSpPr txBox="1">
            <a:spLocks noChangeArrowheads="1"/>
          </p:cNvSpPr>
          <p:nvPr/>
        </p:nvSpPr>
        <p:spPr bwMode="auto">
          <a:xfrm>
            <a:off x="3026505" y="2181514"/>
            <a:ext cx="2951163" cy="126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nSpc>
                <a:spcPct val="80000"/>
              </a:lnSpc>
              <a:buFontTx/>
              <a:buNone/>
            </a:pPr>
            <a:r>
              <a:rPr lang="en-US" altLang="ru-RU" sz="1600" dirty="0">
                <a:solidFill>
                  <a:srgbClr val="000099"/>
                </a:solidFill>
              </a:rPr>
              <a:t>“</a:t>
            </a:r>
            <a:r>
              <a:rPr lang="ru-RU" altLang="ru-RU" sz="1600" dirty="0">
                <a:solidFill>
                  <a:srgbClr val="000099"/>
                </a:solidFill>
              </a:rPr>
              <a:t>a </a:t>
            </a:r>
            <a:r>
              <a:rPr lang="ru-RU" altLang="ru-RU" sz="1600" dirty="0" err="1">
                <a:solidFill>
                  <a:srgbClr val="000099"/>
                </a:solidFill>
              </a:rPr>
              <a:t>cancer</a:t>
            </a:r>
            <a:r>
              <a:rPr lang="en-US" altLang="ru-RU" sz="1600" dirty="0">
                <a:solidFill>
                  <a:srgbClr val="000099"/>
                </a:solidFill>
              </a:rPr>
              <a:t> </a:t>
            </a:r>
            <a:r>
              <a:rPr lang="ru-RU" altLang="ru-RU" sz="1600" dirty="0" err="1">
                <a:solidFill>
                  <a:srgbClr val="000099"/>
                </a:solidFill>
              </a:rPr>
              <a:t>stem</a:t>
            </a:r>
            <a:r>
              <a:rPr lang="ru-RU" altLang="ru-RU" sz="1600" dirty="0">
                <a:solidFill>
                  <a:srgbClr val="000099"/>
                </a:solidFill>
              </a:rPr>
              <a:t> </a:t>
            </a:r>
            <a:r>
              <a:rPr lang="ru-RU" altLang="ru-RU" sz="1600" dirty="0" err="1">
                <a:solidFill>
                  <a:srgbClr val="000099"/>
                </a:solidFill>
              </a:rPr>
              <a:t>cell</a:t>
            </a:r>
            <a:r>
              <a:rPr lang="ru-RU" altLang="ru-RU" sz="1600" dirty="0">
                <a:solidFill>
                  <a:srgbClr val="000099"/>
                </a:solidFill>
              </a:rPr>
              <a:t> </a:t>
            </a:r>
            <a:r>
              <a:rPr lang="en-US" altLang="ru-RU" sz="1600" dirty="0">
                <a:solidFill>
                  <a:srgbClr val="000099"/>
                </a:solidFill>
              </a:rPr>
              <a:t>… </a:t>
            </a:r>
            <a:r>
              <a:rPr lang="ru-RU" altLang="ru-RU" sz="1600" dirty="0" err="1">
                <a:solidFill>
                  <a:srgbClr val="000099"/>
                </a:solidFill>
              </a:rPr>
              <a:t>is</a:t>
            </a:r>
            <a:r>
              <a:rPr lang="ru-RU" altLang="ru-RU" sz="1600" dirty="0">
                <a:solidFill>
                  <a:srgbClr val="000099"/>
                </a:solidFill>
              </a:rPr>
              <a:t> a </a:t>
            </a:r>
            <a:r>
              <a:rPr lang="ru-RU" altLang="ru-RU" sz="1600" dirty="0" err="1">
                <a:solidFill>
                  <a:srgbClr val="000099"/>
                </a:solidFill>
              </a:rPr>
              <a:t>cell</a:t>
            </a:r>
            <a:r>
              <a:rPr lang="ru-RU" altLang="ru-RU" sz="1600" dirty="0">
                <a:solidFill>
                  <a:srgbClr val="000099"/>
                </a:solidFill>
              </a:rPr>
              <a:t> </a:t>
            </a:r>
            <a:r>
              <a:rPr lang="ru-RU" altLang="ru-RU" sz="1600" dirty="0" err="1">
                <a:solidFill>
                  <a:srgbClr val="000099"/>
                </a:solidFill>
              </a:rPr>
              <a:t>within</a:t>
            </a:r>
            <a:r>
              <a:rPr lang="en-US" altLang="ru-RU" sz="1600" dirty="0">
                <a:solidFill>
                  <a:srgbClr val="000099"/>
                </a:solidFill>
              </a:rPr>
              <a:t> </a:t>
            </a:r>
            <a:r>
              <a:rPr lang="ru-RU" altLang="ru-RU" sz="1600" dirty="0">
                <a:solidFill>
                  <a:srgbClr val="000099"/>
                </a:solidFill>
              </a:rPr>
              <a:t>a </a:t>
            </a:r>
            <a:r>
              <a:rPr lang="ru-RU" altLang="ru-RU" sz="1600" dirty="0" err="1">
                <a:solidFill>
                  <a:srgbClr val="000099"/>
                </a:solidFill>
              </a:rPr>
              <a:t>tumor</a:t>
            </a:r>
            <a:r>
              <a:rPr lang="en-US" altLang="ru-RU" sz="1600" dirty="0">
                <a:solidFill>
                  <a:srgbClr val="000099"/>
                </a:solidFill>
              </a:rPr>
              <a:t> </a:t>
            </a:r>
            <a:r>
              <a:rPr lang="ru-RU" altLang="ru-RU" sz="1600" dirty="0" err="1">
                <a:solidFill>
                  <a:srgbClr val="000099"/>
                </a:solidFill>
              </a:rPr>
              <a:t>that</a:t>
            </a:r>
            <a:r>
              <a:rPr lang="ru-RU" altLang="ru-RU" sz="1600" dirty="0">
                <a:solidFill>
                  <a:srgbClr val="000099"/>
                </a:solidFill>
              </a:rPr>
              <a:t> </a:t>
            </a:r>
            <a:r>
              <a:rPr lang="ru-RU" altLang="ru-RU" sz="1600" dirty="0" err="1">
                <a:solidFill>
                  <a:srgbClr val="000099"/>
                </a:solidFill>
              </a:rPr>
              <a:t>possess</a:t>
            </a:r>
            <a:r>
              <a:rPr lang="ru-RU" altLang="ru-RU" sz="1600" dirty="0">
                <a:solidFill>
                  <a:srgbClr val="000099"/>
                </a:solidFill>
              </a:rPr>
              <a:t> </a:t>
            </a:r>
            <a:r>
              <a:rPr lang="ru-RU" altLang="ru-RU" sz="1600" dirty="0" err="1">
                <a:solidFill>
                  <a:srgbClr val="000099"/>
                </a:solidFill>
              </a:rPr>
              <a:t>the</a:t>
            </a:r>
            <a:r>
              <a:rPr lang="ru-RU" altLang="ru-RU" sz="1600" dirty="0">
                <a:solidFill>
                  <a:srgbClr val="000099"/>
                </a:solidFill>
              </a:rPr>
              <a:t> </a:t>
            </a:r>
            <a:r>
              <a:rPr lang="ru-RU" altLang="ru-RU" sz="1600" dirty="0" err="1">
                <a:solidFill>
                  <a:srgbClr val="000099"/>
                </a:solidFill>
              </a:rPr>
              <a:t>capacity</a:t>
            </a:r>
            <a:r>
              <a:rPr lang="ru-RU" altLang="ru-RU" sz="1600" dirty="0">
                <a:solidFill>
                  <a:srgbClr val="000099"/>
                </a:solidFill>
              </a:rPr>
              <a:t> </a:t>
            </a:r>
            <a:r>
              <a:rPr lang="ru-RU" altLang="ru-RU" sz="1600" dirty="0" err="1">
                <a:solidFill>
                  <a:srgbClr val="000099"/>
                </a:solidFill>
              </a:rPr>
              <a:t>to</a:t>
            </a:r>
            <a:r>
              <a:rPr lang="ru-RU" altLang="ru-RU" sz="1600" dirty="0">
                <a:solidFill>
                  <a:srgbClr val="000099"/>
                </a:solidFill>
              </a:rPr>
              <a:t> </a:t>
            </a:r>
            <a:r>
              <a:rPr lang="ru-RU" altLang="ru-RU" sz="1600" dirty="0" err="1">
                <a:solidFill>
                  <a:srgbClr val="000099"/>
                </a:solidFill>
              </a:rPr>
              <a:t>self-renew</a:t>
            </a:r>
            <a:r>
              <a:rPr lang="ru-RU" altLang="ru-RU" sz="1600" dirty="0">
                <a:solidFill>
                  <a:srgbClr val="000099"/>
                </a:solidFill>
              </a:rPr>
              <a:t> </a:t>
            </a:r>
            <a:r>
              <a:rPr lang="ru-RU" altLang="ru-RU" sz="1600" dirty="0" err="1">
                <a:solidFill>
                  <a:srgbClr val="000099"/>
                </a:solidFill>
              </a:rPr>
              <a:t>and</a:t>
            </a:r>
            <a:r>
              <a:rPr lang="ru-RU" altLang="ru-RU" sz="1600" dirty="0">
                <a:solidFill>
                  <a:srgbClr val="000099"/>
                </a:solidFill>
              </a:rPr>
              <a:t> </a:t>
            </a:r>
            <a:r>
              <a:rPr lang="ru-RU" altLang="ru-RU" sz="1600" dirty="0" err="1">
                <a:solidFill>
                  <a:srgbClr val="000099"/>
                </a:solidFill>
              </a:rPr>
              <a:t>to</a:t>
            </a:r>
            <a:r>
              <a:rPr lang="ru-RU" altLang="ru-RU" sz="1600" dirty="0">
                <a:solidFill>
                  <a:srgbClr val="000099"/>
                </a:solidFill>
              </a:rPr>
              <a:t> </a:t>
            </a:r>
            <a:r>
              <a:rPr lang="ru-RU" altLang="ru-RU" sz="1600" dirty="0" err="1">
                <a:solidFill>
                  <a:srgbClr val="000099"/>
                </a:solidFill>
              </a:rPr>
              <a:t>cause</a:t>
            </a:r>
            <a:r>
              <a:rPr lang="ru-RU" altLang="ru-RU" sz="1600" dirty="0">
                <a:solidFill>
                  <a:srgbClr val="000099"/>
                </a:solidFill>
              </a:rPr>
              <a:t> </a:t>
            </a:r>
            <a:r>
              <a:rPr lang="ru-RU" altLang="ru-RU" sz="1600" dirty="0" err="1">
                <a:solidFill>
                  <a:srgbClr val="000099"/>
                </a:solidFill>
              </a:rPr>
              <a:t>the</a:t>
            </a:r>
            <a:r>
              <a:rPr lang="en-US" altLang="ru-RU" sz="1600" dirty="0">
                <a:solidFill>
                  <a:srgbClr val="000099"/>
                </a:solidFill>
              </a:rPr>
              <a:t> </a:t>
            </a:r>
            <a:r>
              <a:rPr lang="ru-RU" altLang="ru-RU" sz="1600" dirty="0" err="1">
                <a:solidFill>
                  <a:srgbClr val="000099"/>
                </a:solidFill>
              </a:rPr>
              <a:t>heterogeneous</a:t>
            </a:r>
            <a:r>
              <a:rPr lang="ru-RU" altLang="ru-RU" sz="1600" dirty="0">
                <a:solidFill>
                  <a:srgbClr val="000099"/>
                </a:solidFill>
              </a:rPr>
              <a:t> </a:t>
            </a:r>
            <a:r>
              <a:rPr lang="ru-RU" altLang="ru-RU" sz="1600" dirty="0" err="1">
                <a:solidFill>
                  <a:srgbClr val="000099"/>
                </a:solidFill>
              </a:rPr>
              <a:t>lineages</a:t>
            </a:r>
            <a:r>
              <a:rPr lang="ru-RU" altLang="ru-RU" sz="1600" dirty="0">
                <a:solidFill>
                  <a:srgbClr val="000099"/>
                </a:solidFill>
              </a:rPr>
              <a:t> </a:t>
            </a:r>
            <a:r>
              <a:rPr lang="ru-RU" altLang="ru-RU" sz="1600" dirty="0" err="1">
                <a:solidFill>
                  <a:srgbClr val="000099"/>
                </a:solidFill>
              </a:rPr>
              <a:t>of</a:t>
            </a:r>
            <a:r>
              <a:rPr lang="ru-RU" altLang="ru-RU" sz="1600" dirty="0">
                <a:solidFill>
                  <a:srgbClr val="000099"/>
                </a:solidFill>
              </a:rPr>
              <a:t> </a:t>
            </a:r>
            <a:r>
              <a:rPr lang="ru-RU" altLang="ru-RU" sz="1600" dirty="0" err="1">
                <a:solidFill>
                  <a:srgbClr val="000099"/>
                </a:solidFill>
              </a:rPr>
              <a:t>cancer</a:t>
            </a:r>
            <a:r>
              <a:rPr lang="ru-RU" altLang="ru-RU" sz="1600" dirty="0">
                <a:solidFill>
                  <a:srgbClr val="000099"/>
                </a:solidFill>
              </a:rPr>
              <a:t> </a:t>
            </a:r>
            <a:r>
              <a:rPr lang="ru-RU" altLang="ru-RU" sz="1600" dirty="0" err="1">
                <a:solidFill>
                  <a:srgbClr val="000099"/>
                </a:solidFill>
              </a:rPr>
              <a:t>cells</a:t>
            </a:r>
            <a:r>
              <a:rPr lang="ru-RU" altLang="ru-RU" sz="1600" dirty="0">
                <a:solidFill>
                  <a:srgbClr val="000099"/>
                </a:solidFill>
              </a:rPr>
              <a:t> </a:t>
            </a:r>
            <a:r>
              <a:rPr lang="ru-RU" altLang="ru-RU" sz="1600" dirty="0" err="1">
                <a:solidFill>
                  <a:srgbClr val="000099"/>
                </a:solidFill>
              </a:rPr>
              <a:t>that</a:t>
            </a:r>
            <a:r>
              <a:rPr lang="ru-RU" altLang="ru-RU" sz="1600" dirty="0">
                <a:solidFill>
                  <a:srgbClr val="000099"/>
                </a:solidFill>
              </a:rPr>
              <a:t> </a:t>
            </a:r>
            <a:r>
              <a:rPr lang="ru-RU" altLang="ru-RU" sz="1600" dirty="0" err="1">
                <a:solidFill>
                  <a:srgbClr val="000099"/>
                </a:solidFill>
              </a:rPr>
              <a:t>comprise</a:t>
            </a:r>
            <a:r>
              <a:rPr lang="ru-RU" altLang="ru-RU" sz="1600" dirty="0">
                <a:solidFill>
                  <a:srgbClr val="000099"/>
                </a:solidFill>
              </a:rPr>
              <a:t> </a:t>
            </a:r>
            <a:r>
              <a:rPr lang="ru-RU" altLang="ru-RU" sz="1600" dirty="0" err="1">
                <a:solidFill>
                  <a:srgbClr val="000099"/>
                </a:solidFill>
              </a:rPr>
              <a:t>the</a:t>
            </a:r>
            <a:r>
              <a:rPr lang="ru-RU" altLang="ru-RU" sz="1600" dirty="0">
                <a:solidFill>
                  <a:srgbClr val="000099"/>
                </a:solidFill>
              </a:rPr>
              <a:t> </a:t>
            </a:r>
            <a:r>
              <a:rPr lang="ru-RU" altLang="ru-RU" sz="1600" dirty="0" err="1">
                <a:solidFill>
                  <a:srgbClr val="000099"/>
                </a:solidFill>
              </a:rPr>
              <a:t>tumor</a:t>
            </a:r>
            <a:r>
              <a:rPr lang="en-US" altLang="ru-RU" sz="1400" dirty="0"/>
              <a:t>”</a:t>
            </a:r>
            <a:endParaRPr lang="ru-RU" altLang="ru-RU" sz="1400" dirty="0"/>
          </a:p>
        </p:txBody>
      </p:sp>
      <p:sp>
        <p:nvSpPr>
          <p:cNvPr id="9" name="Правая фигурная скобка 8"/>
          <p:cNvSpPr/>
          <p:nvPr/>
        </p:nvSpPr>
        <p:spPr>
          <a:xfrm rot="5400000">
            <a:off x="4349250" y="436851"/>
            <a:ext cx="254000" cy="3057525"/>
          </a:xfrm>
          <a:prstGeom prst="rightBrace">
            <a:avLst>
              <a:gd name="adj1" fmla="val 87234"/>
              <a:gd name="adj2" fmla="val 50000"/>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pic>
        <p:nvPicPr>
          <p:cNvPr id="17" name="Рисунок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01110" y="784436"/>
            <a:ext cx="3719785" cy="1036637"/>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6" name="Объект 5"/>
          <p:cNvGraphicFramePr>
            <a:graphicFrameLocks noChangeAspect="1"/>
          </p:cNvGraphicFramePr>
          <p:nvPr>
            <p:extLst>
              <p:ext uri="{D42A27DB-BD31-4B8C-83A1-F6EECF244321}">
                <p14:modId xmlns:p14="http://schemas.microsoft.com/office/powerpoint/2010/main" val="2911760296"/>
              </p:ext>
            </p:extLst>
          </p:nvPr>
        </p:nvGraphicFramePr>
        <p:xfrm>
          <a:off x="247152" y="3213083"/>
          <a:ext cx="5634038" cy="3487737"/>
        </p:xfrm>
        <a:graphic>
          <a:graphicData uri="http://schemas.openxmlformats.org/presentationml/2006/ole">
            <mc:AlternateContent xmlns:mc="http://schemas.openxmlformats.org/markup-compatibility/2006">
              <mc:Choice xmlns:v="urn:schemas-microsoft-com:vml" Requires="v">
                <p:oleObj spid="_x0000_s1057" r:id="rId5" imgW="3768547" imgH="2896819" progId="">
                  <p:embed/>
                </p:oleObj>
              </mc:Choice>
              <mc:Fallback>
                <p:oleObj r:id="rId5" imgW="3768547" imgH="2896819" progId="">
                  <p:embed/>
                  <p:pic>
                    <p:nvPicPr>
                      <p:cNvPr id="0" name="Picture 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7152" y="3213083"/>
                        <a:ext cx="5634038" cy="3487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6166084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357635" y="527339"/>
            <a:ext cx="4650024" cy="3416320"/>
          </a:xfrm>
          <a:prstGeom prst="rect">
            <a:avLst/>
          </a:prstGeom>
          <a:noFill/>
        </p:spPr>
        <p:txBody>
          <a:bodyPr wrap="square" rtlCol="0">
            <a:spAutoFit/>
          </a:bodyPr>
          <a:lstStyle/>
          <a:p>
            <a:r>
              <a:rPr lang="ru-RU" b="1" i="1" dirty="0" smtClean="0">
                <a:latin typeface="Times New Roman" panose="02020603050405020304" pitchFamily="18" charset="0"/>
                <a:cs typeface="Times New Roman" panose="02020603050405020304" pitchFamily="18" charset="0"/>
              </a:rPr>
              <a:t>DEVELOPMENT OF </a:t>
            </a:r>
            <a:r>
              <a:rPr lang="en-US" b="1" i="1" dirty="0" smtClean="0">
                <a:latin typeface="Times New Roman" panose="02020603050405020304" pitchFamily="18" charset="0"/>
                <a:cs typeface="Times New Roman" panose="02020603050405020304" pitchFamily="18" charset="0"/>
              </a:rPr>
              <a:t>MOSCOW UNIVERSITY'S </a:t>
            </a:r>
            <a:r>
              <a:rPr lang="ru-RU" b="1" i="1" dirty="0" smtClean="0">
                <a:latin typeface="Times New Roman" panose="02020603050405020304" pitchFamily="18" charset="0"/>
                <a:cs typeface="Times New Roman" panose="02020603050405020304" pitchFamily="18" charset="0"/>
              </a:rPr>
              <a:t>MEDICAL PHYSICIST TRAINING AND RETRAINING </a:t>
            </a:r>
            <a:r>
              <a:rPr lang="en-US" b="1" i="1" smtClean="0">
                <a:latin typeface="Times New Roman" panose="02020603050405020304" pitchFamily="18" charset="0"/>
                <a:cs typeface="Times New Roman" panose="02020603050405020304" pitchFamily="18" charset="0"/>
              </a:rPr>
              <a:t>CURRICULA </a:t>
            </a:r>
            <a:r>
              <a:rPr lang="en-US" i="1" dirty="0" smtClean="0">
                <a:latin typeface="Times New Roman" panose="02020603050405020304" pitchFamily="18" charset="0"/>
                <a:cs typeface="Times New Roman" panose="02020603050405020304" pitchFamily="18" charset="0"/>
              </a:rPr>
              <a:t>(A.P</a:t>
            </a:r>
            <a:r>
              <a:rPr lang="en-US" i="1" dirty="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Chernyaev</a:t>
            </a:r>
            <a:r>
              <a:rPr lang="en-US" i="1" dirty="0" smtClean="0">
                <a:latin typeface="Times New Roman" panose="02020603050405020304" pitchFamily="18" charset="0"/>
                <a:cs typeface="Times New Roman" panose="02020603050405020304" pitchFamily="18" charset="0"/>
              </a:rPr>
              <a:t>)</a:t>
            </a:r>
            <a:endParaRPr lang="ru-RU" i="1" dirty="0">
              <a:latin typeface="Times New Roman" panose="02020603050405020304" pitchFamily="18" charset="0"/>
              <a:cs typeface="Times New Roman" panose="02020603050405020304" pitchFamily="18" charset="0"/>
            </a:endParaRPr>
          </a:p>
          <a:p>
            <a:endParaRPr lang="ru-RU" dirty="0" smtClean="0">
              <a:latin typeface="Times New Roman" panose="02020603050405020304" pitchFamily="18" charset="0"/>
              <a:cs typeface="Times New Roman" panose="02020603050405020304" pitchFamily="18" charset="0"/>
            </a:endParaRPr>
          </a:p>
          <a:p>
            <a:pPr lvl="0" algn="just"/>
            <a:r>
              <a:rPr lang="en-US" dirty="0" smtClean="0">
                <a:latin typeface="Times New Roman" panose="02020603050405020304" pitchFamily="18" charset="0"/>
                <a:cs typeface="Times New Roman" panose="02020603050405020304" pitchFamily="18" charset="0"/>
              </a:rPr>
              <a:t>It </a:t>
            </a:r>
            <a:r>
              <a:rPr lang="en-US" dirty="0">
                <a:latin typeface="Times New Roman" panose="02020603050405020304" pitchFamily="18" charset="0"/>
                <a:cs typeface="Times New Roman" panose="02020603050405020304" pitchFamily="18" charset="0"/>
              </a:rPr>
              <a:t>is necessary to bring up to date the radiobiology courses and to prepare a modern radiobiology textbook. Due to the shortage of specialists in medical physics and engineers in the respective fields, such programs at higher education institutions of Russia must be expanded. </a:t>
            </a:r>
            <a:endParaRPr lang="ru-RU"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724" y="296227"/>
            <a:ext cx="2286000" cy="2286000"/>
          </a:xfrm>
          <a:prstGeom prst="rect">
            <a:avLst/>
          </a:prstGeom>
          <a:ln>
            <a:noFill/>
          </a:ln>
          <a:effectLst>
            <a:softEdge rad="112500"/>
          </a:effectLst>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5035" y="2150348"/>
            <a:ext cx="6011000" cy="4511710"/>
          </a:xfrm>
          <a:prstGeom prst="rect">
            <a:avLst/>
          </a:prstGeom>
        </p:spPr>
      </p:pic>
      <p:pic>
        <p:nvPicPr>
          <p:cNvPr id="10" name="Рисунок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2423" y="4117375"/>
            <a:ext cx="3201102" cy="2400148"/>
          </a:xfrm>
          <a:prstGeom prst="rect">
            <a:avLst/>
          </a:prstGeom>
        </p:spPr>
      </p:pic>
    </p:spTree>
    <p:extLst>
      <p:ext uri="{BB962C8B-B14F-4D97-AF65-F5344CB8AC3E}">
        <p14:creationId xmlns:p14="http://schemas.microsoft.com/office/powerpoint/2010/main" val="18778442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368920" y="1557658"/>
            <a:ext cx="9169455" cy="2862322"/>
          </a:xfrm>
          <a:prstGeom prst="rect">
            <a:avLst/>
          </a:prstGeom>
        </p:spPr>
        <p:txBody>
          <a:bodyPr wrap="square">
            <a:spAutoFit/>
          </a:bodyPr>
          <a:lstStyle/>
          <a:p>
            <a:pPr marL="285750" lvl="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Studying </a:t>
            </a:r>
            <a:r>
              <a:rPr lang="en-US" dirty="0">
                <a:latin typeface="Times New Roman" panose="02020603050405020304" pitchFamily="18" charset="0"/>
                <a:cs typeface="Times New Roman" panose="02020603050405020304" pitchFamily="18" charset="0"/>
              </a:rPr>
              <a:t>the role of tumor stem cells and designing radiation therapy methods taking into account their resistance</a:t>
            </a:r>
            <a:r>
              <a:rPr lang="en-US"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marL="285750" lvl="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Enhancement of the cumulative effect of joint exposure to ionizing radiation and other physical and chemical factors</a:t>
            </a:r>
            <a:r>
              <a:rPr lang="en-US"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marL="285750" lvl="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Evaluation of the prospects offered by combining immunotherapy and radiation exposure of the tumor</a:t>
            </a:r>
            <a:r>
              <a:rPr lang="en-US"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marL="285750" lvl="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Application of </a:t>
            </a:r>
            <a:r>
              <a:rPr lang="en-US" dirty="0" err="1" smtClean="0">
                <a:latin typeface="Times New Roman" panose="02020603050405020304" pitchFamily="18" charset="0"/>
                <a:cs typeface="Times New Roman" panose="02020603050405020304" pitchFamily="18" charset="0"/>
              </a:rPr>
              <a:t>radiomodifiers</a:t>
            </a:r>
            <a:r>
              <a:rPr lang="en-US" dirty="0" smtClean="0">
                <a:latin typeface="Times New Roman" panose="02020603050405020304" pitchFamily="18" charset="0"/>
                <a:cs typeface="Times New Roman" panose="02020603050405020304" pitchFamily="18" charset="0"/>
              </a:rPr>
              <a:t> and stimulators of post-irradiation tissue regeneration. Special attention should be paid to the protection of the healthy tissues without decreasing the efficiency of radiation therapy.</a:t>
            </a:r>
            <a:endParaRPr lang="ru-RU" dirty="0" smtClean="0">
              <a:latin typeface="Times New Roman" panose="02020603050405020304" pitchFamily="18" charset="0"/>
              <a:cs typeface="Times New Roman" panose="02020603050405020304" pitchFamily="18" charset="0"/>
            </a:endParaRPr>
          </a:p>
          <a:p>
            <a:pPr lvl="0"/>
            <a:endParaRPr lang="ru-RU" dirty="0" smtClean="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904352" y="221955"/>
            <a:ext cx="10098593" cy="461665"/>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The following decisions have been taken based on the conference results:</a:t>
            </a:r>
            <a:endParaRPr lang="ru-RU" sz="2400" b="1"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904352" y="979377"/>
            <a:ext cx="9803842" cy="369332"/>
          </a:xfrm>
          <a:prstGeom prst="rect">
            <a:avLst/>
          </a:prstGeom>
        </p:spPr>
        <p:txBody>
          <a:bodyPr wrap="square">
            <a:spAutoFit/>
          </a:bodyPr>
          <a:lstStyle/>
          <a:p>
            <a:pPr lvl="0"/>
            <a:r>
              <a:rPr lang="en-US" dirty="0">
                <a:latin typeface="Times New Roman" panose="02020603050405020304" pitchFamily="18" charset="0"/>
                <a:cs typeface="Times New Roman" panose="02020603050405020304" pitchFamily="18" charset="0"/>
              </a:rPr>
              <a:t>Experimental radiobiological research must be developed in the following fields:</a:t>
            </a:r>
            <a:endParaRPr lang="ru-RU"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40097" y="4115689"/>
            <a:ext cx="4170068" cy="2439895"/>
          </a:xfrm>
          <a:prstGeom prst="rect">
            <a:avLst/>
          </a:prstGeom>
          <a:ln>
            <a:noFill/>
          </a:ln>
          <a:effectLst>
            <a:softEdge rad="112500"/>
          </a:effectLst>
        </p:spPr>
      </p:pic>
    </p:spTree>
    <p:extLst>
      <p:ext uri="{BB962C8B-B14F-4D97-AF65-F5344CB8AC3E}">
        <p14:creationId xmlns:p14="http://schemas.microsoft.com/office/powerpoint/2010/main" val="25042256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92851" y="773871"/>
            <a:ext cx="9169455" cy="923330"/>
          </a:xfrm>
          <a:prstGeom prst="rect">
            <a:avLst/>
          </a:prstGeom>
        </p:spPr>
        <p:txBody>
          <a:bodyPr wrap="square">
            <a:spAutoFit/>
          </a:bodyPr>
          <a:lstStyle/>
          <a:p>
            <a:pPr marL="285750" lvl="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It </a:t>
            </a:r>
            <a:r>
              <a:rPr lang="en-US" dirty="0">
                <a:latin typeface="Times New Roman" panose="02020603050405020304" pitchFamily="18" charset="0"/>
                <a:cs typeface="Times New Roman" panose="02020603050405020304" pitchFamily="18" charset="0"/>
              </a:rPr>
              <a:t>is necessary to develop hygienic regulations and methods of establishing the safe levels for the "new" types of patients' and personnel's radiation exposure — especially, for the repeating diagnostic procedures like computer tomography</a:t>
            </a:r>
            <a:r>
              <a:rPr lang="en-US" dirty="0" smtClean="0">
                <a:latin typeface="Times New Roman" panose="02020603050405020304" pitchFamily="18" charset="0"/>
                <a:cs typeface="Times New Roman" panose="02020603050405020304" pitchFamily="18" charset="0"/>
              </a:rPr>
              <a:t>.</a:t>
            </a:r>
            <a:endParaRPr lang="ru-RU" dirty="0" smtClean="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711568" y="131523"/>
            <a:ext cx="9974665" cy="461665"/>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The following decisions have been taken based on the conference results:</a:t>
            </a:r>
            <a:endParaRPr lang="ru-RU" sz="2400" b="1"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6155507" y="4498674"/>
            <a:ext cx="5617029" cy="1477328"/>
          </a:xfrm>
          <a:prstGeom prst="rect">
            <a:avLst/>
          </a:prstGeom>
        </p:spPr>
        <p:txBody>
          <a:bodyPr wrap="square">
            <a:spAutoFit/>
          </a:bodyPr>
          <a:lstStyle/>
          <a:p>
            <a:pPr marL="285750" lvl="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Based on the clear benefit of the joint events with the participation of radiobiological experimentalists and clinicians, the conferences "Radiobiological Basis of Radiation Therapy" should be regularly conducted every two years.</a:t>
            </a:r>
            <a:endParaRPr lang="ru-RU"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3195374" y="3047391"/>
            <a:ext cx="7898005" cy="923330"/>
          </a:xfrm>
          <a:prstGeom prst="rect">
            <a:avLst/>
          </a:prstGeom>
        </p:spPr>
        <p:txBody>
          <a:bodyPr wrap="square">
            <a:spAutoFit/>
          </a:bodyPr>
          <a:lstStyle/>
          <a:p>
            <a:pPr marL="285750" lvl="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In connection with the need for training radiobiological and radiological staff, the annual conduction of A.S. </a:t>
            </a:r>
            <a:r>
              <a:rPr lang="en-US" dirty="0" err="1">
                <a:latin typeface="Times New Roman" panose="02020603050405020304" pitchFamily="18" charset="0"/>
                <a:cs typeface="Times New Roman" panose="02020603050405020304" pitchFamily="18" charset="0"/>
              </a:rPr>
              <a:t>Saenko</a:t>
            </a:r>
            <a:r>
              <a:rPr lang="en-US" dirty="0">
                <a:latin typeface="Times New Roman" panose="02020603050405020304" pitchFamily="18" charset="0"/>
                <a:cs typeface="Times New Roman" panose="02020603050405020304" pitchFamily="18" charset="0"/>
              </a:rPr>
              <a:t> International School for Young Scientists "Current Problems in Radiobiology" must be supported.</a:t>
            </a:r>
            <a:endParaRPr lang="ru-RU"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1931066" y="1782617"/>
            <a:ext cx="8448882" cy="1200329"/>
          </a:xfrm>
          <a:prstGeom prst="rect">
            <a:avLst/>
          </a:prstGeom>
        </p:spPr>
        <p:txBody>
          <a:bodyPr wrap="square">
            <a:spAutoFit/>
          </a:bodyPr>
          <a:lstStyle/>
          <a:p>
            <a:pPr marL="285750" lvl="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Due to the shortage of specialists in medical physics and engineers in the respective fields, such programs at higher education institutions of Russia must be expanded. It is necessary to bring up to date the radiobiology courses and to prepare a modern radiobiology textbook.</a:t>
            </a:r>
            <a:endParaRPr lang="ru-RU" dirty="0">
              <a:latin typeface="Times New Roman" panose="02020603050405020304" pitchFamily="18" charset="0"/>
              <a:cs typeface="Times New Roman" panose="02020603050405020304" pitchFamily="18" charset="0"/>
            </a:endParaRPr>
          </a:p>
        </p:txBody>
      </p:sp>
      <p:pic>
        <p:nvPicPr>
          <p:cNvPr id="11" name="Рисунок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9434" y="4069792"/>
            <a:ext cx="5842538" cy="2525500"/>
          </a:xfrm>
          <a:prstGeom prst="rect">
            <a:avLst/>
          </a:prstGeom>
          <a:ln>
            <a:noFill/>
          </a:ln>
          <a:effectLst>
            <a:softEdge rad="112500"/>
          </a:effectLst>
        </p:spPr>
      </p:pic>
    </p:spTree>
    <p:extLst>
      <p:ext uri="{BB962C8B-B14F-4D97-AF65-F5344CB8AC3E}">
        <p14:creationId xmlns:p14="http://schemas.microsoft.com/office/powerpoint/2010/main" val="227964548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983</TotalTime>
  <Words>778</Words>
  <Application>Microsoft Office PowerPoint</Application>
  <PresentationFormat>Широкоэкранный</PresentationFormat>
  <Paragraphs>48</Paragraphs>
  <Slides>11</Slides>
  <Notes>0</Notes>
  <HiddenSlides>0</HiddenSlides>
  <MMClips>0</MMClips>
  <ScaleCrop>false</ScaleCrop>
  <HeadingPairs>
    <vt:vector size="8" baseType="variant">
      <vt:variant>
        <vt:lpstr>Использованные шрифты</vt:lpstr>
      </vt:variant>
      <vt:variant>
        <vt:i4>5</vt:i4>
      </vt:variant>
      <vt:variant>
        <vt:lpstr>Тема</vt:lpstr>
      </vt:variant>
      <vt:variant>
        <vt:i4>1</vt:i4>
      </vt:variant>
      <vt:variant>
        <vt:lpstr>Внедренные серверы OLE</vt:lpstr>
      </vt:variant>
      <vt:variant>
        <vt:i4>0</vt:i4>
      </vt:variant>
      <vt:variant>
        <vt:lpstr>Заголовки слайдов</vt:lpstr>
      </vt:variant>
      <vt:variant>
        <vt:i4>11</vt:i4>
      </vt:variant>
    </vt:vector>
  </HeadingPairs>
  <TitlesOfParts>
    <vt:vector size="17" baseType="lpstr">
      <vt:lpstr>Arial</vt:lpstr>
      <vt:lpstr>Calibri</vt:lpstr>
      <vt:lpstr>Calibri Light</vt:lpstr>
      <vt:lpstr>Times New Roman</vt:lpstr>
      <vt:lpstr>Wingdings</vt:lpstr>
      <vt:lpstr>Тема Office</vt:lpstr>
      <vt:lpstr>Презентация PowerPoint</vt:lpstr>
      <vt:lpstr>The main topics of the conference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Thank you for attention!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Sart</dc:creator>
  <cp:lastModifiedBy>Наталия Кошлань</cp:lastModifiedBy>
  <cp:revision>65</cp:revision>
  <dcterms:created xsi:type="dcterms:W3CDTF">2019-01-22T10:42:52Z</dcterms:created>
  <dcterms:modified xsi:type="dcterms:W3CDTF">2020-01-20T09:36:33Z</dcterms:modified>
</cp:coreProperties>
</file>