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0" r:id="rId3"/>
    <p:sldId id="344" r:id="rId4"/>
    <p:sldId id="345" r:id="rId5"/>
    <p:sldId id="346" r:id="rId6"/>
    <p:sldId id="348" r:id="rId7"/>
    <p:sldId id="374" r:id="rId8"/>
    <p:sldId id="375" r:id="rId9"/>
    <p:sldId id="378" r:id="rId10"/>
    <p:sldId id="381" r:id="rId11"/>
    <p:sldId id="376" r:id="rId12"/>
    <p:sldId id="350" r:id="rId13"/>
    <p:sldId id="321" r:id="rId14"/>
    <p:sldId id="373" r:id="rId15"/>
    <p:sldId id="377" r:id="rId16"/>
    <p:sldId id="351" r:id="rId17"/>
    <p:sldId id="323" r:id="rId18"/>
    <p:sldId id="365" r:id="rId19"/>
    <p:sldId id="326" r:id="rId20"/>
    <p:sldId id="352" r:id="rId21"/>
    <p:sldId id="353" r:id="rId22"/>
    <p:sldId id="354" r:id="rId23"/>
    <p:sldId id="371" r:id="rId24"/>
    <p:sldId id="370" r:id="rId25"/>
    <p:sldId id="356" r:id="rId26"/>
    <p:sldId id="357" r:id="rId27"/>
    <p:sldId id="341" r:id="rId28"/>
    <p:sldId id="372" r:id="rId29"/>
    <p:sldId id="342" r:id="rId30"/>
    <p:sldId id="368" r:id="rId31"/>
    <p:sldId id="3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ppex@mail.ru" initials="q" lastIdx="2" clrIdx="0">
    <p:extLst>
      <p:ext uri="{19B8F6BF-5375-455C-9EA6-DF929625EA0E}">
        <p15:presenceInfo xmlns:p15="http://schemas.microsoft.com/office/powerpoint/2012/main" xmlns="" userId="9a76563070e929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934" autoAdjust="0"/>
    <p:restoredTop sz="86383" autoAdjust="0"/>
  </p:normalViewPr>
  <p:slideViewPr>
    <p:cSldViewPr>
      <p:cViewPr>
        <p:scale>
          <a:sx n="100" d="100"/>
          <a:sy n="100" d="100"/>
        </p:scale>
        <p:origin x="-221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6EEC-18D7-479D-ADA7-AC533A230CC4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47BA-7449-415F-8CB0-6536DC9A8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39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47BA-7449-415F-8CB0-6536DC9A89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4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447BA-7449-415F-8CB0-6536DC9A89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44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A308-1259-45B8-BA57-ABB228571842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037D-8D0F-46CE-A6EA-83F61AF0A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3124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Fusion reactions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nuclear astrophysics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>
                <a:solidFill>
                  <a:schemeClr val="tx2">
                    <a:lumMod val="50000"/>
                  </a:schemeClr>
                </a:solidFill>
              </a:rPr>
              <a:t>V. V. </a:t>
            </a:r>
            <a:r>
              <a:rPr lang="en-US" sz="3900" dirty="0" err="1" smtClean="0">
                <a:solidFill>
                  <a:schemeClr val="tx2">
                    <a:lumMod val="50000"/>
                  </a:schemeClr>
                </a:solidFill>
              </a:rPr>
              <a:t>Sargsyan</a:t>
            </a:r>
            <a:endParaRPr lang="en-US" sz="39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(BLTP, JINR)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956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G. G. </a:t>
            </a:r>
            <a:r>
              <a:rPr lang="en-US" sz="2400" dirty="0" err="1" smtClean="0">
                <a:solidFill>
                  <a:srgbClr val="002060"/>
                </a:solidFill>
              </a:rPr>
              <a:t>Adamian</a:t>
            </a: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002060"/>
                </a:solidFill>
              </a:rPr>
              <a:t>(BLTP, JINR)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N. V. </a:t>
            </a:r>
            <a:r>
              <a:rPr lang="en-US" sz="2400" dirty="0" err="1" smtClean="0">
                <a:solidFill>
                  <a:srgbClr val="002060"/>
                </a:solidFill>
              </a:rPr>
              <a:t>Antonenko</a:t>
            </a:r>
            <a:r>
              <a:rPr lang="en-US" sz="2400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(BLTP, JINR)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H. </a:t>
            </a:r>
            <a:r>
              <a:rPr lang="en-US" sz="2400" dirty="0" err="1" smtClean="0">
                <a:solidFill>
                  <a:srgbClr val="002060"/>
                </a:solidFill>
              </a:rPr>
              <a:t>Lenske</a:t>
            </a:r>
            <a:r>
              <a:rPr lang="en-US" sz="2400" dirty="0" smtClean="0">
                <a:solidFill>
                  <a:srgbClr val="002060"/>
                </a:solidFill>
              </a:rPr>
              <a:t>               </a:t>
            </a:r>
            <a:r>
              <a:rPr lang="en-US" dirty="0" smtClean="0">
                <a:solidFill>
                  <a:srgbClr val="002060"/>
                </a:solidFill>
              </a:rPr>
              <a:t>(JLU, Giessen)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Approximation: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realistic nucleus-nucleus potential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inverted oscillator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6"/>
          <p:cNvGrpSpPr/>
          <p:nvPr/>
        </p:nvGrpSpPr>
        <p:grpSpPr>
          <a:xfrm>
            <a:off x="152400" y="2819400"/>
            <a:ext cx="8686800" cy="3068598"/>
            <a:chOff x="609600" y="1349791"/>
            <a:chExt cx="7924800" cy="2765010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1524000"/>
              <a:ext cx="7924800" cy="259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Прямая со стрелкой 15"/>
            <p:cNvCxnSpPr/>
            <p:nvPr/>
          </p:nvCxnSpPr>
          <p:spPr>
            <a:xfrm>
              <a:off x="2895600" y="1981200"/>
              <a:ext cx="4038600" cy="1588"/>
            </a:xfrm>
            <a:prstGeom prst="straightConnector1">
              <a:avLst/>
            </a:prstGeom>
            <a:ln>
              <a:solidFill>
                <a:srgbClr val="00B050"/>
              </a:solidFill>
              <a:prstDash val="sys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181684" y="1349791"/>
              <a:ext cx="3475789" cy="526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The frequency of oscillator is found from the  condition of equality of classical action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81200" y="2743200"/>
              <a:ext cx="27432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105400" y="2743200"/>
              <a:ext cx="32004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1752600" y="3429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5400000" flipH="1" flipV="1">
              <a:off x="3657600" y="34290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5599906" y="3390106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7468394" y="33528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2476500" y="33909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515100" y="3390900"/>
              <a:ext cx="838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517" name="Object 5"/>
            <p:cNvGraphicFramePr>
              <a:graphicFrameLocks noChangeAspect="1"/>
            </p:cNvGraphicFramePr>
            <p:nvPr/>
          </p:nvGraphicFramePr>
          <p:xfrm>
            <a:off x="4724400" y="2286000"/>
            <a:ext cx="487362" cy="381000"/>
          </p:xfrm>
          <a:graphic>
            <a:graphicData uri="http://schemas.openxmlformats.org/presentationml/2006/ole">
              <p:oleObj spid="_x0000_s101378" name="Equation" r:id="rId4" imgW="291973" imgH="228501" progId="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/>
          </p:nvGraphicFramePr>
          <p:xfrm>
            <a:off x="2481263" y="3352800"/>
            <a:ext cx="315912" cy="381000"/>
          </p:xfrm>
          <a:graphic>
            <a:graphicData uri="http://schemas.openxmlformats.org/presentationml/2006/ole">
              <p:oleObj spid="_x0000_s101379" name="Equation" r:id="rId5" imgW="190500" imgH="228600" progId="">
                <p:embed/>
              </p:oleObj>
            </a:graphicData>
          </a:graphic>
        </p:graphicFrame>
        <p:graphicFrame>
          <p:nvGraphicFramePr>
            <p:cNvPr id="64520" name="Object 8"/>
            <p:cNvGraphicFramePr>
              <a:graphicFrameLocks noChangeAspect="1"/>
            </p:cNvGraphicFramePr>
            <p:nvPr/>
          </p:nvGraphicFramePr>
          <p:xfrm>
            <a:off x="6629400" y="3429000"/>
            <a:ext cx="315912" cy="381000"/>
          </p:xfrm>
          <a:graphic>
            <a:graphicData uri="http://schemas.openxmlformats.org/presentationml/2006/ole">
              <p:oleObj spid="_x0000_s101380" name="Equation" r:id="rId6" imgW="190500" imgH="228600" progId="">
                <p:embed/>
              </p:oleObj>
            </a:graphicData>
          </a:graphic>
        </p:graphicFrame>
        <p:graphicFrame>
          <p:nvGraphicFramePr>
            <p:cNvPr id="64521" name="Object 9"/>
            <p:cNvGraphicFramePr>
              <a:graphicFrameLocks noChangeAspect="1"/>
            </p:cNvGraphicFramePr>
            <p:nvPr/>
          </p:nvGraphicFramePr>
          <p:xfrm>
            <a:off x="4167188" y="3429000"/>
            <a:ext cx="295275" cy="381000"/>
          </p:xfrm>
          <a:graphic>
            <a:graphicData uri="http://schemas.openxmlformats.org/presentationml/2006/ole">
              <p:oleObj spid="_x0000_s101381" name="Equation" r:id="rId7" imgW="177646" imgH="228402" progId="">
                <p:embed/>
              </p:oleObj>
            </a:graphicData>
          </a:graphic>
        </p:graphicFrame>
        <p:graphicFrame>
          <p:nvGraphicFramePr>
            <p:cNvPr id="64522" name="Object 10"/>
            <p:cNvGraphicFramePr>
              <a:graphicFrameLocks noChangeAspect="1"/>
            </p:cNvGraphicFramePr>
            <p:nvPr/>
          </p:nvGraphicFramePr>
          <p:xfrm>
            <a:off x="1762125" y="3429000"/>
            <a:ext cx="274638" cy="381000"/>
          </p:xfrm>
          <a:graphic>
            <a:graphicData uri="http://schemas.openxmlformats.org/presentationml/2006/ole">
              <p:oleObj spid="_x0000_s101382" name="Equation" r:id="rId8" imgW="165028" imgH="228501" progId="">
                <p:embed/>
              </p:oleObj>
            </a:graphicData>
          </a:graphic>
        </p:graphicFrame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715000" y="3429000"/>
            <a:ext cx="274638" cy="381000"/>
          </p:xfrm>
          <a:graphic>
            <a:graphicData uri="http://schemas.openxmlformats.org/presentationml/2006/ole">
              <p:oleObj spid="_x0000_s101383" name="Equation" r:id="rId9" imgW="165028" imgH="228501" progId="">
                <p:embed/>
              </p:oleObj>
            </a:graphicData>
          </a:graphic>
        </p:graphicFrame>
        <p:graphicFrame>
          <p:nvGraphicFramePr>
            <p:cNvPr id="64524" name="Object 12"/>
            <p:cNvGraphicFramePr>
              <a:graphicFrameLocks noChangeAspect="1"/>
            </p:cNvGraphicFramePr>
            <p:nvPr/>
          </p:nvGraphicFramePr>
          <p:xfrm>
            <a:off x="7924800" y="3429000"/>
            <a:ext cx="295275" cy="381000"/>
          </p:xfrm>
          <a:graphic>
            <a:graphicData uri="http://schemas.openxmlformats.org/presentationml/2006/ole">
              <p:oleObj spid="_x0000_s101384" name="Equation" r:id="rId10" imgW="177646" imgH="228402" progId="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304800" y="1592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real interaction between nuclei can be approximated by the inverted oscillator.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analytical expressions for the first and 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moments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82" name="Object 194"/>
          <p:cNvGraphicFramePr>
            <a:graphicFrameLocks noChangeAspect="1"/>
          </p:cNvGraphicFramePr>
          <p:nvPr/>
        </p:nvGraphicFramePr>
        <p:xfrm>
          <a:off x="565150" y="1790700"/>
          <a:ext cx="1936750" cy="419100"/>
        </p:xfrm>
        <a:graphic>
          <a:graphicData uri="http://schemas.openxmlformats.org/presentationml/2006/ole">
            <p:oleObj spid="_x0000_s77826" name="Формула" r:id="rId3" imgW="1129810" imgH="253890" progId="Equation.3">
              <p:embed/>
            </p:oleObj>
          </a:graphicData>
        </a:graphic>
      </p:graphicFrame>
      <p:graphicFrame>
        <p:nvGraphicFramePr>
          <p:cNvPr id="38083" name="Object 195"/>
          <p:cNvGraphicFramePr>
            <a:graphicFrameLocks noChangeAspect="1"/>
          </p:cNvGraphicFramePr>
          <p:nvPr/>
        </p:nvGraphicFramePr>
        <p:xfrm>
          <a:off x="515938" y="2362200"/>
          <a:ext cx="7485062" cy="796925"/>
        </p:xfrm>
        <a:graphic>
          <a:graphicData uri="http://schemas.openxmlformats.org/presentationml/2006/ole">
            <p:oleObj spid="_x0000_s77827" name="Формула" r:id="rId4" imgW="4368800" imgH="482600" progId="Equation.3">
              <p:embed/>
            </p:oleObj>
          </a:graphicData>
        </a:graphic>
      </p:graphicFrame>
      <p:graphicFrame>
        <p:nvGraphicFramePr>
          <p:cNvPr id="38084" name="Object 196"/>
          <p:cNvGraphicFramePr>
            <a:graphicFrameLocks noChangeAspect="1"/>
          </p:cNvGraphicFramePr>
          <p:nvPr/>
        </p:nvGraphicFramePr>
        <p:xfrm>
          <a:off x="457200" y="3505200"/>
          <a:ext cx="3460750" cy="712788"/>
        </p:xfrm>
        <a:graphic>
          <a:graphicData uri="http://schemas.openxmlformats.org/presentationml/2006/ole">
            <p:oleObj spid="_x0000_s77828" name="Формула" r:id="rId5" imgW="2019300" imgH="431800" progId="Equation.3">
              <p:embed/>
            </p:oleObj>
          </a:graphicData>
        </a:graphic>
      </p:graphicFrame>
      <p:graphicFrame>
        <p:nvGraphicFramePr>
          <p:cNvPr id="38085" name="Object 197"/>
          <p:cNvGraphicFramePr>
            <a:graphicFrameLocks noChangeAspect="1"/>
          </p:cNvGraphicFramePr>
          <p:nvPr/>
        </p:nvGraphicFramePr>
        <p:xfrm>
          <a:off x="458787" y="4191000"/>
          <a:ext cx="2436813" cy="712788"/>
        </p:xfrm>
        <a:graphic>
          <a:graphicData uri="http://schemas.openxmlformats.org/presentationml/2006/ole">
            <p:oleObj spid="_x0000_s77829" name="Формула" r:id="rId6" imgW="1422400" imgH="431800" progId="Equation.3">
              <p:embed/>
            </p:oleObj>
          </a:graphicData>
        </a:graphic>
      </p:graphicFrame>
      <p:sp>
        <p:nvSpPr>
          <p:cNvPr id="16" name="Правая фигурная скобка 15"/>
          <p:cNvSpPr/>
          <p:nvPr/>
        </p:nvSpPr>
        <p:spPr>
          <a:xfrm>
            <a:off x="4038600" y="3657600"/>
            <a:ext cx="458724" cy="1143000"/>
          </a:xfrm>
          <a:prstGeom prst="rightBrace">
            <a:avLst>
              <a:gd name="adj1" fmla="val 32606"/>
              <a:gd name="adj2" fmla="val 50708"/>
            </a:avLst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8200" y="3864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Functions determine the dynamic of the first and second moments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3" name="Группа 20"/>
          <p:cNvGrpSpPr/>
          <p:nvPr/>
        </p:nvGrpSpPr>
        <p:grpSpPr>
          <a:xfrm>
            <a:off x="752475" y="5094002"/>
            <a:ext cx="7781925" cy="1459198"/>
            <a:chOff x="371475" y="5257800"/>
            <a:chExt cx="7781925" cy="1459198"/>
          </a:xfrm>
        </p:grpSpPr>
        <p:graphicFrame>
          <p:nvGraphicFramePr>
            <p:cNvPr id="10326" name="Object 86"/>
            <p:cNvGraphicFramePr>
              <a:graphicFrameLocks noChangeAspect="1"/>
            </p:cNvGraphicFramePr>
            <p:nvPr/>
          </p:nvGraphicFramePr>
          <p:xfrm>
            <a:off x="371475" y="5257800"/>
            <a:ext cx="2295525" cy="394963"/>
          </p:xfrm>
          <a:graphic>
            <a:graphicData uri="http://schemas.openxmlformats.org/presentationml/2006/ole">
              <p:oleObj spid="_x0000_s77830" name="Формула" r:id="rId7" imgW="1435100" imgH="254000" progId="Equation.3">
                <p:embed/>
              </p:oleObj>
            </a:graphicData>
          </a:graphic>
        </p:graphicFrame>
        <p:graphicFrame>
          <p:nvGraphicFramePr>
            <p:cNvPr id="10327" name="Object 87"/>
            <p:cNvGraphicFramePr>
              <a:graphicFrameLocks noChangeAspect="1"/>
            </p:cNvGraphicFramePr>
            <p:nvPr/>
          </p:nvGraphicFramePr>
          <p:xfrm>
            <a:off x="371475" y="5791200"/>
            <a:ext cx="2251075" cy="381000"/>
          </p:xfrm>
          <a:graphic>
            <a:graphicData uri="http://schemas.openxmlformats.org/presentationml/2006/ole">
              <p:oleObj spid="_x0000_s77831" name="Формула" r:id="rId8" imgW="1459866" imgH="253890" progId="Equation.3">
                <p:embed/>
              </p:oleObj>
            </a:graphicData>
          </a:graphic>
        </p:graphicFrame>
        <p:graphicFrame>
          <p:nvGraphicFramePr>
            <p:cNvPr id="10328" name="Object 88"/>
            <p:cNvGraphicFramePr>
              <a:graphicFrameLocks noChangeAspect="1"/>
            </p:cNvGraphicFramePr>
            <p:nvPr/>
          </p:nvGraphicFramePr>
          <p:xfrm>
            <a:off x="371475" y="6324600"/>
            <a:ext cx="2295526" cy="392398"/>
          </p:xfrm>
          <a:graphic>
            <a:graphicData uri="http://schemas.openxmlformats.org/presentationml/2006/ole">
              <p:oleObj spid="_x0000_s77832" name="Формула" r:id="rId9" imgW="1447172" imgH="253890" progId="Equation.3">
                <p:embed/>
              </p:oleObj>
            </a:graphicData>
          </a:graphic>
        </p:graphicFrame>
        <p:graphicFrame>
          <p:nvGraphicFramePr>
            <p:cNvPr id="10329" name="Object 89"/>
            <p:cNvGraphicFramePr>
              <a:graphicFrameLocks noChangeAspect="1"/>
            </p:cNvGraphicFramePr>
            <p:nvPr/>
          </p:nvGraphicFramePr>
          <p:xfrm>
            <a:off x="3951288" y="6248400"/>
            <a:ext cx="3157537" cy="382588"/>
          </p:xfrm>
          <a:graphic>
            <a:graphicData uri="http://schemas.openxmlformats.org/presentationml/2006/ole">
              <p:oleObj spid="_x0000_s77833" name="Формула" r:id="rId10" imgW="1841500" imgH="228600" progId="Equation.3">
                <p:embed/>
              </p:oleObj>
            </a:graphicData>
          </a:graphic>
        </p:graphicFrame>
        <p:sp>
          <p:nvSpPr>
            <p:cNvPr id="18" name="Правая фигурная скобка 17"/>
            <p:cNvSpPr/>
            <p:nvPr/>
          </p:nvSpPr>
          <p:spPr>
            <a:xfrm>
              <a:off x="3048000" y="5257800"/>
              <a:ext cx="458724" cy="1447800"/>
            </a:xfrm>
            <a:prstGeom prst="rightBrace">
              <a:avLst>
                <a:gd name="adj1" fmla="val 32606"/>
                <a:gd name="adj2" fmla="val 50708"/>
              </a:avLst>
            </a:prstGeom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53340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</a:rPr>
                <a:t>--- are the roots of the following</a:t>
              </a:r>
            </a:p>
            <a:p>
              <a:r>
                <a:rPr lang="en-US" sz="2000" b="1" dirty="0">
                  <a:solidFill>
                    <a:srgbClr val="00B050"/>
                  </a:solidFill>
                </a:rPr>
                <a:t>     equation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38086" name="Object 198"/>
            <p:cNvGraphicFramePr>
              <a:graphicFrameLocks noChangeAspect="1"/>
            </p:cNvGraphicFramePr>
            <p:nvPr/>
          </p:nvGraphicFramePr>
          <p:xfrm>
            <a:off x="3886200" y="5257800"/>
            <a:ext cx="336634" cy="533400"/>
          </p:xfrm>
          <a:graphic>
            <a:graphicData uri="http://schemas.openxmlformats.org/presentationml/2006/ole">
              <p:oleObj spid="_x0000_s77834" name="Формула" r:id="rId11" imgW="139700" imgH="2286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72766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capture </a:t>
            </a: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probability in quantum diffusion approach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92759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Capture probability depends on the ratio of mean value and the variance of  the collective coordinate:</a:t>
            </a:r>
          </a:p>
        </p:txBody>
      </p:sp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2743200" y="2525713"/>
          <a:ext cx="3213100" cy="979487"/>
        </p:xfrm>
        <a:graphic>
          <a:graphicData uri="http://schemas.openxmlformats.org/presentationml/2006/ole">
            <p:oleObj spid="_x0000_s5121" name="Формула" r:id="rId4" imgW="1650960" imgH="5079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" y="5486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A50021"/>
                </a:solidFill>
              </a:rPr>
              <a:t>Our approach takes into account the fluctuation and dissipation effects in the collisions of heavy ions which model the coupling with various channels.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4510291-2427-A242-9232-16D3DBE7322F}"/>
              </a:ext>
            </a:extLst>
          </p:cNvPr>
          <p:cNvSpPr/>
          <p:nvPr/>
        </p:nvSpPr>
        <p:spPr>
          <a:xfrm>
            <a:off x="381000" y="37819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The coupling to  internal excitations leads to fluctuation of collective coordinate.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Equations  for the mean value and variance contain friction and diffusion.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The friction and diffusion are obtained in a self-consistent way.</a:t>
            </a:r>
          </a:p>
        </p:txBody>
      </p:sp>
    </p:spTree>
    <p:extLst>
      <p:ext uri="{BB962C8B-B14F-4D97-AF65-F5344CB8AC3E}">
        <p14:creationId xmlns:p14="http://schemas.microsoft.com/office/powerpoint/2010/main" xmlns="" val="163860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10" name="Object 2"/>
          <p:cNvGraphicFramePr>
            <a:graphicFrameLocks noChangeAspect="1"/>
          </p:cNvGraphicFramePr>
          <p:nvPr/>
        </p:nvGraphicFramePr>
        <p:xfrm>
          <a:off x="1701800" y="1295400"/>
          <a:ext cx="5726113" cy="1117600"/>
        </p:xfrm>
        <a:graphic>
          <a:graphicData uri="http://schemas.openxmlformats.org/presentationml/2006/ole">
            <p:oleObj spid="_x0000_s7169" name="Формула" r:id="rId3" imgW="2946240" imgH="583920" progId="Equation.3">
              <p:embed/>
            </p:oleObj>
          </a:graphicData>
        </a:graphic>
      </p:graphicFrame>
      <p:graphicFrame>
        <p:nvGraphicFramePr>
          <p:cNvPr id="171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4892148"/>
              </p:ext>
            </p:extLst>
          </p:nvPr>
        </p:nvGraphicFramePr>
        <p:xfrm>
          <a:off x="5637042" y="2886323"/>
          <a:ext cx="1655762" cy="415925"/>
        </p:xfrm>
        <a:graphic>
          <a:graphicData uri="http://schemas.openxmlformats.org/presentationml/2006/ole">
            <p:oleObj spid="_x0000_s7170" name="Формула" r:id="rId4" imgW="850680" imgH="215640" progId="Equation.3">
              <p:embed/>
            </p:oleObj>
          </a:graphicData>
        </a:graphic>
      </p:graphicFrame>
      <p:graphicFrame>
        <p:nvGraphicFramePr>
          <p:cNvPr id="171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3086584"/>
              </p:ext>
            </p:extLst>
          </p:nvPr>
        </p:nvGraphicFramePr>
        <p:xfrm>
          <a:off x="4930548" y="3470070"/>
          <a:ext cx="3505200" cy="751524"/>
        </p:xfrm>
        <a:graphic>
          <a:graphicData uri="http://schemas.openxmlformats.org/presentationml/2006/ole">
            <p:oleObj spid="_x0000_s7171" name="Формула" r:id="rId5" imgW="1993680" imgH="431640" progId="Equation.3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810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 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capture 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7800" y="1066800"/>
            <a:ext cx="64008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5257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QD approach was successfully applied to describe the heavy ion fusion reactions at near- and below the Coulomb barrier energies.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850037"/>
            <a:ext cx="4657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A50021"/>
                </a:solidFill>
              </a:rPr>
              <a:t>Constant friction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coefficient was used.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3AEDFA-DD1D-A942-AC9F-C84ADB238A79}"/>
              </a:ext>
            </a:extLst>
          </p:cNvPr>
          <p:cNvSpPr/>
          <p:nvPr/>
        </p:nvSpPr>
        <p:spPr>
          <a:xfrm>
            <a:off x="304799" y="3420000"/>
            <a:ext cx="465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frequency of the </a:t>
            </a:r>
            <a:r>
              <a:rPr lang="en-US" sz="2000" u="sng" dirty="0">
                <a:solidFill>
                  <a:srgbClr val="A50021"/>
                </a:solidFill>
              </a:rPr>
              <a:t>approximated oscillator.</a:t>
            </a:r>
            <a:endParaRPr lang="ru-RU" sz="2000" u="sng" dirty="0">
              <a:solidFill>
                <a:srgbClr val="A5002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34CEC6-72FD-8C4A-ACEA-F230B4D47222}"/>
              </a:ext>
            </a:extLst>
          </p:cNvPr>
          <p:cNvSpPr txBox="1"/>
          <p:nvPr/>
        </p:nvSpPr>
        <p:spPr>
          <a:xfrm>
            <a:off x="381000" y="4419600"/>
            <a:ext cx="8153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internal excitation width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---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sym typeface="Mathematica1"/>
              </a:rPr>
              <a:t>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sym typeface="Mathematica1"/>
              </a:rPr>
              <a:t> is responsible for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sym typeface="Mathematica1"/>
              </a:rPr>
              <a:t> </a:t>
            </a:r>
            <a:r>
              <a:rPr lang="en-US" sz="2000" u="sng" dirty="0" smtClean="0">
                <a:solidFill>
                  <a:srgbClr val="A50021"/>
                </a:solidFill>
                <a:sym typeface="Mathematica1"/>
              </a:rPr>
              <a:t>non</a:t>
            </a:r>
            <a:r>
              <a:rPr lang="ru-RU" sz="2000" u="sng" dirty="0" smtClean="0">
                <a:solidFill>
                  <a:srgbClr val="A50021"/>
                </a:solidFill>
                <a:sym typeface="Mathematica1"/>
              </a:rPr>
              <a:t>-</a:t>
            </a:r>
            <a:r>
              <a:rPr lang="en-US" sz="2000" u="sng" dirty="0" err="1" smtClean="0">
                <a:solidFill>
                  <a:srgbClr val="A50021"/>
                </a:solidFill>
                <a:sym typeface="Mathematica1"/>
              </a:rPr>
              <a:t>Markovian</a:t>
            </a:r>
            <a:r>
              <a:rPr lang="en-US" sz="2000" u="sng" dirty="0" smtClean="0">
                <a:solidFill>
                  <a:srgbClr val="A50021"/>
                </a:solidFill>
                <a:sym typeface="Mathematica1"/>
              </a:rPr>
              <a:t> effects</a:t>
            </a:r>
            <a:r>
              <a:rPr lang="ru-RU" sz="2000" u="sng" dirty="0" smtClean="0">
                <a:solidFill>
                  <a:srgbClr val="A50021"/>
                </a:solidFill>
                <a:sym typeface="Mathematica1"/>
              </a:rPr>
              <a:t>.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5181600"/>
            <a:ext cx="8610600" cy="13716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Nucleus-nucleus interaction potential: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600200" y="1497361"/>
          <a:ext cx="5410200" cy="3799403"/>
        </p:xfrm>
        <a:graphic>
          <a:graphicData uri="http://schemas.openxmlformats.org/presentationml/2006/ole">
            <p:oleObj spid="_x0000_s75778" name="Graph" r:id="rId3" imgW="4132800" imgH="2901600" progId="Origin50.Graph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" y="10668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calculated potentials respect to their  barriers for the indicated reactions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52766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The large Coulomb repulsion in case of the 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O+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208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Pb reaction leads to steep fall off of the potential, compared to those in case of 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O+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16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 reaction.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The same energy below the Coulomb barrier, two colliding nuclei approach to closer distance in case of the heavier system.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76800" y="2665412"/>
            <a:ext cx="2667000" cy="1588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467600" y="2286000"/>
          <a:ext cx="592137" cy="430212"/>
        </p:xfrm>
        <a:graphic>
          <a:graphicData uri="http://schemas.openxmlformats.org/presentationml/2006/ole">
            <p:oleObj spid="_x0000_s75779" name="Формула" r:id="rId4" imgW="304560" imgH="22860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697413" y="3581400"/>
          <a:ext cx="493712" cy="430213"/>
        </p:xfrm>
        <a:graphic>
          <a:graphicData uri="http://schemas.openxmlformats.org/presentationml/2006/ole">
            <p:oleObj spid="_x0000_s75780" name="Формула" r:id="rId5" imgW="253800" imgH="228600" progId="Equation.3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4457700" y="3162300"/>
            <a:ext cx="839788" cy="1588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138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External turning point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9906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The dependence of the external turning point on energy is completely different for reactions with light and heavy nuclei!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52400" y="1905000"/>
          <a:ext cx="5105400" cy="3962400"/>
        </p:xfrm>
        <a:graphic>
          <a:graphicData uri="http://schemas.openxmlformats.org/presentationml/2006/ole">
            <p:oleObj spid="_x0000_s78850" name="Graph" r:id="rId3" imgW="4132800" imgH="2901600" progId="Origin50.Grap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10200" y="2133600"/>
            <a:ext cx="35052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  The  </a:t>
            </a:r>
            <a:r>
              <a:rPr lang="en-US" sz="1900" i="1" dirty="0" err="1">
                <a:solidFill>
                  <a:srgbClr val="002060"/>
                </a:solidFill>
              </a:rPr>
              <a:t>R</a:t>
            </a:r>
            <a:r>
              <a:rPr lang="en-US" sz="1900" baseline="-25000" dirty="0" err="1">
                <a:solidFill>
                  <a:srgbClr val="002060"/>
                </a:solidFill>
              </a:rPr>
              <a:t>ext</a:t>
            </a:r>
            <a:r>
              <a:rPr lang="en-US" sz="1900" dirty="0">
                <a:solidFill>
                  <a:srgbClr val="002060"/>
                </a:solidFill>
              </a:rPr>
              <a:t> indicates the extent of the overlap of nuclear density profiles, which responsible for the nuclear friction.</a:t>
            </a:r>
          </a:p>
          <a:p>
            <a:pPr>
              <a:buFont typeface="Arial" pitchFamily="34" charset="0"/>
              <a:buChar char="•"/>
            </a:pPr>
            <a:endParaRPr lang="en-US" sz="19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>
                <a:solidFill>
                  <a:srgbClr val="002060"/>
                </a:solidFill>
              </a:rPr>
              <a:t>   At the same energy below the barrier, the external turning point is located much closer to the position of the corresponding Coulomb barrier in case of heavy system. 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60006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A50021"/>
                </a:solidFill>
              </a:rPr>
              <a:t>One need to include in model the dependence of friction on coordinate!</a:t>
            </a:r>
            <a:endParaRPr lang="ru-RU" sz="2000" u="sng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38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38100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buFont typeface="Wingdings" pitchFamily="2" charset="2"/>
              <a:buChar char="Ø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Include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energy dependence of friction,  (dependence of the friction on the external turning point).</a:t>
            </a: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Ø"/>
            </a:pPr>
            <a:endParaRPr kumimoji="0" lang="en-US" sz="22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At each energy, to find an effective “frequency”, which replace the real potential with an inverted oscillator in a proper way.</a:t>
            </a:r>
            <a:endParaRPr lang="en-US" sz="2200" b="1" baseline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905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To consider</a:t>
            </a:r>
            <a:r>
              <a:rPr kumimoji="0" lang="en-US" sz="3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reactions with light heavy nuclei one need to extend the model!! </a:t>
            </a:r>
            <a:endParaRPr kumimoji="0" lang="ru-RU" sz="3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381000" y="5257799"/>
          <a:ext cx="2819400" cy="871819"/>
        </p:xfrm>
        <a:graphic>
          <a:graphicData uri="http://schemas.openxmlformats.org/presentationml/2006/ole">
            <p:oleObj spid="_x0000_s11265" name="Формула" r:id="rId3" imgW="1473120" imgH="4572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" y="3505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 same height and the position of the barrier of the real potential with the height and the position of inverted oscillator.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 condition of equality of the energy under the barrier: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6243638" y="3833812"/>
          <a:ext cx="2138362" cy="661988"/>
        </p:xfrm>
        <a:graphic>
          <a:graphicData uri="http://schemas.openxmlformats.org/presentationml/2006/ole">
            <p:oleObj spid="_x0000_s11266" name="Формула" r:id="rId4" imgW="1346040" imgH="419040" progId="Equation.3">
              <p:embed/>
            </p:oleObj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6248400" y="5257800"/>
          <a:ext cx="1870075" cy="373063"/>
        </p:xfrm>
        <a:graphic>
          <a:graphicData uri="http://schemas.openxmlformats.org/presentationml/2006/ole">
            <p:oleObj spid="_x0000_s11267" name="Формула" r:id="rId5" imgW="1015920" imgH="20304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48400" y="55742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C00000"/>
                </a:solidFill>
              </a:rPr>
              <a:t>Markovian</a:t>
            </a:r>
            <a:r>
              <a:rPr lang="en-US" u="sng" dirty="0">
                <a:solidFill>
                  <a:srgbClr val="C00000"/>
                </a:solidFill>
              </a:rPr>
              <a:t> limit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0" y="5105400"/>
            <a:ext cx="2133600" cy="914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4648200"/>
            <a:ext cx="8458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1000" y="304800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Determination of the </a:t>
            </a:r>
            <a:r>
              <a:rPr lang="en-US" sz="2000" dirty="0" smtClean="0">
                <a:solidFill>
                  <a:srgbClr val="0070C0"/>
                </a:solidFill>
              </a:rPr>
              <a:t>“frequency” of the replaced oscillator: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" y="2895600"/>
            <a:ext cx="8458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47244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Determination of the excitation width: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3962400" y="5334001"/>
          <a:ext cx="1371600" cy="749648"/>
        </p:xfrm>
        <a:graphic>
          <a:graphicData uri="http://schemas.openxmlformats.org/presentationml/2006/ole">
            <p:oleObj spid="_x0000_s11269" name="Формула" r:id="rId6" imgW="787320" imgH="431640" progId="Equation.3">
              <p:embed/>
            </p:oleObj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812924"/>
              </p:ext>
            </p:extLst>
          </p:nvPr>
        </p:nvGraphicFramePr>
        <p:xfrm>
          <a:off x="609600" y="1219200"/>
          <a:ext cx="2819400" cy="523881"/>
        </p:xfrm>
        <a:graphic>
          <a:graphicData uri="http://schemas.openxmlformats.org/presentationml/2006/ole">
            <p:oleObj spid="_x0000_s11270" name="Формула" r:id="rId7" imgW="1295280" imgH="241200" progId="Equation.3">
              <p:embed/>
            </p:oleObj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04800" y="533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friction is proportional to the square of the nuclear force: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D9F7F1D-94F0-5243-A4CE-5E3422E43F6F}"/>
              </a:ext>
            </a:extLst>
          </p:cNvPr>
          <p:cNvSpPr txBox="1"/>
          <p:nvPr/>
        </p:nvSpPr>
        <p:spPr>
          <a:xfrm>
            <a:off x="5029200" y="1214735"/>
            <a:ext cx="354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>
                <a:solidFill>
                  <a:srgbClr val="FF0000"/>
                </a:solidFill>
              </a:rPr>
              <a:t>Gross</a:t>
            </a:r>
            <a:r>
              <a:rPr lang="en-US" sz="1400" dirty="0">
                <a:solidFill>
                  <a:srgbClr val="FF0000"/>
                </a:solidFill>
              </a:rPr>
              <a:t>, Phys. Rep. (</a:t>
            </a:r>
            <a:r>
              <a:rPr lang="en-US" sz="1400" dirty="0" smtClean="0">
                <a:solidFill>
                  <a:srgbClr val="FF0000"/>
                </a:solidFill>
              </a:rPr>
              <a:t>1978) </a:t>
            </a:r>
          </a:p>
          <a:p>
            <a:pPr algn="l"/>
            <a:r>
              <a:rPr lang="en-US" sz="1400" i="1" dirty="0" err="1" smtClean="0">
                <a:solidFill>
                  <a:srgbClr val="FF0000"/>
                </a:solidFill>
              </a:rPr>
              <a:t>Weidenmuller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Prog</a:t>
            </a:r>
            <a:r>
              <a:rPr lang="en-US" sz="1400" dirty="0">
                <a:solidFill>
                  <a:srgbClr val="FF0000"/>
                </a:solidFill>
              </a:rPr>
              <a:t>. Part. </a:t>
            </a:r>
            <a:r>
              <a:rPr lang="en-US" sz="1400" dirty="0" err="1">
                <a:solidFill>
                  <a:srgbClr val="FF0000"/>
                </a:solidFill>
              </a:rPr>
              <a:t>Nucl</a:t>
            </a:r>
            <a:r>
              <a:rPr lang="en-US" sz="1400" dirty="0">
                <a:solidFill>
                  <a:srgbClr val="FF0000"/>
                </a:solidFill>
              </a:rPr>
              <a:t>. Phys. (1978)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8600" y="533400"/>
            <a:ext cx="8458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1000" y="1905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This form of friction takes into account the comparatively larger overlap of the nuclear surfaces is case of two heavier nuclei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750" y="1143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At </a:t>
            </a:r>
            <a:r>
              <a:rPr lang="en-US" sz="2400" dirty="0" smtClean="0">
                <a:solidFill>
                  <a:srgbClr val="FF0000"/>
                </a:solidFill>
              </a:rPr>
              <a:t>low energies (weak </a:t>
            </a:r>
            <a:r>
              <a:rPr lang="en-US" sz="2400" dirty="0">
                <a:solidFill>
                  <a:srgbClr val="FF0000"/>
                </a:solidFill>
              </a:rPr>
              <a:t>friction </a:t>
            </a:r>
            <a:r>
              <a:rPr lang="en-US" sz="2400" dirty="0" smtClean="0">
                <a:solidFill>
                  <a:srgbClr val="FF0000"/>
                </a:solidFill>
              </a:rPr>
              <a:t>limit) </a:t>
            </a:r>
            <a:r>
              <a:rPr lang="en-US" sz="2400" dirty="0">
                <a:solidFill>
                  <a:srgbClr val="FF0000"/>
                </a:solidFill>
              </a:rPr>
              <a:t>one obtains simple expression for the capture probability !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1337398"/>
              </p:ext>
            </p:extLst>
          </p:nvPr>
        </p:nvGraphicFramePr>
        <p:xfrm>
          <a:off x="2665413" y="2133600"/>
          <a:ext cx="3497262" cy="977900"/>
        </p:xfrm>
        <a:graphic>
          <a:graphicData uri="http://schemas.openxmlformats.org/presentationml/2006/ole">
            <p:oleObj spid="_x0000_s47106" name="Формула" r:id="rId3" imgW="1803240" imgH="50796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3400" y="5257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For very light </a:t>
            </a:r>
            <a:r>
              <a:rPr lang="en-US" sz="2000" dirty="0" smtClean="0">
                <a:solidFill>
                  <a:schemeClr val="tx2"/>
                </a:solidFill>
              </a:rPr>
              <a:t>nuclei the formulas are applicable </a:t>
            </a:r>
            <a:r>
              <a:rPr lang="en-US" sz="2000" dirty="0">
                <a:solidFill>
                  <a:schemeClr val="tx2"/>
                </a:solidFill>
              </a:rPr>
              <a:t>already at energies </a:t>
            </a:r>
            <a:r>
              <a:rPr lang="en-US" sz="2000" dirty="0" smtClean="0">
                <a:solidFill>
                  <a:schemeClr val="tx2"/>
                </a:solidFill>
              </a:rPr>
              <a:t>1-2 </a:t>
            </a:r>
            <a:r>
              <a:rPr lang="en-US" sz="2000" dirty="0" err="1" smtClean="0">
                <a:solidFill>
                  <a:schemeClr val="tx2"/>
                </a:solidFill>
              </a:rPr>
              <a:t>MeV</a:t>
            </a:r>
            <a:r>
              <a:rPr lang="en-US" sz="2000" dirty="0" smtClean="0">
                <a:solidFill>
                  <a:schemeClr val="tx2"/>
                </a:solidFill>
              </a:rPr>
              <a:t> below </a:t>
            </a:r>
            <a:r>
              <a:rPr lang="en-US" sz="2000" dirty="0">
                <a:solidFill>
                  <a:schemeClr val="tx2"/>
                </a:solidFill>
              </a:rPr>
              <a:t>the barrier.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</a:rPr>
              <a:t>The formulas could be used to obtain analytical expression for the </a:t>
            </a:r>
            <a:r>
              <a:rPr lang="en-US" sz="2000" i="1" dirty="0" smtClean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- factor position and reaction rates.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Probability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at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extreme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sub-barrier energies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717675" y="3276600"/>
          <a:ext cx="5597525" cy="960437"/>
        </p:xfrm>
        <a:graphic>
          <a:graphicData uri="http://schemas.openxmlformats.org/presentationml/2006/ole">
            <p:oleObj spid="_x0000_s47107" name="Формула" r:id="rId4" imgW="3238200" imgH="558720" progId="Equation.3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09600" y="4343400"/>
          <a:ext cx="1293812" cy="785812"/>
        </p:xfrm>
        <a:graphic>
          <a:graphicData uri="http://schemas.openxmlformats.org/presentationml/2006/ole">
            <p:oleObj spid="_x0000_s47108" name="Формула" r:id="rId5" imgW="74916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21110" y="4495800"/>
            <a:ext cx="305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--- </a:t>
            </a:r>
            <a:r>
              <a:rPr lang="en-US" sz="2000" dirty="0" smtClean="0">
                <a:solidFill>
                  <a:srgbClr val="002060"/>
                </a:solidFill>
              </a:rPr>
              <a:t>Coulomb energy at </a:t>
            </a:r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=</a:t>
            </a:r>
            <a:r>
              <a:rPr lang="en-US" sz="2000" i="1" dirty="0" err="1" smtClean="0">
                <a:solidFill>
                  <a:srgbClr val="00206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b</a:t>
            </a:r>
            <a:endParaRPr lang="ru-RU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000" y="5105400"/>
            <a:ext cx="8382000" cy="1600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152400" y="1219200"/>
          <a:ext cx="4343400" cy="3735420"/>
        </p:xfrm>
        <a:graphic>
          <a:graphicData uri="http://schemas.openxmlformats.org/presentationml/2006/ole">
            <p:oleObj spid="_x0000_s12289" name="Graph" r:id="rId3" imgW="4132800" imgH="2901600" progId="Origin50.Graph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4495800" y="1221423"/>
          <a:ext cx="4419600" cy="3731577"/>
        </p:xfrm>
        <a:graphic>
          <a:graphicData uri="http://schemas.openxmlformats.org/presentationml/2006/ole">
            <p:oleObj spid="_x0000_s12290" name="Graph" r:id="rId4" imgW="4132800" imgH="2901600" progId="Origin50.Graph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" y="5562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main trend of new experimental data is reproduced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   We clearly identify a maximum in </a:t>
            </a:r>
            <a:r>
              <a:rPr lang="en-US" sz="2000" i="1" dirty="0" smtClean="0">
                <a:solidFill>
                  <a:srgbClr val="002060"/>
                </a:solidFill>
              </a:rPr>
              <a:t>S- </a:t>
            </a:r>
            <a:r>
              <a:rPr lang="en-US" sz="2000" dirty="0" smtClean="0">
                <a:solidFill>
                  <a:srgbClr val="002060"/>
                </a:solidFill>
              </a:rPr>
              <a:t>factor.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565737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</a:rPr>
              <a:t>The stable carbon isotopes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ru-RU" sz="2000" baseline="30000" dirty="0">
                <a:solidFill>
                  <a:srgbClr val="A50021"/>
                </a:solidFill>
              </a:rPr>
              <a:t>,</a:t>
            </a:r>
            <a:r>
              <a:rPr lang="en-US" sz="2000" baseline="30000" dirty="0">
                <a:solidFill>
                  <a:srgbClr val="A50021"/>
                </a:solidFill>
              </a:rPr>
              <a:t>13</a:t>
            </a:r>
            <a:r>
              <a:rPr lang="en-US" sz="2000" dirty="0">
                <a:solidFill>
                  <a:srgbClr val="A50021"/>
                </a:solidFill>
              </a:rPr>
              <a:t>C are the first nuclei with sufficiently negative (p, α) Q values. This makes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en-US" sz="2000" dirty="0">
                <a:solidFill>
                  <a:srgbClr val="A50021"/>
                </a:solidFill>
              </a:rPr>
              <a:t>C </a:t>
            </a:r>
            <a:r>
              <a:rPr lang="ru-RU" sz="2000" dirty="0">
                <a:solidFill>
                  <a:srgbClr val="A50021"/>
                </a:solidFill>
              </a:rPr>
              <a:t>+ </a:t>
            </a:r>
            <a:r>
              <a:rPr lang="en-US" sz="2000" baseline="30000" dirty="0">
                <a:solidFill>
                  <a:srgbClr val="A50021"/>
                </a:solidFill>
              </a:rPr>
              <a:t>12</a:t>
            </a:r>
            <a:r>
              <a:rPr lang="en-US" sz="2000" dirty="0">
                <a:solidFill>
                  <a:srgbClr val="A50021"/>
                </a:solidFill>
              </a:rPr>
              <a:t>C the first fusion reaction that needs to be considered in nuclear astrophysics.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2019" y="76200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fusion reactions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2703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In </a:t>
            </a:r>
            <a:r>
              <a:rPr lang="en-US" sz="2000" dirty="0">
                <a:solidFill>
                  <a:srgbClr val="0070C0"/>
                </a:solidFill>
              </a:rPr>
              <a:t>a hydrogen-rich environment the light elements such as Li, Be, and B have all positive (p, α) Q </a:t>
            </a:r>
            <a:r>
              <a:rPr lang="en-US" sz="2000" dirty="0" smtClean="0">
                <a:solidFill>
                  <a:srgbClr val="0070C0"/>
                </a:solidFill>
              </a:rPr>
              <a:t>values. These </a:t>
            </a:r>
            <a:r>
              <a:rPr lang="en-US" sz="2000" dirty="0">
                <a:solidFill>
                  <a:srgbClr val="0070C0"/>
                </a:solidFill>
              </a:rPr>
              <a:t>nuclei are easily </a:t>
            </a:r>
            <a:r>
              <a:rPr lang="en-US" sz="2000" dirty="0" smtClean="0">
                <a:solidFill>
                  <a:srgbClr val="0070C0"/>
                </a:solidFill>
              </a:rPr>
              <a:t>destroyed, </a:t>
            </a:r>
            <a:r>
              <a:rPr lang="en-US" sz="2000" dirty="0">
                <a:solidFill>
                  <a:srgbClr val="0070C0"/>
                </a:solidFill>
              </a:rPr>
              <a:t>before fusion reactions start to play a role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5000" y="3551872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non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explosive scenarios carbon fusion takes place in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center of massive stars toward the end of their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lifetime during the carbon-burning phase at temperatures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of about 0.6–1 GK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stellar explosions carbon fusion plays a role during the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ignition phase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of supernovae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(1–10 GK)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39109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</a:rPr>
              <a:t>Fusion reactions involving </a:t>
            </a:r>
            <a:r>
              <a:rPr lang="en-US" sz="2000" baseline="30000" dirty="0">
                <a:solidFill>
                  <a:srgbClr val="A50021"/>
                </a:solidFill>
              </a:rPr>
              <a:t>16</a:t>
            </a:r>
            <a:r>
              <a:rPr lang="en-US" sz="2000" dirty="0">
                <a:solidFill>
                  <a:srgbClr val="A50021"/>
                </a:solidFill>
              </a:rPr>
              <a:t>O, plays a role only at higher </a:t>
            </a:r>
            <a:r>
              <a:rPr lang="en-US" sz="2000" dirty="0" smtClean="0">
                <a:solidFill>
                  <a:srgbClr val="A50021"/>
                </a:solidFill>
              </a:rPr>
              <a:t>temperatures.  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000" y="58674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explosive environments.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1143000"/>
            <a:ext cx="85344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53881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calculation is in good agreement with the experimental data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lowest data are very close to the position of the maximum of </a:t>
            </a:r>
            <a:r>
              <a:rPr lang="en-US" sz="2000" i="1" dirty="0">
                <a:solidFill>
                  <a:srgbClr val="002060"/>
                </a:solidFill>
              </a:rPr>
              <a:t>S</a:t>
            </a:r>
            <a:r>
              <a:rPr lang="en-US" sz="2000" dirty="0">
                <a:solidFill>
                  <a:srgbClr val="002060"/>
                </a:solidFill>
              </a:rPr>
              <a:t> factor</a:t>
            </a:r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235688" y="1295400"/>
          <a:ext cx="4260112" cy="3657600"/>
        </p:xfrm>
        <a:graphic>
          <a:graphicData uri="http://schemas.openxmlformats.org/presentationml/2006/ole">
            <p:oleObj spid="_x0000_s13313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4419600" y="1295400"/>
          <a:ext cx="4525926" cy="3657600"/>
        </p:xfrm>
        <a:graphic>
          <a:graphicData uri="http://schemas.openxmlformats.org/presentationml/2006/ole">
            <p:oleObj spid="_x0000_s13314" name="Graph" r:id="rId4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76200" y="1295398"/>
          <a:ext cx="4419600" cy="3727201"/>
        </p:xfrm>
        <a:graphic>
          <a:graphicData uri="http://schemas.openxmlformats.org/presentationml/2006/ole">
            <p:oleObj spid="_x0000_s14337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4419600" y="1295400"/>
          <a:ext cx="4495800" cy="3733800"/>
        </p:xfrm>
        <a:graphic>
          <a:graphicData uri="http://schemas.openxmlformats.org/presentationml/2006/ole">
            <p:oleObj spid="_x0000_s14338" name="Graph" r:id="rId4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of calculations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152400" y="1447800"/>
          <a:ext cx="4419600" cy="3657600"/>
        </p:xfrm>
        <a:graphic>
          <a:graphicData uri="http://schemas.openxmlformats.org/presentationml/2006/ole">
            <p:oleObj spid="_x0000_s15361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4419600" y="1447800"/>
          <a:ext cx="4495800" cy="3657600"/>
        </p:xfrm>
        <a:graphic>
          <a:graphicData uri="http://schemas.openxmlformats.org/presentationml/2006/ole">
            <p:oleObj spid="_x0000_s15362" name="Graph" r:id="rId4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with the WKB model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43858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7313" y="1643062"/>
            <a:ext cx="446808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09600" y="5385137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The fluctuation and dissipation effects taken into account in our model (solid line) increase fusion probability at sub-barrier energies and decrease at above barrier energies compared to WKB model (dashed line).</a:t>
            </a:r>
            <a:endParaRPr lang="ru-RU" sz="20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257800"/>
            <a:ext cx="8382000" cy="12954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286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Reactions with heavier (medium</a:t>
            </a:r>
            <a:r>
              <a:rPr kumimoji="0" lang="en-US" sz="3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mass</a:t>
            </a:r>
            <a:r>
              <a:rPr kumimoji="0" lang="en-US" sz="3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 nuclei</a:t>
            </a:r>
            <a:endParaRPr kumimoji="0" lang="ru-RU" sz="3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76200" y="457200"/>
          <a:ext cx="4495800" cy="3157250"/>
        </p:xfrm>
        <a:graphic>
          <a:graphicData uri="http://schemas.openxmlformats.org/presentationml/2006/ole">
            <p:oleObj spid="_x0000_s16385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4419600" y="457200"/>
          <a:ext cx="4572000" cy="3124200"/>
        </p:xfrm>
        <a:graphic>
          <a:graphicData uri="http://schemas.openxmlformats.org/presentationml/2006/ole">
            <p:oleObj spid="_x0000_s16386" name="Graph" r:id="rId4" imgW="4132800" imgH="2901600" progId="Origin50.Graph">
              <p:embed/>
            </p:oleObj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0" y="3581400"/>
          <a:ext cx="4648200" cy="2901950"/>
        </p:xfrm>
        <a:graphic>
          <a:graphicData uri="http://schemas.openxmlformats.org/presentationml/2006/ole">
            <p:oleObj spid="_x0000_s16387" name="Graph" r:id="rId5" imgW="4132800" imgH="2901600" progId="Origin50.Graph">
              <p:embed/>
            </p:oleObj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4419600" y="3581400"/>
          <a:ext cx="4572000" cy="2901950"/>
        </p:xfrm>
        <a:graphic>
          <a:graphicData uri="http://schemas.openxmlformats.org/presentationml/2006/ole">
            <p:oleObj spid="_x0000_s16388" name="Graph" r:id="rId6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0" y="152399"/>
          <a:ext cx="4572000" cy="3352801"/>
        </p:xfrm>
        <a:graphic>
          <a:graphicData uri="http://schemas.openxmlformats.org/presentationml/2006/ole">
            <p:oleObj spid="_x0000_s17409" name="Graph" r:id="rId3" imgW="4132800" imgH="2901600" progId="Origin50.Graph">
              <p:embed/>
            </p:oleObj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4419600" y="152400"/>
          <a:ext cx="4513264" cy="3352800"/>
        </p:xfrm>
        <a:graphic>
          <a:graphicData uri="http://schemas.openxmlformats.org/presentationml/2006/ole">
            <p:oleObj spid="_x0000_s17410" name="Graph" r:id="rId4" imgW="4132800" imgH="2901600" progId="Origin50.Graph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152400" y="3276600"/>
          <a:ext cx="4495800" cy="3359150"/>
        </p:xfrm>
        <a:graphic>
          <a:graphicData uri="http://schemas.openxmlformats.org/presentationml/2006/ole">
            <p:oleObj spid="_x0000_s17411" name="Graph" r:id="rId5" imgW="4132800" imgH="2901600" progId="Origin50.Graph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4419600" y="3276600"/>
          <a:ext cx="4572000" cy="3352800"/>
        </p:xfrm>
        <a:graphic>
          <a:graphicData uri="http://schemas.openxmlformats.org/presentationml/2006/ole">
            <p:oleObj spid="_x0000_s17412" name="Graph" r:id="rId6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97089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In collisions of light nuclei at low sub-barrier energies, the external turning point is located far from the Coulomb barrier position. This means weak overlap of nuclear surfaces and, correspondingly, small friction.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We extended our QD approach and considered the friction depending on the bombarding energy. Using the extended approach, we compared the calculated capture cross-sections with the available experimental data. In all cases we obtained a good description of the experiments.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Comparing the fusion excitation functions calculated within the quantum diffusion and WKB approaches, we found that the fluctuation and dissipation increase fusion cross section at sub-barrier energies. 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The maximum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predicted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However, more experimental data at low energies is needed to confirm our predictions.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In the limit of weak friction, which corresponds to extreme sub-barrier energies, the analytic expression for the capture probability is obtained. This simple expression can be applied to the reactions of astrophysical interest.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The strong decline of fusion cross sections at sub-barrier energies considerably reduces the stellar burning rates and, moreover, leads to severe experimental problems, inhibiting the measurements in many cases.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Nucleus-nucleus interaction potential: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27432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Double-folding formalism used for nuclear part: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528480" y="1295400"/>
          <a:ext cx="6634320" cy="1143000"/>
        </p:xfrm>
        <a:graphic>
          <a:graphicData uri="http://schemas.openxmlformats.org/presentationml/2006/ole">
            <p:oleObj spid="_x0000_s19457" name="Формула" r:id="rId3" imgW="2489040" imgH="444240" progId="Equation.3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57200" y="3429000"/>
          <a:ext cx="6595940" cy="744537"/>
        </p:xfrm>
        <a:graphic>
          <a:graphicData uri="http://schemas.openxmlformats.org/presentationml/2006/ole">
            <p:oleObj spid="_x0000_s19458" name="Формула" r:id="rId4" imgW="2387520" imgH="27936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48006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Nucleus-nucleus potential:</a:t>
            </a:r>
            <a:endParaRPr lang="en-US" b="1" i="1" u="sng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density - dependent effective nucleon-nucleon interaction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Woods-Saxon parameterization for nucleus density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600" y="5943600"/>
            <a:ext cx="6629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u="sng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Adamian</a:t>
            </a:r>
            <a:r>
              <a:rPr lang="en-US" sz="1600" b="1" i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et al., Int. J. Mod. </a:t>
            </a:r>
            <a:r>
              <a:rPr lang="en-US" sz="1600" b="1" i="1" u="sng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600" b="1" i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E 5, 191 (1996).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xmlns="" val="290138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2019" y="76200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fusion reactions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0480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Main problem: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Gamow </a:t>
            </a:r>
            <a:r>
              <a:rPr lang="en-US" sz="2200" dirty="0">
                <a:solidFill>
                  <a:srgbClr val="002060"/>
                </a:solidFill>
              </a:rPr>
              <a:t>energies </a:t>
            </a:r>
            <a:r>
              <a:rPr lang="en-US" sz="2200" dirty="0" smtClean="0">
                <a:solidFill>
                  <a:srgbClr val="002060"/>
                </a:solidFill>
              </a:rPr>
              <a:t>are </a:t>
            </a:r>
            <a:r>
              <a:rPr lang="en-US" sz="2200" dirty="0">
                <a:solidFill>
                  <a:srgbClr val="002060"/>
                </a:solidFill>
              </a:rPr>
              <a:t>in a range where no reliable cross-section  measurements can be made with present technologies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</a:p>
          <a:p>
            <a:endParaRPr lang="en-US" sz="22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C00000"/>
                </a:solidFill>
              </a:rPr>
              <a:t>Possible solution: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    Extrapolation of the existing experimental data to lower energies starting with data at higher energies.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   Theoretical calculations.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498937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The study of fusion of light heavy nuclei </a:t>
            </a:r>
            <a:r>
              <a:rPr lang="ru-RU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C, O, Si…</a:t>
            </a:r>
            <a:r>
              <a:rPr lang="ru-RU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 smtClean="0">
                <a:solidFill>
                  <a:srgbClr val="0070C0"/>
                </a:solidFill>
              </a:rPr>
              <a:t>at extreme sub- barrier energies (e.g. Gamow energies for C+C reaction is 1-3 </a:t>
            </a:r>
            <a:r>
              <a:rPr lang="en-US" sz="2000" dirty="0" err="1" smtClean="0">
                <a:solidFill>
                  <a:srgbClr val="0070C0"/>
                </a:solidFill>
              </a:rPr>
              <a:t>MeV</a:t>
            </a:r>
            <a:r>
              <a:rPr lang="en-US" sz="2000" dirty="0" smtClean="0">
                <a:solidFill>
                  <a:srgbClr val="0070C0"/>
                </a:solidFill>
              </a:rPr>
              <a:t>) is a key to understand and predict different scenarios of evolution of the stars.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2971800"/>
            <a:ext cx="8458200" cy="297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Coordinate dependent friction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812924"/>
              </p:ext>
            </p:extLst>
          </p:nvPr>
        </p:nvGraphicFramePr>
        <p:xfrm>
          <a:off x="1105854" y="1713301"/>
          <a:ext cx="3280720" cy="609600"/>
        </p:xfrm>
        <a:graphic>
          <a:graphicData uri="http://schemas.openxmlformats.org/presentationml/2006/ole">
            <p:oleObj spid="_x0000_s50178" name="Формула" r:id="rId3" imgW="1295280" imgH="241200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81600" y="3352800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This form of friction takes into account the comparatively larger overlap of the nuclear surfaces is case of two heavier nuclei.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   The friction decreases more rapidly than the corresponding nuclear potential.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143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friction is proportional to the square of the nuclear force: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152400" y="3173761"/>
          <a:ext cx="5029201" cy="3531839"/>
        </p:xfrm>
        <a:graphic>
          <a:graphicData uri="http://schemas.openxmlformats.org/presentationml/2006/ole">
            <p:oleObj spid="_x0000_s50179" name="Graph" r:id="rId4" imgW="4132800" imgH="2901600" progId="Origin50.Graph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48000" y="24778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A50021"/>
                </a:solidFill>
              </a:rPr>
              <a:t>the variation of </a:t>
            </a:r>
            <a:r>
              <a:rPr lang="en-US" u="sng" dirty="0">
                <a:solidFill>
                  <a:srgbClr val="A50021"/>
                </a:solidFill>
                <a:sym typeface="Mathematica1"/>
              </a:rPr>
              <a:t></a:t>
            </a:r>
            <a:r>
              <a:rPr lang="en-US" u="sng" baseline="-25000" dirty="0">
                <a:solidFill>
                  <a:srgbClr val="A50021"/>
                </a:solidFill>
                <a:sym typeface="Mathematica1"/>
              </a:rPr>
              <a:t>0</a:t>
            </a:r>
            <a:r>
              <a:rPr lang="en-US" u="sng" dirty="0">
                <a:solidFill>
                  <a:srgbClr val="A50021"/>
                </a:solidFill>
                <a:sym typeface="Mathematica1"/>
              </a:rPr>
              <a:t> </a:t>
            </a:r>
            <a:r>
              <a:rPr lang="en-US" u="sng" dirty="0">
                <a:solidFill>
                  <a:srgbClr val="A50021"/>
                </a:solidFill>
              </a:rPr>
              <a:t>2 times leads to the change of the results of the calculations less then 5% !</a:t>
            </a:r>
            <a:endParaRPr lang="ru-RU" u="sng" dirty="0">
              <a:solidFill>
                <a:srgbClr val="A50021"/>
              </a:solidFill>
            </a:endParaRPr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990600" y="2438400"/>
          <a:ext cx="1891864" cy="685800"/>
        </p:xfrm>
        <a:graphic>
          <a:graphicData uri="http://schemas.openxmlformats.org/presentationml/2006/ole">
            <p:oleObj spid="_x0000_s50180" name="Формула" r:id="rId5" imgW="1295280" imgH="469800" progId="Equation.3">
              <p:embed/>
            </p:oleObj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9F7F1D-94F0-5243-A4CE-5E3422E43F6F}"/>
              </a:ext>
            </a:extLst>
          </p:cNvPr>
          <p:cNvSpPr txBox="1"/>
          <p:nvPr/>
        </p:nvSpPr>
        <p:spPr>
          <a:xfrm>
            <a:off x="4608286" y="1839716"/>
            <a:ext cx="340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>
                <a:solidFill>
                  <a:srgbClr val="FF0000"/>
                </a:solidFill>
              </a:rPr>
              <a:t>Gross</a:t>
            </a:r>
            <a:r>
              <a:rPr lang="en-US" sz="1400">
                <a:solidFill>
                  <a:srgbClr val="FF0000"/>
                </a:solidFill>
              </a:rPr>
              <a:t>, Phys. Rep. (1978)</a:t>
            </a:r>
          </a:p>
          <a:p>
            <a:pPr algn="l"/>
            <a:r>
              <a:rPr lang="en-US" sz="1400" i="1">
                <a:solidFill>
                  <a:srgbClr val="FF0000"/>
                </a:solidFill>
              </a:rPr>
              <a:t>Weidenmuller</a:t>
            </a:r>
            <a:r>
              <a:rPr lang="en-US" sz="1400">
                <a:solidFill>
                  <a:srgbClr val="FF0000"/>
                </a:solidFill>
              </a:rPr>
              <a:t>, Prog. Part. Nucl. Phys. (1978)</a:t>
            </a:r>
            <a:endParaRPr lang="ru-RU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Propagator for the inverted oscillator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5464782"/>
              </p:ext>
            </p:extLst>
          </p:nvPr>
        </p:nvGraphicFramePr>
        <p:xfrm>
          <a:off x="341313" y="1524000"/>
          <a:ext cx="8548687" cy="1219200"/>
        </p:xfrm>
        <a:graphic>
          <a:graphicData uri="http://schemas.openxmlformats.org/presentationml/2006/ole">
            <p:oleObj spid="_x0000_s82946" name="Формула" r:id="rId3" imgW="5968800" imgH="9396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1000" y="106680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For the inverted oscillator the propagator has the form:</a:t>
            </a:r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8775857"/>
              </p:ext>
            </p:extLst>
          </p:nvPr>
        </p:nvGraphicFramePr>
        <p:xfrm>
          <a:off x="2797175" y="5613400"/>
          <a:ext cx="3222625" cy="990600"/>
        </p:xfrm>
        <a:graphic>
          <a:graphicData uri="http://schemas.openxmlformats.org/presentationml/2006/ole">
            <p:oleObj spid="_x0000_s82947" name="Формула" r:id="rId4" imgW="1650960" imgH="50796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7200" y="513171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expression for the capture probability</a:t>
            </a:r>
          </a:p>
        </p:txBody>
      </p:sp>
      <p:grpSp>
        <p:nvGrpSpPr>
          <p:cNvPr id="3" name="Группа 12"/>
          <p:cNvGrpSpPr/>
          <p:nvPr/>
        </p:nvGrpSpPr>
        <p:grpSpPr>
          <a:xfrm>
            <a:off x="685800" y="2971800"/>
            <a:ext cx="8001000" cy="1622286"/>
            <a:chOff x="914400" y="3178314"/>
            <a:chExt cx="8001000" cy="1622286"/>
          </a:xfrm>
        </p:grpSpPr>
        <p:sp>
          <p:nvSpPr>
            <p:cNvPr id="31" name="TextBox 30"/>
            <p:cNvSpPr txBox="1"/>
            <p:nvPr/>
          </p:nvSpPr>
          <p:spPr>
            <a:xfrm>
              <a:off x="2503487" y="3178314"/>
              <a:ext cx="609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--- the mean value of the collective coordinate and momentum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7783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82688079"/>
                </p:ext>
              </p:extLst>
            </p:nvPr>
          </p:nvGraphicFramePr>
          <p:xfrm>
            <a:off x="914400" y="3178314"/>
            <a:ext cx="1360487" cy="423993"/>
          </p:xfrm>
          <a:graphic>
            <a:graphicData uri="http://schemas.openxmlformats.org/presentationml/2006/ole">
              <p:oleObj spid="_x0000_s82948" name="Формула" r:id="rId5" imgW="774364" imgH="241195" progId="Equation.3">
                <p:embed/>
              </p:oleObj>
            </a:graphicData>
          </a:graphic>
        </p:graphicFrame>
        <p:graphicFrame>
          <p:nvGraphicFramePr>
            <p:cNvPr id="7783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61299812"/>
                </p:ext>
              </p:extLst>
            </p:nvPr>
          </p:nvGraphicFramePr>
          <p:xfrm>
            <a:off x="989013" y="3746639"/>
            <a:ext cx="915987" cy="736600"/>
          </p:xfrm>
          <a:graphic>
            <a:graphicData uri="http://schemas.openxmlformats.org/presentationml/2006/ole">
              <p:oleObj spid="_x0000_s82949" name="Формула" r:id="rId6" imgW="482400" imgH="393480" progId="Equation.3">
                <p:embed/>
              </p:oleObj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2438400" y="388620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--- the variances and </a:t>
              </a:r>
              <a:endParaRPr lang="ru-RU" sz="2000" b="1" dirty="0">
                <a:solidFill>
                  <a:srgbClr val="00B050"/>
                </a:solidFill>
              </a:endParaRPr>
            </a:p>
          </p:txBody>
        </p:sp>
        <p:graphicFrame>
          <p:nvGraphicFramePr>
            <p:cNvPr id="7783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34054623"/>
                </p:ext>
              </p:extLst>
            </p:nvPr>
          </p:nvGraphicFramePr>
          <p:xfrm>
            <a:off x="4989513" y="3886200"/>
            <a:ext cx="3392487" cy="457200"/>
          </p:xfrm>
          <a:graphic>
            <a:graphicData uri="http://schemas.openxmlformats.org/presentationml/2006/ole">
              <p:oleObj spid="_x0000_s82950" name="Формула" r:id="rId7" imgW="1790640" imgH="241200" progId="Equation.3">
                <p:embed/>
              </p:oleObj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3886200" y="4492823"/>
              <a:ext cx="5029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i="1" u="sng" dirty="0" err="1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Dadonov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b="1" i="1" u="sng" dirty="0" err="1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Man’ko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, Tr. </a:t>
              </a:r>
              <a:r>
                <a:rPr lang="en-US" sz="1400" b="1" i="1" u="sng" dirty="0" err="1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Fiz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. Inst. </a:t>
              </a:r>
              <a:r>
                <a:rPr lang="en-US" sz="1400" b="1" i="1" u="sng" dirty="0" err="1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Akad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400" b="1" i="1" u="sng" dirty="0" err="1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Nauk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 SSSR 167, 7 </a:t>
              </a:r>
              <a:r>
                <a:rPr lang="en-US" sz="1400" b="1" i="1" u="sng" dirty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400" b="1" i="1" u="sng" dirty="0" smtClean="0">
                  <a:solidFill>
                    <a:srgbClr val="A50021"/>
                  </a:solidFill>
                  <a:latin typeface="Times New Roman" pitchFamily="18" charset="0"/>
                  <a:cs typeface="Times New Roman" pitchFamily="18" charset="0"/>
                </a:rPr>
                <a:t>1986).</a:t>
              </a:r>
              <a:endParaRPr lang="ru-RU" sz="1400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805" y="77968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2743200" y="2133600"/>
          <a:ext cx="3903663" cy="439738"/>
        </p:xfrm>
        <a:graphic>
          <a:graphicData uri="http://schemas.openxmlformats.org/presentationml/2006/ole">
            <p:oleObj spid="_x0000_s1025" name="Формула" r:id="rId3" imgW="2006280" imgH="228600" progId="Equation.3">
              <p:embed/>
            </p:oleObj>
          </a:graphicData>
        </a:graphic>
      </p:graphicFrame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685800" y="2971800"/>
          <a:ext cx="1828800" cy="439738"/>
        </p:xfrm>
        <a:graphic>
          <a:graphicData uri="http://schemas.openxmlformats.org/presentationml/2006/ole">
            <p:oleObj spid="_x0000_s1026" name="Формула" r:id="rId4" imgW="939600" imgH="2286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09600" y="40386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Some models predict, that 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Gamow factor accounts for the main part of the strong energy dependence of the fusion cross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section,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such that the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S-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factor exhibits only a weak energy dependence far below the Coulomb barrier. 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This feature is often used to extrapolate the cross section into the region of the Gamow window, in order to predict the astrophysical reaction rates.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028890"/>
            <a:ext cx="2960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--- </a:t>
            </a:r>
            <a:r>
              <a:rPr lang="en-US" sz="2000" dirty="0" err="1">
                <a:solidFill>
                  <a:srgbClr val="002060"/>
                </a:solidFill>
              </a:rPr>
              <a:t>Sommerfeld</a:t>
            </a:r>
            <a:r>
              <a:rPr lang="en-US" sz="2000" dirty="0">
                <a:solidFill>
                  <a:srgbClr val="002060"/>
                </a:solidFill>
              </a:rPr>
              <a:t> parameter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 rot="7753024">
            <a:off x="5328670" y="1476606"/>
            <a:ext cx="1077459" cy="1284489"/>
          </a:xfrm>
          <a:prstGeom prst="arc">
            <a:avLst>
              <a:gd name="adj1" fmla="val 16200000"/>
              <a:gd name="adj2" fmla="val 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24600" y="2526268"/>
            <a:ext cx="156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Gamow factor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" y="3962400"/>
            <a:ext cx="8382000" cy="2438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1981200" y="3429000"/>
          <a:ext cx="222250" cy="268288"/>
        </p:xfrm>
        <a:graphic>
          <a:graphicData uri="http://schemas.openxmlformats.org/presentationml/2006/ole">
            <p:oleObj spid="_x0000_s1027" name="Формула" r:id="rId5" imgW="114120" imgH="13968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90800" y="3352800"/>
            <a:ext cx="1990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--- beam velocity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12192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More convenient representation of the fusion cross section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at low energies </a:t>
            </a:r>
            <a:endParaRPr lang="ru-RU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805" y="77968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2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O+</a:t>
            </a:r>
            <a:r>
              <a:rPr lang="en-US" sz="4200" b="1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reaction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66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3849545"/>
              </p:ext>
            </p:extLst>
          </p:nvPr>
        </p:nvGraphicFramePr>
        <p:xfrm>
          <a:off x="685800" y="1199987"/>
          <a:ext cx="7391400" cy="4591213"/>
        </p:xfrm>
        <a:graphic>
          <a:graphicData uri="http://schemas.openxmlformats.org/presentationml/2006/ole">
            <p:oleObj spid="_x0000_s2049" name="Graph" r:id="rId3" imgW="4132800" imgH="2901600" progId="Origin50.Graph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1000" y="56388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rgbClr val="0070C0"/>
                </a:solidFill>
              </a:rPr>
              <a:t>Existence of a maximum </a:t>
            </a:r>
            <a:r>
              <a:rPr lang="en-US" sz="2000" dirty="0">
                <a:solidFill>
                  <a:srgbClr val="0070C0"/>
                </a:solidFill>
              </a:rPr>
              <a:t>in </a:t>
            </a:r>
            <a:r>
              <a:rPr lang="en-US" sz="2000" i="1" dirty="0">
                <a:solidFill>
                  <a:srgbClr val="0070C0"/>
                </a:solidFill>
              </a:rPr>
              <a:t>S-</a:t>
            </a:r>
            <a:r>
              <a:rPr lang="en-US" sz="2000" dirty="0">
                <a:solidFill>
                  <a:srgbClr val="0070C0"/>
                </a:solidFill>
              </a:rPr>
              <a:t> factor 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 The maximum was observed in </a:t>
            </a:r>
            <a:r>
              <a:rPr lang="en-US" sz="2000" baseline="30000" dirty="0">
                <a:solidFill>
                  <a:srgbClr val="0070C0"/>
                </a:solidFill>
              </a:rPr>
              <a:t>64</a:t>
            </a:r>
            <a:r>
              <a:rPr lang="en-US" sz="2000" dirty="0">
                <a:solidFill>
                  <a:srgbClr val="0070C0"/>
                </a:solidFill>
              </a:rPr>
              <a:t>Ni+</a:t>
            </a:r>
            <a:r>
              <a:rPr lang="en-US" sz="2000" baseline="30000" dirty="0">
                <a:solidFill>
                  <a:srgbClr val="0070C0"/>
                </a:solidFill>
              </a:rPr>
              <a:t>64</a:t>
            </a:r>
            <a:r>
              <a:rPr lang="en-US" sz="2000" dirty="0">
                <a:solidFill>
                  <a:srgbClr val="0070C0"/>
                </a:solidFill>
              </a:rPr>
              <a:t>Ni and </a:t>
            </a:r>
            <a:r>
              <a:rPr lang="en-US" sz="2000" baseline="30000" dirty="0">
                <a:solidFill>
                  <a:srgbClr val="0070C0"/>
                </a:solidFill>
              </a:rPr>
              <a:t>58</a:t>
            </a:r>
            <a:r>
              <a:rPr lang="en-US" sz="2000" dirty="0">
                <a:solidFill>
                  <a:srgbClr val="0070C0"/>
                </a:solidFill>
              </a:rPr>
              <a:t>Ni+</a:t>
            </a:r>
            <a:r>
              <a:rPr lang="en-US" sz="2000" baseline="30000" dirty="0">
                <a:solidFill>
                  <a:srgbClr val="0070C0"/>
                </a:solidFill>
              </a:rPr>
              <a:t>58</a:t>
            </a:r>
            <a:r>
              <a:rPr lang="en-US" sz="2000" dirty="0">
                <a:solidFill>
                  <a:srgbClr val="0070C0"/>
                </a:solidFill>
              </a:rPr>
              <a:t>Ni reaction  </a:t>
            </a:r>
            <a:r>
              <a:rPr lang="en-US" sz="1600" i="1" u="sng" dirty="0">
                <a:solidFill>
                  <a:srgbClr val="FF0000"/>
                </a:solidFill>
              </a:rPr>
              <a:t>Jiang, PRC </a:t>
            </a:r>
            <a:r>
              <a:rPr lang="en-US" sz="1600" b="1" i="1" u="sng" dirty="0">
                <a:solidFill>
                  <a:srgbClr val="FF0000"/>
                </a:solidFill>
              </a:rPr>
              <a:t>93</a:t>
            </a:r>
            <a:r>
              <a:rPr lang="en-US" sz="1600" i="1" u="sng" dirty="0">
                <a:solidFill>
                  <a:srgbClr val="FF0000"/>
                </a:solidFill>
              </a:rPr>
              <a:t> 2004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  The structure of </a:t>
            </a:r>
            <a:r>
              <a:rPr lang="en-US" sz="2000" i="1" dirty="0">
                <a:solidFill>
                  <a:srgbClr val="A50021"/>
                </a:solidFill>
              </a:rPr>
              <a:t>S</a:t>
            </a:r>
            <a:r>
              <a:rPr lang="en-US" sz="2000" dirty="0">
                <a:solidFill>
                  <a:srgbClr val="A50021"/>
                </a:solidFill>
              </a:rPr>
              <a:t> - factor is critical for the extrapolation of data!</a:t>
            </a:r>
          </a:p>
        </p:txBody>
      </p:sp>
      <p:sp>
        <p:nvSpPr>
          <p:cNvPr id="22" name="Овал 21"/>
          <p:cNvSpPr/>
          <p:nvPr/>
        </p:nvSpPr>
        <p:spPr>
          <a:xfrm>
            <a:off x="4419600" y="1371600"/>
            <a:ext cx="20574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4805" y="77968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4200" b="1" baseline="30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C+</a:t>
            </a:r>
            <a:r>
              <a:rPr lang="en-US" sz="4200" b="1" baseline="300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4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 reaction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352871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More dramatic situation in </a:t>
            </a:r>
            <a:r>
              <a:rPr lang="en-US" sz="2000" baseline="30000" dirty="0">
                <a:solidFill>
                  <a:srgbClr val="0070C0"/>
                </a:solidFill>
              </a:rPr>
              <a:t>12</a:t>
            </a:r>
            <a:r>
              <a:rPr lang="en-US" sz="2000" dirty="0">
                <a:solidFill>
                  <a:srgbClr val="0070C0"/>
                </a:solidFill>
              </a:rPr>
              <a:t>C+</a:t>
            </a:r>
            <a:r>
              <a:rPr lang="en-US" sz="2000" baseline="30000" dirty="0">
                <a:solidFill>
                  <a:srgbClr val="0070C0"/>
                </a:solidFill>
              </a:rPr>
              <a:t>12</a:t>
            </a:r>
            <a:r>
              <a:rPr lang="en-US" sz="2000" dirty="0">
                <a:solidFill>
                  <a:srgbClr val="0070C0"/>
                </a:solidFill>
              </a:rPr>
              <a:t>C reaction 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  Resonant  behavior at low energies does not allow to make a clear conclusion  about the maximum. </a:t>
            </a: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76200" y="1600200"/>
          <a:ext cx="4800600" cy="3371300"/>
        </p:xfrm>
        <a:graphic>
          <a:graphicData uri="http://schemas.openxmlformats.org/presentationml/2006/ole">
            <p:oleObj spid="_x0000_s3073" name="Graph" r:id="rId3" imgW="4132800" imgH="2901600" progId="Origin50.Graph">
              <p:embed/>
            </p:oleObj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4191000" y="1581700"/>
          <a:ext cx="4800600" cy="3371300"/>
        </p:xfrm>
        <a:graphic>
          <a:graphicData uri="http://schemas.openxmlformats.org/presentationml/2006/ole">
            <p:oleObj spid="_x0000_s3074" name="Graph" r:id="rId4" imgW="4132800" imgH="2901600" progId="Origin50.Grap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capture cross section</a:t>
            </a:r>
            <a:endParaRPr lang="ru-RU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4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capture cross-section is a sum of partial capture cross-sections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0956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</a:t>
            </a:r>
            <a:r>
              <a:rPr lang="en-US" sz="2000" dirty="0">
                <a:solidFill>
                  <a:srgbClr val="002060"/>
                </a:solidFill>
              </a:rPr>
              <a:t>he partial capture probability at fixed energy and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angular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momentum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2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4369875"/>
              </p:ext>
            </p:extLst>
          </p:nvPr>
        </p:nvGraphicFramePr>
        <p:xfrm>
          <a:off x="1535113" y="3124200"/>
          <a:ext cx="6032500" cy="631825"/>
        </p:xfrm>
        <a:graphic>
          <a:graphicData uri="http://schemas.openxmlformats.org/presentationml/2006/ole">
            <p:oleObj spid="_x0000_s76802" name="Формула" r:id="rId4" imgW="3276360" imgH="34272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5011079"/>
              </p:ext>
            </p:extLst>
          </p:nvPr>
        </p:nvGraphicFramePr>
        <p:xfrm>
          <a:off x="3581400" y="4659312"/>
          <a:ext cx="1649413" cy="522288"/>
        </p:xfrm>
        <a:graphic>
          <a:graphicData uri="http://schemas.openxmlformats.org/presentationml/2006/ole">
            <p:oleObj spid="_x0000_s76803" name="Формула" r:id="rId5" imgW="761760" imgH="2412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14400" y="111793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For the light and medium-heavy nuclei the fusion is governed by the penetrability of  the nuclei through the Coulomb and orbital angular momentum barriers (the so called capture). 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0" y="990600"/>
            <a:ext cx="76200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5000" y="5410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 approaches and models offer different methods of calculation of capture probability </a:t>
            </a:r>
            <a:endParaRPr lang="ru-RU" sz="2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60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19" y="230368"/>
            <a:ext cx="8750595" cy="1065032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assumptions of the QD approach</a:t>
            </a:r>
            <a:endParaRPr lang="ru-RU" sz="4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The quantum diffusion approach based on the following assumptions:</a:t>
            </a:r>
          </a:p>
          <a:p>
            <a:endParaRPr lang="en-US" sz="2200" b="1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capture (fusion) can be treated on the one collective variable: the relative distance between the colliding nuclei: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</a:t>
            </a:r>
          </a:p>
          <a:p>
            <a:pPr marL="457200" indent="-457200">
              <a:buAutoNum type="arabicPeriod"/>
            </a:pPr>
            <a:endParaRPr lang="en-US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Collective coordinate is coupled to the internal excitations.</a:t>
            </a:r>
          </a:p>
          <a:p>
            <a:pPr marL="457200" indent="-457200">
              <a:buAutoNum type="arabicPeriod"/>
            </a:pP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internal excitations (for example, low-lying collective modes such as dynamical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quadropole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octupole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excitations of the target and projectile, single particle excitations etc. ) can be presented as an environment. </a:t>
            </a:r>
            <a:endParaRPr lang="en-US" sz="20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70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full Hamiltonian of the system: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395246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The collective subsystem</a:t>
            </a:r>
          </a:p>
          <a:p>
            <a:r>
              <a:rPr lang="en-US" sz="1600" b="1" dirty="0" smtClean="0">
                <a:solidFill>
                  <a:srgbClr val="A50021"/>
                </a:solidFill>
              </a:rPr>
              <a:t>         (inverted harmonic oscillator)</a:t>
            </a:r>
            <a:endParaRPr lang="ru-RU" sz="1600" b="1" dirty="0">
              <a:solidFill>
                <a:srgbClr val="A5002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5449713"/>
              </p:ext>
            </p:extLst>
          </p:nvPr>
        </p:nvGraphicFramePr>
        <p:xfrm>
          <a:off x="457200" y="2364779"/>
          <a:ext cx="8110538" cy="656908"/>
        </p:xfrm>
        <a:graphic>
          <a:graphicData uri="http://schemas.openxmlformats.org/presentationml/2006/ole">
            <p:oleObj spid="_x0000_s79874" name="Формула" r:id="rId3" imgW="3136680" imgH="2538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8520112"/>
              </p:ext>
            </p:extLst>
          </p:nvPr>
        </p:nvGraphicFramePr>
        <p:xfrm>
          <a:off x="457200" y="3326487"/>
          <a:ext cx="3044825" cy="909638"/>
        </p:xfrm>
        <a:graphic>
          <a:graphicData uri="http://schemas.openxmlformats.org/presentationml/2006/ole">
            <p:oleObj spid="_x0000_s79875" name="Формула" r:id="rId4" imgW="1485255" imgH="444307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822092"/>
              </p:ext>
            </p:extLst>
          </p:nvPr>
        </p:nvGraphicFramePr>
        <p:xfrm>
          <a:off x="457200" y="4469487"/>
          <a:ext cx="2463800" cy="685800"/>
        </p:xfrm>
        <a:graphic>
          <a:graphicData uri="http://schemas.openxmlformats.org/presentationml/2006/ole">
            <p:oleObj spid="_x0000_s79876" name="Формула" r:id="rId5" imgW="1206360" imgH="3427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69487"/>
            <a:ext cx="4169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The internal subsystem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9277703"/>
              </p:ext>
            </p:extLst>
          </p:nvPr>
        </p:nvGraphicFramePr>
        <p:xfrm>
          <a:off x="457200" y="5460087"/>
          <a:ext cx="3254375" cy="693737"/>
        </p:xfrm>
        <a:graphic>
          <a:graphicData uri="http://schemas.openxmlformats.org/presentationml/2006/ole">
            <p:oleObj spid="_x0000_s79877" name="Формула" r:id="rId6" imgW="1587240" imgH="3427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5460087"/>
            <a:ext cx="464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</a:rPr>
              <a:t>   Coupling between the subsystems</a:t>
            </a:r>
          </a:p>
          <a:p>
            <a:r>
              <a:rPr lang="en-US" sz="1600" b="1" dirty="0" smtClean="0">
                <a:solidFill>
                  <a:srgbClr val="A50021"/>
                </a:solidFill>
              </a:rPr>
              <a:t>          (linear coupling)</a:t>
            </a:r>
            <a:endParaRPr lang="ru-RU" sz="1600" b="1" dirty="0" smtClean="0">
              <a:solidFill>
                <a:srgbClr val="A5002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600" y="152400"/>
            <a:ext cx="8750595" cy="106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formalism</a:t>
            </a:r>
            <a:r>
              <a:rPr kumimoji="0" lang="en-US" sz="4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of QD approach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19184</TotalTime>
  <Words>1729</Words>
  <Application>Microsoft Office PowerPoint</Application>
  <PresentationFormat>Экран (4:3)</PresentationFormat>
  <Paragraphs>143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 Office</vt:lpstr>
      <vt:lpstr>Формула</vt:lpstr>
      <vt:lpstr>Graph</vt:lpstr>
      <vt:lpstr>Equation</vt:lpstr>
      <vt:lpstr>Fusion reactions  in nuclear astrophysics</vt:lpstr>
      <vt:lpstr>Key fusion reactions</vt:lpstr>
      <vt:lpstr>Key fusion reactions</vt:lpstr>
      <vt:lpstr>S-factor</vt:lpstr>
      <vt:lpstr>S-factor for 16O+16O reaction</vt:lpstr>
      <vt:lpstr>S-factor for 12C+12C reaction</vt:lpstr>
      <vt:lpstr>The capture cross section</vt:lpstr>
      <vt:lpstr>The assumptions of the QD approach</vt:lpstr>
      <vt:lpstr>Слайд 9</vt:lpstr>
      <vt:lpstr>Approximation: realistic nucleus-nucleus potential  inverted oscillator</vt:lpstr>
      <vt:lpstr>The analytical expressions for the first and second moments</vt:lpstr>
      <vt:lpstr>The capture probability in quantum diffusion approach</vt:lpstr>
      <vt:lpstr>Слайд 13</vt:lpstr>
      <vt:lpstr>Nucleus-nucleus interaction potential:</vt:lpstr>
      <vt:lpstr>External turning point</vt:lpstr>
      <vt:lpstr>Слайд 16</vt:lpstr>
      <vt:lpstr>Слайд 17</vt:lpstr>
      <vt:lpstr>Слайд 18</vt:lpstr>
      <vt:lpstr>Results of calculations</vt:lpstr>
      <vt:lpstr>Results of calculations</vt:lpstr>
      <vt:lpstr>Results of calculations</vt:lpstr>
      <vt:lpstr>Results of calculations</vt:lpstr>
      <vt:lpstr>Comparison with the WKB model</vt:lpstr>
      <vt:lpstr>Слайд 24</vt:lpstr>
      <vt:lpstr>Слайд 25</vt:lpstr>
      <vt:lpstr>Слайд 26</vt:lpstr>
      <vt:lpstr>Summary </vt:lpstr>
      <vt:lpstr>Thank you!</vt:lpstr>
      <vt:lpstr>Nucleus-nucleus interaction potential:</vt:lpstr>
      <vt:lpstr>Coordinate dependent friction</vt:lpstr>
      <vt:lpstr>Propagator for the inverted oscillator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diffusion approach in the capture reactions with light nuclei at sub-barrier energies</dc:title>
  <dc:creator>Sargsyan</dc:creator>
  <cp:lastModifiedBy>Work</cp:lastModifiedBy>
  <cp:revision>1547</cp:revision>
  <cp:lastPrinted>2013-10-05T16:09:38Z</cp:lastPrinted>
  <dcterms:created xsi:type="dcterms:W3CDTF">2013-09-03T08:04:01Z</dcterms:created>
  <dcterms:modified xsi:type="dcterms:W3CDTF">2020-01-30T10:04:54Z</dcterms:modified>
</cp:coreProperties>
</file>