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58" r:id="rId2"/>
    <p:sldId id="257" r:id="rId3"/>
    <p:sldId id="368" r:id="rId4"/>
    <p:sldId id="317" r:id="rId5"/>
    <p:sldId id="389" r:id="rId6"/>
    <p:sldId id="358" r:id="rId7"/>
    <p:sldId id="377" r:id="rId8"/>
    <p:sldId id="378" r:id="rId9"/>
    <p:sldId id="381" r:id="rId10"/>
    <p:sldId id="385" r:id="rId11"/>
    <p:sldId id="387" r:id="rId12"/>
    <p:sldId id="382" r:id="rId13"/>
    <p:sldId id="371" r:id="rId14"/>
    <p:sldId id="373" r:id="rId15"/>
    <p:sldId id="383" r:id="rId16"/>
    <p:sldId id="347" r:id="rId17"/>
    <p:sldId id="374" r:id="rId18"/>
    <p:sldId id="375" r:id="rId19"/>
    <p:sldId id="357" r:id="rId20"/>
    <p:sldId id="361" r:id="rId21"/>
    <p:sldId id="376" r:id="rId22"/>
    <p:sldId id="388" r:id="rId23"/>
    <p:sldId id="327" r:id="rId24"/>
    <p:sldId id="290" r:id="rId25"/>
    <p:sldId id="384" r:id="rId26"/>
    <p:sldId id="386" r:id="rId2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218EE"/>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autoAdjust="0"/>
    <p:restoredTop sz="88986" autoAdjust="0"/>
  </p:normalViewPr>
  <p:slideViewPr>
    <p:cSldViewPr>
      <p:cViewPr varScale="1">
        <p:scale>
          <a:sx n="136" d="100"/>
          <a:sy n="136" d="100"/>
        </p:scale>
        <p:origin x="285" y="8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27.01.2020</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val="2157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78748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17</a:t>
            </a:fld>
            <a:endParaRPr lang="ru-RU"/>
          </a:p>
        </p:txBody>
      </p:sp>
    </p:spTree>
    <p:extLst>
      <p:ext uri="{BB962C8B-B14F-4D97-AF65-F5344CB8AC3E}">
        <p14:creationId xmlns:p14="http://schemas.microsoft.com/office/powerpoint/2010/main" val="43588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18</a:t>
            </a:fld>
            <a:endParaRPr lang="ru-RU"/>
          </a:p>
        </p:txBody>
      </p:sp>
    </p:spTree>
    <p:extLst>
      <p:ext uri="{BB962C8B-B14F-4D97-AF65-F5344CB8AC3E}">
        <p14:creationId xmlns:p14="http://schemas.microsoft.com/office/powerpoint/2010/main" val="36839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19</a:t>
            </a:fld>
            <a:endParaRPr lang="ru-RU"/>
          </a:p>
        </p:txBody>
      </p:sp>
    </p:spTree>
    <p:extLst>
      <p:ext uri="{BB962C8B-B14F-4D97-AF65-F5344CB8AC3E}">
        <p14:creationId xmlns:p14="http://schemas.microsoft.com/office/powerpoint/2010/main" val="344701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20</a:t>
            </a:fld>
            <a:endParaRPr lang="ru-RU"/>
          </a:p>
        </p:txBody>
      </p:sp>
    </p:spTree>
    <p:extLst>
      <p:ext uri="{BB962C8B-B14F-4D97-AF65-F5344CB8AC3E}">
        <p14:creationId xmlns:p14="http://schemas.microsoft.com/office/powerpoint/2010/main" val="407033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21</a:t>
            </a:fld>
            <a:endParaRPr lang="ru-RU"/>
          </a:p>
        </p:txBody>
      </p:sp>
    </p:spTree>
    <p:extLst>
      <p:ext uri="{BB962C8B-B14F-4D97-AF65-F5344CB8AC3E}">
        <p14:creationId xmlns:p14="http://schemas.microsoft.com/office/powerpoint/2010/main" val="90290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22</a:t>
            </a:fld>
            <a:endParaRPr lang="ru-RU"/>
          </a:p>
        </p:txBody>
      </p:sp>
    </p:spTree>
    <p:extLst>
      <p:ext uri="{BB962C8B-B14F-4D97-AF65-F5344CB8AC3E}">
        <p14:creationId xmlns:p14="http://schemas.microsoft.com/office/powerpoint/2010/main" val="170056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val="415864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val="41263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val="338511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408604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182078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11</a:t>
            </a:fld>
            <a:endParaRPr lang="ru-RU"/>
          </a:p>
        </p:txBody>
      </p:sp>
    </p:spTree>
    <p:extLst>
      <p:ext uri="{BB962C8B-B14F-4D97-AF65-F5344CB8AC3E}">
        <p14:creationId xmlns:p14="http://schemas.microsoft.com/office/powerpoint/2010/main" val="66793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368503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27.01.2020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27.01.2020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27.01.2020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27.01.2020</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gif"/><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23392" y="908720"/>
            <a:ext cx="10959008" cy="3221360"/>
          </a:xfrm>
          <a:prstGeom prst="rect">
            <a:avLst/>
          </a:prstGeom>
          <a:noFill/>
          <a:ln w="9525">
            <a:noFill/>
            <a:miter lim="800000"/>
            <a:headEnd/>
            <a:tailEnd/>
          </a:ln>
        </p:spPr>
        <p:txBody>
          <a:bodyPr anchor="b"/>
          <a:lstStyle/>
          <a:p>
            <a:pPr algn="ctr"/>
            <a:r>
              <a:rPr lang="en-US" sz="4400" b="1" dirty="0">
                <a:solidFill>
                  <a:srgbClr val="C00000"/>
                </a:solidFill>
                <a:effectLst>
                  <a:outerShdw blurRad="38100" dist="38100" dir="2700000" algn="tl">
                    <a:srgbClr val="000000">
                      <a:alpha val="43137"/>
                    </a:srgbClr>
                  </a:outerShdw>
                </a:effectLst>
              </a:rPr>
              <a:t>Implementation of the recommendations of the </a:t>
            </a:r>
            <a:r>
              <a:rPr lang="ru-RU" sz="4400" b="1" dirty="0">
                <a:solidFill>
                  <a:srgbClr val="C00000"/>
                </a:solidFill>
                <a:effectLst>
                  <a:outerShdw blurRad="38100" dist="38100" dir="2700000" algn="tl">
                    <a:srgbClr val="000000">
                      <a:alpha val="43137"/>
                    </a:srgbClr>
                  </a:outerShdw>
                </a:effectLst>
                <a:cs typeface="Times New Roman" pitchFamily="18" charset="0"/>
              </a:rPr>
              <a:t>50</a:t>
            </a:r>
            <a:r>
              <a:rPr lang="en-GB" sz="4400" b="1" dirty="0">
                <a:solidFill>
                  <a:srgbClr val="C00000"/>
                </a:solidFill>
                <a:effectLst>
                  <a:outerShdw blurRad="38100" dist="38100" dir="2700000" algn="tl">
                    <a:srgbClr val="000000">
                      <a:alpha val="43137"/>
                    </a:srgbClr>
                  </a:outerShdw>
                </a:effectLst>
                <a:cs typeface="Times New Roman" pitchFamily="18" charset="0"/>
              </a:rPr>
              <a:t>-</a:t>
            </a:r>
            <a:r>
              <a:rPr lang="en-GB" sz="4400" b="1" dirty="0" err="1">
                <a:solidFill>
                  <a:srgbClr val="C00000"/>
                </a:solidFill>
                <a:effectLst>
                  <a:outerShdw blurRad="38100" dist="38100" dir="2700000" algn="tl">
                    <a:srgbClr val="000000">
                      <a:alpha val="43137"/>
                    </a:srgbClr>
                  </a:outerShdw>
                </a:effectLst>
                <a:cs typeface="Times New Roman" pitchFamily="18" charset="0"/>
              </a:rPr>
              <a:t>th</a:t>
            </a:r>
            <a:r>
              <a:rPr lang="en-GB" sz="4400" b="1" dirty="0">
                <a:solidFill>
                  <a:srgbClr val="C00000"/>
                </a:solidFill>
                <a:effectLst>
                  <a:outerShdw blurRad="38100" dist="38100" dir="2700000" algn="tl">
                    <a:srgbClr val="000000">
                      <a:alpha val="43137"/>
                    </a:srgbClr>
                  </a:outerShdw>
                </a:effectLst>
                <a:cs typeface="Times New Roman" pitchFamily="18" charset="0"/>
              </a:rPr>
              <a:t> meeting of the</a:t>
            </a:r>
            <a:endParaRPr lang="en-GB" sz="2800" b="1" dirty="0">
              <a:solidFill>
                <a:srgbClr val="C00000"/>
              </a:solidFill>
              <a:effectLst>
                <a:outerShdw blurRad="38100" dist="38100" dir="2700000" algn="tl">
                  <a:srgbClr val="000000">
                    <a:alpha val="43137"/>
                  </a:srgbClr>
                </a:outerShdw>
              </a:effectLst>
              <a:cs typeface="Times New Roman" pitchFamily="18" charset="0"/>
            </a:endParaRPr>
          </a:p>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10</a:t>
            </a:fld>
            <a:endParaRPr lang="ru-RU"/>
          </a:p>
        </p:txBody>
      </p:sp>
      <p:sp>
        <p:nvSpPr>
          <p:cNvPr id="53249" name="Rectangle 1"/>
          <p:cNvSpPr>
            <a:spLocks noChangeArrowheads="1"/>
          </p:cNvSpPr>
          <p:nvPr/>
        </p:nvSpPr>
        <p:spPr bwMode="auto">
          <a:xfrm>
            <a:off x="407368" y="1202269"/>
            <a:ext cx="113052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supports the PAC’s recommendation on the opening of a new project “Construction of a prototype of the initial section of a high-current heavy-ion linear accelerator aimed at producing intense radioactive ion beams for basic research” for the period 2020–2021. </a:t>
            </a:r>
            <a:endParaRPr kumimoji="0" lang="ru-RU"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ru-RU"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proposed work plan aims at constructing a prototype of the initial section of the linear accelerator and at designing the LINAC-100 accelerator. </a:t>
            </a:r>
          </a:p>
          <a:p>
            <a:pPr marL="0" marR="0" lvl="0" indent="0" algn="just" defTabSz="914400" rtl="0" eaLnBrk="1" fontAlgn="base" latinLnBrk="0" hangingPunct="1">
              <a:lnSpc>
                <a:spcPct val="100000"/>
              </a:lnSpc>
              <a:spcBef>
                <a:spcPct val="0"/>
              </a:spcBef>
              <a:spcAft>
                <a:spcPct val="0"/>
              </a:spcAft>
              <a:buClrTx/>
              <a:buSzTx/>
              <a:buFontTx/>
              <a:buNone/>
              <a:tabLst/>
            </a:pPr>
            <a:endParaRPr lang="en-US"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This work should be supported both in terms of manpower and financial resources, but so that the just starting research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at the Factory of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superheavy</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elements is not perturbed.</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theme </a:t>
            </a:r>
            <a:endParaRPr lang="ru-RU" altLang="ko-KR" sz="2000" b="1" i="1" dirty="0">
              <a:solidFill>
                <a:srgbClr val="C00000"/>
              </a:solidFill>
              <a:latin typeface="Arial" pitchFamily="34" charset="0"/>
              <a:ea typeface="Batang" pitchFamily="18" charset="-127"/>
              <a:cs typeface="Arial" pitchFamily="34" charset="0"/>
            </a:endParaRPr>
          </a:p>
          <a:p>
            <a:pPr algn="ctr"/>
            <a:r>
              <a:rPr lang="en-US" altLang="ko-KR" sz="2000" b="1" i="1" dirty="0">
                <a:solidFill>
                  <a:srgbClr val="C00000"/>
                </a:solidFill>
                <a:latin typeface="Arial" pitchFamily="34" charset="0"/>
                <a:ea typeface="Batang" pitchFamily="18" charset="-127"/>
                <a:cs typeface="Arial" pitchFamily="34" charset="0"/>
              </a:rPr>
              <a:t>"Investigations of Neutron Nuclear Interactions and Properties of the Neutron"</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309636" y="695975"/>
            <a:ext cx="9771484" cy="1477328"/>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Main scopes of research</a:t>
            </a:r>
            <a:r>
              <a:rPr lang="ru-RU" altLang="ko-KR" b="1" dirty="0">
                <a:solidFill>
                  <a:srgbClr val="002060"/>
                </a:solidFill>
                <a:latin typeface="+mj-lt"/>
                <a:ea typeface="Times New Roman" pitchFamily="18" charset="0"/>
                <a:cs typeface="Arial" pitchFamily="34" charset="0"/>
              </a:rPr>
              <a:t>:</a:t>
            </a:r>
          </a:p>
          <a:p>
            <a:pPr marL="268288" indent="-268288" algn="just">
              <a:buFont typeface="Arial" pitchFamily="34" charset="0"/>
              <a:buChar char="•"/>
            </a:pPr>
            <a:r>
              <a:rPr lang="en-US" b="1" dirty="0"/>
              <a:t>Investigations of violations of fundamental symmetries in neutron-nuclear interactions and related data</a:t>
            </a:r>
            <a:endParaRPr lang="ru-RU" b="1" dirty="0"/>
          </a:p>
          <a:p>
            <a:pPr marL="268288" indent="-268288" algn="just">
              <a:buFont typeface="Arial" pitchFamily="34" charset="0"/>
              <a:buChar char="•"/>
            </a:pPr>
            <a:r>
              <a:rPr lang="en-US" b="1" dirty="0"/>
              <a:t>Investigation of fundamental properties of the neutron, UCN physics</a:t>
            </a:r>
            <a:endParaRPr lang="ru-RU" b="1" dirty="0"/>
          </a:p>
          <a:p>
            <a:pPr marL="268288" indent="-268288" algn="just">
              <a:buFont typeface="Arial" pitchFamily="34" charset="0"/>
              <a:buChar char="•"/>
            </a:pPr>
            <a:r>
              <a:rPr lang="en-US" b="1" dirty="0"/>
              <a:t>Applied and methodological research</a:t>
            </a:r>
          </a:p>
        </p:txBody>
      </p:sp>
      <p:sp>
        <p:nvSpPr>
          <p:cNvPr id="29" name="Прямоугольник 28">
            <a:extLst>
              <a:ext uri="{FF2B5EF4-FFF2-40B4-BE49-F238E27FC236}">
                <a16:creationId xmlns:a16="http://schemas.microsoft.com/office/drawing/2014/main" id="{8324D157-5B18-47F6-8024-304AA59B9AB2}"/>
              </a:ext>
            </a:extLst>
          </p:cNvPr>
          <p:cNvSpPr/>
          <p:nvPr/>
        </p:nvSpPr>
        <p:spPr>
          <a:xfrm>
            <a:off x="4828498" y="1996455"/>
            <a:ext cx="7226524" cy="2308324"/>
          </a:xfrm>
          <a:prstGeom prst="rect">
            <a:avLst/>
          </a:prstGeom>
        </p:spPr>
        <p:txBody>
          <a:bodyPr wrap="square">
            <a:spAutoFit/>
          </a:bodyPr>
          <a:lstStyle/>
          <a:p>
            <a:pPr algn="just" eaLnBrk="0" fontAlgn="base" hangingPunct="0">
              <a:spcBef>
                <a:spcPct val="0"/>
              </a:spcBef>
              <a:spcAft>
                <a:spcPct val="0"/>
              </a:spcAft>
            </a:pPr>
            <a:r>
              <a:rPr lang="en-US" b="1" dirty="0">
                <a:solidFill>
                  <a:srgbClr val="002060"/>
                </a:solidFill>
              </a:rPr>
              <a:t>Main directions of research:</a:t>
            </a:r>
            <a:endParaRPr lang="ru-RU" altLang="ko-KR" dirty="0">
              <a:solidFill>
                <a:srgbClr val="002060"/>
              </a:solidFill>
              <a:latin typeface="Arial" pitchFamily="34" charset="0"/>
              <a:ea typeface="Times New Roman" pitchFamily="18" charset="0"/>
              <a:cs typeface="Arial" pitchFamily="34" charset="0"/>
            </a:endParaRPr>
          </a:p>
          <a:p>
            <a:pPr marL="342900" indent="-342900">
              <a:buFont typeface="Arial" panose="020B0604020202020204" pitchFamily="34" charset="0"/>
              <a:buChar char="•"/>
            </a:pPr>
            <a:r>
              <a:rPr lang="en-US" b="1" dirty="0"/>
              <a:t>Investigation of P-T-symmetry breaking in reactions with neutrons;</a:t>
            </a:r>
          </a:p>
          <a:p>
            <a:pPr marL="342900" indent="-342900">
              <a:buFont typeface="Arial" panose="020B0604020202020204" pitchFamily="34" charset="0"/>
              <a:buChar char="•"/>
            </a:pPr>
            <a:r>
              <a:rPr lang="en-US" b="1" dirty="0"/>
              <a:t>Nuclear data measurements for neutron energy up to 1GeV;</a:t>
            </a:r>
          </a:p>
          <a:p>
            <a:pPr marL="342900" indent="-342900">
              <a:buFont typeface="Arial" panose="020B0604020202020204" pitchFamily="34" charset="0"/>
              <a:buChar char="•"/>
            </a:pPr>
            <a:r>
              <a:rPr lang="en-US" b="1" dirty="0"/>
              <a:t>Research with very cold and ultracold neutrons;</a:t>
            </a:r>
          </a:p>
          <a:p>
            <a:pPr marL="342900" indent="-342900">
              <a:buFont typeface="Arial" panose="020B0604020202020204" pitchFamily="34" charset="0"/>
              <a:buChar char="•"/>
            </a:pPr>
            <a:r>
              <a:rPr lang="en-US" b="1" dirty="0"/>
              <a:t>Nuclear analytical methods and research for different fields of science;</a:t>
            </a:r>
          </a:p>
          <a:p>
            <a:pPr marL="342900" indent="-342900">
              <a:buFont typeface="Arial" panose="020B0604020202020204" pitchFamily="34" charset="0"/>
              <a:buChar char="•"/>
            </a:pPr>
            <a:r>
              <a:rPr lang="en-US" b="1" dirty="0"/>
              <a:t>Methodical research;</a:t>
            </a:r>
          </a:p>
          <a:p>
            <a:pPr marL="342900" indent="-342900">
              <a:buFont typeface="Arial" panose="020B0604020202020204" pitchFamily="34" charset="0"/>
              <a:buChar char="•"/>
            </a:pPr>
            <a:r>
              <a:rPr lang="en-US" b="1" dirty="0"/>
              <a:t>Development of the Intense </a:t>
            </a:r>
            <a:r>
              <a:rPr lang="en-US" b="1" dirty="0" err="1"/>
              <a:t>REsonance</a:t>
            </a:r>
            <a:r>
              <a:rPr lang="en-US" b="1" dirty="0"/>
              <a:t> Neutron Source (IREN)</a:t>
            </a:r>
            <a:r>
              <a:rPr lang="ru-RU" b="1" dirty="0"/>
              <a:t>.</a:t>
            </a:r>
          </a:p>
          <a:p>
            <a:pPr marL="342900" indent="-342900">
              <a:buFont typeface="Arial" panose="020B0604020202020204" pitchFamily="34" charset="0"/>
              <a:buChar char="•"/>
            </a:pPr>
            <a:r>
              <a:rPr lang="en-US" b="1" dirty="0"/>
              <a:t>Project TANGRA (</a:t>
            </a:r>
            <a:r>
              <a:rPr lang="en-US" b="1" u="sng" dirty="0" err="1"/>
              <a:t>TA</a:t>
            </a:r>
            <a:r>
              <a:rPr lang="en-US" b="1" dirty="0" err="1"/>
              <a:t>gged</a:t>
            </a:r>
            <a:r>
              <a:rPr lang="en-US" b="1" dirty="0"/>
              <a:t> </a:t>
            </a:r>
            <a:r>
              <a:rPr lang="en-US" b="1" u="sng" dirty="0"/>
              <a:t>N</a:t>
            </a:r>
            <a:r>
              <a:rPr lang="en-US" b="1" dirty="0"/>
              <a:t>eutrons &amp; </a:t>
            </a:r>
            <a:r>
              <a:rPr lang="en-US" b="1" u="sng" dirty="0"/>
              <a:t>G</a:t>
            </a:r>
            <a:r>
              <a:rPr lang="en-US" b="1" dirty="0"/>
              <a:t>amma </a:t>
            </a:r>
            <a:r>
              <a:rPr lang="en-US" b="1" u="sng" dirty="0" err="1"/>
              <a:t>RA</a:t>
            </a:r>
            <a:r>
              <a:rPr lang="en-US" b="1" dirty="0" err="1"/>
              <a:t>ys</a:t>
            </a:r>
            <a:r>
              <a:rPr lang="en-US" b="1" dirty="0"/>
              <a:t>)</a:t>
            </a:r>
          </a:p>
        </p:txBody>
      </p:sp>
      <p:sp>
        <p:nvSpPr>
          <p:cNvPr id="37" name="Прямоугольник 36">
            <a:extLst>
              <a:ext uri="{FF2B5EF4-FFF2-40B4-BE49-F238E27FC236}">
                <a16:creationId xmlns:a16="http://schemas.microsoft.com/office/drawing/2014/main" id="{FC110279-F55D-4433-B48B-14F91AEA90E6}"/>
              </a:ext>
            </a:extLst>
          </p:cNvPr>
          <p:cNvSpPr/>
          <p:nvPr/>
        </p:nvSpPr>
        <p:spPr>
          <a:xfrm>
            <a:off x="101694" y="4306828"/>
            <a:ext cx="11953328" cy="246221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recommends extension of the theme “Investigations of Neutron Nuclear Interactions and Properties of the Neutron” for 2020–2022 with first priority for further research activities in nuclear physics using FLNP neutron facilities: the highly intense pulsed neutron source IREN, the IBR-2 pulsed reactor and the EG-5 electrostatic generator.</a:t>
            </a:r>
            <a:r>
              <a:rPr lang="fr-FR" sz="1600" b="1" dirty="0">
                <a:solidFill>
                  <a:srgbClr val="0218EE"/>
                </a:solidFill>
                <a:latin typeface="Arial" panose="020B0604020202020204" pitchFamily="34" charset="0"/>
                <a:cs typeface="Arial" panose="020B0604020202020204" pitchFamily="34" charset="0"/>
              </a:rPr>
              <a:t> </a:t>
            </a:r>
            <a:endParaRPr lang="ru-RU"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In the future the PAC expects more details on the </a:t>
            </a:r>
            <a:r>
              <a:rPr lang="en-US" sz="1600" b="1" dirty="0" err="1">
                <a:solidFill>
                  <a:srgbClr val="0218EE"/>
                </a:solidFill>
                <a:latin typeface="Arial" panose="020B0604020202020204" pitchFamily="34" charset="0"/>
                <a:cs typeface="Arial" panose="020B0604020202020204" pitchFamily="34" charset="0"/>
              </a:rPr>
              <a:t>programme</a:t>
            </a:r>
            <a:r>
              <a:rPr lang="en-US" sz="1600" b="1" dirty="0">
                <a:solidFill>
                  <a:srgbClr val="0218EE"/>
                </a:solidFill>
                <a:latin typeface="Arial" panose="020B0604020202020204" pitchFamily="34" charset="0"/>
                <a:cs typeface="Arial" panose="020B0604020202020204" pitchFamily="34" charset="0"/>
              </a:rPr>
              <a:t> of nuclear data measurements, in particular the objectives, the priorities and the complementarity with the worldwide </a:t>
            </a:r>
            <a:r>
              <a:rPr lang="en-US" sz="1600" b="1" dirty="0" err="1">
                <a:solidFill>
                  <a:srgbClr val="0218EE"/>
                </a:solidFill>
                <a:latin typeface="Arial" panose="020B0604020202020204" pitchFamily="34" charset="0"/>
                <a:cs typeface="Arial" panose="020B0604020202020204" pitchFamily="34" charset="0"/>
              </a:rPr>
              <a:t>programmes</a:t>
            </a:r>
            <a:r>
              <a:rPr lang="en-US" sz="1600" b="1" dirty="0">
                <a:solidFill>
                  <a:srgbClr val="0218EE"/>
                </a:solidFill>
                <a:latin typeface="Arial" panose="020B0604020202020204" pitchFamily="34" charset="0"/>
                <a:cs typeface="Arial" panose="020B0604020202020204" pitchFamily="34" charset="0"/>
              </a:rPr>
              <a:t>. </a:t>
            </a:r>
            <a:endParaRPr lang="ru-RU"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5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FLNP Directorate is advised to focus on the modernization of experimental halls and pavilions. </a:t>
            </a:r>
            <a:endParaRPr lang="ru-RU"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5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recommends that special attention be given to the beam delivery systems to increase neutron fluxes at the experiment  places. The PAC expects a detailed report on this topic to be presented at the next meeting.</a:t>
            </a:r>
            <a:endParaRPr lang="en-GB" sz="1600" b="1" dirty="0">
              <a:solidFill>
                <a:srgbClr val="0218EE"/>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50CFA98D-2A2D-4AE1-9614-A5C7E07E9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456" y="651167"/>
            <a:ext cx="1296144" cy="1340044"/>
          </a:xfrm>
          <a:prstGeom prst="rect">
            <a:avLst/>
          </a:prstGeom>
        </p:spPr>
      </p:pic>
      <p:sp>
        <p:nvSpPr>
          <p:cNvPr id="14" name="Прямоугольник 13">
            <a:extLst>
              <a:ext uri="{FF2B5EF4-FFF2-40B4-BE49-F238E27FC236}">
                <a16:creationId xmlns:a16="http://schemas.microsoft.com/office/drawing/2014/main" id="{4259143F-7D74-4DD7-9EE3-098962D2C64D}"/>
              </a:ext>
            </a:extLst>
          </p:cNvPr>
          <p:cNvSpPr/>
          <p:nvPr/>
        </p:nvSpPr>
        <p:spPr>
          <a:xfrm>
            <a:off x="10148657" y="1968109"/>
            <a:ext cx="1399742" cy="338554"/>
          </a:xfrm>
          <a:prstGeom prst="rect">
            <a:avLst/>
          </a:prstGeom>
        </p:spPr>
        <p:txBody>
          <a:bodyPr wrap="none">
            <a:spAutoFit/>
          </a:bodyPr>
          <a:lstStyle/>
          <a:p>
            <a:r>
              <a:rPr lang="en-US" altLang="ru-RU" sz="1600" b="1" kern="0" dirty="0" err="1"/>
              <a:t>Egor</a:t>
            </a:r>
            <a:r>
              <a:rPr lang="en-US" altLang="ru-RU" sz="1600" b="1" kern="0" dirty="0"/>
              <a:t>  Lychagin</a:t>
            </a:r>
            <a:endParaRPr lang="ru-RU" sz="1600" dirty="0"/>
          </a:p>
        </p:txBody>
      </p:sp>
      <p:pic>
        <p:nvPicPr>
          <p:cNvPr id="11" name="Picture 4" descr="D:\pac-2007\ILL-SEDYSHEV\P6250045.JPG">
            <a:extLst>
              <a:ext uri="{FF2B5EF4-FFF2-40B4-BE49-F238E27FC236}">
                <a16:creationId xmlns:a16="http://schemas.microsoft.com/office/drawing/2014/main" id="{51F1F06E-E074-48CE-9261-E41280C83DB7}"/>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340" y="2199015"/>
            <a:ext cx="1789360" cy="134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Изображение10">
            <a:extLst>
              <a:ext uri="{FF2B5EF4-FFF2-40B4-BE49-F238E27FC236}">
                <a16:creationId xmlns:a16="http://schemas.microsoft.com/office/drawing/2014/main" id="{533AFF2D-17D2-4BE3-B8D7-B85214E29D72}"/>
              </a:ext>
            </a:extLst>
          </p:cNvPr>
          <p:cNvPicPr/>
          <p:nvPr/>
        </p:nvPicPr>
        <p:blipFill>
          <a:blip r:embed="rId5" cstate="print"/>
          <a:stretch>
            <a:fillRect/>
          </a:stretch>
        </p:blipFill>
        <p:spPr bwMode="auto">
          <a:xfrm>
            <a:off x="915429" y="3162110"/>
            <a:ext cx="1895954" cy="1065215"/>
          </a:xfrm>
          <a:prstGeom prst="rect">
            <a:avLst/>
          </a:prstGeom>
        </p:spPr>
      </p:pic>
      <p:pic>
        <p:nvPicPr>
          <p:cNvPr id="17" name="Рисунок 16">
            <a:extLst>
              <a:ext uri="{FF2B5EF4-FFF2-40B4-BE49-F238E27FC236}">
                <a16:creationId xmlns:a16="http://schemas.microsoft.com/office/drawing/2014/main" id="{005A716B-5DE9-40F7-84C1-C7F9407FA3CF}"/>
              </a:ext>
            </a:extLst>
          </p:cNvPr>
          <p:cNvPicPr/>
          <p:nvPr/>
        </p:nvPicPr>
        <p:blipFill>
          <a:blip r:embed="rId6" cstate="print">
            <a:extLst>
              <a:ext uri="{28A0092B-C50C-407E-A947-70E740481C1C}">
                <a14:useLocalDpi xmlns:a14="http://schemas.microsoft.com/office/drawing/2010/main"/>
              </a:ext>
            </a:extLst>
          </a:blip>
          <a:stretch>
            <a:fillRect/>
          </a:stretch>
        </p:blipFill>
        <p:spPr>
          <a:xfrm>
            <a:off x="2811383" y="2259422"/>
            <a:ext cx="1628433" cy="1105648"/>
          </a:xfrm>
          <a:prstGeom prst="rect">
            <a:avLst/>
          </a:prstGeom>
        </p:spPr>
      </p:pic>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11</a:t>
            </a:fld>
            <a:endParaRPr lang="ru-RU"/>
          </a:p>
        </p:txBody>
      </p:sp>
      <p:sp>
        <p:nvSpPr>
          <p:cNvPr id="3" name="Прямоугольник 2">
            <a:extLst>
              <a:ext uri="{FF2B5EF4-FFF2-40B4-BE49-F238E27FC236}">
                <a16:creationId xmlns:a16="http://schemas.microsoft.com/office/drawing/2014/main" id="{928ABC7A-C7DA-4D21-A27A-DE3CDF005679}"/>
              </a:ext>
            </a:extLst>
          </p:cNvPr>
          <p:cNvSpPr/>
          <p:nvPr/>
        </p:nvSpPr>
        <p:spPr>
          <a:xfrm rot="20359820">
            <a:off x="2067845" y="1998937"/>
            <a:ext cx="763284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Today, </a:t>
            </a:r>
            <a:r>
              <a:rPr lang="en-US" sz="2000" b="1" dirty="0" err="1"/>
              <a:t>Egor</a:t>
            </a:r>
            <a:r>
              <a:rPr lang="en-US" sz="2000" b="1" dirty="0"/>
              <a:t> </a:t>
            </a:r>
            <a:r>
              <a:rPr lang="en-US" sz="2000" b="1" dirty="0" err="1"/>
              <a:t>Lychagin</a:t>
            </a:r>
            <a:r>
              <a:rPr lang="en-US" sz="2000" b="1" dirty="0"/>
              <a:t> will comment and answer the questions.</a:t>
            </a:r>
            <a:endParaRPr lang="ru-RU" sz="2000" b="1" dirty="0"/>
          </a:p>
        </p:txBody>
      </p:sp>
    </p:spTree>
    <p:extLst>
      <p:ext uri="{BB962C8B-B14F-4D97-AF65-F5344CB8AC3E}">
        <p14:creationId xmlns:p14="http://schemas.microsoft.com/office/powerpoint/2010/main" val="18457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12</a:t>
            </a:fld>
            <a:endParaRPr lang="ru-RU"/>
          </a:p>
        </p:txBody>
      </p:sp>
      <p:sp>
        <p:nvSpPr>
          <p:cNvPr id="1025" name="Rectangle 1"/>
          <p:cNvSpPr>
            <a:spLocks noChangeArrowheads="1"/>
          </p:cNvSpPr>
          <p:nvPr/>
        </p:nvSpPr>
        <p:spPr bwMode="auto">
          <a:xfrm>
            <a:off x="731404" y="548680"/>
            <a:ext cx="1072919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appreciates FLNP’s outstanding achievements in the research of fundamental symmetries with polarized neutrons, the wide range of excellent results in the field of applied research within international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programmes</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and the importance of the work for the development of the accelerator facility carried out at IREN.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a:ln>
                <a:noFill/>
              </a:ln>
              <a:solidFill>
                <a:srgbClr val="C00000"/>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supports the recommendation of the PAC for Nuclear Physics to extend the theme “Investigations of Neutron Nuclear Interactions and Properties of the Neutron” for 2020–2022 with first priority for further research activities in nuclear physics using FLNP’s neutron facilities: the highly intense pulsed neutron source IREN and the IBR-2 pulsed reactor.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FLNP Directorate is advised to focus on the modernization of experimental halls and pavilions with beams of the IREN facility, on the construction of a polarized nuclear target for the work with polarized neutrons at IREN, and on the upgrade of the EG-5 electrostatic generator. </a:t>
            </a:r>
            <a:endParaRPr kumimoji="0" lang="ru-RU"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ru-RU"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Special attention should be given to the beam delivery systems in order to increase neutron fluxes.</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and Proposal for Extension of the </a:t>
            </a:r>
          </a:p>
          <a:p>
            <a:pPr algn="ctr"/>
            <a:r>
              <a:rPr lang="en-US" altLang="ko-KR" sz="2000" b="1" i="1" dirty="0">
                <a:solidFill>
                  <a:srgbClr val="C00000"/>
                </a:solidFill>
                <a:latin typeface="Arial" pitchFamily="34" charset="0"/>
                <a:ea typeface="Batang" pitchFamily="18" charset="-127"/>
                <a:cs typeface="Arial" pitchFamily="34" charset="0"/>
              </a:rPr>
              <a:t>Project TANGRA  (</a:t>
            </a:r>
            <a:r>
              <a:rPr lang="en-US" altLang="ko-KR" sz="2000" b="1" i="1" dirty="0" err="1">
                <a:solidFill>
                  <a:srgbClr val="C00000"/>
                </a:solidFill>
                <a:latin typeface="Arial" pitchFamily="34" charset="0"/>
                <a:ea typeface="Batang" pitchFamily="18" charset="-127"/>
                <a:cs typeface="Arial" pitchFamily="34" charset="0"/>
              </a:rPr>
              <a:t>TAgged</a:t>
            </a:r>
            <a:r>
              <a:rPr lang="en-US" altLang="ko-KR" sz="2000" b="1" i="1" dirty="0">
                <a:solidFill>
                  <a:srgbClr val="C00000"/>
                </a:solidFill>
                <a:latin typeface="Arial" pitchFamily="34" charset="0"/>
                <a:ea typeface="Batang" pitchFamily="18" charset="-127"/>
                <a:cs typeface="Arial" pitchFamily="34" charset="0"/>
              </a:rPr>
              <a:t> Neutrons &amp; Gamma-Rays)</a:t>
            </a:r>
            <a:br>
              <a:rPr lang="en-US" altLang="ko-KR" sz="2000" b="1" i="1" dirty="0">
                <a:solidFill>
                  <a:srgbClr val="C00000"/>
                </a:solidFill>
                <a:latin typeface="Arial" pitchFamily="34" charset="0"/>
                <a:ea typeface="Batang" pitchFamily="18" charset="-127"/>
                <a:cs typeface="Arial" pitchFamily="34" charset="0"/>
              </a:rPr>
            </a:b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1271464" y="809994"/>
            <a:ext cx="6940484" cy="646331"/>
          </a:xfrm>
          <a:prstGeom prst="rect">
            <a:avLst/>
          </a:prstGeom>
        </p:spPr>
        <p:txBody>
          <a:bodyPr wrap="square">
            <a:spAutoFit/>
          </a:bodyPr>
          <a:lstStyle/>
          <a:p>
            <a:pPr lvl="0" algn="just" eaLnBrk="0" fontAlgn="base" hangingPunct="0">
              <a:spcBef>
                <a:spcPct val="0"/>
              </a:spcBef>
              <a:spcAft>
                <a:spcPct val="0"/>
              </a:spcAft>
            </a:pPr>
            <a:r>
              <a:rPr lang="en-US" b="1" dirty="0">
                <a:solidFill>
                  <a:srgbClr val="002060"/>
                </a:solidFill>
              </a:rPr>
              <a:t>The project "TANGRA“ is devoted to study of neutron-nuclear interactions, using the tagged neutron method</a:t>
            </a:r>
          </a:p>
        </p:txBody>
      </p:sp>
      <p:pic>
        <p:nvPicPr>
          <p:cNvPr id="15" name="Рисунок 14" descr="Photo.png">
            <a:extLst>
              <a:ext uri="{FF2B5EF4-FFF2-40B4-BE49-F238E27FC236}">
                <a16:creationId xmlns:a16="http://schemas.microsoft.com/office/drawing/2014/main" id="{A7EC5F8F-AB24-4FD5-AE83-FBF39515CA74}"/>
              </a:ext>
            </a:extLst>
          </p:cNvPr>
          <p:cNvPicPr>
            <a:picLocks noChangeAspect="1"/>
          </p:cNvPicPr>
          <p:nvPr/>
        </p:nvPicPr>
        <p:blipFill>
          <a:blip r:embed="rId3" cstate="print"/>
          <a:stretch>
            <a:fillRect/>
          </a:stretch>
        </p:blipFill>
        <p:spPr>
          <a:xfrm>
            <a:off x="8423012" y="707040"/>
            <a:ext cx="3696072" cy="2230792"/>
          </a:xfrm>
          <a:prstGeom prst="rect">
            <a:avLst/>
          </a:prstGeom>
        </p:spPr>
      </p:pic>
      <p:sp>
        <p:nvSpPr>
          <p:cNvPr id="18" name="Прямоугольник 17">
            <a:extLst>
              <a:ext uri="{FF2B5EF4-FFF2-40B4-BE49-F238E27FC236}">
                <a16:creationId xmlns:a16="http://schemas.microsoft.com/office/drawing/2014/main" id="{35CE734B-8FAF-45BF-8ADC-65ABBF586AB1}"/>
              </a:ext>
            </a:extLst>
          </p:cNvPr>
          <p:cNvSpPr/>
          <p:nvPr/>
        </p:nvSpPr>
        <p:spPr>
          <a:xfrm>
            <a:off x="10167966" y="1928802"/>
            <a:ext cx="1367682" cy="338554"/>
          </a:xfrm>
          <a:prstGeom prst="rect">
            <a:avLst/>
          </a:prstGeom>
        </p:spPr>
        <p:txBody>
          <a:bodyPr wrap="none">
            <a:spAutoFit/>
          </a:bodyPr>
          <a:lstStyle/>
          <a:p>
            <a:r>
              <a:rPr lang="en-US" altLang="ru-RU" sz="1600" b="1" kern="0" dirty="0">
                <a:solidFill>
                  <a:schemeClr val="bg1"/>
                </a:solidFill>
              </a:rPr>
              <a:t>  Yuri </a:t>
            </a:r>
            <a:r>
              <a:rPr lang="en-US" altLang="ru-RU" sz="1600" b="1" kern="0" dirty="0" err="1">
                <a:solidFill>
                  <a:schemeClr val="bg1"/>
                </a:solidFill>
              </a:rPr>
              <a:t>Kopatch</a:t>
            </a:r>
            <a:endParaRPr lang="ru-RU" sz="1600" dirty="0">
              <a:solidFill>
                <a:schemeClr val="bg1"/>
              </a:solidFill>
            </a:endParaRPr>
          </a:p>
        </p:txBody>
      </p:sp>
      <p:pic>
        <p:nvPicPr>
          <p:cNvPr id="19" name="Picture 2">
            <a:extLst>
              <a:ext uri="{FF2B5EF4-FFF2-40B4-BE49-F238E27FC236}">
                <a16:creationId xmlns:a16="http://schemas.microsoft.com/office/drawing/2014/main" id="{5B771DE6-7E19-4E21-8B0C-92D3CABE9E74}"/>
              </a:ext>
            </a:extLst>
          </p:cNvPr>
          <p:cNvPicPr/>
          <p:nvPr/>
        </p:nvPicPr>
        <p:blipFill>
          <a:blip r:embed="rId4" cstate="print"/>
          <a:stretch/>
        </p:blipFill>
        <p:spPr>
          <a:xfrm>
            <a:off x="1962930" y="2161027"/>
            <a:ext cx="3756775" cy="3129940"/>
          </a:xfrm>
          <a:prstGeom prst="rect">
            <a:avLst/>
          </a:prstGeom>
          <a:ln>
            <a:noFill/>
          </a:ln>
        </p:spPr>
      </p:pic>
      <p:pic>
        <p:nvPicPr>
          <p:cNvPr id="2" name="Рисунок 1">
            <a:extLst>
              <a:ext uri="{FF2B5EF4-FFF2-40B4-BE49-F238E27FC236}">
                <a16:creationId xmlns:a16="http://schemas.microsoft.com/office/drawing/2014/main" id="{8BDC5AC4-66CC-43A7-B8C7-A183126DCE4E}"/>
              </a:ext>
            </a:extLst>
          </p:cNvPr>
          <p:cNvPicPr>
            <a:picLocks noChangeAspect="1"/>
          </p:cNvPicPr>
          <p:nvPr/>
        </p:nvPicPr>
        <p:blipFill>
          <a:blip r:embed="rId5" cstate="print"/>
          <a:stretch>
            <a:fillRect/>
          </a:stretch>
        </p:blipFill>
        <p:spPr>
          <a:xfrm>
            <a:off x="2279576" y="1772018"/>
            <a:ext cx="3384376" cy="389009"/>
          </a:xfrm>
          <a:prstGeom prst="rect">
            <a:avLst/>
          </a:prstGeom>
        </p:spPr>
      </p:pic>
      <p:sp>
        <p:nvSpPr>
          <p:cNvPr id="3" name="Прямоугольник 2">
            <a:extLst>
              <a:ext uri="{FF2B5EF4-FFF2-40B4-BE49-F238E27FC236}">
                <a16:creationId xmlns:a16="http://schemas.microsoft.com/office/drawing/2014/main" id="{F4527C54-F01C-429A-8BFB-108851927327}"/>
              </a:ext>
            </a:extLst>
          </p:cNvPr>
          <p:cNvSpPr/>
          <p:nvPr/>
        </p:nvSpPr>
        <p:spPr>
          <a:xfrm>
            <a:off x="3069287" y="1448699"/>
            <a:ext cx="1681807" cy="369332"/>
          </a:xfrm>
          <a:prstGeom prst="rect">
            <a:avLst/>
          </a:prstGeom>
        </p:spPr>
        <p:txBody>
          <a:bodyPr wrap="none">
            <a:spAutoFit/>
          </a:bodyPr>
          <a:lstStyle/>
          <a:p>
            <a:r>
              <a:rPr lang="en-US" b="1" dirty="0">
                <a:solidFill>
                  <a:srgbClr val="333333"/>
                </a:solidFill>
                <a:latin typeface="wf_SegoeUINormal"/>
              </a:rPr>
              <a:t>TANGRA Setups</a:t>
            </a:r>
            <a:endParaRPr lang="ru-RU" dirty="0"/>
          </a:p>
        </p:txBody>
      </p:sp>
      <p:sp>
        <p:nvSpPr>
          <p:cNvPr id="22" name="TextBox 21">
            <a:extLst>
              <a:ext uri="{FF2B5EF4-FFF2-40B4-BE49-F238E27FC236}">
                <a16:creationId xmlns:a16="http://schemas.microsoft.com/office/drawing/2014/main" id="{662BAB15-F5CB-45CD-AD3B-9A6618FC8998}"/>
              </a:ext>
            </a:extLst>
          </p:cNvPr>
          <p:cNvSpPr txBox="1"/>
          <p:nvPr/>
        </p:nvSpPr>
        <p:spPr>
          <a:xfrm>
            <a:off x="1303702" y="5467580"/>
            <a:ext cx="6065210" cy="646331"/>
          </a:xfrm>
          <a:prstGeom prst="rect">
            <a:avLst/>
          </a:prstGeom>
          <a:noFill/>
        </p:spPr>
        <p:txBody>
          <a:bodyPr wrap="square">
            <a:spAutoFit/>
          </a:bodyPr>
          <a:lstStyle/>
          <a:p>
            <a:pPr algn="ctr">
              <a:defRPr/>
            </a:pPr>
            <a:r>
              <a:rPr lang="en-US" dirty="0"/>
              <a:t>The use of BGO crystals and HP-Ge detectors</a:t>
            </a:r>
          </a:p>
          <a:p>
            <a:pPr algn="ctr">
              <a:defRPr/>
            </a:pPr>
            <a:r>
              <a:rPr lang="en-US" dirty="0"/>
              <a:t>resulted in significant improvements of γ-ray energy resolution.</a:t>
            </a:r>
            <a:endParaRPr lang="ru-RU" b="1" dirty="0">
              <a:solidFill>
                <a:srgbClr val="002060"/>
              </a:solidFill>
            </a:endParaRPr>
          </a:p>
        </p:txBody>
      </p:sp>
      <p:pic>
        <p:nvPicPr>
          <p:cNvPr id="28" name="Рисунок 27" descr="Screenshot at 2018-05-29 21-13-52.png">
            <a:extLst>
              <a:ext uri="{FF2B5EF4-FFF2-40B4-BE49-F238E27FC236}">
                <a16:creationId xmlns:a16="http://schemas.microsoft.com/office/drawing/2014/main" id="{B1A8F6AC-EBC9-4836-9EDA-6D031424BCA3}"/>
              </a:ext>
            </a:extLst>
          </p:cNvPr>
          <p:cNvPicPr>
            <a:picLocks noChangeAspect="1"/>
          </p:cNvPicPr>
          <p:nvPr/>
        </p:nvPicPr>
        <p:blipFill>
          <a:blip r:embed="rId6" cstate="print"/>
          <a:srcRect t="52516"/>
          <a:stretch>
            <a:fillRect/>
          </a:stretch>
        </p:blipFill>
        <p:spPr bwMode="auto">
          <a:xfrm>
            <a:off x="7536160" y="4523119"/>
            <a:ext cx="3981450" cy="1792288"/>
          </a:xfrm>
          <a:prstGeom prst="rect">
            <a:avLst/>
          </a:prstGeom>
          <a:noFill/>
          <a:ln w="9525">
            <a:noFill/>
            <a:miter lim="800000"/>
            <a:headEnd/>
            <a:tailEnd/>
          </a:ln>
        </p:spPr>
      </p:pic>
      <p:pic>
        <p:nvPicPr>
          <p:cNvPr id="30" name="Рисунок 29" descr="Screenshot at 2018-05-29 21-19-42.png">
            <a:extLst>
              <a:ext uri="{FF2B5EF4-FFF2-40B4-BE49-F238E27FC236}">
                <a16:creationId xmlns:a16="http://schemas.microsoft.com/office/drawing/2014/main" id="{22B54E83-4570-417C-91B3-E6B1AF87DE17}"/>
              </a:ext>
            </a:extLst>
          </p:cNvPr>
          <p:cNvPicPr>
            <a:picLocks noChangeAspect="1"/>
          </p:cNvPicPr>
          <p:nvPr/>
        </p:nvPicPr>
        <p:blipFill>
          <a:blip r:embed="rId7" cstate="print"/>
          <a:srcRect/>
          <a:stretch>
            <a:fillRect/>
          </a:stretch>
        </p:blipFill>
        <p:spPr bwMode="auto">
          <a:xfrm>
            <a:off x="5903704" y="1938905"/>
            <a:ext cx="2347912" cy="2386012"/>
          </a:xfrm>
          <a:prstGeom prst="rect">
            <a:avLst/>
          </a:prstGeom>
          <a:noFill/>
          <a:ln w="9525">
            <a:noFill/>
            <a:miter lim="800000"/>
            <a:headEnd/>
            <a:tailEnd/>
          </a:ln>
        </p:spPr>
      </p:pic>
      <p:grpSp>
        <p:nvGrpSpPr>
          <p:cNvPr id="31" name="Группа 30">
            <a:extLst>
              <a:ext uri="{FF2B5EF4-FFF2-40B4-BE49-F238E27FC236}">
                <a16:creationId xmlns:a16="http://schemas.microsoft.com/office/drawing/2014/main" id="{293179D0-1ECA-46DE-816F-BF13342D8CE7}"/>
              </a:ext>
            </a:extLst>
          </p:cNvPr>
          <p:cNvGrpSpPr/>
          <p:nvPr/>
        </p:nvGrpSpPr>
        <p:grpSpPr>
          <a:xfrm>
            <a:off x="245796" y="261321"/>
            <a:ext cx="755192" cy="6394552"/>
            <a:chOff x="107168" y="251464"/>
            <a:chExt cx="755192" cy="6394552"/>
          </a:xfrm>
        </p:grpSpPr>
        <p:pic>
          <p:nvPicPr>
            <p:cNvPr id="32" name="Picture 5">
              <a:extLst>
                <a:ext uri="{FF2B5EF4-FFF2-40B4-BE49-F238E27FC236}">
                  <a16:creationId xmlns:a16="http://schemas.microsoft.com/office/drawing/2014/main" id="{40B75132-1C8E-4B08-B4B6-5A6567753776}"/>
                </a:ext>
              </a:extLst>
            </p:cNvPr>
            <p:cNvPicPr>
              <a:picLocks noChangeAspect="1" noChangeArrowheads="1"/>
            </p:cNvPicPr>
            <p:nvPr/>
          </p:nvPicPr>
          <p:blipFill>
            <a:blip r:embed="rId8" cstate="print"/>
            <a:srcRect/>
            <a:stretch>
              <a:fillRect/>
            </a:stretch>
          </p:blipFill>
          <p:spPr bwMode="auto">
            <a:xfrm>
              <a:off x="192486" y="2447567"/>
              <a:ext cx="669874" cy="4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1">
              <a:extLst>
                <a:ext uri="{FF2B5EF4-FFF2-40B4-BE49-F238E27FC236}">
                  <a16:creationId xmlns:a16="http://schemas.microsoft.com/office/drawing/2014/main" id="{193E355F-A33B-420E-8F76-9877F058A4A9}"/>
                </a:ext>
              </a:extLst>
            </p:cNvPr>
            <p:cNvPicPr>
              <a:picLocks noChangeAspect="1" noChangeArrowheads="1"/>
            </p:cNvPicPr>
            <p:nvPr/>
          </p:nvPicPr>
          <p:blipFill>
            <a:blip r:embed="rId9" cstate="print"/>
            <a:srcRect/>
            <a:stretch>
              <a:fillRect/>
            </a:stretch>
          </p:blipFill>
          <p:spPr bwMode="auto">
            <a:xfrm>
              <a:off x="248308" y="1815712"/>
              <a:ext cx="502406" cy="514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3" descr="http://lrb.jinr.ru/new/dimg/lab22_ru.png">
              <a:extLst>
                <a:ext uri="{FF2B5EF4-FFF2-40B4-BE49-F238E27FC236}">
                  <a16:creationId xmlns:a16="http://schemas.microsoft.com/office/drawing/2014/main" id="{497D8C11-9684-496E-97B6-3287CDEDD9F5}"/>
                </a:ext>
              </a:extLst>
            </p:cNvPr>
            <p:cNvPicPr>
              <a:picLocks noChangeAspect="1" noChangeArrowheads="1"/>
            </p:cNvPicPr>
            <p:nvPr/>
          </p:nvPicPr>
          <p:blipFill>
            <a:blip r:embed="rId10" cstate="print"/>
            <a:srcRect/>
            <a:stretch>
              <a:fillRect/>
            </a:stretch>
          </p:blipFill>
          <p:spPr bwMode="auto">
            <a:xfrm>
              <a:off x="192486" y="3016234"/>
              <a:ext cx="587323" cy="505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14">
              <a:extLst>
                <a:ext uri="{FF2B5EF4-FFF2-40B4-BE49-F238E27FC236}">
                  <a16:creationId xmlns:a16="http://schemas.microsoft.com/office/drawing/2014/main" id="{63F15B4F-B932-4E50-8E80-19E67FCD8CFB}"/>
                </a:ext>
              </a:extLst>
            </p:cNvPr>
            <p:cNvPicPr>
              <a:picLocks noChangeAspect="1" noChangeArrowheads="1"/>
            </p:cNvPicPr>
            <p:nvPr/>
          </p:nvPicPr>
          <p:blipFill>
            <a:blip r:embed="rId11" cstate="print"/>
            <a:srcRect/>
            <a:stretch>
              <a:fillRect/>
            </a:stretch>
          </p:blipFill>
          <p:spPr bwMode="auto">
            <a:xfrm>
              <a:off x="248309" y="4766482"/>
              <a:ext cx="502255" cy="39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5">
              <a:extLst>
                <a:ext uri="{FF2B5EF4-FFF2-40B4-BE49-F238E27FC236}">
                  <a16:creationId xmlns:a16="http://schemas.microsoft.com/office/drawing/2014/main" id="{15B4001E-5601-445E-92E1-B99E86424CAA}"/>
                </a:ext>
              </a:extLst>
            </p:cNvPr>
            <p:cNvPicPr>
              <a:picLocks noChangeAspect="1" noChangeArrowheads="1"/>
            </p:cNvPicPr>
            <p:nvPr/>
          </p:nvPicPr>
          <p:blipFill>
            <a:blip r:embed="rId12" cstate="print"/>
            <a:srcRect/>
            <a:stretch>
              <a:fillRect/>
            </a:stretch>
          </p:blipFill>
          <p:spPr bwMode="auto">
            <a:xfrm>
              <a:off x="248309" y="3584902"/>
              <a:ext cx="532464" cy="423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Группа 1">
              <a:extLst>
                <a:ext uri="{FF2B5EF4-FFF2-40B4-BE49-F238E27FC236}">
                  <a16:creationId xmlns:a16="http://schemas.microsoft.com/office/drawing/2014/main" id="{A40FCA8D-601B-4363-9DB0-CBC150754189}"/>
                </a:ext>
              </a:extLst>
            </p:cNvPr>
            <p:cNvGrpSpPr>
              <a:grpSpLocks/>
            </p:cNvGrpSpPr>
            <p:nvPr/>
          </p:nvGrpSpPr>
          <p:grpSpPr bwMode="auto">
            <a:xfrm>
              <a:off x="220397" y="4263564"/>
              <a:ext cx="558229" cy="332305"/>
              <a:chOff x="566735" y="5357797"/>
              <a:chExt cx="2133057" cy="966624"/>
            </a:xfrm>
          </p:grpSpPr>
          <p:pic>
            <p:nvPicPr>
              <p:cNvPr id="43" name="Picture 16">
                <a:extLst>
                  <a:ext uri="{FF2B5EF4-FFF2-40B4-BE49-F238E27FC236}">
                    <a16:creationId xmlns:a16="http://schemas.microsoft.com/office/drawing/2014/main" id="{3C38680C-4822-4C4C-8A56-C12667AA460E}"/>
                  </a:ext>
                </a:extLst>
              </p:cNvPr>
              <p:cNvPicPr>
                <a:picLocks noChangeAspect="1" noChangeArrowheads="1"/>
              </p:cNvPicPr>
              <p:nvPr/>
            </p:nvPicPr>
            <p:blipFill>
              <a:blip r:embed="rId13" cstate="print"/>
              <a:srcRect/>
              <a:stretch>
                <a:fillRect/>
              </a:stretch>
            </p:blipFill>
            <p:spPr bwMode="auto">
              <a:xfrm>
                <a:off x="1528075" y="5357797"/>
                <a:ext cx="1171717"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7">
                <a:extLst>
                  <a:ext uri="{FF2B5EF4-FFF2-40B4-BE49-F238E27FC236}">
                    <a16:creationId xmlns:a16="http://schemas.microsoft.com/office/drawing/2014/main" id="{A9071495-71D4-4A54-89A0-ECD3D9FC0200}"/>
                  </a:ext>
                </a:extLst>
              </p:cNvPr>
              <p:cNvPicPr>
                <a:picLocks noChangeAspect="1" noChangeArrowheads="1"/>
              </p:cNvPicPr>
              <p:nvPr/>
            </p:nvPicPr>
            <p:blipFill>
              <a:blip r:embed="rId14" cstate="print"/>
              <a:srcRect/>
              <a:stretch>
                <a:fillRect/>
              </a:stretch>
            </p:blipFill>
            <p:spPr bwMode="auto">
              <a:xfrm>
                <a:off x="566735" y="5357797"/>
                <a:ext cx="971992" cy="96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9" name="Picture 4" descr="http://theo.inrne.bas.bg/~grah/side9/inrnelogo.gif">
              <a:extLst>
                <a:ext uri="{FF2B5EF4-FFF2-40B4-BE49-F238E27FC236}">
                  <a16:creationId xmlns:a16="http://schemas.microsoft.com/office/drawing/2014/main" id="{17083B5F-AA22-49F2-A6FD-71398E6BAA8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8308" y="5354095"/>
              <a:ext cx="502406" cy="37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6">
              <a:extLst>
                <a:ext uri="{FF2B5EF4-FFF2-40B4-BE49-F238E27FC236}">
                  <a16:creationId xmlns:a16="http://schemas.microsoft.com/office/drawing/2014/main" id="{5AF0AC48-E89C-44E9-A7F2-B41C9DA92065}"/>
                </a:ext>
              </a:extLst>
            </p:cNvPr>
            <p:cNvPicPr>
              <a:picLocks noChangeAspect="1" noChangeArrowheads="1"/>
            </p:cNvPicPr>
            <p:nvPr/>
          </p:nvPicPr>
          <p:blipFill>
            <a:blip r:embed="rId16" cstate="print"/>
            <a:srcRect/>
            <a:stretch>
              <a:fillRect/>
            </a:stretch>
          </p:blipFill>
          <p:spPr bwMode="auto">
            <a:xfrm>
              <a:off x="107168" y="1247044"/>
              <a:ext cx="750714" cy="31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Рисунок 5">
              <a:extLst>
                <a:ext uri="{FF2B5EF4-FFF2-40B4-BE49-F238E27FC236}">
                  <a16:creationId xmlns:a16="http://schemas.microsoft.com/office/drawing/2014/main" id="{314C4572-75E8-4109-8C79-2E3D84E12BB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flipH="1">
              <a:off x="205587" y="251464"/>
              <a:ext cx="492275" cy="51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india.png">
              <a:extLst>
                <a:ext uri="{FF2B5EF4-FFF2-40B4-BE49-F238E27FC236}">
                  <a16:creationId xmlns:a16="http://schemas.microsoft.com/office/drawing/2014/main" id="{C05E8FD2-D10C-4F19-8FCE-C015448E886C}"/>
                </a:ext>
              </a:extLst>
            </p:cNvPr>
            <p:cNvPicPr>
              <a:picLocks noChangeAspect="1"/>
            </p:cNvPicPr>
            <p:nvPr/>
          </p:nvPicPr>
          <p:blipFill>
            <a:blip r:embed="rId18" cstate="print"/>
            <a:stretch>
              <a:fillRect/>
            </a:stretch>
          </p:blipFill>
          <p:spPr>
            <a:xfrm>
              <a:off x="205587" y="5965084"/>
              <a:ext cx="549139" cy="680932"/>
            </a:xfrm>
            <a:prstGeom prst="rect">
              <a:avLst/>
            </a:prstGeom>
          </p:spPr>
        </p:pic>
      </p:grpSp>
      <p:sp>
        <p:nvSpPr>
          <p:cNvPr id="4" name="Номер слайда 3">
            <a:extLst>
              <a:ext uri="{FF2B5EF4-FFF2-40B4-BE49-F238E27FC236}">
                <a16:creationId xmlns:a16="http://schemas.microsoft.com/office/drawing/2014/main" id="{BDC86B2F-BA76-40C3-9DFB-A261A8789ACC}"/>
              </a:ext>
            </a:extLst>
          </p:cNvPr>
          <p:cNvSpPr>
            <a:spLocks noGrp="1"/>
          </p:cNvSpPr>
          <p:nvPr>
            <p:ph type="sldNum" sz="quarter" idx="12"/>
          </p:nvPr>
        </p:nvSpPr>
        <p:spPr/>
        <p:txBody>
          <a:bodyPr/>
          <a:lstStyle/>
          <a:p>
            <a:fld id="{017C60C2-FB95-4464-969C-DC460CD1CFD8}" type="slidenum">
              <a:rPr lang="ru-RU" smtClean="0"/>
              <a:pPr/>
              <a:t>13</a:t>
            </a:fld>
            <a:endParaRPr lang="ru-RU"/>
          </a:p>
        </p:txBody>
      </p:sp>
    </p:spTree>
    <p:extLst>
      <p:ext uri="{BB962C8B-B14F-4D97-AF65-F5344CB8AC3E}">
        <p14:creationId xmlns:p14="http://schemas.microsoft.com/office/powerpoint/2010/main" val="188052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and Proposal for Extension of the Project TANGRA  (</a:t>
            </a:r>
            <a:r>
              <a:rPr lang="en-US" altLang="ko-KR" sz="2000" b="1" i="1" dirty="0" err="1">
                <a:solidFill>
                  <a:srgbClr val="C00000"/>
                </a:solidFill>
                <a:latin typeface="Arial" pitchFamily="34" charset="0"/>
                <a:ea typeface="Batang" pitchFamily="18" charset="-127"/>
                <a:cs typeface="Arial" pitchFamily="34" charset="0"/>
              </a:rPr>
              <a:t>TAgged</a:t>
            </a:r>
            <a:r>
              <a:rPr lang="en-US" altLang="ko-KR" sz="2000" b="1" i="1" dirty="0">
                <a:solidFill>
                  <a:srgbClr val="C00000"/>
                </a:solidFill>
                <a:latin typeface="Arial" pitchFamily="34" charset="0"/>
                <a:ea typeface="Batang" pitchFamily="18" charset="-127"/>
                <a:cs typeface="Arial" pitchFamily="34" charset="0"/>
              </a:rPr>
              <a:t> Neutrons &amp; Gamma-Rays)</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695400" y="980728"/>
            <a:ext cx="10297144" cy="3647152"/>
          </a:xfrm>
          <a:prstGeom prst="rect">
            <a:avLst/>
          </a:prstGeom>
        </p:spPr>
        <p:txBody>
          <a:bodyPr wrap="square">
            <a:spAutoFit/>
          </a:bodyPr>
          <a:lstStyle/>
          <a:p>
            <a:pPr algn="just"/>
            <a:endParaRPr lang="en-US" sz="900" b="1" dirty="0"/>
          </a:p>
          <a:p>
            <a:pPr lvl="0" algn="just" eaLnBrk="0" fontAlgn="base" hangingPunct="0">
              <a:spcBef>
                <a:spcPct val="0"/>
              </a:spcBef>
              <a:spcAft>
                <a:spcPct val="0"/>
              </a:spcAft>
            </a:pPr>
            <a:r>
              <a:rPr lang="en-US" altLang="ko-KR" sz="2400" b="1" dirty="0">
                <a:solidFill>
                  <a:srgbClr val="002060"/>
                </a:solidFill>
                <a:ea typeface="Times New Roman" pitchFamily="18" charset="0"/>
                <a:cs typeface="Arial" pitchFamily="34" charset="0"/>
              </a:rPr>
              <a:t>Plans for 2020-2022:</a:t>
            </a:r>
            <a:endParaRPr lang="ru-RU" altLang="ko-KR" sz="2400" b="1" dirty="0">
              <a:solidFill>
                <a:srgbClr val="002060"/>
              </a:solidFill>
              <a:ea typeface="Times New Roman" pitchFamily="18" charset="0"/>
              <a:cs typeface="Arial" pitchFamily="34" charset="0"/>
            </a:endParaRPr>
          </a:p>
          <a:p>
            <a:pPr marL="268288" indent="-268288" algn="just">
              <a:buFont typeface="Arial" pitchFamily="34" charset="0"/>
              <a:buChar char="•"/>
            </a:pPr>
            <a:r>
              <a:rPr lang="en-US" sz="2000" b="1" dirty="0"/>
              <a:t>Construction of a prototype of a setup for elemental analysis using TNM and high-resolution detectors;</a:t>
            </a:r>
          </a:p>
          <a:p>
            <a:pPr marL="268288" indent="-268288" algn="just">
              <a:buFont typeface="Arial" pitchFamily="34" charset="0"/>
              <a:buChar char="•"/>
            </a:pPr>
            <a:r>
              <a:rPr lang="en-US" sz="2000" b="1" dirty="0"/>
              <a:t>Experiments on the measurement of cross-sections of (n,2n), (n, n’) reactions;</a:t>
            </a:r>
          </a:p>
          <a:p>
            <a:pPr marL="268288" indent="-268288" algn="just">
              <a:buFont typeface="Arial" pitchFamily="34" charset="0"/>
              <a:buChar char="•"/>
            </a:pPr>
            <a:r>
              <a:rPr lang="en-US" sz="2000" b="1" dirty="0"/>
              <a:t>Experiments to measure angular correlations of gamma-ray and neutron emission in reactions of inelastic neutron scattering on light nuclei. </a:t>
            </a:r>
          </a:p>
          <a:p>
            <a:pPr marL="268288" indent="-268288" algn="just">
              <a:buFont typeface="Arial" pitchFamily="34" charset="0"/>
              <a:buChar char="•"/>
            </a:pPr>
            <a:r>
              <a:rPr lang="en-US" sz="2000" b="1" dirty="0"/>
              <a:t>Development of a theoretical model to describe angular correlations in inelastic scattering of fast neutrons;</a:t>
            </a:r>
          </a:p>
          <a:p>
            <a:pPr marL="268288" indent="-268288" algn="just">
              <a:buFont typeface="Arial" pitchFamily="34" charset="0"/>
              <a:buChar char="•"/>
            </a:pPr>
            <a:r>
              <a:rPr lang="en-US" sz="2000" b="1" dirty="0"/>
              <a:t>Development of a technique of searching for diamonds in kimberlite ores using the tagged neutron method. Design and development of 1024-pixel neutron generator (VNIIA);</a:t>
            </a:r>
          </a:p>
          <a:p>
            <a:pPr marL="268288" indent="-268288" algn="just">
              <a:buFont typeface="Arial" pitchFamily="34" charset="0"/>
              <a:buChar char="•"/>
            </a:pPr>
            <a:r>
              <a:rPr lang="en-US" sz="2000" b="1" dirty="0"/>
              <a:t>Studies of the Martian soil model.</a:t>
            </a:r>
          </a:p>
        </p:txBody>
      </p:sp>
      <p:sp>
        <p:nvSpPr>
          <p:cNvPr id="7" name="Прямоугольник 6">
            <a:extLst>
              <a:ext uri="{FF2B5EF4-FFF2-40B4-BE49-F238E27FC236}">
                <a16:creationId xmlns:a16="http://schemas.microsoft.com/office/drawing/2014/main" id="{8C217E5E-FF5C-4720-864D-F5164C65D007}"/>
              </a:ext>
            </a:extLst>
          </p:cNvPr>
          <p:cNvSpPr/>
          <p:nvPr/>
        </p:nvSpPr>
        <p:spPr>
          <a:xfrm>
            <a:off x="263806" y="5030450"/>
            <a:ext cx="11664388"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solidFill>
                  <a:srgbClr val="0218EE"/>
                </a:solidFill>
                <a:latin typeface="Arial" panose="020B0604020202020204" pitchFamily="34" charset="0"/>
                <a:cs typeface="Arial" panose="020B0604020202020204" pitchFamily="34" charset="0"/>
              </a:rPr>
              <a:t>The PAC recognizes the importance of the TANGRA project and recommends its extension for the period 2020–2022 with first priority. The international collaboration with the institutes that have expressed their interest should be intensified. The ultimate goal of analyzing Martian soil should be vigorously pursued.</a:t>
            </a:r>
            <a:r>
              <a:rPr lang="fr-FR" b="1" dirty="0">
                <a:solidFill>
                  <a:srgbClr val="0218EE"/>
                </a:solidFill>
                <a:latin typeface="Arial" panose="020B0604020202020204" pitchFamily="34" charset="0"/>
                <a:cs typeface="Arial" panose="020B0604020202020204" pitchFamily="34" charset="0"/>
              </a:rPr>
              <a:t> </a:t>
            </a:r>
            <a:endParaRPr lang="en-GB" b="1" dirty="0">
              <a:solidFill>
                <a:srgbClr val="0218EE"/>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ru-RU" smtClean="0"/>
              <a:pPr/>
              <a:t>14</a:t>
            </a:fld>
            <a:endParaRPr lang="ru-RU"/>
          </a:p>
        </p:txBody>
      </p:sp>
    </p:spTree>
    <p:extLst>
      <p:ext uri="{BB962C8B-B14F-4D97-AF65-F5344CB8AC3E}">
        <p14:creationId xmlns:p14="http://schemas.microsoft.com/office/powerpoint/2010/main" val="379246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15</a:t>
            </a:fld>
            <a:endParaRPr lang="ru-RU"/>
          </a:p>
        </p:txBody>
      </p:sp>
      <p:sp>
        <p:nvSpPr>
          <p:cNvPr id="51201" name="Rectangle 1"/>
          <p:cNvSpPr>
            <a:spLocks noChangeArrowheads="1"/>
          </p:cNvSpPr>
          <p:nvPr/>
        </p:nvSpPr>
        <p:spPr bwMode="auto">
          <a:xfrm>
            <a:off x="947428" y="1196752"/>
            <a:ext cx="102971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recognizes the importance of the project “Research and development of the tagged neutron method for identification of the elemental structure of matter and studies of nuclear reactions (TANGRA)” </a:t>
            </a:r>
            <a:endParaRPr kumimoji="0" lang="ru-RU"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ru-RU" b="1" dirty="0">
              <a:solidFill>
                <a:srgbClr val="C00000"/>
              </a:solidFill>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US" b="1" dirty="0">
                <a:solidFill>
                  <a:srgbClr val="C00000"/>
                </a:solidFill>
                <a:latin typeface="Arial" pitchFamily="34" charset="0"/>
                <a:ea typeface="Times New Roman" pitchFamily="18" charset="0"/>
                <a:cs typeface="Arial" pitchFamily="34" charset="0"/>
              </a:rPr>
              <a:t>The Scientific Council supports </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PAC’s recommendation to extend this project for 2020–2022, with first priority.</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114434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646331"/>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Letters of intent to open new projects under the theme “Investigations of Neutron Nuclear Interactions and Properties of the Neutron”</a:t>
            </a:r>
            <a:endParaRPr lang="en-GB" b="1" i="1" dirty="0">
              <a:solidFill>
                <a:srgbClr val="C00000"/>
              </a:solidFill>
              <a:latin typeface="Arial" pitchFamily="34" charset="0"/>
              <a:ea typeface="Times New Roman" pitchFamily="18" charset="0"/>
              <a:cs typeface="Arial" pitchFamily="34" charset="0"/>
            </a:endParaRPr>
          </a:p>
        </p:txBody>
      </p:sp>
      <p:sp>
        <p:nvSpPr>
          <p:cNvPr id="11" name="Прямоугольник 10">
            <a:extLst>
              <a:ext uri="{FF2B5EF4-FFF2-40B4-BE49-F238E27FC236}">
                <a16:creationId xmlns:a16="http://schemas.microsoft.com/office/drawing/2014/main" id="{4BEA575E-664D-4C62-8DFF-84D6DE3156A7}"/>
              </a:ext>
            </a:extLst>
          </p:cNvPr>
          <p:cNvSpPr/>
          <p:nvPr/>
        </p:nvSpPr>
        <p:spPr>
          <a:xfrm>
            <a:off x="292858" y="1127926"/>
            <a:ext cx="11881320" cy="923330"/>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"Construction of a prototype of the set-up for measurement of the neutron lifetime using the time-of-flight method“.</a:t>
            </a:r>
          </a:p>
          <a:p>
            <a:pPr marL="268288" indent="-268288" algn="just">
              <a:buFont typeface="Arial" pitchFamily="34" charset="0"/>
              <a:buChar char="•"/>
            </a:pPr>
            <a:endParaRPr lang="en-US" b="1" dirty="0">
              <a:solidFill>
                <a:srgbClr val="002060"/>
              </a:solidFill>
            </a:endParaRPr>
          </a:p>
          <a:p>
            <a:pPr marL="268288" indent="-268288" algn="just">
              <a:buFont typeface="Arial" pitchFamily="34" charset="0"/>
              <a:buChar char="•"/>
            </a:pPr>
            <a:r>
              <a:rPr lang="en-US" b="1" dirty="0">
                <a:solidFill>
                  <a:srgbClr val="002060"/>
                </a:solidFill>
              </a:rPr>
              <a:t>"Construction of a prototype of the polarized nuclear target“.</a:t>
            </a:r>
          </a:p>
        </p:txBody>
      </p:sp>
      <p:sp>
        <p:nvSpPr>
          <p:cNvPr id="12" name="Прямоугольник 11">
            <a:extLst>
              <a:ext uri="{FF2B5EF4-FFF2-40B4-BE49-F238E27FC236}">
                <a16:creationId xmlns:a16="http://schemas.microsoft.com/office/drawing/2014/main" id="{AA48DE72-9D07-4E37-9523-960AF98D353A}"/>
              </a:ext>
            </a:extLst>
          </p:cNvPr>
          <p:cNvSpPr/>
          <p:nvPr/>
        </p:nvSpPr>
        <p:spPr>
          <a:xfrm>
            <a:off x="72916" y="2492896"/>
            <a:ext cx="12071756" cy="304698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solidFill>
                  <a:srgbClr val="0218EE"/>
                </a:solidFill>
                <a:latin typeface="Arial" panose="020B0604020202020204" pitchFamily="34" charset="0"/>
                <a:cs typeface="Arial" panose="020B0604020202020204" pitchFamily="34" charset="0"/>
              </a:rPr>
              <a:t>The PAC suggests before considering full proposals that the authors:</a:t>
            </a:r>
          </a:p>
          <a:p>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prove the stability and the calibration accuracy for single pixel detector for the project “Construction of a prototype of the set-up for measurement of the neutron lifetime using the time-of-flight method”;</a:t>
            </a: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propose a realistic design of the cryostat for the project “Construction of a facility for polarization of neutrons and nuclei”.</a:t>
            </a: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u="sng" dirty="0">
                <a:solidFill>
                  <a:srgbClr val="0218EE"/>
                </a:solidFill>
                <a:latin typeface="Arial" panose="020B0604020202020204" pitchFamily="34" charset="0"/>
                <a:cs typeface="Arial" panose="020B0604020202020204" pitchFamily="34" charset="0"/>
              </a:rPr>
              <a:t>General Recommendation:</a:t>
            </a:r>
            <a:r>
              <a:rPr lang="en-US" sz="1600" b="1" dirty="0">
                <a:solidFill>
                  <a:srgbClr val="0218EE"/>
                </a:solidFill>
                <a:latin typeface="Arial" panose="020B0604020202020204" pitchFamily="34" charset="0"/>
                <a:cs typeface="Arial" panose="020B0604020202020204" pitchFamily="34" charset="0"/>
              </a:rPr>
              <a:t> The PAC recommends that the authors develop a more detailed work plan by determining the stages, their goals, and the required resources, formalize this activity into a project within the above theme, and submit it to the next PAC meeting.</a:t>
            </a:r>
          </a:p>
        </p:txBody>
      </p:sp>
      <p:sp>
        <p:nvSpPr>
          <p:cNvPr id="2" name="Номер слайда 1">
            <a:extLst>
              <a:ext uri="{FF2B5EF4-FFF2-40B4-BE49-F238E27FC236}">
                <a16:creationId xmlns:a16="http://schemas.microsoft.com/office/drawing/2014/main" id="{E1477F7B-FC47-4954-8B56-6082BA620C06}"/>
              </a:ext>
            </a:extLst>
          </p:cNvPr>
          <p:cNvSpPr>
            <a:spLocks noGrp="1"/>
          </p:cNvSpPr>
          <p:nvPr>
            <p:ph type="sldNum" sz="quarter" idx="12"/>
          </p:nvPr>
        </p:nvSpPr>
        <p:spPr/>
        <p:txBody>
          <a:bodyPr/>
          <a:lstStyle/>
          <a:p>
            <a:fld id="{017C60C2-FB95-4464-969C-DC460CD1CFD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Information about the proposal for the opening of a new theme </a:t>
            </a:r>
          </a:p>
          <a:p>
            <a:pPr algn="ctr"/>
            <a:r>
              <a:rPr lang="en-US" altLang="ko-KR" sz="2000" b="1" i="1" dirty="0">
                <a:solidFill>
                  <a:srgbClr val="C00000"/>
                </a:solidFill>
                <a:latin typeface="Arial" pitchFamily="34" charset="0"/>
                <a:ea typeface="Batang" pitchFamily="18" charset="-127"/>
                <a:cs typeface="Arial" pitchFamily="34" charset="0"/>
              </a:rPr>
              <a:t>"Development of the Conceptual Design of a New Advanced Neutron Source at JINR"</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309636" y="695975"/>
            <a:ext cx="9771484" cy="369332"/>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Dubna Neutron Source of the Fourth Generation two options</a:t>
            </a:r>
            <a:r>
              <a:rPr lang="ru-RU" altLang="ko-KR" b="1" dirty="0">
                <a:solidFill>
                  <a:srgbClr val="002060"/>
                </a:solidFill>
                <a:latin typeface="+mj-lt"/>
                <a:ea typeface="Times New Roman" pitchFamily="18" charset="0"/>
                <a:cs typeface="Arial" pitchFamily="34" charset="0"/>
              </a:rPr>
              <a:t>:</a:t>
            </a:r>
            <a:endParaRPr lang="en-US" altLang="ko-KR" b="1" dirty="0">
              <a:solidFill>
                <a:srgbClr val="002060"/>
              </a:solidFill>
              <a:latin typeface="+mj-lt"/>
              <a:ea typeface="Times New Roman" pitchFamily="18" charset="0"/>
              <a:cs typeface="Arial" pitchFamily="34" charset="0"/>
            </a:endParaRPr>
          </a:p>
        </p:txBody>
      </p:sp>
      <p:pic>
        <p:nvPicPr>
          <p:cNvPr id="3" name="Рисунок 2" descr="Изображение выглядит как человек, мужчина, стена, внутренний&#10;&#10;Автоматически созданное описание">
            <a:extLst>
              <a:ext uri="{FF2B5EF4-FFF2-40B4-BE49-F238E27FC236}">
                <a16:creationId xmlns:a16="http://schemas.microsoft.com/office/drawing/2014/main" id="{20E8C56E-DBB0-4DBB-9B8F-A8AA01E5C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5792" y="667543"/>
            <a:ext cx="1590482" cy="2067627"/>
          </a:xfrm>
          <a:prstGeom prst="rect">
            <a:avLst/>
          </a:prstGeom>
        </p:spPr>
      </p:pic>
      <p:sp>
        <p:nvSpPr>
          <p:cNvPr id="15" name="Прямоугольник 14">
            <a:extLst>
              <a:ext uri="{FF2B5EF4-FFF2-40B4-BE49-F238E27FC236}">
                <a16:creationId xmlns:a16="http://schemas.microsoft.com/office/drawing/2014/main" id="{2B29E37F-F1C5-42EE-84E8-6AFDF5B3561B}"/>
              </a:ext>
            </a:extLst>
          </p:cNvPr>
          <p:cNvSpPr/>
          <p:nvPr/>
        </p:nvSpPr>
        <p:spPr>
          <a:xfrm>
            <a:off x="10453656" y="2396616"/>
            <a:ext cx="1571264" cy="338554"/>
          </a:xfrm>
          <a:prstGeom prst="rect">
            <a:avLst/>
          </a:prstGeom>
        </p:spPr>
        <p:txBody>
          <a:bodyPr wrap="none">
            <a:spAutoFit/>
          </a:bodyPr>
          <a:lstStyle/>
          <a:p>
            <a:r>
              <a:rPr lang="en-US" altLang="ru-RU" sz="1600" b="1" kern="0" dirty="0">
                <a:solidFill>
                  <a:schemeClr val="bg1"/>
                </a:solidFill>
              </a:rPr>
              <a:t>Valery </a:t>
            </a:r>
            <a:r>
              <a:rPr lang="en-US" altLang="ru-RU" sz="1600" b="1" kern="0" dirty="0" err="1">
                <a:solidFill>
                  <a:schemeClr val="bg1"/>
                </a:solidFill>
              </a:rPr>
              <a:t>Shvetsov</a:t>
            </a:r>
            <a:endParaRPr lang="ru-RU" sz="1600" dirty="0">
              <a:solidFill>
                <a:schemeClr val="bg1"/>
              </a:solidFill>
            </a:endParaRPr>
          </a:p>
        </p:txBody>
      </p:sp>
      <p:pic>
        <p:nvPicPr>
          <p:cNvPr id="18" name="Picture 2">
            <a:extLst>
              <a:ext uri="{FF2B5EF4-FFF2-40B4-BE49-F238E27FC236}">
                <a16:creationId xmlns:a16="http://schemas.microsoft.com/office/drawing/2014/main" id="{90E77DE7-5A00-4EC7-946E-505B1E0C11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2679" r="12465" b="29765"/>
          <a:stretch>
            <a:fillRect/>
          </a:stretch>
        </p:blipFill>
        <p:spPr bwMode="auto">
          <a:xfrm>
            <a:off x="310745" y="1106649"/>
            <a:ext cx="5153025"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Рисунок 1">
            <a:extLst>
              <a:ext uri="{FF2B5EF4-FFF2-40B4-BE49-F238E27FC236}">
                <a16:creationId xmlns:a16="http://schemas.microsoft.com/office/drawing/2014/main" id="{7FAB8618-29B7-45AE-9A51-B287047DFF88}"/>
              </a:ext>
            </a:extLst>
          </p:cNvPr>
          <p:cNvPicPr>
            <a:picLocks noChangeArrowheads="1"/>
          </p:cNvPicPr>
          <p:nvPr/>
        </p:nvPicPr>
        <p:blipFill>
          <a:blip r:embed="rId5" cstate="print">
            <a:extLst>
              <a:ext uri="{28A0092B-C50C-407E-A947-70E740481C1C}">
                <a14:useLocalDpi xmlns:a14="http://schemas.microsoft.com/office/drawing/2010/main" val="0"/>
              </a:ext>
            </a:extLst>
          </a:blip>
          <a:srcRect l="6909" t="13248" r="10408" b="13248"/>
          <a:stretch>
            <a:fillRect/>
          </a:stretch>
        </p:blipFill>
        <p:spPr bwMode="auto">
          <a:xfrm>
            <a:off x="5920036" y="1512006"/>
            <a:ext cx="38766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23A9F730-7E3E-474C-92A5-7DC91E49E95A}"/>
              </a:ext>
            </a:extLst>
          </p:cNvPr>
          <p:cNvSpPr txBox="1"/>
          <p:nvPr/>
        </p:nvSpPr>
        <p:spPr>
          <a:xfrm>
            <a:off x="6528048" y="1204031"/>
            <a:ext cx="2735262" cy="307975"/>
          </a:xfrm>
          <a:prstGeom prst="rect">
            <a:avLst/>
          </a:prstGeom>
          <a:noFill/>
        </p:spPr>
        <p:txBody>
          <a:bodyPr>
            <a:spAutoFit/>
          </a:bodyPr>
          <a:lstStyle/>
          <a:p>
            <a:pPr>
              <a:defRPr/>
            </a:pPr>
            <a:r>
              <a:rPr lang="en-US" sz="1400" b="1" spc="130" dirty="0">
                <a:solidFill>
                  <a:srgbClr val="C00000"/>
                </a:solidFill>
                <a:effectLst>
                  <a:outerShdw blurRad="38100" dist="38100" dir="2700000" algn="tl">
                    <a:srgbClr val="000000">
                      <a:alpha val="43137"/>
                    </a:srgbClr>
                  </a:outerShdw>
                </a:effectLst>
                <a:latin typeface="Comic Sans MS" panose="030F0702030302020204" pitchFamily="66" charset="0"/>
              </a:rPr>
              <a:t>PuO</a:t>
            </a:r>
            <a:r>
              <a:rPr lang="en-US" sz="1400" b="1" spc="130" baseline="-25000" dirty="0">
                <a:solidFill>
                  <a:srgbClr val="C00000"/>
                </a:solidFill>
                <a:effectLst>
                  <a:outerShdw blurRad="38100" dist="38100" dir="2700000" algn="tl">
                    <a:srgbClr val="000000">
                      <a:alpha val="43137"/>
                    </a:srgbClr>
                  </a:outerShdw>
                </a:effectLst>
                <a:latin typeface="Comic Sans MS" panose="030F0702030302020204" pitchFamily="66" charset="0"/>
              </a:rPr>
              <a:t>2</a:t>
            </a:r>
            <a:r>
              <a:rPr lang="en-US" sz="1400" b="1" spc="130" dirty="0">
                <a:solidFill>
                  <a:srgbClr val="C00000"/>
                </a:solidFill>
                <a:effectLst>
                  <a:outerShdw blurRad="38100" dist="38100" dir="2700000" algn="tl">
                    <a:srgbClr val="000000">
                      <a:alpha val="43137"/>
                    </a:srgbClr>
                  </a:outerShdw>
                </a:effectLst>
                <a:latin typeface="Comic Sans MS" panose="030F0702030302020204" pitchFamily="66" charset="0"/>
              </a:rPr>
              <a:t> based </a:t>
            </a:r>
            <a:r>
              <a:rPr lang="en-US" sz="1400" b="1" spc="130" dirty="0" err="1">
                <a:solidFill>
                  <a:srgbClr val="C00000"/>
                </a:solidFill>
                <a:effectLst>
                  <a:outerShdw blurRad="38100" dist="38100" dir="2700000" algn="tl">
                    <a:srgbClr val="000000">
                      <a:alpha val="43137"/>
                    </a:srgbClr>
                  </a:outerShdw>
                </a:effectLst>
                <a:latin typeface="Comic Sans MS" panose="030F0702030302020204" pitchFamily="66" charset="0"/>
              </a:rPr>
              <a:t>superbooster</a:t>
            </a:r>
            <a:endParaRPr lang="en-CA" sz="1400" b="1" spc="13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21" name="Прямоугольник 1">
            <a:extLst>
              <a:ext uri="{FF2B5EF4-FFF2-40B4-BE49-F238E27FC236}">
                <a16:creationId xmlns:a16="http://schemas.microsoft.com/office/drawing/2014/main" id="{BD7407DF-2521-4104-B4BA-438D62D17AD1}"/>
              </a:ext>
            </a:extLst>
          </p:cNvPr>
          <p:cNvSpPr/>
          <p:nvPr/>
        </p:nvSpPr>
        <p:spPr>
          <a:xfrm>
            <a:off x="1575594" y="3731052"/>
            <a:ext cx="9040812" cy="2523768"/>
          </a:xfrm>
          <a:prstGeom prst="rect">
            <a:avLst/>
          </a:prstGeom>
        </p:spPr>
        <p:txBody>
          <a:bodyPr>
            <a:spAutoFit/>
          </a:bodyPr>
          <a:lstStyle/>
          <a:p>
            <a:pPr>
              <a:defRPr/>
            </a:pPr>
            <a:r>
              <a:rPr lang="en-US" sz="2800" b="1" dirty="0">
                <a:solidFill>
                  <a:srgbClr val="C00000"/>
                </a:solidFill>
              </a:rPr>
              <a:t>Progress outline:</a:t>
            </a:r>
          </a:p>
          <a:p>
            <a:pPr marL="342900" indent="-342900">
              <a:spcAft>
                <a:spcPts val="600"/>
              </a:spcAft>
              <a:buClr>
                <a:schemeClr val="tx1"/>
              </a:buClr>
              <a:buFont typeface="+mj-lt"/>
              <a:buAutoNum type="arabicPeriod"/>
              <a:defRPr/>
            </a:pPr>
            <a:r>
              <a:rPr lang="en-US" sz="2000" dirty="0">
                <a:solidFill>
                  <a:srgbClr val="C00000"/>
                </a:solidFill>
              </a:rPr>
              <a:t>A </a:t>
            </a:r>
            <a:r>
              <a:rPr lang="en-US" sz="2000" dirty="0" err="1">
                <a:solidFill>
                  <a:srgbClr val="C00000"/>
                </a:solidFill>
              </a:rPr>
              <a:t>superbooster</a:t>
            </a:r>
            <a:r>
              <a:rPr lang="en-US" sz="2000" dirty="0">
                <a:solidFill>
                  <a:srgbClr val="C00000"/>
                </a:solidFill>
              </a:rPr>
              <a:t> </a:t>
            </a:r>
            <a:r>
              <a:rPr lang="en-US" sz="2000" dirty="0"/>
              <a:t>(multiplying target of proton linear accelerator  with periodic reactivity modulation) is being considered for the new neutron source</a:t>
            </a:r>
            <a:endParaRPr lang="ru-RU" sz="2000" dirty="0"/>
          </a:p>
          <a:p>
            <a:pPr marL="342900" indent="-342900">
              <a:spcAft>
                <a:spcPts val="600"/>
              </a:spcAft>
              <a:buClr>
                <a:schemeClr val="tx1"/>
              </a:buClr>
              <a:buFont typeface="+mj-lt"/>
              <a:buAutoNum type="arabicPeriod"/>
              <a:defRPr/>
            </a:pPr>
            <a:r>
              <a:rPr lang="en-US" sz="2000" dirty="0">
                <a:solidFill>
                  <a:srgbClr val="C00000"/>
                </a:solidFill>
              </a:rPr>
              <a:t>Feasibility study </a:t>
            </a:r>
            <a:r>
              <a:rPr lang="en-US" sz="2000" dirty="0"/>
              <a:t>of 2 concepts (</a:t>
            </a:r>
            <a:r>
              <a:rPr lang="en-US" sz="2000" b="1" dirty="0">
                <a:effectLst>
                  <a:outerShdw blurRad="38100" dist="38100" dir="2700000" algn="tl">
                    <a:srgbClr val="000000">
                      <a:alpha val="43137"/>
                    </a:srgbClr>
                  </a:outerShdw>
                </a:effectLst>
              </a:rPr>
              <a:t>neptunium</a:t>
            </a:r>
            <a:r>
              <a:rPr lang="en-US" sz="2000" dirty="0"/>
              <a:t> and </a:t>
            </a:r>
            <a:r>
              <a:rPr lang="en-US" sz="2000" b="1" dirty="0">
                <a:effectLst>
                  <a:outerShdw blurRad="38100" dist="38100" dir="2700000" algn="tl">
                    <a:srgbClr val="000000">
                      <a:alpha val="43137"/>
                    </a:srgbClr>
                  </a:outerShdw>
                </a:effectLst>
              </a:rPr>
              <a:t>plutonium</a:t>
            </a:r>
            <a:r>
              <a:rPr lang="en-US" sz="2000" dirty="0"/>
              <a:t> based) has been started</a:t>
            </a:r>
          </a:p>
          <a:p>
            <a:pPr marL="342900" indent="-342900">
              <a:spcAft>
                <a:spcPts val="600"/>
              </a:spcAft>
              <a:buClr>
                <a:schemeClr val="tx1"/>
              </a:buClr>
              <a:buFont typeface="+mj-lt"/>
              <a:buAutoNum type="arabicPeriod"/>
              <a:defRPr/>
            </a:pPr>
            <a:r>
              <a:rPr lang="en-US" sz="2000" dirty="0">
                <a:solidFill>
                  <a:srgbClr val="C00000"/>
                </a:solidFill>
              </a:rPr>
              <a:t>Time schedule road map</a:t>
            </a:r>
            <a:r>
              <a:rPr lang="en-US" sz="2000" dirty="0"/>
              <a:t> has been developed that establishes 6 major stages and proposes the finalization in </a:t>
            </a:r>
            <a:r>
              <a:rPr lang="en-US" sz="2000" b="1" dirty="0">
                <a:effectLst>
                  <a:outerShdw blurRad="38100" dist="38100" dir="2700000" algn="tl">
                    <a:srgbClr val="000000">
                      <a:alpha val="43137"/>
                    </a:srgbClr>
                  </a:outerShdw>
                </a:effectLst>
              </a:rPr>
              <a:t>2035</a:t>
            </a:r>
            <a:r>
              <a:rPr lang="pl-PL" sz="2000" b="1" dirty="0">
                <a:effectLst>
                  <a:outerShdw blurRad="38100" dist="38100" dir="2700000" algn="tl">
                    <a:srgbClr val="000000">
                      <a:alpha val="43137"/>
                    </a:srgbClr>
                  </a:outerShdw>
                </a:effectLst>
              </a:rPr>
              <a:t> </a:t>
            </a:r>
            <a:r>
              <a:rPr lang="en-US" sz="2000" dirty="0"/>
              <a:t>– replacing the present source IBR-2M smoothly </a:t>
            </a:r>
          </a:p>
        </p:txBody>
      </p:sp>
      <p:sp>
        <p:nvSpPr>
          <p:cNvPr id="2" name="Номер слайда 1">
            <a:extLst>
              <a:ext uri="{FF2B5EF4-FFF2-40B4-BE49-F238E27FC236}">
                <a16:creationId xmlns:a16="http://schemas.microsoft.com/office/drawing/2014/main" id="{80332636-AB31-4F8E-9D08-DA7EF7107147}"/>
              </a:ext>
            </a:extLst>
          </p:cNvPr>
          <p:cNvSpPr>
            <a:spLocks noGrp="1"/>
          </p:cNvSpPr>
          <p:nvPr>
            <p:ph type="sldNum" sz="quarter" idx="12"/>
          </p:nvPr>
        </p:nvSpPr>
        <p:spPr/>
        <p:txBody>
          <a:bodyPr/>
          <a:lstStyle/>
          <a:p>
            <a:fld id="{017C60C2-FB95-4464-969C-DC460CD1CFD8}" type="slidenum">
              <a:rPr lang="ru-RU" smtClean="0"/>
              <a:pPr/>
              <a:t>17</a:t>
            </a:fld>
            <a:endParaRPr lang="ru-RU"/>
          </a:p>
        </p:txBody>
      </p:sp>
    </p:spTree>
    <p:extLst>
      <p:ext uri="{BB962C8B-B14F-4D97-AF65-F5344CB8AC3E}">
        <p14:creationId xmlns:p14="http://schemas.microsoft.com/office/powerpoint/2010/main" val="225614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Information about the proposal for the opening of a new theme </a:t>
            </a:r>
          </a:p>
          <a:p>
            <a:pPr algn="ctr"/>
            <a:r>
              <a:rPr lang="en-US" altLang="ko-KR" sz="2000" b="1" i="1" dirty="0">
                <a:solidFill>
                  <a:srgbClr val="C00000"/>
                </a:solidFill>
                <a:latin typeface="Arial" pitchFamily="34" charset="0"/>
                <a:ea typeface="Batang" pitchFamily="18" charset="-127"/>
                <a:cs typeface="Arial" pitchFamily="34" charset="0"/>
              </a:rPr>
              <a:t>"Development of the Conceptual Design of a New Advanced Neutron Source at JINR"</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1559496" y="686067"/>
            <a:ext cx="9771484" cy="369332"/>
          </a:xfrm>
          <a:prstGeom prst="rect">
            <a:avLst/>
          </a:prstGeom>
        </p:spPr>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PROJECT ROADMAP (preliminary)</a:t>
            </a:r>
            <a:r>
              <a:rPr lang="ru-RU" altLang="ko-KR" b="1" dirty="0">
                <a:solidFill>
                  <a:srgbClr val="002060"/>
                </a:solidFill>
                <a:latin typeface="+mj-lt"/>
                <a:ea typeface="Times New Roman" pitchFamily="18" charset="0"/>
                <a:cs typeface="Arial" pitchFamily="34" charset="0"/>
              </a:rPr>
              <a:t>:</a:t>
            </a:r>
            <a:endParaRPr lang="en-US" altLang="ko-KR" b="1" dirty="0">
              <a:solidFill>
                <a:srgbClr val="002060"/>
              </a:solidFill>
              <a:latin typeface="+mj-lt"/>
              <a:ea typeface="Times New Roman" pitchFamily="18" charset="0"/>
              <a:cs typeface="Arial" pitchFamily="34" charset="0"/>
            </a:endParaRPr>
          </a:p>
        </p:txBody>
      </p:sp>
      <p:sp>
        <p:nvSpPr>
          <p:cNvPr id="37" name="Прямоугольник 36">
            <a:extLst>
              <a:ext uri="{FF2B5EF4-FFF2-40B4-BE49-F238E27FC236}">
                <a16:creationId xmlns:a16="http://schemas.microsoft.com/office/drawing/2014/main" id="{FC110279-F55D-4433-B48B-14F91AEA90E6}"/>
              </a:ext>
            </a:extLst>
          </p:cNvPr>
          <p:cNvSpPr/>
          <p:nvPr/>
        </p:nvSpPr>
        <p:spPr>
          <a:xfrm>
            <a:off x="119336" y="5078605"/>
            <a:ext cx="11953328"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supports the proposal for the opening of the new theme “Development of the Conceptual Design of a New Advanced Neutron Source at JINR” for the period 2020–2022. </a:t>
            </a: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requests the FLNP Directorate and the new theme leaders to keep it regularly informed of the progress of work to develop a new neutron source, taking into account the implementation of the ongoing research </a:t>
            </a:r>
            <a:r>
              <a:rPr lang="en-US" sz="1600" b="1" dirty="0" err="1">
                <a:solidFill>
                  <a:srgbClr val="0218EE"/>
                </a:solidFill>
                <a:latin typeface="Arial" panose="020B0604020202020204" pitchFamily="34" charset="0"/>
                <a:cs typeface="Arial" panose="020B0604020202020204" pitchFamily="34" charset="0"/>
              </a:rPr>
              <a:t>programme</a:t>
            </a:r>
            <a:r>
              <a:rPr lang="en-US" sz="1600" b="1" dirty="0">
                <a:solidFill>
                  <a:srgbClr val="0218EE"/>
                </a:solidFill>
                <a:latin typeface="Arial" panose="020B0604020202020204" pitchFamily="34" charset="0"/>
                <a:cs typeface="Arial" panose="020B0604020202020204" pitchFamily="34" charset="0"/>
              </a:rPr>
              <a:t> on nuclear physics.</a:t>
            </a:r>
            <a:endParaRPr lang="ru-RU" sz="1600" b="1" dirty="0">
              <a:solidFill>
                <a:srgbClr val="0218EE"/>
              </a:solidFill>
              <a:latin typeface="Arial" panose="020B0604020202020204" pitchFamily="34" charset="0"/>
              <a:cs typeface="Arial" panose="020B0604020202020204" pitchFamily="34" charset="0"/>
            </a:endParaRPr>
          </a:p>
        </p:txBody>
      </p:sp>
      <p:graphicFrame>
        <p:nvGraphicFramePr>
          <p:cNvPr id="13" name="Таблица 12">
            <a:extLst>
              <a:ext uri="{FF2B5EF4-FFF2-40B4-BE49-F238E27FC236}">
                <a16:creationId xmlns:a16="http://schemas.microsoft.com/office/drawing/2014/main" id="{4F6969EA-42C3-4653-AF69-7B5C32B227AF}"/>
              </a:ext>
            </a:extLst>
          </p:cNvPr>
          <p:cNvGraphicFramePr>
            <a:graphicFrameLocks noGrp="1"/>
          </p:cNvGraphicFramePr>
          <p:nvPr>
            <p:extLst>
              <p:ext uri="{D42A27DB-BD31-4B8C-83A1-F6EECF244321}">
                <p14:modId xmlns:p14="http://schemas.microsoft.com/office/powerpoint/2010/main" val="2649024867"/>
              </p:ext>
            </p:extLst>
          </p:nvPr>
        </p:nvGraphicFramePr>
        <p:xfrm>
          <a:off x="1919536" y="1093159"/>
          <a:ext cx="8712000" cy="3777065"/>
        </p:xfrm>
        <a:graphic>
          <a:graphicData uri="http://schemas.openxmlformats.org/drawingml/2006/table">
            <a:tbl>
              <a:tblPr firstRow="1" bandRow="1">
                <a:tableStyleId>{72833802-FEF1-4C79-8D5D-14CF1EAF98D9}</a:tableStyleId>
              </a:tblPr>
              <a:tblGrid>
                <a:gridCol w="1512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360000">
                  <a:extLst>
                    <a:ext uri="{9D8B030D-6E8A-4147-A177-3AD203B41FA5}">
                      <a16:colId xmlns:a16="http://schemas.microsoft.com/office/drawing/2014/main" val="20005"/>
                    </a:ext>
                  </a:extLst>
                </a:gridCol>
                <a:gridCol w="360000">
                  <a:extLst>
                    <a:ext uri="{9D8B030D-6E8A-4147-A177-3AD203B41FA5}">
                      <a16:colId xmlns:a16="http://schemas.microsoft.com/office/drawing/2014/main" val="20006"/>
                    </a:ext>
                  </a:extLst>
                </a:gridCol>
                <a:gridCol w="360000">
                  <a:extLst>
                    <a:ext uri="{9D8B030D-6E8A-4147-A177-3AD203B41FA5}">
                      <a16:colId xmlns:a16="http://schemas.microsoft.com/office/drawing/2014/main" val="20007"/>
                    </a:ext>
                  </a:extLst>
                </a:gridCol>
                <a:gridCol w="360000">
                  <a:extLst>
                    <a:ext uri="{9D8B030D-6E8A-4147-A177-3AD203B41FA5}">
                      <a16:colId xmlns:a16="http://schemas.microsoft.com/office/drawing/2014/main" val="20008"/>
                    </a:ext>
                  </a:extLst>
                </a:gridCol>
                <a:gridCol w="360000">
                  <a:extLst>
                    <a:ext uri="{9D8B030D-6E8A-4147-A177-3AD203B41FA5}">
                      <a16:colId xmlns:a16="http://schemas.microsoft.com/office/drawing/2014/main" val="20009"/>
                    </a:ext>
                  </a:extLst>
                </a:gridCol>
                <a:gridCol w="360000">
                  <a:extLst>
                    <a:ext uri="{9D8B030D-6E8A-4147-A177-3AD203B41FA5}">
                      <a16:colId xmlns:a16="http://schemas.microsoft.com/office/drawing/2014/main" val="20010"/>
                    </a:ext>
                  </a:extLst>
                </a:gridCol>
                <a:gridCol w="360000">
                  <a:extLst>
                    <a:ext uri="{9D8B030D-6E8A-4147-A177-3AD203B41FA5}">
                      <a16:colId xmlns:a16="http://schemas.microsoft.com/office/drawing/2014/main" val="20011"/>
                    </a:ext>
                  </a:extLst>
                </a:gridCol>
                <a:gridCol w="360000">
                  <a:extLst>
                    <a:ext uri="{9D8B030D-6E8A-4147-A177-3AD203B41FA5}">
                      <a16:colId xmlns:a16="http://schemas.microsoft.com/office/drawing/2014/main" val="20012"/>
                    </a:ext>
                  </a:extLst>
                </a:gridCol>
                <a:gridCol w="360000">
                  <a:extLst>
                    <a:ext uri="{9D8B030D-6E8A-4147-A177-3AD203B41FA5}">
                      <a16:colId xmlns:a16="http://schemas.microsoft.com/office/drawing/2014/main" val="20013"/>
                    </a:ext>
                  </a:extLst>
                </a:gridCol>
                <a:gridCol w="360000">
                  <a:extLst>
                    <a:ext uri="{9D8B030D-6E8A-4147-A177-3AD203B41FA5}">
                      <a16:colId xmlns:a16="http://schemas.microsoft.com/office/drawing/2014/main" val="20014"/>
                    </a:ext>
                  </a:extLst>
                </a:gridCol>
                <a:gridCol w="360000">
                  <a:extLst>
                    <a:ext uri="{9D8B030D-6E8A-4147-A177-3AD203B41FA5}">
                      <a16:colId xmlns:a16="http://schemas.microsoft.com/office/drawing/2014/main" val="20015"/>
                    </a:ext>
                  </a:extLst>
                </a:gridCol>
                <a:gridCol w="360000">
                  <a:extLst>
                    <a:ext uri="{9D8B030D-6E8A-4147-A177-3AD203B41FA5}">
                      <a16:colId xmlns:a16="http://schemas.microsoft.com/office/drawing/2014/main" val="20016"/>
                    </a:ext>
                  </a:extLst>
                </a:gridCol>
                <a:gridCol w="360000">
                  <a:extLst>
                    <a:ext uri="{9D8B030D-6E8A-4147-A177-3AD203B41FA5}">
                      <a16:colId xmlns:a16="http://schemas.microsoft.com/office/drawing/2014/main" val="20017"/>
                    </a:ext>
                  </a:extLst>
                </a:gridCol>
                <a:gridCol w="360000">
                  <a:extLst>
                    <a:ext uri="{9D8B030D-6E8A-4147-A177-3AD203B41FA5}">
                      <a16:colId xmlns:a16="http://schemas.microsoft.com/office/drawing/2014/main" val="20018"/>
                    </a:ext>
                  </a:extLst>
                </a:gridCol>
                <a:gridCol w="360000">
                  <a:extLst>
                    <a:ext uri="{9D8B030D-6E8A-4147-A177-3AD203B41FA5}">
                      <a16:colId xmlns:a16="http://schemas.microsoft.com/office/drawing/2014/main" val="20019"/>
                    </a:ext>
                  </a:extLst>
                </a:gridCol>
                <a:gridCol w="360000">
                  <a:extLst>
                    <a:ext uri="{9D8B030D-6E8A-4147-A177-3AD203B41FA5}">
                      <a16:colId xmlns:a16="http://schemas.microsoft.com/office/drawing/2014/main" val="20020"/>
                    </a:ext>
                  </a:extLst>
                </a:gridCol>
              </a:tblGrid>
              <a:tr h="391625">
                <a:tc>
                  <a:txBody>
                    <a:bodyPr/>
                    <a:lstStyle/>
                    <a:p>
                      <a:r>
                        <a:rPr lang="en-US" sz="1300" dirty="0"/>
                        <a:t>Stage</a:t>
                      </a:r>
                      <a:endParaRPr lang="ru-RU" sz="1300" dirty="0"/>
                    </a:p>
                  </a:txBody>
                  <a:tcPr>
                    <a:solidFill>
                      <a:srgbClr val="002060"/>
                    </a:solidFill>
                  </a:tcPr>
                </a:tc>
                <a:tc>
                  <a:txBody>
                    <a:bodyPr/>
                    <a:lstStyle/>
                    <a:p>
                      <a:r>
                        <a:rPr lang="ru-RU" sz="1300" dirty="0"/>
                        <a:t>18</a:t>
                      </a:r>
                    </a:p>
                  </a:txBody>
                  <a:tcPr>
                    <a:solidFill>
                      <a:srgbClr val="002060"/>
                    </a:solidFill>
                  </a:tcPr>
                </a:tc>
                <a:tc>
                  <a:txBody>
                    <a:bodyPr/>
                    <a:lstStyle/>
                    <a:p>
                      <a:r>
                        <a:rPr lang="ru-RU" sz="1300" dirty="0"/>
                        <a:t>19</a:t>
                      </a:r>
                    </a:p>
                  </a:txBody>
                  <a:tcPr>
                    <a:solidFill>
                      <a:srgbClr val="002060"/>
                    </a:solidFill>
                  </a:tcPr>
                </a:tc>
                <a:tc>
                  <a:txBody>
                    <a:bodyPr/>
                    <a:lstStyle/>
                    <a:p>
                      <a:r>
                        <a:rPr lang="ru-RU" sz="1300" dirty="0"/>
                        <a:t>20</a:t>
                      </a:r>
                    </a:p>
                  </a:txBody>
                  <a:tcPr>
                    <a:solidFill>
                      <a:srgbClr val="002060"/>
                    </a:solidFill>
                  </a:tcPr>
                </a:tc>
                <a:tc>
                  <a:txBody>
                    <a:bodyPr/>
                    <a:lstStyle/>
                    <a:p>
                      <a:r>
                        <a:rPr lang="ru-RU" sz="1300" dirty="0"/>
                        <a:t>21</a:t>
                      </a:r>
                    </a:p>
                  </a:txBody>
                  <a:tcPr>
                    <a:solidFill>
                      <a:srgbClr val="002060"/>
                    </a:solidFill>
                  </a:tcPr>
                </a:tc>
                <a:tc>
                  <a:txBody>
                    <a:bodyPr/>
                    <a:lstStyle/>
                    <a:p>
                      <a:r>
                        <a:rPr lang="ru-RU" sz="1300" dirty="0"/>
                        <a:t>22</a:t>
                      </a:r>
                    </a:p>
                  </a:txBody>
                  <a:tcPr>
                    <a:solidFill>
                      <a:srgbClr val="002060"/>
                    </a:solidFill>
                  </a:tcPr>
                </a:tc>
                <a:tc>
                  <a:txBody>
                    <a:bodyPr/>
                    <a:lstStyle/>
                    <a:p>
                      <a:r>
                        <a:rPr lang="ru-RU" sz="1300" dirty="0"/>
                        <a:t>23</a:t>
                      </a:r>
                    </a:p>
                  </a:txBody>
                  <a:tcPr>
                    <a:solidFill>
                      <a:srgbClr val="002060"/>
                    </a:solidFill>
                  </a:tcPr>
                </a:tc>
                <a:tc>
                  <a:txBody>
                    <a:bodyPr/>
                    <a:lstStyle/>
                    <a:p>
                      <a:r>
                        <a:rPr lang="ru-RU" sz="1300" dirty="0"/>
                        <a:t>24</a:t>
                      </a:r>
                    </a:p>
                  </a:txBody>
                  <a:tcPr>
                    <a:solidFill>
                      <a:srgbClr val="002060"/>
                    </a:solidFill>
                  </a:tcPr>
                </a:tc>
                <a:tc>
                  <a:txBody>
                    <a:bodyPr/>
                    <a:lstStyle/>
                    <a:p>
                      <a:r>
                        <a:rPr lang="ru-RU" sz="1300" dirty="0"/>
                        <a:t>25</a:t>
                      </a:r>
                    </a:p>
                  </a:txBody>
                  <a:tcPr>
                    <a:solidFill>
                      <a:srgbClr val="002060"/>
                    </a:solidFill>
                  </a:tcPr>
                </a:tc>
                <a:tc>
                  <a:txBody>
                    <a:bodyPr/>
                    <a:lstStyle/>
                    <a:p>
                      <a:r>
                        <a:rPr lang="ru-RU" sz="1300" dirty="0"/>
                        <a:t>26</a:t>
                      </a:r>
                    </a:p>
                  </a:txBody>
                  <a:tcPr>
                    <a:solidFill>
                      <a:srgbClr val="002060"/>
                    </a:solidFill>
                  </a:tcPr>
                </a:tc>
                <a:tc>
                  <a:txBody>
                    <a:bodyPr/>
                    <a:lstStyle/>
                    <a:p>
                      <a:r>
                        <a:rPr lang="ru-RU" sz="1300" dirty="0"/>
                        <a:t>27</a:t>
                      </a:r>
                    </a:p>
                  </a:txBody>
                  <a:tcPr>
                    <a:solidFill>
                      <a:srgbClr val="002060"/>
                    </a:solidFill>
                  </a:tcPr>
                </a:tc>
                <a:tc>
                  <a:txBody>
                    <a:bodyPr/>
                    <a:lstStyle/>
                    <a:p>
                      <a:r>
                        <a:rPr lang="ru-RU" sz="1300" dirty="0"/>
                        <a:t>28</a:t>
                      </a:r>
                    </a:p>
                  </a:txBody>
                  <a:tcPr>
                    <a:solidFill>
                      <a:srgbClr val="002060"/>
                    </a:solidFill>
                  </a:tcPr>
                </a:tc>
                <a:tc>
                  <a:txBody>
                    <a:bodyPr/>
                    <a:lstStyle/>
                    <a:p>
                      <a:r>
                        <a:rPr lang="ru-RU" sz="1300" dirty="0"/>
                        <a:t>29</a:t>
                      </a:r>
                    </a:p>
                  </a:txBody>
                  <a:tcPr>
                    <a:solidFill>
                      <a:srgbClr val="002060"/>
                    </a:solidFill>
                  </a:tcPr>
                </a:tc>
                <a:tc>
                  <a:txBody>
                    <a:bodyPr/>
                    <a:lstStyle/>
                    <a:p>
                      <a:r>
                        <a:rPr lang="ru-RU" sz="1300" dirty="0"/>
                        <a:t>30</a:t>
                      </a:r>
                    </a:p>
                  </a:txBody>
                  <a:tcPr>
                    <a:solidFill>
                      <a:srgbClr val="002060"/>
                    </a:solidFill>
                  </a:tcPr>
                </a:tc>
                <a:tc>
                  <a:txBody>
                    <a:bodyPr/>
                    <a:lstStyle/>
                    <a:p>
                      <a:r>
                        <a:rPr lang="ru-RU" sz="1300" dirty="0"/>
                        <a:t>31</a:t>
                      </a:r>
                    </a:p>
                  </a:txBody>
                  <a:tcPr>
                    <a:solidFill>
                      <a:srgbClr val="002060"/>
                    </a:solidFill>
                  </a:tcPr>
                </a:tc>
                <a:tc>
                  <a:txBody>
                    <a:bodyPr/>
                    <a:lstStyle/>
                    <a:p>
                      <a:r>
                        <a:rPr lang="ru-RU" sz="1300" dirty="0"/>
                        <a:t>32</a:t>
                      </a:r>
                    </a:p>
                  </a:txBody>
                  <a:tcPr>
                    <a:solidFill>
                      <a:srgbClr val="002060"/>
                    </a:solidFill>
                  </a:tcPr>
                </a:tc>
                <a:tc>
                  <a:txBody>
                    <a:bodyPr/>
                    <a:lstStyle/>
                    <a:p>
                      <a:r>
                        <a:rPr lang="ru-RU" sz="1300" dirty="0"/>
                        <a:t>33</a:t>
                      </a:r>
                    </a:p>
                  </a:txBody>
                  <a:tcPr>
                    <a:solidFill>
                      <a:srgbClr val="002060"/>
                    </a:solidFill>
                  </a:tcPr>
                </a:tc>
                <a:tc>
                  <a:txBody>
                    <a:bodyPr/>
                    <a:lstStyle/>
                    <a:p>
                      <a:r>
                        <a:rPr lang="ru-RU" sz="1300" dirty="0"/>
                        <a:t>34</a:t>
                      </a:r>
                    </a:p>
                  </a:txBody>
                  <a:tcPr>
                    <a:solidFill>
                      <a:srgbClr val="002060"/>
                    </a:solidFill>
                  </a:tcPr>
                </a:tc>
                <a:tc>
                  <a:txBody>
                    <a:bodyPr/>
                    <a:lstStyle/>
                    <a:p>
                      <a:r>
                        <a:rPr lang="ru-RU" sz="1300" dirty="0"/>
                        <a:t>35</a:t>
                      </a:r>
                    </a:p>
                  </a:txBody>
                  <a:tcPr>
                    <a:solidFill>
                      <a:srgbClr val="002060"/>
                    </a:solidFill>
                  </a:tcPr>
                </a:tc>
                <a:tc>
                  <a:txBody>
                    <a:bodyPr/>
                    <a:lstStyle/>
                    <a:p>
                      <a:r>
                        <a:rPr lang="ru-RU" sz="1300" dirty="0"/>
                        <a:t>36</a:t>
                      </a:r>
                    </a:p>
                  </a:txBody>
                  <a:tcPr>
                    <a:solidFill>
                      <a:srgbClr val="002060"/>
                    </a:solidFill>
                  </a:tcPr>
                </a:tc>
                <a:tc>
                  <a:txBody>
                    <a:bodyPr/>
                    <a:lstStyle/>
                    <a:p>
                      <a:r>
                        <a:rPr lang="ru-RU" sz="1300" dirty="0"/>
                        <a:t>37</a:t>
                      </a:r>
                    </a:p>
                  </a:txBody>
                  <a:tcPr>
                    <a:solidFill>
                      <a:srgbClr val="002060"/>
                    </a:solidFill>
                  </a:tcPr>
                </a:tc>
                <a:extLst>
                  <a:ext uri="{0D108BD9-81ED-4DB2-BD59-A6C34878D82A}">
                    <a16:rowId xmlns:a16="http://schemas.microsoft.com/office/drawing/2014/main" val="10000"/>
                  </a:ext>
                </a:extLst>
              </a:tr>
              <a:tr h="0">
                <a:tc>
                  <a:txBody>
                    <a:bodyPr/>
                    <a:lstStyle/>
                    <a:p>
                      <a:r>
                        <a:rPr lang="en-US" sz="1400" b="1" dirty="0"/>
                        <a:t>Concept development</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r>
                        <a:rPr lang="en-US" sz="1400" b="1" dirty="0"/>
                        <a:t>Conceptual design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04000">
                <a:tc>
                  <a:txBody>
                    <a:bodyPr/>
                    <a:lstStyle/>
                    <a:p>
                      <a:r>
                        <a:rPr lang="en-US" sz="1400" b="1" dirty="0"/>
                        <a:t>Investment justification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r>
                        <a:rPr lang="en-US" sz="1400" b="1" dirty="0"/>
                        <a:t>R&amp;D</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r>
                        <a:rPr lang="en-US" sz="1400" b="1" dirty="0"/>
                        <a:t>Technical design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5"/>
                  </a:ext>
                </a:extLst>
              </a:tr>
              <a:tr h="504000">
                <a:tc>
                  <a:txBody>
                    <a:bodyPr/>
                    <a:lstStyle/>
                    <a:p>
                      <a:r>
                        <a:rPr lang="en-US" sz="1400" b="1" dirty="0"/>
                        <a:t>Construction</a:t>
                      </a:r>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r>
                        <a:rPr lang="en-US" sz="1400" b="1" dirty="0"/>
                        <a:t>Commissioning</a:t>
                      </a:r>
                    </a:p>
                    <a:p>
                      <a:endParaRPr lang="ru-RU" sz="1400" b="1" dirty="0"/>
                    </a:p>
                  </a:txBody>
                  <a:tcPr>
                    <a:lnR w="12700" cap="flat" cmpd="sng" algn="ctr">
                      <a:solidFill>
                        <a:schemeClr val="accent2"/>
                      </a:solidFill>
                      <a:prstDash val="solid"/>
                      <a:round/>
                      <a:headEnd type="none" w="med" len="med"/>
                      <a:tailEnd type="none" w="med" len="med"/>
                    </a:lnR>
                  </a:tcPr>
                </a:tc>
                <a:tc>
                  <a:txBody>
                    <a:bodyPr/>
                    <a:lstStyle/>
                    <a:p>
                      <a:endParaRPr lang="ru-RU" sz="1000" kern="1200" dirty="0">
                        <a:solidFill>
                          <a:schemeClr val="tx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endParaRPr lang="ru-RU" sz="1000" dirty="0"/>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grpSp>
        <p:nvGrpSpPr>
          <p:cNvPr id="2" name="Группа 1">
            <a:extLst>
              <a:ext uri="{FF2B5EF4-FFF2-40B4-BE49-F238E27FC236}">
                <a16:creationId xmlns:a16="http://schemas.microsoft.com/office/drawing/2014/main" id="{9619D84A-E49A-4375-ADAB-05707198128E}"/>
              </a:ext>
            </a:extLst>
          </p:cNvPr>
          <p:cNvGrpSpPr/>
          <p:nvPr/>
        </p:nvGrpSpPr>
        <p:grpSpPr>
          <a:xfrm>
            <a:off x="3499520" y="1682132"/>
            <a:ext cx="7056784" cy="2898996"/>
            <a:chOff x="3499520" y="2014610"/>
            <a:chExt cx="7056784" cy="2898996"/>
          </a:xfrm>
        </p:grpSpPr>
        <p:cxnSp>
          <p:nvCxnSpPr>
            <p:cNvPr id="14" name="Прямая соединительная линия 13">
              <a:extLst>
                <a:ext uri="{FF2B5EF4-FFF2-40B4-BE49-F238E27FC236}">
                  <a16:creationId xmlns:a16="http://schemas.microsoft.com/office/drawing/2014/main" id="{5222C847-2EB6-4A82-A63A-414D48C96488}"/>
                </a:ext>
              </a:extLst>
            </p:cNvPr>
            <p:cNvCxnSpPr/>
            <p:nvPr/>
          </p:nvCxnSpPr>
          <p:spPr>
            <a:xfrm>
              <a:off x="3499520" y="2014610"/>
              <a:ext cx="936104"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EDD2BCE1-F486-4BAA-A831-1CDC3ED0A2D6}"/>
                </a:ext>
              </a:extLst>
            </p:cNvPr>
            <p:cNvCxnSpPr/>
            <p:nvPr/>
          </p:nvCxnSpPr>
          <p:spPr>
            <a:xfrm>
              <a:off x="4435624" y="2590674"/>
              <a:ext cx="72008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4653A07-7B2B-4A84-91ED-96F19E434E5D}"/>
                </a:ext>
              </a:extLst>
            </p:cNvPr>
            <p:cNvCxnSpPr/>
            <p:nvPr/>
          </p:nvCxnSpPr>
          <p:spPr>
            <a:xfrm>
              <a:off x="5155704" y="3094730"/>
              <a:ext cx="36004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A47AF943-189F-4198-9C94-46EF1DBB17DE}"/>
                </a:ext>
              </a:extLst>
            </p:cNvPr>
            <p:cNvCxnSpPr/>
            <p:nvPr/>
          </p:nvCxnSpPr>
          <p:spPr>
            <a:xfrm>
              <a:off x="5155704" y="3526778"/>
              <a:ext cx="216024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F97D4B60-94B4-4C13-84B8-6204520BF53C}"/>
                </a:ext>
              </a:extLst>
            </p:cNvPr>
            <p:cNvCxnSpPr/>
            <p:nvPr/>
          </p:nvCxnSpPr>
          <p:spPr>
            <a:xfrm>
              <a:off x="5515744" y="3971631"/>
              <a:ext cx="108012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7D5BD872-8517-488F-9B13-2FA6A3A61B11}"/>
                </a:ext>
              </a:extLst>
            </p:cNvPr>
            <p:cNvCxnSpPr/>
            <p:nvPr/>
          </p:nvCxnSpPr>
          <p:spPr>
            <a:xfrm>
              <a:off x="6595864" y="4409550"/>
              <a:ext cx="324036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2F88BB23-86C0-4C4A-BFD4-CA70DAC99AEF}"/>
                </a:ext>
              </a:extLst>
            </p:cNvPr>
            <p:cNvCxnSpPr/>
            <p:nvPr/>
          </p:nvCxnSpPr>
          <p:spPr>
            <a:xfrm>
              <a:off x="9836224" y="4913606"/>
              <a:ext cx="72008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48ABE11F-73B7-4FE0-B59E-8C1D77AB88A4}"/>
                </a:ext>
              </a:extLst>
            </p:cNvPr>
            <p:cNvCxnSpPr/>
            <p:nvPr/>
          </p:nvCxnSpPr>
          <p:spPr>
            <a:xfrm>
              <a:off x="4434654" y="2584095"/>
              <a:ext cx="72008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69AE503D-C400-4947-AB6C-18EDC5DBE442}"/>
                </a:ext>
              </a:extLst>
            </p:cNvPr>
            <p:cNvCxnSpPr/>
            <p:nvPr/>
          </p:nvCxnSpPr>
          <p:spPr>
            <a:xfrm>
              <a:off x="5154734" y="3088151"/>
              <a:ext cx="36004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B61726BA-89C8-4B93-9FC0-83742F282180}"/>
                </a:ext>
              </a:extLst>
            </p:cNvPr>
            <p:cNvCxnSpPr/>
            <p:nvPr/>
          </p:nvCxnSpPr>
          <p:spPr>
            <a:xfrm>
              <a:off x="5154734" y="3520199"/>
              <a:ext cx="216024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AC3CC193-F3CC-458B-B4F1-CB207746DC64}"/>
                </a:ext>
              </a:extLst>
            </p:cNvPr>
            <p:cNvCxnSpPr/>
            <p:nvPr/>
          </p:nvCxnSpPr>
          <p:spPr>
            <a:xfrm>
              <a:off x="5514774" y="3965052"/>
              <a:ext cx="108012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D7928224-B4C8-4A9E-890F-03D07ED5945F}"/>
                </a:ext>
              </a:extLst>
            </p:cNvPr>
            <p:cNvCxnSpPr/>
            <p:nvPr/>
          </p:nvCxnSpPr>
          <p:spPr>
            <a:xfrm>
              <a:off x="6594894" y="4402971"/>
              <a:ext cx="324036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A3C72810-F40C-4BF8-ACBA-8F2777EDDAEC}"/>
                </a:ext>
              </a:extLst>
            </p:cNvPr>
            <p:cNvCxnSpPr/>
            <p:nvPr/>
          </p:nvCxnSpPr>
          <p:spPr>
            <a:xfrm>
              <a:off x="9835254" y="4907027"/>
              <a:ext cx="720080" cy="0"/>
            </a:xfrm>
            <a:prstGeom prst="line">
              <a:avLst/>
            </a:prstGeom>
            <a:ln w="57150">
              <a:solidFill>
                <a:srgbClr val="00206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 name="Номер слайда 2">
            <a:extLst>
              <a:ext uri="{FF2B5EF4-FFF2-40B4-BE49-F238E27FC236}">
                <a16:creationId xmlns:a16="http://schemas.microsoft.com/office/drawing/2014/main" id="{5C952EE0-38FE-4AC9-943C-B9188ADFE6C9}"/>
              </a:ext>
            </a:extLst>
          </p:cNvPr>
          <p:cNvSpPr>
            <a:spLocks noGrp="1"/>
          </p:cNvSpPr>
          <p:nvPr>
            <p:ph type="sldNum" sz="quarter" idx="12"/>
          </p:nvPr>
        </p:nvSpPr>
        <p:spPr/>
        <p:txBody>
          <a:bodyPr/>
          <a:lstStyle/>
          <a:p>
            <a:fld id="{017C60C2-FB95-4464-969C-DC460CD1CFD8}" type="slidenum">
              <a:rPr lang="ru-RU" smtClean="0"/>
              <a:pPr/>
              <a:t>18</a:t>
            </a:fld>
            <a:endParaRPr lang="ru-RU"/>
          </a:p>
        </p:txBody>
      </p:sp>
    </p:spTree>
    <p:extLst>
      <p:ext uri="{BB962C8B-B14F-4D97-AF65-F5344CB8AC3E}">
        <p14:creationId xmlns:p14="http://schemas.microsoft.com/office/powerpoint/2010/main" val="213251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44542"/>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Project E&amp;T&amp;RM</a:t>
            </a:r>
            <a:endParaRPr lang="en-GB" b="1" i="1" dirty="0">
              <a:solidFill>
                <a:srgbClr val="C00000"/>
              </a:solidFill>
              <a:latin typeface="Arial" pitchFamily="34" charset="0"/>
              <a:ea typeface="Times New Roman" pitchFamily="18" charset="0"/>
              <a:cs typeface="Arial" pitchFamily="34" charset="0"/>
            </a:endParaRPr>
          </a:p>
        </p:txBody>
      </p:sp>
      <p:sp>
        <p:nvSpPr>
          <p:cNvPr id="10" name="Прямоугольник 9">
            <a:extLst>
              <a:ext uri="{FF2B5EF4-FFF2-40B4-BE49-F238E27FC236}">
                <a16:creationId xmlns:a16="http://schemas.microsoft.com/office/drawing/2014/main" id="{87916CD1-E8F9-467A-8F34-72006132CDB2}"/>
              </a:ext>
            </a:extLst>
          </p:cNvPr>
          <p:cNvSpPr/>
          <p:nvPr/>
        </p:nvSpPr>
        <p:spPr>
          <a:xfrm>
            <a:off x="155340" y="300078"/>
            <a:ext cx="9253028" cy="3323987"/>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Main results:</a:t>
            </a:r>
            <a:endParaRPr lang="ru-RU" altLang="ko-KR" b="1" dirty="0">
              <a:solidFill>
                <a:srgbClr val="002060"/>
              </a:solidFill>
              <a:latin typeface="+mj-lt"/>
              <a:ea typeface="Times New Roman" pitchFamily="18" charset="0"/>
              <a:cs typeface="Arial" pitchFamily="34" charset="0"/>
            </a:endParaRPr>
          </a:p>
          <a:p>
            <a:pPr marL="268288" indent="-268288" algn="just">
              <a:buFont typeface="Arial" pitchFamily="34" charset="0"/>
              <a:buChar char="•"/>
            </a:pPr>
            <a:r>
              <a:rPr lang="en-US" sz="1600" b="1" dirty="0"/>
              <a:t>Calculations of radiation fields were carried out when quasi-infinite target was irradiated with a proton beam with energy of E</a:t>
            </a:r>
            <a:r>
              <a:rPr lang="en-US" sz="1600" b="1" baseline="-25000" dirty="0"/>
              <a:t>p</a:t>
            </a:r>
            <a:r>
              <a:rPr lang="en-US" sz="1600" b="1" dirty="0"/>
              <a:t> = 660 MeV and safe irradiation regimes were chosen. </a:t>
            </a:r>
            <a:endParaRPr lang="ru-RU" sz="1600" b="1" dirty="0"/>
          </a:p>
          <a:p>
            <a:pPr marL="268288" indent="-268288" algn="just">
              <a:buFont typeface="Arial" pitchFamily="34" charset="0"/>
              <a:buChar char="•"/>
            </a:pPr>
            <a:endParaRPr lang="ru-RU" sz="1600" b="1" dirty="0"/>
          </a:p>
          <a:p>
            <a:pPr marL="268288" indent="-268288" algn="just">
              <a:buFont typeface="Arial" pitchFamily="34" charset="0"/>
              <a:buChar char="•"/>
            </a:pPr>
            <a:r>
              <a:rPr lang="en-US" sz="1600" b="1" dirty="0"/>
              <a:t>Experiments with different neutron-forming targets were carried out. </a:t>
            </a:r>
          </a:p>
          <a:p>
            <a:pPr marL="268288" indent="-268288" algn="just">
              <a:buFont typeface="Arial" pitchFamily="34" charset="0"/>
              <a:buChar char="•"/>
            </a:pPr>
            <a:endParaRPr lang="en-US" sz="1600" b="1" dirty="0"/>
          </a:p>
          <a:p>
            <a:pPr marL="268288" indent="-268288" algn="just">
              <a:buFont typeface="Arial" pitchFamily="34" charset="0"/>
              <a:buChar char="•"/>
            </a:pPr>
            <a:r>
              <a:rPr lang="en-US" sz="1600" b="1" dirty="0"/>
              <a:t>These targets were installed in the </a:t>
            </a:r>
            <a:r>
              <a:rPr lang="en-US" sz="1600" b="1" dirty="0" err="1"/>
              <a:t>centre</a:t>
            </a:r>
            <a:r>
              <a:rPr lang="en-US" sz="1600" b="1" dirty="0"/>
              <a:t> of the blanket of the “Big uranium target”. The equipment was prepared to obtain experimental data on the fission numbers of the transmutation and the neutron spectra of the leakage.</a:t>
            </a:r>
          </a:p>
          <a:p>
            <a:pPr marL="268288" indent="-268288" algn="just">
              <a:buFont typeface="Arial" pitchFamily="34" charset="0"/>
              <a:buChar char="•"/>
            </a:pPr>
            <a:endParaRPr lang="en-US" sz="1600" b="1" dirty="0"/>
          </a:p>
          <a:p>
            <a:pPr marL="268288" indent="-268288" algn="just">
              <a:buFont typeface="Arial" pitchFamily="34" charset="0"/>
              <a:buChar char="•"/>
            </a:pPr>
            <a:r>
              <a:rPr lang="en-US" sz="1600" b="1" dirty="0"/>
              <a:t>The PAC emphasizes the positive aspects of the project, e.g. possibility to study recycling of the spent nuclear fuel, development of new neutron detectors, comparison of Monte Carlo simulations with experimental results, and participation of PhD students.</a:t>
            </a:r>
          </a:p>
        </p:txBody>
      </p:sp>
      <p:sp>
        <p:nvSpPr>
          <p:cNvPr id="25" name="Прямоугольник 24">
            <a:extLst>
              <a:ext uri="{FF2B5EF4-FFF2-40B4-BE49-F238E27FC236}">
                <a16:creationId xmlns:a16="http://schemas.microsoft.com/office/drawing/2014/main" id="{32E3FC78-B997-4361-A3B5-30A5AC1FFBC6}"/>
              </a:ext>
            </a:extLst>
          </p:cNvPr>
          <p:cNvSpPr/>
          <p:nvPr/>
        </p:nvSpPr>
        <p:spPr>
          <a:xfrm>
            <a:off x="47328" y="6093296"/>
            <a:ext cx="12097344"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notes considerable efforts in the transfer and installation of the “Big uranium target” at the DLNP Phasotron and recommends extension of the E&amp;T&amp;RM project for 2020 with first priority</a:t>
            </a:r>
            <a:endParaRPr lang="ru-RU" sz="1600" b="1" dirty="0">
              <a:solidFill>
                <a:srgbClr val="0218EE"/>
              </a:solidFill>
              <a:latin typeface="Arial" panose="020B0604020202020204" pitchFamily="34" charset="0"/>
              <a:cs typeface="Arial" panose="020B0604020202020204" pitchFamily="34" charset="0"/>
            </a:endParaRPr>
          </a:p>
        </p:txBody>
      </p:sp>
      <p:pic>
        <p:nvPicPr>
          <p:cNvPr id="26" name="Picture 2" descr="P1030843">
            <a:extLst>
              <a:ext uri="{FF2B5EF4-FFF2-40B4-BE49-F238E27FC236}">
                <a16:creationId xmlns:a16="http://schemas.microsoft.com/office/drawing/2014/main" id="{B7A705BE-3E39-44BA-86F0-D3564524A950}"/>
              </a:ext>
            </a:extLst>
          </p:cNvPr>
          <p:cNvPicPr>
            <a:picLocks noChangeAspect="1" noChangeArrowheads="1"/>
          </p:cNvPicPr>
          <p:nvPr/>
        </p:nvPicPr>
        <p:blipFill>
          <a:blip r:embed="rId3" cstate="print"/>
          <a:srcRect/>
          <a:stretch>
            <a:fillRect/>
          </a:stretch>
        </p:blipFill>
        <p:spPr bwMode="auto">
          <a:xfrm>
            <a:off x="7992866" y="3573016"/>
            <a:ext cx="4070907" cy="2293708"/>
          </a:xfrm>
          <a:prstGeom prst="rect">
            <a:avLst/>
          </a:prstGeom>
          <a:noFill/>
          <a:ln w="15875" cmpd="dbl">
            <a:solidFill>
              <a:srgbClr val="FFFF00"/>
            </a:solidFill>
            <a:miter lim="800000"/>
            <a:headEnd/>
            <a:tailEnd/>
          </a:ln>
        </p:spPr>
      </p:pic>
      <p:pic>
        <p:nvPicPr>
          <p:cNvPr id="29" name="Picture 4">
            <a:extLst>
              <a:ext uri="{FF2B5EF4-FFF2-40B4-BE49-F238E27FC236}">
                <a16:creationId xmlns:a16="http://schemas.microsoft.com/office/drawing/2014/main" id="{5C183744-677B-4D10-94C6-BB4F598A2C06}"/>
              </a:ext>
            </a:extLst>
          </p:cNvPr>
          <p:cNvPicPr>
            <a:picLocks noChangeAspect="1" noChangeArrowheads="1"/>
          </p:cNvPicPr>
          <p:nvPr/>
        </p:nvPicPr>
        <p:blipFill>
          <a:blip r:embed="rId4" cstate="print"/>
          <a:srcRect/>
          <a:stretch>
            <a:fillRect/>
          </a:stretch>
        </p:blipFill>
        <p:spPr bwMode="auto">
          <a:xfrm>
            <a:off x="4199135" y="3876294"/>
            <a:ext cx="3212756" cy="2111238"/>
          </a:xfrm>
          <a:prstGeom prst="rect">
            <a:avLst/>
          </a:prstGeom>
          <a:noFill/>
          <a:ln w="9525">
            <a:noFill/>
            <a:miter lim="800000"/>
            <a:headEnd/>
            <a:tailEnd/>
          </a:ln>
          <a:effectLst/>
        </p:spPr>
      </p:pic>
      <p:pic>
        <p:nvPicPr>
          <p:cNvPr id="30" name="Picture 2" descr="фото В.Гаевского">
            <a:extLst>
              <a:ext uri="{FF2B5EF4-FFF2-40B4-BE49-F238E27FC236}">
                <a16:creationId xmlns:a16="http://schemas.microsoft.com/office/drawing/2014/main" id="{DCA54606-F8DC-44F5-AE7A-56487C04F406}"/>
              </a:ext>
            </a:extLst>
          </p:cNvP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639435" y="3917659"/>
            <a:ext cx="2864277" cy="2103629"/>
          </a:xfrm>
          <a:prstGeom prst="rect">
            <a:avLst/>
          </a:prstGeom>
          <a:solidFill>
            <a:schemeClr val="bg1">
              <a:alpha val="85097"/>
            </a:schemeClr>
          </a:solidFill>
          <a:ln w="9525">
            <a:noFill/>
            <a:miter lim="800000"/>
            <a:headEnd/>
            <a:tailEnd/>
          </a:ln>
        </p:spPr>
      </p:pic>
      <p:pic>
        <p:nvPicPr>
          <p:cNvPr id="4" name="Рисунок 3" descr="Изображение выглядит как человек, внутренний, мужчина, сидит&#10;&#10;Автоматически созданное описание">
            <a:extLst>
              <a:ext uri="{FF2B5EF4-FFF2-40B4-BE49-F238E27FC236}">
                <a16:creationId xmlns:a16="http://schemas.microsoft.com/office/drawing/2014/main" id="{EDA6D744-4815-43A2-B844-EA55F6AA0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8940" y="420668"/>
            <a:ext cx="2371280" cy="1664514"/>
          </a:xfrm>
          <a:prstGeom prst="rect">
            <a:avLst/>
          </a:prstGeom>
        </p:spPr>
      </p:pic>
      <p:sp>
        <p:nvSpPr>
          <p:cNvPr id="11" name="Прямоугольник 10">
            <a:extLst>
              <a:ext uri="{FF2B5EF4-FFF2-40B4-BE49-F238E27FC236}">
                <a16:creationId xmlns:a16="http://schemas.microsoft.com/office/drawing/2014/main" id="{43C913F3-1A35-441A-B43F-A4C90FD3A602}"/>
              </a:ext>
            </a:extLst>
          </p:cNvPr>
          <p:cNvSpPr/>
          <p:nvPr/>
        </p:nvSpPr>
        <p:spPr>
          <a:xfrm>
            <a:off x="10382280" y="357166"/>
            <a:ext cx="1483098" cy="369332"/>
          </a:xfrm>
          <a:prstGeom prst="rect">
            <a:avLst/>
          </a:prstGeom>
        </p:spPr>
        <p:txBody>
          <a:bodyPr wrap="none">
            <a:spAutoFit/>
          </a:bodyPr>
          <a:lstStyle/>
          <a:p>
            <a:r>
              <a:rPr lang="en-US" altLang="ru-RU" b="1" kern="0" dirty="0">
                <a:solidFill>
                  <a:schemeClr val="bg1"/>
                </a:solidFill>
              </a:rPr>
              <a:t> Anton </a:t>
            </a:r>
            <a:r>
              <a:rPr lang="en-US" altLang="ru-RU" b="1" kern="0" dirty="0" err="1">
                <a:solidFill>
                  <a:schemeClr val="bg1"/>
                </a:solidFill>
              </a:rPr>
              <a:t>Baldin</a:t>
            </a:r>
            <a:endParaRPr lang="ru-RU" dirty="0"/>
          </a:p>
        </p:txBody>
      </p:sp>
      <p:sp>
        <p:nvSpPr>
          <p:cNvPr id="2" name="Номер слайда 1">
            <a:extLst>
              <a:ext uri="{FF2B5EF4-FFF2-40B4-BE49-F238E27FC236}">
                <a16:creationId xmlns:a16="http://schemas.microsoft.com/office/drawing/2014/main" id="{8F944FE7-2CD8-43AB-A360-FCFC68858E5A}"/>
              </a:ext>
            </a:extLst>
          </p:cNvPr>
          <p:cNvSpPr>
            <a:spLocks noGrp="1"/>
          </p:cNvSpPr>
          <p:nvPr>
            <p:ph type="sldNum" sz="quarter" idx="12"/>
          </p:nvPr>
        </p:nvSpPr>
        <p:spPr/>
        <p:txBody>
          <a:bodyPr/>
          <a:lstStyle/>
          <a:p>
            <a:fld id="{017C60C2-FB95-4464-969C-DC460CD1CFD8}" type="slidenum">
              <a:rPr lang="ru-RU" smtClean="0"/>
              <a:pPr/>
              <a:t>19</a:t>
            </a:fld>
            <a:endParaRPr lang="ru-RU"/>
          </a:p>
        </p:txBody>
      </p:sp>
    </p:spTree>
    <p:extLst>
      <p:ext uri="{BB962C8B-B14F-4D97-AF65-F5344CB8AC3E}">
        <p14:creationId xmlns:p14="http://schemas.microsoft.com/office/powerpoint/2010/main" val="94753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847528" y="107921"/>
            <a:ext cx="8743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a:t>
            </a:r>
            <a:endParaRPr lang="en-GB" altLang="ru-RU" sz="1600" kern="0" dirty="0">
              <a:solidFill>
                <a:srgbClr val="C00000"/>
              </a:solidFill>
            </a:endParaRPr>
          </a:p>
          <a:p>
            <a:pPr algn="ctr" defTabSz="457200" eaLnBrk="1" hangingPunct="1">
              <a:defRPr/>
            </a:pPr>
            <a:r>
              <a:rPr lang="en-GB" altLang="ru-RU" sz="1600" b="1" kern="0" dirty="0">
                <a:solidFill>
                  <a:srgbClr val="C00000"/>
                </a:solidFill>
              </a:rPr>
              <a:t>50th meeting, 24–25 June 2019</a:t>
            </a:r>
            <a:endParaRPr lang="en-GB" altLang="ru-RU" sz="1600" kern="0" dirty="0">
              <a:solidFill>
                <a:srgbClr val="C00000"/>
              </a:solidFill>
            </a:endParaRPr>
          </a:p>
        </p:txBody>
      </p:sp>
      <p:sp>
        <p:nvSpPr>
          <p:cNvPr id="4" name="ZoneTexte 3">
            <a:extLst>
              <a:ext uri="{FF2B5EF4-FFF2-40B4-BE49-F238E27FC236}">
                <a16:creationId xmlns:a16="http://schemas.microsoft.com/office/drawing/2014/main" id="{4276F065-E1D5-4664-AA50-7503A0EB8487}"/>
              </a:ext>
            </a:extLst>
          </p:cNvPr>
          <p:cNvSpPr txBox="1">
            <a:spLocks noChangeArrowheads="1"/>
          </p:cNvSpPr>
          <p:nvPr/>
        </p:nvSpPr>
        <p:spPr bwMode="auto">
          <a:xfrm>
            <a:off x="83332" y="730242"/>
            <a:ext cx="12025336" cy="546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200" kern="0" dirty="0">
                <a:solidFill>
                  <a:srgbClr val="002060"/>
                </a:solidFill>
              </a:rPr>
              <a:t>1. Opening of the meeting 																			</a:t>
            </a:r>
            <a:r>
              <a:rPr lang="en-GB" altLang="ru-RU" sz="1200" i="1" kern="0" dirty="0">
                <a:solidFill>
                  <a:srgbClr val="002060"/>
                </a:solidFill>
              </a:rPr>
              <a:t>M. </a:t>
            </a:r>
            <a:r>
              <a:rPr lang="en-GB" sz="1200" i="1" kern="0" dirty="0" err="1">
                <a:solidFill>
                  <a:srgbClr val="002060"/>
                </a:solidFill>
              </a:rPr>
              <a:t>Lewitowicz</a:t>
            </a:r>
            <a:r>
              <a:rPr lang="en-GB" altLang="ru-RU" sz="1200" kern="0" dirty="0">
                <a:solidFill>
                  <a:srgbClr val="002060"/>
                </a:solidFill>
              </a:rPr>
              <a:t>	</a:t>
            </a:r>
          </a:p>
          <a:p>
            <a:pPr defTabSz="457200" eaLnBrk="1" hangingPunct="1">
              <a:lnSpc>
                <a:spcPct val="130000"/>
              </a:lnSpc>
              <a:defRPr/>
            </a:pPr>
            <a:r>
              <a:rPr lang="en-GB" altLang="ru-RU" sz="1200" kern="0" dirty="0">
                <a:solidFill>
                  <a:srgbClr val="002060"/>
                </a:solidFill>
              </a:rPr>
              <a:t>2. Implementation of the recommendations of the previous PAC meeting 												</a:t>
            </a:r>
            <a:r>
              <a:rPr lang="en-GB" altLang="ru-RU" sz="1200" i="1" kern="0" dirty="0">
                <a:solidFill>
                  <a:srgbClr val="002060"/>
                </a:solidFill>
              </a:rPr>
              <a:t>M. </a:t>
            </a:r>
            <a:r>
              <a:rPr lang="en-GB" sz="1200" i="1" kern="0" dirty="0" err="1">
                <a:solidFill>
                  <a:srgbClr val="002060"/>
                </a:solidFill>
              </a:rPr>
              <a:t>Lewitowicz</a:t>
            </a:r>
            <a:endParaRPr lang="en-GB" sz="1200" i="1" kern="0" dirty="0">
              <a:solidFill>
                <a:srgbClr val="002060"/>
              </a:solidFill>
            </a:endParaRPr>
          </a:p>
          <a:p>
            <a:pPr defTabSz="457200" eaLnBrk="1" hangingPunct="1">
              <a:lnSpc>
                <a:spcPct val="130000"/>
              </a:lnSpc>
              <a:defRPr/>
            </a:pPr>
            <a:r>
              <a:rPr lang="en-GB" altLang="ru-RU" sz="1200" kern="0" dirty="0">
                <a:solidFill>
                  <a:srgbClr val="002060"/>
                </a:solidFill>
              </a:rPr>
              <a:t>3. </a:t>
            </a:r>
            <a:r>
              <a:rPr lang="en-US" altLang="ru-RU" sz="1200" kern="0" dirty="0">
                <a:solidFill>
                  <a:srgbClr val="002060"/>
                </a:solidFill>
              </a:rPr>
              <a:t>Information on the Resolution of the 125th session of the JINR Scientific Council (February 2019) and on the decisions 					</a:t>
            </a:r>
            <a:r>
              <a:rPr lang="en-US" sz="1200" dirty="0">
                <a:solidFill>
                  <a:srgbClr val="002060"/>
                </a:solidFill>
              </a:rPr>
              <a:t>M. </a:t>
            </a:r>
            <a:r>
              <a:rPr lang="en-US" sz="1200" dirty="0" err="1">
                <a:solidFill>
                  <a:srgbClr val="002060"/>
                </a:solidFill>
              </a:rPr>
              <a:t>Itkis</a:t>
            </a:r>
            <a:endParaRPr lang="en-US" altLang="ru-RU" sz="1200" kern="0" dirty="0">
              <a:solidFill>
                <a:srgbClr val="002060"/>
              </a:solidFill>
            </a:endParaRPr>
          </a:p>
          <a:p>
            <a:pPr defTabSz="457200" eaLnBrk="1" hangingPunct="1">
              <a:lnSpc>
                <a:spcPct val="130000"/>
              </a:lnSpc>
              <a:defRPr/>
            </a:pPr>
            <a:r>
              <a:rPr lang="en-US" altLang="ru-RU" sz="1200" kern="0" dirty="0">
                <a:solidFill>
                  <a:srgbClr val="002060"/>
                </a:solidFill>
              </a:rPr>
              <a:t>    of the JINR Committee of Plenipotentiaries (March 2019)</a:t>
            </a:r>
            <a:r>
              <a:rPr lang="en-GB" altLang="ru-RU" sz="1200" kern="0" dirty="0">
                <a:solidFill>
                  <a:srgbClr val="002060"/>
                </a:solidFill>
              </a:rPr>
              <a:t>										</a:t>
            </a:r>
          </a:p>
          <a:p>
            <a:pPr defTabSz="457200" eaLnBrk="1" hangingPunct="1">
              <a:lnSpc>
                <a:spcPct val="130000"/>
              </a:lnSpc>
              <a:defRPr/>
            </a:pPr>
            <a:endParaRPr lang="en-GB" altLang="ru-RU" sz="400" b="1" kern="0" dirty="0">
              <a:solidFill>
                <a:srgbClr val="0033CC"/>
              </a:solidFill>
            </a:endParaRPr>
          </a:p>
          <a:p>
            <a:pPr defTabSz="457200" eaLnBrk="1" hangingPunct="1">
              <a:lnSpc>
                <a:spcPct val="130000"/>
              </a:lnSpc>
              <a:defRPr/>
            </a:pPr>
            <a:r>
              <a:rPr lang="en-GB" altLang="ru-RU" sz="1400" b="1" kern="0" dirty="0">
                <a:solidFill>
                  <a:srgbClr val="C00000"/>
                </a:solidFill>
              </a:rPr>
              <a:t>4. </a:t>
            </a:r>
            <a:r>
              <a:rPr lang="en-US" altLang="ru-RU" sz="1400" b="1" kern="0" dirty="0">
                <a:solidFill>
                  <a:srgbClr val="C00000"/>
                </a:solidFill>
              </a:rPr>
              <a:t>Report on the theme “Information and Computing Infrastructure of JINR” and proposal for its extension</a:t>
            </a:r>
            <a:r>
              <a:rPr lang="en-GB" altLang="ru-RU" sz="1400" b="1" kern="0" dirty="0">
                <a:solidFill>
                  <a:srgbClr val="C00000"/>
                </a:solidFill>
              </a:rPr>
              <a:t>			</a:t>
            </a:r>
            <a:r>
              <a:rPr lang="ru-RU" altLang="ru-RU" sz="1400" b="1" kern="0" dirty="0">
                <a:solidFill>
                  <a:srgbClr val="C00000"/>
                </a:solidFill>
              </a:rPr>
              <a:t>Т. </a:t>
            </a:r>
            <a:r>
              <a:rPr lang="en-GB" altLang="ru-RU" sz="1400" b="1" kern="0" dirty="0" err="1">
                <a:solidFill>
                  <a:srgbClr val="C00000"/>
                </a:solidFill>
              </a:rPr>
              <a:t>Strizh</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5. </a:t>
            </a:r>
            <a:r>
              <a:rPr lang="en-US" altLang="ru-RU" sz="1400" b="1" kern="0" dirty="0">
                <a:solidFill>
                  <a:srgbClr val="C00000"/>
                </a:solidFill>
              </a:rPr>
              <a:t>First results of the experiments with the ACCULINNA-2 fragment separator								A. </a:t>
            </a:r>
            <a:r>
              <a:rPr lang="en-US" altLang="ru-RU" sz="1400" b="1" kern="0" dirty="0" err="1">
                <a:solidFill>
                  <a:srgbClr val="C00000"/>
                </a:solidFill>
              </a:rPr>
              <a:t>Fomichev</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6. </a:t>
            </a:r>
            <a:r>
              <a:rPr lang="en-US" altLang="ru-RU" sz="1400" b="1" kern="0" dirty="0">
                <a:solidFill>
                  <a:srgbClr val="C00000"/>
                </a:solidFill>
              </a:rPr>
              <a:t>Proposal for the opening of a new project "Construction of a prototype of the initial section of a high-current 		L. Grigorenko</a:t>
            </a:r>
          </a:p>
          <a:p>
            <a:pPr defTabSz="457200" eaLnBrk="1" hangingPunct="1">
              <a:lnSpc>
                <a:spcPct val="130000"/>
              </a:lnSpc>
              <a:defRPr/>
            </a:pPr>
            <a:r>
              <a:rPr lang="en-US" altLang="ru-RU" sz="1400" b="1" kern="0" dirty="0">
                <a:solidFill>
                  <a:srgbClr val="C00000"/>
                </a:solidFill>
              </a:rPr>
              <a:t>    heavy-ion linear accelerator aimed at producing intense radioactive ion beams for basic research"</a:t>
            </a:r>
            <a:r>
              <a:rPr lang="en-GB" altLang="ru-RU" sz="1400" b="1" kern="0" dirty="0">
                <a:solidFill>
                  <a:srgbClr val="C00000"/>
                </a:solidFill>
              </a:rPr>
              <a:t>			</a:t>
            </a:r>
            <a:endParaRPr lang="en-GB" altLang="ru-RU" sz="400" kern="0" dirty="0">
              <a:solidFill>
                <a:srgbClr val="C00000"/>
              </a:solidFill>
            </a:endParaRPr>
          </a:p>
          <a:p>
            <a:pPr defTabSz="457200" eaLnBrk="1" hangingPunct="1">
              <a:lnSpc>
                <a:spcPct val="130000"/>
              </a:lnSpc>
              <a:defRPr/>
            </a:pPr>
            <a:r>
              <a:rPr lang="en-GB" altLang="ru-RU" sz="1400" b="1" kern="0" dirty="0">
                <a:solidFill>
                  <a:srgbClr val="C00000"/>
                </a:solidFill>
              </a:rPr>
              <a:t>7. </a:t>
            </a:r>
            <a:r>
              <a:rPr lang="en-US" altLang="ru-RU" sz="1400" b="1" kern="0" dirty="0">
                <a:solidFill>
                  <a:srgbClr val="C00000"/>
                </a:solidFill>
              </a:rPr>
              <a:t>Report on the theme “Investigations of Neutron Nuclear Interactions and Properties of the Neutron” and its project. 	</a:t>
            </a:r>
          </a:p>
          <a:p>
            <a:pPr defTabSz="457200" eaLnBrk="1" hangingPunct="1">
              <a:lnSpc>
                <a:spcPct val="130000"/>
              </a:lnSpc>
              <a:defRPr/>
            </a:pPr>
            <a:r>
              <a:rPr lang="en-US" altLang="ru-RU" sz="1400" b="1" kern="0" dirty="0">
                <a:solidFill>
                  <a:srgbClr val="C00000"/>
                </a:solidFill>
              </a:rPr>
              <a:t>	7.1 Project TANGRA																		Yu. </a:t>
            </a:r>
            <a:r>
              <a:rPr lang="en-US" altLang="ru-RU" sz="1400" b="1" kern="0" dirty="0" err="1">
                <a:solidFill>
                  <a:srgbClr val="C00000"/>
                </a:solidFill>
              </a:rPr>
              <a:t>Kopatch</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7.2 Report on the theme "Investigations of Neutron Nuclear Interactions and Properties of the Neutron"			E. </a:t>
            </a:r>
            <a:r>
              <a:rPr lang="en-US" altLang="ru-RU" sz="1400" b="1" kern="0" dirty="0" err="1">
                <a:solidFill>
                  <a:srgbClr val="C00000"/>
                </a:solidFill>
              </a:rPr>
              <a:t>Lychagin</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7.3 Letter of intent to open a new project: "Construction of a prototype of the set-up for measurement of the  	V. </a:t>
            </a:r>
            <a:r>
              <a:rPr lang="en-US" altLang="ru-RU" sz="1400" b="1" kern="0" dirty="0" err="1">
                <a:solidFill>
                  <a:srgbClr val="C00000"/>
                </a:solidFill>
              </a:rPr>
              <a:t>Kuznetsov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neutron lifetime using the time-of-flight method“</a:t>
            </a:r>
          </a:p>
          <a:p>
            <a:pPr defTabSz="457200" eaLnBrk="1" hangingPunct="1">
              <a:lnSpc>
                <a:spcPct val="130000"/>
              </a:lnSpc>
              <a:defRPr/>
            </a:pPr>
            <a:r>
              <a:rPr lang="en-US" altLang="ru-RU" sz="1400" b="1" kern="0" dirty="0">
                <a:solidFill>
                  <a:srgbClr val="C00000"/>
                </a:solidFill>
              </a:rPr>
              <a:t>	7.4 Letter of intent to open a new project: "Construction of a prototype of the polarized nuclear target“			V. </a:t>
            </a:r>
            <a:r>
              <a:rPr lang="en-US" altLang="ru-RU" sz="1400" b="1" kern="0" dirty="0" err="1">
                <a:solidFill>
                  <a:srgbClr val="C00000"/>
                </a:solidFill>
              </a:rPr>
              <a:t>Novitsky</a:t>
            </a:r>
            <a:endParaRPr lang="en-US" altLang="ru-RU" sz="1400" b="1" kern="0" dirty="0">
              <a:solidFill>
                <a:srgbClr val="C00000"/>
              </a:solidFill>
            </a:endParaRPr>
          </a:p>
          <a:p>
            <a:pPr defTabSz="457200" eaLnBrk="1" hangingPunct="1">
              <a:lnSpc>
                <a:spcPct val="130000"/>
              </a:lnSpc>
              <a:defRPr/>
            </a:pPr>
            <a:r>
              <a:rPr lang="en-GB" altLang="ru-RU" sz="1200" kern="0" dirty="0">
                <a:solidFill>
                  <a:srgbClr val="002060"/>
                </a:solidFill>
              </a:rPr>
              <a:t>8. </a:t>
            </a:r>
            <a:r>
              <a:rPr lang="en-US" altLang="ru-RU" sz="1200" kern="0" dirty="0">
                <a:solidFill>
                  <a:srgbClr val="002060"/>
                </a:solidFill>
              </a:rPr>
              <a:t>Poster presentations by young scientists</a:t>
            </a:r>
            <a:endParaRPr lang="en-GB" altLang="ru-RU" sz="1200" kern="0" dirty="0">
              <a:solidFill>
                <a:srgbClr val="002060"/>
              </a:solidFill>
            </a:endParaRPr>
          </a:p>
          <a:p>
            <a:pPr defTabSz="457200" eaLnBrk="1" hangingPunct="1">
              <a:lnSpc>
                <a:spcPct val="130000"/>
              </a:lnSpc>
              <a:defRPr/>
            </a:pPr>
            <a:r>
              <a:rPr lang="en-GB" altLang="ru-RU" sz="1200" kern="0" dirty="0">
                <a:solidFill>
                  <a:srgbClr val="002060"/>
                </a:solidFill>
              </a:rPr>
              <a:t>9. </a:t>
            </a:r>
            <a:r>
              <a:rPr lang="en-US" sz="1200" dirty="0">
                <a:solidFill>
                  <a:srgbClr val="002060"/>
                </a:solidFill>
                <a:ea typeface="Times New Roman" panose="02020603050405020304" pitchFamily="18" charset="0"/>
              </a:rPr>
              <a:t>Closed discussion of the poster presentations</a:t>
            </a:r>
            <a:endParaRPr lang="en-GB" altLang="ru-RU" sz="1200" kern="0" dirty="0">
              <a:solidFill>
                <a:srgbClr val="002060"/>
              </a:solidFill>
            </a:endParaRPr>
          </a:p>
          <a:p>
            <a:pPr defTabSz="457200" eaLnBrk="1" hangingPunct="1">
              <a:lnSpc>
                <a:spcPct val="130000"/>
              </a:lnSpc>
              <a:defRPr/>
            </a:pPr>
            <a:r>
              <a:rPr lang="en-GB" altLang="ru-RU" sz="1400" b="1" kern="0" dirty="0">
                <a:solidFill>
                  <a:srgbClr val="C00000"/>
                </a:solidFill>
              </a:rPr>
              <a:t>10. </a:t>
            </a:r>
            <a:r>
              <a:rPr lang="en-US" altLang="ru-RU" sz="1400" b="1" kern="0" dirty="0">
                <a:solidFill>
                  <a:srgbClr val="C00000"/>
                </a:solidFill>
              </a:rPr>
              <a:t>Information about the proposal for the opening of a new theme "Development of the Conceptual Design 			V. </a:t>
            </a:r>
            <a:r>
              <a:rPr lang="en-US" altLang="ru-RU" sz="1400" b="1" kern="0" dirty="0" err="1">
                <a:solidFill>
                  <a:srgbClr val="C00000"/>
                </a:solidFill>
              </a:rPr>
              <a:t>Shvetsov</a:t>
            </a:r>
            <a:endParaRPr lang="en-US" altLang="ru-RU" sz="1400" b="1" kern="0" dirty="0">
              <a:solidFill>
                <a:srgbClr val="C00000"/>
              </a:solidFill>
            </a:endParaRPr>
          </a:p>
          <a:p>
            <a:pPr defTabSz="457200" eaLnBrk="1" hangingPunct="1">
              <a:lnSpc>
                <a:spcPct val="130000"/>
              </a:lnSpc>
              <a:defRPr/>
            </a:pPr>
            <a:r>
              <a:rPr lang="en-US" altLang="ru-RU" sz="1400" b="1" kern="0" dirty="0">
                <a:solidFill>
                  <a:srgbClr val="C00000"/>
                </a:solidFill>
              </a:rPr>
              <a:t>      of a New Advanced Neutron Source at JINR"</a:t>
            </a:r>
            <a:endParaRPr lang="en-GB" altLang="ru-RU" sz="1400" b="1" kern="0" dirty="0">
              <a:solidFill>
                <a:srgbClr val="C00000"/>
              </a:solidFill>
            </a:endParaRPr>
          </a:p>
          <a:p>
            <a:pPr defTabSz="457200" eaLnBrk="1" hangingPunct="1">
              <a:lnSpc>
                <a:spcPct val="130000"/>
              </a:lnSpc>
              <a:defRPr/>
            </a:pPr>
            <a:r>
              <a:rPr lang="en-GB" altLang="ru-RU" sz="1400" b="1" kern="0" dirty="0">
                <a:solidFill>
                  <a:srgbClr val="C00000"/>
                </a:solidFill>
              </a:rPr>
              <a:t>11. </a:t>
            </a:r>
            <a:r>
              <a:rPr lang="en-US" altLang="ru-RU" sz="1400" b="1" kern="0" dirty="0">
                <a:solidFill>
                  <a:srgbClr val="C00000"/>
                </a:solidFill>
              </a:rPr>
              <a:t>Progress report on the E&amp;T&amp;RM project and proposal for its extension									A. </a:t>
            </a:r>
            <a:r>
              <a:rPr lang="en-US" altLang="ru-RU" sz="1400" b="1" kern="0" dirty="0" err="1">
                <a:solidFill>
                  <a:srgbClr val="C00000"/>
                </a:solidFill>
              </a:rPr>
              <a:t>Baldin</a:t>
            </a:r>
            <a:endParaRPr lang="en-US" altLang="ru-RU" sz="1400" b="1" kern="0" dirty="0">
              <a:solidFill>
                <a:srgbClr val="C00000"/>
              </a:solidFill>
            </a:endParaRPr>
          </a:p>
          <a:p>
            <a:pPr defTabSz="457200" eaLnBrk="1" hangingPunct="1">
              <a:lnSpc>
                <a:spcPct val="130000"/>
              </a:lnSpc>
              <a:defRPr/>
            </a:pPr>
            <a:r>
              <a:rPr lang="en-GB" altLang="ru-RU" sz="1200" kern="0" dirty="0">
                <a:solidFill>
                  <a:srgbClr val="002060"/>
                </a:solidFill>
              </a:rPr>
              <a:t>12. </a:t>
            </a:r>
            <a:r>
              <a:rPr lang="en-GB" sz="1200" dirty="0">
                <a:solidFill>
                  <a:srgbClr val="002060"/>
                </a:solidFill>
              </a:rPr>
              <a:t>General discussion</a:t>
            </a:r>
            <a:endParaRPr lang="en-GB" altLang="ru-RU" sz="1200" kern="0" dirty="0">
              <a:solidFill>
                <a:srgbClr val="002060"/>
              </a:solidFill>
            </a:endParaRP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63094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Report on the project "GDH&amp;SPASCHARM&amp;NN: </a:t>
            </a:r>
          </a:p>
          <a:p>
            <a:pPr algn="ctr" fontAlgn="base">
              <a:spcBef>
                <a:spcPct val="0"/>
              </a:spcBef>
              <a:spcAft>
                <a:spcPct val="0"/>
              </a:spcAft>
              <a:tabLst>
                <a:tab pos="450850" algn="l"/>
              </a:tabLst>
            </a:pPr>
            <a:r>
              <a:rPr lang="en-US" sz="1700" b="1" i="1" dirty="0">
                <a:solidFill>
                  <a:srgbClr val="C00000"/>
                </a:solidFill>
                <a:latin typeface="Arial" pitchFamily="34" charset="0"/>
                <a:ea typeface="Times New Roman" pitchFamily="18" charset="0"/>
                <a:cs typeface="Arial" pitchFamily="34" charset="0"/>
              </a:rPr>
              <a:t>Study of the nucleon spin structure in strong and electromagnetic interactions" and proposal for its extension</a:t>
            </a:r>
            <a:endParaRPr lang="en-GB" sz="1700" b="1" i="1" dirty="0">
              <a:solidFill>
                <a:srgbClr val="C00000"/>
              </a:solidFill>
              <a:latin typeface="Arial" pitchFamily="34" charset="0"/>
              <a:ea typeface="Times New Roman" pitchFamily="18" charset="0"/>
              <a:cs typeface="Arial" pitchFamily="34" charset="0"/>
            </a:endParaRPr>
          </a:p>
        </p:txBody>
      </p:sp>
      <p:sp>
        <p:nvSpPr>
          <p:cNvPr id="11" name="Content Placeholder 3">
            <a:extLst>
              <a:ext uri="{FF2B5EF4-FFF2-40B4-BE49-F238E27FC236}">
                <a16:creationId xmlns:a16="http://schemas.microsoft.com/office/drawing/2014/main" id="{0E31DC41-5371-4045-83DB-9AA00BF868EE}"/>
              </a:ext>
            </a:extLst>
          </p:cNvPr>
          <p:cNvSpPr txBox="1">
            <a:spLocks/>
          </p:cNvSpPr>
          <p:nvPr/>
        </p:nvSpPr>
        <p:spPr>
          <a:xfrm>
            <a:off x="4488170" y="963215"/>
            <a:ext cx="35052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6C4E5BED-6776-4AD6-801E-7AA31C7B2D01}"/>
              </a:ext>
            </a:extLst>
          </p:cNvPr>
          <p:cNvSpPr/>
          <p:nvPr/>
        </p:nvSpPr>
        <p:spPr>
          <a:xfrm>
            <a:off x="155340" y="755412"/>
            <a:ext cx="9397044" cy="369332"/>
          </a:xfrm>
          <a:prstGeom prst="rect">
            <a:avLst/>
          </a:prstGeom>
        </p:spPr>
        <p:txBody>
          <a:bodyPr wrap="square">
            <a:spAutoFit/>
          </a:bodyPr>
          <a:lstStyle/>
          <a:p>
            <a:pPr lvl="0" algn="just"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project consists of three independent experimental activities:</a:t>
            </a:r>
            <a:endParaRPr lang="ru-RU" altLang="ko-KR" b="1" dirty="0">
              <a:solidFill>
                <a:srgbClr val="002060"/>
              </a:solidFill>
              <a:latin typeface="+mj-lt"/>
              <a:ea typeface="Times New Roman" pitchFamily="18" charset="0"/>
              <a:cs typeface="Arial" pitchFamily="34" charset="0"/>
            </a:endParaRPr>
          </a:p>
        </p:txBody>
      </p:sp>
      <p:pic>
        <p:nvPicPr>
          <p:cNvPr id="8" name="Рисунок 7" descr="Изображение выглядит как человек, мужчина, внутренний, держит&#10;&#10;Автоматически созданное описание">
            <a:extLst>
              <a:ext uri="{FF2B5EF4-FFF2-40B4-BE49-F238E27FC236}">
                <a16:creationId xmlns:a16="http://schemas.microsoft.com/office/drawing/2014/main" id="{90A3EB12-3A62-4F4E-9543-721E9D22D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1803" y="691101"/>
            <a:ext cx="2325818" cy="2037306"/>
          </a:xfrm>
          <a:prstGeom prst="rect">
            <a:avLst/>
          </a:prstGeom>
        </p:spPr>
      </p:pic>
      <p:sp>
        <p:nvSpPr>
          <p:cNvPr id="9" name="Прямоугольник 8">
            <a:extLst>
              <a:ext uri="{FF2B5EF4-FFF2-40B4-BE49-F238E27FC236}">
                <a16:creationId xmlns:a16="http://schemas.microsoft.com/office/drawing/2014/main" id="{539BE405-C853-44FD-9535-B6BBB2EF3CAF}"/>
              </a:ext>
            </a:extLst>
          </p:cNvPr>
          <p:cNvSpPr/>
          <p:nvPr/>
        </p:nvSpPr>
        <p:spPr>
          <a:xfrm>
            <a:off x="10647907" y="724054"/>
            <a:ext cx="1313180" cy="369332"/>
          </a:xfrm>
          <a:prstGeom prst="rect">
            <a:avLst/>
          </a:prstGeom>
        </p:spPr>
        <p:txBody>
          <a:bodyPr wrap="none">
            <a:spAutoFit/>
          </a:bodyPr>
          <a:lstStyle/>
          <a:p>
            <a:r>
              <a:rPr lang="en-US" altLang="ru-RU" b="1" kern="0" dirty="0">
                <a:solidFill>
                  <a:schemeClr val="bg1"/>
                </a:solidFill>
              </a:rPr>
              <a:t> Yuri </a:t>
            </a:r>
            <a:r>
              <a:rPr lang="en-US" altLang="ru-RU" b="1" kern="0" dirty="0" err="1">
                <a:solidFill>
                  <a:schemeClr val="bg1"/>
                </a:solidFill>
              </a:rPr>
              <a:t>Uzikov</a:t>
            </a:r>
            <a:endParaRPr lang="ru-RU" dirty="0"/>
          </a:p>
        </p:txBody>
      </p:sp>
      <p:sp>
        <p:nvSpPr>
          <p:cNvPr id="10" name="Прямоугольник 9">
            <a:extLst>
              <a:ext uri="{FF2B5EF4-FFF2-40B4-BE49-F238E27FC236}">
                <a16:creationId xmlns:a16="http://schemas.microsoft.com/office/drawing/2014/main" id="{4E9A8E26-0773-44CE-BED8-EE902FC690E1}"/>
              </a:ext>
            </a:extLst>
          </p:cNvPr>
          <p:cNvSpPr/>
          <p:nvPr/>
        </p:nvSpPr>
        <p:spPr>
          <a:xfrm>
            <a:off x="215520" y="1197558"/>
            <a:ext cx="3157252" cy="3528392"/>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0" name="Прямоугольник 19">
            <a:extLst>
              <a:ext uri="{FF2B5EF4-FFF2-40B4-BE49-F238E27FC236}">
                <a16:creationId xmlns:a16="http://schemas.microsoft.com/office/drawing/2014/main" id="{8D4AB839-20E9-4102-87B8-FF13131B7805}"/>
              </a:ext>
            </a:extLst>
          </p:cNvPr>
          <p:cNvSpPr/>
          <p:nvPr/>
        </p:nvSpPr>
        <p:spPr>
          <a:xfrm>
            <a:off x="224169" y="1204853"/>
            <a:ext cx="3148603"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GDH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(MAMI-C Mainz):</a:t>
            </a:r>
          </a:p>
        </p:txBody>
      </p:sp>
      <p:sp>
        <p:nvSpPr>
          <p:cNvPr id="21" name="Прямоугольник 20">
            <a:extLst>
              <a:ext uri="{FF2B5EF4-FFF2-40B4-BE49-F238E27FC236}">
                <a16:creationId xmlns:a16="http://schemas.microsoft.com/office/drawing/2014/main" id="{B7818FF3-AD28-4EB6-BC06-A7749DD2CB5E}"/>
              </a:ext>
            </a:extLst>
          </p:cNvPr>
          <p:cNvSpPr/>
          <p:nvPr/>
        </p:nvSpPr>
        <p:spPr>
          <a:xfrm>
            <a:off x="3590880" y="1197558"/>
            <a:ext cx="2950288" cy="36724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2" name="Прямоугольник 21">
            <a:extLst>
              <a:ext uri="{FF2B5EF4-FFF2-40B4-BE49-F238E27FC236}">
                <a16:creationId xmlns:a16="http://schemas.microsoft.com/office/drawing/2014/main" id="{95841708-A83C-4CC1-9A03-0D857CA37E8D}"/>
              </a:ext>
            </a:extLst>
          </p:cNvPr>
          <p:cNvSpPr/>
          <p:nvPr/>
        </p:nvSpPr>
        <p:spPr>
          <a:xfrm>
            <a:off x="3597439" y="1198613"/>
            <a:ext cx="2950289"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SPASCHARM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(IHEP </a:t>
            </a:r>
            <a:r>
              <a:rPr lang="en-US" altLang="ko-KR" b="1" dirty="0" err="1">
                <a:solidFill>
                  <a:srgbClr val="002060"/>
                </a:solidFill>
                <a:latin typeface="+mj-lt"/>
                <a:ea typeface="Times New Roman" pitchFamily="18" charset="0"/>
                <a:cs typeface="Arial" pitchFamily="34" charset="0"/>
              </a:rPr>
              <a:t>Protvino</a:t>
            </a:r>
            <a:r>
              <a:rPr lang="en-US" altLang="ko-KR" b="1" dirty="0">
                <a:solidFill>
                  <a:srgbClr val="002060"/>
                </a:solidFill>
                <a:latin typeface="+mj-lt"/>
                <a:ea typeface="Times New Roman" pitchFamily="18" charset="0"/>
                <a:cs typeface="Arial" pitchFamily="34" charset="0"/>
              </a:rPr>
              <a:t>):</a:t>
            </a:r>
          </a:p>
        </p:txBody>
      </p:sp>
      <p:sp>
        <p:nvSpPr>
          <p:cNvPr id="23" name="Прямоугольник 22">
            <a:extLst>
              <a:ext uri="{FF2B5EF4-FFF2-40B4-BE49-F238E27FC236}">
                <a16:creationId xmlns:a16="http://schemas.microsoft.com/office/drawing/2014/main" id="{BED34BDF-F7D5-40BA-924A-748AB6EFC479}"/>
              </a:ext>
            </a:extLst>
          </p:cNvPr>
          <p:cNvSpPr/>
          <p:nvPr/>
        </p:nvSpPr>
        <p:spPr>
          <a:xfrm>
            <a:off x="6687467" y="1197558"/>
            <a:ext cx="2950288" cy="3528392"/>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4" name="Прямоугольник 23">
            <a:extLst>
              <a:ext uri="{FF2B5EF4-FFF2-40B4-BE49-F238E27FC236}">
                <a16:creationId xmlns:a16="http://schemas.microsoft.com/office/drawing/2014/main" id="{01124882-BA6F-4D4C-AD64-C941A5D91CD8}"/>
              </a:ext>
            </a:extLst>
          </p:cNvPr>
          <p:cNvSpPr/>
          <p:nvPr/>
        </p:nvSpPr>
        <p:spPr>
          <a:xfrm>
            <a:off x="6687466" y="1196752"/>
            <a:ext cx="2950289" cy="646331"/>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NN experiment </a:t>
            </a:r>
          </a:p>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(Prague):</a:t>
            </a:r>
          </a:p>
        </p:txBody>
      </p:sp>
      <p:sp>
        <p:nvSpPr>
          <p:cNvPr id="25" name="Прямоугольник 24">
            <a:extLst>
              <a:ext uri="{FF2B5EF4-FFF2-40B4-BE49-F238E27FC236}">
                <a16:creationId xmlns:a16="http://schemas.microsoft.com/office/drawing/2014/main" id="{FA3286DE-AA11-4E17-9F1A-B813EB7572F6}"/>
              </a:ext>
            </a:extLst>
          </p:cNvPr>
          <p:cNvSpPr/>
          <p:nvPr/>
        </p:nvSpPr>
        <p:spPr>
          <a:xfrm>
            <a:off x="215520" y="1870923"/>
            <a:ext cx="3148603" cy="2308324"/>
          </a:xfrm>
          <a:prstGeom prst="rect">
            <a:avLst/>
          </a:prstGeom>
        </p:spPr>
        <p:txBody>
          <a:bodyPr wrap="square">
            <a:spAutoFit/>
          </a:bodyPr>
          <a:lstStyle/>
          <a:p>
            <a:pPr marL="268288" indent="-268288" algn="just">
              <a:buFont typeface="Arial" pitchFamily="34" charset="0"/>
              <a:buChar char="•"/>
            </a:pPr>
            <a:r>
              <a:rPr lang="en-US" sz="1600" b="1" dirty="0"/>
              <a:t>The experiment has produced new results of excellent novelty and quality. </a:t>
            </a:r>
            <a:endParaRPr lang="ru-RU" sz="1600" b="1" dirty="0"/>
          </a:p>
          <a:p>
            <a:pPr marL="268288" indent="-268288" algn="just">
              <a:buFont typeface="Arial" pitchFamily="34" charset="0"/>
              <a:buChar char="•"/>
            </a:pPr>
            <a:r>
              <a:rPr lang="en-US" sz="1600" b="1" dirty="0"/>
              <a:t>It is progressing well with a new polarized target using a horizontal 3He/4He dilution refrigerator to be used with the Crystal Ball and TAPS spectrometer.</a:t>
            </a:r>
          </a:p>
        </p:txBody>
      </p:sp>
      <p:sp>
        <p:nvSpPr>
          <p:cNvPr id="26" name="Прямоугольник 25">
            <a:extLst>
              <a:ext uri="{FF2B5EF4-FFF2-40B4-BE49-F238E27FC236}">
                <a16:creationId xmlns:a16="http://schemas.microsoft.com/office/drawing/2014/main" id="{D1284AE7-E44D-423A-A910-F76314C8F74E}"/>
              </a:ext>
            </a:extLst>
          </p:cNvPr>
          <p:cNvSpPr/>
          <p:nvPr/>
        </p:nvSpPr>
        <p:spPr>
          <a:xfrm>
            <a:off x="3597440" y="1863628"/>
            <a:ext cx="2943728" cy="3046988"/>
          </a:xfrm>
          <a:prstGeom prst="rect">
            <a:avLst/>
          </a:prstGeom>
          <a:solidFill>
            <a:schemeClr val="bg1"/>
          </a:solidFill>
        </p:spPr>
        <p:txBody>
          <a:bodyPr wrap="square">
            <a:spAutoFit/>
          </a:bodyPr>
          <a:lstStyle/>
          <a:p>
            <a:pPr marL="268288" indent="-268288" algn="just">
              <a:buFont typeface="Arial" pitchFamily="34" charset="0"/>
              <a:buChar char="•"/>
            </a:pPr>
            <a:r>
              <a:rPr lang="en-US" sz="1600" b="1" dirty="0"/>
              <a:t>The</a:t>
            </a:r>
            <a:r>
              <a:rPr lang="ru-RU" sz="1600" b="1" dirty="0"/>
              <a:t> </a:t>
            </a:r>
            <a:r>
              <a:rPr lang="en-US" sz="1600" b="1" dirty="0"/>
              <a:t>experiment is well under way using the high energy proton and antiproton beams and will soon produce new significant results in the study of nucleon structure by spin observables. </a:t>
            </a:r>
            <a:endParaRPr lang="ru-RU" sz="1600" b="1" dirty="0"/>
          </a:p>
          <a:p>
            <a:pPr marL="268288" indent="-268288" algn="just">
              <a:buFont typeface="Arial" pitchFamily="34" charset="0"/>
              <a:buChar char="•"/>
            </a:pPr>
            <a:r>
              <a:rPr lang="en-US" sz="1600" b="1" dirty="0"/>
              <a:t>In 2022–23 new polarized beams are in preparation which will significantly enlarge the scope of the experiments.</a:t>
            </a:r>
          </a:p>
        </p:txBody>
      </p:sp>
      <p:sp>
        <p:nvSpPr>
          <p:cNvPr id="27" name="Прямоугольник 26">
            <a:extLst>
              <a:ext uri="{FF2B5EF4-FFF2-40B4-BE49-F238E27FC236}">
                <a16:creationId xmlns:a16="http://schemas.microsoft.com/office/drawing/2014/main" id="{E4B43B0D-3372-4E61-A59B-017EB56A6D18}"/>
              </a:ext>
            </a:extLst>
          </p:cNvPr>
          <p:cNvSpPr/>
          <p:nvPr/>
        </p:nvSpPr>
        <p:spPr>
          <a:xfrm>
            <a:off x="6745913" y="1901150"/>
            <a:ext cx="2878479" cy="1815882"/>
          </a:xfrm>
          <a:prstGeom prst="rect">
            <a:avLst/>
          </a:prstGeom>
          <a:solidFill>
            <a:schemeClr val="bg1"/>
          </a:solidFill>
        </p:spPr>
        <p:txBody>
          <a:bodyPr wrap="square">
            <a:spAutoFit/>
          </a:bodyPr>
          <a:lstStyle/>
          <a:p>
            <a:pPr marL="268288" indent="-268288" algn="just">
              <a:buFont typeface="Arial" pitchFamily="34" charset="0"/>
              <a:buChar char="•"/>
            </a:pPr>
            <a:r>
              <a:rPr lang="en-US" sz="1600" b="1" dirty="0"/>
              <a:t>The NN experiment is preparing a 14 MeV polarized neutron beam to be directed on a polarized deuterium target to study the 3N forces in strong (</a:t>
            </a:r>
            <a:r>
              <a:rPr lang="en-US" sz="1600" b="1" dirty="0" err="1"/>
              <a:t>nd</a:t>
            </a:r>
            <a:r>
              <a:rPr lang="en-US" sz="1600" b="1" dirty="0"/>
              <a:t>) interactions.</a:t>
            </a:r>
          </a:p>
        </p:txBody>
      </p:sp>
      <p:pic>
        <p:nvPicPr>
          <p:cNvPr id="28" name="Рисунок 27">
            <a:extLst>
              <a:ext uri="{FF2B5EF4-FFF2-40B4-BE49-F238E27FC236}">
                <a16:creationId xmlns:a16="http://schemas.microsoft.com/office/drawing/2014/main" id="{A65D05E6-A796-4CA1-B486-30E8B06FBF46}"/>
              </a:ext>
            </a:extLst>
          </p:cNvPr>
          <p:cNvPicPr>
            <a:picLocks noChangeAspect="1"/>
          </p:cNvPicPr>
          <p:nvPr/>
        </p:nvPicPr>
        <p:blipFill>
          <a:blip r:embed="rId4" cstate="print"/>
          <a:stretch>
            <a:fillRect/>
          </a:stretch>
        </p:blipFill>
        <p:spPr>
          <a:xfrm>
            <a:off x="8737600" y="3779833"/>
            <a:ext cx="3400758" cy="2293082"/>
          </a:xfrm>
          <a:prstGeom prst="rect">
            <a:avLst/>
          </a:prstGeom>
        </p:spPr>
      </p:pic>
      <p:pic>
        <p:nvPicPr>
          <p:cNvPr id="29" name="Picture 4" descr="НГ 2008 030">
            <a:extLst>
              <a:ext uri="{FF2B5EF4-FFF2-40B4-BE49-F238E27FC236}">
                <a16:creationId xmlns:a16="http://schemas.microsoft.com/office/drawing/2014/main" id="{0EEAC81C-FBF3-489F-9703-A95DAC516F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3735" y="4784017"/>
            <a:ext cx="300322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a:extLst>
              <a:ext uri="{FF2B5EF4-FFF2-40B4-BE49-F238E27FC236}">
                <a16:creationId xmlns:a16="http://schemas.microsoft.com/office/drawing/2014/main" id="{D3677B1D-CF16-4DB8-81F2-DFD0274546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0" y="4238393"/>
            <a:ext cx="3297162" cy="247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a:extLst>
              <a:ext uri="{FF2B5EF4-FFF2-40B4-BE49-F238E27FC236}">
                <a16:creationId xmlns:a16="http://schemas.microsoft.com/office/drawing/2014/main" id="{B2249833-B876-4815-8EBD-B0056212A12F}"/>
              </a:ext>
            </a:extLst>
          </p:cNvPr>
          <p:cNvSpPr>
            <a:spLocks noGrp="1"/>
          </p:cNvSpPr>
          <p:nvPr>
            <p:ph type="sldNum" sz="quarter" idx="12"/>
          </p:nvPr>
        </p:nvSpPr>
        <p:spPr/>
        <p:txBody>
          <a:bodyPr/>
          <a:lstStyle/>
          <a:p>
            <a:fld id="{017C60C2-FB95-4464-969C-DC460CD1CFD8}" type="slidenum">
              <a:rPr lang="ru-RU" smtClean="0"/>
              <a:pPr/>
              <a:t>20</a:t>
            </a:fld>
            <a:endParaRPr lang="ru-RU"/>
          </a:p>
        </p:txBody>
      </p:sp>
    </p:spTree>
    <p:extLst>
      <p:ext uri="{BB962C8B-B14F-4D97-AF65-F5344CB8AC3E}">
        <p14:creationId xmlns:p14="http://schemas.microsoft.com/office/powerpoint/2010/main" val="138408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188640"/>
            <a:ext cx="12097344" cy="1077218"/>
          </a:xfrm>
          <a:prstGeom prst="rect">
            <a:avLst/>
          </a:prstGeom>
        </p:spPr>
        <p:txBody>
          <a:bodyPr wrap="square">
            <a:spAutoFit/>
          </a:bodyPr>
          <a:lstStyle/>
          <a:p>
            <a:pPr algn="ctr" fontAlgn="base">
              <a:spcBef>
                <a:spcPct val="0"/>
              </a:spcBef>
              <a:spcAft>
                <a:spcPct val="0"/>
              </a:spcAft>
              <a:tabLst>
                <a:tab pos="450850" algn="l"/>
              </a:tabLst>
            </a:pPr>
            <a:r>
              <a:rPr lang="en-US" sz="2400" b="1" i="1" dirty="0">
                <a:solidFill>
                  <a:srgbClr val="C00000"/>
                </a:solidFill>
                <a:latin typeface="Arial" pitchFamily="34" charset="0"/>
                <a:ea typeface="Times New Roman" pitchFamily="18" charset="0"/>
                <a:cs typeface="Arial" pitchFamily="34" charset="0"/>
              </a:rPr>
              <a:t>Report on the project "GDH&amp;SPASCHARM&amp;NN: </a:t>
            </a:r>
          </a:p>
          <a:p>
            <a:pPr algn="ctr" fontAlgn="base">
              <a:spcBef>
                <a:spcPct val="0"/>
              </a:spcBef>
              <a:spcAft>
                <a:spcPct val="0"/>
              </a:spcAft>
              <a:tabLst>
                <a:tab pos="450850" algn="l"/>
              </a:tabLst>
            </a:pPr>
            <a:r>
              <a:rPr lang="en-US" sz="2000" b="1" i="1" dirty="0">
                <a:solidFill>
                  <a:srgbClr val="C00000"/>
                </a:solidFill>
                <a:latin typeface="Arial" pitchFamily="34" charset="0"/>
                <a:ea typeface="Times New Roman" pitchFamily="18" charset="0"/>
                <a:cs typeface="Arial" pitchFamily="34" charset="0"/>
              </a:rPr>
              <a:t>Study of the nucleon spin structure in strong and electromagnetic interactions" and proposal for its extension</a:t>
            </a:r>
            <a:endParaRPr lang="en-GB" sz="2000" b="1" i="1" dirty="0">
              <a:solidFill>
                <a:srgbClr val="C00000"/>
              </a:solidFill>
              <a:latin typeface="Arial" pitchFamily="34" charset="0"/>
              <a:ea typeface="Times New Roman" pitchFamily="18" charset="0"/>
              <a:cs typeface="Arial" pitchFamily="34" charset="0"/>
            </a:endParaRPr>
          </a:p>
        </p:txBody>
      </p:sp>
      <p:sp>
        <p:nvSpPr>
          <p:cNvPr id="31" name="Прямоугольник 30">
            <a:extLst>
              <a:ext uri="{FF2B5EF4-FFF2-40B4-BE49-F238E27FC236}">
                <a16:creationId xmlns:a16="http://schemas.microsoft.com/office/drawing/2014/main" id="{5E38AAAE-EC43-4FB2-B842-E7A7DD5BB65E}"/>
              </a:ext>
            </a:extLst>
          </p:cNvPr>
          <p:cNvSpPr/>
          <p:nvPr/>
        </p:nvSpPr>
        <p:spPr>
          <a:xfrm>
            <a:off x="659396" y="1484784"/>
            <a:ext cx="10873208"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sz="2000" b="1" dirty="0">
                <a:solidFill>
                  <a:srgbClr val="0218EE"/>
                </a:solidFill>
                <a:latin typeface="Arial" panose="020B0604020202020204" pitchFamily="34" charset="0"/>
                <a:cs typeface="Arial" panose="020B0604020202020204" pitchFamily="34" charset="0"/>
              </a:rPr>
              <a:t>The PAC acknowledges the important role of the Dubna group in all three experiments and recommends extension of the GDH&amp;SPASCHARM&amp;NN project with first priority for 2020–2022. </a:t>
            </a:r>
            <a:endParaRPr lang="ru-RU" sz="20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20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0218EE"/>
                </a:solidFill>
                <a:latin typeface="Arial" panose="020B0604020202020204" pitchFamily="34" charset="0"/>
                <a:cs typeface="Arial" panose="020B0604020202020204" pitchFamily="34" charset="0"/>
              </a:rPr>
              <a:t>In order to maintain </a:t>
            </a:r>
            <a:r>
              <a:rPr lang="en-US" sz="2000" b="1" dirty="0" err="1">
                <a:solidFill>
                  <a:srgbClr val="0218EE"/>
                </a:solidFill>
                <a:latin typeface="Arial" panose="020B0604020202020204" pitchFamily="34" charset="0"/>
                <a:cs typeface="Arial" panose="020B0604020202020204" pitchFamily="34" charset="0"/>
              </a:rPr>
              <a:t>Dubna’s</a:t>
            </a:r>
            <a:r>
              <a:rPr lang="en-US" sz="2000" b="1" dirty="0">
                <a:solidFill>
                  <a:srgbClr val="0218EE"/>
                </a:solidFill>
                <a:latin typeface="Arial" panose="020B0604020202020204" pitchFamily="34" charset="0"/>
                <a:cs typeface="Arial" panose="020B0604020202020204" pitchFamily="34" charset="0"/>
              </a:rPr>
              <a:t> international visibility, the researchers should actively continue to take part in all measurements.</a:t>
            </a:r>
            <a:endParaRPr lang="ru-RU" sz="2000" b="1" dirty="0">
              <a:solidFill>
                <a:srgbClr val="0218EE"/>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22506CA9-249E-4478-927B-AB43DB839EF5}"/>
              </a:ext>
            </a:extLst>
          </p:cNvPr>
          <p:cNvSpPr>
            <a:spLocks noGrp="1"/>
          </p:cNvSpPr>
          <p:nvPr>
            <p:ph type="sldNum" sz="quarter" idx="12"/>
          </p:nvPr>
        </p:nvSpPr>
        <p:spPr/>
        <p:txBody>
          <a:bodyPr/>
          <a:lstStyle/>
          <a:p>
            <a:fld id="{017C60C2-FB95-4464-969C-DC460CD1CFD8}" type="slidenum">
              <a:rPr lang="ru-RU" smtClean="0"/>
              <a:pPr/>
              <a:t>21</a:t>
            </a:fld>
            <a:endParaRPr lang="ru-RU"/>
          </a:p>
        </p:txBody>
      </p:sp>
      <p:sp>
        <p:nvSpPr>
          <p:cNvPr id="5" name="Rectangle 1">
            <a:extLst>
              <a:ext uri="{FF2B5EF4-FFF2-40B4-BE49-F238E27FC236}">
                <a16:creationId xmlns:a16="http://schemas.microsoft.com/office/drawing/2014/main" id="{3192E4D8-F6DA-4ECD-8CB3-155B91D3956D}"/>
              </a:ext>
            </a:extLst>
          </p:cNvPr>
          <p:cNvSpPr>
            <a:spLocks noChangeArrowheads="1"/>
          </p:cNvSpPr>
          <p:nvPr/>
        </p:nvSpPr>
        <p:spPr bwMode="auto">
          <a:xfrm>
            <a:off x="659396" y="3650541"/>
            <a:ext cx="10873208"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takes note of the work under the GDH&amp;SPASCHARM&amp;NN project, which consists in fact of three independent experimental activities connected by the study of the nucleon spin structure in strong and electromagnetic interactions, and technically strongly supported by the frozen spin polarized proton and deuteron targets built and maintained by JINR’s group.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acknowledges the important role of the </a:t>
            </a:r>
            <a:r>
              <a:rPr kumimoji="0" lang="en-US" sz="2000"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Dubna</a:t>
            </a: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 group in all three experiments and supports the PAC’s recommendation to extend this project for 2020–2022, with first priority. </a:t>
            </a:r>
            <a:endParaRPr kumimoji="0" lang="en-US" sz="2000" b="1" i="0" u="none"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26475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5E38AAAE-EC43-4FB2-B842-E7A7DD5BB65E}"/>
              </a:ext>
            </a:extLst>
          </p:cNvPr>
          <p:cNvSpPr/>
          <p:nvPr/>
        </p:nvSpPr>
        <p:spPr>
          <a:xfrm>
            <a:off x="479376" y="476672"/>
            <a:ext cx="11233248" cy="224676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800" b="1" u="sng" dirty="0">
                <a:solidFill>
                  <a:srgbClr val="C00000"/>
                </a:solidFill>
              </a:rPr>
              <a:t>General recommendation</a:t>
            </a:r>
            <a:endParaRPr lang="fr-FR" sz="2800" u="sng" dirty="0">
              <a:solidFill>
                <a:srgbClr val="C00000"/>
              </a:solidFill>
            </a:endParaRPr>
          </a:p>
          <a:p>
            <a:r>
              <a:rPr lang="en-US" sz="2800" dirty="0">
                <a:solidFill>
                  <a:srgbClr val="C00000"/>
                </a:solidFill>
              </a:rPr>
              <a:t>The PAC in agreement with the JINR Directorate strongly recommends that all proposals for new projects and requests for extension of themes or projects contain full information on required financial and human resources and a SWOT analysis. </a:t>
            </a:r>
            <a:endParaRPr lang="fr-FR" sz="2800" dirty="0">
              <a:solidFill>
                <a:srgbClr val="C00000"/>
              </a:solidFill>
            </a:endParaRPr>
          </a:p>
        </p:txBody>
      </p:sp>
      <p:sp>
        <p:nvSpPr>
          <p:cNvPr id="2" name="Номер слайда 1">
            <a:extLst>
              <a:ext uri="{FF2B5EF4-FFF2-40B4-BE49-F238E27FC236}">
                <a16:creationId xmlns:a16="http://schemas.microsoft.com/office/drawing/2014/main" id="{22506CA9-249E-4478-927B-AB43DB839EF5}"/>
              </a:ext>
            </a:extLst>
          </p:cNvPr>
          <p:cNvSpPr>
            <a:spLocks noGrp="1"/>
          </p:cNvSpPr>
          <p:nvPr>
            <p:ph type="sldNum" sz="quarter" idx="12"/>
          </p:nvPr>
        </p:nvSpPr>
        <p:spPr/>
        <p:txBody>
          <a:bodyPr/>
          <a:lstStyle/>
          <a:p>
            <a:fld id="{017C60C2-FB95-4464-969C-DC460CD1CFD8}" type="slidenum">
              <a:rPr lang="ru-RU" smtClean="0"/>
              <a:pPr/>
              <a:t>22</a:t>
            </a:fld>
            <a:endParaRPr lang="ru-RU"/>
          </a:p>
        </p:txBody>
      </p:sp>
      <p:sp>
        <p:nvSpPr>
          <p:cNvPr id="4" name="Rectangle 1">
            <a:extLst>
              <a:ext uri="{FF2B5EF4-FFF2-40B4-BE49-F238E27FC236}">
                <a16:creationId xmlns:a16="http://schemas.microsoft.com/office/drawing/2014/main" id="{A5528CCC-622D-4720-A2E6-BF2F7DC29FD7}"/>
              </a:ext>
            </a:extLst>
          </p:cNvPr>
          <p:cNvSpPr>
            <a:spLocks noChangeArrowheads="1"/>
          </p:cNvSpPr>
          <p:nvPr/>
        </p:nvSpPr>
        <p:spPr bwMode="auto">
          <a:xfrm>
            <a:off x="749406" y="3140968"/>
            <a:ext cx="10693188"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b="1" i="0" u="sng" strike="noStrike" cap="none" normalizeH="0" baseline="0" dirty="0">
                <a:ln>
                  <a:noFill/>
                </a:ln>
                <a:solidFill>
                  <a:srgbClr val="C00000"/>
                </a:solidFill>
                <a:effectLst/>
                <a:latin typeface="Arial" pitchFamily="34" charset="0"/>
                <a:ea typeface="Times New Roman" pitchFamily="18" charset="0"/>
                <a:cs typeface="Arial" pitchFamily="34" charset="0"/>
              </a:rPr>
              <a:t>Common issues</a:t>
            </a:r>
            <a:r>
              <a:rPr lang="en-US" b="1" u="sng" dirty="0">
                <a:solidFill>
                  <a:srgbClr val="C00000"/>
                </a:solidFill>
                <a:latin typeface="Arial" pitchFamily="34" charset="0"/>
                <a:ea typeface="Times New Roman" pitchFamily="18" charset="0"/>
                <a:cs typeface="Arial" pitchFamily="34" charset="0"/>
              </a:rPr>
              <a:t> by the joint session of the PAC for Particle Physics </a:t>
            </a:r>
          </a:p>
          <a:p>
            <a:pPr lvl="0" algn="ctr" fontAlgn="base">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and of the PAC for Nuclear Physics</a:t>
            </a:r>
          </a:p>
          <a:p>
            <a:pPr lvl="0" algn="ctr" fontAlgn="base">
              <a:spcBef>
                <a:spcPct val="0"/>
              </a:spcBef>
              <a:spcAft>
                <a:spcPct val="0"/>
              </a:spcAft>
            </a:pPr>
            <a:endParaRPr kumimoji="0" lang="ru-RU" b="1" i="0" u="sng" strike="noStrike" cap="none" normalizeH="0" baseline="0" dirty="0">
              <a:ln>
                <a:noFill/>
              </a:ln>
              <a:solidFill>
                <a:srgbClr val="C00000"/>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looks forward to being informed of the decision concerning the Neutrino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evaluated by the joint session of the PAC for Particle Physics and of the PAC for Nuclear Physics in January 2019 and to knowing when and how this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will be re-evaluated.</a:t>
            </a:r>
            <a:endParaRPr kumimoji="0" lang="ru-RU"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ru-RU"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In general, the Scientific Council recommends that better allotment of scientific themes to respective PACs be made.</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30144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47606" y="692696"/>
            <a:ext cx="962080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with interest the excellent report on</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“Transverse momentum distributions of hadrons in the </a:t>
            </a:r>
            <a:r>
              <a:rPr lang="en-US" b="1" dirty="0" err="1">
                <a:solidFill>
                  <a:srgbClr val="002060"/>
                </a:solidFill>
                <a:latin typeface="Arial" pitchFamily="34" charset="0"/>
                <a:cs typeface="Arial" pitchFamily="34" charset="0"/>
              </a:rPr>
              <a:t>Tsallis</a:t>
            </a:r>
            <a:r>
              <a:rPr lang="en-US" b="1" dirty="0">
                <a:solidFill>
                  <a:srgbClr val="002060"/>
                </a:solidFill>
                <a:latin typeface="Arial" pitchFamily="34" charset="0"/>
                <a:cs typeface="Arial" pitchFamily="34" charset="0"/>
              </a:rPr>
              <a:t> </a:t>
            </a:r>
            <a:r>
              <a:rPr lang="en-US" b="1" dirty="0" err="1">
                <a:solidFill>
                  <a:srgbClr val="002060"/>
                </a:solidFill>
                <a:latin typeface="Arial" pitchFamily="34" charset="0"/>
                <a:cs typeface="Arial" pitchFamily="34" charset="0"/>
              </a:rPr>
              <a:t>nonextensive</a:t>
            </a:r>
            <a:r>
              <a:rPr lang="en-US" b="1" dirty="0">
                <a:solidFill>
                  <a:srgbClr val="002060"/>
                </a:solidFill>
                <a:latin typeface="Arial" pitchFamily="34" charset="0"/>
                <a:cs typeface="Arial" pitchFamily="34" charset="0"/>
              </a:rPr>
              <a:t> statistics”</a:t>
            </a: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23</a:t>
            </a:fld>
            <a:endParaRPr lang="ru-RU"/>
          </a:p>
        </p:txBody>
      </p:sp>
      <p:sp>
        <p:nvSpPr>
          <p:cNvPr id="5" name="Прямоугольник 4">
            <a:extLst>
              <a:ext uri="{FF2B5EF4-FFF2-40B4-BE49-F238E27FC236}">
                <a16:creationId xmlns:a16="http://schemas.microsoft.com/office/drawing/2014/main" id="{2FD90503-1FC7-40B8-BDD6-B4FE506D70C0}"/>
              </a:ext>
            </a:extLst>
          </p:cNvPr>
          <p:cNvSpPr/>
          <p:nvPr/>
        </p:nvSpPr>
        <p:spPr>
          <a:xfrm>
            <a:off x="4558731" y="199966"/>
            <a:ext cx="2347117"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sp>
        <p:nvSpPr>
          <p:cNvPr id="10" name="Прямоугольник 9">
            <a:extLst>
              <a:ext uri="{FF2B5EF4-FFF2-40B4-BE49-F238E27FC236}">
                <a16:creationId xmlns:a16="http://schemas.microsoft.com/office/drawing/2014/main" id="{579AF824-9A20-4B41-9035-7F3A1AED205B}"/>
              </a:ext>
            </a:extLst>
          </p:cNvPr>
          <p:cNvSpPr/>
          <p:nvPr/>
        </p:nvSpPr>
        <p:spPr>
          <a:xfrm>
            <a:off x="421503" y="1339027"/>
            <a:ext cx="9073008" cy="127727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This investigation is of particular interest for JINR since standard Boltzmann–Gibbs statistics also fails at NICA energies; therefore, the PAC supports its continuation with detailed calculations of </a:t>
            </a:r>
            <a:r>
              <a:rPr lang="en-US" dirty="0" err="1"/>
              <a:t>Tsallis</a:t>
            </a:r>
            <a:r>
              <a:rPr lang="en-US" dirty="0"/>
              <a:t> </a:t>
            </a:r>
            <a:r>
              <a:rPr lang="en-US" dirty="0" err="1"/>
              <a:t>nonextensive</a:t>
            </a:r>
            <a:r>
              <a:rPr lang="en-US" dirty="0"/>
              <a:t> statistics in the NICA energy region.</a:t>
            </a:r>
            <a:r>
              <a:rPr lang="en-GB" dirty="0"/>
              <a:t> </a:t>
            </a:r>
          </a:p>
          <a:p>
            <a:pPr algn="ctr">
              <a:spcAft>
                <a:spcPts val="600"/>
              </a:spcAft>
            </a:pPr>
            <a:r>
              <a:rPr lang="en-GB" dirty="0">
                <a:solidFill>
                  <a:srgbClr val="002060"/>
                </a:solidFill>
                <a:latin typeface="Arial" pitchFamily="34" charset="0"/>
                <a:cs typeface="Arial" pitchFamily="34" charset="0"/>
              </a:rPr>
              <a:t>The PAC supports continuation of these research activities.</a:t>
            </a:r>
            <a:endParaRPr lang="en-GB" dirty="0"/>
          </a:p>
        </p:txBody>
      </p:sp>
      <p:pic>
        <p:nvPicPr>
          <p:cNvPr id="6" name="Рисунок 5" descr="Изображение выглядит как человек, мужчина, внутренний, стол&#10;&#10;Автоматически созданное описание">
            <a:extLst>
              <a:ext uri="{FF2B5EF4-FFF2-40B4-BE49-F238E27FC236}">
                <a16:creationId xmlns:a16="http://schemas.microsoft.com/office/drawing/2014/main" id="{679D777A-F107-471C-ABF8-AAEC6E6D52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7253" y="390915"/>
            <a:ext cx="2197140" cy="2054820"/>
          </a:xfrm>
          <a:prstGeom prst="rect">
            <a:avLst/>
          </a:prstGeom>
        </p:spPr>
      </p:pic>
      <p:sp>
        <p:nvSpPr>
          <p:cNvPr id="11" name="Прямоугольник 10">
            <a:extLst>
              <a:ext uri="{FF2B5EF4-FFF2-40B4-BE49-F238E27FC236}">
                <a16:creationId xmlns:a16="http://schemas.microsoft.com/office/drawing/2014/main" id="{C8114C2C-9FD5-4CAD-8121-7DAB52E62C30}"/>
              </a:ext>
            </a:extLst>
          </p:cNvPr>
          <p:cNvSpPr/>
          <p:nvPr/>
        </p:nvSpPr>
        <p:spPr>
          <a:xfrm>
            <a:off x="10428129" y="2153345"/>
            <a:ext cx="1694695" cy="338554"/>
          </a:xfrm>
          <a:prstGeom prst="rect">
            <a:avLst/>
          </a:prstGeom>
        </p:spPr>
        <p:txBody>
          <a:bodyPr wrap="none">
            <a:spAutoFit/>
          </a:bodyPr>
          <a:lstStyle/>
          <a:p>
            <a:r>
              <a:rPr lang="en-US" altLang="ru-RU" sz="1600" b="1" kern="0" dirty="0">
                <a:solidFill>
                  <a:schemeClr val="bg1"/>
                </a:solidFill>
              </a:rPr>
              <a:t>Alexander </a:t>
            </a:r>
            <a:r>
              <a:rPr lang="en-US" altLang="ru-RU" sz="1600" b="1" kern="0" dirty="0" err="1">
                <a:solidFill>
                  <a:schemeClr val="bg1"/>
                </a:solidFill>
              </a:rPr>
              <a:t>Parvan</a:t>
            </a:r>
            <a:endParaRPr lang="ru-RU" sz="1600" dirty="0">
              <a:solidFill>
                <a:schemeClr val="bg1"/>
              </a:solidFill>
            </a:endParaRPr>
          </a:p>
        </p:txBody>
      </p:sp>
      <p:sp>
        <p:nvSpPr>
          <p:cNvPr id="12" name="Прямоугольник 11">
            <a:extLst>
              <a:ext uri="{FF2B5EF4-FFF2-40B4-BE49-F238E27FC236}">
                <a16:creationId xmlns:a16="http://schemas.microsoft.com/office/drawing/2014/main" id="{E29996DA-6D41-4700-91AB-110FA881527C}"/>
              </a:ext>
            </a:extLst>
          </p:cNvPr>
          <p:cNvSpPr/>
          <p:nvPr/>
        </p:nvSpPr>
        <p:spPr>
          <a:xfrm>
            <a:off x="4727847" y="266885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
        <p:nvSpPr>
          <p:cNvPr id="13" name="Rectangle 1">
            <a:extLst>
              <a:ext uri="{FF2B5EF4-FFF2-40B4-BE49-F238E27FC236}">
                <a16:creationId xmlns:a16="http://schemas.microsoft.com/office/drawing/2014/main" id="{FDAF0A4C-5839-4225-AEDC-0BEFB6652255}"/>
              </a:ext>
            </a:extLst>
          </p:cNvPr>
          <p:cNvSpPr>
            <a:spLocks noChangeArrowheads="1"/>
          </p:cNvSpPr>
          <p:nvPr/>
        </p:nvSpPr>
        <p:spPr bwMode="auto">
          <a:xfrm>
            <a:off x="116504" y="3068960"/>
            <a:ext cx="1207549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1700" dirty="0">
                <a:solidFill>
                  <a:srgbClr val="002060"/>
                </a:solidFill>
                <a:latin typeface="Arial" pitchFamily="34" charset="0"/>
                <a:ea typeface="Times New Roman" pitchFamily="18" charset="0"/>
                <a:cs typeface="Arial" pitchFamily="34" charset="0"/>
              </a:rPr>
              <a:t>The PAC reviewed 13 poster presentations in the field of nuclear physics research by young scientists from LIT and FLNP.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1700" b="1" u="sng" dirty="0">
                <a:solidFill>
                  <a:srgbClr val="002060"/>
                </a:solidFill>
                <a:latin typeface="Arial" pitchFamily="34" charset="0"/>
                <a:ea typeface="Times New Roman" pitchFamily="18" charset="0"/>
                <a:cs typeface="Arial" pitchFamily="34" charset="0"/>
              </a:rPr>
              <a:t>The best posters selected are:</a:t>
            </a:r>
          </a:p>
          <a:p>
            <a:pPr algn="just" eaLnBrk="0" fontAlgn="base" hangingPunct="0">
              <a:spcBef>
                <a:spcPct val="0"/>
              </a:spcBef>
              <a:spcAft>
                <a:spcPct val="0"/>
              </a:spcAft>
            </a:pPr>
            <a:endParaRPr lang="en-US" sz="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“T-odd angular correlations in the emission of prompt gamma rays and neutrons in the fission of uranium by polarized neutrons” presented by D. </a:t>
            </a:r>
            <a:r>
              <a:rPr lang="en-US" sz="1700" dirty="0" err="1">
                <a:solidFill>
                  <a:srgbClr val="002060"/>
                </a:solidFill>
                <a:latin typeface="Arial" pitchFamily="34" charset="0"/>
                <a:ea typeface="Times New Roman" pitchFamily="18" charset="0"/>
                <a:cs typeface="Arial" pitchFamily="34" charset="0"/>
              </a:rPr>
              <a:t>Berikov</a:t>
            </a:r>
            <a:r>
              <a:rPr lang="en-US" sz="1700" dirty="0">
                <a:solidFill>
                  <a:srgbClr val="002060"/>
                </a:solidFill>
                <a:latin typeface="Arial" pitchFamily="34" charset="0"/>
                <a:ea typeface="Times New Roman" pitchFamily="18" charset="0"/>
                <a:cs typeface="Arial" pitchFamily="34" charset="0"/>
              </a:rPr>
              <a:t>.</a:t>
            </a:r>
          </a:p>
          <a:p>
            <a:pPr marL="285750" indent="-285750" algn="just" eaLnBrk="0" fontAlgn="base" hangingPunct="0">
              <a:spcBef>
                <a:spcPct val="0"/>
              </a:spcBef>
              <a:spcAft>
                <a:spcPct val="0"/>
              </a:spcAf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“Measurements of gamma ray yields from (</a:t>
            </a:r>
            <a:r>
              <a:rPr lang="en-US" sz="1700" dirty="0" err="1">
                <a:solidFill>
                  <a:srgbClr val="002060"/>
                </a:solidFill>
                <a:latin typeface="Arial" pitchFamily="34" charset="0"/>
                <a:ea typeface="Times New Roman" pitchFamily="18" charset="0"/>
                <a:cs typeface="Arial" pitchFamily="34" charset="0"/>
              </a:rPr>
              <a:t>n,xγ</a:t>
            </a:r>
            <a:r>
              <a:rPr lang="en-US" sz="1700" dirty="0">
                <a:solidFill>
                  <a:srgbClr val="002060"/>
                </a:solidFill>
                <a:latin typeface="Arial" pitchFamily="34" charset="0"/>
                <a:ea typeface="Times New Roman" pitchFamily="18" charset="0"/>
                <a:cs typeface="Arial" pitchFamily="34" charset="0"/>
              </a:rPr>
              <a:t>) reactions at the TANGRA set-up” presented by N. Fedorov.</a:t>
            </a:r>
          </a:p>
          <a:p>
            <a:pPr marL="285750" indent="-285750" algn="just" eaLnBrk="0" fontAlgn="base" hangingPunct="0">
              <a:spcBef>
                <a:spcPct val="0"/>
              </a:spcBef>
              <a:spcAft>
                <a:spcPct val="0"/>
              </a:spcAft>
              <a:buFont typeface="Arial" panose="020B0604020202020204" pitchFamily="34" charset="0"/>
              <a:buChar char="•"/>
            </a:pPr>
            <a:endParaRPr lang="en-US"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sz="1700" dirty="0">
                <a:solidFill>
                  <a:srgbClr val="002060"/>
                </a:solidFill>
                <a:latin typeface="Arial" pitchFamily="34" charset="0"/>
                <a:ea typeface="Times New Roman" pitchFamily="18" charset="0"/>
                <a:cs typeface="Arial" pitchFamily="34" charset="0"/>
              </a:rPr>
              <a:t>“Monte Carlo study of systematic errors in the measurement of the scattering of </a:t>
            </a:r>
            <a:r>
              <a:rPr lang="en-US" sz="1700" baseline="30000" dirty="0">
                <a:solidFill>
                  <a:srgbClr val="002060"/>
                </a:solidFill>
                <a:latin typeface="Arial" pitchFamily="34" charset="0"/>
                <a:ea typeface="Times New Roman" pitchFamily="18" charset="0"/>
                <a:cs typeface="Arial" pitchFamily="34" charset="0"/>
              </a:rPr>
              <a:t>15</a:t>
            </a:r>
            <a:r>
              <a:rPr lang="en-US" sz="1700" dirty="0">
                <a:solidFill>
                  <a:srgbClr val="002060"/>
                </a:solidFill>
                <a:latin typeface="Arial" pitchFamily="34" charset="0"/>
                <a:ea typeface="Times New Roman" pitchFamily="18" charset="0"/>
                <a:cs typeface="Arial" pitchFamily="34" charset="0"/>
              </a:rPr>
              <a:t>N ions by </a:t>
            </a:r>
            <a:r>
              <a:rPr lang="en-US" sz="1700" baseline="30000" dirty="0">
                <a:solidFill>
                  <a:srgbClr val="002060"/>
                </a:solidFill>
                <a:latin typeface="Arial" pitchFamily="34" charset="0"/>
                <a:ea typeface="Times New Roman" pitchFamily="18" charset="0"/>
                <a:cs typeface="Arial" pitchFamily="34" charset="0"/>
              </a:rPr>
              <a:t>10,11</a:t>
            </a:r>
            <a:r>
              <a:rPr lang="en-US" sz="1700" dirty="0">
                <a:solidFill>
                  <a:srgbClr val="002060"/>
                </a:solidFill>
                <a:latin typeface="Arial" pitchFamily="34" charset="0"/>
                <a:ea typeface="Times New Roman" pitchFamily="18" charset="0"/>
                <a:cs typeface="Arial" pitchFamily="34" charset="0"/>
              </a:rPr>
              <a:t>B” </a:t>
            </a:r>
          </a:p>
          <a:p>
            <a:pPr algn="just" eaLnBrk="0" fontAlgn="base" hangingPunct="0">
              <a:spcBef>
                <a:spcPct val="0"/>
              </a:spcBef>
              <a:spcAft>
                <a:spcPct val="0"/>
              </a:spcAft>
            </a:pPr>
            <a:r>
              <a:rPr lang="en-US" sz="1700" dirty="0">
                <a:solidFill>
                  <a:srgbClr val="002060"/>
                </a:solidFill>
                <a:latin typeface="Arial" pitchFamily="34" charset="0"/>
                <a:ea typeface="Times New Roman" pitchFamily="18" charset="0"/>
                <a:cs typeface="Arial" pitchFamily="34" charset="0"/>
              </a:rPr>
              <a:t>      presented by I. </a:t>
            </a:r>
            <a:r>
              <a:rPr lang="en-US" sz="1700" dirty="0" err="1">
                <a:solidFill>
                  <a:srgbClr val="002060"/>
                </a:solidFill>
                <a:latin typeface="Arial" pitchFamily="34" charset="0"/>
                <a:ea typeface="Times New Roman" pitchFamily="18" charset="0"/>
                <a:cs typeface="Arial" pitchFamily="34" charset="0"/>
              </a:rPr>
              <a:t>Satyshev</a:t>
            </a:r>
            <a:r>
              <a:rPr lang="en-US" sz="1700" dirty="0">
                <a:solidFill>
                  <a:srgbClr val="002060"/>
                </a:solidFill>
                <a:latin typeface="Arial" pitchFamily="34" charset="0"/>
                <a:ea typeface="Times New Roman" pitchFamily="18" charset="0"/>
                <a:cs typeface="Arial" pitchFamily="34" charset="0"/>
              </a:rPr>
              <a:t>.</a:t>
            </a:r>
          </a:p>
          <a:p>
            <a:pPr algn="just" eaLnBrk="0" fontAlgn="base" hangingPunct="0">
              <a:spcBef>
                <a:spcPct val="0"/>
              </a:spcBef>
              <a:spcAft>
                <a:spcPct val="0"/>
              </a:spcAft>
            </a:pPr>
            <a:endParaRPr lang="en-US" sz="1700" dirty="0">
              <a:solidFill>
                <a:srgbClr val="00206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sz="1700" b="1" dirty="0">
                <a:solidFill>
                  <a:srgbClr val="002060"/>
                </a:solidFill>
                <a:latin typeface="Arial" pitchFamily="34" charset="0"/>
                <a:ea typeface="Times New Roman" pitchFamily="18" charset="0"/>
                <a:cs typeface="Arial" pitchFamily="34" charset="0"/>
              </a:rPr>
              <a:t>The PAC recommends the poster “T-odd angular correlations in the emission of prompt gamma rays and neutrons in the fission of uranium by polarized neutrons” to be reported at the session of the Scientific Council </a:t>
            </a:r>
            <a:r>
              <a:rPr lang="en-US" sz="1700" b="1" dirty="0" err="1">
                <a:solidFill>
                  <a:srgbClr val="002060"/>
                </a:solidFill>
                <a:latin typeface="Arial" pitchFamily="34" charset="0"/>
                <a:ea typeface="Times New Roman" pitchFamily="18" charset="0"/>
                <a:cs typeface="Arial" pitchFamily="34" charset="0"/>
              </a:rPr>
              <a:t>inSeptember</a:t>
            </a:r>
            <a:r>
              <a:rPr lang="en-US" sz="1700" b="1" dirty="0">
                <a:solidFill>
                  <a:srgbClr val="002060"/>
                </a:solidFill>
                <a:latin typeface="Arial" pitchFamily="34" charset="0"/>
                <a:ea typeface="Times New Roman" pitchFamily="18" charset="0"/>
                <a:cs typeface="Arial" pitchFamily="34" charset="0"/>
              </a:rPr>
              <a:t> 2019.</a:t>
            </a:r>
          </a:p>
          <a:p>
            <a:pPr eaLnBrk="0" fontAlgn="base" hangingPunct="0">
              <a:spcBef>
                <a:spcPct val="0"/>
              </a:spcBef>
              <a:spcAft>
                <a:spcPct val="0"/>
              </a:spcAft>
            </a:pPr>
            <a:r>
              <a:rPr lang="en-US" sz="1700" b="1" dirty="0">
                <a:solidFill>
                  <a:srgbClr val="C00000"/>
                </a:solidFill>
                <a:latin typeface="Arial" pitchFamily="34" charset="0"/>
                <a:ea typeface="Times New Roman" pitchFamily="18" charset="0"/>
                <a:cs typeface="Arial" pitchFamily="34" charset="0"/>
              </a:rPr>
              <a:t>This poster was not reported at the 126th session of the Scientific Council.</a:t>
            </a:r>
          </a:p>
          <a:p>
            <a:pPr eaLnBrk="0" fontAlgn="base" hangingPunct="0">
              <a:spcBef>
                <a:spcPct val="0"/>
              </a:spcBef>
              <a:spcAft>
                <a:spcPct val="0"/>
              </a:spcAft>
            </a:pPr>
            <a:endParaRPr lang="en-US" sz="1700" b="1" dirty="0">
              <a:solidFill>
                <a:srgbClr val="002060"/>
              </a:solidFill>
              <a:latin typeface="Arial" pitchFamily="34" charset="0"/>
              <a:ea typeface="Times New Roman" pitchFamily="18"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25</a:t>
            </a:fld>
            <a:endParaRPr lang="ru-RU"/>
          </a:p>
        </p:txBody>
      </p:sp>
      <p:sp>
        <p:nvSpPr>
          <p:cNvPr id="52225" name="Rectangle 1"/>
          <p:cNvSpPr>
            <a:spLocks noChangeArrowheads="1"/>
          </p:cNvSpPr>
          <p:nvPr/>
        </p:nvSpPr>
        <p:spPr bwMode="auto">
          <a:xfrm>
            <a:off x="1199456" y="1268760"/>
            <a:ext cx="979308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takes note of the work under the GDH&amp;SPASCHARM&amp;NN project, which consists in fact of three independent experimental activities connected by the study of the nucleon spin structure in strong and electromagnetic interactions, and technically strongly supported by the frozen spin polarized proton and deuteron targets built and maintained by JINR’s group. </a:t>
            </a:r>
          </a:p>
          <a:p>
            <a:pPr marL="0" marR="0" lvl="0" indent="0" algn="just" defTabSz="914400" rtl="0" eaLnBrk="1" fontAlgn="base" latinLnBrk="0" hangingPunct="1">
              <a:lnSpc>
                <a:spcPct val="100000"/>
              </a:lnSpc>
              <a:spcBef>
                <a:spcPct val="0"/>
              </a:spcBef>
              <a:spcAft>
                <a:spcPct val="0"/>
              </a:spcAft>
              <a:buClrTx/>
              <a:buSzTx/>
              <a:buFontTx/>
              <a:buNone/>
              <a:tabLst/>
            </a:pPr>
            <a:endParaRPr lang="en-US"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acknowledges the important role of the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Dubna</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group in all three experiments and supports the PAC’s recommendation to extend this project for 2020–2022, with first priority. </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26</a:t>
            </a:fld>
            <a:endParaRPr lang="ru-RU"/>
          </a:p>
        </p:txBody>
      </p:sp>
      <p:sp>
        <p:nvSpPr>
          <p:cNvPr id="54273" name="Rectangle 1"/>
          <p:cNvSpPr>
            <a:spLocks noChangeArrowheads="1"/>
          </p:cNvSpPr>
          <p:nvPr/>
        </p:nvSpPr>
        <p:spPr bwMode="auto">
          <a:xfrm>
            <a:off x="983432" y="764704"/>
            <a:ext cx="10225136"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b="1" i="0" u="sng" strike="noStrike" cap="none" normalizeH="0" baseline="0" dirty="0">
                <a:ln>
                  <a:noFill/>
                </a:ln>
                <a:solidFill>
                  <a:srgbClr val="C00000"/>
                </a:solidFill>
                <a:effectLst/>
                <a:latin typeface="Arial" pitchFamily="34" charset="0"/>
                <a:ea typeface="Times New Roman" pitchFamily="18" charset="0"/>
                <a:cs typeface="Arial" pitchFamily="34" charset="0"/>
              </a:rPr>
              <a:t>Common issues</a:t>
            </a:r>
            <a:r>
              <a:rPr lang="en-US" b="1" u="sng" dirty="0">
                <a:solidFill>
                  <a:srgbClr val="C00000"/>
                </a:solidFill>
                <a:latin typeface="Arial" pitchFamily="34" charset="0"/>
                <a:ea typeface="Times New Roman" pitchFamily="18" charset="0"/>
                <a:cs typeface="Arial" pitchFamily="34" charset="0"/>
              </a:rPr>
              <a:t> by the joint session of the PAC for Particle Physics </a:t>
            </a:r>
          </a:p>
          <a:p>
            <a:pPr lvl="0" algn="ctr" fontAlgn="base">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and of the PAC for Nuclear Physics</a:t>
            </a:r>
          </a:p>
          <a:p>
            <a:pPr lvl="0" algn="ctr" fontAlgn="base">
              <a:spcBef>
                <a:spcPct val="0"/>
              </a:spcBef>
              <a:spcAft>
                <a:spcPct val="0"/>
              </a:spcAft>
            </a:pPr>
            <a:endParaRPr kumimoji="0" lang="ru-RU" b="1" i="0" u="sng" strike="noStrike" cap="none" normalizeH="0" baseline="0" dirty="0">
              <a:ln>
                <a:noFill/>
              </a:ln>
              <a:solidFill>
                <a:srgbClr val="C00000"/>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looks forward to being informed of the decision concerning the Neutrino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evaluated by the joint session of the PAC for Particle Physics and of the PAC for Nuclear Physics in January 2019 and to knowing when and how this </a:t>
            </a:r>
            <a:r>
              <a:rPr kumimoji="0" lang="en-US" b="1" i="0" u="none" strike="noStrike" cap="none" normalizeH="0" baseline="0" dirty="0" err="1">
                <a:ln>
                  <a:noFill/>
                </a:ln>
                <a:solidFill>
                  <a:srgbClr val="C00000"/>
                </a:solidFill>
                <a:effectLst/>
                <a:latin typeface="Arial" pitchFamily="34" charset="0"/>
                <a:ea typeface="Times New Roman" pitchFamily="18" charset="0"/>
                <a:cs typeface="Arial" pitchFamily="34" charset="0"/>
              </a:rPr>
              <a:t>programme</a:t>
            </a: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 will be re-evaluated.</a:t>
            </a:r>
            <a:endParaRPr kumimoji="0" lang="ru-RU"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ru-RU" b="1" dirty="0">
              <a:solidFill>
                <a:srgbClr val="C00000"/>
              </a:solidFill>
              <a:latin typeface="Arial" pitchFamily="34" charset="0"/>
              <a:ea typeface="Times New Roman" pitchFamily="18"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1" i="0" u="none" strike="noStrike" cap="none" normalizeH="0" baseline="0" dirty="0">
                <a:ln>
                  <a:noFill/>
                </a:ln>
                <a:solidFill>
                  <a:srgbClr val="C00000"/>
                </a:solidFill>
                <a:effectLst/>
                <a:latin typeface="Arial" pitchFamily="34" charset="0"/>
                <a:ea typeface="Times New Roman" pitchFamily="18" charset="0"/>
                <a:cs typeface="Arial" pitchFamily="34" charset="0"/>
              </a:rPr>
              <a:t>In general, the Scientific Council recommends that better allotment of scientific themes to respective PACs be made.</a:t>
            </a:r>
            <a:endParaRPr kumimoji="0" lang="en-US"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847528" y="107921"/>
            <a:ext cx="8743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1600" b="1" kern="0" dirty="0">
                <a:solidFill>
                  <a:srgbClr val="C00000"/>
                </a:solidFill>
              </a:rPr>
              <a:t>Programme Advisory Committee for Nuclear Physics</a:t>
            </a:r>
            <a:endParaRPr lang="en-GB" altLang="ru-RU" sz="1600" kern="0" dirty="0">
              <a:solidFill>
                <a:srgbClr val="C00000"/>
              </a:solidFill>
            </a:endParaRPr>
          </a:p>
          <a:p>
            <a:pPr algn="ctr" defTabSz="457200" eaLnBrk="1" hangingPunct="1">
              <a:defRPr/>
            </a:pPr>
            <a:r>
              <a:rPr lang="en-GB" altLang="ru-RU" sz="1600" b="1" kern="0" dirty="0">
                <a:solidFill>
                  <a:srgbClr val="C00000"/>
                </a:solidFill>
              </a:rPr>
              <a:t>50th meeting, 24–25 June 2019</a:t>
            </a:r>
            <a:endParaRPr lang="en-GB" altLang="ru-RU" sz="1600" kern="0" dirty="0">
              <a:solidFill>
                <a:srgbClr val="C00000"/>
              </a:solidFill>
            </a:endParaRPr>
          </a:p>
        </p:txBody>
      </p:sp>
      <p:sp>
        <p:nvSpPr>
          <p:cNvPr id="4" name="ZoneTexte 3">
            <a:extLst>
              <a:ext uri="{FF2B5EF4-FFF2-40B4-BE49-F238E27FC236}">
                <a16:creationId xmlns:a16="http://schemas.microsoft.com/office/drawing/2014/main" id="{4276F065-E1D5-4664-AA50-7503A0EB8487}"/>
              </a:ext>
            </a:extLst>
          </p:cNvPr>
          <p:cNvSpPr txBox="1">
            <a:spLocks noChangeArrowheads="1"/>
          </p:cNvSpPr>
          <p:nvPr/>
        </p:nvSpPr>
        <p:spPr bwMode="auto">
          <a:xfrm>
            <a:off x="83332" y="980728"/>
            <a:ext cx="12025336" cy="266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endParaRPr lang="en-GB" altLang="ru-RU" sz="600" kern="0" dirty="0">
              <a:solidFill>
                <a:srgbClr val="C00000"/>
              </a:solidFill>
            </a:endParaRPr>
          </a:p>
          <a:p>
            <a:pPr defTabSz="457200" eaLnBrk="1" hangingPunct="1">
              <a:lnSpc>
                <a:spcPct val="130000"/>
              </a:lnSpc>
              <a:defRPr/>
            </a:pPr>
            <a:r>
              <a:rPr lang="en-GB" altLang="ru-RU" sz="1200" kern="0" dirty="0">
                <a:solidFill>
                  <a:srgbClr val="002060"/>
                </a:solidFill>
              </a:rPr>
              <a:t>14.</a:t>
            </a:r>
            <a:r>
              <a:rPr lang="en-GB" sz="1200" dirty="0">
                <a:solidFill>
                  <a:srgbClr val="002060"/>
                </a:solidFill>
              </a:rPr>
              <a:t> </a:t>
            </a:r>
            <a:r>
              <a:rPr lang="en-US" sz="1200" dirty="0">
                <a:solidFill>
                  <a:srgbClr val="002060"/>
                </a:solidFill>
                <a:ea typeface="Times New Roman" panose="02020603050405020304" pitchFamily="18" charset="0"/>
              </a:rPr>
              <a:t>Meeting of the PAC members with the JINR Directorate (closed discussion)</a:t>
            </a:r>
          </a:p>
          <a:p>
            <a:pPr defTabSz="457200" eaLnBrk="1" hangingPunct="1">
              <a:lnSpc>
                <a:spcPct val="130000"/>
              </a:lnSpc>
              <a:defRPr/>
            </a:pPr>
            <a:endParaRPr lang="en-GB" sz="500" dirty="0"/>
          </a:p>
          <a:p>
            <a:pPr defTabSz="457200" eaLnBrk="1" hangingPunct="1">
              <a:lnSpc>
                <a:spcPct val="130000"/>
              </a:lnSpc>
              <a:defRPr/>
            </a:pPr>
            <a:r>
              <a:rPr lang="en-GB" altLang="ru-RU" sz="1400" b="1" kern="0" dirty="0">
                <a:solidFill>
                  <a:srgbClr val="C00000"/>
                </a:solidFill>
              </a:rPr>
              <a:t>15. </a:t>
            </a:r>
            <a:r>
              <a:rPr lang="en-US" sz="1400" b="1" dirty="0">
                <a:solidFill>
                  <a:srgbClr val="C00000"/>
                </a:solidFill>
                <a:ea typeface="Times New Roman" panose="02020603050405020304" pitchFamily="18" charset="0"/>
              </a:rPr>
              <a:t>Report on the project "GDH &amp; SPASCHARM &amp; NN: Study of the nucleon spin structure in strong and 			Yu. </a:t>
            </a:r>
            <a:r>
              <a:rPr lang="en-US" sz="1400" b="1" dirty="0" err="1">
                <a:solidFill>
                  <a:srgbClr val="C00000"/>
                </a:solidFill>
                <a:ea typeface="Times New Roman" panose="02020603050405020304" pitchFamily="18" charset="0"/>
              </a:rPr>
              <a:t>Uzikov</a:t>
            </a:r>
            <a:endParaRPr lang="en-US" sz="1400" b="1" dirty="0">
              <a:solidFill>
                <a:srgbClr val="C00000"/>
              </a:solidFill>
              <a:ea typeface="Times New Roman" panose="02020603050405020304" pitchFamily="18" charset="0"/>
            </a:endParaRPr>
          </a:p>
          <a:p>
            <a:pPr defTabSz="457200" eaLnBrk="1" hangingPunct="1">
              <a:lnSpc>
                <a:spcPct val="130000"/>
              </a:lnSpc>
              <a:defRPr/>
            </a:pPr>
            <a:r>
              <a:rPr lang="en-US" sz="1400" b="1" dirty="0">
                <a:solidFill>
                  <a:srgbClr val="C00000"/>
                </a:solidFill>
                <a:ea typeface="Times New Roman" panose="02020603050405020304" pitchFamily="18" charset="0"/>
              </a:rPr>
              <a:t>      electromagnetic interactions" and proposal for its extension</a:t>
            </a:r>
          </a:p>
          <a:p>
            <a:pPr defTabSz="457200" eaLnBrk="1" hangingPunct="1">
              <a:lnSpc>
                <a:spcPct val="130000"/>
              </a:lnSpc>
              <a:defRPr/>
            </a:pPr>
            <a:r>
              <a:rPr lang="en-US" altLang="ru-RU" sz="1400" b="1" kern="0" dirty="0">
                <a:solidFill>
                  <a:srgbClr val="C00000"/>
                </a:solidFill>
              </a:rPr>
              <a:t>16. Scientific report "Transverse momentum distributions of hadrons in the </a:t>
            </a:r>
            <a:r>
              <a:rPr lang="en-US" altLang="ru-RU" sz="1400" b="1" kern="0" dirty="0" err="1">
                <a:solidFill>
                  <a:srgbClr val="C00000"/>
                </a:solidFill>
              </a:rPr>
              <a:t>Tsallis</a:t>
            </a:r>
            <a:r>
              <a:rPr lang="en-US" altLang="ru-RU" sz="1400" b="1" kern="0" dirty="0">
                <a:solidFill>
                  <a:srgbClr val="C00000"/>
                </a:solidFill>
              </a:rPr>
              <a:t> </a:t>
            </a:r>
            <a:r>
              <a:rPr lang="en-US" altLang="ru-RU" sz="1400" b="1" kern="0" dirty="0" err="1">
                <a:solidFill>
                  <a:srgbClr val="C00000"/>
                </a:solidFill>
              </a:rPr>
              <a:t>nonextensive</a:t>
            </a:r>
            <a:r>
              <a:rPr lang="en-US" altLang="ru-RU" sz="1400" b="1" kern="0" dirty="0">
                <a:solidFill>
                  <a:srgbClr val="C00000"/>
                </a:solidFill>
              </a:rPr>
              <a:t> statistics“			</a:t>
            </a:r>
            <a:r>
              <a:rPr lang="en-US" sz="1400" b="1" dirty="0">
                <a:solidFill>
                  <a:srgbClr val="C00000"/>
                </a:solidFill>
                <a:ea typeface="Times New Roman" panose="02020603050405020304" pitchFamily="18" charset="0"/>
              </a:rPr>
              <a:t>A. </a:t>
            </a:r>
            <a:r>
              <a:rPr lang="en-US" sz="1400" b="1" dirty="0" err="1">
                <a:solidFill>
                  <a:srgbClr val="C00000"/>
                </a:solidFill>
                <a:ea typeface="Times New Roman" panose="02020603050405020304" pitchFamily="18" charset="0"/>
              </a:rPr>
              <a:t>Parvan</a:t>
            </a:r>
            <a:endParaRPr lang="en-US" sz="1400" b="1" dirty="0">
              <a:solidFill>
                <a:srgbClr val="C00000"/>
              </a:solidFill>
              <a:ea typeface="Times New Roman" panose="02020603050405020304" pitchFamily="18" charset="0"/>
            </a:endParaRPr>
          </a:p>
          <a:p>
            <a:pPr defTabSz="457200" eaLnBrk="1" hangingPunct="1">
              <a:lnSpc>
                <a:spcPct val="130000"/>
              </a:lnSpc>
              <a:defRPr/>
            </a:pPr>
            <a:endParaRPr lang="en-US" sz="500" b="1" dirty="0">
              <a:solidFill>
                <a:srgbClr val="002060"/>
              </a:solidFill>
              <a:ea typeface="Times New Roman" panose="02020603050405020304" pitchFamily="18" charset="0"/>
            </a:endParaRPr>
          </a:p>
          <a:p>
            <a:pPr defTabSz="457200" eaLnBrk="1" hangingPunct="1">
              <a:lnSpc>
                <a:spcPct val="130000"/>
              </a:lnSpc>
              <a:defRPr/>
            </a:pPr>
            <a:r>
              <a:rPr lang="en-US" sz="1200" dirty="0">
                <a:solidFill>
                  <a:srgbClr val="002060"/>
                </a:solidFill>
                <a:ea typeface="Times New Roman" panose="02020603050405020304" pitchFamily="18" charset="0"/>
              </a:rPr>
              <a:t>17. Proposals for the agenda of the next PAC meeting</a:t>
            </a:r>
          </a:p>
          <a:p>
            <a:pPr defTabSz="457200" eaLnBrk="1" hangingPunct="1">
              <a:lnSpc>
                <a:spcPct val="130000"/>
              </a:lnSpc>
              <a:defRPr/>
            </a:pPr>
            <a:r>
              <a:rPr lang="en-US" sz="1200" dirty="0">
                <a:solidFill>
                  <a:srgbClr val="002060"/>
                </a:solidFill>
                <a:ea typeface="Times New Roman" panose="02020603050405020304" pitchFamily="18" charset="0"/>
              </a:rPr>
              <a:t>18. Preparation of the PAC recommendations</a:t>
            </a:r>
          </a:p>
          <a:p>
            <a:pPr defTabSz="457200" eaLnBrk="1" hangingPunct="1">
              <a:lnSpc>
                <a:spcPct val="130000"/>
              </a:lnSpc>
              <a:defRPr/>
            </a:pPr>
            <a:r>
              <a:rPr lang="en-US" sz="1200" dirty="0">
                <a:solidFill>
                  <a:srgbClr val="002060"/>
                </a:solidFill>
                <a:ea typeface="Times New Roman" panose="02020603050405020304" pitchFamily="18" charset="0"/>
              </a:rPr>
              <a:t>19. PAC recommendations</a:t>
            </a:r>
          </a:p>
          <a:p>
            <a:pPr defTabSz="457200" eaLnBrk="1" hangingPunct="1">
              <a:lnSpc>
                <a:spcPct val="130000"/>
              </a:lnSpc>
              <a:defRPr/>
            </a:pPr>
            <a:r>
              <a:rPr lang="en-US" sz="1200" dirty="0">
                <a:solidFill>
                  <a:srgbClr val="002060"/>
                </a:solidFill>
                <a:ea typeface="Times New Roman" panose="02020603050405020304" pitchFamily="18" charset="0"/>
              </a:rPr>
              <a:t>20. Closing of the meeting</a:t>
            </a:r>
          </a:p>
          <a:p>
            <a:pPr defTabSz="457200" eaLnBrk="1" hangingPunct="1">
              <a:lnSpc>
                <a:spcPct val="130000"/>
              </a:lnSpc>
              <a:defRPr/>
            </a:pPr>
            <a:r>
              <a:rPr lang="en-US" sz="1200" dirty="0">
                <a:solidFill>
                  <a:srgbClr val="002060"/>
                </a:solidFill>
                <a:ea typeface="Times New Roman" panose="02020603050405020304" pitchFamily="18" charset="0"/>
              </a:rPr>
              <a:t>21. Visit to the Laboratory of Information Technologies															T. </a:t>
            </a:r>
            <a:r>
              <a:rPr lang="en-US" sz="1200" dirty="0" err="1">
                <a:solidFill>
                  <a:srgbClr val="002060"/>
                </a:solidFill>
                <a:ea typeface="Times New Roman" panose="02020603050405020304" pitchFamily="18" charset="0"/>
              </a:rPr>
              <a:t>Strizh</a:t>
            </a:r>
            <a:r>
              <a:rPr lang="en-US" sz="1200" dirty="0">
                <a:solidFill>
                  <a:srgbClr val="002060"/>
                </a:solidFill>
                <a:ea typeface="Times New Roman" panose="02020603050405020304" pitchFamily="18" charset="0"/>
              </a:rPr>
              <a:t>	</a:t>
            </a:r>
          </a:p>
        </p:txBody>
      </p:sp>
      <p:sp>
        <p:nvSpPr>
          <p:cNvPr id="2" name="Номер слайда 1">
            <a:extLst>
              <a:ext uri="{FF2B5EF4-FFF2-40B4-BE49-F238E27FC236}">
                <a16:creationId xmlns:a16="http://schemas.microsoft.com/office/drawing/2014/main" id="{0D4284CD-9CE4-43B2-B4FD-EA0ED9901D42}"/>
              </a:ext>
            </a:extLst>
          </p:cNvPr>
          <p:cNvSpPr>
            <a:spLocks noGrp="1"/>
          </p:cNvSpPr>
          <p:nvPr>
            <p:ph type="sldNum" sz="quarter" idx="12"/>
          </p:nvPr>
        </p:nvSpPr>
        <p:spPr/>
        <p:txBody>
          <a:bodyPr/>
          <a:lstStyle/>
          <a:p>
            <a:fld id="{017C60C2-FB95-4464-969C-DC460CD1CFD8}" type="slidenum">
              <a:rPr lang="ru-RU" smtClean="0"/>
              <a:pPr/>
              <a:t>3</a:t>
            </a:fld>
            <a:endParaRPr lang="ru-RU"/>
          </a:p>
        </p:txBody>
      </p:sp>
    </p:spTree>
    <p:extLst>
      <p:ext uri="{BB962C8B-B14F-4D97-AF65-F5344CB8AC3E}">
        <p14:creationId xmlns:p14="http://schemas.microsoft.com/office/powerpoint/2010/main" val="40667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66671"/>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theme “Information and Computing Infrastructure of JINR” </a:t>
            </a:r>
          </a:p>
          <a:p>
            <a:pPr algn="ctr"/>
            <a:r>
              <a:rPr lang="en-US" altLang="ko-KR" sz="2000" b="1" i="1" dirty="0">
                <a:solidFill>
                  <a:srgbClr val="C00000"/>
                </a:solidFill>
                <a:latin typeface="Arial" pitchFamily="34" charset="0"/>
                <a:ea typeface="Batang" pitchFamily="18" charset="-127"/>
                <a:cs typeface="Arial" pitchFamily="34" charset="0"/>
              </a:rPr>
              <a:t>and proposal for its extension</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309636" y="851426"/>
            <a:ext cx="9229886" cy="1200329"/>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goals</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to ensure the further development of the network, information and computing infrastructure of JINR for the research and production activities of the Institute and its Member States on the basis of state-of-the-art information technologies.</a:t>
            </a:r>
            <a:endParaRPr lang="en-US" altLang="ko-KR" dirty="0">
              <a:solidFill>
                <a:srgbClr val="002060"/>
              </a:solidFill>
              <a:latin typeface="Arial" pitchFamily="34" charset="0"/>
              <a:ea typeface="Times New Roman" pitchFamily="18" charset="0"/>
              <a:cs typeface="Arial" pitchFamily="34" charset="0"/>
            </a:endParaRPr>
          </a:p>
        </p:txBody>
      </p:sp>
      <p:pic>
        <p:nvPicPr>
          <p:cNvPr id="5" name="Рисунок 4" descr="Изображение выглядит как человек, внутренний, одежда, занавеска&#10;&#10;Автоматически созданное описание">
            <a:extLst>
              <a:ext uri="{FF2B5EF4-FFF2-40B4-BE49-F238E27FC236}">
                <a16:creationId xmlns:a16="http://schemas.microsoft.com/office/drawing/2014/main" id="{8A2BEDA5-F8F9-4707-AC37-5BF95850F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5845" y="596392"/>
            <a:ext cx="2355032" cy="2046944"/>
          </a:xfrm>
          <a:prstGeom prst="rect">
            <a:avLst/>
          </a:prstGeom>
        </p:spPr>
      </p:pic>
      <p:sp>
        <p:nvSpPr>
          <p:cNvPr id="21" name="Прямоугольник 20">
            <a:extLst>
              <a:ext uri="{FF2B5EF4-FFF2-40B4-BE49-F238E27FC236}">
                <a16:creationId xmlns:a16="http://schemas.microsoft.com/office/drawing/2014/main" id="{DDBD9ACF-CE69-4AFC-974B-0E8BF0525215}"/>
              </a:ext>
            </a:extLst>
          </p:cNvPr>
          <p:cNvSpPr/>
          <p:nvPr/>
        </p:nvSpPr>
        <p:spPr>
          <a:xfrm>
            <a:off x="9657038" y="2291430"/>
            <a:ext cx="1398140" cy="338554"/>
          </a:xfrm>
          <a:prstGeom prst="rect">
            <a:avLst/>
          </a:prstGeom>
        </p:spPr>
        <p:txBody>
          <a:bodyPr wrap="none">
            <a:spAutoFit/>
          </a:bodyPr>
          <a:lstStyle/>
          <a:p>
            <a:r>
              <a:rPr lang="en-US" altLang="ru-RU" sz="1600" b="1" kern="0" dirty="0">
                <a:solidFill>
                  <a:schemeClr val="bg1"/>
                </a:solidFill>
              </a:rPr>
              <a:t>Tatyana</a:t>
            </a:r>
            <a:r>
              <a:rPr lang="ru-RU" altLang="ru-RU" sz="1600" b="1" kern="0" dirty="0">
                <a:solidFill>
                  <a:schemeClr val="bg1"/>
                </a:solidFill>
              </a:rPr>
              <a:t> </a:t>
            </a:r>
            <a:r>
              <a:rPr lang="en-US" altLang="ru-RU" sz="1600" b="1" kern="0" dirty="0" err="1">
                <a:solidFill>
                  <a:schemeClr val="bg1"/>
                </a:solidFill>
              </a:rPr>
              <a:t>Strizh</a:t>
            </a:r>
            <a:endParaRPr lang="ru-RU" sz="1600" dirty="0">
              <a:solidFill>
                <a:schemeClr val="bg1"/>
              </a:solidFill>
            </a:endParaRPr>
          </a:p>
        </p:txBody>
      </p:sp>
      <p:sp>
        <p:nvSpPr>
          <p:cNvPr id="29" name="Прямоугольник 28">
            <a:extLst>
              <a:ext uri="{FF2B5EF4-FFF2-40B4-BE49-F238E27FC236}">
                <a16:creationId xmlns:a16="http://schemas.microsoft.com/office/drawing/2014/main" id="{8324D157-5B18-47F6-8024-304AA59B9AB2}"/>
              </a:ext>
            </a:extLst>
          </p:cNvPr>
          <p:cNvSpPr/>
          <p:nvPr/>
        </p:nvSpPr>
        <p:spPr>
          <a:xfrm>
            <a:off x="3359696" y="2180568"/>
            <a:ext cx="6395850" cy="2031325"/>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Main activities</a:t>
            </a:r>
            <a:r>
              <a:rPr lang="ru-RU" altLang="ko-KR" dirty="0">
                <a:solidFill>
                  <a:srgbClr val="002060"/>
                </a:solidFill>
                <a:latin typeface="Arial" pitchFamily="34" charset="0"/>
                <a:ea typeface="Times New Roman" pitchFamily="18" charset="0"/>
                <a:cs typeface="Arial" pitchFamily="34" charset="0"/>
              </a:rPr>
              <a:t>:</a:t>
            </a:r>
          </a:p>
          <a:p>
            <a:pPr marL="342900" indent="-342900">
              <a:buFont typeface="Arial" panose="020B0604020202020204" pitchFamily="34" charset="0"/>
              <a:buChar char="•"/>
            </a:pPr>
            <a:r>
              <a:rPr lang="en-US" dirty="0"/>
              <a:t>Multifunctional Information and Computing Complex (MICC);</a:t>
            </a:r>
          </a:p>
          <a:p>
            <a:pPr marL="342900" indent="-342900">
              <a:buFont typeface="Arial" panose="020B0604020202020204" pitchFamily="34" charset="0"/>
              <a:buChar char="•"/>
            </a:pPr>
            <a:r>
              <a:rPr lang="en-US" dirty="0"/>
              <a:t>Information and software support of scientific and production activities at JINR;</a:t>
            </a:r>
          </a:p>
          <a:p>
            <a:pPr marL="342900" indent="-342900">
              <a:buFont typeface="Arial" panose="020B0604020202020204" pitchFamily="34" charset="0"/>
              <a:buChar char="•"/>
            </a:pPr>
            <a:r>
              <a:rPr lang="en-US" dirty="0"/>
              <a:t>Development of the system of training and advanced training of IT professionals based on the educational and research infrastructure.</a:t>
            </a:r>
            <a:endParaRPr lang="en-US" altLang="ko-KR" dirty="0">
              <a:solidFill>
                <a:srgbClr val="002060"/>
              </a:solidFill>
              <a:latin typeface="Arial" pitchFamily="34" charset="0"/>
              <a:ea typeface="Times New Roman" pitchFamily="18" charset="0"/>
              <a:cs typeface="Arial" pitchFamily="34" charset="0"/>
            </a:endParaRPr>
          </a:p>
        </p:txBody>
      </p:sp>
      <p:pic>
        <p:nvPicPr>
          <p:cNvPr id="33" name="Рисунок 32">
            <a:extLst>
              <a:ext uri="{FF2B5EF4-FFF2-40B4-BE49-F238E27FC236}">
                <a16:creationId xmlns:a16="http://schemas.microsoft.com/office/drawing/2014/main" id="{B01B6A52-3160-497C-BF04-80A1ADBB50A2}"/>
              </a:ext>
            </a:extLst>
          </p:cNvPr>
          <p:cNvPicPr>
            <a:picLocks noChangeAspect="1"/>
          </p:cNvPicPr>
          <p:nvPr/>
        </p:nvPicPr>
        <p:blipFill>
          <a:blip r:embed="rId4" cstate="print"/>
          <a:stretch>
            <a:fillRect/>
          </a:stretch>
        </p:blipFill>
        <p:spPr>
          <a:xfrm>
            <a:off x="211123" y="2180568"/>
            <a:ext cx="2995372" cy="3048352"/>
          </a:xfrm>
          <a:prstGeom prst="rect">
            <a:avLst/>
          </a:prstGeom>
        </p:spPr>
      </p:pic>
      <p:pic>
        <p:nvPicPr>
          <p:cNvPr id="34" name="Рисунок 33">
            <a:extLst>
              <a:ext uri="{FF2B5EF4-FFF2-40B4-BE49-F238E27FC236}">
                <a16:creationId xmlns:a16="http://schemas.microsoft.com/office/drawing/2014/main" id="{8231B304-A976-4E74-BE3C-DC2440B73B49}"/>
              </a:ext>
            </a:extLst>
          </p:cNvPr>
          <p:cNvPicPr>
            <a:picLocks noChangeAspect="1"/>
          </p:cNvPicPr>
          <p:nvPr/>
        </p:nvPicPr>
        <p:blipFill>
          <a:blip r:embed="rId5" cstate="print"/>
          <a:stretch>
            <a:fillRect/>
          </a:stretch>
        </p:blipFill>
        <p:spPr>
          <a:xfrm>
            <a:off x="789062" y="4992815"/>
            <a:ext cx="1706538" cy="415834"/>
          </a:xfrm>
          <a:prstGeom prst="rect">
            <a:avLst/>
          </a:prstGeom>
        </p:spPr>
      </p:pic>
      <p:pic>
        <p:nvPicPr>
          <p:cNvPr id="35" name="Рисунок 34">
            <a:extLst>
              <a:ext uri="{FF2B5EF4-FFF2-40B4-BE49-F238E27FC236}">
                <a16:creationId xmlns:a16="http://schemas.microsoft.com/office/drawing/2014/main" id="{375CFD6F-7084-4E71-8118-C5C163769AB0}"/>
              </a:ext>
            </a:extLst>
          </p:cNvPr>
          <p:cNvPicPr>
            <a:picLocks noChangeAspect="1"/>
          </p:cNvPicPr>
          <p:nvPr/>
        </p:nvPicPr>
        <p:blipFill>
          <a:blip r:embed="rId6" cstate="print"/>
          <a:stretch>
            <a:fillRect/>
          </a:stretch>
        </p:blipFill>
        <p:spPr>
          <a:xfrm>
            <a:off x="2539534" y="4992815"/>
            <a:ext cx="649947" cy="417105"/>
          </a:xfrm>
          <a:prstGeom prst="rect">
            <a:avLst/>
          </a:prstGeom>
        </p:spPr>
      </p:pic>
      <p:sp>
        <p:nvSpPr>
          <p:cNvPr id="37" name="Прямоугольник 36">
            <a:extLst>
              <a:ext uri="{FF2B5EF4-FFF2-40B4-BE49-F238E27FC236}">
                <a16:creationId xmlns:a16="http://schemas.microsoft.com/office/drawing/2014/main" id="{FC110279-F55D-4433-B48B-14F91AEA90E6}"/>
              </a:ext>
            </a:extLst>
          </p:cNvPr>
          <p:cNvSpPr/>
          <p:nvPr/>
        </p:nvSpPr>
        <p:spPr>
          <a:xfrm>
            <a:off x="3359696" y="4582961"/>
            <a:ext cx="8784975" cy="206210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appreciates LIT’s efforts to achieve the following objectives: development and upgrade of the JINR telecommunication and network infrastructure; modernization of the MICC engineering infrastructure, increase in performance of computing resources and data storage systems.</a:t>
            </a:r>
            <a:endParaRPr lang="ru-RU"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recommends extension of the theme “Information and Computing Infrastructure of JINR” and the MICC project for the period 2020–2023 with first priority.</a:t>
            </a:r>
            <a:endParaRPr lang="en-GB" sz="1600" b="1" dirty="0">
              <a:solidFill>
                <a:srgbClr val="0218EE"/>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8E0639DC-8060-42FE-8E53-0F3A93C65457}"/>
              </a:ext>
            </a:extLst>
          </p:cNvPr>
          <p:cNvSpPr>
            <a:spLocks noGrp="1"/>
          </p:cNvSpPr>
          <p:nvPr>
            <p:ph type="sldNum" sz="quarter" idx="12"/>
          </p:nvPr>
        </p:nvSpPr>
        <p:spPr>
          <a:xfrm>
            <a:off x="8737600" y="6356351"/>
            <a:ext cx="2844800" cy="365125"/>
          </a:xfrm>
        </p:spPr>
        <p:txBody>
          <a:bodyPr/>
          <a:lstStyle/>
          <a:p>
            <a:fld id="{017C60C2-FB95-4464-969C-DC460CD1CFD8}" type="slidenum">
              <a:rPr lang="ru-RU" smtClean="0"/>
              <a:pPr/>
              <a:t>4</a:t>
            </a:fld>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5</a:t>
            </a:fld>
            <a:endParaRPr lang="ru-RU"/>
          </a:p>
        </p:txBody>
      </p:sp>
      <p:sp>
        <p:nvSpPr>
          <p:cNvPr id="1025" name="Rectangle 1"/>
          <p:cNvSpPr>
            <a:spLocks noChangeArrowheads="1"/>
          </p:cNvSpPr>
          <p:nvPr/>
        </p:nvSpPr>
        <p:spPr bwMode="auto">
          <a:xfrm>
            <a:off x="515380" y="1114872"/>
            <a:ext cx="1116124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supports the development of JINR information systems aimed at providing information and software support for the JINR research and management activities within the theme “Information and Computing Infrastructure of JINR”.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appreciates LIT’s efforts to achieve development and upgrade of the JINR telecommunication and network infrastructure; modernization of the MICC engineering infrastructure, increase in performance of computing resources and data storage systems.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a:ln>
                  <a:noFill/>
                </a:ln>
                <a:solidFill>
                  <a:srgbClr val="C00000"/>
                </a:solidFill>
                <a:effectLst/>
                <a:latin typeface="Arial" pitchFamily="34" charset="0"/>
                <a:ea typeface="Times New Roman" pitchFamily="18" charset="0"/>
                <a:cs typeface="Arial" pitchFamily="34" charset="0"/>
              </a:rPr>
              <a:t>The Scientific Council supports the recommendations of the PAC for Nuclear Physics and of the PAC for Condensed Matter Physics to extend the theme “Information and Computing Infrastructure of JINR” and the MICC project for 2020–2023, with first priority</a:t>
            </a:r>
            <a:r>
              <a:rPr kumimoji="0" lang="en-US" sz="2000" b="0" i="0" u="none" strike="noStrike" cap="none" normalizeH="0" baseline="0" dirty="0">
                <a:ln>
                  <a:noFill/>
                </a:ln>
                <a:solidFill>
                  <a:srgbClr val="C00000"/>
                </a:solidFill>
                <a:effectLst/>
                <a:latin typeface="Arial" pitchFamily="34" charset="0"/>
                <a:ea typeface="Times New Roman" pitchFamily="18" charset="0"/>
                <a:cs typeface="Arial" pitchFamily="34" charset="0"/>
              </a:rPr>
              <a:t>.</a:t>
            </a:r>
            <a:endParaRPr kumimoji="0" lang="en-US" sz="2000" b="0"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First results of experiments with the ACCULINNA-2 fragment-separator</a:t>
            </a:r>
            <a:endParaRPr lang="ru-RU" b="1" i="1" dirty="0">
              <a:solidFill>
                <a:srgbClr val="C00000"/>
              </a:solidFill>
              <a:latin typeface="Arial" pitchFamily="34" charset="0"/>
              <a:ea typeface="Times New Roman" pitchFamily="18" charset="0"/>
              <a:cs typeface="Arial" pitchFamily="34" charset="0"/>
            </a:endParaRPr>
          </a:p>
        </p:txBody>
      </p:sp>
      <p:pic>
        <p:nvPicPr>
          <p:cNvPr id="3" name="Рисунок 2" descr="Изображение выглядит как человек, мужчина, внутренний&#10;&#10;Автоматически созданное описание">
            <a:extLst>
              <a:ext uri="{FF2B5EF4-FFF2-40B4-BE49-F238E27FC236}">
                <a16:creationId xmlns:a16="http://schemas.microsoft.com/office/drawing/2014/main" id="{1028BAF6-27D8-4D23-B379-90F8D6D7F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812" y="504941"/>
            <a:ext cx="2878998" cy="2301248"/>
          </a:xfrm>
          <a:prstGeom prst="rect">
            <a:avLst/>
          </a:prstGeom>
        </p:spPr>
      </p:pic>
      <p:sp>
        <p:nvSpPr>
          <p:cNvPr id="18" name="Прямоугольник 17">
            <a:extLst>
              <a:ext uri="{FF2B5EF4-FFF2-40B4-BE49-F238E27FC236}">
                <a16:creationId xmlns:a16="http://schemas.microsoft.com/office/drawing/2014/main" id="{957751D1-DEFB-4B5D-992A-CE5205FE7DD0}"/>
              </a:ext>
            </a:extLst>
          </p:cNvPr>
          <p:cNvSpPr/>
          <p:nvPr/>
        </p:nvSpPr>
        <p:spPr>
          <a:xfrm>
            <a:off x="10358091" y="460920"/>
            <a:ext cx="1670650" cy="338554"/>
          </a:xfrm>
          <a:prstGeom prst="rect">
            <a:avLst/>
          </a:prstGeom>
        </p:spPr>
        <p:txBody>
          <a:bodyPr wrap="none">
            <a:spAutoFit/>
          </a:bodyPr>
          <a:lstStyle/>
          <a:p>
            <a:r>
              <a:rPr lang="en-US" altLang="ru-RU" sz="1600" b="1" kern="0" dirty="0">
                <a:solidFill>
                  <a:srgbClr val="002060"/>
                </a:solidFill>
              </a:rPr>
              <a:t>Andrey </a:t>
            </a:r>
            <a:r>
              <a:rPr lang="en-US" altLang="ru-RU" sz="1600" b="1" kern="0" dirty="0" err="1">
                <a:solidFill>
                  <a:srgbClr val="002060"/>
                </a:solidFill>
              </a:rPr>
              <a:t>Fomichev</a:t>
            </a:r>
            <a:endParaRPr lang="ru-RU" sz="1600" dirty="0">
              <a:solidFill>
                <a:srgbClr val="002060"/>
              </a:solidFill>
            </a:endParaRPr>
          </a:p>
        </p:txBody>
      </p:sp>
      <p:sp>
        <p:nvSpPr>
          <p:cNvPr id="19" name="Прямоугольник 18">
            <a:extLst>
              <a:ext uri="{FF2B5EF4-FFF2-40B4-BE49-F238E27FC236}">
                <a16:creationId xmlns:a16="http://schemas.microsoft.com/office/drawing/2014/main" id="{B3C48B28-2079-43B5-B70F-796BF95D8F01}"/>
              </a:ext>
            </a:extLst>
          </p:cNvPr>
          <p:cNvSpPr/>
          <p:nvPr/>
        </p:nvSpPr>
        <p:spPr>
          <a:xfrm>
            <a:off x="1127447" y="504941"/>
            <a:ext cx="7502371" cy="1323439"/>
          </a:xfrm>
          <a:prstGeom prst="rect">
            <a:avLst/>
          </a:prstGeom>
        </p:spPr>
        <p:txBody>
          <a:bodyPr wrap="square">
            <a:spAutoFit/>
          </a:bodyPr>
          <a:lstStyle/>
          <a:p>
            <a:pPr lvl="0" algn="ctr" eaLnBrk="0" fontAlgn="base" hangingPunct="0">
              <a:spcBef>
                <a:spcPct val="0"/>
              </a:spcBef>
              <a:spcAft>
                <a:spcPct val="0"/>
              </a:spcAft>
            </a:pPr>
            <a:r>
              <a:rPr lang="en-US" altLang="ko-KR" sz="2000" b="1" baseline="30000" dirty="0">
                <a:solidFill>
                  <a:srgbClr val="002060"/>
                </a:solidFill>
                <a:latin typeface="+mj-lt"/>
                <a:ea typeface="Times New Roman" pitchFamily="18" charset="0"/>
                <a:cs typeface="Arial" pitchFamily="34" charset="0"/>
              </a:rPr>
              <a:t>8</a:t>
            </a:r>
            <a:r>
              <a:rPr lang="en-US" altLang="ko-KR" sz="2000" b="1" dirty="0">
                <a:solidFill>
                  <a:srgbClr val="002060"/>
                </a:solidFill>
                <a:latin typeface="+mj-lt"/>
                <a:ea typeface="Times New Roman" pitchFamily="18" charset="0"/>
                <a:cs typeface="Arial" pitchFamily="34" charset="0"/>
              </a:rPr>
              <a:t>He(d,</a:t>
            </a:r>
            <a:r>
              <a:rPr lang="en-US" altLang="ko-KR" sz="2000" b="1" baseline="30000" dirty="0">
                <a:solidFill>
                  <a:srgbClr val="002060"/>
                </a:solidFill>
                <a:latin typeface="+mj-lt"/>
                <a:ea typeface="Times New Roman" pitchFamily="18" charset="0"/>
                <a:cs typeface="Arial" pitchFamily="34" charset="0"/>
              </a:rPr>
              <a:t>3</a:t>
            </a:r>
            <a:r>
              <a:rPr lang="en-US" altLang="ko-KR" sz="2000" b="1" dirty="0">
                <a:solidFill>
                  <a:srgbClr val="002060"/>
                </a:solidFill>
                <a:latin typeface="+mj-lt"/>
                <a:ea typeface="Times New Roman" pitchFamily="18" charset="0"/>
                <a:cs typeface="Arial" pitchFamily="34" charset="0"/>
              </a:rPr>
              <a:t>He)</a:t>
            </a:r>
            <a:r>
              <a:rPr lang="en-US" altLang="ko-KR" sz="2000" b="1" baseline="30000" dirty="0">
                <a:solidFill>
                  <a:srgbClr val="002060"/>
                </a:solidFill>
                <a:latin typeface="+mj-lt"/>
                <a:ea typeface="Times New Roman" pitchFamily="18" charset="0"/>
                <a:cs typeface="Arial" pitchFamily="34" charset="0"/>
              </a:rPr>
              <a:t>7</a:t>
            </a:r>
            <a:r>
              <a:rPr lang="en-US" altLang="ko-KR" sz="2000" b="1" dirty="0">
                <a:solidFill>
                  <a:srgbClr val="002060"/>
                </a:solidFill>
                <a:latin typeface="+mj-lt"/>
                <a:ea typeface="Times New Roman" pitchFamily="18" charset="0"/>
                <a:cs typeface="Arial" pitchFamily="34" charset="0"/>
              </a:rPr>
              <a:t>H - scheme of the 1-st flagship experiments</a:t>
            </a:r>
          </a:p>
          <a:p>
            <a:pPr lvl="0" algn="ctr" eaLnBrk="0" fontAlgn="base" hangingPunct="0">
              <a:spcBef>
                <a:spcPct val="0"/>
              </a:spcBef>
              <a:spcAft>
                <a:spcPct val="0"/>
              </a:spcAft>
            </a:pPr>
            <a:endParaRPr lang="en-US" altLang="ko-KR" sz="2000" b="1" dirty="0">
              <a:solidFill>
                <a:srgbClr val="002060"/>
              </a:solidFill>
              <a:latin typeface="+mj-lt"/>
              <a:ea typeface="Times New Roman" pitchFamily="18" charset="0"/>
              <a:cs typeface="Arial" pitchFamily="34" charset="0"/>
            </a:endParaRPr>
          </a:p>
          <a:p>
            <a:pPr lvl="0" algn="ctr" eaLnBrk="0" fontAlgn="base" hangingPunct="0">
              <a:spcBef>
                <a:spcPct val="0"/>
              </a:spcBef>
              <a:spcAft>
                <a:spcPct val="0"/>
              </a:spcAft>
            </a:pPr>
            <a:r>
              <a:rPr lang="en-US" altLang="ko-KR" sz="2000" b="1" dirty="0">
                <a:solidFill>
                  <a:srgbClr val="002060"/>
                </a:solidFill>
                <a:latin typeface="+mj-lt"/>
                <a:ea typeface="Times New Roman" pitchFamily="18" charset="0"/>
                <a:cs typeface="Arial" pitchFamily="34" charset="0"/>
              </a:rPr>
              <a:t>November 2018: 10 days, two </a:t>
            </a:r>
            <a:r>
              <a:rPr lang="en-US" altLang="ko-KR" sz="2000" b="1" baseline="30000" dirty="0">
                <a:solidFill>
                  <a:srgbClr val="002060"/>
                </a:solidFill>
                <a:latin typeface="+mj-lt"/>
                <a:ea typeface="Times New Roman" pitchFamily="18" charset="0"/>
                <a:cs typeface="Arial" pitchFamily="34" charset="0"/>
              </a:rPr>
              <a:t>3</a:t>
            </a:r>
            <a:r>
              <a:rPr lang="en-US" altLang="ko-KR" sz="2000" b="1" dirty="0">
                <a:solidFill>
                  <a:srgbClr val="002060"/>
                </a:solidFill>
                <a:latin typeface="+mj-lt"/>
                <a:ea typeface="Times New Roman" pitchFamily="18" charset="0"/>
                <a:cs typeface="Arial" pitchFamily="34" charset="0"/>
              </a:rPr>
              <a:t>He-telescopes installed at 17 deg.</a:t>
            </a:r>
          </a:p>
          <a:p>
            <a:pPr lvl="0" algn="ctr" eaLnBrk="0" fontAlgn="base" hangingPunct="0">
              <a:spcBef>
                <a:spcPct val="0"/>
              </a:spcBef>
              <a:spcAft>
                <a:spcPct val="0"/>
              </a:spcAft>
            </a:pPr>
            <a:r>
              <a:rPr lang="en-US" altLang="ko-KR" sz="2000" b="1" dirty="0">
                <a:solidFill>
                  <a:srgbClr val="002060"/>
                </a:solidFill>
                <a:latin typeface="+mj-lt"/>
                <a:ea typeface="Times New Roman" pitchFamily="18" charset="0"/>
                <a:cs typeface="Arial" pitchFamily="34" charset="0"/>
              </a:rPr>
              <a:t>April 2019: 12 days, four </a:t>
            </a:r>
            <a:r>
              <a:rPr lang="en-US" altLang="ko-KR" sz="2000" b="1" baseline="30000" dirty="0">
                <a:solidFill>
                  <a:srgbClr val="002060"/>
                </a:solidFill>
                <a:latin typeface="+mj-lt"/>
                <a:ea typeface="Times New Roman" pitchFamily="18" charset="0"/>
                <a:cs typeface="Arial" pitchFamily="34" charset="0"/>
              </a:rPr>
              <a:t>3</a:t>
            </a:r>
            <a:r>
              <a:rPr lang="en-US" altLang="ko-KR" sz="2000" b="1" dirty="0">
                <a:solidFill>
                  <a:srgbClr val="002060"/>
                </a:solidFill>
                <a:latin typeface="+mj-lt"/>
                <a:ea typeface="Times New Roman" pitchFamily="18" charset="0"/>
                <a:cs typeface="Arial" pitchFamily="34" charset="0"/>
              </a:rPr>
              <a:t>He-telescopes installed at 15 deg.</a:t>
            </a:r>
            <a:endParaRPr lang="ru-RU" altLang="ko-KR" b="1" dirty="0">
              <a:solidFill>
                <a:srgbClr val="002060"/>
              </a:solidFill>
              <a:latin typeface="+mj-lt"/>
              <a:ea typeface="Times New Roman" pitchFamily="18" charset="0"/>
              <a:cs typeface="Arial" pitchFamily="34" charset="0"/>
            </a:endParaRPr>
          </a:p>
        </p:txBody>
      </p:sp>
      <p:pic>
        <p:nvPicPr>
          <p:cNvPr id="25" name="Рисунок 24">
            <a:extLst>
              <a:ext uri="{FF2B5EF4-FFF2-40B4-BE49-F238E27FC236}">
                <a16:creationId xmlns:a16="http://schemas.microsoft.com/office/drawing/2014/main" id="{460A2FC7-AB21-44B6-BE3F-9ADDEA03496E}"/>
              </a:ext>
            </a:extLst>
          </p:cNvPr>
          <p:cNvPicPr>
            <a:picLocks noChangeAspect="1"/>
          </p:cNvPicPr>
          <p:nvPr/>
        </p:nvPicPr>
        <p:blipFill>
          <a:blip r:embed="rId4" cstate="print"/>
          <a:stretch>
            <a:fillRect/>
          </a:stretch>
        </p:blipFill>
        <p:spPr>
          <a:xfrm>
            <a:off x="5015880" y="3323287"/>
            <a:ext cx="3613938" cy="2129135"/>
          </a:xfrm>
          <a:prstGeom prst="rect">
            <a:avLst/>
          </a:prstGeom>
        </p:spPr>
      </p:pic>
      <p:pic>
        <p:nvPicPr>
          <p:cNvPr id="26" name="Рисунок 25">
            <a:extLst>
              <a:ext uri="{FF2B5EF4-FFF2-40B4-BE49-F238E27FC236}">
                <a16:creationId xmlns:a16="http://schemas.microsoft.com/office/drawing/2014/main" id="{0EA62CB2-AE5F-425D-8F3A-60474E37E972}"/>
              </a:ext>
            </a:extLst>
          </p:cNvPr>
          <p:cNvPicPr>
            <a:picLocks noChangeAspect="1"/>
          </p:cNvPicPr>
          <p:nvPr/>
        </p:nvPicPr>
        <p:blipFill>
          <a:blip r:embed="rId5" cstate="print"/>
          <a:stretch>
            <a:fillRect/>
          </a:stretch>
        </p:blipFill>
        <p:spPr>
          <a:xfrm>
            <a:off x="8813110" y="3261068"/>
            <a:ext cx="3105820" cy="2253572"/>
          </a:xfrm>
          <a:prstGeom prst="rect">
            <a:avLst/>
          </a:prstGeom>
        </p:spPr>
      </p:pic>
      <p:sp>
        <p:nvSpPr>
          <p:cNvPr id="29" name="Прямоугольник 28">
            <a:extLst>
              <a:ext uri="{FF2B5EF4-FFF2-40B4-BE49-F238E27FC236}">
                <a16:creationId xmlns:a16="http://schemas.microsoft.com/office/drawing/2014/main" id="{D2E885DC-2663-43FD-88A5-AD91F8EFD714}"/>
              </a:ext>
            </a:extLst>
          </p:cNvPr>
          <p:cNvSpPr/>
          <p:nvPr/>
        </p:nvSpPr>
        <p:spPr>
          <a:xfrm>
            <a:off x="5375920" y="2895461"/>
            <a:ext cx="6752939" cy="338554"/>
          </a:xfrm>
          <a:prstGeom prst="rect">
            <a:avLst/>
          </a:prstGeom>
        </p:spPr>
        <p:txBody>
          <a:bodyPr wrap="none">
            <a:spAutoFit/>
          </a:bodyPr>
          <a:lstStyle/>
          <a:p>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He(d,</a:t>
            </a:r>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t>
            </a:r>
            <a:r>
              <a:rPr lang="en-US" sz="1600" b="1" baseline="30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 preliminary results, energy distributions (Nov. 2018) </a:t>
            </a:r>
            <a:endParaRPr lang="ru-RU" sz="1600" dirty="0"/>
          </a:p>
        </p:txBody>
      </p:sp>
      <p:sp>
        <p:nvSpPr>
          <p:cNvPr id="6" name="Прямоугольник 5">
            <a:extLst>
              <a:ext uri="{FF2B5EF4-FFF2-40B4-BE49-F238E27FC236}">
                <a16:creationId xmlns:a16="http://schemas.microsoft.com/office/drawing/2014/main" id="{D33476A6-2911-4605-BE0E-F4EF97709017}"/>
              </a:ext>
            </a:extLst>
          </p:cNvPr>
          <p:cNvSpPr/>
          <p:nvPr/>
        </p:nvSpPr>
        <p:spPr>
          <a:xfrm>
            <a:off x="261610" y="5696180"/>
            <a:ext cx="11535072" cy="707886"/>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ko-KR" sz="2000" b="1" dirty="0">
                <a:solidFill>
                  <a:srgbClr val="002060"/>
                </a:solidFill>
                <a:ea typeface="Times New Roman" pitchFamily="18" charset="0"/>
                <a:cs typeface="Arial" pitchFamily="34" charset="0"/>
              </a:rPr>
              <a:t>Indications for the </a:t>
            </a:r>
            <a:r>
              <a:rPr lang="en-US" altLang="ko-KR" sz="2000" b="1" baseline="30000" dirty="0">
                <a:solidFill>
                  <a:srgbClr val="002060"/>
                </a:solidFill>
                <a:ea typeface="Times New Roman" pitchFamily="18" charset="0"/>
                <a:cs typeface="Arial" pitchFamily="34" charset="0"/>
              </a:rPr>
              <a:t>7</a:t>
            </a:r>
            <a:r>
              <a:rPr lang="en-US" altLang="ko-KR" sz="2000" b="1" dirty="0">
                <a:solidFill>
                  <a:srgbClr val="002060"/>
                </a:solidFill>
                <a:ea typeface="Times New Roman" pitchFamily="18" charset="0"/>
                <a:cs typeface="Arial" pitchFamily="34" charset="0"/>
              </a:rPr>
              <a:t>H </a:t>
            </a:r>
            <a:r>
              <a:rPr lang="en-US" altLang="ko-KR" sz="2000" b="1" dirty="0" err="1">
                <a:solidFill>
                  <a:srgbClr val="002060"/>
                </a:solidFill>
                <a:ea typeface="Times New Roman" pitchFamily="18" charset="0"/>
                <a:cs typeface="Arial" pitchFamily="34" charset="0"/>
              </a:rPr>
              <a:t>g.s</a:t>
            </a:r>
            <a:r>
              <a:rPr lang="en-US" altLang="ko-KR" sz="2000" b="1" dirty="0">
                <a:solidFill>
                  <a:srgbClr val="002060"/>
                </a:solidFill>
                <a:ea typeface="Times New Roman" pitchFamily="18" charset="0"/>
                <a:cs typeface="Arial" pitchFamily="34" charset="0"/>
              </a:rPr>
              <a:t>. at 2.0(5) MeV and for the excited state at E</a:t>
            </a:r>
            <a:r>
              <a:rPr lang="en-US" altLang="ko-KR" sz="2000" b="1" baseline="-25000" dirty="0">
                <a:solidFill>
                  <a:srgbClr val="002060"/>
                </a:solidFill>
                <a:ea typeface="Times New Roman" pitchFamily="18" charset="0"/>
                <a:cs typeface="Arial" pitchFamily="34" charset="0"/>
              </a:rPr>
              <a:t>T</a:t>
            </a:r>
            <a:r>
              <a:rPr lang="en-US" altLang="ko-KR" sz="2000" b="1" dirty="0">
                <a:solidFill>
                  <a:srgbClr val="002060"/>
                </a:solidFill>
                <a:ea typeface="Times New Roman" pitchFamily="18" charset="0"/>
                <a:cs typeface="Arial" pitchFamily="34" charset="0"/>
              </a:rPr>
              <a:t> ~ 6.5(5) MeV with </a:t>
            </a:r>
            <a:r>
              <a:rPr lang="en-US" altLang="ko-KR" sz="2000" b="1" dirty="0" err="1">
                <a:solidFill>
                  <a:srgbClr val="002060"/>
                </a:solidFill>
                <a:ea typeface="Times New Roman" pitchFamily="18" charset="0"/>
                <a:cs typeface="Arial" pitchFamily="34" charset="0"/>
              </a:rPr>
              <a:t>Г</a:t>
            </a:r>
            <a:r>
              <a:rPr lang="en-US" altLang="ko-KR" sz="2000" b="1" dirty="0">
                <a:solidFill>
                  <a:srgbClr val="002060"/>
                </a:solidFill>
                <a:ea typeface="Times New Roman" pitchFamily="18" charset="0"/>
                <a:cs typeface="Arial" pitchFamily="34" charset="0"/>
              </a:rPr>
              <a:t> ~ 2.0(5) MeV were obtained. The data with more statistics (April 2019) are currently under analysis. </a:t>
            </a:r>
            <a:endParaRPr lang="ru-RU" altLang="ko-KR" sz="2000" b="1" dirty="0">
              <a:solidFill>
                <a:srgbClr val="002060"/>
              </a:solidFill>
              <a:ea typeface="Times New Roman" pitchFamily="18" charset="0"/>
              <a:cs typeface="Arial" pitchFamily="34" charset="0"/>
            </a:endParaRPr>
          </a:p>
        </p:txBody>
      </p:sp>
      <p:sp>
        <p:nvSpPr>
          <p:cNvPr id="2" name="Номер слайда 1">
            <a:extLst>
              <a:ext uri="{FF2B5EF4-FFF2-40B4-BE49-F238E27FC236}">
                <a16:creationId xmlns:a16="http://schemas.microsoft.com/office/drawing/2014/main" id="{FA76FFFF-69FB-40A5-A9AB-CB8D5A410B4C}"/>
              </a:ext>
            </a:extLst>
          </p:cNvPr>
          <p:cNvSpPr>
            <a:spLocks noGrp="1"/>
          </p:cNvSpPr>
          <p:nvPr>
            <p:ph type="sldNum" sz="quarter" idx="12"/>
          </p:nvPr>
        </p:nvSpPr>
        <p:spPr/>
        <p:txBody>
          <a:bodyPr/>
          <a:lstStyle/>
          <a:p>
            <a:fld id="{017C60C2-FB95-4464-969C-DC460CD1CFD8}" type="slidenum">
              <a:rPr lang="ru-RU" smtClean="0"/>
              <a:pPr/>
              <a:t>6</a:t>
            </a:fld>
            <a:endParaRPr lang="ru-RU" dirty="0"/>
          </a:p>
        </p:txBody>
      </p:sp>
      <p:sp>
        <p:nvSpPr>
          <p:cNvPr id="4" name="ZoneTexte 3">
            <a:extLst>
              <a:ext uri="{FF2B5EF4-FFF2-40B4-BE49-F238E27FC236}">
                <a16:creationId xmlns:a16="http://schemas.microsoft.com/office/drawing/2014/main" id="{E715A586-9BDA-AC42-A58D-AA6EE8A75AFA}"/>
              </a:ext>
            </a:extLst>
          </p:cNvPr>
          <p:cNvSpPr txBox="1"/>
          <p:nvPr/>
        </p:nvSpPr>
        <p:spPr>
          <a:xfrm>
            <a:off x="9189397" y="3394246"/>
            <a:ext cx="532518" cy="523220"/>
          </a:xfrm>
          <a:prstGeom prst="rect">
            <a:avLst/>
          </a:prstGeom>
          <a:noFill/>
        </p:spPr>
        <p:txBody>
          <a:bodyPr wrap="none" rtlCol="0">
            <a:spAutoFit/>
          </a:bodyPr>
          <a:lstStyle/>
          <a:p>
            <a:r>
              <a:rPr lang="en-US" altLang="ko-KR" sz="2800" b="1" baseline="30000" dirty="0">
                <a:solidFill>
                  <a:srgbClr val="002060"/>
                </a:solidFill>
                <a:ea typeface="Times New Roman" pitchFamily="18" charset="0"/>
                <a:cs typeface="Arial" pitchFamily="34" charset="0"/>
              </a:rPr>
              <a:t>7</a:t>
            </a:r>
            <a:r>
              <a:rPr lang="en-US" altLang="ko-KR" sz="2800" b="1" dirty="0">
                <a:solidFill>
                  <a:srgbClr val="002060"/>
                </a:solidFill>
                <a:ea typeface="Times New Roman" pitchFamily="18" charset="0"/>
                <a:cs typeface="Arial" pitchFamily="34" charset="0"/>
              </a:rPr>
              <a:t>H</a:t>
            </a:r>
            <a:endParaRPr lang="en-GB" sz="2800" dirty="0"/>
          </a:p>
        </p:txBody>
      </p:sp>
      <p:sp>
        <p:nvSpPr>
          <p:cNvPr id="5" name="Flèche vers le bas 4">
            <a:extLst>
              <a:ext uri="{FF2B5EF4-FFF2-40B4-BE49-F238E27FC236}">
                <a16:creationId xmlns:a16="http://schemas.microsoft.com/office/drawing/2014/main" id="{1ED4D041-8D7D-644D-95EC-0C33A25BD00A}"/>
              </a:ext>
            </a:extLst>
          </p:cNvPr>
          <p:cNvSpPr/>
          <p:nvPr/>
        </p:nvSpPr>
        <p:spPr>
          <a:xfrm>
            <a:off x="9696400" y="4312136"/>
            <a:ext cx="172478" cy="41300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èche vers le bas 14">
            <a:extLst>
              <a:ext uri="{FF2B5EF4-FFF2-40B4-BE49-F238E27FC236}">
                <a16:creationId xmlns:a16="http://schemas.microsoft.com/office/drawing/2014/main" id="{16A37417-647A-A243-8D90-27D7941A1E7B}"/>
              </a:ext>
            </a:extLst>
          </p:cNvPr>
          <p:cNvSpPr/>
          <p:nvPr/>
        </p:nvSpPr>
        <p:spPr>
          <a:xfrm>
            <a:off x="10213359" y="3442608"/>
            <a:ext cx="172478" cy="41300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 10">
            <a:extLst>
              <a:ext uri="{FF2B5EF4-FFF2-40B4-BE49-F238E27FC236}">
                <a16:creationId xmlns:a16="http://schemas.microsoft.com/office/drawing/2014/main" id="{EA0A718C-D5E8-F84B-A895-FD54FF5C60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610" y="2204864"/>
            <a:ext cx="4412837" cy="2803449"/>
          </a:xfrm>
          <a:prstGeom prst="rect">
            <a:avLst/>
          </a:prstGeom>
        </p:spPr>
      </p:pic>
    </p:spTree>
    <p:extLst>
      <p:ext uri="{BB962C8B-B14F-4D97-AF65-F5344CB8AC3E}">
        <p14:creationId xmlns:p14="http://schemas.microsoft.com/office/powerpoint/2010/main" val="42553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First results of experiments with the ACCULINNA-2 fragment-separator</a:t>
            </a:r>
            <a:endParaRPr lang="ru-RU" b="1" i="1" dirty="0">
              <a:solidFill>
                <a:srgbClr val="C00000"/>
              </a:solidFill>
              <a:latin typeface="Arial" pitchFamily="34" charset="0"/>
              <a:ea typeface="Times New Roman" pitchFamily="18" charset="0"/>
              <a:cs typeface="Arial" pitchFamily="34" charset="0"/>
            </a:endParaRPr>
          </a:p>
        </p:txBody>
      </p:sp>
      <p:sp>
        <p:nvSpPr>
          <p:cNvPr id="19" name="Прямоугольник 18">
            <a:extLst>
              <a:ext uri="{FF2B5EF4-FFF2-40B4-BE49-F238E27FC236}">
                <a16:creationId xmlns:a16="http://schemas.microsoft.com/office/drawing/2014/main" id="{B3C48B28-2079-43B5-B70F-796BF95D8F01}"/>
              </a:ext>
            </a:extLst>
          </p:cNvPr>
          <p:cNvSpPr/>
          <p:nvPr/>
        </p:nvSpPr>
        <p:spPr>
          <a:xfrm>
            <a:off x="1415480" y="463000"/>
            <a:ext cx="9048329" cy="369332"/>
          </a:xfrm>
          <a:prstGeom prst="rect">
            <a:avLst/>
          </a:prstGeom>
        </p:spPr>
        <p:txBody>
          <a:bodyPr wrap="square">
            <a:spAutoFit/>
          </a:bodyPr>
          <a:lstStyle/>
          <a:p>
            <a:pPr lvl="0" algn="ctr" eaLnBrk="0" fontAlgn="base" hangingPunct="0">
              <a:spcBef>
                <a:spcPct val="0"/>
              </a:spcBef>
              <a:spcAft>
                <a:spcPct val="0"/>
              </a:spcAft>
            </a:pP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a:t>
            </a:r>
            <a:r>
              <a:rPr lang="en-US"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d,p</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 → n+</a:t>
            </a:r>
            <a:r>
              <a:rPr 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 /the 2-d flagship experiment, March 2019</a:t>
            </a:r>
            <a:endParaRPr lang="ru-RU" altLang="ko-KR" sz="1600" b="1" dirty="0">
              <a:solidFill>
                <a:srgbClr val="002060"/>
              </a:solidFill>
              <a:latin typeface="+mj-lt"/>
              <a:ea typeface="Times New Roman" pitchFamily="18" charset="0"/>
              <a:cs typeface="Arial" pitchFamily="34" charset="0"/>
            </a:endParaRPr>
          </a:p>
        </p:txBody>
      </p:sp>
      <p:sp>
        <p:nvSpPr>
          <p:cNvPr id="6" name="Прямоугольник 5">
            <a:extLst>
              <a:ext uri="{FF2B5EF4-FFF2-40B4-BE49-F238E27FC236}">
                <a16:creationId xmlns:a16="http://schemas.microsoft.com/office/drawing/2014/main" id="{D33476A6-2911-4605-BE0E-F4EF97709017}"/>
              </a:ext>
            </a:extLst>
          </p:cNvPr>
          <p:cNvSpPr/>
          <p:nvPr/>
        </p:nvSpPr>
        <p:spPr>
          <a:xfrm>
            <a:off x="5544615" y="1340768"/>
            <a:ext cx="6456041" cy="2031325"/>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The combined mass method (p-</a:t>
            </a:r>
            <a:r>
              <a:rPr lang="en-US" altLang="ko-KR" b="1" baseline="30000" dirty="0">
                <a:solidFill>
                  <a:srgbClr val="002060"/>
                </a:solidFill>
                <a:ea typeface="Times New Roman" pitchFamily="18" charset="0"/>
                <a:cs typeface="Arial" pitchFamily="34" charset="0"/>
              </a:rPr>
              <a:t>9</a:t>
            </a:r>
            <a:r>
              <a:rPr lang="en-US" altLang="ko-KR" b="1" dirty="0">
                <a:solidFill>
                  <a:srgbClr val="002060"/>
                </a:solidFill>
                <a:ea typeface="Times New Roman" pitchFamily="18" charset="0"/>
                <a:cs typeface="Arial" pitchFamily="34" charset="0"/>
              </a:rPr>
              <a:t>Li-n coincidences) is very promising for </a:t>
            </a:r>
            <a:r>
              <a:rPr lang="en-US" altLang="ko-KR" b="1" baseline="30000" dirty="0">
                <a:solidFill>
                  <a:srgbClr val="002060"/>
                </a:solidFill>
                <a:ea typeface="Times New Roman" pitchFamily="18" charset="0"/>
                <a:cs typeface="Arial" pitchFamily="34" charset="0"/>
              </a:rPr>
              <a:t>10</a:t>
            </a:r>
            <a:r>
              <a:rPr lang="en-US" altLang="ko-KR" b="1" dirty="0">
                <a:solidFill>
                  <a:srgbClr val="002060"/>
                </a:solidFill>
                <a:ea typeface="Times New Roman" pitchFamily="18" charset="0"/>
                <a:cs typeface="Arial" pitchFamily="34" charset="0"/>
              </a:rPr>
              <a:t>Li study and could be applied for other isotopes (</a:t>
            </a:r>
            <a:r>
              <a:rPr lang="en-US" altLang="ko-KR" b="1" baseline="30000" dirty="0">
                <a:solidFill>
                  <a:srgbClr val="002060"/>
                </a:solidFill>
                <a:ea typeface="Times New Roman" pitchFamily="18" charset="0"/>
                <a:cs typeface="Arial" pitchFamily="34" charset="0"/>
              </a:rPr>
              <a:t>7,9</a:t>
            </a:r>
            <a:r>
              <a:rPr lang="en-US" altLang="ko-KR" b="1" dirty="0">
                <a:solidFill>
                  <a:srgbClr val="002060"/>
                </a:solidFill>
                <a:ea typeface="Times New Roman" pitchFamily="18" charset="0"/>
                <a:cs typeface="Arial" pitchFamily="34" charset="0"/>
              </a:rPr>
              <a:t>He, </a:t>
            </a:r>
            <a:r>
              <a:rPr lang="en-US" altLang="ko-KR" b="1" baseline="30000" dirty="0">
                <a:solidFill>
                  <a:srgbClr val="002060"/>
                </a:solidFill>
                <a:ea typeface="Times New Roman" pitchFamily="18" charset="0"/>
                <a:cs typeface="Arial" pitchFamily="34" charset="0"/>
              </a:rPr>
              <a:t>10,11,12</a:t>
            </a:r>
            <a:r>
              <a:rPr lang="en-US" altLang="ko-KR" b="1" dirty="0">
                <a:solidFill>
                  <a:srgbClr val="002060"/>
                </a:solidFill>
                <a:ea typeface="Times New Roman" pitchFamily="18" charset="0"/>
                <a:cs typeface="Arial" pitchFamily="34" charset="0"/>
              </a:rPr>
              <a:t>Li etc.).</a:t>
            </a:r>
          </a:p>
          <a:p>
            <a:pPr marL="285750" lvl="0" indent="-285750" algn="just" eaLnBrk="0" fontAlgn="base" hangingPunct="0">
              <a:spcBef>
                <a:spcPct val="0"/>
              </a:spcBef>
              <a:spcAft>
                <a:spcPct val="0"/>
              </a:spcAft>
              <a:buFont typeface="Arial" panose="020B0604020202020204" pitchFamily="34" charset="0"/>
              <a:buChar char="•"/>
            </a:pPr>
            <a:endParaRPr lang="en-US" altLang="ko-KR" b="1" dirty="0">
              <a:solidFill>
                <a:srgbClr val="002060"/>
              </a:solidFill>
              <a:ea typeface="Times New Roman" pitchFamily="18" charset="0"/>
              <a:cs typeface="Arial" pitchFamily="34" charset="0"/>
            </a:endParaRPr>
          </a:p>
          <a:p>
            <a:pPr marL="285750" lvl="0" indent="-285750" algn="just" eaLnBrk="0" fontAlgn="base" hangingPunct="0">
              <a:spcBef>
                <a:spcPct val="0"/>
              </a:spcBef>
              <a:spcAft>
                <a:spcPct val="0"/>
              </a:spcAft>
              <a:buFont typeface="Arial" panose="020B0604020202020204" pitchFamily="34" charset="0"/>
              <a:buChar char="•"/>
            </a:pPr>
            <a:r>
              <a:rPr lang="en-US" altLang="ko-KR" b="1" dirty="0">
                <a:solidFill>
                  <a:srgbClr val="002060"/>
                </a:solidFill>
                <a:ea typeface="Times New Roman" pitchFamily="18" charset="0"/>
                <a:cs typeface="Arial" pitchFamily="34" charset="0"/>
              </a:rPr>
              <a:t>Higher statistics and better quality for neutron detection will help to study the </a:t>
            </a:r>
            <a:r>
              <a:rPr lang="en-US" altLang="ko-KR" b="1" baseline="30000" dirty="0">
                <a:solidFill>
                  <a:srgbClr val="002060"/>
                </a:solidFill>
                <a:ea typeface="Times New Roman" pitchFamily="18" charset="0"/>
                <a:cs typeface="Arial" pitchFamily="34" charset="0"/>
              </a:rPr>
              <a:t>10</a:t>
            </a:r>
            <a:r>
              <a:rPr lang="en-US" altLang="ko-KR" b="1" dirty="0">
                <a:solidFill>
                  <a:srgbClr val="002060"/>
                </a:solidFill>
                <a:ea typeface="Times New Roman" pitchFamily="18" charset="0"/>
                <a:cs typeface="Arial" pitchFamily="34" charset="0"/>
              </a:rPr>
              <a:t>Li low energy spectrum in more detail. These measurements are scheduled in fall 2020.</a:t>
            </a:r>
          </a:p>
        </p:txBody>
      </p:sp>
      <p:pic>
        <p:nvPicPr>
          <p:cNvPr id="12" name="Рисунок 11">
            <a:extLst>
              <a:ext uri="{FF2B5EF4-FFF2-40B4-BE49-F238E27FC236}">
                <a16:creationId xmlns:a16="http://schemas.microsoft.com/office/drawing/2014/main" id="{ED4CFCB8-B165-4E15-ACE9-E19B8662093B}"/>
              </a:ext>
            </a:extLst>
          </p:cNvPr>
          <p:cNvPicPr>
            <a:picLocks noChangeAspect="1"/>
          </p:cNvPicPr>
          <p:nvPr/>
        </p:nvPicPr>
        <p:blipFill>
          <a:blip r:embed="rId3" cstate="print"/>
          <a:stretch>
            <a:fillRect/>
          </a:stretch>
        </p:blipFill>
        <p:spPr>
          <a:xfrm>
            <a:off x="191344" y="908720"/>
            <a:ext cx="5283833" cy="2998066"/>
          </a:xfrm>
          <a:prstGeom prst="rect">
            <a:avLst/>
          </a:prstGeom>
        </p:spPr>
      </p:pic>
      <p:sp>
        <p:nvSpPr>
          <p:cNvPr id="13" name="Прямоугольник 12">
            <a:extLst>
              <a:ext uri="{FF2B5EF4-FFF2-40B4-BE49-F238E27FC236}">
                <a16:creationId xmlns:a16="http://schemas.microsoft.com/office/drawing/2014/main" id="{14BDE34B-5008-4343-BFE0-26BDF8A4FFC9}"/>
              </a:ext>
            </a:extLst>
          </p:cNvPr>
          <p:cNvSpPr/>
          <p:nvPr/>
        </p:nvSpPr>
        <p:spPr>
          <a:xfrm>
            <a:off x="64947" y="4415222"/>
            <a:ext cx="12097344"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congratulates the ACCULLINA-2 group on the successful start with two convincing </a:t>
            </a:r>
            <a:r>
              <a:rPr lang="en-US" sz="1600" b="1" baseline="30000" dirty="0">
                <a:solidFill>
                  <a:srgbClr val="0218EE"/>
                </a:solidFill>
                <a:latin typeface="Arial" panose="020B0604020202020204" pitchFamily="34" charset="0"/>
                <a:cs typeface="Arial" panose="020B0604020202020204" pitchFamily="34" charset="0"/>
              </a:rPr>
              <a:t>7</a:t>
            </a:r>
            <a:r>
              <a:rPr lang="en-US" sz="1600" b="1" dirty="0">
                <a:solidFill>
                  <a:srgbClr val="0218EE"/>
                </a:solidFill>
                <a:latin typeface="Arial" panose="020B0604020202020204" pitchFamily="34" charset="0"/>
                <a:cs typeface="Arial" panose="020B0604020202020204" pitchFamily="34" charset="0"/>
              </a:rPr>
              <a:t>H and </a:t>
            </a:r>
            <a:r>
              <a:rPr lang="en-US" sz="1600" b="1" baseline="30000" dirty="0">
                <a:solidFill>
                  <a:srgbClr val="0218EE"/>
                </a:solidFill>
                <a:latin typeface="Arial" panose="020B0604020202020204" pitchFamily="34" charset="0"/>
                <a:cs typeface="Arial" panose="020B0604020202020204" pitchFamily="34" charset="0"/>
              </a:rPr>
              <a:t>10</a:t>
            </a:r>
            <a:r>
              <a:rPr lang="en-US" sz="1600" b="1" dirty="0">
                <a:solidFill>
                  <a:srgbClr val="0218EE"/>
                </a:solidFill>
                <a:latin typeface="Arial" panose="020B0604020202020204" pitchFamily="34" charset="0"/>
                <a:cs typeface="Arial" panose="020B0604020202020204" pitchFamily="34" charset="0"/>
              </a:rPr>
              <a:t>Li dedicated runs.</a:t>
            </a: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Since the time schedules and the requested resources remain reasonable, the PAC recommends that the Directorate fully support the ACCULLINA-2 project to continue the scientific </a:t>
            </a:r>
            <a:r>
              <a:rPr lang="en-US" sz="1600" b="1" dirty="0" err="1">
                <a:solidFill>
                  <a:srgbClr val="0218EE"/>
                </a:solidFill>
                <a:latin typeface="Arial" panose="020B0604020202020204" pitchFamily="34" charset="0"/>
                <a:cs typeface="Arial" panose="020B0604020202020204" pitchFamily="34" charset="0"/>
              </a:rPr>
              <a:t>programme</a:t>
            </a:r>
            <a:r>
              <a:rPr lang="en-US" sz="1600" b="1" dirty="0">
                <a:solidFill>
                  <a:srgbClr val="0218EE"/>
                </a:solidFill>
                <a:latin typeface="Arial" panose="020B0604020202020204" pitchFamily="34" charset="0"/>
                <a:cs typeface="Arial" panose="020B0604020202020204" pitchFamily="34" charset="0"/>
              </a:rPr>
              <a:t> that appears to be promising. </a:t>
            </a:r>
          </a:p>
          <a:p>
            <a:pPr marL="285750" indent="-285750">
              <a:buFont typeface="Arial" panose="020B0604020202020204" pitchFamily="34" charset="0"/>
              <a:buChar char="•"/>
            </a:pPr>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requests a more detailed presentation on the next experimental investigations (increased efficiency, longer runs, etc.) to be submitted at future meetings.</a:t>
            </a:r>
            <a:endParaRPr lang="ru-RU" sz="1600" b="1" dirty="0">
              <a:solidFill>
                <a:srgbClr val="0218EE"/>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7603B621-F965-4FD5-A2DE-5640B324A306}"/>
              </a:ext>
            </a:extLst>
          </p:cNvPr>
          <p:cNvSpPr>
            <a:spLocks noGrp="1"/>
          </p:cNvSpPr>
          <p:nvPr>
            <p:ph type="sldNum" sz="quarter" idx="12"/>
          </p:nvPr>
        </p:nvSpPr>
        <p:spPr/>
        <p:txBody>
          <a:bodyPr/>
          <a:lstStyle/>
          <a:p>
            <a:fld id="{017C60C2-FB95-4464-969C-DC460CD1CFD8}" type="slidenum">
              <a:rPr lang="ru-RU" smtClean="0"/>
              <a:pPr/>
              <a:t>7</a:t>
            </a:fld>
            <a:endParaRPr lang="ru-RU"/>
          </a:p>
        </p:txBody>
      </p:sp>
    </p:spTree>
    <p:extLst>
      <p:ext uri="{BB962C8B-B14F-4D97-AF65-F5344CB8AC3E}">
        <p14:creationId xmlns:p14="http://schemas.microsoft.com/office/powerpoint/2010/main" val="8119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7D458A6F-060F-4385-8497-393E9BEE6B6F}"/>
              </a:ext>
            </a:extLst>
          </p:cNvPr>
          <p:cNvSpPr/>
          <p:nvPr/>
        </p:nvSpPr>
        <p:spPr>
          <a:xfrm>
            <a:off x="47328" y="60159"/>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Proposal for construction of a prototype of the initial section of a high-current heavy-ion linear accelerator</a:t>
            </a:r>
            <a:endParaRPr lang="ru-RU" b="1" i="1" dirty="0">
              <a:solidFill>
                <a:srgbClr val="C00000"/>
              </a:solidFill>
              <a:latin typeface="Arial" pitchFamily="34" charset="0"/>
              <a:ea typeface="Times New Roman" pitchFamily="18" charset="0"/>
              <a:cs typeface="Arial" pitchFamily="34" charset="0"/>
            </a:endParaRPr>
          </a:p>
        </p:txBody>
      </p:sp>
      <p:pic>
        <p:nvPicPr>
          <p:cNvPr id="4" name="Рисунок 3" descr="Изображение выглядит как человек, мужчина, внутренний, стол&#10;&#10;Автоматически созданное описание">
            <a:extLst>
              <a:ext uri="{FF2B5EF4-FFF2-40B4-BE49-F238E27FC236}">
                <a16:creationId xmlns:a16="http://schemas.microsoft.com/office/drawing/2014/main" id="{5AEFD52C-0A08-4BBA-9606-D52041B74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866" y="429491"/>
            <a:ext cx="1994180" cy="2173166"/>
          </a:xfrm>
          <a:prstGeom prst="rect">
            <a:avLst/>
          </a:prstGeom>
        </p:spPr>
      </p:pic>
      <p:sp>
        <p:nvSpPr>
          <p:cNvPr id="14" name="Прямоугольник 13">
            <a:extLst>
              <a:ext uri="{FF2B5EF4-FFF2-40B4-BE49-F238E27FC236}">
                <a16:creationId xmlns:a16="http://schemas.microsoft.com/office/drawing/2014/main" id="{07E5D543-6ECC-4422-A638-44EFDFF20BEB}"/>
              </a:ext>
            </a:extLst>
          </p:cNvPr>
          <p:cNvSpPr/>
          <p:nvPr/>
        </p:nvSpPr>
        <p:spPr>
          <a:xfrm>
            <a:off x="10158512" y="2235529"/>
            <a:ext cx="1760418" cy="338554"/>
          </a:xfrm>
          <a:prstGeom prst="rect">
            <a:avLst/>
          </a:prstGeom>
        </p:spPr>
        <p:txBody>
          <a:bodyPr wrap="none">
            <a:spAutoFit/>
          </a:bodyPr>
          <a:lstStyle/>
          <a:p>
            <a:r>
              <a:rPr lang="en-US" altLang="ru-RU" sz="1600" b="1" kern="0" dirty="0">
                <a:solidFill>
                  <a:schemeClr val="bg1"/>
                </a:solidFill>
              </a:rPr>
              <a:t>Leonid Grigorenko</a:t>
            </a:r>
            <a:endParaRPr lang="ru-RU" sz="1600" dirty="0">
              <a:solidFill>
                <a:schemeClr val="bg1"/>
              </a:solidFill>
            </a:endParaRPr>
          </a:p>
        </p:txBody>
      </p:sp>
      <p:pic>
        <p:nvPicPr>
          <p:cNvPr id="17" name="Рисунок 16">
            <a:extLst>
              <a:ext uri="{FF2B5EF4-FFF2-40B4-BE49-F238E27FC236}">
                <a16:creationId xmlns:a16="http://schemas.microsoft.com/office/drawing/2014/main" id="{8BB7A642-4879-44D2-9BBC-737FD0A8419D}"/>
              </a:ext>
            </a:extLst>
          </p:cNvPr>
          <p:cNvPicPr>
            <a:picLocks noChangeAspect="1"/>
          </p:cNvPicPr>
          <p:nvPr/>
        </p:nvPicPr>
        <p:blipFill>
          <a:blip r:embed="rId4" cstate="print"/>
          <a:stretch>
            <a:fillRect/>
          </a:stretch>
        </p:blipFill>
        <p:spPr>
          <a:xfrm>
            <a:off x="695400" y="604139"/>
            <a:ext cx="8833941" cy="1597177"/>
          </a:xfrm>
          <a:prstGeom prst="rect">
            <a:avLst/>
          </a:prstGeom>
        </p:spPr>
      </p:pic>
      <p:pic>
        <p:nvPicPr>
          <p:cNvPr id="20" name="Рисунок 19">
            <a:extLst>
              <a:ext uri="{FF2B5EF4-FFF2-40B4-BE49-F238E27FC236}">
                <a16:creationId xmlns:a16="http://schemas.microsoft.com/office/drawing/2014/main" id="{42F60BA6-E68F-44B0-969F-2084F4E8DA26}"/>
              </a:ext>
            </a:extLst>
          </p:cNvPr>
          <p:cNvPicPr>
            <a:picLocks noChangeAspect="1"/>
          </p:cNvPicPr>
          <p:nvPr/>
        </p:nvPicPr>
        <p:blipFill>
          <a:blip r:embed="rId5" cstate="print"/>
          <a:stretch>
            <a:fillRect/>
          </a:stretch>
        </p:blipFill>
        <p:spPr>
          <a:xfrm>
            <a:off x="2063552" y="2650768"/>
            <a:ext cx="7286108" cy="4004732"/>
          </a:xfrm>
          <a:prstGeom prst="rect">
            <a:avLst/>
          </a:prstGeom>
        </p:spPr>
      </p:pic>
      <p:sp>
        <p:nvSpPr>
          <p:cNvPr id="22" name="Блок-схема: альтернативный процесс 21">
            <a:extLst>
              <a:ext uri="{FF2B5EF4-FFF2-40B4-BE49-F238E27FC236}">
                <a16:creationId xmlns:a16="http://schemas.microsoft.com/office/drawing/2014/main" id="{5E78CFB8-6E19-49B4-8F77-A2D473DD814C}"/>
              </a:ext>
            </a:extLst>
          </p:cNvPr>
          <p:cNvSpPr/>
          <p:nvPr/>
        </p:nvSpPr>
        <p:spPr>
          <a:xfrm>
            <a:off x="69437" y="3140968"/>
            <a:ext cx="1943769" cy="2273591"/>
          </a:xfrm>
          <a:prstGeom prst="flowChartAlternateProcess">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b="1" dirty="0">
                <a:solidFill>
                  <a:srgbClr val="FF0000"/>
                </a:solidFill>
              </a:rPr>
              <a:t>Project emphasis </a:t>
            </a:r>
            <a:endParaRPr lang="ru-RU" sz="1600" b="1" dirty="0">
              <a:solidFill>
                <a:srgbClr val="FF0000"/>
              </a:solidFill>
            </a:endParaRPr>
          </a:p>
          <a:p>
            <a:pPr algn="ctr">
              <a:defRPr/>
            </a:pPr>
            <a:r>
              <a:rPr lang="en-US" sz="1600" b="1" dirty="0" err="1">
                <a:solidFill>
                  <a:srgbClr val="0033CC"/>
                </a:solidFill>
              </a:rPr>
              <a:t>Reaccelarated</a:t>
            </a:r>
            <a:r>
              <a:rPr lang="en-US" sz="1600" b="1" dirty="0">
                <a:solidFill>
                  <a:srgbClr val="0033CC"/>
                </a:solidFill>
              </a:rPr>
              <a:t> RIBs, storage ring physics including e-RIB collider</a:t>
            </a:r>
          </a:p>
        </p:txBody>
      </p:sp>
      <p:sp>
        <p:nvSpPr>
          <p:cNvPr id="23" name="Блок-схема: альтернативный процесс 22">
            <a:extLst>
              <a:ext uri="{FF2B5EF4-FFF2-40B4-BE49-F238E27FC236}">
                <a16:creationId xmlns:a16="http://schemas.microsoft.com/office/drawing/2014/main" id="{4A05EDA3-E5CF-4B67-9D37-E82F77523169}"/>
              </a:ext>
            </a:extLst>
          </p:cNvPr>
          <p:cNvSpPr/>
          <p:nvPr/>
        </p:nvSpPr>
        <p:spPr>
          <a:xfrm>
            <a:off x="9840416" y="3212976"/>
            <a:ext cx="1994180" cy="1800200"/>
          </a:xfrm>
          <a:prstGeom prst="flowChartAlternateProcess">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200" b="1" dirty="0">
                <a:solidFill>
                  <a:srgbClr val="FF0000"/>
                </a:solidFill>
              </a:rPr>
              <a:t>Basic facility</a:t>
            </a:r>
            <a:endParaRPr lang="ru-RU" sz="2200" b="1" dirty="0">
              <a:solidFill>
                <a:srgbClr val="FF0000"/>
              </a:solidFill>
            </a:endParaRPr>
          </a:p>
          <a:p>
            <a:pPr algn="ctr">
              <a:defRPr/>
            </a:pPr>
            <a:r>
              <a:rPr lang="en-US" b="1" dirty="0">
                <a:solidFill>
                  <a:srgbClr val="0033CC"/>
                </a:solidFill>
              </a:rPr>
              <a:t>High-current superconducting HI cw-LINAC-100</a:t>
            </a:r>
          </a:p>
        </p:txBody>
      </p:sp>
      <p:sp>
        <p:nvSpPr>
          <p:cNvPr id="2" name="Номер слайда 1">
            <a:extLst>
              <a:ext uri="{FF2B5EF4-FFF2-40B4-BE49-F238E27FC236}">
                <a16:creationId xmlns:a16="http://schemas.microsoft.com/office/drawing/2014/main" id="{A2A4F53A-E5CA-4069-9D83-2771DB69D2C0}"/>
              </a:ext>
            </a:extLst>
          </p:cNvPr>
          <p:cNvSpPr>
            <a:spLocks noGrp="1"/>
          </p:cNvSpPr>
          <p:nvPr>
            <p:ph type="sldNum" sz="quarter" idx="12"/>
          </p:nvPr>
        </p:nvSpPr>
        <p:spPr/>
        <p:txBody>
          <a:bodyPr/>
          <a:lstStyle/>
          <a:p>
            <a:fld id="{017C60C2-FB95-4464-969C-DC460CD1CFD8}" type="slidenum">
              <a:rPr lang="ru-RU" smtClean="0"/>
              <a:pPr/>
              <a:t>8</a:t>
            </a:fld>
            <a:endParaRPr lang="ru-RU"/>
          </a:p>
        </p:txBody>
      </p:sp>
    </p:spTree>
    <p:extLst>
      <p:ext uri="{BB962C8B-B14F-4D97-AF65-F5344CB8AC3E}">
        <p14:creationId xmlns:p14="http://schemas.microsoft.com/office/powerpoint/2010/main" val="88936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a:extLst>
              <a:ext uri="{FF2B5EF4-FFF2-40B4-BE49-F238E27FC236}">
                <a16:creationId xmlns:a16="http://schemas.microsoft.com/office/drawing/2014/main" id="{7D458A6F-060F-4385-8497-393E9BEE6B6F}"/>
              </a:ext>
            </a:extLst>
          </p:cNvPr>
          <p:cNvSpPr/>
          <p:nvPr/>
        </p:nvSpPr>
        <p:spPr>
          <a:xfrm>
            <a:off x="47328" y="308418"/>
            <a:ext cx="12097344" cy="369332"/>
          </a:xfrm>
          <a:prstGeom prst="rect">
            <a:avLst/>
          </a:prstGeom>
        </p:spPr>
        <p:txBody>
          <a:bodyPr wrap="square">
            <a:spAutoFit/>
          </a:bodyPr>
          <a:lstStyle/>
          <a:p>
            <a:pPr algn="ctr" fontAlgn="base">
              <a:spcBef>
                <a:spcPct val="0"/>
              </a:spcBef>
              <a:spcAft>
                <a:spcPct val="0"/>
              </a:spcAft>
              <a:tabLst>
                <a:tab pos="450850" algn="l"/>
              </a:tabLst>
            </a:pPr>
            <a:r>
              <a:rPr lang="en-US" b="1" i="1" dirty="0">
                <a:solidFill>
                  <a:srgbClr val="C00000"/>
                </a:solidFill>
                <a:latin typeface="Arial" pitchFamily="34" charset="0"/>
                <a:ea typeface="Times New Roman" pitchFamily="18" charset="0"/>
                <a:cs typeface="Arial" pitchFamily="34" charset="0"/>
              </a:rPr>
              <a:t>Proposal for construction of a prototype of the initial section of a high-current heavy-ion linear accelerator</a:t>
            </a:r>
            <a:endParaRPr lang="ru-RU" b="1" i="1" dirty="0">
              <a:solidFill>
                <a:srgbClr val="C00000"/>
              </a:solidFill>
              <a:latin typeface="Arial" pitchFamily="34" charset="0"/>
              <a:ea typeface="Times New Roman" pitchFamily="18" charset="0"/>
              <a:cs typeface="Arial" pitchFamily="34" charset="0"/>
            </a:endParaRPr>
          </a:p>
        </p:txBody>
      </p:sp>
      <p:sp>
        <p:nvSpPr>
          <p:cNvPr id="10" name="Прямоугольник 9">
            <a:extLst>
              <a:ext uri="{FF2B5EF4-FFF2-40B4-BE49-F238E27FC236}">
                <a16:creationId xmlns:a16="http://schemas.microsoft.com/office/drawing/2014/main" id="{71EF4DA1-9334-4141-83EA-E31D086FF0B3}"/>
              </a:ext>
            </a:extLst>
          </p:cNvPr>
          <p:cNvSpPr/>
          <p:nvPr/>
        </p:nvSpPr>
        <p:spPr>
          <a:xfrm>
            <a:off x="119336" y="1052736"/>
            <a:ext cx="11953328" cy="526297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recommends the opening of the project ”Construction of a prototype of the initial section of a high-current heavy-ion linear accelerator aimed at producing intense radioactive ion beams for basic research” under the theme “Development of the FLNR Accelerator Complex and Experimental Setups (DRIBS-III)” for the two-year period 2020–2021.</a:t>
            </a:r>
          </a:p>
          <a:p>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PAC is convinced that the full accomplishment of the project would require its extension beyond this period. This work should be supported both in terms of manpower and financial resources, but so that the just starting </a:t>
            </a:r>
            <a:r>
              <a:rPr lang="en-US" sz="1600" b="1" dirty="0" err="1">
                <a:solidFill>
                  <a:srgbClr val="0218EE"/>
                </a:solidFill>
                <a:latin typeface="Arial" panose="020B0604020202020204" pitchFamily="34" charset="0"/>
                <a:cs typeface="Arial" panose="020B0604020202020204" pitchFamily="34" charset="0"/>
              </a:rPr>
              <a:t>programmes</a:t>
            </a:r>
            <a:r>
              <a:rPr lang="en-US" sz="1600" b="1" dirty="0">
                <a:solidFill>
                  <a:srgbClr val="0218EE"/>
                </a:solidFill>
                <a:latin typeface="Arial" panose="020B0604020202020204" pitchFamily="34" charset="0"/>
                <a:cs typeface="Arial" panose="020B0604020202020204" pitchFamily="34" charset="0"/>
              </a:rPr>
              <a:t> on research of SHE at the new SHE Factory are not perturbed. </a:t>
            </a:r>
          </a:p>
          <a:p>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At the same time, the PAC recommends elaborating a more detailed work schedule for the development of the facility by determining the stages, their goals and the required resources. Special attention should be paid to the front-end development of the initial part of the accelerator, to the design of high-power production target and of high-intensity gas cell for radioactive ion beams. </a:t>
            </a:r>
            <a:endParaRPr lang="fr-FR" sz="1600" b="1" dirty="0">
              <a:solidFill>
                <a:srgbClr val="0218EE"/>
              </a:solidFill>
              <a:latin typeface="Arial" panose="020B0604020202020204" pitchFamily="34" charset="0"/>
              <a:cs typeface="Arial" panose="020B0604020202020204" pitchFamily="34" charset="0"/>
            </a:endParaRPr>
          </a:p>
          <a:p>
            <a:endParaRPr lang="en-US"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0218EE"/>
                </a:solidFill>
                <a:latin typeface="Arial" panose="020B0604020202020204" pitchFamily="34" charset="0"/>
                <a:cs typeface="Arial" panose="020B0604020202020204" pitchFamily="34" charset="0"/>
              </a:rPr>
              <a:t>The great interest of a number of Russian and foreign institutes in the technical developments for realization of the presented project is certainly advantageous for a timely completion of the work. This offer should be used to the full extent exploring all possible collaborations with leading international laboratories in which superconducting </a:t>
            </a:r>
            <a:r>
              <a:rPr lang="en-GB" sz="1600" b="1" dirty="0">
                <a:solidFill>
                  <a:srgbClr val="0218EE"/>
                </a:solidFill>
                <a:latin typeface="Arial" panose="020B0604020202020204" pitchFamily="34" charset="0"/>
                <a:cs typeface="Arial" panose="020B0604020202020204" pitchFamily="34" charset="0"/>
              </a:rPr>
              <a:t>LINACs are designed and/or operated.</a:t>
            </a:r>
            <a:endParaRPr lang="fr-FR" sz="1600" b="1" dirty="0">
              <a:solidFill>
                <a:srgbClr val="0218EE"/>
              </a:solidFill>
              <a:latin typeface="Arial" panose="020B0604020202020204" pitchFamily="34" charset="0"/>
              <a:cs typeface="Arial" panose="020B0604020202020204" pitchFamily="34" charset="0"/>
            </a:endParaRPr>
          </a:p>
          <a:p>
            <a:endParaRPr lang="en-GB" sz="1600" b="1" dirty="0">
              <a:solidFill>
                <a:srgbClr val="0218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218EE"/>
                </a:solidFill>
                <a:latin typeface="Arial" panose="020B0604020202020204" pitchFamily="34" charset="0"/>
                <a:cs typeface="Arial" panose="020B0604020202020204" pitchFamily="34" charset="0"/>
              </a:rPr>
              <a:t>The PAC recommends exploring synergies in the SC LINAC design with the high power LINAC considered in the “Pluton” version of the new JINR neutron facility.</a:t>
            </a:r>
            <a:endParaRPr lang="en-US" sz="1600" b="1" dirty="0">
              <a:solidFill>
                <a:srgbClr val="0218EE"/>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294326DD-7645-4FBA-9742-1B19817F83D4}"/>
              </a:ext>
            </a:extLst>
          </p:cNvPr>
          <p:cNvSpPr>
            <a:spLocks noGrp="1"/>
          </p:cNvSpPr>
          <p:nvPr>
            <p:ph type="sldNum" sz="quarter" idx="12"/>
          </p:nvPr>
        </p:nvSpPr>
        <p:spPr/>
        <p:txBody>
          <a:bodyPr/>
          <a:lstStyle/>
          <a:p>
            <a:fld id="{017C60C2-FB95-4464-969C-DC460CD1CFD8}" type="slidenum">
              <a:rPr lang="ru-RU" smtClean="0"/>
              <a:pPr/>
              <a:t>9</a:t>
            </a:fld>
            <a:endParaRPr lang="ru-RU"/>
          </a:p>
        </p:txBody>
      </p:sp>
    </p:spTree>
    <p:extLst>
      <p:ext uri="{BB962C8B-B14F-4D97-AF65-F5344CB8AC3E}">
        <p14:creationId xmlns:p14="http://schemas.microsoft.com/office/powerpoint/2010/main" val="31506536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44059</TotalTime>
  <Words>3815</Words>
  <Application>Microsoft Office PowerPoint</Application>
  <PresentationFormat>Широкоэкранный</PresentationFormat>
  <Paragraphs>315</Paragraphs>
  <Slides>26</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Comic Sans MS</vt:lpstr>
      <vt:lpstr>Times New Roman</vt:lpstr>
      <vt:lpstr>wf_SegoeUINormal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Владимир Рачков</cp:lastModifiedBy>
  <cp:revision>677</cp:revision>
  <cp:lastPrinted>2018-08-13T08:31:04Z</cp:lastPrinted>
  <dcterms:created xsi:type="dcterms:W3CDTF">2017-07-20T07:19:18Z</dcterms:created>
  <dcterms:modified xsi:type="dcterms:W3CDTF">2020-01-27T14:33:17Z</dcterms:modified>
</cp:coreProperties>
</file>