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65" r:id="rId4"/>
    <p:sldId id="267" r:id="rId5"/>
    <p:sldId id="26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558ED5"/>
    <a:srgbClr val="3A53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6"/>
    <p:restoredTop sz="94868" autoAdjust="0"/>
  </p:normalViewPr>
  <p:slideViewPr>
    <p:cSldViewPr>
      <p:cViewPr varScale="1">
        <p:scale>
          <a:sx n="112" d="100"/>
          <a:sy n="112" d="100"/>
        </p:scale>
        <p:origin x="810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A84D8-6E01-4A09-B497-3D50BAAFF7BC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CAC25-3BB0-4DF6-BC96-11FD0607C3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44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1CAC25-3BB0-4DF6-BC96-11FD0607C37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06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1CAC25-3BB0-4DF6-BC96-11FD0607C37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990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5EB2-8FF9-4F75-AA18-99877E451AD7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A5EB2-8FF9-4F75-AA18-99877E451AD7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99ADB-B154-45E1-8F30-197FDE302F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3352" y="116632"/>
            <a:ext cx="11665296" cy="6647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Independent members: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GB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Christian Beck </a:t>
            </a:r>
            <a:r>
              <a:rPr lang="en-GB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- IPHC, Strasbourg, France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en-GB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Sigurd  Hofmann</a:t>
            </a:r>
            <a:r>
              <a:rPr lang="en-GB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		</a:t>
            </a:r>
            <a:r>
              <a:rPr lang="en-GB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GSI, Darmstadt, Germany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Guinyun Kim</a:t>
            </a:r>
            <a:r>
              <a:rPr lang="en-GB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r>
              <a:rPr lang="en-GB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KNU (Kyungpook National University), Daegu, South Korea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Alexey </a:t>
            </a:r>
            <a:r>
              <a:rPr lang="en-GB" b="1" dirty="0" err="1" smtClean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Korsheninnikov</a:t>
            </a:r>
            <a:r>
              <a:rPr lang="en-GB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GB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Kurchatov Institute, Moscow, Russia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	</a:t>
            </a:r>
            <a:r>
              <a:rPr lang="en-GB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Marek  Lewitowicz (Chair)</a:t>
            </a:r>
            <a:r>
              <a:rPr lang="en-GB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GB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lang="en-GB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GANIL, France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ja-JP" sz="1000" dirty="0">
              <a:solidFill>
                <a:srgbClr val="000099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pl-PL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Adam Maj			</a:t>
            </a:r>
            <a:r>
              <a:rPr lang="en-US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lang="pl-PL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IFJ-PAN, Kraków, Poland</a:t>
            </a:r>
            <a:endParaRPr lang="en-US" altLang="ja-JP" dirty="0">
              <a:solidFill>
                <a:srgbClr val="000099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000" b="1" dirty="0">
              <a:solidFill>
                <a:srgbClr val="000099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Valery V. </a:t>
            </a:r>
            <a:r>
              <a:rPr lang="en-US" altLang="ja-JP" b="1" dirty="0" err="1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Nesvizhevsky</a:t>
            </a:r>
            <a:r>
              <a:rPr lang="en-US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US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ILL, Grenoble, France</a:t>
            </a:r>
            <a:endParaRPr lang="en-GB" altLang="ja-JP" dirty="0">
              <a:solidFill>
                <a:srgbClr val="000099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ja-JP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en-GB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Vladimir Ostashko </a:t>
            </a:r>
            <a:r>
              <a:rPr lang="en-GB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- INR, Kiev, Ukraine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ja-JP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Claude Petitjean</a:t>
            </a:r>
            <a:r>
              <a:rPr lang="en-GB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	- PSI, Villigen, Switzerland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ja-JP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GB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Fabrice Piquemal 		</a:t>
            </a:r>
            <a:r>
              <a:rPr lang="en-GB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CENBG,</a:t>
            </a:r>
            <a:r>
              <a:rPr lang="en-GB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Bordeaux, France</a:t>
            </a:r>
            <a:endParaRPr lang="en-GB" altLang="ja-JP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ja-JP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	</a:t>
            </a:r>
            <a:r>
              <a:rPr lang="en-GB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Ivan Štekl			</a:t>
            </a:r>
            <a:r>
              <a:rPr lang="en-GB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IEAP CTU,</a:t>
            </a:r>
            <a:r>
              <a:rPr lang="en-GB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Czech Republic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ja-JP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GB" altLang="ja-JP" b="1" dirty="0" err="1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Emanuele</a:t>
            </a:r>
            <a:r>
              <a:rPr lang="en-GB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altLang="ja-JP" b="1" dirty="0" err="1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Vardaci</a:t>
            </a:r>
            <a:r>
              <a:rPr lang="en-GB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GB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UN, Naples, Italy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ja-JP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Zeblon Z. Vilakazi		</a:t>
            </a:r>
            <a:r>
              <a:rPr lang="en-GB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University </a:t>
            </a:r>
            <a:r>
              <a:rPr lang="en-GB" altLang="ja-JP" dirty="0">
                <a:solidFill>
                  <a:srgbClr val="3A53A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of the Witwatersrand, Johannesburg, South Africa</a:t>
            </a:r>
            <a:endParaRPr lang="en-GB" altLang="ja-JP" sz="1000" dirty="0">
              <a:solidFill>
                <a:srgbClr val="3A53A0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	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ja-JP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en-GB" altLang="ja-JP" sz="1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9496" y="908720"/>
            <a:ext cx="907300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Ex officio members appointed by the JINR: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b="1" dirty="0">
              <a:solidFill>
                <a:srgbClr val="C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b="1" dirty="0">
              <a:solidFill>
                <a:srgbClr val="000099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Nikolay </a:t>
            </a:r>
            <a:r>
              <a:rPr lang="en-US" altLang="ja-JP" b="1" dirty="0" err="1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Antonenko</a:t>
            </a:r>
            <a:r>
              <a:rPr lang="en-US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- Deputy Director, BLTP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000" dirty="0">
              <a:solidFill>
                <a:srgbClr val="000099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Vadim  </a:t>
            </a:r>
            <a:r>
              <a:rPr lang="en-US" altLang="ja-JP" b="1" dirty="0" err="1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Bednyakov</a:t>
            </a:r>
            <a:r>
              <a:rPr lang="en-US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- Director, DLNP</a:t>
            </a:r>
            <a:endParaRPr lang="ru-RU" altLang="ja-JP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2800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US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Sergey  Dmitriev</a:t>
            </a:r>
            <a:r>
              <a:rPr lang="en-US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- Director, FLNR</a:t>
            </a:r>
            <a:endParaRPr lang="ru-RU" altLang="ja-JP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ja-JP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Mikhail  Itkis</a:t>
            </a:r>
            <a:r>
              <a:rPr lang="en-US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- Vice-Director, JINR</a:t>
            </a:r>
            <a:endParaRPr lang="ru-RU" altLang="ja-JP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ja-JP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Valery  Shvetsov</a:t>
            </a:r>
            <a:r>
              <a:rPr lang="en-US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- Director, FLNP</a:t>
            </a:r>
            <a:endParaRPr lang="ru-RU" altLang="ja-JP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ja-JP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Nikolay  Skobelev	</a:t>
            </a:r>
            <a:r>
              <a:rPr lang="en-US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Scientific Secretary of the PAC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ja-JP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r>
              <a:rPr lang="en-US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Tatiana  Strizh</a:t>
            </a:r>
            <a:r>
              <a:rPr lang="en-US" altLang="ja-JP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		- Deputy Director, LIT</a:t>
            </a:r>
            <a:endParaRPr lang="ru-RU" altLang="ja-JP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ja-JP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	</a:t>
            </a:r>
            <a:endParaRPr lang="ru-RU" altLang="ja-JP" sz="100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xmlns="" id="{08960627-D5FC-4CBC-9084-F06287EC51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573754"/>
              </p:ext>
            </p:extLst>
          </p:nvPr>
        </p:nvGraphicFramePr>
        <p:xfrm>
          <a:off x="290400" y="692696"/>
          <a:ext cx="11611199" cy="46701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13546">
                  <a:extLst>
                    <a:ext uri="{9D8B030D-6E8A-4147-A177-3AD203B41FA5}">
                      <a16:colId xmlns:a16="http://schemas.microsoft.com/office/drawing/2014/main" xmlns="" val="409242873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1217738766"/>
                    </a:ext>
                  </a:extLst>
                </a:gridCol>
                <a:gridCol w="8705009">
                  <a:extLst>
                    <a:ext uri="{9D8B030D-6E8A-4147-A177-3AD203B41FA5}">
                      <a16:colId xmlns:a16="http://schemas.microsoft.com/office/drawing/2014/main" xmlns="" val="758701339"/>
                    </a:ext>
                  </a:extLst>
                </a:gridCol>
                <a:gridCol w="1760596">
                  <a:extLst>
                    <a:ext uri="{9D8B030D-6E8A-4147-A177-3AD203B41FA5}">
                      <a16:colId xmlns:a16="http://schemas.microsoft.com/office/drawing/2014/main" xmlns="" val="128246094"/>
                    </a:ext>
                  </a:extLst>
                </a:gridCol>
              </a:tblGrid>
              <a:tr h="312229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Thursday, 30 January 2020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extLst>
                  <a:ext uri="{0D108BD9-81ED-4DB2-BD59-A6C34878D82A}">
                    <a16:rowId xmlns:a16="http://schemas.microsoft.com/office/drawing/2014/main" xmlns="" val="3808428430"/>
                  </a:ext>
                </a:extLst>
              </a:tr>
              <a:tr h="31222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10.00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1.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Opening of the meeting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M. </a:t>
                      </a:r>
                      <a:r>
                        <a:rPr lang="en-US" sz="1700" dirty="0" err="1">
                          <a:effectLst/>
                        </a:rPr>
                        <a:t>Lewitowicz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extLst>
                  <a:ext uri="{0D108BD9-81ED-4DB2-BD59-A6C34878D82A}">
                    <a16:rowId xmlns:a16="http://schemas.microsoft.com/office/drawing/2014/main" xmlns="" val="2282030748"/>
                  </a:ext>
                </a:extLst>
              </a:tr>
              <a:tr h="46834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 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2.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Implementation of the recommendations of the previous PAC meeting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</a:rPr>
                        <a:t>M. </a:t>
                      </a:r>
                      <a:r>
                        <a:rPr lang="en-US" sz="1700" dirty="0" err="1">
                          <a:effectLst/>
                        </a:rPr>
                        <a:t>Lewitowicz</a:t>
                      </a:r>
                      <a:endParaRPr lang="ru-RU" sz="17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(20 min.)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extLst>
                  <a:ext uri="{0D108BD9-81ED-4DB2-BD59-A6C34878D82A}">
                    <a16:rowId xmlns:a16="http://schemas.microsoft.com/office/drawing/2014/main" xmlns="" val="527903759"/>
                  </a:ext>
                </a:extLst>
              </a:tr>
              <a:tr h="46834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 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3.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Information on the Resolution of the 126th session of the JINR Scientific Council (September 2019) and on the decisions of the JINR Committee of Plenipotentiaries (November 2019)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M. </a:t>
                      </a:r>
                      <a:r>
                        <a:rPr lang="en-US" sz="1700" dirty="0" err="1">
                          <a:effectLst/>
                        </a:rPr>
                        <a:t>Itkis</a:t>
                      </a:r>
                      <a:endParaRPr lang="ru-RU" sz="17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(20 min.)</a:t>
                      </a:r>
                    </a:p>
                  </a:txBody>
                  <a:tcPr marL="19243" marR="19243" marT="0" marB="0"/>
                </a:tc>
                <a:extLst>
                  <a:ext uri="{0D108BD9-81ED-4DB2-BD59-A6C34878D82A}">
                    <a16:rowId xmlns:a16="http://schemas.microsoft.com/office/drawing/2014/main" xmlns="" val="3219344772"/>
                  </a:ext>
                </a:extLst>
              </a:tr>
              <a:tr h="15611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 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4.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Research activities under the theme “Investigations of Neutron Nuclear Interactions and Properties of the Neutron”: status and prospects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i="1" dirty="0">
                          <a:effectLst/>
                        </a:rPr>
                        <a:t>Referees: V. </a:t>
                      </a:r>
                      <a:r>
                        <a:rPr lang="en-US" sz="1700" i="1" dirty="0" err="1">
                          <a:effectLst/>
                        </a:rPr>
                        <a:t>Nesvizhevsky</a:t>
                      </a:r>
                      <a:r>
                        <a:rPr lang="en-US" sz="1700" i="1" dirty="0">
                          <a:effectLst/>
                        </a:rPr>
                        <a:t>, G. Kim, F. </a:t>
                      </a:r>
                      <a:r>
                        <a:rPr lang="en-US" sz="1700" i="1" dirty="0" err="1">
                          <a:effectLst/>
                        </a:rPr>
                        <a:t>Piquemal</a:t>
                      </a:r>
                      <a:endParaRPr lang="en-US" sz="1700" i="1" dirty="0">
                        <a:effectLst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700">
                          <a:effectLst/>
                        </a:rPr>
                        <a:t>E.  Lychagin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700">
                          <a:effectLst/>
                        </a:rPr>
                        <a:t>(25 min. + 5 min.)</a:t>
                      </a:r>
                      <a:endParaRPr lang="sv-SE" sz="1700" dirty="0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526327387"/>
                  </a:ext>
                </a:extLst>
              </a:tr>
              <a:tr h="46834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1</a:t>
                      </a:r>
                      <a:r>
                        <a:rPr lang="en-US" sz="1700" dirty="0">
                          <a:effectLst/>
                        </a:rPr>
                        <a:t>1</a:t>
                      </a:r>
                      <a:r>
                        <a:rPr lang="ru-RU" sz="1700" dirty="0">
                          <a:effectLst/>
                        </a:rPr>
                        <a:t>.</a:t>
                      </a:r>
                      <a:r>
                        <a:rPr lang="en-US" sz="1700" dirty="0">
                          <a:effectLst/>
                        </a:rPr>
                        <a:t>3</a:t>
                      </a:r>
                      <a:r>
                        <a:rPr lang="ru-RU" sz="1700" dirty="0">
                          <a:effectLst/>
                        </a:rPr>
                        <a:t>0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b="0" dirty="0">
                          <a:effectLst/>
                        </a:rPr>
                        <a:t>Coffee break</a:t>
                      </a:r>
                    </a:p>
                  </a:txBody>
                  <a:tcPr marL="19243" marR="192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546571853"/>
                  </a:ext>
                </a:extLst>
              </a:tr>
              <a:tr h="46834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</a:rPr>
                        <a:t>11.50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</a:rPr>
                        <a:t>Letter of intent to open a new project: “Modernization</a:t>
                      </a:r>
                      <a:r>
                        <a:rPr lang="ru-RU" sz="17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700" dirty="0">
                          <a:effectLst/>
                          <a:latin typeface="+mn-lt"/>
                        </a:rPr>
                        <a:t>of the EG-5 accelerator and development of its experimental infrastructure”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i="1" dirty="0">
                          <a:effectLst/>
                          <a:latin typeface="+mn-lt"/>
                        </a:rPr>
                        <a:t>Referees: V. </a:t>
                      </a:r>
                      <a:r>
                        <a:rPr lang="en-US" sz="1700" i="1" dirty="0" err="1">
                          <a:effectLst/>
                          <a:latin typeface="+mn-lt"/>
                        </a:rPr>
                        <a:t>Nesvizhevsky</a:t>
                      </a:r>
                      <a:r>
                        <a:rPr lang="en-US" sz="1700" i="1" dirty="0">
                          <a:effectLst/>
                          <a:latin typeface="+mn-lt"/>
                        </a:rPr>
                        <a:t>, G. Kim, F. </a:t>
                      </a:r>
                      <a:r>
                        <a:rPr lang="en-US" sz="1700" i="1" dirty="0" err="1">
                          <a:effectLst/>
                          <a:latin typeface="+mn-lt"/>
                        </a:rPr>
                        <a:t>Piquemal</a:t>
                      </a:r>
                      <a:endParaRPr lang="en-US" sz="1700" i="1" dirty="0">
                        <a:effectLst/>
                        <a:latin typeface="+mn-lt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700" dirty="0">
                          <a:effectLst/>
                          <a:latin typeface="+mn-lt"/>
                        </a:rPr>
                        <a:t>A. Doroshkevich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700" dirty="0">
                          <a:effectLst/>
                          <a:latin typeface="+mn-lt"/>
                        </a:rPr>
                        <a:t>(20 min. + 5 min.)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25323373"/>
                  </a:ext>
                </a:extLst>
              </a:tr>
              <a:tr h="46834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</a:rPr>
                        <a:t> 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</a:rPr>
                        <a:t>Proposal for opening a new project: “BECQUEREL-2”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</a:rPr>
                        <a:t>Referees: C. Beck, A. </a:t>
                      </a:r>
                      <a:r>
                        <a:rPr lang="en-US" sz="1700" dirty="0" err="1">
                          <a:effectLst/>
                          <a:latin typeface="+mn-lt"/>
                        </a:rPr>
                        <a:t>Korsheninnikov</a:t>
                      </a:r>
                      <a:r>
                        <a:rPr lang="en-US" sz="1700" dirty="0">
                          <a:effectLst/>
                          <a:latin typeface="+mn-lt"/>
                        </a:rPr>
                        <a:t>, I. </a:t>
                      </a:r>
                      <a:r>
                        <a:rPr lang="en-US" sz="1700" dirty="0" err="1">
                          <a:effectLst/>
                          <a:latin typeface="+mn-lt"/>
                        </a:rPr>
                        <a:t>Štekl</a:t>
                      </a:r>
                      <a:r>
                        <a:rPr lang="en-US" sz="1700" dirty="0">
                          <a:effectLst/>
                          <a:latin typeface="+mn-lt"/>
                        </a:rPr>
                        <a:t>, G. Kim,</a:t>
                      </a:r>
                      <a:r>
                        <a:rPr lang="ru-RU" sz="17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700" i="1" dirty="0">
                          <a:effectLst/>
                          <a:latin typeface="+mn-lt"/>
                        </a:rPr>
                        <a:t>S. </a:t>
                      </a:r>
                      <a:r>
                        <a:rPr lang="en-US" sz="1700" i="1" dirty="0" err="1">
                          <a:effectLst/>
                          <a:latin typeface="+mn-lt"/>
                        </a:rPr>
                        <a:t>Ershov</a:t>
                      </a:r>
                      <a:r>
                        <a:rPr lang="en-US" sz="1700" i="1" dirty="0">
                          <a:effectLst/>
                          <a:latin typeface="+mn-lt"/>
                        </a:rPr>
                        <a:t>, J. B. </a:t>
                      </a:r>
                      <a:r>
                        <a:rPr lang="en-US" sz="1700" i="1" dirty="0" err="1">
                          <a:effectLst/>
                          <a:latin typeface="+mn-lt"/>
                        </a:rPr>
                        <a:t>Natowitz</a:t>
                      </a:r>
                      <a:r>
                        <a:rPr lang="en-US" sz="1700" i="1" dirty="0">
                          <a:effectLst/>
                          <a:latin typeface="+mn-lt"/>
                        </a:rPr>
                        <a:t>, V. </a:t>
                      </a:r>
                      <a:r>
                        <a:rPr lang="en-US" sz="1700" i="1" dirty="0" err="1">
                          <a:effectLst/>
                          <a:latin typeface="+mn-lt"/>
                        </a:rPr>
                        <a:t>Nikitin</a:t>
                      </a:r>
                      <a:endParaRPr lang="en-US" sz="1700" i="1" dirty="0">
                        <a:effectLst/>
                        <a:latin typeface="+mn-lt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700" dirty="0">
                          <a:effectLst/>
                          <a:latin typeface="+mn-lt"/>
                        </a:rPr>
                        <a:t>P. Zarubin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700" dirty="0">
                          <a:effectLst/>
                          <a:latin typeface="+mn-lt"/>
                        </a:rPr>
                        <a:t>(20 min. + 5 min.)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33481300"/>
                  </a:ext>
                </a:extLst>
              </a:tr>
              <a:tr h="46834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+mn-lt"/>
                        </a:rPr>
                        <a:t>1</a:t>
                      </a:r>
                      <a:r>
                        <a:rPr lang="en-US" sz="1700" dirty="0">
                          <a:effectLst/>
                          <a:latin typeface="+mn-lt"/>
                        </a:rPr>
                        <a:t>3</a:t>
                      </a:r>
                      <a:r>
                        <a:rPr lang="ru-RU" sz="1700" dirty="0">
                          <a:effectLst/>
                          <a:latin typeface="+mn-lt"/>
                        </a:rPr>
                        <a:t>.00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1700" b="0" dirty="0">
                          <a:effectLst/>
                          <a:latin typeface="+mn-lt"/>
                        </a:rPr>
                        <a:t>Lunch break</a:t>
                      </a:r>
                      <a:endParaRPr lang="ru-RU" sz="17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308231185"/>
                  </a:ext>
                </a:extLst>
              </a:tr>
            </a:tbl>
          </a:graphicData>
        </a:graphic>
      </p:graphicFrame>
      <p:sp>
        <p:nvSpPr>
          <p:cNvPr id="4" name="ZoneTexte 4">
            <a:extLst>
              <a:ext uri="{FF2B5EF4-FFF2-40B4-BE49-F238E27FC236}">
                <a16:creationId xmlns:a16="http://schemas.microsoft.com/office/drawing/2014/main" xmlns="" id="{3A5FD886-A144-4F3D-89B6-96823FB56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504" y="0"/>
            <a:ext cx="87439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457200" eaLnBrk="1" hangingPunct="1">
              <a:defRPr/>
            </a:pPr>
            <a:r>
              <a:rPr lang="en-US" altLang="ru-RU" sz="1600" b="1" kern="0" dirty="0">
                <a:solidFill>
                  <a:srgbClr val="C00000"/>
                </a:solidFill>
              </a:rPr>
              <a:t>Programme Advisory Committee for Nuclear Physics</a:t>
            </a:r>
            <a:endParaRPr lang="fr-FR" altLang="ru-RU" sz="1600" kern="0" dirty="0">
              <a:solidFill>
                <a:srgbClr val="C00000"/>
              </a:solidFill>
            </a:endParaRPr>
          </a:p>
          <a:p>
            <a:pPr algn="ctr" defTabSz="457200" eaLnBrk="1" hangingPunct="1">
              <a:defRPr/>
            </a:pPr>
            <a:r>
              <a:rPr lang="en-US" altLang="ru-RU" sz="1600" b="1" kern="0" dirty="0">
                <a:solidFill>
                  <a:srgbClr val="C00000"/>
                </a:solidFill>
              </a:rPr>
              <a:t>51st meeting, 30–31 January  2020</a:t>
            </a:r>
            <a:endParaRPr lang="fr-FR" altLang="ru-RU" sz="1600" kern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372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xmlns="" id="{50D494AD-FBFB-4E06-A78A-518429946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504" y="0"/>
            <a:ext cx="87439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457200" eaLnBrk="1" hangingPunct="1">
              <a:defRPr/>
            </a:pPr>
            <a:r>
              <a:rPr lang="en-US" altLang="ru-RU" sz="1600" b="1" kern="0" dirty="0">
                <a:solidFill>
                  <a:srgbClr val="C00000"/>
                </a:solidFill>
              </a:rPr>
              <a:t>Programme Advisory Committee for Nuclear Physics</a:t>
            </a:r>
            <a:endParaRPr lang="fr-FR" altLang="ru-RU" sz="1600" kern="0" dirty="0">
              <a:solidFill>
                <a:srgbClr val="C00000"/>
              </a:solidFill>
            </a:endParaRPr>
          </a:p>
          <a:p>
            <a:pPr algn="ctr" defTabSz="457200" eaLnBrk="1" hangingPunct="1">
              <a:defRPr/>
            </a:pPr>
            <a:r>
              <a:rPr lang="en-US" altLang="ru-RU" sz="1600" b="1" kern="0" dirty="0">
                <a:solidFill>
                  <a:srgbClr val="C00000"/>
                </a:solidFill>
              </a:rPr>
              <a:t>51st meeting, 30–31 January  2020</a:t>
            </a:r>
            <a:endParaRPr lang="fr-FR" altLang="ru-RU" sz="1600" kern="0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4AB956F6-8CF8-45CC-83B9-43B34FBB51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469449"/>
              </p:ext>
            </p:extLst>
          </p:nvPr>
        </p:nvGraphicFramePr>
        <p:xfrm>
          <a:off x="290400" y="764704"/>
          <a:ext cx="11611199" cy="51849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13546">
                  <a:extLst>
                    <a:ext uri="{9D8B030D-6E8A-4147-A177-3AD203B41FA5}">
                      <a16:colId xmlns:a16="http://schemas.microsoft.com/office/drawing/2014/main" xmlns="" val="409242873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xmlns="" val="1217738766"/>
                    </a:ext>
                  </a:extLst>
                </a:gridCol>
                <a:gridCol w="8705009">
                  <a:extLst>
                    <a:ext uri="{9D8B030D-6E8A-4147-A177-3AD203B41FA5}">
                      <a16:colId xmlns:a16="http://schemas.microsoft.com/office/drawing/2014/main" xmlns="" val="758701339"/>
                    </a:ext>
                  </a:extLst>
                </a:gridCol>
                <a:gridCol w="1760596">
                  <a:extLst>
                    <a:ext uri="{9D8B030D-6E8A-4147-A177-3AD203B41FA5}">
                      <a16:colId xmlns:a16="http://schemas.microsoft.com/office/drawing/2014/main" xmlns="" val="128246094"/>
                    </a:ext>
                  </a:extLst>
                </a:gridCol>
              </a:tblGrid>
              <a:tr h="312229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</a:rPr>
                        <a:t>Thursday, 30 January 2020</a:t>
                      </a:r>
                      <a:endParaRPr lang="ru-RU" sz="17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extLst>
                  <a:ext uri="{0D108BD9-81ED-4DB2-BD59-A6C34878D82A}">
                    <a16:rowId xmlns:a16="http://schemas.microsoft.com/office/drawing/2014/main" xmlns="" val="3808428430"/>
                  </a:ext>
                </a:extLst>
              </a:tr>
              <a:tr h="46834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+mn-lt"/>
                        </a:rPr>
                        <a:t>1</a:t>
                      </a:r>
                      <a:r>
                        <a:rPr lang="en-US" sz="1700" dirty="0">
                          <a:effectLst/>
                          <a:latin typeface="+mn-lt"/>
                        </a:rPr>
                        <a:t>3</a:t>
                      </a:r>
                      <a:r>
                        <a:rPr lang="ru-RU" sz="1700" dirty="0">
                          <a:effectLst/>
                          <a:latin typeface="+mn-lt"/>
                        </a:rPr>
                        <a:t>.00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sz="1700" b="0" dirty="0">
                          <a:effectLst/>
                          <a:latin typeface="+mn-lt"/>
                        </a:rPr>
                        <a:t>Lunch break</a:t>
                      </a:r>
                      <a:endParaRPr lang="ru-RU" sz="17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308231185"/>
                  </a:ext>
                </a:extLst>
              </a:tr>
              <a:tr h="12930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</a:rPr>
                        <a:t>15.00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</a:rPr>
                        <a:t>7</a:t>
                      </a:r>
                      <a:r>
                        <a:rPr lang="ru-RU" sz="1700" dirty="0">
                          <a:effectLst/>
                          <a:latin typeface="+mn-lt"/>
                        </a:rPr>
                        <a:t>.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</a:rPr>
                        <a:t>Status of the Factory of </a:t>
                      </a:r>
                      <a:r>
                        <a:rPr lang="en-US" sz="1700" dirty="0" err="1">
                          <a:effectLst/>
                          <a:latin typeface="+mn-lt"/>
                        </a:rPr>
                        <a:t>superheavy</a:t>
                      </a:r>
                      <a:r>
                        <a:rPr lang="en-US" sz="1700" dirty="0">
                          <a:effectLst/>
                          <a:latin typeface="+mn-lt"/>
                        </a:rPr>
                        <a:t> elements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i="1" dirty="0">
                          <a:effectLst/>
                          <a:latin typeface="+mn-lt"/>
                        </a:rPr>
                        <a:t>Referees: S. Hofmann, M. </a:t>
                      </a:r>
                      <a:r>
                        <a:rPr lang="en-US" sz="1700" i="1" dirty="0" err="1">
                          <a:effectLst/>
                          <a:latin typeface="+mn-lt"/>
                        </a:rPr>
                        <a:t>Lewitowicz</a:t>
                      </a:r>
                      <a:r>
                        <a:rPr lang="en-US" sz="1700" i="1" dirty="0">
                          <a:effectLst/>
                          <a:latin typeface="+mn-lt"/>
                        </a:rPr>
                        <a:t>, Z. </a:t>
                      </a:r>
                      <a:r>
                        <a:rPr lang="en-US" sz="1700" i="1" dirty="0" err="1">
                          <a:effectLst/>
                          <a:latin typeface="+mn-lt"/>
                        </a:rPr>
                        <a:t>Vilakazi</a:t>
                      </a:r>
                      <a:endParaRPr lang="en-US" sz="1700" i="1" dirty="0">
                        <a:effectLst/>
                        <a:latin typeface="+mn-lt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>
                          <a:effectLst/>
                          <a:latin typeface="+mn-lt"/>
                        </a:rPr>
                        <a:t> </a:t>
                      </a:r>
                      <a:r>
                        <a:rPr lang="sv-SE" sz="1700" dirty="0">
                          <a:effectLst/>
                          <a:latin typeface="+mn-lt"/>
                        </a:rPr>
                        <a:t>V. Semin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700" dirty="0">
                          <a:effectLst/>
                          <a:latin typeface="+mn-lt"/>
                        </a:rPr>
                        <a:t>V. Utyonkov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700" dirty="0">
                          <a:effectLst/>
                          <a:latin typeface="+mn-lt"/>
                        </a:rPr>
                        <a:t>(35 min. + 5 min.)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434474384"/>
                  </a:ext>
                </a:extLst>
              </a:tr>
              <a:tr h="12930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8.</a:t>
                      </a: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Prospects for the study of multinucleon transfer reactions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i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Referees: E. </a:t>
                      </a:r>
                      <a:r>
                        <a:rPr lang="en-US" sz="1700" i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Vardaci</a:t>
                      </a:r>
                      <a:r>
                        <a:rPr lang="en-US" sz="1700" i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, S. Hofmann, A. Maj</a:t>
                      </a: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A. Yeremin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(20 min. + 5 min.)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345343161"/>
                  </a:ext>
                </a:extLst>
              </a:tr>
              <a:tr h="6481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16.</a:t>
                      </a:r>
                      <a:r>
                        <a:rPr lang="ru-RU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en-US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</a:t>
                      </a:r>
                      <a:r>
                        <a:rPr lang="en-US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i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Poster presentations by young scientists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i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Coffee break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i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(together with poster presentations)</a:t>
                      </a:r>
                      <a:endParaRPr lang="ru-RU" sz="1700" i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40 min.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589342815"/>
                  </a:ext>
                </a:extLst>
              </a:tr>
              <a:tr h="6481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70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9.1. </a:t>
                      </a:r>
                      <a:r>
                        <a:rPr lang="en-US" sz="170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Closed discussion of the poster presentations</a:t>
                      </a:r>
                      <a:endParaRPr lang="ru-RU" sz="1700" i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176781958"/>
                  </a:ext>
                </a:extLst>
              </a:tr>
              <a:tr h="6481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17.</a:t>
                      </a:r>
                      <a:r>
                        <a:rPr lang="ru-RU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</a:t>
                      </a:r>
                      <a:r>
                        <a:rPr lang="en-US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10.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70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Scientific reports:</a:t>
                      </a:r>
                      <a:endParaRPr lang="ru-RU" sz="1700" i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840719200"/>
                  </a:ext>
                </a:extLst>
              </a:tr>
              <a:tr h="6481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70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10.1. </a:t>
                      </a:r>
                      <a:r>
                        <a:rPr lang="en-US" sz="170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“Fusion reactions in nuclear astrophysics”</a:t>
                      </a:r>
                      <a:endParaRPr lang="ru-RU" sz="1700" i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V. Sargsyan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(25 min. + 5 min.)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44978767"/>
                  </a:ext>
                </a:extLst>
              </a:tr>
              <a:tr h="6481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70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10.2. </a:t>
                      </a:r>
                      <a:r>
                        <a:rPr lang="en-US" sz="170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“Prompt neutron investigation in nuclear fission induced by resonance neutrons” </a:t>
                      </a:r>
                      <a:endParaRPr lang="ru-RU" sz="1700" i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S. Zeynalov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(25 min. + 5 min.)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791801797"/>
                  </a:ext>
                </a:extLst>
              </a:tr>
              <a:tr h="6481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18.00</a:t>
                      </a: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11.</a:t>
                      </a: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70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General discussion</a:t>
                      </a:r>
                      <a:endParaRPr lang="ru-RU" sz="1700" i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192540466"/>
                  </a:ext>
                </a:extLst>
              </a:tr>
              <a:tr h="6481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18.50</a:t>
                      </a: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12.</a:t>
                      </a: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70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Announcement of the authors of the best poster presentations</a:t>
                      </a:r>
                      <a:endParaRPr lang="ru-RU" sz="1700" i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M. Lewitowicz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464502528"/>
                  </a:ext>
                </a:extLst>
              </a:tr>
              <a:tr h="6481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+mn-lt"/>
                        </a:rPr>
                        <a:t>1</a:t>
                      </a:r>
                      <a:r>
                        <a:rPr lang="en-US" sz="1700" dirty="0">
                          <a:effectLst/>
                          <a:latin typeface="+mn-lt"/>
                        </a:rPr>
                        <a:t>9</a:t>
                      </a:r>
                      <a:r>
                        <a:rPr lang="ru-RU" sz="1700" dirty="0">
                          <a:effectLst/>
                          <a:latin typeface="+mn-lt"/>
                        </a:rPr>
                        <a:t>.00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+mn-lt"/>
                        </a:rPr>
                        <a:t> </a:t>
                      </a:r>
                      <a:r>
                        <a:rPr lang="ru-RU" sz="1700" b="0" dirty="0" err="1">
                          <a:effectLst/>
                        </a:rPr>
                        <a:t>Reception</a:t>
                      </a:r>
                      <a:endParaRPr lang="ru-RU" sz="17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609666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13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4">
            <a:extLst>
              <a:ext uri="{FF2B5EF4-FFF2-40B4-BE49-F238E27FC236}">
                <a16:creationId xmlns:a16="http://schemas.microsoft.com/office/drawing/2014/main" xmlns="" id="{50D494AD-FBFB-4E06-A78A-518429946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504" y="0"/>
            <a:ext cx="87439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33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457200" eaLnBrk="1" hangingPunct="1">
              <a:defRPr/>
            </a:pPr>
            <a:r>
              <a:rPr lang="en-US" altLang="ru-RU" sz="1600" b="1" kern="0" dirty="0">
                <a:solidFill>
                  <a:srgbClr val="C00000"/>
                </a:solidFill>
              </a:rPr>
              <a:t>Programme Advisory Committee for Nuclear Physics</a:t>
            </a:r>
            <a:endParaRPr lang="fr-FR" altLang="ru-RU" sz="1600" kern="0" dirty="0">
              <a:solidFill>
                <a:srgbClr val="C00000"/>
              </a:solidFill>
            </a:endParaRPr>
          </a:p>
          <a:p>
            <a:pPr algn="ctr" defTabSz="457200" eaLnBrk="1" hangingPunct="1">
              <a:defRPr/>
            </a:pPr>
            <a:r>
              <a:rPr lang="en-US" altLang="ru-RU" sz="1600" b="1" kern="0" dirty="0">
                <a:solidFill>
                  <a:srgbClr val="C00000"/>
                </a:solidFill>
              </a:rPr>
              <a:t>51st meeting, 30–31 January  2020</a:t>
            </a:r>
            <a:endParaRPr lang="fr-FR" altLang="ru-RU" sz="1600" kern="0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91269A98-44C2-410B-9B47-82D3752BB8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703792"/>
              </p:ext>
            </p:extLst>
          </p:nvPr>
        </p:nvGraphicFramePr>
        <p:xfrm>
          <a:off x="287133" y="861442"/>
          <a:ext cx="11617733" cy="421588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13948">
                  <a:extLst>
                    <a:ext uri="{9D8B030D-6E8A-4147-A177-3AD203B41FA5}">
                      <a16:colId xmlns:a16="http://schemas.microsoft.com/office/drawing/2014/main" xmlns="" val="4092428733"/>
                    </a:ext>
                  </a:extLst>
                </a:gridCol>
                <a:gridCol w="432291">
                  <a:extLst>
                    <a:ext uri="{9D8B030D-6E8A-4147-A177-3AD203B41FA5}">
                      <a16:colId xmlns:a16="http://schemas.microsoft.com/office/drawing/2014/main" xmlns="" val="1217738766"/>
                    </a:ext>
                  </a:extLst>
                </a:gridCol>
                <a:gridCol w="8709907">
                  <a:extLst>
                    <a:ext uri="{9D8B030D-6E8A-4147-A177-3AD203B41FA5}">
                      <a16:colId xmlns:a16="http://schemas.microsoft.com/office/drawing/2014/main" xmlns="" val="758701339"/>
                    </a:ext>
                  </a:extLst>
                </a:gridCol>
                <a:gridCol w="1761587">
                  <a:extLst>
                    <a:ext uri="{9D8B030D-6E8A-4147-A177-3AD203B41FA5}">
                      <a16:colId xmlns:a16="http://schemas.microsoft.com/office/drawing/2014/main" xmlns="" val="128246094"/>
                    </a:ext>
                  </a:extLst>
                </a:gridCol>
              </a:tblGrid>
              <a:tr h="312229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</a:rPr>
                        <a:t>Friday, 31 January 2020</a:t>
                      </a:r>
                      <a:endParaRPr lang="ru-RU" sz="170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43" marR="19243" marT="0" marB="0"/>
                </a:tc>
                <a:extLst>
                  <a:ext uri="{0D108BD9-81ED-4DB2-BD59-A6C34878D82A}">
                    <a16:rowId xmlns:a16="http://schemas.microsoft.com/office/drawing/2014/main" xmlns="" val="3808428430"/>
                  </a:ext>
                </a:extLst>
              </a:tr>
              <a:tr h="31111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u="sng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Closed session: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085" marR="45085" marT="0" marB="0"/>
                </a:tc>
                <a:extLst>
                  <a:ext uri="{0D108BD9-81ED-4DB2-BD59-A6C34878D82A}">
                    <a16:rowId xmlns:a16="http://schemas.microsoft.com/office/drawing/2014/main" xmlns="" val="333144363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i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9.30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ru-RU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US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Meeting of the PAC members with the JINR Directorate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085" marR="45085" marT="0" marB="0"/>
                </a:tc>
                <a:extLst>
                  <a:ext uri="{0D108BD9-81ED-4DB2-BD59-A6C34878D82A}">
                    <a16:rowId xmlns:a16="http://schemas.microsoft.com/office/drawing/2014/main" xmlns="" val="2282030748"/>
                  </a:ext>
                </a:extLst>
              </a:tr>
              <a:tr h="46834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i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</a:t>
                      </a:r>
                      <a:r>
                        <a:rPr lang="ru-RU" sz="1700" i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</a:t>
                      </a:r>
                      <a:r>
                        <a:rPr lang="en-US" sz="1700" i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00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085" marR="45085" marT="0" marB="0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i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Coffee break</a:t>
                      </a:r>
                      <a:endParaRPr lang="ru-RU" sz="17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085" marR="45085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085" marR="45085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085" marR="45085" marT="0" marB="0"/>
                </a:tc>
                <a:extLst>
                  <a:ext uri="{0D108BD9-81ED-4DB2-BD59-A6C34878D82A}">
                    <a16:rowId xmlns:a16="http://schemas.microsoft.com/office/drawing/2014/main" xmlns="" val="321934477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i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</a:t>
                      </a:r>
                      <a:r>
                        <a:rPr lang="ru-RU" sz="1700" i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</a:t>
                      </a:r>
                      <a:r>
                        <a:rPr lang="en-US" sz="1700" i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ru-RU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4.</a:t>
                      </a: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Proposals for the agenda of the next PAC meeting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085" marR="45085" marT="0" marB="0"/>
                </a:tc>
                <a:extLst>
                  <a:ext uri="{0D108BD9-81ED-4DB2-BD59-A6C34878D82A}">
                    <a16:rowId xmlns:a16="http://schemas.microsoft.com/office/drawing/2014/main" xmlns="" val="354657185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ru-RU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</a:t>
                      </a:r>
                      <a:r>
                        <a:rPr lang="en-US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Preparation of the PAC recommendations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085" marR="45085" marT="0" marB="0"/>
                </a:tc>
                <a:extLst>
                  <a:ext uri="{0D108BD9-81ED-4DB2-BD59-A6C34878D82A}">
                    <a16:rowId xmlns:a16="http://schemas.microsoft.com/office/drawing/2014/main" xmlns="" val="306948043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ru-RU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</a:t>
                      </a:r>
                      <a:r>
                        <a:rPr lang="en-US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085" marR="45085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PAC recommendations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085" marR="45085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085" marR="45085" marT="0" marB="0"/>
                </a:tc>
                <a:extLst>
                  <a:ext uri="{0D108BD9-81ED-4DB2-BD59-A6C34878D82A}">
                    <a16:rowId xmlns:a16="http://schemas.microsoft.com/office/drawing/2014/main" xmlns="" val="343447438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 i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</a:t>
                      </a:r>
                      <a:r>
                        <a:rPr lang="en-US" sz="1700" i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ru-RU" sz="1700" i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.00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17.</a:t>
                      </a:r>
                    </a:p>
                  </a:txBody>
                  <a:tcPr marL="45085" marR="45085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Presentation of the PAC recommendations to members of the Directorates of JINR and Laboratories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085" marR="45085" marT="0" marB="0"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085" marR="45085" marT="0" marB="0"/>
                </a:tc>
                <a:extLst>
                  <a:ext uri="{0D108BD9-81ED-4DB2-BD59-A6C34878D82A}">
                    <a16:rowId xmlns:a16="http://schemas.microsoft.com/office/drawing/2014/main" xmlns="" val="62281458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085" marR="45085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18</a:t>
                      </a:r>
                      <a:r>
                        <a:rPr lang="en-US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.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085" marR="45085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Closing of the meeting </a:t>
                      </a:r>
                      <a:endParaRPr lang="ru-RU" sz="17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085" marR="45085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5085" marR="45085" marT="0" marB="0"/>
                </a:tc>
                <a:extLst>
                  <a:ext uri="{0D108BD9-81ED-4DB2-BD59-A6C34878D82A}">
                    <a16:rowId xmlns:a16="http://schemas.microsoft.com/office/drawing/2014/main" xmlns="" val="1469113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67990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</TotalTime>
  <Words>517</Words>
  <Application>Microsoft Office PowerPoint</Application>
  <PresentationFormat>Широкоэкранный</PresentationFormat>
  <Paragraphs>151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ＭＳ Ｐゴシック</vt:lpstr>
      <vt:lpstr>ＭＳ Ｐゴシック</vt:lpstr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Work</dc:creator>
  <cp:lastModifiedBy>Admin</cp:lastModifiedBy>
  <cp:revision>144</cp:revision>
  <dcterms:created xsi:type="dcterms:W3CDTF">2017-05-29T13:31:35Z</dcterms:created>
  <dcterms:modified xsi:type="dcterms:W3CDTF">2020-01-30T06:26:37Z</dcterms:modified>
</cp:coreProperties>
</file>