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82" r:id="rId3"/>
  </p:sldMasterIdLst>
  <p:notesMasterIdLst>
    <p:notesMasterId r:id="rId36"/>
  </p:notesMasterIdLst>
  <p:sldIdLst>
    <p:sldId id="256" r:id="rId4"/>
    <p:sldId id="261" r:id="rId5"/>
    <p:sldId id="263" r:id="rId6"/>
    <p:sldId id="590" r:id="rId7"/>
    <p:sldId id="593" r:id="rId8"/>
    <p:sldId id="591" r:id="rId9"/>
    <p:sldId id="592" r:id="rId10"/>
    <p:sldId id="594" r:id="rId11"/>
    <p:sldId id="595" r:id="rId12"/>
    <p:sldId id="596" r:id="rId13"/>
    <p:sldId id="597" r:id="rId14"/>
    <p:sldId id="600" r:id="rId15"/>
    <p:sldId id="598" r:id="rId16"/>
    <p:sldId id="599" r:id="rId17"/>
    <p:sldId id="603" r:id="rId18"/>
    <p:sldId id="601" r:id="rId19"/>
    <p:sldId id="602" r:id="rId20"/>
    <p:sldId id="605" r:id="rId21"/>
    <p:sldId id="604" r:id="rId22"/>
    <p:sldId id="607" r:id="rId23"/>
    <p:sldId id="608" r:id="rId24"/>
    <p:sldId id="617" r:id="rId25"/>
    <p:sldId id="606" r:id="rId26"/>
    <p:sldId id="610" r:id="rId27"/>
    <p:sldId id="609" r:id="rId28"/>
    <p:sldId id="611" r:id="rId29"/>
    <p:sldId id="612" r:id="rId30"/>
    <p:sldId id="616" r:id="rId31"/>
    <p:sldId id="613" r:id="rId32"/>
    <p:sldId id="614" r:id="rId33"/>
    <p:sldId id="588" r:id="rId34"/>
    <p:sldId id="615" r:id="rId3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25" autoAdjust="0"/>
    <p:restoredTop sz="84936" autoAdjust="0"/>
  </p:normalViewPr>
  <p:slideViewPr>
    <p:cSldViewPr snapToGrid="0">
      <p:cViewPr varScale="1">
        <p:scale>
          <a:sx n="53" d="100"/>
          <a:sy n="53" d="100"/>
        </p:scale>
        <p:origin x="952"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rgarita\Desktop\&#1040;&#1057;&#1055;&#1048;&#1056;&#1040;&#1053;&#1058;&#1059;&#1056;&#1040;\&#1055;&#1086;&#1089;&#1083;&#1077;&#1076;&#1085;&#1080;&#1077;%20&#1074;&#1072;&#1088;&#1080;&#1072;&#1085;&#1090;&#1099;%20&#1089;&#1090;&#1072;&#1090;&#1077;&#1081;%20&#1101;&#1095;&#1072;&#1103;%20&#1080;%20&#1074;&#1077;&#1089;&#1090;&#1085;&#1080;&#1082;\&#1069;&#1063;&#1040;&#1071;%20&#1055;&#1054;&#1057;&#1051;&#1045;&#1044;&#1053;&#1048;&#1049;\GRAMMY%20(3).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garita\Desktop\&#1040;&#1057;&#1055;&#1048;&#1056;&#1040;&#1053;&#1058;&#1059;&#1056;&#1040;\&#1055;&#1086;&#1089;&#1083;&#1077;&#1076;&#1085;&#1080;&#1077;%20&#1074;&#1072;&#1088;&#1080;&#1072;&#1085;&#1090;&#1099;%20&#1089;&#1090;&#1072;&#1090;&#1077;&#1081;%20&#1101;&#1095;&#1072;&#1103;%20&#1080;%20&#1074;&#1077;&#1089;&#1090;&#1085;&#1080;&#1082;\&#1069;&#1063;&#1040;&#1071;%20&#1055;&#1054;&#1057;&#1051;&#1045;&#1044;&#1053;&#1048;&#1049;\GRAMMY%20(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solidFill>
                  <a:schemeClr val="tx1"/>
                </a:solidFill>
                <a:latin typeface="Times New Roman" panose="02020603050405020304" pitchFamily="18" charset="0"/>
                <a:cs typeface="Times New Roman" panose="02020603050405020304" pitchFamily="18" charset="0"/>
              </a:rPr>
              <a:t>U</a:t>
            </a:r>
          </a:p>
        </c:rich>
      </c:tx>
      <c:layout>
        <c:manualLayout>
          <c:xMode val="edge"/>
          <c:yMode val="edge"/>
          <c:x val="0.46190230779203939"/>
          <c:y val="2.8265079365079371E-2"/>
        </c:manualLayout>
      </c:layout>
      <c:overlay val="0"/>
      <c:spPr>
        <a:noFill/>
        <a:ln>
          <a:noFill/>
        </a:ln>
        <a:effectLst/>
      </c:spPr>
    </c:title>
    <c:autoTitleDeleted val="0"/>
    <c:plotArea>
      <c:layout>
        <c:manualLayout>
          <c:layoutTarget val="inner"/>
          <c:xMode val="edge"/>
          <c:yMode val="edge"/>
          <c:x val="0.19928426662506951"/>
          <c:y val="0.24003942339889892"/>
          <c:w val="0.79196327396344834"/>
          <c:h val="0.54057680100193872"/>
        </c:manualLayout>
      </c:layout>
      <c:barChart>
        <c:barDir val="col"/>
        <c:grouping val="clustered"/>
        <c:varyColors val="0"/>
        <c:ser>
          <c:idx val="0"/>
          <c:order val="0"/>
          <c:tx>
            <c:v>Site 1 </c:v>
          </c:tx>
          <c:spPr>
            <a:solidFill>
              <a:schemeClr val="accent1">
                <a:lumMod val="40000"/>
                <a:lumOff val="60000"/>
              </a:schemeClr>
            </a:solidFill>
            <a:ln>
              <a:noFill/>
            </a:ln>
            <a:effectLst/>
          </c:spPr>
          <c:invertIfNegative val="0"/>
          <c:errBars>
            <c:errBarType val="both"/>
            <c:errValType val="percentage"/>
            <c:noEndCap val="0"/>
            <c:val val="6.3"/>
            <c:spPr>
              <a:noFill/>
              <a:ln w="9525" cap="flat" cmpd="sng" algn="ctr">
                <a:solidFill>
                  <a:schemeClr val="tx1">
                    <a:lumMod val="65000"/>
                    <a:lumOff val="35000"/>
                  </a:schemeClr>
                </a:solidFill>
                <a:round/>
              </a:ln>
              <a:effectLst/>
            </c:spPr>
          </c:errBars>
          <c:val>
            <c:numRef>
              <c:f>U!$A$4:$A$6</c:f>
              <c:numCache>
                <c:formatCode>General</c:formatCode>
                <c:ptCount val="3"/>
                <c:pt idx="0">
                  <c:v>2.63E-2</c:v>
                </c:pt>
                <c:pt idx="1">
                  <c:v>5.4800000000000001E-2</c:v>
                </c:pt>
                <c:pt idx="2">
                  <c:v>5.8299999999999998E-2</c:v>
                </c:pt>
              </c:numCache>
            </c:numRef>
          </c:val>
          <c:extLst>
            <c:ext xmlns:c16="http://schemas.microsoft.com/office/drawing/2014/chart" uri="{C3380CC4-5D6E-409C-BE32-E72D297353CC}">
              <c16:uniqueId val="{00000000-1306-413D-BE13-7B64FD6BC74E}"/>
            </c:ext>
          </c:extLst>
        </c:ser>
        <c:ser>
          <c:idx val="1"/>
          <c:order val="1"/>
          <c:tx>
            <c:v>Site 2</c:v>
          </c:tx>
          <c:spPr>
            <a:solidFill>
              <a:schemeClr val="accent2">
                <a:lumMod val="60000"/>
                <a:lumOff val="40000"/>
              </a:schemeClr>
            </a:solidFill>
            <a:ln>
              <a:noFill/>
            </a:ln>
            <a:effectLst/>
          </c:spPr>
          <c:invertIfNegative val="0"/>
          <c:errBars>
            <c:errBarType val="both"/>
            <c:errValType val="percentage"/>
            <c:noEndCap val="0"/>
            <c:val val="6.3"/>
            <c:spPr>
              <a:noFill/>
              <a:ln w="9525" cap="flat" cmpd="sng" algn="ctr">
                <a:solidFill>
                  <a:schemeClr val="tx1">
                    <a:lumMod val="65000"/>
                    <a:lumOff val="35000"/>
                  </a:schemeClr>
                </a:solidFill>
                <a:round/>
              </a:ln>
              <a:effectLst/>
            </c:spPr>
          </c:errBars>
          <c:val>
            <c:numRef>
              <c:f>U!$A$7:$A$9</c:f>
              <c:numCache>
                <c:formatCode>General</c:formatCode>
                <c:ptCount val="3"/>
                <c:pt idx="0">
                  <c:v>4.2999999999999997E-2</c:v>
                </c:pt>
                <c:pt idx="1">
                  <c:v>3.5400000000000001E-2</c:v>
                </c:pt>
                <c:pt idx="2">
                  <c:v>2.9600000000000001E-2</c:v>
                </c:pt>
              </c:numCache>
            </c:numRef>
          </c:val>
          <c:extLst>
            <c:ext xmlns:c16="http://schemas.microsoft.com/office/drawing/2014/chart" uri="{C3380CC4-5D6E-409C-BE32-E72D297353CC}">
              <c16:uniqueId val="{00000001-1306-413D-BE13-7B64FD6BC74E}"/>
            </c:ext>
          </c:extLst>
        </c:ser>
        <c:ser>
          <c:idx val="2"/>
          <c:order val="2"/>
          <c:tx>
            <c:v>Site 3</c:v>
          </c:tx>
          <c:spPr>
            <a:solidFill>
              <a:srgbClr val="C00000"/>
            </a:solidFill>
            <a:ln>
              <a:noFill/>
            </a:ln>
            <a:effectLst/>
          </c:spPr>
          <c:invertIfNegative val="0"/>
          <c:errBars>
            <c:errBarType val="both"/>
            <c:errValType val="percentage"/>
            <c:noEndCap val="0"/>
            <c:val val="6.3"/>
            <c:spPr>
              <a:noFill/>
              <a:ln w="9525" cap="flat" cmpd="sng" algn="ctr">
                <a:solidFill>
                  <a:schemeClr val="tx1">
                    <a:lumMod val="65000"/>
                    <a:lumOff val="35000"/>
                  </a:schemeClr>
                </a:solidFill>
                <a:round/>
              </a:ln>
              <a:effectLst/>
            </c:spPr>
          </c:errBars>
          <c:val>
            <c:numRef>
              <c:f>U!$A$10:$A$12</c:f>
              <c:numCache>
                <c:formatCode>General</c:formatCode>
                <c:ptCount val="3"/>
                <c:pt idx="0">
                  <c:v>3.1699999999999999E-2</c:v>
                </c:pt>
                <c:pt idx="1">
                  <c:v>3.4299999999999997E-2</c:v>
                </c:pt>
                <c:pt idx="2">
                  <c:v>6.6600000000000006E-2</c:v>
                </c:pt>
              </c:numCache>
            </c:numRef>
          </c:val>
          <c:extLst>
            <c:ext xmlns:c16="http://schemas.microsoft.com/office/drawing/2014/chart" uri="{C3380CC4-5D6E-409C-BE32-E72D297353CC}">
              <c16:uniqueId val="{00000002-1306-413D-BE13-7B64FD6BC74E}"/>
            </c:ext>
          </c:extLst>
        </c:ser>
        <c:dLbls>
          <c:showLegendKey val="0"/>
          <c:showVal val="0"/>
          <c:showCatName val="0"/>
          <c:showSerName val="0"/>
          <c:showPercent val="0"/>
          <c:showBubbleSize val="0"/>
        </c:dLbls>
        <c:gapWidth val="150"/>
        <c:axId val="263572864"/>
        <c:axId val="263587328"/>
      </c:barChart>
      <c:lineChart>
        <c:grouping val="standard"/>
        <c:varyColors val="0"/>
        <c:ser>
          <c:idx val="3"/>
          <c:order val="3"/>
          <c:tx>
            <c:v>Control</c:v>
          </c:tx>
          <c:spPr>
            <a:ln w="38100" cap="rnd">
              <a:solidFill>
                <a:srgbClr val="00B050"/>
              </a:solidFill>
              <a:round/>
            </a:ln>
            <a:effectLst/>
          </c:spPr>
          <c:marker>
            <c:symbol val="none"/>
          </c:marker>
          <c:errBars>
            <c:errDir val="y"/>
            <c:errBarType val="both"/>
            <c:errValType val="percentage"/>
            <c:noEndCap val="0"/>
            <c:val val="0"/>
            <c:spPr>
              <a:noFill/>
              <a:ln w="9525" cap="flat" cmpd="sng" algn="ctr">
                <a:solidFill>
                  <a:schemeClr val="tx1">
                    <a:lumMod val="65000"/>
                    <a:lumOff val="35000"/>
                  </a:schemeClr>
                </a:solidFill>
                <a:round/>
              </a:ln>
              <a:effectLst/>
            </c:spPr>
          </c:errBars>
          <c:val>
            <c:numRef>
              <c:f>U!$B$17:$B$19</c:f>
              <c:numCache>
                <c:formatCode>General</c:formatCode>
                <c:ptCount val="3"/>
                <c:pt idx="0">
                  <c:v>1.61E-2</c:v>
                </c:pt>
                <c:pt idx="1">
                  <c:v>1.61E-2</c:v>
                </c:pt>
                <c:pt idx="2">
                  <c:v>1.61E-2</c:v>
                </c:pt>
              </c:numCache>
            </c:numRef>
          </c:val>
          <c:smooth val="0"/>
          <c:extLst>
            <c:ext xmlns:c16="http://schemas.microsoft.com/office/drawing/2014/chart" uri="{C3380CC4-5D6E-409C-BE32-E72D297353CC}">
              <c16:uniqueId val="{00000003-1306-413D-BE13-7B64FD6BC74E}"/>
            </c:ext>
          </c:extLst>
        </c:ser>
        <c:dLbls>
          <c:showLegendKey val="0"/>
          <c:showVal val="0"/>
          <c:showCatName val="0"/>
          <c:showSerName val="0"/>
          <c:showPercent val="0"/>
          <c:showBubbleSize val="0"/>
        </c:dLbls>
        <c:marker val="1"/>
        <c:smooth val="0"/>
        <c:axId val="263572864"/>
        <c:axId val="263587328"/>
      </c:lineChart>
      <c:catAx>
        <c:axId val="2635728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b="0" i="0" u="none" strike="noStrike" baseline="0">
                    <a:solidFill>
                      <a:schemeClr val="tx1"/>
                    </a:solidFill>
                    <a:latin typeface="Times New Roman" panose="02020603050405020304" pitchFamily="18" charset="0"/>
                    <a:cs typeface="Times New Roman" panose="02020603050405020304" pitchFamily="18" charset="0"/>
                  </a:rPr>
                  <a:t>Month</a:t>
                </a:r>
                <a:endParaRPr lang="ru-RU" sz="100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4694784778944639"/>
              <c:y val="0.92188492063492067"/>
            </c:manualLayout>
          </c:layout>
          <c:overlay val="0"/>
          <c:spPr>
            <a:noFill/>
            <a:ln>
              <a:noFill/>
            </a:ln>
            <a:effectLst/>
          </c:spPr>
        </c:title>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263587328"/>
        <c:crosses val="autoZero"/>
        <c:auto val="1"/>
        <c:lblAlgn val="ctr"/>
        <c:lblOffset val="100"/>
        <c:noMultiLvlLbl val="0"/>
      </c:catAx>
      <c:valAx>
        <c:axId val="2635873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a:solidFill>
                      <a:schemeClr val="tx1"/>
                    </a:solidFill>
                    <a:effectLst/>
                    <a:latin typeface="Times New Roman" panose="02020603050405020304" pitchFamily="18" charset="0"/>
                    <a:cs typeface="Times New Roman" panose="02020603050405020304" pitchFamily="18" charset="0"/>
                  </a:rPr>
                  <a:t>Content [mg/kg]</a:t>
                </a:r>
                <a:endParaRPr lang="ru-RU" sz="1000">
                  <a:solidFill>
                    <a:schemeClr val="tx1"/>
                  </a:solidFill>
                  <a:effectLst/>
                  <a:latin typeface="Times New Roman" panose="02020603050405020304" pitchFamily="18" charset="0"/>
                  <a:cs typeface="Times New Roman" panose="02020603050405020304" pitchFamily="18" charset="0"/>
                </a:endParaRPr>
              </a:p>
            </c:rich>
          </c:tx>
          <c:layout>
            <c:manualLayout>
              <c:xMode val="edge"/>
              <c:yMode val="edge"/>
              <c:x val="5.5999457632371595E-3"/>
              <c:y val="0.2754175018511939"/>
            </c:manualLayout>
          </c:layout>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ru-RU"/>
          </a:p>
        </c:txPr>
        <c:crossAx val="263572864"/>
        <c:crosses val="autoZero"/>
        <c:crossBetween val="between"/>
      </c:valAx>
      <c:spPr>
        <a:noFill/>
        <a:ln>
          <a:noFill/>
        </a:ln>
        <a:effectLst/>
      </c:spPr>
    </c:plotArea>
    <c:legend>
      <c:legendPos val="tr"/>
      <c:layout>
        <c:manualLayout>
          <c:xMode val="edge"/>
          <c:yMode val="edge"/>
          <c:x val="4.5514715415532217E-2"/>
          <c:y val="0.11961746031746032"/>
          <c:w val="0.90892227408271753"/>
          <c:h val="9.7516834301005981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solidFill>
                  <a:schemeClr val="tx1"/>
                </a:solidFill>
                <a:latin typeface="Times New Roman" panose="02020603050405020304" pitchFamily="18" charset="0"/>
                <a:cs typeface="Times New Roman" panose="02020603050405020304" pitchFamily="18" charset="0"/>
              </a:rPr>
              <a:t>Sb</a:t>
            </a:r>
          </a:p>
        </c:rich>
      </c:tx>
      <c:layout>
        <c:manualLayout>
          <c:xMode val="edge"/>
          <c:yMode val="edge"/>
          <c:x val="0.44508654220147803"/>
          <c:y val="5.8190476190476187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22877882631083324"/>
          <c:y val="0.23469126984126984"/>
          <c:w val="0.77093105728196187"/>
          <c:h val="0.55302736701938382"/>
        </c:manualLayout>
      </c:layout>
      <c:barChart>
        <c:barDir val="col"/>
        <c:grouping val="clustered"/>
        <c:varyColors val="0"/>
        <c:ser>
          <c:idx val="0"/>
          <c:order val="0"/>
          <c:tx>
            <c:v>Site 1 </c:v>
          </c:tx>
          <c:spPr>
            <a:solidFill>
              <a:schemeClr val="accent1">
                <a:lumMod val="40000"/>
                <a:lumOff val="60000"/>
              </a:schemeClr>
            </a:solidFill>
            <a:ln>
              <a:noFill/>
            </a:ln>
            <a:effectLst/>
          </c:spPr>
          <c:invertIfNegative val="0"/>
          <c:errBars>
            <c:errBarType val="both"/>
            <c:errValType val="percentage"/>
            <c:noEndCap val="0"/>
            <c:val val="7.3"/>
            <c:spPr>
              <a:noFill/>
              <a:ln w="9525" cap="flat" cmpd="sng" algn="ctr">
                <a:solidFill>
                  <a:schemeClr val="tx1">
                    <a:lumMod val="65000"/>
                    <a:lumOff val="35000"/>
                  </a:schemeClr>
                </a:solidFill>
                <a:round/>
              </a:ln>
              <a:effectLst/>
            </c:spPr>
          </c:errBars>
          <c:val>
            <c:numRef>
              <c:f>сурьма!$A$4:$A$6</c:f>
              <c:numCache>
                <c:formatCode>General</c:formatCode>
                <c:ptCount val="3"/>
                <c:pt idx="0">
                  <c:v>0.28100000000000003</c:v>
                </c:pt>
                <c:pt idx="1">
                  <c:v>0.438</c:v>
                </c:pt>
                <c:pt idx="2">
                  <c:v>0.56200000000000006</c:v>
                </c:pt>
              </c:numCache>
            </c:numRef>
          </c:val>
          <c:extLst>
            <c:ext xmlns:c16="http://schemas.microsoft.com/office/drawing/2014/chart" uri="{C3380CC4-5D6E-409C-BE32-E72D297353CC}">
              <c16:uniqueId val="{00000000-2C57-4344-AD0C-BFD44FADCFCB}"/>
            </c:ext>
          </c:extLst>
        </c:ser>
        <c:ser>
          <c:idx val="1"/>
          <c:order val="1"/>
          <c:tx>
            <c:v>Site 2</c:v>
          </c:tx>
          <c:spPr>
            <a:solidFill>
              <a:schemeClr val="accent2">
                <a:lumMod val="60000"/>
                <a:lumOff val="40000"/>
              </a:schemeClr>
            </a:solidFill>
            <a:ln>
              <a:noFill/>
            </a:ln>
            <a:effectLst/>
          </c:spPr>
          <c:invertIfNegative val="0"/>
          <c:errBars>
            <c:errBarType val="both"/>
            <c:errValType val="percentage"/>
            <c:noEndCap val="0"/>
            <c:val val="7.3"/>
            <c:spPr>
              <a:noFill/>
              <a:ln w="9525" cap="flat" cmpd="sng" algn="ctr">
                <a:solidFill>
                  <a:schemeClr val="tx1">
                    <a:lumMod val="65000"/>
                    <a:lumOff val="35000"/>
                  </a:schemeClr>
                </a:solidFill>
                <a:round/>
              </a:ln>
              <a:effectLst/>
            </c:spPr>
          </c:errBars>
          <c:val>
            <c:numRef>
              <c:f>сурьма!$A$7:$A$9</c:f>
              <c:numCache>
                <c:formatCode>General</c:formatCode>
                <c:ptCount val="3"/>
                <c:pt idx="0">
                  <c:v>0.21299999999999999</c:v>
                </c:pt>
                <c:pt idx="1">
                  <c:v>0.16200000000000001</c:v>
                </c:pt>
                <c:pt idx="2">
                  <c:v>0.22600000000000001</c:v>
                </c:pt>
              </c:numCache>
            </c:numRef>
          </c:val>
          <c:extLst>
            <c:ext xmlns:c16="http://schemas.microsoft.com/office/drawing/2014/chart" uri="{C3380CC4-5D6E-409C-BE32-E72D297353CC}">
              <c16:uniqueId val="{00000001-2C57-4344-AD0C-BFD44FADCFCB}"/>
            </c:ext>
          </c:extLst>
        </c:ser>
        <c:ser>
          <c:idx val="2"/>
          <c:order val="2"/>
          <c:tx>
            <c:v>Site 3</c:v>
          </c:tx>
          <c:spPr>
            <a:solidFill>
              <a:srgbClr val="C00000"/>
            </a:solidFill>
            <a:ln>
              <a:noFill/>
            </a:ln>
            <a:effectLst/>
          </c:spPr>
          <c:invertIfNegative val="0"/>
          <c:errBars>
            <c:errBarType val="both"/>
            <c:errValType val="percentage"/>
            <c:noEndCap val="0"/>
            <c:val val="7.3"/>
            <c:spPr>
              <a:noFill/>
              <a:ln w="9525" cap="flat" cmpd="sng" algn="ctr">
                <a:solidFill>
                  <a:schemeClr val="tx1">
                    <a:lumMod val="65000"/>
                    <a:lumOff val="35000"/>
                  </a:schemeClr>
                </a:solidFill>
                <a:round/>
              </a:ln>
              <a:effectLst/>
            </c:spPr>
          </c:errBars>
          <c:val>
            <c:numRef>
              <c:f>сурьма!$A$10:$A$12</c:f>
              <c:numCache>
                <c:formatCode>General</c:formatCode>
                <c:ptCount val="3"/>
                <c:pt idx="0">
                  <c:v>0.215</c:v>
                </c:pt>
                <c:pt idx="1">
                  <c:v>0.36399999999999999</c:v>
                </c:pt>
                <c:pt idx="2">
                  <c:v>0.51900000000000002</c:v>
                </c:pt>
              </c:numCache>
            </c:numRef>
          </c:val>
          <c:extLst>
            <c:ext xmlns:c16="http://schemas.microsoft.com/office/drawing/2014/chart" uri="{C3380CC4-5D6E-409C-BE32-E72D297353CC}">
              <c16:uniqueId val="{00000002-2C57-4344-AD0C-BFD44FADCFCB}"/>
            </c:ext>
          </c:extLst>
        </c:ser>
        <c:dLbls>
          <c:showLegendKey val="0"/>
          <c:showVal val="0"/>
          <c:showCatName val="0"/>
          <c:showSerName val="0"/>
          <c:showPercent val="0"/>
          <c:showBubbleSize val="0"/>
        </c:dLbls>
        <c:gapWidth val="150"/>
        <c:axId val="263643136"/>
        <c:axId val="263645056"/>
      </c:barChart>
      <c:lineChart>
        <c:grouping val="standard"/>
        <c:varyColors val="0"/>
        <c:ser>
          <c:idx val="3"/>
          <c:order val="3"/>
          <c:tx>
            <c:v>Control</c:v>
          </c:tx>
          <c:spPr>
            <a:ln w="38100" cap="rnd">
              <a:solidFill>
                <a:srgbClr val="00B050"/>
              </a:solidFill>
              <a:round/>
            </a:ln>
            <a:effectLst/>
          </c:spPr>
          <c:marker>
            <c:symbol val="none"/>
          </c:marker>
          <c:errBars>
            <c:errDir val="y"/>
            <c:errBarType val="both"/>
            <c:errValType val="percentage"/>
            <c:noEndCap val="0"/>
            <c:val val="5"/>
            <c:spPr>
              <a:noFill/>
              <a:ln w="9525" cap="flat" cmpd="sng" algn="ctr">
                <a:solidFill>
                  <a:schemeClr val="tx1">
                    <a:lumMod val="65000"/>
                    <a:lumOff val="35000"/>
                  </a:schemeClr>
                </a:solidFill>
                <a:round/>
              </a:ln>
              <a:effectLst/>
            </c:spPr>
          </c:errBars>
          <c:val>
            <c:numRef>
              <c:f>сурьма!$B$17:$B$19</c:f>
              <c:numCache>
                <c:formatCode>General</c:formatCode>
                <c:ptCount val="3"/>
                <c:pt idx="0">
                  <c:v>5.2900000000000003E-2</c:v>
                </c:pt>
                <c:pt idx="1">
                  <c:v>5.2900000000000003E-2</c:v>
                </c:pt>
                <c:pt idx="2">
                  <c:v>5.2900000000000003E-2</c:v>
                </c:pt>
              </c:numCache>
            </c:numRef>
          </c:val>
          <c:smooth val="0"/>
          <c:extLst>
            <c:ext xmlns:c16="http://schemas.microsoft.com/office/drawing/2014/chart" uri="{C3380CC4-5D6E-409C-BE32-E72D297353CC}">
              <c16:uniqueId val="{00000003-2C57-4344-AD0C-BFD44FADCFCB}"/>
            </c:ext>
          </c:extLst>
        </c:ser>
        <c:dLbls>
          <c:showLegendKey val="0"/>
          <c:showVal val="0"/>
          <c:showCatName val="0"/>
          <c:showSerName val="0"/>
          <c:showPercent val="0"/>
          <c:showBubbleSize val="0"/>
        </c:dLbls>
        <c:marker val="1"/>
        <c:smooth val="0"/>
        <c:axId val="263643136"/>
        <c:axId val="263645056"/>
      </c:lineChart>
      <c:catAx>
        <c:axId val="2636431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b="0" i="0" u="none" strike="noStrike" baseline="0">
                    <a:solidFill>
                      <a:schemeClr val="tx1"/>
                    </a:solidFill>
                    <a:latin typeface="Times New Roman" panose="02020603050405020304" pitchFamily="18" charset="0"/>
                    <a:cs typeface="Times New Roman" panose="02020603050405020304" pitchFamily="18" charset="0"/>
                  </a:rPr>
                  <a:t>Month</a:t>
                </a:r>
                <a:endParaRPr lang="ru-RU" sz="100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43699785618400755"/>
              <c:y val="0.8698412698412698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ru-RU"/>
            </a:p>
          </c:txPr>
        </c:title>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263645056"/>
        <c:crosses val="autoZero"/>
        <c:auto val="1"/>
        <c:lblAlgn val="ctr"/>
        <c:lblOffset val="100"/>
        <c:noMultiLvlLbl val="0"/>
      </c:catAx>
      <c:valAx>
        <c:axId val="263645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a:solidFill>
                      <a:schemeClr val="tx1"/>
                    </a:solidFill>
                    <a:effectLst/>
                    <a:latin typeface="Times New Roman" panose="02020603050405020304" pitchFamily="18" charset="0"/>
                    <a:cs typeface="Times New Roman" panose="02020603050405020304" pitchFamily="18" charset="0"/>
                  </a:rPr>
                  <a:t>Content [mg/kg]</a:t>
                </a:r>
                <a:endParaRPr lang="ru-RU" sz="1000">
                  <a:solidFill>
                    <a:schemeClr val="tx1"/>
                  </a:solidFill>
                  <a:effectLst/>
                  <a:latin typeface="Times New Roman" panose="02020603050405020304" pitchFamily="18" charset="0"/>
                  <a:cs typeface="Times New Roman" panose="02020603050405020304" pitchFamily="18" charset="0"/>
                </a:endParaRPr>
              </a:p>
            </c:rich>
          </c:tx>
          <c:layout>
            <c:manualLayout>
              <c:xMode val="edge"/>
              <c:yMode val="edge"/>
              <c:x val="1.9556592765460908E-2"/>
              <c:y val="0.3172634920634920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ru-RU"/>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ru-RU"/>
          </a:p>
        </c:txPr>
        <c:crossAx val="263643136"/>
        <c:crosses val="autoZero"/>
        <c:crossBetween val="between"/>
      </c:valAx>
      <c:spPr>
        <a:noFill/>
        <a:ln>
          <a:noFill/>
        </a:ln>
        <a:effectLst/>
      </c:spPr>
    </c:plotArea>
    <c:legend>
      <c:legendPos val="tr"/>
      <c:layout>
        <c:manualLayout>
          <c:xMode val="edge"/>
          <c:yMode val="edge"/>
          <c:x val="3.8148580318942048E-2"/>
          <c:y val="8.2780952380952386E-2"/>
          <c:w val="0.94705335148450664"/>
          <c:h val="0.1646245115745056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4FA264-7A0C-49F4-A1F3-60C17080DF72}" type="datetimeFigureOut">
              <a:rPr lang="ru-RU" smtClean="0"/>
              <a:pPr/>
              <a:t>29.01.2020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A0744-93A6-40C5-81D0-3F6E2860E640}" type="slidenum">
              <a:rPr lang="ru-RU" smtClean="0"/>
              <a:pPr/>
              <a:t>‹#›</a:t>
            </a:fld>
            <a:endParaRPr lang="ru-RU"/>
          </a:p>
        </p:txBody>
      </p:sp>
    </p:spTree>
    <p:extLst>
      <p:ext uri="{BB962C8B-B14F-4D97-AF65-F5344CB8AC3E}">
        <p14:creationId xmlns:p14="http://schemas.microsoft.com/office/powerpoint/2010/main" val="1521536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8EA0744-93A6-40C5-81D0-3F6E2860E640}" type="slidenum">
              <a:rPr lang="ru-RU" smtClean="0"/>
              <a:pPr/>
              <a:t>8</a:t>
            </a:fld>
            <a:endParaRPr lang="ru-RU"/>
          </a:p>
        </p:txBody>
      </p:sp>
    </p:spTree>
    <p:extLst>
      <p:ext uri="{BB962C8B-B14F-4D97-AF65-F5344CB8AC3E}">
        <p14:creationId xmlns:p14="http://schemas.microsoft.com/office/powerpoint/2010/main" val="1991020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a:p>
            <a:endParaRPr lang="ru-RU" dirty="0"/>
          </a:p>
        </p:txBody>
      </p:sp>
      <p:sp>
        <p:nvSpPr>
          <p:cNvPr id="4" name="Номер слайда 3"/>
          <p:cNvSpPr>
            <a:spLocks noGrp="1"/>
          </p:cNvSpPr>
          <p:nvPr>
            <p:ph type="sldNum" sz="quarter" idx="5"/>
          </p:nvPr>
        </p:nvSpPr>
        <p:spPr/>
        <p:txBody>
          <a:bodyPr/>
          <a:lstStyle/>
          <a:p>
            <a:fld id="{78EA0744-93A6-40C5-81D0-3F6E2860E640}" type="slidenum">
              <a:rPr lang="ru-RU" smtClean="0"/>
              <a:pPr/>
              <a:t>11</a:t>
            </a:fld>
            <a:endParaRPr lang="ru-RU"/>
          </a:p>
        </p:txBody>
      </p:sp>
    </p:spTree>
    <p:extLst>
      <p:ext uri="{BB962C8B-B14F-4D97-AF65-F5344CB8AC3E}">
        <p14:creationId xmlns:p14="http://schemas.microsoft.com/office/powerpoint/2010/main" val="895496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8EA0744-93A6-40C5-81D0-3F6E2860E640}" type="slidenum">
              <a:rPr lang="ru-RU" smtClean="0"/>
              <a:pPr/>
              <a:t>28</a:t>
            </a:fld>
            <a:endParaRPr lang="ru-RU"/>
          </a:p>
        </p:txBody>
      </p:sp>
    </p:spTree>
    <p:extLst>
      <p:ext uri="{BB962C8B-B14F-4D97-AF65-F5344CB8AC3E}">
        <p14:creationId xmlns:p14="http://schemas.microsoft.com/office/powerpoint/2010/main" val="615914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6C5387-CE28-4818-82B7-B78AE1DD4A3C}" type="slidenum">
              <a:rPr lang="ru-RU" smtClean="0"/>
              <a:pPr/>
              <a:t>31</a:t>
            </a:fld>
            <a:endParaRPr lang="ru-RU"/>
          </a:p>
        </p:txBody>
      </p:sp>
    </p:spTree>
    <p:extLst>
      <p:ext uri="{BB962C8B-B14F-4D97-AF65-F5344CB8AC3E}">
        <p14:creationId xmlns:p14="http://schemas.microsoft.com/office/powerpoint/2010/main" val="3825494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6C5387-CE28-4818-82B7-B78AE1DD4A3C}" type="slidenum">
              <a:rPr lang="ru-RU" smtClean="0"/>
              <a:pPr/>
              <a:t>32</a:t>
            </a:fld>
            <a:endParaRPr lang="ru-RU"/>
          </a:p>
        </p:txBody>
      </p:sp>
    </p:spTree>
    <p:extLst>
      <p:ext uri="{BB962C8B-B14F-4D97-AF65-F5344CB8AC3E}">
        <p14:creationId xmlns:p14="http://schemas.microsoft.com/office/powerpoint/2010/main" val="4239100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r>
              <a:rPr lang="ru-RU"/>
              <a:t>30.01.2020</a:t>
            </a:r>
          </a:p>
        </p:txBody>
      </p:sp>
      <p:sp>
        <p:nvSpPr>
          <p:cNvPr id="5" name="Нижний колонтитул 4"/>
          <p:cNvSpPr>
            <a:spLocks noGrp="1"/>
          </p:cNvSpPr>
          <p:nvPr>
            <p:ph type="ftr" sz="quarter" idx="11"/>
          </p:nvPr>
        </p:nvSpPr>
        <p:spPr/>
        <p:txBody>
          <a:bodyPr/>
          <a:lstStyle/>
          <a:p>
            <a:r>
              <a:rPr lang="en-US"/>
              <a:t>NP PAC 51st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p14="http://schemas.microsoft.com/office/powerpoint/2010/main" val="156334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30.01.2020</a:t>
            </a:r>
          </a:p>
        </p:txBody>
      </p:sp>
      <p:sp>
        <p:nvSpPr>
          <p:cNvPr id="5" name="Нижний колонтитул 4"/>
          <p:cNvSpPr>
            <a:spLocks noGrp="1"/>
          </p:cNvSpPr>
          <p:nvPr>
            <p:ph type="ftr" sz="quarter" idx="11"/>
          </p:nvPr>
        </p:nvSpPr>
        <p:spPr/>
        <p:txBody>
          <a:bodyPr/>
          <a:lstStyle/>
          <a:p>
            <a:r>
              <a:rPr lang="en-US"/>
              <a:t>NP PAC 51st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p14="http://schemas.microsoft.com/office/powerpoint/2010/main" val="2402069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30.01.2020</a:t>
            </a:r>
          </a:p>
        </p:txBody>
      </p:sp>
      <p:sp>
        <p:nvSpPr>
          <p:cNvPr id="5" name="Нижний колонтитул 4"/>
          <p:cNvSpPr>
            <a:spLocks noGrp="1"/>
          </p:cNvSpPr>
          <p:nvPr>
            <p:ph type="ftr" sz="quarter" idx="11"/>
          </p:nvPr>
        </p:nvSpPr>
        <p:spPr/>
        <p:txBody>
          <a:bodyPr/>
          <a:lstStyle/>
          <a:p>
            <a:r>
              <a:rPr lang="en-US"/>
              <a:t>NP PAC 51st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p14="http://schemas.microsoft.com/office/powerpoint/2010/main" val="385152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r>
              <a:rPr lang="ru-RU"/>
              <a:t>30.01.2020</a:t>
            </a:r>
          </a:p>
        </p:txBody>
      </p:sp>
      <p:sp>
        <p:nvSpPr>
          <p:cNvPr id="7" name="Rectangle 5"/>
          <p:cNvSpPr>
            <a:spLocks noGrp="1" noChangeArrowheads="1"/>
          </p:cNvSpPr>
          <p:nvPr>
            <p:ph type="ftr" sz="quarter" idx="11"/>
          </p:nvPr>
        </p:nvSpPr>
        <p:spPr/>
        <p:txBody>
          <a:bodyPr/>
          <a:lstStyle>
            <a:lvl1pPr>
              <a:defRPr/>
            </a:lvl1pPr>
          </a:lstStyle>
          <a:p>
            <a:r>
              <a:rPr lang="en-US"/>
              <a:t>NP PAC 51st meeting</a:t>
            </a:r>
            <a:endParaRPr lang="ru-RU"/>
          </a:p>
        </p:txBody>
      </p:sp>
      <p:sp>
        <p:nvSpPr>
          <p:cNvPr id="8" name="Rectangle 6"/>
          <p:cNvSpPr>
            <a:spLocks noGrp="1" noChangeArrowheads="1"/>
          </p:cNvSpPr>
          <p:nvPr>
            <p:ph type="sldNum" sz="quarter" idx="12"/>
          </p:nvPr>
        </p:nvSpPr>
        <p:spPr/>
        <p:txBody>
          <a:bodyPr/>
          <a:lstStyle>
            <a:lvl1pPr>
              <a:defRPr/>
            </a:lvl1pPr>
          </a:lstStyle>
          <a:p>
            <a:fld id="{091AD801-B12E-4A00-8E9E-6CC326DE2565}" type="slidenum">
              <a:rPr lang="ru-RU" smtClean="0"/>
              <a:pPr/>
              <a:t>‹#›</a:t>
            </a:fld>
            <a:endParaRPr lang="ru-RU"/>
          </a:p>
        </p:txBody>
      </p:sp>
    </p:spTree>
    <p:extLst>
      <p:ext uri="{BB962C8B-B14F-4D97-AF65-F5344CB8AC3E}">
        <p14:creationId xmlns:p14="http://schemas.microsoft.com/office/powerpoint/2010/main" val="1614223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Овал 3"/>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Gill Sans MT"/>
              <a:ea typeface="+mn-ea"/>
              <a:cs typeface="+mn-cs"/>
            </a:endParaRPr>
          </a:p>
        </p:txBody>
      </p:sp>
      <p:sp>
        <p:nvSpPr>
          <p:cNvPr id="5" name="Овал 4"/>
          <p:cNvSpPr/>
          <p:nvPr/>
        </p:nvSpPr>
        <p:spPr>
          <a:xfrm>
            <a:off x="1543051" y="1344614"/>
            <a:ext cx="84667"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Gill Sans MT"/>
              <a:ea typeface="+mn-ea"/>
              <a:cs typeface="+mn-cs"/>
            </a:endParaRPr>
          </a:p>
        </p:txBody>
      </p:sp>
      <p:sp>
        <p:nvSpPr>
          <p:cNvPr id="14" name="Заголовок 13"/>
          <p:cNvSpPr>
            <a:spLocks noGrp="1"/>
          </p:cNvSpPr>
          <p:nvPr>
            <p:ph type="ctrTitle"/>
          </p:nvPr>
        </p:nvSpPr>
        <p:spPr>
          <a:xfrm>
            <a:off x="1910080" y="359898"/>
            <a:ext cx="9875520" cy="1472184"/>
          </a:xfrm>
        </p:spPr>
        <p:txBody>
          <a:bodyPr anchor="b"/>
          <a:lstStyle>
            <a:lvl1pPr algn="l">
              <a:defRPr/>
            </a:lvl1pPr>
            <a:extLst/>
          </a:lstStyle>
          <a:p>
            <a:r>
              <a:rPr lang="ru-RU"/>
              <a:t>Образец заголовка</a:t>
            </a:r>
            <a:endParaRPr lang="en-US"/>
          </a:p>
        </p:txBody>
      </p:sp>
      <p:sp>
        <p:nvSpPr>
          <p:cNvPr id="22" name="Подзаголовок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a:t>Образец подзаголовка</a:t>
            </a:r>
            <a:endParaRPr lang="en-US"/>
          </a:p>
        </p:txBody>
      </p:sp>
      <p:sp>
        <p:nvSpPr>
          <p:cNvPr id="6" name="Дата 6"/>
          <p:cNvSpPr>
            <a:spLocks noGrp="1"/>
          </p:cNvSpPr>
          <p:nvPr>
            <p:ph type="dt" sz="half" idx="10"/>
          </p:nvPr>
        </p:nvSpPr>
        <p:spPr/>
        <p:txBody>
          <a:bodyPr/>
          <a:lstStyle>
            <a:lvl1pPr>
              <a:defRPr smtClean="0"/>
            </a:lvl1pPr>
            <a:extLst/>
          </a:lstStyle>
          <a:p>
            <a:pPr fontAlgn="base">
              <a:spcBef>
                <a:spcPct val="0"/>
              </a:spcBef>
              <a:spcAft>
                <a:spcPct val="0"/>
              </a:spcAft>
              <a:defRPr/>
            </a:pPr>
            <a:r>
              <a:rPr lang="ru-RU" b="1">
                <a:solidFill>
                  <a:srgbClr val="E7DEC9">
                    <a:shade val="50000"/>
                    <a:satMod val="200000"/>
                  </a:srgbClr>
                </a:solidFill>
              </a:rPr>
              <a:t>30.01.2020</a:t>
            </a:r>
          </a:p>
        </p:txBody>
      </p:sp>
      <p:sp>
        <p:nvSpPr>
          <p:cNvPr id="7" name="Нижний колонтитул 19"/>
          <p:cNvSpPr>
            <a:spLocks noGrp="1"/>
          </p:cNvSpPr>
          <p:nvPr>
            <p:ph type="ftr" sz="quarter" idx="11"/>
          </p:nvPr>
        </p:nvSpPr>
        <p:spPr/>
        <p:txBody>
          <a:bodyPr/>
          <a:lstStyle>
            <a:lvl1pPr>
              <a:defRPr smtClean="0"/>
            </a:lvl1pPr>
            <a:extLst/>
          </a:lstStyle>
          <a:p>
            <a:pPr fontAlgn="base">
              <a:spcBef>
                <a:spcPct val="0"/>
              </a:spcBef>
              <a:spcAft>
                <a:spcPct val="0"/>
              </a:spcAft>
              <a:defRPr/>
            </a:pPr>
            <a:r>
              <a:rPr lang="en-US" b="1">
                <a:solidFill>
                  <a:srgbClr val="E7DEC9">
                    <a:shade val="50000"/>
                    <a:satMod val="200000"/>
                  </a:srgbClr>
                </a:solidFill>
              </a:rPr>
              <a:t>NP PAC 51st meeting</a:t>
            </a:r>
            <a:endParaRPr lang="ru-RU" b="1">
              <a:solidFill>
                <a:srgbClr val="E7DEC9">
                  <a:shade val="50000"/>
                  <a:satMod val="200000"/>
                </a:srgbClr>
              </a:solidFill>
            </a:endParaRPr>
          </a:p>
        </p:txBody>
      </p:sp>
      <p:sp>
        <p:nvSpPr>
          <p:cNvPr id="8" name="Номер слайда 9"/>
          <p:cNvSpPr>
            <a:spLocks noGrp="1"/>
          </p:cNvSpPr>
          <p:nvPr>
            <p:ph type="sldNum" sz="quarter" idx="12"/>
          </p:nvPr>
        </p:nvSpPr>
        <p:spPr/>
        <p:txBody>
          <a:bodyPr/>
          <a:lstStyle>
            <a:lvl1pPr>
              <a:defRPr/>
            </a:lvl1pPr>
            <a:extLst/>
          </a:lstStyle>
          <a:p>
            <a:pPr fontAlgn="base">
              <a:spcBef>
                <a:spcPct val="0"/>
              </a:spcBef>
              <a:spcAft>
                <a:spcPct val="0"/>
              </a:spcAft>
              <a:defRPr/>
            </a:pPr>
            <a:fld id="{FA997512-C5B6-4BC6-BA01-4424C8BEC150}"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p14="http://schemas.microsoft.com/office/powerpoint/2010/main" val="1328776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a:xfrm>
            <a:off x="1913467" y="6532564"/>
            <a:ext cx="2844800" cy="249237"/>
          </a:xfrm>
        </p:spPr>
        <p:txBody>
          <a:bodyPr/>
          <a:lstStyle>
            <a:lvl1pPr>
              <a:defRPr smtClean="0"/>
            </a:lvl1pPr>
            <a:extLst/>
          </a:lstStyle>
          <a:p>
            <a:pPr fontAlgn="base">
              <a:spcBef>
                <a:spcPct val="0"/>
              </a:spcBef>
              <a:spcAft>
                <a:spcPct val="0"/>
              </a:spcAft>
              <a:defRPr/>
            </a:pPr>
            <a:r>
              <a:rPr lang="ru-RU" b="1">
                <a:solidFill>
                  <a:srgbClr val="E7DEC9">
                    <a:shade val="50000"/>
                    <a:satMod val="200000"/>
                  </a:srgbClr>
                </a:solidFill>
              </a:rPr>
              <a:t>30.01.2020</a:t>
            </a:r>
            <a:endParaRPr lang="ru-RU" b="1" dirty="0">
              <a:solidFill>
                <a:srgbClr val="E7DEC9">
                  <a:shade val="50000"/>
                  <a:satMod val="200000"/>
                </a:srgbClr>
              </a:solidFill>
            </a:endParaRPr>
          </a:p>
        </p:txBody>
      </p:sp>
      <p:sp>
        <p:nvSpPr>
          <p:cNvPr id="5" name="Нижний колонтитул 4"/>
          <p:cNvSpPr>
            <a:spLocks noGrp="1"/>
          </p:cNvSpPr>
          <p:nvPr>
            <p:ph type="ftr" sz="quarter" idx="11"/>
          </p:nvPr>
        </p:nvSpPr>
        <p:spPr>
          <a:xfrm>
            <a:off x="5706533" y="6532564"/>
            <a:ext cx="5774267" cy="249237"/>
          </a:xfrm>
        </p:spPr>
        <p:txBody>
          <a:bodyPr/>
          <a:lstStyle>
            <a:lvl1pPr>
              <a:defRPr smtClean="0"/>
            </a:lvl1pPr>
            <a:extLst/>
          </a:lstStyle>
          <a:p>
            <a:pPr fontAlgn="base">
              <a:spcBef>
                <a:spcPct val="0"/>
              </a:spcBef>
              <a:spcAft>
                <a:spcPct val="0"/>
              </a:spcAft>
              <a:defRPr/>
            </a:pPr>
            <a:r>
              <a:rPr lang="en-US" b="1">
                <a:solidFill>
                  <a:srgbClr val="E7DEC9">
                    <a:shade val="50000"/>
                    <a:satMod val="200000"/>
                  </a:srgbClr>
                </a:solidFill>
              </a:rPr>
              <a:t>NP PAC 51st meeting</a:t>
            </a:r>
            <a:endParaRPr lang="ru-RU" b="1">
              <a:solidFill>
                <a:srgbClr val="E7DEC9">
                  <a:shade val="50000"/>
                  <a:satMod val="200000"/>
                </a:srgbClr>
              </a:solidFill>
            </a:endParaRPr>
          </a:p>
        </p:txBody>
      </p:sp>
      <p:sp>
        <p:nvSpPr>
          <p:cNvPr id="6" name="Номер слайда 5"/>
          <p:cNvSpPr>
            <a:spLocks noGrp="1"/>
          </p:cNvSpPr>
          <p:nvPr>
            <p:ph type="sldNum" sz="quarter" idx="12"/>
          </p:nvPr>
        </p:nvSpPr>
        <p:spPr>
          <a:xfrm>
            <a:off x="11485033" y="6532564"/>
            <a:ext cx="609600" cy="249237"/>
          </a:xfrm>
        </p:spPr>
        <p:txBody>
          <a:bodyPr/>
          <a:lstStyle>
            <a:lvl1pPr>
              <a:defRPr/>
            </a:lvl1pPr>
            <a:extLst/>
          </a:lstStyle>
          <a:p>
            <a:pPr fontAlgn="base">
              <a:spcBef>
                <a:spcPct val="0"/>
              </a:spcBef>
              <a:spcAft>
                <a:spcPct val="0"/>
              </a:spcAft>
              <a:defRPr/>
            </a:pPr>
            <a:fld id="{B24830BB-D4C2-443E-969D-5A2CCA29AD8E}" type="slidenum">
              <a:rPr lang="ru-RU" b="1" smtClean="0">
                <a:solidFill>
                  <a:srgbClr val="E7DEC9">
                    <a:shade val="50000"/>
                    <a:satMod val="200000"/>
                  </a:srgbClr>
                </a:solidFill>
              </a:rPr>
              <a:pPr fontAlgn="base">
                <a:spcBef>
                  <a:spcPct val="0"/>
                </a:spcBef>
                <a:spcAft>
                  <a:spcPct val="0"/>
                </a:spcAft>
                <a:defRPr/>
              </a:pPr>
              <a:t>‹#›</a:t>
            </a:fld>
            <a:endParaRPr lang="ru-RU" b="1" dirty="0">
              <a:solidFill>
                <a:srgbClr val="E7DEC9">
                  <a:shade val="50000"/>
                  <a:satMod val="200000"/>
                </a:srgbClr>
              </a:solidFill>
            </a:endParaRPr>
          </a:p>
        </p:txBody>
      </p:sp>
    </p:spTree>
    <p:extLst>
      <p:ext uri="{BB962C8B-B14F-4D97-AF65-F5344CB8AC3E}">
        <p14:creationId xmlns:p14="http://schemas.microsoft.com/office/powerpoint/2010/main" val="739328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рямоугольник 3"/>
          <p:cNvSpPr/>
          <p:nvPr/>
        </p:nvSpPr>
        <p:spPr>
          <a:xfrm>
            <a:off x="3043767" y="0"/>
            <a:ext cx="9144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5" name="Прямоугольник 4"/>
          <p:cNvSpPr/>
          <p:nvPr/>
        </p:nvSpPr>
        <p:spPr bwMode="invGray">
          <a:xfrm>
            <a:off x="3048000" y="0"/>
            <a:ext cx="1016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6" name="Овал 5"/>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Gill Sans MT"/>
              <a:ea typeface="+mn-ea"/>
              <a:cs typeface="+mn-cs"/>
            </a:endParaRPr>
          </a:p>
        </p:txBody>
      </p:sp>
      <p:sp>
        <p:nvSpPr>
          <p:cNvPr id="7" name="Овал 6"/>
          <p:cNvSpPr/>
          <p:nvPr/>
        </p:nvSpPr>
        <p:spPr>
          <a:xfrm>
            <a:off x="3210984" y="2746375"/>
            <a:ext cx="84667"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Gill Sans MT"/>
              <a:ea typeface="+mn-ea"/>
              <a:cs typeface="+mn-cs"/>
            </a:endParaRPr>
          </a:p>
        </p:txBody>
      </p:sp>
      <p:sp>
        <p:nvSpPr>
          <p:cNvPr id="2" name="Заголовок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lang="ru-RU"/>
              <a:t>Образец заголовка</a:t>
            </a:r>
            <a:endParaRPr lang="en-US"/>
          </a:p>
        </p:txBody>
      </p:sp>
      <p:sp>
        <p:nvSpPr>
          <p:cNvPr id="3" name="Текст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a:t>Образец текста</a:t>
            </a:r>
          </a:p>
        </p:txBody>
      </p:sp>
      <p:sp>
        <p:nvSpPr>
          <p:cNvPr id="8" name="Дата 3"/>
          <p:cNvSpPr>
            <a:spLocks noGrp="1"/>
          </p:cNvSpPr>
          <p:nvPr>
            <p:ph type="dt" sz="half" idx="10"/>
          </p:nvPr>
        </p:nvSpPr>
        <p:spPr/>
        <p:txBody>
          <a:bodyPr/>
          <a:lstStyle>
            <a:lvl1pPr>
              <a:defRPr smtClean="0"/>
            </a:lvl1pPr>
            <a:extLst/>
          </a:lstStyle>
          <a:p>
            <a:pPr fontAlgn="base">
              <a:spcBef>
                <a:spcPct val="0"/>
              </a:spcBef>
              <a:spcAft>
                <a:spcPct val="0"/>
              </a:spcAft>
              <a:defRPr/>
            </a:pPr>
            <a:r>
              <a:rPr lang="ru-RU" b="1">
                <a:solidFill>
                  <a:srgbClr val="E7DEC9">
                    <a:shade val="50000"/>
                    <a:satMod val="200000"/>
                  </a:srgbClr>
                </a:solidFill>
              </a:rPr>
              <a:t>30.01.2020</a:t>
            </a:r>
          </a:p>
        </p:txBody>
      </p:sp>
      <p:sp>
        <p:nvSpPr>
          <p:cNvPr id="9" name="Нижний колонтитул 4"/>
          <p:cNvSpPr>
            <a:spLocks noGrp="1"/>
          </p:cNvSpPr>
          <p:nvPr>
            <p:ph type="ftr" sz="quarter" idx="11"/>
          </p:nvPr>
        </p:nvSpPr>
        <p:spPr/>
        <p:txBody>
          <a:bodyPr/>
          <a:lstStyle>
            <a:lvl1pPr>
              <a:defRPr smtClean="0"/>
            </a:lvl1pPr>
            <a:extLst/>
          </a:lstStyle>
          <a:p>
            <a:pPr fontAlgn="base">
              <a:spcBef>
                <a:spcPct val="0"/>
              </a:spcBef>
              <a:spcAft>
                <a:spcPct val="0"/>
              </a:spcAft>
              <a:defRPr/>
            </a:pPr>
            <a:r>
              <a:rPr lang="en-US" b="1">
                <a:solidFill>
                  <a:srgbClr val="E7DEC9">
                    <a:shade val="50000"/>
                    <a:satMod val="200000"/>
                  </a:srgbClr>
                </a:solidFill>
              </a:rPr>
              <a:t>NP PAC 51st meeting</a:t>
            </a:r>
            <a:endParaRPr lang="ru-RU" b="1">
              <a:solidFill>
                <a:srgbClr val="E7DEC9">
                  <a:shade val="50000"/>
                  <a:satMod val="200000"/>
                </a:srgbClr>
              </a:solidFill>
            </a:endParaRPr>
          </a:p>
        </p:txBody>
      </p:sp>
      <p:sp>
        <p:nvSpPr>
          <p:cNvPr id="10" name="Номер слайда 5"/>
          <p:cNvSpPr>
            <a:spLocks noGrp="1"/>
          </p:cNvSpPr>
          <p:nvPr>
            <p:ph type="sldNum" sz="quarter" idx="12"/>
          </p:nvPr>
        </p:nvSpPr>
        <p:spPr/>
        <p:txBody>
          <a:bodyPr/>
          <a:lstStyle>
            <a:lvl1pPr>
              <a:defRPr/>
            </a:lvl1pPr>
            <a:extLst/>
          </a:lstStyle>
          <a:p>
            <a:pPr fontAlgn="base">
              <a:spcBef>
                <a:spcPct val="0"/>
              </a:spcBef>
              <a:spcAft>
                <a:spcPct val="0"/>
              </a:spcAft>
              <a:defRPr/>
            </a:pPr>
            <a:fld id="{C9E4349D-79AC-4B15-9829-1617BCC1EDFC}"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p14="http://schemas.microsoft.com/office/powerpoint/2010/main" val="3449184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4144" y="274320"/>
            <a:ext cx="9997440" cy="1143000"/>
          </a:xfrm>
        </p:spPr>
        <p:txBody>
          <a:bodyPr/>
          <a:lstStyle/>
          <a:p>
            <a:r>
              <a:rPr lang="ru-RU"/>
              <a:t>Образец заголовка</a:t>
            </a:r>
            <a:endParaRPr lang="en-US"/>
          </a:p>
        </p:txBody>
      </p:sp>
      <p:sp>
        <p:nvSpPr>
          <p:cNvPr id="3" name="Содержимое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23"/>
          <p:cNvSpPr>
            <a:spLocks noGrp="1"/>
          </p:cNvSpPr>
          <p:nvPr>
            <p:ph type="dt" sz="half" idx="10"/>
          </p:nvPr>
        </p:nvSpPr>
        <p:spPr/>
        <p:txBody>
          <a:bodyPr/>
          <a:lstStyle>
            <a:lvl1pPr>
              <a:defRPr/>
            </a:lvl1pPr>
          </a:lstStyle>
          <a:p>
            <a:pPr fontAlgn="base">
              <a:spcBef>
                <a:spcPct val="0"/>
              </a:spcBef>
              <a:spcAft>
                <a:spcPct val="0"/>
              </a:spcAft>
              <a:defRPr/>
            </a:pPr>
            <a:r>
              <a:rPr lang="ru-RU" b="1">
                <a:solidFill>
                  <a:srgbClr val="E7DEC9">
                    <a:shade val="50000"/>
                    <a:satMod val="200000"/>
                  </a:srgbClr>
                </a:solidFill>
              </a:rPr>
              <a:t>30.01.2020</a:t>
            </a:r>
          </a:p>
        </p:txBody>
      </p:sp>
      <p:sp>
        <p:nvSpPr>
          <p:cNvPr id="6" name="Нижний колонтитул 9"/>
          <p:cNvSpPr>
            <a:spLocks noGrp="1"/>
          </p:cNvSpPr>
          <p:nvPr>
            <p:ph type="ftr" sz="quarter" idx="11"/>
          </p:nvPr>
        </p:nvSpPr>
        <p:spPr/>
        <p:txBody>
          <a:bodyPr/>
          <a:lstStyle>
            <a:lvl1pPr>
              <a:defRPr/>
            </a:lvl1pPr>
          </a:lstStyle>
          <a:p>
            <a:pPr fontAlgn="base">
              <a:spcBef>
                <a:spcPct val="0"/>
              </a:spcBef>
              <a:spcAft>
                <a:spcPct val="0"/>
              </a:spcAft>
              <a:defRPr/>
            </a:pPr>
            <a:r>
              <a:rPr lang="en-US" b="1">
                <a:solidFill>
                  <a:srgbClr val="E7DEC9">
                    <a:shade val="50000"/>
                    <a:satMod val="200000"/>
                  </a:srgbClr>
                </a:solidFill>
              </a:rPr>
              <a:t>NP PAC 51st meeting</a:t>
            </a:r>
            <a:endParaRPr lang="ru-RU" b="1">
              <a:solidFill>
                <a:srgbClr val="E7DEC9">
                  <a:shade val="50000"/>
                  <a:satMod val="200000"/>
                </a:srgbClr>
              </a:solidFill>
            </a:endParaRPr>
          </a:p>
        </p:txBody>
      </p:sp>
      <p:sp>
        <p:nvSpPr>
          <p:cNvPr id="7" name="Номер слайда 21"/>
          <p:cNvSpPr>
            <a:spLocks noGrp="1"/>
          </p:cNvSpPr>
          <p:nvPr>
            <p:ph type="sldNum" sz="quarter" idx="12"/>
          </p:nvPr>
        </p:nvSpPr>
        <p:spPr/>
        <p:txBody>
          <a:bodyPr/>
          <a:lstStyle>
            <a:lvl1pPr>
              <a:defRPr/>
            </a:lvl1pPr>
          </a:lstStyle>
          <a:p>
            <a:pPr fontAlgn="base">
              <a:spcBef>
                <a:spcPct val="0"/>
              </a:spcBef>
              <a:spcAft>
                <a:spcPct val="0"/>
              </a:spcAft>
              <a:defRPr/>
            </a:pPr>
            <a:fld id="{0ABF7633-17CE-4216-8874-6D4810034B6D}"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p14="http://schemas.microsoft.com/office/powerpoint/2010/main" val="1375333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5160336"/>
            <a:ext cx="10972800" cy="1143000"/>
          </a:xfrm>
        </p:spPr>
        <p:txBody>
          <a:bodyPr/>
          <a:lstStyle>
            <a:lvl1pPr algn="ctr">
              <a:defRPr sz="4500" b="1" cap="none" baseline="0"/>
            </a:lvl1pPr>
            <a:extLst/>
          </a:lstStyle>
          <a:p>
            <a:r>
              <a:rPr lang="ru-RU"/>
              <a:t>Образец заголовка</a:t>
            </a:r>
            <a:endParaRPr lang="en-US"/>
          </a:p>
        </p:txBody>
      </p:sp>
      <p:sp>
        <p:nvSpPr>
          <p:cNvPr id="3" name="Текст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a:t>Образец текста</a:t>
            </a:r>
          </a:p>
        </p:txBody>
      </p:sp>
      <p:sp>
        <p:nvSpPr>
          <p:cNvPr id="4" name="Текст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a:t>Образец текста</a:t>
            </a:r>
          </a:p>
        </p:txBody>
      </p:sp>
      <p:sp>
        <p:nvSpPr>
          <p:cNvPr id="5" name="Содержимое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Содержимое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lvl1pPr>
              <a:defRPr smtClean="0"/>
            </a:lvl1pPr>
            <a:extLst/>
          </a:lstStyle>
          <a:p>
            <a:pPr fontAlgn="base">
              <a:spcBef>
                <a:spcPct val="0"/>
              </a:spcBef>
              <a:spcAft>
                <a:spcPct val="0"/>
              </a:spcAft>
              <a:defRPr/>
            </a:pPr>
            <a:r>
              <a:rPr lang="ru-RU" b="1">
                <a:solidFill>
                  <a:srgbClr val="E7DEC9">
                    <a:shade val="50000"/>
                    <a:satMod val="200000"/>
                  </a:srgbClr>
                </a:solidFill>
              </a:rPr>
              <a:t>30.01.2020</a:t>
            </a:r>
          </a:p>
        </p:txBody>
      </p:sp>
      <p:sp>
        <p:nvSpPr>
          <p:cNvPr id="8" name="Нижний колонтитул 7"/>
          <p:cNvSpPr>
            <a:spLocks noGrp="1"/>
          </p:cNvSpPr>
          <p:nvPr>
            <p:ph type="ftr" sz="quarter" idx="11"/>
          </p:nvPr>
        </p:nvSpPr>
        <p:spPr/>
        <p:txBody>
          <a:bodyPr/>
          <a:lstStyle>
            <a:lvl1pPr>
              <a:defRPr smtClean="0"/>
            </a:lvl1pPr>
            <a:extLst/>
          </a:lstStyle>
          <a:p>
            <a:pPr fontAlgn="base">
              <a:spcBef>
                <a:spcPct val="0"/>
              </a:spcBef>
              <a:spcAft>
                <a:spcPct val="0"/>
              </a:spcAft>
              <a:defRPr/>
            </a:pPr>
            <a:r>
              <a:rPr lang="en-US" b="1">
                <a:solidFill>
                  <a:srgbClr val="E7DEC9">
                    <a:shade val="50000"/>
                    <a:satMod val="200000"/>
                  </a:srgbClr>
                </a:solidFill>
              </a:rPr>
              <a:t>NP PAC 51st meeting</a:t>
            </a:r>
            <a:endParaRPr lang="ru-RU" b="1">
              <a:solidFill>
                <a:srgbClr val="E7DEC9">
                  <a:shade val="50000"/>
                  <a:satMod val="200000"/>
                </a:srgbClr>
              </a:solidFill>
            </a:endParaRPr>
          </a:p>
        </p:txBody>
      </p:sp>
      <p:sp>
        <p:nvSpPr>
          <p:cNvPr id="9" name="Номер слайда 8"/>
          <p:cNvSpPr>
            <a:spLocks noGrp="1"/>
          </p:cNvSpPr>
          <p:nvPr>
            <p:ph type="sldNum" sz="quarter" idx="12"/>
          </p:nvPr>
        </p:nvSpPr>
        <p:spPr/>
        <p:txBody>
          <a:bodyPr/>
          <a:lstStyle>
            <a:lvl1pPr>
              <a:defRPr/>
            </a:lvl1pPr>
            <a:extLst/>
          </a:lstStyle>
          <a:p>
            <a:pPr fontAlgn="base">
              <a:spcBef>
                <a:spcPct val="0"/>
              </a:spcBef>
              <a:spcAft>
                <a:spcPct val="0"/>
              </a:spcAft>
              <a:defRPr/>
            </a:pPr>
            <a:fld id="{A497457E-CC76-4AC4-A499-1A1692CC98A9}"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p14="http://schemas.microsoft.com/office/powerpoint/2010/main" val="363513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4144" y="274320"/>
            <a:ext cx="9997440" cy="1143000"/>
          </a:xfrm>
        </p:spPr>
        <p:txBody>
          <a:bodyPr/>
          <a:lstStyle/>
          <a:p>
            <a:r>
              <a:rPr lang="ru-RU"/>
              <a:t>Образец заголовка</a:t>
            </a:r>
            <a:endParaRPr lang="en-US"/>
          </a:p>
        </p:txBody>
      </p:sp>
      <p:sp>
        <p:nvSpPr>
          <p:cNvPr id="3" name="Дата 23"/>
          <p:cNvSpPr>
            <a:spLocks noGrp="1"/>
          </p:cNvSpPr>
          <p:nvPr>
            <p:ph type="dt" sz="half" idx="10"/>
          </p:nvPr>
        </p:nvSpPr>
        <p:spPr/>
        <p:txBody>
          <a:bodyPr/>
          <a:lstStyle>
            <a:lvl1pPr>
              <a:defRPr/>
            </a:lvl1pPr>
          </a:lstStyle>
          <a:p>
            <a:pPr fontAlgn="base">
              <a:spcBef>
                <a:spcPct val="0"/>
              </a:spcBef>
              <a:spcAft>
                <a:spcPct val="0"/>
              </a:spcAft>
              <a:defRPr/>
            </a:pPr>
            <a:r>
              <a:rPr lang="ru-RU" b="1">
                <a:solidFill>
                  <a:srgbClr val="E7DEC9">
                    <a:shade val="50000"/>
                    <a:satMod val="200000"/>
                  </a:srgbClr>
                </a:solidFill>
              </a:rPr>
              <a:t>30.01.2020</a:t>
            </a:r>
          </a:p>
        </p:txBody>
      </p:sp>
      <p:sp>
        <p:nvSpPr>
          <p:cNvPr id="4" name="Нижний колонтитул 9"/>
          <p:cNvSpPr>
            <a:spLocks noGrp="1"/>
          </p:cNvSpPr>
          <p:nvPr>
            <p:ph type="ftr" sz="quarter" idx="11"/>
          </p:nvPr>
        </p:nvSpPr>
        <p:spPr/>
        <p:txBody>
          <a:bodyPr/>
          <a:lstStyle>
            <a:lvl1pPr>
              <a:defRPr/>
            </a:lvl1pPr>
          </a:lstStyle>
          <a:p>
            <a:pPr fontAlgn="base">
              <a:spcBef>
                <a:spcPct val="0"/>
              </a:spcBef>
              <a:spcAft>
                <a:spcPct val="0"/>
              </a:spcAft>
              <a:defRPr/>
            </a:pPr>
            <a:r>
              <a:rPr lang="en-US" b="1">
                <a:solidFill>
                  <a:srgbClr val="E7DEC9">
                    <a:shade val="50000"/>
                    <a:satMod val="200000"/>
                  </a:srgbClr>
                </a:solidFill>
              </a:rPr>
              <a:t>NP PAC 51st meeting</a:t>
            </a:r>
            <a:endParaRPr lang="ru-RU" b="1">
              <a:solidFill>
                <a:srgbClr val="E7DEC9">
                  <a:shade val="50000"/>
                  <a:satMod val="200000"/>
                </a:srgbClr>
              </a:solidFill>
            </a:endParaRPr>
          </a:p>
        </p:txBody>
      </p:sp>
      <p:sp>
        <p:nvSpPr>
          <p:cNvPr id="5" name="Номер слайда 21"/>
          <p:cNvSpPr>
            <a:spLocks noGrp="1"/>
          </p:cNvSpPr>
          <p:nvPr>
            <p:ph type="sldNum" sz="quarter" idx="12"/>
          </p:nvPr>
        </p:nvSpPr>
        <p:spPr/>
        <p:txBody>
          <a:bodyPr/>
          <a:lstStyle>
            <a:lvl1pPr>
              <a:defRPr/>
            </a:lvl1pPr>
          </a:lstStyle>
          <a:p>
            <a:pPr fontAlgn="base">
              <a:spcBef>
                <a:spcPct val="0"/>
              </a:spcBef>
              <a:spcAft>
                <a:spcPct val="0"/>
              </a:spcAft>
              <a:defRPr/>
            </a:pPr>
            <a:fld id="{5DCD047A-368A-4CD2-8AAA-2F83B52903F8}"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p14="http://schemas.microsoft.com/office/powerpoint/2010/main" val="3451109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Прямоугольник 1"/>
          <p:cNvSpPr/>
          <p:nvPr/>
        </p:nvSpPr>
        <p:spPr>
          <a:xfrm>
            <a:off x="1352552" y="0"/>
            <a:ext cx="1083944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3" name="Прямоугольник 2"/>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4" name="Дата 1"/>
          <p:cNvSpPr>
            <a:spLocks noGrp="1"/>
          </p:cNvSpPr>
          <p:nvPr>
            <p:ph type="dt" sz="half" idx="10"/>
          </p:nvPr>
        </p:nvSpPr>
        <p:spPr/>
        <p:txBody>
          <a:bodyPr/>
          <a:lstStyle>
            <a:lvl1pPr>
              <a:defRPr smtClean="0"/>
            </a:lvl1pPr>
            <a:extLst/>
          </a:lstStyle>
          <a:p>
            <a:pPr fontAlgn="base">
              <a:spcBef>
                <a:spcPct val="0"/>
              </a:spcBef>
              <a:spcAft>
                <a:spcPct val="0"/>
              </a:spcAft>
              <a:defRPr/>
            </a:pPr>
            <a:r>
              <a:rPr lang="ru-RU" b="1">
                <a:solidFill>
                  <a:srgbClr val="E7DEC9">
                    <a:shade val="50000"/>
                    <a:satMod val="200000"/>
                  </a:srgbClr>
                </a:solidFill>
              </a:rPr>
              <a:t>30.01.2020</a:t>
            </a:r>
          </a:p>
        </p:txBody>
      </p:sp>
      <p:sp>
        <p:nvSpPr>
          <p:cNvPr id="5" name="Нижний колонтитул 2"/>
          <p:cNvSpPr>
            <a:spLocks noGrp="1"/>
          </p:cNvSpPr>
          <p:nvPr>
            <p:ph type="ftr" sz="quarter" idx="11"/>
          </p:nvPr>
        </p:nvSpPr>
        <p:spPr/>
        <p:txBody>
          <a:bodyPr/>
          <a:lstStyle>
            <a:lvl1pPr>
              <a:defRPr smtClean="0"/>
            </a:lvl1pPr>
            <a:extLst/>
          </a:lstStyle>
          <a:p>
            <a:pPr fontAlgn="base">
              <a:spcBef>
                <a:spcPct val="0"/>
              </a:spcBef>
              <a:spcAft>
                <a:spcPct val="0"/>
              </a:spcAft>
              <a:defRPr/>
            </a:pPr>
            <a:r>
              <a:rPr lang="en-US" b="1">
                <a:solidFill>
                  <a:srgbClr val="E7DEC9">
                    <a:shade val="50000"/>
                    <a:satMod val="200000"/>
                  </a:srgbClr>
                </a:solidFill>
              </a:rPr>
              <a:t>NP PAC 51st meeting</a:t>
            </a:r>
            <a:endParaRPr lang="ru-RU" b="1">
              <a:solidFill>
                <a:srgbClr val="E7DEC9">
                  <a:shade val="50000"/>
                  <a:satMod val="200000"/>
                </a:srgbClr>
              </a:solidFill>
            </a:endParaRPr>
          </a:p>
        </p:txBody>
      </p:sp>
      <p:sp>
        <p:nvSpPr>
          <p:cNvPr id="6" name="Номер слайда 3"/>
          <p:cNvSpPr>
            <a:spLocks noGrp="1"/>
          </p:cNvSpPr>
          <p:nvPr>
            <p:ph type="sldNum" sz="quarter" idx="12"/>
          </p:nvPr>
        </p:nvSpPr>
        <p:spPr/>
        <p:txBody>
          <a:bodyPr/>
          <a:lstStyle>
            <a:lvl1pPr>
              <a:defRPr/>
            </a:lvl1pPr>
            <a:extLst/>
          </a:lstStyle>
          <a:p>
            <a:pPr fontAlgn="base">
              <a:spcBef>
                <a:spcPct val="0"/>
              </a:spcBef>
              <a:spcAft>
                <a:spcPct val="0"/>
              </a:spcAft>
              <a:defRPr/>
            </a:pPr>
            <a:fld id="{6CD95418-AE27-4EC5-BCD5-6634E8CDDCE1}"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p14="http://schemas.microsoft.com/office/powerpoint/2010/main" val="2692485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30.01.2020</a:t>
            </a:r>
          </a:p>
        </p:txBody>
      </p:sp>
      <p:sp>
        <p:nvSpPr>
          <p:cNvPr id="5" name="Нижний колонтитул 4"/>
          <p:cNvSpPr>
            <a:spLocks noGrp="1"/>
          </p:cNvSpPr>
          <p:nvPr>
            <p:ph type="ftr" sz="quarter" idx="11"/>
          </p:nvPr>
        </p:nvSpPr>
        <p:spPr/>
        <p:txBody>
          <a:bodyPr/>
          <a:lstStyle/>
          <a:p>
            <a:r>
              <a:rPr lang="en-US"/>
              <a:t>NP PAC 51st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p14="http://schemas.microsoft.com/office/powerpoint/2010/main" val="471061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lang="ru-RU"/>
              <a:t>Образец заголовка</a:t>
            </a:r>
            <a:endParaRPr lang="en-US"/>
          </a:p>
        </p:txBody>
      </p:sp>
      <p:sp>
        <p:nvSpPr>
          <p:cNvPr id="3" name="Текст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ru-RU"/>
              <a:t>Образец текста</a:t>
            </a:r>
          </a:p>
        </p:txBody>
      </p:sp>
      <p:sp>
        <p:nvSpPr>
          <p:cNvPr id="4" name="Содержимое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lvl1pPr>
              <a:defRPr smtClean="0"/>
            </a:lvl1pPr>
            <a:extLst/>
          </a:lstStyle>
          <a:p>
            <a:pPr fontAlgn="base">
              <a:spcBef>
                <a:spcPct val="0"/>
              </a:spcBef>
              <a:spcAft>
                <a:spcPct val="0"/>
              </a:spcAft>
              <a:defRPr/>
            </a:pPr>
            <a:r>
              <a:rPr lang="ru-RU" b="1">
                <a:solidFill>
                  <a:srgbClr val="E7DEC9">
                    <a:shade val="50000"/>
                    <a:satMod val="200000"/>
                  </a:srgbClr>
                </a:solidFill>
              </a:rPr>
              <a:t>30.01.2020</a:t>
            </a:r>
          </a:p>
        </p:txBody>
      </p:sp>
      <p:sp>
        <p:nvSpPr>
          <p:cNvPr id="6" name="Нижний колонтитул 5"/>
          <p:cNvSpPr>
            <a:spLocks noGrp="1"/>
          </p:cNvSpPr>
          <p:nvPr>
            <p:ph type="ftr" sz="quarter" idx="11"/>
          </p:nvPr>
        </p:nvSpPr>
        <p:spPr/>
        <p:txBody>
          <a:bodyPr/>
          <a:lstStyle>
            <a:lvl1pPr>
              <a:defRPr smtClean="0"/>
            </a:lvl1pPr>
            <a:extLst/>
          </a:lstStyle>
          <a:p>
            <a:pPr fontAlgn="base">
              <a:spcBef>
                <a:spcPct val="0"/>
              </a:spcBef>
              <a:spcAft>
                <a:spcPct val="0"/>
              </a:spcAft>
              <a:defRPr/>
            </a:pPr>
            <a:r>
              <a:rPr lang="en-US" b="1">
                <a:solidFill>
                  <a:srgbClr val="E7DEC9">
                    <a:shade val="50000"/>
                    <a:satMod val="200000"/>
                  </a:srgbClr>
                </a:solidFill>
              </a:rPr>
              <a:t>NP PAC 51st meeting</a:t>
            </a:r>
            <a:endParaRPr lang="ru-RU" b="1">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lvl1pPr>
              <a:defRPr/>
            </a:lvl1pPr>
            <a:extLst/>
          </a:lstStyle>
          <a:p>
            <a:pPr fontAlgn="base">
              <a:spcBef>
                <a:spcPct val="0"/>
              </a:spcBef>
              <a:spcAft>
                <a:spcPct val="0"/>
              </a:spcAft>
              <a:defRPr/>
            </a:pPr>
            <a:fld id="{929059CA-BFDB-401D-A305-911692C7C8FA}"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p14="http://schemas.microsoft.com/office/powerpoint/2010/main" val="5431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4"/>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marL="0" marR="0" lvl="0" indent="-283464" algn="l" defTabSz="914400" rtl="0" eaLnBrk="1" fontAlgn="base" latinLnBrk="0" hangingPunct="1">
              <a:lnSpc>
                <a:spcPts val="3000"/>
              </a:lnSpc>
              <a:spcBef>
                <a:spcPts val="600"/>
              </a:spcBef>
              <a:spcAft>
                <a:spcPct val="0"/>
              </a:spcAft>
              <a:buClr>
                <a:srgbClr val="3891A7"/>
              </a:buClr>
              <a:buSzPct val="80000"/>
              <a:buFont typeface="Wingdings 2"/>
              <a:buNone/>
              <a:tabLst/>
              <a:defRPr/>
            </a:pPr>
            <a:endParaRPr kumimoji="0" lang="en-US" sz="3200" b="1" i="0" u="none" strike="noStrike" kern="1200" cap="none" spc="0" normalizeH="0" baseline="0" noProof="0">
              <a:ln>
                <a:noFill/>
              </a:ln>
              <a:solidFill>
                <a:prstClr val="black"/>
              </a:solidFill>
              <a:effectLst/>
              <a:uLnTx/>
              <a:uFillTx/>
              <a:latin typeface="Gill Sans MT"/>
              <a:ea typeface="+mn-ea"/>
              <a:cs typeface="+mn-cs"/>
            </a:endParaRPr>
          </a:p>
        </p:txBody>
      </p:sp>
      <p:sp>
        <p:nvSpPr>
          <p:cNvPr id="6" name="Блок-схема: процесс 5"/>
          <p:cNvSpPr/>
          <p:nvPr/>
        </p:nvSpPr>
        <p:spPr>
          <a:xfrm rot="19468671">
            <a:off x="529167" y="954089"/>
            <a:ext cx="9144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7" name="Блок-схема: процесс 6"/>
          <p:cNvSpPr/>
          <p:nvPr/>
        </p:nvSpPr>
        <p:spPr>
          <a:xfrm rot="2103354" flipH="1">
            <a:off x="6671734" y="936625"/>
            <a:ext cx="865717"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Заголовок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lang="ru-RU"/>
              <a:t>Образец заголовка</a:t>
            </a:r>
            <a:endParaRPr lang="en-US"/>
          </a:p>
        </p:txBody>
      </p:sp>
      <p:sp>
        <p:nvSpPr>
          <p:cNvPr id="3" name="Рисунок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ru-RU" noProof="0"/>
              <a:t>Вставка рисунка</a:t>
            </a:r>
            <a:endParaRPr lang="en-US" noProof="0" dirty="0"/>
          </a:p>
        </p:txBody>
      </p:sp>
      <p:sp>
        <p:nvSpPr>
          <p:cNvPr id="4" name="Текст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ru-RU"/>
              <a:t>Образец текста</a:t>
            </a:r>
          </a:p>
        </p:txBody>
      </p:sp>
      <p:sp>
        <p:nvSpPr>
          <p:cNvPr id="8" name="Дата 4"/>
          <p:cNvSpPr>
            <a:spLocks noGrp="1"/>
          </p:cNvSpPr>
          <p:nvPr>
            <p:ph type="dt" sz="half" idx="10"/>
          </p:nvPr>
        </p:nvSpPr>
        <p:spPr/>
        <p:txBody>
          <a:bodyPr/>
          <a:lstStyle>
            <a:lvl1pPr>
              <a:defRPr smtClean="0"/>
            </a:lvl1pPr>
            <a:extLst/>
          </a:lstStyle>
          <a:p>
            <a:pPr fontAlgn="base">
              <a:spcBef>
                <a:spcPct val="0"/>
              </a:spcBef>
              <a:spcAft>
                <a:spcPct val="0"/>
              </a:spcAft>
              <a:defRPr/>
            </a:pPr>
            <a:r>
              <a:rPr lang="ru-RU" b="1">
                <a:solidFill>
                  <a:srgbClr val="E7DEC9">
                    <a:shade val="50000"/>
                    <a:satMod val="200000"/>
                  </a:srgbClr>
                </a:solidFill>
              </a:rPr>
              <a:t>30.01.2020</a:t>
            </a:r>
          </a:p>
        </p:txBody>
      </p:sp>
      <p:sp>
        <p:nvSpPr>
          <p:cNvPr id="9" name="Нижний колонтитул 5"/>
          <p:cNvSpPr>
            <a:spLocks noGrp="1"/>
          </p:cNvSpPr>
          <p:nvPr>
            <p:ph type="ftr" sz="quarter" idx="11"/>
          </p:nvPr>
        </p:nvSpPr>
        <p:spPr/>
        <p:txBody>
          <a:bodyPr/>
          <a:lstStyle>
            <a:lvl1pPr>
              <a:defRPr smtClean="0"/>
            </a:lvl1pPr>
            <a:extLst/>
          </a:lstStyle>
          <a:p>
            <a:pPr fontAlgn="base">
              <a:spcBef>
                <a:spcPct val="0"/>
              </a:spcBef>
              <a:spcAft>
                <a:spcPct val="0"/>
              </a:spcAft>
              <a:defRPr/>
            </a:pPr>
            <a:r>
              <a:rPr lang="en-US" b="1">
                <a:solidFill>
                  <a:srgbClr val="E7DEC9">
                    <a:shade val="50000"/>
                    <a:satMod val="200000"/>
                  </a:srgbClr>
                </a:solidFill>
              </a:rPr>
              <a:t>NP PAC 51st meeting</a:t>
            </a:r>
            <a:endParaRPr lang="ru-RU" b="1">
              <a:solidFill>
                <a:srgbClr val="E7DEC9">
                  <a:shade val="50000"/>
                  <a:satMod val="200000"/>
                </a:srgbClr>
              </a:solidFill>
            </a:endParaRPr>
          </a:p>
        </p:txBody>
      </p:sp>
      <p:sp>
        <p:nvSpPr>
          <p:cNvPr id="10" name="Номер слайда 6"/>
          <p:cNvSpPr>
            <a:spLocks noGrp="1"/>
          </p:cNvSpPr>
          <p:nvPr>
            <p:ph type="sldNum" sz="quarter" idx="12"/>
          </p:nvPr>
        </p:nvSpPr>
        <p:spPr/>
        <p:txBody>
          <a:bodyPr/>
          <a:lstStyle>
            <a:lvl1pPr>
              <a:defRPr/>
            </a:lvl1pPr>
            <a:extLst/>
          </a:lstStyle>
          <a:p>
            <a:pPr fontAlgn="base">
              <a:spcBef>
                <a:spcPct val="0"/>
              </a:spcBef>
              <a:spcAft>
                <a:spcPct val="0"/>
              </a:spcAft>
              <a:defRPr/>
            </a:pPr>
            <a:fld id="{018EC0CD-AD7C-423B-9925-A5F4B0E0E353}"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p14="http://schemas.microsoft.com/office/powerpoint/2010/main" val="1900044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23"/>
          <p:cNvSpPr>
            <a:spLocks noGrp="1"/>
          </p:cNvSpPr>
          <p:nvPr>
            <p:ph type="dt" sz="half" idx="10"/>
          </p:nvPr>
        </p:nvSpPr>
        <p:spPr/>
        <p:txBody>
          <a:bodyPr/>
          <a:lstStyle>
            <a:lvl1pPr>
              <a:defRPr/>
            </a:lvl1pPr>
          </a:lstStyle>
          <a:p>
            <a:pPr fontAlgn="base">
              <a:spcBef>
                <a:spcPct val="0"/>
              </a:spcBef>
              <a:spcAft>
                <a:spcPct val="0"/>
              </a:spcAft>
              <a:defRPr/>
            </a:pPr>
            <a:r>
              <a:rPr lang="ru-RU" b="1">
                <a:solidFill>
                  <a:srgbClr val="E7DEC9">
                    <a:shade val="50000"/>
                    <a:satMod val="200000"/>
                  </a:srgbClr>
                </a:solidFill>
              </a:rPr>
              <a:t>30.01.2020</a:t>
            </a:r>
          </a:p>
        </p:txBody>
      </p:sp>
      <p:sp>
        <p:nvSpPr>
          <p:cNvPr id="5" name="Нижний колонтитул 9"/>
          <p:cNvSpPr>
            <a:spLocks noGrp="1"/>
          </p:cNvSpPr>
          <p:nvPr>
            <p:ph type="ftr" sz="quarter" idx="11"/>
          </p:nvPr>
        </p:nvSpPr>
        <p:spPr/>
        <p:txBody>
          <a:bodyPr/>
          <a:lstStyle>
            <a:lvl1pPr>
              <a:defRPr/>
            </a:lvl1pPr>
          </a:lstStyle>
          <a:p>
            <a:pPr fontAlgn="base">
              <a:spcBef>
                <a:spcPct val="0"/>
              </a:spcBef>
              <a:spcAft>
                <a:spcPct val="0"/>
              </a:spcAft>
              <a:defRPr/>
            </a:pPr>
            <a:r>
              <a:rPr lang="en-US" b="1">
                <a:solidFill>
                  <a:srgbClr val="E7DEC9">
                    <a:shade val="50000"/>
                    <a:satMod val="200000"/>
                  </a:srgbClr>
                </a:solidFill>
              </a:rPr>
              <a:t>NP PAC 51st meeting</a:t>
            </a:r>
            <a:endParaRPr lang="ru-RU" b="1">
              <a:solidFill>
                <a:srgbClr val="E7DEC9">
                  <a:shade val="50000"/>
                  <a:satMod val="200000"/>
                </a:srgbClr>
              </a:solidFill>
            </a:endParaRPr>
          </a:p>
        </p:txBody>
      </p:sp>
      <p:sp>
        <p:nvSpPr>
          <p:cNvPr id="6" name="Номер слайда 21"/>
          <p:cNvSpPr>
            <a:spLocks noGrp="1"/>
          </p:cNvSpPr>
          <p:nvPr>
            <p:ph type="sldNum" sz="quarter" idx="12"/>
          </p:nvPr>
        </p:nvSpPr>
        <p:spPr/>
        <p:txBody>
          <a:bodyPr/>
          <a:lstStyle>
            <a:lvl1pPr>
              <a:defRPr/>
            </a:lvl1pPr>
          </a:lstStyle>
          <a:p>
            <a:pPr fontAlgn="base">
              <a:spcBef>
                <a:spcPct val="0"/>
              </a:spcBef>
              <a:spcAft>
                <a:spcPct val="0"/>
              </a:spcAft>
              <a:defRPr/>
            </a:pPr>
            <a:fld id="{94592FAE-21FF-43F7-8527-E70092B7B2C0}"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p14="http://schemas.microsoft.com/office/powerpoint/2010/main" val="317229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44000" y="274640"/>
            <a:ext cx="24384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1524000" y="274641"/>
            <a:ext cx="7416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23"/>
          <p:cNvSpPr>
            <a:spLocks noGrp="1"/>
          </p:cNvSpPr>
          <p:nvPr>
            <p:ph type="dt" sz="half" idx="10"/>
          </p:nvPr>
        </p:nvSpPr>
        <p:spPr/>
        <p:txBody>
          <a:bodyPr/>
          <a:lstStyle>
            <a:lvl1pPr>
              <a:defRPr/>
            </a:lvl1pPr>
          </a:lstStyle>
          <a:p>
            <a:pPr fontAlgn="base">
              <a:spcBef>
                <a:spcPct val="0"/>
              </a:spcBef>
              <a:spcAft>
                <a:spcPct val="0"/>
              </a:spcAft>
              <a:defRPr/>
            </a:pPr>
            <a:r>
              <a:rPr lang="ru-RU" b="1">
                <a:solidFill>
                  <a:srgbClr val="E7DEC9">
                    <a:shade val="50000"/>
                    <a:satMod val="200000"/>
                  </a:srgbClr>
                </a:solidFill>
              </a:rPr>
              <a:t>30.01.2020</a:t>
            </a:r>
          </a:p>
        </p:txBody>
      </p:sp>
      <p:sp>
        <p:nvSpPr>
          <p:cNvPr id="5" name="Нижний колонтитул 9"/>
          <p:cNvSpPr>
            <a:spLocks noGrp="1"/>
          </p:cNvSpPr>
          <p:nvPr>
            <p:ph type="ftr" sz="quarter" idx="11"/>
          </p:nvPr>
        </p:nvSpPr>
        <p:spPr/>
        <p:txBody>
          <a:bodyPr/>
          <a:lstStyle>
            <a:lvl1pPr>
              <a:defRPr/>
            </a:lvl1pPr>
          </a:lstStyle>
          <a:p>
            <a:pPr fontAlgn="base">
              <a:spcBef>
                <a:spcPct val="0"/>
              </a:spcBef>
              <a:spcAft>
                <a:spcPct val="0"/>
              </a:spcAft>
              <a:defRPr/>
            </a:pPr>
            <a:r>
              <a:rPr lang="en-US" b="1">
                <a:solidFill>
                  <a:srgbClr val="E7DEC9">
                    <a:shade val="50000"/>
                    <a:satMod val="200000"/>
                  </a:srgbClr>
                </a:solidFill>
              </a:rPr>
              <a:t>NP PAC 51st meeting</a:t>
            </a:r>
            <a:endParaRPr lang="ru-RU" b="1">
              <a:solidFill>
                <a:srgbClr val="E7DEC9">
                  <a:shade val="50000"/>
                  <a:satMod val="200000"/>
                </a:srgbClr>
              </a:solidFill>
            </a:endParaRPr>
          </a:p>
        </p:txBody>
      </p:sp>
      <p:sp>
        <p:nvSpPr>
          <p:cNvPr id="6" name="Номер слайда 21"/>
          <p:cNvSpPr>
            <a:spLocks noGrp="1"/>
          </p:cNvSpPr>
          <p:nvPr>
            <p:ph type="sldNum" sz="quarter" idx="12"/>
          </p:nvPr>
        </p:nvSpPr>
        <p:spPr/>
        <p:txBody>
          <a:bodyPr/>
          <a:lstStyle>
            <a:lvl1pPr>
              <a:defRPr/>
            </a:lvl1pPr>
          </a:lstStyle>
          <a:p>
            <a:pPr fontAlgn="base">
              <a:spcBef>
                <a:spcPct val="0"/>
              </a:spcBef>
              <a:spcAft>
                <a:spcPct val="0"/>
              </a:spcAft>
              <a:defRPr/>
            </a:pPr>
            <a:fld id="{B86577AA-E1D2-4473-BD96-A7003C8A3D52}"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p14="http://schemas.microsoft.com/office/powerpoint/2010/main" val="2238856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r>
              <a:rPr lang="ru-RU"/>
              <a:t>30.01.2020</a:t>
            </a:r>
          </a:p>
        </p:txBody>
      </p:sp>
      <p:sp>
        <p:nvSpPr>
          <p:cNvPr id="5" name="Нижний колонтитул 4"/>
          <p:cNvSpPr>
            <a:spLocks noGrp="1"/>
          </p:cNvSpPr>
          <p:nvPr>
            <p:ph type="ftr" sz="quarter" idx="11"/>
          </p:nvPr>
        </p:nvSpPr>
        <p:spPr/>
        <p:txBody>
          <a:bodyPr/>
          <a:lstStyle/>
          <a:p>
            <a:r>
              <a:rPr lang="en-US"/>
              <a:t>NP PAC 51st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30.01.2020</a:t>
            </a:r>
          </a:p>
        </p:txBody>
      </p:sp>
      <p:sp>
        <p:nvSpPr>
          <p:cNvPr id="5" name="Нижний колонтитул 4"/>
          <p:cNvSpPr>
            <a:spLocks noGrp="1"/>
          </p:cNvSpPr>
          <p:nvPr>
            <p:ph type="ftr" sz="quarter" idx="11"/>
          </p:nvPr>
        </p:nvSpPr>
        <p:spPr/>
        <p:txBody>
          <a:bodyPr/>
          <a:lstStyle/>
          <a:p>
            <a:r>
              <a:rPr lang="en-US"/>
              <a:t>NP PAC 51st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r>
              <a:rPr lang="ru-RU"/>
              <a:t>30.01.2020</a:t>
            </a:r>
          </a:p>
        </p:txBody>
      </p:sp>
      <p:sp>
        <p:nvSpPr>
          <p:cNvPr id="5" name="Нижний колонтитул 4"/>
          <p:cNvSpPr>
            <a:spLocks noGrp="1"/>
          </p:cNvSpPr>
          <p:nvPr>
            <p:ph type="ftr" sz="quarter" idx="11"/>
          </p:nvPr>
        </p:nvSpPr>
        <p:spPr/>
        <p:txBody>
          <a:bodyPr/>
          <a:lstStyle/>
          <a:p>
            <a:r>
              <a:rPr lang="en-US"/>
              <a:t>NP PAC 51st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r>
              <a:rPr lang="ru-RU"/>
              <a:t>30.01.2020</a:t>
            </a:r>
          </a:p>
        </p:txBody>
      </p:sp>
      <p:sp>
        <p:nvSpPr>
          <p:cNvPr id="6" name="Нижний колонтитул 5"/>
          <p:cNvSpPr>
            <a:spLocks noGrp="1"/>
          </p:cNvSpPr>
          <p:nvPr>
            <p:ph type="ftr" sz="quarter" idx="11"/>
          </p:nvPr>
        </p:nvSpPr>
        <p:spPr/>
        <p:txBody>
          <a:bodyPr/>
          <a:lstStyle/>
          <a:p>
            <a:r>
              <a:rPr lang="en-US"/>
              <a:t>NP PAC 51st meeting</a:t>
            </a:r>
            <a:endParaRPr lang="ru-RU"/>
          </a:p>
        </p:txBody>
      </p:sp>
      <p:sp>
        <p:nvSpPr>
          <p:cNvPr id="7" name="Номер слайда 6"/>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r>
              <a:rPr lang="ru-RU"/>
              <a:t>30.01.2020</a:t>
            </a:r>
          </a:p>
        </p:txBody>
      </p:sp>
      <p:sp>
        <p:nvSpPr>
          <p:cNvPr id="8" name="Нижний колонтитул 7"/>
          <p:cNvSpPr>
            <a:spLocks noGrp="1"/>
          </p:cNvSpPr>
          <p:nvPr>
            <p:ph type="ftr" sz="quarter" idx="11"/>
          </p:nvPr>
        </p:nvSpPr>
        <p:spPr/>
        <p:txBody>
          <a:bodyPr/>
          <a:lstStyle/>
          <a:p>
            <a:r>
              <a:rPr lang="en-US"/>
              <a:t>NP PAC 51st meeting</a:t>
            </a:r>
            <a:endParaRPr lang="ru-RU"/>
          </a:p>
        </p:txBody>
      </p:sp>
      <p:sp>
        <p:nvSpPr>
          <p:cNvPr id="9" name="Номер слайда 8"/>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r>
              <a:rPr lang="ru-RU"/>
              <a:t>30.01.2020</a:t>
            </a:r>
          </a:p>
        </p:txBody>
      </p:sp>
      <p:sp>
        <p:nvSpPr>
          <p:cNvPr id="4" name="Нижний колонтитул 3"/>
          <p:cNvSpPr>
            <a:spLocks noGrp="1"/>
          </p:cNvSpPr>
          <p:nvPr>
            <p:ph type="ftr" sz="quarter" idx="11"/>
          </p:nvPr>
        </p:nvSpPr>
        <p:spPr/>
        <p:txBody>
          <a:bodyPr/>
          <a:lstStyle/>
          <a:p>
            <a:r>
              <a:rPr lang="en-US"/>
              <a:t>NP PAC 51st meeting</a:t>
            </a:r>
            <a:endParaRPr lang="ru-RU"/>
          </a:p>
        </p:txBody>
      </p:sp>
      <p:sp>
        <p:nvSpPr>
          <p:cNvPr id="5" name="Номер слайда 4"/>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r>
              <a:rPr lang="ru-RU"/>
              <a:t>30.01.2020</a:t>
            </a:r>
          </a:p>
        </p:txBody>
      </p:sp>
      <p:sp>
        <p:nvSpPr>
          <p:cNvPr id="5" name="Нижний колонтитул 4"/>
          <p:cNvSpPr>
            <a:spLocks noGrp="1"/>
          </p:cNvSpPr>
          <p:nvPr>
            <p:ph type="ftr" sz="quarter" idx="11"/>
          </p:nvPr>
        </p:nvSpPr>
        <p:spPr/>
        <p:txBody>
          <a:bodyPr/>
          <a:lstStyle/>
          <a:p>
            <a:r>
              <a:rPr lang="en-US"/>
              <a:t>NP PAC 51st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p14="http://schemas.microsoft.com/office/powerpoint/2010/main" val="579774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a:t>30.01.2020</a:t>
            </a:r>
          </a:p>
        </p:txBody>
      </p:sp>
      <p:sp>
        <p:nvSpPr>
          <p:cNvPr id="3" name="Нижний колонтитул 2"/>
          <p:cNvSpPr>
            <a:spLocks noGrp="1"/>
          </p:cNvSpPr>
          <p:nvPr>
            <p:ph type="ftr" sz="quarter" idx="11"/>
          </p:nvPr>
        </p:nvSpPr>
        <p:spPr/>
        <p:txBody>
          <a:bodyPr/>
          <a:lstStyle/>
          <a:p>
            <a:r>
              <a:rPr lang="en-US"/>
              <a:t>NP PAC 51st meeting</a:t>
            </a:r>
            <a:endParaRPr lang="ru-RU"/>
          </a:p>
        </p:txBody>
      </p:sp>
      <p:sp>
        <p:nvSpPr>
          <p:cNvPr id="4" name="Номер слайда 3"/>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r>
              <a:rPr lang="ru-RU"/>
              <a:t>30.01.2020</a:t>
            </a:r>
          </a:p>
        </p:txBody>
      </p:sp>
      <p:sp>
        <p:nvSpPr>
          <p:cNvPr id="6" name="Нижний колонтитул 5"/>
          <p:cNvSpPr>
            <a:spLocks noGrp="1"/>
          </p:cNvSpPr>
          <p:nvPr>
            <p:ph type="ftr" sz="quarter" idx="11"/>
          </p:nvPr>
        </p:nvSpPr>
        <p:spPr/>
        <p:txBody>
          <a:bodyPr/>
          <a:lstStyle/>
          <a:p>
            <a:r>
              <a:rPr lang="en-US"/>
              <a:t>NP PAC 51st meeting</a:t>
            </a:r>
            <a:endParaRPr lang="ru-RU"/>
          </a:p>
        </p:txBody>
      </p:sp>
      <p:sp>
        <p:nvSpPr>
          <p:cNvPr id="7" name="Номер слайда 6"/>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r>
              <a:rPr lang="ru-RU"/>
              <a:t>30.01.2020</a:t>
            </a:r>
          </a:p>
        </p:txBody>
      </p:sp>
      <p:sp>
        <p:nvSpPr>
          <p:cNvPr id="6" name="Нижний колонтитул 5"/>
          <p:cNvSpPr>
            <a:spLocks noGrp="1"/>
          </p:cNvSpPr>
          <p:nvPr>
            <p:ph type="ftr" sz="quarter" idx="11"/>
          </p:nvPr>
        </p:nvSpPr>
        <p:spPr/>
        <p:txBody>
          <a:bodyPr/>
          <a:lstStyle/>
          <a:p>
            <a:r>
              <a:rPr lang="en-US"/>
              <a:t>NP PAC 51st meeting</a:t>
            </a:r>
            <a:endParaRPr lang="ru-RU"/>
          </a:p>
        </p:txBody>
      </p:sp>
      <p:sp>
        <p:nvSpPr>
          <p:cNvPr id="7" name="Номер слайда 6"/>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30.01.2020</a:t>
            </a:r>
          </a:p>
        </p:txBody>
      </p:sp>
      <p:sp>
        <p:nvSpPr>
          <p:cNvPr id="5" name="Нижний колонтитул 4"/>
          <p:cNvSpPr>
            <a:spLocks noGrp="1"/>
          </p:cNvSpPr>
          <p:nvPr>
            <p:ph type="ftr" sz="quarter" idx="11"/>
          </p:nvPr>
        </p:nvSpPr>
        <p:spPr/>
        <p:txBody>
          <a:bodyPr/>
          <a:lstStyle/>
          <a:p>
            <a:r>
              <a:rPr lang="en-US"/>
              <a:t>NP PAC 51st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30.01.2020</a:t>
            </a:r>
          </a:p>
        </p:txBody>
      </p:sp>
      <p:sp>
        <p:nvSpPr>
          <p:cNvPr id="5" name="Нижний колонтитул 4"/>
          <p:cNvSpPr>
            <a:spLocks noGrp="1"/>
          </p:cNvSpPr>
          <p:nvPr>
            <p:ph type="ftr" sz="quarter" idx="11"/>
          </p:nvPr>
        </p:nvSpPr>
        <p:spPr/>
        <p:txBody>
          <a:bodyPr/>
          <a:lstStyle/>
          <a:p>
            <a:r>
              <a:rPr lang="en-US"/>
              <a:t>NP PAC 51st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r>
              <a:rPr lang="ru-RU"/>
              <a:t>30.01.2020</a:t>
            </a:r>
          </a:p>
        </p:txBody>
      </p:sp>
      <p:sp>
        <p:nvSpPr>
          <p:cNvPr id="6" name="Нижний колонтитул 5"/>
          <p:cNvSpPr>
            <a:spLocks noGrp="1"/>
          </p:cNvSpPr>
          <p:nvPr>
            <p:ph type="ftr" sz="quarter" idx="11"/>
          </p:nvPr>
        </p:nvSpPr>
        <p:spPr/>
        <p:txBody>
          <a:bodyPr/>
          <a:lstStyle/>
          <a:p>
            <a:r>
              <a:rPr lang="en-US"/>
              <a:t>NP PAC 51st meeting</a:t>
            </a:r>
            <a:endParaRPr lang="ru-RU"/>
          </a:p>
        </p:txBody>
      </p:sp>
      <p:sp>
        <p:nvSpPr>
          <p:cNvPr id="7" name="Номер слайда 6"/>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p14="http://schemas.microsoft.com/office/powerpoint/2010/main" val="2618776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r>
              <a:rPr lang="ru-RU"/>
              <a:t>30.01.2020</a:t>
            </a:r>
          </a:p>
        </p:txBody>
      </p:sp>
      <p:sp>
        <p:nvSpPr>
          <p:cNvPr id="8" name="Нижний колонтитул 7"/>
          <p:cNvSpPr>
            <a:spLocks noGrp="1"/>
          </p:cNvSpPr>
          <p:nvPr>
            <p:ph type="ftr" sz="quarter" idx="11"/>
          </p:nvPr>
        </p:nvSpPr>
        <p:spPr/>
        <p:txBody>
          <a:bodyPr/>
          <a:lstStyle/>
          <a:p>
            <a:r>
              <a:rPr lang="en-US"/>
              <a:t>NP PAC 51st meeting</a:t>
            </a:r>
            <a:endParaRPr lang="ru-RU"/>
          </a:p>
        </p:txBody>
      </p:sp>
      <p:sp>
        <p:nvSpPr>
          <p:cNvPr id="9" name="Номер слайда 8"/>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p14="http://schemas.microsoft.com/office/powerpoint/2010/main" val="4360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r>
              <a:rPr lang="ru-RU"/>
              <a:t>30.01.2020</a:t>
            </a:r>
          </a:p>
        </p:txBody>
      </p:sp>
      <p:sp>
        <p:nvSpPr>
          <p:cNvPr id="4" name="Нижний колонтитул 3"/>
          <p:cNvSpPr>
            <a:spLocks noGrp="1"/>
          </p:cNvSpPr>
          <p:nvPr>
            <p:ph type="ftr" sz="quarter" idx="11"/>
          </p:nvPr>
        </p:nvSpPr>
        <p:spPr/>
        <p:txBody>
          <a:bodyPr/>
          <a:lstStyle/>
          <a:p>
            <a:r>
              <a:rPr lang="en-US"/>
              <a:t>NP PAC 51st meeting</a:t>
            </a:r>
            <a:endParaRPr lang="ru-RU"/>
          </a:p>
        </p:txBody>
      </p:sp>
      <p:sp>
        <p:nvSpPr>
          <p:cNvPr id="5" name="Номер слайда 4"/>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p14="http://schemas.microsoft.com/office/powerpoint/2010/main" val="1315186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a:t>30.01.2020</a:t>
            </a:r>
          </a:p>
        </p:txBody>
      </p:sp>
      <p:sp>
        <p:nvSpPr>
          <p:cNvPr id="3" name="Нижний колонтитул 2"/>
          <p:cNvSpPr>
            <a:spLocks noGrp="1"/>
          </p:cNvSpPr>
          <p:nvPr>
            <p:ph type="ftr" sz="quarter" idx="11"/>
          </p:nvPr>
        </p:nvSpPr>
        <p:spPr/>
        <p:txBody>
          <a:bodyPr/>
          <a:lstStyle/>
          <a:p>
            <a:r>
              <a:rPr lang="en-US"/>
              <a:t>NP PAC 51st meeting</a:t>
            </a:r>
            <a:endParaRPr lang="ru-RU"/>
          </a:p>
        </p:txBody>
      </p:sp>
      <p:sp>
        <p:nvSpPr>
          <p:cNvPr id="4" name="Номер слайда 3"/>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p14="http://schemas.microsoft.com/office/powerpoint/2010/main" val="1189728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r>
              <a:rPr lang="ru-RU"/>
              <a:t>30.01.2020</a:t>
            </a:r>
          </a:p>
        </p:txBody>
      </p:sp>
      <p:sp>
        <p:nvSpPr>
          <p:cNvPr id="6" name="Нижний колонтитул 5"/>
          <p:cNvSpPr>
            <a:spLocks noGrp="1"/>
          </p:cNvSpPr>
          <p:nvPr>
            <p:ph type="ftr" sz="quarter" idx="11"/>
          </p:nvPr>
        </p:nvSpPr>
        <p:spPr/>
        <p:txBody>
          <a:bodyPr/>
          <a:lstStyle/>
          <a:p>
            <a:r>
              <a:rPr lang="en-US"/>
              <a:t>NP PAC 51st meeting</a:t>
            </a:r>
            <a:endParaRPr lang="ru-RU"/>
          </a:p>
        </p:txBody>
      </p:sp>
      <p:sp>
        <p:nvSpPr>
          <p:cNvPr id="7" name="Номер слайда 6"/>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p14="http://schemas.microsoft.com/office/powerpoint/2010/main" val="121623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r>
              <a:rPr lang="ru-RU"/>
              <a:t>30.01.2020</a:t>
            </a:r>
          </a:p>
        </p:txBody>
      </p:sp>
      <p:sp>
        <p:nvSpPr>
          <p:cNvPr id="6" name="Нижний колонтитул 5"/>
          <p:cNvSpPr>
            <a:spLocks noGrp="1"/>
          </p:cNvSpPr>
          <p:nvPr>
            <p:ph type="ftr" sz="quarter" idx="11"/>
          </p:nvPr>
        </p:nvSpPr>
        <p:spPr/>
        <p:txBody>
          <a:bodyPr/>
          <a:lstStyle/>
          <a:p>
            <a:r>
              <a:rPr lang="en-US"/>
              <a:t>NP PAC 51st meeting</a:t>
            </a:r>
            <a:endParaRPr lang="ru-RU"/>
          </a:p>
        </p:txBody>
      </p:sp>
      <p:sp>
        <p:nvSpPr>
          <p:cNvPr id="7" name="Номер слайда 6"/>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p14="http://schemas.microsoft.com/office/powerpoint/2010/main" val="3152349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wmf"/><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Рисунок 6" descr="poster_naglowek.png"/>
          <p:cNvPicPr>
            <a:picLocks noChangeAspect="1"/>
          </p:cNvPicPr>
          <p:nvPr/>
        </p:nvPicPr>
        <p:blipFill rotWithShape="1">
          <a:blip r:embed="rId14" cstate="screen">
            <a:extLst>
              <a:ext uri="{28A0092B-C50C-407E-A947-70E740481C1C}">
                <a14:useLocalDpi xmlns:a14="http://schemas.microsoft.com/office/drawing/2010/main"/>
              </a:ext>
            </a:extLst>
          </a:blip>
          <a:srcRect b="5869"/>
          <a:stretch/>
        </p:blipFill>
        <p:spPr>
          <a:xfrm>
            <a:off x="0" y="0"/>
            <a:ext cx="12192000" cy="1201783"/>
          </a:xfrm>
          <a:prstGeom prst="rect">
            <a:avLst/>
          </a:prstGeom>
          <a:noFill/>
        </p:spPr>
      </p:pic>
      <p:sp>
        <p:nvSpPr>
          <p:cNvPr id="2" name="Заголовок 1"/>
          <p:cNvSpPr>
            <a:spLocks noGrp="1"/>
          </p:cNvSpPr>
          <p:nvPr>
            <p:ph type="title"/>
          </p:nvPr>
        </p:nvSpPr>
        <p:spPr>
          <a:xfrm>
            <a:off x="838200" y="676150"/>
            <a:ext cx="10515600" cy="963807"/>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1639957"/>
            <a:ext cx="10515600" cy="4702471"/>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a:t>30.01.2020</a:t>
            </a: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NP PAC 51st meeting</a:t>
            </a: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AD801-B12E-4A00-8E9E-6CC326DE2565}" type="slidenum">
              <a:rPr lang="ru-RU" smtClean="0"/>
              <a:pPr/>
              <a:t>‹#›</a:t>
            </a:fld>
            <a:endParaRPr lang="ru-RU"/>
          </a:p>
        </p:txBody>
      </p:sp>
    </p:spTree>
    <p:extLst>
      <p:ext uri="{BB962C8B-B14F-4D97-AF65-F5344CB8AC3E}">
        <p14:creationId xmlns:p14="http://schemas.microsoft.com/office/powerpoint/2010/main" val="2549465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icrosoft Sans Serif"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1087967" y="-815975"/>
            <a:ext cx="21844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8" name="Овал 7"/>
          <p:cNvSpPr/>
          <p:nvPr/>
        </p:nvSpPr>
        <p:spPr>
          <a:xfrm>
            <a:off x="224367" y="20639"/>
            <a:ext cx="2271184"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11" name="Кольцо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12" name="Прямоугольник 11"/>
          <p:cNvSpPr/>
          <p:nvPr/>
        </p:nvSpPr>
        <p:spPr>
          <a:xfrm>
            <a:off x="1350434" y="0"/>
            <a:ext cx="1084156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5" name="Заголовок 4"/>
          <p:cNvSpPr>
            <a:spLocks noGrp="1"/>
          </p:cNvSpPr>
          <p:nvPr>
            <p:ph type="title"/>
          </p:nvPr>
        </p:nvSpPr>
        <p:spPr>
          <a:xfrm>
            <a:off x="1913467" y="274638"/>
            <a:ext cx="9999133" cy="1143000"/>
          </a:xfrm>
          <a:prstGeom prst="rect">
            <a:avLst/>
          </a:prstGeom>
        </p:spPr>
        <p:txBody>
          <a:bodyPr anchor="ctr">
            <a:normAutofit/>
          </a:bodyPr>
          <a:lstStyle/>
          <a:p>
            <a:r>
              <a:rPr lang="ru-RU"/>
              <a:t>Образец заголовка</a:t>
            </a:r>
            <a:endParaRPr lang="en-US"/>
          </a:p>
        </p:txBody>
      </p:sp>
      <p:sp>
        <p:nvSpPr>
          <p:cNvPr id="4105" name="Текст 8"/>
          <p:cNvSpPr>
            <a:spLocks noGrp="1"/>
          </p:cNvSpPr>
          <p:nvPr>
            <p:ph type="body" idx="1"/>
          </p:nvPr>
        </p:nvSpPr>
        <p:spPr bwMode="auto">
          <a:xfrm>
            <a:off x="1913467" y="1447800"/>
            <a:ext cx="9999133"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24" name="Дата 23"/>
          <p:cNvSpPr>
            <a:spLocks noGrp="1"/>
          </p:cNvSpPr>
          <p:nvPr>
            <p:ph type="dt" sz="half" idx="2"/>
          </p:nvPr>
        </p:nvSpPr>
        <p:spPr>
          <a:xfrm>
            <a:off x="2040467" y="6305550"/>
            <a:ext cx="2844800" cy="476250"/>
          </a:xfrm>
          <a:prstGeom prst="rect">
            <a:avLst/>
          </a:prstGeom>
        </p:spPr>
        <p:txBody>
          <a:bodyPr anchor="b"/>
          <a:lstStyle>
            <a:lvl1pPr algn="r" eaLnBrk="1" latinLnBrk="0" hangingPunct="1">
              <a:defRPr kumimoji="0" sz="1200" smtClean="0">
                <a:solidFill>
                  <a:schemeClr val="bg2">
                    <a:shade val="50000"/>
                    <a:satMod val="200000"/>
                  </a:schemeClr>
                </a:solidFill>
                <a:latin typeface="Arial" charset="0"/>
              </a:defRPr>
            </a:lvl1pPr>
            <a:extLst/>
          </a:lstStyle>
          <a:p>
            <a:pPr fontAlgn="base">
              <a:spcBef>
                <a:spcPct val="0"/>
              </a:spcBef>
              <a:spcAft>
                <a:spcPct val="0"/>
              </a:spcAft>
              <a:defRPr/>
            </a:pPr>
            <a:r>
              <a:rPr lang="ru-RU" b="1">
                <a:solidFill>
                  <a:srgbClr val="E7DEC9">
                    <a:shade val="50000"/>
                    <a:satMod val="200000"/>
                  </a:srgbClr>
                </a:solidFill>
              </a:rPr>
              <a:t>30.01.2020</a:t>
            </a:r>
          </a:p>
        </p:txBody>
      </p:sp>
      <p:sp>
        <p:nvSpPr>
          <p:cNvPr id="10" name="Нижний колонтитул 9"/>
          <p:cNvSpPr>
            <a:spLocks noGrp="1"/>
          </p:cNvSpPr>
          <p:nvPr>
            <p:ph type="ftr" sz="quarter" idx="3"/>
          </p:nvPr>
        </p:nvSpPr>
        <p:spPr>
          <a:xfrm>
            <a:off x="5755218" y="6305550"/>
            <a:ext cx="5725583" cy="476250"/>
          </a:xfrm>
          <a:prstGeom prst="rect">
            <a:avLst/>
          </a:prstGeom>
        </p:spPr>
        <p:txBody>
          <a:bodyPr anchor="b"/>
          <a:lstStyle>
            <a:lvl1pPr eaLnBrk="1" latinLnBrk="0" hangingPunct="1">
              <a:defRPr kumimoji="0" sz="1200" smtClean="0">
                <a:solidFill>
                  <a:schemeClr val="bg2">
                    <a:shade val="50000"/>
                    <a:satMod val="200000"/>
                  </a:schemeClr>
                </a:solidFill>
                <a:effectLst/>
                <a:latin typeface="Arial" charset="0"/>
              </a:defRPr>
            </a:lvl1pPr>
            <a:extLst/>
          </a:lstStyle>
          <a:p>
            <a:pPr fontAlgn="base">
              <a:spcBef>
                <a:spcPct val="0"/>
              </a:spcBef>
              <a:spcAft>
                <a:spcPct val="0"/>
              </a:spcAft>
              <a:defRPr/>
            </a:pPr>
            <a:r>
              <a:rPr lang="en-US" b="1">
                <a:solidFill>
                  <a:srgbClr val="E7DEC9">
                    <a:shade val="50000"/>
                    <a:satMod val="200000"/>
                  </a:srgbClr>
                </a:solidFill>
              </a:rPr>
              <a:t>NP PAC 51st meeting</a:t>
            </a:r>
            <a:endParaRPr lang="ru-RU" b="1">
              <a:solidFill>
                <a:srgbClr val="E7DEC9">
                  <a:shade val="50000"/>
                  <a:satMod val="200000"/>
                </a:srgbClr>
              </a:solidFill>
            </a:endParaRPr>
          </a:p>
        </p:txBody>
      </p:sp>
      <p:sp>
        <p:nvSpPr>
          <p:cNvPr id="22" name="Номер слайда 21"/>
          <p:cNvSpPr>
            <a:spLocks noGrp="1"/>
          </p:cNvSpPr>
          <p:nvPr>
            <p:ph type="sldNum" sz="quarter" idx="4"/>
          </p:nvPr>
        </p:nvSpPr>
        <p:spPr>
          <a:xfrm>
            <a:off x="11485033"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latin typeface="Arial" charset="0"/>
              </a:defRPr>
            </a:lvl1pPr>
            <a:extLst/>
          </a:lstStyle>
          <a:p>
            <a:pPr fontAlgn="base">
              <a:spcBef>
                <a:spcPct val="0"/>
              </a:spcBef>
              <a:spcAft>
                <a:spcPct val="0"/>
              </a:spcAft>
              <a:defRPr/>
            </a:pPr>
            <a:fld id="{9D088BAC-CAF5-4AAD-AB4E-A9DDD0A9A5BB}"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
        <p:nvSpPr>
          <p:cNvPr id="15" name="Прямоугольник 14"/>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1603929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p:txStyles>
    <p:titleStyle>
      <a:lvl1pPr algn="l" rtl="0" eaLnBrk="1" fontAlgn="base" hangingPunct="1">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72314"/>
          </a:solidFill>
          <a:latin typeface="Corbel" pitchFamily="34" charset="0"/>
        </a:defRPr>
      </a:lvl2pPr>
      <a:lvl3pPr algn="l" rtl="0" eaLnBrk="1" fontAlgn="base" hangingPunct="1">
        <a:spcBef>
          <a:spcPct val="0"/>
        </a:spcBef>
        <a:spcAft>
          <a:spcPct val="0"/>
        </a:spcAft>
        <a:defRPr sz="4300">
          <a:solidFill>
            <a:srgbClr val="572314"/>
          </a:solidFill>
          <a:latin typeface="Corbel" pitchFamily="34" charset="0"/>
        </a:defRPr>
      </a:lvl3pPr>
      <a:lvl4pPr algn="l" rtl="0" eaLnBrk="1" fontAlgn="base" hangingPunct="1">
        <a:spcBef>
          <a:spcPct val="0"/>
        </a:spcBef>
        <a:spcAft>
          <a:spcPct val="0"/>
        </a:spcAft>
        <a:defRPr sz="4300">
          <a:solidFill>
            <a:srgbClr val="572314"/>
          </a:solidFill>
          <a:latin typeface="Corbel" pitchFamily="34" charset="0"/>
        </a:defRPr>
      </a:lvl4pPr>
      <a:lvl5pPr algn="l" rtl="0" eaLnBrk="1" fontAlgn="base" hangingPunct="1">
        <a:spcBef>
          <a:spcPct val="0"/>
        </a:spcBef>
        <a:spcAft>
          <a:spcPct val="0"/>
        </a:spcAft>
        <a:defRPr sz="4300">
          <a:solidFill>
            <a:srgbClr val="572314"/>
          </a:solidFill>
          <a:latin typeface="Corbel" pitchFamily="34" charset="0"/>
        </a:defRPr>
      </a:lvl5pPr>
      <a:lvl6pPr marL="457200" algn="l" rtl="0" eaLnBrk="1" fontAlgn="base" hangingPunct="1">
        <a:spcBef>
          <a:spcPct val="0"/>
        </a:spcBef>
        <a:spcAft>
          <a:spcPct val="0"/>
        </a:spcAft>
        <a:defRPr sz="4300">
          <a:solidFill>
            <a:srgbClr val="572314"/>
          </a:solidFill>
          <a:latin typeface="Corbel" pitchFamily="34" charset="0"/>
        </a:defRPr>
      </a:lvl6pPr>
      <a:lvl7pPr marL="914400" algn="l" rtl="0" eaLnBrk="1" fontAlgn="base" hangingPunct="1">
        <a:spcBef>
          <a:spcPct val="0"/>
        </a:spcBef>
        <a:spcAft>
          <a:spcPct val="0"/>
        </a:spcAft>
        <a:defRPr sz="4300">
          <a:solidFill>
            <a:srgbClr val="572314"/>
          </a:solidFill>
          <a:latin typeface="Corbel" pitchFamily="34" charset="0"/>
        </a:defRPr>
      </a:lvl7pPr>
      <a:lvl8pPr marL="1371600" algn="l" rtl="0" eaLnBrk="1" fontAlgn="base" hangingPunct="1">
        <a:spcBef>
          <a:spcPct val="0"/>
        </a:spcBef>
        <a:spcAft>
          <a:spcPct val="0"/>
        </a:spcAft>
        <a:defRPr sz="4300">
          <a:solidFill>
            <a:srgbClr val="572314"/>
          </a:solidFill>
          <a:latin typeface="Corbel" pitchFamily="34" charset="0"/>
        </a:defRPr>
      </a:lvl8pPr>
      <a:lvl9pPr marL="1828800" algn="l" rtl="0" eaLnBrk="1" fontAlgn="base" hangingPunct="1">
        <a:spcBef>
          <a:spcPct val="0"/>
        </a:spcBef>
        <a:spcAft>
          <a:spcPct val="0"/>
        </a:spcAft>
        <a:defRPr sz="4300">
          <a:solidFill>
            <a:srgbClr val="572314"/>
          </a:solidFill>
          <a:latin typeface="Corbel" pitchFamily="34" charset="0"/>
        </a:defRPr>
      </a:lvl9pPr>
      <a:extLst/>
    </p:titleStyle>
    <p:bodyStyle>
      <a:lvl1pPr marL="365125" indent="-282575" algn="l" rtl="0" eaLnBrk="1" fontAlgn="base" hangingPunct="1">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a:t>30.01.2020</a:t>
            </a: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NP PAC 51st meeting</a:t>
            </a:r>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AD801-B12E-4A00-8E9E-6CC326DE256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chart" Target="../charts/chart2.xml"/><Relationship Id="rId2" Type="http://schemas.openxmlformats.org/officeDocument/2006/relationships/image" Target="../media/image49.png"/><Relationship Id="rId1" Type="http://schemas.openxmlformats.org/officeDocument/2006/relationships/slideLayout" Target="../slideLayouts/slideLayout24.xml"/><Relationship Id="rId6" Type="http://schemas.openxmlformats.org/officeDocument/2006/relationships/chart" Target="../charts/chart1.xml"/><Relationship Id="rId5" Type="http://schemas.openxmlformats.org/officeDocument/2006/relationships/image" Target="../media/image52.jpe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xml"/><Relationship Id="rId7" Type="http://schemas.openxmlformats.org/officeDocument/2006/relationships/image" Target="../media/image65.jpeg"/><Relationship Id="rId2" Type="http://schemas.openxmlformats.org/officeDocument/2006/relationships/slideLayout" Target="../slideLayouts/slideLayout24.xml"/><Relationship Id="rId1" Type="http://schemas.openxmlformats.org/officeDocument/2006/relationships/vmlDrawing" Target="../drawings/vmlDrawing4.vml"/><Relationship Id="rId6" Type="http://schemas.openxmlformats.org/officeDocument/2006/relationships/image" Target="../media/image63.emf"/><Relationship Id="rId5" Type="http://schemas.openxmlformats.org/officeDocument/2006/relationships/oleObject" Target="../embeddings/oleObject8.bin"/><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hyperlink" Target="https://indico.jinr.ru/event/1020/" TargetMode="External"/><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oleObject" Target="../embeddings/oleObject3.bin"/><Relationship Id="rId12" Type="http://schemas.openxmlformats.org/officeDocument/2006/relationships/image" Target="../media/image14.wmf"/><Relationship Id="rId2" Type="http://schemas.openxmlformats.org/officeDocument/2006/relationships/slideLayout" Target="../slideLayouts/slideLayout24.xml"/><Relationship Id="rId1" Type="http://schemas.openxmlformats.org/officeDocument/2006/relationships/vmlDrawing" Target="../drawings/vmlDrawing2.vml"/><Relationship Id="rId6" Type="http://schemas.openxmlformats.org/officeDocument/2006/relationships/image" Target="../media/image11.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3.wmf"/><Relationship Id="rId4" Type="http://schemas.openxmlformats.org/officeDocument/2006/relationships/image" Target="../media/image16.wmf"/><Relationship Id="rId9"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4.xml"/><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oleObject" Target="../embeddings/oleObject7.bin"/><Relationship Id="rId3" Type="http://schemas.openxmlformats.org/officeDocument/2006/relationships/notesSlide" Target="../notesSlides/notesSlide1.xml"/><Relationship Id="rId7" Type="http://schemas.openxmlformats.org/officeDocument/2006/relationships/image" Target="../media/image27.png"/><Relationship Id="rId12" Type="http://schemas.openxmlformats.org/officeDocument/2006/relationships/image" Target="../media/image22.wmf"/><Relationship Id="rId2" Type="http://schemas.openxmlformats.org/officeDocument/2006/relationships/slideLayout" Target="../slideLayouts/slideLayout24.xml"/><Relationship Id="rId1" Type="http://schemas.openxmlformats.org/officeDocument/2006/relationships/vmlDrawing" Target="../drawings/vmlDrawing3.vml"/><Relationship Id="rId6" Type="http://schemas.openxmlformats.org/officeDocument/2006/relationships/image" Target="../media/image26.png"/><Relationship Id="rId11" Type="http://schemas.openxmlformats.org/officeDocument/2006/relationships/oleObject" Target="../embeddings/oleObject6.bin"/><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23.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358462" y="2043307"/>
            <a:ext cx="9475076" cy="1815882"/>
          </a:xfrm>
          <a:prstGeom prst="rect">
            <a:avLst/>
          </a:prstGeom>
        </p:spPr>
        <p:txBody>
          <a:bodyPr wrap="square">
            <a:spAutoFit/>
          </a:bodyPr>
          <a:lstStyle/>
          <a:p>
            <a:pPr algn="ctr"/>
            <a:r>
              <a:rPr lang="en-US" sz="2800" b="1" dirty="0"/>
              <a:t>Research activities under the theme </a:t>
            </a:r>
          </a:p>
          <a:p>
            <a:pPr algn="ctr"/>
            <a:r>
              <a:rPr lang="en-US" sz="2800" b="1" dirty="0"/>
              <a:t>"Investigations of Neutron Nuclear Interactions and Properties of the Neutron":</a:t>
            </a:r>
          </a:p>
          <a:p>
            <a:pPr algn="ctr"/>
            <a:r>
              <a:rPr lang="en-US" sz="2800" b="1" dirty="0"/>
              <a:t> status and prospects</a:t>
            </a:r>
            <a:endParaRPr lang="ru-RU" sz="2800" b="1" dirty="0"/>
          </a:p>
        </p:txBody>
      </p:sp>
      <p:sp>
        <p:nvSpPr>
          <p:cNvPr id="8" name="Прямоугольник 7"/>
          <p:cNvSpPr/>
          <p:nvPr/>
        </p:nvSpPr>
        <p:spPr>
          <a:xfrm>
            <a:off x="5395632" y="3859189"/>
            <a:ext cx="1550681" cy="461665"/>
          </a:xfrm>
          <a:prstGeom prst="rect">
            <a:avLst/>
          </a:prstGeom>
        </p:spPr>
        <p:txBody>
          <a:bodyPr wrap="none">
            <a:spAutoFit/>
          </a:bodyPr>
          <a:lstStyle/>
          <a:p>
            <a:r>
              <a:rPr lang="en-US" sz="2400" dirty="0"/>
              <a:t>E. </a:t>
            </a:r>
            <a:r>
              <a:rPr lang="en-US" sz="2400" dirty="0" err="1"/>
              <a:t>Lychagin</a:t>
            </a:r>
            <a:endParaRPr lang="ru-RU" sz="2400" dirty="0"/>
          </a:p>
        </p:txBody>
      </p:sp>
      <p:sp>
        <p:nvSpPr>
          <p:cNvPr id="2" name="Дата 1">
            <a:extLst>
              <a:ext uri="{FF2B5EF4-FFF2-40B4-BE49-F238E27FC236}">
                <a16:creationId xmlns:a16="http://schemas.microsoft.com/office/drawing/2014/main" id="{E21C7987-7865-4D13-96DD-ED80094CA90F}"/>
              </a:ext>
            </a:extLst>
          </p:cNvPr>
          <p:cNvSpPr>
            <a:spLocks noGrp="1"/>
          </p:cNvSpPr>
          <p:nvPr>
            <p:ph type="dt" sz="half" idx="10"/>
          </p:nvPr>
        </p:nvSpPr>
        <p:spPr/>
        <p:txBody>
          <a:bodyPr/>
          <a:lstStyle/>
          <a:p>
            <a:r>
              <a:rPr lang="ru-RU"/>
              <a:t>30.01.2020</a:t>
            </a:r>
          </a:p>
        </p:txBody>
      </p:sp>
      <p:sp>
        <p:nvSpPr>
          <p:cNvPr id="3" name="Нижний колонтитул 2">
            <a:extLst>
              <a:ext uri="{FF2B5EF4-FFF2-40B4-BE49-F238E27FC236}">
                <a16:creationId xmlns:a16="http://schemas.microsoft.com/office/drawing/2014/main" id="{23A33816-F500-429E-B350-04CA6772A5A8}"/>
              </a:ext>
            </a:extLst>
          </p:cNvPr>
          <p:cNvSpPr>
            <a:spLocks noGrp="1"/>
          </p:cNvSpPr>
          <p:nvPr>
            <p:ph type="ftr" sz="quarter" idx="11"/>
          </p:nvPr>
        </p:nvSpPr>
        <p:spPr/>
        <p:txBody>
          <a:bodyPr/>
          <a:lstStyle/>
          <a:p>
            <a:r>
              <a:rPr lang="en-US"/>
              <a:t>NP PAC 51st meeting</a:t>
            </a:r>
            <a:endParaRPr lang="ru-RU" dirty="0"/>
          </a:p>
        </p:txBody>
      </p:sp>
      <p:sp>
        <p:nvSpPr>
          <p:cNvPr id="4" name="Номер слайда 3">
            <a:extLst>
              <a:ext uri="{FF2B5EF4-FFF2-40B4-BE49-F238E27FC236}">
                <a16:creationId xmlns:a16="http://schemas.microsoft.com/office/drawing/2014/main" id="{CC7FB581-E069-4ACC-A446-DE1794D21DB2}"/>
              </a:ext>
            </a:extLst>
          </p:cNvPr>
          <p:cNvSpPr>
            <a:spLocks noGrp="1"/>
          </p:cNvSpPr>
          <p:nvPr>
            <p:ph type="sldNum" sz="quarter" idx="12"/>
          </p:nvPr>
        </p:nvSpPr>
        <p:spPr/>
        <p:txBody>
          <a:bodyPr/>
          <a:lstStyle/>
          <a:p>
            <a:fld id="{091AD801-B12E-4A00-8E9E-6CC326DE2565}" type="slidenum">
              <a:rPr lang="ru-RU" smtClean="0"/>
              <a:pPr/>
              <a:t>1</a:t>
            </a:fld>
            <a:endParaRPr lang="ru-RU"/>
          </a:p>
        </p:txBody>
      </p:sp>
    </p:spTree>
    <p:extLst>
      <p:ext uri="{BB962C8B-B14F-4D97-AF65-F5344CB8AC3E}">
        <p14:creationId xmlns:p14="http://schemas.microsoft.com/office/powerpoint/2010/main" val="1345719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10</a:t>
            </a:fld>
            <a:endParaRPr lang="ru-RU"/>
          </a:p>
        </p:txBody>
      </p:sp>
      <p:sp>
        <p:nvSpPr>
          <p:cNvPr id="4" name="Прямоугольник 3">
            <a:extLst>
              <a:ext uri="{FF2B5EF4-FFF2-40B4-BE49-F238E27FC236}">
                <a16:creationId xmlns:a16="http://schemas.microsoft.com/office/drawing/2014/main" id="{78B425BB-D486-43CD-8AE2-91C162221D6B}"/>
              </a:ext>
            </a:extLst>
          </p:cNvPr>
          <p:cNvSpPr/>
          <p:nvPr/>
        </p:nvSpPr>
        <p:spPr>
          <a:xfrm>
            <a:off x="2845859" y="1009134"/>
            <a:ext cx="6458115" cy="461665"/>
          </a:xfrm>
          <a:prstGeom prst="rect">
            <a:avLst/>
          </a:prstGeom>
        </p:spPr>
        <p:txBody>
          <a:bodyPr wrap="none">
            <a:spAutoFit/>
          </a:bodyPr>
          <a:lstStyle/>
          <a:p>
            <a:r>
              <a:rPr lang="en-US" sz="2400" b="1" dirty="0">
                <a:solidFill>
                  <a:srgbClr val="0000FF"/>
                </a:solidFill>
                <a:latin typeface="Times New Roman" panose="02020603050405020304" pitchFamily="18" charset="0"/>
                <a:ea typeface="Calibri" panose="020F0502020204030204" pitchFamily="34" charset="0"/>
              </a:rPr>
              <a:t>S</a:t>
            </a:r>
            <a:r>
              <a:rPr lang="ru-RU" sz="2400" b="1" dirty="0" err="1">
                <a:solidFill>
                  <a:srgbClr val="0000FF"/>
                </a:solidFill>
                <a:latin typeface="Times New Roman" panose="02020603050405020304" pitchFamily="18" charset="0"/>
                <a:ea typeface="Calibri" panose="020F0502020204030204" pitchFamily="34" charset="0"/>
              </a:rPr>
              <a:t>tudy</a:t>
            </a:r>
            <a:r>
              <a:rPr lang="ru-RU" sz="2400" b="1" dirty="0">
                <a:solidFill>
                  <a:srgbClr val="0000FF"/>
                </a:solidFill>
                <a:latin typeface="Times New Roman" panose="02020603050405020304" pitchFamily="18" charset="0"/>
                <a:ea typeface="Calibri" panose="020F0502020204030204" pitchFamily="34" charset="0"/>
              </a:rPr>
              <a:t> </a:t>
            </a:r>
            <a:r>
              <a:rPr lang="ru-RU" sz="2400" b="1" dirty="0" err="1">
                <a:solidFill>
                  <a:srgbClr val="0000FF"/>
                </a:solidFill>
                <a:latin typeface="Times New Roman" panose="02020603050405020304" pitchFamily="18" charset="0"/>
                <a:ea typeface="Calibri" panose="020F0502020204030204" pitchFamily="34" charset="0"/>
              </a:rPr>
              <a:t>of</a:t>
            </a:r>
            <a:r>
              <a:rPr lang="ru-RU" sz="2400" b="1" dirty="0">
                <a:solidFill>
                  <a:srgbClr val="0000FF"/>
                </a:solidFill>
                <a:latin typeface="Times New Roman" panose="02020603050405020304" pitchFamily="18" charset="0"/>
                <a:ea typeface="Calibri" panose="020F0502020204030204" pitchFamily="34" charset="0"/>
              </a:rPr>
              <a:t> </a:t>
            </a:r>
            <a:r>
              <a:rPr lang="ru-RU" sz="2400" b="1" dirty="0" err="1">
                <a:solidFill>
                  <a:srgbClr val="0000FF"/>
                </a:solidFill>
                <a:latin typeface="Times New Roman" panose="02020603050405020304" pitchFamily="18" charset="0"/>
                <a:ea typeface="Calibri" panose="020F0502020204030204" pitchFamily="34" charset="0"/>
              </a:rPr>
              <a:t>nuclear</a:t>
            </a:r>
            <a:r>
              <a:rPr lang="ru-RU" sz="2400" b="1" dirty="0">
                <a:solidFill>
                  <a:srgbClr val="0000FF"/>
                </a:solidFill>
                <a:latin typeface="Times New Roman" panose="02020603050405020304" pitchFamily="18" charset="0"/>
                <a:ea typeface="Calibri" panose="020F0502020204030204" pitchFamily="34" charset="0"/>
              </a:rPr>
              <a:t> </a:t>
            </a:r>
            <a:r>
              <a:rPr lang="ru-RU" sz="2400" b="1" dirty="0" err="1">
                <a:solidFill>
                  <a:srgbClr val="0000FF"/>
                </a:solidFill>
                <a:latin typeface="Times New Roman" panose="02020603050405020304" pitchFamily="18" charset="0"/>
                <a:ea typeface="Calibri" panose="020F0502020204030204" pitchFamily="34" charset="0"/>
              </a:rPr>
              <a:t>reactions</a:t>
            </a:r>
            <a:r>
              <a:rPr lang="ru-RU" sz="2400" b="1" dirty="0">
                <a:solidFill>
                  <a:srgbClr val="0000FF"/>
                </a:solidFill>
                <a:latin typeface="Times New Roman" panose="02020603050405020304" pitchFamily="18" charset="0"/>
                <a:ea typeface="Calibri" panose="020F0502020204030204" pitchFamily="34" charset="0"/>
              </a:rPr>
              <a:t> </a:t>
            </a:r>
            <a:r>
              <a:rPr lang="ru-RU" sz="2400" b="1" dirty="0" err="1">
                <a:solidFill>
                  <a:srgbClr val="0000FF"/>
                </a:solidFill>
                <a:latin typeface="Times New Roman" panose="02020603050405020304" pitchFamily="18" charset="0"/>
                <a:ea typeface="Calibri" panose="020F0502020204030204" pitchFamily="34" charset="0"/>
              </a:rPr>
              <a:t>caused</a:t>
            </a:r>
            <a:r>
              <a:rPr lang="ru-RU" sz="2400" b="1" dirty="0">
                <a:solidFill>
                  <a:srgbClr val="0000FF"/>
                </a:solidFill>
                <a:latin typeface="Times New Roman" panose="02020603050405020304" pitchFamily="18" charset="0"/>
                <a:ea typeface="Calibri" panose="020F0502020204030204" pitchFamily="34" charset="0"/>
              </a:rPr>
              <a:t> </a:t>
            </a:r>
            <a:r>
              <a:rPr lang="ru-RU" sz="2400" b="1" dirty="0" err="1">
                <a:solidFill>
                  <a:srgbClr val="0000FF"/>
                </a:solidFill>
                <a:latin typeface="Times New Roman" panose="02020603050405020304" pitchFamily="18" charset="0"/>
                <a:ea typeface="Calibri" panose="020F0502020204030204" pitchFamily="34" charset="0"/>
              </a:rPr>
              <a:t>by</a:t>
            </a:r>
            <a:r>
              <a:rPr lang="ru-RU" sz="2400" b="1" dirty="0">
                <a:solidFill>
                  <a:srgbClr val="0000FF"/>
                </a:solidFill>
                <a:latin typeface="Times New Roman" panose="02020603050405020304" pitchFamily="18" charset="0"/>
                <a:ea typeface="Calibri" panose="020F0502020204030204" pitchFamily="34" charset="0"/>
              </a:rPr>
              <a:t> </a:t>
            </a:r>
            <a:r>
              <a:rPr lang="ru-RU" sz="2400" b="1" dirty="0" err="1">
                <a:solidFill>
                  <a:srgbClr val="0000FF"/>
                </a:solidFill>
                <a:latin typeface="Times New Roman" panose="02020603050405020304" pitchFamily="18" charset="0"/>
                <a:ea typeface="Calibri" panose="020F0502020204030204" pitchFamily="34" charset="0"/>
              </a:rPr>
              <a:t>neutrons</a:t>
            </a:r>
            <a:r>
              <a:rPr lang="en-US" sz="2400" b="1" dirty="0">
                <a:solidFill>
                  <a:srgbClr val="0000FF"/>
                </a:solidFill>
                <a:latin typeface="Times New Roman" panose="02020603050405020304" pitchFamily="18" charset="0"/>
                <a:ea typeface="Calibri" panose="020F0502020204030204" pitchFamily="34" charset="0"/>
              </a:rPr>
              <a:t>.</a:t>
            </a:r>
            <a:endParaRPr lang="ru-RU" sz="2400" dirty="0">
              <a:solidFill>
                <a:srgbClr val="0000FF"/>
              </a:solidFill>
            </a:endParaRPr>
          </a:p>
        </p:txBody>
      </p:sp>
      <p:sp>
        <p:nvSpPr>
          <p:cNvPr id="6" name="TextBox 5">
            <a:extLst>
              <a:ext uri="{FF2B5EF4-FFF2-40B4-BE49-F238E27FC236}">
                <a16:creationId xmlns:a16="http://schemas.microsoft.com/office/drawing/2014/main" id="{85CD0F9C-C7F3-493B-87A6-175EE05B01F3}"/>
              </a:ext>
            </a:extLst>
          </p:cNvPr>
          <p:cNvSpPr txBox="1"/>
          <p:nvPr/>
        </p:nvSpPr>
        <p:spPr>
          <a:xfrm>
            <a:off x="1111729" y="1577449"/>
            <a:ext cx="9645171"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Search for the contribution</a:t>
            </a:r>
            <a:r>
              <a:rPr lang="ru-RU" sz="2400" dirty="0"/>
              <a:t> </a:t>
            </a:r>
            <a:r>
              <a:rPr lang="en-US" sz="2400" dirty="0"/>
              <a:t>of weak interaction in reactions</a:t>
            </a:r>
            <a:r>
              <a:rPr lang="ru-RU" sz="2400" dirty="0"/>
              <a:t> </a:t>
            </a:r>
            <a:r>
              <a:rPr lang="en-US" sz="2400" dirty="0"/>
              <a:t>with low-nucleon systems</a:t>
            </a:r>
          </a:p>
          <a:p>
            <a:pPr marL="285750" indent="-285750">
              <a:buFont typeface="Arial" panose="020B0604020202020204" pitchFamily="34" charset="0"/>
              <a:buChar char="•"/>
            </a:pPr>
            <a:r>
              <a:rPr lang="en-US" sz="2400" dirty="0"/>
              <a:t>Investigation of violation P- and T- symmetries in neutron resonances</a:t>
            </a:r>
          </a:p>
          <a:p>
            <a:pPr marL="285750" indent="-285750">
              <a:buFont typeface="Arial" panose="020B0604020202020204" pitchFamily="34" charset="0"/>
              <a:buChar char="•"/>
            </a:pPr>
            <a:r>
              <a:rPr lang="en-US" sz="2400" dirty="0"/>
              <a:t> Study of the P-even and T-odd correlations in fission</a:t>
            </a:r>
          </a:p>
          <a:p>
            <a:pPr marL="285750" indent="-285750">
              <a:buFont typeface="Arial" panose="020B0604020202020204" pitchFamily="34" charset="0"/>
              <a:buChar char="•"/>
            </a:pPr>
            <a:r>
              <a:rPr lang="en-US" sz="2400" dirty="0"/>
              <a:t>Developing of a prototype of the polarized nuclear target based </a:t>
            </a:r>
            <a:r>
              <a:rPr lang="en-US" sz="2400" dirty="0" err="1"/>
              <a:t>onthe</a:t>
            </a:r>
            <a:r>
              <a:rPr lang="en-US" sz="2400" dirty="0"/>
              <a:t> dynamic pumping of polarization (DPP)</a:t>
            </a:r>
          </a:p>
          <a:p>
            <a:pPr marL="285750" indent="-285750">
              <a:buFont typeface="Arial" panose="020B0604020202020204" pitchFamily="34" charset="0"/>
              <a:buChar char="•"/>
            </a:pPr>
            <a:r>
              <a:rPr lang="en-US" sz="2400" dirty="0"/>
              <a:t> Investigations of various fission parameters and characteristics of PFN emission</a:t>
            </a:r>
          </a:p>
          <a:p>
            <a:pPr marL="285750" indent="-285750">
              <a:buFont typeface="Arial" panose="020B0604020202020204" pitchFamily="34" charset="0"/>
              <a:buChar char="•"/>
            </a:pPr>
            <a:r>
              <a:rPr lang="en-US" sz="2400" dirty="0"/>
              <a:t>Measurements of yields and gamma rays' angular correlations in reactions with 14.1 MeV neutrons (the TANGRA project)</a:t>
            </a:r>
          </a:p>
          <a:p>
            <a:pPr marL="285750" indent="-285750">
              <a:buFont typeface="Arial" panose="020B0604020202020204" pitchFamily="34" charset="0"/>
              <a:buChar char="•"/>
            </a:pPr>
            <a:r>
              <a:rPr lang="en-US" sz="2400" dirty="0"/>
              <a:t>Research of the reactions (n, p) and (n, α) on resonant and fast neutrons (nuclear data)</a:t>
            </a:r>
            <a:endParaRPr lang="ru-RU" sz="2400" dirty="0"/>
          </a:p>
        </p:txBody>
      </p:sp>
    </p:spTree>
    <p:extLst>
      <p:ext uri="{BB962C8B-B14F-4D97-AF65-F5344CB8AC3E}">
        <p14:creationId xmlns:p14="http://schemas.microsoft.com/office/powerpoint/2010/main" val="116561591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dirty="0"/>
              <a:t>NP PAC 51st meeting</a:t>
            </a:r>
            <a:endParaRPr lang="ru-RU" dirty="0"/>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11</a:t>
            </a:fld>
            <a:endParaRPr lang="ru-RU"/>
          </a:p>
        </p:txBody>
      </p:sp>
      <p:sp>
        <p:nvSpPr>
          <p:cNvPr id="2" name="Прямоугольник 1">
            <a:extLst>
              <a:ext uri="{FF2B5EF4-FFF2-40B4-BE49-F238E27FC236}">
                <a16:creationId xmlns:a16="http://schemas.microsoft.com/office/drawing/2014/main" id="{C56CC1F2-C163-40F8-B407-DC86340814A8}"/>
              </a:ext>
            </a:extLst>
          </p:cNvPr>
          <p:cNvSpPr/>
          <p:nvPr/>
        </p:nvSpPr>
        <p:spPr>
          <a:xfrm>
            <a:off x="609600" y="710724"/>
            <a:ext cx="11330188" cy="461665"/>
          </a:xfrm>
          <a:prstGeom prst="rect">
            <a:avLst/>
          </a:prstGeom>
        </p:spPr>
        <p:txBody>
          <a:bodyPr wrap="square">
            <a:spAutoFit/>
          </a:bodyPr>
          <a:lstStyle/>
          <a:p>
            <a:r>
              <a:rPr lang="en-US" sz="2400" b="1" dirty="0">
                <a:solidFill>
                  <a:srgbClr val="0000FF"/>
                </a:solidFill>
              </a:rPr>
              <a:t>Search for the contribution</a:t>
            </a:r>
            <a:r>
              <a:rPr lang="ru-RU" sz="2400" b="1" dirty="0">
                <a:solidFill>
                  <a:srgbClr val="0000FF"/>
                </a:solidFill>
              </a:rPr>
              <a:t> </a:t>
            </a:r>
            <a:r>
              <a:rPr lang="en-US" sz="2400" b="1" dirty="0">
                <a:solidFill>
                  <a:srgbClr val="0000FF"/>
                </a:solidFill>
              </a:rPr>
              <a:t>of weak interaction in reactions</a:t>
            </a:r>
            <a:r>
              <a:rPr lang="ru-RU" sz="2400" b="1" dirty="0">
                <a:solidFill>
                  <a:srgbClr val="0000FF"/>
                </a:solidFill>
              </a:rPr>
              <a:t> </a:t>
            </a:r>
            <a:r>
              <a:rPr lang="en-US" sz="2400" b="1" dirty="0">
                <a:solidFill>
                  <a:srgbClr val="0000FF"/>
                </a:solidFill>
              </a:rPr>
              <a:t>with low-nucleon systems.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02D3AB1-F2E0-43A0-85E2-A92C1114FB9C}"/>
                  </a:ext>
                </a:extLst>
              </p:cNvPr>
              <p:cNvSpPr txBox="1"/>
              <p:nvPr/>
            </p:nvSpPr>
            <p:spPr>
              <a:xfrm>
                <a:off x="676657" y="1234015"/>
                <a:ext cx="8060943" cy="3139321"/>
              </a:xfrm>
              <a:prstGeom prst="rect">
                <a:avLst/>
              </a:prstGeom>
              <a:noFill/>
            </p:spPr>
            <p:txBody>
              <a:bodyPr wrap="square" rtlCol="0">
                <a:spAutoFit/>
              </a:bodyPr>
              <a:lstStyle/>
              <a:p>
                <a:r>
                  <a:rPr lang="en-US" sz="2400" dirty="0"/>
                  <a:t>The search was done </a:t>
                </a:r>
                <a:r>
                  <a:rPr lang="en-US" sz="2400" dirty="0" err="1"/>
                  <a:t>inprevious</a:t>
                </a:r>
                <a:r>
                  <a:rPr lang="en-US" sz="2400" dirty="0"/>
                  <a:t> years:</a:t>
                </a:r>
                <a:endParaRPr lang="ru-RU" sz="2400" dirty="0"/>
              </a:p>
              <a:p>
                <a:pPr marL="342900" indent="-342900">
                  <a:buFont typeface="Arial" panose="020B0604020202020204" pitchFamily="34" charset="0"/>
                  <a:buChar char="•"/>
                </a:pPr>
                <a:r>
                  <a:rPr lang="en-US" dirty="0"/>
                  <a:t>Measurement of the parity-violating triton emission asymmetry in the reaction </a:t>
                </a:r>
                <a:r>
                  <a:rPr lang="en-US" baseline="30000" dirty="0"/>
                  <a:t>6</a:t>
                </a:r>
                <a:r>
                  <a:rPr lang="en-US" dirty="0"/>
                  <a:t>Li(n,α)</a:t>
                </a:r>
                <a:r>
                  <a:rPr lang="en-US" baseline="30000" dirty="0"/>
                  <a:t>3</a:t>
                </a:r>
                <a:r>
                  <a:rPr lang="en-US" dirty="0"/>
                  <a:t>H with polarized cold neutrons</a:t>
                </a:r>
                <a:br>
                  <a:rPr lang="ru-RU" dirty="0"/>
                </a:br>
                <a:r>
                  <a:rPr lang="en-US" sz="1600" i="1" dirty="0"/>
                  <a:t>V. A. Vesna, Yu. M. </a:t>
                </a:r>
                <a:r>
                  <a:rPr lang="en-US" sz="1600" i="1" dirty="0" err="1"/>
                  <a:t>Gledenov</a:t>
                </a:r>
                <a:r>
                  <a:rPr lang="en-US" sz="1600" i="1" dirty="0"/>
                  <a:t>, V. V. </a:t>
                </a:r>
                <a:r>
                  <a:rPr lang="en-US" sz="1600" i="1" dirty="0" err="1"/>
                  <a:t>Nesvizhevsky</a:t>
                </a:r>
                <a:r>
                  <a:rPr lang="en-US" sz="1600" i="1" dirty="0"/>
                  <a:t>, A. K. </a:t>
                </a:r>
                <a:r>
                  <a:rPr lang="en-US" sz="1600" i="1" dirty="0" err="1"/>
                  <a:t>Petoukhov</a:t>
                </a:r>
                <a:r>
                  <a:rPr lang="en-US" sz="1600" i="1" dirty="0"/>
                  <a:t>, P. V. </a:t>
                </a:r>
                <a:r>
                  <a:rPr lang="en-US" sz="1600" i="1" dirty="0" err="1"/>
                  <a:t>Sedyshev</a:t>
                </a:r>
                <a:r>
                  <a:rPr lang="en-US" sz="1600" i="1" dirty="0"/>
                  <a:t>, T. </a:t>
                </a:r>
                <a:r>
                  <a:rPr lang="en-US" sz="1600" i="1" dirty="0" err="1"/>
                  <a:t>Soldner</a:t>
                </a:r>
                <a:r>
                  <a:rPr lang="en-US" sz="1600" i="1" dirty="0"/>
                  <a:t>, O. Zimmer, and E. V. </a:t>
                </a:r>
                <a:r>
                  <a:rPr lang="en-US" sz="1600" i="1" dirty="0" err="1"/>
                  <a:t>Shulgina</a:t>
                </a:r>
                <a:r>
                  <a:rPr lang="ru-RU" sz="1600" i="1" dirty="0"/>
                  <a:t> (2008)</a:t>
                </a:r>
                <a:endParaRPr lang="ru-RU" sz="1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ru-RU" sz="2000" i="1" smtClean="0">
                              <a:latin typeface="Cambria Math" panose="02040503050406030204" pitchFamily="18" charset="0"/>
                            </a:rPr>
                          </m:ctrlPr>
                        </m:sSubPr>
                        <m:e>
                          <m:r>
                            <a:rPr lang="ru-RU" sz="2000" i="1" smtClean="0">
                              <a:latin typeface="Cambria Math" panose="02040503050406030204" pitchFamily="18" charset="0"/>
                              <a:ea typeface="Cambria Math" panose="02040503050406030204" pitchFamily="18" charset="0"/>
                            </a:rPr>
                            <m:t>𝛼</m:t>
                          </m:r>
                        </m:e>
                        <m:sub>
                          <m:r>
                            <a:rPr lang="en-US" sz="2000" b="0" i="1" smtClean="0">
                              <a:latin typeface="Cambria Math" panose="02040503050406030204" pitchFamily="18" charset="0"/>
                            </a:rPr>
                            <m:t>𝑃</m:t>
                          </m:r>
                          <m:r>
                            <a:rPr lang="en-US" sz="2000" b="0" i="1" smtClean="0">
                              <a:latin typeface="Cambria Math" panose="02040503050406030204" pitchFamily="18" charset="0"/>
                            </a:rPr>
                            <m:t>−</m:t>
                          </m:r>
                          <m:r>
                            <a:rPr lang="en-US" sz="2000" b="0" i="1" smtClean="0">
                              <a:latin typeface="Cambria Math" panose="02040503050406030204" pitchFamily="18" charset="0"/>
                            </a:rPr>
                            <m:t>𝑜𝑑𝑑</m:t>
                          </m:r>
                        </m:sub>
                      </m:sSub>
                      <m:r>
                        <a:rPr lang="en-US" sz="2000" b="0" i="1" smtClean="0">
                          <a:latin typeface="Cambria Math" panose="02040503050406030204" pitchFamily="18" charset="0"/>
                        </a:rPr>
                        <m:t>=(−8.8</m:t>
                      </m:r>
                      <m:r>
                        <a:rPr lang="en-US" sz="2000" b="0" i="1" smtClean="0">
                          <a:latin typeface="Cambria Math" panose="02040503050406030204" pitchFamily="18" charset="0"/>
                          <a:ea typeface="Cambria Math" panose="02040503050406030204" pitchFamily="18" charset="0"/>
                        </a:rPr>
                        <m:t>±2.1</m:t>
                      </m:r>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sSup>
                        <m:sSupPr>
                          <m:ctrlPr>
                            <a:rPr lang="en-US" sz="200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−8</m:t>
                          </m:r>
                        </m:sup>
                      </m:sSup>
                    </m:oMath>
                  </m:oMathPara>
                </a14:m>
                <a:endParaRPr lang="en-US" sz="2000" i="1" dirty="0"/>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first observation of P-odd asymmetry of α-particle emission in the </a:t>
                </a:r>
                <a:r>
                  <a:rPr lang="en-US" baseline="30000" dirty="0">
                    <a:latin typeface="Arial" panose="020B0604020202020204" pitchFamily="34" charset="0"/>
                    <a:cs typeface="Arial" panose="020B0604020202020204" pitchFamily="34" charset="0"/>
                  </a:rPr>
                  <a:t>10</a:t>
                </a:r>
                <a:r>
                  <a:rPr lang="en-US" dirty="0">
                    <a:latin typeface="Arial" panose="020B0604020202020204" pitchFamily="34" charset="0"/>
                    <a:cs typeface="Arial" panose="020B0604020202020204" pitchFamily="34" charset="0"/>
                  </a:rPr>
                  <a:t>B(n,α)</a:t>
                </a:r>
                <a:r>
                  <a:rPr lang="en-US" baseline="30000" dirty="0">
                    <a:latin typeface="Arial" panose="020B0604020202020204" pitchFamily="34" charset="0"/>
                    <a:cs typeface="Arial" panose="020B0604020202020204" pitchFamily="34" charset="0"/>
                  </a:rPr>
                  <a:t>7</a:t>
                </a:r>
                <a:r>
                  <a:rPr lang="en-US" dirty="0">
                    <a:latin typeface="Arial" panose="020B0604020202020204" pitchFamily="34" charset="0"/>
                    <a:cs typeface="Arial" panose="020B0604020202020204" pitchFamily="34" charset="0"/>
                  </a:rPr>
                  <a:t>Li nuclear reaction</a:t>
                </a:r>
                <a:br>
                  <a:rPr lang="en-US" dirty="0">
                    <a:latin typeface="Arial" panose="020B0604020202020204" pitchFamily="34" charset="0"/>
                    <a:cs typeface="Arial" panose="020B0604020202020204" pitchFamily="34" charset="0"/>
                  </a:rPr>
                </a:br>
                <a:r>
                  <a:rPr lang="en-US" altLang="ru-RU" sz="1600" i="1" dirty="0"/>
                  <a:t>Yu. M. </a:t>
                </a:r>
                <a:r>
                  <a:rPr lang="en-US" altLang="ru-RU" sz="1600" i="1" dirty="0" err="1"/>
                  <a:t>Gledenov</a:t>
                </a:r>
                <a:r>
                  <a:rPr lang="en-US" altLang="ru-RU" sz="1600" i="1" dirty="0"/>
                  <a:t>, V. V. </a:t>
                </a:r>
                <a:r>
                  <a:rPr lang="en-US" altLang="ru-RU" sz="1600" i="1" dirty="0" err="1"/>
                  <a:t>Nesvizhevsky</a:t>
                </a:r>
                <a:r>
                  <a:rPr lang="en-US" altLang="ru-RU" sz="1600" i="1" dirty="0"/>
                  <a:t> ,P. V. </a:t>
                </a:r>
                <a:r>
                  <a:rPr lang="en-US" altLang="ru-RU" sz="1600" i="1" dirty="0" err="1"/>
                  <a:t>Sedyshev</a:t>
                </a:r>
                <a:r>
                  <a:rPr lang="en-US" altLang="ru-RU" sz="1600" i="1" dirty="0"/>
                  <a:t>, E. V. </a:t>
                </a:r>
                <a:r>
                  <a:rPr lang="en-US" altLang="ru-RU" sz="1600" i="1" dirty="0" err="1"/>
                  <a:t>Shul’gina</a:t>
                </a:r>
                <a:r>
                  <a:rPr lang="en-US" altLang="ru-RU" sz="1600" i="1" dirty="0"/>
                  <a:t>  P.  </a:t>
                </a:r>
                <a:r>
                  <a:rPr lang="en-US" altLang="ru-RU" sz="1600" i="1" dirty="0" err="1"/>
                  <a:t>Szalanski,V</a:t>
                </a:r>
                <a:r>
                  <a:rPr lang="en-US" altLang="ru-RU" sz="1600" i="1" dirty="0"/>
                  <a:t>.  V. Vesna. (2017)</a:t>
                </a:r>
                <a:br>
                  <a:rPr lang="en-US" altLang="ru-RU" i="1" dirty="0"/>
                </a:br>
                <a14:m>
                  <m:oMath xmlns:m="http://schemas.openxmlformats.org/officeDocument/2006/math">
                    <m:sSub>
                      <m:sSubPr>
                        <m:ctrlPr>
                          <a:rPr lang="ru-RU" i="1">
                            <a:latin typeface="Cambria Math" panose="02040503050406030204" pitchFamily="18" charset="0"/>
                          </a:rPr>
                        </m:ctrlPr>
                      </m:sSubPr>
                      <m:e>
                        <m:r>
                          <a:rPr lang="ru-RU" i="1">
                            <a:latin typeface="Cambria Math" panose="02040503050406030204" pitchFamily="18" charset="0"/>
                            <a:ea typeface="Cambria Math" panose="02040503050406030204" pitchFamily="18" charset="0"/>
                          </a:rPr>
                          <m:t>𝛼</m:t>
                        </m:r>
                      </m:e>
                      <m:sub>
                        <m:r>
                          <a:rPr lang="ru-RU" i="1" smtClean="0">
                            <a:latin typeface="Cambria Math" panose="02040503050406030204" pitchFamily="18" charset="0"/>
                            <a:ea typeface="Cambria Math" panose="02040503050406030204" pitchFamily="18" charset="0"/>
                          </a:rPr>
                          <m:t>𝛼</m:t>
                        </m:r>
                      </m:sub>
                    </m:sSub>
                    <m:r>
                      <a:rPr lang="en-US" i="1">
                        <a:latin typeface="Cambria Math" panose="02040503050406030204" pitchFamily="18" charset="0"/>
                      </a:rPr>
                      <m:t>=(−</m:t>
                    </m:r>
                    <m:r>
                      <a:rPr lang="en-US" b="0" i="1" smtClean="0">
                        <a:latin typeface="Cambria Math" panose="02040503050406030204" pitchFamily="18" charset="0"/>
                      </a:rPr>
                      <m:t>11</m:t>
                    </m:r>
                    <m:r>
                      <a:rPr lang="en-US" i="1">
                        <a:latin typeface="Cambria Math" panose="02040503050406030204" pitchFamily="18" charset="0"/>
                      </a:rPr>
                      <m:t>.</m:t>
                    </m:r>
                    <m:r>
                      <a:rPr lang="en-US" b="0" i="1" smtClean="0">
                        <a:latin typeface="Cambria Math" panose="02040503050406030204" pitchFamily="18" charset="0"/>
                      </a:rPr>
                      <m:t>2</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4</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−8</m:t>
                        </m:r>
                      </m:sup>
                    </m:sSup>
                  </m:oMath>
                </a14:m>
                <a:endParaRPr lang="ru-RU" altLang="ru-RU" b="1" i="1" dirty="0"/>
              </a:p>
            </p:txBody>
          </p:sp>
        </mc:Choice>
        <mc:Fallback xmlns="">
          <p:sp>
            <p:nvSpPr>
              <p:cNvPr id="4" name="TextBox 3">
                <a:extLst>
                  <a:ext uri="{FF2B5EF4-FFF2-40B4-BE49-F238E27FC236}">
                    <a16:creationId xmlns:a16="http://schemas.microsoft.com/office/drawing/2014/main" id="{702D3AB1-F2E0-43A0-85E2-A92C1114FB9C}"/>
                  </a:ext>
                </a:extLst>
              </p:cNvPr>
              <p:cNvSpPr txBox="1">
                <a:spLocks noRot="1" noChangeAspect="1" noMove="1" noResize="1" noEditPoints="1" noAdjustHandles="1" noChangeArrowheads="1" noChangeShapeType="1" noTextEdit="1"/>
              </p:cNvSpPr>
              <p:nvPr/>
            </p:nvSpPr>
            <p:spPr>
              <a:xfrm>
                <a:off x="676657" y="1234015"/>
                <a:ext cx="8060943" cy="3139321"/>
              </a:xfrm>
              <a:prstGeom prst="rect">
                <a:avLst/>
              </a:prstGeom>
              <a:blipFill>
                <a:blip r:embed="rId3"/>
                <a:stretch>
                  <a:fillRect l="-1135" t="-1553" b="-777"/>
                </a:stretch>
              </a:blipFill>
            </p:spPr>
            <p:txBody>
              <a:bodyPr/>
              <a:lstStyle/>
              <a:p>
                <a:r>
                  <a:rPr lang="ru-RU">
                    <a:noFill/>
                  </a:rPr>
                  <a:t> </a:t>
                </a:r>
              </a:p>
            </p:txBody>
          </p:sp>
        </mc:Fallback>
      </mc:AlternateContent>
      <p:sp>
        <p:nvSpPr>
          <p:cNvPr id="6" name="Прямоугольник 5">
            <a:extLst>
              <a:ext uri="{FF2B5EF4-FFF2-40B4-BE49-F238E27FC236}">
                <a16:creationId xmlns:a16="http://schemas.microsoft.com/office/drawing/2014/main" id="{32FE20DF-8356-4EF5-9E0A-E3BAAC7DDF49}"/>
              </a:ext>
            </a:extLst>
          </p:cNvPr>
          <p:cNvSpPr/>
          <p:nvPr/>
        </p:nvSpPr>
        <p:spPr>
          <a:xfrm>
            <a:off x="7065520" y="5883503"/>
            <a:ext cx="4723685" cy="830997"/>
          </a:xfrm>
          <a:prstGeom prst="rect">
            <a:avLst/>
          </a:prstGeom>
        </p:spPr>
        <p:txBody>
          <a:bodyPr wrap="square">
            <a:spAutoFit/>
          </a:bodyPr>
          <a:lstStyle/>
          <a:p>
            <a:r>
              <a:rPr lang="en-US" altLang="ru-RU" sz="1600" i="1" dirty="0"/>
              <a:t>Theoretical estimation was carried out at:</a:t>
            </a:r>
          </a:p>
          <a:p>
            <a:r>
              <a:rPr lang="en-US" sz="1600" i="1" dirty="0"/>
              <a:t>M. Viviani et al, PHYSICAL REVIEW C82, 044001 (2010)</a:t>
            </a:r>
          </a:p>
          <a:p>
            <a:r>
              <a:rPr lang="en-US" sz="1600" i="1" dirty="0"/>
              <a:t>V. Gudkov PHYSICAL REVIEW C82, 065502 (2010)</a:t>
            </a:r>
            <a:endParaRPr lang="ru-RU" altLang="ru-RU" sz="1600" i="1" dirty="0"/>
          </a:p>
        </p:txBody>
      </p:sp>
      <p:sp>
        <p:nvSpPr>
          <p:cNvPr id="7" name="Прямоугольник 6">
            <a:extLst>
              <a:ext uri="{FF2B5EF4-FFF2-40B4-BE49-F238E27FC236}">
                <a16:creationId xmlns:a16="http://schemas.microsoft.com/office/drawing/2014/main" id="{FEB138A9-6C34-413C-8C08-B46B9949EA04}"/>
              </a:ext>
            </a:extLst>
          </p:cNvPr>
          <p:cNvSpPr/>
          <p:nvPr/>
        </p:nvSpPr>
        <p:spPr>
          <a:xfrm>
            <a:off x="816406" y="4560064"/>
            <a:ext cx="10972799" cy="1323439"/>
          </a:xfrm>
          <a:prstGeom prst="rect">
            <a:avLst/>
          </a:prstGeom>
        </p:spPr>
        <p:txBody>
          <a:bodyPr wrap="square">
            <a:spAutoFit/>
          </a:bodyPr>
          <a:lstStyle/>
          <a:p>
            <a:r>
              <a:rPr lang="en-US" altLang="ru-RU" sz="2000" b="1" dirty="0"/>
              <a:t>The matter of discussion:</a:t>
            </a:r>
            <a:endParaRPr lang="ru-RU" altLang="ru-RU" sz="2000" b="1" dirty="0"/>
          </a:p>
          <a:p>
            <a:pPr algn="just"/>
            <a:r>
              <a:rPr lang="ru-RU" sz="2000" dirty="0" err="1"/>
              <a:t>measuring</a:t>
            </a:r>
            <a:r>
              <a:rPr lang="ru-RU" sz="2000" dirty="0"/>
              <a:t> </a:t>
            </a:r>
            <a:r>
              <a:rPr lang="ru-RU" sz="2000" dirty="0" err="1"/>
              <a:t>the</a:t>
            </a:r>
            <a:r>
              <a:rPr lang="ru-RU" sz="2000" dirty="0"/>
              <a:t> </a:t>
            </a:r>
            <a:r>
              <a:rPr lang="ru-RU" sz="2000" dirty="0" err="1"/>
              <a:t>asymmetry</a:t>
            </a:r>
            <a:r>
              <a:rPr lang="ru-RU" sz="2000" dirty="0"/>
              <a:t> </a:t>
            </a:r>
            <a:r>
              <a:rPr lang="ru-RU" sz="2000" dirty="0" err="1"/>
              <a:t>of</a:t>
            </a:r>
            <a:r>
              <a:rPr lang="ru-RU" sz="2000" dirty="0"/>
              <a:t> </a:t>
            </a:r>
            <a:r>
              <a:rPr lang="ru-RU" sz="2000" dirty="0" err="1"/>
              <a:t>particle</a:t>
            </a:r>
            <a:r>
              <a:rPr lang="ru-RU" sz="2000" dirty="0"/>
              <a:t> </a:t>
            </a:r>
            <a:r>
              <a:rPr lang="ru-RU" sz="2000" dirty="0" err="1"/>
              <a:t>ejection</a:t>
            </a:r>
            <a:r>
              <a:rPr lang="ru-RU" sz="2000" dirty="0"/>
              <a:t> </a:t>
            </a:r>
            <a:r>
              <a:rPr lang="ru-RU" sz="2000" dirty="0" err="1"/>
              <a:t>in</a:t>
            </a:r>
            <a:r>
              <a:rPr lang="ru-RU" sz="2000" dirty="0"/>
              <a:t> </a:t>
            </a:r>
            <a:r>
              <a:rPr lang="ru-RU" sz="2000" dirty="0" err="1"/>
              <a:t>the</a:t>
            </a:r>
            <a:r>
              <a:rPr lang="ru-RU" sz="2000" dirty="0"/>
              <a:t> </a:t>
            </a:r>
            <a:r>
              <a:rPr lang="ru-RU" sz="2000" dirty="0" err="1"/>
              <a:t>output</a:t>
            </a:r>
            <a:r>
              <a:rPr lang="ru-RU" sz="2000" dirty="0"/>
              <a:t> </a:t>
            </a:r>
            <a:r>
              <a:rPr lang="ru-RU" sz="2000" dirty="0" err="1"/>
              <a:t>channel</a:t>
            </a:r>
            <a:r>
              <a:rPr lang="ru-RU" sz="2000" dirty="0"/>
              <a:t> </a:t>
            </a:r>
            <a:r>
              <a:rPr lang="ru-RU" sz="2000" dirty="0" err="1"/>
              <a:t>relative</a:t>
            </a:r>
            <a:r>
              <a:rPr lang="ru-RU" sz="2000" dirty="0"/>
              <a:t> </a:t>
            </a:r>
            <a:r>
              <a:rPr lang="ru-RU" sz="2000" dirty="0" err="1"/>
              <a:t>to</a:t>
            </a:r>
            <a:r>
              <a:rPr lang="ru-RU" sz="2000" dirty="0"/>
              <a:t> </a:t>
            </a:r>
            <a:r>
              <a:rPr lang="ru-RU" sz="2000" dirty="0" err="1"/>
              <a:t>the</a:t>
            </a:r>
            <a:r>
              <a:rPr lang="ru-RU" sz="2000" dirty="0"/>
              <a:t> </a:t>
            </a:r>
            <a:r>
              <a:rPr lang="ru-RU" sz="2000" dirty="0" err="1"/>
              <a:t>direction</a:t>
            </a:r>
            <a:r>
              <a:rPr lang="ru-RU" sz="2000" dirty="0"/>
              <a:t> </a:t>
            </a:r>
            <a:r>
              <a:rPr lang="ru-RU" sz="2000" dirty="0" err="1"/>
              <a:t>of</a:t>
            </a:r>
            <a:r>
              <a:rPr lang="ru-RU" sz="2000" dirty="0"/>
              <a:t> </a:t>
            </a:r>
            <a:r>
              <a:rPr lang="ru-RU" sz="2000" dirty="0" err="1"/>
              <a:t>the</a:t>
            </a:r>
            <a:r>
              <a:rPr lang="ru-RU" sz="2000" dirty="0"/>
              <a:t> </a:t>
            </a:r>
            <a:r>
              <a:rPr lang="ru-RU" sz="2000" dirty="0" err="1"/>
              <a:t>neutron</a:t>
            </a:r>
            <a:r>
              <a:rPr lang="ru-RU" sz="2000" dirty="0"/>
              <a:t> </a:t>
            </a:r>
            <a:r>
              <a:rPr lang="ru-RU" sz="2000" dirty="0" err="1"/>
              <a:t>spin</a:t>
            </a:r>
            <a:r>
              <a:rPr lang="ru-RU" sz="2000" dirty="0"/>
              <a:t> </a:t>
            </a:r>
            <a:r>
              <a:rPr lang="ru-RU" sz="2000" dirty="0" err="1"/>
              <a:t>in</a:t>
            </a:r>
            <a:r>
              <a:rPr lang="en-US" sz="2000" dirty="0"/>
              <a:t> the</a:t>
            </a:r>
            <a:r>
              <a:rPr lang="ru-RU" sz="2000" dirty="0"/>
              <a:t> </a:t>
            </a:r>
            <a:r>
              <a:rPr lang="en-US" altLang="ru-RU" sz="2000" baseline="30000" dirty="0"/>
              <a:t>3</a:t>
            </a:r>
            <a:r>
              <a:rPr lang="en-US" altLang="ru-RU" sz="2000" dirty="0"/>
              <a:t>He(</a:t>
            </a:r>
            <a:r>
              <a:rPr lang="en-US" altLang="ru-RU" sz="2000" dirty="0" err="1"/>
              <a:t>n,p</a:t>
            </a:r>
            <a:r>
              <a:rPr lang="en-US" altLang="ru-RU" sz="2000" dirty="0"/>
              <a:t>)</a:t>
            </a:r>
            <a:r>
              <a:rPr lang="en-US" altLang="ru-RU" sz="2000" baseline="30000" dirty="0"/>
              <a:t>3</a:t>
            </a:r>
            <a:r>
              <a:rPr lang="en-US" altLang="ru-RU" sz="2000" dirty="0"/>
              <a:t>H</a:t>
            </a:r>
            <a:r>
              <a:rPr lang="ru-RU" altLang="ru-RU" sz="2000" dirty="0"/>
              <a:t> </a:t>
            </a:r>
            <a:r>
              <a:rPr lang="en-US" altLang="ru-RU" sz="2000" dirty="0"/>
              <a:t>reaction. Deep modernization of the experimental set-up It is need. The required calculations and estimations will be  performed during 2020.</a:t>
            </a:r>
          </a:p>
        </p:txBody>
      </p:sp>
      <p:sp>
        <p:nvSpPr>
          <p:cNvPr id="9" name="Text Box 4">
            <a:extLst>
              <a:ext uri="{FF2B5EF4-FFF2-40B4-BE49-F238E27FC236}">
                <a16:creationId xmlns:a16="http://schemas.microsoft.com/office/drawing/2014/main" id="{1FD2E9DC-9E7C-4908-81A4-877EE954B416}"/>
              </a:ext>
            </a:extLst>
          </p:cNvPr>
          <p:cNvSpPr txBox="1">
            <a:spLocks noChangeArrowheads="1"/>
          </p:cNvSpPr>
          <p:nvPr/>
        </p:nvSpPr>
        <p:spPr bwMode="auto">
          <a:xfrm>
            <a:off x="8974338" y="3781460"/>
            <a:ext cx="2663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a:solidFill>
                  <a:srgbClr val="006600"/>
                </a:solidFill>
              </a:rPr>
              <a:t>Multisection ionization chamber</a:t>
            </a:r>
          </a:p>
        </p:txBody>
      </p:sp>
      <p:pic>
        <p:nvPicPr>
          <p:cNvPr id="10" name="Picture 16" descr="Ecran_110">
            <a:extLst>
              <a:ext uri="{FF2B5EF4-FFF2-40B4-BE49-F238E27FC236}">
                <a16:creationId xmlns:a16="http://schemas.microsoft.com/office/drawing/2014/main" id="{D2CE9FAC-FA51-4EBF-A548-7CBCE1466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8901" y="1430373"/>
            <a:ext cx="3290887"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325358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12</a:t>
            </a:fld>
            <a:endParaRPr lang="ru-RU"/>
          </a:p>
        </p:txBody>
      </p:sp>
      <p:sp>
        <p:nvSpPr>
          <p:cNvPr id="2" name="Прямоугольник 1">
            <a:extLst>
              <a:ext uri="{FF2B5EF4-FFF2-40B4-BE49-F238E27FC236}">
                <a16:creationId xmlns:a16="http://schemas.microsoft.com/office/drawing/2014/main" id="{5647DC2F-1AD6-43D6-9914-016F3CC7AA99}"/>
              </a:ext>
            </a:extLst>
          </p:cNvPr>
          <p:cNvSpPr/>
          <p:nvPr/>
        </p:nvSpPr>
        <p:spPr>
          <a:xfrm>
            <a:off x="1364371" y="1123432"/>
            <a:ext cx="9463258" cy="461665"/>
          </a:xfrm>
          <a:prstGeom prst="rect">
            <a:avLst/>
          </a:prstGeom>
        </p:spPr>
        <p:txBody>
          <a:bodyPr wrap="square">
            <a:spAutoFit/>
          </a:bodyPr>
          <a:lstStyle/>
          <a:p>
            <a:r>
              <a:rPr lang="en-US" sz="2400" b="1" dirty="0">
                <a:solidFill>
                  <a:srgbClr val="0000FF"/>
                </a:solidFill>
              </a:rPr>
              <a:t>Investigation of violation of P- and T- symmetries in neutron resonances.</a:t>
            </a:r>
          </a:p>
        </p:txBody>
      </p:sp>
      <p:sp>
        <p:nvSpPr>
          <p:cNvPr id="6" name="Прямоугольник 5">
            <a:extLst>
              <a:ext uri="{FF2B5EF4-FFF2-40B4-BE49-F238E27FC236}">
                <a16:creationId xmlns:a16="http://schemas.microsoft.com/office/drawing/2014/main" id="{43721A00-6F9E-4974-9F25-B8F397A4B499}"/>
              </a:ext>
            </a:extLst>
          </p:cNvPr>
          <p:cNvSpPr/>
          <p:nvPr/>
        </p:nvSpPr>
        <p:spPr>
          <a:xfrm>
            <a:off x="466725" y="1696201"/>
            <a:ext cx="11258550" cy="4234749"/>
          </a:xfrm>
          <a:prstGeom prst="rect">
            <a:avLst/>
          </a:prstGeom>
        </p:spPr>
        <p:txBody>
          <a:bodyPr wrap="square">
            <a:spAutoFit/>
          </a:bodyPr>
          <a:lstStyle/>
          <a:p>
            <a:pPr algn="just">
              <a:lnSpc>
                <a:spcPct val="107000"/>
              </a:lnSpc>
              <a:spcAft>
                <a:spcPts val="800"/>
              </a:spcAft>
            </a:pPr>
            <a:r>
              <a:rPr lang="ru-RU" sz="2000" dirty="0" err="1">
                <a:latin typeface="+mj-lt"/>
                <a:ea typeface="Calibri" panose="020F0502020204030204" pitchFamily="34" charset="0"/>
                <a:cs typeface="Times New Roman" panose="02020603050405020304" pitchFamily="18" charset="0"/>
              </a:rPr>
              <a:t>Neutron</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resonances</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are</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manifestation</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of</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the</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complex</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structure</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of</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compound</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nuclei</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Dynamically</a:t>
            </a:r>
            <a:r>
              <a:rPr lang="en-US" sz="2000" dirty="0">
                <a:latin typeface="+mj-lt"/>
                <a:ea typeface="Calibri" panose="020F0502020204030204" pitchFamily="34" charset="0"/>
                <a:cs typeface="Times New Roman" panose="02020603050405020304" pitchFamily="18" charset="0"/>
              </a:rPr>
              <a:t>, the</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amplified</a:t>
            </a:r>
            <a:r>
              <a:rPr lang="ru-RU" sz="2000" dirty="0">
                <a:latin typeface="+mj-lt"/>
                <a:ea typeface="Calibri" panose="020F0502020204030204" pitchFamily="34" charset="0"/>
                <a:cs typeface="Times New Roman" panose="02020603050405020304" pitchFamily="18" charset="0"/>
              </a:rPr>
              <a:t> P-</a:t>
            </a:r>
            <a:r>
              <a:rPr lang="ru-RU" sz="2000" dirty="0" err="1">
                <a:latin typeface="+mj-lt"/>
                <a:ea typeface="Calibri" panose="020F0502020204030204" pitchFamily="34" charset="0"/>
                <a:cs typeface="Times New Roman" panose="02020603050405020304" pitchFamily="18" charset="0"/>
              </a:rPr>
              <a:t>odd</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effects</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in</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these</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resonances</a:t>
            </a:r>
            <a:r>
              <a:rPr lang="ru-RU" sz="2000" dirty="0">
                <a:latin typeface="+mj-lt"/>
                <a:ea typeface="Calibri" panose="020F0502020204030204" pitchFamily="34" charset="0"/>
                <a:cs typeface="Times New Roman" panose="02020603050405020304" pitchFamily="18" charset="0"/>
              </a:rPr>
              <a:t> </a:t>
            </a:r>
            <a:r>
              <a:rPr lang="en-US" sz="2000" dirty="0">
                <a:latin typeface="+mj-lt"/>
                <a:ea typeface="Calibri" panose="020F0502020204030204" pitchFamily="34" charset="0"/>
                <a:cs typeface="Times New Roman" panose="02020603050405020304" pitchFamily="18" charset="0"/>
              </a:rPr>
              <a:t>have been</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actively</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studied</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but</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the</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complexity</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of</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the</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theoretical</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interpretation</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led</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to</a:t>
            </a:r>
            <a:r>
              <a:rPr lang="ru-RU" sz="2000" dirty="0">
                <a:latin typeface="+mj-lt"/>
                <a:ea typeface="Calibri" panose="020F0502020204030204" pitchFamily="34" charset="0"/>
                <a:cs typeface="Times New Roman" panose="02020603050405020304" pitchFamily="18" charset="0"/>
              </a:rPr>
              <a:t> a </a:t>
            </a:r>
            <a:r>
              <a:rPr lang="ru-RU" sz="2000" dirty="0" err="1">
                <a:latin typeface="+mj-lt"/>
                <a:ea typeface="Calibri" panose="020F0502020204030204" pitchFamily="34" charset="0"/>
                <a:cs typeface="Times New Roman" panose="02020603050405020304" pitchFamily="18" charset="0"/>
              </a:rPr>
              <a:t>decrease</a:t>
            </a:r>
            <a:r>
              <a:rPr lang="ru-RU" sz="2000" dirty="0">
                <a:latin typeface="+mj-lt"/>
                <a:ea typeface="Calibri" panose="020F0502020204030204" pitchFamily="34" charset="0"/>
                <a:cs typeface="Times New Roman" panose="02020603050405020304" pitchFamily="18" charset="0"/>
              </a:rPr>
              <a:t> </a:t>
            </a:r>
            <a:r>
              <a:rPr lang="en-US" sz="2000" dirty="0">
                <a:latin typeface="+mj-lt"/>
                <a:ea typeface="Calibri" panose="020F0502020204030204" pitchFamily="34" charset="0"/>
                <a:cs typeface="Times New Roman" panose="02020603050405020304" pitchFamily="18" charset="0"/>
              </a:rPr>
              <a:t>of</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interest</a:t>
            </a:r>
            <a:r>
              <a:rPr lang="ru-RU" sz="2000" dirty="0">
                <a:latin typeface="+mj-lt"/>
                <a:ea typeface="Calibri" panose="020F0502020204030204" pitchFamily="34" charset="0"/>
                <a:cs typeface="Times New Roman" panose="02020603050405020304" pitchFamily="18" charset="0"/>
              </a:rPr>
              <a:t>. </a:t>
            </a:r>
            <a:r>
              <a:rPr lang="en-US" sz="2000" dirty="0">
                <a:latin typeface="+mj-lt"/>
                <a:ea typeface="Calibri" panose="020F0502020204030204" pitchFamily="34" charset="0"/>
                <a:cs typeface="Times New Roman" panose="02020603050405020304" pitchFamily="18" charset="0"/>
              </a:rPr>
              <a:t>Yet, u</a:t>
            </a:r>
            <a:r>
              <a:rPr lang="ru-RU" sz="2000" dirty="0" err="1">
                <a:ea typeface="Calibri" panose="020F0502020204030204" pitchFamily="34" charset="0"/>
                <a:cs typeface="Times New Roman" panose="02020603050405020304" pitchFamily="18" charset="0"/>
              </a:rPr>
              <a:t>ntil</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now</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information</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on</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the</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parameters</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of</a:t>
            </a:r>
            <a:r>
              <a:rPr lang="ru-RU" sz="2000" dirty="0">
                <a:ea typeface="Calibri" panose="020F0502020204030204" pitchFamily="34" charset="0"/>
                <a:cs typeface="Times New Roman" panose="02020603050405020304" pitchFamily="18" charset="0"/>
              </a:rPr>
              <a:t> p-</a:t>
            </a:r>
            <a:r>
              <a:rPr lang="ru-RU" sz="2000" dirty="0" err="1">
                <a:ea typeface="Calibri" panose="020F0502020204030204" pitchFamily="34" charset="0"/>
                <a:cs typeface="Times New Roman" panose="02020603050405020304" pitchFamily="18" charset="0"/>
              </a:rPr>
              <a:t>resonances</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positions</a:t>
            </a:r>
            <a:r>
              <a:rPr lang="en-US"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neutron</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widths</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is</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scarce</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and</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does</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not</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allow</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their</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statistical</a:t>
            </a:r>
            <a:r>
              <a:rPr lang="ru-RU" sz="2000" dirty="0">
                <a:ea typeface="Calibri" panose="020F0502020204030204" pitchFamily="34" charset="0"/>
                <a:cs typeface="Times New Roman" panose="02020603050405020304" pitchFamily="18" charset="0"/>
              </a:rPr>
              <a:t> </a:t>
            </a:r>
            <a:r>
              <a:rPr lang="ru-RU" sz="2000" dirty="0" err="1">
                <a:ea typeface="Calibri" panose="020F0502020204030204" pitchFamily="34" charset="0"/>
                <a:cs typeface="Times New Roman" panose="02020603050405020304" pitchFamily="18" charset="0"/>
              </a:rPr>
              <a:t>analysis</a:t>
            </a:r>
            <a:r>
              <a:rPr lang="ru-RU" sz="2000" dirty="0">
                <a:ea typeface="Calibri" panose="020F0502020204030204" pitchFamily="34" charset="0"/>
                <a:cs typeface="Times New Roman" panose="02020603050405020304" pitchFamily="18" charset="0"/>
              </a:rPr>
              <a:t>.</a:t>
            </a:r>
            <a:endParaRPr lang="ru-RU" sz="2000" dirty="0">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n-US" sz="2000" dirty="0">
                <a:latin typeface="+mj-lt"/>
                <a:ea typeface="Calibri" panose="020F0502020204030204" pitchFamily="34" charset="0"/>
                <a:cs typeface="Times New Roman" panose="02020603050405020304" pitchFamily="18" charset="0"/>
              </a:rPr>
              <a:t>Recently, there has been growing interest in searching for violation of T-invariance by searching for the so-called 3-vector and 5-vector correlations in the total cross section of the interaction of polarized neutrons with oriented (polarized or aligned) nuclei or by the manifestation of the characteristically sign in reactions. It could be   “forward-backward” asymmetry searches in the emission of gamma quanta after neutron capture in the p-wave resonance, for example.</a:t>
            </a:r>
            <a:endParaRPr lang="ru-RU" sz="2000" dirty="0">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ru-RU" sz="2000" b="1" dirty="0" err="1">
                <a:latin typeface="+mj-lt"/>
                <a:ea typeface="Calibri" panose="020F0502020204030204" pitchFamily="34" charset="0"/>
                <a:cs typeface="Times New Roman" panose="02020603050405020304" pitchFamily="18" charset="0"/>
              </a:rPr>
              <a:t>It</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is</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necessary</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to</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draw</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up</a:t>
            </a:r>
            <a:r>
              <a:rPr lang="ru-RU" sz="2000" b="1" dirty="0">
                <a:latin typeface="+mj-lt"/>
                <a:ea typeface="Calibri" panose="020F0502020204030204" pitchFamily="34" charset="0"/>
                <a:cs typeface="Times New Roman" panose="02020603050405020304" pitchFamily="18" charset="0"/>
              </a:rPr>
              <a:t> a </a:t>
            </a:r>
            <a:r>
              <a:rPr lang="ru-RU" sz="2000" b="1" dirty="0" err="1">
                <a:latin typeface="+mj-lt"/>
                <a:ea typeface="Calibri" panose="020F0502020204030204" pitchFamily="34" charset="0"/>
                <a:cs typeface="Times New Roman" panose="02020603050405020304" pitchFamily="18" charset="0"/>
              </a:rPr>
              <a:t>research</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program</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in</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this</a:t>
            </a:r>
            <a:r>
              <a:rPr lang="ru-RU" sz="2000" b="1" dirty="0">
                <a:latin typeface="+mj-lt"/>
                <a:ea typeface="Calibri" panose="020F0502020204030204" pitchFamily="34" charset="0"/>
                <a:cs typeface="Times New Roman" panose="02020603050405020304" pitchFamily="18" charset="0"/>
              </a:rPr>
              <a:t> </a:t>
            </a:r>
            <a:r>
              <a:rPr lang="en-US" sz="2000" b="1" dirty="0">
                <a:latin typeface="+mj-lt"/>
                <a:ea typeface="Calibri" panose="020F0502020204030204" pitchFamily="34" charset="0"/>
                <a:cs typeface="Times New Roman" panose="02020603050405020304" pitchFamily="18" charset="0"/>
              </a:rPr>
              <a:t>area</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The</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first</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candidates</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for</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measuring</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forward-backward</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correlations</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are</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the</a:t>
            </a:r>
            <a:r>
              <a:rPr lang="en-US" sz="2000" b="1" dirty="0">
                <a:latin typeface="+mj-lt"/>
                <a:ea typeface="Calibri" panose="020F0502020204030204" pitchFamily="34" charset="0"/>
                <a:cs typeface="Times New Roman" panose="02020603050405020304" pitchFamily="18" charset="0"/>
              </a:rPr>
              <a:t> </a:t>
            </a:r>
            <a:r>
              <a:rPr lang="en-US" sz="2000" b="1" baseline="30000" dirty="0">
                <a:latin typeface="+mj-lt"/>
                <a:ea typeface="Calibri" panose="020F0502020204030204" pitchFamily="34" charset="0"/>
                <a:cs typeface="Times New Roman" panose="02020603050405020304" pitchFamily="18" charset="0"/>
              </a:rPr>
              <a:t>11</a:t>
            </a:r>
            <a:r>
              <a:rPr lang="en-US" sz="2000" b="1" baseline="30000" dirty="0">
                <a:ea typeface="Calibri" panose="020F0502020204030204" pitchFamily="34" charset="0"/>
                <a:cs typeface="Times New Roman" panose="02020603050405020304" pitchFamily="18" charset="0"/>
              </a:rPr>
              <a:t>3</a:t>
            </a:r>
            <a:r>
              <a:rPr lang="en-US" sz="2000" b="1" dirty="0">
                <a:ea typeface="Calibri" panose="020F0502020204030204" pitchFamily="34" charset="0"/>
                <a:cs typeface="Times New Roman" panose="02020603050405020304" pitchFamily="18" charset="0"/>
              </a:rPr>
              <a:t>Cd(n,</a:t>
            </a:r>
            <a:r>
              <a:rPr lang="ru-RU" sz="2000" b="1" dirty="0">
                <a:ea typeface="Calibri" panose="020F0502020204030204" pitchFamily="34" charset="0"/>
                <a:cs typeface="Times New Roman" panose="02020603050405020304" pitchFamily="18" charset="0"/>
              </a:rPr>
              <a:t>γ</a:t>
            </a:r>
            <a:r>
              <a:rPr lang="en-US" sz="2000" b="1" dirty="0">
                <a:ea typeface="Calibri" panose="020F0502020204030204" pitchFamily="34" charset="0"/>
                <a:cs typeface="Times New Roman" panose="02020603050405020304" pitchFamily="18" charset="0"/>
              </a:rPr>
              <a:t>),</a:t>
            </a:r>
            <a:r>
              <a:rPr lang="ru-RU" sz="2000" b="1" dirty="0">
                <a:latin typeface="+mj-lt"/>
                <a:ea typeface="Calibri" panose="020F0502020204030204" pitchFamily="34" charset="0"/>
                <a:cs typeface="Times New Roman" panose="02020603050405020304" pitchFamily="18" charset="0"/>
              </a:rPr>
              <a:t> </a:t>
            </a:r>
            <a:r>
              <a:rPr lang="en-US" sz="2000" b="1" baseline="30000" dirty="0">
                <a:latin typeface="+mj-lt"/>
                <a:ea typeface="Calibri" panose="020F0502020204030204" pitchFamily="34" charset="0"/>
                <a:cs typeface="Times New Roman" panose="02020603050405020304" pitchFamily="18" charset="0"/>
              </a:rPr>
              <a:t>117</a:t>
            </a:r>
            <a:r>
              <a:rPr lang="en-US" sz="2000" b="1" dirty="0">
                <a:ea typeface="Calibri" panose="020F0502020204030204" pitchFamily="34" charset="0"/>
                <a:cs typeface="Times New Roman" panose="02020603050405020304" pitchFamily="18" charset="0"/>
              </a:rPr>
              <a:t>Sn(n,</a:t>
            </a:r>
            <a:r>
              <a:rPr lang="ru-RU" sz="2000" b="1" dirty="0">
                <a:ea typeface="Calibri" panose="020F0502020204030204" pitchFamily="34" charset="0"/>
                <a:cs typeface="Times New Roman" panose="02020603050405020304" pitchFamily="18" charset="0"/>
              </a:rPr>
              <a:t>γ</a:t>
            </a:r>
            <a:r>
              <a:rPr lang="en-US" sz="2000" b="1" dirty="0">
                <a:ea typeface="Calibri" panose="020F0502020204030204" pitchFamily="34" charset="0"/>
                <a:cs typeface="Times New Roman" panose="02020603050405020304" pitchFamily="18" charset="0"/>
              </a:rPr>
              <a:t>), </a:t>
            </a:r>
            <a:r>
              <a:rPr lang="en-US" sz="2000" b="1" dirty="0">
                <a:effectLst/>
                <a:latin typeface="+mj-lt"/>
                <a:ea typeface="Calibri" panose="020F0502020204030204" pitchFamily="34" charset="0"/>
                <a:cs typeface="Times New Roman" panose="02020603050405020304" pitchFamily="18" charset="0"/>
              </a:rPr>
              <a:t>and </a:t>
            </a:r>
            <a:r>
              <a:rPr lang="en-US" sz="2000" b="1" baseline="30000" dirty="0">
                <a:ea typeface="Calibri" panose="020F0502020204030204" pitchFamily="34" charset="0"/>
                <a:cs typeface="Times New Roman" panose="02020603050405020304" pitchFamily="18" charset="0"/>
              </a:rPr>
              <a:t>35</a:t>
            </a:r>
            <a:r>
              <a:rPr lang="en-US" sz="2000" b="1" dirty="0">
                <a:ea typeface="Calibri" panose="020F0502020204030204" pitchFamily="34" charset="0"/>
                <a:cs typeface="Times New Roman" panose="02020603050405020304" pitchFamily="18" charset="0"/>
              </a:rPr>
              <a:t>Cl(</a:t>
            </a:r>
            <a:r>
              <a:rPr lang="en-US" sz="2000" b="1" dirty="0" err="1">
                <a:ea typeface="Calibri" panose="020F0502020204030204" pitchFamily="34" charset="0"/>
                <a:cs typeface="Times New Roman" panose="02020603050405020304" pitchFamily="18" charset="0"/>
              </a:rPr>
              <a:t>n,p</a:t>
            </a:r>
            <a:r>
              <a:rPr lang="en-US" sz="2000" b="1" dirty="0">
                <a:ea typeface="Calibri" panose="020F0502020204030204" pitchFamily="34" charset="0"/>
                <a:cs typeface="Times New Roman" panose="02020603050405020304" pitchFamily="18" charset="0"/>
              </a:rPr>
              <a:t>)</a:t>
            </a:r>
            <a:r>
              <a:rPr lang="en-US" sz="2000" b="1" baseline="30000" dirty="0">
                <a:ea typeface="Calibri" panose="020F0502020204030204" pitchFamily="34" charset="0"/>
                <a:cs typeface="Times New Roman" panose="02020603050405020304" pitchFamily="18" charset="0"/>
              </a:rPr>
              <a:t>35</a:t>
            </a:r>
            <a:r>
              <a:rPr lang="en-US" sz="2000" b="1" dirty="0">
                <a:ea typeface="Calibri" panose="020F0502020204030204" pitchFamily="34" charset="0"/>
                <a:cs typeface="Times New Roman" panose="02020603050405020304" pitchFamily="18" charset="0"/>
              </a:rPr>
              <a:t>S</a:t>
            </a:r>
            <a:r>
              <a:rPr lang="en-US" sz="2000" b="1" dirty="0">
                <a:effectLst/>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reactions</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the</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study</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of</a:t>
            </a:r>
            <a:r>
              <a:rPr lang="ru-RU" sz="2000" b="1" dirty="0">
                <a:latin typeface="+mj-lt"/>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which</a:t>
            </a:r>
            <a:r>
              <a:rPr lang="ru-RU" sz="2000" b="1" dirty="0">
                <a:latin typeface="+mj-lt"/>
                <a:ea typeface="Calibri" panose="020F0502020204030204" pitchFamily="34" charset="0"/>
                <a:cs typeface="Times New Roman" panose="02020603050405020304" pitchFamily="18" charset="0"/>
              </a:rPr>
              <a:t> </a:t>
            </a:r>
            <a:r>
              <a:rPr lang="en-US" sz="2000" b="1" dirty="0">
                <a:ea typeface="Calibri" panose="020F0502020204030204" pitchFamily="34" charset="0"/>
                <a:cs typeface="Times New Roman" panose="02020603050405020304" pitchFamily="18" charset="0"/>
              </a:rPr>
              <a:t>has been</a:t>
            </a:r>
            <a:r>
              <a:rPr lang="ru-RU" sz="2000" b="1" dirty="0">
                <a:ea typeface="Calibri" panose="020F0502020204030204" pitchFamily="34" charset="0"/>
                <a:cs typeface="Times New Roman" panose="02020603050405020304" pitchFamily="18" charset="0"/>
              </a:rPr>
              <a:t> </a:t>
            </a:r>
            <a:r>
              <a:rPr lang="en-US" sz="2000" b="1" dirty="0">
                <a:ea typeface="Calibri" panose="020F0502020204030204" pitchFamily="34" charset="0"/>
                <a:cs typeface="Times New Roman" panose="02020603050405020304" pitchFamily="18" charset="0"/>
              </a:rPr>
              <a:t>started</a:t>
            </a:r>
            <a:r>
              <a:rPr lang="ru-RU" sz="2000" b="1" dirty="0">
                <a:ea typeface="Calibri" panose="020F0502020204030204" pitchFamily="34" charset="0"/>
                <a:cs typeface="Times New Roman" panose="02020603050405020304" pitchFamily="18" charset="0"/>
              </a:rPr>
              <a:t> </a:t>
            </a:r>
            <a:r>
              <a:rPr lang="ru-RU" sz="2000" b="1" dirty="0" err="1">
                <a:latin typeface="+mj-lt"/>
                <a:ea typeface="Calibri" panose="020F0502020204030204" pitchFamily="34" charset="0"/>
                <a:cs typeface="Times New Roman" panose="02020603050405020304" pitchFamily="18" charset="0"/>
              </a:rPr>
              <a:t>earlier</a:t>
            </a:r>
            <a:r>
              <a:rPr lang="ru-RU" sz="2000" b="1" dirty="0">
                <a:latin typeface="+mj-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6853599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13</a:t>
            </a:fld>
            <a:endParaRPr lang="ru-RU"/>
          </a:p>
        </p:txBody>
      </p:sp>
      <p:sp>
        <p:nvSpPr>
          <p:cNvPr id="2" name="Прямоугольник 1">
            <a:extLst>
              <a:ext uri="{FF2B5EF4-FFF2-40B4-BE49-F238E27FC236}">
                <a16:creationId xmlns:a16="http://schemas.microsoft.com/office/drawing/2014/main" id="{A95D8598-A668-4274-8AAD-A9F5226F3C59}"/>
              </a:ext>
            </a:extLst>
          </p:cNvPr>
          <p:cNvSpPr/>
          <p:nvPr/>
        </p:nvSpPr>
        <p:spPr>
          <a:xfrm>
            <a:off x="1530840" y="821174"/>
            <a:ext cx="9718623" cy="461665"/>
          </a:xfrm>
          <a:prstGeom prst="rect">
            <a:avLst/>
          </a:prstGeom>
        </p:spPr>
        <p:txBody>
          <a:bodyPr wrap="none">
            <a:spAutoFit/>
          </a:bodyPr>
          <a:lstStyle/>
          <a:p>
            <a:r>
              <a:rPr lang="en-US" sz="2400" b="1" dirty="0">
                <a:solidFill>
                  <a:srgbClr val="0000FF"/>
                </a:solidFill>
              </a:rPr>
              <a:t>Study of the P-even and T-odd correlations in fission (TRI and ROT effects).</a:t>
            </a:r>
            <a:endParaRPr lang="ru-RU" sz="2400" b="1" dirty="0">
              <a:solidFill>
                <a:srgbClr val="0000FF"/>
              </a:solidFill>
            </a:endParaRPr>
          </a:p>
        </p:txBody>
      </p:sp>
      <p:sp>
        <p:nvSpPr>
          <p:cNvPr id="6" name="Прямоугольник 5">
            <a:extLst>
              <a:ext uri="{FF2B5EF4-FFF2-40B4-BE49-F238E27FC236}">
                <a16:creationId xmlns:a16="http://schemas.microsoft.com/office/drawing/2014/main" id="{2EF5F954-DAE9-43CF-AD57-5D4F6865018C}"/>
              </a:ext>
            </a:extLst>
          </p:cNvPr>
          <p:cNvSpPr/>
          <p:nvPr/>
        </p:nvSpPr>
        <p:spPr>
          <a:xfrm>
            <a:off x="4295768" y="1840711"/>
            <a:ext cx="7644130" cy="1935620"/>
          </a:xfrm>
          <a:prstGeom prst="rect">
            <a:avLst/>
          </a:prstGeom>
        </p:spPr>
        <p:txBody>
          <a:bodyPr wrap="square">
            <a:spAutoFit/>
          </a:bodyPr>
          <a:lstStyle/>
          <a:p>
            <a:pPr algn="just"/>
            <a:r>
              <a:rPr lang="en-US" sz="2000" dirty="0">
                <a:latin typeface="+mj-lt"/>
                <a:ea typeface="Calibri" panose="020F0502020204030204" pitchFamily="34" charset="0"/>
              </a:rPr>
              <a:t>During</a:t>
            </a:r>
            <a:r>
              <a:rPr lang="ru-RU" sz="2000" dirty="0">
                <a:latin typeface="+mj-lt"/>
                <a:ea typeface="Calibri" panose="020F0502020204030204" pitchFamily="34" charset="0"/>
              </a:rPr>
              <a:t> 2019 </a:t>
            </a:r>
            <a:r>
              <a:rPr lang="ru-RU" sz="2000" dirty="0" err="1">
                <a:latin typeface="+mj-lt"/>
                <a:ea typeface="Calibri" panose="020F0502020204030204" pitchFamily="34" charset="0"/>
              </a:rPr>
              <a:t>methodological</a:t>
            </a:r>
            <a:r>
              <a:rPr lang="ru-RU" sz="2000" dirty="0">
                <a:latin typeface="+mj-lt"/>
                <a:ea typeface="Calibri" panose="020F0502020204030204" pitchFamily="34" charset="0"/>
              </a:rPr>
              <a:t> </a:t>
            </a:r>
            <a:r>
              <a:rPr lang="ru-RU" sz="2000" dirty="0" err="1">
                <a:latin typeface="+mj-lt"/>
                <a:ea typeface="Calibri" panose="020F0502020204030204" pitchFamily="34" charset="0"/>
              </a:rPr>
              <a:t>work</a:t>
            </a:r>
            <a:r>
              <a:rPr lang="ru-RU" sz="2000" dirty="0">
                <a:latin typeface="+mj-lt"/>
                <a:ea typeface="Calibri" panose="020F0502020204030204" pitchFamily="34" charset="0"/>
              </a:rPr>
              <a:t> </a:t>
            </a:r>
            <a:r>
              <a:rPr lang="ru-RU" sz="2000" dirty="0" err="1">
                <a:latin typeface="+mj-lt"/>
                <a:ea typeface="Calibri" panose="020F0502020204030204" pitchFamily="34" charset="0"/>
              </a:rPr>
              <a:t>was</a:t>
            </a:r>
            <a:r>
              <a:rPr lang="ru-RU" sz="2000" dirty="0">
                <a:latin typeface="+mj-lt"/>
                <a:ea typeface="Calibri" panose="020F0502020204030204" pitchFamily="34" charset="0"/>
              </a:rPr>
              <a:t> </a:t>
            </a:r>
            <a:r>
              <a:rPr lang="ru-RU" sz="2000" dirty="0" err="1">
                <a:latin typeface="+mj-lt"/>
                <a:ea typeface="Calibri" panose="020F0502020204030204" pitchFamily="34" charset="0"/>
              </a:rPr>
              <a:t>performed</a:t>
            </a:r>
            <a:r>
              <a:rPr lang="ru-RU" sz="2000" dirty="0">
                <a:latin typeface="+mj-lt"/>
                <a:ea typeface="Calibri" panose="020F0502020204030204" pitchFamily="34" charset="0"/>
              </a:rPr>
              <a:t> </a:t>
            </a:r>
            <a:r>
              <a:rPr lang="ru-RU" sz="2000" dirty="0" err="1">
                <a:latin typeface="+mj-lt"/>
                <a:ea typeface="Calibri" panose="020F0502020204030204" pitchFamily="34" charset="0"/>
              </a:rPr>
              <a:t>to</a:t>
            </a:r>
            <a:r>
              <a:rPr lang="ru-RU" sz="2000" dirty="0">
                <a:latin typeface="+mj-lt"/>
                <a:ea typeface="Calibri" panose="020F0502020204030204" pitchFamily="34" charset="0"/>
              </a:rPr>
              <a:t> </a:t>
            </a:r>
            <a:r>
              <a:rPr lang="ru-RU" sz="2000" dirty="0" err="1">
                <a:latin typeface="+mj-lt"/>
                <a:ea typeface="Calibri" panose="020F0502020204030204" pitchFamily="34" charset="0"/>
              </a:rPr>
              <a:t>prepare</a:t>
            </a:r>
            <a:r>
              <a:rPr lang="ru-RU" sz="2000" dirty="0">
                <a:latin typeface="+mj-lt"/>
                <a:ea typeface="Calibri" panose="020F0502020204030204" pitchFamily="34" charset="0"/>
              </a:rPr>
              <a:t> </a:t>
            </a:r>
            <a:r>
              <a:rPr lang="ru-RU" sz="2000" dirty="0" err="1">
                <a:latin typeface="+mj-lt"/>
                <a:ea typeface="Calibri" panose="020F0502020204030204" pitchFamily="34" charset="0"/>
              </a:rPr>
              <a:t>measurements</a:t>
            </a:r>
            <a:r>
              <a:rPr lang="ru-RU" sz="2000" dirty="0">
                <a:latin typeface="+mj-lt"/>
                <a:ea typeface="Calibri" panose="020F0502020204030204" pitchFamily="34" charset="0"/>
              </a:rPr>
              <a:t> </a:t>
            </a:r>
            <a:r>
              <a:rPr lang="ru-RU" sz="2000" dirty="0" err="1">
                <a:latin typeface="+mj-lt"/>
                <a:ea typeface="Calibri" panose="020F0502020204030204" pitchFamily="34" charset="0"/>
              </a:rPr>
              <a:t>at</a:t>
            </a:r>
            <a:r>
              <a:rPr lang="ru-RU" sz="2000" dirty="0">
                <a:latin typeface="+mj-lt"/>
                <a:ea typeface="Calibri" panose="020F0502020204030204" pitchFamily="34" charset="0"/>
              </a:rPr>
              <a:t> a </a:t>
            </a:r>
            <a:r>
              <a:rPr lang="ru-RU" sz="2000" dirty="0" err="1">
                <a:latin typeface="+mj-lt"/>
                <a:ea typeface="Calibri" panose="020F0502020204030204" pitchFamily="34" charset="0"/>
              </a:rPr>
              <a:t>resonance</a:t>
            </a:r>
            <a:r>
              <a:rPr lang="ru-RU" sz="2000" dirty="0">
                <a:latin typeface="+mj-lt"/>
                <a:ea typeface="Calibri" panose="020F0502020204030204" pitchFamily="34" charset="0"/>
              </a:rPr>
              <a:t> </a:t>
            </a:r>
            <a:r>
              <a:rPr lang="ru-RU" sz="2000" dirty="0" err="1">
                <a:latin typeface="+mj-lt"/>
                <a:ea typeface="Calibri" panose="020F0502020204030204" pitchFamily="34" charset="0"/>
              </a:rPr>
              <a:t>of</a:t>
            </a:r>
            <a:r>
              <a:rPr lang="ru-RU" sz="2000" dirty="0">
                <a:latin typeface="+mj-lt"/>
                <a:ea typeface="Calibri" panose="020F0502020204030204" pitchFamily="34" charset="0"/>
              </a:rPr>
              <a:t> 1.14 </a:t>
            </a:r>
            <a:r>
              <a:rPr lang="ru-RU" sz="2000" dirty="0" err="1">
                <a:latin typeface="+mj-lt"/>
                <a:ea typeface="Calibri" panose="020F0502020204030204" pitchFamily="34" charset="0"/>
              </a:rPr>
              <a:t>eV</a:t>
            </a:r>
            <a:r>
              <a:rPr lang="ru-RU" sz="2000" dirty="0">
                <a:latin typeface="+mj-lt"/>
                <a:ea typeface="Calibri" panose="020F0502020204030204" pitchFamily="34" charset="0"/>
              </a:rPr>
              <a:t> </a:t>
            </a:r>
            <a:r>
              <a:rPr lang="ru-RU" sz="2000" dirty="0" err="1">
                <a:latin typeface="+mj-lt"/>
                <a:ea typeface="Calibri" panose="020F0502020204030204" pitchFamily="34" charset="0"/>
              </a:rPr>
              <a:t>of</a:t>
            </a:r>
            <a:r>
              <a:rPr lang="ru-RU" sz="2000" dirty="0">
                <a:latin typeface="+mj-lt"/>
                <a:ea typeface="Calibri" panose="020F0502020204030204" pitchFamily="34" charset="0"/>
              </a:rPr>
              <a:t> </a:t>
            </a:r>
            <a:r>
              <a:rPr lang="ru-RU" sz="2000" baseline="30000" dirty="0">
                <a:latin typeface="+mj-lt"/>
                <a:ea typeface="Calibri" panose="020F0502020204030204" pitchFamily="34" charset="0"/>
              </a:rPr>
              <a:t>235</a:t>
            </a:r>
            <a:r>
              <a:rPr lang="ru-RU" sz="2000" dirty="0">
                <a:latin typeface="+mj-lt"/>
                <a:ea typeface="Calibri" panose="020F0502020204030204" pitchFamily="34" charset="0"/>
              </a:rPr>
              <a:t>U. </a:t>
            </a:r>
            <a:r>
              <a:rPr lang="en-US" sz="2000" dirty="0">
                <a:latin typeface="+mj-lt"/>
                <a:ea typeface="Calibri" panose="020F0502020204030204" pitchFamily="34" charset="0"/>
              </a:rPr>
              <a:t> </a:t>
            </a:r>
            <a:r>
              <a:rPr lang="ru-RU" sz="2000" dirty="0" err="1">
                <a:latin typeface="+mj-lt"/>
                <a:ea typeface="Calibri" panose="020F0502020204030204" pitchFamily="34" charset="0"/>
              </a:rPr>
              <a:t>The</a:t>
            </a:r>
            <a:r>
              <a:rPr lang="ru-RU" sz="2000" dirty="0">
                <a:latin typeface="+mj-lt"/>
                <a:ea typeface="Calibri" panose="020F0502020204030204" pitchFamily="34" charset="0"/>
              </a:rPr>
              <a:t> </a:t>
            </a:r>
            <a:r>
              <a:rPr lang="ru-RU" sz="2000" dirty="0" err="1">
                <a:latin typeface="+mj-lt"/>
                <a:ea typeface="Calibri" panose="020F0502020204030204" pitchFamily="34" charset="0"/>
              </a:rPr>
              <a:t>design</a:t>
            </a:r>
            <a:r>
              <a:rPr lang="ru-RU" sz="2000" dirty="0">
                <a:latin typeface="+mj-lt"/>
                <a:ea typeface="Calibri" panose="020F0502020204030204" pitchFamily="34" charset="0"/>
              </a:rPr>
              <a:t> </a:t>
            </a:r>
            <a:r>
              <a:rPr lang="ru-RU" sz="2000" dirty="0" err="1">
                <a:latin typeface="+mj-lt"/>
                <a:ea typeface="Calibri" panose="020F0502020204030204" pitchFamily="34" charset="0"/>
              </a:rPr>
              <a:t>of</a:t>
            </a:r>
            <a:r>
              <a:rPr lang="ru-RU" sz="2000" dirty="0">
                <a:latin typeface="+mj-lt"/>
                <a:ea typeface="Calibri" panose="020F0502020204030204" pitchFamily="34" charset="0"/>
              </a:rPr>
              <a:t> a </a:t>
            </a:r>
            <a:r>
              <a:rPr lang="ru-RU" sz="2000" dirty="0" err="1">
                <a:latin typeface="+mj-lt"/>
                <a:ea typeface="Calibri" panose="020F0502020204030204" pitchFamily="34" charset="0"/>
              </a:rPr>
              <a:t>new</a:t>
            </a:r>
            <a:r>
              <a:rPr lang="ru-RU" sz="2000" dirty="0">
                <a:latin typeface="+mj-lt"/>
                <a:ea typeface="Calibri" panose="020F0502020204030204" pitchFamily="34" charset="0"/>
              </a:rPr>
              <a:t> </a:t>
            </a:r>
            <a:r>
              <a:rPr lang="ru-RU" sz="2000" dirty="0" err="1">
                <a:latin typeface="+mj-lt"/>
                <a:ea typeface="Calibri" panose="020F0502020204030204" pitchFamily="34" charset="0"/>
              </a:rPr>
              <a:t>collimator</a:t>
            </a:r>
            <a:r>
              <a:rPr lang="ru-RU" sz="2000" dirty="0">
                <a:latin typeface="+mj-lt"/>
                <a:ea typeface="Calibri" panose="020F0502020204030204" pitchFamily="34" charset="0"/>
              </a:rPr>
              <a:t> </a:t>
            </a:r>
            <a:r>
              <a:rPr lang="ru-RU" sz="2000" dirty="0" err="1">
                <a:latin typeface="+mj-lt"/>
                <a:ea typeface="Calibri" panose="020F0502020204030204" pitchFamily="34" charset="0"/>
              </a:rPr>
              <a:t>for</a:t>
            </a:r>
            <a:r>
              <a:rPr lang="ru-RU" sz="2000" dirty="0">
                <a:latin typeface="+mj-lt"/>
                <a:ea typeface="Calibri" panose="020F0502020204030204" pitchFamily="34" charset="0"/>
              </a:rPr>
              <a:t> </a:t>
            </a:r>
            <a:r>
              <a:rPr lang="ru-RU" sz="2000" dirty="0" err="1">
                <a:latin typeface="+mj-lt"/>
                <a:ea typeface="Calibri" panose="020F0502020204030204" pitchFamily="34" charset="0"/>
              </a:rPr>
              <a:t>the</a:t>
            </a:r>
            <a:r>
              <a:rPr lang="ru-RU" sz="2000" dirty="0">
                <a:latin typeface="+mj-lt"/>
                <a:ea typeface="Calibri" panose="020F0502020204030204" pitchFamily="34" charset="0"/>
              </a:rPr>
              <a:t> POLI </a:t>
            </a:r>
            <a:r>
              <a:rPr lang="ru-RU" sz="2000" dirty="0" err="1">
                <a:latin typeface="+mj-lt"/>
                <a:ea typeface="Calibri" panose="020F0502020204030204" pitchFamily="34" charset="0"/>
              </a:rPr>
              <a:t>facility</a:t>
            </a:r>
            <a:r>
              <a:rPr lang="ru-RU" sz="2000" dirty="0">
                <a:latin typeface="+mj-lt"/>
                <a:ea typeface="Calibri" panose="020F0502020204030204" pitchFamily="34" charset="0"/>
              </a:rPr>
              <a:t> </a:t>
            </a:r>
            <a:r>
              <a:rPr lang="ru-RU" sz="2000" dirty="0" err="1">
                <a:latin typeface="+mj-lt"/>
                <a:ea typeface="Calibri" panose="020F0502020204030204" pitchFamily="34" charset="0"/>
              </a:rPr>
              <a:t>has</a:t>
            </a:r>
            <a:r>
              <a:rPr lang="ru-RU" sz="2000" dirty="0">
                <a:latin typeface="+mj-lt"/>
                <a:ea typeface="Calibri" panose="020F0502020204030204" pitchFamily="34" charset="0"/>
              </a:rPr>
              <a:t> </a:t>
            </a:r>
            <a:r>
              <a:rPr lang="ru-RU" sz="2000" dirty="0" err="1">
                <a:latin typeface="+mj-lt"/>
                <a:ea typeface="Calibri" panose="020F0502020204030204" pitchFamily="34" charset="0"/>
              </a:rPr>
              <a:t>been</a:t>
            </a:r>
            <a:r>
              <a:rPr lang="ru-RU" sz="2000" dirty="0">
                <a:latin typeface="+mj-lt"/>
                <a:ea typeface="Calibri" panose="020F0502020204030204" pitchFamily="34" charset="0"/>
              </a:rPr>
              <a:t> </a:t>
            </a:r>
            <a:r>
              <a:rPr lang="ru-RU" sz="2000" dirty="0" err="1">
                <a:latin typeface="+mj-lt"/>
                <a:ea typeface="Calibri" panose="020F0502020204030204" pitchFamily="34" charset="0"/>
              </a:rPr>
              <a:t>developed</a:t>
            </a:r>
            <a:r>
              <a:rPr lang="ru-RU" sz="2000" dirty="0">
                <a:latin typeface="+mj-lt"/>
                <a:ea typeface="Calibri" panose="020F0502020204030204" pitchFamily="34" charset="0"/>
              </a:rPr>
              <a:t>. </a:t>
            </a:r>
            <a:r>
              <a:rPr lang="ru-RU" sz="2000" dirty="0" err="1">
                <a:latin typeface="+mj-lt"/>
                <a:ea typeface="Calibri" panose="020F0502020204030204" pitchFamily="34" charset="0"/>
              </a:rPr>
              <a:t>It</a:t>
            </a:r>
            <a:r>
              <a:rPr lang="ru-RU" sz="2000" dirty="0">
                <a:latin typeface="+mj-lt"/>
                <a:ea typeface="Calibri" panose="020F0502020204030204" pitchFamily="34" charset="0"/>
              </a:rPr>
              <a:t> </a:t>
            </a:r>
            <a:r>
              <a:rPr lang="ru-RU" sz="2000" dirty="0" err="1">
                <a:latin typeface="+mj-lt"/>
                <a:ea typeface="Calibri" panose="020F0502020204030204" pitchFamily="34" charset="0"/>
              </a:rPr>
              <a:t>allows</a:t>
            </a:r>
            <a:r>
              <a:rPr lang="ru-RU" sz="2000" dirty="0">
                <a:latin typeface="+mj-lt"/>
                <a:ea typeface="Calibri" panose="020F0502020204030204" pitchFamily="34" charset="0"/>
              </a:rPr>
              <a:t> </a:t>
            </a:r>
            <a:r>
              <a:rPr lang="ru-RU" sz="2000" dirty="0" err="1">
                <a:latin typeface="+mj-lt"/>
                <a:ea typeface="Calibri" panose="020F0502020204030204" pitchFamily="34" charset="0"/>
              </a:rPr>
              <a:t>to</a:t>
            </a:r>
            <a:r>
              <a:rPr lang="ru-RU" sz="2000" dirty="0">
                <a:latin typeface="+mj-lt"/>
                <a:ea typeface="Calibri" panose="020F0502020204030204" pitchFamily="34" charset="0"/>
              </a:rPr>
              <a:t> </a:t>
            </a:r>
            <a:r>
              <a:rPr lang="ru-RU" sz="2000" dirty="0" err="1">
                <a:latin typeface="+mj-lt"/>
                <a:ea typeface="Calibri" panose="020F0502020204030204" pitchFamily="34" charset="0"/>
              </a:rPr>
              <a:t>perform</a:t>
            </a:r>
            <a:r>
              <a:rPr lang="ru-RU" sz="2000" dirty="0">
                <a:latin typeface="+mj-lt"/>
                <a:ea typeface="Calibri" panose="020F0502020204030204" pitchFamily="34" charset="0"/>
              </a:rPr>
              <a:t> </a:t>
            </a:r>
            <a:r>
              <a:rPr lang="ru-RU" sz="2000" dirty="0" err="1">
                <a:latin typeface="+mj-lt"/>
                <a:ea typeface="Calibri" panose="020F0502020204030204" pitchFamily="34" charset="0"/>
              </a:rPr>
              <a:t>measurements</a:t>
            </a:r>
            <a:r>
              <a:rPr lang="ru-RU" sz="2000" dirty="0">
                <a:latin typeface="+mj-lt"/>
                <a:ea typeface="Calibri" panose="020F0502020204030204" pitchFamily="34" charset="0"/>
              </a:rPr>
              <a:t> </a:t>
            </a:r>
            <a:r>
              <a:rPr lang="ru-RU" sz="2000" dirty="0" err="1">
                <a:latin typeface="+mj-lt"/>
                <a:ea typeface="Calibri" panose="020F0502020204030204" pitchFamily="34" charset="0"/>
              </a:rPr>
              <a:t>at</a:t>
            </a:r>
            <a:r>
              <a:rPr lang="ru-RU" sz="2000" dirty="0">
                <a:latin typeface="+mj-lt"/>
                <a:ea typeface="Calibri" panose="020F0502020204030204" pitchFamily="34" charset="0"/>
              </a:rPr>
              <a:t> </a:t>
            </a:r>
            <a:r>
              <a:rPr lang="ru-RU" sz="2000" dirty="0" err="1">
                <a:latin typeface="+mj-lt"/>
                <a:ea typeface="Calibri" panose="020F0502020204030204" pitchFamily="34" charset="0"/>
              </a:rPr>
              <a:t>neutron</a:t>
            </a:r>
            <a:r>
              <a:rPr lang="ru-RU" sz="2000" dirty="0">
                <a:latin typeface="+mj-lt"/>
                <a:ea typeface="Calibri" panose="020F0502020204030204" pitchFamily="34" charset="0"/>
              </a:rPr>
              <a:t> </a:t>
            </a:r>
            <a:r>
              <a:rPr lang="ru-RU" sz="2000" dirty="0" err="1">
                <a:latin typeface="+mj-lt"/>
                <a:ea typeface="Calibri" panose="020F0502020204030204" pitchFamily="34" charset="0"/>
              </a:rPr>
              <a:t>energies</a:t>
            </a:r>
            <a:r>
              <a:rPr lang="ru-RU" sz="2000" dirty="0">
                <a:latin typeface="+mj-lt"/>
                <a:ea typeface="Calibri" panose="020F0502020204030204" pitchFamily="34" charset="0"/>
              </a:rPr>
              <a:t> </a:t>
            </a:r>
            <a:r>
              <a:rPr lang="ru-RU" sz="2000" dirty="0" err="1">
                <a:latin typeface="+mj-lt"/>
                <a:ea typeface="Calibri" panose="020F0502020204030204" pitchFamily="34" charset="0"/>
              </a:rPr>
              <a:t>up</a:t>
            </a:r>
            <a:r>
              <a:rPr lang="ru-RU" sz="2000" dirty="0">
                <a:latin typeface="+mj-lt"/>
                <a:ea typeface="Calibri" panose="020F0502020204030204" pitchFamily="34" charset="0"/>
              </a:rPr>
              <a:t> </a:t>
            </a:r>
            <a:r>
              <a:rPr lang="ru-RU" sz="2000" dirty="0" err="1">
                <a:latin typeface="+mj-lt"/>
                <a:ea typeface="Calibri" panose="020F0502020204030204" pitchFamily="34" charset="0"/>
              </a:rPr>
              <a:t>to</a:t>
            </a:r>
            <a:r>
              <a:rPr lang="ru-RU" sz="2000" dirty="0">
                <a:latin typeface="+mj-lt"/>
                <a:ea typeface="Calibri" panose="020F0502020204030204" pitchFamily="34" charset="0"/>
              </a:rPr>
              <a:t> 1.5 </a:t>
            </a:r>
            <a:r>
              <a:rPr lang="ru-RU" sz="2000" dirty="0" err="1">
                <a:latin typeface="+mj-lt"/>
                <a:ea typeface="Calibri" panose="020F0502020204030204" pitchFamily="34" charset="0"/>
              </a:rPr>
              <a:t>eV</a:t>
            </a:r>
            <a:r>
              <a:rPr lang="ru-RU" sz="2000" dirty="0">
                <a:latin typeface="+mj-lt"/>
                <a:ea typeface="Calibri" panose="020F0502020204030204" pitchFamily="34" charset="0"/>
              </a:rPr>
              <a:t>. </a:t>
            </a:r>
            <a:r>
              <a:rPr lang="en-US" sz="2000" dirty="0">
                <a:latin typeface="+mj-lt"/>
                <a:ea typeface="Calibri" panose="020F0502020204030204" pitchFamily="34" charset="0"/>
              </a:rPr>
              <a:t>M</a:t>
            </a:r>
            <a:r>
              <a:rPr lang="ru-RU" sz="2000" dirty="0" err="1">
                <a:latin typeface="+mj-lt"/>
                <a:ea typeface="Calibri" panose="020F0502020204030204" pitchFamily="34" charset="0"/>
              </a:rPr>
              <a:t>odernization</a:t>
            </a:r>
            <a:r>
              <a:rPr lang="ru-RU" sz="2000" dirty="0">
                <a:latin typeface="+mj-lt"/>
                <a:ea typeface="Calibri" panose="020F0502020204030204" pitchFamily="34" charset="0"/>
              </a:rPr>
              <a:t> </a:t>
            </a:r>
            <a:r>
              <a:rPr lang="ru-RU" sz="2000" dirty="0" err="1">
                <a:latin typeface="+mj-lt"/>
                <a:ea typeface="Calibri" panose="020F0502020204030204" pitchFamily="34" charset="0"/>
              </a:rPr>
              <a:t>of</a:t>
            </a:r>
            <a:r>
              <a:rPr lang="ru-RU" sz="2000" dirty="0">
                <a:latin typeface="+mj-lt"/>
                <a:ea typeface="Calibri" panose="020F0502020204030204" pitchFamily="34" charset="0"/>
              </a:rPr>
              <a:t> </a:t>
            </a:r>
            <a:r>
              <a:rPr lang="ru-RU" sz="2000" dirty="0" err="1">
                <a:latin typeface="+mj-lt"/>
                <a:ea typeface="Calibri" panose="020F0502020204030204" pitchFamily="34" charset="0"/>
              </a:rPr>
              <a:t>the</a:t>
            </a:r>
            <a:r>
              <a:rPr lang="ru-RU" sz="2000" dirty="0">
                <a:latin typeface="+mj-lt"/>
                <a:ea typeface="Calibri" panose="020F0502020204030204" pitchFamily="34" charset="0"/>
              </a:rPr>
              <a:t> </a:t>
            </a:r>
            <a:r>
              <a:rPr lang="ru-RU" sz="2000" dirty="0" err="1">
                <a:latin typeface="+mj-lt"/>
                <a:ea typeface="Calibri" panose="020F0502020204030204" pitchFamily="34" charset="0"/>
              </a:rPr>
              <a:t>experimental</a:t>
            </a:r>
            <a:r>
              <a:rPr lang="ru-RU" sz="2000" dirty="0">
                <a:latin typeface="+mj-lt"/>
                <a:ea typeface="Calibri" panose="020F0502020204030204" pitchFamily="34" charset="0"/>
              </a:rPr>
              <a:t> </a:t>
            </a:r>
            <a:r>
              <a:rPr lang="ru-RU" sz="2000" dirty="0" err="1">
                <a:latin typeface="+mj-lt"/>
                <a:ea typeface="Calibri" panose="020F0502020204030204" pitchFamily="34" charset="0"/>
              </a:rPr>
              <a:t>facility</a:t>
            </a:r>
            <a:r>
              <a:rPr lang="ru-RU" sz="2000" dirty="0">
                <a:latin typeface="+mj-lt"/>
                <a:ea typeface="Calibri" panose="020F0502020204030204" pitchFamily="34" charset="0"/>
              </a:rPr>
              <a:t> </a:t>
            </a:r>
            <a:r>
              <a:rPr lang="ru-RU" sz="2000" dirty="0" err="1">
                <a:latin typeface="+mj-lt"/>
                <a:ea typeface="Calibri" panose="020F0502020204030204" pitchFamily="34" charset="0"/>
              </a:rPr>
              <a:t>is</a:t>
            </a:r>
            <a:r>
              <a:rPr lang="ru-RU" sz="2000" dirty="0">
                <a:latin typeface="+mj-lt"/>
                <a:ea typeface="Calibri" panose="020F0502020204030204" pitchFamily="34" charset="0"/>
              </a:rPr>
              <a:t> </a:t>
            </a:r>
            <a:r>
              <a:rPr lang="ru-RU" sz="2000" dirty="0" err="1">
                <a:latin typeface="+mj-lt"/>
                <a:ea typeface="Calibri" panose="020F0502020204030204" pitchFamily="34" charset="0"/>
              </a:rPr>
              <a:t>realized</a:t>
            </a:r>
            <a:r>
              <a:rPr lang="ru-RU" sz="2000" dirty="0">
                <a:latin typeface="+mj-lt"/>
                <a:ea typeface="Calibri" panose="020F0502020204030204" pitchFamily="34" charset="0"/>
              </a:rPr>
              <a:t> </a:t>
            </a:r>
            <a:r>
              <a:rPr lang="en-US" sz="2000" dirty="0">
                <a:latin typeface="+mj-lt"/>
                <a:ea typeface="Calibri" panose="020F0502020204030204" pitchFamily="34" charset="0"/>
              </a:rPr>
              <a:t>which allows </a:t>
            </a:r>
            <a:r>
              <a:rPr lang="ru-RU" sz="2000" dirty="0" err="1">
                <a:latin typeface="+mj-lt"/>
                <a:ea typeface="Calibri" panose="020F0502020204030204" pitchFamily="34" charset="0"/>
              </a:rPr>
              <a:t>to</a:t>
            </a:r>
            <a:r>
              <a:rPr lang="ru-RU" sz="2000" dirty="0">
                <a:latin typeface="+mj-lt"/>
                <a:ea typeface="Calibri" panose="020F0502020204030204" pitchFamily="34" charset="0"/>
              </a:rPr>
              <a:t> </a:t>
            </a:r>
            <a:r>
              <a:rPr lang="ru-RU" sz="2000" dirty="0" err="1">
                <a:latin typeface="+mj-lt"/>
                <a:ea typeface="Calibri" panose="020F0502020204030204" pitchFamily="34" charset="0"/>
              </a:rPr>
              <a:t>increase</a:t>
            </a:r>
            <a:r>
              <a:rPr lang="ru-RU" sz="2000" dirty="0">
                <a:latin typeface="+mj-lt"/>
                <a:ea typeface="Calibri" panose="020F0502020204030204" pitchFamily="34" charset="0"/>
              </a:rPr>
              <a:t> </a:t>
            </a:r>
            <a:r>
              <a:rPr lang="ru-RU" sz="2000" dirty="0" err="1">
                <a:latin typeface="+mj-lt"/>
                <a:ea typeface="Calibri" panose="020F0502020204030204" pitchFamily="34" charset="0"/>
              </a:rPr>
              <a:t>the</a:t>
            </a:r>
            <a:r>
              <a:rPr lang="ru-RU" sz="2000" dirty="0">
                <a:latin typeface="+mj-lt"/>
                <a:ea typeface="Calibri" panose="020F0502020204030204" pitchFamily="34" charset="0"/>
              </a:rPr>
              <a:t> </a:t>
            </a:r>
            <a:r>
              <a:rPr lang="ru-RU" sz="2000" dirty="0" err="1">
                <a:latin typeface="+mj-lt"/>
                <a:ea typeface="Calibri" panose="020F0502020204030204" pitchFamily="34" charset="0"/>
              </a:rPr>
              <a:t>effect</a:t>
            </a:r>
            <a:r>
              <a:rPr lang="ru-RU" sz="2000" dirty="0">
                <a:latin typeface="+mj-lt"/>
                <a:ea typeface="Calibri" panose="020F0502020204030204" pitchFamily="34" charset="0"/>
              </a:rPr>
              <a:t> </a:t>
            </a:r>
            <a:r>
              <a:rPr lang="en-US" sz="2000" dirty="0">
                <a:latin typeface="+mj-lt"/>
                <a:ea typeface="Calibri" panose="020F0502020204030204" pitchFamily="34" charset="0"/>
              </a:rPr>
              <a:t>of </a:t>
            </a:r>
            <a:r>
              <a:rPr lang="ru-RU" sz="2000" dirty="0" err="1">
                <a:latin typeface="+mj-lt"/>
                <a:ea typeface="Calibri" panose="020F0502020204030204" pitchFamily="34" charset="0"/>
              </a:rPr>
              <a:t>accumulation</a:t>
            </a:r>
            <a:r>
              <a:rPr lang="ru-RU" sz="2000" dirty="0">
                <a:latin typeface="+mj-lt"/>
                <a:ea typeface="Calibri" panose="020F0502020204030204" pitchFamily="34" charset="0"/>
              </a:rPr>
              <a:t> </a:t>
            </a:r>
            <a:r>
              <a:rPr lang="ru-RU" sz="2000" dirty="0" err="1">
                <a:latin typeface="+mj-lt"/>
                <a:ea typeface="Calibri" panose="020F0502020204030204" pitchFamily="34" charset="0"/>
              </a:rPr>
              <a:t>rate</a:t>
            </a:r>
            <a:r>
              <a:rPr lang="ru-RU" sz="2000" dirty="0">
                <a:latin typeface="+mj-lt"/>
                <a:ea typeface="Calibri" panose="020F0502020204030204" pitchFamily="34" charset="0"/>
              </a:rPr>
              <a:t> </a:t>
            </a:r>
            <a:r>
              <a:rPr lang="ru-RU" sz="2000" dirty="0" err="1">
                <a:latin typeface="+mj-lt"/>
                <a:ea typeface="Calibri" panose="020F0502020204030204" pitchFamily="34" charset="0"/>
              </a:rPr>
              <a:t>nearly</a:t>
            </a:r>
            <a:r>
              <a:rPr lang="ru-RU" sz="2000" dirty="0">
                <a:latin typeface="+mj-lt"/>
                <a:ea typeface="Calibri" panose="020F0502020204030204" pitchFamily="34" charset="0"/>
              </a:rPr>
              <a:t> </a:t>
            </a:r>
            <a:r>
              <a:rPr lang="ru-RU" sz="2000" dirty="0" err="1">
                <a:latin typeface="+mj-lt"/>
                <a:ea typeface="Calibri" panose="020F0502020204030204" pitchFamily="34" charset="0"/>
              </a:rPr>
              <a:t>by</a:t>
            </a:r>
            <a:r>
              <a:rPr lang="ru-RU" sz="2000" dirty="0">
                <a:latin typeface="+mj-lt"/>
                <a:ea typeface="Calibri" panose="020F0502020204030204" pitchFamily="34" charset="0"/>
              </a:rPr>
              <a:t> </a:t>
            </a:r>
            <a:r>
              <a:rPr lang="ru-RU" sz="2000" dirty="0" err="1">
                <a:latin typeface="+mj-lt"/>
                <a:ea typeface="Calibri" panose="020F0502020204030204" pitchFamily="34" charset="0"/>
              </a:rPr>
              <a:t>an</a:t>
            </a:r>
            <a:r>
              <a:rPr lang="ru-RU" sz="2000" dirty="0">
                <a:latin typeface="+mj-lt"/>
                <a:ea typeface="Calibri" panose="020F0502020204030204" pitchFamily="34" charset="0"/>
              </a:rPr>
              <a:t> </a:t>
            </a:r>
            <a:r>
              <a:rPr lang="ru-RU" sz="2000" dirty="0" err="1">
                <a:latin typeface="+mj-lt"/>
                <a:ea typeface="Calibri" panose="020F0502020204030204" pitchFamily="34" charset="0"/>
              </a:rPr>
              <a:t>order</a:t>
            </a:r>
            <a:r>
              <a:rPr lang="ru-RU" sz="2000" dirty="0">
                <a:latin typeface="+mj-lt"/>
                <a:ea typeface="Calibri" panose="020F0502020204030204" pitchFamily="34" charset="0"/>
              </a:rPr>
              <a:t> </a:t>
            </a:r>
            <a:r>
              <a:rPr lang="ru-RU" sz="2000" dirty="0" err="1">
                <a:latin typeface="+mj-lt"/>
                <a:ea typeface="Calibri" panose="020F0502020204030204" pitchFamily="34" charset="0"/>
              </a:rPr>
              <a:t>of</a:t>
            </a:r>
            <a:r>
              <a:rPr lang="ru-RU" sz="2000" dirty="0">
                <a:latin typeface="+mj-lt"/>
                <a:ea typeface="Calibri" panose="020F0502020204030204" pitchFamily="34" charset="0"/>
              </a:rPr>
              <a:t> </a:t>
            </a:r>
            <a:r>
              <a:rPr lang="ru-RU" sz="2000" dirty="0" err="1">
                <a:latin typeface="+mj-lt"/>
                <a:ea typeface="Calibri" panose="020F0502020204030204" pitchFamily="34" charset="0"/>
              </a:rPr>
              <a:t>magnitude</a:t>
            </a:r>
            <a:r>
              <a:rPr lang="en-US" sz="2000" dirty="0">
                <a:latin typeface="+mj-lt"/>
                <a:ea typeface="Calibri" panose="020F0502020204030204" pitchFamily="34" charset="0"/>
              </a:rPr>
              <a:t>.</a:t>
            </a:r>
          </a:p>
        </p:txBody>
      </p:sp>
      <p:pic>
        <p:nvPicPr>
          <p:cNvPr id="8" name="Рисунок 7" descr="Изображение выглядит как текст, карта&#10;&#10;Автоматически созданное описание">
            <a:extLst>
              <a:ext uri="{FF2B5EF4-FFF2-40B4-BE49-F238E27FC236}">
                <a16:creationId xmlns:a16="http://schemas.microsoft.com/office/drawing/2014/main" id="{1367B8AC-F1AE-4D73-9F5E-DDA478063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102" y="1228714"/>
            <a:ext cx="3860800" cy="3074246"/>
          </a:xfrm>
          <a:prstGeom prst="rect">
            <a:avLst/>
          </a:prstGeom>
        </p:spPr>
      </p:pic>
      <p:sp>
        <p:nvSpPr>
          <p:cNvPr id="9" name="Прямоугольник 8">
            <a:extLst>
              <a:ext uri="{FF2B5EF4-FFF2-40B4-BE49-F238E27FC236}">
                <a16:creationId xmlns:a16="http://schemas.microsoft.com/office/drawing/2014/main" id="{B4B4C145-1E8F-4F15-81FD-65E1BAD9204A}"/>
              </a:ext>
            </a:extLst>
          </p:cNvPr>
          <p:cNvSpPr/>
          <p:nvPr/>
        </p:nvSpPr>
        <p:spPr>
          <a:xfrm>
            <a:off x="1634489" y="4405610"/>
            <a:ext cx="9614973" cy="2246769"/>
          </a:xfrm>
          <a:prstGeom prst="rect">
            <a:avLst/>
          </a:prstGeom>
        </p:spPr>
        <p:txBody>
          <a:bodyPr wrap="square">
            <a:spAutoFit/>
          </a:bodyPr>
          <a:lstStyle/>
          <a:p>
            <a:pPr algn="just"/>
            <a:r>
              <a:rPr lang="en-US" sz="2000" dirty="0"/>
              <a:t>In 2020-2022 comparative measurement of the T-odd ROT effect for the nuclei </a:t>
            </a:r>
            <a:r>
              <a:rPr lang="en-US" sz="2000" baseline="30000" dirty="0"/>
              <a:t>235</a:t>
            </a:r>
            <a:r>
              <a:rPr lang="en-US" sz="2000" dirty="0"/>
              <a:t>U and </a:t>
            </a:r>
            <a:r>
              <a:rPr lang="en-US" sz="2000" baseline="30000" dirty="0"/>
              <a:t>233</a:t>
            </a:r>
            <a:r>
              <a:rPr lang="en-US" sz="2000" dirty="0"/>
              <a:t>U, preparation and realization of the experiment at the second resonance </a:t>
            </a:r>
            <a:r>
              <a:rPr lang="en-US" sz="2000" baseline="30000" dirty="0"/>
              <a:t>235</a:t>
            </a:r>
            <a:r>
              <a:rPr lang="en-US" sz="2000" dirty="0"/>
              <a:t>U (1.14 eV) will be carried out.</a:t>
            </a:r>
          </a:p>
          <a:p>
            <a:pPr algn="just"/>
            <a:r>
              <a:rPr lang="en-US" sz="2000" dirty="0"/>
              <a:t>Comparison of the facility at FRM</a:t>
            </a:r>
            <a:r>
              <a:rPr lang="ru-RU" sz="2000" dirty="0"/>
              <a:t>-</a:t>
            </a:r>
            <a:r>
              <a:rPr lang="en-US" sz="2000" dirty="0"/>
              <a:t>II with IBR-2 should be done during 2020. Implementation of test measurements at the IBR-2 reactor with the purpose of studying the possibility of research of the similar T-odd effects using the time-of-flight technique are planned.  </a:t>
            </a:r>
            <a:endParaRPr lang="ru-RU" sz="2000" dirty="0"/>
          </a:p>
        </p:txBody>
      </p:sp>
      <p:sp>
        <p:nvSpPr>
          <p:cNvPr id="10" name="TextBox 9">
            <a:extLst>
              <a:ext uri="{FF2B5EF4-FFF2-40B4-BE49-F238E27FC236}">
                <a16:creationId xmlns:a16="http://schemas.microsoft.com/office/drawing/2014/main" id="{409E456D-F0E8-45FA-87EA-022D98E2A56C}"/>
              </a:ext>
            </a:extLst>
          </p:cNvPr>
          <p:cNvSpPr txBox="1"/>
          <p:nvPr/>
        </p:nvSpPr>
        <p:spPr>
          <a:xfrm>
            <a:off x="7773670" y="1236226"/>
            <a:ext cx="2987613" cy="369332"/>
          </a:xfrm>
          <a:prstGeom prst="rect">
            <a:avLst/>
          </a:prstGeom>
          <a:noFill/>
        </p:spPr>
        <p:txBody>
          <a:bodyPr wrap="none" rtlCol="0">
            <a:spAutoFit/>
          </a:bodyPr>
          <a:lstStyle/>
          <a:p>
            <a:r>
              <a:rPr lang="en-US" i="1" dirty="0"/>
              <a:t>In cooperation with ITEP, PNPI</a:t>
            </a:r>
            <a:endParaRPr lang="ru-RU" i="1" dirty="0"/>
          </a:p>
        </p:txBody>
      </p:sp>
    </p:spTree>
    <p:extLst>
      <p:ext uri="{BB962C8B-B14F-4D97-AF65-F5344CB8AC3E}">
        <p14:creationId xmlns:p14="http://schemas.microsoft.com/office/powerpoint/2010/main" val="269453925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14</a:t>
            </a:fld>
            <a:endParaRPr lang="ru-RU"/>
          </a:p>
        </p:txBody>
      </p:sp>
      <p:sp>
        <p:nvSpPr>
          <p:cNvPr id="2" name="Прямоугольник 1">
            <a:extLst>
              <a:ext uri="{FF2B5EF4-FFF2-40B4-BE49-F238E27FC236}">
                <a16:creationId xmlns:a16="http://schemas.microsoft.com/office/drawing/2014/main" id="{A5714187-2B68-4C4C-A847-9E52EABDDF32}"/>
              </a:ext>
            </a:extLst>
          </p:cNvPr>
          <p:cNvSpPr/>
          <p:nvPr/>
        </p:nvSpPr>
        <p:spPr>
          <a:xfrm>
            <a:off x="1139865" y="808405"/>
            <a:ext cx="10442535" cy="400110"/>
          </a:xfrm>
          <a:prstGeom prst="rect">
            <a:avLst/>
          </a:prstGeom>
        </p:spPr>
        <p:txBody>
          <a:bodyPr wrap="square">
            <a:spAutoFit/>
          </a:bodyPr>
          <a:lstStyle/>
          <a:p>
            <a:r>
              <a:rPr lang="en-US" sz="2000" b="1" dirty="0">
                <a:solidFill>
                  <a:srgbClr val="0000FF"/>
                </a:solidFill>
              </a:rPr>
              <a:t>Developing of a polarized nuclear target based on the dynamic pumping of polarization (DPP).</a:t>
            </a:r>
          </a:p>
        </p:txBody>
      </p:sp>
      <p:sp>
        <p:nvSpPr>
          <p:cNvPr id="6" name="Прямоугольник 5">
            <a:extLst>
              <a:ext uri="{FF2B5EF4-FFF2-40B4-BE49-F238E27FC236}">
                <a16:creationId xmlns:a16="http://schemas.microsoft.com/office/drawing/2014/main" id="{1D3BA4C3-DCA3-4C12-98BA-F677BE92BA5F}"/>
              </a:ext>
            </a:extLst>
          </p:cNvPr>
          <p:cNvSpPr/>
          <p:nvPr/>
        </p:nvSpPr>
        <p:spPr>
          <a:xfrm>
            <a:off x="529590" y="1208515"/>
            <a:ext cx="10972800" cy="2631490"/>
          </a:xfrm>
          <a:prstGeom prst="rect">
            <a:avLst/>
          </a:prstGeom>
        </p:spPr>
        <p:txBody>
          <a:bodyPr wrap="square">
            <a:spAutoFit/>
          </a:bodyPr>
          <a:lstStyle/>
          <a:p>
            <a:pPr lvl="0">
              <a:spcBef>
                <a:spcPts val="638"/>
              </a:spcBef>
              <a:buNone/>
            </a:pPr>
            <a:r>
              <a:rPr lang="ru-RU" sz="2000" dirty="0"/>
              <a:t>  </a:t>
            </a:r>
            <a:r>
              <a:rPr lang="en-US" sz="2000" b="1" dirty="0"/>
              <a:t>It will allow:</a:t>
            </a:r>
          </a:p>
          <a:p>
            <a:pPr marL="342900" lvl="0" indent="-342900">
              <a:spcBef>
                <a:spcPts val="638"/>
              </a:spcBef>
              <a:buFont typeface="Arial" panose="020B0604020202020204" pitchFamily="34" charset="0"/>
              <a:buChar char="•"/>
            </a:pPr>
            <a:r>
              <a:rPr lang="ru-RU" sz="2000" dirty="0" err="1"/>
              <a:t>to</a:t>
            </a:r>
            <a:r>
              <a:rPr lang="ru-RU" sz="2000" dirty="0"/>
              <a:t> </a:t>
            </a:r>
            <a:r>
              <a:rPr lang="ru-RU" sz="2000" dirty="0" err="1"/>
              <a:t>carry</a:t>
            </a:r>
            <a:r>
              <a:rPr lang="ru-RU" sz="2000" dirty="0"/>
              <a:t> </a:t>
            </a:r>
            <a:r>
              <a:rPr lang="ru-RU" sz="2000" dirty="0" err="1"/>
              <a:t>out</a:t>
            </a:r>
            <a:r>
              <a:rPr lang="ru-RU" sz="2000" dirty="0"/>
              <a:t> </a:t>
            </a:r>
            <a:r>
              <a:rPr lang="ru-RU" sz="2000" dirty="0" err="1"/>
              <a:t>qualitatively</a:t>
            </a:r>
            <a:r>
              <a:rPr lang="ru-RU" sz="2000" dirty="0"/>
              <a:t> </a:t>
            </a:r>
            <a:r>
              <a:rPr lang="ru-RU" sz="2000" dirty="0" err="1"/>
              <a:t>new</a:t>
            </a:r>
            <a:r>
              <a:rPr lang="ru-RU" sz="2000" dirty="0"/>
              <a:t> </a:t>
            </a:r>
            <a:r>
              <a:rPr lang="ru-RU" sz="2000" dirty="0" err="1"/>
              <a:t>measurements</a:t>
            </a:r>
            <a:r>
              <a:rPr lang="ru-RU" sz="2000" dirty="0"/>
              <a:t> </a:t>
            </a:r>
            <a:r>
              <a:rPr lang="ru-RU" sz="2000" dirty="0" err="1"/>
              <a:t>of</a:t>
            </a:r>
            <a:r>
              <a:rPr lang="ru-RU" sz="2000" dirty="0"/>
              <a:t> P-</a:t>
            </a:r>
            <a:r>
              <a:rPr lang="ru-RU" sz="2000" dirty="0" err="1"/>
              <a:t>odd</a:t>
            </a:r>
            <a:r>
              <a:rPr lang="ru-RU" sz="2000" dirty="0"/>
              <a:t> </a:t>
            </a:r>
            <a:r>
              <a:rPr lang="ru-RU" sz="2000" dirty="0" err="1"/>
              <a:t>effects</a:t>
            </a:r>
            <a:r>
              <a:rPr lang="ru-RU" sz="2000" dirty="0"/>
              <a:t>, </a:t>
            </a:r>
            <a:r>
              <a:rPr lang="ru-RU" sz="2000" dirty="0" err="1"/>
              <a:t>while</a:t>
            </a:r>
            <a:r>
              <a:rPr lang="ru-RU" sz="2000" dirty="0"/>
              <a:t> </a:t>
            </a:r>
            <a:r>
              <a:rPr lang="ru-RU" sz="2000" dirty="0" err="1"/>
              <a:t>simultaneously</a:t>
            </a:r>
            <a:r>
              <a:rPr lang="ru-RU" sz="2000" dirty="0"/>
              <a:t> </a:t>
            </a:r>
            <a:r>
              <a:rPr lang="ru-RU" sz="2000" dirty="0" err="1"/>
              <a:t>reversing</a:t>
            </a:r>
            <a:r>
              <a:rPr lang="ru-RU" sz="2000" dirty="0"/>
              <a:t> </a:t>
            </a:r>
            <a:r>
              <a:rPr lang="ru-RU" sz="2000" dirty="0" err="1"/>
              <a:t>the</a:t>
            </a:r>
            <a:r>
              <a:rPr lang="ru-RU" sz="2000" dirty="0"/>
              <a:t> </a:t>
            </a:r>
            <a:r>
              <a:rPr lang="ru-RU" sz="2000" dirty="0" err="1"/>
              <a:t>spins</a:t>
            </a:r>
            <a:r>
              <a:rPr lang="ru-RU" sz="2000" dirty="0"/>
              <a:t> </a:t>
            </a:r>
            <a:r>
              <a:rPr lang="ru-RU" sz="2000" dirty="0" err="1"/>
              <a:t>of</a:t>
            </a:r>
            <a:r>
              <a:rPr lang="ru-RU" sz="2000" dirty="0"/>
              <a:t> </a:t>
            </a:r>
            <a:r>
              <a:rPr lang="ru-RU" sz="2000" dirty="0" err="1"/>
              <a:t>the</a:t>
            </a:r>
            <a:r>
              <a:rPr lang="ru-RU" sz="2000" dirty="0"/>
              <a:t> </a:t>
            </a:r>
            <a:r>
              <a:rPr lang="ru-RU" sz="2000" dirty="0" err="1"/>
              <a:t>nucleus</a:t>
            </a:r>
            <a:r>
              <a:rPr lang="ru-RU" sz="2000" dirty="0"/>
              <a:t> </a:t>
            </a:r>
            <a:r>
              <a:rPr lang="ru-RU" sz="2000" dirty="0" err="1"/>
              <a:t>and</a:t>
            </a:r>
            <a:r>
              <a:rPr lang="ru-RU" sz="2000" dirty="0"/>
              <a:t> </a:t>
            </a:r>
            <a:r>
              <a:rPr lang="ru-RU" sz="2000" dirty="0" err="1"/>
              <a:t>the</a:t>
            </a:r>
            <a:r>
              <a:rPr lang="ru-RU" sz="2000" dirty="0"/>
              <a:t> </a:t>
            </a:r>
            <a:r>
              <a:rPr lang="ru-RU" sz="2000" dirty="0" err="1"/>
              <a:t>neutron</a:t>
            </a:r>
            <a:r>
              <a:rPr lang="en-US" sz="2000" dirty="0"/>
              <a:t>;</a:t>
            </a:r>
          </a:p>
          <a:p>
            <a:pPr marL="342900" lvl="0" indent="-342900">
              <a:spcBef>
                <a:spcPts val="638"/>
              </a:spcBef>
              <a:buFont typeface="Arial" panose="020B0604020202020204" pitchFamily="34" charset="0"/>
              <a:buChar char="•"/>
            </a:pPr>
            <a:r>
              <a:rPr lang="en-US" sz="2000" dirty="0"/>
              <a:t>to carry out </a:t>
            </a:r>
            <a:r>
              <a:rPr lang="ru-RU" sz="2000" dirty="0" err="1"/>
              <a:t>qualitatively</a:t>
            </a:r>
            <a:r>
              <a:rPr lang="ru-RU" sz="2000" dirty="0"/>
              <a:t> </a:t>
            </a:r>
            <a:r>
              <a:rPr lang="ru-RU" sz="2000" dirty="0" err="1"/>
              <a:t>new</a:t>
            </a:r>
            <a:r>
              <a:rPr lang="ru-RU" sz="2000" dirty="0"/>
              <a:t> </a:t>
            </a:r>
            <a:r>
              <a:rPr lang="ru-RU" sz="2000" dirty="0" err="1"/>
              <a:t>measurements</a:t>
            </a:r>
            <a:r>
              <a:rPr lang="ru-RU" sz="2000" dirty="0"/>
              <a:t> </a:t>
            </a:r>
            <a:r>
              <a:rPr lang="ru-RU" sz="2000" dirty="0" err="1"/>
              <a:t>of</a:t>
            </a:r>
            <a:r>
              <a:rPr lang="ru-RU" sz="2000" dirty="0"/>
              <a:t> TR</a:t>
            </a:r>
            <a:r>
              <a:rPr lang="en-US" sz="2000" dirty="0"/>
              <a:t>I</a:t>
            </a:r>
            <a:r>
              <a:rPr lang="ru-RU" sz="2000" dirty="0"/>
              <a:t> </a:t>
            </a:r>
            <a:r>
              <a:rPr lang="ru-RU" sz="2000" dirty="0" err="1"/>
              <a:t>and</a:t>
            </a:r>
            <a:r>
              <a:rPr lang="ru-RU" sz="2000" dirty="0"/>
              <a:t> ROT </a:t>
            </a:r>
            <a:r>
              <a:rPr lang="ru-RU" sz="2000" dirty="0" err="1"/>
              <a:t>effects</a:t>
            </a:r>
            <a:r>
              <a:rPr lang="en-US" sz="2000" dirty="0"/>
              <a:t>;</a:t>
            </a:r>
            <a:endParaRPr lang="ru-RU" sz="2000" dirty="0"/>
          </a:p>
          <a:p>
            <a:pPr marL="342900" lvl="0" indent="-342900">
              <a:spcBef>
                <a:spcPts val="638"/>
              </a:spcBef>
              <a:buFont typeface="Arial" panose="020B0604020202020204" pitchFamily="34" charset="0"/>
              <a:buChar char="•"/>
            </a:pPr>
            <a:r>
              <a:rPr lang="ru-RU" sz="2000" dirty="0"/>
              <a:t> </a:t>
            </a:r>
            <a:r>
              <a:rPr lang="en-US" sz="2000" dirty="0"/>
              <a:t>to </a:t>
            </a:r>
            <a:r>
              <a:rPr lang="ru-RU" sz="2000" dirty="0" err="1"/>
              <a:t>measure</a:t>
            </a:r>
            <a:r>
              <a:rPr lang="ru-RU" sz="2000" dirty="0"/>
              <a:t> </a:t>
            </a:r>
            <a:r>
              <a:rPr lang="en-US" sz="2000" dirty="0"/>
              <a:t>the </a:t>
            </a:r>
            <a:r>
              <a:rPr lang="ru-RU" sz="2000" dirty="0" err="1"/>
              <a:t>separated</a:t>
            </a:r>
            <a:r>
              <a:rPr lang="ru-RU" sz="2000" dirty="0"/>
              <a:t> </a:t>
            </a:r>
            <a:r>
              <a:rPr lang="ru-RU" sz="2000" dirty="0" err="1"/>
              <a:t>cros</a:t>
            </a:r>
            <a:r>
              <a:rPr lang="en-US" sz="2000" dirty="0"/>
              <a:t> </a:t>
            </a:r>
            <a:r>
              <a:rPr lang="ru-RU" sz="2000" dirty="0" err="1"/>
              <a:t>sections</a:t>
            </a:r>
            <a:r>
              <a:rPr lang="ru-RU" sz="2000" dirty="0"/>
              <a:t>, </a:t>
            </a:r>
            <a:r>
              <a:rPr lang="ru-RU" sz="2000" dirty="0" err="1"/>
              <a:t>especially</a:t>
            </a:r>
            <a:r>
              <a:rPr lang="ru-RU" sz="2000" dirty="0"/>
              <a:t> </a:t>
            </a:r>
            <a:r>
              <a:rPr lang="ru-RU" sz="2000" dirty="0" err="1"/>
              <a:t>for</a:t>
            </a:r>
            <a:r>
              <a:rPr lang="ru-RU" sz="2000" dirty="0"/>
              <a:t> </a:t>
            </a:r>
            <a:r>
              <a:rPr lang="en-US" sz="2000" dirty="0"/>
              <a:t>the neutron induced fission;</a:t>
            </a:r>
            <a:endParaRPr lang="ru-RU" sz="2000" dirty="0"/>
          </a:p>
          <a:p>
            <a:pPr marL="342900" lvl="0" indent="-342900">
              <a:spcBef>
                <a:spcPts val="638"/>
              </a:spcBef>
              <a:buFont typeface="Arial" panose="020B0604020202020204" pitchFamily="34" charset="0"/>
              <a:buChar char="•"/>
            </a:pPr>
            <a:r>
              <a:rPr lang="ru-RU" sz="2000" dirty="0"/>
              <a:t> </a:t>
            </a:r>
            <a:r>
              <a:rPr lang="ru-RU" sz="2000" dirty="0" err="1"/>
              <a:t>finally</a:t>
            </a:r>
            <a:r>
              <a:rPr lang="ru-RU" sz="2000" dirty="0"/>
              <a:t>, </a:t>
            </a:r>
            <a:r>
              <a:rPr lang="ru-RU" sz="2000" dirty="0" err="1"/>
              <a:t>to</a:t>
            </a:r>
            <a:r>
              <a:rPr lang="ru-RU" sz="2000" dirty="0"/>
              <a:t> </a:t>
            </a:r>
            <a:r>
              <a:rPr lang="ru-RU" sz="2000" dirty="0" err="1"/>
              <a:t>bring</a:t>
            </a:r>
            <a:r>
              <a:rPr lang="ru-RU" sz="2000" dirty="0"/>
              <a:t> </a:t>
            </a:r>
            <a:r>
              <a:rPr lang="ru-RU" sz="2000" dirty="0" err="1"/>
              <a:t>the</a:t>
            </a:r>
            <a:r>
              <a:rPr lang="ru-RU" sz="2000" dirty="0"/>
              <a:t> </a:t>
            </a:r>
            <a:r>
              <a:rPr lang="ru-RU" sz="2000" dirty="0" err="1"/>
              <a:t>possibility</a:t>
            </a:r>
            <a:r>
              <a:rPr lang="ru-RU" sz="2000" dirty="0"/>
              <a:t> </a:t>
            </a:r>
            <a:r>
              <a:rPr lang="ru-RU" sz="2000" dirty="0" err="1"/>
              <a:t>of</a:t>
            </a:r>
            <a:r>
              <a:rPr lang="ru-RU" sz="2000" dirty="0"/>
              <a:t> </a:t>
            </a:r>
            <a:r>
              <a:rPr lang="ru-RU" sz="2000" dirty="0" err="1"/>
              <a:t>measuring</a:t>
            </a:r>
            <a:r>
              <a:rPr lang="ru-RU" sz="2000" dirty="0"/>
              <a:t> </a:t>
            </a:r>
            <a:r>
              <a:rPr lang="ru-RU" sz="2000" dirty="0" err="1"/>
              <a:t>the</a:t>
            </a:r>
            <a:r>
              <a:rPr lang="ru-RU" sz="2000" dirty="0"/>
              <a:t> T-</a:t>
            </a:r>
            <a:r>
              <a:rPr lang="ru-RU" sz="2000" dirty="0" err="1"/>
              <a:t>odd</a:t>
            </a:r>
            <a:r>
              <a:rPr lang="ru-RU" sz="2000" dirty="0"/>
              <a:t> </a:t>
            </a:r>
            <a:r>
              <a:rPr lang="ru-RU" sz="2000" dirty="0" err="1"/>
              <a:t>correlation</a:t>
            </a:r>
            <a:r>
              <a:rPr lang="ru-RU" sz="2000" dirty="0"/>
              <a:t> </a:t>
            </a:r>
            <a:r>
              <a:rPr lang="ru-RU" sz="2000" dirty="0" err="1"/>
              <a:t>at</a:t>
            </a:r>
            <a:r>
              <a:rPr lang="ru-RU" sz="2000" dirty="0"/>
              <a:t> a </a:t>
            </a:r>
            <a:r>
              <a:rPr lang="ru-RU" sz="2000" dirty="0" err="1"/>
              <a:t>resonance</a:t>
            </a:r>
            <a:r>
              <a:rPr lang="ru-RU" sz="2000" dirty="0"/>
              <a:t> </a:t>
            </a:r>
            <a:r>
              <a:rPr lang="ru-RU" sz="2000" dirty="0" err="1"/>
              <a:t>of</a:t>
            </a:r>
            <a:r>
              <a:rPr lang="ru-RU" sz="2000" dirty="0"/>
              <a:t> 0.74 </a:t>
            </a:r>
            <a:r>
              <a:rPr lang="ru-RU" sz="2000" dirty="0" err="1"/>
              <a:t>eV</a:t>
            </a:r>
            <a:r>
              <a:rPr lang="ru-RU" sz="2000" dirty="0"/>
              <a:t> </a:t>
            </a:r>
            <a:r>
              <a:rPr lang="ru-RU" sz="2000" dirty="0" err="1"/>
              <a:t>La</a:t>
            </a:r>
            <a:endParaRPr lang="ru-RU" sz="2000" dirty="0"/>
          </a:p>
          <a:p>
            <a:pPr lvl="0">
              <a:spcBef>
                <a:spcPts val="638"/>
              </a:spcBef>
            </a:pPr>
            <a:r>
              <a:rPr lang="en-US" sz="2000" dirty="0"/>
              <a:t>T</a:t>
            </a:r>
            <a:r>
              <a:rPr lang="ru-RU" sz="2000" dirty="0" err="1"/>
              <a:t>here</a:t>
            </a:r>
            <a:r>
              <a:rPr lang="ru-RU" sz="2000" dirty="0"/>
              <a:t> </a:t>
            </a:r>
            <a:r>
              <a:rPr lang="ru-RU" sz="2000" dirty="0" err="1"/>
              <a:t>is</a:t>
            </a:r>
            <a:r>
              <a:rPr lang="ru-RU" sz="2000" dirty="0"/>
              <a:t> </a:t>
            </a:r>
            <a:r>
              <a:rPr lang="ru-RU" sz="2000" dirty="0" err="1"/>
              <a:t>no</a:t>
            </a:r>
            <a:r>
              <a:rPr lang="ru-RU" sz="2000" dirty="0"/>
              <a:t> </a:t>
            </a:r>
            <a:r>
              <a:rPr lang="ru-RU" sz="2000" dirty="0" err="1"/>
              <a:t>doubt</a:t>
            </a:r>
            <a:r>
              <a:rPr lang="ru-RU" sz="2000" dirty="0"/>
              <a:t> </a:t>
            </a:r>
            <a:r>
              <a:rPr lang="ru-RU" sz="2000" dirty="0" err="1"/>
              <a:t>that</a:t>
            </a:r>
            <a:r>
              <a:rPr lang="ru-RU" sz="2000" dirty="0"/>
              <a:t> </a:t>
            </a:r>
            <a:r>
              <a:rPr lang="ru-RU" sz="2000" dirty="0" err="1"/>
              <a:t>as</a:t>
            </a:r>
            <a:r>
              <a:rPr lang="ru-RU" sz="2000" dirty="0"/>
              <a:t> </a:t>
            </a:r>
            <a:r>
              <a:rPr lang="ru-RU" sz="2000" dirty="0" err="1"/>
              <a:t>the</a:t>
            </a:r>
            <a:r>
              <a:rPr lang="ru-RU" sz="2000" dirty="0"/>
              <a:t> </a:t>
            </a:r>
            <a:r>
              <a:rPr lang="ru-RU" sz="2000" dirty="0" err="1"/>
              <a:t>experimental</a:t>
            </a:r>
            <a:r>
              <a:rPr lang="ru-RU" sz="2000" dirty="0"/>
              <a:t> </a:t>
            </a:r>
            <a:r>
              <a:rPr lang="ru-RU" sz="2000" dirty="0" err="1"/>
              <a:t>base</a:t>
            </a:r>
            <a:r>
              <a:rPr lang="ru-RU" sz="2000" dirty="0"/>
              <a:t> </a:t>
            </a:r>
            <a:r>
              <a:rPr lang="ru-RU" sz="2000" dirty="0" err="1"/>
              <a:t>develops</a:t>
            </a:r>
            <a:r>
              <a:rPr lang="ru-RU" sz="2000" dirty="0"/>
              <a:t>, </a:t>
            </a:r>
            <a:r>
              <a:rPr lang="ru-RU" sz="2000" dirty="0" err="1"/>
              <a:t>new</a:t>
            </a:r>
            <a:r>
              <a:rPr lang="ru-RU" sz="2000" dirty="0"/>
              <a:t> </a:t>
            </a:r>
            <a:r>
              <a:rPr lang="ru-RU" sz="2000" dirty="0" err="1"/>
              <a:t>tasks</a:t>
            </a:r>
            <a:r>
              <a:rPr lang="ru-RU" sz="2000" dirty="0"/>
              <a:t> </a:t>
            </a:r>
            <a:r>
              <a:rPr lang="ru-RU" sz="2000" dirty="0" err="1"/>
              <a:t>will</a:t>
            </a:r>
            <a:r>
              <a:rPr lang="ru-RU" sz="2000" dirty="0"/>
              <a:t> </a:t>
            </a:r>
            <a:r>
              <a:rPr lang="ru-RU" sz="2000" dirty="0" err="1"/>
              <a:t>arise</a:t>
            </a:r>
            <a:r>
              <a:rPr lang="ru-RU" sz="2000" dirty="0"/>
              <a:t>.</a:t>
            </a:r>
          </a:p>
        </p:txBody>
      </p:sp>
      <p:sp>
        <p:nvSpPr>
          <p:cNvPr id="7" name="Прямоугольник 6">
            <a:extLst>
              <a:ext uri="{FF2B5EF4-FFF2-40B4-BE49-F238E27FC236}">
                <a16:creationId xmlns:a16="http://schemas.microsoft.com/office/drawing/2014/main" id="{964FF090-B1F3-458B-B7DE-5747656EF1C8}"/>
              </a:ext>
            </a:extLst>
          </p:cNvPr>
          <p:cNvSpPr/>
          <p:nvPr/>
        </p:nvSpPr>
        <p:spPr>
          <a:xfrm>
            <a:off x="664844" y="4849266"/>
            <a:ext cx="10972799" cy="1200329"/>
          </a:xfrm>
          <a:prstGeom prst="rect">
            <a:avLst/>
          </a:prstGeom>
        </p:spPr>
        <p:txBody>
          <a:bodyPr wrap="square">
            <a:spAutoFit/>
          </a:bodyPr>
          <a:lstStyle/>
          <a:p>
            <a:r>
              <a:rPr lang="en-US" b="1" dirty="0">
                <a:latin typeface="Arial" panose="020B0604020202020204" pitchFamily="34" charset="0"/>
              </a:rPr>
              <a:t>PAC recommendations were:</a:t>
            </a:r>
          </a:p>
          <a:p>
            <a:pPr marL="285750" indent="-285750">
              <a:buFont typeface="Arial" panose="020B0604020202020204" pitchFamily="34" charset="0"/>
              <a:buChar char="•"/>
            </a:pPr>
            <a:r>
              <a:rPr lang="en-US" dirty="0">
                <a:latin typeface="Arial" panose="020B0604020202020204" pitchFamily="34" charset="0"/>
              </a:rPr>
              <a:t>To propose a realistic design of the cryostat for the project “Construction of a facility for polarization of neutrons and nuclei”.</a:t>
            </a:r>
          </a:p>
          <a:p>
            <a:pPr marL="285750" indent="-285750">
              <a:buFont typeface="Arial" panose="020B0604020202020204" pitchFamily="34" charset="0"/>
              <a:buChar char="•"/>
            </a:pPr>
            <a:r>
              <a:rPr lang="en-US" dirty="0">
                <a:latin typeface="Arial" panose="020B0604020202020204" pitchFamily="34" charset="0"/>
              </a:rPr>
              <a:t>To develop more detailed workplans by determining the stages, their goals, and the required resources.</a:t>
            </a:r>
            <a:endParaRPr lang="ru-RU" dirty="0"/>
          </a:p>
        </p:txBody>
      </p:sp>
      <p:sp>
        <p:nvSpPr>
          <p:cNvPr id="8" name="Прямоугольник 7">
            <a:extLst>
              <a:ext uri="{FF2B5EF4-FFF2-40B4-BE49-F238E27FC236}">
                <a16:creationId xmlns:a16="http://schemas.microsoft.com/office/drawing/2014/main" id="{3FAAC8AE-8687-4DE9-BAF3-A317928BC8EF}"/>
              </a:ext>
            </a:extLst>
          </p:cNvPr>
          <p:cNvSpPr/>
          <p:nvPr/>
        </p:nvSpPr>
        <p:spPr>
          <a:xfrm>
            <a:off x="744855" y="3988002"/>
            <a:ext cx="10837545" cy="707886"/>
          </a:xfrm>
          <a:prstGeom prst="rect">
            <a:avLst/>
          </a:prstGeom>
        </p:spPr>
        <p:txBody>
          <a:bodyPr wrap="square">
            <a:spAutoFit/>
          </a:bodyPr>
          <a:lstStyle/>
          <a:p>
            <a:r>
              <a:rPr lang="en-US" sz="2000" dirty="0"/>
              <a:t>A letter of intent to open a new project: "Construction of a prototype of the polarized nuclear target“ was presented by Dr. </a:t>
            </a:r>
            <a:r>
              <a:rPr lang="en-US" sz="2000" dirty="0" err="1"/>
              <a:t>V.Novitsky</a:t>
            </a:r>
            <a:endParaRPr lang="ru-RU" sz="2000" dirty="0"/>
          </a:p>
        </p:txBody>
      </p:sp>
    </p:spTree>
    <p:extLst>
      <p:ext uri="{BB962C8B-B14F-4D97-AF65-F5344CB8AC3E}">
        <p14:creationId xmlns:p14="http://schemas.microsoft.com/office/powerpoint/2010/main" val="10448680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15</a:t>
            </a:fld>
            <a:endParaRPr lang="ru-RU" dirty="0"/>
          </a:p>
        </p:txBody>
      </p:sp>
      <p:sp>
        <p:nvSpPr>
          <p:cNvPr id="2" name="Прямоугольник 1">
            <a:extLst>
              <a:ext uri="{FF2B5EF4-FFF2-40B4-BE49-F238E27FC236}">
                <a16:creationId xmlns:a16="http://schemas.microsoft.com/office/drawing/2014/main" id="{A5714187-2B68-4C4C-A847-9E52EABDDF32}"/>
              </a:ext>
            </a:extLst>
          </p:cNvPr>
          <p:cNvSpPr/>
          <p:nvPr/>
        </p:nvSpPr>
        <p:spPr>
          <a:xfrm>
            <a:off x="492332" y="802311"/>
            <a:ext cx="11207335" cy="400110"/>
          </a:xfrm>
          <a:prstGeom prst="rect">
            <a:avLst/>
          </a:prstGeom>
        </p:spPr>
        <p:txBody>
          <a:bodyPr wrap="square">
            <a:spAutoFit/>
          </a:bodyPr>
          <a:lstStyle/>
          <a:p>
            <a:r>
              <a:rPr lang="en-US" sz="2000" b="1" dirty="0">
                <a:solidFill>
                  <a:srgbClr val="0000FF"/>
                </a:solidFill>
              </a:rPr>
              <a:t>Developing of a polarized nuclear target prototype based on the dynamic pumping of polarization (DPP).</a:t>
            </a:r>
          </a:p>
        </p:txBody>
      </p:sp>
      <p:sp>
        <p:nvSpPr>
          <p:cNvPr id="6" name="Прямоугольник 5">
            <a:extLst>
              <a:ext uri="{FF2B5EF4-FFF2-40B4-BE49-F238E27FC236}">
                <a16:creationId xmlns:a16="http://schemas.microsoft.com/office/drawing/2014/main" id="{1D3BA4C3-DCA3-4C12-98BA-F677BE92BA5F}"/>
              </a:ext>
            </a:extLst>
          </p:cNvPr>
          <p:cNvSpPr/>
          <p:nvPr/>
        </p:nvSpPr>
        <p:spPr>
          <a:xfrm>
            <a:off x="403860" y="1208515"/>
            <a:ext cx="10972800" cy="1554272"/>
          </a:xfrm>
          <a:prstGeom prst="rect">
            <a:avLst/>
          </a:prstGeom>
        </p:spPr>
        <p:txBody>
          <a:bodyPr wrap="square">
            <a:spAutoFit/>
          </a:bodyPr>
          <a:lstStyle/>
          <a:p>
            <a:pPr lvl="0">
              <a:spcBef>
                <a:spcPts val="638"/>
              </a:spcBef>
              <a:buNone/>
            </a:pPr>
            <a:r>
              <a:rPr lang="ru-RU" sz="2000" dirty="0"/>
              <a:t>  </a:t>
            </a:r>
            <a:r>
              <a:rPr lang="en-US" sz="2000" b="1" dirty="0"/>
              <a:t>During the second half of the year:</a:t>
            </a:r>
          </a:p>
          <a:p>
            <a:pPr marL="342900" lvl="0" indent="-342900">
              <a:spcBef>
                <a:spcPts val="638"/>
              </a:spcBef>
              <a:buFont typeface="Arial" panose="020B0604020202020204" pitchFamily="34" charset="0"/>
              <a:buChar char="•"/>
            </a:pPr>
            <a:r>
              <a:rPr lang="en-US" sz="2000" dirty="0"/>
              <a:t>Old refrigerator with superconducting magnet was transported to the lab</a:t>
            </a:r>
          </a:p>
          <a:p>
            <a:pPr marL="342900" indent="-342900">
              <a:spcBef>
                <a:spcPts val="638"/>
              </a:spcBef>
              <a:buFont typeface="Arial" panose="020B0604020202020204" pitchFamily="34" charset="0"/>
              <a:buChar char="•"/>
            </a:pPr>
            <a:r>
              <a:rPr lang="en-US" sz="2000" dirty="0"/>
              <a:t>Estimation of the required equipment for different stages of the development are in progress </a:t>
            </a:r>
            <a:endParaRPr lang="ru-RU" sz="2000" dirty="0"/>
          </a:p>
          <a:p>
            <a:pPr lvl="0">
              <a:spcBef>
                <a:spcPts val="638"/>
              </a:spcBef>
            </a:pPr>
            <a:endParaRPr lang="ru-RU" sz="2000" dirty="0"/>
          </a:p>
        </p:txBody>
      </p:sp>
      <p:pic>
        <p:nvPicPr>
          <p:cNvPr id="7" name="Picture 97">
            <a:extLst>
              <a:ext uri="{FF2B5EF4-FFF2-40B4-BE49-F238E27FC236}">
                <a16:creationId xmlns:a16="http://schemas.microsoft.com/office/drawing/2014/main" id="{05AD83CD-8A49-4C7C-BC5F-F4918580A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00" y="2332151"/>
            <a:ext cx="2346305" cy="337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9">
            <a:extLst>
              <a:ext uri="{FF2B5EF4-FFF2-40B4-BE49-F238E27FC236}">
                <a16:creationId xmlns:a16="http://schemas.microsoft.com/office/drawing/2014/main" id="{6AB7DF81-BD60-4FEA-8EC6-0521FF079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442" y="2440344"/>
            <a:ext cx="2385060" cy="32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35">
            <a:extLst>
              <a:ext uri="{FF2B5EF4-FFF2-40B4-BE49-F238E27FC236}">
                <a16:creationId xmlns:a16="http://schemas.microsoft.com/office/drawing/2014/main" id="{1F996794-AC44-4A54-8658-0E5CE7B04C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5920" y="2481183"/>
            <a:ext cx="2385060" cy="317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016AF5E-0F90-4E48-BD37-86FECDB987CA}"/>
              </a:ext>
            </a:extLst>
          </p:cNvPr>
          <p:cNvSpPr txBox="1"/>
          <p:nvPr/>
        </p:nvSpPr>
        <p:spPr>
          <a:xfrm>
            <a:off x="7837964" y="2395626"/>
            <a:ext cx="4387850" cy="3693319"/>
          </a:xfrm>
          <a:prstGeom prst="rect">
            <a:avLst/>
          </a:prstGeom>
          <a:noFill/>
        </p:spPr>
        <p:txBody>
          <a:bodyPr wrap="square" rtlCol="0">
            <a:spAutoFit/>
          </a:bodyPr>
          <a:lstStyle/>
          <a:p>
            <a:r>
              <a:rPr lang="en-US" dirty="0"/>
              <a:t>Stages are:</a:t>
            </a:r>
          </a:p>
          <a:p>
            <a:pPr marL="285750" indent="-285750">
              <a:buFont typeface="Arial" panose="020B0604020202020204" pitchFamily="34" charset="0"/>
              <a:buChar char="•"/>
            </a:pPr>
            <a:r>
              <a:rPr lang="en-US" dirty="0"/>
              <a:t>Developing of a mobile infrastructure for the working with cryogenic equipment.</a:t>
            </a:r>
            <a:endParaRPr lang="ru-RU" dirty="0"/>
          </a:p>
          <a:p>
            <a:pPr marL="285750" indent="-285750">
              <a:buFont typeface="Arial" panose="020B0604020202020204" pitchFamily="34" charset="0"/>
              <a:buChar char="•"/>
            </a:pPr>
            <a:r>
              <a:rPr lang="en-US" dirty="0"/>
              <a:t>Setting up of a system with condensation of cryogenic liquids.</a:t>
            </a:r>
          </a:p>
          <a:p>
            <a:pPr marL="285750" indent="-285750">
              <a:buFont typeface="Arial" panose="020B0604020202020204" pitchFamily="34" charset="0"/>
              <a:buChar char="•"/>
            </a:pPr>
            <a:r>
              <a:rPr lang="en-US" dirty="0"/>
              <a:t>Test work with ITEP cryostat, development of technology for obtaining ultra-low temperatures on the target.</a:t>
            </a:r>
          </a:p>
          <a:p>
            <a:pPr marL="285750" indent="-285750">
              <a:buFont typeface="Arial" panose="020B0604020202020204" pitchFamily="34" charset="0"/>
              <a:buChar char="•"/>
            </a:pPr>
            <a:r>
              <a:rPr lang="en-US" dirty="0"/>
              <a:t>Testing a superconducting magnet, operating in the "frozen" mode.</a:t>
            </a:r>
          </a:p>
          <a:p>
            <a:pPr marL="285750" indent="-285750">
              <a:buFont typeface="Arial" panose="020B0604020202020204" pitchFamily="34" charset="0"/>
              <a:buChar char="•"/>
            </a:pPr>
            <a:r>
              <a:rPr lang="en-US" dirty="0"/>
              <a:t>Establishment of a microwave polarization pump system and work with an NMR system.</a:t>
            </a:r>
            <a:endParaRPr lang="ru-RU" dirty="0"/>
          </a:p>
        </p:txBody>
      </p:sp>
      <p:sp>
        <p:nvSpPr>
          <p:cNvPr id="14" name="TextBox 13">
            <a:extLst>
              <a:ext uri="{FF2B5EF4-FFF2-40B4-BE49-F238E27FC236}">
                <a16:creationId xmlns:a16="http://schemas.microsoft.com/office/drawing/2014/main" id="{BE307E0B-3F61-4943-A220-9503EDB2CA99}"/>
              </a:ext>
            </a:extLst>
          </p:cNvPr>
          <p:cNvSpPr txBox="1"/>
          <p:nvPr/>
        </p:nvSpPr>
        <p:spPr>
          <a:xfrm>
            <a:off x="988482" y="5985949"/>
            <a:ext cx="9695924" cy="461665"/>
          </a:xfrm>
          <a:prstGeom prst="rect">
            <a:avLst/>
          </a:prstGeom>
          <a:noFill/>
        </p:spPr>
        <p:txBody>
          <a:bodyPr wrap="none" rtlCol="0">
            <a:spAutoFit/>
          </a:bodyPr>
          <a:lstStyle/>
          <a:p>
            <a:r>
              <a:rPr lang="en-US" sz="2400" b="1" dirty="0"/>
              <a:t>The detailed project will be presented at one of the nearest</a:t>
            </a:r>
            <a:r>
              <a:rPr lang="ru-RU" sz="2400" b="1" dirty="0"/>
              <a:t> </a:t>
            </a:r>
            <a:r>
              <a:rPr lang="en-US" sz="2400" b="1" dirty="0"/>
              <a:t>PAC meetings.</a:t>
            </a:r>
            <a:endParaRPr lang="ru-RU" sz="2400" b="1" dirty="0"/>
          </a:p>
        </p:txBody>
      </p:sp>
    </p:spTree>
    <p:extLst>
      <p:ext uri="{BB962C8B-B14F-4D97-AF65-F5344CB8AC3E}">
        <p14:creationId xmlns:p14="http://schemas.microsoft.com/office/powerpoint/2010/main" val="37186359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16</a:t>
            </a:fld>
            <a:endParaRPr lang="ru-RU"/>
          </a:p>
        </p:txBody>
      </p:sp>
      <p:sp>
        <p:nvSpPr>
          <p:cNvPr id="4" name="Прямоугольник 3">
            <a:extLst>
              <a:ext uri="{FF2B5EF4-FFF2-40B4-BE49-F238E27FC236}">
                <a16:creationId xmlns:a16="http://schemas.microsoft.com/office/drawing/2014/main" id="{61CF261C-D8A5-4336-AC31-1EC5261D8ED3}"/>
              </a:ext>
            </a:extLst>
          </p:cNvPr>
          <p:cNvSpPr/>
          <p:nvPr/>
        </p:nvSpPr>
        <p:spPr>
          <a:xfrm>
            <a:off x="1234440" y="911275"/>
            <a:ext cx="10515600" cy="461665"/>
          </a:xfrm>
          <a:prstGeom prst="rect">
            <a:avLst/>
          </a:prstGeom>
        </p:spPr>
        <p:txBody>
          <a:bodyPr wrap="square">
            <a:spAutoFit/>
          </a:bodyPr>
          <a:lstStyle/>
          <a:p>
            <a:r>
              <a:rPr lang="en-US" sz="2400" b="1" dirty="0">
                <a:solidFill>
                  <a:srgbClr val="0000FF"/>
                </a:solidFill>
              </a:rPr>
              <a:t>Investigations of various fission parameters and characteristics of PFN emission.</a:t>
            </a:r>
            <a:endParaRPr lang="ru-RU" sz="2400" b="1" dirty="0">
              <a:solidFill>
                <a:srgbClr val="0000FF"/>
              </a:solidFill>
            </a:endParaRPr>
          </a:p>
        </p:txBody>
      </p:sp>
      <p:pic>
        <p:nvPicPr>
          <p:cNvPr id="8" name="Рисунок 7" descr="ДМН.PNG">
            <a:extLst>
              <a:ext uri="{FF2B5EF4-FFF2-40B4-BE49-F238E27FC236}">
                <a16:creationId xmlns:a16="http://schemas.microsoft.com/office/drawing/2014/main" id="{03D476B7-C06E-4499-804B-6F7DD03FCF1C}"/>
              </a:ext>
            </a:extLst>
          </p:cNvPr>
          <p:cNvPicPr/>
          <p:nvPr/>
        </p:nvPicPr>
        <p:blipFill>
          <a:blip r:embed="rId2" cstate="print"/>
          <a:stretch>
            <a:fillRect/>
          </a:stretch>
        </p:blipFill>
        <p:spPr>
          <a:xfrm>
            <a:off x="4956810" y="1550070"/>
            <a:ext cx="6793230" cy="4629150"/>
          </a:xfrm>
          <a:prstGeom prst="rect">
            <a:avLst/>
          </a:prstGeom>
        </p:spPr>
      </p:pic>
      <p:sp>
        <p:nvSpPr>
          <p:cNvPr id="6" name="Прямоугольник 5">
            <a:extLst>
              <a:ext uri="{FF2B5EF4-FFF2-40B4-BE49-F238E27FC236}">
                <a16:creationId xmlns:a16="http://schemas.microsoft.com/office/drawing/2014/main" id="{7B1CA3C5-E2D2-4866-B58D-F44CB637DF0B}"/>
              </a:ext>
            </a:extLst>
          </p:cNvPr>
          <p:cNvSpPr/>
          <p:nvPr/>
        </p:nvSpPr>
        <p:spPr>
          <a:xfrm>
            <a:off x="185420" y="1599301"/>
            <a:ext cx="4709160" cy="2308324"/>
          </a:xfrm>
          <a:prstGeom prst="rect">
            <a:avLst/>
          </a:prstGeom>
        </p:spPr>
        <p:txBody>
          <a:bodyPr wrap="square">
            <a:spAutoFit/>
          </a:bodyPr>
          <a:lstStyle/>
          <a:p>
            <a:pPr algn="just"/>
            <a:r>
              <a:rPr lang="en-US" dirty="0"/>
              <a:t>A double ionization chamber was designed to measure the kinetic energies, masses, and the orientation of fission axe in the 3D space for the correlated fission fragments. The accuracy of direction cosines definition is better than 0.05.</a:t>
            </a:r>
            <a:endParaRPr lang="ru-RU" dirty="0"/>
          </a:p>
          <a:p>
            <a:pPr algn="just"/>
            <a:r>
              <a:rPr lang="en-US" dirty="0"/>
              <a:t>32 PFN detectors were placed close to the axis of the ionization chamber to guarantee the maximum PFN detection  efficiency ~0.8</a:t>
            </a:r>
            <a:r>
              <a:rPr lang="el-GR" dirty="0"/>
              <a:t>π</a:t>
            </a:r>
            <a:r>
              <a:rPr lang="en-US" dirty="0"/>
              <a:t>. </a:t>
            </a:r>
          </a:p>
        </p:txBody>
      </p:sp>
      <p:sp>
        <p:nvSpPr>
          <p:cNvPr id="7" name="TextBox 6">
            <a:extLst>
              <a:ext uri="{FF2B5EF4-FFF2-40B4-BE49-F238E27FC236}">
                <a16:creationId xmlns:a16="http://schemas.microsoft.com/office/drawing/2014/main" id="{46EABEE2-DC46-4AAA-BBA5-00BCA58375E2}"/>
              </a:ext>
            </a:extLst>
          </p:cNvPr>
          <p:cNvSpPr txBox="1"/>
          <p:nvPr/>
        </p:nvSpPr>
        <p:spPr>
          <a:xfrm>
            <a:off x="377191" y="4160520"/>
            <a:ext cx="4400550" cy="1631216"/>
          </a:xfrm>
          <a:prstGeom prst="rect">
            <a:avLst/>
          </a:prstGeom>
          <a:noFill/>
        </p:spPr>
        <p:txBody>
          <a:bodyPr wrap="square" rtlCol="0">
            <a:spAutoFit/>
          </a:bodyPr>
          <a:lstStyle/>
          <a:p>
            <a:pPr algn="ctr"/>
            <a:r>
              <a:rPr lang="en-US" sz="2000" dirty="0"/>
              <a:t>The set up was totally assembled, the workplace at the beam </a:t>
            </a:r>
            <a:r>
              <a:rPr lang="ru-RU" sz="2000" dirty="0"/>
              <a:t>№</a:t>
            </a:r>
            <a:r>
              <a:rPr lang="en-US" sz="2000" dirty="0"/>
              <a:t>2 of IREN was prepared. </a:t>
            </a:r>
          </a:p>
          <a:p>
            <a:pPr algn="ctr"/>
            <a:r>
              <a:rPr lang="en-US" sz="2000" dirty="0"/>
              <a:t>Detailed information will be presented by Dr. </a:t>
            </a:r>
            <a:r>
              <a:rPr lang="en-US" sz="2000" dirty="0" err="1"/>
              <a:t>Zeynalov</a:t>
            </a:r>
            <a:r>
              <a:rPr lang="en-US" sz="2000" dirty="0"/>
              <a:t> after lunch</a:t>
            </a:r>
            <a:endParaRPr lang="ru-RU" sz="2000" dirty="0"/>
          </a:p>
        </p:txBody>
      </p:sp>
    </p:spTree>
    <p:extLst>
      <p:ext uri="{BB962C8B-B14F-4D97-AF65-F5344CB8AC3E}">
        <p14:creationId xmlns:p14="http://schemas.microsoft.com/office/powerpoint/2010/main" val="12509682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a:extLst>
              <a:ext uri="{FF2B5EF4-FFF2-40B4-BE49-F238E27FC236}">
                <a16:creationId xmlns:a16="http://schemas.microsoft.com/office/drawing/2014/main" id="{760A7D01-608B-4EF8-8AF8-C5651565449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743" y="1157380"/>
            <a:ext cx="2589858" cy="2470101"/>
          </a:xfrm>
          <a:prstGeom prst="rect">
            <a:avLst/>
          </a:prstGeom>
          <a:noFill/>
          <a:ln>
            <a:noFill/>
          </a:ln>
        </p:spPr>
      </p:pic>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17</a:t>
            </a:fld>
            <a:endParaRPr lang="ru-RU"/>
          </a:p>
        </p:txBody>
      </p:sp>
      <p:sp>
        <p:nvSpPr>
          <p:cNvPr id="2" name="Прямоугольник 1">
            <a:extLst>
              <a:ext uri="{FF2B5EF4-FFF2-40B4-BE49-F238E27FC236}">
                <a16:creationId xmlns:a16="http://schemas.microsoft.com/office/drawing/2014/main" id="{0190353B-5E42-449A-A15B-6BA6003F943F}"/>
              </a:ext>
            </a:extLst>
          </p:cNvPr>
          <p:cNvSpPr/>
          <p:nvPr/>
        </p:nvSpPr>
        <p:spPr>
          <a:xfrm>
            <a:off x="272518" y="688208"/>
            <a:ext cx="10453810" cy="830997"/>
          </a:xfrm>
          <a:prstGeom prst="rect">
            <a:avLst/>
          </a:prstGeom>
        </p:spPr>
        <p:txBody>
          <a:bodyPr wrap="square">
            <a:spAutoFit/>
          </a:bodyPr>
          <a:lstStyle/>
          <a:p>
            <a:pPr algn="ctr"/>
            <a:r>
              <a:rPr lang="en-US" sz="2400" b="1" dirty="0">
                <a:solidFill>
                  <a:srgbClr val="0000FF"/>
                </a:solidFill>
              </a:rPr>
              <a:t>Measurements of yields and gamma rays' angular correlations in reactions with 14.1 MeV neutrons (the TANGRA project).</a:t>
            </a:r>
          </a:p>
        </p:txBody>
      </p:sp>
      <p:pic>
        <p:nvPicPr>
          <p:cNvPr id="7" name="Picture 78">
            <a:extLst>
              <a:ext uri="{FF2B5EF4-FFF2-40B4-BE49-F238E27FC236}">
                <a16:creationId xmlns:a16="http://schemas.microsoft.com/office/drawing/2014/main" id="{65ECA069-8D05-48D5-9382-DA98251F028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18" b="100000" l="0" r="100000"/>
                    </a14:imgEffect>
                    <a14:imgEffect>
                      <a14:sharpenSoften amount="25000"/>
                    </a14:imgEffect>
                    <a14:imgEffect>
                      <a14:colorTemperature colorTemp="11200"/>
                    </a14:imgEffect>
                  </a14:imgLayer>
                </a14:imgProps>
              </a:ext>
            </a:extLst>
          </a:blip>
          <a:stretch>
            <a:fillRect/>
          </a:stretch>
        </p:blipFill>
        <p:spPr>
          <a:xfrm>
            <a:off x="11006061" y="841355"/>
            <a:ext cx="650207" cy="623943"/>
          </a:xfrm>
          <a:prstGeom prst="rect">
            <a:avLst/>
          </a:prstGeom>
        </p:spPr>
      </p:pic>
      <p:pic>
        <p:nvPicPr>
          <p:cNvPr id="14" name="Рисунок 13">
            <a:extLst>
              <a:ext uri="{FF2B5EF4-FFF2-40B4-BE49-F238E27FC236}">
                <a16:creationId xmlns:a16="http://schemas.microsoft.com/office/drawing/2014/main" id="{FE023E23-595C-486E-BEA8-A27ED21CB0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4485" y="1653429"/>
            <a:ext cx="2483685" cy="2032449"/>
          </a:xfrm>
          <a:prstGeom prst="rect">
            <a:avLst/>
          </a:prstGeom>
          <a:ln>
            <a:noFill/>
          </a:ln>
          <a:effectLst>
            <a:glow rad="762000">
              <a:schemeClr val="accent1">
                <a:satMod val="175000"/>
                <a:alpha val="17000"/>
              </a:schemeClr>
            </a:glow>
            <a:outerShdw blurRad="44450" dist="27940" dir="5400000" algn="ctr">
              <a:srgbClr val="000000">
                <a:alpha val="32000"/>
              </a:srgbClr>
            </a:outerShdw>
            <a:softEdge rad="393700"/>
          </a:effectLst>
          <a:scene3d>
            <a:camera prst="orthographicFront">
              <a:rot lat="0" lon="0" rev="0"/>
            </a:camera>
            <a:lightRig rig="balanced" dir="t">
              <a:rot lat="0" lon="0" rev="8700000"/>
            </a:lightRig>
          </a:scene3d>
          <a:sp3d>
            <a:bevelT w="381000" h="38100"/>
          </a:sp3d>
        </p:spPr>
      </p:pic>
      <p:sp>
        <p:nvSpPr>
          <p:cNvPr id="4" name="TextBox 3">
            <a:extLst>
              <a:ext uri="{FF2B5EF4-FFF2-40B4-BE49-F238E27FC236}">
                <a16:creationId xmlns:a16="http://schemas.microsoft.com/office/drawing/2014/main" id="{E497F779-42A6-4ABE-8E7C-15AB4F01B12E}"/>
              </a:ext>
            </a:extLst>
          </p:cNvPr>
          <p:cNvSpPr txBox="1"/>
          <p:nvPr/>
        </p:nvSpPr>
        <p:spPr>
          <a:xfrm>
            <a:off x="65824" y="3442815"/>
            <a:ext cx="2694777" cy="369332"/>
          </a:xfrm>
          <a:prstGeom prst="rect">
            <a:avLst/>
          </a:prstGeom>
          <a:noFill/>
        </p:spPr>
        <p:txBody>
          <a:bodyPr wrap="none" rtlCol="0">
            <a:spAutoFit/>
          </a:bodyPr>
          <a:lstStyle/>
          <a:p>
            <a:r>
              <a:rPr lang="en-US" dirty="0"/>
              <a:t>Configuration with 18 BGO</a:t>
            </a:r>
            <a:endParaRPr lang="ru-RU" dirty="0"/>
          </a:p>
        </p:txBody>
      </p:sp>
      <p:sp>
        <p:nvSpPr>
          <p:cNvPr id="19" name="TextBox 18">
            <a:extLst>
              <a:ext uri="{FF2B5EF4-FFF2-40B4-BE49-F238E27FC236}">
                <a16:creationId xmlns:a16="http://schemas.microsoft.com/office/drawing/2014/main" id="{6B575131-DD20-43AC-9F31-40384C9ED975}"/>
              </a:ext>
            </a:extLst>
          </p:cNvPr>
          <p:cNvSpPr txBox="1"/>
          <p:nvPr/>
        </p:nvSpPr>
        <p:spPr>
          <a:xfrm>
            <a:off x="8789658" y="3766439"/>
            <a:ext cx="3402342" cy="369332"/>
          </a:xfrm>
          <a:prstGeom prst="rect">
            <a:avLst/>
          </a:prstGeom>
          <a:noFill/>
        </p:spPr>
        <p:txBody>
          <a:bodyPr wrap="none" rtlCol="0">
            <a:spAutoFit/>
          </a:bodyPr>
          <a:lstStyle/>
          <a:p>
            <a:r>
              <a:rPr lang="en-US" dirty="0"/>
              <a:t>Test of the configuration with HPG</a:t>
            </a:r>
            <a:endParaRPr lang="ru-RU" dirty="0"/>
          </a:p>
        </p:txBody>
      </p:sp>
      <p:sp>
        <p:nvSpPr>
          <p:cNvPr id="20" name="Rectangle 20">
            <a:extLst>
              <a:ext uri="{FF2B5EF4-FFF2-40B4-BE49-F238E27FC236}">
                <a16:creationId xmlns:a16="http://schemas.microsoft.com/office/drawing/2014/main" id="{7FAB954E-77E9-4766-A907-7D9EDD294628}"/>
              </a:ext>
            </a:extLst>
          </p:cNvPr>
          <p:cNvSpPr/>
          <p:nvPr/>
        </p:nvSpPr>
        <p:spPr>
          <a:xfrm>
            <a:off x="3303268" y="1529176"/>
            <a:ext cx="5524598" cy="1323439"/>
          </a:xfrm>
          <a:prstGeom prst="rect">
            <a:avLst/>
          </a:prstGeom>
          <a:noFill/>
        </p:spPr>
        <p:txBody>
          <a:bodyPr wrap="square" lIns="91440" tIns="45720" rIns="91440" bIns="45720">
            <a:spAutoFit/>
          </a:bodyPr>
          <a:lstStyle/>
          <a:p>
            <a:pPr algn="ctr"/>
            <a:r>
              <a:rPr lang="en-US" sz="2000" dirty="0"/>
              <a:t>The partial cross sections for the formation of gamma rays and their angular distributions in inelastic neutron scattering reactions for 22 nuclei were measured</a:t>
            </a:r>
            <a:r>
              <a:rPr lang="ru-RU" sz="2000" dirty="0"/>
              <a:t> </a:t>
            </a:r>
            <a:r>
              <a:rPr lang="en-US" sz="2000" dirty="0"/>
              <a:t>in </a:t>
            </a:r>
            <a:r>
              <a:rPr lang="ru-RU" sz="2000" dirty="0"/>
              <a:t>2017-</a:t>
            </a:r>
            <a:r>
              <a:rPr lang="en-US" sz="2000" dirty="0"/>
              <a:t>2019</a:t>
            </a:r>
            <a:endParaRPr lang="en-US" sz="2000" b="1" cap="none" spc="50" dirty="0">
              <a:ln w="0"/>
              <a:effectLst>
                <a:innerShdw blurRad="63500" dist="50800" dir="13500000">
                  <a:srgbClr val="000000">
                    <a:alpha val="50000"/>
                  </a:srgbClr>
                </a:innerShdw>
              </a:effectLst>
            </a:endParaRPr>
          </a:p>
        </p:txBody>
      </p:sp>
      <p:sp>
        <p:nvSpPr>
          <p:cNvPr id="21" name="Rectangle 20">
            <a:extLst>
              <a:ext uri="{FF2B5EF4-FFF2-40B4-BE49-F238E27FC236}">
                <a16:creationId xmlns:a16="http://schemas.microsoft.com/office/drawing/2014/main" id="{3D7939D0-025E-4D8E-BAE8-DE60AC06B615}"/>
              </a:ext>
            </a:extLst>
          </p:cNvPr>
          <p:cNvSpPr/>
          <p:nvPr/>
        </p:nvSpPr>
        <p:spPr>
          <a:xfrm>
            <a:off x="2830484" y="5656457"/>
            <a:ext cx="5665446" cy="707886"/>
          </a:xfrm>
          <a:prstGeom prst="rect">
            <a:avLst/>
          </a:prstGeom>
          <a:noFill/>
        </p:spPr>
        <p:txBody>
          <a:bodyPr wrap="square" lIns="91440" tIns="45720" rIns="91440" bIns="45720">
            <a:spAutoFit/>
          </a:bodyPr>
          <a:lstStyle/>
          <a:p>
            <a:pPr algn="ctr"/>
            <a:r>
              <a:rPr lang="en-US" sz="2000" dirty="0"/>
              <a:t>Examples of measured angular distributions for gamma transitions in chrome</a:t>
            </a:r>
            <a:endParaRPr lang="en-US" sz="2000" b="1" cap="none" spc="50" dirty="0">
              <a:ln w="0"/>
              <a:effectLst>
                <a:innerShdw blurRad="63500" dist="50800" dir="13500000">
                  <a:srgbClr val="000000">
                    <a:alpha val="50000"/>
                  </a:srgbClr>
                </a:innerShdw>
              </a:effectLst>
            </a:endParaRPr>
          </a:p>
        </p:txBody>
      </p:sp>
      <p:pic>
        <p:nvPicPr>
          <p:cNvPr id="22" name="Picture 2">
            <a:extLst>
              <a:ext uri="{FF2B5EF4-FFF2-40B4-BE49-F238E27FC236}">
                <a16:creationId xmlns:a16="http://schemas.microsoft.com/office/drawing/2014/main" id="{21628161-663A-492C-9579-7D571FE513BD}"/>
              </a:ext>
            </a:extLst>
          </p:cNvPr>
          <p:cNvPicPr>
            <a:picLocks noChangeAspect="1" noChangeArrowheads="1"/>
          </p:cNvPicPr>
          <p:nvPr/>
        </p:nvPicPr>
        <p:blipFill>
          <a:blip r:embed="rId6" cstate="print"/>
          <a:srcRect/>
          <a:stretch>
            <a:fillRect/>
          </a:stretch>
        </p:blipFill>
        <p:spPr bwMode="auto">
          <a:xfrm>
            <a:off x="3275632" y="3192537"/>
            <a:ext cx="4750768" cy="2383637"/>
          </a:xfrm>
          <a:prstGeom prst="rect">
            <a:avLst/>
          </a:prstGeom>
          <a:noFill/>
          <a:ln w="9525">
            <a:noFill/>
            <a:miter lim="800000"/>
            <a:headEnd/>
            <a:tailEnd/>
          </a:ln>
        </p:spPr>
      </p:pic>
      <p:sp>
        <p:nvSpPr>
          <p:cNvPr id="8" name="Прямоугольник 7">
            <a:extLst>
              <a:ext uri="{FF2B5EF4-FFF2-40B4-BE49-F238E27FC236}">
                <a16:creationId xmlns:a16="http://schemas.microsoft.com/office/drawing/2014/main" id="{A10591A9-8FF8-4745-A12A-9C6F551D454A}"/>
              </a:ext>
            </a:extLst>
          </p:cNvPr>
          <p:cNvSpPr/>
          <p:nvPr/>
        </p:nvSpPr>
        <p:spPr>
          <a:xfrm>
            <a:off x="2396508" y="4348297"/>
            <a:ext cx="7398984" cy="2062103"/>
          </a:xfrm>
          <a:prstGeom prst="rect">
            <a:avLst/>
          </a:prstGeom>
          <a:solidFill>
            <a:schemeClr val="bg1"/>
          </a:solidFill>
        </p:spPr>
        <p:txBody>
          <a:bodyPr wrap="square">
            <a:spAutoFit/>
          </a:bodyPr>
          <a:lstStyle/>
          <a:p>
            <a:r>
              <a:rPr lang="en-US" sz="1600" b="1" dirty="0"/>
              <a:t>Some results was included in EXFOR already:</a:t>
            </a:r>
          </a:p>
          <a:p>
            <a:r>
              <a:rPr lang="en-US" sz="1600" dirty="0"/>
              <a:t>41615002       # 2016, V.M. </a:t>
            </a:r>
            <a:r>
              <a:rPr lang="en-US" sz="1600" dirty="0" err="1"/>
              <a:t>Bystritsky</a:t>
            </a:r>
            <a:r>
              <a:rPr lang="en-US" sz="1600" dirty="0"/>
              <a:t>+   ##DAP  6-c-12(</a:t>
            </a:r>
            <a:r>
              <a:rPr lang="en-US" sz="1600" dirty="0" err="1"/>
              <a:t>n,inl</a:t>
            </a:r>
            <a:r>
              <a:rPr lang="en-US" sz="1600" dirty="0"/>
              <a:t>)6-c-12,par,da,g,cos/</a:t>
            </a:r>
            <a:r>
              <a:rPr lang="en-US" sz="1600" dirty="0" err="1"/>
              <a:t>rsd</a:t>
            </a:r>
            <a:endParaRPr lang="en-US" sz="1600" dirty="0"/>
          </a:p>
          <a:p>
            <a:r>
              <a:rPr lang="en-US" sz="1600" dirty="0"/>
              <a:t>41615003       # 2016, V.M. </a:t>
            </a:r>
            <a:r>
              <a:rPr lang="en-US" sz="1600" dirty="0" err="1"/>
              <a:t>Bystritsky</a:t>
            </a:r>
            <a:r>
              <a:rPr lang="en-US" sz="1600" dirty="0"/>
              <a:t>+   ##DAP  6-c-12(</a:t>
            </a:r>
            <a:r>
              <a:rPr lang="en-US" sz="1600" dirty="0" err="1"/>
              <a:t>n,inl</a:t>
            </a:r>
            <a:r>
              <a:rPr lang="en-US" sz="1600" dirty="0"/>
              <a:t>)6-c-12,par,da,g,rsd</a:t>
            </a:r>
          </a:p>
          <a:p>
            <a:r>
              <a:rPr lang="en-US" sz="1600" dirty="0"/>
              <a:t>41615004       # 2016, V.M. </a:t>
            </a:r>
            <a:r>
              <a:rPr lang="en-US" sz="1600" dirty="0" err="1"/>
              <a:t>Bystritsky</a:t>
            </a:r>
            <a:r>
              <a:rPr lang="en-US" sz="1600" dirty="0"/>
              <a:t>+   ##DAP  6-c-12(</a:t>
            </a:r>
            <a:r>
              <a:rPr lang="en-US" sz="1600" dirty="0" err="1"/>
              <a:t>n,inl</a:t>
            </a:r>
            <a:r>
              <a:rPr lang="en-US" sz="1600" dirty="0"/>
              <a:t>)6-c-12,par,da,g,leg/</a:t>
            </a:r>
            <a:r>
              <a:rPr lang="en-US" sz="1600" dirty="0" err="1"/>
              <a:t>rsd</a:t>
            </a:r>
            <a:endParaRPr lang="en-US" sz="1600" dirty="0"/>
          </a:p>
          <a:p>
            <a:r>
              <a:rPr lang="en-US" sz="1600" dirty="0"/>
              <a:t>41660002       # 2018, D.N. </a:t>
            </a:r>
            <a:r>
              <a:rPr lang="en-US" sz="1600" dirty="0" err="1"/>
              <a:t>Grozdanov</a:t>
            </a:r>
            <a:r>
              <a:rPr lang="en-US" sz="1600" dirty="0"/>
              <a:t>+    ##DAP  6-c-12(</a:t>
            </a:r>
            <a:r>
              <a:rPr lang="en-US" sz="1600" dirty="0" err="1"/>
              <a:t>n,inl</a:t>
            </a:r>
            <a:r>
              <a:rPr lang="en-US" sz="1600" dirty="0"/>
              <a:t>)6-c-12,par,da,g,leg/</a:t>
            </a:r>
            <a:r>
              <a:rPr lang="en-US" sz="1600" dirty="0" err="1"/>
              <a:t>rsd</a:t>
            </a:r>
            <a:endParaRPr lang="en-US" sz="1600" dirty="0"/>
          </a:p>
          <a:p>
            <a:r>
              <a:rPr lang="en-US" sz="1600" dirty="0"/>
              <a:t>41660003       # 2018, D.N. </a:t>
            </a:r>
            <a:r>
              <a:rPr lang="en-US" sz="1600" dirty="0" err="1"/>
              <a:t>Grozdanov</a:t>
            </a:r>
            <a:r>
              <a:rPr lang="en-US" sz="1600" dirty="0"/>
              <a:t>+    ##DAP  6-c-12(</a:t>
            </a:r>
            <a:r>
              <a:rPr lang="en-US" sz="1600" dirty="0" err="1"/>
              <a:t>n,inl</a:t>
            </a:r>
            <a:r>
              <a:rPr lang="en-US" sz="1600" dirty="0"/>
              <a:t>)6-c-12,par,da,g,rsd</a:t>
            </a:r>
          </a:p>
          <a:p>
            <a:r>
              <a:rPr lang="en-US" sz="1600" dirty="0"/>
              <a:t>41660004       # 2018, D.N. </a:t>
            </a:r>
            <a:r>
              <a:rPr lang="en-US" sz="1600" dirty="0" err="1"/>
              <a:t>Grozdanov</a:t>
            </a:r>
            <a:r>
              <a:rPr lang="en-US" sz="1600" dirty="0"/>
              <a:t>+    ##DAP  8-o-16(</a:t>
            </a:r>
            <a:r>
              <a:rPr lang="en-US" sz="1600" dirty="0" err="1"/>
              <a:t>n,inl</a:t>
            </a:r>
            <a:r>
              <a:rPr lang="en-US" sz="1600" dirty="0"/>
              <a:t>)8-o-16,par,da,g,leg/</a:t>
            </a:r>
            <a:r>
              <a:rPr lang="en-US" sz="1600" dirty="0" err="1"/>
              <a:t>rsd</a:t>
            </a:r>
            <a:endParaRPr lang="en-US" sz="1600" dirty="0"/>
          </a:p>
          <a:p>
            <a:r>
              <a:rPr lang="en-US" sz="1600" dirty="0"/>
              <a:t>41660005       # 2018, D.N. </a:t>
            </a:r>
            <a:r>
              <a:rPr lang="en-US" sz="1600" dirty="0" err="1"/>
              <a:t>Grozdanov</a:t>
            </a:r>
            <a:r>
              <a:rPr lang="en-US" sz="1600" dirty="0"/>
              <a:t>+    ##DAP  8-o-16(</a:t>
            </a:r>
            <a:r>
              <a:rPr lang="en-US" sz="1600" dirty="0" err="1"/>
              <a:t>n,inl</a:t>
            </a:r>
            <a:r>
              <a:rPr lang="en-US" sz="1600" dirty="0"/>
              <a:t>)8-o-16,par,da,g,rsd</a:t>
            </a:r>
          </a:p>
        </p:txBody>
      </p:sp>
    </p:spTree>
    <p:extLst>
      <p:ext uri="{BB962C8B-B14F-4D97-AF65-F5344CB8AC3E}">
        <p14:creationId xmlns:p14="http://schemas.microsoft.com/office/powerpoint/2010/main" val="81734870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18</a:t>
            </a:fld>
            <a:endParaRPr lang="ru-RU"/>
          </a:p>
        </p:txBody>
      </p:sp>
      <p:sp>
        <p:nvSpPr>
          <p:cNvPr id="4" name="Прямоугольник 3">
            <a:extLst>
              <a:ext uri="{FF2B5EF4-FFF2-40B4-BE49-F238E27FC236}">
                <a16:creationId xmlns:a16="http://schemas.microsoft.com/office/drawing/2014/main" id="{23CC43B8-2511-455F-A34A-B0963BF2C884}"/>
              </a:ext>
            </a:extLst>
          </p:cNvPr>
          <p:cNvSpPr/>
          <p:nvPr/>
        </p:nvSpPr>
        <p:spPr>
          <a:xfrm>
            <a:off x="6781898" y="1705909"/>
            <a:ext cx="4978400" cy="3785652"/>
          </a:xfrm>
          <a:prstGeom prst="rect">
            <a:avLst/>
          </a:prstGeom>
        </p:spPr>
        <p:txBody>
          <a:bodyPr wrap="square">
            <a:spAutoFit/>
          </a:bodyPr>
          <a:lstStyle/>
          <a:p>
            <a:r>
              <a:rPr lang="en-US" sz="2400" dirty="0">
                <a:latin typeface="+mj-lt"/>
                <a:ea typeface="Calibri" panose="020F0502020204030204" pitchFamily="34" charset="0"/>
              </a:rPr>
              <a:t>M</a:t>
            </a:r>
            <a:r>
              <a:rPr lang="ru-RU" sz="2400" dirty="0" err="1">
                <a:latin typeface="+mj-lt"/>
                <a:ea typeface="Calibri" panose="020F0502020204030204" pitchFamily="34" charset="0"/>
              </a:rPr>
              <a:t>odernization</a:t>
            </a:r>
            <a:r>
              <a:rPr lang="ru-RU" sz="2400" dirty="0">
                <a:latin typeface="+mj-lt"/>
                <a:ea typeface="Calibri" panose="020F0502020204030204" pitchFamily="34" charset="0"/>
              </a:rPr>
              <a:t> </a:t>
            </a:r>
            <a:r>
              <a:rPr lang="ru-RU" sz="2400" dirty="0" err="1">
                <a:latin typeface="+mj-lt"/>
                <a:ea typeface="Calibri" panose="020F0502020204030204" pitchFamily="34" charset="0"/>
              </a:rPr>
              <a:t>of</a:t>
            </a:r>
            <a:r>
              <a:rPr lang="ru-RU" sz="2400" dirty="0">
                <a:latin typeface="+mj-lt"/>
                <a:ea typeface="Calibri" panose="020F0502020204030204" pitchFamily="34" charset="0"/>
              </a:rPr>
              <a:t> </a:t>
            </a:r>
            <a:r>
              <a:rPr lang="ru-RU" sz="2400" dirty="0" err="1">
                <a:latin typeface="+mj-lt"/>
                <a:ea typeface="Calibri" panose="020F0502020204030204" pitchFamily="34" charset="0"/>
              </a:rPr>
              <a:t>the</a:t>
            </a:r>
            <a:r>
              <a:rPr lang="ru-RU" sz="2400" dirty="0">
                <a:latin typeface="+mj-lt"/>
                <a:ea typeface="Calibri" panose="020F0502020204030204" pitchFamily="34" charset="0"/>
              </a:rPr>
              <a:t> TANGRA </a:t>
            </a:r>
            <a:r>
              <a:rPr lang="ru-RU" sz="2400" dirty="0" err="1">
                <a:latin typeface="+mj-lt"/>
                <a:ea typeface="Calibri" panose="020F0502020204030204" pitchFamily="34" charset="0"/>
              </a:rPr>
              <a:t>facility</a:t>
            </a:r>
            <a:r>
              <a:rPr lang="ru-RU" sz="2400" dirty="0">
                <a:latin typeface="+mj-lt"/>
                <a:ea typeface="Calibri" panose="020F0502020204030204" pitchFamily="34" charset="0"/>
              </a:rPr>
              <a:t> </a:t>
            </a:r>
            <a:r>
              <a:rPr lang="ru-RU" sz="2400" dirty="0" err="1">
                <a:latin typeface="+mj-lt"/>
                <a:ea typeface="Calibri" panose="020F0502020204030204" pitchFamily="34" charset="0"/>
              </a:rPr>
              <a:t>using</a:t>
            </a:r>
            <a:r>
              <a:rPr lang="ru-RU" sz="2400" dirty="0">
                <a:latin typeface="+mj-lt"/>
                <a:ea typeface="Calibri" panose="020F0502020204030204" pitchFamily="34" charset="0"/>
              </a:rPr>
              <a:t> a </a:t>
            </a:r>
            <a:r>
              <a:rPr lang="en-US" sz="2400" dirty="0">
                <a:latin typeface="+mj-lt"/>
                <a:ea typeface="Calibri" panose="020F0502020204030204" pitchFamily="34" charset="0"/>
              </a:rPr>
              <a:t>HPG detector</a:t>
            </a:r>
            <a:r>
              <a:rPr lang="ru-RU" sz="2400" dirty="0">
                <a:latin typeface="+mj-lt"/>
                <a:ea typeface="Calibri" panose="020F0502020204030204" pitchFamily="34" charset="0"/>
              </a:rPr>
              <a:t>, </a:t>
            </a:r>
            <a:r>
              <a:rPr lang="ru-RU" sz="2400" dirty="0" err="1">
                <a:latin typeface="+mj-lt"/>
                <a:ea typeface="Calibri" panose="020F0502020204030204" pitchFamily="34" charset="0"/>
              </a:rPr>
              <a:t>further</a:t>
            </a:r>
            <a:r>
              <a:rPr lang="ru-RU" sz="2400" dirty="0">
                <a:latin typeface="+mj-lt"/>
                <a:ea typeface="Calibri" panose="020F0502020204030204" pitchFamily="34" charset="0"/>
              </a:rPr>
              <a:t> </a:t>
            </a:r>
            <a:r>
              <a:rPr lang="ru-RU" sz="2400" dirty="0" err="1">
                <a:latin typeface="+mj-lt"/>
                <a:ea typeface="Calibri" panose="020F0502020204030204" pitchFamily="34" charset="0"/>
              </a:rPr>
              <a:t>measurements</a:t>
            </a:r>
            <a:r>
              <a:rPr lang="ru-RU" sz="2400" dirty="0">
                <a:latin typeface="+mj-lt"/>
                <a:ea typeface="Calibri" panose="020F0502020204030204" pitchFamily="34" charset="0"/>
              </a:rPr>
              <a:t> </a:t>
            </a:r>
            <a:r>
              <a:rPr lang="ru-RU" sz="2400" dirty="0" err="1">
                <a:latin typeface="+mj-lt"/>
                <a:ea typeface="Calibri" panose="020F0502020204030204" pitchFamily="34" charset="0"/>
              </a:rPr>
              <a:t>of</a:t>
            </a:r>
            <a:r>
              <a:rPr lang="ru-RU" sz="2400" dirty="0">
                <a:latin typeface="+mj-lt"/>
                <a:ea typeface="Calibri" panose="020F0502020204030204" pitchFamily="34" charset="0"/>
              </a:rPr>
              <a:t> </a:t>
            </a:r>
            <a:r>
              <a:rPr lang="ru-RU" sz="2400" dirty="0" err="1">
                <a:latin typeface="+mj-lt"/>
                <a:ea typeface="Calibri" panose="020F0502020204030204" pitchFamily="34" charset="0"/>
              </a:rPr>
              <a:t>yields</a:t>
            </a:r>
            <a:r>
              <a:rPr lang="ru-RU" sz="2400" dirty="0">
                <a:latin typeface="+mj-lt"/>
                <a:ea typeface="Calibri" panose="020F0502020204030204" pitchFamily="34" charset="0"/>
              </a:rPr>
              <a:t> </a:t>
            </a:r>
            <a:r>
              <a:rPr lang="ru-RU" sz="2400" dirty="0" err="1">
                <a:latin typeface="+mj-lt"/>
                <a:ea typeface="Calibri" panose="020F0502020204030204" pitchFamily="34" charset="0"/>
              </a:rPr>
              <a:t>and</a:t>
            </a:r>
            <a:r>
              <a:rPr lang="ru-RU" sz="2400" dirty="0">
                <a:latin typeface="+mj-lt"/>
                <a:ea typeface="Calibri" panose="020F0502020204030204" pitchFamily="34" charset="0"/>
              </a:rPr>
              <a:t> </a:t>
            </a:r>
            <a:r>
              <a:rPr lang="ru-RU" sz="2400" dirty="0" err="1">
                <a:latin typeface="+mj-lt"/>
                <a:ea typeface="Calibri" panose="020F0502020204030204" pitchFamily="34" charset="0"/>
              </a:rPr>
              <a:t>angular</a:t>
            </a:r>
            <a:r>
              <a:rPr lang="ru-RU" sz="2400" dirty="0">
                <a:latin typeface="+mj-lt"/>
                <a:ea typeface="Calibri" panose="020F0502020204030204" pitchFamily="34" charset="0"/>
              </a:rPr>
              <a:t> </a:t>
            </a:r>
            <a:r>
              <a:rPr lang="ru-RU" sz="2400" dirty="0" err="1">
                <a:latin typeface="+mj-lt"/>
                <a:ea typeface="Calibri" panose="020F0502020204030204" pitchFamily="34" charset="0"/>
              </a:rPr>
              <a:t>correlations</a:t>
            </a:r>
            <a:r>
              <a:rPr lang="ru-RU" sz="2400" dirty="0">
                <a:latin typeface="+mj-lt"/>
                <a:ea typeface="Calibri" panose="020F0502020204030204" pitchFamily="34" charset="0"/>
              </a:rPr>
              <a:t> </a:t>
            </a:r>
            <a:r>
              <a:rPr lang="ru-RU" sz="2400" dirty="0" err="1">
                <a:latin typeface="+mj-lt"/>
                <a:ea typeface="Calibri" panose="020F0502020204030204" pitchFamily="34" charset="0"/>
              </a:rPr>
              <a:t>of</a:t>
            </a:r>
            <a:r>
              <a:rPr lang="ru-RU" sz="2400" dirty="0">
                <a:latin typeface="+mj-lt"/>
                <a:ea typeface="Calibri" panose="020F0502020204030204" pitchFamily="34" charset="0"/>
              </a:rPr>
              <a:t> </a:t>
            </a:r>
            <a:r>
              <a:rPr lang="ru-RU" sz="2400" dirty="0" err="1">
                <a:latin typeface="+mj-lt"/>
                <a:ea typeface="Calibri" panose="020F0502020204030204" pitchFamily="34" charset="0"/>
              </a:rPr>
              <a:t>gamma</a:t>
            </a:r>
            <a:r>
              <a:rPr lang="ru-RU" sz="2400" dirty="0">
                <a:latin typeface="+mj-lt"/>
                <a:ea typeface="Calibri" panose="020F0502020204030204" pitchFamily="34" charset="0"/>
              </a:rPr>
              <a:t> </a:t>
            </a:r>
            <a:r>
              <a:rPr lang="ru-RU" sz="2400" dirty="0" err="1">
                <a:latin typeface="+mj-lt"/>
                <a:ea typeface="Calibri" panose="020F0502020204030204" pitchFamily="34" charset="0"/>
              </a:rPr>
              <a:t>rays</a:t>
            </a:r>
            <a:r>
              <a:rPr lang="ru-RU" sz="2400" dirty="0">
                <a:latin typeface="+mj-lt"/>
                <a:ea typeface="Calibri" panose="020F0502020204030204" pitchFamily="34" charset="0"/>
              </a:rPr>
              <a:t>, </a:t>
            </a:r>
            <a:r>
              <a:rPr lang="ru-RU" sz="2400" dirty="0" err="1">
                <a:latin typeface="+mj-lt"/>
                <a:ea typeface="Calibri" panose="020F0502020204030204" pitchFamily="34" charset="0"/>
              </a:rPr>
              <a:t>measurement</a:t>
            </a:r>
            <a:r>
              <a:rPr lang="ru-RU" sz="2400" dirty="0">
                <a:latin typeface="+mj-lt"/>
                <a:ea typeface="Calibri" panose="020F0502020204030204" pitchFamily="34" charset="0"/>
              </a:rPr>
              <a:t> </a:t>
            </a:r>
            <a:r>
              <a:rPr lang="ru-RU" sz="2400" dirty="0" err="1">
                <a:latin typeface="+mj-lt"/>
                <a:ea typeface="Calibri" panose="020F0502020204030204" pitchFamily="34" charset="0"/>
              </a:rPr>
              <a:t>of</a:t>
            </a:r>
            <a:r>
              <a:rPr lang="en-US" sz="2400" dirty="0">
                <a:latin typeface="+mj-lt"/>
                <a:ea typeface="Calibri" panose="020F0502020204030204" pitchFamily="34" charset="0"/>
              </a:rPr>
              <a:t> the</a:t>
            </a:r>
            <a:r>
              <a:rPr lang="ru-RU" sz="2400" dirty="0">
                <a:latin typeface="+mj-lt"/>
                <a:ea typeface="Calibri" panose="020F0502020204030204" pitchFamily="34" charset="0"/>
              </a:rPr>
              <a:t> </a:t>
            </a:r>
            <a:r>
              <a:rPr lang="ru-RU" sz="2400" dirty="0" err="1">
                <a:latin typeface="+mj-lt"/>
                <a:ea typeface="Calibri" panose="020F0502020204030204" pitchFamily="34" charset="0"/>
              </a:rPr>
              <a:t>reactions</a:t>
            </a:r>
            <a:r>
              <a:rPr lang="ru-RU" sz="2400" dirty="0">
                <a:latin typeface="+mj-lt"/>
                <a:ea typeface="Calibri" panose="020F0502020204030204" pitchFamily="34" charset="0"/>
              </a:rPr>
              <a:t> (n, 2n) </a:t>
            </a:r>
            <a:r>
              <a:rPr lang="ru-RU" sz="2400" dirty="0" err="1">
                <a:latin typeface="+mj-lt"/>
                <a:ea typeface="Calibri" panose="020F0502020204030204" pitchFamily="34" charset="0"/>
              </a:rPr>
              <a:t>and</a:t>
            </a:r>
            <a:r>
              <a:rPr lang="ru-RU" sz="2400" dirty="0">
                <a:latin typeface="+mj-lt"/>
                <a:ea typeface="Calibri" panose="020F0502020204030204" pitchFamily="34" charset="0"/>
              </a:rPr>
              <a:t> (n, f), </a:t>
            </a:r>
            <a:r>
              <a:rPr lang="ru-RU" sz="2400" dirty="0" err="1">
                <a:latin typeface="+mj-lt"/>
                <a:ea typeface="Calibri" panose="020F0502020204030204" pitchFamily="34" charset="0"/>
              </a:rPr>
              <a:t>theoretical</a:t>
            </a:r>
            <a:r>
              <a:rPr lang="ru-RU" sz="2400" dirty="0">
                <a:latin typeface="+mj-lt"/>
                <a:ea typeface="Calibri" panose="020F0502020204030204" pitchFamily="34" charset="0"/>
              </a:rPr>
              <a:t> </a:t>
            </a:r>
            <a:r>
              <a:rPr lang="ru-RU" sz="2400" dirty="0" err="1">
                <a:latin typeface="+mj-lt"/>
                <a:ea typeface="Calibri" panose="020F0502020204030204" pitchFamily="34" charset="0"/>
              </a:rPr>
              <a:t>analysis</a:t>
            </a:r>
            <a:r>
              <a:rPr lang="ru-RU" sz="2400" dirty="0">
                <a:latin typeface="+mj-lt"/>
                <a:ea typeface="Calibri" panose="020F0502020204030204" pitchFamily="34" charset="0"/>
              </a:rPr>
              <a:t> </a:t>
            </a:r>
            <a:r>
              <a:rPr lang="ru-RU" sz="2400" dirty="0" err="1">
                <a:latin typeface="+mj-lt"/>
                <a:ea typeface="Calibri" panose="020F0502020204030204" pitchFamily="34" charset="0"/>
              </a:rPr>
              <a:t>of</a:t>
            </a:r>
            <a:r>
              <a:rPr lang="ru-RU" sz="2400" dirty="0">
                <a:latin typeface="+mj-lt"/>
                <a:ea typeface="Calibri" panose="020F0502020204030204" pitchFamily="34" charset="0"/>
              </a:rPr>
              <a:t> </a:t>
            </a:r>
            <a:r>
              <a:rPr lang="ru-RU" sz="2400" dirty="0" err="1">
                <a:latin typeface="+mj-lt"/>
                <a:ea typeface="Calibri" panose="020F0502020204030204" pitchFamily="34" charset="0"/>
              </a:rPr>
              <a:t>experimental</a:t>
            </a:r>
            <a:r>
              <a:rPr lang="ru-RU" sz="2400" dirty="0">
                <a:latin typeface="+mj-lt"/>
                <a:ea typeface="Calibri" panose="020F0502020204030204" pitchFamily="34" charset="0"/>
              </a:rPr>
              <a:t> </a:t>
            </a:r>
            <a:r>
              <a:rPr lang="ru-RU" sz="2400" dirty="0" err="1">
                <a:latin typeface="+mj-lt"/>
                <a:ea typeface="Calibri" panose="020F0502020204030204" pitchFamily="34" charset="0"/>
              </a:rPr>
              <a:t>data</a:t>
            </a:r>
            <a:r>
              <a:rPr lang="ru-RU" sz="2400" dirty="0">
                <a:latin typeface="+mj-lt"/>
                <a:ea typeface="Calibri" panose="020F0502020204030204" pitchFamily="34" charset="0"/>
              </a:rPr>
              <a:t>, </a:t>
            </a:r>
            <a:r>
              <a:rPr lang="ru-RU" sz="2400" dirty="0" err="1">
                <a:latin typeface="+mj-lt"/>
                <a:ea typeface="Calibri" panose="020F0502020204030204" pitchFamily="34" charset="0"/>
              </a:rPr>
              <a:t>development</a:t>
            </a:r>
            <a:r>
              <a:rPr lang="ru-RU" sz="2400" dirty="0">
                <a:latin typeface="+mj-lt"/>
                <a:ea typeface="Calibri" panose="020F0502020204030204" pitchFamily="34" charset="0"/>
              </a:rPr>
              <a:t> </a:t>
            </a:r>
            <a:r>
              <a:rPr lang="ru-RU" sz="2400" dirty="0" err="1">
                <a:latin typeface="+mj-lt"/>
                <a:ea typeface="Calibri" panose="020F0502020204030204" pitchFamily="34" charset="0"/>
              </a:rPr>
              <a:t>of</a:t>
            </a:r>
            <a:r>
              <a:rPr lang="ru-RU" sz="2400" dirty="0">
                <a:latin typeface="+mj-lt"/>
                <a:ea typeface="Calibri" panose="020F0502020204030204" pitchFamily="34" charset="0"/>
              </a:rPr>
              <a:t> </a:t>
            </a:r>
            <a:r>
              <a:rPr lang="ru-RU" sz="2400" dirty="0" err="1">
                <a:latin typeface="+mj-lt"/>
                <a:ea typeface="Calibri" panose="020F0502020204030204" pitchFamily="34" charset="0"/>
              </a:rPr>
              <a:t>methods</a:t>
            </a:r>
            <a:r>
              <a:rPr lang="ru-RU" sz="2400" dirty="0">
                <a:latin typeface="+mj-lt"/>
                <a:ea typeface="Calibri" panose="020F0502020204030204" pitchFamily="34" charset="0"/>
              </a:rPr>
              <a:t> </a:t>
            </a:r>
            <a:r>
              <a:rPr lang="ru-RU" sz="2400" dirty="0" err="1">
                <a:latin typeface="+mj-lt"/>
                <a:ea typeface="Calibri" panose="020F0502020204030204" pitchFamily="34" charset="0"/>
              </a:rPr>
              <a:t>for</a:t>
            </a:r>
            <a:r>
              <a:rPr lang="ru-RU" sz="2400" dirty="0">
                <a:latin typeface="+mj-lt"/>
                <a:ea typeface="Calibri" panose="020F0502020204030204" pitchFamily="34" charset="0"/>
              </a:rPr>
              <a:t> </a:t>
            </a:r>
            <a:r>
              <a:rPr lang="ru-RU" sz="2400" dirty="0" err="1">
                <a:latin typeface="+mj-lt"/>
                <a:ea typeface="Calibri" panose="020F0502020204030204" pitchFamily="34" charset="0"/>
              </a:rPr>
              <a:t>the</a:t>
            </a:r>
            <a:r>
              <a:rPr lang="ru-RU" sz="2400" dirty="0">
                <a:latin typeface="+mj-lt"/>
                <a:ea typeface="Calibri" panose="020F0502020204030204" pitchFamily="34" charset="0"/>
              </a:rPr>
              <a:t> </a:t>
            </a:r>
            <a:r>
              <a:rPr lang="ru-RU" sz="2400" dirty="0" err="1">
                <a:latin typeface="+mj-lt"/>
                <a:ea typeface="Calibri" panose="020F0502020204030204" pitchFamily="34" charset="0"/>
              </a:rPr>
              <a:t>analysis</a:t>
            </a:r>
            <a:r>
              <a:rPr lang="ru-RU" sz="2400" dirty="0">
                <a:latin typeface="+mj-lt"/>
                <a:ea typeface="Calibri" panose="020F0502020204030204" pitchFamily="34" charset="0"/>
              </a:rPr>
              <a:t> </a:t>
            </a:r>
            <a:r>
              <a:rPr lang="ru-RU" sz="2400" dirty="0" err="1">
                <a:latin typeface="+mj-lt"/>
                <a:ea typeface="Calibri" panose="020F0502020204030204" pitchFamily="34" charset="0"/>
              </a:rPr>
              <a:t>of</a:t>
            </a:r>
            <a:r>
              <a:rPr lang="ru-RU" sz="2400" dirty="0">
                <a:latin typeface="+mj-lt"/>
                <a:ea typeface="Calibri" panose="020F0502020204030204" pitchFamily="34" charset="0"/>
              </a:rPr>
              <a:t> </a:t>
            </a:r>
            <a:r>
              <a:rPr lang="ru-RU" sz="2400" dirty="0" err="1">
                <a:latin typeface="+mj-lt"/>
                <a:ea typeface="Calibri" panose="020F0502020204030204" pitchFamily="34" charset="0"/>
              </a:rPr>
              <a:t>kimberlite</a:t>
            </a:r>
            <a:r>
              <a:rPr lang="ru-RU" sz="2400" dirty="0">
                <a:latin typeface="+mj-lt"/>
                <a:ea typeface="Calibri" panose="020F0502020204030204" pitchFamily="34" charset="0"/>
              </a:rPr>
              <a:t> </a:t>
            </a:r>
            <a:r>
              <a:rPr lang="ru-RU" sz="2400" dirty="0" err="1">
                <a:latin typeface="+mj-lt"/>
                <a:ea typeface="Calibri" panose="020F0502020204030204" pitchFamily="34" charset="0"/>
              </a:rPr>
              <a:t>ores</a:t>
            </a:r>
            <a:r>
              <a:rPr lang="ru-RU" sz="2400" dirty="0">
                <a:latin typeface="+mj-lt"/>
                <a:ea typeface="Calibri" panose="020F0502020204030204" pitchFamily="34" charset="0"/>
              </a:rPr>
              <a:t> </a:t>
            </a:r>
            <a:r>
              <a:rPr lang="ru-RU" sz="2400" dirty="0" err="1">
                <a:latin typeface="+mj-lt"/>
                <a:ea typeface="Calibri" panose="020F0502020204030204" pitchFamily="34" charset="0"/>
              </a:rPr>
              <a:t>in</a:t>
            </a:r>
            <a:r>
              <a:rPr lang="ru-RU" sz="2400" dirty="0">
                <a:latin typeface="+mj-lt"/>
                <a:ea typeface="Calibri" panose="020F0502020204030204" pitchFamily="34" charset="0"/>
              </a:rPr>
              <a:t> </a:t>
            </a:r>
            <a:r>
              <a:rPr lang="ru-RU" sz="2400" dirty="0" err="1">
                <a:latin typeface="+mj-lt"/>
                <a:ea typeface="Calibri" panose="020F0502020204030204" pitchFamily="34" charset="0"/>
              </a:rPr>
              <a:t>order</a:t>
            </a:r>
            <a:r>
              <a:rPr lang="ru-RU" sz="2400" dirty="0">
                <a:latin typeface="+mj-lt"/>
                <a:ea typeface="Calibri" panose="020F0502020204030204" pitchFamily="34" charset="0"/>
              </a:rPr>
              <a:t> </a:t>
            </a:r>
            <a:r>
              <a:rPr lang="ru-RU" sz="2400" dirty="0" err="1">
                <a:latin typeface="+mj-lt"/>
                <a:ea typeface="Calibri" panose="020F0502020204030204" pitchFamily="34" charset="0"/>
              </a:rPr>
              <a:t>to</a:t>
            </a:r>
            <a:r>
              <a:rPr lang="ru-RU" sz="2400" dirty="0">
                <a:latin typeface="+mj-lt"/>
                <a:ea typeface="Calibri" panose="020F0502020204030204" pitchFamily="34" charset="0"/>
              </a:rPr>
              <a:t> </a:t>
            </a:r>
            <a:r>
              <a:rPr lang="ru-RU" sz="2400" dirty="0" err="1">
                <a:latin typeface="+mj-lt"/>
                <a:ea typeface="Calibri" panose="020F0502020204030204" pitchFamily="34" charset="0"/>
              </a:rPr>
              <a:t>detect</a:t>
            </a:r>
            <a:r>
              <a:rPr lang="ru-RU" sz="2400" dirty="0">
                <a:latin typeface="+mj-lt"/>
                <a:ea typeface="Calibri" panose="020F0502020204030204" pitchFamily="34" charset="0"/>
              </a:rPr>
              <a:t> </a:t>
            </a:r>
            <a:r>
              <a:rPr lang="ru-RU" sz="2400" dirty="0" err="1">
                <a:latin typeface="+mj-lt"/>
                <a:ea typeface="Calibri" panose="020F0502020204030204" pitchFamily="34" charset="0"/>
              </a:rPr>
              <a:t>large</a:t>
            </a:r>
            <a:r>
              <a:rPr lang="ru-RU" sz="2400" dirty="0">
                <a:latin typeface="+mj-lt"/>
                <a:ea typeface="Calibri" panose="020F0502020204030204" pitchFamily="34" charset="0"/>
              </a:rPr>
              <a:t> </a:t>
            </a:r>
            <a:r>
              <a:rPr lang="ru-RU" sz="2400" dirty="0" err="1">
                <a:latin typeface="+mj-lt"/>
                <a:ea typeface="Calibri" panose="020F0502020204030204" pitchFamily="34" charset="0"/>
              </a:rPr>
              <a:t>diamonds</a:t>
            </a:r>
            <a:r>
              <a:rPr lang="ru-RU" sz="2400" dirty="0">
                <a:latin typeface="+mj-lt"/>
                <a:ea typeface="Calibri" panose="020F0502020204030204" pitchFamily="34" charset="0"/>
              </a:rPr>
              <a:t> </a:t>
            </a:r>
            <a:r>
              <a:rPr lang="ru-RU" sz="2400" dirty="0" err="1">
                <a:latin typeface="+mj-lt"/>
                <a:ea typeface="Calibri" panose="020F0502020204030204" pitchFamily="34" charset="0"/>
              </a:rPr>
              <a:t>are</a:t>
            </a:r>
            <a:r>
              <a:rPr lang="ru-RU" sz="2400" dirty="0">
                <a:latin typeface="+mj-lt"/>
                <a:ea typeface="Calibri" panose="020F0502020204030204" pitchFamily="34" charset="0"/>
              </a:rPr>
              <a:t> </a:t>
            </a:r>
            <a:r>
              <a:rPr lang="ru-RU" sz="2400" dirty="0" err="1">
                <a:latin typeface="+mj-lt"/>
                <a:ea typeface="Calibri" panose="020F0502020204030204" pitchFamily="34" charset="0"/>
              </a:rPr>
              <a:t>planned</a:t>
            </a:r>
            <a:r>
              <a:rPr lang="en-US" sz="2400" dirty="0">
                <a:latin typeface="+mj-lt"/>
                <a:ea typeface="Calibri" panose="020F0502020204030204" pitchFamily="34" charset="0"/>
              </a:rPr>
              <a:t> in</a:t>
            </a:r>
            <a:r>
              <a:rPr lang="ru-RU" sz="2400" dirty="0">
                <a:ea typeface="Calibri" panose="020F0502020204030204" pitchFamily="34" charset="0"/>
              </a:rPr>
              <a:t> 2020-2022 </a:t>
            </a:r>
            <a:r>
              <a:rPr lang="ru-RU" sz="2400" dirty="0">
                <a:latin typeface="+mj-lt"/>
                <a:ea typeface="Calibri" panose="020F0502020204030204" pitchFamily="34" charset="0"/>
              </a:rPr>
              <a:t>.</a:t>
            </a:r>
            <a:endParaRPr lang="ru-RU" sz="2400" dirty="0">
              <a:latin typeface="+mj-lt"/>
            </a:endParaRPr>
          </a:p>
        </p:txBody>
      </p:sp>
      <p:sp>
        <p:nvSpPr>
          <p:cNvPr id="11" name="Прямоугольник 10">
            <a:extLst>
              <a:ext uri="{FF2B5EF4-FFF2-40B4-BE49-F238E27FC236}">
                <a16:creationId xmlns:a16="http://schemas.microsoft.com/office/drawing/2014/main" id="{292C6DAD-0DCE-466E-A771-4FA2E09A9801}"/>
              </a:ext>
            </a:extLst>
          </p:cNvPr>
          <p:cNvSpPr/>
          <p:nvPr/>
        </p:nvSpPr>
        <p:spPr>
          <a:xfrm>
            <a:off x="826423" y="732950"/>
            <a:ext cx="10453810" cy="830997"/>
          </a:xfrm>
          <a:prstGeom prst="rect">
            <a:avLst/>
          </a:prstGeom>
        </p:spPr>
        <p:txBody>
          <a:bodyPr wrap="square">
            <a:spAutoFit/>
          </a:bodyPr>
          <a:lstStyle/>
          <a:p>
            <a:pPr algn="ctr"/>
            <a:r>
              <a:rPr lang="en-US" sz="2400" b="1" dirty="0">
                <a:solidFill>
                  <a:srgbClr val="0000FF"/>
                </a:solidFill>
              </a:rPr>
              <a:t>Measurements of yields and gamma rays' angular correlations in reactions with 14.1 MeV neutrons (</a:t>
            </a:r>
            <a:r>
              <a:rPr lang="en-US" sz="2400" b="1" dirty="0" err="1">
                <a:solidFill>
                  <a:srgbClr val="0000FF"/>
                </a:solidFill>
              </a:rPr>
              <a:t>theTANGRA</a:t>
            </a:r>
            <a:r>
              <a:rPr lang="en-US" sz="2400" b="1" dirty="0">
                <a:solidFill>
                  <a:srgbClr val="0000FF"/>
                </a:solidFill>
              </a:rPr>
              <a:t> project).</a:t>
            </a:r>
          </a:p>
        </p:txBody>
      </p:sp>
      <p:pic>
        <p:nvPicPr>
          <p:cNvPr id="14" name="Picture 2" descr="D:\DUBNA\POSTERI\pic\Tangra_sample.jpg">
            <a:extLst>
              <a:ext uri="{FF2B5EF4-FFF2-40B4-BE49-F238E27FC236}">
                <a16:creationId xmlns:a16="http://schemas.microsoft.com/office/drawing/2014/main" id="{04B66A6F-CABA-4323-A364-05F3B746A4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02" y="1454748"/>
            <a:ext cx="6718296" cy="43532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DUBNA\POSTERI\pic\Tangra_sample.jpg">
            <a:extLst>
              <a:ext uri="{FF2B5EF4-FFF2-40B4-BE49-F238E27FC236}">
                <a16:creationId xmlns:a16="http://schemas.microsoft.com/office/drawing/2014/main" id="{D26230B6-6DF5-4E43-974E-9E9F7D498F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67132" t="10267" r="28095" b="75841"/>
          <a:stretch>
            <a:fillRect/>
          </a:stretch>
        </p:blipFill>
        <p:spPr bwMode="auto">
          <a:xfrm>
            <a:off x="2589504" y="5939215"/>
            <a:ext cx="202355" cy="3821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D68F247-44FE-47FC-9CFC-606F7758E557}"/>
              </a:ext>
            </a:extLst>
          </p:cNvPr>
          <p:cNvSpPr txBox="1"/>
          <p:nvPr/>
        </p:nvSpPr>
        <p:spPr>
          <a:xfrm>
            <a:off x="2856406" y="5901857"/>
            <a:ext cx="2178968" cy="415498"/>
          </a:xfrm>
          <a:prstGeom prst="rect">
            <a:avLst/>
          </a:prstGeom>
          <a:noFill/>
        </p:spPr>
        <p:txBody>
          <a:bodyPr wrap="square" rtlCol="0">
            <a:spAutoFit/>
          </a:bodyPr>
          <a:lstStyle/>
          <a:p>
            <a:r>
              <a:rPr lang="en-US" sz="1050" b="1" dirty="0">
                <a:solidFill>
                  <a:srgbClr val="C00000"/>
                </a:solidFill>
              </a:rPr>
              <a:t>Measured nuclei</a:t>
            </a:r>
            <a:endParaRPr lang="ru-RU" sz="1050" b="1" dirty="0">
              <a:solidFill>
                <a:srgbClr val="C00000"/>
              </a:solidFill>
            </a:endParaRPr>
          </a:p>
          <a:p>
            <a:r>
              <a:rPr lang="en-US" sz="1050" dirty="0">
                <a:solidFill>
                  <a:srgbClr val="009900"/>
                </a:solidFill>
              </a:rPr>
              <a:t>Closest plans</a:t>
            </a:r>
            <a:r>
              <a:rPr lang="ru-RU" sz="1050" dirty="0">
                <a:solidFill>
                  <a:srgbClr val="009900"/>
                </a:solidFill>
              </a:rPr>
              <a:t> </a:t>
            </a:r>
          </a:p>
        </p:txBody>
      </p:sp>
    </p:spTree>
    <p:extLst>
      <p:ext uri="{BB962C8B-B14F-4D97-AF65-F5344CB8AC3E}">
        <p14:creationId xmlns:p14="http://schemas.microsoft.com/office/powerpoint/2010/main" val="132829288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27" descr="inner">
            <a:extLst>
              <a:ext uri="{FF2B5EF4-FFF2-40B4-BE49-F238E27FC236}">
                <a16:creationId xmlns:a16="http://schemas.microsoft.com/office/drawing/2014/main" id="{600D1FA9-DDDB-4E36-B812-17FE099009B5}"/>
              </a:ext>
            </a:extLst>
          </p:cNvPr>
          <p:cNvPicPr>
            <a:picLocks noChangeAspect="1" noChangeArrowheads="1"/>
          </p:cNvPicPr>
          <p:nvPr/>
        </p:nvPicPr>
        <p:blipFill>
          <a:blip r:embed="rId2" cstate="print"/>
          <a:srcRect/>
          <a:stretch>
            <a:fillRect/>
          </a:stretch>
        </p:blipFill>
        <p:spPr bwMode="auto">
          <a:xfrm>
            <a:off x="6779100" y="1299639"/>
            <a:ext cx="2494600" cy="3257965"/>
          </a:xfrm>
          <a:prstGeom prst="rect">
            <a:avLst/>
          </a:prstGeom>
          <a:noFill/>
          <a:ln w="9525">
            <a:noFill/>
            <a:miter lim="800000"/>
            <a:headEnd/>
            <a:tailEnd/>
          </a:ln>
        </p:spPr>
      </p:pic>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dirty="0"/>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19</a:t>
            </a:fld>
            <a:endParaRPr lang="ru-RU"/>
          </a:p>
        </p:txBody>
      </p:sp>
      <p:sp>
        <p:nvSpPr>
          <p:cNvPr id="2" name="Прямоугольник 1">
            <a:extLst>
              <a:ext uri="{FF2B5EF4-FFF2-40B4-BE49-F238E27FC236}">
                <a16:creationId xmlns:a16="http://schemas.microsoft.com/office/drawing/2014/main" id="{C49B93A6-49AE-4C88-B9EF-8BE9F2F3EB24}"/>
              </a:ext>
            </a:extLst>
          </p:cNvPr>
          <p:cNvSpPr/>
          <p:nvPr/>
        </p:nvSpPr>
        <p:spPr>
          <a:xfrm>
            <a:off x="609600" y="781735"/>
            <a:ext cx="11471656" cy="461665"/>
          </a:xfrm>
          <a:prstGeom prst="rect">
            <a:avLst/>
          </a:prstGeom>
        </p:spPr>
        <p:txBody>
          <a:bodyPr wrap="square">
            <a:spAutoFit/>
          </a:bodyPr>
          <a:lstStyle/>
          <a:p>
            <a:r>
              <a:rPr lang="en-US" sz="2400" b="1" dirty="0">
                <a:solidFill>
                  <a:srgbClr val="0000FF"/>
                </a:solidFill>
              </a:rPr>
              <a:t>Research of the reactions (n, p) and (n, α) on resonant and fast neutrons (nuclear data)</a:t>
            </a:r>
            <a:endParaRPr lang="ru-RU" sz="2400" b="1" dirty="0">
              <a:solidFill>
                <a:srgbClr val="0000FF"/>
              </a:solidFill>
            </a:endParaRPr>
          </a:p>
        </p:txBody>
      </p:sp>
      <p:sp>
        <p:nvSpPr>
          <p:cNvPr id="9" name="Прямоугольник 8">
            <a:extLst>
              <a:ext uri="{FF2B5EF4-FFF2-40B4-BE49-F238E27FC236}">
                <a16:creationId xmlns:a16="http://schemas.microsoft.com/office/drawing/2014/main" id="{9AECA9FE-6A9B-4804-BC1C-7F6A8AB7DFB0}"/>
              </a:ext>
            </a:extLst>
          </p:cNvPr>
          <p:cNvSpPr/>
          <p:nvPr/>
        </p:nvSpPr>
        <p:spPr>
          <a:xfrm>
            <a:off x="254419" y="1243400"/>
            <a:ext cx="6663608" cy="1631216"/>
          </a:xfrm>
          <a:prstGeom prst="rect">
            <a:avLst/>
          </a:prstGeom>
        </p:spPr>
        <p:txBody>
          <a:bodyPr wrap="square">
            <a:spAutoFit/>
          </a:bodyPr>
          <a:lstStyle/>
          <a:p>
            <a:pPr algn="just"/>
            <a:r>
              <a:rPr lang="ru-RU" sz="2000" dirty="0" err="1">
                <a:latin typeface="+mj-lt"/>
                <a:ea typeface="Calibri" panose="020F0502020204030204" pitchFamily="34" charset="0"/>
              </a:rPr>
              <a:t>Research</a:t>
            </a:r>
            <a:r>
              <a:rPr lang="ru-RU" sz="2000" dirty="0">
                <a:latin typeface="+mj-lt"/>
                <a:ea typeface="Calibri" panose="020F0502020204030204" pitchFamily="34" charset="0"/>
              </a:rPr>
              <a:t> </a:t>
            </a:r>
            <a:r>
              <a:rPr lang="ru-RU" sz="2000" dirty="0" err="1">
                <a:latin typeface="+mj-lt"/>
                <a:ea typeface="Calibri" panose="020F0502020204030204" pitchFamily="34" charset="0"/>
              </a:rPr>
              <a:t>of</a:t>
            </a:r>
            <a:r>
              <a:rPr lang="ru-RU" sz="2000" dirty="0">
                <a:latin typeface="+mj-lt"/>
                <a:ea typeface="Calibri" panose="020F0502020204030204" pitchFamily="34" charset="0"/>
              </a:rPr>
              <a:t> </a:t>
            </a:r>
            <a:r>
              <a:rPr lang="ru-RU" sz="2000" dirty="0" err="1">
                <a:latin typeface="+mj-lt"/>
                <a:ea typeface="Calibri" panose="020F0502020204030204" pitchFamily="34" charset="0"/>
              </a:rPr>
              <a:t>the</a:t>
            </a:r>
            <a:r>
              <a:rPr lang="ru-RU" sz="2000" dirty="0">
                <a:latin typeface="+mj-lt"/>
                <a:ea typeface="Calibri" panose="020F0502020204030204" pitchFamily="34" charset="0"/>
              </a:rPr>
              <a:t> </a:t>
            </a:r>
            <a:r>
              <a:rPr lang="ru-RU" sz="2000" dirty="0" err="1">
                <a:latin typeface="+mj-lt"/>
                <a:ea typeface="Calibri" panose="020F0502020204030204" pitchFamily="34" charset="0"/>
              </a:rPr>
              <a:t>reactions</a:t>
            </a:r>
            <a:r>
              <a:rPr lang="ru-RU" sz="2000" dirty="0">
                <a:latin typeface="+mj-lt"/>
                <a:ea typeface="Calibri" panose="020F0502020204030204" pitchFamily="34" charset="0"/>
              </a:rPr>
              <a:t> (n, p) </a:t>
            </a:r>
            <a:r>
              <a:rPr lang="ru-RU" sz="2000" dirty="0" err="1">
                <a:latin typeface="+mj-lt"/>
                <a:ea typeface="Calibri" panose="020F0502020204030204" pitchFamily="34" charset="0"/>
              </a:rPr>
              <a:t>and</a:t>
            </a:r>
            <a:r>
              <a:rPr lang="ru-RU" sz="2000" dirty="0">
                <a:latin typeface="+mj-lt"/>
                <a:ea typeface="Calibri" panose="020F0502020204030204" pitchFamily="34" charset="0"/>
              </a:rPr>
              <a:t> (n, α) </a:t>
            </a:r>
            <a:r>
              <a:rPr lang="ru-RU" sz="2000" dirty="0" err="1">
                <a:latin typeface="+mj-lt"/>
                <a:ea typeface="Calibri" panose="020F0502020204030204" pitchFamily="34" charset="0"/>
              </a:rPr>
              <a:t>on</a:t>
            </a:r>
            <a:r>
              <a:rPr lang="ru-RU" sz="2000" dirty="0">
                <a:latin typeface="+mj-lt"/>
                <a:ea typeface="Calibri" panose="020F0502020204030204" pitchFamily="34" charset="0"/>
              </a:rPr>
              <a:t> </a:t>
            </a:r>
            <a:r>
              <a:rPr lang="ru-RU" sz="2000" dirty="0" err="1">
                <a:latin typeface="+mj-lt"/>
                <a:ea typeface="Calibri" panose="020F0502020204030204" pitchFamily="34" charset="0"/>
              </a:rPr>
              <a:t>resonant</a:t>
            </a:r>
            <a:r>
              <a:rPr lang="ru-RU" sz="2000" dirty="0">
                <a:latin typeface="+mj-lt"/>
                <a:ea typeface="Calibri" panose="020F0502020204030204" pitchFamily="34" charset="0"/>
              </a:rPr>
              <a:t> </a:t>
            </a:r>
            <a:r>
              <a:rPr lang="ru-RU" sz="2000" dirty="0" err="1">
                <a:latin typeface="+mj-lt"/>
                <a:ea typeface="Calibri" panose="020F0502020204030204" pitchFamily="34" charset="0"/>
              </a:rPr>
              <a:t>and</a:t>
            </a:r>
            <a:r>
              <a:rPr lang="ru-RU" sz="2000" dirty="0">
                <a:latin typeface="+mj-lt"/>
                <a:ea typeface="Calibri" panose="020F0502020204030204" pitchFamily="34" charset="0"/>
              </a:rPr>
              <a:t> </a:t>
            </a:r>
            <a:r>
              <a:rPr lang="ru-RU" sz="2000" dirty="0" err="1">
                <a:latin typeface="+mj-lt"/>
                <a:ea typeface="Calibri" panose="020F0502020204030204" pitchFamily="34" charset="0"/>
              </a:rPr>
              <a:t>fast</a:t>
            </a:r>
            <a:r>
              <a:rPr lang="ru-RU" sz="2000" dirty="0">
                <a:latin typeface="+mj-lt"/>
                <a:ea typeface="Calibri" panose="020F0502020204030204" pitchFamily="34" charset="0"/>
              </a:rPr>
              <a:t> </a:t>
            </a:r>
            <a:r>
              <a:rPr lang="ru-RU" sz="2000" dirty="0" err="1">
                <a:latin typeface="+mj-lt"/>
                <a:ea typeface="Calibri" panose="020F0502020204030204" pitchFamily="34" charset="0"/>
              </a:rPr>
              <a:t>neutrons</a:t>
            </a:r>
            <a:r>
              <a:rPr lang="ru-RU" sz="2000" dirty="0">
                <a:latin typeface="+mj-lt"/>
                <a:ea typeface="Calibri" panose="020F0502020204030204" pitchFamily="34" charset="0"/>
              </a:rPr>
              <a:t> </a:t>
            </a:r>
            <a:r>
              <a:rPr lang="ru-RU" sz="2000" dirty="0" err="1">
                <a:latin typeface="+mj-lt"/>
                <a:ea typeface="Calibri" panose="020F0502020204030204" pitchFamily="34" charset="0"/>
              </a:rPr>
              <a:t>is</a:t>
            </a:r>
            <a:r>
              <a:rPr lang="ru-RU" sz="2000" dirty="0">
                <a:latin typeface="+mj-lt"/>
                <a:ea typeface="Calibri" panose="020F0502020204030204" pitchFamily="34" charset="0"/>
              </a:rPr>
              <a:t> </a:t>
            </a:r>
            <a:r>
              <a:rPr lang="ru-RU" sz="2000" dirty="0" err="1">
                <a:latin typeface="+mj-lt"/>
                <a:ea typeface="Calibri" panose="020F0502020204030204" pitchFamily="34" charset="0"/>
              </a:rPr>
              <a:t>underway</a:t>
            </a:r>
            <a:r>
              <a:rPr lang="ru-RU" sz="2000" dirty="0">
                <a:latin typeface="+mj-lt"/>
                <a:ea typeface="Calibri" panose="020F0502020204030204" pitchFamily="34" charset="0"/>
              </a:rPr>
              <a:t>. </a:t>
            </a:r>
            <a:r>
              <a:rPr lang="ru-RU" sz="2000" dirty="0" err="1">
                <a:latin typeface="+mj-lt"/>
                <a:ea typeface="Calibri" panose="020F0502020204030204" pitchFamily="34" charset="0"/>
              </a:rPr>
              <a:t>In</a:t>
            </a:r>
            <a:r>
              <a:rPr lang="ru-RU" sz="2000" dirty="0">
                <a:latin typeface="+mj-lt"/>
                <a:ea typeface="Calibri" panose="020F0502020204030204" pitchFamily="34" charset="0"/>
              </a:rPr>
              <a:t> </a:t>
            </a:r>
            <a:r>
              <a:rPr lang="ru-RU" sz="2000" dirty="0" err="1">
                <a:latin typeface="+mj-lt"/>
                <a:ea typeface="Calibri" panose="020F0502020204030204" pitchFamily="34" charset="0"/>
              </a:rPr>
              <a:t>October-November</a:t>
            </a:r>
            <a:r>
              <a:rPr lang="ru-RU" sz="2000" dirty="0">
                <a:latin typeface="+mj-lt"/>
                <a:ea typeface="Calibri" panose="020F0502020204030204" pitchFamily="34" charset="0"/>
              </a:rPr>
              <a:t>, </a:t>
            </a:r>
            <a:r>
              <a:rPr lang="ru-RU" sz="2000" dirty="0" err="1">
                <a:latin typeface="+mj-lt"/>
                <a:ea typeface="Calibri" panose="020F0502020204030204" pitchFamily="34" charset="0"/>
              </a:rPr>
              <a:t>measurements</a:t>
            </a:r>
            <a:r>
              <a:rPr lang="ru-RU" sz="2000" dirty="0">
                <a:latin typeface="+mj-lt"/>
                <a:ea typeface="Calibri" panose="020F0502020204030204" pitchFamily="34" charset="0"/>
              </a:rPr>
              <a:t> </a:t>
            </a:r>
            <a:r>
              <a:rPr lang="ru-RU" sz="2000" dirty="0" err="1">
                <a:latin typeface="+mj-lt"/>
                <a:ea typeface="Calibri" panose="020F0502020204030204" pitchFamily="34" charset="0"/>
              </a:rPr>
              <a:t>were</a:t>
            </a:r>
            <a:r>
              <a:rPr lang="ru-RU" sz="2000" dirty="0">
                <a:latin typeface="+mj-lt"/>
                <a:ea typeface="Calibri" panose="020F0502020204030204" pitchFamily="34" charset="0"/>
              </a:rPr>
              <a:t> </a:t>
            </a:r>
            <a:r>
              <a:rPr lang="ru-RU" sz="2000" dirty="0" err="1">
                <a:latin typeface="+mj-lt"/>
                <a:ea typeface="Calibri" panose="020F0502020204030204" pitchFamily="34" charset="0"/>
              </a:rPr>
              <a:t>carried</a:t>
            </a:r>
            <a:r>
              <a:rPr lang="ru-RU" sz="2000" dirty="0">
                <a:latin typeface="+mj-lt"/>
                <a:ea typeface="Calibri" panose="020F0502020204030204" pitchFamily="34" charset="0"/>
              </a:rPr>
              <a:t> </a:t>
            </a:r>
            <a:r>
              <a:rPr lang="ru-RU" sz="2000" dirty="0" err="1">
                <a:latin typeface="+mj-lt"/>
                <a:ea typeface="Calibri" panose="020F0502020204030204" pitchFamily="34" charset="0"/>
              </a:rPr>
              <a:t>out</a:t>
            </a:r>
            <a:r>
              <a:rPr lang="ru-RU" sz="2000" dirty="0">
                <a:latin typeface="+mj-lt"/>
                <a:ea typeface="Calibri" panose="020F0502020204030204" pitchFamily="34" charset="0"/>
              </a:rPr>
              <a:t> </a:t>
            </a:r>
            <a:r>
              <a:rPr lang="ru-RU" sz="2000" dirty="0" err="1">
                <a:latin typeface="+mj-lt"/>
                <a:ea typeface="Calibri" panose="020F0502020204030204" pitchFamily="34" charset="0"/>
              </a:rPr>
              <a:t>on</a:t>
            </a:r>
            <a:r>
              <a:rPr lang="ru-RU" sz="2000" dirty="0">
                <a:latin typeface="+mj-lt"/>
                <a:ea typeface="Calibri" panose="020F0502020204030204" pitchFamily="34" charset="0"/>
              </a:rPr>
              <a:t> </a:t>
            </a:r>
            <a:r>
              <a:rPr lang="ru-RU" sz="2000" dirty="0" err="1">
                <a:latin typeface="+mj-lt"/>
                <a:ea typeface="Calibri" panose="020F0502020204030204" pitchFamily="34" charset="0"/>
              </a:rPr>
              <a:t>the</a:t>
            </a:r>
            <a:r>
              <a:rPr lang="ru-RU" sz="2000" dirty="0">
                <a:latin typeface="+mj-lt"/>
                <a:ea typeface="Calibri" panose="020F0502020204030204" pitchFamily="34" charset="0"/>
              </a:rPr>
              <a:t> </a:t>
            </a:r>
            <a:r>
              <a:rPr lang="ru-RU" sz="2000" dirty="0" err="1">
                <a:latin typeface="+mj-lt"/>
                <a:ea typeface="Calibri" panose="020F0502020204030204" pitchFamily="34" charset="0"/>
              </a:rPr>
              <a:t>reaction</a:t>
            </a:r>
            <a:r>
              <a:rPr lang="ru-RU" sz="2000" dirty="0">
                <a:latin typeface="+mj-lt"/>
                <a:ea typeface="Calibri" panose="020F0502020204030204" pitchFamily="34" charset="0"/>
              </a:rPr>
              <a:t> </a:t>
            </a:r>
            <a:r>
              <a:rPr lang="en-US" sz="2000" baseline="30000" dirty="0">
                <a:latin typeface="+mj-lt"/>
                <a:ea typeface="Times New Roman" panose="02020603050405020304" pitchFamily="18" charset="0"/>
              </a:rPr>
              <a:t>14</a:t>
            </a:r>
            <a:r>
              <a:rPr lang="en-US" sz="2000" dirty="0">
                <a:latin typeface="+mj-lt"/>
                <a:ea typeface="Times New Roman" panose="02020603050405020304" pitchFamily="18" charset="0"/>
              </a:rPr>
              <a:t>N(n,α)</a:t>
            </a:r>
            <a:r>
              <a:rPr lang="en-US" sz="2000" baseline="30000" dirty="0">
                <a:latin typeface="+mj-lt"/>
                <a:ea typeface="Times New Roman" panose="02020603050405020304" pitchFamily="18" charset="0"/>
              </a:rPr>
              <a:t>11</a:t>
            </a:r>
            <a:r>
              <a:rPr lang="en-US" sz="2000" dirty="0">
                <a:latin typeface="+mj-lt"/>
                <a:ea typeface="Times New Roman" panose="02020603050405020304" pitchFamily="18" charset="0"/>
              </a:rPr>
              <a:t>B at </a:t>
            </a:r>
            <a:r>
              <a:rPr lang="en-US" sz="2000" dirty="0" err="1">
                <a:latin typeface="+mj-lt"/>
                <a:ea typeface="Times New Roman" panose="02020603050405020304" pitchFamily="18" charset="0"/>
              </a:rPr>
              <a:t>E</a:t>
            </a:r>
            <a:r>
              <a:rPr lang="en-US" sz="2000" baseline="-25000" dirty="0" err="1">
                <a:latin typeface="+mj-lt"/>
                <a:ea typeface="Times New Roman" panose="02020603050405020304" pitchFamily="18" charset="0"/>
              </a:rPr>
              <a:t>n</a:t>
            </a:r>
            <a:r>
              <a:rPr lang="en-US" sz="2000" dirty="0">
                <a:latin typeface="+mj-lt"/>
                <a:ea typeface="Times New Roman" panose="02020603050405020304" pitchFamily="18" charset="0"/>
              </a:rPr>
              <a:t>=4,25-6,0 MeV, </a:t>
            </a:r>
            <a:r>
              <a:rPr lang="en-US" sz="2000" baseline="30000" dirty="0">
                <a:solidFill>
                  <a:srgbClr val="222222"/>
                </a:solidFill>
                <a:latin typeface="+mj-lt"/>
                <a:ea typeface="Calibri" panose="020F0502020204030204" pitchFamily="34" charset="0"/>
              </a:rPr>
              <a:t>58</a:t>
            </a:r>
            <a:r>
              <a:rPr lang="en-US" sz="2000" dirty="0">
                <a:solidFill>
                  <a:srgbClr val="222222"/>
                </a:solidFill>
                <a:latin typeface="+mj-lt"/>
                <a:ea typeface="Calibri" panose="020F0502020204030204" pitchFamily="34" charset="0"/>
              </a:rPr>
              <a:t>Ni(n,</a:t>
            </a:r>
            <a:r>
              <a:rPr lang="en-US" sz="2000" dirty="0">
                <a:latin typeface="+mj-lt"/>
                <a:ea typeface="Times New Roman" panose="02020603050405020304" pitchFamily="18" charset="0"/>
              </a:rPr>
              <a:t> α</a:t>
            </a:r>
            <a:r>
              <a:rPr lang="en-US" sz="2000" dirty="0">
                <a:solidFill>
                  <a:srgbClr val="222222"/>
                </a:solidFill>
                <a:latin typeface="+mj-lt"/>
                <a:ea typeface="Calibri" panose="020F0502020204030204" pitchFamily="34" charset="0"/>
              </a:rPr>
              <a:t>) at 4.75, 5.0, 5.25, 5.5 </a:t>
            </a:r>
            <a:r>
              <a:rPr lang="en-US" sz="2000" dirty="0">
                <a:latin typeface="+mj-lt"/>
                <a:ea typeface="Times New Roman" panose="02020603050405020304" pitchFamily="18" charset="0"/>
              </a:rPr>
              <a:t>MeV</a:t>
            </a:r>
            <a:r>
              <a:rPr lang="en-US" sz="2000" dirty="0">
                <a:solidFill>
                  <a:srgbClr val="222222"/>
                </a:solidFill>
                <a:latin typeface="+mj-lt"/>
                <a:ea typeface="Calibri" panose="020F0502020204030204" pitchFamily="34" charset="0"/>
              </a:rPr>
              <a:t> and</a:t>
            </a:r>
            <a:r>
              <a:rPr lang="ru-RU" sz="2000" dirty="0">
                <a:solidFill>
                  <a:srgbClr val="222222"/>
                </a:solidFill>
                <a:latin typeface="+mj-lt"/>
                <a:ea typeface="Calibri" panose="020F0502020204030204" pitchFamily="34" charset="0"/>
              </a:rPr>
              <a:t> </a:t>
            </a:r>
            <a:r>
              <a:rPr lang="en-US" sz="2000" baseline="30000" dirty="0">
                <a:solidFill>
                  <a:srgbClr val="222222"/>
                </a:solidFill>
                <a:latin typeface="+mj-lt"/>
                <a:ea typeface="Calibri" panose="020F0502020204030204" pitchFamily="34" charset="0"/>
              </a:rPr>
              <a:t>60,61</a:t>
            </a:r>
            <a:r>
              <a:rPr lang="en-US" sz="2000" dirty="0">
                <a:solidFill>
                  <a:srgbClr val="222222"/>
                </a:solidFill>
                <a:latin typeface="+mj-lt"/>
                <a:ea typeface="Calibri" panose="020F0502020204030204" pitchFamily="34" charset="0"/>
              </a:rPr>
              <a:t>Ni(n,</a:t>
            </a:r>
            <a:r>
              <a:rPr lang="en-US" sz="2000" dirty="0">
                <a:latin typeface="+mj-lt"/>
                <a:ea typeface="Times New Roman" panose="02020603050405020304" pitchFamily="18" charset="0"/>
              </a:rPr>
              <a:t> α</a:t>
            </a:r>
            <a:r>
              <a:rPr lang="en-US" sz="2000" dirty="0">
                <a:solidFill>
                  <a:srgbClr val="222222"/>
                </a:solidFill>
                <a:latin typeface="+mj-lt"/>
                <a:ea typeface="Calibri" panose="020F0502020204030204" pitchFamily="34" charset="0"/>
              </a:rPr>
              <a:t>) at 5.0, 5.5</a:t>
            </a:r>
            <a:r>
              <a:rPr lang="ru-RU" sz="2000" dirty="0">
                <a:latin typeface="+mj-lt"/>
                <a:ea typeface="Calibri" panose="020F0502020204030204" pitchFamily="34" charset="0"/>
              </a:rPr>
              <a:t> </a:t>
            </a:r>
            <a:r>
              <a:rPr lang="ru-RU" sz="2000" dirty="0" err="1">
                <a:latin typeface="+mj-lt"/>
                <a:ea typeface="Calibri" panose="020F0502020204030204" pitchFamily="34" charset="0"/>
              </a:rPr>
              <a:t>MeV</a:t>
            </a:r>
            <a:r>
              <a:rPr lang="ru-RU" sz="2000" dirty="0">
                <a:latin typeface="+mj-lt"/>
                <a:ea typeface="Calibri" panose="020F0502020204030204" pitchFamily="34" charset="0"/>
              </a:rPr>
              <a:t>. </a:t>
            </a:r>
            <a:r>
              <a:rPr lang="ru-RU" sz="2000" dirty="0" err="1">
                <a:latin typeface="+mj-lt"/>
                <a:ea typeface="Calibri" panose="020F0502020204030204" pitchFamily="34" charset="0"/>
              </a:rPr>
              <a:t>The</a:t>
            </a:r>
            <a:r>
              <a:rPr lang="ru-RU" sz="2000" dirty="0">
                <a:latin typeface="+mj-lt"/>
                <a:ea typeface="Calibri" panose="020F0502020204030204" pitchFamily="34" charset="0"/>
              </a:rPr>
              <a:t> </a:t>
            </a:r>
            <a:r>
              <a:rPr lang="ru-RU" sz="2000" dirty="0" err="1">
                <a:latin typeface="+mj-lt"/>
                <a:ea typeface="Calibri" panose="020F0502020204030204" pitchFamily="34" charset="0"/>
              </a:rPr>
              <a:t>data</a:t>
            </a:r>
            <a:r>
              <a:rPr lang="ru-RU" sz="2000" dirty="0">
                <a:latin typeface="+mj-lt"/>
                <a:ea typeface="Calibri" panose="020F0502020204030204" pitchFamily="34" charset="0"/>
              </a:rPr>
              <a:t> </a:t>
            </a:r>
            <a:r>
              <a:rPr lang="ru-RU" sz="2000" dirty="0" err="1">
                <a:latin typeface="+mj-lt"/>
                <a:ea typeface="Calibri" panose="020F0502020204030204" pitchFamily="34" charset="0"/>
              </a:rPr>
              <a:t>is</a:t>
            </a:r>
            <a:r>
              <a:rPr lang="ru-RU" sz="2000" dirty="0">
                <a:latin typeface="+mj-lt"/>
                <a:ea typeface="Calibri" panose="020F0502020204030204" pitchFamily="34" charset="0"/>
              </a:rPr>
              <a:t> </a:t>
            </a:r>
            <a:r>
              <a:rPr lang="en-US" sz="2000" dirty="0">
                <a:latin typeface="+mj-lt"/>
                <a:ea typeface="Calibri" panose="020F0502020204030204" pitchFamily="34" charset="0"/>
              </a:rPr>
              <a:t>currently</a:t>
            </a:r>
            <a:r>
              <a:rPr lang="ru-RU" sz="2000" dirty="0">
                <a:latin typeface="+mj-lt"/>
                <a:ea typeface="Calibri" panose="020F0502020204030204" pitchFamily="34" charset="0"/>
              </a:rPr>
              <a:t> </a:t>
            </a:r>
            <a:r>
              <a:rPr lang="ru-RU" sz="2000" dirty="0" err="1">
                <a:latin typeface="+mj-lt"/>
                <a:ea typeface="Calibri" panose="020F0502020204030204" pitchFamily="34" charset="0"/>
              </a:rPr>
              <a:t>processed</a:t>
            </a:r>
            <a:r>
              <a:rPr lang="ru-RU" sz="2000" dirty="0">
                <a:latin typeface="+mj-lt"/>
                <a:ea typeface="Calibri" panose="020F0502020204030204" pitchFamily="34" charset="0"/>
              </a:rPr>
              <a:t>. </a:t>
            </a:r>
            <a:endParaRPr lang="ru-RU" sz="2000" dirty="0">
              <a:latin typeface="+mj-lt"/>
            </a:endParaRPr>
          </a:p>
        </p:txBody>
      </p:sp>
      <p:sp>
        <p:nvSpPr>
          <p:cNvPr id="11" name="Прямоугольник 10">
            <a:extLst>
              <a:ext uri="{FF2B5EF4-FFF2-40B4-BE49-F238E27FC236}">
                <a16:creationId xmlns:a16="http://schemas.microsoft.com/office/drawing/2014/main" id="{B2A5CC84-4D2B-4E95-946D-0219154802D2}"/>
              </a:ext>
            </a:extLst>
          </p:cNvPr>
          <p:cNvSpPr/>
          <p:nvPr/>
        </p:nvSpPr>
        <p:spPr>
          <a:xfrm>
            <a:off x="406400" y="2906167"/>
            <a:ext cx="5200580" cy="1077218"/>
          </a:xfrm>
          <a:prstGeom prst="rect">
            <a:avLst/>
          </a:prstGeom>
        </p:spPr>
        <p:txBody>
          <a:bodyPr wrap="square">
            <a:spAutoFit/>
          </a:bodyPr>
          <a:lstStyle/>
          <a:p>
            <a:r>
              <a:rPr lang="en-US" sz="2400" dirty="0">
                <a:latin typeface="+mj-lt"/>
                <a:ea typeface="Calibri" panose="020F0502020204030204" pitchFamily="34" charset="0"/>
              </a:rPr>
              <a:t>Two main reasons:</a:t>
            </a:r>
          </a:p>
          <a:p>
            <a:pPr marL="342900" indent="-342900">
              <a:buFont typeface="Arial" panose="020B0604020202020204" pitchFamily="34" charset="0"/>
              <a:buChar char="•"/>
            </a:pPr>
            <a:r>
              <a:rPr lang="ru-RU" sz="2000" dirty="0" err="1">
                <a:latin typeface="+mj-lt"/>
                <a:ea typeface="Calibri" panose="020F0502020204030204" pitchFamily="34" charset="0"/>
              </a:rPr>
              <a:t>astrophysical</a:t>
            </a:r>
            <a:r>
              <a:rPr lang="ru-RU" sz="2000" dirty="0">
                <a:latin typeface="+mj-lt"/>
                <a:ea typeface="Calibri" panose="020F0502020204030204" pitchFamily="34" charset="0"/>
              </a:rPr>
              <a:t> </a:t>
            </a:r>
            <a:r>
              <a:rPr lang="ru-RU" sz="2000" dirty="0" err="1">
                <a:latin typeface="+mj-lt"/>
                <a:ea typeface="Calibri" panose="020F0502020204030204" pitchFamily="34" charset="0"/>
              </a:rPr>
              <a:t>research</a:t>
            </a:r>
            <a:r>
              <a:rPr lang="en-US" sz="2000" dirty="0">
                <a:latin typeface="+mj-lt"/>
                <a:ea typeface="Calibri" panose="020F0502020204030204" pitchFamily="34" charset="0"/>
              </a:rPr>
              <a:t>,</a:t>
            </a:r>
          </a:p>
          <a:p>
            <a:pPr marL="342900" indent="-342900">
              <a:buFont typeface="Arial" panose="020B0604020202020204" pitchFamily="34" charset="0"/>
              <a:buChar char="•"/>
            </a:pPr>
            <a:r>
              <a:rPr lang="ru-RU" sz="2000" dirty="0" err="1">
                <a:latin typeface="+mj-lt"/>
                <a:ea typeface="Calibri" panose="020F0502020204030204" pitchFamily="34" charset="0"/>
              </a:rPr>
              <a:t>request</a:t>
            </a:r>
            <a:r>
              <a:rPr lang="ru-RU" sz="2000" dirty="0">
                <a:latin typeface="+mj-lt"/>
                <a:ea typeface="Calibri" panose="020F0502020204030204" pitchFamily="34" charset="0"/>
              </a:rPr>
              <a:t> </a:t>
            </a:r>
            <a:r>
              <a:rPr lang="ru-RU" sz="2000" dirty="0" err="1">
                <a:latin typeface="+mj-lt"/>
                <a:ea typeface="Calibri" panose="020F0502020204030204" pitchFamily="34" charset="0"/>
              </a:rPr>
              <a:t>for</a:t>
            </a:r>
            <a:r>
              <a:rPr lang="ru-RU" sz="2000" dirty="0">
                <a:latin typeface="+mj-lt"/>
                <a:ea typeface="Calibri" panose="020F0502020204030204" pitchFamily="34" charset="0"/>
              </a:rPr>
              <a:t> </a:t>
            </a:r>
            <a:r>
              <a:rPr lang="ru-RU" sz="2000" dirty="0" err="1">
                <a:latin typeface="+mj-lt"/>
                <a:ea typeface="Calibri" panose="020F0502020204030204" pitchFamily="34" charset="0"/>
              </a:rPr>
              <a:t>nuclear</a:t>
            </a:r>
            <a:r>
              <a:rPr lang="ru-RU" sz="2000" dirty="0">
                <a:latin typeface="+mj-lt"/>
                <a:ea typeface="Calibri" panose="020F0502020204030204" pitchFamily="34" charset="0"/>
              </a:rPr>
              <a:t> </a:t>
            </a:r>
            <a:r>
              <a:rPr lang="ru-RU" sz="2000" dirty="0" err="1">
                <a:latin typeface="+mj-lt"/>
                <a:ea typeface="Calibri" panose="020F0502020204030204" pitchFamily="34" charset="0"/>
              </a:rPr>
              <a:t>data</a:t>
            </a:r>
            <a:r>
              <a:rPr lang="ru-RU" sz="2000" dirty="0">
                <a:latin typeface="+mj-lt"/>
                <a:ea typeface="Calibri" panose="020F0502020204030204" pitchFamily="34" charset="0"/>
              </a:rPr>
              <a:t> </a:t>
            </a:r>
            <a:r>
              <a:rPr lang="ru-RU" sz="2000" dirty="0" err="1">
                <a:latin typeface="+mj-lt"/>
                <a:ea typeface="Calibri" panose="020F0502020204030204" pitchFamily="34" charset="0"/>
              </a:rPr>
              <a:t>from</a:t>
            </a:r>
            <a:r>
              <a:rPr lang="ru-RU" sz="2000" dirty="0">
                <a:latin typeface="+mj-lt"/>
                <a:ea typeface="Calibri" panose="020F0502020204030204" pitchFamily="34" charset="0"/>
              </a:rPr>
              <a:t> </a:t>
            </a:r>
            <a:r>
              <a:rPr lang="ru-RU" sz="2000" dirty="0" err="1">
                <a:latin typeface="+mj-lt"/>
                <a:ea typeface="Calibri" panose="020F0502020204030204" pitchFamily="34" charset="0"/>
              </a:rPr>
              <a:t>nuclear</a:t>
            </a:r>
            <a:r>
              <a:rPr lang="ru-RU" sz="2000" dirty="0">
                <a:latin typeface="+mj-lt"/>
                <a:ea typeface="Calibri" panose="020F0502020204030204" pitchFamily="34" charset="0"/>
              </a:rPr>
              <a:t> </a:t>
            </a:r>
            <a:r>
              <a:rPr lang="ru-RU" sz="2000" dirty="0" err="1">
                <a:latin typeface="+mj-lt"/>
                <a:ea typeface="Calibri" panose="020F0502020204030204" pitchFamily="34" charset="0"/>
              </a:rPr>
              <a:t>power</a:t>
            </a:r>
            <a:r>
              <a:rPr lang="en-US" sz="2000" dirty="0">
                <a:latin typeface="+mj-lt"/>
                <a:ea typeface="Calibri" panose="020F0502020204030204" pitchFamily="34" charset="0"/>
              </a:rPr>
              <a:t>.</a:t>
            </a:r>
            <a:endParaRPr lang="ru-RU" sz="2000" dirty="0">
              <a:latin typeface="+mj-lt"/>
            </a:endParaRPr>
          </a:p>
        </p:txBody>
      </p:sp>
      <p:sp>
        <p:nvSpPr>
          <p:cNvPr id="14" name="Прямоугольник 13">
            <a:extLst>
              <a:ext uri="{FF2B5EF4-FFF2-40B4-BE49-F238E27FC236}">
                <a16:creationId xmlns:a16="http://schemas.microsoft.com/office/drawing/2014/main" id="{AE429CCD-205C-462F-B095-AAB3A16B57FE}"/>
              </a:ext>
            </a:extLst>
          </p:cNvPr>
          <p:cNvSpPr/>
          <p:nvPr/>
        </p:nvSpPr>
        <p:spPr>
          <a:xfrm>
            <a:off x="358394" y="4158826"/>
            <a:ext cx="5804218" cy="830997"/>
          </a:xfrm>
          <a:prstGeom prst="rect">
            <a:avLst/>
          </a:prstGeom>
        </p:spPr>
        <p:txBody>
          <a:bodyPr wrap="none">
            <a:spAutoFit/>
          </a:bodyPr>
          <a:lstStyle/>
          <a:p>
            <a:r>
              <a:rPr lang="en-US" sz="2400" b="1" dirty="0"/>
              <a:t>NEA Nuclear Data Request Submission Form</a:t>
            </a:r>
          </a:p>
          <a:p>
            <a:r>
              <a:rPr lang="en-US" sz="2400" b="1" dirty="0"/>
              <a:t>Request from the national data base BROND</a:t>
            </a:r>
          </a:p>
        </p:txBody>
      </p:sp>
      <p:sp>
        <p:nvSpPr>
          <p:cNvPr id="16" name="Прямоугольник 15">
            <a:extLst>
              <a:ext uri="{FF2B5EF4-FFF2-40B4-BE49-F238E27FC236}">
                <a16:creationId xmlns:a16="http://schemas.microsoft.com/office/drawing/2014/main" id="{07809496-5D09-4AA6-99EF-3959BB1695EE}"/>
              </a:ext>
            </a:extLst>
          </p:cNvPr>
          <p:cNvSpPr/>
          <p:nvPr/>
        </p:nvSpPr>
        <p:spPr>
          <a:xfrm>
            <a:off x="358394" y="4989823"/>
            <a:ext cx="11224006" cy="1366528"/>
          </a:xfrm>
          <a:prstGeom prst="rect">
            <a:avLst/>
          </a:prstGeom>
        </p:spPr>
        <p:txBody>
          <a:bodyPr wrap="square">
            <a:spAutoFit/>
          </a:bodyPr>
          <a:lstStyle/>
          <a:p>
            <a:pPr indent="355600" algn="just">
              <a:lnSpc>
                <a:spcPct val="107000"/>
              </a:lnSpc>
              <a:spcAft>
                <a:spcPts val="0"/>
              </a:spcAft>
            </a:pPr>
            <a:r>
              <a:rPr lang="ru-RU" sz="2000" dirty="0" err="1">
                <a:latin typeface="+mj-lt"/>
                <a:ea typeface="Calibri" panose="020F0502020204030204" pitchFamily="34" charset="0"/>
                <a:cs typeface="Times New Roman" panose="02020603050405020304" pitchFamily="18" charset="0"/>
              </a:rPr>
              <a:t>The</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subject</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of</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research</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and</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development</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on</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the</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part</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of</a:t>
            </a:r>
            <a:r>
              <a:rPr lang="ru-RU" sz="2000" dirty="0">
                <a:latin typeface="+mj-lt"/>
                <a:ea typeface="Calibri" panose="020F0502020204030204" pitchFamily="34" charset="0"/>
                <a:cs typeface="Times New Roman" panose="02020603050405020304" pitchFamily="18" charset="0"/>
              </a:rPr>
              <a:t> FLNP </a:t>
            </a:r>
            <a:r>
              <a:rPr lang="ru-RU" sz="2000" dirty="0" err="1">
                <a:latin typeface="+mj-lt"/>
                <a:ea typeface="Calibri" panose="020F0502020204030204" pitchFamily="34" charset="0"/>
                <a:cs typeface="Times New Roman" panose="02020603050405020304" pitchFamily="18" charset="0"/>
              </a:rPr>
              <a:t>is</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to</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obtain</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new</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experimental</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information</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on</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the</a:t>
            </a:r>
            <a:r>
              <a:rPr lang="en-US" sz="2000" dirty="0">
                <a:latin typeface="+mj-lt"/>
                <a:ea typeface="Calibri" panose="020F0502020204030204" pitchFamily="34" charset="0"/>
                <a:cs typeface="Times New Roman" panose="02020603050405020304" pitchFamily="18" charset="0"/>
              </a:rPr>
              <a:t> </a:t>
            </a:r>
            <a:r>
              <a:rPr lang="ru-RU" sz="2000" dirty="0">
                <a:latin typeface="+mj-lt"/>
                <a:ea typeface="Calibri" panose="020F0502020204030204" pitchFamily="34" charset="0"/>
                <a:cs typeface="Times New Roman" panose="02020603050405020304" pitchFamily="18" charset="0"/>
              </a:rPr>
              <a:t>(n, α)  </a:t>
            </a:r>
            <a:r>
              <a:rPr lang="ru-RU" sz="2000" dirty="0" err="1">
                <a:latin typeface="+mj-lt"/>
                <a:ea typeface="Calibri" panose="020F0502020204030204" pitchFamily="34" charset="0"/>
                <a:cs typeface="Times New Roman" panose="02020603050405020304" pitchFamily="18" charset="0"/>
              </a:rPr>
              <a:t>reaction</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cross</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sections</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for</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the</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following</a:t>
            </a:r>
            <a:r>
              <a:rPr lang="ru-RU" sz="2000" dirty="0">
                <a:latin typeface="+mj-lt"/>
                <a:ea typeface="Calibri" panose="020F0502020204030204" pitchFamily="34" charset="0"/>
                <a:cs typeface="Times New Roman" panose="02020603050405020304" pitchFamily="18" charset="0"/>
              </a:rPr>
              <a:t> </a:t>
            </a:r>
            <a:r>
              <a:rPr lang="ru-RU" sz="2000" dirty="0" err="1">
                <a:latin typeface="+mj-lt"/>
                <a:ea typeface="Calibri" panose="020F0502020204030204" pitchFamily="34" charset="0"/>
                <a:cs typeface="Times New Roman" panose="02020603050405020304" pitchFamily="18" charset="0"/>
              </a:rPr>
              <a:t>nuclei</a:t>
            </a:r>
            <a:r>
              <a:rPr lang="ru-RU" sz="2000" dirty="0">
                <a:latin typeface="+mj-lt"/>
                <a:ea typeface="Calibri" panose="020F0502020204030204" pitchFamily="34" charset="0"/>
                <a:cs typeface="Times New Roman" panose="02020603050405020304" pitchFamily="18" charset="0"/>
              </a:rPr>
              <a:t>: </a:t>
            </a:r>
            <a:r>
              <a:rPr lang="en-US" sz="2000" b="1" baseline="30000" dirty="0">
                <a:latin typeface="+mj-lt"/>
                <a:ea typeface="Calibri" panose="020F0502020204030204" pitchFamily="34" charset="0"/>
                <a:cs typeface="Times New Roman" panose="02020603050405020304" pitchFamily="18" charset="0"/>
              </a:rPr>
              <a:t>14</a:t>
            </a:r>
            <a:r>
              <a:rPr lang="en-US" sz="2000" b="1" dirty="0">
                <a:latin typeface="+mj-lt"/>
                <a:ea typeface="Calibri" panose="020F0502020204030204" pitchFamily="34" charset="0"/>
                <a:cs typeface="Times New Roman" panose="02020603050405020304" pitchFamily="18" charset="0"/>
              </a:rPr>
              <a:t>N, </a:t>
            </a:r>
            <a:r>
              <a:rPr lang="en-US" sz="2000" b="1" baseline="30000" dirty="0">
                <a:latin typeface="+mj-lt"/>
                <a:ea typeface="Calibri" panose="020F0502020204030204" pitchFamily="34" charset="0"/>
                <a:cs typeface="Times New Roman" panose="02020603050405020304" pitchFamily="18" charset="0"/>
              </a:rPr>
              <a:t>35</a:t>
            </a:r>
            <a:r>
              <a:rPr lang="en-US" sz="2000" b="1" dirty="0">
                <a:latin typeface="+mj-lt"/>
                <a:ea typeface="Calibri" panose="020F0502020204030204" pitchFamily="34" charset="0"/>
                <a:cs typeface="Times New Roman" panose="02020603050405020304" pitchFamily="18" charset="0"/>
              </a:rPr>
              <a:t>Cl, </a:t>
            </a:r>
            <a:r>
              <a:rPr lang="en-US" sz="2000" b="1" baseline="30000" dirty="0">
                <a:latin typeface="+mj-lt"/>
                <a:ea typeface="Calibri" panose="020F0502020204030204" pitchFamily="34" charset="0"/>
                <a:cs typeface="Times New Roman" panose="02020603050405020304" pitchFamily="18" charset="0"/>
              </a:rPr>
              <a:t>56</a:t>
            </a:r>
            <a:r>
              <a:rPr lang="en-US" sz="2000" b="1" dirty="0">
                <a:latin typeface="+mj-lt"/>
                <a:ea typeface="Calibri" panose="020F0502020204030204" pitchFamily="34" charset="0"/>
                <a:cs typeface="Times New Roman" panose="02020603050405020304" pitchFamily="18" charset="0"/>
              </a:rPr>
              <a:t>Fe, </a:t>
            </a:r>
            <a:r>
              <a:rPr lang="en-US" sz="2000" b="1" baseline="30000" dirty="0">
                <a:latin typeface="+mj-lt"/>
                <a:ea typeface="Calibri" panose="020F0502020204030204" pitchFamily="34" charset="0"/>
                <a:cs typeface="Times New Roman" panose="02020603050405020304" pitchFamily="18" charset="0"/>
              </a:rPr>
              <a:t>91</a:t>
            </a:r>
            <a:r>
              <a:rPr lang="en-US" sz="2000" b="1" dirty="0">
                <a:latin typeface="+mj-lt"/>
                <a:ea typeface="Calibri" panose="020F0502020204030204" pitchFamily="34" charset="0"/>
                <a:cs typeface="Times New Roman" panose="02020603050405020304" pitchFamily="18" charset="0"/>
              </a:rPr>
              <a:t>Zr, </a:t>
            </a:r>
            <a:r>
              <a:rPr lang="en-US" sz="2000" b="1" baseline="30000" dirty="0">
                <a:latin typeface="+mj-lt"/>
                <a:ea typeface="Calibri" panose="020F0502020204030204" pitchFamily="34" charset="0"/>
                <a:cs typeface="Times New Roman" panose="02020603050405020304" pitchFamily="18" charset="0"/>
              </a:rPr>
              <a:t>6</a:t>
            </a:r>
            <a:r>
              <a:rPr lang="en-US" sz="2000" b="1" dirty="0">
                <a:latin typeface="+mj-lt"/>
                <a:ea typeface="Calibri" panose="020F0502020204030204" pitchFamily="34" charset="0"/>
                <a:cs typeface="Times New Roman" panose="02020603050405020304" pitchFamily="18" charset="0"/>
              </a:rPr>
              <a:t>Li</a:t>
            </a:r>
            <a:r>
              <a:rPr lang="ru-RU" sz="2000" b="1" dirty="0">
                <a:latin typeface="+mj-lt"/>
                <a:ea typeface="Calibri" panose="020F0502020204030204" pitchFamily="34" charset="0"/>
                <a:cs typeface="Times New Roman" panose="02020603050405020304" pitchFamily="18" charset="0"/>
              </a:rPr>
              <a:t>. </a:t>
            </a:r>
            <a:endParaRPr lang="ru-RU" sz="2000" dirty="0">
              <a:latin typeface="+mj-lt"/>
              <a:ea typeface="Calibri" panose="020F0502020204030204" pitchFamily="34" charset="0"/>
              <a:cs typeface="Times New Roman" panose="02020603050405020304" pitchFamily="18" charset="0"/>
            </a:endParaRPr>
          </a:p>
          <a:p>
            <a:pPr indent="355600" algn="just"/>
            <a:r>
              <a:rPr lang="ru-RU" sz="2000" dirty="0" err="1">
                <a:latin typeface="+mj-lt"/>
                <a:ea typeface="Calibri" panose="020F0502020204030204" pitchFamily="34" charset="0"/>
              </a:rPr>
              <a:t>At</a:t>
            </a:r>
            <a:r>
              <a:rPr lang="ru-RU" sz="2000" dirty="0">
                <a:latin typeface="+mj-lt"/>
                <a:ea typeface="Calibri" panose="020F0502020204030204" pitchFamily="34" charset="0"/>
              </a:rPr>
              <a:t> </a:t>
            </a:r>
            <a:r>
              <a:rPr lang="ru-RU" sz="2000" dirty="0" err="1">
                <a:latin typeface="+mj-lt"/>
                <a:ea typeface="Calibri" panose="020F0502020204030204" pitchFamily="34" charset="0"/>
              </a:rPr>
              <a:t>the</a:t>
            </a:r>
            <a:r>
              <a:rPr lang="ru-RU" sz="2000" dirty="0">
                <a:latin typeface="+mj-lt"/>
                <a:ea typeface="Calibri" panose="020F0502020204030204" pitchFamily="34" charset="0"/>
              </a:rPr>
              <a:t> IREN </a:t>
            </a:r>
            <a:r>
              <a:rPr lang="ru-RU" sz="2000" dirty="0" err="1">
                <a:latin typeface="+mj-lt"/>
                <a:ea typeface="Calibri" panose="020F0502020204030204" pitchFamily="34" charset="0"/>
              </a:rPr>
              <a:t>beam</a:t>
            </a:r>
            <a:r>
              <a:rPr lang="ru-RU" sz="2000" dirty="0">
                <a:latin typeface="+mj-lt"/>
                <a:ea typeface="Calibri" panose="020F0502020204030204" pitchFamily="34" charset="0"/>
              </a:rPr>
              <a:t> </a:t>
            </a:r>
            <a:r>
              <a:rPr lang="ru-RU" sz="2000" dirty="0" err="1">
                <a:latin typeface="+mj-lt"/>
                <a:ea typeface="Calibri" panose="020F0502020204030204" pitchFamily="34" charset="0"/>
              </a:rPr>
              <a:t>Dr</a:t>
            </a:r>
            <a:r>
              <a:rPr lang="ru-RU" sz="2000" dirty="0">
                <a:latin typeface="+mj-lt"/>
                <a:ea typeface="Calibri" panose="020F0502020204030204" pitchFamily="34" charset="0"/>
              </a:rPr>
              <a:t>. </a:t>
            </a:r>
            <a:r>
              <a:rPr lang="ru-RU" sz="2000" dirty="0" err="1">
                <a:latin typeface="+mj-lt"/>
                <a:ea typeface="Calibri" panose="020F0502020204030204" pitchFamily="34" charset="0"/>
              </a:rPr>
              <a:t>Yu</a:t>
            </a:r>
            <a:r>
              <a:rPr lang="ru-RU" sz="2000" dirty="0">
                <a:latin typeface="+mj-lt"/>
                <a:ea typeface="Calibri" panose="020F0502020204030204" pitchFamily="34" charset="0"/>
              </a:rPr>
              <a:t>. </a:t>
            </a:r>
            <a:r>
              <a:rPr lang="ru-RU" sz="2000" dirty="0" err="1">
                <a:latin typeface="+mj-lt"/>
                <a:ea typeface="Calibri" panose="020F0502020204030204" pitchFamily="34" charset="0"/>
              </a:rPr>
              <a:t>Gledenov</a:t>
            </a:r>
            <a:r>
              <a:rPr lang="ru-RU" sz="2000" dirty="0">
                <a:latin typeface="+mj-lt"/>
                <a:ea typeface="Calibri" panose="020F0502020204030204" pitchFamily="34" charset="0"/>
              </a:rPr>
              <a:t> </a:t>
            </a:r>
            <a:r>
              <a:rPr lang="ru-RU" sz="2000" dirty="0" err="1">
                <a:latin typeface="+mj-lt"/>
                <a:ea typeface="Calibri" panose="020F0502020204030204" pitchFamily="34" charset="0"/>
              </a:rPr>
              <a:t>and</a:t>
            </a:r>
            <a:r>
              <a:rPr lang="ru-RU" sz="2000" dirty="0">
                <a:latin typeface="+mj-lt"/>
                <a:ea typeface="Calibri" panose="020F0502020204030204" pitchFamily="34" charset="0"/>
              </a:rPr>
              <a:t> </a:t>
            </a:r>
            <a:r>
              <a:rPr lang="ru-RU" sz="2000" dirty="0" err="1">
                <a:latin typeface="+mj-lt"/>
                <a:ea typeface="Calibri" panose="020F0502020204030204" pitchFamily="34" charset="0"/>
              </a:rPr>
              <a:t>his</a:t>
            </a:r>
            <a:r>
              <a:rPr lang="ru-RU" sz="2000" dirty="0">
                <a:latin typeface="+mj-lt"/>
                <a:ea typeface="Calibri" panose="020F0502020204030204" pitchFamily="34" charset="0"/>
              </a:rPr>
              <a:t> </a:t>
            </a:r>
            <a:r>
              <a:rPr lang="ru-RU" sz="2000" dirty="0" err="1">
                <a:latin typeface="+mj-lt"/>
                <a:ea typeface="Calibri" panose="020F0502020204030204" pitchFamily="34" charset="0"/>
              </a:rPr>
              <a:t>team</a:t>
            </a:r>
            <a:r>
              <a:rPr lang="ru-RU" sz="2000" dirty="0">
                <a:latin typeface="+mj-lt"/>
                <a:ea typeface="Calibri" panose="020F0502020204030204" pitchFamily="34" charset="0"/>
              </a:rPr>
              <a:t> </a:t>
            </a:r>
            <a:r>
              <a:rPr lang="ru-RU" sz="2000" dirty="0" err="1">
                <a:latin typeface="+mj-lt"/>
                <a:ea typeface="Calibri" panose="020F0502020204030204" pitchFamily="34" charset="0"/>
              </a:rPr>
              <a:t>plan</a:t>
            </a:r>
            <a:r>
              <a:rPr lang="ru-RU" sz="2000" dirty="0">
                <a:latin typeface="+mj-lt"/>
                <a:ea typeface="Calibri" panose="020F0502020204030204" pitchFamily="34" charset="0"/>
              </a:rPr>
              <a:t> </a:t>
            </a:r>
            <a:r>
              <a:rPr lang="ru-RU" sz="2000" dirty="0" err="1">
                <a:latin typeface="+mj-lt"/>
                <a:ea typeface="Calibri" panose="020F0502020204030204" pitchFamily="34" charset="0"/>
              </a:rPr>
              <a:t>to</a:t>
            </a:r>
            <a:r>
              <a:rPr lang="ru-RU" sz="2000" dirty="0">
                <a:latin typeface="+mj-lt"/>
                <a:ea typeface="Calibri" panose="020F0502020204030204" pitchFamily="34" charset="0"/>
              </a:rPr>
              <a:t> </a:t>
            </a:r>
            <a:r>
              <a:rPr lang="ru-RU" sz="2000" dirty="0" err="1">
                <a:latin typeface="+mj-lt"/>
                <a:ea typeface="Calibri" panose="020F0502020204030204" pitchFamily="34" charset="0"/>
              </a:rPr>
              <a:t>measure</a:t>
            </a:r>
            <a:r>
              <a:rPr lang="ru-RU" sz="2000" dirty="0">
                <a:latin typeface="+mj-lt"/>
                <a:ea typeface="Calibri" panose="020F0502020204030204" pitchFamily="34" charset="0"/>
              </a:rPr>
              <a:t> </a:t>
            </a:r>
            <a:r>
              <a:rPr lang="ru-RU" sz="2000" dirty="0" err="1">
                <a:latin typeface="+mj-lt"/>
                <a:ea typeface="Calibri" panose="020F0502020204030204" pitchFamily="34" charset="0"/>
              </a:rPr>
              <a:t>the</a:t>
            </a:r>
            <a:r>
              <a:rPr lang="ru-RU" sz="2000" dirty="0">
                <a:latin typeface="+mj-lt"/>
                <a:ea typeface="Calibri" panose="020F0502020204030204" pitchFamily="34" charset="0"/>
              </a:rPr>
              <a:t> </a:t>
            </a:r>
            <a:r>
              <a:rPr lang="ru-RU" sz="2000" dirty="0" err="1">
                <a:latin typeface="+mj-lt"/>
                <a:ea typeface="Calibri" panose="020F0502020204030204" pitchFamily="34" charset="0"/>
              </a:rPr>
              <a:t>cross</a:t>
            </a:r>
            <a:r>
              <a:rPr lang="ru-RU" sz="2000" dirty="0">
                <a:latin typeface="+mj-lt"/>
                <a:ea typeface="Calibri" panose="020F0502020204030204" pitchFamily="34" charset="0"/>
              </a:rPr>
              <a:t> </a:t>
            </a:r>
            <a:r>
              <a:rPr lang="ru-RU" sz="2000" dirty="0" err="1">
                <a:latin typeface="+mj-lt"/>
                <a:ea typeface="Calibri" panose="020F0502020204030204" pitchFamily="34" charset="0"/>
              </a:rPr>
              <a:t>sections</a:t>
            </a:r>
            <a:r>
              <a:rPr lang="ru-RU" sz="2000" dirty="0">
                <a:latin typeface="+mj-lt"/>
                <a:ea typeface="Calibri" panose="020F0502020204030204" pitchFamily="34" charset="0"/>
              </a:rPr>
              <a:t> </a:t>
            </a:r>
            <a:r>
              <a:rPr lang="ru-RU" sz="2000" dirty="0" err="1">
                <a:latin typeface="+mj-lt"/>
                <a:ea typeface="Calibri" panose="020F0502020204030204" pitchFamily="34" charset="0"/>
              </a:rPr>
              <a:t>of</a:t>
            </a:r>
            <a:r>
              <a:rPr lang="ru-RU" sz="2000" dirty="0">
                <a:latin typeface="+mj-lt"/>
                <a:ea typeface="Calibri" panose="020F0502020204030204" pitchFamily="34" charset="0"/>
              </a:rPr>
              <a:t> </a:t>
            </a:r>
            <a:r>
              <a:rPr lang="ru-RU" sz="2000" dirty="0" err="1">
                <a:latin typeface="+mj-lt"/>
                <a:ea typeface="Calibri" panose="020F0502020204030204" pitchFamily="34" charset="0"/>
              </a:rPr>
              <a:t>the</a:t>
            </a:r>
            <a:r>
              <a:rPr lang="ru-RU" sz="2000" dirty="0">
                <a:latin typeface="+mj-lt"/>
                <a:ea typeface="Calibri" panose="020F0502020204030204" pitchFamily="34" charset="0"/>
              </a:rPr>
              <a:t> </a:t>
            </a:r>
            <a:r>
              <a:rPr lang="ru-RU" sz="2000" dirty="0" err="1">
                <a:latin typeface="+mj-lt"/>
                <a:ea typeface="Calibri" panose="020F0502020204030204" pitchFamily="34" charset="0"/>
              </a:rPr>
              <a:t>reactions</a:t>
            </a:r>
            <a:r>
              <a:rPr lang="ru-RU" sz="2000" dirty="0">
                <a:latin typeface="+mj-lt"/>
                <a:ea typeface="Calibri" panose="020F0502020204030204" pitchFamily="34" charset="0"/>
              </a:rPr>
              <a:t> </a:t>
            </a:r>
            <a:r>
              <a:rPr lang="en-US" sz="2000" b="1" baseline="30000" dirty="0">
                <a:latin typeface="+mj-lt"/>
                <a:ea typeface="Times New Roman" panose="02020603050405020304" pitchFamily="18" charset="0"/>
              </a:rPr>
              <a:t>6</a:t>
            </a:r>
            <a:r>
              <a:rPr lang="en-US" sz="2000" b="1" dirty="0">
                <a:latin typeface="+mj-lt"/>
                <a:ea typeface="Times New Roman" panose="02020603050405020304" pitchFamily="18" charset="0"/>
              </a:rPr>
              <a:t>Li(n,</a:t>
            </a:r>
            <a:r>
              <a:rPr lang="ru-RU" sz="2000" b="1" dirty="0">
                <a:latin typeface="+mj-lt"/>
                <a:ea typeface="Times New Roman" panose="02020603050405020304" pitchFamily="18" charset="0"/>
              </a:rPr>
              <a:t>α</a:t>
            </a:r>
            <a:r>
              <a:rPr lang="en-US" sz="2000" b="1" dirty="0">
                <a:latin typeface="+mj-lt"/>
                <a:ea typeface="Times New Roman" panose="02020603050405020304" pitchFamily="18" charset="0"/>
              </a:rPr>
              <a:t>)</a:t>
            </a:r>
            <a:r>
              <a:rPr lang="en-US" sz="2000" b="1" baseline="30000" dirty="0">
                <a:latin typeface="+mj-lt"/>
                <a:ea typeface="Times New Roman" panose="02020603050405020304" pitchFamily="18" charset="0"/>
              </a:rPr>
              <a:t>3</a:t>
            </a:r>
            <a:r>
              <a:rPr lang="en-US" sz="2000" b="1" dirty="0">
                <a:latin typeface="+mj-lt"/>
                <a:ea typeface="Times New Roman" panose="02020603050405020304" pitchFamily="18" charset="0"/>
              </a:rPr>
              <a:t>H, </a:t>
            </a:r>
            <a:r>
              <a:rPr lang="en-US" sz="2000" b="1" baseline="30000" dirty="0">
                <a:latin typeface="+mj-lt"/>
                <a:ea typeface="Times New Roman" panose="02020603050405020304" pitchFamily="18" charset="0"/>
              </a:rPr>
              <a:t>3</a:t>
            </a:r>
            <a:r>
              <a:rPr lang="en-US" sz="2000" b="1" dirty="0">
                <a:latin typeface="+mj-lt"/>
                <a:ea typeface="Times New Roman" panose="02020603050405020304" pitchFamily="18" charset="0"/>
              </a:rPr>
              <a:t>He(</a:t>
            </a:r>
            <a:r>
              <a:rPr lang="en-US" sz="2000" b="1" dirty="0" err="1">
                <a:latin typeface="+mj-lt"/>
                <a:ea typeface="Times New Roman" panose="02020603050405020304" pitchFamily="18" charset="0"/>
              </a:rPr>
              <a:t>n,p</a:t>
            </a:r>
            <a:r>
              <a:rPr lang="en-US" sz="2000" b="1" dirty="0">
                <a:latin typeface="+mj-lt"/>
                <a:ea typeface="Times New Roman" panose="02020603050405020304" pitchFamily="18" charset="0"/>
              </a:rPr>
              <a:t>)</a:t>
            </a:r>
            <a:r>
              <a:rPr lang="en-US" sz="2000" b="1" baseline="30000" dirty="0">
                <a:latin typeface="+mj-lt"/>
                <a:ea typeface="Times New Roman" panose="02020603050405020304" pitchFamily="18" charset="0"/>
              </a:rPr>
              <a:t>3</a:t>
            </a:r>
            <a:r>
              <a:rPr lang="en-US" sz="2000" b="1" dirty="0">
                <a:latin typeface="+mj-lt"/>
                <a:ea typeface="Times New Roman" panose="02020603050405020304" pitchFamily="18" charset="0"/>
              </a:rPr>
              <a:t>H, </a:t>
            </a:r>
            <a:r>
              <a:rPr lang="en-US" sz="2000" b="1" baseline="30000" dirty="0">
                <a:latin typeface="+mj-lt"/>
                <a:ea typeface="Times New Roman" panose="02020603050405020304" pitchFamily="18" charset="0"/>
              </a:rPr>
              <a:t>14</a:t>
            </a:r>
            <a:r>
              <a:rPr lang="en-US" sz="2000" b="1" dirty="0">
                <a:latin typeface="+mj-lt"/>
                <a:ea typeface="Times New Roman" panose="02020603050405020304" pitchFamily="18" charset="0"/>
              </a:rPr>
              <a:t>N(</a:t>
            </a:r>
            <a:r>
              <a:rPr lang="en-US" sz="2000" b="1" dirty="0" err="1">
                <a:latin typeface="+mj-lt"/>
                <a:ea typeface="Times New Roman" panose="02020603050405020304" pitchFamily="18" charset="0"/>
              </a:rPr>
              <a:t>n,p</a:t>
            </a:r>
            <a:r>
              <a:rPr lang="en-US" sz="2000" b="1" dirty="0">
                <a:latin typeface="+mj-lt"/>
                <a:ea typeface="Times New Roman" panose="02020603050405020304" pitchFamily="18" charset="0"/>
              </a:rPr>
              <a:t>)</a:t>
            </a:r>
            <a:r>
              <a:rPr lang="en-US" sz="2000" b="1" baseline="30000" dirty="0">
                <a:latin typeface="+mj-lt"/>
                <a:ea typeface="Times New Roman" panose="02020603050405020304" pitchFamily="18" charset="0"/>
              </a:rPr>
              <a:t>14</a:t>
            </a:r>
            <a:r>
              <a:rPr lang="en-US" sz="2000" b="1" dirty="0">
                <a:latin typeface="+mj-lt"/>
                <a:ea typeface="Times New Roman" panose="02020603050405020304" pitchFamily="18" charset="0"/>
              </a:rPr>
              <a:t>C, </a:t>
            </a:r>
            <a:r>
              <a:rPr lang="en-US" sz="2000" b="1" baseline="30000" dirty="0">
                <a:latin typeface="+mj-lt"/>
                <a:ea typeface="Times New Roman" panose="02020603050405020304" pitchFamily="18" charset="0"/>
              </a:rPr>
              <a:t>35</a:t>
            </a:r>
            <a:r>
              <a:rPr lang="en-US" sz="2000" b="1" dirty="0">
                <a:latin typeface="+mj-lt"/>
                <a:ea typeface="Times New Roman" panose="02020603050405020304" pitchFamily="18" charset="0"/>
              </a:rPr>
              <a:t>Cl(</a:t>
            </a:r>
            <a:r>
              <a:rPr lang="en-US" sz="2000" b="1" dirty="0" err="1">
                <a:latin typeface="+mj-lt"/>
                <a:ea typeface="Times New Roman" panose="02020603050405020304" pitchFamily="18" charset="0"/>
              </a:rPr>
              <a:t>n,p</a:t>
            </a:r>
            <a:r>
              <a:rPr lang="en-US" sz="2000" b="1" dirty="0">
                <a:latin typeface="+mj-lt"/>
                <a:ea typeface="Times New Roman" panose="02020603050405020304" pitchFamily="18" charset="0"/>
              </a:rPr>
              <a:t>)</a:t>
            </a:r>
            <a:r>
              <a:rPr lang="en-US" sz="2000" b="1" baseline="30000" dirty="0">
                <a:latin typeface="+mj-lt"/>
                <a:ea typeface="Times New Roman" panose="02020603050405020304" pitchFamily="18" charset="0"/>
              </a:rPr>
              <a:t>35</a:t>
            </a:r>
            <a:r>
              <a:rPr lang="en-US" sz="2000" b="1" dirty="0">
                <a:latin typeface="+mj-lt"/>
                <a:ea typeface="Times New Roman" panose="02020603050405020304" pitchFamily="18" charset="0"/>
              </a:rPr>
              <a:t>S </a:t>
            </a:r>
            <a:r>
              <a:rPr lang="ru-RU" sz="2000" b="1" dirty="0">
                <a:latin typeface="+mj-lt"/>
                <a:ea typeface="Calibri" panose="020F0502020204030204" pitchFamily="34" charset="0"/>
              </a:rPr>
              <a:t> </a:t>
            </a:r>
            <a:r>
              <a:rPr lang="ru-RU" sz="2000" dirty="0">
                <a:latin typeface="+mj-lt"/>
                <a:ea typeface="Calibri" panose="020F0502020204030204" pitchFamily="34" charset="0"/>
              </a:rPr>
              <a:t>i</a:t>
            </a:r>
            <a:r>
              <a:rPr lang="en-US" sz="2000" dirty="0">
                <a:latin typeface="+mj-lt"/>
                <a:ea typeface="Calibri" panose="020F0502020204030204" pitchFamily="34" charset="0"/>
              </a:rPr>
              <a:t>n </a:t>
            </a:r>
            <a:r>
              <a:rPr lang="ru-RU" sz="2000" dirty="0" err="1">
                <a:latin typeface="+mj-lt"/>
                <a:ea typeface="Calibri" panose="020F0502020204030204" pitchFamily="34" charset="0"/>
              </a:rPr>
              <a:t>the</a:t>
            </a:r>
            <a:r>
              <a:rPr lang="ru-RU" sz="2000" dirty="0">
                <a:latin typeface="+mj-lt"/>
                <a:ea typeface="Calibri" panose="020F0502020204030204" pitchFamily="34" charset="0"/>
              </a:rPr>
              <a:t> </a:t>
            </a:r>
            <a:r>
              <a:rPr lang="ru-RU" sz="2000" dirty="0" err="1">
                <a:latin typeface="+mj-lt"/>
                <a:ea typeface="Calibri" panose="020F0502020204030204" pitchFamily="34" charset="0"/>
              </a:rPr>
              <a:t>neutron</a:t>
            </a:r>
            <a:r>
              <a:rPr lang="ru-RU" sz="2000" dirty="0">
                <a:latin typeface="+mj-lt"/>
                <a:ea typeface="Calibri" panose="020F0502020204030204" pitchFamily="34" charset="0"/>
              </a:rPr>
              <a:t> </a:t>
            </a:r>
            <a:r>
              <a:rPr lang="ru-RU" sz="2000" dirty="0" err="1">
                <a:latin typeface="+mj-lt"/>
                <a:ea typeface="Calibri" panose="020F0502020204030204" pitchFamily="34" charset="0"/>
              </a:rPr>
              <a:t>energy</a:t>
            </a:r>
            <a:r>
              <a:rPr lang="ru-RU" sz="2000" dirty="0">
                <a:latin typeface="+mj-lt"/>
                <a:ea typeface="Calibri" panose="020F0502020204030204" pitchFamily="34" charset="0"/>
              </a:rPr>
              <a:t> </a:t>
            </a:r>
            <a:r>
              <a:rPr lang="ru-RU" sz="2000" dirty="0" err="1">
                <a:latin typeface="+mj-lt"/>
                <a:ea typeface="Calibri" panose="020F0502020204030204" pitchFamily="34" charset="0"/>
              </a:rPr>
              <a:t>range</a:t>
            </a:r>
            <a:r>
              <a:rPr lang="ru-RU" sz="2000" dirty="0">
                <a:latin typeface="+mj-lt"/>
                <a:ea typeface="Calibri" panose="020F0502020204030204" pitchFamily="34" charset="0"/>
              </a:rPr>
              <a:t> </a:t>
            </a:r>
            <a:r>
              <a:rPr lang="ru-RU" sz="2000" dirty="0" err="1">
                <a:latin typeface="+mj-lt"/>
                <a:ea typeface="Calibri" panose="020F0502020204030204" pitchFamily="34" charset="0"/>
              </a:rPr>
              <a:t>of</a:t>
            </a:r>
            <a:r>
              <a:rPr lang="ru-RU" sz="2000" dirty="0">
                <a:latin typeface="+mj-lt"/>
                <a:ea typeface="Calibri" panose="020F0502020204030204" pitchFamily="34" charset="0"/>
              </a:rPr>
              <a:t> 1 eV-10 </a:t>
            </a:r>
            <a:r>
              <a:rPr lang="ru-RU" sz="2000" dirty="0" err="1">
                <a:latin typeface="+mj-lt"/>
                <a:ea typeface="Calibri" panose="020F0502020204030204" pitchFamily="34" charset="0"/>
              </a:rPr>
              <a:t>keV</a:t>
            </a:r>
            <a:r>
              <a:rPr lang="ru-RU" sz="2000" dirty="0">
                <a:latin typeface="+mj-lt"/>
                <a:ea typeface="Calibri" panose="020F0502020204030204" pitchFamily="34" charset="0"/>
              </a:rPr>
              <a:t>.</a:t>
            </a:r>
            <a:endParaRPr lang="ru-RU" sz="2000" dirty="0">
              <a:latin typeface="+mj-lt"/>
            </a:endParaRPr>
          </a:p>
        </p:txBody>
      </p:sp>
      <p:pic>
        <p:nvPicPr>
          <p:cNvPr id="15" name="Picture 1026" descr="c1">
            <a:extLst>
              <a:ext uri="{FF2B5EF4-FFF2-40B4-BE49-F238E27FC236}">
                <a16:creationId xmlns:a16="http://schemas.microsoft.com/office/drawing/2014/main" id="{75F7BE01-D4B8-4FDF-A9D6-6F3D04DC7F7C}"/>
              </a:ext>
            </a:extLst>
          </p:cNvPr>
          <p:cNvPicPr>
            <a:picLocks noChangeAspect="1" noChangeArrowheads="1"/>
          </p:cNvPicPr>
          <p:nvPr/>
        </p:nvPicPr>
        <p:blipFill>
          <a:blip r:embed="rId3" cstate="print"/>
          <a:srcRect/>
          <a:stretch>
            <a:fillRect/>
          </a:stretch>
        </p:blipFill>
        <p:spPr bwMode="auto">
          <a:xfrm>
            <a:off x="9495398" y="1299639"/>
            <a:ext cx="2494600" cy="3325059"/>
          </a:xfrm>
          <a:prstGeom prst="rect">
            <a:avLst/>
          </a:prstGeom>
          <a:noFill/>
          <a:ln w="9525">
            <a:noFill/>
            <a:miter lim="800000"/>
            <a:headEnd/>
            <a:tailEnd/>
          </a:ln>
        </p:spPr>
      </p:pic>
    </p:spTree>
    <p:extLst>
      <p:ext uri="{BB962C8B-B14F-4D97-AF65-F5344CB8AC3E}">
        <p14:creationId xmlns:p14="http://schemas.microsoft.com/office/powerpoint/2010/main" val="400945752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618894" y="4720928"/>
            <a:ext cx="9147429" cy="2000548"/>
          </a:xfrm>
          <a:prstGeom prst="rect">
            <a:avLst/>
          </a:prstGeom>
          <a:noFill/>
        </p:spPr>
        <p:txBody>
          <a:bodyPr wrap="square" rtlCol="0">
            <a:spAutoFit/>
          </a:bodyPr>
          <a:lstStyle/>
          <a:p>
            <a:pPr marL="177800" indent="-177800"/>
            <a:r>
              <a:rPr lang="en-US" sz="2400" b="1" dirty="0"/>
              <a:t>Main directions of research in the framework of the theme:</a:t>
            </a:r>
            <a:endParaRPr lang="ru-RU" sz="2400" b="1" dirty="0"/>
          </a:p>
          <a:p>
            <a:pPr marL="285750" indent="-285750">
              <a:buFont typeface="Arial" panose="020B0604020202020204" pitchFamily="34" charset="0"/>
              <a:buChar char="•"/>
            </a:pPr>
            <a:r>
              <a:rPr lang="ru-RU" sz="2000" b="1" dirty="0" err="1"/>
              <a:t>Research</a:t>
            </a:r>
            <a:r>
              <a:rPr lang="ru-RU" sz="2000" b="1" dirty="0"/>
              <a:t> </a:t>
            </a:r>
            <a:r>
              <a:rPr lang="ru-RU" sz="2000" b="1" dirty="0" err="1"/>
              <a:t>of</a:t>
            </a:r>
            <a:r>
              <a:rPr lang="ru-RU" sz="2000" b="1" dirty="0"/>
              <a:t> </a:t>
            </a:r>
            <a:r>
              <a:rPr lang="ru-RU" sz="2000" b="1" dirty="0" err="1"/>
              <a:t>quantum-mechanical</a:t>
            </a:r>
            <a:r>
              <a:rPr lang="ru-RU" sz="2000" b="1" dirty="0"/>
              <a:t> </a:t>
            </a:r>
            <a:r>
              <a:rPr lang="ru-RU" sz="2000" b="1" dirty="0" err="1"/>
              <a:t>phenomena</a:t>
            </a:r>
            <a:r>
              <a:rPr lang="ru-RU" sz="2000" b="1" dirty="0"/>
              <a:t> </a:t>
            </a:r>
            <a:r>
              <a:rPr lang="ru-RU" sz="2000" b="1" dirty="0" err="1"/>
              <a:t>with</a:t>
            </a:r>
            <a:r>
              <a:rPr lang="ru-RU" sz="2000" b="1" dirty="0"/>
              <a:t> </a:t>
            </a:r>
            <a:r>
              <a:rPr lang="ru-RU" sz="2000" b="1" dirty="0" err="1"/>
              <a:t>ultracold</a:t>
            </a:r>
            <a:r>
              <a:rPr lang="ru-RU" sz="2000" b="1" dirty="0"/>
              <a:t> </a:t>
            </a:r>
            <a:r>
              <a:rPr lang="ru-RU" sz="2000" b="1" dirty="0" err="1"/>
              <a:t>and</a:t>
            </a:r>
            <a:r>
              <a:rPr lang="ru-RU" sz="2000" b="1" dirty="0"/>
              <a:t> </a:t>
            </a:r>
            <a:r>
              <a:rPr lang="ru-RU" sz="2000" b="1" dirty="0" err="1"/>
              <a:t>cold</a:t>
            </a:r>
            <a:r>
              <a:rPr lang="ru-RU" sz="2000" b="1" dirty="0"/>
              <a:t> </a:t>
            </a:r>
            <a:r>
              <a:rPr lang="ru-RU" sz="2000" b="1" dirty="0" err="1"/>
              <a:t>neutrons</a:t>
            </a:r>
            <a:r>
              <a:rPr lang="ru-RU" sz="2000" b="1" dirty="0"/>
              <a:t>, </a:t>
            </a:r>
            <a:r>
              <a:rPr lang="ru-RU" sz="2000" b="1" dirty="0" err="1"/>
              <a:t>study</a:t>
            </a:r>
            <a:r>
              <a:rPr lang="ru-RU" sz="2000" b="1" dirty="0"/>
              <a:t> </a:t>
            </a:r>
            <a:r>
              <a:rPr lang="ru-RU" sz="2000" b="1" dirty="0" err="1"/>
              <a:t>of</a:t>
            </a:r>
            <a:r>
              <a:rPr lang="ru-RU" sz="2000" b="1" dirty="0"/>
              <a:t> </a:t>
            </a:r>
            <a:r>
              <a:rPr lang="ru-RU" sz="2000" b="1" dirty="0" err="1"/>
              <a:t>the</a:t>
            </a:r>
            <a:r>
              <a:rPr lang="ru-RU" sz="2000" b="1" dirty="0"/>
              <a:t> </a:t>
            </a:r>
            <a:r>
              <a:rPr lang="ru-RU" sz="2000" b="1" dirty="0" err="1"/>
              <a:t>properties</a:t>
            </a:r>
            <a:r>
              <a:rPr lang="ru-RU" sz="2000" b="1" dirty="0"/>
              <a:t> </a:t>
            </a:r>
            <a:r>
              <a:rPr lang="ru-RU" sz="2000" b="1" dirty="0" err="1"/>
              <a:t>of</a:t>
            </a:r>
            <a:r>
              <a:rPr lang="ru-RU" sz="2000" b="1" dirty="0"/>
              <a:t> a </a:t>
            </a:r>
            <a:r>
              <a:rPr lang="ru-RU" sz="2000" b="1" dirty="0" err="1"/>
              <a:t>neutron</a:t>
            </a:r>
            <a:r>
              <a:rPr lang="ru-RU" sz="2000" b="1" dirty="0"/>
              <a:t>;</a:t>
            </a:r>
          </a:p>
          <a:p>
            <a:pPr marL="285750" indent="-285750">
              <a:buFont typeface="Arial" panose="020B0604020202020204" pitchFamily="34" charset="0"/>
              <a:buChar char="•"/>
            </a:pPr>
            <a:r>
              <a:rPr lang="ru-RU" sz="2000" b="1" dirty="0" err="1"/>
              <a:t>Study</a:t>
            </a:r>
            <a:r>
              <a:rPr lang="ru-RU" sz="2000" b="1" dirty="0"/>
              <a:t> </a:t>
            </a:r>
            <a:r>
              <a:rPr lang="ru-RU" sz="2000" b="1" dirty="0" err="1"/>
              <a:t>of</a:t>
            </a:r>
            <a:r>
              <a:rPr lang="ru-RU" sz="2000" b="1" dirty="0"/>
              <a:t> </a:t>
            </a:r>
            <a:r>
              <a:rPr lang="ru-RU" sz="2000" b="1" dirty="0" err="1"/>
              <a:t>nuclear</a:t>
            </a:r>
            <a:r>
              <a:rPr lang="ru-RU" sz="2000" b="1" dirty="0"/>
              <a:t> </a:t>
            </a:r>
            <a:r>
              <a:rPr lang="ru-RU" sz="2000" b="1" dirty="0" err="1"/>
              <a:t>reactions</a:t>
            </a:r>
            <a:r>
              <a:rPr lang="ru-RU" sz="2000" b="1" dirty="0"/>
              <a:t> </a:t>
            </a:r>
            <a:r>
              <a:rPr lang="ru-RU" sz="2000" b="1" dirty="0" err="1"/>
              <a:t>caused</a:t>
            </a:r>
            <a:r>
              <a:rPr lang="ru-RU" sz="2000" b="1" dirty="0"/>
              <a:t> </a:t>
            </a:r>
            <a:r>
              <a:rPr lang="ru-RU" sz="2000" b="1" dirty="0" err="1"/>
              <a:t>by</a:t>
            </a:r>
            <a:r>
              <a:rPr lang="ru-RU" sz="2000" b="1" dirty="0"/>
              <a:t> </a:t>
            </a:r>
            <a:r>
              <a:rPr lang="ru-RU" sz="2000" b="1" dirty="0" err="1"/>
              <a:t>neutrons</a:t>
            </a:r>
            <a:r>
              <a:rPr lang="ru-RU" sz="2000" b="1" dirty="0"/>
              <a:t>;</a:t>
            </a:r>
          </a:p>
          <a:p>
            <a:pPr marL="285750" indent="-285750">
              <a:buFont typeface="Arial" panose="020B0604020202020204" pitchFamily="34" charset="0"/>
              <a:buChar char="•"/>
            </a:pPr>
            <a:r>
              <a:rPr lang="en-US" sz="2000" b="1" dirty="0"/>
              <a:t>A</a:t>
            </a:r>
            <a:r>
              <a:rPr lang="ru-RU" sz="2000" b="1" dirty="0" err="1"/>
              <a:t>pplied</a:t>
            </a:r>
            <a:r>
              <a:rPr lang="ru-RU" sz="2000" b="1" dirty="0"/>
              <a:t> </a:t>
            </a:r>
            <a:r>
              <a:rPr lang="en-US" sz="2000" b="1" dirty="0"/>
              <a:t>research</a:t>
            </a:r>
            <a:r>
              <a:rPr lang="ru-RU" sz="2000" b="1" dirty="0"/>
              <a:t> </a:t>
            </a:r>
            <a:r>
              <a:rPr lang="ru-RU" sz="2000" b="1" dirty="0" err="1"/>
              <a:t>using</a:t>
            </a:r>
            <a:r>
              <a:rPr lang="ru-RU" sz="2000" b="1" dirty="0"/>
              <a:t> </a:t>
            </a:r>
            <a:r>
              <a:rPr lang="ru-RU" sz="2000" b="1" dirty="0" err="1"/>
              <a:t>nuclear</a:t>
            </a:r>
            <a:r>
              <a:rPr lang="ru-RU" sz="2000" b="1" dirty="0"/>
              <a:t> </a:t>
            </a:r>
            <a:r>
              <a:rPr lang="ru-RU" sz="2000" b="1" dirty="0" err="1"/>
              <a:t>physics</a:t>
            </a:r>
            <a:r>
              <a:rPr lang="ru-RU" sz="2000" b="1" dirty="0"/>
              <a:t> </a:t>
            </a:r>
            <a:r>
              <a:rPr lang="ru-RU" sz="2000" b="1" dirty="0" err="1"/>
              <a:t>methods</a:t>
            </a:r>
            <a:r>
              <a:rPr lang="ru-RU" sz="2000" b="1" dirty="0"/>
              <a:t>.</a:t>
            </a:r>
          </a:p>
          <a:p>
            <a:endParaRPr lang="ru-RU" sz="2000" b="1" dirty="0"/>
          </a:p>
        </p:txBody>
      </p:sp>
      <p:sp>
        <p:nvSpPr>
          <p:cNvPr id="2" name="Дата 1">
            <a:extLst>
              <a:ext uri="{FF2B5EF4-FFF2-40B4-BE49-F238E27FC236}">
                <a16:creationId xmlns:a16="http://schemas.microsoft.com/office/drawing/2014/main" id="{EBEAEA7D-1652-4614-8152-1DF11DFDFE23}"/>
              </a:ext>
            </a:extLst>
          </p:cNvPr>
          <p:cNvSpPr>
            <a:spLocks noGrp="1"/>
          </p:cNvSpPr>
          <p:nvPr>
            <p:ph type="dt" sz="half" idx="10"/>
          </p:nvPr>
        </p:nvSpPr>
        <p:spPr/>
        <p:txBody>
          <a:bodyPr/>
          <a:lstStyle/>
          <a:p>
            <a:r>
              <a:rPr lang="ru-RU"/>
              <a:t>30.01.2020</a:t>
            </a:r>
          </a:p>
        </p:txBody>
      </p:sp>
      <p:sp>
        <p:nvSpPr>
          <p:cNvPr id="3" name="Нижний колонтитул 2">
            <a:extLst>
              <a:ext uri="{FF2B5EF4-FFF2-40B4-BE49-F238E27FC236}">
                <a16:creationId xmlns:a16="http://schemas.microsoft.com/office/drawing/2014/main" id="{19C8DC6A-BAB8-445F-928B-3F6893DF9C90}"/>
              </a:ext>
            </a:extLst>
          </p:cNvPr>
          <p:cNvSpPr>
            <a:spLocks noGrp="1"/>
          </p:cNvSpPr>
          <p:nvPr>
            <p:ph type="ftr" sz="quarter" idx="11"/>
          </p:nvPr>
        </p:nvSpPr>
        <p:spPr/>
        <p:txBody>
          <a:bodyPr/>
          <a:lstStyle/>
          <a:p>
            <a:r>
              <a:rPr lang="en-US"/>
              <a:t>NP PAC 51st meeting</a:t>
            </a:r>
            <a:endParaRPr lang="ru-RU"/>
          </a:p>
        </p:txBody>
      </p:sp>
      <p:sp>
        <p:nvSpPr>
          <p:cNvPr id="4" name="Номер слайда 3">
            <a:extLst>
              <a:ext uri="{FF2B5EF4-FFF2-40B4-BE49-F238E27FC236}">
                <a16:creationId xmlns:a16="http://schemas.microsoft.com/office/drawing/2014/main" id="{16D03EFE-D09C-4A9B-B72E-E72BF421C182}"/>
              </a:ext>
            </a:extLst>
          </p:cNvPr>
          <p:cNvSpPr>
            <a:spLocks noGrp="1"/>
          </p:cNvSpPr>
          <p:nvPr>
            <p:ph type="sldNum" sz="quarter" idx="12"/>
          </p:nvPr>
        </p:nvSpPr>
        <p:spPr/>
        <p:txBody>
          <a:bodyPr/>
          <a:lstStyle/>
          <a:p>
            <a:fld id="{091AD801-B12E-4A00-8E9E-6CC326DE2565}" type="slidenum">
              <a:rPr lang="ru-RU" smtClean="0"/>
              <a:pPr/>
              <a:t>2</a:t>
            </a:fld>
            <a:endParaRPr lang="ru-RU"/>
          </a:p>
        </p:txBody>
      </p:sp>
      <p:sp>
        <p:nvSpPr>
          <p:cNvPr id="5" name="Прямоугольник 4">
            <a:extLst>
              <a:ext uri="{FF2B5EF4-FFF2-40B4-BE49-F238E27FC236}">
                <a16:creationId xmlns:a16="http://schemas.microsoft.com/office/drawing/2014/main" id="{8769BD7C-D0E5-41E6-826A-157D989774FF}"/>
              </a:ext>
            </a:extLst>
          </p:cNvPr>
          <p:cNvSpPr/>
          <p:nvPr/>
        </p:nvSpPr>
        <p:spPr>
          <a:xfrm>
            <a:off x="256760" y="966674"/>
            <a:ext cx="11678479" cy="923330"/>
          </a:xfrm>
          <a:prstGeom prst="rect">
            <a:avLst/>
          </a:prstGeom>
        </p:spPr>
        <p:txBody>
          <a:bodyPr wrap="square">
            <a:spAutoFit/>
          </a:bodyPr>
          <a:lstStyle/>
          <a:p>
            <a:pPr algn="just"/>
            <a:r>
              <a:rPr lang="ru-RU" dirty="0" err="1">
                <a:latin typeface="Calibri" panose="020F0502020204030204" pitchFamily="34" charset="0"/>
                <a:ea typeface="Calibri" panose="020F0502020204030204" pitchFamily="34" charset="0"/>
                <a:cs typeface="Calibri" panose="020F0502020204030204" pitchFamily="34" charset="0"/>
              </a:rPr>
              <a:t>At</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the</a:t>
            </a:r>
            <a:r>
              <a:rPr lang="ru-RU" dirty="0">
                <a:latin typeface="Calibri" panose="020F0502020204030204" pitchFamily="34" charset="0"/>
                <a:ea typeface="Calibri" panose="020F0502020204030204" pitchFamily="34" charset="0"/>
                <a:cs typeface="Calibri" panose="020F0502020204030204" pitchFamily="34" charset="0"/>
              </a:rPr>
              <a:t> 50th </a:t>
            </a:r>
            <a:r>
              <a:rPr lang="ru-RU" dirty="0" err="1">
                <a:latin typeface="Calibri" panose="020F0502020204030204" pitchFamily="34" charset="0"/>
                <a:ea typeface="Calibri" panose="020F0502020204030204" pitchFamily="34" charset="0"/>
                <a:cs typeface="Calibri" panose="020F0502020204030204" pitchFamily="34" charset="0"/>
              </a:rPr>
              <a:t>meeting</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of</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the</a:t>
            </a:r>
            <a:r>
              <a:rPr lang="ru-RU" dirty="0">
                <a:latin typeface="Calibri" panose="020F0502020204030204" pitchFamily="34" charset="0"/>
                <a:ea typeface="Calibri" panose="020F0502020204030204" pitchFamily="34" charset="0"/>
                <a:cs typeface="Calibri" panose="020F0502020204030204" pitchFamily="34" charset="0"/>
              </a:rPr>
              <a:t> PAC </a:t>
            </a:r>
            <a:r>
              <a:rPr lang="ru-RU" dirty="0" err="1">
                <a:latin typeface="Calibri" panose="020F0502020204030204" pitchFamily="34" charset="0"/>
                <a:ea typeface="Calibri" panose="020F0502020204030204" pitchFamily="34" charset="0"/>
                <a:cs typeface="Calibri" panose="020F0502020204030204" pitchFamily="34" charset="0"/>
              </a:rPr>
              <a:t>for</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Nuclear</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Physics</a:t>
            </a:r>
            <a:r>
              <a:rPr lang="ru-RU" dirty="0">
                <a:latin typeface="Calibri" panose="020F0502020204030204" pitchFamily="34" charset="0"/>
                <a:ea typeface="Calibri" panose="020F0502020204030204" pitchFamily="34" charset="0"/>
                <a:cs typeface="Calibri" panose="020F0502020204030204" pitchFamily="34" charset="0"/>
              </a:rPr>
              <a:t>, a </a:t>
            </a:r>
            <a:r>
              <a:rPr lang="ru-RU" dirty="0" err="1">
                <a:latin typeface="Calibri" panose="020F0502020204030204" pitchFamily="34" charset="0"/>
                <a:ea typeface="Calibri" panose="020F0502020204030204" pitchFamily="34" charset="0"/>
                <a:cs typeface="Calibri" panose="020F0502020204030204" pitchFamily="34" charset="0"/>
              </a:rPr>
              <a:t>rather</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detailed</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report</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on</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the</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theme</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was</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presented</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and</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the</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main</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results</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obtained</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during</a:t>
            </a:r>
            <a:r>
              <a:rPr lang="ru-RU" dirty="0">
                <a:latin typeface="Calibri" panose="020F0502020204030204" pitchFamily="34" charset="0"/>
                <a:ea typeface="Calibri" panose="020F0502020204030204" pitchFamily="34" charset="0"/>
                <a:cs typeface="Calibri" panose="020F0502020204030204" pitchFamily="34" charset="0"/>
              </a:rPr>
              <a:t> 2017-2019 </a:t>
            </a:r>
            <a:r>
              <a:rPr lang="ru-RU" dirty="0" err="1">
                <a:latin typeface="Calibri" panose="020F0502020204030204" pitchFamily="34" charset="0"/>
                <a:ea typeface="Calibri" panose="020F0502020204030204" pitchFamily="34" charset="0"/>
                <a:cs typeface="Calibri" panose="020F0502020204030204" pitchFamily="34" charset="0"/>
              </a:rPr>
              <a:t>were</a:t>
            </a:r>
            <a:r>
              <a:rPr lang="ru-RU" dirty="0">
                <a:latin typeface="Calibri" panose="020F0502020204030204" pitchFamily="34" charset="0"/>
                <a:ea typeface="Calibri" panose="020F0502020204030204" pitchFamily="34" charset="0"/>
                <a:cs typeface="Calibri" panose="020F0502020204030204" pitchFamily="34" charset="0"/>
              </a:rPr>
              <a:t> </a:t>
            </a:r>
            <a:r>
              <a:rPr lang="ru-RU" dirty="0" err="1">
                <a:latin typeface="Calibri" panose="020F0502020204030204" pitchFamily="34" charset="0"/>
                <a:ea typeface="Calibri" panose="020F0502020204030204" pitchFamily="34" charset="0"/>
                <a:cs typeface="Calibri" panose="020F0502020204030204" pitchFamily="34" charset="0"/>
              </a:rPr>
              <a:t>shown</a:t>
            </a:r>
            <a:r>
              <a:rPr lang="en-US" dirty="0">
                <a:latin typeface="Calibri" panose="020F0502020204030204" pitchFamily="34" charset="0"/>
                <a:ea typeface="Calibri" panose="020F0502020204030204" pitchFamily="34" charset="0"/>
                <a:cs typeface="Calibri" panose="020F0502020204030204" pitchFamily="34" charset="0"/>
              </a:rPr>
              <a:t>. The theme was extended for the next three years. The leader of the theme was appointed </a:t>
            </a:r>
            <a:r>
              <a:rPr lang="en-US" dirty="0" err="1">
                <a:latin typeface="Calibri" panose="020F0502020204030204" pitchFamily="34" charset="0"/>
                <a:ea typeface="Calibri" panose="020F0502020204030204" pitchFamily="34" charset="0"/>
                <a:cs typeface="Calibri" panose="020F0502020204030204" pitchFamily="34" charset="0"/>
              </a:rPr>
              <a:t>Lychagin</a:t>
            </a:r>
            <a:r>
              <a:rPr lang="en-US" dirty="0">
                <a:latin typeface="Calibri" panose="020F0502020204030204" pitchFamily="34" charset="0"/>
                <a:ea typeface="Calibri" panose="020F0502020204030204" pitchFamily="34" charset="0"/>
                <a:cs typeface="Calibri" panose="020F0502020204030204" pitchFamily="34" charset="0"/>
              </a:rPr>
              <a:t> E.V. instead of </a:t>
            </a:r>
            <a:r>
              <a:rPr lang="en-US" dirty="0" err="1">
                <a:latin typeface="Calibri" panose="020F0502020204030204" pitchFamily="34" charset="0"/>
                <a:ea typeface="Calibri" panose="020F0502020204030204" pitchFamily="34" charset="0"/>
                <a:cs typeface="Calibri" panose="020F0502020204030204" pitchFamily="34" charset="0"/>
              </a:rPr>
              <a:t>Shvetsov</a:t>
            </a:r>
            <a:r>
              <a:rPr lang="en-US" dirty="0">
                <a:latin typeface="Calibri" panose="020F0502020204030204" pitchFamily="34" charset="0"/>
                <a:ea typeface="Calibri" panose="020F0502020204030204" pitchFamily="34" charset="0"/>
                <a:cs typeface="Calibri" panose="020F0502020204030204" pitchFamily="34" charset="0"/>
              </a:rPr>
              <a:t> V.N.</a:t>
            </a:r>
          </a:p>
        </p:txBody>
      </p:sp>
      <p:sp>
        <p:nvSpPr>
          <p:cNvPr id="7" name="Прямоугольник 6">
            <a:extLst>
              <a:ext uri="{FF2B5EF4-FFF2-40B4-BE49-F238E27FC236}">
                <a16:creationId xmlns:a16="http://schemas.microsoft.com/office/drawing/2014/main" id="{30405968-4BEE-4AC1-B330-052599F1FB40}"/>
              </a:ext>
            </a:extLst>
          </p:cNvPr>
          <p:cNvSpPr/>
          <p:nvPr/>
        </p:nvSpPr>
        <p:spPr>
          <a:xfrm>
            <a:off x="256759" y="1953043"/>
            <a:ext cx="11678479" cy="2862322"/>
          </a:xfrm>
          <a:prstGeom prst="rect">
            <a:avLst/>
          </a:prstGeom>
        </p:spPr>
        <p:txBody>
          <a:bodyPr wrap="square">
            <a:spAutoFit/>
          </a:bodyPr>
          <a:lstStyle/>
          <a:p>
            <a:pPr algn="just"/>
            <a:r>
              <a:rPr lang="en-US" b="1" dirty="0"/>
              <a:t>Issues addressed and the main goals of research: </a:t>
            </a:r>
          </a:p>
          <a:p>
            <a:pPr marL="285750" indent="-285750" algn="just">
              <a:buFont typeface="Wingdings" panose="05000000000000000000" pitchFamily="2" charset="2"/>
              <a:buChar char="§"/>
            </a:pPr>
            <a:r>
              <a:rPr lang="en-US" dirty="0"/>
              <a:t>Experimental and theoretical investigation of symmetry breaking effects in reactions with neutrons and fundamental properties of the neutron to test the parameters of the Standard Model and search for "new physics". </a:t>
            </a:r>
          </a:p>
          <a:p>
            <a:pPr marL="285750" indent="-285750" algn="just">
              <a:buFont typeface="Wingdings" panose="05000000000000000000" pitchFamily="2" charset="2"/>
              <a:buChar char="§"/>
            </a:pPr>
            <a:r>
              <a:rPr lang="en-US" dirty="0"/>
              <a:t>Investigation of the properties of excited nuclei, reactions with emission of charged particles, fission physics. </a:t>
            </a:r>
          </a:p>
          <a:p>
            <a:pPr marL="285750" indent="-285750" algn="just">
              <a:buFont typeface="Wingdings" panose="05000000000000000000" pitchFamily="2" charset="2"/>
              <a:buChar char="§"/>
            </a:pPr>
            <a:r>
              <a:rPr lang="en-US" dirty="0"/>
              <a:t>Obtaining of relevant data for astrophysics, nuclear power engineering and nuclear waste transmutation problem using neutron- and gamma-induced reactions. </a:t>
            </a:r>
          </a:p>
          <a:p>
            <a:pPr marL="285750" indent="-285750" algn="just">
              <a:buFont typeface="Wingdings" panose="05000000000000000000" pitchFamily="2" charset="2"/>
              <a:buChar char="§"/>
            </a:pPr>
            <a:r>
              <a:rPr lang="en-US" dirty="0"/>
              <a:t>Application of neutron physics methods in other fields of science and technology. </a:t>
            </a:r>
          </a:p>
          <a:p>
            <a:pPr marL="285750" indent="-285750" algn="just">
              <a:buFont typeface="Wingdings" panose="05000000000000000000" pitchFamily="2" charset="2"/>
              <a:buChar char="§"/>
            </a:pPr>
            <a:r>
              <a:rPr lang="en-US" dirty="0"/>
              <a:t>Development and construction of detectors of neutrons and other ionizing radiation, as well as applied methods in nuclear physics with neutrons. Development of the Intense </a:t>
            </a:r>
            <a:r>
              <a:rPr lang="en-US" dirty="0" err="1"/>
              <a:t>REsonance</a:t>
            </a:r>
            <a:r>
              <a:rPr lang="en-US" dirty="0"/>
              <a:t> Neutron Source (IREN) and the experimental base at the IREN and IBR-2 facilities.</a:t>
            </a:r>
            <a:r>
              <a:rPr lang="ru-RU" dirty="0"/>
              <a:t> </a:t>
            </a:r>
          </a:p>
        </p:txBody>
      </p:sp>
    </p:spTree>
    <p:extLst>
      <p:ext uri="{BB962C8B-B14F-4D97-AF65-F5344CB8AC3E}">
        <p14:creationId xmlns:p14="http://schemas.microsoft.com/office/powerpoint/2010/main" val="406537012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20</a:t>
            </a:fld>
            <a:endParaRPr lang="ru-RU"/>
          </a:p>
        </p:txBody>
      </p:sp>
      <p:sp>
        <p:nvSpPr>
          <p:cNvPr id="2" name="Прямоугольник 1">
            <a:extLst>
              <a:ext uri="{FF2B5EF4-FFF2-40B4-BE49-F238E27FC236}">
                <a16:creationId xmlns:a16="http://schemas.microsoft.com/office/drawing/2014/main" id="{FFA3411E-B4E7-480A-A1A6-CDE3FD8CA160}"/>
              </a:ext>
            </a:extLst>
          </p:cNvPr>
          <p:cNvSpPr/>
          <p:nvPr/>
        </p:nvSpPr>
        <p:spPr>
          <a:xfrm>
            <a:off x="4530736" y="2023173"/>
            <a:ext cx="2941896" cy="461665"/>
          </a:xfrm>
          <a:prstGeom prst="rect">
            <a:avLst/>
          </a:prstGeom>
        </p:spPr>
        <p:txBody>
          <a:bodyPr wrap="none">
            <a:spAutoFit/>
          </a:bodyPr>
          <a:lstStyle/>
          <a:p>
            <a:r>
              <a:rPr lang="en-US" sz="2400" b="1" dirty="0">
                <a:solidFill>
                  <a:srgbClr val="0000FF"/>
                </a:solidFill>
                <a:latin typeface="Times New Roman" panose="02020603050405020304" pitchFamily="18" charset="0"/>
                <a:ea typeface="Calibri" panose="020F0502020204030204" pitchFamily="34" charset="0"/>
              </a:rPr>
              <a:t>The a</a:t>
            </a:r>
            <a:r>
              <a:rPr lang="ru-RU" sz="2400" b="1" dirty="0" err="1">
                <a:solidFill>
                  <a:srgbClr val="0000FF"/>
                </a:solidFill>
                <a:latin typeface="Times New Roman" panose="02020603050405020304" pitchFamily="18" charset="0"/>
                <a:ea typeface="Calibri" panose="020F0502020204030204" pitchFamily="34" charset="0"/>
              </a:rPr>
              <a:t>pplied</a:t>
            </a:r>
            <a:r>
              <a:rPr lang="ru-RU" sz="2400" b="1" dirty="0">
                <a:solidFill>
                  <a:srgbClr val="0000FF"/>
                </a:solidFill>
                <a:latin typeface="Times New Roman" panose="02020603050405020304" pitchFamily="18" charset="0"/>
                <a:ea typeface="Calibri" panose="020F0502020204030204" pitchFamily="34" charset="0"/>
              </a:rPr>
              <a:t> </a:t>
            </a:r>
            <a:r>
              <a:rPr lang="en-US" sz="2400" b="1" dirty="0">
                <a:solidFill>
                  <a:srgbClr val="0000FF"/>
                </a:solidFill>
                <a:latin typeface="Times New Roman" panose="02020603050405020304" pitchFamily="18" charset="0"/>
                <a:ea typeface="Calibri" panose="020F0502020204030204" pitchFamily="34" charset="0"/>
              </a:rPr>
              <a:t>research</a:t>
            </a:r>
            <a:endParaRPr lang="ru-RU" sz="2400" dirty="0">
              <a:solidFill>
                <a:srgbClr val="0000FF"/>
              </a:solidFill>
            </a:endParaRPr>
          </a:p>
        </p:txBody>
      </p:sp>
      <p:sp>
        <p:nvSpPr>
          <p:cNvPr id="4" name="TextBox 3">
            <a:extLst>
              <a:ext uri="{FF2B5EF4-FFF2-40B4-BE49-F238E27FC236}">
                <a16:creationId xmlns:a16="http://schemas.microsoft.com/office/drawing/2014/main" id="{0E3A9932-147E-4ED4-BA75-0C8979EA42DC}"/>
              </a:ext>
            </a:extLst>
          </p:cNvPr>
          <p:cNvSpPr txBox="1"/>
          <p:nvPr/>
        </p:nvSpPr>
        <p:spPr>
          <a:xfrm>
            <a:off x="1323239" y="2560424"/>
            <a:ext cx="9254200" cy="1569660"/>
          </a:xfrm>
          <a:prstGeom prst="rect">
            <a:avLst/>
          </a:prstGeom>
          <a:noFill/>
        </p:spPr>
        <p:txBody>
          <a:bodyPr wrap="none" rtlCol="0">
            <a:spAutoFit/>
          </a:bodyPr>
          <a:lstStyle/>
          <a:p>
            <a:pPr marL="342900" indent="-342900">
              <a:buFont typeface="Arial" panose="020B0604020202020204" pitchFamily="34" charset="0"/>
              <a:buChar char="•"/>
            </a:pPr>
            <a:r>
              <a:rPr lang="en-US" sz="2400" dirty="0"/>
              <a:t>Experiments at Van-der-Graaf EG-5 (modernization of the accelerator)</a:t>
            </a:r>
          </a:p>
          <a:p>
            <a:pPr marL="342900" indent="-342900">
              <a:buFont typeface="Arial" panose="020B0604020202020204" pitchFamily="34" charset="0"/>
              <a:buChar char="•"/>
            </a:pPr>
            <a:r>
              <a:rPr lang="en-US" sz="2400" dirty="0"/>
              <a:t>NAA</a:t>
            </a:r>
            <a:r>
              <a:rPr lang="ru-RU" sz="2400" dirty="0"/>
              <a:t>,</a:t>
            </a:r>
            <a:r>
              <a:rPr lang="en-US" sz="2400" dirty="0"/>
              <a:t> XRF (REGATA, REGATA-2)</a:t>
            </a:r>
          </a:p>
          <a:p>
            <a:pPr marL="342900" indent="-342900">
              <a:buFont typeface="Arial" panose="020B0604020202020204" pitchFamily="34" charset="0"/>
              <a:buChar char="•"/>
            </a:pPr>
            <a:r>
              <a:rPr lang="en-US" sz="2400" dirty="0"/>
              <a:t>Neutron resonance spectroscopy (at IREN)</a:t>
            </a:r>
          </a:p>
          <a:p>
            <a:pPr marL="342900" indent="-342900">
              <a:buFont typeface="Arial" panose="020B0604020202020204" pitchFamily="34" charset="0"/>
              <a:buChar char="•"/>
            </a:pPr>
            <a:r>
              <a:rPr lang="en-US" sz="2400" dirty="0"/>
              <a:t>Developing of set-up for PGA </a:t>
            </a:r>
            <a:endParaRPr lang="ru-RU" sz="2400" dirty="0"/>
          </a:p>
        </p:txBody>
      </p:sp>
    </p:spTree>
    <p:extLst>
      <p:ext uri="{BB962C8B-B14F-4D97-AF65-F5344CB8AC3E}">
        <p14:creationId xmlns:p14="http://schemas.microsoft.com/office/powerpoint/2010/main" val="17914902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Изображение выглядит как рисунок&#10;&#10;Автоматически созданное описание">
            <a:extLst>
              <a:ext uri="{FF2B5EF4-FFF2-40B4-BE49-F238E27FC236}">
                <a16:creationId xmlns:a16="http://schemas.microsoft.com/office/drawing/2014/main" id="{97B47880-B1B9-4574-9BCA-EB0A694BC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72" y="1429154"/>
            <a:ext cx="3188360" cy="4468725"/>
          </a:xfrm>
          <a:prstGeom prst="rect">
            <a:avLst/>
          </a:prstGeom>
        </p:spPr>
      </p:pic>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21</a:t>
            </a:fld>
            <a:endParaRPr lang="ru-RU"/>
          </a:p>
        </p:txBody>
      </p:sp>
      <p:sp>
        <p:nvSpPr>
          <p:cNvPr id="6" name="Rectangle 6">
            <a:extLst>
              <a:ext uri="{FF2B5EF4-FFF2-40B4-BE49-F238E27FC236}">
                <a16:creationId xmlns:a16="http://schemas.microsoft.com/office/drawing/2014/main" id="{75A2A53F-ADE1-4ACB-AED9-91EA99A8BB2E}"/>
              </a:ext>
            </a:extLst>
          </p:cNvPr>
          <p:cNvSpPr>
            <a:spLocks noChangeArrowheads="1"/>
          </p:cNvSpPr>
          <p:nvPr/>
        </p:nvSpPr>
        <p:spPr bwMode="auto">
          <a:xfrm>
            <a:off x="-108932" y="871538"/>
            <a:ext cx="124098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ru-RU" sz="2400" b="1" dirty="0">
                <a:solidFill>
                  <a:srgbClr val="0000FF"/>
                </a:solidFill>
              </a:rPr>
              <a:t>Modernization of the EG-5 accelerator and development of its experimental infrastructure.</a:t>
            </a:r>
            <a:endParaRPr lang="ru-RU" altLang="ru-RU" sz="2400" b="1" dirty="0">
              <a:solidFill>
                <a:srgbClr val="0000FF"/>
              </a:solidFill>
            </a:endParaRPr>
          </a:p>
        </p:txBody>
      </p:sp>
      <p:sp>
        <p:nvSpPr>
          <p:cNvPr id="8" name="Text Box 9">
            <a:extLst>
              <a:ext uri="{FF2B5EF4-FFF2-40B4-BE49-F238E27FC236}">
                <a16:creationId xmlns:a16="http://schemas.microsoft.com/office/drawing/2014/main" id="{8D3F77EC-1D49-45AB-81B7-B4A8FD21E2D9}"/>
              </a:ext>
            </a:extLst>
          </p:cNvPr>
          <p:cNvSpPr txBox="1">
            <a:spLocks noChangeArrowheads="1"/>
          </p:cNvSpPr>
          <p:nvPr/>
        </p:nvSpPr>
        <p:spPr bwMode="auto">
          <a:xfrm>
            <a:off x="3320699" y="2208178"/>
            <a:ext cx="3356837"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2000" b="1" dirty="0"/>
              <a:t>Technical task:</a:t>
            </a:r>
            <a:r>
              <a:rPr lang="en-US" altLang="ru-RU" sz="2000" dirty="0"/>
              <a:t> </a:t>
            </a:r>
          </a:p>
          <a:p>
            <a:r>
              <a:rPr lang="en-US" altLang="ru-RU" sz="2000" dirty="0"/>
              <a:t>Restoring the technical parameters of the EG-5 accelerator:</a:t>
            </a:r>
          </a:p>
          <a:p>
            <a:pPr marL="342900" indent="-342900">
              <a:buFont typeface="Arial" panose="020B0604020202020204" pitchFamily="34" charset="0"/>
              <a:buChar char="•"/>
            </a:pPr>
            <a:r>
              <a:rPr lang="en-US" altLang="ru-RU" sz="2000" dirty="0"/>
              <a:t>energy up to 4.1 MeV </a:t>
            </a:r>
          </a:p>
          <a:p>
            <a:pPr marL="342900" indent="-342900">
              <a:buFont typeface="Arial" panose="020B0604020202020204" pitchFamily="34" charset="0"/>
              <a:buChar char="•"/>
            </a:pPr>
            <a:r>
              <a:rPr lang="en-US" altLang="ru-RU" sz="2000" dirty="0"/>
              <a:t>current above 50mkA</a:t>
            </a:r>
            <a:r>
              <a:rPr lang="ru-RU" altLang="ru-RU" sz="2000" dirty="0"/>
              <a:t>. </a:t>
            </a:r>
          </a:p>
          <a:p>
            <a:endParaRPr lang="ru-RU" altLang="ru-RU" sz="2000" dirty="0"/>
          </a:p>
          <a:p>
            <a:r>
              <a:rPr lang="en-US" altLang="ru-RU" sz="2000" b="1" dirty="0"/>
              <a:t>Ways to solve:</a:t>
            </a:r>
          </a:p>
          <a:p>
            <a:pPr marL="342900" indent="-342900">
              <a:buFont typeface="Arial" panose="020B0604020202020204" pitchFamily="34" charset="0"/>
              <a:buChar char="•"/>
            </a:pPr>
            <a:r>
              <a:rPr lang="en-US" altLang="ru-RU" sz="2000" dirty="0"/>
              <a:t>Tube replacement;</a:t>
            </a:r>
          </a:p>
          <a:p>
            <a:pPr marL="342900" indent="-342900">
              <a:buFont typeface="Arial" panose="020B0604020202020204" pitchFamily="34" charset="0"/>
              <a:buChar char="•"/>
            </a:pPr>
            <a:r>
              <a:rPr lang="en-US" altLang="ru-RU" sz="2000" dirty="0"/>
              <a:t>Modernization of infrastructure;</a:t>
            </a:r>
          </a:p>
          <a:p>
            <a:pPr marL="342900" indent="-342900">
              <a:buFont typeface="Arial" panose="020B0604020202020204" pitchFamily="34" charset="0"/>
              <a:buChar char="•"/>
            </a:pPr>
            <a:r>
              <a:rPr lang="en-US" altLang="ru-RU" sz="2000" dirty="0"/>
              <a:t>Young staff training</a:t>
            </a:r>
            <a:r>
              <a:rPr lang="ru-RU" altLang="ru-RU" sz="2000" dirty="0"/>
              <a:t>.</a:t>
            </a:r>
          </a:p>
        </p:txBody>
      </p:sp>
      <p:sp>
        <p:nvSpPr>
          <p:cNvPr id="9" name="Text Box 7">
            <a:extLst>
              <a:ext uri="{FF2B5EF4-FFF2-40B4-BE49-F238E27FC236}">
                <a16:creationId xmlns:a16="http://schemas.microsoft.com/office/drawing/2014/main" id="{68381FD8-F39B-4D52-A9FD-E2B80E7ABBED}"/>
              </a:ext>
            </a:extLst>
          </p:cNvPr>
          <p:cNvSpPr txBox="1">
            <a:spLocks noChangeArrowheads="1"/>
          </p:cNvSpPr>
          <p:nvPr/>
        </p:nvSpPr>
        <p:spPr bwMode="auto">
          <a:xfrm>
            <a:off x="6612731" y="2208178"/>
            <a:ext cx="557926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ru-RU" sz="2000" b="1" dirty="0"/>
              <a:t>Plans</a:t>
            </a:r>
          </a:p>
          <a:p>
            <a:r>
              <a:rPr lang="en-US" altLang="ru-RU" sz="2000" b="1" dirty="0"/>
              <a:t>Development of the experimental infrastructure</a:t>
            </a:r>
          </a:p>
          <a:p>
            <a:r>
              <a:rPr lang="en-US" altLang="ru-RU" sz="2000" dirty="0"/>
              <a:t>1. New spectrometers.</a:t>
            </a:r>
          </a:p>
          <a:p>
            <a:r>
              <a:rPr lang="en-US" altLang="ru-RU" sz="2000" dirty="0"/>
              <a:t>2. Microbeam Project.</a:t>
            </a:r>
          </a:p>
          <a:p>
            <a:r>
              <a:rPr lang="en-US" altLang="ru-RU" sz="2000" dirty="0"/>
              <a:t>3. Use of multibeam configuration</a:t>
            </a:r>
            <a:endParaRPr lang="ru-RU" altLang="ru-RU" sz="2000" dirty="0"/>
          </a:p>
        </p:txBody>
      </p:sp>
      <p:sp>
        <p:nvSpPr>
          <p:cNvPr id="2" name="TextBox 1">
            <a:extLst>
              <a:ext uri="{FF2B5EF4-FFF2-40B4-BE49-F238E27FC236}">
                <a16:creationId xmlns:a16="http://schemas.microsoft.com/office/drawing/2014/main" id="{AA160461-0BAF-478F-9B57-CC2FA59B0E95}"/>
              </a:ext>
            </a:extLst>
          </p:cNvPr>
          <p:cNvSpPr txBox="1"/>
          <p:nvPr/>
        </p:nvSpPr>
        <p:spPr>
          <a:xfrm>
            <a:off x="6143483" y="1924370"/>
            <a:ext cx="1743939" cy="461665"/>
          </a:xfrm>
          <a:prstGeom prst="rect">
            <a:avLst/>
          </a:prstGeom>
          <a:noFill/>
        </p:spPr>
        <p:txBody>
          <a:bodyPr wrap="none" rtlCol="0">
            <a:spAutoFit/>
          </a:bodyPr>
          <a:lstStyle/>
          <a:p>
            <a:r>
              <a:rPr lang="en-US" sz="2400" b="1" dirty="0"/>
              <a:t>New project</a:t>
            </a:r>
            <a:endParaRPr lang="ru-RU" sz="2400" b="1" dirty="0"/>
          </a:p>
        </p:txBody>
      </p:sp>
      <p:sp>
        <p:nvSpPr>
          <p:cNvPr id="4" name="TextBox 3">
            <a:extLst>
              <a:ext uri="{FF2B5EF4-FFF2-40B4-BE49-F238E27FC236}">
                <a16:creationId xmlns:a16="http://schemas.microsoft.com/office/drawing/2014/main" id="{CFCA5162-42B2-4EBB-8989-0D50C564DE26}"/>
              </a:ext>
            </a:extLst>
          </p:cNvPr>
          <p:cNvSpPr txBox="1"/>
          <p:nvPr/>
        </p:nvSpPr>
        <p:spPr>
          <a:xfrm>
            <a:off x="7353369" y="4914617"/>
            <a:ext cx="3889463" cy="707886"/>
          </a:xfrm>
          <a:prstGeom prst="rect">
            <a:avLst/>
          </a:prstGeom>
          <a:noFill/>
        </p:spPr>
        <p:txBody>
          <a:bodyPr wrap="none" rtlCol="0">
            <a:spAutoFit/>
          </a:bodyPr>
          <a:lstStyle/>
          <a:p>
            <a:r>
              <a:rPr lang="en-US" sz="2000" b="1" dirty="0"/>
              <a:t>Details will be presented</a:t>
            </a:r>
          </a:p>
          <a:p>
            <a:r>
              <a:rPr lang="en-US" sz="2000" b="1" dirty="0"/>
              <a:t>in the report of Dr. </a:t>
            </a:r>
            <a:r>
              <a:rPr lang="en-US" sz="2000" b="1" dirty="0" err="1"/>
              <a:t>A.Doroshkevich</a:t>
            </a:r>
            <a:endParaRPr lang="ru-RU" sz="2000" b="1" dirty="0"/>
          </a:p>
        </p:txBody>
      </p:sp>
      <p:sp>
        <p:nvSpPr>
          <p:cNvPr id="7" name="TextBox 6">
            <a:extLst>
              <a:ext uri="{FF2B5EF4-FFF2-40B4-BE49-F238E27FC236}">
                <a16:creationId xmlns:a16="http://schemas.microsoft.com/office/drawing/2014/main" id="{6BBAA179-6097-47AD-BE28-E65614210497}"/>
              </a:ext>
            </a:extLst>
          </p:cNvPr>
          <p:cNvSpPr txBox="1"/>
          <p:nvPr/>
        </p:nvSpPr>
        <p:spPr>
          <a:xfrm>
            <a:off x="6748178" y="4483794"/>
            <a:ext cx="5396285" cy="369332"/>
          </a:xfrm>
          <a:prstGeom prst="rect">
            <a:avLst/>
          </a:prstGeom>
          <a:noFill/>
        </p:spPr>
        <p:txBody>
          <a:bodyPr wrap="none" rtlCol="0">
            <a:spAutoFit/>
          </a:bodyPr>
          <a:lstStyle/>
          <a:p>
            <a:r>
              <a:rPr lang="en-US" dirty="0"/>
              <a:t>The estimated project cost is about 1500k$ per 3 years.</a:t>
            </a:r>
            <a:endParaRPr lang="ru-RU" dirty="0"/>
          </a:p>
        </p:txBody>
      </p:sp>
      <p:sp>
        <p:nvSpPr>
          <p:cNvPr id="10" name="TextBox 9">
            <a:extLst>
              <a:ext uri="{FF2B5EF4-FFF2-40B4-BE49-F238E27FC236}">
                <a16:creationId xmlns:a16="http://schemas.microsoft.com/office/drawing/2014/main" id="{E03A02D7-10D9-447E-A2DA-468B7884A2F5}"/>
              </a:ext>
            </a:extLst>
          </p:cNvPr>
          <p:cNvSpPr txBox="1"/>
          <p:nvPr/>
        </p:nvSpPr>
        <p:spPr>
          <a:xfrm>
            <a:off x="2964264" y="1320506"/>
            <a:ext cx="8531050" cy="646331"/>
          </a:xfrm>
          <a:prstGeom prst="rect">
            <a:avLst/>
          </a:prstGeom>
          <a:noFill/>
        </p:spPr>
        <p:txBody>
          <a:bodyPr wrap="square" rtlCol="0">
            <a:spAutoFit/>
          </a:bodyPr>
          <a:lstStyle/>
          <a:p>
            <a:r>
              <a:rPr lang="en-US" dirty="0"/>
              <a:t>Now we can’t get current</a:t>
            </a:r>
            <a:r>
              <a:rPr lang="ru-RU" dirty="0"/>
              <a:t> </a:t>
            </a:r>
            <a:r>
              <a:rPr lang="en-US" dirty="0"/>
              <a:t>more than 1mkA at a target. It is too small to make experiments with fast neutrons. The accelerator needs deep modernization.</a:t>
            </a:r>
            <a:endParaRPr lang="ru-RU" dirty="0"/>
          </a:p>
        </p:txBody>
      </p:sp>
    </p:spTree>
    <p:extLst>
      <p:ext uri="{BB962C8B-B14F-4D97-AF65-F5344CB8AC3E}">
        <p14:creationId xmlns:p14="http://schemas.microsoft.com/office/powerpoint/2010/main" val="3409776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dirty="0"/>
              <a:t>NP PAC 51st meeting</a:t>
            </a:r>
            <a:endParaRPr lang="ru-RU" dirty="0"/>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22</a:t>
            </a:fld>
            <a:endParaRPr lang="ru-RU"/>
          </a:p>
        </p:txBody>
      </p:sp>
      <p:sp>
        <p:nvSpPr>
          <p:cNvPr id="6" name="Rectangle 6">
            <a:extLst>
              <a:ext uri="{FF2B5EF4-FFF2-40B4-BE49-F238E27FC236}">
                <a16:creationId xmlns:a16="http://schemas.microsoft.com/office/drawing/2014/main" id="{75A2A53F-ADE1-4ACB-AED9-91EA99A8BB2E}"/>
              </a:ext>
            </a:extLst>
          </p:cNvPr>
          <p:cNvSpPr>
            <a:spLocks noChangeArrowheads="1"/>
          </p:cNvSpPr>
          <p:nvPr/>
        </p:nvSpPr>
        <p:spPr bwMode="auto">
          <a:xfrm>
            <a:off x="3303637" y="871538"/>
            <a:ext cx="51037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ru-RU" sz="2400" b="1" dirty="0">
                <a:solidFill>
                  <a:srgbClr val="0000FF"/>
                </a:solidFill>
              </a:rPr>
              <a:t>NAA at REGATA facility</a:t>
            </a:r>
            <a:endParaRPr lang="ru-RU" altLang="ru-RU" sz="2400" b="1" dirty="0">
              <a:solidFill>
                <a:srgbClr val="0000FF"/>
              </a:solidFill>
            </a:endParaRPr>
          </a:p>
        </p:txBody>
      </p:sp>
      <p:pic>
        <p:nvPicPr>
          <p:cNvPr id="15" name="Рисунок 14" descr="Изображение выглядит как человек, внутренний, женщина, стол&#10;&#10;Автоматически созданное описание">
            <a:extLst>
              <a:ext uri="{FF2B5EF4-FFF2-40B4-BE49-F238E27FC236}">
                <a16:creationId xmlns:a16="http://schemas.microsoft.com/office/drawing/2014/main" id="{FD55718D-9A98-42E8-83FF-3D4743DF7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864" y="1646038"/>
            <a:ext cx="2931652" cy="4397478"/>
          </a:xfrm>
          <a:prstGeom prst="rect">
            <a:avLst/>
          </a:prstGeom>
        </p:spPr>
      </p:pic>
      <p:pic>
        <p:nvPicPr>
          <p:cNvPr id="17" name="Рисунок 16" descr="Изображение выглядит как человек, внутренний, сидит, ноутбук&#10;&#10;Автоматически созданное описание">
            <a:extLst>
              <a:ext uri="{FF2B5EF4-FFF2-40B4-BE49-F238E27FC236}">
                <a16:creationId xmlns:a16="http://schemas.microsoft.com/office/drawing/2014/main" id="{CE05033E-23E6-4C13-992A-92F06C9D4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796" y="1767930"/>
            <a:ext cx="5729042" cy="3849200"/>
          </a:xfrm>
          <a:prstGeom prst="rect">
            <a:avLst/>
          </a:prstGeom>
        </p:spPr>
      </p:pic>
      <p:sp>
        <p:nvSpPr>
          <p:cNvPr id="18" name="TextBox 17">
            <a:extLst>
              <a:ext uri="{FF2B5EF4-FFF2-40B4-BE49-F238E27FC236}">
                <a16:creationId xmlns:a16="http://schemas.microsoft.com/office/drawing/2014/main" id="{5B73C63F-F75A-4588-9681-5E7558D08EEB}"/>
              </a:ext>
            </a:extLst>
          </p:cNvPr>
          <p:cNvSpPr txBox="1"/>
          <p:nvPr/>
        </p:nvSpPr>
        <p:spPr>
          <a:xfrm>
            <a:off x="1822339" y="6015268"/>
            <a:ext cx="2031967" cy="369332"/>
          </a:xfrm>
          <a:prstGeom prst="rect">
            <a:avLst/>
          </a:prstGeom>
          <a:noFill/>
        </p:spPr>
        <p:txBody>
          <a:bodyPr wrap="none" rtlCol="0">
            <a:spAutoFit/>
          </a:bodyPr>
          <a:lstStyle/>
          <a:p>
            <a:r>
              <a:rPr lang="en-US" dirty="0"/>
              <a:t>Marina </a:t>
            </a:r>
            <a:r>
              <a:rPr lang="en-US" dirty="0" err="1"/>
              <a:t>Frontasyeva</a:t>
            </a:r>
            <a:endParaRPr lang="ru-RU" dirty="0"/>
          </a:p>
        </p:txBody>
      </p:sp>
      <p:sp>
        <p:nvSpPr>
          <p:cNvPr id="19" name="TextBox 18">
            <a:extLst>
              <a:ext uri="{FF2B5EF4-FFF2-40B4-BE49-F238E27FC236}">
                <a16:creationId xmlns:a16="http://schemas.microsoft.com/office/drawing/2014/main" id="{C7E729B5-B09F-4C59-AE49-669BF66CC926}"/>
              </a:ext>
            </a:extLst>
          </p:cNvPr>
          <p:cNvSpPr txBox="1"/>
          <p:nvPr/>
        </p:nvSpPr>
        <p:spPr>
          <a:xfrm>
            <a:off x="7864091" y="5617130"/>
            <a:ext cx="1747017" cy="369332"/>
          </a:xfrm>
          <a:prstGeom prst="rect">
            <a:avLst/>
          </a:prstGeom>
          <a:noFill/>
        </p:spPr>
        <p:txBody>
          <a:bodyPr wrap="none" rtlCol="0">
            <a:spAutoFit/>
          </a:bodyPr>
          <a:lstStyle/>
          <a:p>
            <a:r>
              <a:rPr lang="en-US" dirty="0"/>
              <a:t>Inga </a:t>
            </a:r>
            <a:r>
              <a:rPr lang="en-US" dirty="0" err="1"/>
              <a:t>Zinicovscaia</a:t>
            </a:r>
            <a:endParaRPr lang="ru-RU" dirty="0"/>
          </a:p>
        </p:txBody>
      </p:sp>
      <p:sp>
        <p:nvSpPr>
          <p:cNvPr id="20" name="TextBox 19">
            <a:extLst>
              <a:ext uri="{FF2B5EF4-FFF2-40B4-BE49-F238E27FC236}">
                <a16:creationId xmlns:a16="http://schemas.microsoft.com/office/drawing/2014/main" id="{EBFE5AA7-E9C5-48F6-A1C3-31D5F3EDD0E2}"/>
              </a:ext>
            </a:extLst>
          </p:cNvPr>
          <p:cNvSpPr txBox="1"/>
          <p:nvPr/>
        </p:nvSpPr>
        <p:spPr>
          <a:xfrm>
            <a:off x="1580190" y="1283803"/>
            <a:ext cx="2471959" cy="369332"/>
          </a:xfrm>
          <a:prstGeom prst="rect">
            <a:avLst/>
          </a:prstGeom>
          <a:noFill/>
        </p:spPr>
        <p:txBody>
          <a:bodyPr wrap="none" rtlCol="0">
            <a:spAutoFit/>
          </a:bodyPr>
          <a:lstStyle/>
          <a:p>
            <a:r>
              <a:rPr lang="en-US" dirty="0"/>
              <a:t>FLNP directorate adviser</a:t>
            </a:r>
            <a:endParaRPr lang="ru-RU" dirty="0"/>
          </a:p>
        </p:txBody>
      </p:sp>
      <p:sp>
        <p:nvSpPr>
          <p:cNvPr id="21" name="TextBox 20">
            <a:extLst>
              <a:ext uri="{FF2B5EF4-FFF2-40B4-BE49-F238E27FC236}">
                <a16:creationId xmlns:a16="http://schemas.microsoft.com/office/drawing/2014/main" id="{C914BA96-D3C2-4950-AF4F-602FA35AE24D}"/>
              </a:ext>
            </a:extLst>
          </p:cNvPr>
          <p:cNvSpPr txBox="1"/>
          <p:nvPr/>
        </p:nvSpPr>
        <p:spPr>
          <a:xfrm>
            <a:off x="7088658" y="1398598"/>
            <a:ext cx="2856679" cy="369332"/>
          </a:xfrm>
          <a:prstGeom prst="rect">
            <a:avLst/>
          </a:prstGeom>
          <a:noFill/>
        </p:spPr>
        <p:txBody>
          <a:bodyPr wrap="none" rtlCol="0">
            <a:spAutoFit/>
          </a:bodyPr>
          <a:lstStyle/>
          <a:p>
            <a:r>
              <a:rPr lang="en-US" dirty="0"/>
              <a:t>The new head of NAA sector</a:t>
            </a:r>
          </a:p>
        </p:txBody>
      </p:sp>
    </p:spTree>
    <p:extLst>
      <p:ext uri="{BB962C8B-B14F-4D97-AF65-F5344CB8AC3E}">
        <p14:creationId xmlns:p14="http://schemas.microsoft.com/office/powerpoint/2010/main" val="32214708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23</a:t>
            </a:fld>
            <a:endParaRPr lang="ru-RU"/>
          </a:p>
        </p:txBody>
      </p:sp>
      <p:pic>
        <p:nvPicPr>
          <p:cNvPr id="6" name="Рисунок 3">
            <a:extLst>
              <a:ext uri="{FF2B5EF4-FFF2-40B4-BE49-F238E27FC236}">
                <a16:creationId xmlns:a16="http://schemas.microsoft.com/office/drawing/2014/main" id="{A11609A7-98A4-417E-BAEA-CCD8BFD1826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3691" y="915098"/>
            <a:ext cx="2875387" cy="271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Sampling1">
            <a:extLst>
              <a:ext uri="{FF2B5EF4-FFF2-40B4-BE49-F238E27FC236}">
                <a16:creationId xmlns:a16="http://schemas.microsoft.com/office/drawing/2014/main" id="{542AB42A-7DF5-4915-B489-84168B5034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0221" y="1119018"/>
            <a:ext cx="2520206" cy="198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a:extLst>
              <a:ext uri="{FF2B5EF4-FFF2-40B4-BE49-F238E27FC236}">
                <a16:creationId xmlns:a16="http://schemas.microsoft.com/office/drawing/2014/main" id="{71227A0F-6D7D-4E48-B025-DB6C9CFBD850}"/>
              </a:ext>
            </a:extLst>
          </p:cNvPr>
          <p:cNvSpPr txBox="1">
            <a:spLocks noChangeArrowheads="1"/>
          </p:cNvSpPr>
          <p:nvPr/>
        </p:nvSpPr>
        <p:spPr bwMode="auto">
          <a:xfrm>
            <a:off x="6953931" y="1988535"/>
            <a:ext cx="9364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600" dirty="0">
                <a:solidFill>
                  <a:srgbClr val="C00000"/>
                </a:solidFill>
              </a:rPr>
              <a:t>Moscow</a:t>
            </a:r>
            <a:endParaRPr lang="ru-RU" altLang="en-US" sz="1600" dirty="0">
              <a:solidFill>
                <a:srgbClr val="C00000"/>
              </a:solidFill>
            </a:endParaRPr>
          </a:p>
        </p:txBody>
      </p:sp>
      <p:pic>
        <p:nvPicPr>
          <p:cNvPr id="9" name="Picture 1">
            <a:extLst>
              <a:ext uri="{FF2B5EF4-FFF2-40B4-BE49-F238E27FC236}">
                <a16:creationId xmlns:a16="http://schemas.microsoft.com/office/drawing/2014/main" id="{3B7070BE-900A-4544-B756-7C9917118740}"/>
              </a:ext>
            </a:extLst>
          </p:cNvPr>
          <p:cNvPicPr>
            <a:picLocks noChangeAspect="1"/>
          </p:cNvPicPr>
          <p:nvPr/>
        </p:nvPicPr>
        <p:blipFill>
          <a:blip r:embed="rId4"/>
          <a:stretch>
            <a:fillRect/>
          </a:stretch>
        </p:blipFill>
        <p:spPr>
          <a:xfrm>
            <a:off x="9220142" y="1083804"/>
            <a:ext cx="2525243" cy="2040045"/>
          </a:xfrm>
          <a:prstGeom prst="rect">
            <a:avLst/>
          </a:prstGeom>
        </p:spPr>
      </p:pic>
      <p:pic>
        <p:nvPicPr>
          <p:cNvPr id="10" name="Рисунок 12">
            <a:extLst>
              <a:ext uri="{FF2B5EF4-FFF2-40B4-BE49-F238E27FC236}">
                <a16:creationId xmlns:a16="http://schemas.microsoft.com/office/drawing/2014/main" id="{995EF3B5-15E9-4B4D-9338-32D959A8253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6670" y="3826297"/>
            <a:ext cx="2641207" cy="2040045"/>
          </a:xfrm>
          <a:prstGeom prst="rect">
            <a:avLst/>
          </a:prstGeom>
          <a:noFill/>
          <a:ln>
            <a:noFill/>
          </a:ln>
        </p:spPr>
      </p:pic>
      <p:sp>
        <p:nvSpPr>
          <p:cNvPr id="11" name="Rectangle 2">
            <a:extLst>
              <a:ext uri="{FF2B5EF4-FFF2-40B4-BE49-F238E27FC236}">
                <a16:creationId xmlns:a16="http://schemas.microsoft.com/office/drawing/2014/main" id="{E1C1B411-9C2D-45FE-B093-E96CB822C135}"/>
              </a:ext>
            </a:extLst>
          </p:cNvPr>
          <p:cNvSpPr/>
          <p:nvPr/>
        </p:nvSpPr>
        <p:spPr>
          <a:xfrm>
            <a:off x="2032000" y="6010429"/>
            <a:ext cx="7912217" cy="369332"/>
          </a:xfrm>
          <a:prstGeom prst="rect">
            <a:avLst/>
          </a:prstGeom>
        </p:spPr>
        <p:txBody>
          <a:bodyPr wrap="square">
            <a:spAutoFit/>
          </a:bodyPr>
          <a:lstStyle/>
          <a:p>
            <a:pPr algn="ctr"/>
            <a:r>
              <a:rPr lang="en-US" dirty="0">
                <a:solidFill>
                  <a:srgbClr val="002060"/>
                </a:solidFill>
                <a:latin typeface="Times New Roman" panose="02020603050405020304" pitchFamily="18" charset="0"/>
                <a:cs typeface="Times New Roman" panose="02020603050405020304" pitchFamily="18" charset="0"/>
              </a:rPr>
              <a:t>The State Historical Architectural Art and Landscape Museum-Reserve "</a:t>
            </a:r>
            <a:r>
              <a:rPr lang="en-US" dirty="0" err="1">
                <a:solidFill>
                  <a:srgbClr val="002060"/>
                </a:solidFill>
                <a:latin typeface="Times New Roman" panose="02020603050405020304" pitchFamily="18" charset="0"/>
                <a:cs typeface="Times New Roman" panose="02020603050405020304" pitchFamily="18" charset="0"/>
              </a:rPr>
              <a:t>Tsaritsyno</a:t>
            </a:r>
            <a:r>
              <a:rPr lang="en-US" dirty="0">
                <a:solidFill>
                  <a:srgbClr val="00206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8FF917D8-9DF7-47D0-950B-B7BFD05D9C8D}"/>
              </a:ext>
            </a:extLst>
          </p:cNvPr>
          <p:cNvSpPr txBox="1"/>
          <p:nvPr/>
        </p:nvSpPr>
        <p:spPr>
          <a:xfrm>
            <a:off x="9215252" y="1066725"/>
            <a:ext cx="1302344" cy="323165"/>
          </a:xfrm>
          <a:prstGeom prst="rect">
            <a:avLst/>
          </a:prstGeom>
          <a:noFill/>
        </p:spPr>
        <p:txBody>
          <a:bodyPr wrap="none" rtlCol="0">
            <a:spAutoFit/>
          </a:bodyPr>
          <a:lstStyle/>
          <a:p>
            <a:r>
              <a:rPr lang="en-US" sz="1500" b="1" dirty="0">
                <a:solidFill>
                  <a:srgbClr val="002060"/>
                </a:solidFill>
              </a:rPr>
              <a:t>Mo, W and Sb</a:t>
            </a:r>
          </a:p>
        </p:txBody>
      </p:sp>
      <p:graphicFrame>
        <p:nvGraphicFramePr>
          <p:cNvPr id="15" name="Диаграмма 2">
            <a:extLst>
              <a:ext uri="{FF2B5EF4-FFF2-40B4-BE49-F238E27FC236}">
                <a16:creationId xmlns:a16="http://schemas.microsoft.com/office/drawing/2014/main" id="{B41BA7FE-3C5D-45BF-A578-76AD6CC062EB}"/>
              </a:ext>
            </a:extLst>
          </p:cNvPr>
          <p:cNvGraphicFramePr/>
          <p:nvPr>
            <p:extLst>
              <p:ext uri="{D42A27DB-BD31-4B8C-83A1-F6EECF244321}">
                <p14:modId xmlns:p14="http://schemas.microsoft.com/office/powerpoint/2010/main" val="1214657791"/>
              </p:ext>
            </p:extLst>
          </p:nvPr>
        </p:nvGraphicFramePr>
        <p:xfrm>
          <a:off x="1676110" y="3863006"/>
          <a:ext cx="2641207" cy="221289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Диаграмма 1">
            <a:extLst>
              <a:ext uri="{FF2B5EF4-FFF2-40B4-BE49-F238E27FC236}">
                <a16:creationId xmlns:a16="http://schemas.microsoft.com/office/drawing/2014/main" id="{D3651A75-9FF2-490D-9797-F42E61161DFB}"/>
              </a:ext>
            </a:extLst>
          </p:cNvPr>
          <p:cNvGraphicFramePr/>
          <p:nvPr>
            <p:extLst>
              <p:ext uri="{D42A27DB-BD31-4B8C-83A1-F6EECF244321}">
                <p14:modId xmlns:p14="http://schemas.microsoft.com/office/powerpoint/2010/main" val="913964382"/>
              </p:ext>
            </p:extLst>
          </p:nvPr>
        </p:nvGraphicFramePr>
        <p:xfrm>
          <a:off x="7491744" y="3821221"/>
          <a:ext cx="2641207" cy="2175597"/>
        </p:xfrm>
        <a:graphic>
          <a:graphicData uri="http://schemas.openxmlformats.org/drawingml/2006/chart">
            <c:chart xmlns:c="http://schemas.openxmlformats.org/drawingml/2006/chart" xmlns:r="http://schemas.openxmlformats.org/officeDocument/2006/relationships" r:id="rId7"/>
          </a:graphicData>
        </a:graphic>
      </p:graphicFrame>
      <p:sp>
        <p:nvSpPr>
          <p:cNvPr id="17" name="TextBox 16">
            <a:extLst>
              <a:ext uri="{FF2B5EF4-FFF2-40B4-BE49-F238E27FC236}">
                <a16:creationId xmlns:a16="http://schemas.microsoft.com/office/drawing/2014/main" id="{2377AE3D-FCDB-4EB0-9577-037D386574FB}"/>
              </a:ext>
            </a:extLst>
          </p:cNvPr>
          <p:cNvSpPr txBox="1"/>
          <p:nvPr/>
        </p:nvSpPr>
        <p:spPr>
          <a:xfrm>
            <a:off x="3965865" y="3078358"/>
            <a:ext cx="1378904" cy="338554"/>
          </a:xfrm>
          <a:prstGeom prst="rect">
            <a:avLst/>
          </a:prstGeom>
          <a:noFill/>
        </p:spPr>
        <p:txBody>
          <a:bodyPr wrap="none" rtlCol="0">
            <a:spAutoFit/>
          </a:bodyPr>
          <a:lstStyle/>
          <a:p>
            <a:r>
              <a:rPr lang="en-US" sz="1600" dirty="0">
                <a:solidFill>
                  <a:srgbClr val="002060"/>
                </a:solidFill>
                <a:latin typeface="Times New Roman" panose="02020603050405020304" pitchFamily="18" charset="0"/>
                <a:cs typeface="Times New Roman" panose="02020603050405020304" pitchFamily="18" charset="0"/>
              </a:rPr>
              <a:t>Sampling map</a:t>
            </a:r>
          </a:p>
        </p:txBody>
      </p:sp>
      <p:sp>
        <p:nvSpPr>
          <p:cNvPr id="18" name="Rectangle 8">
            <a:extLst>
              <a:ext uri="{FF2B5EF4-FFF2-40B4-BE49-F238E27FC236}">
                <a16:creationId xmlns:a16="http://schemas.microsoft.com/office/drawing/2014/main" id="{FEE5B489-D611-446F-AB3C-6191D8CF8E7E}"/>
              </a:ext>
            </a:extLst>
          </p:cNvPr>
          <p:cNvSpPr/>
          <p:nvPr/>
        </p:nvSpPr>
        <p:spPr>
          <a:xfrm>
            <a:off x="4827477" y="5812896"/>
            <a:ext cx="2299027" cy="338554"/>
          </a:xfrm>
          <a:prstGeom prst="rect">
            <a:avLst/>
          </a:prstGeom>
        </p:spPr>
        <p:txBody>
          <a:bodyPr wrap="none">
            <a:spAutoFit/>
          </a:bodyPr>
          <a:lstStyle/>
          <a:p>
            <a:r>
              <a:rPr lang="en-US" sz="1600" dirty="0">
                <a:solidFill>
                  <a:srgbClr val="002060"/>
                </a:solidFill>
                <a:latin typeface="Times New Roman" panose="02020603050405020304" pitchFamily="18" charset="0"/>
                <a:cs typeface="Times New Roman" panose="02020603050405020304" pitchFamily="18" charset="0"/>
              </a:rPr>
              <a:t>Map of the exposure sites</a:t>
            </a:r>
          </a:p>
        </p:txBody>
      </p:sp>
      <p:cxnSp>
        <p:nvCxnSpPr>
          <p:cNvPr id="19" name="Straight Connector 5">
            <a:extLst>
              <a:ext uri="{FF2B5EF4-FFF2-40B4-BE49-F238E27FC236}">
                <a16:creationId xmlns:a16="http://schemas.microsoft.com/office/drawing/2014/main" id="{2DCC4412-D4F2-4E23-9908-09F5C200E316}"/>
              </a:ext>
            </a:extLst>
          </p:cNvPr>
          <p:cNvCxnSpPr/>
          <p:nvPr/>
        </p:nvCxnSpPr>
        <p:spPr>
          <a:xfrm>
            <a:off x="2032000" y="3646712"/>
            <a:ext cx="7704856"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Прямоугольник 1">
            <a:extLst>
              <a:ext uri="{FF2B5EF4-FFF2-40B4-BE49-F238E27FC236}">
                <a16:creationId xmlns:a16="http://schemas.microsoft.com/office/drawing/2014/main" id="{A1B3EFB4-A043-4A2C-955B-844A30214B00}"/>
              </a:ext>
            </a:extLst>
          </p:cNvPr>
          <p:cNvSpPr/>
          <p:nvPr/>
        </p:nvSpPr>
        <p:spPr>
          <a:xfrm>
            <a:off x="177800" y="983814"/>
            <a:ext cx="3041357" cy="1015663"/>
          </a:xfrm>
          <a:prstGeom prst="rect">
            <a:avLst/>
          </a:prstGeom>
        </p:spPr>
        <p:txBody>
          <a:bodyPr wrap="square">
            <a:spAutoFit/>
          </a:bodyPr>
          <a:lstStyle/>
          <a:p>
            <a:r>
              <a:rPr lang="en-US" sz="2000" dirty="0"/>
              <a:t>International program "Heavy metal atmospheric deposition in Europe” </a:t>
            </a:r>
            <a:endParaRPr lang="ru-RU" sz="2000" dirty="0"/>
          </a:p>
        </p:txBody>
      </p:sp>
      <p:sp>
        <p:nvSpPr>
          <p:cNvPr id="4" name="Прямоугольник 3">
            <a:extLst>
              <a:ext uri="{FF2B5EF4-FFF2-40B4-BE49-F238E27FC236}">
                <a16:creationId xmlns:a16="http://schemas.microsoft.com/office/drawing/2014/main" id="{5AF3C235-2B60-4D18-8744-F8ADE728BAE5}"/>
              </a:ext>
            </a:extLst>
          </p:cNvPr>
          <p:cNvSpPr/>
          <p:nvPr/>
        </p:nvSpPr>
        <p:spPr>
          <a:xfrm>
            <a:off x="217433" y="2136263"/>
            <a:ext cx="3001724" cy="1200329"/>
          </a:xfrm>
          <a:prstGeom prst="rect">
            <a:avLst/>
          </a:prstGeom>
        </p:spPr>
        <p:txBody>
          <a:bodyPr wrap="square">
            <a:spAutoFit/>
          </a:bodyPr>
          <a:lstStyle/>
          <a:p>
            <a:r>
              <a:rPr lang="en-US" dirty="0"/>
              <a:t>In </a:t>
            </a:r>
            <a:r>
              <a:rPr lang="ru-RU" dirty="0"/>
              <a:t> 2020-2021 </a:t>
            </a:r>
            <a:r>
              <a:rPr lang="en-US" dirty="0"/>
              <a:t>15 European countries in collaboration with SNAAPI will participate in a new moss survey.</a:t>
            </a:r>
            <a:endParaRPr lang="ru-RU" dirty="0"/>
          </a:p>
        </p:txBody>
      </p:sp>
      <p:sp>
        <p:nvSpPr>
          <p:cNvPr id="20" name="Прямоугольник 7">
            <a:extLst>
              <a:ext uri="{FF2B5EF4-FFF2-40B4-BE49-F238E27FC236}">
                <a16:creationId xmlns:a16="http://schemas.microsoft.com/office/drawing/2014/main" id="{18EA61D0-0564-4572-BC6C-63B499FA995E}"/>
              </a:ext>
            </a:extLst>
          </p:cNvPr>
          <p:cNvSpPr>
            <a:spLocks noChangeArrowheads="1"/>
          </p:cNvSpPr>
          <p:nvPr/>
        </p:nvSpPr>
        <p:spPr bwMode="auto">
          <a:xfrm>
            <a:off x="2770458" y="707522"/>
            <a:ext cx="73019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b="1" dirty="0">
                <a:solidFill>
                  <a:srgbClr val="0000FF"/>
                </a:solidFill>
              </a:rPr>
              <a:t>Active and passive biomonitoring studies in the Moscow region. </a:t>
            </a:r>
            <a:endParaRPr lang="en-GB" altLang="en-US" sz="1800" b="1" dirty="0">
              <a:solidFill>
                <a:srgbClr val="0000FF"/>
              </a:solidFill>
            </a:endParaRPr>
          </a:p>
        </p:txBody>
      </p:sp>
    </p:spTree>
    <p:extLst>
      <p:ext uri="{BB962C8B-B14F-4D97-AF65-F5344CB8AC3E}">
        <p14:creationId xmlns:p14="http://schemas.microsoft.com/office/powerpoint/2010/main" val="311022120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24</a:t>
            </a:fld>
            <a:endParaRPr lang="ru-RU"/>
          </a:p>
        </p:txBody>
      </p:sp>
      <p:sp>
        <p:nvSpPr>
          <p:cNvPr id="6" name="Заголовок 1">
            <a:extLst>
              <a:ext uri="{FF2B5EF4-FFF2-40B4-BE49-F238E27FC236}">
                <a16:creationId xmlns:a16="http://schemas.microsoft.com/office/drawing/2014/main" id="{7B9BA178-0817-4728-A49C-F2BA3C781A39}"/>
              </a:ext>
            </a:extLst>
          </p:cNvPr>
          <p:cNvSpPr txBox="1">
            <a:spLocks/>
          </p:cNvSpPr>
          <p:nvPr/>
        </p:nvSpPr>
        <p:spPr>
          <a:xfrm>
            <a:off x="931986" y="717272"/>
            <a:ext cx="10515352" cy="4243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fontAlgn="base" hangingPunct="0">
              <a:spcAft>
                <a:spcPct val="0"/>
              </a:spcAft>
            </a:pPr>
            <a:r>
              <a:rPr lang="en-US" sz="2400" b="1" dirty="0">
                <a:solidFill>
                  <a:srgbClr val="0000FF"/>
                </a:solidFill>
                <a:ea typeface="+mn-ea"/>
                <a:cs typeface="+mn-cs"/>
              </a:rPr>
              <a:t>Environmental Assessment of Coastal Ecosystems.</a:t>
            </a:r>
            <a:r>
              <a:rPr lang="ru-RU" sz="2400" b="1" dirty="0">
                <a:solidFill>
                  <a:srgbClr val="0000FF"/>
                </a:solidFill>
                <a:ea typeface="+mn-ea"/>
                <a:cs typeface="+mn-cs"/>
              </a:rPr>
              <a:t> </a:t>
            </a:r>
            <a:r>
              <a:rPr lang="en-US" sz="2400" b="1" dirty="0">
                <a:solidFill>
                  <a:srgbClr val="0000FF"/>
                </a:solidFill>
                <a:ea typeface="+mn-ea"/>
                <a:cs typeface="+mn-cs"/>
              </a:rPr>
              <a:t>Water biomonitoring. </a:t>
            </a:r>
            <a:endParaRPr lang="ru-RU" sz="2400" b="1" dirty="0">
              <a:solidFill>
                <a:srgbClr val="0000FF"/>
              </a:solidFill>
              <a:ea typeface="+mn-ea"/>
              <a:cs typeface="+mn-cs"/>
            </a:endParaRPr>
          </a:p>
        </p:txBody>
      </p:sp>
      <p:pic>
        <p:nvPicPr>
          <p:cNvPr id="7" name="Рисунок 4">
            <a:extLst>
              <a:ext uri="{FF2B5EF4-FFF2-40B4-BE49-F238E27FC236}">
                <a16:creationId xmlns:a16="http://schemas.microsoft.com/office/drawing/2014/main" id="{85F3BE25-C946-46AD-86B8-2E67348C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26" r="72361"/>
          <a:stretch/>
        </p:blipFill>
        <p:spPr bwMode="auto">
          <a:xfrm>
            <a:off x="141412" y="1377884"/>
            <a:ext cx="790574" cy="215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a:extLst>
              <a:ext uri="{FF2B5EF4-FFF2-40B4-BE49-F238E27FC236}">
                <a16:creationId xmlns:a16="http://schemas.microsoft.com/office/drawing/2014/main" id="{F2EE3CD3-C359-4631-A4FC-F0D9C1F034C4}"/>
              </a:ext>
            </a:extLst>
          </p:cNvPr>
          <p:cNvPicPr>
            <a:picLocks noChangeAspect="1"/>
          </p:cNvPicPr>
          <p:nvPr/>
        </p:nvPicPr>
        <p:blipFill>
          <a:blip r:embed="rId3"/>
          <a:stretch>
            <a:fillRect/>
          </a:stretch>
        </p:blipFill>
        <p:spPr>
          <a:xfrm>
            <a:off x="887434" y="1563763"/>
            <a:ext cx="2013156" cy="1496105"/>
          </a:xfrm>
          <a:prstGeom prst="rect">
            <a:avLst/>
          </a:prstGeom>
          <a:ln>
            <a:noFill/>
          </a:ln>
          <a:effectLst>
            <a:softEdge rad="112500"/>
          </a:effectLst>
        </p:spPr>
      </p:pic>
      <p:pic>
        <p:nvPicPr>
          <p:cNvPr id="9" name="Picture 2">
            <a:extLst>
              <a:ext uri="{FF2B5EF4-FFF2-40B4-BE49-F238E27FC236}">
                <a16:creationId xmlns:a16="http://schemas.microsoft.com/office/drawing/2014/main" id="{C31FEC57-866C-4BE1-8419-F56676C4A4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90" y="4192399"/>
            <a:ext cx="5231506" cy="2032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8A1BEF4D-5C20-45FE-8FDB-BAE1B0366188}"/>
              </a:ext>
            </a:extLst>
          </p:cNvPr>
          <p:cNvSpPr txBox="1"/>
          <p:nvPr/>
        </p:nvSpPr>
        <p:spPr>
          <a:xfrm>
            <a:off x="3563516" y="6821083"/>
            <a:ext cx="4380790" cy="338554"/>
          </a:xfrm>
          <a:prstGeom prst="rect">
            <a:avLst/>
          </a:prstGeom>
          <a:noFill/>
        </p:spPr>
        <p:txBody>
          <a:bodyPr wrap="square" rtlCol="0">
            <a:spAutoFit/>
          </a:bodyPr>
          <a:lstStyle/>
          <a:p>
            <a:pPr algn="ctr"/>
            <a:r>
              <a:rPr lang="en-US" sz="1600" dirty="0">
                <a:solidFill>
                  <a:srgbClr val="002060"/>
                </a:solidFill>
                <a:latin typeface="Times New Roman" panose="02020603050405020304" pitchFamily="18" charset="0"/>
                <a:cs typeface="Times New Roman" panose="02020603050405020304" pitchFamily="18" charset="0"/>
              </a:rPr>
              <a:t>Zn in mussels among coastal zones</a:t>
            </a:r>
            <a:endParaRPr lang="ru-RU" sz="1600" dirty="0">
              <a:solidFill>
                <a:srgbClr val="002060"/>
              </a:solidFill>
              <a:latin typeface="Times New Roman" panose="02020603050405020304" pitchFamily="18" charset="0"/>
              <a:cs typeface="Times New Roman" panose="02020603050405020304" pitchFamily="18" charset="0"/>
            </a:endParaRPr>
          </a:p>
        </p:txBody>
      </p:sp>
      <p:pic>
        <p:nvPicPr>
          <p:cNvPr id="11" name="Picture 2">
            <a:extLst>
              <a:ext uri="{FF2B5EF4-FFF2-40B4-BE49-F238E27FC236}">
                <a16:creationId xmlns:a16="http://schemas.microsoft.com/office/drawing/2014/main" id="{B56061B0-E89D-41F7-8667-45AE296164FD}"/>
              </a:ext>
            </a:extLst>
          </p:cNvPr>
          <p:cNvPicPr>
            <a:picLocks noChangeAspect="1"/>
          </p:cNvPicPr>
          <p:nvPr/>
        </p:nvPicPr>
        <p:blipFill>
          <a:blip r:embed="rId5"/>
          <a:stretch>
            <a:fillRect/>
          </a:stretch>
        </p:blipFill>
        <p:spPr>
          <a:xfrm>
            <a:off x="3646612" y="1240307"/>
            <a:ext cx="5626835" cy="2621312"/>
          </a:xfrm>
          <a:prstGeom prst="rect">
            <a:avLst/>
          </a:prstGeom>
        </p:spPr>
      </p:pic>
      <p:sp>
        <p:nvSpPr>
          <p:cNvPr id="14" name="Rectangle 3">
            <a:extLst>
              <a:ext uri="{FF2B5EF4-FFF2-40B4-BE49-F238E27FC236}">
                <a16:creationId xmlns:a16="http://schemas.microsoft.com/office/drawing/2014/main" id="{979545B0-DE55-42FA-AC99-21C37D3B1D1B}"/>
              </a:ext>
            </a:extLst>
          </p:cNvPr>
          <p:cNvSpPr/>
          <p:nvPr/>
        </p:nvSpPr>
        <p:spPr>
          <a:xfrm>
            <a:off x="4165600" y="3882168"/>
            <a:ext cx="1378904" cy="338554"/>
          </a:xfrm>
          <a:prstGeom prst="rect">
            <a:avLst/>
          </a:prstGeom>
        </p:spPr>
        <p:txBody>
          <a:bodyPr wrap="none">
            <a:spAutoFit/>
          </a:bodyPr>
          <a:lstStyle/>
          <a:p>
            <a:r>
              <a:rPr lang="en-US" sz="1600" dirty="0">
                <a:solidFill>
                  <a:srgbClr val="002060"/>
                </a:solidFill>
                <a:latin typeface="Times New Roman" panose="02020603050405020304" pitchFamily="18" charset="0"/>
                <a:cs typeface="Times New Roman" panose="02020603050405020304" pitchFamily="18" charset="0"/>
              </a:rPr>
              <a:t>Sampling map</a:t>
            </a:r>
          </a:p>
        </p:txBody>
      </p:sp>
      <p:sp>
        <p:nvSpPr>
          <p:cNvPr id="2" name="Прямоугольник 1">
            <a:extLst>
              <a:ext uri="{FF2B5EF4-FFF2-40B4-BE49-F238E27FC236}">
                <a16:creationId xmlns:a16="http://schemas.microsoft.com/office/drawing/2014/main" id="{8596242E-410A-48A5-9457-7C614D22D43A}"/>
              </a:ext>
            </a:extLst>
          </p:cNvPr>
          <p:cNvSpPr/>
          <p:nvPr/>
        </p:nvSpPr>
        <p:spPr>
          <a:xfrm>
            <a:off x="6007100" y="4186131"/>
            <a:ext cx="6096000" cy="1938992"/>
          </a:xfrm>
          <a:prstGeom prst="rect">
            <a:avLst/>
          </a:prstGeom>
        </p:spPr>
        <p:txBody>
          <a:bodyPr>
            <a:spAutoFit/>
          </a:bodyPr>
          <a:lstStyle/>
          <a:p>
            <a:r>
              <a:rPr lang="en-US" sz="2000" dirty="0"/>
              <a:t>In 2019 in the framework of the “Mussel watch” project of JINR-SA mussels were collected at the six stations along the South African coast. The obtained data showed that the most polluted place is the area near </a:t>
            </a:r>
            <a:r>
              <a:rPr lang="en-US" sz="2000" dirty="0" err="1"/>
              <a:t>Capetown</a:t>
            </a:r>
            <a:r>
              <a:rPr lang="en-US" sz="2000" dirty="0"/>
              <a:t>.  In 2020 this study will be continued, including other regional areas of the South Africa.</a:t>
            </a:r>
            <a:endParaRPr lang="ru-RU" sz="2000" dirty="0"/>
          </a:p>
        </p:txBody>
      </p:sp>
    </p:spTree>
    <p:extLst>
      <p:ext uri="{BB962C8B-B14F-4D97-AF65-F5344CB8AC3E}">
        <p14:creationId xmlns:p14="http://schemas.microsoft.com/office/powerpoint/2010/main" val="35017958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25</a:t>
            </a:fld>
            <a:endParaRPr lang="ru-RU"/>
          </a:p>
        </p:txBody>
      </p:sp>
      <p:pic>
        <p:nvPicPr>
          <p:cNvPr id="6" name="Рисунок 3">
            <a:extLst>
              <a:ext uri="{FF2B5EF4-FFF2-40B4-BE49-F238E27FC236}">
                <a16:creationId xmlns:a16="http://schemas.microsoft.com/office/drawing/2014/main" id="{D472DDEC-03EC-4EFE-B8C7-2C1403D208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0040" y="1553837"/>
            <a:ext cx="2446776" cy="12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descr="Tracks_examples_small_LAYERS">
            <a:extLst>
              <a:ext uri="{FF2B5EF4-FFF2-40B4-BE49-F238E27FC236}">
                <a16:creationId xmlns:a16="http://schemas.microsoft.com/office/drawing/2014/main" id="{1506F693-BC70-4ECB-8F8B-6490FA7777DF}"/>
              </a:ext>
            </a:extLst>
          </p:cNvPr>
          <p:cNvPicPr/>
          <p:nvPr/>
        </p:nvPicPr>
        <p:blipFill>
          <a:blip r:embed="rId3" cstate="print">
            <a:lum bright="12000" contrast="30000"/>
          </a:blip>
          <a:srcRect/>
          <a:stretch>
            <a:fillRect/>
          </a:stretch>
        </p:blipFill>
        <p:spPr bwMode="auto">
          <a:xfrm>
            <a:off x="3914755" y="1119054"/>
            <a:ext cx="5831205" cy="1794510"/>
          </a:xfrm>
          <a:prstGeom prst="rect">
            <a:avLst/>
          </a:prstGeom>
          <a:noFill/>
          <a:ln w="9525">
            <a:noFill/>
            <a:miter lim="800000"/>
            <a:headEnd/>
            <a:tailEnd/>
          </a:ln>
        </p:spPr>
      </p:pic>
      <p:sp>
        <p:nvSpPr>
          <p:cNvPr id="8" name="Прямоугольник 7">
            <a:extLst>
              <a:ext uri="{FF2B5EF4-FFF2-40B4-BE49-F238E27FC236}">
                <a16:creationId xmlns:a16="http://schemas.microsoft.com/office/drawing/2014/main" id="{27312DB9-6F34-4D38-B253-B13F584AF33E}"/>
              </a:ext>
            </a:extLst>
          </p:cNvPr>
          <p:cNvSpPr/>
          <p:nvPr/>
        </p:nvSpPr>
        <p:spPr>
          <a:xfrm>
            <a:off x="3576816" y="3020209"/>
            <a:ext cx="6357438" cy="830997"/>
          </a:xfrm>
          <a:prstGeom prst="rect">
            <a:avLst/>
          </a:prstGeom>
        </p:spPr>
        <p:txBody>
          <a:bodyPr wrap="square">
            <a:spAutoFit/>
          </a:bodyPr>
          <a:lstStyle/>
          <a:p>
            <a:pPr algn="ctr"/>
            <a:r>
              <a:rPr lang="en-US" sz="1600" dirty="0">
                <a:solidFill>
                  <a:srgbClr val="002060"/>
                </a:solidFill>
                <a:latin typeface="Times New Roman" panose="02020603050405020304" pitchFamily="18" charset="0"/>
                <a:cs typeface="Times New Roman" panose="02020603050405020304" pitchFamily="18" charset="0"/>
              </a:rPr>
              <a:t>Examples of the movement pattern of an animal with different types of behavior in the Morris test: 1 – directional search, 2 – random searching, 3 – thigmotaxis (strategy of incapable individuals)</a:t>
            </a:r>
          </a:p>
        </p:txBody>
      </p:sp>
      <p:pic>
        <p:nvPicPr>
          <p:cNvPr id="9" name="Рисунок 2">
            <a:extLst>
              <a:ext uri="{FF2B5EF4-FFF2-40B4-BE49-F238E27FC236}">
                <a16:creationId xmlns:a16="http://schemas.microsoft.com/office/drawing/2014/main" id="{17E2D4FC-57FA-4A73-A68B-9C2FECBD54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054" y="3670985"/>
            <a:ext cx="4000970" cy="306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2" descr="Картинки по запросу мозг">
            <a:extLst>
              <a:ext uri="{FF2B5EF4-FFF2-40B4-BE49-F238E27FC236}">
                <a16:creationId xmlns:a16="http://schemas.microsoft.com/office/drawing/2014/main" id="{6792B96E-CA06-4703-AAB5-2D8A955719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5578" y="4925492"/>
            <a:ext cx="907754" cy="72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7">
            <a:extLst>
              <a:ext uri="{FF2B5EF4-FFF2-40B4-BE49-F238E27FC236}">
                <a16:creationId xmlns:a16="http://schemas.microsoft.com/office/drawing/2014/main" id="{48723369-12D5-49E8-8C96-152270B0257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5600" y="3851205"/>
            <a:ext cx="4007053" cy="306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9" descr="Картинки по запросу blood">
            <a:extLst>
              <a:ext uri="{FF2B5EF4-FFF2-40B4-BE49-F238E27FC236}">
                <a16:creationId xmlns:a16="http://schemas.microsoft.com/office/drawing/2014/main" id="{B91FA4D7-8D68-4A0C-801E-699341AF6D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98741" y="4325626"/>
            <a:ext cx="794518" cy="87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a:extLst>
              <a:ext uri="{FF2B5EF4-FFF2-40B4-BE49-F238E27FC236}">
                <a16:creationId xmlns:a16="http://schemas.microsoft.com/office/drawing/2014/main" id="{AE282ED2-B9EA-4336-A1B8-37163DC54028}"/>
              </a:ext>
            </a:extLst>
          </p:cNvPr>
          <p:cNvSpPr/>
          <p:nvPr/>
        </p:nvSpPr>
        <p:spPr>
          <a:xfrm>
            <a:off x="2059207" y="7478897"/>
            <a:ext cx="2852564" cy="338554"/>
          </a:xfrm>
          <a:prstGeom prst="rect">
            <a:avLst/>
          </a:prstGeom>
        </p:spPr>
        <p:txBody>
          <a:bodyPr wrap="square">
            <a:spAutoFit/>
          </a:bodyPr>
          <a:lstStyle/>
          <a:p>
            <a:r>
              <a:rPr lang="en-US" sz="1600" dirty="0">
                <a:solidFill>
                  <a:srgbClr val="002060"/>
                </a:solidFill>
                <a:latin typeface="Times New Roman" panose="02020603050405020304" pitchFamily="18" charset="0"/>
                <a:cs typeface="Times New Roman" panose="02020603050405020304" pitchFamily="18" charset="0"/>
              </a:rPr>
              <a:t>Silver content in the brain</a:t>
            </a:r>
          </a:p>
        </p:txBody>
      </p:sp>
      <p:sp>
        <p:nvSpPr>
          <p:cNvPr id="16" name="Rectangle 10">
            <a:extLst>
              <a:ext uri="{FF2B5EF4-FFF2-40B4-BE49-F238E27FC236}">
                <a16:creationId xmlns:a16="http://schemas.microsoft.com/office/drawing/2014/main" id="{BED36828-D9FE-49CD-B763-C90F704290E2}"/>
              </a:ext>
            </a:extLst>
          </p:cNvPr>
          <p:cNvSpPr/>
          <p:nvPr/>
        </p:nvSpPr>
        <p:spPr>
          <a:xfrm>
            <a:off x="6588597" y="7436281"/>
            <a:ext cx="2754380" cy="338554"/>
          </a:xfrm>
          <a:prstGeom prst="rect">
            <a:avLst/>
          </a:prstGeom>
        </p:spPr>
        <p:txBody>
          <a:bodyPr wrap="square">
            <a:spAutoFit/>
          </a:bodyPr>
          <a:lstStyle/>
          <a:p>
            <a:r>
              <a:rPr lang="en-US" sz="1600" dirty="0">
                <a:solidFill>
                  <a:srgbClr val="002060"/>
                </a:solidFill>
                <a:latin typeface="Times New Roman" panose="02020603050405020304" pitchFamily="18" charset="0"/>
                <a:cs typeface="Times New Roman" panose="02020603050405020304" pitchFamily="18" charset="0"/>
              </a:rPr>
              <a:t>Silver content in the blood</a:t>
            </a:r>
          </a:p>
        </p:txBody>
      </p:sp>
      <p:sp>
        <p:nvSpPr>
          <p:cNvPr id="2" name="Прямоугольник 1">
            <a:extLst>
              <a:ext uri="{FF2B5EF4-FFF2-40B4-BE49-F238E27FC236}">
                <a16:creationId xmlns:a16="http://schemas.microsoft.com/office/drawing/2014/main" id="{E4BD65DF-CEA7-40AD-A161-8263126A7119}"/>
              </a:ext>
            </a:extLst>
          </p:cNvPr>
          <p:cNvSpPr/>
          <p:nvPr/>
        </p:nvSpPr>
        <p:spPr>
          <a:xfrm>
            <a:off x="63500" y="758179"/>
            <a:ext cx="12128500" cy="369332"/>
          </a:xfrm>
          <a:prstGeom prst="rect">
            <a:avLst/>
          </a:prstGeom>
        </p:spPr>
        <p:txBody>
          <a:bodyPr wrap="square">
            <a:spAutoFit/>
          </a:bodyPr>
          <a:lstStyle/>
          <a:p>
            <a:r>
              <a:rPr lang="en-US" b="1" dirty="0">
                <a:solidFill>
                  <a:srgbClr val="0000FF"/>
                </a:solidFill>
              </a:rPr>
              <a:t>Nanotoxicology. The effects of silver nanoparticles received from the mother’s body during the prenatal and lactation periods.</a:t>
            </a:r>
            <a:endParaRPr lang="ru-RU" b="1" dirty="0">
              <a:solidFill>
                <a:srgbClr val="0000FF"/>
              </a:solidFill>
            </a:endParaRPr>
          </a:p>
        </p:txBody>
      </p:sp>
      <p:sp>
        <p:nvSpPr>
          <p:cNvPr id="4" name="Прямоугольник 3">
            <a:extLst>
              <a:ext uri="{FF2B5EF4-FFF2-40B4-BE49-F238E27FC236}">
                <a16:creationId xmlns:a16="http://schemas.microsoft.com/office/drawing/2014/main" id="{BD0BBFCA-5D63-47AB-A0AE-AD8F3F9332E7}"/>
              </a:ext>
            </a:extLst>
          </p:cNvPr>
          <p:cNvSpPr/>
          <p:nvPr/>
        </p:nvSpPr>
        <p:spPr>
          <a:xfrm>
            <a:off x="8172653" y="4261132"/>
            <a:ext cx="3676447" cy="1754326"/>
          </a:xfrm>
          <a:prstGeom prst="rect">
            <a:avLst/>
          </a:prstGeom>
        </p:spPr>
        <p:txBody>
          <a:bodyPr wrap="square">
            <a:spAutoFit/>
          </a:bodyPr>
          <a:lstStyle/>
          <a:p>
            <a:r>
              <a:rPr lang="en-US" dirty="0"/>
              <a:t>These studies will be carried out  in future with another type of nanoparticles, since they are very important to assess the toxic effect of nanomaterials on the human reproductive system.</a:t>
            </a:r>
            <a:endParaRPr lang="ru-RU" dirty="0"/>
          </a:p>
        </p:txBody>
      </p:sp>
    </p:spTree>
    <p:extLst>
      <p:ext uri="{BB962C8B-B14F-4D97-AF65-F5344CB8AC3E}">
        <p14:creationId xmlns:p14="http://schemas.microsoft.com/office/powerpoint/2010/main" val="352112983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26</a:t>
            </a:fld>
            <a:endParaRPr lang="ru-RU"/>
          </a:p>
        </p:txBody>
      </p:sp>
      <p:sp>
        <p:nvSpPr>
          <p:cNvPr id="6" name="Title 1">
            <a:extLst>
              <a:ext uri="{FF2B5EF4-FFF2-40B4-BE49-F238E27FC236}">
                <a16:creationId xmlns:a16="http://schemas.microsoft.com/office/drawing/2014/main" id="{36B8ABFE-6871-424C-96D1-60394D6EC2DE}"/>
              </a:ext>
            </a:extLst>
          </p:cNvPr>
          <p:cNvSpPr txBox="1">
            <a:spLocks/>
          </p:cNvSpPr>
          <p:nvPr/>
        </p:nvSpPr>
        <p:spPr>
          <a:xfrm>
            <a:off x="127000" y="1557220"/>
            <a:ext cx="3810000" cy="3740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2060"/>
                </a:solidFill>
                <a:ea typeface="+mn-ea"/>
                <a:cs typeface="Times New Roman" panose="02020603050405020304" pitchFamily="18" charset="0"/>
              </a:rPr>
              <a:t>Further plans for NAA</a:t>
            </a:r>
          </a:p>
        </p:txBody>
      </p:sp>
      <p:sp>
        <p:nvSpPr>
          <p:cNvPr id="7" name="Content Placeholder 2">
            <a:extLst>
              <a:ext uri="{FF2B5EF4-FFF2-40B4-BE49-F238E27FC236}">
                <a16:creationId xmlns:a16="http://schemas.microsoft.com/office/drawing/2014/main" id="{4A240F71-A749-457E-9DB5-2ABB8D6CAFE0}"/>
              </a:ext>
            </a:extLst>
          </p:cNvPr>
          <p:cNvSpPr txBox="1">
            <a:spLocks/>
          </p:cNvSpPr>
          <p:nvPr/>
        </p:nvSpPr>
        <p:spPr>
          <a:xfrm>
            <a:off x="598732" y="2364178"/>
            <a:ext cx="10983668" cy="293660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ru-RU" sz="2000" dirty="0">
                <a:solidFill>
                  <a:srgbClr val="002060"/>
                </a:solidFill>
                <a:latin typeface="+mj-lt"/>
                <a:cs typeface="Times New Roman" panose="02020603050405020304" pitchFamily="18" charset="0"/>
              </a:rPr>
              <a:t>1) </a:t>
            </a:r>
            <a:r>
              <a:rPr lang="en-US" sz="2000" dirty="0">
                <a:solidFill>
                  <a:srgbClr val="002060"/>
                </a:solidFill>
                <a:latin typeface="+mj-lt"/>
                <a:cs typeface="Times New Roman" panose="02020603050405020304" pitchFamily="18" charset="0"/>
              </a:rPr>
              <a:t>Including  the REGATA facility in the FLNP User </a:t>
            </a:r>
            <a:r>
              <a:rPr lang="en-US" sz="2000" dirty="0" err="1">
                <a:solidFill>
                  <a:srgbClr val="002060"/>
                </a:solidFill>
                <a:latin typeface="+mj-lt"/>
                <a:cs typeface="Times New Roman" panose="02020603050405020304" pitchFamily="18" charset="0"/>
              </a:rPr>
              <a:t>Programme</a:t>
            </a:r>
            <a:r>
              <a:rPr lang="en-US" sz="2000" dirty="0">
                <a:solidFill>
                  <a:srgbClr val="002060"/>
                </a:solidFill>
                <a:latin typeface="+mj-lt"/>
                <a:cs typeface="Times New Roman" panose="02020603050405020304" pitchFamily="18" charset="0"/>
              </a:rPr>
              <a:t>;</a:t>
            </a:r>
            <a:endParaRPr lang="ru-RU" sz="2000" dirty="0">
              <a:solidFill>
                <a:srgbClr val="002060"/>
              </a:solidFill>
              <a:latin typeface="+mj-lt"/>
              <a:cs typeface="Times New Roman" panose="02020603050405020304" pitchFamily="18" charset="0"/>
            </a:endParaRPr>
          </a:p>
          <a:p>
            <a:pPr algn="just"/>
            <a:r>
              <a:rPr lang="en-US" sz="2000" dirty="0">
                <a:solidFill>
                  <a:srgbClr val="002060"/>
                </a:solidFill>
                <a:latin typeface="+mj-lt"/>
                <a:cs typeface="Times New Roman" panose="02020603050405020304" pitchFamily="18" charset="0"/>
              </a:rPr>
              <a:t>2) Improvement of the methodology of The Neutron activation analysis  at the REGATA facility;</a:t>
            </a:r>
            <a:endParaRPr lang="ru-RU" sz="2000" dirty="0">
              <a:solidFill>
                <a:srgbClr val="002060"/>
              </a:solidFill>
              <a:latin typeface="+mj-lt"/>
              <a:cs typeface="Times New Roman" panose="02020603050405020304" pitchFamily="18" charset="0"/>
            </a:endParaRPr>
          </a:p>
          <a:p>
            <a:pPr algn="just"/>
            <a:r>
              <a:rPr lang="en-US" sz="2000" dirty="0">
                <a:solidFill>
                  <a:srgbClr val="002060"/>
                </a:solidFill>
                <a:latin typeface="+mj-lt"/>
                <a:cs typeface="Times New Roman" panose="02020603050405020304" pitchFamily="18" charset="0"/>
              </a:rPr>
              <a:t>3) Development of the new REGATA control panel;</a:t>
            </a:r>
            <a:endParaRPr lang="ru-RU" sz="2000" dirty="0">
              <a:solidFill>
                <a:srgbClr val="002060"/>
              </a:solidFill>
              <a:latin typeface="+mj-lt"/>
              <a:cs typeface="Times New Roman" panose="02020603050405020304" pitchFamily="18" charset="0"/>
            </a:endParaRPr>
          </a:p>
          <a:p>
            <a:pPr algn="just"/>
            <a:r>
              <a:rPr lang="en-US" sz="2000" dirty="0">
                <a:solidFill>
                  <a:srgbClr val="002060"/>
                </a:solidFill>
                <a:latin typeface="+mj-lt"/>
                <a:cs typeface="Times New Roman" panose="02020603050405020304" pitchFamily="18" charset="0"/>
              </a:rPr>
              <a:t>4) Development and construction of the low-background γ-ray spectrometer and the </a:t>
            </a:r>
            <a:r>
              <a:rPr lang="en-US" sz="2000" dirty="0">
                <a:solidFill>
                  <a:srgbClr val="002060"/>
                </a:solidFill>
                <a:latin typeface="+mj-lt"/>
                <a:cs typeface="Times New Roman" panose="02020603050405020304" pitchFamily="18" charset="0"/>
                <a:sym typeface="Symbol" panose="05050102010706020507" pitchFamily="18" charset="2"/>
              </a:rPr>
              <a:t> spectrometer</a:t>
            </a:r>
            <a:r>
              <a:rPr lang="en-US" sz="2000" dirty="0">
                <a:solidFill>
                  <a:srgbClr val="002060"/>
                </a:solidFill>
                <a:latin typeface="+mj-lt"/>
                <a:cs typeface="Times New Roman" panose="02020603050405020304" pitchFamily="18" charset="0"/>
              </a:rPr>
              <a:t>;</a:t>
            </a:r>
            <a:endParaRPr lang="ru-RU" sz="2000" dirty="0">
              <a:solidFill>
                <a:srgbClr val="002060"/>
              </a:solidFill>
              <a:latin typeface="+mj-lt"/>
              <a:cs typeface="Times New Roman" panose="02020603050405020304" pitchFamily="18" charset="0"/>
            </a:endParaRPr>
          </a:p>
          <a:p>
            <a:pPr algn="just"/>
            <a:r>
              <a:rPr lang="en-US" sz="2000" dirty="0">
                <a:solidFill>
                  <a:srgbClr val="002060"/>
                </a:solidFill>
                <a:latin typeface="+mj-lt"/>
                <a:cs typeface="Times New Roman" panose="02020603050405020304" pitchFamily="18" charset="0"/>
              </a:rPr>
              <a:t>5) Participation in the 2020/2021 European moss survey;</a:t>
            </a:r>
            <a:endParaRPr lang="ru-RU" sz="2000" dirty="0">
              <a:solidFill>
                <a:srgbClr val="002060"/>
              </a:solidFill>
              <a:latin typeface="+mj-lt"/>
              <a:cs typeface="Times New Roman" panose="02020603050405020304" pitchFamily="18" charset="0"/>
            </a:endParaRPr>
          </a:p>
          <a:p>
            <a:pPr algn="just"/>
            <a:r>
              <a:rPr lang="en-US" sz="2000" dirty="0">
                <a:solidFill>
                  <a:srgbClr val="002060"/>
                </a:solidFill>
                <a:latin typeface="+mj-lt"/>
                <a:cs typeface="Times New Roman" panose="02020603050405020304" pitchFamily="18" charset="0"/>
              </a:rPr>
              <a:t>6) Further scientific  research performed in the Sector of Neutron Activation Analysis and Applied Research in the field of  environmental studies, geology, material science, medicine, nanotoxicology, etc.</a:t>
            </a:r>
            <a:endParaRPr lang="en-US" sz="2000" dirty="0">
              <a:latin typeface="+mj-lt"/>
            </a:endParaRPr>
          </a:p>
        </p:txBody>
      </p:sp>
    </p:spTree>
    <p:extLst>
      <p:ext uri="{BB962C8B-B14F-4D97-AF65-F5344CB8AC3E}">
        <p14:creationId xmlns:p14="http://schemas.microsoft.com/office/powerpoint/2010/main" val="287534930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27</a:t>
            </a:fld>
            <a:endParaRPr lang="ru-RU"/>
          </a:p>
        </p:txBody>
      </p:sp>
      <p:sp>
        <p:nvSpPr>
          <p:cNvPr id="8" name="Прямоугольник 7">
            <a:extLst>
              <a:ext uri="{FF2B5EF4-FFF2-40B4-BE49-F238E27FC236}">
                <a16:creationId xmlns:a16="http://schemas.microsoft.com/office/drawing/2014/main" id="{1C549988-BD2C-4F20-A228-DA549C2E386C}"/>
              </a:ext>
            </a:extLst>
          </p:cNvPr>
          <p:cNvSpPr/>
          <p:nvPr/>
        </p:nvSpPr>
        <p:spPr>
          <a:xfrm>
            <a:off x="3334711" y="1235196"/>
            <a:ext cx="5919634" cy="461665"/>
          </a:xfrm>
          <a:prstGeom prst="rect">
            <a:avLst/>
          </a:prstGeom>
        </p:spPr>
        <p:txBody>
          <a:bodyPr wrap="none">
            <a:spAutoFit/>
          </a:bodyPr>
          <a:lstStyle/>
          <a:p>
            <a:r>
              <a:rPr lang="en-US" sz="2400" b="1" dirty="0">
                <a:solidFill>
                  <a:srgbClr val="0000FF"/>
                </a:solidFill>
                <a:cs typeface="Arial" panose="020B0604020202020204" pitchFamily="34" charset="0"/>
              </a:rPr>
              <a:t>Neutron Resonance Capture Analysis (NRCA) </a:t>
            </a:r>
            <a:endParaRPr lang="ru-RU" sz="2400" dirty="0">
              <a:solidFill>
                <a:srgbClr val="0000FF"/>
              </a:solidFill>
            </a:endParaRPr>
          </a:p>
        </p:txBody>
      </p:sp>
      <p:sp>
        <p:nvSpPr>
          <p:cNvPr id="10" name="Прямоугольник 9">
            <a:extLst>
              <a:ext uri="{FF2B5EF4-FFF2-40B4-BE49-F238E27FC236}">
                <a16:creationId xmlns:a16="http://schemas.microsoft.com/office/drawing/2014/main" id="{09C581E7-C9C3-40AA-88A5-7B402EB0B4BE}"/>
              </a:ext>
            </a:extLst>
          </p:cNvPr>
          <p:cNvSpPr/>
          <p:nvPr/>
        </p:nvSpPr>
        <p:spPr>
          <a:xfrm>
            <a:off x="996436" y="1852802"/>
            <a:ext cx="10833100" cy="2985433"/>
          </a:xfrm>
          <a:prstGeom prst="rect">
            <a:avLst/>
          </a:prstGeom>
          <a:ln>
            <a:noFill/>
          </a:ln>
        </p:spPr>
        <p:txBody>
          <a:bodyPr wrap="square">
            <a:spAutoFit/>
          </a:bodyPr>
          <a:lstStyle/>
          <a:p>
            <a:r>
              <a:rPr lang="en-US" sz="2400" dirty="0">
                <a:latin typeface="+mj-lt"/>
              </a:rPr>
              <a:t>The main advantages of the Neutron Resonance Analysis:</a:t>
            </a:r>
          </a:p>
          <a:p>
            <a:pPr marL="342900" indent="-342900">
              <a:buFont typeface="Arial" panose="020B0604020202020204" pitchFamily="34" charset="0"/>
              <a:buChar char="•"/>
            </a:pPr>
            <a:endParaRPr lang="en-US" sz="2000" dirty="0">
              <a:latin typeface="+mj-lt"/>
              <a:cs typeface="Arial" panose="020B0604020202020204" pitchFamily="34" charset="0"/>
            </a:endParaRPr>
          </a:p>
          <a:p>
            <a:pPr marL="342900" indent="-342900">
              <a:buFont typeface="Arial" panose="020B0604020202020204" pitchFamily="34" charset="0"/>
              <a:buChar char="•"/>
            </a:pPr>
            <a:r>
              <a:rPr lang="en-US" sz="2000" dirty="0">
                <a:latin typeface="+mj-lt"/>
              </a:rPr>
              <a:t>Nondestructive,</a:t>
            </a:r>
            <a:endParaRPr lang="ru-RU" sz="2000" dirty="0">
              <a:latin typeface="+mj-lt"/>
            </a:endParaRPr>
          </a:p>
          <a:p>
            <a:pPr marL="342900" indent="-342900">
              <a:buFont typeface="Arial" panose="020B0604020202020204" pitchFamily="34" charset="0"/>
              <a:buChar char="•"/>
            </a:pPr>
            <a:r>
              <a:rPr lang="en-US" sz="2000" dirty="0">
                <a:latin typeface="+mj-lt"/>
              </a:rPr>
              <a:t>Sensitivity to isotopic element content,</a:t>
            </a:r>
            <a:endParaRPr lang="ru-RU" sz="2000" dirty="0">
              <a:latin typeface="+mj-lt"/>
            </a:endParaRPr>
          </a:p>
          <a:p>
            <a:pPr marL="342900" indent="-342900">
              <a:buFont typeface="Arial" panose="020B0604020202020204" pitchFamily="34" charset="0"/>
              <a:buChar char="•"/>
            </a:pPr>
            <a:r>
              <a:rPr lang="en-US" sz="2000" dirty="0">
                <a:latin typeface="+mj-lt"/>
              </a:rPr>
              <a:t>Fundamental opportunity to study samples of any shape and size,</a:t>
            </a:r>
            <a:endParaRPr lang="ru-RU" sz="2000" dirty="0">
              <a:latin typeface="+mj-lt"/>
            </a:endParaRPr>
          </a:p>
          <a:p>
            <a:pPr marL="342900" indent="-342900">
              <a:buFont typeface="Arial" panose="020B0604020202020204" pitchFamily="34" charset="0"/>
              <a:buChar char="•"/>
            </a:pPr>
            <a:r>
              <a:rPr lang="en-US" sz="2000" dirty="0">
                <a:latin typeface="+mj-lt"/>
              </a:rPr>
              <a:t>The practical lack of induced activity.</a:t>
            </a:r>
            <a:br>
              <a:rPr lang="en-US" sz="1600" dirty="0"/>
            </a:br>
            <a:br>
              <a:rPr lang="en-US" sz="1600" dirty="0"/>
            </a:br>
            <a:r>
              <a:rPr lang="en-US" sz="2400" dirty="0"/>
              <a:t>This makes it a promising method for researching cultural heritage items and archaeological artifacts.</a:t>
            </a:r>
            <a:endParaRPr 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382928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28</a:t>
            </a:fld>
            <a:endParaRPr lang="ru-RU"/>
          </a:p>
        </p:txBody>
      </p:sp>
      <p:sp>
        <p:nvSpPr>
          <p:cNvPr id="8" name="Прямоугольник 7">
            <a:extLst>
              <a:ext uri="{FF2B5EF4-FFF2-40B4-BE49-F238E27FC236}">
                <a16:creationId xmlns:a16="http://schemas.microsoft.com/office/drawing/2014/main" id="{1C549988-BD2C-4F20-A228-DA549C2E386C}"/>
              </a:ext>
            </a:extLst>
          </p:cNvPr>
          <p:cNvSpPr/>
          <p:nvPr/>
        </p:nvSpPr>
        <p:spPr>
          <a:xfrm>
            <a:off x="3374905" y="703055"/>
            <a:ext cx="6028125" cy="461665"/>
          </a:xfrm>
          <a:prstGeom prst="rect">
            <a:avLst/>
          </a:prstGeom>
        </p:spPr>
        <p:txBody>
          <a:bodyPr wrap="none">
            <a:spAutoFit/>
          </a:bodyPr>
          <a:lstStyle/>
          <a:p>
            <a:r>
              <a:rPr lang="en-US" sz="2400" b="1" dirty="0">
                <a:solidFill>
                  <a:srgbClr val="0000FF"/>
                </a:solidFill>
                <a:cs typeface="Arial" panose="020B0604020202020204" pitchFamily="34" charset="0"/>
              </a:rPr>
              <a:t>Neutron Resonance Capture Analysis (NRCA) .</a:t>
            </a:r>
            <a:endParaRPr lang="ru-RU" sz="2400" dirty="0">
              <a:solidFill>
                <a:srgbClr val="0000FF"/>
              </a:solidFill>
            </a:endParaRPr>
          </a:p>
        </p:txBody>
      </p:sp>
      <p:pic>
        <p:nvPicPr>
          <p:cNvPr id="11" name="Picture 3" descr="C:\Users\Я\Desktop\Диплом\KwcsrbUjsK8.jpg">
            <a:extLst>
              <a:ext uri="{FF2B5EF4-FFF2-40B4-BE49-F238E27FC236}">
                <a16:creationId xmlns:a16="http://schemas.microsoft.com/office/drawing/2014/main" id="{DCF2185F-B802-482A-890C-8F31AE34B0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739" y="1513989"/>
            <a:ext cx="3185395" cy="2511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7" name="Object 1">
            <a:extLst>
              <a:ext uri="{FF2B5EF4-FFF2-40B4-BE49-F238E27FC236}">
                <a16:creationId xmlns:a16="http://schemas.microsoft.com/office/drawing/2014/main" id="{ED28BAD0-1B7A-41C6-A21A-5056EA1D77E0}"/>
              </a:ext>
            </a:extLst>
          </p:cNvPr>
          <p:cNvGraphicFramePr>
            <a:graphicFrameLocks noChangeAspect="1"/>
          </p:cNvGraphicFramePr>
          <p:nvPr>
            <p:extLst>
              <p:ext uri="{D42A27DB-BD31-4B8C-83A1-F6EECF244321}">
                <p14:modId xmlns:p14="http://schemas.microsoft.com/office/powerpoint/2010/main" val="785438723"/>
              </p:ext>
            </p:extLst>
          </p:nvPr>
        </p:nvGraphicFramePr>
        <p:xfrm>
          <a:off x="7812093" y="1105513"/>
          <a:ext cx="4859338" cy="3883025"/>
        </p:xfrm>
        <a:graphic>
          <a:graphicData uri="http://schemas.openxmlformats.org/presentationml/2006/ole">
            <mc:AlternateContent xmlns:mc="http://schemas.openxmlformats.org/markup-compatibility/2006">
              <mc:Choice xmlns:v="urn:schemas-microsoft-com:vml" Requires="v">
                <p:oleObj spid="_x0000_s4100" name="Graph" r:id="rId5" imgW="2353614" imgH="1800576" progId="Origin50.Graph">
                  <p:embed/>
                </p:oleObj>
              </mc:Choice>
              <mc:Fallback>
                <p:oleObj name="Graph" r:id="rId5" imgW="2353614" imgH="1800576" progId="Origin50.Graph">
                  <p:embed/>
                  <p:pic>
                    <p:nvPicPr>
                      <p:cNvPr id="17" name="Object 1">
                        <a:extLst>
                          <a:ext uri="{FF2B5EF4-FFF2-40B4-BE49-F238E27FC236}">
                            <a16:creationId xmlns:a16="http://schemas.microsoft.com/office/drawing/2014/main" id="{ED28BAD0-1B7A-41C6-A21A-5056EA1D77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093" y="1105513"/>
                        <a:ext cx="4859338" cy="3883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Таблица 17">
            <a:extLst>
              <a:ext uri="{FF2B5EF4-FFF2-40B4-BE49-F238E27FC236}">
                <a16:creationId xmlns:a16="http://schemas.microsoft.com/office/drawing/2014/main" id="{17DD57A8-50C5-4FD3-9918-ECBCB0C5B05F}"/>
              </a:ext>
            </a:extLst>
          </p:cNvPr>
          <p:cNvGraphicFramePr>
            <a:graphicFrameLocks noGrp="1"/>
          </p:cNvGraphicFramePr>
          <p:nvPr>
            <p:extLst>
              <p:ext uri="{D42A27DB-BD31-4B8C-83A1-F6EECF244321}">
                <p14:modId xmlns:p14="http://schemas.microsoft.com/office/powerpoint/2010/main" val="969713227"/>
              </p:ext>
            </p:extLst>
          </p:nvPr>
        </p:nvGraphicFramePr>
        <p:xfrm>
          <a:off x="4354488" y="1568704"/>
          <a:ext cx="3468712" cy="1797443"/>
        </p:xfrm>
        <a:graphic>
          <a:graphicData uri="http://schemas.openxmlformats.org/drawingml/2006/table">
            <a:tbl>
              <a:tblPr>
                <a:tableStyleId>{3C2FFA5D-87B4-456A-9821-1D502468CF0F}</a:tableStyleId>
              </a:tblPr>
              <a:tblGrid>
                <a:gridCol w="616020">
                  <a:extLst>
                    <a:ext uri="{9D8B030D-6E8A-4147-A177-3AD203B41FA5}">
                      <a16:colId xmlns:a16="http://schemas.microsoft.com/office/drawing/2014/main" val="20000"/>
                    </a:ext>
                  </a:extLst>
                </a:gridCol>
                <a:gridCol w="1209702">
                  <a:extLst>
                    <a:ext uri="{9D8B030D-6E8A-4147-A177-3AD203B41FA5}">
                      <a16:colId xmlns:a16="http://schemas.microsoft.com/office/drawing/2014/main" val="20001"/>
                    </a:ext>
                  </a:extLst>
                </a:gridCol>
                <a:gridCol w="1642990">
                  <a:extLst>
                    <a:ext uri="{9D8B030D-6E8A-4147-A177-3AD203B41FA5}">
                      <a16:colId xmlns:a16="http://schemas.microsoft.com/office/drawing/2014/main" val="20002"/>
                    </a:ext>
                  </a:extLst>
                </a:gridCol>
              </a:tblGrid>
              <a:tr h="332779">
                <a:tc>
                  <a:txBody>
                    <a:bodyPr/>
                    <a:lstStyle/>
                    <a:p>
                      <a:pPr marL="61595" algn="ctr">
                        <a:lnSpc>
                          <a:spcPct val="150000"/>
                        </a:lnSpc>
                        <a:spcBef>
                          <a:spcPts val="385"/>
                        </a:spcBef>
                        <a:spcAft>
                          <a:spcPts val="0"/>
                        </a:spcAft>
                      </a:pPr>
                      <a:r>
                        <a:rPr lang="ru-RU" sz="1800" b="1" dirty="0">
                          <a:latin typeface="Times New Roman" pitchFamily="18" charset="0"/>
                          <a:cs typeface="Times New Roman" pitchFamily="18" charset="0"/>
                        </a:rPr>
                        <a:t>№</a:t>
                      </a:r>
                      <a:endParaRPr lang="ru-RU" sz="1800" b="1" dirty="0">
                        <a:latin typeface="Times New Roman" pitchFamily="18" charset="0"/>
                        <a:ea typeface="Times New Roman"/>
                        <a:cs typeface="Times New Roman" pitchFamily="18" charset="0"/>
                      </a:endParaRPr>
                    </a:p>
                  </a:txBody>
                  <a:tcPr marL="0" marR="0" marT="0" marB="0"/>
                </a:tc>
                <a:tc>
                  <a:txBody>
                    <a:bodyPr/>
                    <a:lstStyle/>
                    <a:p>
                      <a:pPr marL="74930" algn="ctr">
                        <a:lnSpc>
                          <a:spcPct val="150000"/>
                        </a:lnSpc>
                        <a:spcBef>
                          <a:spcPts val="385"/>
                        </a:spcBef>
                        <a:spcAft>
                          <a:spcPts val="0"/>
                        </a:spcAft>
                      </a:pPr>
                      <a:r>
                        <a:rPr lang="en-US" sz="1800" b="1" dirty="0">
                          <a:latin typeface="Times New Roman" pitchFamily="18" charset="0"/>
                          <a:ea typeface="+mn-ea"/>
                          <a:cs typeface="Times New Roman" pitchFamily="18" charset="0"/>
                        </a:rPr>
                        <a:t>Element</a:t>
                      </a:r>
                      <a:endParaRPr lang="ru-RU" sz="1800" b="1" dirty="0">
                        <a:latin typeface="Times New Roman" pitchFamily="18" charset="0"/>
                        <a:ea typeface="Times New Roman"/>
                        <a:cs typeface="Times New Roman" pitchFamily="18" charset="0"/>
                      </a:endParaRPr>
                    </a:p>
                  </a:txBody>
                  <a:tcPr marL="0" marR="0" marT="0" marB="0"/>
                </a:tc>
                <a:tc>
                  <a:txBody>
                    <a:bodyPr/>
                    <a:lstStyle/>
                    <a:p>
                      <a:pPr marL="314325" algn="ctr">
                        <a:lnSpc>
                          <a:spcPct val="150000"/>
                        </a:lnSpc>
                        <a:spcBef>
                          <a:spcPts val="385"/>
                        </a:spcBef>
                        <a:spcAft>
                          <a:spcPts val="0"/>
                        </a:spcAft>
                      </a:pPr>
                      <a:r>
                        <a:rPr lang="en-US" sz="1800" b="1" dirty="0">
                          <a:latin typeface="Times New Roman" pitchFamily="18" charset="0"/>
                          <a:cs typeface="Times New Roman" pitchFamily="18" charset="0"/>
                        </a:rPr>
                        <a:t>Mass,</a:t>
                      </a:r>
                      <a:r>
                        <a:rPr lang="ru-RU" sz="1800" b="1" dirty="0">
                          <a:latin typeface="Times New Roman" pitchFamily="18" charset="0"/>
                          <a:cs typeface="Times New Roman" pitchFamily="18" charset="0"/>
                        </a:rPr>
                        <a:t> </a:t>
                      </a:r>
                      <a:r>
                        <a:rPr lang="en-US" sz="1800" b="1" dirty="0">
                          <a:latin typeface="Times New Roman" pitchFamily="18" charset="0"/>
                          <a:cs typeface="Times New Roman" pitchFamily="18" charset="0"/>
                        </a:rPr>
                        <a:t>g</a:t>
                      </a:r>
                      <a:endParaRPr lang="ru-RU" sz="1800" b="1" dirty="0">
                        <a:latin typeface="Times New Roman" pitchFamily="18" charset="0"/>
                        <a:ea typeface="Times New Roman"/>
                        <a:cs typeface="Times New Roman" pitchFamily="18" charset="0"/>
                      </a:endParaRPr>
                    </a:p>
                  </a:txBody>
                  <a:tcPr marL="0" marR="0" marT="0" marB="0"/>
                </a:tc>
                <a:extLst>
                  <a:ext uri="{0D108BD9-81ED-4DB2-BD59-A6C34878D82A}">
                    <a16:rowId xmlns:a16="http://schemas.microsoft.com/office/drawing/2014/main" val="10000"/>
                  </a:ext>
                </a:extLst>
              </a:tr>
              <a:tr h="332779">
                <a:tc>
                  <a:txBody>
                    <a:bodyPr/>
                    <a:lstStyle/>
                    <a:p>
                      <a:pPr marL="50165" algn="ctr">
                        <a:lnSpc>
                          <a:spcPct val="150000"/>
                        </a:lnSpc>
                        <a:spcBef>
                          <a:spcPts val="385"/>
                        </a:spcBef>
                        <a:spcAft>
                          <a:spcPts val="0"/>
                        </a:spcAft>
                      </a:pPr>
                      <a:r>
                        <a:rPr lang="en-US" sz="1800" b="1" dirty="0">
                          <a:latin typeface="Times New Roman" pitchFamily="18" charset="0"/>
                          <a:cs typeface="Times New Roman" pitchFamily="18" charset="0"/>
                        </a:rPr>
                        <a:t>1</a:t>
                      </a:r>
                      <a:endParaRPr lang="ru-RU" sz="1800" b="1" dirty="0">
                        <a:latin typeface="Times New Roman" pitchFamily="18" charset="0"/>
                        <a:cs typeface="Times New Roman" pitchFamily="18" charset="0"/>
                      </a:endParaRPr>
                    </a:p>
                  </a:txBody>
                  <a:tcPr marL="0" marR="0" marT="0" marB="0"/>
                </a:tc>
                <a:tc>
                  <a:txBody>
                    <a:bodyPr/>
                    <a:lstStyle/>
                    <a:p>
                      <a:pPr marL="254635" marR="247015" indent="-1905" algn="ctr" defTabSz="914400" rtl="0" eaLnBrk="1" fontAlgn="auto" latinLnBrk="0" hangingPunct="1">
                        <a:lnSpc>
                          <a:spcPct val="150000"/>
                        </a:lnSpc>
                        <a:spcBef>
                          <a:spcPts val="300"/>
                        </a:spcBef>
                        <a:spcAft>
                          <a:spcPts val="0"/>
                        </a:spcAft>
                        <a:buClrTx/>
                        <a:buSzTx/>
                        <a:buFontTx/>
                        <a:buNone/>
                        <a:tabLst/>
                        <a:defRPr/>
                      </a:pPr>
                      <a:r>
                        <a:rPr lang="en-US" sz="1800" b="1" dirty="0">
                          <a:latin typeface="Times New Roman" pitchFamily="18" charset="0"/>
                          <a:cs typeface="Times New Roman" pitchFamily="18" charset="0"/>
                        </a:rPr>
                        <a:t>Cu </a:t>
                      </a:r>
                      <a:endParaRPr lang="ru-RU" sz="1800" b="1" dirty="0">
                        <a:latin typeface="Times New Roman" pitchFamily="18" charset="0"/>
                        <a:cs typeface="Times New Roman" pitchFamily="18" charset="0"/>
                      </a:endParaRPr>
                    </a:p>
                  </a:txBody>
                  <a:tcPr marL="0" marR="0" marT="0" marB="0"/>
                </a:tc>
                <a:tc>
                  <a:txBody>
                    <a:bodyPr/>
                    <a:lstStyle/>
                    <a:p>
                      <a:pPr marL="61595" marR="57785" algn="ctr">
                        <a:lnSpc>
                          <a:spcPct val="150000"/>
                        </a:lnSpc>
                        <a:spcBef>
                          <a:spcPts val="385"/>
                        </a:spcBef>
                        <a:spcAft>
                          <a:spcPts val="0"/>
                        </a:spcAft>
                      </a:pPr>
                      <a:r>
                        <a:rPr lang="ru-RU" sz="1800" b="1" dirty="0">
                          <a:latin typeface="Times New Roman" pitchFamily="18" charset="0"/>
                          <a:cs typeface="Times New Roman" pitchFamily="18" charset="0"/>
                        </a:rPr>
                        <a:t>63.4</a:t>
                      </a:r>
                      <a:r>
                        <a:rPr lang="en-US" sz="1800" b="1" dirty="0">
                          <a:latin typeface="Times New Roman" pitchFamily="18" charset="0"/>
                          <a:cs typeface="Times New Roman" pitchFamily="18" charset="0"/>
                        </a:rPr>
                        <a:t>± </a:t>
                      </a:r>
                      <a:r>
                        <a:rPr lang="ru-RU" sz="1800" b="1" dirty="0">
                          <a:latin typeface="Times New Roman" pitchFamily="18" charset="0"/>
                          <a:cs typeface="Times New Roman" pitchFamily="18" charset="0"/>
                        </a:rPr>
                        <a:t>3</a:t>
                      </a:r>
                      <a:r>
                        <a:rPr lang="en-US" sz="1800" b="1" dirty="0">
                          <a:latin typeface="Times New Roman" pitchFamily="18" charset="0"/>
                          <a:cs typeface="Times New Roman" pitchFamily="18" charset="0"/>
                        </a:rPr>
                        <a:t>.</a:t>
                      </a:r>
                      <a:r>
                        <a:rPr lang="ru-RU" sz="1800" b="1" dirty="0">
                          <a:latin typeface="Times New Roman" pitchFamily="18" charset="0"/>
                          <a:cs typeface="Times New Roman" pitchFamily="18" charset="0"/>
                        </a:rPr>
                        <a:t>2</a:t>
                      </a:r>
                    </a:p>
                  </a:txBody>
                  <a:tcPr marL="0" marR="0" marT="0" marB="0"/>
                </a:tc>
                <a:extLst>
                  <a:ext uri="{0D108BD9-81ED-4DB2-BD59-A6C34878D82A}">
                    <a16:rowId xmlns:a16="http://schemas.microsoft.com/office/drawing/2014/main" val="10001"/>
                  </a:ext>
                </a:extLst>
              </a:tr>
              <a:tr h="332779">
                <a:tc>
                  <a:txBody>
                    <a:bodyPr/>
                    <a:lstStyle/>
                    <a:p>
                      <a:pPr marL="50165" algn="ctr">
                        <a:lnSpc>
                          <a:spcPct val="150000"/>
                        </a:lnSpc>
                        <a:spcBef>
                          <a:spcPts val="385"/>
                        </a:spcBef>
                        <a:spcAft>
                          <a:spcPts val="0"/>
                        </a:spcAft>
                      </a:pPr>
                      <a:r>
                        <a:rPr lang="ru-RU" sz="1800" b="1" dirty="0">
                          <a:latin typeface="Times New Roman" pitchFamily="18" charset="0"/>
                          <a:cs typeface="Times New Roman" pitchFamily="18" charset="0"/>
                        </a:rPr>
                        <a:t>2</a:t>
                      </a:r>
                    </a:p>
                  </a:txBody>
                  <a:tcPr marL="0" marR="0" marT="0" marB="0"/>
                </a:tc>
                <a:tc>
                  <a:txBody>
                    <a:bodyPr/>
                    <a:lstStyle/>
                    <a:p>
                      <a:pPr marL="254635" marR="247015" indent="-1905" algn="ctr" defTabSz="914400" rtl="0" eaLnBrk="1" fontAlgn="auto" latinLnBrk="0" hangingPunct="1">
                        <a:lnSpc>
                          <a:spcPct val="150000"/>
                        </a:lnSpc>
                        <a:spcBef>
                          <a:spcPts val="300"/>
                        </a:spcBef>
                        <a:spcAft>
                          <a:spcPts val="0"/>
                        </a:spcAft>
                        <a:buClrTx/>
                        <a:buSzTx/>
                        <a:buFontTx/>
                        <a:buNone/>
                        <a:tabLst/>
                        <a:defRPr/>
                      </a:pPr>
                      <a:r>
                        <a:rPr lang="en-US" sz="1800" b="1" baseline="0" dirty="0">
                          <a:latin typeface="Times New Roman" pitchFamily="18" charset="0"/>
                          <a:cs typeface="Times New Roman" pitchFamily="18" charset="0"/>
                        </a:rPr>
                        <a:t>Ag</a:t>
                      </a:r>
                      <a:endParaRPr lang="ru-RU" sz="1800" b="1" dirty="0">
                        <a:latin typeface="Times New Roman" pitchFamily="18" charset="0"/>
                        <a:cs typeface="Times New Roman" pitchFamily="18" charset="0"/>
                      </a:endParaRPr>
                    </a:p>
                  </a:txBody>
                  <a:tcPr marL="0" marR="0" marT="0" marB="0"/>
                </a:tc>
                <a:tc>
                  <a:txBody>
                    <a:bodyPr/>
                    <a:lstStyle/>
                    <a:p>
                      <a:pPr marL="61595" marR="57785" algn="ctr">
                        <a:lnSpc>
                          <a:spcPct val="150000"/>
                        </a:lnSpc>
                        <a:spcBef>
                          <a:spcPts val="385"/>
                        </a:spcBef>
                        <a:spcAft>
                          <a:spcPts val="0"/>
                        </a:spcAft>
                      </a:pPr>
                      <a:r>
                        <a:rPr lang="en-US" sz="1800" b="1" dirty="0">
                          <a:latin typeface="Times New Roman" pitchFamily="18" charset="0"/>
                          <a:cs typeface="Times New Roman" pitchFamily="18" charset="0"/>
                        </a:rPr>
                        <a:t>  8</a:t>
                      </a:r>
                      <a:r>
                        <a:rPr lang="ru-RU" sz="1800" b="1" dirty="0">
                          <a:latin typeface="Times New Roman" pitchFamily="18" charset="0"/>
                          <a:cs typeface="Times New Roman" pitchFamily="18" charset="0"/>
                        </a:rPr>
                        <a:t>.4</a:t>
                      </a:r>
                      <a:r>
                        <a:rPr lang="en-US" sz="1800" b="1" dirty="0">
                          <a:latin typeface="Times New Roman" pitchFamily="18" charset="0"/>
                          <a:cs typeface="Times New Roman" pitchFamily="18" charset="0"/>
                        </a:rPr>
                        <a:t>2± 0.</a:t>
                      </a:r>
                      <a:r>
                        <a:rPr lang="ru-RU" sz="1800" b="1" dirty="0">
                          <a:latin typeface="Times New Roman" pitchFamily="18" charset="0"/>
                          <a:cs typeface="Times New Roman" pitchFamily="18" charset="0"/>
                        </a:rPr>
                        <a:t>2</a:t>
                      </a:r>
                      <a:r>
                        <a:rPr lang="en-US" sz="1800" b="1" dirty="0">
                          <a:latin typeface="Times New Roman" pitchFamily="18" charset="0"/>
                          <a:cs typeface="Times New Roman" pitchFamily="18" charset="0"/>
                        </a:rPr>
                        <a:t>7</a:t>
                      </a:r>
                      <a:endParaRPr lang="ru-RU" sz="1800" b="1" dirty="0">
                        <a:latin typeface="Times New Roman" pitchFamily="18" charset="0"/>
                        <a:cs typeface="Times New Roman" pitchFamily="18" charset="0"/>
                      </a:endParaRPr>
                    </a:p>
                  </a:txBody>
                  <a:tcPr marL="0" marR="0" marT="0" marB="0"/>
                </a:tc>
                <a:extLst>
                  <a:ext uri="{0D108BD9-81ED-4DB2-BD59-A6C34878D82A}">
                    <a16:rowId xmlns:a16="http://schemas.microsoft.com/office/drawing/2014/main" val="10002"/>
                  </a:ext>
                </a:extLst>
              </a:tr>
              <a:tr h="710831">
                <a:tc gridSpan="2">
                  <a:txBody>
                    <a:bodyPr/>
                    <a:lstStyle/>
                    <a:p>
                      <a:pPr marL="50165" algn="ctr">
                        <a:lnSpc>
                          <a:spcPct val="100000"/>
                        </a:lnSpc>
                        <a:spcBef>
                          <a:spcPts val="0"/>
                        </a:spcBef>
                        <a:spcAft>
                          <a:spcPts val="0"/>
                        </a:spcAft>
                      </a:pPr>
                      <a:r>
                        <a:rPr lang="en-US" sz="1800" b="1" kern="1200" dirty="0">
                          <a:solidFill>
                            <a:schemeClr val="dk1"/>
                          </a:solidFill>
                          <a:latin typeface="Times New Roman" pitchFamily="18" charset="0"/>
                          <a:ea typeface="+mn-ea"/>
                          <a:cs typeface="Times New Roman" pitchFamily="18" charset="0"/>
                        </a:rPr>
                        <a:t>Measured weight </a:t>
                      </a:r>
                      <a:r>
                        <a:rPr lang="ru-RU" sz="1800" b="1" kern="1200" dirty="0">
                          <a:solidFill>
                            <a:schemeClr val="dk1"/>
                          </a:solidFill>
                          <a:latin typeface="Times New Roman" pitchFamily="18" charset="0"/>
                          <a:ea typeface="+mn-ea"/>
                          <a:cs typeface="Times New Roman" pitchFamily="18" charset="0"/>
                        </a:rPr>
                        <a:t>73.033 </a:t>
                      </a:r>
                      <a:r>
                        <a:rPr lang="en-US" sz="1800" b="1" kern="1200" dirty="0">
                          <a:solidFill>
                            <a:schemeClr val="dk1"/>
                          </a:solidFill>
                          <a:latin typeface="Times New Roman" pitchFamily="18" charset="0"/>
                          <a:ea typeface="+mn-ea"/>
                          <a:cs typeface="Times New Roman" pitchFamily="18" charset="0"/>
                        </a:rPr>
                        <a:t>g</a:t>
                      </a:r>
                      <a:endParaRPr lang="ru-RU" sz="1800" b="1" dirty="0">
                        <a:latin typeface="Times New Roman" pitchFamily="18" charset="0"/>
                        <a:cs typeface="Times New Roman" pitchFamily="18" charset="0"/>
                      </a:endParaRPr>
                    </a:p>
                  </a:txBody>
                  <a:tcPr marL="0" marR="0" marT="0" marB="0">
                    <a:noFill/>
                  </a:tcPr>
                </a:tc>
                <a:tc hMerge="1">
                  <a:txBody>
                    <a:bodyPr/>
                    <a:lstStyle/>
                    <a:p>
                      <a:pPr marL="254635" marR="247015" indent="-1905" algn="ctr" defTabSz="914400" rtl="0" eaLnBrk="1" fontAlgn="auto" latinLnBrk="0" hangingPunct="1">
                        <a:lnSpc>
                          <a:spcPct val="150000"/>
                        </a:lnSpc>
                        <a:spcBef>
                          <a:spcPts val="300"/>
                        </a:spcBef>
                        <a:spcAft>
                          <a:spcPts val="0"/>
                        </a:spcAft>
                        <a:buClrTx/>
                        <a:buSzTx/>
                        <a:buFontTx/>
                        <a:buNone/>
                        <a:tabLst/>
                        <a:defRPr/>
                      </a:pPr>
                      <a:endParaRPr lang="ru-RU" sz="1400" b="1" dirty="0">
                        <a:latin typeface="Times New Roman" pitchFamily="18" charset="0"/>
                        <a:cs typeface="Times New Roman" pitchFamily="18" charset="0"/>
                      </a:endParaRPr>
                    </a:p>
                  </a:txBody>
                  <a:tcPr marL="0" marR="0" marT="0" marB="0"/>
                </a:tc>
                <a:tc>
                  <a:txBody>
                    <a:bodyPr/>
                    <a:lstStyle/>
                    <a:p>
                      <a:pPr marL="61595" marR="57785" algn="ctr">
                        <a:lnSpc>
                          <a:spcPct val="150000"/>
                        </a:lnSpc>
                        <a:spcBef>
                          <a:spcPts val="385"/>
                        </a:spcBef>
                        <a:spcAft>
                          <a:spcPts val="0"/>
                        </a:spcAft>
                      </a:pPr>
                      <a:r>
                        <a:rPr lang="ru-RU" sz="1800" b="1" kern="1200" dirty="0">
                          <a:solidFill>
                            <a:schemeClr val="dk1"/>
                          </a:solidFill>
                          <a:latin typeface="Times New Roman" pitchFamily="18" charset="0"/>
                          <a:ea typeface="+mn-ea"/>
                          <a:cs typeface="Times New Roman" pitchFamily="18" charset="0"/>
                        </a:rPr>
                        <a:t>71.8 </a:t>
                      </a:r>
                      <a:r>
                        <a:rPr lang="ru-RU" sz="1800" b="1" kern="1200" dirty="0">
                          <a:solidFill>
                            <a:schemeClr val="dk1"/>
                          </a:solidFill>
                          <a:latin typeface="Times New Roman" pitchFamily="18" charset="0"/>
                          <a:ea typeface="+mn-ea"/>
                          <a:cs typeface="Times New Roman" pitchFamily="18" charset="0"/>
                          <a:sym typeface="Symbol"/>
                        </a:rPr>
                        <a:t></a:t>
                      </a:r>
                      <a:r>
                        <a:rPr lang="ru-RU" sz="1800" b="1" kern="1200" dirty="0">
                          <a:solidFill>
                            <a:schemeClr val="dk1"/>
                          </a:solidFill>
                          <a:latin typeface="Times New Roman" pitchFamily="18" charset="0"/>
                          <a:ea typeface="+mn-ea"/>
                          <a:cs typeface="Times New Roman" pitchFamily="18" charset="0"/>
                        </a:rPr>
                        <a:t> 3.2 </a:t>
                      </a:r>
                      <a:r>
                        <a:rPr lang="en-US" sz="1800" b="1" kern="1200" dirty="0">
                          <a:solidFill>
                            <a:schemeClr val="dk1"/>
                          </a:solidFill>
                          <a:latin typeface="Times New Roman" pitchFamily="18" charset="0"/>
                          <a:ea typeface="+mn-ea"/>
                          <a:cs typeface="Times New Roman" pitchFamily="18" charset="0"/>
                        </a:rPr>
                        <a:t>g</a:t>
                      </a:r>
                      <a:endParaRPr lang="ru-RU" sz="1800" b="1" dirty="0">
                        <a:latin typeface="Times New Roman" pitchFamily="18" charset="0"/>
                        <a:cs typeface="Times New Roman" pitchFamily="18" charset="0"/>
                      </a:endParaRPr>
                    </a:p>
                  </a:txBody>
                  <a:tcPr marL="0" marR="0" marT="0" marB="0"/>
                </a:tc>
                <a:extLst>
                  <a:ext uri="{0D108BD9-81ED-4DB2-BD59-A6C34878D82A}">
                    <a16:rowId xmlns:a16="http://schemas.microsoft.com/office/drawing/2014/main" val="10003"/>
                  </a:ext>
                </a:extLst>
              </a:tr>
            </a:tbl>
          </a:graphicData>
        </a:graphic>
      </p:graphicFrame>
      <p:sp>
        <p:nvSpPr>
          <p:cNvPr id="7" name="Прямоугольник 6">
            <a:extLst>
              <a:ext uri="{FF2B5EF4-FFF2-40B4-BE49-F238E27FC236}">
                <a16:creationId xmlns:a16="http://schemas.microsoft.com/office/drawing/2014/main" id="{581A7D21-8B6B-48D8-A28C-F768D53D31C5}"/>
              </a:ext>
            </a:extLst>
          </p:cNvPr>
          <p:cNvSpPr/>
          <p:nvPr/>
        </p:nvSpPr>
        <p:spPr>
          <a:xfrm>
            <a:off x="324680" y="1005772"/>
            <a:ext cx="11867320" cy="461665"/>
          </a:xfrm>
          <a:prstGeom prst="rect">
            <a:avLst/>
          </a:prstGeom>
        </p:spPr>
        <p:txBody>
          <a:bodyPr wrap="square">
            <a:spAutoFit/>
          </a:bodyPr>
          <a:lstStyle/>
          <a:p>
            <a:r>
              <a:rPr lang="en-US" sz="2400" dirty="0"/>
              <a:t>Artifacts obtained from the Institute of Archeology of the Russian Academy of Sciences</a:t>
            </a:r>
            <a:endParaRPr lang="ru-RU" sz="2400" dirty="0"/>
          </a:p>
        </p:txBody>
      </p:sp>
      <p:sp>
        <p:nvSpPr>
          <p:cNvPr id="19" name="Прямоугольник 18">
            <a:extLst>
              <a:ext uri="{FF2B5EF4-FFF2-40B4-BE49-F238E27FC236}">
                <a16:creationId xmlns:a16="http://schemas.microsoft.com/office/drawing/2014/main" id="{D8491FF4-2940-4AD8-AD05-593318A04F58}"/>
              </a:ext>
            </a:extLst>
          </p:cNvPr>
          <p:cNvSpPr/>
          <p:nvPr/>
        </p:nvSpPr>
        <p:spPr>
          <a:xfrm>
            <a:off x="4060723" y="3429000"/>
            <a:ext cx="4417099" cy="584775"/>
          </a:xfrm>
          <a:prstGeom prst="rect">
            <a:avLst/>
          </a:prstGeom>
        </p:spPr>
        <p:txBody>
          <a:bodyPr wrap="square">
            <a:spAutoFit/>
          </a:bodyPr>
          <a:lstStyle/>
          <a:p>
            <a:r>
              <a:rPr lang="en-US" sz="1600" dirty="0"/>
              <a:t>10 coins from the largest treasure of the Bosporus straits of the 3rd-4th centuries. A.D.</a:t>
            </a:r>
            <a:endParaRPr lang="ru-RU" sz="1600" dirty="0"/>
          </a:p>
        </p:txBody>
      </p:sp>
      <p:pic>
        <p:nvPicPr>
          <p:cNvPr id="20" name="image1.jpeg">
            <a:extLst>
              <a:ext uri="{FF2B5EF4-FFF2-40B4-BE49-F238E27FC236}">
                <a16:creationId xmlns:a16="http://schemas.microsoft.com/office/drawing/2014/main" id="{22E6B446-8A8E-409E-9A7B-9CF2EE241A08}"/>
              </a:ext>
            </a:extLst>
          </p:cNvPr>
          <p:cNvPicPr/>
          <p:nvPr/>
        </p:nvPicPr>
        <p:blipFill>
          <a:blip r:embed="rId7" cstate="print"/>
          <a:stretch>
            <a:fillRect/>
          </a:stretch>
        </p:blipFill>
        <p:spPr>
          <a:xfrm>
            <a:off x="2441120" y="4304416"/>
            <a:ext cx="1867570" cy="2079189"/>
          </a:xfrm>
          <a:prstGeom prst="rect">
            <a:avLst/>
          </a:prstGeom>
          <a:ln>
            <a:noFill/>
          </a:ln>
          <a:effectLst>
            <a:outerShdw blurRad="292100" dist="139700" dir="2700000" algn="tl" rotWithShape="0">
              <a:srgbClr val="333333">
                <a:alpha val="65000"/>
              </a:srgbClr>
            </a:outerShdw>
          </a:effectLst>
        </p:spPr>
      </p:pic>
      <p:sp>
        <p:nvSpPr>
          <p:cNvPr id="21" name="Прямоугольник 20">
            <a:extLst>
              <a:ext uri="{FF2B5EF4-FFF2-40B4-BE49-F238E27FC236}">
                <a16:creationId xmlns:a16="http://schemas.microsoft.com/office/drawing/2014/main" id="{4B839DBA-74C6-47A2-9328-9E1F710B8993}"/>
              </a:ext>
            </a:extLst>
          </p:cNvPr>
          <p:cNvSpPr/>
          <p:nvPr/>
        </p:nvSpPr>
        <p:spPr>
          <a:xfrm>
            <a:off x="127000" y="4392375"/>
            <a:ext cx="2314119" cy="2031325"/>
          </a:xfrm>
          <a:prstGeom prst="rect">
            <a:avLst/>
          </a:prstGeom>
        </p:spPr>
        <p:txBody>
          <a:bodyPr wrap="square">
            <a:spAutoFit/>
          </a:bodyPr>
          <a:lstStyle/>
          <a:p>
            <a:r>
              <a:rPr lang="en-US" dirty="0"/>
              <a:t>Fibula from the </a:t>
            </a:r>
            <a:r>
              <a:rPr lang="en-US" dirty="0" err="1"/>
              <a:t>Podbolotievsky</a:t>
            </a:r>
            <a:r>
              <a:rPr lang="en-US" dirty="0"/>
              <a:t> burial ground, left by the pre-Slavic Finnish-speaking tribe of Murom. The 10th century AD.</a:t>
            </a:r>
            <a:endParaRPr lang="ru-RU" dirty="0"/>
          </a:p>
        </p:txBody>
      </p:sp>
      <p:pic>
        <p:nvPicPr>
          <p:cNvPr id="22" name="Рисунок 21" descr="C:\Users\Admin\Desktop\Мажен Салтанат (не трогать)\постер\Безымянный554645566.png">
            <a:extLst>
              <a:ext uri="{FF2B5EF4-FFF2-40B4-BE49-F238E27FC236}">
                <a16:creationId xmlns:a16="http://schemas.microsoft.com/office/drawing/2014/main" id="{27EC2144-41B5-468F-A0A1-4FE9AFD154AC}"/>
              </a:ext>
            </a:extLst>
          </p:cNvPr>
          <p:cNvPicPr/>
          <p:nvPr/>
        </p:nvPicPr>
        <p:blipFill>
          <a:blip r:embed="rId8" cstate="print"/>
          <a:srcRect/>
          <a:stretch>
            <a:fillRect/>
          </a:stretch>
        </p:blipFill>
        <p:spPr bwMode="auto">
          <a:xfrm>
            <a:off x="4458954" y="4136919"/>
            <a:ext cx="3859367" cy="2511912"/>
          </a:xfrm>
          <a:prstGeom prst="rect">
            <a:avLst/>
          </a:prstGeom>
          <a:ln>
            <a:noFill/>
          </a:ln>
          <a:effectLst>
            <a:outerShdw blurRad="292100" dist="139700" dir="2700000" algn="tl" rotWithShape="0">
              <a:srgbClr val="333333">
                <a:alpha val="65000"/>
              </a:srgbClr>
            </a:outerShdw>
          </a:effectLst>
        </p:spPr>
      </p:pic>
      <p:graphicFrame>
        <p:nvGraphicFramePr>
          <p:cNvPr id="24" name="Таблица 23">
            <a:extLst>
              <a:ext uri="{FF2B5EF4-FFF2-40B4-BE49-F238E27FC236}">
                <a16:creationId xmlns:a16="http://schemas.microsoft.com/office/drawing/2014/main" id="{1E699D99-98E7-4DAF-B6DC-E78911260EF3}"/>
              </a:ext>
            </a:extLst>
          </p:cNvPr>
          <p:cNvGraphicFramePr>
            <a:graphicFrameLocks noGrp="1"/>
          </p:cNvGraphicFramePr>
          <p:nvPr>
            <p:extLst>
              <p:ext uri="{D42A27DB-BD31-4B8C-83A1-F6EECF244321}">
                <p14:modId xmlns:p14="http://schemas.microsoft.com/office/powerpoint/2010/main" val="1333833042"/>
              </p:ext>
            </p:extLst>
          </p:nvPr>
        </p:nvGraphicFramePr>
        <p:xfrm>
          <a:off x="8477822" y="4534695"/>
          <a:ext cx="3479537" cy="2130997"/>
        </p:xfrm>
        <a:graphic>
          <a:graphicData uri="http://schemas.openxmlformats.org/drawingml/2006/table">
            <a:tbl>
              <a:tblPr>
                <a:tableStyleId>{3C2FFA5D-87B4-456A-9821-1D502468CF0F}</a:tableStyleId>
              </a:tblPr>
              <a:tblGrid>
                <a:gridCol w="509259">
                  <a:extLst>
                    <a:ext uri="{9D8B030D-6E8A-4147-A177-3AD203B41FA5}">
                      <a16:colId xmlns:a16="http://schemas.microsoft.com/office/drawing/2014/main" val="20000"/>
                    </a:ext>
                  </a:extLst>
                </a:gridCol>
                <a:gridCol w="1536575">
                  <a:extLst>
                    <a:ext uri="{9D8B030D-6E8A-4147-A177-3AD203B41FA5}">
                      <a16:colId xmlns:a16="http://schemas.microsoft.com/office/drawing/2014/main" val="20001"/>
                    </a:ext>
                  </a:extLst>
                </a:gridCol>
                <a:gridCol w="1433703">
                  <a:extLst>
                    <a:ext uri="{9D8B030D-6E8A-4147-A177-3AD203B41FA5}">
                      <a16:colId xmlns:a16="http://schemas.microsoft.com/office/drawing/2014/main" val="20002"/>
                    </a:ext>
                  </a:extLst>
                </a:gridCol>
              </a:tblGrid>
              <a:tr h="398717">
                <a:tc>
                  <a:txBody>
                    <a:bodyPr/>
                    <a:lstStyle/>
                    <a:p>
                      <a:pPr marL="61595" algn="ctr">
                        <a:lnSpc>
                          <a:spcPct val="150000"/>
                        </a:lnSpc>
                        <a:spcBef>
                          <a:spcPts val="385"/>
                        </a:spcBef>
                        <a:spcAft>
                          <a:spcPts val="0"/>
                        </a:spcAft>
                      </a:pPr>
                      <a:r>
                        <a:rPr lang="ru-RU" sz="1600" b="1" dirty="0">
                          <a:latin typeface="Times New Roman" pitchFamily="18" charset="0"/>
                          <a:cs typeface="Times New Roman" pitchFamily="18" charset="0"/>
                        </a:rPr>
                        <a:t>№</a:t>
                      </a:r>
                      <a:endParaRPr lang="ru-RU" sz="1600" b="1" dirty="0">
                        <a:latin typeface="Times New Roman" pitchFamily="18" charset="0"/>
                        <a:ea typeface="Times New Roman"/>
                        <a:cs typeface="Times New Roman" pitchFamily="18" charset="0"/>
                      </a:endParaRPr>
                    </a:p>
                  </a:txBody>
                  <a:tcPr marL="0" marR="0" marT="0" marB="0"/>
                </a:tc>
                <a:tc>
                  <a:txBody>
                    <a:bodyPr/>
                    <a:lstStyle/>
                    <a:p>
                      <a:pPr marL="74930" algn="ctr">
                        <a:lnSpc>
                          <a:spcPct val="150000"/>
                        </a:lnSpc>
                        <a:spcBef>
                          <a:spcPts val="385"/>
                        </a:spcBef>
                        <a:spcAft>
                          <a:spcPts val="0"/>
                        </a:spcAft>
                      </a:pPr>
                      <a:r>
                        <a:rPr lang="en-US" sz="1800" b="1" dirty="0">
                          <a:latin typeface="Times New Roman" pitchFamily="18" charset="0"/>
                          <a:ea typeface="+mn-ea"/>
                          <a:cs typeface="Times New Roman" pitchFamily="18" charset="0"/>
                        </a:rPr>
                        <a:t>Element</a:t>
                      </a:r>
                      <a:endParaRPr lang="ru-RU" sz="1800" b="1" dirty="0">
                        <a:latin typeface="Times New Roman" pitchFamily="18" charset="0"/>
                        <a:ea typeface="Times New Roman"/>
                        <a:cs typeface="Times New Roman" pitchFamily="18" charset="0"/>
                      </a:endParaRPr>
                    </a:p>
                  </a:txBody>
                  <a:tcPr marL="0" marR="0" marT="0" marB="0"/>
                </a:tc>
                <a:tc>
                  <a:txBody>
                    <a:bodyPr/>
                    <a:lstStyle/>
                    <a:p>
                      <a:pPr marL="314325" algn="ctr">
                        <a:lnSpc>
                          <a:spcPct val="150000"/>
                        </a:lnSpc>
                        <a:spcBef>
                          <a:spcPts val="385"/>
                        </a:spcBef>
                        <a:spcAft>
                          <a:spcPts val="0"/>
                        </a:spcAft>
                      </a:pPr>
                      <a:r>
                        <a:rPr lang="en-US" sz="1800" b="1" dirty="0">
                          <a:latin typeface="Times New Roman" pitchFamily="18" charset="0"/>
                          <a:cs typeface="Times New Roman" pitchFamily="18" charset="0"/>
                        </a:rPr>
                        <a:t>Mass,</a:t>
                      </a:r>
                      <a:r>
                        <a:rPr lang="ru-RU" sz="1800" b="1" dirty="0">
                          <a:latin typeface="Times New Roman" pitchFamily="18" charset="0"/>
                          <a:cs typeface="Times New Roman" pitchFamily="18" charset="0"/>
                        </a:rPr>
                        <a:t> </a:t>
                      </a:r>
                      <a:r>
                        <a:rPr lang="en-US" sz="1800" b="1" dirty="0">
                          <a:latin typeface="Times New Roman" pitchFamily="18" charset="0"/>
                          <a:cs typeface="Times New Roman" pitchFamily="18" charset="0"/>
                        </a:rPr>
                        <a:t>g</a:t>
                      </a:r>
                      <a:endParaRPr lang="ru-RU" sz="1800" b="1" dirty="0">
                        <a:latin typeface="Times New Roman" pitchFamily="18" charset="0"/>
                        <a:ea typeface="Times New Roman"/>
                        <a:cs typeface="Times New Roman" pitchFamily="18" charset="0"/>
                      </a:endParaRPr>
                    </a:p>
                  </a:txBody>
                  <a:tcPr marL="0" marR="0" marT="0" marB="0"/>
                </a:tc>
                <a:extLst>
                  <a:ext uri="{0D108BD9-81ED-4DB2-BD59-A6C34878D82A}">
                    <a16:rowId xmlns:a16="http://schemas.microsoft.com/office/drawing/2014/main" val="10000"/>
                  </a:ext>
                </a:extLst>
              </a:tr>
              <a:tr h="983166">
                <a:tc>
                  <a:txBody>
                    <a:bodyPr/>
                    <a:lstStyle/>
                    <a:p>
                      <a:pPr marL="50165" algn="ctr">
                        <a:lnSpc>
                          <a:spcPct val="100000"/>
                        </a:lnSpc>
                        <a:spcBef>
                          <a:spcPts val="385"/>
                        </a:spcBef>
                        <a:spcAft>
                          <a:spcPts val="0"/>
                        </a:spcAft>
                      </a:pPr>
                      <a:r>
                        <a:rPr lang="en-US" sz="1600" b="1" dirty="0">
                          <a:latin typeface="Times New Roman" pitchFamily="18" charset="0"/>
                          <a:cs typeface="Times New Roman" pitchFamily="18" charset="0"/>
                        </a:rPr>
                        <a:t>1</a:t>
                      </a:r>
                      <a:endParaRPr lang="ru-RU" sz="1600" b="1" dirty="0">
                        <a:latin typeface="Times New Roman" pitchFamily="18" charset="0"/>
                        <a:cs typeface="Times New Roman" pitchFamily="18" charset="0"/>
                      </a:endParaRPr>
                    </a:p>
                    <a:p>
                      <a:pPr marL="4445" algn="ctr">
                        <a:lnSpc>
                          <a:spcPct val="100000"/>
                        </a:lnSpc>
                        <a:spcBef>
                          <a:spcPts val="90"/>
                        </a:spcBef>
                        <a:spcAft>
                          <a:spcPts val="0"/>
                        </a:spcAft>
                      </a:pPr>
                      <a:r>
                        <a:rPr lang="en-US" sz="1600" b="1" dirty="0">
                          <a:latin typeface="Times New Roman" pitchFamily="18" charset="0"/>
                          <a:cs typeface="Times New Roman" pitchFamily="18" charset="0"/>
                        </a:rPr>
                        <a:t> 2</a:t>
                      </a:r>
                      <a:endParaRPr lang="ru-RU" sz="1600" b="1" dirty="0">
                        <a:latin typeface="Times New Roman" pitchFamily="18" charset="0"/>
                        <a:cs typeface="Times New Roman" pitchFamily="18" charset="0"/>
                      </a:endParaRPr>
                    </a:p>
                    <a:p>
                      <a:pPr marL="4445" algn="ctr">
                        <a:lnSpc>
                          <a:spcPct val="100000"/>
                        </a:lnSpc>
                        <a:spcBef>
                          <a:spcPts val="90"/>
                        </a:spcBef>
                        <a:spcAft>
                          <a:spcPts val="0"/>
                        </a:spcAft>
                      </a:pPr>
                      <a:r>
                        <a:rPr lang="en-US" sz="1600" b="1" dirty="0">
                          <a:latin typeface="Times New Roman" pitchFamily="18" charset="0"/>
                          <a:cs typeface="Times New Roman" pitchFamily="18" charset="0"/>
                        </a:rPr>
                        <a:t> 3</a:t>
                      </a:r>
                      <a:endParaRPr lang="ru-RU" sz="1600" b="1" dirty="0">
                        <a:latin typeface="Times New Roman" pitchFamily="18" charset="0"/>
                        <a:ea typeface="Times New Roman"/>
                        <a:cs typeface="Times New Roman" pitchFamily="18" charset="0"/>
                      </a:endParaRPr>
                    </a:p>
                  </a:txBody>
                  <a:tcPr marL="0" marR="0" marT="0" marB="0"/>
                </a:tc>
                <a:tc>
                  <a:txBody>
                    <a:bodyPr/>
                    <a:lstStyle/>
                    <a:p>
                      <a:pPr marL="254635" marR="247015" indent="-1905" algn="ctr">
                        <a:lnSpc>
                          <a:spcPct val="100000"/>
                        </a:lnSpc>
                        <a:spcBef>
                          <a:spcPts val="300"/>
                        </a:spcBef>
                        <a:spcAft>
                          <a:spcPts val="0"/>
                        </a:spcAft>
                      </a:pPr>
                      <a:r>
                        <a:rPr lang="en-US" sz="1600" b="1" dirty="0">
                          <a:latin typeface="Times New Roman" pitchFamily="18" charset="0"/>
                          <a:cs typeface="Times New Roman" pitchFamily="18" charset="0"/>
                        </a:rPr>
                        <a:t>Au</a:t>
                      </a:r>
                      <a:endParaRPr lang="ru-RU" sz="1600" b="1" dirty="0">
                        <a:latin typeface="Times New Roman" pitchFamily="18" charset="0"/>
                        <a:cs typeface="Times New Roman" pitchFamily="18" charset="0"/>
                      </a:endParaRPr>
                    </a:p>
                    <a:p>
                      <a:pPr marL="254635" marR="247015" indent="-1905" algn="ctr">
                        <a:lnSpc>
                          <a:spcPct val="100000"/>
                        </a:lnSpc>
                        <a:spcBef>
                          <a:spcPts val="300"/>
                        </a:spcBef>
                        <a:spcAft>
                          <a:spcPts val="0"/>
                        </a:spcAft>
                      </a:pPr>
                      <a:r>
                        <a:rPr lang="en-US" sz="1600" b="1" dirty="0">
                          <a:latin typeface="Times New Roman" pitchFamily="18" charset="0"/>
                          <a:cs typeface="Times New Roman" pitchFamily="18" charset="0"/>
                        </a:rPr>
                        <a:t>Cu </a:t>
                      </a:r>
                      <a:endParaRPr lang="ru-RU" sz="1600" b="1" dirty="0">
                        <a:latin typeface="Times New Roman" pitchFamily="18" charset="0"/>
                        <a:cs typeface="Times New Roman" pitchFamily="18" charset="0"/>
                      </a:endParaRPr>
                    </a:p>
                    <a:p>
                      <a:pPr marL="254635" marR="247015" indent="-1905" algn="ctr">
                        <a:lnSpc>
                          <a:spcPct val="100000"/>
                        </a:lnSpc>
                        <a:spcBef>
                          <a:spcPts val="300"/>
                        </a:spcBef>
                        <a:spcAft>
                          <a:spcPts val="0"/>
                        </a:spcAft>
                      </a:pPr>
                      <a:r>
                        <a:rPr lang="en-US" sz="1600" b="1" dirty="0">
                          <a:latin typeface="Times New Roman" pitchFamily="18" charset="0"/>
                          <a:cs typeface="Times New Roman" pitchFamily="18" charset="0"/>
                        </a:rPr>
                        <a:t>Zn</a:t>
                      </a:r>
                      <a:endParaRPr lang="ru-RU" sz="1600" b="1" dirty="0">
                        <a:latin typeface="Times New Roman" pitchFamily="18" charset="0"/>
                        <a:ea typeface="Times New Roman"/>
                        <a:cs typeface="Times New Roman" pitchFamily="18" charset="0"/>
                      </a:endParaRPr>
                    </a:p>
                  </a:txBody>
                  <a:tcPr marL="0" marR="0" marT="0" marB="0"/>
                </a:tc>
                <a:tc>
                  <a:txBody>
                    <a:bodyPr/>
                    <a:lstStyle/>
                    <a:p>
                      <a:pPr marL="61595" marR="57785" algn="ctr">
                        <a:lnSpc>
                          <a:spcPct val="100000"/>
                        </a:lnSpc>
                        <a:spcBef>
                          <a:spcPts val="385"/>
                        </a:spcBef>
                        <a:spcAft>
                          <a:spcPts val="0"/>
                        </a:spcAft>
                      </a:pPr>
                      <a:r>
                        <a:rPr lang="en-US" sz="1600" b="1" dirty="0">
                          <a:latin typeface="Times New Roman" pitchFamily="18" charset="0"/>
                          <a:cs typeface="Times New Roman" pitchFamily="18" charset="0"/>
                        </a:rPr>
                        <a:t>0.0</a:t>
                      </a:r>
                      <a:r>
                        <a:rPr lang="ru-RU" sz="1600" b="1" dirty="0">
                          <a:latin typeface="Times New Roman" pitchFamily="18" charset="0"/>
                          <a:cs typeface="Times New Roman" pitchFamily="18" charset="0"/>
                        </a:rPr>
                        <a:t>01</a:t>
                      </a:r>
                      <a:r>
                        <a:rPr lang="en-US" sz="1600" b="1" dirty="0">
                          <a:latin typeface="Times New Roman" pitchFamily="18" charset="0"/>
                          <a:cs typeface="Times New Roman" pitchFamily="18" charset="0"/>
                        </a:rPr>
                        <a:t>77± 0.</a:t>
                      </a:r>
                      <a:r>
                        <a:rPr lang="ru-RU" sz="1600" b="1" dirty="0">
                          <a:latin typeface="Times New Roman" pitchFamily="18" charset="0"/>
                          <a:cs typeface="Times New Roman" pitchFamily="18" charset="0"/>
                        </a:rPr>
                        <a:t>0</a:t>
                      </a:r>
                      <a:r>
                        <a:rPr lang="en-US" sz="1600" b="1" dirty="0">
                          <a:latin typeface="Times New Roman" pitchFamily="18" charset="0"/>
                          <a:cs typeface="Times New Roman" pitchFamily="18" charset="0"/>
                        </a:rPr>
                        <a:t>0021</a:t>
                      </a:r>
                      <a:endParaRPr lang="ru-RU" sz="1600" b="1" dirty="0">
                        <a:latin typeface="Times New Roman" pitchFamily="18" charset="0"/>
                        <a:cs typeface="Times New Roman" pitchFamily="18" charset="0"/>
                      </a:endParaRPr>
                    </a:p>
                    <a:p>
                      <a:pPr marL="61595" marR="57785" algn="ctr">
                        <a:lnSpc>
                          <a:spcPct val="100000"/>
                        </a:lnSpc>
                        <a:spcBef>
                          <a:spcPts val="65"/>
                        </a:spcBef>
                        <a:spcAft>
                          <a:spcPts val="0"/>
                        </a:spcAft>
                      </a:pPr>
                      <a:r>
                        <a:rPr lang="ru-RU" sz="1600" b="1" dirty="0">
                          <a:latin typeface="Times New Roman" pitchFamily="18" charset="0"/>
                          <a:cs typeface="Times New Roman" pitchFamily="18" charset="0"/>
                        </a:rPr>
                        <a:t>21</a:t>
                      </a:r>
                      <a:r>
                        <a:rPr lang="en-US" sz="1600" b="1" dirty="0">
                          <a:latin typeface="Times New Roman" pitchFamily="18" charset="0"/>
                          <a:cs typeface="Times New Roman" pitchFamily="18" charset="0"/>
                        </a:rPr>
                        <a:t>.7 ± </a:t>
                      </a:r>
                      <a:r>
                        <a:rPr lang="ru-RU" sz="1600" b="1" dirty="0">
                          <a:latin typeface="Times New Roman" pitchFamily="18" charset="0"/>
                          <a:cs typeface="Times New Roman" pitchFamily="18" charset="0"/>
                        </a:rPr>
                        <a:t>3</a:t>
                      </a:r>
                      <a:r>
                        <a:rPr lang="en-US" sz="1600" b="1" dirty="0">
                          <a:latin typeface="Times New Roman" pitchFamily="18" charset="0"/>
                          <a:cs typeface="Times New Roman" pitchFamily="18" charset="0"/>
                        </a:rPr>
                        <a:t>.</a:t>
                      </a:r>
                      <a:r>
                        <a:rPr lang="ru-RU" sz="1600" b="1" dirty="0">
                          <a:latin typeface="Times New Roman" pitchFamily="18" charset="0"/>
                          <a:cs typeface="Times New Roman" pitchFamily="18" charset="0"/>
                        </a:rPr>
                        <a:t>4</a:t>
                      </a:r>
                    </a:p>
                    <a:p>
                      <a:pPr marL="61595" marR="57785" algn="ctr">
                        <a:lnSpc>
                          <a:spcPct val="100000"/>
                        </a:lnSpc>
                        <a:spcBef>
                          <a:spcPts val="70"/>
                        </a:spcBef>
                        <a:spcAft>
                          <a:spcPts val="0"/>
                        </a:spcAft>
                      </a:pPr>
                      <a:r>
                        <a:rPr lang="en-US" sz="1600" b="1" dirty="0">
                          <a:latin typeface="Times New Roman" pitchFamily="18" charset="0"/>
                          <a:cs typeface="Times New Roman" pitchFamily="18" charset="0"/>
                        </a:rPr>
                        <a:t>1.</a:t>
                      </a:r>
                      <a:r>
                        <a:rPr lang="ru-RU" sz="1600" b="1" dirty="0">
                          <a:latin typeface="Times New Roman" pitchFamily="18" charset="0"/>
                          <a:cs typeface="Times New Roman" pitchFamily="18" charset="0"/>
                        </a:rPr>
                        <a:t>34</a:t>
                      </a:r>
                      <a:r>
                        <a:rPr lang="en-US" sz="1600" b="1" dirty="0">
                          <a:latin typeface="Times New Roman" pitchFamily="18" charset="0"/>
                          <a:cs typeface="Times New Roman" pitchFamily="18" charset="0"/>
                        </a:rPr>
                        <a:t>± 0.</a:t>
                      </a:r>
                      <a:r>
                        <a:rPr lang="ru-RU" sz="1600" b="1" dirty="0">
                          <a:latin typeface="Times New Roman" pitchFamily="18" charset="0"/>
                          <a:cs typeface="Times New Roman" pitchFamily="18" charset="0"/>
                        </a:rPr>
                        <a:t>47</a:t>
                      </a:r>
                      <a:endParaRPr lang="ru-RU" sz="1600" b="1" dirty="0">
                        <a:latin typeface="Times New Roman" pitchFamily="18" charset="0"/>
                        <a:ea typeface="Times New Roman"/>
                        <a:cs typeface="Times New Roman" pitchFamily="18" charset="0"/>
                      </a:endParaRPr>
                    </a:p>
                  </a:txBody>
                  <a:tcPr marL="0" marR="0" marT="0" marB="0"/>
                </a:tc>
                <a:extLst>
                  <a:ext uri="{0D108BD9-81ED-4DB2-BD59-A6C34878D82A}">
                    <a16:rowId xmlns:a16="http://schemas.microsoft.com/office/drawing/2014/main" val="10001"/>
                  </a:ext>
                </a:extLst>
              </a:tr>
              <a:tr h="598521">
                <a:tc>
                  <a:txBody>
                    <a:bodyPr/>
                    <a:lstStyle/>
                    <a:p>
                      <a:pPr marL="4445" algn="ctr">
                        <a:lnSpc>
                          <a:spcPct val="150000"/>
                        </a:lnSpc>
                        <a:spcBef>
                          <a:spcPts val="90"/>
                        </a:spcBef>
                        <a:spcAft>
                          <a:spcPts val="0"/>
                        </a:spcAft>
                      </a:pPr>
                      <a:endParaRPr lang="ru-RU" sz="1600" b="1" dirty="0">
                        <a:latin typeface="Times New Roman" pitchFamily="18" charset="0"/>
                        <a:ea typeface="Times New Roman"/>
                        <a:cs typeface="Times New Roman" pitchFamily="18" charset="0"/>
                      </a:endParaRPr>
                    </a:p>
                  </a:txBody>
                  <a:tcPr marL="0" marR="0" marT="0" marB="0"/>
                </a:tc>
                <a:tc>
                  <a:txBody>
                    <a:bodyPr/>
                    <a:lstStyle/>
                    <a:p>
                      <a:pPr marL="254635" marR="247015" indent="-1905" algn="just">
                        <a:lnSpc>
                          <a:spcPct val="100000"/>
                        </a:lnSpc>
                        <a:spcBef>
                          <a:spcPts val="0"/>
                        </a:spcBef>
                        <a:spcAft>
                          <a:spcPts val="0"/>
                        </a:spcAft>
                      </a:pPr>
                      <a:r>
                        <a:rPr lang="en-US" sz="1600" b="1" kern="1200" dirty="0">
                          <a:solidFill>
                            <a:schemeClr val="dk1"/>
                          </a:solidFill>
                          <a:latin typeface="Times New Roman" pitchFamily="18" charset="0"/>
                          <a:ea typeface="+mn-ea"/>
                          <a:cs typeface="Times New Roman" pitchFamily="18" charset="0"/>
                        </a:rPr>
                        <a:t>Measured weight</a:t>
                      </a:r>
                      <a:r>
                        <a:rPr lang="ru-RU" sz="1600" b="1" dirty="0">
                          <a:latin typeface="Times New Roman" pitchFamily="18" charset="0"/>
                          <a:ea typeface="Times New Roman"/>
                          <a:cs typeface="Times New Roman" pitchFamily="18" charset="0"/>
                        </a:rPr>
                        <a:t> </a:t>
                      </a:r>
                      <a:r>
                        <a:rPr lang="en-US" sz="1600" b="1" dirty="0">
                          <a:latin typeface="Times New Roman" pitchFamily="18" charset="0"/>
                          <a:ea typeface="Times New Roman"/>
                          <a:cs typeface="Times New Roman" pitchFamily="18" charset="0"/>
                        </a:rPr>
                        <a:t>19.980</a:t>
                      </a:r>
                      <a:r>
                        <a:rPr lang="en-US" sz="1600" b="1" baseline="0" dirty="0">
                          <a:latin typeface="Times New Roman" pitchFamily="18" charset="0"/>
                          <a:ea typeface="Times New Roman"/>
                          <a:cs typeface="Times New Roman" pitchFamily="18" charset="0"/>
                        </a:rPr>
                        <a:t> </a:t>
                      </a:r>
                      <a:r>
                        <a:rPr lang="ru-RU" sz="1600" b="1" baseline="0" dirty="0">
                          <a:latin typeface="Times New Roman" pitchFamily="18" charset="0"/>
                          <a:ea typeface="Times New Roman"/>
                          <a:cs typeface="Times New Roman" pitchFamily="18" charset="0"/>
                        </a:rPr>
                        <a:t>г.</a:t>
                      </a:r>
                      <a:endParaRPr lang="ru-RU" sz="1600" b="1" dirty="0">
                        <a:latin typeface="Times New Roman" pitchFamily="18" charset="0"/>
                        <a:ea typeface="Times New Roman"/>
                        <a:cs typeface="Times New Roman" pitchFamily="18" charset="0"/>
                      </a:endParaRPr>
                    </a:p>
                  </a:txBody>
                  <a:tcPr marL="0" marR="0" marT="0" marB="0"/>
                </a:tc>
                <a:tc>
                  <a:txBody>
                    <a:bodyPr/>
                    <a:lstStyle/>
                    <a:p>
                      <a:pPr marL="61595" marR="57785" algn="ctr">
                        <a:lnSpc>
                          <a:spcPct val="150000"/>
                        </a:lnSpc>
                        <a:spcBef>
                          <a:spcPts val="70"/>
                        </a:spcBef>
                        <a:spcAft>
                          <a:spcPts val="0"/>
                        </a:spcAft>
                      </a:pPr>
                      <a:r>
                        <a:rPr lang="ru-RU" sz="1600" b="1" dirty="0">
                          <a:latin typeface="Times New Roman" pitchFamily="18" charset="0"/>
                          <a:ea typeface="Times New Roman"/>
                          <a:cs typeface="Times New Roman" pitchFamily="18" charset="0"/>
                        </a:rPr>
                        <a:t>23.0 </a:t>
                      </a:r>
                      <a:r>
                        <a:rPr lang="ru-RU" sz="1600" b="1" dirty="0">
                          <a:latin typeface="Times New Roman" pitchFamily="18" charset="0"/>
                          <a:ea typeface="Times New Roman"/>
                          <a:cs typeface="Times New Roman" pitchFamily="18" charset="0"/>
                          <a:sym typeface="Symbol"/>
                        </a:rPr>
                        <a:t>3.4 </a:t>
                      </a:r>
                      <a:endParaRPr lang="ru-RU" sz="1600" b="1" dirty="0">
                        <a:latin typeface="Times New Roman" pitchFamily="18" charset="0"/>
                        <a:ea typeface="Times New Roman"/>
                        <a:cs typeface="Times New Roman" pitchFamily="18" charset="0"/>
                      </a:endParaRPr>
                    </a:p>
                  </a:txBody>
                  <a:tcPr marL="0" marR="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367396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29</a:t>
            </a:fld>
            <a:endParaRPr lang="ru-RU"/>
          </a:p>
        </p:txBody>
      </p:sp>
      <p:pic>
        <p:nvPicPr>
          <p:cNvPr id="6" name="Picture 2" descr="D:\Жёсткий диск(старый)\Документы\2019_РАБОТА\Новые образцы2020\new_samp.jpg">
            <a:extLst>
              <a:ext uri="{FF2B5EF4-FFF2-40B4-BE49-F238E27FC236}">
                <a16:creationId xmlns:a16="http://schemas.microsoft.com/office/drawing/2014/main" id="{DD2E1121-5D56-48CF-9518-ED7AA60E9B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817" y="2927430"/>
            <a:ext cx="6417093" cy="22798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15B707-C064-47C9-81DC-F22E9A223A3F}"/>
              </a:ext>
            </a:extLst>
          </p:cNvPr>
          <p:cNvSpPr txBox="1"/>
          <p:nvPr/>
        </p:nvSpPr>
        <p:spPr>
          <a:xfrm>
            <a:off x="1287816" y="1817972"/>
            <a:ext cx="10586683" cy="1200329"/>
          </a:xfrm>
          <a:prstGeom prst="rect">
            <a:avLst/>
          </a:prstGeom>
          <a:noFill/>
        </p:spPr>
        <p:txBody>
          <a:bodyPr wrap="square" rtlCol="0">
            <a:spAutoFit/>
          </a:bodyPr>
          <a:lstStyle/>
          <a:p>
            <a:r>
              <a:rPr lang="en-US" sz="2400" dirty="0"/>
              <a:t>In 2020, it is planned to conduct research at the IREN facility on archaeological samples obtained from the Institute of Archeology of the Russian Academy of Sciences.</a:t>
            </a:r>
          </a:p>
        </p:txBody>
      </p:sp>
      <p:sp>
        <p:nvSpPr>
          <p:cNvPr id="8" name="TextBox 7">
            <a:extLst>
              <a:ext uri="{FF2B5EF4-FFF2-40B4-BE49-F238E27FC236}">
                <a16:creationId xmlns:a16="http://schemas.microsoft.com/office/drawing/2014/main" id="{F51F7890-9D8A-419F-807F-FBD78A6FD793}"/>
              </a:ext>
            </a:extLst>
          </p:cNvPr>
          <p:cNvSpPr txBox="1"/>
          <p:nvPr/>
        </p:nvSpPr>
        <p:spPr>
          <a:xfrm>
            <a:off x="7704910" y="2927428"/>
            <a:ext cx="3725090" cy="3108543"/>
          </a:xfrm>
          <a:prstGeom prst="rect">
            <a:avLst/>
          </a:prstGeom>
          <a:noFill/>
        </p:spPr>
        <p:txBody>
          <a:bodyPr wrap="square" rtlCol="0">
            <a:spAutoFit/>
          </a:bodyPr>
          <a:lstStyle/>
          <a:p>
            <a:pPr marL="28575" lvl="0" algn="ctr"/>
            <a:r>
              <a:rPr lang="en-US" sz="2400" dirty="0">
                <a:latin typeface="+mj-lt"/>
              </a:rPr>
              <a:t>Sample List:</a:t>
            </a:r>
          </a:p>
          <a:p>
            <a:pPr marL="28575" lvl="0"/>
            <a:endParaRPr lang="en-US" sz="2000" i="1" dirty="0">
              <a:latin typeface="+mj-lt"/>
              <a:cs typeface="Arial" panose="020B0604020202020204" pitchFamily="34" charset="0"/>
            </a:endParaRPr>
          </a:p>
          <a:p>
            <a:pPr marL="342900" indent="-342900">
              <a:buFont typeface="Arial" panose="020B0604020202020204" pitchFamily="34" charset="0"/>
              <a:buChar char="•"/>
            </a:pPr>
            <a:r>
              <a:rPr lang="en-US" sz="2000" dirty="0" err="1">
                <a:latin typeface="+mj-lt"/>
              </a:rPr>
              <a:t>quadrophilic</a:t>
            </a:r>
            <a:r>
              <a:rPr lang="en-US" sz="2000" dirty="0">
                <a:latin typeface="+mj-lt"/>
              </a:rPr>
              <a:t> cross (VAE-2015)</a:t>
            </a:r>
          </a:p>
          <a:p>
            <a:pPr marL="342900" indent="-342900">
              <a:buFont typeface="Arial" panose="020B0604020202020204" pitchFamily="34" charset="0"/>
              <a:buChar char="•"/>
            </a:pPr>
            <a:r>
              <a:rPr lang="en-US" sz="2000" dirty="0">
                <a:latin typeface="+mj-lt"/>
              </a:rPr>
              <a:t>icon (VAE-2015)</a:t>
            </a:r>
          </a:p>
          <a:p>
            <a:pPr marL="342900" indent="-342900">
              <a:buFont typeface="Arial" panose="020B0604020202020204" pitchFamily="34" charset="0"/>
              <a:buChar char="•"/>
            </a:pPr>
            <a:r>
              <a:rPr lang="en-US" sz="2000" dirty="0">
                <a:latin typeface="+mj-lt"/>
              </a:rPr>
              <a:t>horseshoe-shaped metal object</a:t>
            </a:r>
          </a:p>
          <a:p>
            <a:pPr marL="342900" indent="-342900">
              <a:buFont typeface="Arial" panose="020B0604020202020204" pitchFamily="34" charset="0"/>
              <a:buChar char="•"/>
            </a:pPr>
            <a:r>
              <a:rPr lang="en-US" sz="2000" dirty="0">
                <a:latin typeface="+mj-lt"/>
              </a:rPr>
              <a:t>fragment of the bell </a:t>
            </a:r>
            <a:br>
              <a:rPr lang="en-US" sz="2000" dirty="0">
                <a:latin typeface="+mj-lt"/>
              </a:rPr>
            </a:br>
            <a:r>
              <a:rPr lang="en-US" sz="2000" dirty="0">
                <a:latin typeface="+mj-lt"/>
              </a:rPr>
              <a:t>(d. </a:t>
            </a:r>
            <a:r>
              <a:rPr lang="en-US" sz="2000" dirty="0" err="1">
                <a:latin typeface="+mj-lt"/>
              </a:rPr>
              <a:t>Zubovo</a:t>
            </a:r>
            <a:r>
              <a:rPr lang="en-US" sz="2000" dirty="0">
                <a:latin typeface="+mj-lt"/>
              </a:rPr>
              <a:t>)</a:t>
            </a:r>
          </a:p>
          <a:p>
            <a:pPr lvl="0"/>
            <a:endParaRPr lang="ru-RU" sz="1400" i="1" dirty="0">
              <a:latin typeface="Arial" panose="020B0604020202020204" pitchFamily="34" charset="0"/>
              <a:cs typeface="Arial" panose="020B0604020202020204" pitchFamily="34" charset="0"/>
            </a:endParaRPr>
          </a:p>
          <a:p>
            <a:endParaRPr lang="ru-RU" dirty="0"/>
          </a:p>
        </p:txBody>
      </p:sp>
      <p:sp>
        <p:nvSpPr>
          <p:cNvPr id="9" name="Прямоугольник 8">
            <a:extLst>
              <a:ext uri="{FF2B5EF4-FFF2-40B4-BE49-F238E27FC236}">
                <a16:creationId xmlns:a16="http://schemas.microsoft.com/office/drawing/2014/main" id="{7E3D7E44-A393-431E-8FB8-1F8E31677A87}"/>
              </a:ext>
            </a:extLst>
          </p:cNvPr>
          <p:cNvSpPr/>
          <p:nvPr/>
        </p:nvSpPr>
        <p:spPr>
          <a:xfrm>
            <a:off x="3073728" y="1311002"/>
            <a:ext cx="6028125" cy="461665"/>
          </a:xfrm>
          <a:prstGeom prst="rect">
            <a:avLst/>
          </a:prstGeom>
        </p:spPr>
        <p:txBody>
          <a:bodyPr wrap="none">
            <a:spAutoFit/>
          </a:bodyPr>
          <a:lstStyle/>
          <a:p>
            <a:r>
              <a:rPr lang="en-US" sz="2400" b="1" dirty="0">
                <a:solidFill>
                  <a:srgbClr val="0000FF"/>
                </a:solidFill>
                <a:cs typeface="Arial" panose="020B0604020202020204" pitchFamily="34" charset="0"/>
              </a:rPr>
              <a:t>Neutron Resonance Capture Analysis (NRCA). </a:t>
            </a:r>
            <a:endParaRPr lang="ru-RU" sz="2400" dirty="0">
              <a:solidFill>
                <a:srgbClr val="0000FF"/>
              </a:solidFill>
            </a:endParaRPr>
          </a:p>
        </p:txBody>
      </p:sp>
    </p:spTree>
    <p:extLst>
      <p:ext uri="{BB962C8B-B14F-4D97-AF65-F5344CB8AC3E}">
        <p14:creationId xmlns:p14="http://schemas.microsoft.com/office/powerpoint/2010/main" val="1648246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3</a:t>
            </a:fld>
            <a:endParaRPr lang="ru-RU"/>
          </a:p>
        </p:txBody>
      </p:sp>
      <p:sp>
        <p:nvSpPr>
          <p:cNvPr id="14" name="Прямоугольник 13">
            <a:extLst>
              <a:ext uri="{FF2B5EF4-FFF2-40B4-BE49-F238E27FC236}">
                <a16:creationId xmlns:a16="http://schemas.microsoft.com/office/drawing/2014/main" id="{21456884-E8AE-4EDD-B32A-399B1A16DCD3}"/>
              </a:ext>
            </a:extLst>
          </p:cNvPr>
          <p:cNvSpPr/>
          <p:nvPr/>
        </p:nvSpPr>
        <p:spPr>
          <a:xfrm>
            <a:off x="161215" y="845113"/>
            <a:ext cx="11488241" cy="461665"/>
          </a:xfrm>
          <a:prstGeom prst="rect">
            <a:avLst/>
          </a:prstGeom>
        </p:spPr>
        <p:txBody>
          <a:bodyPr wrap="square">
            <a:spAutoFit/>
          </a:bodyPr>
          <a:lstStyle/>
          <a:p>
            <a:pPr algn="ctr"/>
            <a:r>
              <a:rPr lang="en-US" sz="2400" b="1" dirty="0">
                <a:solidFill>
                  <a:srgbClr val="0000FF"/>
                </a:solidFill>
                <a:latin typeface="Calibri" panose="020F0502020204030204" pitchFamily="34" charset="0"/>
                <a:cs typeface="Calibri" panose="020F0502020204030204" pitchFamily="34" charset="0"/>
              </a:rPr>
              <a:t>Interaction of Ultracold Neutrons with a Neutron Interference Filter Oscillating in Space</a:t>
            </a:r>
          </a:p>
        </p:txBody>
      </p:sp>
      <p:sp>
        <p:nvSpPr>
          <p:cNvPr id="15" name="Прямоугольник 14">
            <a:extLst>
              <a:ext uri="{FF2B5EF4-FFF2-40B4-BE49-F238E27FC236}">
                <a16:creationId xmlns:a16="http://schemas.microsoft.com/office/drawing/2014/main" id="{045BA1AA-C416-4732-9216-FD8EC2A92895}"/>
              </a:ext>
            </a:extLst>
          </p:cNvPr>
          <p:cNvSpPr/>
          <p:nvPr/>
        </p:nvSpPr>
        <p:spPr>
          <a:xfrm>
            <a:off x="1649216" y="5797071"/>
            <a:ext cx="8636659" cy="646331"/>
          </a:xfrm>
          <a:prstGeom prst="rect">
            <a:avLst/>
          </a:prstGeom>
        </p:spPr>
        <p:txBody>
          <a:bodyPr wrap="none">
            <a:spAutoFit/>
          </a:bodyPr>
          <a:lstStyle/>
          <a:p>
            <a:pPr algn="ctr"/>
            <a:r>
              <a:rPr lang="en-US" b="1" dirty="0"/>
              <a:t>M. </a:t>
            </a:r>
            <a:r>
              <a:rPr lang="ru-RU" b="1" dirty="0"/>
              <a:t>А. </a:t>
            </a:r>
            <a:r>
              <a:rPr lang="en-US" b="1" dirty="0" err="1"/>
              <a:t>Zakharov</a:t>
            </a:r>
            <a:r>
              <a:rPr lang="en-US" b="1" dirty="0"/>
              <a:t>, A. I. Frank, G. V. </a:t>
            </a:r>
            <a:r>
              <a:rPr lang="en-US" b="1" dirty="0" err="1"/>
              <a:t>Kulin</a:t>
            </a:r>
            <a:r>
              <a:rPr lang="en-US" b="1" dirty="0"/>
              <a:t>, S. V. </a:t>
            </a:r>
            <a:r>
              <a:rPr lang="en-US" b="1" dirty="0" err="1"/>
              <a:t>Goryunov</a:t>
            </a:r>
            <a:r>
              <a:rPr lang="en-US" b="1" dirty="0"/>
              <a:t>. </a:t>
            </a:r>
            <a:r>
              <a:rPr lang="en-US" b="1" i="1" dirty="0">
                <a:solidFill>
                  <a:srgbClr val="000000"/>
                </a:solidFill>
                <a:latin typeface="Calibri" panose="020F0502020204030204" pitchFamily="34" charset="0"/>
              </a:rPr>
              <a:t>Journal of Surface Investigation. </a:t>
            </a:r>
          </a:p>
          <a:p>
            <a:pPr algn="ctr"/>
            <a:r>
              <a:rPr lang="en-US" b="1" i="1" dirty="0">
                <a:solidFill>
                  <a:srgbClr val="000000"/>
                </a:solidFill>
                <a:latin typeface="Calibri" panose="020F0502020204030204" pitchFamily="34" charset="0"/>
              </a:rPr>
              <a:t>X-Ray, Synchrotron and Neutron Techniques</a:t>
            </a:r>
            <a:r>
              <a:rPr lang="ru-RU" b="1" i="1" dirty="0">
                <a:solidFill>
                  <a:srgbClr val="000000"/>
                </a:solidFill>
                <a:latin typeface="Calibri" panose="020F0502020204030204" pitchFamily="34" charset="0"/>
              </a:rPr>
              <a:t>. 2020 (</a:t>
            </a:r>
            <a:r>
              <a:rPr lang="en-US" b="1" i="1" dirty="0">
                <a:solidFill>
                  <a:srgbClr val="000000"/>
                </a:solidFill>
                <a:latin typeface="Calibri" panose="020F0502020204030204" pitchFamily="34" charset="0"/>
              </a:rPr>
              <a:t>In print</a:t>
            </a:r>
            <a:r>
              <a:rPr lang="ru-RU" b="1" i="1" dirty="0">
                <a:solidFill>
                  <a:srgbClr val="000000"/>
                </a:solidFill>
                <a:latin typeface="Calibri" panose="020F0502020204030204" pitchFamily="34" charset="0"/>
              </a:rPr>
              <a:t>)</a:t>
            </a:r>
            <a:r>
              <a:rPr lang="en-US" b="1" i="1" dirty="0">
                <a:solidFill>
                  <a:srgbClr val="000000"/>
                </a:solidFill>
                <a:latin typeface="Calibri" panose="020F0502020204030204" pitchFamily="34" charset="0"/>
              </a:rPr>
              <a:t> </a:t>
            </a:r>
            <a:endParaRPr lang="ru-RU" dirty="0">
              <a:solidFill>
                <a:srgbClr val="0000FF"/>
              </a:solidFill>
              <a:latin typeface="Calibri" panose="020F0502020204030204" pitchFamily="34" charset="0"/>
              <a:cs typeface="Calibri" panose="020F0502020204030204" pitchFamily="34" charset="0"/>
            </a:endParaRPr>
          </a:p>
        </p:txBody>
      </p:sp>
      <p:pic>
        <p:nvPicPr>
          <p:cNvPr id="16" name="Рисунок 15" descr="Изображение выглядит как часы&#10;&#10;Автоматически созданное описание">
            <a:extLst>
              <a:ext uri="{FF2B5EF4-FFF2-40B4-BE49-F238E27FC236}">
                <a16:creationId xmlns:a16="http://schemas.microsoft.com/office/drawing/2014/main" id="{24D7B1B2-A157-4733-BCB9-1CCFEFC524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9776" y="1415787"/>
            <a:ext cx="2570671" cy="999201"/>
          </a:xfrm>
          <a:prstGeom prst="rect">
            <a:avLst/>
          </a:prstGeom>
          <a:ln w="28575">
            <a:solidFill>
              <a:srgbClr val="CC0000"/>
            </a:solidFill>
          </a:ln>
        </p:spPr>
      </p:pic>
      <p:sp>
        <p:nvSpPr>
          <p:cNvPr id="17" name="Прямоугольник 16">
            <a:extLst>
              <a:ext uri="{FF2B5EF4-FFF2-40B4-BE49-F238E27FC236}">
                <a16:creationId xmlns:a16="http://schemas.microsoft.com/office/drawing/2014/main" id="{5F003E0E-F1DA-437C-B44B-D60ED8016BBC}"/>
              </a:ext>
            </a:extLst>
          </p:cNvPr>
          <p:cNvSpPr/>
          <p:nvPr/>
        </p:nvSpPr>
        <p:spPr>
          <a:xfrm>
            <a:off x="-80023" y="2652430"/>
            <a:ext cx="3458477" cy="370190"/>
          </a:xfrm>
          <a:prstGeom prst="rect">
            <a:avLst/>
          </a:prstGeom>
        </p:spPr>
        <p:txBody>
          <a:bodyPr wrap="square" lIns="91403" tIns="45701" rIns="91403" bIns="45701">
            <a:spAutoFit/>
          </a:bodyPr>
          <a:lstStyle/>
          <a:p>
            <a:pPr algn="ctr" fontAlgn="auto">
              <a:spcBef>
                <a:spcPts val="0"/>
              </a:spcBef>
              <a:spcAft>
                <a:spcPts val="0"/>
              </a:spcAft>
              <a:defRPr/>
            </a:pPr>
            <a:r>
              <a:rPr lang="en-US" b="1" i="1" dirty="0">
                <a:solidFill>
                  <a:srgbClr val="C00000"/>
                </a:solidFill>
                <a:latin typeface="+mn-lt"/>
                <a:cs typeface="+mn-cs"/>
              </a:rPr>
              <a:t>Wave packet transformation </a:t>
            </a:r>
            <a:endParaRPr lang="ru-RU" i="1" dirty="0">
              <a:solidFill>
                <a:srgbClr val="C00000"/>
              </a:solidFill>
              <a:latin typeface="+mn-lt"/>
              <a:cs typeface="+mn-cs"/>
            </a:endParaRPr>
          </a:p>
        </p:txBody>
      </p:sp>
      <p:grpSp>
        <p:nvGrpSpPr>
          <p:cNvPr id="18" name="Группа 17">
            <a:extLst>
              <a:ext uri="{FF2B5EF4-FFF2-40B4-BE49-F238E27FC236}">
                <a16:creationId xmlns:a16="http://schemas.microsoft.com/office/drawing/2014/main" id="{45749A1B-5DBA-476D-9905-1BBBBD2ED0F6}"/>
              </a:ext>
            </a:extLst>
          </p:cNvPr>
          <p:cNvGrpSpPr/>
          <p:nvPr/>
        </p:nvGrpSpPr>
        <p:grpSpPr>
          <a:xfrm>
            <a:off x="2860059" y="2590515"/>
            <a:ext cx="3470074" cy="2855502"/>
            <a:chOff x="3772303" y="2833743"/>
            <a:chExt cx="3470074" cy="2855502"/>
          </a:xfrm>
        </p:grpSpPr>
        <p:sp>
          <p:nvSpPr>
            <p:cNvPr id="19" name="Прямоугольник 18">
              <a:extLst>
                <a:ext uri="{FF2B5EF4-FFF2-40B4-BE49-F238E27FC236}">
                  <a16:creationId xmlns:a16="http://schemas.microsoft.com/office/drawing/2014/main" id="{509AD5AB-3FFB-4CE2-9BF1-CDB6BF0E8BCD}"/>
                </a:ext>
              </a:extLst>
            </p:cNvPr>
            <p:cNvSpPr/>
            <p:nvPr/>
          </p:nvSpPr>
          <p:spPr>
            <a:xfrm>
              <a:off x="3772303" y="2833743"/>
              <a:ext cx="3458477" cy="646292"/>
            </a:xfrm>
            <a:prstGeom prst="rect">
              <a:avLst/>
            </a:prstGeom>
          </p:spPr>
          <p:txBody>
            <a:bodyPr wrap="square" lIns="91403" tIns="45701" rIns="91403" bIns="45701">
              <a:spAutoFit/>
            </a:bodyPr>
            <a:lstStyle/>
            <a:p>
              <a:pPr algn="ctr" fontAlgn="auto">
                <a:spcBef>
                  <a:spcPts val="0"/>
                </a:spcBef>
                <a:spcAft>
                  <a:spcPts val="0"/>
                </a:spcAft>
                <a:defRPr/>
              </a:pPr>
              <a:r>
                <a:rPr lang="en-US" b="1" i="1" dirty="0">
                  <a:solidFill>
                    <a:srgbClr val="C00000"/>
                  </a:solidFill>
                  <a:latin typeface="+mn-lt"/>
                  <a:cs typeface="+mn-cs"/>
                </a:rPr>
                <a:t>Energy spectrum of the transmitted state</a:t>
              </a:r>
              <a:endParaRPr lang="ru-RU" i="1" dirty="0">
                <a:solidFill>
                  <a:srgbClr val="C00000"/>
                </a:solidFill>
                <a:latin typeface="+mn-lt"/>
                <a:cs typeface="+mn-cs"/>
              </a:endParaRPr>
            </a:p>
          </p:txBody>
        </p:sp>
        <p:grpSp>
          <p:nvGrpSpPr>
            <p:cNvPr id="20" name="Группа 19">
              <a:extLst>
                <a:ext uri="{FF2B5EF4-FFF2-40B4-BE49-F238E27FC236}">
                  <a16:creationId xmlns:a16="http://schemas.microsoft.com/office/drawing/2014/main" id="{455EA421-4C99-442E-9BA2-E9EB63FD7326}"/>
                </a:ext>
              </a:extLst>
            </p:cNvPr>
            <p:cNvGrpSpPr/>
            <p:nvPr/>
          </p:nvGrpSpPr>
          <p:grpSpPr>
            <a:xfrm>
              <a:off x="4107356" y="3494010"/>
              <a:ext cx="3135021" cy="2195235"/>
              <a:chOff x="4991690" y="3482942"/>
              <a:chExt cx="3831822" cy="2731916"/>
            </a:xfrm>
          </p:grpSpPr>
          <p:pic>
            <p:nvPicPr>
              <p:cNvPr id="21" name="Picture 42" descr="C:\Users\User\Desktop\Иллюстрации к статье\Иллюстрации к статье\Zakharov_4.4_Poverkhnost.JPG">
                <a:extLst>
                  <a:ext uri="{FF2B5EF4-FFF2-40B4-BE49-F238E27FC236}">
                    <a16:creationId xmlns:a16="http://schemas.microsoft.com/office/drawing/2014/main" id="{3B88A374-7280-4986-A956-A605CBF16CCB}"/>
                  </a:ext>
                </a:extLst>
              </p:cNvPr>
              <p:cNvPicPr>
                <a:picLocks noChangeAspect="1" noChangeArrowheads="1"/>
              </p:cNvPicPr>
              <p:nvPr/>
            </p:nvPicPr>
            <p:blipFill>
              <a:blip r:embed="rId4" cstate="print"/>
              <a:srcRect/>
              <a:stretch>
                <a:fillRect/>
              </a:stretch>
            </p:blipFill>
            <p:spPr bwMode="auto">
              <a:xfrm>
                <a:off x="4991690" y="3482942"/>
                <a:ext cx="3831822" cy="2731916"/>
              </a:xfrm>
              <a:prstGeom prst="rect">
                <a:avLst/>
              </a:prstGeom>
              <a:noFill/>
              <a:ln>
                <a:solidFill>
                  <a:schemeClr val="tx1"/>
                </a:solidFill>
              </a:ln>
            </p:spPr>
          </p:pic>
          <p:cxnSp>
            <p:nvCxnSpPr>
              <p:cNvPr id="22" name="Прямая со стрелкой 21">
                <a:extLst>
                  <a:ext uri="{FF2B5EF4-FFF2-40B4-BE49-F238E27FC236}">
                    <a16:creationId xmlns:a16="http://schemas.microsoft.com/office/drawing/2014/main" id="{8E25D4EC-33C8-4F8E-9E05-1117E541E7F2}"/>
                  </a:ext>
                </a:extLst>
              </p:cNvPr>
              <p:cNvCxnSpPr/>
              <p:nvPr/>
            </p:nvCxnSpPr>
            <p:spPr>
              <a:xfrm>
                <a:off x="6968672" y="4935689"/>
                <a:ext cx="369238" cy="290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23" name="Object 9">
                <a:extLst>
                  <a:ext uri="{FF2B5EF4-FFF2-40B4-BE49-F238E27FC236}">
                    <a16:creationId xmlns:a16="http://schemas.microsoft.com/office/drawing/2014/main" id="{77E27BF0-92DC-4BBD-9B97-9FB5311EA7BE}"/>
                  </a:ext>
                </a:extLst>
              </p:cNvPr>
              <p:cNvGraphicFramePr>
                <a:graphicFrameLocks noChangeAspect="1"/>
              </p:cNvGraphicFramePr>
              <p:nvPr>
                <p:extLst>
                  <p:ext uri="{D42A27DB-BD31-4B8C-83A1-F6EECF244321}">
                    <p14:modId xmlns:p14="http://schemas.microsoft.com/office/powerpoint/2010/main" val="2007708080"/>
                  </p:ext>
                </p:extLst>
              </p:nvPr>
            </p:nvGraphicFramePr>
            <p:xfrm>
              <a:off x="6968672" y="4432589"/>
              <a:ext cx="857257" cy="245038"/>
            </p:xfrm>
            <a:graphic>
              <a:graphicData uri="http://schemas.openxmlformats.org/presentationml/2006/ole">
                <mc:AlternateContent xmlns:mc="http://schemas.openxmlformats.org/markup-compatibility/2006">
                  <mc:Choice xmlns:v="urn:schemas-microsoft-com:vml" Requires="v">
                    <p:oleObj spid="_x0000_s1028" name="Equation" r:id="rId5" imgW="13106400" imgH="3657600" progId="Equation.DSMT4">
                      <p:embed/>
                    </p:oleObj>
                  </mc:Choice>
                  <mc:Fallback>
                    <p:oleObj name="Equation" r:id="rId5" imgW="13106400" imgH="3657600" progId="Equation.DSMT4">
                      <p:embed/>
                      <p:pic>
                        <p:nvPicPr>
                          <p:cNvPr id="23" name="Object 9">
                            <a:extLst>
                              <a:ext uri="{FF2B5EF4-FFF2-40B4-BE49-F238E27FC236}">
                                <a16:creationId xmlns:a16="http://schemas.microsoft.com/office/drawing/2014/main" id="{77E27BF0-92DC-4BBD-9B97-9FB5311EA7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8672" y="4432589"/>
                            <a:ext cx="857257" cy="24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pic>
        <p:nvPicPr>
          <p:cNvPr id="24" name="Рисунок 23">
            <a:extLst>
              <a:ext uri="{FF2B5EF4-FFF2-40B4-BE49-F238E27FC236}">
                <a16:creationId xmlns:a16="http://schemas.microsoft.com/office/drawing/2014/main" id="{BC7BDD1D-F157-490E-B4B4-B0EFDF5DB1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215" y="3270209"/>
            <a:ext cx="2787717" cy="2118786"/>
          </a:xfrm>
          <a:prstGeom prst="rect">
            <a:avLst/>
          </a:prstGeom>
        </p:spPr>
      </p:pic>
      <p:pic>
        <p:nvPicPr>
          <p:cNvPr id="25" name="Рисунок 24">
            <a:extLst>
              <a:ext uri="{FF2B5EF4-FFF2-40B4-BE49-F238E27FC236}">
                <a16:creationId xmlns:a16="http://schemas.microsoft.com/office/drawing/2014/main" id="{4C72CA00-0933-4CBD-A7A0-BCCAE984AA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4716" y="1735148"/>
            <a:ext cx="4912582" cy="3355059"/>
          </a:xfrm>
          <a:prstGeom prst="rect">
            <a:avLst/>
          </a:prstGeom>
        </p:spPr>
      </p:pic>
      <p:sp>
        <p:nvSpPr>
          <p:cNvPr id="26" name="Прямоугольник 25">
            <a:extLst>
              <a:ext uri="{FF2B5EF4-FFF2-40B4-BE49-F238E27FC236}">
                <a16:creationId xmlns:a16="http://schemas.microsoft.com/office/drawing/2014/main" id="{30F6C3B8-7E5D-4676-99D5-14B0B34D8528}"/>
              </a:ext>
            </a:extLst>
          </p:cNvPr>
          <p:cNvSpPr/>
          <p:nvPr/>
        </p:nvSpPr>
        <p:spPr>
          <a:xfrm>
            <a:off x="6585976" y="5122851"/>
            <a:ext cx="5324581" cy="646331"/>
          </a:xfrm>
          <a:prstGeom prst="rect">
            <a:avLst/>
          </a:prstGeom>
        </p:spPr>
        <p:txBody>
          <a:bodyPr wrap="square">
            <a:spAutoFit/>
          </a:bodyPr>
          <a:lstStyle/>
          <a:p>
            <a:pPr algn="ctr"/>
            <a:r>
              <a:rPr lang="en-US" b="1" i="1" dirty="0">
                <a:solidFill>
                  <a:srgbClr val="C00000"/>
                </a:solidFill>
              </a:rPr>
              <a:t>Time modulation of the transmitted wave at high oscillation frequency</a:t>
            </a:r>
            <a:endParaRPr lang="ru-RU" dirty="0"/>
          </a:p>
        </p:txBody>
      </p:sp>
      <p:sp>
        <p:nvSpPr>
          <p:cNvPr id="2" name="TextBox 1">
            <a:extLst>
              <a:ext uri="{FF2B5EF4-FFF2-40B4-BE49-F238E27FC236}">
                <a16:creationId xmlns:a16="http://schemas.microsoft.com/office/drawing/2014/main" id="{A1C7C42D-9A16-4337-807C-7715B5082E46}"/>
              </a:ext>
            </a:extLst>
          </p:cNvPr>
          <p:cNvSpPr txBox="1"/>
          <p:nvPr/>
        </p:nvSpPr>
        <p:spPr>
          <a:xfrm>
            <a:off x="6947452" y="1415787"/>
            <a:ext cx="4470134" cy="369332"/>
          </a:xfrm>
          <a:prstGeom prst="rect">
            <a:avLst/>
          </a:prstGeom>
          <a:noFill/>
        </p:spPr>
        <p:txBody>
          <a:bodyPr wrap="none" rtlCol="0">
            <a:spAutoFit/>
          </a:bodyPr>
          <a:lstStyle/>
          <a:p>
            <a:r>
              <a:rPr lang="en-US" b="1" dirty="0"/>
              <a:t>Comparison of different types of calculations</a:t>
            </a:r>
            <a:endParaRPr lang="ru-RU" b="1" dirty="0"/>
          </a:p>
        </p:txBody>
      </p:sp>
    </p:spTree>
    <p:extLst>
      <p:ext uri="{BB962C8B-B14F-4D97-AF65-F5344CB8AC3E}">
        <p14:creationId xmlns:p14="http://schemas.microsoft.com/office/powerpoint/2010/main" val="239592571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30</a:t>
            </a:fld>
            <a:endParaRPr lang="ru-RU"/>
          </a:p>
        </p:txBody>
      </p:sp>
      <p:sp>
        <p:nvSpPr>
          <p:cNvPr id="10" name="Прямоугольник 9">
            <a:extLst>
              <a:ext uri="{FF2B5EF4-FFF2-40B4-BE49-F238E27FC236}">
                <a16:creationId xmlns:a16="http://schemas.microsoft.com/office/drawing/2014/main" id="{D47857C4-50C4-441C-A668-430A42E3A86E}"/>
              </a:ext>
            </a:extLst>
          </p:cNvPr>
          <p:cNvSpPr/>
          <p:nvPr/>
        </p:nvSpPr>
        <p:spPr>
          <a:xfrm>
            <a:off x="3073728" y="738249"/>
            <a:ext cx="5509713" cy="461665"/>
          </a:xfrm>
          <a:prstGeom prst="rect">
            <a:avLst/>
          </a:prstGeom>
        </p:spPr>
        <p:txBody>
          <a:bodyPr wrap="none">
            <a:spAutoFit/>
          </a:bodyPr>
          <a:lstStyle/>
          <a:p>
            <a:r>
              <a:rPr lang="en-US" sz="2400" b="1" dirty="0">
                <a:solidFill>
                  <a:srgbClr val="0000FF"/>
                </a:solidFill>
                <a:cs typeface="Arial" panose="020B0604020202020204" pitchFamily="34" charset="0"/>
              </a:rPr>
              <a:t>Neutron Prompt Gamma Analysis (NRCA) </a:t>
            </a:r>
            <a:endParaRPr lang="ru-RU" sz="2400" dirty="0">
              <a:solidFill>
                <a:srgbClr val="0000FF"/>
              </a:solidFill>
            </a:endParaRPr>
          </a:p>
        </p:txBody>
      </p:sp>
      <p:pic>
        <p:nvPicPr>
          <p:cNvPr id="15" name="Picture 14" descr="C:\Users\Constantin\Desktop\Презентация1.jpg">
            <a:extLst>
              <a:ext uri="{FF2B5EF4-FFF2-40B4-BE49-F238E27FC236}">
                <a16:creationId xmlns:a16="http://schemas.microsoft.com/office/drawing/2014/main" id="{AFB7FDCB-C8AE-430B-BC02-3643F7C46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917" y="1407797"/>
            <a:ext cx="4742897" cy="355717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2FD42472-45C5-4B74-9E4D-1E15E4F937FD}"/>
              </a:ext>
            </a:extLst>
          </p:cNvPr>
          <p:cNvSpPr/>
          <p:nvPr/>
        </p:nvSpPr>
        <p:spPr>
          <a:xfrm>
            <a:off x="282712" y="1232714"/>
            <a:ext cx="3666987" cy="1631216"/>
          </a:xfrm>
          <a:prstGeom prst="rect">
            <a:avLst/>
          </a:prstGeom>
        </p:spPr>
        <p:txBody>
          <a:bodyPr wrap="square">
            <a:spAutoFit/>
          </a:bodyPr>
          <a:lstStyle/>
          <a:p>
            <a:pPr algn="just" defTabSz="1447675"/>
            <a:r>
              <a:rPr lang="en-US" sz="2000" dirty="0">
                <a:latin typeface="+mj-lt"/>
                <a:cs typeface="Times New Roman" pitchFamily="18" charset="0"/>
              </a:rPr>
              <a:t>1. </a:t>
            </a:r>
            <a:r>
              <a:rPr lang="en-US" sz="2000" dirty="0" err="1">
                <a:latin typeface="+mj-lt"/>
                <a:cs typeface="Times New Roman" pitchFamily="18" charset="0"/>
              </a:rPr>
              <a:t>HPGe</a:t>
            </a:r>
            <a:r>
              <a:rPr lang="en-US" sz="2000" dirty="0">
                <a:latin typeface="+mj-lt"/>
                <a:cs typeface="Times New Roman" pitchFamily="18" charset="0"/>
              </a:rPr>
              <a:t> gamma detector</a:t>
            </a:r>
          </a:p>
          <a:p>
            <a:pPr algn="just" defTabSz="1447675"/>
            <a:r>
              <a:rPr lang="en-US" sz="2000" dirty="0">
                <a:latin typeface="+mj-lt"/>
                <a:cs typeface="Times New Roman" pitchFamily="18" charset="0"/>
              </a:rPr>
              <a:t>2. B</a:t>
            </a:r>
            <a:r>
              <a:rPr lang="en-US" sz="2000" baseline="-25000" dirty="0">
                <a:latin typeface="+mj-lt"/>
                <a:cs typeface="Times New Roman" pitchFamily="18" charset="0"/>
              </a:rPr>
              <a:t>4</a:t>
            </a:r>
            <a:r>
              <a:rPr lang="en-US" sz="2000" dirty="0">
                <a:latin typeface="+mj-lt"/>
                <a:cs typeface="Times New Roman" pitchFamily="18" charset="0"/>
              </a:rPr>
              <a:t>C cover</a:t>
            </a:r>
          </a:p>
          <a:p>
            <a:pPr algn="just" defTabSz="1447675"/>
            <a:r>
              <a:rPr lang="en-US" sz="2000" dirty="0">
                <a:latin typeface="+mj-lt"/>
                <a:cs typeface="Times New Roman" pitchFamily="18" charset="0"/>
              </a:rPr>
              <a:t>3. Lead shielding covered with Cd</a:t>
            </a:r>
          </a:p>
          <a:p>
            <a:pPr algn="just" defTabSz="1447675"/>
            <a:r>
              <a:rPr lang="en-US" sz="2000" dirty="0">
                <a:latin typeface="+mj-lt"/>
                <a:cs typeface="Times New Roman" pitchFamily="18" charset="0"/>
              </a:rPr>
              <a:t>4. </a:t>
            </a:r>
            <a:r>
              <a:rPr lang="en-US" sz="2000" dirty="0" err="1">
                <a:latin typeface="+mj-lt"/>
                <a:cs typeface="Times New Roman" pitchFamily="18" charset="0"/>
              </a:rPr>
              <a:t>LiF</a:t>
            </a:r>
            <a:r>
              <a:rPr lang="en-US" sz="2000" dirty="0">
                <a:latin typeface="+mj-lt"/>
                <a:cs typeface="Times New Roman" pitchFamily="18" charset="0"/>
              </a:rPr>
              <a:t> window</a:t>
            </a:r>
          </a:p>
          <a:p>
            <a:pPr algn="just" defTabSz="1447675"/>
            <a:r>
              <a:rPr lang="en-US" sz="2000" dirty="0">
                <a:latin typeface="+mj-lt"/>
                <a:cs typeface="Times New Roman" pitchFamily="18" charset="0"/>
              </a:rPr>
              <a:t>5. Sample</a:t>
            </a:r>
            <a:endParaRPr lang="ru-RU" sz="2000" dirty="0">
              <a:latin typeface="+mj-lt"/>
            </a:endParaRPr>
          </a:p>
        </p:txBody>
      </p:sp>
      <p:sp>
        <p:nvSpPr>
          <p:cNvPr id="4" name="TextBox 3">
            <a:extLst>
              <a:ext uri="{FF2B5EF4-FFF2-40B4-BE49-F238E27FC236}">
                <a16:creationId xmlns:a16="http://schemas.microsoft.com/office/drawing/2014/main" id="{0AF83F7C-9959-4240-B592-D0A98EC10177}"/>
              </a:ext>
            </a:extLst>
          </p:cNvPr>
          <p:cNvSpPr txBox="1"/>
          <p:nvPr/>
        </p:nvSpPr>
        <p:spPr>
          <a:xfrm>
            <a:off x="6255031" y="1264529"/>
            <a:ext cx="5394425" cy="400110"/>
          </a:xfrm>
          <a:prstGeom prst="rect">
            <a:avLst/>
          </a:prstGeom>
          <a:noFill/>
        </p:spPr>
        <p:txBody>
          <a:bodyPr wrap="none" rtlCol="0">
            <a:spAutoFit/>
          </a:bodyPr>
          <a:lstStyle/>
          <a:p>
            <a:r>
              <a:rPr lang="en-US" sz="2000" dirty="0"/>
              <a:t>Current sensitivity to hydrogen is 20</a:t>
            </a:r>
            <a:r>
              <a:rPr lang="en-US" sz="2000" dirty="0">
                <a:sym typeface="Symbol" panose="05050102010706020507" pitchFamily="18" charset="2"/>
              </a:rPr>
              <a:t>g of protons</a:t>
            </a:r>
            <a:r>
              <a:rPr lang="en-US" sz="2000" dirty="0"/>
              <a:t> </a:t>
            </a:r>
            <a:endParaRPr lang="ru-RU" sz="2000" dirty="0"/>
          </a:p>
        </p:txBody>
      </p:sp>
      <p:sp>
        <p:nvSpPr>
          <p:cNvPr id="6" name="TextBox 5">
            <a:extLst>
              <a:ext uri="{FF2B5EF4-FFF2-40B4-BE49-F238E27FC236}">
                <a16:creationId xmlns:a16="http://schemas.microsoft.com/office/drawing/2014/main" id="{25554775-BEF8-42C2-8C41-0FACCE6336D5}"/>
              </a:ext>
            </a:extLst>
          </p:cNvPr>
          <p:cNvSpPr txBox="1"/>
          <p:nvPr/>
        </p:nvSpPr>
        <p:spPr>
          <a:xfrm>
            <a:off x="7321750" y="1830378"/>
            <a:ext cx="4587538" cy="2246769"/>
          </a:xfrm>
          <a:prstGeom prst="rect">
            <a:avLst/>
          </a:prstGeom>
          <a:noFill/>
        </p:spPr>
        <p:txBody>
          <a:bodyPr wrap="none" rtlCol="0">
            <a:spAutoFit/>
          </a:bodyPr>
          <a:lstStyle/>
          <a:p>
            <a:r>
              <a:rPr lang="en-US" sz="2000" b="1" dirty="0"/>
              <a:t>Ways to improve the sensitivity:</a:t>
            </a:r>
          </a:p>
          <a:p>
            <a:pPr marL="342900" indent="-342900">
              <a:buFont typeface="Arial" panose="020B0604020202020204" pitchFamily="34" charset="0"/>
              <a:buChar char="•"/>
            </a:pPr>
            <a:r>
              <a:rPr lang="en-US" sz="2000" dirty="0"/>
              <a:t>Precise beam collimation</a:t>
            </a:r>
          </a:p>
          <a:p>
            <a:pPr marL="342900" indent="-342900">
              <a:buFont typeface="Arial" panose="020B0604020202020204" pitchFamily="34" charset="0"/>
              <a:buChar char="•"/>
            </a:pPr>
            <a:r>
              <a:rPr lang="en-US" sz="2000" dirty="0"/>
              <a:t>Additional screen against fast neutrons</a:t>
            </a:r>
          </a:p>
          <a:p>
            <a:pPr marL="342900" indent="-342900">
              <a:buFont typeface="Arial" panose="020B0604020202020204" pitchFamily="34" charset="0"/>
              <a:buChar char="•"/>
            </a:pPr>
            <a:r>
              <a:rPr lang="en-US" sz="2000" dirty="0"/>
              <a:t>TOF mode of measurements</a:t>
            </a:r>
          </a:p>
          <a:p>
            <a:pPr marL="342900" indent="-342900">
              <a:buFont typeface="Arial" panose="020B0604020202020204" pitchFamily="34" charset="0"/>
              <a:buChar char="•"/>
            </a:pPr>
            <a:r>
              <a:rPr lang="en-US" sz="2000" dirty="0"/>
              <a:t>Improving of vacuum channel</a:t>
            </a:r>
          </a:p>
          <a:p>
            <a:pPr marL="342900" indent="-342900">
              <a:buFont typeface="Arial" panose="020B0604020202020204" pitchFamily="34" charset="0"/>
              <a:buChar char="•"/>
            </a:pPr>
            <a:r>
              <a:rPr lang="en-US" sz="2000" dirty="0"/>
              <a:t>Improving the detector shielding</a:t>
            </a:r>
          </a:p>
          <a:p>
            <a:pPr marL="342900" indent="-342900">
              <a:buFont typeface="Arial" panose="020B0604020202020204" pitchFamily="34" charset="0"/>
              <a:buChar char="•"/>
            </a:pPr>
            <a:r>
              <a:rPr lang="en-US" sz="2000" dirty="0"/>
              <a:t>Anti-Compton system</a:t>
            </a:r>
            <a:endParaRPr lang="ru-RU" sz="2000" dirty="0"/>
          </a:p>
        </p:txBody>
      </p:sp>
      <p:sp>
        <p:nvSpPr>
          <p:cNvPr id="11" name="Прямоугольник 10">
            <a:extLst>
              <a:ext uri="{FF2B5EF4-FFF2-40B4-BE49-F238E27FC236}">
                <a16:creationId xmlns:a16="http://schemas.microsoft.com/office/drawing/2014/main" id="{1897D4C6-F22E-4503-861F-355C81EFBCE2}"/>
              </a:ext>
            </a:extLst>
          </p:cNvPr>
          <p:cNvSpPr/>
          <p:nvPr/>
        </p:nvSpPr>
        <p:spPr>
          <a:xfrm>
            <a:off x="3678225" y="4988187"/>
            <a:ext cx="4545540" cy="369332"/>
          </a:xfrm>
          <a:prstGeom prst="rect">
            <a:avLst/>
          </a:prstGeom>
        </p:spPr>
        <p:txBody>
          <a:bodyPr wrap="none">
            <a:spAutoFit/>
          </a:bodyPr>
          <a:lstStyle/>
          <a:p>
            <a:r>
              <a:rPr lang="ru-RU" dirty="0"/>
              <a:t>16-17 </a:t>
            </a:r>
            <a:r>
              <a:rPr lang="en-US" dirty="0"/>
              <a:t>December</a:t>
            </a:r>
            <a:r>
              <a:rPr lang="ru-RU" dirty="0"/>
              <a:t> 2019</a:t>
            </a:r>
            <a:r>
              <a:rPr lang="en-US" dirty="0"/>
              <a:t> International Workshop</a:t>
            </a:r>
            <a:endParaRPr lang="ru-RU" dirty="0"/>
          </a:p>
        </p:txBody>
      </p:sp>
      <p:sp>
        <p:nvSpPr>
          <p:cNvPr id="14" name="Прямоугольник 13">
            <a:extLst>
              <a:ext uri="{FF2B5EF4-FFF2-40B4-BE49-F238E27FC236}">
                <a16:creationId xmlns:a16="http://schemas.microsoft.com/office/drawing/2014/main" id="{9C6056CC-7FAB-4794-B7FA-9CB1C707B062}"/>
              </a:ext>
            </a:extLst>
          </p:cNvPr>
          <p:cNvSpPr/>
          <p:nvPr/>
        </p:nvSpPr>
        <p:spPr>
          <a:xfrm>
            <a:off x="2245807" y="5307101"/>
            <a:ext cx="7772400" cy="400110"/>
          </a:xfrm>
          <a:prstGeom prst="rect">
            <a:avLst/>
          </a:prstGeom>
        </p:spPr>
        <p:txBody>
          <a:bodyPr wrap="square">
            <a:spAutoFit/>
          </a:bodyPr>
          <a:lstStyle/>
          <a:p>
            <a:r>
              <a:rPr lang="en-US" sz="2000" b="1" dirty="0">
                <a:hlinkClick r:id="rId3">
                  <a:extLst>
                    <a:ext uri="{A12FA001-AC4F-418D-AE19-62706E023703}">
                      <ahyp:hlinkClr xmlns:ahyp="http://schemas.microsoft.com/office/drawing/2018/hyperlinkcolor" val="tx"/>
                    </a:ext>
                  </a:extLst>
                </a:hlinkClick>
              </a:rPr>
              <a:t>The Use of Nuclear Physics Methods for Cultural Heritage Research</a:t>
            </a:r>
            <a:endParaRPr lang="en-US" sz="2000" b="1" dirty="0"/>
          </a:p>
        </p:txBody>
      </p:sp>
      <p:sp>
        <p:nvSpPr>
          <p:cNvPr id="16" name="TextBox 15">
            <a:extLst>
              <a:ext uri="{FF2B5EF4-FFF2-40B4-BE49-F238E27FC236}">
                <a16:creationId xmlns:a16="http://schemas.microsoft.com/office/drawing/2014/main" id="{3C777C43-D378-4DFD-854D-32A11904D0D4}"/>
              </a:ext>
            </a:extLst>
          </p:cNvPr>
          <p:cNvSpPr txBox="1"/>
          <p:nvPr/>
        </p:nvSpPr>
        <p:spPr>
          <a:xfrm>
            <a:off x="1793350" y="5664664"/>
            <a:ext cx="8560018" cy="830997"/>
          </a:xfrm>
          <a:prstGeom prst="rect">
            <a:avLst/>
          </a:prstGeom>
          <a:noFill/>
        </p:spPr>
        <p:txBody>
          <a:bodyPr wrap="square" rtlCol="0">
            <a:spAutoFit/>
          </a:bodyPr>
          <a:lstStyle/>
          <a:p>
            <a:pPr algn="ctr"/>
            <a:r>
              <a:rPr lang="en-US" sz="2400" dirty="0"/>
              <a:t>The results of young scientists with neutron</a:t>
            </a:r>
            <a:r>
              <a:rPr lang="ru-RU" sz="2400" dirty="0"/>
              <a:t> </a:t>
            </a:r>
            <a:r>
              <a:rPr lang="en-US" sz="2400" dirty="0"/>
              <a:t>imaging, neutron</a:t>
            </a:r>
            <a:r>
              <a:rPr lang="ru-RU" sz="2400" dirty="0"/>
              <a:t> </a:t>
            </a:r>
            <a:r>
              <a:rPr lang="en-US" sz="2400" dirty="0"/>
              <a:t>diffraction, NAA, NRCA, PGA</a:t>
            </a:r>
            <a:r>
              <a:rPr lang="ru-RU" sz="2400" dirty="0"/>
              <a:t>, </a:t>
            </a:r>
            <a:r>
              <a:rPr lang="en-US" sz="2400" dirty="0"/>
              <a:t>XRF were presented at the workshop.</a:t>
            </a:r>
            <a:endParaRPr lang="ru-RU" sz="2400" dirty="0"/>
          </a:p>
        </p:txBody>
      </p:sp>
    </p:spTree>
    <p:extLst>
      <p:ext uri="{BB962C8B-B14F-4D97-AF65-F5344CB8AC3E}">
        <p14:creationId xmlns:p14="http://schemas.microsoft.com/office/powerpoint/2010/main" val="9177036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89517" y="3071004"/>
            <a:ext cx="7531934" cy="1015663"/>
          </a:xfrm>
          <a:prstGeom prst="rect">
            <a:avLst/>
          </a:prstGeom>
          <a:noFill/>
        </p:spPr>
        <p:txBody>
          <a:bodyPr wrap="none" rtlCol="0">
            <a:spAutoFit/>
          </a:bodyPr>
          <a:lstStyle/>
          <a:p>
            <a:r>
              <a:rPr lang="en-US" sz="6000" dirty="0">
                <a:solidFill>
                  <a:srgbClr val="002060"/>
                </a:solidFill>
                <a:effectLst>
                  <a:outerShdw blurRad="38100" dist="38100" dir="2700000" algn="tl">
                    <a:srgbClr val="000000">
                      <a:alpha val="43137"/>
                    </a:srgbClr>
                  </a:outerShdw>
                </a:effectLst>
              </a:rPr>
              <a:t>Thank you for attention</a:t>
            </a:r>
            <a:endParaRPr lang="ru-RU" sz="6000" dirty="0">
              <a:solidFill>
                <a:srgbClr val="002060"/>
              </a:solidFill>
              <a:effectLst>
                <a:outerShdw blurRad="38100" dist="38100" dir="2700000" algn="tl">
                  <a:srgbClr val="000000">
                    <a:alpha val="43137"/>
                  </a:srgbClr>
                </a:outerShdw>
              </a:effectLst>
            </a:endParaRPr>
          </a:p>
        </p:txBody>
      </p:sp>
      <p:sp>
        <p:nvSpPr>
          <p:cNvPr id="2" name="Дата 1">
            <a:extLst>
              <a:ext uri="{FF2B5EF4-FFF2-40B4-BE49-F238E27FC236}">
                <a16:creationId xmlns:a16="http://schemas.microsoft.com/office/drawing/2014/main" id="{CA44312E-ADFC-4B4B-ABA7-38BA3435C543}"/>
              </a:ext>
            </a:extLst>
          </p:cNvPr>
          <p:cNvSpPr>
            <a:spLocks noGrp="1"/>
          </p:cNvSpPr>
          <p:nvPr>
            <p:ph type="dt" sz="half" idx="10"/>
          </p:nvPr>
        </p:nvSpPr>
        <p:spPr/>
        <p:txBody>
          <a:bodyPr/>
          <a:lstStyle/>
          <a:p>
            <a:r>
              <a:rPr lang="ru-RU"/>
              <a:t>30.01.2020</a:t>
            </a:r>
          </a:p>
        </p:txBody>
      </p:sp>
      <p:sp>
        <p:nvSpPr>
          <p:cNvPr id="3" name="Нижний колонтитул 2">
            <a:extLst>
              <a:ext uri="{FF2B5EF4-FFF2-40B4-BE49-F238E27FC236}">
                <a16:creationId xmlns:a16="http://schemas.microsoft.com/office/drawing/2014/main" id="{41A3C752-B1C4-4587-B911-D9168A5E550D}"/>
              </a:ext>
            </a:extLst>
          </p:cNvPr>
          <p:cNvSpPr>
            <a:spLocks noGrp="1"/>
          </p:cNvSpPr>
          <p:nvPr>
            <p:ph type="ftr" sz="quarter" idx="11"/>
          </p:nvPr>
        </p:nvSpPr>
        <p:spPr/>
        <p:txBody>
          <a:bodyPr/>
          <a:lstStyle/>
          <a:p>
            <a:r>
              <a:rPr lang="en-US"/>
              <a:t>NP PAC 51st meeting</a:t>
            </a:r>
            <a:endParaRPr lang="ru-RU"/>
          </a:p>
        </p:txBody>
      </p:sp>
      <p:sp>
        <p:nvSpPr>
          <p:cNvPr id="4" name="Номер слайда 3">
            <a:extLst>
              <a:ext uri="{FF2B5EF4-FFF2-40B4-BE49-F238E27FC236}">
                <a16:creationId xmlns:a16="http://schemas.microsoft.com/office/drawing/2014/main" id="{9F854851-B761-4E06-A55D-640E849A9BE3}"/>
              </a:ext>
            </a:extLst>
          </p:cNvPr>
          <p:cNvSpPr>
            <a:spLocks noGrp="1"/>
          </p:cNvSpPr>
          <p:nvPr>
            <p:ph type="sldNum" sz="quarter" idx="12"/>
          </p:nvPr>
        </p:nvSpPr>
        <p:spPr/>
        <p:txBody>
          <a:bodyPr/>
          <a:lstStyle/>
          <a:p>
            <a:fld id="{091AD801-B12E-4A00-8E9E-6CC326DE2565}" type="slidenum">
              <a:rPr lang="ru-RU" smtClean="0"/>
              <a:pPr/>
              <a:t>31</a:t>
            </a:fld>
            <a:endParaRPr lang="ru-RU"/>
          </a:p>
        </p:txBody>
      </p:sp>
    </p:spTree>
    <p:extLst>
      <p:ext uri="{BB962C8B-B14F-4D97-AF65-F5344CB8AC3E}">
        <p14:creationId xmlns:p14="http://schemas.microsoft.com/office/powerpoint/2010/main" val="294080646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A44312E-ADFC-4B4B-ABA7-38BA3435C543}"/>
              </a:ext>
            </a:extLst>
          </p:cNvPr>
          <p:cNvSpPr>
            <a:spLocks noGrp="1"/>
          </p:cNvSpPr>
          <p:nvPr>
            <p:ph type="dt" sz="half" idx="10"/>
          </p:nvPr>
        </p:nvSpPr>
        <p:spPr/>
        <p:txBody>
          <a:bodyPr/>
          <a:lstStyle/>
          <a:p>
            <a:r>
              <a:rPr lang="ru-RU"/>
              <a:t>30.01.2020</a:t>
            </a:r>
          </a:p>
        </p:txBody>
      </p:sp>
      <p:sp>
        <p:nvSpPr>
          <p:cNvPr id="3" name="Нижний колонтитул 2">
            <a:extLst>
              <a:ext uri="{FF2B5EF4-FFF2-40B4-BE49-F238E27FC236}">
                <a16:creationId xmlns:a16="http://schemas.microsoft.com/office/drawing/2014/main" id="{41A3C752-B1C4-4587-B911-D9168A5E550D}"/>
              </a:ext>
            </a:extLst>
          </p:cNvPr>
          <p:cNvSpPr>
            <a:spLocks noGrp="1"/>
          </p:cNvSpPr>
          <p:nvPr>
            <p:ph type="ftr" sz="quarter" idx="11"/>
          </p:nvPr>
        </p:nvSpPr>
        <p:spPr/>
        <p:txBody>
          <a:bodyPr/>
          <a:lstStyle/>
          <a:p>
            <a:r>
              <a:rPr lang="en-US"/>
              <a:t>NP PAC 51st meeting</a:t>
            </a:r>
            <a:endParaRPr lang="ru-RU"/>
          </a:p>
        </p:txBody>
      </p:sp>
      <p:sp>
        <p:nvSpPr>
          <p:cNvPr id="4" name="Номер слайда 3">
            <a:extLst>
              <a:ext uri="{FF2B5EF4-FFF2-40B4-BE49-F238E27FC236}">
                <a16:creationId xmlns:a16="http://schemas.microsoft.com/office/drawing/2014/main" id="{9F854851-B761-4E06-A55D-640E849A9BE3}"/>
              </a:ext>
            </a:extLst>
          </p:cNvPr>
          <p:cNvSpPr>
            <a:spLocks noGrp="1"/>
          </p:cNvSpPr>
          <p:nvPr>
            <p:ph type="sldNum" sz="quarter" idx="12"/>
          </p:nvPr>
        </p:nvSpPr>
        <p:spPr/>
        <p:txBody>
          <a:bodyPr/>
          <a:lstStyle/>
          <a:p>
            <a:fld id="{091AD801-B12E-4A00-8E9E-6CC326DE2565}" type="slidenum">
              <a:rPr lang="ru-RU" smtClean="0"/>
              <a:pPr/>
              <a:t>32</a:t>
            </a:fld>
            <a:endParaRPr lang="ru-RU"/>
          </a:p>
        </p:txBody>
      </p:sp>
      <p:pic>
        <p:nvPicPr>
          <p:cNvPr id="6" name="Рисунок 5" descr="C:\Users\User\AppData\Local\Microsoft\Windows\INetCache\Content.Word\рис 2_1.png">
            <a:extLst>
              <a:ext uri="{FF2B5EF4-FFF2-40B4-BE49-F238E27FC236}">
                <a16:creationId xmlns:a16="http://schemas.microsoft.com/office/drawing/2014/main" id="{A5469453-1CBD-48E1-A478-9789F27F9CF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8913" y="984360"/>
            <a:ext cx="3174173" cy="2755015"/>
          </a:xfrm>
          <a:prstGeom prst="rect">
            <a:avLst/>
          </a:prstGeom>
          <a:noFill/>
          <a:ln>
            <a:noFill/>
          </a:ln>
        </p:spPr>
      </p:pic>
      <p:grpSp>
        <p:nvGrpSpPr>
          <p:cNvPr id="8" name="Группа 9">
            <a:extLst>
              <a:ext uri="{FF2B5EF4-FFF2-40B4-BE49-F238E27FC236}">
                <a16:creationId xmlns:a16="http://schemas.microsoft.com/office/drawing/2014/main" id="{C6DDE88D-A5C9-4C12-81F0-5D983E1E1611}"/>
              </a:ext>
            </a:extLst>
          </p:cNvPr>
          <p:cNvGrpSpPr/>
          <p:nvPr/>
        </p:nvGrpSpPr>
        <p:grpSpPr>
          <a:xfrm>
            <a:off x="8026400" y="984361"/>
            <a:ext cx="3174173" cy="2755015"/>
            <a:chOff x="4716016" y="1052736"/>
            <a:chExt cx="3174173" cy="2755015"/>
          </a:xfrm>
        </p:grpSpPr>
        <p:pic>
          <p:nvPicPr>
            <p:cNvPr id="10" name="Рисунок 9" descr="C:\Users\User\AppData\Local\Microsoft\Windows\INetCache\Content.Word\рис 2.png">
              <a:extLst>
                <a:ext uri="{FF2B5EF4-FFF2-40B4-BE49-F238E27FC236}">
                  <a16:creationId xmlns:a16="http://schemas.microsoft.com/office/drawing/2014/main" id="{87CBFA11-53FF-4ED9-81E9-2954B95BC4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052736"/>
              <a:ext cx="3174173" cy="2755015"/>
            </a:xfrm>
            <a:prstGeom prst="rect">
              <a:avLst/>
            </a:prstGeom>
            <a:noFill/>
            <a:ln>
              <a:noFill/>
            </a:ln>
          </p:spPr>
        </p:pic>
        <p:sp>
          <p:nvSpPr>
            <p:cNvPr id="11" name="TextBox 10">
              <a:extLst>
                <a:ext uri="{FF2B5EF4-FFF2-40B4-BE49-F238E27FC236}">
                  <a16:creationId xmlns:a16="http://schemas.microsoft.com/office/drawing/2014/main" id="{17E58A45-A4C9-4FB1-BD79-4057EF9A424C}"/>
                </a:ext>
              </a:extLst>
            </p:cNvPr>
            <p:cNvSpPr txBox="1"/>
            <p:nvPr/>
          </p:nvSpPr>
          <p:spPr>
            <a:xfrm>
              <a:off x="5076056" y="1160906"/>
              <a:ext cx="1628972" cy="338554"/>
            </a:xfrm>
            <a:prstGeom prst="rect">
              <a:avLst/>
            </a:prstGeom>
            <a:noFill/>
          </p:spPr>
          <p:txBody>
            <a:bodyPr wrap="none" rtlCol="0">
              <a:spAutoFit/>
            </a:bodyPr>
            <a:lstStyle/>
            <a:p>
              <a:r>
                <a:rPr lang="en-US" sz="1600" dirty="0"/>
                <a:t>December</a:t>
              </a:r>
              <a:r>
                <a:rPr lang="ru-RU" sz="1600" dirty="0"/>
                <a:t> 2019 г</a:t>
              </a:r>
            </a:p>
          </p:txBody>
        </p:sp>
      </p:grpSp>
      <p:sp>
        <p:nvSpPr>
          <p:cNvPr id="12" name="TextBox 11">
            <a:extLst>
              <a:ext uri="{FF2B5EF4-FFF2-40B4-BE49-F238E27FC236}">
                <a16:creationId xmlns:a16="http://schemas.microsoft.com/office/drawing/2014/main" id="{BE3F7E8D-B67F-4A59-9B21-013DD3D802B6}"/>
              </a:ext>
            </a:extLst>
          </p:cNvPr>
          <p:cNvSpPr txBox="1"/>
          <p:nvPr/>
        </p:nvSpPr>
        <p:spPr>
          <a:xfrm>
            <a:off x="4716016" y="1092531"/>
            <a:ext cx="1509965" cy="338554"/>
          </a:xfrm>
          <a:prstGeom prst="rect">
            <a:avLst/>
          </a:prstGeom>
          <a:noFill/>
        </p:spPr>
        <p:txBody>
          <a:bodyPr wrap="none" rtlCol="0">
            <a:spAutoFit/>
          </a:bodyPr>
          <a:lstStyle/>
          <a:p>
            <a:r>
              <a:rPr lang="en-US" sz="1600" dirty="0"/>
              <a:t>February</a:t>
            </a:r>
            <a:r>
              <a:rPr lang="ru-RU" sz="1600" dirty="0"/>
              <a:t> 201</a:t>
            </a:r>
            <a:r>
              <a:rPr lang="en-US" sz="1600" dirty="0"/>
              <a:t>7</a:t>
            </a:r>
            <a:r>
              <a:rPr lang="ru-RU" sz="1600" dirty="0"/>
              <a:t> г</a:t>
            </a:r>
          </a:p>
        </p:txBody>
      </p:sp>
      <p:grpSp>
        <p:nvGrpSpPr>
          <p:cNvPr id="5" name="Группа 4">
            <a:extLst>
              <a:ext uri="{FF2B5EF4-FFF2-40B4-BE49-F238E27FC236}">
                <a16:creationId xmlns:a16="http://schemas.microsoft.com/office/drawing/2014/main" id="{2D9E3347-E52D-4547-8E03-5B6F2464B908}"/>
              </a:ext>
            </a:extLst>
          </p:cNvPr>
          <p:cNvGrpSpPr/>
          <p:nvPr/>
        </p:nvGrpSpPr>
        <p:grpSpPr>
          <a:xfrm>
            <a:off x="6347354" y="3780430"/>
            <a:ext cx="3888432" cy="2575920"/>
            <a:chOff x="4716016" y="3877416"/>
            <a:chExt cx="3888432" cy="2575920"/>
          </a:xfrm>
        </p:grpSpPr>
        <p:pic>
          <p:nvPicPr>
            <p:cNvPr id="7" name="Рисунок 6" descr="C:\Users\User\AppData\Local\Microsoft\Windows\INetCache\Content.Word\рис 3.png">
              <a:extLst>
                <a:ext uri="{FF2B5EF4-FFF2-40B4-BE49-F238E27FC236}">
                  <a16:creationId xmlns:a16="http://schemas.microsoft.com/office/drawing/2014/main" id="{EAA3DEC5-F3AA-4A1C-9A0E-AFB96742BAC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3877416"/>
              <a:ext cx="3888432" cy="2575920"/>
            </a:xfrm>
            <a:prstGeom prst="rect">
              <a:avLst/>
            </a:prstGeom>
            <a:noFill/>
            <a:ln>
              <a:noFill/>
            </a:ln>
          </p:spPr>
        </p:pic>
        <p:sp>
          <p:nvSpPr>
            <p:cNvPr id="13" name="TextBox 12">
              <a:extLst>
                <a:ext uri="{FF2B5EF4-FFF2-40B4-BE49-F238E27FC236}">
                  <a16:creationId xmlns:a16="http://schemas.microsoft.com/office/drawing/2014/main" id="{D8963FC4-378F-42A5-8092-AAFE667484EF}"/>
                </a:ext>
              </a:extLst>
            </p:cNvPr>
            <p:cNvSpPr txBox="1"/>
            <p:nvPr/>
          </p:nvSpPr>
          <p:spPr>
            <a:xfrm>
              <a:off x="5160640" y="4029686"/>
              <a:ext cx="1628972" cy="584775"/>
            </a:xfrm>
            <a:prstGeom prst="rect">
              <a:avLst/>
            </a:prstGeom>
            <a:noFill/>
          </p:spPr>
          <p:txBody>
            <a:bodyPr wrap="none" rtlCol="0">
              <a:spAutoFit/>
            </a:bodyPr>
            <a:lstStyle/>
            <a:p>
              <a:r>
                <a:rPr lang="en-US" sz="1600" dirty="0"/>
                <a:t>December</a:t>
              </a:r>
              <a:r>
                <a:rPr lang="ru-RU" sz="1600" dirty="0"/>
                <a:t> 2019 г</a:t>
              </a:r>
              <a:endParaRPr lang="en-US" sz="1600" dirty="0"/>
            </a:p>
            <a:p>
              <a:r>
                <a:rPr lang="en-US" sz="1600" dirty="0"/>
                <a:t>Small current</a:t>
              </a:r>
              <a:endParaRPr lang="ru-RU" sz="1600" dirty="0"/>
            </a:p>
          </p:txBody>
        </p:sp>
      </p:grpSp>
    </p:spTree>
    <p:extLst>
      <p:ext uri="{BB962C8B-B14F-4D97-AF65-F5344CB8AC3E}">
        <p14:creationId xmlns:p14="http://schemas.microsoft.com/office/powerpoint/2010/main" val="34201510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4</a:t>
            </a:fld>
            <a:endParaRPr lang="ru-RU"/>
          </a:p>
        </p:txBody>
      </p:sp>
      <p:sp>
        <p:nvSpPr>
          <p:cNvPr id="27" name="TextBox 26">
            <a:extLst>
              <a:ext uri="{FF2B5EF4-FFF2-40B4-BE49-F238E27FC236}">
                <a16:creationId xmlns:a16="http://schemas.microsoft.com/office/drawing/2014/main" id="{968240D3-6BFD-4A7F-8296-845C38F4E4C1}"/>
              </a:ext>
            </a:extLst>
          </p:cNvPr>
          <p:cNvSpPr txBox="1"/>
          <p:nvPr/>
        </p:nvSpPr>
        <p:spPr>
          <a:xfrm>
            <a:off x="2999656" y="4077072"/>
            <a:ext cx="184731" cy="369332"/>
          </a:xfrm>
          <a:prstGeom prst="rect">
            <a:avLst/>
          </a:prstGeom>
          <a:noFill/>
        </p:spPr>
        <p:txBody>
          <a:bodyPr wrap="none" rtlCol="0">
            <a:spAutoFit/>
          </a:bodyPr>
          <a:lstStyle/>
          <a:p>
            <a:endParaRPr lang="ru-RU" dirty="0"/>
          </a:p>
        </p:txBody>
      </p:sp>
      <p:sp>
        <p:nvSpPr>
          <p:cNvPr id="28" name="TextBox 27">
            <a:extLst>
              <a:ext uri="{FF2B5EF4-FFF2-40B4-BE49-F238E27FC236}">
                <a16:creationId xmlns:a16="http://schemas.microsoft.com/office/drawing/2014/main" id="{FBACB04B-630C-47D3-AFCC-D1AD7936F4F3}"/>
              </a:ext>
            </a:extLst>
          </p:cNvPr>
          <p:cNvSpPr txBox="1"/>
          <p:nvPr/>
        </p:nvSpPr>
        <p:spPr>
          <a:xfrm>
            <a:off x="599706" y="5446503"/>
            <a:ext cx="10541849" cy="707886"/>
          </a:xfrm>
          <a:prstGeom prst="rect">
            <a:avLst/>
          </a:prstGeom>
          <a:noFill/>
        </p:spPr>
        <p:txBody>
          <a:bodyPr wrap="square" rtlCol="0">
            <a:spAutoFit/>
          </a:bodyPr>
          <a:lstStyle/>
          <a:p>
            <a:r>
              <a:rPr lang="en-US" sz="2000" b="1" dirty="0">
                <a:solidFill>
                  <a:schemeClr val="accent2">
                    <a:lumMod val="50000"/>
                  </a:schemeClr>
                </a:solidFill>
              </a:rPr>
              <a:t>The possibility of increasing the intensity of high diffraction orders allows us to think about a time lens on a moving grating using diffraction in the 2nd and 3rd orders. </a:t>
            </a:r>
            <a:endParaRPr lang="ru-RU" sz="2000" b="1" dirty="0">
              <a:solidFill>
                <a:schemeClr val="accent2">
                  <a:lumMod val="50000"/>
                </a:schemeClr>
              </a:solidFill>
            </a:endParaRPr>
          </a:p>
        </p:txBody>
      </p:sp>
      <p:sp>
        <p:nvSpPr>
          <p:cNvPr id="29" name="Прямоугольник 28">
            <a:extLst>
              <a:ext uri="{FF2B5EF4-FFF2-40B4-BE49-F238E27FC236}">
                <a16:creationId xmlns:a16="http://schemas.microsoft.com/office/drawing/2014/main" id="{62E55FDD-18F8-4505-BB30-277E506AACF4}"/>
              </a:ext>
            </a:extLst>
          </p:cNvPr>
          <p:cNvSpPr/>
          <p:nvPr/>
        </p:nvSpPr>
        <p:spPr>
          <a:xfrm>
            <a:off x="1418163" y="4395505"/>
            <a:ext cx="8344962" cy="374077"/>
          </a:xfrm>
          <a:prstGeom prst="rect">
            <a:avLst/>
          </a:prstGeom>
        </p:spPr>
        <p:txBody>
          <a:bodyPr wrap="square">
            <a:spAutoFit/>
          </a:bodyPr>
          <a:lstStyle/>
          <a:p>
            <a:pPr>
              <a:lnSpc>
                <a:spcPct val="107000"/>
              </a:lnSpc>
              <a:spcAft>
                <a:spcPts val="0"/>
              </a:spcAft>
            </a:pPr>
            <a:r>
              <a:rPr lang="en-US" i="1" dirty="0">
                <a:solidFill>
                  <a:srgbClr val="CC0000"/>
                </a:solidFill>
                <a:latin typeface="Times New Roman" panose="02020603050405020304" pitchFamily="18" charset="0"/>
                <a:ea typeface="Calibri" panose="020F0502020204030204" pitchFamily="34" charset="0"/>
                <a:cs typeface="Times New Roman" panose="02020603050405020304" pitchFamily="18" charset="0"/>
              </a:rPr>
              <a:t>G. V. </a:t>
            </a:r>
            <a:r>
              <a:rPr lang="en-US" i="1" dirty="0" err="1">
                <a:solidFill>
                  <a:srgbClr val="CC0000"/>
                </a:solidFill>
                <a:latin typeface="Times New Roman" panose="02020603050405020304" pitchFamily="18" charset="0"/>
                <a:ea typeface="Calibri" panose="020F0502020204030204" pitchFamily="34" charset="0"/>
                <a:cs typeface="Times New Roman" panose="02020603050405020304" pitchFamily="18" charset="0"/>
              </a:rPr>
              <a:t>Kulin</a:t>
            </a:r>
            <a:r>
              <a:rPr lang="en-US" i="1" dirty="0">
                <a:solidFill>
                  <a:srgbClr val="CC0000"/>
                </a:solidFill>
                <a:latin typeface="Times New Roman" panose="02020603050405020304" pitchFamily="18" charset="0"/>
                <a:ea typeface="Calibri" panose="020F0502020204030204" pitchFamily="34" charset="0"/>
                <a:cs typeface="Times New Roman" panose="02020603050405020304" pitchFamily="18" charset="0"/>
              </a:rPr>
              <a:t>, A. I. Frank, M. A. </a:t>
            </a:r>
            <a:r>
              <a:rPr lang="en-US" i="1" dirty="0" err="1">
                <a:solidFill>
                  <a:srgbClr val="CC0000"/>
                </a:solidFill>
                <a:latin typeface="Times New Roman" panose="02020603050405020304" pitchFamily="18" charset="0"/>
                <a:ea typeface="Calibri" panose="020F0502020204030204" pitchFamily="34" charset="0"/>
                <a:cs typeface="Times New Roman" panose="02020603050405020304" pitchFamily="18" charset="0"/>
              </a:rPr>
              <a:t>Zakharov</a:t>
            </a:r>
            <a:r>
              <a:rPr lang="en-US" i="1" dirty="0">
                <a:solidFill>
                  <a:srgbClr val="CC0000"/>
                </a:solidFill>
                <a:latin typeface="Times New Roman" panose="02020603050405020304" pitchFamily="18" charset="0"/>
                <a:ea typeface="Calibri" panose="020F0502020204030204" pitchFamily="34" charset="0"/>
                <a:cs typeface="Times New Roman" panose="02020603050405020304" pitchFamily="18" charset="0"/>
              </a:rPr>
              <a:t>,  S. V. </a:t>
            </a:r>
            <a:r>
              <a:rPr lang="en-US" i="1" dirty="0" err="1">
                <a:solidFill>
                  <a:srgbClr val="CC0000"/>
                </a:solidFill>
                <a:latin typeface="Times New Roman" panose="02020603050405020304" pitchFamily="18" charset="0"/>
                <a:ea typeface="Calibri" panose="020F0502020204030204" pitchFamily="34" charset="0"/>
                <a:cs typeface="Times New Roman" panose="02020603050405020304" pitchFamily="18" charset="0"/>
              </a:rPr>
              <a:t>Goryunov</a:t>
            </a:r>
            <a:r>
              <a:rPr lang="en-US" i="1" dirty="0">
                <a:solidFill>
                  <a:srgbClr val="CC0000"/>
                </a:solidFill>
                <a:latin typeface="Times New Roman" panose="02020603050405020304" pitchFamily="18" charset="0"/>
                <a:ea typeface="Calibri" panose="020F0502020204030204" pitchFamily="34" charset="0"/>
                <a:cs typeface="Times New Roman" panose="02020603050405020304" pitchFamily="18" charset="0"/>
              </a:rPr>
              <a:t>, et al. </a:t>
            </a:r>
            <a:r>
              <a:rPr lang="ru-RU" dirty="0">
                <a:solidFill>
                  <a:srgbClr val="CC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rgbClr val="CC0000"/>
                </a:solidFill>
                <a:latin typeface="Times New Roman" panose="02020603050405020304" pitchFamily="18" charset="0"/>
                <a:ea typeface="Calibri" panose="020F0502020204030204" pitchFamily="34" charset="0"/>
                <a:cs typeface="Times New Roman" panose="02020603050405020304" pitchFamily="18" charset="0"/>
              </a:rPr>
              <a:t>JETP, </a:t>
            </a:r>
            <a:r>
              <a:rPr lang="en-US" b="1" dirty="0">
                <a:solidFill>
                  <a:srgbClr val="CC0000"/>
                </a:solidFill>
                <a:latin typeface="Times New Roman" panose="02020603050405020304" pitchFamily="18" charset="0"/>
                <a:ea typeface="Calibri" panose="020F0502020204030204" pitchFamily="34" charset="0"/>
                <a:cs typeface="Times New Roman" panose="02020603050405020304" pitchFamily="18" charset="0"/>
              </a:rPr>
              <a:t>129</a:t>
            </a:r>
            <a:r>
              <a:rPr lang="en-US" dirty="0">
                <a:solidFill>
                  <a:srgbClr val="CC0000"/>
                </a:solidFill>
                <a:latin typeface="Times New Roman" panose="02020603050405020304" pitchFamily="18" charset="0"/>
                <a:ea typeface="Calibri" panose="020F0502020204030204" pitchFamily="34" charset="0"/>
                <a:cs typeface="Times New Roman" panose="02020603050405020304" pitchFamily="18" charset="0"/>
              </a:rPr>
              <a:t>,  806 (2019)</a:t>
            </a:r>
            <a:endParaRPr lang="ru-RU" sz="1600" dirty="0">
              <a:solidFill>
                <a:srgbClr val="CC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69206637-8118-4A02-99A5-71BAAC958F5B}"/>
              </a:ext>
            </a:extLst>
          </p:cNvPr>
          <p:cNvSpPr txBox="1"/>
          <p:nvPr/>
        </p:nvSpPr>
        <p:spPr>
          <a:xfrm>
            <a:off x="599706" y="813731"/>
            <a:ext cx="10678016" cy="830997"/>
          </a:xfrm>
          <a:prstGeom prst="rect">
            <a:avLst/>
          </a:prstGeom>
          <a:noFill/>
        </p:spPr>
        <p:txBody>
          <a:bodyPr wrap="square" rtlCol="0">
            <a:spAutoFit/>
          </a:bodyPr>
          <a:lstStyle/>
          <a:p>
            <a:pPr algn="ctr"/>
            <a:r>
              <a:rPr lang="en-US" sz="2400" b="1" dirty="0">
                <a:solidFill>
                  <a:srgbClr val="0000FF"/>
                </a:solidFill>
                <a:cs typeface="Times New Roman" panose="02020603050405020304" pitchFamily="18" charset="0"/>
              </a:rPr>
              <a:t>Nonstationary Diffraction of Ultracold Neutrons from a Moving Grating and Efficiency of Energy Transfer to a Neutron</a:t>
            </a:r>
            <a:endParaRPr lang="ru-RU" sz="2400" b="1" dirty="0">
              <a:solidFill>
                <a:srgbClr val="0000FF"/>
              </a:solidFill>
              <a:cs typeface="Times New Roman" panose="02020603050405020304" pitchFamily="18" charset="0"/>
            </a:endParaRPr>
          </a:p>
        </p:txBody>
      </p:sp>
      <p:pic>
        <p:nvPicPr>
          <p:cNvPr id="31" name="Рисунок 30">
            <a:extLst>
              <a:ext uri="{FF2B5EF4-FFF2-40B4-BE49-F238E27FC236}">
                <a16:creationId xmlns:a16="http://schemas.microsoft.com/office/drawing/2014/main" id="{97C0DC41-0260-4A7E-8F6D-F458F75E5640}"/>
              </a:ext>
            </a:extLst>
          </p:cNvPr>
          <p:cNvPicPr>
            <a:picLocks noChangeAspect="1"/>
          </p:cNvPicPr>
          <p:nvPr/>
        </p:nvPicPr>
        <p:blipFill>
          <a:blip r:embed="rId2"/>
          <a:stretch>
            <a:fillRect/>
          </a:stretch>
        </p:blipFill>
        <p:spPr>
          <a:xfrm>
            <a:off x="294525" y="1697542"/>
            <a:ext cx="3675162" cy="2631789"/>
          </a:xfrm>
          <a:prstGeom prst="rect">
            <a:avLst/>
          </a:prstGeom>
          <a:ln w="28575">
            <a:solidFill>
              <a:srgbClr val="0000FF"/>
            </a:solidFill>
          </a:ln>
        </p:spPr>
      </p:pic>
      <p:pic>
        <p:nvPicPr>
          <p:cNvPr id="32" name="Рисунок 31">
            <a:extLst>
              <a:ext uri="{FF2B5EF4-FFF2-40B4-BE49-F238E27FC236}">
                <a16:creationId xmlns:a16="http://schemas.microsoft.com/office/drawing/2014/main" id="{20FE7223-000B-4E4F-AF82-036DC2612162}"/>
              </a:ext>
            </a:extLst>
          </p:cNvPr>
          <p:cNvPicPr>
            <a:picLocks noChangeAspect="1"/>
          </p:cNvPicPr>
          <p:nvPr/>
        </p:nvPicPr>
        <p:blipFill>
          <a:blip r:embed="rId3"/>
          <a:stretch>
            <a:fillRect/>
          </a:stretch>
        </p:blipFill>
        <p:spPr>
          <a:xfrm>
            <a:off x="4527635" y="1712785"/>
            <a:ext cx="6613920" cy="2631789"/>
          </a:xfrm>
          <a:prstGeom prst="rect">
            <a:avLst/>
          </a:prstGeom>
          <a:ln w="28575">
            <a:solidFill>
              <a:srgbClr val="0000FF"/>
            </a:solidFill>
          </a:ln>
        </p:spPr>
      </p:pic>
      <p:sp>
        <p:nvSpPr>
          <p:cNvPr id="2" name="TextBox 1">
            <a:extLst>
              <a:ext uri="{FF2B5EF4-FFF2-40B4-BE49-F238E27FC236}">
                <a16:creationId xmlns:a16="http://schemas.microsoft.com/office/drawing/2014/main" id="{0061CE95-0608-4AC2-8020-35780DA8D08B}"/>
              </a:ext>
            </a:extLst>
          </p:cNvPr>
          <p:cNvSpPr txBox="1"/>
          <p:nvPr/>
        </p:nvSpPr>
        <p:spPr>
          <a:xfrm>
            <a:off x="110424" y="4875209"/>
            <a:ext cx="11973422" cy="369332"/>
          </a:xfrm>
          <a:prstGeom prst="rect">
            <a:avLst/>
          </a:prstGeom>
          <a:noFill/>
        </p:spPr>
        <p:txBody>
          <a:bodyPr wrap="square" rtlCol="0">
            <a:spAutoFit/>
          </a:bodyPr>
          <a:lstStyle/>
          <a:p>
            <a:r>
              <a:rPr lang="en-US" dirty="0"/>
              <a:t>The result of calculation: it is possible to choose grate parameters to get high intensity in high orders with large energy transfer  </a:t>
            </a:r>
            <a:endParaRPr lang="ru-RU" dirty="0"/>
          </a:p>
        </p:txBody>
      </p:sp>
    </p:spTree>
    <p:extLst>
      <p:ext uri="{BB962C8B-B14F-4D97-AF65-F5344CB8AC3E}">
        <p14:creationId xmlns:p14="http://schemas.microsoft.com/office/powerpoint/2010/main" val="17282636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Tfoc1">
            <a:extLst>
              <a:ext uri="{FF2B5EF4-FFF2-40B4-BE49-F238E27FC236}">
                <a16:creationId xmlns:a16="http://schemas.microsoft.com/office/drawing/2014/main" id="{18AB9B28-FED1-4761-86AF-08EC0E1CBB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603042" y="1527371"/>
            <a:ext cx="2592387" cy="17176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5</a:t>
            </a:fld>
            <a:endParaRPr lang="ru-RU"/>
          </a:p>
        </p:txBody>
      </p:sp>
      <p:pic>
        <p:nvPicPr>
          <p:cNvPr id="6" name="Picture 3">
            <a:extLst>
              <a:ext uri="{FF2B5EF4-FFF2-40B4-BE49-F238E27FC236}">
                <a16:creationId xmlns:a16="http://schemas.microsoft.com/office/drawing/2014/main" id="{70E34568-FDEF-4833-B2FE-9D5968EC61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661762" y="2648675"/>
            <a:ext cx="5489575" cy="39973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10">
            <a:extLst>
              <a:ext uri="{FF2B5EF4-FFF2-40B4-BE49-F238E27FC236}">
                <a16:creationId xmlns:a16="http://schemas.microsoft.com/office/drawing/2014/main" id="{CE786F8C-E0C9-45F1-A6F1-46913F0EA66D}"/>
              </a:ext>
            </a:extLst>
          </p:cNvPr>
          <p:cNvSpPr>
            <a:spLocks noChangeArrowheads="1"/>
          </p:cNvSpPr>
          <p:nvPr/>
        </p:nvSpPr>
        <p:spPr bwMode="auto">
          <a:xfrm>
            <a:off x="6096000" y="1052688"/>
            <a:ext cx="552719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ru-RU" sz="1600" b="1" i="1" dirty="0" err="1">
                <a:solidFill>
                  <a:srgbClr val="D60093"/>
                </a:solidFill>
                <a:effectLst>
                  <a:outerShdw blurRad="38100" dist="38100" dir="2700000" algn="tl">
                    <a:srgbClr val="C0C0C0"/>
                  </a:outerShdw>
                </a:effectLst>
              </a:rPr>
              <a:t>A.I.Frank</a:t>
            </a:r>
            <a:r>
              <a:rPr lang="en-US" altLang="ru-RU" sz="1600" b="1" i="1" dirty="0">
                <a:solidFill>
                  <a:srgbClr val="D60093"/>
                </a:solidFill>
                <a:effectLst>
                  <a:outerShdw blurRad="38100" dist="38100" dir="2700000" algn="tl">
                    <a:srgbClr val="C0C0C0"/>
                  </a:outerShdw>
                </a:effectLst>
              </a:rPr>
              <a:t> and </a:t>
            </a:r>
            <a:r>
              <a:rPr lang="en-US" altLang="ru-RU" sz="1600" b="1" i="1" dirty="0" err="1">
                <a:solidFill>
                  <a:srgbClr val="D60093"/>
                </a:solidFill>
                <a:effectLst>
                  <a:outerShdw blurRad="38100" dist="38100" dir="2700000" algn="tl">
                    <a:srgbClr val="C0C0C0"/>
                  </a:outerShdw>
                </a:effectLst>
              </a:rPr>
              <a:t>R.Gähler</a:t>
            </a:r>
            <a:r>
              <a:rPr lang="en-US" altLang="ru-RU" sz="1600" b="1" i="1" dirty="0">
                <a:solidFill>
                  <a:srgbClr val="D60093"/>
                </a:solidFill>
                <a:effectLst>
                  <a:outerShdw blurRad="38100" dist="38100" dir="2700000" algn="tl">
                    <a:srgbClr val="C0C0C0"/>
                  </a:outerShdw>
                </a:effectLst>
              </a:rPr>
              <a:t>.  Phys. of Atomic Nuclei, 63, (2000) 545</a:t>
            </a:r>
          </a:p>
        </p:txBody>
      </p:sp>
      <p:sp>
        <p:nvSpPr>
          <p:cNvPr id="9" name="Пятно 1 29">
            <a:extLst>
              <a:ext uri="{FF2B5EF4-FFF2-40B4-BE49-F238E27FC236}">
                <a16:creationId xmlns:a16="http://schemas.microsoft.com/office/drawing/2014/main" id="{45A0BBCE-F88F-4AAA-B9BD-8866C77B384C}"/>
              </a:ext>
            </a:extLst>
          </p:cNvPr>
          <p:cNvSpPr/>
          <p:nvPr/>
        </p:nvSpPr>
        <p:spPr>
          <a:xfrm>
            <a:off x="2572329" y="1389238"/>
            <a:ext cx="671869" cy="792088"/>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grpSp>
        <p:nvGrpSpPr>
          <p:cNvPr id="10" name="Группа 9">
            <a:extLst>
              <a:ext uri="{FF2B5EF4-FFF2-40B4-BE49-F238E27FC236}">
                <a16:creationId xmlns:a16="http://schemas.microsoft.com/office/drawing/2014/main" id="{F2A08E98-A1C7-425B-A81F-AA6E6421EFDB}"/>
              </a:ext>
            </a:extLst>
          </p:cNvPr>
          <p:cNvGrpSpPr/>
          <p:nvPr/>
        </p:nvGrpSpPr>
        <p:grpSpPr>
          <a:xfrm>
            <a:off x="185769" y="1413886"/>
            <a:ext cx="2070037" cy="834749"/>
            <a:chOff x="539552" y="2842743"/>
            <a:chExt cx="3312368" cy="1666377"/>
          </a:xfrm>
        </p:grpSpPr>
        <p:cxnSp>
          <p:nvCxnSpPr>
            <p:cNvPr id="11" name="Прямая со стрелкой 10">
              <a:extLst>
                <a:ext uri="{FF2B5EF4-FFF2-40B4-BE49-F238E27FC236}">
                  <a16:creationId xmlns:a16="http://schemas.microsoft.com/office/drawing/2014/main" id="{769DDC22-9080-4F74-969E-B8C3CDB1D83E}"/>
                </a:ext>
              </a:extLst>
            </p:cNvPr>
            <p:cNvCxnSpPr/>
            <p:nvPr/>
          </p:nvCxnSpPr>
          <p:spPr>
            <a:xfrm flipV="1">
              <a:off x="611560" y="2866760"/>
              <a:ext cx="0" cy="864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a:extLst>
                <a:ext uri="{FF2B5EF4-FFF2-40B4-BE49-F238E27FC236}">
                  <a16:creationId xmlns:a16="http://schemas.microsoft.com/office/drawing/2014/main" id="{204B2BD8-C1BA-41B9-A76D-E7C2A1BCEAB4}"/>
                </a:ext>
              </a:extLst>
            </p:cNvPr>
            <p:cNvCxnSpPr/>
            <p:nvPr/>
          </p:nvCxnSpPr>
          <p:spPr>
            <a:xfrm>
              <a:off x="539552" y="3730856"/>
              <a:ext cx="33123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Полилиния 37">
              <a:extLst>
                <a:ext uri="{FF2B5EF4-FFF2-40B4-BE49-F238E27FC236}">
                  <a16:creationId xmlns:a16="http://schemas.microsoft.com/office/drawing/2014/main" id="{4910F6B7-3239-49E0-A34D-1FC38A50A4CB}"/>
                </a:ext>
              </a:extLst>
            </p:cNvPr>
            <p:cNvSpPr/>
            <p:nvPr/>
          </p:nvSpPr>
          <p:spPr>
            <a:xfrm>
              <a:off x="732787" y="2953505"/>
              <a:ext cx="579683" cy="763527"/>
            </a:xfrm>
            <a:custGeom>
              <a:avLst/>
              <a:gdLst>
                <a:gd name="connsiteX0" fmla="*/ 0 w 579683"/>
                <a:gd name="connsiteY0" fmla="*/ 763527 h 763527"/>
                <a:gd name="connsiteX1" fmla="*/ 111924 w 579683"/>
                <a:gd name="connsiteY1" fmla="*/ 736074 h 763527"/>
                <a:gd name="connsiteX2" fmla="*/ 181613 w 579683"/>
                <a:gd name="connsiteY2" fmla="*/ 647379 h 763527"/>
                <a:gd name="connsiteX3" fmla="*/ 210122 w 579683"/>
                <a:gd name="connsiteY3" fmla="*/ 459431 h 763527"/>
                <a:gd name="connsiteX4" fmla="*/ 236519 w 579683"/>
                <a:gd name="connsiteY4" fmla="*/ 91982 h 763527"/>
                <a:gd name="connsiteX5" fmla="*/ 282978 w 579683"/>
                <a:gd name="connsiteY5" fmla="*/ 119 h 763527"/>
                <a:gd name="connsiteX6" fmla="*/ 315711 w 579683"/>
                <a:gd name="connsiteY6" fmla="*/ 102541 h 763527"/>
                <a:gd name="connsiteX7" fmla="*/ 347388 w 579683"/>
                <a:gd name="connsiteY7" fmla="*/ 543902 h 763527"/>
                <a:gd name="connsiteX8" fmla="*/ 410741 w 579683"/>
                <a:gd name="connsiteY8" fmla="*/ 716012 h 763527"/>
                <a:gd name="connsiteX9" fmla="*/ 548007 w 579683"/>
                <a:gd name="connsiteY9" fmla="*/ 759304 h 763527"/>
                <a:gd name="connsiteX10" fmla="*/ 579683 w 579683"/>
                <a:gd name="connsiteY10" fmla="*/ 749801 h 76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9683" h="763527">
                  <a:moveTo>
                    <a:pt x="0" y="763527"/>
                  </a:moveTo>
                  <a:cubicBezTo>
                    <a:pt x="40827" y="759479"/>
                    <a:pt x="81655" y="755432"/>
                    <a:pt x="111924" y="736074"/>
                  </a:cubicBezTo>
                  <a:cubicBezTo>
                    <a:pt x="142193" y="716716"/>
                    <a:pt x="165247" y="693486"/>
                    <a:pt x="181613" y="647379"/>
                  </a:cubicBezTo>
                  <a:cubicBezTo>
                    <a:pt x="197979" y="601272"/>
                    <a:pt x="200971" y="551997"/>
                    <a:pt x="210122" y="459431"/>
                  </a:cubicBezTo>
                  <a:cubicBezTo>
                    <a:pt x="219273" y="366865"/>
                    <a:pt x="224376" y="168534"/>
                    <a:pt x="236519" y="91982"/>
                  </a:cubicBezTo>
                  <a:cubicBezTo>
                    <a:pt x="248662" y="15430"/>
                    <a:pt x="269779" y="-1641"/>
                    <a:pt x="282978" y="119"/>
                  </a:cubicBezTo>
                  <a:cubicBezTo>
                    <a:pt x="296177" y="1879"/>
                    <a:pt x="304976" y="11910"/>
                    <a:pt x="315711" y="102541"/>
                  </a:cubicBezTo>
                  <a:cubicBezTo>
                    <a:pt x="326446" y="193171"/>
                    <a:pt x="331550" y="441657"/>
                    <a:pt x="347388" y="543902"/>
                  </a:cubicBezTo>
                  <a:cubicBezTo>
                    <a:pt x="363226" y="646147"/>
                    <a:pt x="377305" y="680112"/>
                    <a:pt x="410741" y="716012"/>
                  </a:cubicBezTo>
                  <a:cubicBezTo>
                    <a:pt x="444177" y="751912"/>
                    <a:pt x="519850" y="753673"/>
                    <a:pt x="548007" y="759304"/>
                  </a:cubicBezTo>
                  <a:cubicBezTo>
                    <a:pt x="576164" y="764935"/>
                    <a:pt x="577923" y="757368"/>
                    <a:pt x="579683" y="7498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олилиния 38">
              <a:extLst>
                <a:ext uri="{FF2B5EF4-FFF2-40B4-BE49-F238E27FC236}">
                  <a16:creationId xmlns:a16="http://schemas.microsoft.com/office/drawing/2014/main" id="{51F978A6-94B7-4F02-A58B-C569C0AE8702}"/>
                </a:ext>
              </a:extLst>
            </p:cNvPr>
            <p:cNvSpPr/>
            <p:nvPr/>
          </p:nvSpPr>
          <p:spPr>
            <a:xfrm>
              <a:off x="2968171" y="2953505"/>
              <a:ext cx="579683" cy="763527"/>
            </a:xfrm>
            <a:custGeom>
              <a:avLst/>
              <a:gdLst>
                <a:gd name="connsiteX0" fmla="*/ 0 w 579683"/>
                <a:gd name="connsiteY0" fmla="*/ 763527 h 763527"/>
                <a:gd name="connsiteX1" fmla="*/ 111924 w 579683"/>
                <a:gd name="connsiteY1" fmla="*/ 736074 h 763527"/>
                <a:gd name="connsiteX2" fmla="*/ 181613 w 579683"/>
                <a:gd name="connsiteY2" fmla="*/ 647379 h 763527"/>
                <a:gd name="connsiteX3" fmla="*/ 210122 w 579683"/>
                <a:gd name="connsiteY3" fmla="*/ 459431 h 763527"/>
                <a:gd name="connsiteX4" fmla="*/ 236519 w 579683"/>
                <a:gd name="connsiteY4" fmla="*/ 91982 h 763527"/>
                <a:gd name="connsiteX5" fmla="*/ 282978 w 579683"/>
                <a:gd name="connsiteY5" fmla="*/ 119 h 763527"/>
                <a:gd name="connsiteX6" fmla="*/ 315711 w 579683"/>
                <a:gd name="connsiteY6" fmla="*/ 102541 h 763527"/>
                <a:gd name="connsiteX7" fmla="*/ 347388 w 579683"/>
                <a:gd name="connsiteY7" fmla="*/ 543902 h 763527"/>
                <a:gd name="connsiteX8" fmla="*/ 410741 w 579683"/>
                <a:gd name="connsiteY8" fmla="*/ 716012 h 763527"/>
                <a:gd name="connsiteX9" fmla="*/ 548007 w 579683"/>
                <a:gd name="connsiteY9" fmla="*/ 759304 h 763527"/>
                <a:gd name="connsiteX10" fmla="*/ 579683 w 579683"/>
                <a:gd name="connsiteY10" fmla="*/ 749801 h 76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9683" h="763527">
                  <a:moveTo>
                    <a:pt x="0" y="763527"/>
                  </a:moveTo>
                  <a:cubicBezTo>
                    <a:pt x="40827" y="759479"/>
                    <a:pt x="81655" y="755432"/>
                    <a:pt x="111924" y="736074"/>
                  </a:cubicBezTo>
                  <a:cubicBezTo>
                    <a:pt x="142193" y="716716"/>
                    <a:pt x="165247" y="693486"/>
                    <a:pt x="181613" y="647379"/>
                  </a:cubicBezTo>
                  <a:cubicBezTo>
                    <a:pt x="197979" y="601272"/>
                    <a:pt x="200971" y="551997"/>
                    <a:pt x="210122" y="459431"/>
                  </a:cubicBezTo>
                  <a:cubicBezTo>
                    <a:pt x="219273" y="366865"/>
                    <a:pt x="224376" y="168534"/>
                    <a:pt x="236519" y="91982"/>
                  </a:cubicBezTo>
                  <a:cubicBezTo>
                    <a:pt x="248662" y="15430"/>
                    <a:pt x="269779" y="-1641"/>
                    <a:pt x="282978" y="119"/>
                  </a:cubicBezTo>
                  <a:cubicBezTo>
                    <a:pt x="296177" y="1879"/>
                    <a:pt x="304976" y="11910"/>
                    <a:pt x="315711" y="102541"/>
                  </a:cubicBezTo>
                  <a:cubicBezTo>
                    <a:pt x="326446" y="193171"/>
                    <a:pt x="331550" y="441657"/>
                    <a:pt x="347388" y="543902"/>
                  </a:cubicBezTo>
                  <a:cubicBezTo>
                    <a:pt x="363226" y="646147"/>
                    <a:pt x="377305" y="680112"/>
                    <a:pt x="410741" y="716012"/>
                  </a:cubicBezTo>
                  <a:cubicBezTo>
                    <a:pt x="444177" y="751912"/>
                    <a:pt x="519850" y="753673"/>
                    <a:pt x="548007" y="759304"/>
                  </a:cubicBezTo>
                  <a:cubicBezTo>
                    <a:pt x="576164" y="764935"/>
                    <a:pt x="577923" y="757368"/>
                    <a:pt x="579683" y="7498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олилиния 39">
              <a:extLst>
                <a:ext uri="{FF2B5EF4-FFF2-40B4-BE49-F238E27FC236}">
                  <a16:creationId xmlns:a16="http://schemas.microsoft.com/office/drawing/2014/main" id="{9EFC185A-72F9-4411-86BF-5139D7BC8ED8}"/>
                </a:ext>
              </a:extLst>
            </p:cNvPr>
            <p:cNvSpPr/>
            <p:nvPr/>
          </p:nvSpPr>
          <p:spPr>
            <a:xfrm>
              <a:off x="1850479" y="2953505"/>
              <a:ext cx="579683" cy="763527"/>
            </a:xfrm>
            <a:custGeom>
              <a:avLst/>
              <a:gdLst>
                <a:gd name="connsiteX0" fmla="*/ 0 w 579683"/>
                <a:gd name="connsiteY0" fmla="*/ 763527 h 763527"/>
                <a:gd name="connsiteX1" fmla="*/ 111924 w 579683"/>
                <a:gd name="connsiteY1" fmla="*/ 736074 h 763527"/>
                <a:gd name="connsiteX2" fmla="*/ 181613 w 579683"/>
                <a:gd name="connsiteY2" fmla="*/ 647379 h 763527"/>
                <a:gd name="connsiteX3" fmla="*/ 210122 w 579683"/>
                <a:gd name="connsiteY3" fmla="*/ 459431 h 763527"/>
                <a:gd name="connsiteX4" fmla="*/ 236519 w 579683"/>
                <a:gd name="connsiteY4" fmla="*/ 91982 h 763527"/>
                <a:gd name="connsiteX5" fmla="*/ 282978 w 579683"/>
                <a:gd name="connsiteY5" fmla="*/ 119 h 763527"/>
                <a:gd name="connsiteX6" fmla="*/ 315711 w 579683"/>
                <a:gd name="connsiteY6" fmla="*/ 102541 h 763527"/>
                <a:gd name="connsiteX7" fmla="*/ 347388 w 579683"/>
                <a:gd name="connsiteY7" fmla="*/ 543902 h 763527"/>
                <a:gd name="connsiteX8" fmla="*/ 410741 w 579683"/>
                <a:gd name="connsiteY8" fmla="*/ 716012 h 763527"/>
                <a:gd name="connsiteX9" fmla="*/ 548007 w 579683"/>
                <a:gd name="connsiteY9" fmla="*/ 759304 h 763527"/>
                <a:gd name="connsiteX10" fmla="*/ 579683 w 579683"/>
                <a:gd name="connsiteY10" fmla="*/ 749801 h 76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9683" h="763527">
                  <a:moveTo>
                    <a:pt x="0" y="763527"/>
                  </a:moveTo>
                  <a:cubicBezTo>
                    <a:pt x="40827" y="759479"/>
                    <a:pt x="81655" y="755432"/>
                    <a:pt x="111924" y="736074"/>
                  </a:cubicBezTo>
                  <a:cubicBezTo>
                    <a:pt x="142193" y="716716"/>
                    <a:pt x="165247" y="693486"/>
                    <a:pt x="181613" y="647379"/>
                  </a:cubicBezTo>
                  <a:cubicBezTo>
                    <a:pt x="197979" y="601272"/>
                    <a:pt x="200971" y="551997"/>
                    <a:pt x="210122" y="459431"/>
                  </a:cubicBezTo>
                  <a:cubicBezTo>
                    <a:pt x="219273" y="366865"/>
                    <a:pt x="224376" y="168534"/>
                    <a:pt x="236519" y="91982"/>
                  </a:cubicBezTo>
                  <a:cubicBezTo>
                    <a:pt x="248662" y="15430"/>
                    <a:pt x="269779" y="-1641"/>
                    <a:pt x="282978" y="119"/>
                  </a:cubicBezTo>
                  <a:cubicBezTo>
                    <a:pt x="296177" y="1879"/>
                    <a:pt x="304976" y="11910"/>
                    <a:pt x="315711" y="102541"/>
                  </a:cubicBezTo>
                  <a:cubicBezTo>
                    <a:pt x="326446" y="193171"/>
                    <a:pt x="331550" y="441657"/>
                    <a:pt x="347388" y="543902"/>
                  </a:cubicBezTo>
                  <a:cubicBezTo>
                    <a:pt x="363226" y="646147"/>
                    <a:pt x="377305" y="680112"/>
                    <a:pt x="410741" y="716012"/>
                  </a:cubicBezTo>
                  <a:cubicBezTo>
                    <a:pt x="444177" y="751912"/>
                    <a:pt x="519850" y="753673"/>
                    <a:pt x="548007" y="759304"/>
                  </a:cubicBezTo>
                  <a:cubicBezTo>
                    <a:pt x="576164" y="764935"/>
                    <a:pt x="577923" y="757368"/>
                    <a:pt x="579683" y="7498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8" name="Прямая соединительная линия 17">
              <a:extLst>
                <a:ext uri="{FF2B5EF4-FFF2-40B4-BE49-F238E27FC236}">
                  <a16:creationId xmlns:a16="http://schemas.microsoft.com/office/drawing/2014/main" id="{79123D24-8491-40F0-8AFA-E682A2A1B9D3}"/>
                </a:ext>
              </a:extLst>
            </p:cNvPr>
            <p:cNvCxnSpPr>
              <a:stCxn id="15" idx="9"/>
              <a:endCxn id="17" idx="0"/>
            </p:cNvCxnSpPr>
            <p:nvPr/>
          </p:nvCxnSpPr>
          <p:spPr>
            <a:xfrm>
              <a:off x="1280794" y="3712809"/>
              <a:ext cx="569685" cy="4223"/>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8E5D59E3-39D0-4B7C-BBB8-69C435FBF80C}"/>
                </a:ext>
              </a:extLst>
            </p:cNvPr>
            <p:cNvCxnSpPr/>
            <p:nvPr/>
          </p:nvCxnSpPr>
          <p:spPr>
            <a:xfrm>
              <a:off x="2430162" y="3717609"/>
              <a:ext cx="569685" cy="4223"/>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id="{EDA9F709-6EE1-4D03-88C4-592B06AC8B8B}"/>
                </a:ext>
              </a:extLst>
            </p:cNvPr>
            <p:cNvCxnSpPr/>
            <p:nvPr/>
          </p:nvCxnSpPr>
          <p:spPr>
            <a:xfrm>
              <a:off x="1005389" y="2953624"/>
              <a:ext cx="9134" cy="1555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859C0F8E-EAEA-4C9E-A17C-497F21DB623B}"/>
                </a:ext>
              </a:extLst>
            </p:cNvPr>
            <p:cNvCxnSpPr/>
            <p:nvPr/>
          </p:nvCxnSpPr>
          <p:spPr>
            <a:xfrm>
              <a:off x="2123932" y="2953624"/>
              <a:ext cx="6863" cy="1555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a16="http://schemas.microsoft.com/office/drawing/2014/main" id="{62D96166-84B8-470D-9D54-B9545FA06BA1}"/>
                </a:ext>
              </a:extLst>
            </p:cNvPr>
            <p:cNvCxnSpPr/>
            <p:nvPr/>
          </p:nvCxnSpPr>
          <p:spPr>
            <a:xfrm>
              <a:off x="1005388" y="4365104"/>
              <a:ext cx="111066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a:extLst>
                <a:ext uri="{FF2B5EF4-FFF2-40B4-BE49-F238E27FC236}">
                  <a16:creationId xmlns:a16="http://schemas.microsoft.com/office/drawing/2014/main" id="{22B5E974-79A8-49D3-AC68-417A9DA2EDA3}"/>
                </a:ext>
              </a:extLst>
            </p:cNvPr>
            <p:cNvCxnSpPr/>
            <p:nvPr/>
          </p:nvCxnSpPr>
          <p:spPr>
            <a:xfrm>
              <a:off x="1565636" y="3284984"/>
              <a:ext cx="486084" cy="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a:extLst>
                <a:ext uri="{FF2B5EF4-FFF2-40B4-BE49-F238E27FC236}">
                  <a16:creationId xmlns:a16="http://schemas.microsoft.com/office/drawing/2014/main" id="{278B3092-59E2-4B1F-AC9B-420B99E357B0}"/>
                </a:ext>
              </a:extLst>
            </p:cNvPr>
            <p:cNvCxnSpPr/>
            <p:nvPr/>
          </p:nvCxnSpPr>
          <p:spPr>
            <a:xfrm flipH="1">
              <a:off x="2195736" y="3284984"/>
              <a:ext cx="4320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a:extLst>
                <a:ext uri="{FF2B5EF4-FFF2-40B4-BE49-F238E27FC236}">
                  <a16:creationId xmlns:a16="http://schemas.microsoft.com/office/drawing/2014/main" id="{01A3EDEB-A899-466A-9DA5-A37766D2F02E}"/>
                </a:ext>
              </a:extLst>
            </p:cNvPr>
            <p:cNvCxnSpPr/>
            <p:nvPr/>
          </p:nvCxnSpPr>
          <p:spPr>
            <a:xfrm flipV="1">
              <a:off x="2051720" y="3284407"/>
              <a:ext cx="144015" cy="577"/>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6" name="Объект 25">
              <a:extLst>
                <a:ext uri="{FF2B5EF4-FFF2-40B4-BE49-F238E27FC236}">
                  <a16:creationId xmlns:a16="http://schemas.microsoft.com/office/drawing/2014/main" id="{FBBA6C42-9906-4670-B71D-ACE2F7BFBB47}"/>
                </a:ext>
              </a:extLst>
            </p:cNvPr>
            <p:cNvGraphicFramePr>
              <a:graphicFrameLocks noChangeAspect="1"/>
            </p:cNvGraphicFramePr>
            <p:nvPr>
              <p:extLst>
                <p:ext uri="{D42A27DB-BD31-4B8C-83A1-F6EECF244321}">
                  <p14:modId xmlns:p14="http://schemas.microsoft.com/office/powerpoint/2010/main" val="3163576461"/>
                </p:ext>
              </p:extLst>
            </p:nvPr>
          </p:nvGraphicFramePr>
          <p:xfrm>
            <a:off x="1618970" y="2842743"/>
            <a:ext cx="361950" cy="490538"/>
          </p:xfrm>
          <a:graphic>
            <a:graphicData uri="http://schemas.openxmlformats.org/presentationml/2006/ole">
              <mc:AlternateContent xmlns:mc="http://schemas.openxmlformats.org/markup-compatibility/2006">
                <mc:Choice xmlns:v="urn:schemas-microsoft-com:vml" Requires="v">
                  <p:oleObj spid="_x0000_s2058" name="Equation" r:id="rId5" imgW="4267200" imgH="5791200" progId="Equation.DSMT4">
                    <p:embed/>
                  </p:oleObj>
                </mc:Choice>
                <mc:Fallback>
                  <p:oleObj name="Equation" r:id="rId5" imgW="4267200" imgH="5791200" progId="Equation.DSMT4">
                    <p:embed/>
                    <p:pic>
                      <p:nvPicPr>
                        <p:cNvPr id="26" name="Объект 25">
                          <a:extLst>
                            <a:ext uri="{FF2B5EF4-FFF2-40B4-BE49-F238E27FC236}">
                              <a16:creationId xmlns:a16="http://schemas.microsoft.com/office/drawing/2014/main" id="{FBBA6C42-9906-4670-B71D-ACE2F7BFB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8970" y="2842743"/>
                          <a:ext cx="361950" cy="490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Объект 26">
              <a:extLst>
                <a:ext uri="{FF2B5EF4-FFF2-40B4-BE49-F238E27FC236}">
                  <a16:creationId xmlns:a16="http://schemas.microsoft.com/office/drawing/2014/main" id="{532FB4EC-30C2-42D2-9A5E-7A7A8D4E3CF5}"/>
                </a:ext>
              </a:extLst>
            </p:cNvPr>
            <p:cNvGraphicFramePr>
              <a:graphicFrameLocks noChangeAspect="1"/>
            </p:cNvGraphicFramePr>
            <p:nvPr>
              <p:extLst>
                <p:ext uri="{D42A27DB-BD31-4B8C-83A1-F6EECF244321}">
                  <p14:modId xmlns:p14="http://schemas.microsoft.com/office/powerpoint/2010/main" val="3259865678"/>
                </p:ext>
              </p:extLst>
            </p:nvPr>
          </p:nvGraphicFramePr>
          <p:xfrm>
            <a:off x="1480360" y="4144856"/>
            <a:ext cx="203306" cy="220248"/>
          </p:xfrm>
          <a:graphic>
            <a:graphicData uri="http://schemas.openxmlformats.org/presentationml/2006/ole">
              <mc:AlternateContent xmlns:mc="http://schemas.openxmlformats.org/markup-compatibility/2006">
                <mc:Choice xmlns:v="urn:schemas-microsoft-com:vml" Requires="v">
                  <p:oleObj spid="_x0000_s2059" name="Equation" r:id="rId7" imgW="3657600" imgH="3962400" progId="Equation.DSMT4">
                    <p:embed/>
                  </p:oleObj>
                </mc:Choice>
                <mc:Fallback>
                  <p:oleObj name="Equation" r:id="rId7" imgW="3657600" imgH="3962400" progId="Equation.DSMT4">
                    <p:embed/>
                    <p:pic>
                      <p:nvPicPr>
                        <p:cNvPr id="27" name="Объект 26">
                          <a:extLst>
                            <a:ext uri="{FF2B5EF4-FFF2-40B4-BE49-F238E27FC236}">
                              <a16:creationId xmlns:a16="http://schemas.microsoft.com/office/drawing/2014/main" id="{532FB4EC-30C2-42D2-9A5E-7A7A8D4E3C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0360" y="4144856"/>
                          <a:ext cx="203306" cy="220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8" name="Группа 27">
            <a:extLst>
              <a:ext uri="{FF2B5EF4-FFF2-40B4-BE49-F238E27FC236}">
                <a16:creationId xmlns:a16="http://schemas.microsoft.com/office/drawing/2014/main" id="{E0CB05C1-D3F7-408C-B511-7E6EAF41882A}"/>
              </a:ext>
            </a:extLst>
          </p:cNvPr>
          <p:cNvGrpSpPr/>
          <p:nvPr/>
        </p:nvGrpSpPr>
        <p:grpSpPr>
          <a:xfrm>
            <a:off x="3313119" y="2606026"/>
            <a:ext cx="1879429" cy="852431"/>
            <a:chOff x="4635378" y="3555213"/>
            <a:chExt cx="3024336" cy="1152128"/>
          </a:xfrm>
        </p:grpSpPr>
        <p:cxnSp>
          <p:nvCxnSpPr>
            <p:cNvPr id="29" name="Прямая соединительная линия 28">
              <a:extLst>
                <a:ext uri="{FF2B5EF4-FFF2-40B4-BE49-F238E27FC236}">
                  <a16:creationId xmlns:a16="http://schemas.microsoft.com/office/drawing/2014/main" id="{2D281125-EA45-44AC-8891-FEB96F74B87E}"/>
                </a:ext>
              </a:extLst>
            </p:cNvPr>
            <p:cNvCxnSpPr/>
            <p:nvPr/>
          </p:nvCxnSpPr>
          <p:spPr>
            <a:xfrm flipV="1">
              <a:off x="4635378" y="3555213"/>
              <a:ext cx="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a:extLst>
                <a:ext uri="{FF2B5EF4-FFF2-40B4-BE49-F238E27FC236}">
                  <a16:creationId xmlns:a16="http://schemas.microsoft.com/office/drawing/2014/main" id="{69E178C1-8CCE-41E7-A3EE-4A0623022BD7}"/>
                </a:ext>
              </a:extLst>
            </p:cNvPr>
            <p:cNvCxnSpPr/>
            <p:nvPr/>
          </p:nvCxnSpPr>
          <p:spPr>
            <a:xfrm>
              <a:off x="4635378" y="3555213"/>
              <a:ext cx="30243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a:extLst>
                <a:ext uri="{FF2B5EF4-FFF2-40B4-BE49-F238E27FC236}">
                  <a16:creationId xmlns:a16="http://schemas.microsoft.com/office/drawing/2014/main" id="{E730ECA8-6630-473F-81FF-92BBA511796A}"/>
                </a:ext>
              </a:extLst>
            </p:cNvPr>
            <p:cNvCxnSpPr>
              <a:endCxn id="38" idx="2"/>
            </p:cNvCxnSpPr>
            <p:nvPr/>
          </p:nvCxnSpPr>
          <p:spPr>
            <a:xfrm>
              <a:off x="4635378" y="3987261"/>
              <a:ext cx="108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a:extLst>
                <a:ext uri="{FF2B5EF4-FFF2-40B4-BE49-F238E27FC236}">
                  <a16:creationId xmlns:a16="http://schemas.microsoft.com/office/drawing/2014/main" id="{B61AAC12-E248-4F69-8CC3-82926C4BBF0A}"/>
                </a:ext>
              </a:extLst>
            </p:cNvPr>
            <p:cNvCxnSpPr/>
            <p:nvPr/>
          </p:nvCxnSpPr>
          <p:spPr>
            <a:xfrm>
              <a:off x="4860032" y="3987261"/>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a:extLst>
                <a:ext uri="{FF2B5EF4-FFF2-40B4-BE49-F238E27FC236}">
                  <a16:creationId xmlns:a16="http://schemas.microsoft.com/office/drawing/2014/main" id="{378DF769-3C2F-4564-A7A7-0FF54889AE1F}"/>
                </a:ext>
              </a:extLst>
            </p:cNvPr>
            <p:cNvCxnSpPr/>
            <p:nvPr/>
          </p:nvCxnSpPr>
          <p:spPr>
            <a:xfrm>
              <a:off x="4860032" y="4707341"/>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a:extLst>
                <a:ext uri="{FF2B5EF4-FFF2-40B4-BE49-F238E27FC236}">
                  <a16:creationId xmlns:a16="http://schemas.microsoft.com/office/drawing/2014/main" id="{58813447-ED8A-4AD1-AEAD-5BA0FE6888ED}"/>
                </a:ext>
              </a:extLst>
            </p:cNvPr>
            <p:cNvCxnSpPr/>
            <p:nvPr/>
          </p:nvCxnSpPr>
          <p:spPr>
            <a:xfrm flipV="1">
              <a:off x="5004048" y="3987261"/>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a:extLst>
                <a:ext uri="{FF2B5EF4-FFF2-40B4-BE49-F238E27FC236}">
                  <a16:creationId xmlns:a16="http://schemas.microsoft.com/office/drawing/2014/main" id="{030E99D3-ED8D-44BC-B473-273A9880D31E}"/>
                </a:ext>
              </a:extLst>
            </p:cNvPr>
            <p:cNvCxnSpPr/>
            <p:nvPr/>
          </p:nvCxnSpPr>
          <p:spPr>
            <a:xfrm flipV="1">
              <a:off x="5008570" y="3978576"/>
              <a:ext cx="2651144" cy="8685"/>
            </a:xfrm>
            <a:prstGeom prst="line">
              <a:avLst/>
            </a:prstGeom>
          </p:spPr>
          <p:style>
            <a:lnRef idx="1">
              <a:schemeClr val="accent1"/>
            </a:lnRef>
            <a:fillRef idx="0">
              <a:schemeClr val="accent1"/>
            </a:fillRef>
            <a:effectRef idx="0">
              <a:schemeClr val="accent1"/>
            </a:effectRef>
            <a:fontRef idx="minor">
              <a:schemeClr val="tx1"/>
            </a:fontRef>
          </p:style>
        </p:cxnSp>
        <p:sp>
          <p:nvSpPr>
            <p:cNvPr id="36" name="Прямоугольник 35">
              <a:extLst>
                <a:ext uri="{FF2B5EF4-FFF2-40B4-BE49-F238E27FC236}">
                  <a16:creationId xmlns:a16="http://schemas.microsoft.com/office/drawing/2014/main" id="{DE1FD17D-4C4E-4730-97CB-DE4AACAE59EB}"/>
                </a:ext>
              </a:extLst>
            </p:cNvPr>
            <p:cNvSpPr/>
            <p:nvPr/>
          </p:nvSpPr>
          <p:spPr>
            <a:xfrm>
              <a:off x="4891928" y="3987261"/>
              <a:ext cx="720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7" name="Прямая со стрелкой 36">
              <a:extLst>
                <a:ext uri="{FF2B5EF4-FFF2-40B4-BE49-F238E27FC236}">
                  <a16:creationId xmlns:a16="http://schemas.microsoft.com/office/drawing/2014/main" id="{C2F2F90F-A98E-4B6A-8126-A78E47FBDC06}"/>
                </a:ext>
              </a:extLst>
            </p:cNvPr>
            <p:cNvCxnSpPr/>
            <p:nvPr/>
          </p:nvCxnSpPr>
          <p:spPr>
            <a:xfrm flipV="1">
              <a:off x="4788024" y="4131277"/>
              <a:ext cx="0" cy="4320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Прямоугольник 37">
              <a:extLst>
                <a:ext uri="{FF2B5EF4-FFF2-40B4-BE49-F238E27FC236}">
                  <a16:creationId xmlns:a16="http://schemas.microsoft.com/office/drawing/2014/main" id="{DE89A332-F64C-4C25-83B7-DF83B892D899}"/>
                </a:ext>
              </a:extLst>
            </p:cNvPr>
            <p:cNvSpPr/>
            <p:nvPr/>
          </p:nvSpPr>
          <p:spPr>
            <a:xfrm>
              <a:off x="4635378" y="3555213"/>
              <a:ext cx="216024" cy="432048"/>
            </a:xfrm>
            <a:prstGeom prst="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9" name="Прямая соединительная линия 38">
              <a:extLst>
                <a:ext uri="{FF2B5EF4-FFF2-40B4-BE49-F238E27FC236}">
                  <a16:creationId xmlns:a16="http://schemas.microsoft.com/office/drawing/2014/main" id="{38E3D942-3B83-44C9-9448-4871D815F6AB}"/>
                </a:ext>
              </a:extLst>
            </p:cNvPr>
            <p:cNvCxnSpPr/>
            <p:nvPr/>
          </p:nvCxnSpPr>
          <p:spPr>
            <a:xfrm flipV="1">
              <a:off x="7659714" y="3555213"/>
              <a:ext cx="0" cy="432048"/>
            </a:xfrm>
            <a:prstGeom prst="line">
              <a:avLst/>
            </a:prstGeom>
          </p:spPr>
          <p:style>
            <a:lnRef idx="1">
              <a:schemeClr val="accent1"/>
            </a:lnRef>
            <a:fillRef idx="0">
              <a:schemeClr val="accent1"/>
            </a:fillRef>
            <a:effectRef idx="0">
              <a:schemeClr val="accent1"/>
            </a:effectRef>
            <a:fontRef idx="minor">
              <a:schemeClr val="tx1"/>
            </a:fontRef>
          </p:style>
        </p:cxnSp>
        <p:grpSp>
          <p:nvGrpSpPr>
            <p:cNvPr id="40" name="Группа 39">
              <a:extLst>
                <a:ext uri="{FF2B5EF4-FFF2-40B4-BE49-F238E27FC236}">
                  <a16:creationId xmlns:a16="http://schemas.microsoft.com/office/drawing/2014/main" id="{B61BB1C8-9532-45C2-ADB3-5F391208ADC8}"/>
                </a:ext>
              </a:extLst>
            </p:cNvPr>
            <p:cNvGrpSpPr/>
            <p:nvPr/>
          </p:nvGrpSpPr>
          <p:grpSpPr>
            <a:xfrm>
              <a:off x="5336442" y="3599690"/>
              <a:ext cx="992433" cy="361753"/>
              <a:chOff x="5220042" y="4115204"/>
              <a:chExt cx="992433" cy="361753"/>
            </a:xfrm>
          </p:grpSpPr>
          <p:sp>
            <p:nvSpPr>
              <p:cNvPr id="41" name="Овал 40">
                <a:extLst>
                  <a:ext uri="{FF2B5EF4-FFF2-40B4-BE49-F238E27FC236}">
                    <a16:creationId xmlns:a16="http://schemas.microsoft.com/office/drawing/2014/main" id="{A52B5DD3-36F2-4BA7-80E9-437BB0C33559}"/>
                  </a:ext>
                </a:extLst>
              </p:cNvPr>
              <p:cNvSpPr/>
              <p:nvPr/>
            </p:nvSpPr>
            <p:spPr>
              <a:xfrm>
                <a:off x="5901401" y="4159692"/>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41">
                <a:extLst>
                  <a:ext uri="{FF2B5EF4-FFF2-40B4-BE49-F238E27FC236}">
                    <a16:creationId xmlns:a16="http://schemas.microsoft.com/office/drawing/2014/main" id="{1194D130-A619-4F17-BCC7-7614A81155A3}"/>
                  </a:ext>
                </a:extLst>
              </p:cNvPr>
              <p:cNvSpPr/>
              <p:nvPr/>
            </p:nvSpPr>
            <p:spPr>
              <a:xfrm>
                <a:off x="5530542" y="4262034"/>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42">
                <a:extLst>
                  <a:ext uri="{FF2B5EF4-FFF2-40B4-BE49-F238E27FC236}">
                    <a16:creationId xmlns:a16="http://schemas.microsoft.com/office/drawing/2014/main" id="{3A3BA3B1-61D9-442E-8D7A-2D4BBEB542FA}"/>
                  </a:ext>
                </a:extLst>
              </p:cNvPr>
              <p:cNvSpPr/>
              <p:nvPr/>
            </p:nvSpPr>
            <p:spPr>
              <a:xfrm>
                <a:off x="5719261" y="4352858"/>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Овал 43">
                <a:extLst>
                  <a:ext uri="{FF2B5EF4-FFF2-40B4-BE49-F238E27FC236}">
                    <a16:creationId xmlns:a16="http://schemas.microsoft.com/office/drawing/2014/main" id="{A7F1C272-6B7B-48A1-997C-0C4A45276D94}"/>
                  </a:ext>
                </a:extLst>
              </p:cNvPr>
              <p:cNvSpPr/>
              <p:nvPr/>
            </p:nvSpPr>
            <p:spPr>
              <a:xfrm>
                <a:off x="5356725" y="4115204"/>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Овал 44">
                <a:extLst>
                  <a:ext uri="{FF2B5EF4-FFF2-40B4-BE49-F238E27FC236}">
                    <a16:creationId xmlns:a16="http://schemas.microsoft.com/office/drawing/2014/main" id="{64F24ACF-39FA-472F-9A62-F661EEB30C97}"/>
                  </a:ext>
                </a:extLst>
              </p:cNvPr>
              <p:cNvSpPr/>
              <p:nvPr/>
            </p:nvSpPr>
            <p:spPr>
              <a:xfrm>
                <a:off x="5646710" y="4440957"/>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Овал 45">
                <a:extLst>
                  <a:ext uri="{FF2B5EF4-FFF2-40B4-BE49-F238E27FC236}">
                    <a16:creationId xmlns:a16="http://schemas.microsoft.com/office/drawing/2014/main" id="{F926374B-12D1-4C21-A02F-FAF241D21C86}"/>
                  </a:ext>
                </a:extLst>
              </p:cNvPr>
              <p:cNvSpPr/>
              <p:nvPr/>
            </p:nvSpPr>
            <p:spPr>
              <a:xfrm>
                <a:off x="6176475" y="4398577"/>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Овал 46">
                <a:extLst>
                  <a:ext uri="{FF2B5EF4-FFF2-40B4-BE49-F238E27FC236}">
                    <a16:creationId xmlns:a16="http://schemas.microsoft.com/office/drawing/2014/main" id="{59334CE6-2C4A-4207-B32A-B7ED1DC141B0}"/>
                  </a:ext>
                </a:extLst>
              </p:cNvPr>
              <p:cNvSpPr/>
              <p:nvPr/>
            </p:nvSpPr>
            <p:spPr>
              <a:xfrm>
                <a:off x="5799029" y="4115204"/>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Овал 47">
                <a:extLst>
                  <a:ext uri="{FF2B5EF4-FFF2-40B4-BE49-F238E27FC236}">
                    <a16:creationId xmlns:a16="http://schemas.microsoft.com/office/drawing/2014/main" id="{BAA3AF0B-D57F-4539-8429-E78197D1A494}"/>
                  </a:ext>
                </a:extLst>
              </p:cNvPr>
              <p:cNvSpPr/>
              <p:nvPr/>
            </p:nvSpPr>
            <p:spPr>
              <a:xfrm>
                <a:off x="6176475" y="4262034"/>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Овал 48">
                <a:extLst>
                  <a:ext uri="{FF2B5EF4-FFF2-40B4-BE49-F238E27FC236}">
                    <a16:creationId xmlns:a16="http://schemas.microsoft.com/office/drawing/2014/main" id="{5216C9B3-0DDC-4521-9449-C0F1EAA0CBC7}"/>
                  </a:ext>
                </a:extLst>
              </p:cNvPr>
              <p:cNvSpPr/>
              <p:nvPr/>
            </p:nvSpPr>
            <p:spPr>
              <a:xfrm>
                <a:off x="5401504" y="4204993"/>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Овал 49">
                <a:extLst>
                  <a:ext uri="{FF2B5EF4-FFF2-40B4-BE49-F238E27FC236}">
                    <a16:creationId xmlns:a16="http://schemas.microsoft.com/office/drawing/2014/main" id="{253FA9DF-61B6-41D7-969D-A7334436C04B}"/>
                  </a:ext>
                </a:extLst>
              </p:cNvPr>
              <p:cNvSpPr/>
              <p:nvPr/>
            </p:nvSpPr>
            <p:spPr>
              <a:xfrm>
                <a:off x="5843883" y="4308397"/>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50">
                <a:extLst>
                  <a:ext uri="{FF2B5EF4-FFF2-40B4-BE49-F238E27FC236}">
                    <a16:creationId xmlns:a16="http://schemas.microsoft.com/office/drawing/2014/main" id="{99309612-CE40-49BE-8AB4-B7CD93DF9C4A}"/>
                  </a:ext>
                </a:extLst>
              </p:cNvPr>
              <p:cNvSpPr/>
              <p:nvPr/>
            </p:nvSpPr>
            <p:spPr>
              <a:xfrm>
                <a:off x="6049683" y="4216622"/>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Овал 51">
                <a:extLst>
                  <a:ext uri="{FF2B5EF4-FFF2-40B4-BE49-F238E27FC236}">
                    <a16:creationId xmlns:a16="http://schemas.microsoft.com/office/drawing/2014/main" id="{769FAF88-4FF7-4171-A19C-0CAC62B2CC0F}"/>
                  </a:ext>
                </a:extLst>
              </p:cNvPr>
              <p:cNvSpPr/>
              <p:nvPr/>
            </p:nvSpPr>
            <p:spPr>
              <a:xfrm>
                <a:off x="5220042" y="4334660"/>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Овал 52">
                <a:extLst>
                  <a:ext uri="{FF2B5EF4-FFF2-40B4-BE49-F238E27FC236}">
                    <a16:creationId xmlns:a16="http://schemas.microsoft.com/office/drawing/2014/main" id="{563E2FB5-E6EB-428C-AD9D-6B805D79FA0B}"/>
                  </a:ext>
                </a:extLst>
              </p:cNvPr>
              <p:cNvSpPr/>
              <p:nvPr/>
            </p:nvSpPr>
            <p:spPr>
              <a:xfrm>
                <a:off x="5381831" y="4391205"/>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Овал 53">
                <a:extLst>
                  <a:ext uri="{FF2B5EF4-FFF2-40B4-BE49-F238E27FC236}">
                    <a16:creationId xmlns:a16="http://schemas.microsoft.com/office/drawing/2014/main" id="{F198F8CC-9427-4B54-B42D-ED2568C95BB8}"/>
                  </a:ext>
                </a:extLst>
              </p:cNvPr>
              <p:cNvSpPr/>
              <p:nvPr/>
            </p:nvSpPr>
            <p:spPr>
              <a:xfrm>
                <a:off x="5977146" y="4414196"/>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Овал 54">
                <a:extLst>
                  <a:ext uri="{FF2B5EF4-FFF2-40B4-BE49-F238E27FC236}">
                    <a16:creationId xmlns:a16="http://schemas.microsoft.com/office/drawing/2014/main" id="{91E96112-F1BE-43D2-A5E1-F73CC1D3FCB1}"/>
                  </a:ext>
                </a:extLst>
              </p:cNvPr>
              <p:cNvSpPr/>
              <p:nvPr/>
            </p:nvSpPr>
            <p:spPr>
              <a:xfrm>
                <a:off x="5229231" y="4159692"/>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Овал 55">
                <a:extLst>
                  <a:ext uri="{FF2B5EF4-FFF2-40B4-BE49-F238E27FC236}">
                    <a16:creationId xmlns:a16="http://schemas.microsoft.com/office/drawing/2014/main" id="{375A9BBB-0475-45D1-82EB-5A3E31BA8C05}"/>
                  </a:ext>
                </a:extLst>
              </p:cNvPr>
              <p:cNvSpPr/>
              <p:nvPr/>
            </p:nvSpPr>
            <p:spPr>
              <a:xfrm>
                <a:off x="5768738" y="4190641"/>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nvGrpSpPr>
          <p:cNvPr id="57" name="Группа 56">
            <a:extLst>
              <a:ext uri="{FF2B5EF4-FFF2-40B4-BE49-F238E27FC236}">
                <a16:creationId xmlns:a16="http://schemas.microsoft.com/office/drawing/2014/main" id="{877CFD1B-241B-499A-813B-902BFB16A162}"/>
              </a:ext>
            </a:extLst>
          </p:cNvPr>
          <p:cNvGrpSpPr/>
          <p:nvPr/>
        </p:nvGrpSpPr>
        <p:grpSpPr>
          <a:xfrm>
            <a:off x="3313119" y="3565933"/>
            <a:ext cx="1879426" cy="790476"/>
            <a:chOff x="4671915" y="5157192"/>
            <a:chExt cx="3024336" cy="1152128"/>
          </a:xfrm>
        </p:grpSpPr>
        <p:cxnSp>
          <p:nvCxnSpPr>
            <p:cNvPr id="58" name="Прямая соединительная линия 57">
              <a:extLst>
                <a:ext uri="{FF2B5EF4-FFF2-40B4-BE49-F238E27FC236}">
                  <a16:creationId xmlns:a16="http://schemas.microsoft.com/office/drawing/2014/main" id="{C2A45DF3-9910-4E7B-A178-649D8F20423B}"/>
                </a:ext>
              </a:extLst>
            </p:cNvPr>
            <p:cNvCxnSpPr/>
            <p:nvPr/>
          </p:nvCxnSpPr>
          <p:spPr>
            <a:xfrm flipV="1">
              <a:off x="4671915" y="5157192"/>
              <a:ext cx="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a:extLst>
                <a:ext uri="{FF2B5EF4-FFF2-40B4-BE49-F238E27FC236}">
                  <a16:creationId xmlns:a16="http://schemas.microsoft.com/office/drawing/2014/main" id="{30AA33B3-42A5-45A7-9493-A9F32C9AA090}"/>
                </a:ext>
              </a:extLst>
            </p:cNvPr>
            <p:cNvCxnSpPr/>
            <p:nvPr/>
          </p:nvCxnSpPr>
          <p:spPr>
            <a:xfrm>
              <a:off x="4671915" y="5157192"/>
              <a:ext cx="30243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a:extLst>
                <a:ext uri="{FF2B5EF4-FFF2-40B4-BE49-F238E27FC236}">
                  <a16:creationId xmlns:a16="http://schemas.microsoft.com/office/drawing/2014/main" id="{8EC8510C-1615-429E-A976-95C2124FB0AE}"/>
                </a:ext>
              </a:extLst>
            </p:cNvPr>
            <p:cNvCxnSpPr/>
            <p:nvPr/>
          </p:nvCxnSpPr>
          <p:spPr>
            <a:xfrm>
              <a:off x="4860032" y="5589240"/>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a:extLst>
                <a:ext uri="{FF2B5EF4-FFF2-40B4-BE49-F238E27FC236}">
                  <a16:creationId xmlns:a16="http://schemas.microsoft.com/office/drawing/2014/main" id="{7B72C020-7E35-417B-A252-582492BEAE4A}"/>
                </a:ext>
              </a:extLst>
            </p:cNvPr>
            <p:cNvCxnSpPr/>
            <p:nvPr/>
          </p:nvCxnSpPr>
          <p:spPr>
            <a:xfrm>
              <a:off x="4860032" y="6309320"/>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a:extLst>
                <a:ext uri="{FF2B5EF4-FFF2-40B4-BE49-F238E27FC236}">
                  <a16:creationId xmlns:a16="http://schemas.microsoft.com/office/drawing/2014/main" id="{A2184420-2241-4626-977A-3C8F77E58E63}"/>
                </a:ext>
              </a:extLst>
            </p:cNvPr>
            <p:cNvCxnSpPr/>
            <p:nvPr/>
          </p:nvCxnSpPr>
          <p:spPr>
            <a:xfrm flipV="1">
              <a:off x="5004048" y="5589240"/>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Прямая соединительная линия 62">
              <a:extLst>
                <a:ext uri="{FF2B5EF4-FFF2-40B4-BE49-F238E27FC236}">
                  <a16:creationId xmlns:a16="http://schemas.microsoft.com/office/drawing/2014/main" id="{0CBBEC81-9D5D-4A76-86FA-AFBA9C52F373}"/>
                </a:ext>
              </a:extLst>
            </p:cNvPr>
            <p:cNvCxnSpPr/>
            <p:nvPr/>
          </p:nvCxnSpPr>
          <p:spPr>
            <a:xfrm>
              <a:off x="5004876" y="5589240"/>
              <a:ext cx="2691375"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Прямоугольник 63">
              <a:extLst>
                <a:ext uri="{FF2B5EF4-FFF2-40B4-BE49-F238E27FC236}">
                  <a16:creationId xmlns:a16="http://schemas.microsoft.com/office/drawing/2014/main" id="{9AD534A7-9F67-4C69-A2E9-8C0B4D9476C6}"/>
                </a:ext>
              </a:extLst>
            </p:cNvPr>
            <p:cNvSpPr/>
            <p:nvPr/>
          </p:nvSpPr>
          <p:spPr>
            <a:xfrm>
              <a:off x="4901639" y="5174754"/>
              <a:ext cx="720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5" name="Прямая со стрелкой 64">
              <a:extLst>
                <a:ext uri="{FF2B5EF4-FFF2-40B4-BE49-F238E27FC236}">
                  <a16:creationId xmlns:a16="http://schemas.microsoft.com/office/drawing/2014/main" id="{8C0CFFC6-EAC2-4628-8ED6-C6CDA46A2920}"/>
                </a:ext>
              </a:extLst>
            </p:cNvPr>
            <p:cNvCxnSpPr/>
            <p:nvPr/>
          </p:nvCxnSpPr>
          <p:spPr>
            <a:xfrm flipV="1">
              <a:off x="4788024" y="5733256"/>
              <a:ext cx="0" cy="4320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Прямоугольник 65">
              <a:extLst>
                <a:ext uri="{FF2B5EF4-FFF2-40B4-BE49-F238E27FC236}">
                  <a16:creationId xmlns:a16="http://schemas.microsoft.com/office/drawing/2014/main" id="{3DA4272F-5F21-4E3F-9192-62D1D5D8C5B6}"/>
                </a:ext>
              </a:extLst>
            </p:cNvPr>
            <p:cNvSpPr/>
            <p:nvPr/>
          </p:nvSpPr>
          <p:spPr>
            <a:xfrm>
              <a:off x="4671915" y="5157192"/>
              <a:ext cx="216024" cy="432048"/>
            </a:xfrm>
            <a:prstGeom prst="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7" name="Прямая соединительная линия 66">
              <a:extLst>
                <a:ext uri="{FF2B5EF4-FFF2-40B4-BE49-F238E27FC236}">
                  <a16:creationId xmlns:a16="http://schemas.microsoft.com/office/drawing/2014/main" id="{4F47DC75-4404-48E2-A0CA-22575C6F79AA}"/>
                </a:ext>
              </a:extLst>
            </p:cNvPr>
            <p:cNvCxnSpPr/>
            <p:nvPr/>
          </p:nvCxnSpPr>
          <p:spPr>
            <a:xfrm flipV="1">
              <a:off x="7696251" y="5157192"/>
              <a:ext cx="0"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68" name="Овал 67">
              <a:extLst>
                <a:ext uri="{FF2B5EF4-FFF2-40B4-BE49-F238E27FC236}">
                  <a16:creationId xmlns:a16="http://schemas.microsoft.com/office/drawing/2014/main" id="{54257E66-98D1-4B5A-A140-37E64C88DE09}"/>
                </a:ext>
              </a:extLst>
            </p:cNvPr>
            <p:cNvSpPr/>
            <p:nvPr/>
          </p:nvSpPr>
          <p:spPr>
            <a:xfrm>
              <a:off x="6885269" y="5219242"/>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Овал 68">
              <a:extLst>
                <a:ext uri="{FF2B5EF4-FFF2-40B4-BE49-F238E27FC236}">
                  <a16:creationId xmlns:a16="http://schemas.microsoft.com/office/drawing/2014/main" id="{CFD4E2F5-8EB1-4384-9FDF-043A77172BD3}"/>
                </a:ext>
              </a:extLst>
            </p:cNvPr>
            <p:cNvSpPr/>
            <p:nvPr/>
          </p:nvSpPr>
          <p:spPr>
            <a:xfrm>
              <a:off x="6057663" y="5321584"/>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Овал 69">
              <a:extLst>
                <a:ext uri="{FF2B5EF4-FFF2-40B4-BE49-F238E27FC236}">
                  <a16:creationId xmlns:a16="http://schemas.microsoft.com/office/drawing/2014/main" id="{6644FBFA-B490-4DB2-9414-12F12A96F650}"/>
                </a:ext>
              </a:extLst>
            </p:cNvPr>
            <p:cNvSpPr/>
            <p:nvPr/>
          </p:nvSpPr>
          <p:spPr>
            <a:xfrm>
              <a:off x="6478807" y="5412408"/>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Овал 70">
              <a:extLst>
                <a:ext uri="{FF2B5EF4-FFF2-40B4-BE49-F238E27FC236}">
                  <a16:creationId xmlns:a16="http://schemas.microsoft.com/office/drawing/2014/main" id="{77578CAE-7181-4AB7-A148-4533FA266147}"/>
                </a:ext>
              </a:extLst>
            </p:cNvPr>
            <p:cNvSpPr/>
            <p:nvPr/>
          </p:nvSpPr>
          <p:spPr>
            <a:xfrm>
              <a:off x="5669775" y="5174754"/>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Овал 71">
              <a:extLst>
                <a:ext uri="{FF2B5EF4-FFF2-40B4-BE49-F238E27FC236}">
                  <a16:creationId xmlns:a16="http://schemas.microsoft.com/office/drawing/2014/main" id="{5E09FAF4-932E-4851-BCDD-22E397BB0ACD}"/>
                </a:ext>
              </a:extLst>
            </p:cNvPr>
            <p:cNvSpPr/>
            <p:nvPr/>
          </p:nvSpPr>
          <p:spPr>
            <a:xfrm>
              <a:off x="6316903" y="5500507"/>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Овал 72">
              <a:extLst>
                <a:ext uri="{FF2B5EF4-FFF2-40B4-BE49-F238E27FC236}">
                  <a16:creationId xmlns:a16="http://schemas.microsoft.com/office/drawing/2014/main" id="{CE159C84-B5E2-4835-9A5B-8C9D1B1E0417}"/>
                </a:ext>
              </a:extLst>
            </p:cNvPr>
            <p:cNvSpPr/>
            <p:nvPr/>
          </p:nvSpPr>
          <p:spPr>
            <a:xfrm>
              <a:off x="7499122" y="5458127"/>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Овал 73">
              <a:extLst>
                <a:ext uri="{FF2B5EF4-FFF2-40B4-BE49-F238E27FC236}">
                  <a16:creationId xmlns:a16="http://schemas.microsoft.com/office/drawing/2014/main" id="{2268C771-35FB-412D-88BF-1FFC1FDCD4AF}"/>
                </a:ext>
              </a:extLst>
            </p:cNvPr>
            <p:cNvSpPr/>
            <p:nvPr/>
          </p:nvSpPr>
          <p:spPr>
            <a:xfrm>
              <a:off x="6656816" y="5174754"/>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Овал 74">
              <a:extLst>
                <a:ext uri="{FF2B5EF4-FFF2-40B4-BE49-F238E27FC236}">
                  <a16:creationId xmlns:a16="http://schemas.microsoft.com/office/drawing/2014/main" id="{9C93AC4A-704C-4E07-A744-0CA36147E263}"/>
                </a:ext>
              </a:extLst>
            </p:cNvPr>
            <p:cNvSpPr/>
            <p:nvPr/>
          </p:nvSpPr>
          <p:spPr>
            <a:xfrm>
              <a:off x="7499122" y="5321584"/>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Овал 75">
              <a:extLst>
                <a:ext uri="{FF2B5EF4-FFF2-40B4-BE49-F238E27FC236}">
                  <a16:creationId xmlns:a16="http://schemas.microsoft.com/office/drawing/2014/main" id="{4898A424-EB7E-4595-BA05-453113A4F452}"/>
                </a:ext>
              </a:extLst>
            </p:cNvPr>
            <p:cNvSpPr/>
            <p:nvPr/>
          </p:nvSpPr>
          <p:spPr>
            <a:xfrm>
              <a:off x="5769703" y="5264543"/>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Овал 76">
              <a:extLst>
                <a:ext uri="{FF2B5EF4-FFF2-40B4-BE49-F238E27FC236}">
                  <a16:creationId xmlns:a16="http://schemas.microsoft.com/office/drawing/2014/main" id="{A01CCDB4-A348-4588-9F76-F8E878A22455}"/>
                </a:ext>
              </a:extLst>
            </p:cNvPr>
            <p:cNvSpPr/>
            <p:nvPr/>
          </p:nvSpPr>
          <p:spPr>
            <a:xfrm>
              <a:off x="6756912" y="5367947"/>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Овал 77">
              <a:extLst>
                <a:ext uri="{FF2B5EF4-FFF2-40B4-BE49-F238E27FC236}">
                  <a16:creationId xmlns:a16="http://schemas.microsoft.com/office/drawing/2014/main" id="{5D72D527-1AFD-443D-8EF8-E61D4045DBC5}"/>
                </a:ext>
              </a:extLst>
            </p:cNvPr>
            <p:cNvSpPr/>
            <p:nvPr/>
          </p:nvSpPr>
          <p:spPr>
            <a:xfrm>
              <a:off x="7216174" y="5276172"/>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Овал 78">
              <a:extLst>
                <a:ext uri="{FF2B5EF4-FFF2-40B4-BE49-F238E27FC236}">
                  <a16:creationId xmlns:a16="http://schemas.microsoft.com/office/drawing/2014/main" id="{58784D00-272D-4B6C-8C2F-3CC6623E6A37}"/>
                </a:ext>
              </a:extLst>
            </p:cNvPr>
            <p:cNvSpPr/>
            <p:nvPr/>
          </p:nvSpPr>
          <p:spPr>
            <a:xfrm>
              <a:off x="5364754" y="5394210"/>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0" name="Овал 79">
              <a:extLst>
                <a:ext uri="{FF2B5EF4-FFF2-40B4-BE49-F238E27FC236}">
                  <a16:creationId xmlns:a16="http://schemas.microsoft.com/office/drawing/2014/main" id="{673C0C97-B350-467E-90AE-D1AE3EACDB71}"/>
                </a:ext>
              </a:extLst>
            </p:cNvPr>
            <p:cNvSpPr/>
            <p:nvPr/>
          </p:nvSpPr>
          <p:spPr>
            <a:xfrm>
              <a:off x="5725801" y="5450755"/>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Овал 80">
              <a:extLst>
                <a:ext uri="{FF2B5EF4-FFF2-40B4-BE49-F238E27FC236}">
                  <a16:creationId xmlns:a16="http://schemas.microsoft.com/office/drawing/2014/main" id="{9E0138E2-426C-430D-A884-087BBC438C7A}"/>
                </a:ext>
              </a:extLst>
            </p:cNvPr>
            <p:cNvSpPr/>
            <p:nvPr/>
          </p:nvSpPr>
          <p:spPr>
            <a:xfrm>
              <a:off x="7054301" y="5473746"/>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2" name="Овал 81">
              <a:extLst>
                <a:ext uri="{FF2B5EF4-FFF2-40B4-BE49-F238E27FC236}">
                  <a16:creationId xmlns:a16="http://schemas.microsoft.com/office/drawing/2014/main" id="{E39615E4-E9C7-41F7-8341-2CC1DED6370A}"/>
                </a:ext>
              </a:extLst>
            </p:cNvPr>
            <p:cNvSpPr/>
            <p:nvPr/>
          </p:nvSpPr>
          <p:spPr>
            <a:xfrm>
              <a:off x="5385260" y="5219242"/>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3" name="Овал 82">
              <a:extLst>
                <a:ext uri="{FF2B5EF4-FFF2-40B4-BE49-F238E27FC236}">
                  <a16:creationId xmlns:a16="http://schemas.microsoft.com/office/drawing/2014/main" id="{7A14FF67-36C2-4B7B-BD11-0F320C82BDF3}"/>
                </a:ext>
              </a:extLst>
            </p:cNvPr>
            <p:cNvSpPr/>
            <p:nvPr/>
          </p:nvSpPr>
          <p:spPr>
            <a:xfrm>
              <a:off x="6589219" y="5250191"/>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84" name="Объект 83">
              <a:extLst>
                <a:ext uri="{FF2B5EF4-FFF2-40B4-BE49-F238E27FC236}">
                  <a16:creationId xmlns:a16="http://schemas.microsoft.com/office/drawing/2014/main" id="{267BB76A-434A-4B48-8ACB-9B7333A55D70}"/>
                </a:ext>
              </a:extLst>
            </p:cNvPr>
            <p:cNvGraphicFramePr>
              <a:graphicFrameLocks noChangeAspect="1"/>
            </p:cNvGraphicFramePr>
            <p:nvPr>
              <p:extLst>
                <p:ext uri="{D42A27DB-BD31-4B8C-83A1-F6EECF244321}">
                  <p14:modId xmlns:p14="http://schemas.microsoft.com/office/powerpoint/2010/main" val="2769142016"/>
                </p:ext>
              </p:extLst>
            </p:nvPr>
          </p:nvGraphicFramePr>
          <p:xfrm>
            <a:off x="6844463" y="5487148"/>
            <a:ext cx="387350" cy="463550"/>
          </p:xfrm>
          <a:graphic>
            <a:graphicData uri="http://schemas.openxmlformats.org/presentationml/2006/ole">
              <mc:AlternateContent xmlns:mc="http://schemas.openxmlformats.org/markup-compatibility/2006">
                <mc:Choice xmlns:v="urn:schemas-microsoft-com:vml" Requires="v">
                  <p:oleObj spid="_x0000_s2060" name="Equation" r:id="rId9" imgW="4572000" imgH="5486400" progId="Equation.DSMT4">
                    <p:embed/>
                  </p:oleObj>
                </mc:Choice>
                <mc:Fallback>
                  <p:oleObj name="Equation" r:id="rId9" imgW="4572000" imgH="5486400" progId="Equation.DSMT4">
                    <p:embed/>
                    <p:pic>
                      <p:nvPicPr>
                        <p:cNvPr id="84" name="Объект 83">
                          <a:extLst>
                            <a:ext uri="{FF2B5EF4-FFF2-40B4-BE49-F238E27FC236}">
                              <a16:creationId xmlns:a16="http://schemas.microsoft.com/office/drawing/2014/main" id="{267BB76A-434A-4B48-8ACB-9B7333A55D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4463" y="5487148"/>
                          <a:ext cx="387350"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5" name="Группа 84">
            <a:extLst>
              <a:ext uri="{FF2B5EF4-FFF2-40B4-BE49-F238E27FC236}">
                <a16:creationId xmlns:a16="http://schemas.microsoft.com/office/drawing/2014/main" id="{FA41C87E-699F-4917-9199-688C48B95ED2}"/>
              </a:ext>
            </a:extLst>
          </p:cNvPr>
          <p:cNvGrpSpPr/>
          <p:nvPr/>
        </p:nvGrpSpPr>
        <p:grpSpPr>
          <a:xfrm>
            <a:off x="3342027" y="1319488"/>
            <a:ext cx="1951278" cy="1217555"/>
            <a:chOff x="4635378" y="1870817"/>
            <a:chExt cx="3024336" cy="1532872"/>
          </a:xfrm>
        </p:grpSpPr>
        <p:cxnSp>
          <p:nvCxnSpPr>
            <p:cNvPr id="86" name="Прямая соединительная линия 85">
              <a:extLst>
                <a:ext uri="{FF2B5EF4-FFF2-40B4-BE49-F238E27FC236}">
                  <a16:creationId xmlns:a16="http://schemas.microsoft.com/office/drawing/2014/main" id="{C7570C2A-AF9E-49F3-B543-F3D4375B5DD8}"/>
                </a:ext>
              </a:extLst>
            </p:cNvPr>
            <p:cNvCxnSpPr/>
            <p:nvPr/>
          </p:nvCxnSpPr>
          <p:spPr>
            <a:xfrm flipV="1">
              <a:off x="4635378" y="2251561"/>
              <a:ext cx="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a:extLst>
                <a:ext uri="{FF2B5EF4-FFF2-40B4-BE49-F238E27FC236}">
                  <a16:creationId xmlns:a16="http://schemas.microsoft.com/office/drawing/2014/main" id="{E62BFDF8-D498-424D-9228-F727CC20952B}"/>
                </a:ext>
              </a:extLst>
            </p:cNvPr>
            <p:cNvCxnSpPr/>
            <p:nvPr/>
          </p:nvCxnSpPr>
          <p:spPr>
            <a:xfrm>
              <a:off x="4635378" y="2251561"/>
              <a:ext cx="30243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a:extLst>
                <a:ext uri="{FF2B5EF4-FFF2-40B4-BE49-F238E27FC236}">
                  <a16:creationId xmlns:a16="http://schemas.microsoft.com/office/drawing/2014/main" id="{6253F34A-F1FD-4C6A-8F1A-593B24374D9B}"/>
                </a:ext>
              </a:extLst>
            </p:cNvPr>
            <p:cNvCxnSpPr>
              <a:endCxn id="95" idx="2"/>
            </p:cNvCxnSpPr>
            <p:nvPr/>
          </p:nvCxnSpPr>
          <p:spPr>
            <a:xfrm>
              <a:off x="4635378" y="2683609"/>
              <a:ext cx="108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a:extLst>
                <a:ext uri="{FF2B5EF4-FFF2-40B4-BE49-F238E27FC236}">
                  <a16:creationId xmlns:a16="http://schemas.microsoft.com/office/drawing/2014/main" id="{B5C0A0BC-A89A-44A4-B8E7-C091F4CD53AF}"/>
                </a:ext>
              </a:extLst>
            </p:cNvPr>
            <p:cNvCxnSpPr/>
            <p:nvPr/>
          </p:nvCxnSpPr>
          <p:spPr>
            <a:xfrm>
              <a:off x="4860032" y="2683609"/>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a:extLst>
                <a:ext uri="{FF2B5EF4-FFF2-40B4-BE49-F238E27FC236}">
                  <a16:creationId xmlns:a16="http://schemas.microsoft.com/office/drawing/2014/main" id="{4A0F9124-7349-43F0-B2FB-43A45562ABDB}"/>
                </a:ext>
              </a:extLst>
            </p:cNvPr>
            <p:cNvCxnSpPr/>
            <p:nvPr/>
          </p:nvCxnSpPr>
          <p:spPr>
            <a:xfrm>
              <a:off x="4860032" y="3403689"/>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a:extLst>
                <a:ext uri="{FF2B5EF4-FFF2-40B4-BE49-F238E27FC236}">
                  <a16:creationId xmlns:a16="http://schemas.microsoft.com/office/drawing/2014/main" id="{8A8D6A79-3C71-414F-8D2A-3367DDE32630}"/>
                </a:ext>
              </a:extLst>
            </p:cNvPr>
            <p:cNvCxnSpPr/>
            <p:nvPr/>
          </p:nvCxnSpPr>
          <p:spPr>
            <a:xfrm flipV="1">
              <a:off x="5004048" y="2683609"/>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a:extLst>
                <a:ext uri="{FF2B5EF4-FFF2-40B4-BE49-F238E27FC236}">
                  <a16:creationId xmlns:a16="http://schemas.microsoft.com/office/drawing/2014/main" id="{3A01491D-D2C8-49C8-8915-05F0DC019AD4}"/>
                </a:ext>
              </a:extLst>
            </p:cNvPr>
            <p:cNvCxnSpPr/>
            <p:nvPr/>
          </p:nvCxnSpPr>
          <p:spPr>
            <a:xfrm>
              <a:off x="5008570" y="2683609"/>
              <a:ext cx="2651144" cy="0"/>
            </a:xfrm>
            <a:prstGeom prst="line">
              <a:avLst/>
            </a:prstGeom>
          </p:spPr>
          <p:style>
            <a:lnRef idx="1">
              <a:schemeClr val="accent1"/>
            </a:lnRef>
            <a:fillRef idx="0">
              <a:schemeClr val="accent1"/>
            </a:fillRef>
            <a:effectRef idx="0">
              <a:schemeClr val="accent1"/>
            </a:effectRef>
            <a:fontRef idx="minor">
              <a:schemeClr val="tx1"/>
            </a:fontRef>
          </p:style>
        </p:cxnSp>
        <p:sp>
          <p:nvSpPr>
            <p:cNvPr id="93" name="Прямоугольник 92">
              <a:extLst>
                <a:ext uri="{FF2B5EF4-FFF2-40B4-BE49-F238E27FC236}">
                  <a16:creationId xmlns:a16="http://schemas.microsoft.com/office/drawing/2014/main" id="{A0CCC1B2-D3E0-4F45-8D8D-3E1B83E2A87A}"/>
                </a:ext>
              </a:extLst>
            </p:cNvPr>
            <p:cNvSpPr/>
            <p:nvPr/>
          </p:nvSpPr>
          <p:spPr>
            <a:xfrm>
              <a:off x="4891928" y="2683609"/>
              <a:ext cx="720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4" name="Прямая со стрелкой 93">
              <a:extLst>
                <a:ext uri="{FF2B5EF4-FFF2-40B4-BE49-F238E27FC236}">
                  <a16:creationId xmlns:a16="http://schemas.microsoft.com/office/drawing/2014/main" id="{9921F2EE-55FA-4B50-B611-6AE736600505}"/>
                </a:ext>
              </a:extLst>
            </p:cNvPr>
            <p:cNvCxnSpPr/>
            <p:nvPr/>
          </p:nvCxnSpPr>
          <p:spPr>
            <a:xfrm flipV="1">
              <a:off x="4788024" y="2827625"/>
              <a:ext cx="0" cy="4320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5" name="Прямоугольник 94">
              <a:extLst>
                <a:ext uri="{FF2B5EF4-FFF2-40B4-BE49-F238E27FC236}">
                  <a16:creationId xmlns:a16="http://schemas.microsoft.com/office/drawing/2014/main" id="{9B6194FA-642D-4060-B402-0D2C387A7ADA}"/>
                </a:ext>
              </a:extLst>
            </p:cNvPr>
            <p:cNvSpPr/>
            <p:nvPr/>
          </p:nvSpPr>
          <p:spPr>
            <a:xfrm>
              <a:off x="4635378" y="2251561"/>
              <a:ext cx="216024" cy="432048"/>
            </a:xfrm>
            <a:prstGeom prst="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6" name="Прямая соединительная линия 95">
              <a:extLst>
                <a:ext uri="{FF2B5EF4-FFF2-40B4-BE49-F238E27FC236}">
                  <a16:creationId xmlns:a16="http://schemas.microsoft.com/office/drawing/2014/main" id="{034C9B8C-9C8B-4E02-B886-1F3210A81655}"/>
                </a:ext>
              </a:extLst>
            </p:cNvPr>
            <p:cNvCxnSpPr/>
            <p:nvPr/>
          </p:nvCxnSpPr>
          <p:spPr>
            <a:xfrm flipV="1">
              <a:off x="7659714" y="2251561"/>
              <a:ext cx="0"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97" name="Овал 96">
              <a:extLst>
                <a:ext uri="{FF2B5EF4-FFF2-40B4-BE49-F238E27FC236}">
                  <a16:creationId xmlns:a16="http://schemas.microsoft.com/office/drawing/2014/main" id="{8187A37A-FCA3-404C-87B2-A9E5E26DF662}"/>
                </a:ext>
              </a:extLst>
            </p:cNvPr>
            <p:cNvSpPr/>
            <p:nvPr/>
          </p:nvSpPr>
          <p:spPr>
            <a:xfrm>
              <a:off x="4941848" y="2342547"/>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8" name="Овал 97">
              <a:extLst>
                <a:ext uri="{FF2B5EF4-FFF2-40B4-BE49-F238E27FC236}">
                  <a16:creationId xmlns:a16="http://schemas.microsoft.com/office/drawing/2014/main" id="{73B07918-F9E8-48B6-8E36-F27DF1326F4D}"/>
                </a:ext>
              </a:extLst>
            </p:cNvPr>
            <p:cNvSpPr/>
            <p:nvPr/>
          </p:nvSpPr>
          <p:spPr>
            <a:xfrm>
              <a:off x="4896927" y="2444889"/>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Овал 98">
              <a:extLst>
                <a:ext uri="{FF2B5EF4-FFF2-40B4-BE49-F238E27FC236}">
                  <a16:creationId xmlns:a16="http://schemas.microsoft.com/office/drawing/2014/main" id="{15582079-4F05-4F1B-A1CD-FA7E14B83496}"/>
                </a:ext>
              </a:extLst>
            </p:cNvPr>
            <p:cNvSpPr/>
            <p:nvPr/>
          </p:nvSpPr>
          <p:spPr>
            <a:xfrm>
              <a:off x="4919786" y="2535713"/>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Овал 99">
              <a:extLst>
                <a:ext uri="{FF2B5EF4-FFF2-40B4-BE49-F238E27FC236}">
                  <a16:creationId xmlns:a16="http://schemas.microsoft.com/office/drawing/2014/main" id="{579A8252-6C0C-48EE-9737-0971DF159487}"/>
                </a:ext>
              </a:extLst>
            </p:cNvPr>
            <p:cNvSpPr/>
            <p:nvPr/>
          </p:nvSpPr>
          <p:spPr>
            <a:xfrm>
              <a:off x="4875873" y="2298059"/>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1" name="Овал 100">
              <a:extLst>
                <a:ext uri="{FF2B5EF4-FFF2-40B4-BE49-F238E27FC236}">
                  <a16:creationId xmlns:a16="http://schemas.microsoft.com/office/drawing/2014/main" id="{D932AA46-4705-4B41-BF60-45AB535BF098}"/>
                </a:ext>
              </a:extLst>
            </p:cNvPr>
            <p:cNvSpPr/>
            <p:nvPr/>
          </p:nvSpPr>
          <p:spPr>
            <a:xfrm>
              <a:off x="4910998" y="2623812"/>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2" name="Овал 101">
              <a:extLst>
                <a:ext uri="{FF2B5EF4-FFF2-40B4-BE49-F238E27FC236}">
                  <a16:creationId xmlns:a16="http://schemas.microsoft.com/office/drawing/2014/main" id="{10D8E72C-D14A-460D-85DD-32F1E98BE731}"/>
                </a:ext>
              </a:extLst>
            </p:cNvPr>
            <p:cNvSpPr/>
            <p:nvPr/>
          </p:nvSpPr>
          <p:spPr>
            <a:xfrm>
              <a:off x="4975167" y="2581432"/>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Овал 102">
              <a:extLst>
                <a:ext uri="{FF2B5EF4-FFF2-40B4-BE49-F238E27FC236}">
                  <a16:creationId xmlns:a16="http://schemas.microsoft.com/office/drawing/2014/main" id="{0F1D8B52-03D6-4FF2-8943-AE91263D25F1}"/>
                </a:ext>
              </a:extLst>
            </p:cNvPr>
            <p:cNvSpPr/>
            <p:nvPr/>
          </p:nvSpPr>
          <p:spPr>
            <a:xfrm>
              <a:off x="4929448" y="2298059"/>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Овал 103">
              <a:extLst>
                <a:ext uri="{FF2B5EF4-FFF2-40B4-BE49-F238E27FC236}">
                  <a16:creationId xmlns:a16="http://schemas.microsoft.com/office/drawing/2014/main" id="{9F8FF7A7-8482-4011-A2C5-FF9F2FBE8726}"/>
                </a:ext>
              </a:extLst>
            </p:cNvPr>
            <p:cNvSpPr/>
            <p:nvPr/>
          </p:nvSpPr>
          <p:spPr>
            <a:xfrm>
              <a:off x="4975167" y="2444889"/>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5" name="Овал 104">
              <a:extLst>
                <a:ext uri="{FF2B5EF4-FFF2-40B4-BE49-F238E27FC236}">
                  <a16:creationId xmlns:a16="http://schemas.microsoft.com/office/drawing/2014/main" id="{86108241-FB17-4BEE-B3C8-09ACEDC45FB6}"/>
                </a:ext>
              </a:extLst>
            </p:cNvPr>
            <p:cNvSpPr/>
            <p:nvPr/>
          </p:nvSpPr>
          <p:spPr>
            <a:xfrm>
              <a:off x="4881297" y="2387848"/>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Овал 105">
              <a:extLst>
                <a:ext uri="{FF2B5EF4-FFF2-40B4-BE49-F238E27FC236}">
                  <a16:creationId xmlns:a16="http://schemas.microsoft.com/office/drawing/2014/main" id="{0ABAC369-CF33-4FAA-8B4F-FF9D2FB0A572}"/>
                </a:ext>
              </a:extLst>
            </p:cNvPr>
            <p:cNvSpPr/>
            <p:nvPr/>
          </p:nvSpPr>
          <p:spPr>
            <a:xfrm>
              <a:off x="4934881" y="2491252"/>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Овал 106">
              <a:extLst>
                <a:ext uri="{FF2B5EF4-FFF2-40B4-BE49-F238E27FC236}">
                  <a16:creationId xmlns:a16="http://schemas.microsoft.com/office/drawing/2014/main" id="{E4D94FD4-0528-466A-9314-8D1D2183C130}"/>
                </a:ext>
              </a:extLst>
            </p:cNvPr>
            <p:cNvSpPr/>
            <p:nvPr/>
          </p:nvSpPr>
          <p:spPr>
            <a:xfrm>
              <a:off x="4959809" y="2399477"/>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Овал 107">
              <a:extLst>
                <a:ext uri="{FF2B5EF4-FFF2-40B4-BE49-F238E27FC236}">
                  <a16:creationId xmlns:a16="http://schemas.microsoft.com/office/drawing/2014/main" id="{388D207D-B78B-4847-86B4-32BB8E9B084E}"/>
                </a:ext>
              </a:extLst>
            </p:cNvPr>
            <p:cNvSpPr/>
            <p:nvPr/>
          </p:nvSpPr>
          <p:spPr>
            <a:xfrm>
              <a:off x="4859317" y="2517515"/>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9" name="Овал 108">
              <a:extLst>
                <a:ext uri="{FF2B5EF4-FFF2-40B4-BE49-F238E27FC236}">
                  <a16:creationId xmlns:a16="http://schemas.microsoft.com/office/drawing/2014/main" id="{1215E64C-716D-409C-8CDF-EE1DA04BE3D8}"/>
                </a:ext>
              </a:extLst>
            </p:cNvPr>
            <p:cNvSpPr/>
            <p:nvPr/>
          </p:nvSpPr>
          <p:spPr>
            <a:xfrm>
              <a:off x="4878914" y="2574060"/>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0" name="Овал 109">
              <a:extLst>
                <a:ext uri="{FF2B5EF4-FFF2-40B4-BE49-F238E27FC236}">
                  <a16:creationId xmlns:a16="http://schemas.microsoft.com/office/drawing/2014/main" id="{FC764AF0-22B8-4601-BBFB-7E2D1FAA2410}"/>
                </a:ext>
              </a:extLst>
            </p:cNvPr>
            <p:cNvSpPr/>
            <p:nvPr/>
          </p:nvSpPr>
          <p:spPr>
            <a:xfrm>
              <a:off x="4975166" y="2619150"/>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1" name="Овал 110">
              <a:extLst>
                <a:ext uri="{FF2B5EF4-FFF2-40B4-BE49-F238E27FC236}">
                  <a16:creationId xmlns:a16="http://schemas.microsoft.com/office/drawing/2014/main" id="{29A1324B-CAA3-4B09-BD08-06C0C809264D}"/>
                </a:ext>
              </a:extLst>
            </p:cNvPr>
            <p:cNvSpPr/>
            <p:nvPr/>
          </p:nvSpPr>
          <p:spPr>
            <a:xfrm>
              <a:off x="4860430" y="2342547"/>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2" name="Овал 111">
              <a:extLst>
                <a:ext uri="{FF2B5EF4-FFF2-40B4-BE49-F238E27FC236}">
                  <a16:creationId xmlns:a16="http://schemas.microsoft.com/office/drawing/2014/main" id="{0E6FED56-DCBB-45EF-8D86-49C046CB820D}"/>
                </a:ext>
              </a:extLst>
            </p:cNvPr>
            <p:cNvSpPr/>
            <p:nvPr/>
          </p:nvSpPr>
          <p:spPr>
            <a:xfrm>
              <a:off x="4925779" y="2373496"/>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13" name="Объект 112">
              <a:extLst>
                <a:ext uri="{FF2B5EF4-FFF2-40B4-BE49-F238E27FC236}">
                  <a16:creationId xmlns:a16="http://schemas.microsoft.com/office/drawing/2014/main" id="{7072AADE-29AE-4495-937F-F4716170506F}"/>
                </a:ext>
              </a:extLst>
            </p:cNvPr>
            <p:cNvGraphicFramePr>
              <a:graphicFrameLocks noChangeAspect="1"/>
            </p:cNvGraphicFramePr>
            <p:nvPr>
              <p:extLst>
                <p:ext uri="{D42A27DB-BD31-4B8C-83A1-F6EECF244321}">
                  <p14:modId xmlns:p14="http://schemas.microsoft.com/office/powerpoint/2010/main" val="204851396"/>
                </p:ext>
              </p:extLst>
            </p:nvPr>
          </p:nvGraphicFramePr>
          <p:xfrm>
            <a:off x="4687154" y="1870817"/>
            <a:ext cx="649288" cy="412750"/>
          </p:xfrm>
          <a:graphic>
            <a:graphicData uri="http://schemas.openxmlformats.org/presentationml/2006/ole">
              <mc:AlternateContent xmlns:mc="http://schemas.openxmlformats.org/markup-compatibility/2006">
                <mc:Choice xmlns:v="urn:schemas-microsoft-com:vml" Requires="v">
                  <p:oleObj spid="_x0000_s2061" name="Equation" r:id="rId11" imgW="7620000" imgH="4876800" progId="Equation.DSMT4">
                    <p:embed/>
                  </p:oleObj>
                </mc:Choice>
                <mc:Fallback>
                  <p:oleObj name="Equation" r:id="rId11" imgW="7620000" imgH="4876800" progId="Equation.DSMT4">
                    <p:embed/>
                    <p:pic>
                      <p:nvPicPr>
                        <p:cNvPr id="113" name="Объект 112">
                          <a:extLst>
                            <a:ext uri="{FF2B5EF4-FFF2-40B4-BE49-F238E27FC236}">
                              <a16:creationId xmlns:a16="http://schemas.microsoft.com/office/drawing/2014/main" id="{7072AADE-29AE-4495-937F-F471617050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7154" y="1870817"/>
                          <a:ext cx="649288"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14" name="Group 45">
            <a:extLst>
              <a:ext uri="{FF2B5EF4-FFF2-40B4-BE49-F238E27FC236}">
                <a16:creationId xmlns:a16="http://schemas.microsoft.com/office/drawing/2014/main" id="{4DAAC6F6-8E11-42CD-A6FF-7FE500E1EF33}"/>
              </a:ext>
            </a:extLst>
          </p:cNvPr>
          <p:cNvGrpSpPr>
            <a:grpSpLocks noChangeAspect="1"/>
          </p:cNvGrpSpPr>
          <p:nvPr/>
        </p:nvGrpSpPr>
        <p:grpSpPr bwMode="auto">
          <a:xfrm>
            <a:off x="142090" y="2441266"/>
            <a:ext cx="2608834" cy="1186161"/>
            <a:chOff x="256" y="2407"/>
            <a:chExt cx="2173" cy="988"/>
          </a:xfrm>
        </p:grpSpPr>
        <p:sp>
          <p:nvSpPr>
            <p:cNvPr id="115" name="AutoShape 44">
              <a:extLst>
                <a:ext uri="{FF2B5EF4-FFF2-40B4-BE49-F238E27FC236}">
                  <a16:creationId xmlns:a16="http://schemas.microsoft.com/office/drawing/2014/main" id="{EDCE13C0-5019-4E62-92DC-0FDA181CB1A5}"/>
                </a:ext>
              </a:extLst>
            </p:cNvPr>
            <p:cNvSpPr>
              <a:spLocks noChangeAspect="1" noChangeArrowheads="1" noTextEdit="1"/>
            </p:cNvSpPr>
            <p:nvPr/>
          </p:nvSpPr>
          <p:spPr bwMode="auto">
            <a:xfrm>
              <a:off x="256" y="2407"/>
              <a:ext cx="2161" cy="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nvGrpSpPr>
            <p:cNvPr id="116" name="Group 48">
              <a:extLst>
                <a:ext uri="{FF2B5EF4-FFF2-40B4-BE49-F238E27FC236}">
                  <a16:creationId xmlns:a16="http://schemas.microsoft.com/office/drawing/2014/main" id="{6A8E1F6B-0D79-4BC0-AFA7-5DC50081FEFE}"/>
                </a:ext>
              </a:extLst>
            </p:cNvPr>
            <p:cNvGrpSpPr>
              <a:grpSpLocks/>
            </p:cNvGrpSpPr>
            <p:nvPr/>
          </p:nvGrpSpPr>
          <p:grpSpPr bwMode="auto">
            <a:xfrm>
              <a:off x="259" y="3327"/>
              <a:ext cx="2017" cy="26"/>
              <a:chOff x="259" y="3327"/>
              <a:chExt cx="2017" cy="26"/>
            </a:xfrm>
          </p:grpSpPr>
          <p:sp>
            <p:nvSpPr>
              <p:cNvPr id="147" name="Line 46">
                <a:extLst>
                  <a:ext uri="{FF2B5EF4-FFF2-40B4-BE49-F238E27FC236}">
                    <a16:creationId xmlns:a16="http://schemas.microsoft.com/office/drawing/2014/main" id="{17D8708E-29FF-49C5-94D9-6A8574A6D72C}"/>
                  </a:ext>
                </a:extLst>
              </p:cNvPr>
              <p:cNvSpPr>
                <a:spLocks noChangeShapeType="1"/>
              </p:cNvSpPr>
              <p:nvPr/>
            </p:nvSpPr>
            <p:spPr bwMode="auto">
              <a:xfrm>
                <a:off x="259" y="3340"/>
                <a:ext cx="1990"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Freeform 47">
                <a:extLst>
                  <a:ext uri="{FF2B5EF4-FFF2-40B4-BE49-F238E27FC236}">
                    <a16:creationId xmlns:a16="http://schemas.microsoft.com/office/drawing/2014/main" id="{F9C75A24-CCF4-4628-9CBC-62A467E5D9FC}"/>
                  </a:ext>
                </a:extLst>
              </p:cNvPr>
              <p:cNvSpPr>
                <a:spLocks/>
              </p:cNvSpPr>
              <p:nvPr/>
            </p:nvSpPr>
            <p:spPr bwMode="auto">
              <a:xfrm>
                <a:off x="2248" y="3327"/>
                <a:ext cx="28" cy="26"/>
              </a:xfrm>
              <a:custGeom>
                <a:avLst/>
                <a:gdLst>
                  <a:gd name="T0" fmla="*/ 0 w 83"/>
                  <a:gd name="T1" fmla="*/ 79 h 79"/>
                  <a:gd name="T2" fmla="*/ 83 w 83"/>
                  <a:gd name="T3" fmla="*/ 39 h 79"/>
                  <a:gd name="T4" fmla="*/ 0 w 83"/>
                  <a:gd name="T5" fmla="*/ 0 h 79"/>
                  <a:gd name="T6" fmla="*/ 0 w 83"/>
                  <a:gd name="T7" fmla="*/ 79 h 79"/>
                </a:gdLst>
                <a:ahLst/>
                <a:cxnLst>
                  <a:cxn ang="0">
                    <a:pos x="T0" y="T1"/>
                  </a:cxn>
                  <a:cxn ang="0">
                    <a:pos x="T2" y="T3"/>
                  </a:cxn>
                  <a:cxn ang="0">
                    <a:pos x="T4" y="T5"/>
                  </a:cxn>
                  <a:cxn ang="0">
                    <a:pos x="T6" y="T7"/>
                  </a:cxn>
                </a:cxnLst>
                <a:rect l="0" t="0" r="r" b="b"/>
                <a:pathLst>
                  <a:path w="83" h="79">
                    <a:moveTo>
                      <a:pt x="0" y="79"/>
                    </a:moveTo>
                    <a:lnTo>
                      <a:pt x="83" y="39"/>
                    </a:lnTo>
                    <a:lnTo>
                      <a:pt x="0" y="0"/>
                    </a:lnTo>
                    <a:lnTo>
                      <a:pt x="0"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117" name="Rectangle 49">
              <a:extLst>
                <a:ext uri="{FF2B5EF4-FFF2-40B4-BE49-F238E27FC236}">
                  <a16:creationId xmlns:a16="http://schemas.microsoft.com/office/drawing/2014/main" id="{9D8E4307-3DAB-4709-8F75-FA2980767FD6}"/>
                </a:ext>
              </a:extLst>
            </p:cNvPr>
            <p:cNvSpPr>
              <a:spLocks noChangeArrowheads="1"/>
            </p:cNvSpPr>
            <p:nvPr/>
          </p:nvSpPr>
          <p:spPr bwMode="auto">
            <a:xfrm>
              <a:off x="2341" y="3259"/>
              <a:ext cx="7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8" name="Rectangle 50">
              <a:extLst>
                <a:ext uri="{FF2B5EF4-FFF2-40B4-BE49-F238E27FC236}">
                  <a16:creationId xmlns:a16="http://schemas.microsoft.com/office/drawing/2014/main" id="{7FF91DA4-729F-4117-84DA-29F6E281B57E}"/>
                </a:ext>
              </a:extLst>
            </p:cNvPr>
            <p:cNvSpPr>
              <a:spLocks noChangeArrowheads="1"/>
            </p:cNvSpPr>
            <p:nvPr/>
          </p:nvSpPr>
          <p:spPr bwMode="auto">
            <a:xfrm>
              <a:off x="2366" y="3276"/>
              <a:ext cx="6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000" b="0" i="0" u="none" strike="noStrike" cap="none" normalizeH="0" baseline="0">
                  <a:ln>
                    <a:noFill/>
                  </a:ln>
                  <a:solidFill>
                    <a:srgbClr val="000000"/>
                  </a:solidFill>
                  <a:effectLst/>
                  <a:latin typeface="Times New Roman" panose="02020603050405020304" pitchFamily="18" charset="0"/>
                </a:rPr>
                <a:t>t</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119" name="Rectangle 51">
              <a:extLst>
                <a:ext uri="{FF2B5EF4-FFF2-40B4-BE49-F238E27FC236}">
                  <a16:creationId xmlns:a16="http://schemas.microsoft.com/office/drawing/2014/main" id="{1DA23B78-15C4-4AD2-8DCA-628F40C9BBBE}"/>
                </a:ext>
              </a:extLst>
            </p:cNvPr>
            <p:cNvSpPr>
              <a:spLocks noChangeArrowheads="1"/>
            </p:cNvSpPr>
            <p:nvPr/>
          </p:nvSpPr>
          <p:spPr bwMode="auto">
            <a:xfrm>
              <a:off x="345" y="2529"/>
              <a:ext cx="43" cy="811"/>
            </a:xfrm>
            <a:prstGeom prst="rect">
              <a:avLst/>
            </a:prstGeom>
            <a:solidFill>
              <a:srgbClr val="FF33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20" name="Rectangle 52">
              <a:extLst>
                <a:ext uri="{FF2B5EF4-FFF2-40B4-BE49-F238E27FC236}">
                  <a16:creationId xmlns:a16="http://schemas.microsoft.com/office/drawing/2014/main" id="{47F05318-A964-4D53-A011-6C61735C4677}"/>
                </a:ext>
              </a:extLst>
            </p:cNvPr>
            <p:cNvSpPr>
              <a:spLocks noChangeArrowheads="1"/>
            </p:cNvSpPr>
            <p:nvPr/>
          </p:nvSpPr>
          <p:spPr bwMode="auto">
            <a:xfrm>
              <a:off x="774" y="2529"/>
              <a:ext cx="43" cy="811"/>
            </a:xfrm>
            <a:prstGeom prst="rect">
              <a:avLst/>
            </a:prstGeom>
            <a:solidFill>
              <a:srgbClr val="FF33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grpSp>
          <p:nvGrpSpPr>
            <p:cNvPr id="121" name="Group 55">
              <a:extLst>
                <a:ext uri="{FF2B5EF4-FFF2-40B4-BE49-F238E27FC236}">
                  <a16:creationId xmlns:a16="http://schemas.microsoft.com/office/drawing/2014/main" id="{E55ECDED-447E-46C1-AD04-302611A38E92}"/>
                </a:ext>
              </a:extLst>
            </p:cNvPr>
            <p:cNvGrpSpPr>
              <a:grpSpLocks/>
            </p:cNvGrpSpPr>
            <p:nvPr/>
          </p:nvGrpSpPr>
          <p:grpSpPr bwMode="auto">
            <a:xfrm>
              <a:off x="1203" y="2529"/>
              <a:ext cx="473" cy="811"/>
              <a:chOff x="1203" y="2529"/>
              <a:chExt cx="473" cy="811"/>
            </a:xfrm>
          </p:grpSpPr>
          <p:sp>
            <p:nvSpPr>
              <p:cNvPr id="145" name="Rectangle 53">
                <a:extLst>
                  <a:ext uri="{FF2B5EF4-FFF2-40B4-BE49-F238E27FC236}">
                    <a16:creationId xmlns:a16="http://schemas.microsoft.com/office/drawing/2014/main" id="{53E65890-60FB-475C-8D8C-FC0E5AF46562}"/>
                  </a:ext>
                </a:extLst>
              </p:cNvPr>
              <p:cNvSpPr>
                <a:spLocks noChangeArrowheads="1"/>
              </p:cNvSpPr>
              <p:nvPr/>
            </p:nvSpPr>
            <p:spPr bwMode="auto">
              <a:xfrm>
                <a:off x="1203" y="2529"/>
                <a:ext cx="43" cy="811"/>
              </a:xfrm>
              <a:prstGeom prst="rect">
                <a:avLst/>
              </a:prstGeom>
              <a:solidFill>
                <a:srgbClr val="FF33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46" name="Rectangle 54">
                <a:extLst>
                  <a:ext uri="{FF2B5EF4-FFF2-40B4-BE49-F238E27FC236}">
                    <a16:creationId xmlns:a16="http://schemas.microsoft.com/office/drawing/2014/main" id="{FE48FFB8-FFD5-48CC-AF35-74B910D438D7}"/>
                  </a:ext>
                </a:extLst>
              </p:cNvPr>
              <p:cNvSpPr>
                <a:spLocks noChangeArrowheads="1"/>
              </p:cNvSpPr>
              <p:nvPr/>
            </p:nvSpPr>
            <p:spPr bwMode="auto">
              <a:xfrm>
                <a:off x="1632" y="2529"/>
                <a:ext cx="44" cy="811"/>
              </a:xfrm>
              <a:prstGeom prst="rect">
                <a:avLst/>
              </a:prstGeom>
              <a:solidFill>
                <a:srgbClr val="FF33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grpSp>
        <p:sp>
          <p:nvSpPr>
            <p:cNvPr id="122" name="Rectangle 56">
              <a:extLst>
                <a:ext uri="{FF2B5EF4-FFF2-40B4-BE49-F238E27FC236}">
                  <a16:creationId xmlns:a16="http://schemas.microsoft.com/office/drawing/2014/main" id="{0B7ACB05-008D-42DC-AF85-9B7B633FC7DC}"/>
                </a:ext>
              </a:extLst>
            </p:cNvPr>
            <p:cNvSpPr>
              <a:spLocks noChangeArrowheads="1"/>
            </p:cNvSpPr>
            <p:nvPr/>
          </p:nvSpPr>
          <p:spPr bwMode="auto">
            <a:xfrm>
              <a:off x="2062" y="2529"/>
              <a:ext cx="43" cy="811"/>
            </a:xfrm>
            <a:prstGeom prst="rect">
              <a:avLst/>
            </a:prstGeom>
            <a:solidFill>
              <a:srgbClr val="FF33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23" name="Freeform 57">
              <a:extLst>
                <a:ext uri="{FF2B5EF4-FFF2-40B4-BE49-F238E27FC236}">
                  <a16:creationId xmlns:a16="http://schemas.microsoft.com/office/drawing/2014/main" id="{E56B9006-E20F-44EB-9659-61B4DE93C8E9}"/>
                </a:ext>
              </a:extLst>
            </p:cNvPr>
            <p:cNvSpPr>
              <a:spLocks/>
            </p:cNvSpPr>
            <p:nvPr/>
          </p:nvSpPr>
          <p:spPr bwMode="auto">
            <a:xfrm>
              <a:off x="340" y="3216"/>
              <a:ext cx="52" cy="125"/>
            </a:xfrm>
            <a:custGeom>
              <a:avLst/>
              <a:gdLst>
                <a:gd name="T0" fmla="*/ 0 w 158"/>
                <a:gd name="T1" fmla="*/ 365 h 375"/>
                <a:gd name="T2" fmla="*/ 29 w 158"/>
                <a:gd name="T3" fmla="*/ 375 h 375"/>
                <a:gd name="T4" fmla="*/ 158 w 158"/>
                <a:gd name="T5" fmla="*/ 10 h 375"/>
                <a:gd name="T6" fmla="*/ 129 w 158"/>
                <a:gd name="T7" fmla="*/ 0 h 375"/>
                <a:gd name="T8" fmla="*/ 0 w 158"/>
                <a:gd name="T9" fmla="*/ 365 h 375"/>
              </a:gdLst>
              <a:ahLst/>
              <a:cxnLst>
                <a:cxn ang="0">
                  <a:pos x="T0" y="T1"/>
                </a:cxn>
                <a:cxn ang="0">
                  <a:pos x="T2" y="T3"/>
                </a:cxn>
                <a:cxn ang="0">
                  <a:pos x="T4" y="T5"/>
                </a:cxn>
                <a:cxn ang="0">
                  <a:pos x="T6" y="T7"/>
                </a:cxn>
                <a:cxn ang="0">
                  <a:pos x="T8" y="T9"/>
                </a:cxn>
              </a:cxnLst>
              <a:rect l="0" t="0" r="r" b="b"/>
              <a:pathLst>
                <a:path w="158" h="375">
                  <a:moveTo>
                    <a:pt x="0" y="365"/>
                  </a:moveTo>
                  <a:lnTo>
                    <a:pt x="29" y="375"/>
                  </a:lnTo>
                  <a:lnTo>
                    <a:pt x="158" y="10"/>
                  </a:lnTo>
                  <a:lnTo>
                    <a:pt x="129" y="0"/>
                  </a:lnTo>
                  <a:lnTo>
                    <a:pt x="0" y="365"/>
                  </a:lnTo>
                  <a:close/>
                </a:path>
              </a:pathLst>
            </a:custGeom>
            <a:solidFill>
              <a:srgbClr val="33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4" name="Line 58">
              <a:extLst>
                <a:ext uri="{FF2B5EF4-FFF2-40B4-BE49-F238E27FC236}">
                  <a16:creationId xmlns:a16="http://schemas.microsoft.com/office/drawing/2014/main" id="{0F81DB9E-697A-485F-AEF3-BAB93429A012}"/>
                </a:ext>
              </a:extLst>
            </p:cNvPr>
            <p:cNvSpPr>
              <a:spLocks noChangeShapeType="1"/>
            </p:cNvSpPr>
            <p:nvPr/>
          </p:nvSpPr>
          <p:spPr bwMode="auto">
            <a:xfrm>
              <a:off x="387" y="3218"/>
              <a:ext cx="387" cy="20"/>
            </a:xfrm>
            <a:prstGeom prst="line">
              <a:avLst/>
            </a:prstGeom>
            <a:noFill/>
            <a:ln w="4763">
              <a:solidFill>
                <a:srgbClr val="33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Freeform 59">
              <a:extLst>
                <a:ext uri="{FF2B5EF4-FFF2-40B4-BE49-F238E27FC236}">
                  <a16:creationId xmlns:a16="http://schemas.microsoft.com/office/drawing/2014/main" id="{8DDAA76C-7BF1-4E5B-9C6C-E26D8A99DB16}"/>
                </a:ext>
              </a:extLst>
            </p:cNvPr>
            <p:cNvSpPr>
              <a:spLocks/>
            </p:cNvSpPr>
            <p:nvPr/>
          </p:nvSpPr>
          <p:spPr bwMode="auto">
            <a:xfrm>
              <a:off x="769" y="3115"/>
              <a:ext cx="53" cy="125"/>
            </a:xfrm>
            <a:custGeom>
              <a:avLst/>
              <a:gdLst>
                <a:gd name="T0" fmla="*/ 0 w 158"/>
                <a:gd name="T1" fmla="*/ 365 h 375"/>
                <a:gd name="T2" fmla="*/ 29 w 158"/>
                <a:gd name="T3" fmla="*/ 375 h 375"/>
                <a:gd name="T4" fmla="*/ 158 w 158"/>
                <a:gd name="T5" fmla="*/ 11 h 375"/>
                <a:gd name="T6" fmla="*/ 128 w 158"/>
                <a:gd name="T7" fmla="*/ 0 h 375"/>
                <a:gd name="T8" fmla="*/ 0 w 158"/>
                <a:gd name="T9" fmla="*/ 365 h 375"/>
              </a:gdLst>
              <a:ahLst/>
              <a:cxnLst>
                <a:cxn ang="0">
                  <a:pos x="T0" y="T1"/>
                </a:cxn>
                <a:cxn ang="0">
                  <a:pos x="T2" y="T3"/>
                </a:cxn>
                <a:cxn ang="0">
                  <a:pos x="T4" y="T5"/>
                </a:cxn>
                <a:cxn ang="0">
                  <a:pos x="T6" y="T7"/>
                </a:cxn>
                <a:cxn ang="0">
                  <a:pos x="T8" y="T9"/>
                </a:cxn>
              </a:cxnLst>
              <a:rect l="0" t="0" r="r" b="b"/>
              <a:pathLst>
                <a:path w="158" h="375">
                  <a:moveTo>
                    <a:pt x="0" y="365"/>
                  </a:moveTo>
                  <a:lnTo>
                    <a:pt x="29" y="375"/>
                  </a:lnTo>
                  <a:lnTo>
                    <a:pt x="158" y="11"/>
                  </a:lnTo>
                  <a:lnTo>
                    <a:pt x="128" y="0"/>
                  </a:lnTo>
                  <a:lnTo>
                    <a:pt x="0" y="365"/>
                  </a:lnTo>
                  <a:close/>
                </a:path>
              </a:pathLst>
            </a:custGeom>
            <a:solidFill>
              <a:srgbClr val="33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6" name="Line 60">
              <a:extLst>
                <a:ext uri="{FF2B5EF4-FFF2-40B4-BE49-F238E27FC236}">
                  <a16:creationId xmlns:a16="http://schemas.microsoft.com/office/drawing/2014/main" id="{A31A1B57-8CAA-41AE-9A29-158CAFE13481}"/>
                </a:ext>
              </a:extLst>
            </p:cNvPr>
            <p:cNvSpPr>
              <a:spLocks noChangeShapeType="1"/>
            </p:cNvSpPr>
            <p:nvPr/>
          </p:nvSpPr>
          <p:spPr bwMode="auto">
            <a:xfrm>
              <a:off x="838" y="3117"/>
              <a:ext cx="365" cy="20"/>
            </a:xfrm>
            <a:prstGeom prst="line">
              <a:avLst/>
            </a:prstGeom>
            <a:noFill/>
            <a:ln w="4763">
              <a:solidFill>
                <a:srgbClr val="33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Freeform 61">
              <a:extLst>
                <a:ext uri="{FF2B5EF4-FFF2-40B4-BE49-F238E27FC236}">
                  <a16:creationId xmlns:a16="http://schemas.microsoft.com/office/drawing/2014/main" id="{A96A3B14-FC2A-4687-96FE-0099AD424A14}"/>
                </a:ext>
              </a:extLst>
            </p:cNvPr>
            <p:cNvSpPr>
              <a:spLocks/>
            </p:cNvSpPr>
            <p:nvPr/>
          </p:nvSpPr>
          <p:spPr bwMode="auto">
            <a:xfrm>
              <a:off x="1198" y="3014"/>
              <a:ext cx="53" cy="125"/>
            </a:xfrm>
            <a:custGeom>
              <a:avLst/>
              <a:gdLst>
                <a:gd name="T0" fmla="*/ 0 w 159"/>
                <a:gd name="T1" fmla="*/ 364 h 374"/>
                <a:gd name="T2" fmla="*/ 30 w 159"/>
                <a:gd name="T3" fmla="*/ 374 h 374"/>
                <a:gd name="T4" fmla="*/ 159 w 159"/>
                <a:gd name="T5" fmla="*/ 10 h 374"/>
                <a:gd name="T6" fmla="*/ 129 w 159"/>
                <a:gd name="T7" fmla="*/ 0 h 374"/>
                <a:gd name="T8" fmla="*/ 0 w 159"/>
                <a:gd name="T9" fmla="*/ 364 h 374"/>
              </a:gdLst>
              <a:ahLst/>
              <a:cxnLst>
                <a:cxn ang="0">
                  <a:pos x="T0" y="T1"/>
                </a:cxn>
                <a:cxn ang="0">
                  <a:pos x="T2" y="T3"/>
                </a:cxn>
                <a:cxn ang="0">
                  <a:pos x="T4" y="T5"/>
                </a:cxn>
                <a:cxn ang="0">
                  <a:pos x="T6" y="T7"/>
                </a:cxn>
                <a:cxn ang="0">
                  <a:pos x="T8" y="T9"/>
                </a:cxn>
              </a:cxnLst>
              <a:rect l="0" t="0" r="r" b="b"/>
              <a:pathLst>
                <a:path w="159" h="374">
                  <a:moveTo>
                    <a:pt x="0" y="364"/>
                  </a:moveTo>
                  <a:lnTo>
                    <a:pt x="30" y="374"/>
                  </a:lnTo>
                  <a:lnTo>
                    <a:pt x="159" y="10"/>
                  </a:lnTo>
                  <a:lnTo>
                    <a:pt x="129" y="0"/>
                  </a:lnTo>
                  <a:lnTo>
                    <a:pt x="0" y="364"/>
                  </a:lnTo>
                  <a:close/>
                </a:path>
              </a:pathLst>
            </a:custGeom>
            <a:solidFill>
              <a:srgbClr val="33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8" name="Line 62">
              <a:extLst>
                <a:ext uri="{FF2B5EF4-FFF2-40B4-BE49-F238E27FC236}">
                  <a16:creationId xmlns:a16="http://schemas.microsoft.com/office/drawing/2014/main" id="{3429DFEB-BDAF-40F5-B9A3-BDB13DFC4622}"/>
                </a:ext>
              </a:extLst>
            </p:cNvPr>
            <p:cNvSpPr>
              <a:spLocks noChangeShapeType="1"/>
            </p:cNvSpPr>
            <p:nvPr/>
          </p:nvSpPr>
          <p:spPr bwMode="auto">
            <a:xfrm>
              <a:off x="1267" y="3016"/>
              <a:ext cx="365" cy="20"/>
            </a:xfrm>
            <a:prstGeom prst="line">
              <a:avLst/>
            </a:prstGeom>
            <a:noFill/>
            <a:ln w="4763">
              <a:solidFill>
                <a:srgbClr val="33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Freeform 63">
              <a:extLst>
                <a:ext uri="{FF2B5EF4-FFF2-40B4-BE49-F238E27FC236}">
                  <a16:creationId xmlns:a16="http://schemas.microsoft.com/office/drawing/2014/main" id="{5BF4E11E-9D1D-4A3D-85FC-3ABDCCDC0B22}"/>
                </a:ext>
              </a:extLst>
            </p:cNvPr>
            <p:cNvSpPr>
              <a:spLocks/>
            </p:cNvSpPr>
            <p:nvPr/>
          </p:nvSpPr>
          <p:spPr bwMode="auto">
            <a:xfrm>
              <a:off x="1627" y="2913"/>
              <a:ext cx="53" cy="124"/>
            </a:xfrm>
            <a:custGeom>
              <a:avLst/>
              <a:gdLst>
                <a:gd name="T0" fmla="*/ 0 w 158"/>
                <a:gd name="T1" fmla="*/ 364 h 374"/>
                <a:gd name="T2" fmla="*/ 30 w 158"/>
                <a:gd name="T3" fmla="*/ 374 h 374"/>
                <a:gd name="T4" fmla="*/ 158 w 158"/>
                <a:gd name="T5" fmla="*/ 10 h 374"/>
                <a:gd name="T6" fmla="*/ 129 w 158"/>
                <a:gd name="T7" fmla="*/ 0 h 374"/>
                <a:gd name="T8" fmla="*/ 0 w 158"/>
                <a:gd name="T9" fmla="*/ 364 h 374"/>
              </a:gdLst>
              <a:ahLst/>
              <a:cxnLst>
                <a:cxn ang="0">
                  <a:pos x="T0" y="T1"/>
                </a:cxn>
                <a:cxn ang="0">
                  <a:pos x="T2" y="T3"/>
                </a:cxn>
                <a:cxn ang="0">
                  <a:pos x="T4" y="T5"/>
                </a:cxn>
                <a:cxn ang="0">
                  <a:pos x="T6" y="T7"/>
                </a:cxn>
                <a:cxn ang="0">
                  <a:pos x="T8" y="T9"/>
                </a:cxn>
              </a:cxnLst>
              <a:rect l="0" t="0" r="r" b="b"/>
              <a:pathLst>
                <a:path w="158" h="374">
                  <a:moveTo>
                    <a:pt x="0" y="364"/>
                  </a:moveTo>
                  <a:lnTo>
                    <a:pt x="30" y="374"/>
                  </a:lnTo>
                  <a:lnTo>
                    <a:pt x="158" y="10"/>
                  </a:lnTo>
                  <a:lnTo>
                    <a:pt x="129" y="0"/>
                  </a:lnTo>
                  <a:lnTo>
                    <a:pt x="0" y="364"/>
                  </a:lnTo>
                  <a:close/>
                </a:path>
              </a:pathLst>
            </a:custGeom>
            <a:solidFill>
              <a:srgbClr val="33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0" name="Line 64">
              <a:extLst>
                <a:ext uri="{FF2B5EF4-FFF2-40B4-BE49-F238E27FC236}">
                  <a16:creationId xmlns:a16="http://schemas.microsoft.com/office/drawing/2014/main" id="{E247F0D3-279C-4A20-9DB7-916F9D9B9FC6}"/>
                </a:ext>
              </a:extLst>
            </p:cNvPr>
            <p:cNvSpPr>
              <a:spLocks noChangeShapeType="1"/>
            </p:cNvSpPr>
            <p:nvPr/>
          </p:nvSpPr>
          <p:spPr bwMode="auto">
            <a:xfrm>
              <a:off x="1697" y="2935"/>
              <a:ext cx="365" cy="20"/>
            </a:xfrm>
            <a:prstGeom prst="line">
              <a:avLst/>
            </a:prstGeom>
            <a:noFill/>
            <a:ln w="4763">
              <a:solidFill>
                <a:srgbClr val="33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31" name="Group 67">
              <a:extLst>
                <a:ext uri="{FF2B5EF4-FFF2-40B4-BE49-F238E27FC236}">
                  <a16:creationId xmlns:a16="http://schemas.microsoft.com/office/drawing/2014/main" id="{21001A7A-A15D-4A02-A3C1-F94555B41F60}"/>
                </a:ext>
              </a:extLst>
            </p:cNvPr>
            <p:cNvGrpSpPr>
              <a:grpSpLocks/>
            </p:cNvGrpSpPr>
            <p:nvPr/>
          </p:nvGrpSpPr>
          <p:grpSpPr bwMode="auto">
            <a:xfrm>
              <a:off x="259" y="2597"/>
              <a:ext cx="86" cy="27"/>
              <a:chOff x="259" y="2597"/>
              <a:chExt cx="86" cy="27"/>
            </a:xfrm>
          </p:grpSpPr>
          <p:sp>
            <p:nvSpPr>
              <p:cNvPr id="143" name="Line 65">
                <a:extLst>
                  <a:ext uri="{FF2B5EF4-FFF2-40B4-BE49-F238E27FC236}">
                    <a16:creationId xmlns:a16="http://schemas.microsoft.com/office/drawing/2014/main" id="{749920A8-F8D5-4AF9-ADFD-1306B3659833}"/>
                  </a:ext>
                </a:extLst>
              </p:cNvPr>
              <p:cNvSpPr>
                <a:spLocks noChangeShapeType="1"/>
              </p:cNvSpPr>
              <p:nvPr/>
            </p:nvSpPr>
            <p:spPr bwMode="auto">
              <a:xfrm>
                <a:off x="259" y="2610"/>
                <a:ext cx="59" cy="0"/>
              </a:xfrm>
              <a:prstGeom prst="line">
                <a:avLst/>
              </a:prstGeom>
              <a:noFill/>
              <a:ln w="4763">
                <a:solidFill>
                  <a:srgbClr val="00CC9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Freeform 66">
                <a:extLst>
                  <a:ext uri="{FF2B5EF4-FFF2-40B4-BE49-F238E27FC236}">
                    <a16:creationId xmlns:a16="http://schemas.microsoft.com/office/drawing/2014/main" id="{0DFD1902-65CC-435D-BB4D-89D98183B229}"/>
                  </a:ext>
                </a:extLst>
              </p:cNvPr>
              <p:cNvSpPr>
                <a:spLocks/>
              </p:cNvSpPr>
              <p:nvPr/>
            </p:nvSpPr>
            <p:spPr bwMode="auto">
              <a:xfrm>
                <a:off x="317" y="2597"/>
                <a:ext cx="28" cy="27"/>
              </a:xfrm>
              <a:custGeom>
                <a:avLst/>
                <a:gdLst>
                  <a:gd name="T0" fmla="*/ 0 w 84"/>
                  <a:gd name="T1" fmla="*/ 80 h 80"/>
                  <a:gd name="T2" fmla="*/ 84 w 84"/>
                  <a:gd name="T3" fmla="*/ 39 h 80"/>
                  <a:gd name="T4" fmla="*/ 0 w 84"/>
                  <a:gd name="T5" fmla="*/ 0 h 80"/>
                  <a:gd name="T6" fmla="*/ 0 w 84"/>
                  <a:gd name="T7" fmla="*/ 80 h 80"/>
                </a:gdLst>
                <a:ahLst/>
                <a:cxnLst>
                  <a:cxn ang="0">
                    <a:pos x="T0" y="T1"/>
                  </a:cxn>
                  <a:cxn ang="0">
                    <a:pos x="T2" y="T3"/>
                  </a:cxn>
                  <a:cxn ang="0">
                    <a:pos x="T4" y="T5"/>
                  </a:cxn>
                  <a:cxn ang="0">
                    <a:pos x="T6" y="T7"/>
                  </a:cxn>
                </a:cxnLst>
                <a:rect l="0" t="0" r="r" b="b"/>
                <a:pathLst>
                  <a:path w="84" h="80">
                    <a:moveTo>
                      <a:pt x="0" y="80"/>
                    </a:moveTo>
                    <a:lnTo>
                      <a:pt x="84" y="39"/>
                    </a:lnTo>
                    <a:lnTo>
                      <a:pt x="0" y="0"/>
                    </a:lnTo>
                    <a:lnTo>
                      <a:pt x="0" y="80"/>
                    </a:lnTo>
                    <a:close/>
                  </a:path>
                </a:pathLst>
              </a:cu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132" name="Group 70">
              <a:extLst>
                <a:ext uri="{FF2B5EF4-FFF2-40B4-BE49-F238E27FC236}">
                  <a16:creationId xmlns:a16="http://schemas.microsoft.com/office/drawing/2014/main" id="{7CC8301A-7323-4B8F-BD2F-7CC8037C296B}"/>
                </a:ext>
              </a:extLst>
            </p:cNvPr>
            <p:cNvGrpSpPr>
              <a:grpSpLocks/>
            </p:cNvGrpSpPr>
            <p:nvPr/>
          </p:nvGrpSpPr>
          <p:grpSpPr bwMode="auto">
            <a:xfrm>
              <a:off x="387" y="2597"/>
              <a:ext cx="86" cy="26"/>
              <a:chOff x="387" y="2597"/>
              <a:chExt cx="86" cy="26"/>
            </a:xfrm>
          </p:grpSpPr>
          <p:sp>
            <p:nvSpPr>
              <p:cNvPr id="141" name="Line 68">
                <a:extLst>
                  <a:ext uri="{FF2B5EF4-FFF2-40B4-BE49-F238E27FC236}">
                    <a16:creationId xmlns:a16="http://schemas.microsoft.com/office/drawing/2014/main" id="{DB871C03-9EF7-4DFA-BBDA-830758803EFF}"/>
                  </a:ext>
                </a:extLst>
              </p:cNvPr>
              <p:cNvSpPr>
                <a:spLocks noChangeShapeType="1"/>
              </p:cNvSpPr>
              <p:nvPr/>
            </p:nvSpPr>
            <p:spPr bwMode="auto">
              <a:xfrm>
                <a:off x="414" y="2610"/>
                <a:ext cx="59" cy="0"/>
              </a:xfrm>
              <a:prstGeom prst="line">
                <a:avLst/>
              </a:prstGeom>
              <a:noFill/>
              <a:ln w="4763">
                <a:solidFill>
                  <a:srgbClr val="00CC9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Freeform 69">
                <a:extLst>
                  <a:ext uri="{FF2B5EF4-FFF2-40B4-BE49-F238E27FC236}">
                    <a16:creationId xmlns:a16="http://schemas.microsoft.com/office/drawing/2014/main" id="{88C50BFB-B453-44D9-83AC-CBE91BE4AAFC}"/>
                  </a:ext>
                </a:extLst>
              </p:cNvPr>
              <p:cNvSpPr>
                <a:spLocks/>
              </p:cNvSpPr>
              <p:nvPr/>
            </p:nvSpPr>
            <p:spPr bwMode="auto">
              <a:xfrm>
                <a:off x="387" y="2597"/>
                <a:ext cx="28" cy="26"/>
              </a:xfrm>
              <a:custGeom>
                <a:avLst/>
                <a:gdLst>
                  <a:gd name="T0" fmla="*/ 84 w 84"/>
                  <a:gd name="T1" fmla="*/ 0 h 79"/>
                  <a:gd name="T2" fmla="*/ 0 w 84"/>
                  <a:gd name="T3" fmla="*/ 40 h 79"/>
                  <a:gd name="T4" fmla="*/ 84 w 84"/>
                  <a:gd name="T5" fmla="*/ 79 h 79"/>
                  <a:gd name="T6" fmla="*/ 84 w 84"/>
                  <a:gd name="T7" fmla="*/ 0 h 79"/>
                </a:gdLst>
                <a:ahLst/>
                <a:cxnLst>
                  <a:cxn ang="0">
                    <a:pos x="T0" y="T1"/>
                  </a:cxn>
                  <a:cxn ang="0">
                    <a:pos x="T2" y="T3"/>
                  </a:cxn>
                  <a:cxn ang="0">
                    <a:pos x="T4" y="T5"/>
                  </a:cxn>
                  <a:cxn ang="0">
                    <a:pos x="T6" y="T7"/>
                  </a:cxn>
                </a:cxnLst>
                <a:rect l="0" t="0" r="r" b="b"/>
                <a:pathLst>
                  <a:path w="84" h="79">
                    <a:moveTo>
                      <a:pt x="84" y="0"/>
                    </a:moveTo>
                    <a:lnTo>
                      <a:pt x="0" y="40"/>
                    </a:lnTo>
                    <a:lnTo>
                      <a:pt x="84" y="79"/>
                    </a:lnTo>
                    <a:lnTo>
                      <a:pt x="84" y="0"/>
                    </a:lnTo>
                    <a:close/>
                  </a:path>
                </a:pathLst>
              </a:cu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133" name="Rectangle 71">
              <a:extLst>
                <a:ext uri="{FF2B5EF4-FFF2-40B4-BE49-F238E27FC236}">
                  <a16:creationId xmlns:a16="http://schemas.microsoft.com/office/drawing/2014/main" id="{FEB92E36-6810-48DD-B29F-8E18B60184E3}"/>
                </a:ext>
              </a:extLst>
            </p:cNvPr>
            <p:cNvSpPr>
              <a:spLocks noChangeArrowheads="1"/>
            </p:cNvSpPr>
            <p:nvPr/>
          </p:nvSpPr>
          <p:spPr bwMode="auto">
            <a:xfrm>
              <a:off x="323" y="2408"/>
              <a:ext cx="9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4" name="Rectangle 72">
              <a:extLst>
                <a:ext uri="{FF2B5EF4-FFF2-40B4-BE49-F238E27FC236}">
                  <a16:creationId xmlns:a16="http://schemas.microsoft.com/office/drawing/2014/main" id="{3B26364A-A2EB-4C22-8416-BC149B28D6F7}"/>
                </a:ext>
              </a:extLst>
            </p:cNvPr>
            <p:cNvSpPr>
              <a:spLocks noChangeArrowheads="1"/>
            </p:cNvSpPr>
            <p:nvPr/>
          </p:nvSpPr>
          <p:spPr bwMode="auto">
            <a:xfrm>
              <a:off x="349" y="2419"/>
              <a:ext cx="6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CC99"/>
                  </a:solidFill>
                  <a:effectLst/>
                  <a:latin typeface="Symbol" panose="05050102010706020507" pitchFamily="18" charset="2"/>
                </a:rPr>
                <a:t>t</a:t>
              </a:r>
              <a:r>
                <a:rPr kumimoji="0" lang="en-US" altLang="ru-RU" sz="1000" b="1" i="0" u="none" strike="noStrike" cap="none" normalizeH="0" baseline="-25000" dirty="0">
                  <a:ln>
                    <a:noFill/>
                  </a:ln>
                  <a:solidFill>
                    <a:srgbClr val="00CC99"/>
                  </a:solidFill>
                  <a:effectLst/>
                  <a:latin typeface="Times New Roman" panose="02020603050405020304" pitchFamily="18" charset="0"/>
                  <a:cs typeface="Times New Roman" panose="02020603050405020304" pitchFamily="18" charset="0"/>
                </a:rPr>
                <a:t>p</a:t>
              </a:r>
              <a:endParaRPr kumimoji="0" lang="ru-RU" altLang="ru-RU" sz="1800" b="0" i="0" u="none" strike="noStrike" cap="none" normalizeH="0" baseline="-25000" dirty="0">
                <a:ln>
                  <a:noFill/>
                </a:ln>
                <a:solidFill>
                  <a:schemeClr val="tx1"/>
                </a:solidFill>
                <a:effectLst/>
              </a:endParaRPr>
            </a:p>
          </p:txBody>
        </p:sp>
        <p:grpSp>
          <p:nvGrpSpPr>
            <p:cNvPr id="135" name="Group 76">
              <a:extLst>
                <a:ext uri="{FF2B5EF4-FFF2-40B4-BE49-F238E27FC236}">
                  <a16:creationId xmlns:a16="http://schemas.microsoft.com/office/drawing/2014/main" id="{EAA63BBB-A987-49CA-A070-59D6F8E44E09}"/>
                </a:ext>
              </a:extLst>
            </p:cNvPr>
            <p:cNvGrpSpPr>
              <a:grpSpLocks/>
            </p:cNvGrpSpPr>
            <p:nvPr/>
          </p:nvGrpSpPr>
          <p:grpSpPr bwMode="auto">
            <a:xfrm>
              <a:off x="774" y="2834"/>
              <a:ext cx="450" cy="39"/>
              <a:chOff x="774" y="2834"/>
              <a:chExt cx="450" cy="39"/>
            </a:xfrm>
          </p:grpSpPr>
          <p:sp>
            <p:nvSpPr>
              <p:cNvPr id="138" name="Rectangle 73">
                <a:extLst>
                  <a:ext uri="{FF2B5EF4-FFF2-40B4-BE49-F238E27FC236}">
                    <a16:creationId xmlns:a16="http://schemas.microsoft.com/office/drawing/2014/main" id="{15BFF566-9E75-4E0D-B836-174CE811A84E}"/>
                  </a:ext>
                </a:extLst>
              </p:cNvPr>
              <p:cNvSpPr>
                <a:spLocks noChangeArrowheads="1"/>
              </p:cNvSpPr>
              <p:nvPr/>
            </p:nvSpPr>
            <p:spPr bwMode="auto">
              <a:xfrm>
                <a:off x="795" y="2850"/>
                <a:ext cx="389" cy="7"/>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9" name="Freeform 74">
                <a:extLst>
                  <a:ext uri="{FF2B5EF4-FFF2-40B4-BE49-F238E27FC236}">
                    <a16:creationId xmlns:a16="http://schemas.microsoft.com/office/drawing/2014/main" id="{2CA261E4-A414-4E40-8E78-CE6AB4426008}"/>
                  </a:ext>
                </a:extLst>
              </p:cNvPr>
              <p:cNvSpPr>
                <a:spLocks/>
              </p:cNvSpPr>
              <p:nvPr/>
            </p:nvSpPr>
            <p:spPr bwMode="auto">
              <a:xfrm>
                <a:off x="774" y="2834"/>
                <a:ext cx="42" cy="39"/>
              </a:xfrm>
              <a:custGeom>
                <a:avLst/>
                <a:gdLst>
                  <a:gd name="T0" fmla="*/ 124 w 124"/>
                  <a:gd name="T1" fmla="*/ 59 h 118"/>
                  <a:gd name="T2" fmla="*/ 63 w 124"/>
                  <a:gd name="T3" fmla="*/ 0 h 118"/>
                  <a:gd name="T4" fmla="*/ 0 w 124"/>
                  <a:gd name="T5" fmla="*/ 59 h 118"/>
                  <a:gd name="T6" fmla="*/ 63 w 124"/>
                  <a:gd name="T7" fmla="*/ 118 h 118"/>
                  <a:gd name="T8" fmla="*/ 124 w 124"/>
                  <a:gd name="T9" fmla="*/ 59 h 118"/>
                </a:gdLst>
                <a:ahLst/>
                <a:cxnLst>
                  <a:cxn ang="0">
                    <a:pos x="T0" y="T1"/>
                  </a:cxn>
                  <a:cxn ang="0">
                    <a:pos x="T2" y="T3"/>
                  </a:cxn>
                  <a:cxn ang="0">
                    <a:pos x="T4" y="T5"/>
                  </a:cxn>
                  <a:cxn ang="0">
                    <a:pos x="T6" y="T7"/>
                  </a:cxn>
                  <a:cxn ang="0">
                    <a:pos x="T8" y="T9"/>
                  </a:cxn>
                </a:cxnLst>
                <a:rect l="0" t="0" r="r" b="b"/>
                <a:pathLst>
                  <a:path w="124" h="118">
                    <a:moveTo>
                      <a:pt x="124" y="59"/>
                    </a:moveTo>
                    <a:lnTo>
                      <a:pt x="63" y="0"/>
                    </a:lnTo>
                    <a:lnTo>
                      <a:pt x="0" y="59"/>
                    </a:lnTo>
                    <a:lnTo>
                      <a:pt x="63" y="118"/>
                    </a:lnTo>
                    <a:lnTo>
                      <a:pt x="124" y="59"/>
                    </a:lnTo>
                    <a:close/>
                  </a:path>
                </a:pathLst>
              </a:cu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0" name="Freeform 75">
                <a:extLst>
                  <a:ext uri="{FF2B5EF4-FFF2-40B4-BE49-F238E27FC236}">
                    <a16:creationId xmlns:a16="http://schemas.microsoft.com/office/drawing/2014/main" id="{B3D418F3-54B0-40FE-BE67-4F56637EC038}"/>
                  </a:ext>
                </a:extLst>
              </p:cNvPr>
              <p:cNvSpPr>
                <a:spLocks/>
              </p:cNvSpPr>
              <p:nvPr/>
            </p:nvSpPr>
            <p:spPr bwMode="auto">
              <a:xfrm>
                <a:off x="1183" y="2834"/>
                <a:ext cx="41" cy="39"/>
              </a:xfrm>
              <a:custGeom>
                <a:avLst/>
                <a:gdLst>
                  <a:gd name="T0" fmla="*/ 0 w 123"/>
                  <a:gd name="T1" fmla="*/ 118 h 118"/>
                  <a:gd name="T2" fmla="*/ 123 w 123"/>
                  <a:gd name="T3" fmla="*/ 58 h 118"/>
                  <a:gd name="T4" fmla="*/ 0 w 123"/>
                  <a:gd name="T5" fmla="*/ 0 h 118"/>
                  <a:gd name="T6" fmla="*/ 0 w 123"/>
                  <a:gd name="T7" fmla="*/ 118 h 118"/>
                </a:gdLst>
                <a:ahLst/>
                <a:cxnLst>
                  <a:cxn ang="0">
                    <a:pos x="T0" y="T1"/>
                  </a:cxn>
                  <a:cxn ang="0">
                    <a:pos x="T2" y="T3"/>
                  </a:cxn>
                  <a:cxn ang="0">
                    <a:pos x="T4" y="T5"/>
                  </a:cxn>
                  <a:cxn ang="0">
                    <a:pos x="T6" y="T7"/>
                  </a:cxn>
                </a:cxnLst>
                <a:rect l="0" t="0" r="r" b="b"/>
                <a:pathLst>
                  <a:path w="123" h="118">
                    <a:moveTo>
                      <a:pt x="0" y="118"/>
                    </a:moveTo>
                    <a:lnTo>
                      <a:pt x="123" y="58"/>
                    </a:lnTo>
                    <a:lnTo>
                      <a:pt x="0" y="0"/>
                    </a:lnTo>
                    <a:lnTo>
                      <a:pt x="0" y="118"/>
                    </a:lnTo>
                    <a:close/>
                  </a:path>
                </a:pathLst>
              </a:cu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136" name="Rectangle 77">
              <a:extLst>
                <a:ext uri="{FF2B5EF4-FFF2-40B4-BE49-F238E27FC236}">
                  <a16:creationId xmlns:a16="http://schemas.microsoft.com/office/drawing/2014/main" id="{D051C54A-51CF-4F2E-8ED9-06A9AD1ACC62}"/>
                </a:ext>
              </a:extLst>
            </p:cNvPr>
            <p:cNvSpPr>
              <a:spLocks noChangeArrowheads="1"/>
            </p:cNvSpPr>
            <p:nvPr/>
          </p:nvSpPr>
          <p:spPr bwMode="auto">
            <a:xfrm>
              <a:off x="945" y="2691"/>
              <a:ext cx="11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7" name="Rectangle 78">
              <a:extLst>
                <a:ext uri="{FF2B5EF4-FFF2-40B4-BE49-F238E27FC236}">
                  <a16:creationId xmlns:a16="http://schemas.microsoft.com/office/drawing/2014/main" id="{0085721F-9D5F-4E72-B53A-E84D06A548CC}"/>
                </a:ext>
              </a:extLst>
            </p:cNvPr>
            <p:cNvSpPr>
              <a:spLocks noChangeArrowheads="1"/>
            </p:cNvSpPr>
            <p:nvPr/>
          </p:nvSpPr>
          <p:spPr bwMode="auto">
            <a:xfrm>
              <a:off x="971" y="2708"/>
              <a:ext cx="10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000" b="1" i="0" u="none" strike="noStrike" cap="none" normalizeH="0" baseline="0">
                  <a:ln>
                    <a:noFill/>
                  </a:ln>
                  <a:solidFill>
                    <a:srgbClr val="00CC99"/>
                  </a:solidFill>
                  <a:effectLst/>
                  <a:latin typeface="Times New Roman" panose="02020603050405020304" pitchFamily="18" charset="0"/>
                </a:rPr>
                <a:t>T</a:t>
              </a:r>
              <a:endParaRPr kumimoji="0" lang="ru-RU" altLang="ru-RU" sz="1800" b="0" i="0" u="none" strike="noStrike" cap="none" normalizeH="0" baseline="0">
                <a:ln>
                  <a:noFill/>
                </a:ln>
                <a:solidFill>
                  <a:schemeClr val="tx1"/>
                </a:solidFill>
                <a:effectLst/>
                <a:latin typeface="Arial" panose="020B0604020202020204" pitchFamily="34" charset="0"/>
              </a:endParaRPr>
            </a:p>
          </p:txBody>
        </p:sp>
      </p:grp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80D9AD5C-E60C-4804-B0B3-A5E2BF077DFD}"/>
                  </a:ext>
                </a:extLst>
              </p:cNvPr>
              <p:cNvSpPr txBox="1"/>
              <p:nvPr/>
            </p:nvSpPr>
            <p:spPr>
              <a:xfrm>
                <a:off x="96085" y="2195349"/>
                <a:ext cx="32917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u-RU" i="1" smtClean="0">
                          <a:latin typeface="Cambria Math" panose="02040503050406030204" pitchFamily="18" charset="0"/>
                          <a:ea typeface="Cambria Math" panose="02040503050406030204" pitchFamily="18" charset="0"/>
                        </a:rPr>
                        <m:t>𝜏</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𝑡𝑖𝑚𝑒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𝑡h𝑒𝑛</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𝑡h𝑒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𝑣𝑎𝑙𝑣𝑒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𝑖𝑠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𝑜𝑝𝑒𝑛</m:t>
                      </m:r>
                    </m:oMath>
                  </m:oMathPara>
                </a14:m>
                <a:endParaRPr lang="ru-RU" dirty="0"/>
              </a:p>
            </p:txBody>
          </p:sp>
        </mc:Choice>
        <mc:Fallback xmlns="">
          <p:sp>
            <p:nvSpPr>
              <p:cNvPr id="149" name="TextBox 148">
                <a:extLst>
                  <a:ext uri="{FF2B5EF4-FFF2-40B4-BE49-F238E27FC236}">
                    <a16:creationId xmlns:a16="http://schemas.microsoft.com/office/drawing/2014/main" id="{80D9AD5C-E60C-4804-B0B3-A5E2BF077DFD}"/>
                  </a:ext>
                </a:extLst>
              </p:cNvPr>
              <p:cNvSpPr txBox="1">
                <a:spLocks noRot="1" noChangeAspect="1" noMove="1" noResize="1" noEditPoints="1" noAdjustHandles="1" noChangeArrowheads="1" noChangeShapeType="1" noTextEdit="1"/>
              </p:cNvSpPr>
              <p:nvPr/>
            </p:nvSpPr>
            <p:spPr>
              <a:xfrm>
                <a:off x="96085" y="2195349"/>
                <a:ext cx="3291735" cy="276999"/>
              </a:xfrm>
              <a:prstGeom prst="rect">
                <a:avLst/>
              </a:prstGeom>
              <a:blipFill>
                <a:blip r:embed="rId13"/>
                <a:stretch>
                  <a:fillRect l="-556" r="-1296" b="-23913"/>
                </a:stretch>
              </a:blipFill>
            </p:spPr>
            <p:txBody>
              <a:bodyPr/>
              <a:lstStyle/>
              <a:p>
                <a:r>
                  <a:rPr lang="ru-RU">
                    <a:noFill/>
                  </a:rPr>
                  <a:t> </a:t>
                </a:r>
              </a:p>
            </p:txBody>
          </p:sp>
        </mc:Fallback>
      </mc:AlternateContent>
      <p:sp>
        <p:nvSpPr>
          <p:cNvPr id="289" name="TextBox 288">
            <a:extLst>
              <a:ext uri="{FF2B5EF4-FFF2-40B4-BE49-F238E27FC236}">
                <a16:creationId xmlns:a16="http://schemas.microsoft.com/office/drawing/2014/main" id="{8F09992D-7146-47F6-B1C6-8CC7F26ABCBD}"/>
              </a:ext>
            </a:extLst>
          </p:cNvPr>
          <p:cNvSpPr txBox="1"/>
          <p:nvPr/>
        </p:nvSpPr>
        <p:spPr>
          <a:xfrm>
            <a:off x="474572" y="4503610"/>
            <a:ext cx="3860799" cy="1200329"/>
          </a:xfrm>
          <a:prstGeom prst="rect">
            <a:avLst/>
          </a:prstGeom>
          <a:noFill/>
        </p:spPr>
        <p:txBody>
          <a:bodyPr wrap="square" rtlCol="0">
            <a:spAutoFit/>
          </a:bodyPr>
          <a:lstStyle/>
          <a:p>
            <a:pPr algn="ctr"/>
            <a:r>
              <a:rPr lang="en-US" dirty="0"/>
              <a:t>The gain factor for IBR-2 or DNS is 500</a:t>
            </a:r>
          </a:p>
          <a:p>
            <a:pPr algn="ctr"/>
            <a:r>
              <a:rPr lang="en-US" dirty="0"/>
              <a:t>but construction of fast chopper near reactor active core is unreal.</a:t>
            </a:r>
          </a:p>
          <a:p>
            <a:pPr algn="ctr"/>
            <a:r>
              <a:rPr lang="en-US" dirty="0"/>
              <a:t>(For ESS the gain factor is 30)</a:t>
            </a:r>
            <a:endParaRPr lang="ru-RU" dirty="0"/>
          </a:p>
        </p:txBody>
      </p:sp>
      <p:sp>
        <p:nvSpPr>
          <p:cNvPr id="290" name="Rectangle 10">
            <a:extLst>
              <a:ext uri="{FF2B5EF4-FFF2-40B4-BE49-F238E27FC236}">
                <a16:creationId xmlns:a16="http://schemas.microsoft.com/office/drawing/2014/main" id="{EE3DE1DA-13FA-4D65-92B3-60447DB6607B}"/>
              </a:ext>
            </a:extLst>
          </p:cNvPr>
          <p:cNvSpPr>
            <a:spLocks noChangeArrowheads="1"/>
          </p:cNvSpPr>
          <p:nvPr/>
        </p:nvSpPr>
        <p:spPr bwMode="auto">
          <a:xfrm>
            <a:off x="142090" y="1015776"/>
            <a:ext cx="552719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ru-RU" sz="1600" b="1" i="1" dirty="0" err="1">
                <a:solidFill>
                  <a:srgbClr val="D60093"/>
                </a:solidFill>
                <a:effectLst>
                  <a:outerShdw blurRad="38100" dist="38100" dir="2700000" algn="tl">
                    <a:srgbClr val="C0C0C0"/>
                  </a:outerShdw>
                </a:effectLst>
              </a:rPr>
              <a:t>F.L.Shapiro</a:t>
            </a:r>
            <a:r>
              <a:rPr lang="en-US" altLang="ru-RU" sz="1600" b="1" i="1" dirty="0">
                <a:solidFill>
                  <a:srgbClr val="D60093"/>
                </a:solidFill>
                <a:effectLst>
                  <a:outerShdw blurRad="38100" dist="38100" dir="2700000" algn="tl">
                    <a:srgbClr val="C0C0C0"/>
                  </a:outerShdw>
                </a:effectLst>
              </a:rPr>
              <a:t> PEPAN 2, (1971) 975-979</a:t>
            </a:r>
          </a:p>
        </p:txBody>
      </p:sp>
      <p:sp>
        <p:nvSpPr>
          <p:cNvPr id="2" name="TextBox 1">
            <a:extLst>
              <a:ext uri="{FF2B5EF4-FFF2-40B4-BE49-F238E27FC236}">
                <a16:creationId xmlns:a16="http://schemas.microsoft.com/office/drawing/2014/main" id="{75282B27-710E-4FE5-A8B7-5B04A44A4D75}"/>
              </a:ext>
            </a:extLst>
          </p:cNvPr>
          <p:cNvSpPr txBox="1"/>
          <p:nvPr/>
        </p:nvSpPr>
        <p:spPr>
          <a:xfrm>
            <a:off x="4183392" y="695529"/>
            <a:ext cx="3098477" cy="461665"/>
          </a:xfrm>
          <a:prstGeom prst="rect">
            <a:avLst/>
          </a:prstGeom>
          <a:noFill/>
        </p:spPr>
        <p:txBody>
          <a:bodyPr wrap="none" rtlCol="0">
            <a:spAutoFit/>
          </a:bodyPr>
          <a:lstStyle/>
          <a:p>
            <a:r>
              <a:rPr lang="en-US" sz="2400" b="1" dirty="0">
                <a:solidFill>
                  <a:srgbClr val="0000FF"/>
                </a:solidFill>
              </a:rPr>
              <a:t>Time focusing problem</a:t>
            </a:r>
            <a:endParaRPr lang="ru-RU" sz="2400" b="1" dirty="0">
              <a:solidFill>
                <a:srgbClr val="0000FF"/>
              </a:solidFill>
            </a:endParaRPr>
          </a:p>
        </p:txBody>
      </p:sp>
    </p:spTree>
    <p:extLst>
      <p:ext uri="{BB962C8B-B14F-4D97-AF65-F5344CB8AC3E}">
        <p14:creationId xmlns:p14="http://schemas.microsoft.com/office/powerpoint/2010/main" val="13604853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06312299-5187-4C69-AE77-0B08CAE14B16}"/>
              </a:ext>
            </a:extLst>
          </p:cNvPr>
          <p:cNvPicPr/>
          <p:nvPr/>
        </p:nvPicPr>
        <p:blipFill>
          <a:blip r:embed="rId2" cstate="print"/>
          <a:srcRect/>
          <a:stretch>
            <a:fillRect/>
          </a:stretch>
        </p:blipFill>
        <p:spPr bwMode="auto">
          <a:xfrm>
            <a:off x="-443089" y="797895"/>
            <a:ext cx="4496098" cy="4341051"/>
          </a:xfrm>
          <a:prstGeom prst="rect">
            <a:avLst/>
          </a:prstGeom>
          <a:noFill/>
          <a:ln w="9525">
            <a:noFill/>
            <a:miter lim="800000"/>
            <a:headEnd/>
            <a:tailEnd/>
          </a:ln>
        </p:spPr>
      </p:pic>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6</a:t>
            </a:fld>
            <a:endParaRPr lang="ru-RU" dirty="0"/>
          </a:p>
        </p:txBody>
      </p:sp>
      <p:sp>
        <p:nvSpPr>
          <p:cNvPr id="2" name="Прямоугольник 1">
            <a:extLst>
              <a:ext uri="{FF2B5EF4-FFF2-40B4-BE49-F238E27FC236}">
                <a16:creationId xmlns:a16="http://schemas.microsoft.com/office/drawing/2014/main" id="{D1F5D088-D3FD-42AF-BFC8-390E4FFD6680}"/>
              </a:ext>
            </a:extLst>
          </p:cNvPr>
          <p:cNvSpPr/>
          <p:nvPr/>
        </p:nvSpPr>
        <p:spPr>
          <a:xfrm>
            <a:off x="2503169" y="860810"/>
            <a:ext cx="7899359" cy="461665"/>
          </a:xfrm>
          <a:prstGeom prst="rect">
            <a:avLst/>
          </a:prstGeom>
        </p:spPr>
        <p:txBody>
          <a:bodyPr wrap="square">
            <a:spAutoFit/>
          </a:bodyPr>
          <a:lstStyle/>
          <a:p>
            <a:r>
              <a:rPr lang="en-US" sz="2400" b="1" dirty="0">
                <a:solidFill>
                  <a:srgbClr val="0000FF"/>
                </a:solidFill>
              </a:rPr>
              <a:t>Development of the advanced Very Cold Neutron Source </a:t>
            </a:r>
            <a:r>
              <a:rPr lang="en-US" dirty="0"/>
              <a:t>	</a:t>
            </a:r>
          </a:p>
        </p:txBody>
      </p:sp>
      <p:sp>
        <p:nvSpPr>
          <p:cNvPr id="4" name="TextBox 3">
            <a:extLst>
              <a:ext uri="{FF2B5EF4-FFF2-40B4-BE49-F238E27FC236}">
                <a16:creationId xmlns:a16="http://schemas.microsoft.com/office/drawing/2014/main" id="{7DE8A5F7-41AE-4199-B95D-B45046954EA4}"/>
              </a:ext>
            </a:extLst>
          </p:cNvPr>
          <p:cNvSpPr txBox="1"/>
          <p:nvPr/>
        </p:nvSpPr>
        <p:spPr>
          <a:xfrm>
            <a:off x="8026401" y="1321070"/>
            <a:ext cx="4165600" cy="3170099"/>
          </a:xfrm>
          <a:prstGeom prst="rect">
            <a:avLst/>
          </a:prstGeom>
          <a:noFill/>
        </p:spPr>
        <p:txBody>
          <a:bodyPr wrap="square" rtlCol="0">
            <a:spAutoFit/>
          </a:bodyPr>
          <a:lstStyle/>
          <a:p>
            <a:pPr algn="ctr"/>
            <a:r>
              <a:rPr lang="en-US" sz="2000" b="1" dirty="0"/>
              <a:t>Collaboration in the framework of</a:t>
            </a:r>
          </a:p>
          <a:p>
            <a:pPr algn="ctr"/>
            <a:r>
              <a:rPr lang="en-US" sz="2000" b="1" dirty="0" err="1"/>
              <a:t>CREMLINplus</a:t>
            </a:r>
            <a:r>
              <a:rPr lang="en-US" sz="2000" b="1" dirty="0"/>
              <a:t> WP3 T3.1 between:</a:t>
            </a:r>
          </a:p>
          <a:p>
            <a:r>
              <a:rPr lang="en-US" sz="2000" dirty="0"/>
              <a:t>ILL (Grenoble, France), </a:t>
            </a:r>
          </a:p>
          <a:p>
            <a:r>
              <a:rPr lang="en-US" sz="2000" dirty="0"/>
              <a:t>NRC KI-PNPI (</a:t>
            </a:r>
            <a:r>
              <a:rPr lang="en-US" sz="2000" dirty="0" err="1"/>
              <a:t>Gatchina</a:t>
            </a:r>
            <a:r>
              <a:rPr lang="en-US" sz="2000" dirty="0"/>
              <a:t> Russia), </a:t>
            </a:r>
          </a:p>
          <a:p>
            <a:r>
              <a:rPr lang="en-US" sz="2000" dirty="0"/>
              <a:t>JINR (</a:t>
            </a:r>
            <a:r>
              <a:rPr lang="en-US" sz="2000" dirty="0" err="1"/>
              <a:t>Dubna</a:t>
            </a:r>
            <a:r>
              <a:rPr lang="en-US" sz="2000" dirty="0"/>
              <a:t>, Russia), </a:t>
            </a:r>
          </a:p>
          <a:p>
            <a:r>
              <a:rPr lang="en-US" sz="2000" dirty="0"/>
              <a:t>PTI (St-Petersburg, Russia),</a:t>
            </a:r>
          </a:p>
          <a:p>
            <a:r>
              <a:rPr lang="en-US" sz="2000" dirty="0"/>
              <a:t>UCA (Clermont-Ferrand, France), </a:t>
            </a:r>
          </a:p>
          <a:p>
            <a:r>
              <a:rPr lang="en-US" sz="2000" dirty="0"/>
              <a:t>UNIMIB (Milano, Italy), </a:t>
            </a:r>
          </a:p>
          <a:p>
            <a:r>
              <a:rPr lang="en-US" sz="2000" dirty="0"/>
              <a:t>ESS (Lund, Sweden)</a:t>
            </a:r>
          </a:p>
          <a:p>
            <a:r>
              <a:rPr lang="en-US" sz="2000" dirty="0"/>
              <a:t>NCSU (Raleigh, NC, USA) </a:t>
            </a:r>
            <a:endParaRPr lang="ru-RU" sz="2000" dirty="0"/>
          </a:p>
        </p:txBody>
      </p:sp>
      <p:pic>
        <p:nvPicPr>
          <p:cNvPr id="11" name="Рисунок 10">
            <a:extLst>
              <a:ext uri="{FF2B5EF4-FFF2-40B4-BE49-F238E27FC236}">
                <a16:creationId xmlns:a16="http://schemas.microsoft.com/office/drawing/2014/main" id="{0A4C391D-FF87-4E0D-84BE-9870CE3603DB}"/>
              </a:ext>
            </a:extLst>
          </p:cNvPr>
          <p:cNvPicPr>
            <a:picLocks noChangeAspect="1"/>
          </p:cNvPicPr>
          <p:nvPr/>
        </p:nvPicPr>
        <p:blipFill>
          <a:blip r:embed="rId3" cstate="print"/>
          <a:stretch>
            <a:fillRect/>
          </a:stretch>
        </p:blipFill>
        <p:spPr>
          <a:xfrm>
            <a:off x="5374992" y="1454189"/>
            <a:ext cx="2579269" cy="2717733"/>
          </a:xfrm>
          <a:prstGeom prst="rect">
            <a:avLst/>
          </a:prstGeom>
        </p:spPr>
      </p:pic>
      <p:pic>
        <p:nvPicPr>
          <p:cNvPr id="10" name="Рисунок 9">
            <a:extLst>
              <a:ext uri="{FF2B5EF4-FFF2-40B4-BE49-F238E27FC236}">
                <a16:creationId xmlns:a16="http://schemas.microsoft.com/office/drawing/2014/main" id="{38D20777-5897-48D6-8E72-6BED538F3BFB}"/>
              </a:ext>
            </a:extLst>
          </p:cNvPr>
          <p:cNvPicPr>
            <a:picLocks noChangeAspect="1"/>
          </p:cNvPicPr>
          <p:nvPr/>
        </p:nvPicPr>
        <p:blipFill>
          <a:blip r:embed="rId4" cstate="print"/>
          <a:stretch>
            <a:fillRect/>
          </a:stretch>
        </p:blipFill>
        <p:spPr>
          <a:xfrm>
            <a:off x="3825153" y="1230142"/>
            <a:ext cx="1430326" cy="3602046"/>
          </a:xfrm>
          <a:prstGeom prst="rect">
            <a:avLst/>
          </a:prstGeom>
        </p:spPr>
      </p:pic>
      <p:sp>
        <p:nvSpPr>
          <p:cNvPr id="7" name="TextBox 6">
            <a:extLst>
              <a:ext uri="{FF2B5EF4-FFF2-40B4-BE49-F238E27FC236}">
                <a16:creationId xmlns:a16="http://schemas.microsoft.com/office/drawing/2014/main" id="{1EF267B8-B024-4663-B752-702C521432F9}"/>
              </a:ext>
            </a:extLst>
          </p:cNvPr>
          <p:cNvSpPr txBox="1"/>
          <p:nvPr/>
        </p:nvSpPr>
        <p:spPr>
          <a:xfrm>
            <a:off x="777240" y="5696085"/>
            <a:ext cx="10805160" cy="830997"/>
          </a:xfrm>
          <a:prstGeom prst="rect">
            <a:avLst/>
          </a:prstGeom>
          <a:noFill/>
        </p:spPr>
        <p:txBody>
          <a:bodyPr wrap="square" rtlCol="0">
            <a:spAutoFit/>
          </a:bodyPr>
          <a:lstStyle/>
          <a:p>
            <a:pPr algn="ctr"/>
            <a:r>
              <a:rPr lang="en-US" sz="2400" dirty="0"/>
              <a:t>For 48 months</a:t>
            </a:r>
            <a:r>
              <a:rPr lang="ru-RU" sz="2400" dirty="0"/>
              <a:t> (</a:t>
            </a:r>
            <a:r>
              <a:rPr lang="en-US" sz="2400" dirty="0"/>
              <a:t>starting from February 2020</a:t>
            </a:r>
            <a:r>
              <a:rPr lang="ru-RU" sz="2400" dirty="0"/>
              <a:t>)</a:t>
            </a:r>
            <a:r>
              <a:rPr lang="en-US" sz="2400" dirty="0"/>
              <a:t> we should develop</a:t>
            </a:r>
            <a:r>
              <a:rPr lang="ru-RU" sz="2400" dirty="0"/>
              <a:t>,</a:t>
            </a:r>
            <a:r>
              <a:rPr lang="en-US" sz="2400" dirty="0"/>
              <a:t> produce and test experimentally the prototype of the VCN</a:t>
            </a:r>
            <a:r>
              <a:rPr lang="ru-RU" sz="2400" dirty="0"/>
              <a:t> </a:t>
            </a:r>
            <a:r>
              <a:rPr lang="en-US" sz="2400" dirty="0"/>
              <a:t>source.</a:t>
            </a:r>
            <a:endParaRPr lang="ru-RU" sz="2400" dirty="0"/>
          </a:p>
        </p:txBody>
      </p:sp>
      <p:sp>
        <p:nvSpPr>
          <p:cNvPr id="8" name="TextBox 7">
            <a:extLst>
              <a:ext uri="{FF2B5EF4-FFF2-40B4-BE49-F238E27FC236}">
                <a16:creationId xmlns:a16="http://schemas.microsoft.com/office/drawing/2014/main" id="{898DA14C-3DAF-4853-8986-E83AA3090903}"/>
              </a:ext>
            </a:extLst>
          </p:cNvPr>
          <p:cNvSpPr txBox="1"/>
          <p:nvPr/>
        </p:nvSpPr>
        <p:spPr>
          <a:xfrm>
            <a:off x="5255479" y="4720590"/>
            <a:ext cx="6768881" cy="923330"/>
          </a:xfrm>
          <a:prstGeom prst="rect">
            <a:avLst/>
          </a:prstGeom>
          <a:noFill/>
        </p:spPr>
        <p:txBody>
          <a:bodyPr wrap="square" rtlCol="0">
            <a:spAutoFit/>
          </a:bodyPr>
          <a:lstStyle/>
          <a:p>
            <a:r>
              <a:rPr lang="en-US" dirty="0"/>
              <a:t>During the last year, a lot of simulation and experimental work (NAA, SANS, XRD, PGA etc.) was done to  define optimal parameters of the powder and its production.</a:t>
            </a:r>
            <a:endParaRPr lang="ru-RU" dirty="0"/>
          </a:p>
        </p:txBody>
      </p:sp>
    </p:spTree>
    <p:extLst>
      <p:ext uri="{BB962C8B-B14F-4D97-AF65-F5344CB8AC3E}">
        <p14:creationId xmlns:p14="http://schemas.microsoft.com/office/powerpoint/2010/main" val="36273201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15CCE983-C953-40B1-9A1E-75FAFF64765E}"/>
              </a:ext>
            </a:extLst>
          </p:cNvPr>
          <p:cNvSpPr/>
          <p:nvPr/>
        </p:nvSpPr>
        <p:spPr>
          <a:xfrm>
            <a:off x="1358265" y="1920240"/>
            <a:ext cx="1053465" cy="708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7</a:t>
            </a:fld>
            <a:endParaRPr lang="ru-RU"/>
          </a:p>
        </p:txBody>
      </p:sp>
      <p:sp>
        <p:nvSpPr>
          <p:cNvPr id="6" name="Прямоугольник 5">
            <a:extLst>
              <a:ext uri="{FF2B5EF4-FFF2-40B4-BE49-F238E27FC236}">
                <a16:creationId xmlns:a16="http://schemas.microsoft.com/office/drawing/2014/main" id="{AE63BE90-AEE4-44AB-BCFC-ACB97B011DE2}"/>
              </a:ext>
            </a:extLst>
          </p:cNvPr>
          <p:cNvSpPr/>
          <p:nvPr/>
        </p:nvSpPr>
        <p:spPr>
          <a:xfrm>
            <a:off x="1343025" y="813101"/>
            <a:ext cx="10416356" cy="461665"/>
          </a:xfrm>
          <a:prstGeom prst="rect">
            <a:avLst/>
          </a:prstGeom>
        </p:spPr>
        <p:txBody>
          <a:bodyPr wrap="square">
            <a:spAutoFit/>
          </a:bodyPr>
          <a:lstStyle/>
          <a:p>
            <a:r>
              <a:rPr lang="en-US" sz="2400" b="1" dirty="0">
                <a:solidFill>
                  <a:srgbClr val="0000FF"/>
                </a:solidFill>
              </a:rPr>
              <a:t>Investigation of possibility of the neutron lifetime measurement at IBR-2 beam</a:t>
            </a:r>
            <a:r>
              <a:rPr lang="en-US" b="1" dirty="0">
                <a:solidFill>
                  <a:srgbClr val="0000FF"/>
                </a:solidFill>
              </a:rPr>
              <a:t> </a:t>
            </a:r>
            <a:r>
              <a:rPr lang="en-US" dirty="0"/>
              <a:t>	</a:t>
            </a:r>
          </a:p>
        </p:txBody>
      </p:sp>
      <p:sp>
        <p:nvSpPr>
          <p:cNvPr id="2" name="Овал 1">
            <a:extLst>
              <a:ext uri="{FF2B5EF4-FFF2-40B4-BE49-F238E27FC236}">
                <a16:creationId xmlns:a16="http://schemas.microsoft.com/office/drawing/2014/main" id="{91E7944C-A2AB-4611-AF87-FF30F127BD47}"/>
              </a:ext>
            </a:extLst>
          </p:cNvPr>
          <p:cNvSpPr/>
          <p:nvPr/>
        </p:nvSpPr>
        <p:spPr>
          <a:xfrm>
            <a:off x="982980" y="2131695"/>
            <a:ext cx="251460" cy="2400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7CA3F5B9-6FC0-45B1-9D1B-1F9EB3A35BE5}"/>
              </a:ext>
            </a:extLst>
          </p:cNvPr>
          <p:cNvSpPr/>
          <p:nvPr/>
        </p:nvSpPr>
        <p:spPr>
          <a:xfrm>
            <a:off x="1358265" y="2216751"/>
            <a:ext cx="1053465" cy="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Прямая соединительная линия 6">
            <a:extLst>
              <a:ext uri="{FF2B5EF4-FFF2-40B4-BE49-F238E27FC236}">
                <a16:creationId xmlns:a16="http://schemas.microsoft.com/office/drawing/2014/main" id="{D03C2FCB-B904-4161-A3D3-2F8A6A2913E2}"/>
              </a:ext>
            </a:extLst>
          </p:cNvPr>
          <p:cNvCxnSpPr>
            <a:cxnSpLocks/>
          </p:cNvCxnSpPr>
          <p:nvPr/>
        </p:nvCxnSpPr>
        <p:spPr>
          <a:xfrm>
            <a:off x="320040" y="2251710"/>
            <a:ext cx="1113282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A6076A73-19D5-48AC-9885-BD3348DDEDDE}"/>
              </a:ext>
            </a:extLst>
          </p:cNvPr>
          <p:cNvCxnSpPr>
            <a:cxnSpLocks/>
          </p:cNvCxnSpPr>
          <p:nvPr/>
        </p:nvCxnSpPr>
        <p:spPr>
          <a:xfrm flipV="1">
            <a:off x="1218879" y="1481471"/>
            <a:ext cx="9739743" cy="826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0F4CA323-45FB-4914-966F-812DBA359248}"/>
              </a:ext>
            </a:extLst>
          </p:cNvPr>
          <p:cNvCxnSpPr>
            <a:cxnSpLocks/>
          </p:cNvCxnSpPr>
          <p:nvPr/>
        </p:nvCxnSpPr>
        <p:spPr>
          <a:xfrm>
            <a:off x="1236603" y="2200935"/>
            <a:ext cx="9739743" cy="826750"/>
          </a:xfrm>
          <a:prstGeom prst="line">
            <a:avLst/>
          </a:prstGeom>
        </p:spPr>
        <p:style>
          <a:lnRef idx="1">
            <a:schemeClr val="accent1"/>
          </a:lnRef>
          <a:fillRef idx="0">
            <a:schemeClr val="accent1"/>
          </a:fillRef>
          <a:effectRef idx="0">
            <a:schemeClr val="accent1"/>
          </a:effectRef>
          <a:fontRef idx="minor">
            <a:schemeClr val="tx1"/>
          </a:fontRef>
        </p:style>
      </p:cxnSp>
      <p:sp>
        <p:nvSpPr>
          <p:cNvPr id="17" name="Прямоугольник 16">
            <a:extLst>
              <a:ext uri="{FF2B5EF4-FFF2-40B4-BE49-F238E27FC236}">
                <a16:creationId xmlns:a16="http://schemas.microsoft.com/office/drawing/2014/main" id="{0F9E6CA2-6CFB-4384-957E-8F816E0766DB}"/>
              </a:ext>
            </a:extLst>
          </p:cNvPr>
          <p:cNvSpPr/>
          <p:nvPr/>
        </p:nvSpPr>
        <p:spPr>
          <a:xfrm>
            <a:off x="4831081" y="1481471"/>
            <a:ext cx="45719" cy="15462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cxnSp>
        <p:nvCxnSpPr>
          <p:cNvPr id="19" name="Прямая соединительная линия 18">
            <a:extLst>
              <a:ext uri="{FF2B5EF4-FFF2-40B4-BE49-F238E27FC236}">
                <a16:creationId xmlns:a16="http://schemas.microsoft.com/office/drawing/2014/main" id="{DAFE5D6A-BDE7-419A-BD71-943A55220D24}"/>
              </a:ext>
            </a:extLst>
          </p:cNvPr>
          <p:cNvCxnSpPr>
            <a:cxnSpLocks/>
          </p:cNvCxnSpPr>
          <p:nvPr/>
        </p:nvCxnSpPr>
        <p:spPr>
          <a:xfrm flipH="1">
            <a:off x="1105546" y="2371725"/>
            <a:ext cx="1" cy="1057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098BB931-5BF0-4569-A276-38C23A2D18D2}"/>
              </a:ext>
            </a:extLst>
          </p:cNvPr>
          <p:cNvCxnSpPr>
            <a:cxnSpLocks/>
            <a:stCxn id="17" idx="2"/>
          </p:cNvCxnSpPr>
          <p:nvPr/>
        </p:nvCxnSpPr>
        <p:spPr>
          <a:xfrm>
            <a:off x="4853941" y="3027685"/>
            <a:ext cx="0" cy="246184"/>
          </a:xfrm>
          <a:prstGeom prst="line">
            <a:avLst/>
          </a:prstGeom>
        </p:spPr>
        <p:style>
          <a:lnRef idx="1">
            <a:schemeClr val="accent1"/>
          </a:lnRef>
          <a:fillRef idx="0">
            <a:schemeClr val="accent1"/>
          </a:fillRef>
          <a:effectRef idx="0">
            <a:schemeClr val="accent1"/>
          </a:effectRef>
          <a:fontRef idx="minor">
            <a:schemeClr val="tx1"/>
          </a:fontRef>
        </p:style>
      </p:cxnSp>
      <p:sp>
        <p:nvSpPr>
          <p:cNvPr id="23" name="Прямоугольник 22">
            <a:extLst>
              <a:ext uri="{FF2B5EF4-FFF2-40B4-BE49-F238E27FC236}">
                <a16:creationId xmlns:a16="http://schemas.microsoft.com/office/drawing/2014/main" id="{62C8A9E7-D342-4F29-B3D6-26249D68C020}"/>
              </a:ext>
            </a:extLst>
          </p:cNvPr>
          <p:cNvSpPr/>
          <p:nvPr/>
        </p:nvSpPr>
        <p:spPr>
          <a:xfrm>
            <a:off x="9831927" y="1478603"/>
            <a:ext cx="45719" cy="15462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5" name="Прямая соединительная линия 24">
            <a:extLst>
              <a:ext uri="{FF2B5EF4-FFF2-40B4-BE49-F238E27FC236}">
                <a16:creationId xmlns:a16="http://schemas.microsoft.com/office/drawing/2014/main" id="{63B40C10-B457-45C0-966B-1EB1033B8DC8}"/>
              </a:ext>
            </a:extLst>
          </p:cNvPr>
          <p:cNvCxnSpPr>
            <a:cxnSpLocks/>
            <a:stCxn id="23" idx="2"/>
          </p:cNvCxnSpPr>
          <p:nvPr/>
        </p:nvCxnSpPr>
        <p:spPr>
          <a:xfrm>
            <a:off x="9854787" y="3024817"/>
            <a:ext cx="0" cy="362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a:extLst>
              <a:ext uri="{FF2B5EF4-FFF2-40B4-BE49-F238E27FC236}">
                <a16:creationId xmlns:a16="http://schemas.microsoft.com/office/drawing/2014/main" id="{1BD795F6-9080-4C42-A7AB-48236B9ADF54}"/>
              </a:ext>
            </a:extLst>
          </p:cNvPr>
          <p:cNvCxnSpPr/>
          <p:nvPr/>
        </p:nvCxnSpPr>
        <p:spPr>
          <a:xfrm>
            <a:off x="1105546" y="3228342"/>
            <a:ext cx="3748394" cy="0"/>
          </a:xfrm>
          <a:prstGeom prst="line">
            <a:avLst/>
          </a:prstGeom>
          <a:ln>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a:extLst>
              <a:ext uri="{FF2B5EF4-FFF2-40B4-BE49-F238E27FC236}">
                <a16:creationId xmlns:a16="http://schemas.microsoft.com/office/drawing/2014/main" id="{E5F6B0CE-98E4-41A7-807C-F3E1BCDD26AC}"/>
              </a:ext>
            </a:extLst>
          </p:cNvPr>
          <p:cNvCxnSpPr/>
          <p:nvPr/>
        </p:nvCxnSpPr>
        <p:spPr>
          <a:xfrm flipV="1">
            <a:off x="1105546" y="3345712"/>
            <a:ext cx="8749240" cy="83288"/>
          </a:xfrm>
          <a:prstGeom prst="line">
            <a:avLst/>
          </a:prstGeom>
          <a:ln>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2606B4C-0F8D-4634-A108-5F730754B351}"/>
              </a:ext>
            </a:extLst>
          </p:cNvPr>
          <p:cNvSpPr txBox="1"/>
          <p:nvPr/>
        </p:nvSpPr>
        <p:spPr>
          <a:xfrm>
            <a:off x="2503778" y="2836754"/>
            <a:ext cx="360996" cy="369332"/>
          </a:xfrm>
          <a:prstGeom prst="rect">
            <a:avLst/>
          </a:prstGeom>
          <a:noFill/>
        </p:spPr>
        <p:txBody>
          <a:bodyPr wrap="none" rtlCol="0">
            <a:spAutoFit/>
          </a:bodyPr>
          <a:lstStyle/>
          <a:p>
            <a:r>
              <a:rPr lang="en-US" i="1" dirty="0"/>
              <a:t>L</a:t>
            </a:r>
            <a:r>
              <a:rPr lang="en-US" i="1" baseline="-25000" dirty="0"/>
              <a:t>1</a:t>
            </a:r>
            <a:endParaRPr lang="ru-RU" i="1" baseline="-25000" dirty="0"/>
          </a:p>
        </p:txBody>
      </p:sp>
      <p:sp>
        <p:nvSpPr>
          <p:cNvPr id="33" name="TextBox 32">
            <a:extLst>
              <a:ext uri="{FF2B5EF4-FFF2-40B4-BE49-F238E27FC236}">
                <a16:creationId xmlns:a16="http://schemas.microsoft.com/office/drawing/2014/main" id="{CA67ADC5-DDBC-40D0-A2C2-7038925AE187}"/>
              </a:ext>
            </a:extLst>
          </p:cNvPr>
          <p:cNvSpPr txBox="1"/>
          <p:nvPr/>
        </p:nvSpPr>
        <p:spPr>
          <a:xfrm>
            <a:off x="5539687" y="2981213"/>
            <a:ext cx="360996" cy="369332"/>
          </a:xfrm>
          <a:prstGeom prst="rect">
            <a:avLst/>
          </a:prstGeom>
          <a:noFill/>
        </p:spPr>
        <p:txBody>
          <a:bodyPr wrap="none" rtlCol="0">
            <a:spAutoFit/>
          </a:bodyPr>
          <a:lstStyle/>
          <a:p>
            <a:r>
              <a:rPr lang="en-US" i="1" dirty="0"/>
              <a:t>L</a:t>
            </a:r>
            <a:r>
              <a:rPr lang="en-US" i="1" baseline="-25000" dirty="0"/>
              <a:t>2</a:t>
            </a:r>
            <a:endParaRPr lang="ru-RU" i="1" baseline="-25000" dirty="0"/>
          </a:p>
        </p:txBody>
      </p:sp>
      <p:pic>
        <p:nvPicPr>
          <p:cNvPr id="34" name="Рисунок 33">
            <a:extLst>
              <a:ext uri="{FF2B5EF4-FFF2-40B4-BE49-F238E27FC236}">
                <a16:creationId xmlns:a16="http://schemas.microsoft.com/office/drawing/2014/main" id="{236D4800-6006-42BA-8818-ED5FE0EF0DBE}"/>
              </a:ext>
            </a:extLst>
          </p:cNvPr>
          <p:cNvPicPr>
            <a:picLocks noChangeAspect="1"/>
          </p:cNvPicPr>
          <p:nvPr/>
        </p:nvPicPr>
        <p:blipFill>
          <a:blip r:embed="rId2"/>
          <a:stretch>
            <a:fillRect/>
          </a:stretch>
        </p:blipFill>
        <p:spPr>
          <a:xfrm>
            <a:off x="183571" y="3519673"/>
            <a:ext cx="4567636" cy="2893186"/>
          </a:xfrm>
          <a:prstGeom prst="rect">
            <a:avLst/>
          </a:prstGeom>
        </p:spPr>
      </p:pic>
      <p:pic>
        <p:nvPicPr>
          <p:cNvPr id="35" name="Рисунок 34">
            <a:extLst>
              <a:ext uri="{FF2B5EF4-FFF2-40B4-BE49-F238E27FC236}">
                <a16:creationId xmlns:a16="http://schemas.microsoft.com/office/drawing/2014/main" id="{7A889C0A-536D-42AE-BEC7-C2F3E3375612}"/>
              </a:ext>
            </a:extLst>
          </p:cNvPr>
          <p:cNvPicPr>
            <a:picLocks noChangeAspect="1"/>
          </p:cNvPicPr>
          <p:nvPr/>
        </p:nvPicPr>
        <p:blipFill>
          <a:blip r:embed="rId3"/>
          <a:stretch>
            <a:fillRect/>
          </a:stretch>
        </p:blipFill>
        <p:spPr>
          <a:xfrm>
            <a:off x="4556792" y="3454110"/>
            <a:ext cx="4948496" cy="2997489"/>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968F91A-2BB6-4513-B7A1-547B3AC6E448}"/>
                  </a:ext>
                </a:extLst>
              </p:cNvPr>
              <p:cNvSpPr txBox="1"/>
              <p:nvPr/>
            </p:nvSpPr>
            <p:spPr>
              <a:xfrm>
                <a:off x="9071752" y="3896450"/>
                <a:ext cx="2936673" cy="1569660"/>
              </a:xfrm>
              <a:prstGeom prst="rect">
                <a:avLst/>
              </a:prstGeom>
              <a:noFill/>
            </p:spPr>
            <p:txBody>
              <a:bodyPr wrap="square" rtlCol="0">
                <a:spAutoFit/>
              </a:bodyPr>
              <a:lstStyle/>
              <a:p>
                <a:r>
                  <a:rPr lang="en-US" sz="2400" dirty="0"/>
                  <a:t>If </a:t>
                </a:r>
                <a:r>
                  <a:rPr lang="en-US" sz="2400" i="1" dirty="0"/>
                  <a:t>L</a:t>
                </a:r>
                <a:r>
                  <a:rPr lang="en-US" sz="2400" i="1" baseline="-25000" dirty="0"/>
                  <a:t>2</a:t>
                </a:r>
                <a:r>
                  <a:rPr lang="en-US" sz="2400" i="1" dirty="0"/>
                  <a:t>-L</a:t>
                </a:r>
                <a:r>
                  <a:rPr lang="en-US" sz="2400" i="1" baseline="-25000" dirty="0"/>
                  <a:t>1</a:t>
                </a:r>
                <a:r>
                  <a:rPr lang="en-US" sz="2400" dirty="0"/>
                  <a:t>=10 m then for thermal neutrons the decayed fraction is about </a:t>
                </a:r>
                <a14:m>
                  <m:oMath xmlns:m="http://schemas.openxmlformats.org/officeDocument/2006/math">
                    <m:r>
                      <a:rPr lang="en-US" sz="2400" b="0" i="1" smtClean="0">
                        <a:latin typeface="Cambria Math" panose="02040503050406030204" pitchFamily="18" charset="0"/>
                      </a:rPr>
                      <m:t>5</m:t>
                    </m:r>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−6</m:t>
                        </m:r>
                      </m:sup>
                    </m:sSup>
                  </m:oMath>
                </a14:m>
                <a:endParaRPr lang="ru-RU" sz="2400" dirty="0"/>
              </a:p>
            </p:txBody>
          </p:sp>
        </mc:Choice>
        <mc:Fallback xmlns="">
          <p:sp>
            <p:nvSpPr>
              <p:cNvPr id="36" name="TextBox 35">
                <a:extLst>
                  <a:ext uri="{FF2B5EF4-FFF2-40B4-BE49-F238E27FC236}">
                    <a16:creationId xmlns:a16="http://schemas.microsoft.com/office/drawing/2014/main" id="{9968F91A-2BB6-4513-B7A1-547B3AC6E448}"/>
                  </a:ext>
                </a:extLst>
              </p:cNvPr>
              <p:cNvSpPr txBox="1">
                <a:spLocks noRot="1" noChangeAspect="1" noMove="1" noResize="1" noEditPoints="1" noAdjustHandles="1" noChangeArrowheads="1" noChangeShapeType="1" noTextEdit="1"/>
              </p:cNvSpPr>
              <p:nvPr/>
            </p:nvSpPr>
            <p:spPr>
              <a:xfrm>
                <a:off x="9071752" y="3896450"/>
                <a:ext cx="2936673" cy="1569660"/>
              </a:xfrm>
              <a:prstGeom prst="rect">
                <a:avLst/>
              </a:prstGeom>
              <a:blipFill>
                <a:blip r:embed="rId4"/>
                <a:stretch>
                  <a:fillRect l="-3112" t="-3101" r="-1867" b="-7752"/>
                </a:stretch>
              </a:blipFill>
            </p:spPr>
            <p:txBody>
              <a:bodyPr/>
              <a:lstStyle/>
              <a:p>
                <a:r>
                  <a:rPr lang="ru-RU">
                    <a:noFill/>
                  </a:rPr>
                  <a:t> </a:t>
                </a:r>
              </a:p>
            </p:txBody>
          </p:sp>
        </mc:Fallback>
      </mc:AlternateContent>
      <p:sp>
        <p:nvSpPr>
          <p:cNvPr id="4" name="TextBox 3">
            <a:extLst>
              <a:ext uri="{FF2B5EF4-FFF2-40B4-BE49-F238E27FC236}">
                <a16:creationId xmlns:a16="http://schemas.microsoft.com/office/drawing/2014/main" id="{6AC03FE2-FDC5-4EBD-A800-075BC76C74AD}"/>
              </a:ext>
            </a:extLst>
          </p:cNvPr>
          <p:cNvSpPr txBox="1"/>
          <p:nvPr/>
        </p:nvSpPr>
        <p:spPr>
          <a:xfrm>
            <a:off x="265145" y="1331589"/>
            <a:ext cx="2359364" cy="369332"/>
          </a:xfrm>
          <a:prstGeom prst="rect">
            <a:avLst/>
          </a:prstGeom>
          <a:noFill/>
        </p:spPr>
        <p:txBody>
          <a:bodyPr wrap="none" rtlCol="0">
            <a:spAutoFit/>
          </a:bodyPr>
          <a:lstStyle/>
          <a:p>
            <a:r>
              <a:rPr lang="en-US" dirty="0"/>
              <a:t>V. </a:t>
            </a:r>
            <a:r>
              <a:rPr lang="en-US" dirty="0" err="1"/>
              <a:t>Kuznetsov</a:t>
            </a:r>
            <a:r>
              <a:rPr lang="en-US" dirty="0"/>
              <a:t> approach:</a:t>
            </a:r>
            <a:endParaRPr lang="ru-RU" dirty="0"/>
          </a:p>
        </p:txBody>
      </p:sp>
    </p:spTree>
    <p:extLst>
      <p:ext uri="{BB962C8B-B14F-4D97-AF65-F5344CB8AC3E}">
        <p14:creationId xmlns:p14="http://schemas.microsoft.com/office/powerpoint/2010/main" val="16119204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8</a:t>
            </a:fld>
            <a:endParaRPr lang="ru-RU"/>
          </a:p>
        </p:txBody>
      </p:sp>
      <p:grpSp>
        <p:nvGrpSpPr>
          <p:cNvPr id="9" name="Группа 8">
            <a:extLst>
              <a:ext uri="{FF2B5EF4-FFF2-40B4-BE49-F238E27FC236}">
                <a16:creationId xmlns:a16="http://schemas.microsoft.com/office/drawing/2014/main" id="{A8434A18-15F8-400D-8A3A-B6DD9754C014}"/>
              </a:ext>
            </a:extLst>
          </p:cNvPr>
          <p:cNvGrpSpPr/>
          <p:nvPr/>
        </p:nvGrpSpPr>
        <p:grpSpPr>
          <a:xfrm>
            <a:off x="1013791" y="906117"/>
            <a:ext cx="9975536" cy="1195216"/>
            <a:chOff x="1013791" y="1401417"/>
            <a:chExt cx="9975536" cy="1195216"/>
          </a:xfrm>
        </p:grpSpPr>
        <p:cxnSp>
          <p:nvCxnSpPr>
            <p:cNvPr id="4" name="Прямая со стрелкой 3">
              <a:extLst>
                <a:ext uri="{FF2B5EF4-FFF2-40B4-BE49-F238E27FC236}">
                  <a16:creationId xmlns:a16="http://schemas.microsoft.com/office/drawing/2014/main" id="{3AAB7651-A5DA-4BA6-B412-E17FF68EF36A}"/>
                </a:ext>
              </a:extLst>
            </p:cNvPr>
            <p:cNvCxnSpPr/>
            <p:nvPr/>
          </p:nvCxnSpPr>
          <p:spPr>
            <a:xfrm>
              <a:off x="1013791" y="1580322"/>
              <a:ext cx="96409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6A78199-4E23-459D-95FB-E1880667F44A}"/>
                    </a:ext>
                  </a:extLst>
                </p:cNvPr>
                <p:cNvSpPr txBox="1"/>
                <p:nvPr/>
              </p:nvSpPr>
              <p:spPr>
                <a:xfrm>
                  <a:off x="10654748" y="1401417"/>
                  <a:ext cx="33457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ru-RU" dirty="0"/>
                </a:p>
              </p:txBody>
            </p:sp>
          </mc:Choice>
          <mc:Fallback xmlns="">
            <p:sp>
              <p:nvSpPr>
                <p:cNvPr id="6" name="TextBox 5">
                  <a:extLst>
                    <a:ext uri="{FF2B5EF4-FFF2-40B4-BE49-F238E27FC236}">
                      <a16:creationId xmlns:a16="http://schemas.microsoft.com/office/drawing/2014/main" id="{E6A78199-4E23-459D-95FB-E1880667F44A}"/>
                    </a:ext>
                  </a:extLst>
                </p:cNvPr>
                <p:cNvSpPr txBox="1">
                  <a:spLocks noRot="1" noChangeAspect="1" noMove="1" noResize="1" noEditPoints="1" noAdjustHandles="1" noChangeArrowheads="1" noChangeShapeType="1" noTextEdit="1"/>
                </p:cNvSpPr>
                <p:nvPr/>
              </p:nvSpPr>
              <p:spPr>
                <a:xfrm>
                  <a:off x="10654748" y="1401417"/>
                  <a:ext cx="334579" cy="369332"/>
                </a:xfrm>
                <a:prstGeom prst="rect">
                  <a:avLst/>
                </a:prstGeom>
                <a:blipFill>
                  <a:blip r:embed="rId4"/>
                  <a:stretch>
                    <a:fillRect/>
                  </a:stretch>
                </a:blipFill>
              </p:spPr>
              <p:txBody>
                <a:bodyPr/>
                <a:lstStyle/>
                <a:p>
                  <a:r>
                    <a:rPr lang="ru-RU">
                      <a:noFill/>
                    </a:rPr>
                    <a:t> </a:t>
                  </a:r>
                </a:p>
              </p:txBody>
            </p:sp>
          </mc:Fallback>
        </mc:AlternateContent>
        <p:cxnSp>
          <p:nvCxnSpPr>
            <p:cNvPr id="8" name="Прямая соединительная линия 7">
              <a:extLst>
                <a:ext uri="{FF2B5EF4-FFF2-40B4-BE49-F238E27FC236}">
                  <a16:creationId xmlns:a16="http://schemas.microsoft.com/office/drawing/2014/main" id="{2F2C0B95-2FB8-4290-AE81-833A54DE1E50}"/>
                </a:ext>
              </a:extLst>
            </p:cNvPr>
            <p:cNvCxnSpPr/>
            <p:nvPr/>
          </p:nvCxnSpPr>
          <p:spPr>
            <a:xfrm>
              <a:off x="1480930" y="158032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BD99D714-8C68-4539-9B67-DDC50857D35C}"/>
                </a:ext>
              </a:extLst>
            </p:cNvPr>
            <p:cNvCxnSpPr/>
            <p:nvPr/>
          </p:nvCxnSpPr>
          <p:spPr>
            <a:xfrm>
              <a:off x="1500809" y="1580322"/>
              <a:ext cx="0" cy="79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F355CD48-0003-4410-BDE9-E906E6A131DE}"/>
                </a:ext>
              </a:extLst>
            </p:cNvPr>
            <p:cNvCxnSpPr/>
            <p:nvPr/>
          </p:nvCxnSpPr>
          <p:spPr>
            <a:xfrm>
              <a:off x="2716697" y="1584051"/>
              <a:ext cx="0" cy="79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4EE10A49-B282-4526-A295-CB39397D7350}"/>
                </a:ext>
              </a:extLst>
            </p:cNvPr>
            <p:cNvCxnSpPr/>
            <p:nvPr/>
          </p:nvCxnSpPr>
          <p:spPr>
            <a:xfrm>
              <a:off x="3929962" y="158387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3294BFF4-FC2B-4F4E-9E1A-239012A2F378}"/>
                </a:ext>
              </a:extLst>
            </p:cNvPr>
            <p:cNvCxnSpPr/>
            <p:nvPr/>
          </p:nvCxnSpPr>
          <p:spPr>
            <a:xfrm>
              <a:off x="3949841" y="1583874"/>
              <a:ext cx="0" cy="79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70303336-44F2-4A16-B539-C96F2CE84001}"/>
                </a:ext>
              </a:extLst>
            </p:cNvPr>
            <p:cNvCxnSpPr/>
            <p:nvPr/>
          </p:nvCxnSpPr>
          <p:spPr>
            <a:xfrm>
              <a:off x="5165729" y="1587603"/>
              <a:ext cx="0" cy="79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16D0E1D0-A75E-47C3-82F6-4F54B606DC50}"/>
                </a:ext>
              </a:extLst>
            </p:cNvPr>
            <p:cNvCxnSpPr/>
            <p:nvPr/>
          </p:nvCxnSpPr>
          <p:spPr>
            <a:xfrm>
              <a:off x="8757166" y="157678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70C47B2F-383B-4E9E-A887-E890C9B9BD70}"/>
                </a:ext>
              </a:extLst>
            </p:cNvPr>
            <p:cNvCxnSpPr/>
            <p:nvPr/>
          </p:nvCxnSpPr>
          <p:spPr>
            <a:xfrm>
              <a:off x="8777045" y="1576786"/>
              <a:ext cx="0" cy="79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D030749D-C0E2-4BA4-BCB0-D3BE9FB38AC9}"/>
                </a:ext>
              </a:extLst>
            </p:cNvPr>
            <p:cNvCxnSpPr/>
            <p:nvPr/>
          </p:nvCxnSpPr>
          <p:spPr>
            <a:xfrm>
              <a:off x="9992933" y="1580515"/>
              <a:ext cx="0" cy="79513"/>
            </a:xfrm>
            <a:prstGeom prst="line">
              <a:avLst/>
            </a:prstGeom>
          </p:spPr>
          <p:style>
            <a:lnRef idx="1">
              <a:schemeClr val="accent1"/>
            </a:lnRef>
            <a:fillRef idx="0">
              <a:schemeClr val="accent1"/>
            </a:fillRef>
            <a:effectRef idx="0">
              <a:schemeClr val="accent1"/>
            </a:effectRef>
            <a:fontRef idx="minor">
              <a:schemeClr val="tx1"/>
            </a:fontRef>
          </p:style>
        </p:cxnSp>
        <p:sp>
          <p:nvSpPr>
            <p:cNvPr id="2" name="Правая фигурная скобка 1">
              <a:extLst>
                <a:ext uri="{FF2B5EF4-FFF2-40B4-BE49-F238E27FC236}">
                  <a16:creationId xmlns:a16="http://schemas.microsoft.com/office/drawing/2014/main" id="{AE01413D-D996-4BB0-B2FD-2590CEA66B55}"/>
                </a:ext>
              </a:extLst>
            </p:cNvPr>
            <p:cNvSpPr/>
            <p:nvPr/>
          </p:nvSpPr>
          <p:spPr>
            <a:xfrm rot="5400000">
              <a:off x="2049698" y="1252358"/>
              <a:ext cx="118099" cy="12158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sp>
          <p:nvSpPr>
            <p:cNvPr id="20" name="Правая фигурная скобка 19">
              <a:extLst>
                <a:ext uri="{FF2B5EF4-FFF2-40B4-BE49-F238E27FC236}">
                  <a16:creationId xmlns:a16="http://schemas.microsoft.com/office/drawing/2014/main" id="{0554598D-4545-4A5D-9810-44D478FF8994}"/>
                </a:ext>
              </a:extLst>
            </p:cNvPr>
            <p:cNvSpPr/>
            <p:nvPr/>
          </p:nvSpPr>
          <p:spPr>
            <a:xfrm rot="5400000">
              <a:off x="3279533" y="1252359"/>
              <a:ext cx="118099" cy="12158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1" name="Правая фигурная скобка 20">
              <a:extLst>
                <a:ext uri="{FF2B5EF4-FFF2-40B4-BE49-F238E27FC236}">
                  <a16:creationId xmlns:a16="http://schemas.microsoft.com/office/drawing/2014/main" id="{68ED3E8B-72D2-42D9-BA04-51A3F42D7BE9}"/>
                </a:ext>
              </a:extLst>
            </p:cNvPr>
            <p:cNvSpPr/>
            <p:nvPr/>
          </p:nvSpPr>
          <p:spPr>
            <a:xfrm rot="5400000">
              <a:off x="4509369" y="1252358"/>
              <a:ext cx="118099" cy="12158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2" name="Правая фигурная скобка 21">
              <a:extLst>
                <a:ext uri="{FF2B5EF4-FFF2-40B4-BE49-F238E27FC236}">
                  <a16:creationId xmlns:a16="http://schemas.microsoft.com/office/drawing/2014/main" id="{6369BB3C-4FBB-42ED-A278-E69367172588}"/>
                </a:ext>
              </a:extLst>
            </p:cNvPr>
            <p:cNvSpPr/>
            <p:nvPr/>
          </p:nvSpPr>
          <p:spPr>
            <a:xfrm rot="5400000">
              <a:off x="9325946" y="1221860"/>
              <a:ext cx="118099" cy="12158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3" name="Правая фигурная скобка 22">
              <a:extLst>
                <a:ext uri="{FF2B5EF4-FFF2-40B4-BE49-F238E27FC236}">
                  <a16:creationId xmlns:a16="http://schemas.microsoft.com/office/drawing/2014/main" id="{37DC3037-B1F2-4CC3-8F07-FC69A84F90EB}"/>
                </a:ext>
              </a:extLst>
            </p:cNvPr>
            <p:cNvSpPr/>
            <p:nvPr/>
          </p:nvSpPr>
          <p:spPr>
            <a:xfrm rot="5400000">
              <a:off x="5707114" y="-2022104"/>
              <a:ext cx="79513" cy="849212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148E426-D305-451C-B56A-D695B67252CB}"/>
                    </a:ext>
                  </a:extLst>
                </p:cNvPr>
                <p:cNvSpPr txBox="1"/>
                <p:nvPr/>
              </p:nvSpPr>
              <p:spPr>
                <a:xfrm>
                  <a:off x="1893657" y="1866032"/>
                  <a:ext cx="4301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oMath>
                    </m:oMathPara>
                  </a14:m>
                  <a:endParaRPr lang="ru-RU" dirty="0"/>
                </a:p>
              </p:txBody>
            </p:sp>
          </mc:Choice>
          <mc:Fallback xmlns="">
            <p:sp>
              <p:nvSpPr>
                <p:cNvPr id="7" name="TextBox 6">
                  <a:extLst>
                    <a:ext uri="{FF2B5EF4-FFF2-40B4-BE49-F238E27FC236}">
                      <a16:creationId xmlns:a16="http://schemas.microsoft.com/office/drawing/2014/main" id="{E148E426-D305-451C-B56A-D695B67252CB}"/>
                    </a:ext>
                  </a:extLst>
                </p:cNvPr>
                <p:cNvSpPr txBox="1">
                  <a:spLocks noRot="1" noChangeAspect="1" noMove="1" noResize="1" noEditPoints="1" noAdjustHandles="1" noChangeArrowheads="1" noChangeShapeType="1" noTextEdit="1"/>
                </p:cNvSpPr>
                <p:nvPr/>
              </p:nvSpPr>
              <p:spPr>
                <a:xfrm>
                  <a:off x="1893657" y="1866032"/>
                  <a:ext cx="430181" cy="369332"/>
                </a:xfrm>
                <a:prstGeom prst="rect">
                  <a:avLst/>
                </a:prstGeom>
                <a:blipFill>
                  <a:blip r:embed="rId5"/>
                  <a:stretch>
                    <a:fillRect b="-133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CD71CCA-E445-4B3B-8723-F571A64FA036}"/>
                    </a:ext>
                  </a:extLst>
                </p:cNvPr>
                <p:cNvSpPr txBox="1"/>
                <p:nvPr/>
              </p:nvSpPr>
              <p:spPr>
                <a:xfrm>
                  <a:off x="3101079" y="1866032"/>
                  <a:ext cx="4355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2</m:t>
                            </m:r>
                          </m:sub>
                        </m:sSub>
                      </m:oMath>
                    </m:oMathPara>
                  </a14:m>
                  <a:endParaRPr lang="ru-RU" dirty="0"/>
                </a:p>
              </p:txBody>
            </p:sp>
          </mc:Choice>
          <mc:Fallback xmlns="">
            <p:sp>
              <p:nvSpPr>
                <p:cNvPr id="24" name="TextBox 23">
                  <a:extLst>
                    <a:ext uri="{FF2B5EF4-FFF2-40B4-BE49-F238E27FC236}">
                      <a16:creationId xmlns:a16="http://schemas.microsoft.com/office/drawing/2014/main" id="{CCD71CCA-E445-4B3B-8723-F571A64FA036}"/>
                    </a:ext>
                  </a:extLst>
                </p:cNvPr>
                <p:cNvSpPr txBox="1">
                  <a:spLocks noRot="1" noChangeAspect="1" noMove="1" noResize="1" noEditPoints="1" noAdjustHandles="1" noChangeArrowheads="1" noChangeShapeType="1" noTextEdit="1"/>
                </p:cNvSpPr>
                <p:nvPr/>
              </p:nvSpPr>
              <p:spPr>
                <a:xfrm>
                  <a:off x="3101079" y="1866032"/>
                  <a:ext cx="435504" cy="369332"/>
                </a:xfrm>
                <a:prstGeom prst="rect">
                  <a:avLst/>
                </a:prstGeom>
                <a:blipFill>
                  <a:blip r:embed="rId6"/>
                  <a:stretch>
                    <a:fillRect b="-133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FF1D78B-2544-4143-A2ED-E786D0A9FF47}"/>
                    </a:ext>
                  </a:extLst>
                </p:cNvPr>
                <p:cNvSpPr txBox="1"/>
                <p:nvPr/>
              </p:nvSpPr>
              <p:spPr>
                <a:xfrm>
                  <a:off x="4353327" y="1866032"/>
                  <a:ext cx="4355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3</m:t>
                            </m:r>
                          </m:sub>
                        </m:sSub>
                      </m:oMath>
                    </m:oMathPara>
                  </a14:m>
                  <a:endParaRPr lang="ru-RU" dirty="0"/>
                </a:p>
              </p:txBody>
            </p:sp>
          </mc:Choice>
          <mc:Fallback xmlns="">
            <p:sp>
              <p:nvSpPr>
                <p:cNvPr id="25" name="TextBox 24">
                  <a:extLst>
                    <a:ext uri="{FF2B5EF4-FFF2-40B4-BE49-F238E27FC236}">
                      <a16:creationId xmlns:a16="http://schemas.microsoft.com/office/drawing/2014/main" id="{CFF1D78B-2544-4143-A2ED-E786D0A9FF47}"/>
                    </a:ext>
                  </a:extLst>
                </p:cNvPr>
                <p:cNvSpPr txBox="1">
                  <a:spLocks noRot="1" noChangeAspect="1" noMove="1" noResize="1" noEditPoints="1" noAdjustHandles="1" noChangeArrowheads="1" noChangeShapeType="1" noTextEdit="1"/>
                </p:cNvSpPr>
                <p:nvPr/>
              </p:nvSpPr>
              <p:spPr>
                <a:xfrm>
                  <a:off x="4353327" y="1866032"/>
                  <a:ext cx="435504" cy="369332"/>
                </a:xfrm>
                <a:prstGeom prst="rect">
                  <a:avLst/>
                </a:prstGeom>
                <a:blipFill>
                  <a:blip r:embed="rId7"/>
                  <a:stretch>
                    <a:fillRect b="-133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2699F79-2CE2-4A00-82ED-560F35E72904}"/>
                    </a:ext>
                  </a:extLst>
                </p:cNvPr>
                <p:cNvSpPr txBox="1"/>
                <p:nvPr/>
              </p:nvSpPr>
              <p:spPr>
                <a:xfrm>
                  <a:off x="6766949" y="1672734"/>
                  <a:ext cx="4347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oMath>
                    </m:oMathPara>
                  </a14:m>
                  <a:endParaRPr lang="ru-RU" dirty="0"/>
                </a:p>
              </p:txBody>
            </p:sp>
          </mc:Choice>
          <mc:Fallback xmlns="">
            <p:sp>
              <p:nvSpPr>
                <p:cNvPr id="26" name="TextBox 25">
                  <a:extLst>
                    <a:ext uri="{FF2B5EF4-FFF2-40B4-BE49-F238E27FC236}">
                      <a16:creationId xmlns:a16="http://schemas.microsoft.com/office/drawing/2014/main" id="{12699F79-2CE2-4A00-82ED-560F35E72904}"/>
                    </a:ext>
                  </a:extLst>
                </p:cNvPr>
                <p:cNvSpPr txBox="1">
                  <a:spLocks noRot="1" noChangeAspect="1" noMove="1" noResize="1" noEditPoints="1" noAdjustHandles="1" noChangeArrowheads="1" noChangeShapeType="1" noTextEdit="1"/>
                </p:cNvSpPr>
                <p:nvPr/>
              </p:nvSpPr>
              <p:spPr>
                <a:xfrm>
                  <a:off x="6766949" y="1672734"/>
                  <a:ext cx="434734" cy="369332"/>
                </a:xfrm>
                <a:prstGeom prst="rect">
                  <a:avLst/>
                </a:prstGeom>
                <a:blipFill>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6D248AE-DC6F-4F6D-9B0D-CA6332E71009}"/>
                    </a:ext>
                  </a:extLst>
                </p:cNvPr>
                <p:cNvSpPr txBox="1"/>
                <p:nvPr/>
              </p:nvSpPr>
              <p:spPr>
                <a:xfrm>
                  <a:off x="9226609" y="1866032"/>
                  <a:ext cx="4405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𝑛</m:t>
                            </m:r>
                          </m:sub>
                        </m:sSub>
                      </m:oMath>
                    </m:oMathPara>
                  </a14:m>
                  <a:endParaRPr lang="ru-RU" dirty="0"/>
                </a:p>
              </p:txBody>
            </p:sp>
          </mc:Choice>
          <mc:Fallback xmlns="">
            <p:sp>
              <p:nvSpPr>
                <p:cNvPr id="27" name="TextBox 26">
                  <a:extLst>
                    <a:ext uri="{FF2B5EF4-FFF2-40B4-BE49-F238E27FC236}">
                      <a16:creationId xmlns:a16="http://schemas.microsoft.com/office/drawing/2014/main" id="{F6D248AE-DC6F-4F6D-9B0D-CA6332E71009}"/>
                    </a:ext>
                  </a:extLst>
                </p:cNvPr>
                <p:cNvSpPr txBox="1">
                  <a:spLocks noRot="1" noChangeAspect="1" noMove="1" noResize="1" noEditPoints="1" noAdjustHandles="1" noChangeArrowheads="1" noChangeShapeType="1" noTextEdit="1"/>
                </p:cNvSpPr>
                <p:nvPr/>
              </p:nvSpPr>
              <p:spPr>
                <a:xfrm>
                  <a:off x="9226609" y="1866032"/>
                  <a:ext cx="440570" cy="369332"/>
                </a:xfrm>
                <a:prstGeom prst="rect">
                  <a:avLst/>
                </a:prstGeom>
                <a:blipFill>
                  <a:blip r:embed="rId9"/>
                  <a:stretch>
                    <a:fillRect b="-133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6AE5FDD-591F-4AFF-8D27-D0332A27466D}"/>
                    </a:ext>
                  </a:extLst>
                </p:cNvPr>
                <p:cNvSpPr txBox="1"/>
                <p:nvPr/>
              </p:nvSpPr>
              <p:spPr>
                <a:xfrm>
                  <a:off x="5556186" y="2227301"/>
                  <a:ext cx="53687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𝑓</m:t>
                            </m:r>
                          </m:e>
                        </m:d>
                      </m:oMath>
                    </m:oMathPara>
                  </a14:m>
                  <a:endParaRPr lang="ru-RU" dirty="0"/>
                </a:p>
              </p:txBody>
            </p:sp>
          </mc:Choice>
          <mc:Fallback xmlns="">
            <p:sp>
              <p:nvSpPr>
                <p:cNvPr id="28" name="TextBox 27">
                  <a:extLst>
                    <a:ext uri="{FF2B5EF4-FFF2-40B4-BE49-F238E27FC236}">
                      <a16:creationId xmlns:a16="http://schemas.microsoft.com/office/drawing/2014/main" id="{B6AE5FDD-591F-4AFF-8D27-D0332A27466D}"/>
                    </a:ext>
                  </a:extLst>
                </p:cNvPr>
                <p:cNvSpPr txBox="1">
                  <a:spLocks noRot="1" noChangeAspect="1" noMove="1" noResize="1" noEditPoints="1" noAdjustHandles="1" noChangeArrowheads="1" noChangeShapeType="1" noTextEdit="1"/>
                </p:cNvSpPr>
                <p:nvPr/>
              </p:nvSpPr>
              <p:spPr>
                <a:xfrm>
                  <a:off x="5556186" y="2227301"/>
                  <a:ext cx="536877" cy="369332"/>
                </a:xfrm>
                <a:prstGeom prst="rect">
                  <a:avLst/>
                </a:prstGeom>
                <a:blipFill>
                  <a:blip r:embed="rId10"/>
                  <a:stretch>
                    <a:fillRect b="-13115"/>
                  </a:stretch>
                </a:blipFill>
              </p:spPr>
              <p:txBody>
                <a:bodyPr/>
                <a:lstStyle/>
                <a:p>
                  <a:r>
                    <a:rPr lang="ru-RU">
                      <a:noFill/>
                    </a:rPr>
                    <a:t> </a:t>
                  </a:r>
                </a:p>
              </p:txBody>
            </p:sp>
          </mc:Fallback>
        </mc:AlternateContent>
      </p:grpSp>
      <p:graphicFrame>
        <p:nvGraphicFramePr>
          <p:cNvPr id="31" name="Object 4">
            <a:extLst>
              <a:ext uri="{FF2B5EF4-FFF2-40B4-BE49-F238E27FC236}">
                <a16:creationId xmlns:a16="http://schemas.microsoft.com/office/drawing/2014/main" id="{B84F25DD-CFE2-4AD4-BEAD-A9DEC9120737}"/>
              </a:ext>
            </a:extLst>
          </p:cNvPr>
          <p:cNvGraphicFramePr>
            <a:graphicFrameLocks noChangeAspect="1"/>
          </p:cNvGraphicFramePr>
          <p:nvPr>
            <p:extLst>
              <p:ext uri="{D42A27DB-BD31-4B8C-83A1-F6EECF244321}">
                <p14:modId xmlns:p14="http://schemas.microsoft.com/office/powerpoint/2010/main" val="2825551102"/>
              </p:ext>
            </p:extLst>
          </p:nvPr>
        </p:nvGraphicFramePr>
        <p:xfrm>
          <a:off x="-287188" y="1723271"/>
          <a:ext cx="6377314" cy="4919526"/>
        </p:xfrm>
        <a:graphic>
          <a:graphicData uri="http://schemas.openxmlformats.org/presentationml/2006/ole">
            <mc:AlternateContent xmlns:mc="http://schemas.openxmlformats.org/markup-compatibility/2006">
              <mc:Choice xmlns:v="urn:schemas-microsoft-com:vml" Requires="v">
                <p:oleObj spid="_x0000_s3078" name="Graph" r:id="rId11" imgW="4276800" imgH="3024000" progId="Origin50.Graph">
                  <p:embed/>
                </p:oleObj>
              </mc:Choice>
              <mc:Fallback>
                <p:oleObj name="Graph" r:id="rId11" imgW="4276800" imgH="3024000" progId="Origin50.Graph">
                  <p:embed/>
                  <p:pic>
                    <p:nvPicPr>
                      <p:cNvPr id="31" name="Object 4">
                        <a:extLst>
                          <a:ext uri="{FF2B5EF4-FFF2-40B4-BE49-F238E27FC236}">
                            <a16:creationId xmlns:a16="http://schemas.microsoft.com/office/drawing/2014/main" id="{B84F25DD-CFE2-4AD4-BEAD-A9DEC9120737}"/>
                          </a:ext>
                        </a:extLst>
                      </p:cNvPr>
                      <p:cNvPicPr>
                        <a:picLocks noChangeAspect="1" noChangeArrowheads="1"/>
                      </p:cNvPicPr>
                      <p:nvPr/>
                    </p:nvPicPr>
                    <p:blipFill>
                      <a:blip r:embed="rId12"/>
                      <a:srcRect/>
                      <a:stretch>
                        <a:fillRect/>
                      </a:stretch>
                    </p:blipFill>
                    <p:spPr bwMode="auto">
                      <a:xfrm>
                        <a:off x="-287188" y="1723271"/>
                        <a:ext cx="6377314" cy="4919526"/>
                      </a:xfrm>
                      <a:prstGeom prst="rect">
                        <a:avLst/>
                      </a:prstGeom>
                      <a:noFill/>
                      <a:ln>
                        <a:noFill/>
                      </a:ln>
                    </p:spPr>
                  </p:pic>
                </p:oleObj>
              </mc:Fallback>
            </mc:AlternateContent>
          </a:graphicData>
        </a:graphic>
      </p:graphicFrame>
      <p:graphicFrame>
        <p:nvGraphicFramePr>
          <p:cNvPr id="34" name="Object 4">
            <a:extLst>
              <a:ext uri="{FF2B5EF4-FFF2-40B4-BE49-F238E27FC236}">
                <a16:creationId xmlns:a16="http://schemas.microsoft.com/office/drawing/2014/main" id="{F24A37B3-51E9-4896-8343-13F72FFEED3D}"/>
              </a:ext>
            </a:extLst>
          </p:cNvPr>
          <p:cNvGraphicFramePr>
            <a:graphicFrameLocks noChangeAspect="1"/>
          </p:cNvGraphicFramePr>
          <p:nvPr>
            <p:extLst>
              <p:ext uri="{D42A27DB-BD31-4B8C-83A1-F6EECF244321}">
                <p14:modId xmlns:p14="http://schemas.microsoft.com/office/powerpoint/2010/main" val="2290790904"/>
              </p:ext>
            </p:extLst>
          </p:nvPr>
        </p:nvGraphicFramePr>
        <p:xfrm>
          <a:off x="5696070" y="2537620"/>
          <a:ext cx="6051550" cy="3851592"/>
        </p:xfrm>
        <a:graphic>
          <a:graphicData uri="http://schemas.openxmlformats.org/presentationml/2006/ole">
            <mc:AlternateContent xmlns:mc="http://schemas.openxmlformats.org/markup-compatibility/2006">
              <mc:Choice xmlns:v="urn:schemas-microsoft-com:vml" Requires="v">
                <p:oleObj spid="_x0000_s3079" name="Graph" r:id="rId13" imgW="4276800" imgH="3024000" progId="Origin50.Graph">
                  <p:embed/>
                </p:oleObj>
              </mc:Choice>
              <mc:Fallback>
                <p:oleObj name="Graph" r:id="rId13" imgW="4276800" imgH="3024000" progId="Origin50.Graph">
                  <p:embed/>
                  <p:pic>
                    <p:nvPicPr>
                      <p:cNvPr id="34" name="Object 4">
                        <a:extLst>
                          <a:ext uri="{FF2B5EF4-FFF2-40B4-BE49-F238E27FC236}">
                            <a16:creationId xmlns:a16="http://schemas.microsoft.com/office/drawing/2014/main" id="{F24A37B3-51E9-4896-8343-13F72FFEED3D}"/>
                          </a:ext>
                        </a:extLst>
                      </p:cNvPr>
                      <p:cNvPicPr>
                        <a:picLocks noChangeAspect="1" noChangeArrowheads="1"/>
                      </p:cNvPicPr>
                      <p:nvPr/>
                    </p:nvPicPr>
                    <p:blipFill>
                      <a:blip r:embed="rId14"/>
                      <a:srcRect/>
                      <a:stretch>
                        <a:fillRect/>
                      </a:stretch>
                    </p:blipFill>
                    <p:spPr bwMode="auto">
                      <a:xfrm>
                        <a:off x="5696070" y="2537620"/>
                        <a:ext cx="6051550" cy="3851592"/>
                      </a:xfrm>
                      <a:prstGeom prst="rect">
                        <a:avLst/>
                      </a:prstGeom>
                      <a:noFill/>
                      <a:ln>
                        <a:noFill/>
                      </a:ln>
                    </p:spPr>
                  </p:pic>
                </p:oleObj>
              </mc:Fallback>
            </mc:AlternateContent>
          </a:graphicData>
        </a:graphic>
      </p:graphicFrame>
      <p:sp>
        <p:nvSpPr>
          <p:cNvPr id="35" name="TextBox 34">
            <a:extLst>
              <a:ext uri="{FF2B5EF4-FFF2-40B4-BE49-F238E27FC236}">
                <a16:creationId xmlns:a16="http://schemas.microsoft.com/office/drawing/2014/main" id="{6C2552C5-640C-4F6F-AEF0-4B70CF675B0F}"/>
              </a:ext>
            </a:extLst>
          </p:cNvPr>
          <p:cNvSpPr txBox="1"/>
          <p:nvPr/>
        </p:nvSpPr>
        <p:spPr>
          <a:xfrm>
            <a:off x="2662871" y="2099369"/>
            <a:ext cx="6763390" cy="369332"/>
          </a:xfrm>
          <a:prstGeom prst="rect">
            <a:avLst/>
          </a:prstGeom>
          <a:noFill/>
        </p:spPr>
        <p:txBody>
          <a:bodyPr wrap="none" rtlCol="0">
            <a:spAutoFit/>
          </a:bodyPr>
          <a:lstStyle/>
          <a:p>
            <a:r>
              <a:rPr lang="en-US" dirty="0"/>
              <a:t>The flux intensity was suppressed by 10</a:t>
            </a:r>
            <a:r>
              <a:rPr lang="en-US" baseline="30000" dirty="0"/>
              <a:t>3 </a:t>
            </a:r>
            <a:r>
              <a:rPr lang="en-US" dirty="0"/>
              <a:t>times to use the count mode. </a:t>
            </a:r>
            <a:endParaRPr lang="ru-RU" dirty="0"/>
          </a:p>
        </p:txBody>
      </p:sp>
    </p:spTree>
    <p:extLst>
      <p:ext uri="{BB962C8B-B14F-4D97-AF65-F5344CB8AC3E}">
        <p14:creationId xmlns:p14="http://schemas.microsoft.com/office/powerpoint/2010/main" val="9994074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40515FA6-9F10-40C6-9962-C8F05AC1555A}"/>
              </a:ext>
            </a:extLst>
          </p:cNvPr>
          <p:cNvSpPr>
            <a:spLocks noGrp="1"/>
          </p:cNvSpPr>
          <p:nvPr>
            <p:ph type="dt" sz="half" idx="10"/>
          </p:nvPr>
        </p:nvSpPr>
        <p:spPr/>
        <p:txBody>
          <a:bodyPr/>
          <a:lstStyle/>
          <a:p>
            <a:r>
              <a:rPr lang="ru-RU"/>
              <a:t>30.01.2020</a:t>
            </a:r>
          </a:p>
        </p:txBody>
      </p:sp>
      <p:sp>
        <p:nvSpPr>
          <p:cNvPr id="5" name="Нижний колонтитул 4">
            <a:extLst>
              <a:ext uri="{FF2B5EF4-FFF2-40B4-BE49-F238E27FC236}">
                <a16:creationId xmlns:a16="http://schemas.microsoft.com/office/drawing/2014/main" id="{822D445C-6C2E-488B-A737-D72283E4E48E}"/>
              </a:ext>
            </a:extLst>
          </p:cNvPr>
          <p:cNvSpPr>
            <a:spLocks noGrp="1"/>
          </p:cNvSpPr>
          <p:nvPr>
            <p:ph type="ftr" sz="quarter" idx="11"/>
          </p:nvPr>
        </p:nvSpPr>
        <p:spPr/>
        <p:txBody>
          <a:bodyPr/>
          <a:lstStyle/>
          <a:p>
            <a:r>
              <a:rPr lang="en-US"/>
              <a:t>NP PAC 51st meeting</a:t>
            </a:r>
            <a:endParaRPr lang="ru-RU"/>
          </a:p>
        </p:txBody>
      </p:sp>
      <p:sp>
        <p:nvSpPr>
          <p:cNvPr id="12" name="Номер слайда 11">
            <a:extLst>
              <a:ext uri="{FF2B5EF4-FFF2-40B4-BE49-F238E27FC236}">
                <a16:creationId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9</a:t>
            </a:fld>
            <a:endParaRPr lang="ru-RU"/>
          </a:p>
        </p:txBody>
      </p:sp>
      <p:sp>
        <p:nvSpPr>
          <p:cNvPr id="2" name="TextBox 1">
            <a:extLst>
              <a:ext uri="{FF2B5EF4-FFF2-40B4-BE49-F238E27FC236}">
                <a16:creationId xmlns:a16="http://schemas.microsoft.com/office/drawing/2014/main" id="{07D19C52-3990-4205-836A-76C3ABCC5D31}"/>
              </a:ext>
            </a:extLst>
          </p:cNvPr>
          <p:cNvSpPr txBox="1"/>
          <p:nvPr/>
        </p:nvSpPr>
        <p:spPr>
          <a:xfrm>
            <a:off x="463181" y="1086837"/>
            <a:ext cx="11411319" cy="2000548"/>
          </a:xfrm>
          <a:prstGeom prst="rect">
            <a:avLst/>
          </a:prstGeom>
          <a:noFill/>
        </p:spPr>
        <p:txBody>
          <a:bodyPr wrap="square" rtlCol="0">
            <a:spAutoFit/>
          </a:bodyPr>
          <a:lstStyle/>
          <a:p>
            <a:r>
              <a:rPr lang="en-US" sz="2800" b="1" dirty="0"/>
              <a:t>A plan for the second half of the year:</a:t>
            </a:r>
          </a:p>
          <a:p>
            <a:pPr marL="285750" indent="-285750">
              <a:buFont typeface="Arial" panose="020B0604020202020204" pitchFamily="34" charset="0"/>
              <a:buChar char="•"/>
            </a:pPr>
            <a:r>
              <a:rPr lang="en-US" sz="2400" dirty="0"/>
              <a:t>Realizing similar measurements in the current mode.</a:t>
            </a:r>
          </a:p>
          <a:p>
            <a:pPr marL="285750" indent="-285750">
              <a:buFont typeface="Arial" panose="020B0604020202020204" pitchFamily="34" charset="0"/>
              <a:buChar char="•"/>
            </a:pPr>
            <a:r>
              <a:rPr lang="en-US" sz="2400" dirty="0"/>
              <a:t>Building a collimator system and evacuating flight from the moderator to the 10m base.</a:t>
            </a:r>
          </a:p>
          <a:p>
            <a:pPr marL="285750" indent="-285750">
              <a:buFont typeface="Arial" panose="020B0604020202020204" pitchFamily="34" charset="0"/>
              <a:buChar char="•"/>
            </a:pPr>
            <a:r>
              <a:rPr lang="en-US" sz="2400" dirty="0"/>
              <a:t>Modeling the decay by proper absorber and demonstration of its observation  at fix flight pass 10 m.</a:t>
            </a:r>
            <a:endParaRPr lang="ru-RU" sz="2400" dirty="0"/>
          </a:p>
        </p:txBody>
      </p:sp>
      <p:sp>
        <p:nvSpPr>
          <p:cNvPr id="4" name="Прямоугольник 3">
            <a:extLst>
              <a:ext uri="{FF2B5EF4-FFF2-40B4-BE49-F238E27FC236}">
                <a16:creationId xmlns:a16="http://schemas.microsoft.com/office/drawing/2014/main" id="{D346F212-20A9-4AFB-B856-E66466F9C7DD}"/>
              </a:ext>
            </a:extLst>
          </p:cNvPr>
          <p:cNvSpPr/>
          <p:nvPr/>
        </p:nvSpPr>
        <p:spPr>
          <a:xfrm>
            <a:off x="3048000" y="3444595"/>
            <a:ext cx="6096000" cy="2554545"/>
          </a:xfrm>
          <a:prstGeom prst="rect">
            <a:avLst/>
          </a:prstGeom>
        </p:spPr>
        <p:txBody>
          <a:bodyPr>
            <a:spAutoFit/>
          </a:bodyPr>
          <a:lstStyle/>
          <a:p>
            <a:pPr algn="just"/>
            <a:r>
              <a:rPr lang="ru-RU" sz="3200" dirty="0" err="1"/>
              <a:t>The</a:t>
            </a:r>
            <a:r>
              <a:rPr lang="ru-RU" sz="3200" dirty="0"/>
              <a:t> </a:t>
            </a:r>
            <a:r>
              <a:rPr lang="ru-RU" sz="3200" dirty="0" err="1"/>
              <a:t>issue</a:t>
            </a:r>
            <a:r>
              <a:rPr lang="ru-RU" sz="3200" dirty="0"/>
              <a:t> </a:t>
            </a:r>
            <a:r>
              <a:rPr lang="ru-RU" sz="3200" dirty="0" err="1"/>
              <a:t>on</a:t>
            </a:r>
            <a:r>
              <a:rPr lang="ru-RU" sz="3200" dirty="0"/>
              <a:t> </a:t>
            </a:r>
            <a:r>
              <a:rPr lang="ru-RU" sz="3200" dirty="0" err="1"/>
              <a:t>the</a:t>
            </a:r>
            <a:r>
              <a:rPr lang="ru-RU" sz="3200" dirty="0"/>
              <a:t> </a:t>
            </a:r>
            <a:r>
              <a:rPr lang="ru-RU" sz="3200" dirty="0" err="1"/>
              <a:t>appropriateness</a:t>
            </a:r>
            <a:r>
              <a:rPr lang="ru-RU" sz="3200" dirty="0"/>
              <a:t> </a:t>
            </a:r>
            <a:r>
              <a:rPr lang="ru-RU" sz="3200" dirty="0" err="1"/>
              <a:t>of</a:t>
            </a:r>
            <a:r>
              <a:rPr lang="ru-RU" sz="3200" dirty="0"/>
              <a:t> </a:t>
            </a:r>
            <a:r>
              <a:rPr lang="ru-RU" sz="3200" dirty="0" err="1"/>
              <a:t>allocation</a:t>
            </a:r>
            <a:r>
              <a:rPr lang="ru-RU" sz="3200" dirty="0"/>
              <a:t> </a:t>
            </a:r>
            <a:r>
              <a:rPr lang="ru-RU" sz="3200" dirty="0" err="1"/>
              <a:t>of</a:t>
            </a:r>
            <a:r>
              <a:rPr lang="ru-RU" sz="3200" dirty="0"/>
              <a:t> </a:t>
            </a:r>
            <a:r>
              <a:rPr lang="ru-RU" sz="3200" dirty="0" err="1"/>
              <a:t>these</a:t>
            </a:r>
            <a:r>
              <a:rPr lang="ru-RU" sz="3200" dirty="0"/>
              <a:t> </a:t>
            </a:r>
            <a:r>
              <a:rPr lang="ru-RU" sz="3200" dirty="0" err="1"/>
              <a:t>studies</a:t>
            </a:r>
            <a:r>
              <a:rPr lang="ru-RU" sz="3200" dirty="0"/>
              <a:t> </a:t>
            </a:r>
            <a:r>
              <a:rPr lang="ru-RU" sz="3200" dirty="0" err="1"/>
              <a:t>in</a:t>
            </a:r>
            <a:r>
              <a:rPr lang="ru-RU" sz="3200" dirty="0"/>
              <a:t> </a:t>
            </a:r>
            <a:r>
              <a:rPr lang="ru-RU" sz="3200" dirty="0" err="1"/>
              <a:t>the</a:t>
            </a:r>
            <a:r>
              <a:rPr lang="ru-RU" sz="3200" dirty="0"/>
              <a:t> </a:t>
            </a:r>
            <a:r>
              <a:rPr lang="ru-RU" sz="3200" dirty="0" err="1"/>
              <a:t>form</a:t>
            </a:r>
            <a:r>
              <a:rPr lang="ru-RU" sz="3200" dirty="0"/>
              <a:t> </a:t>
            </a:r>
            <a:r>
              <a:rPr lang="ru-RU" sz="3200" dirty="0" err="1"/>
              <a:t>of</a:t>
            </a:r>
            <a:r>
              <a:rPr lang="ru-RU" sz="3200" dirty="0"/>
              <a:t> a </a:t>
            </a:r>
            <a:r>
              <a:rPr lang="ru-RU" sz="3200" dirty="0" err="1"/>
              <a:t>project</a:t>
            </a:r>
            <a:r>
              <a:rPr lang="ru-RU" sz="3200" dirty="0"/>
              <a:t> </a:t>
            </a:r>
            <a:r>
              <a:rPr lang="ru-RU" sz="3200" dirty="0" err="1"/>
              <a:t>will</a:t>
            </a:r>
            <a:r>
              <a:rPr lang="ru-RU" sz="3200" dirty="0"/>
              <a:t> </a:t>
            </a:r>
            <a:r>
              <a:rPr lang="ru-RU" sz="3200" dirty="0" err="1"/>
              <a:t>be</a:t>
            </a:r>
            <a:r>
              <a:rPr lang="ru-RU" sz="3200" dirty="0"/>
              <a:t> </a:t>
            </a:r>
            <a:r>
              <a:rPr lang="ru-RU" sz="3200" dirty="0" err="1"/>
              <a:t>decided</a:t>
            </a:r>
            <a:r>
              <a:rPr lang="ru-RU" sz="3200" dirty="0"/>
              <a:t> </a:t>
            </a:r>
            <a:r>
              <a:rPr lang="ru-RU" sz="3200" dirty="0" err="1"/>
              <a:t>based</a:t>
            </a:r>
            <a:r>
              <a:rPr lang="ru-RU" sz="3200" dirty="0"/>
              <a:t> </a:t>
            </a:r>
            <a:r>
              <a:rPr lang="ru-RU" sz="3200" dirty="0" err="1"/>
              <a:t>on</a:t>
            </a:r>
            <a:r>
              <a:rPr lang="ru-RU" sz="3200" dirty="0"/>
              <a:t> </a:t>
            </a:r>
            <a:r>
              <a:rPr lang="en-US" sz="3200" dirty="0"/>
              <a:t>the </a:t>
            </a:r>
            <a:r>
              <a:rPr lang="ru-RU" sz="3200" dirty="0" err="1"/>
              <a:t>results</a:t>
            </a:r>
            <a:r>
              <a:rPr lang="ru-RU" sz="3200" dirty="0"/>
              <a:t> </a:t>
            </a:r>
            <a:r>
              <a:rPr lang="ru-RU" sz="3200" dirty="0" err="1"/>
              <a:t>of</a:t>
            </a:r>
            <a:r>
              <a:rPr lang="ru-RU" sz="3200" dirty="0"/>
              <a:t> </a:t>
            </a:r>
            <a:r>
              <a:rPr lang="ru-RU" sz="3200" dirty="0" err="1"/>
              <a:t>these</a:t>
            </a:r>
            <a:r>
              <a:rPr lang="ru-RU" sz="3200" dirty="0"/>
              <a:t> </a:t>
            </a:r>
            <a:r>
              <a:rPr lang="ru-RU" sz="3200" dirty="0" err="1"/>
              <a:t>test</a:t>
            </a:r>
            <a:r>
              <a:rPr lang="ru-RU" sz="3200" dirty="0"/>
              <a:t> </a:t>
            </a:r>
            <a:r>
              <a:rPr lang="ru-RU" sz="3200" dirty="0" err="1"/>
              <a:t>measurements</a:t>
            </a:r>
            <a:r>
              <a:rPr lang="ru-RU" sz="3200" dirty="0"/>
              <a:t>.</a:t>
            </a:r>
          </a:p>
        </p:txBody>
      </p:sp>
    </p:spTree>
    <p:extLst>
      <p:ext uri="{BB962C8B-B14F-4D97-AF65-F5344CB8AC3E}">
        <p14:creationId xmlns:p14="http://schemas.microsoft.com/office/powerpoint/2010/main" val="252128591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FLNP">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FLNP1">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FLNP</Template>
  <TotalTime>29016</TotalTime>
  <Words>3663</Words>
  <Application>Microsoft Office PowerPoint</Application>
  <PresentationFormat>Широкоэкранный</PresentationFormat>
  <Paragraphs>376</Paragraphs>
  <Slides>32</Slides>
  <Notes>5</Notes>
  <HiddenSlides>0</HiddenSlides>
  <MMClips>0</MMClips>
  <ScaleCrop>false</ScaleCrop>
  <HeadingPairs>
    <vt:vector size="8" baseType="variant">
      <vt:variant>
        <vt:lpstr>Использованные шрифты</vt:lpstr>
      </vt:variant>
      <vt:variant>
        <vt:i4>11</vt:i4>
      </vt:variant>
      <vt:variant>
        <vt:lpstr>Тема</vt:lpstr>
      </vt:variant>
      <vt:variant>
        <vt:i4>3</vt:i4>
      </vt:variant>
      <vt:variant>
        <vt:lpstr>Внедренные серверы OLE</vt:lpstr>
      </vt:variant>
      <vt:variant>
        <vt:i4>2</vt:i4>
      </vt:variant>
      <vt:variant>
        <vt:lpstr>Заголовки слайдов</vt:lpstr>
      </vt:variant>
      <vt:variant>
        <vt:i4>32</vt:i4>
      </vt:variant>
    </vt:vector>
  </HeadingPairs>
  <TitlesOfParts>
    <vt:vector size="48" baseType="lpstr">
      <vt:lpstr>Arial</vt:lpstr>
      <vt:lpstr>Calibri</vt:lpstr>
      <vt:lpstr>Cambria Math</vt:lpstr>
      <vt:lpstr>Comic Sans MS</vt:lpstr>
      <vt:lpstr>Corbel</vt:lpstr>
      <vt:lpstr>Gill Sans MT</vt:lpstr>
      <vt:lpstr>Symbol</vt:lpstr>
      <vt:lpstr>Times New Roman</vt:lpstr>
      <vt:lpstr>Verdana</vt:lpstr>
      <vt:lpstr>Wingdings</vt:lpstr>
      <vt:lpstr>Wingdings 2</vt:lpstr>
      <vt:lpstr>FLNP</vt:lpstr>
      <vt:lpstr>Солнцестояние</vt:lpstr>
      <vt:lpstr>FLNP1</vt:lpstr>
      <vt:lpstr>Equation</vt:lpstr>
      <vt:lpstr>Graph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Егор Лычагин</dc:creator>
  <cp:lastModifiedBy>Егор Лычагин</cp:lastModifiedBy>
  <cp:revision>63</cp:revision>
  <dcterms:created xsi:type="dcterms:W3CDTF">2019-04-07T08:25:37Z</dcterms:created>
  <dcterms:modified xsi:type="dcterms:W3CDTF">2020-01-30T05:16:13Z</dcterms:modified>
</cp:coreProperties>
</file>