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412" r:id="rId2"/>
    <p:sldId id="545" r:id="rId3"/>
    <p:sldId id="602" r:id="rId4"/>
    <p:sldId id="601" r:id="rId5"/>
    <p:sldId id="584" r:id="rId6"/>
    <p:sldId id="570" r:id="rId7"/>
    <p:sldId id="586" r:id="rId8"/>
    <p:sldId id="599" r:id="rId9"/>
    <p:sldId id="606" r:id="rId10"/>
    <p:sldId id="587" r:id="rId11"/>
    <p:sldId id="589" r:id="rId12"/>
    <p:sldId id="591" r:id="rId13"/>
    <p:sldId id="596" r:id="rId14"/>
    <p:sldId id="597" r:id="rId15"/>
    <p:sldId id="592" r:id="rId16"/>
    <p:sldId id="593" r:id="rId17"/>
    <p:sldId id="605" r:id="rId18"/>
    <p:sldId id="604" r:id="rId19"/>
    <p:sldId id="572" r:id="rId20"/>
    <p:sldId id="577" r:id="rId21"/>
    <p:sldId id="594" r:id="rId22"/>
    <p:sldId id="548" r:id="rId23"/>
    <p:sldId id="607" r:id="rId24"/>
    <p:sldId id="574" r:id="rId25"/>
    <p:sldId id="573" r:id="rId26"/>
    <p:sldId id="578" r:id="rId27"/>
    <p:sldId id="579" r:id="rId28"/>
    <p:sldId id="575" r:id="rId29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F877827-A740-4117-85EB-2E3C50EB1DB0}">
          <p14:sldIdLst>
            <p14:sldId id="412"/>
            <p14:sldId id="545"/>
            <p14:sldId id="602"/>
            <p14:sldId id="601"/>
            <p14:sldId id="584"/>
            <p14:sldId id="570"/>
            <p14:sldId id="586"/>
            <p14:sldId id="599"/>
            <p14:sldId id="606"/>
            <p14:sldId id="587"/>
            <p14:sldId id="589"/>
            <p14:sldId id="591"/>
            <p14:sldId id="596"/>
            <p14:sldId id="597"/>
            <p14:sldId id="592"/>
            <p14:sldId id="593"/>
            <p14:sldId id="605"/>
            <p14:sldId id="604"/>
            <p14:sldId id="572"/>
            <p14:sldId id="577"/>
            <p14:sldId id="594"/>
            <p14:sldId id="548"/>
            <p14:sldId id="607"/>
            <p14:sldId id="574"/>
            <p14:sldId id="573"/>
            <p14:sldId id="578"/>
            <p14:sldId id="579"/>
            <p14:sldId id="575"/>
          </p14:sldIdLst>
        </p14:section>
        <p14:section name="Раздел без заголовка" id="{16655BB7-7E74-47AE-A802-469B6648A912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  <a:srgbClr val="FF99FF"/>
    <a:srgbClr val="FF0000"/>
    <a:srgbClr val="003399"/>
    <a:srgbClr val="006600"/>
    <a:srgbClr val="008000"/>
    <a:srgbClr val="00CC66"/>
    <a:srgbClr val="E1E1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0" autoAdjust="0"/>
    <p:restoredTop sz="91710" autoAdjust="0"/>
  </p:normalViewPr>
  <p:slideViewPr>
    <p:cSldViewPr>
      <p:cViewPr varScale="1">
        <p:scale>
          <a:sx n="103" d="100"/>
          <a:sy n="103" d="100"/>
        </p:scale>
        <p:origin x="-1228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E255D72-B728-43F8-89A6-329906B46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824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8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09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9750"/>
            <a:ext cx="28908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6FBE2A9-7B8D-4474-BB38-4C03569B2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490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1942D9-57B9-49A9-8718-0CFA7B000A5C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777266" y="9429031"/>
            <a:ext cx="2890253" cy="49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6B9F51-3997-441A-A38C-4BABB52BE32A}" type="slidenum">
              <a:rPr lang="ru-RU" altLang="ru-RU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224" y="4714515"/>
            <a:ext cx="5334642" cy="44673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696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912336-FA66-4EE5-8739-D3EFA724CE5F}" type="slidenum">
              <a:rPr lang="de-DE" altLang="de-DE"/>
              <a:pPr/>
              <a:t>4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C7650-CF71-4623-A337-2BA47AE5D8B0}" type="datetime1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A.V. Yeremin                                                                                    Dr. Andrey G. Popeko, Hirschegg XXII, </a:t>
            </a:r>
            <a:r>
              <a:rPr lang="ru-RU"/>
              <a:t>January 12 - 18, 2003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FCEF2-D096-4555-809D-6AA77918D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6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735AE-2C1E-49FE-8F4E-E421B2226610}" type="datetime1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A.V. Yeremin                                                                                    Dr. Andrey G. Popeko, Hirschegg XXII, </a:t>
            </a:r>
            <a:r>
              <a:rPr lang="ru-RU"/>
              <a:t>January 12 - 18, 2003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E502F-8D7A-43C1-BD8F-C05B1A8E4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3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B4B5B-4BDE-4227-96A9-433010396A07}" type="datetime1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A.V. Yeremin                                                                                    Dr. Andrey G. Popeko, Hirschegg XXII, </a:t>
            </a:r>
            <a:r>
              <a:rPr lang="ru-RU"/>
              <a:t>January 12 - 18, 2003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04797-6557-45F3-8624-00CBECA98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9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167A3-32FE-4592-9895-004FB94AD0A4}" type="datetime1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A.V. Yeremin                                                                                    Dr. Andrey G. Popeko, Hirschegg XXII, </a:t>
            </a:r>
            <a:r>
              <a:rPr lang="ru-RU"/>
              <a:t>January 12 - 18, 2003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BCC0C-F88F-43D4-AFFC-5E82B57D2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54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8A1FF-4D3A-4CFB-8A57-1A60539238C1}" type="datetime1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A.V. Yeremin                                                                                    Dr. Andrey G. Popeko, Hirschegg XXII, </a:t>
            </a:r>
            <a:r>
              <a:rPr lang="ru-RU"/>
              <a:t>January 12 - 18, 2003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B8672-6C77-47EC-859D-8F0E913CA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89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6B622-5E23-4F85-9315-8566433EB954}" type="datetime1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A.V. Yeremin                                                                                    Dr. Andrey G. Popeko, Hirschegg XXII, </a:t>
            </a:r>
            <a:r>
              <a:rPr lang="ru-RU"/>
              <a:t>January 12 - 18, 2003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04E5-38AA-42D1-BBC9-092AB34C6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1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3C790-CDFA-47BA-BEDA-FCF83012C87E}" type="datetime1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A.V. Yeremin                                                                                    Dr. Andrey G. Popeko, Hirschegg XXII, </a:t>
            </a:r>
            <a:r>
              <a:rPr lang="ru-RU"/>
              <a:t>January 12 - 18, 2003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6D622-E950-447C-B724-43D3F96A5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2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7DD40-2A79-4429-A671-1B647C1E6BA0}" type="datetime1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A.V. Yeremin                                                                                    Dr. Andrey G. Popeko, Hirschegg XXII, </a:t>
            </a:r>
            <a:r>
              <a:rPr lang="ru-RU"/>
              <a:t>January 12 - 18, 2003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EBB72-403C-4E73-878A-90F988596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3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68DD1-636E-4B55-BDCC-83EFD55F5B58}" type="datetime1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A.V. Yeremin                                                                                    Dr. Andrey G. Popeko, Hirschegg XXII, </a:t>
            </a:r>
            <a:r>
              <a:rPr lang="ru-RU"/>
              <a:t>January 12 - 18, 2003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CE13F-B518-4A57-A478-C6F83CB8B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9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5B3BB-A968-45B4-B904-21F0C5CF9DA1}" type="datetime1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A.V. Yeremin                                                                                    Dr. Andrey G. Popeko, Hirschegg XXII, </a:t>
            </a:r>
            <a:r>
              <a:rPr lang="ru-RU"/>
              <a:t>January 12 - 18, 2003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CC9ED-BCCD-41B2-A864-6A1AF5FEE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61F99-475D-4463-BC9E-F1A3111485F8}" type="datetime1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A.V. Yeremin                                                                                    Dr. Andrey G. Popeko, Hirschegg XXII, </a:t>
            </a:r>
            <a:r>
              <a:rPr lang="ru-RU"/>
              <a:t>January 12 - 18, 2003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B87A2-22C0-4EF3-A52C-22999B400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8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B4BE6-19E6-4EFC-BD64-9E068E43261B}" type="datetime1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A.V. Yeremin                                                                                    Dr. Andrey G. Popeko, Hirschegg XXII, </a:t>
            </a:r>
            <a:r>
              <a:rPr lang="ru-RU"/>
              <a:t>January 12 - 18, 2003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AF7A-9541-4A0D-8AAE-68B84F385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3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A4040-C343-40F3-B61D-9B41C1B57240}" type="datetime1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A.V. Yeremin                                                                                    Dr. Andrey G. Popeko, Hirschegg XXII, </a:t>
            </a:r>
            <a:r>
              <a:rPr lang="ru-RU"/>
              <a:t>January 12 - 18, 2003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254FD-CB50-41A1-8491-F86619A4F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2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CB70D-946A-44F4-BBA9-8B0F9206130E}" type="datetime1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A.V. Yeremin                                                                                    Dr. Andrey G. Popeko, Hirschegg XXII, </a:t>
            </a:r>
            <a:r>
              <a:rPr lang="ru-RU"/>
              <a:t>January 12 - 18, 2003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3008-903F-4A8A-8D13-707207BE3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6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1E1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008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24082A1C-268C-4BEC-877C-8382784B2C0B}" type="datetime1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4008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Dr. A.V. Yeremin                                                                                    Dr. Andrey G. Popeko, Hirschegg XXII, </a:t>
            </a:r>
            <a:r>
              <a:rPr lang="ru-RU"/>
              <a:t>January 12 - 18, 2003</a:t>
            </a: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0000"/>
                </a:solidFill>
                <a:latin typeface="Arial" charset="0"/>
              </a:defRPr>
            </a:lvl1pPr>
          </a:lstStyle>
          <a:p>
            <a:pPr>
              <a:defRPr/>
            </a:pPr>
            <a:fld id="{831EF92C-A003-4DD3-9335-7E7E6C496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152400" cy="152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333399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705600"/>
            <a:ext cx="152400" cy="152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333399"/>
              </a:gs>
            </a:gsLst>
            <a:path path="rect">
              <a:fillToRect l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8991600" y="0"/>
            <a:ext cx="152400" cy="152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333399"/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8991600" y="6705600"/>
            <a:ext cx="152400" cy="152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333399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152400" y="0"/>
            <a:ext cx="8839200" cy="1524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152400" y="6705600"/>
            <a:ext cx="8839200" cy="152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3333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152400"/>
            <a:ext cx="152400" cy="65532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8991600" y="152400"/>
            <a:ext cx="152400" cy="6553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33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0" descr="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973" y="12111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052" name="Text Box 11"/>
          <p:cNvSpPr txBox="1">
            <a:spLocks noChangeArrowheads="1"/>
          </p:cNvSpPr>
          <p:nvPr/>
        </p:nvSpPr>
        <p:spPr bwMode="auto">
          <a:xfrm>
            <a:off x="0" y="0"/>
            <a:ext cx="175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/>
              <a:t>eremin@jinr.ru</a:t>
            </a:r>
            <a:endParaRPr lang="ru-RU" altLang="ru-RU" sz="1600" b="1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02973" y="3975557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pAutoFit/>
          </a:bodyPr>
          <a:lstStyle/>
          <a:p>
            <a:pPr marL="514350" indent="-514350" algn="ctr">
              <a:defRPr/>
            </a:pPr>
            <a:r>
              <a:rPr lang="en-US" sz="2800" b="1" u="sng" dirty="0"/>
              <a:t>A.V. </a:t>
            </a:r>
            <a:r>
              <a:rPr lang="en-US" sz="2800" b="1" u="sng" dirty="0" err="1"/>
              <a:t>Yeremin</a:t>
            </a:r>
            <a:r>
              <a:rPr lang="en-US" sz="2800" b="1" u="sng" dirty="0"/>
              <a:t> </a:t>
            </a:r>
            <a:endParaRPr lang="en-US" sz="2800" b="1" u="sng" dirty="0" smtClean="0"/>
          </a:p>
          <a:p>
            <a:pPr marL="514350" indent="-514350" algn="ctr">
              <a:defRPr/>
            </a:pPr>
            <a:r>
              <a:rPr lang="en-US" sz="2800" b="1" u="sng" dirty="0" smtClean="0">
                <a:solidFill>
                  <a:srgbClr val="002060"/>
                </a:solidFill>
                <a:latin typeface="Algerian" pitchFamily="82" charset="0"/>
                <a:ea typeface="Times New Roman" pitchFamily="18" charset="0"/>
                <a:cs typeface="Arial" pitchFamily="34" charset="0"/>
              </a:rPr>
              <a:t>FLNR JINR</a:t>
            </a:r>
            <a:endParaRPr lang="de-DE" b="1" dirty="0">
              <a:solidFill>
                <a:srgbClr val="002060"/>
              </a:solidFill>
              <a:latin typeface="Algerian" pitchFamily="82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95600" y="129079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rgbClr val="FF0000"/>
                </a:solidFill>
                <a:latin typeface="Arial" charset="0"/>
              </a:rPr>
              <a:t>Programme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 Advisory Committee for Nuclear Physics </a:t>
            </a:r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51st 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meeting, </a:t>
            </a:r>
          </a:p>
          <a:p>
            <a:pPr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30–31 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January </a:t>
            </a:r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2020</a:t>
            </a:r>
            <a:endParaRPr lang="ru-RU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3701" y="1066800"/>
            <a:ext cx="8844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err="1"/>
              <a:t>Prospects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investigation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multinucleon</a:t>
            </a:r>
            <a:r>
              <a:rPr lang="de-DE" b="1" dirty="0"/>
              <a:t> </a:t>
            </a:r>
            <a:r>
              <a:rPr lang="de-DE" b="1" dirty="0" err="1"/>
              <a:t>transfer</a:t>
            </a:r>
            <a:r>
              <a:rPr lang="de-DE" b="1" dirty="0"/>
              <a:t> </a:t>
            </a:r>
            <a:r>
              <a:rPr lang="de-DE" b="1" dirty="0" err="1"/>
              <a:t>reactions</a:t>
            </a:r>
            <a:r>
              <a:rPr lang="de-DE" b="1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2451100"/>
            <a:ext cx="7065963" cy="3900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5299" name="Text Box 11"/>
          <p:cNvSpPr txBox="1">
            <a:spLocks noChangeArrowheads="1"/>
          </p:cNvSpPr>
          <p:nvPr/>
        </p:nvSpPr>
        <p:spPr bwMode="auto">
          <a:xfrm>
            <a:off x="152400" y="3962789"/>
            <a:ext cx="1805302" cy="41088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de-DE" altLang="de-DE" sz="1800" dirty="0" err="1" smtClean="0">
                <a:solidFill>
                  <a:srgbClr val="000000"/>
                </a:solidFill>
              </a:rPr>
              <a:t>I</a:t>
            </a:r>
            <a:r>
              <a:rPr lang="de-DE" altLang="de-DE" sz="1800" baseline="-25000" dirty="0" err="1" smtClean="0">
                <a:solidFill>
                  <a:srgbClr val="000000"/>
                </a:solidFill>
              </a:rPr>
              <a:t>beam</a:t>
            </a:r>
            <a:r>
              <a:rPr lang="de-DE" altLang="de-DE" sz="1800" dirty="0" smtClean="0">
                <a:solidFill>
                  <a:srgbClr val="000000"/>
                </a:solidFill>
              </a:rPr>
              <a:t> </a:t>
            </a:r>
            <a:r>
              <a:rPr lang="de-DE" altLang="de-DE" sz="1800" dirty="0">
                <a:solidFill>
                  <a:srgbClr val="000000"/>
                </a:solidFill>
                <a:cs typeface="Arial" charset="0"/>
              </a:rPr>
              <a:t>≈ 5</a:t>
            </a:r>
            <a:r>
              <a:rPr lang="en-US" altLang="de-DE" sz="1800" dirty="0">
                <a:solidFill>
                  <a:srgbClr val="000000"/>
                </a:solidFill>
                <a:cs typeface="Arial" charset="0"/>
              </a:rPr>
              <a:t>·10</a:t>
            </a:r>
            <a:r>
              <a:rPr lang="en-US" altLang="de-DE" sz="1800" baseline="30000" dirty="0">
                <a:solidFill>
                  <a:srgbClr val="000000"/>
                </a:solidFill>
                <a:cs typeface="Arial" charset="0"/>
              </a:rPr>
              <a:t>12 </a:t>
            </a:r>
            <a:r>
              <a:rPr lang="en-US" altLang="de-DE" sz="1800" dirty="0">
                <a:solidFill>
                  <a:srgbClr val="000000"/>
                </a:solidFill>
                <a:cs typeface="Arial" charset="0"/>
              </a:rPr>
              <a:t>/ s</a:t>
            </a:r>
          </a:p>
        </p:txBody>
      </p:sp>
      <p:sp>
        <p:nvSpPr>
          <p:cNvPr id="55300" name="Text Box 16"/>
          <p:cNvSpPr txBox="1">
            <a:spLocks noChangeArrowheads="1"/>
          </p:cNvSpPr>
          <p:nvPr/>
        </p:nvSpPr>
        <p:spPr bwMode="auto">
          <a:xfrm>
            <a:off x="3948113" y="2552700"/>
            <a:ext cx="1853392" cy="41088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de-DE" altLang="de-DE" sz="1800" dirty="0" err="1">
                <a:solidFill>
                  <a:srgbClr val="000000"/>
                </a:solidFill>
              </a:rPr>
              <a:t>N</a:t>
            </a:r>
            <a:r>
              <a:rPr lang="de-DE" altLang="de-DE" sz="1800" baseline="-25000" dirty="0" err="1">
                <a:solidFill>
                  <a:srgbClr val="000000"/>
                </a:solidFill>
              </a:rPr>
              <a:t>detector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>
                <a:solidFill>
                  <a:srgbClr val="000000"/>
                </a:solidFill>
                <a:cs typeface="Arial" charset="0"/>
              </a:rPr>
              <a:t>≈ 100 </a:t>
            </a:r>
            <a:r>
              <a:rPr lang="en-US" altLang="de-DE" sz="1800" dirty="0">
                <a:solidFill>
                  <a:srgbClr val="000000"/>
                </a:solidFill>
                <a:cs typeface="Arial" charset="0"/>
              </a:rPr>
              <a:t>/ s</a:t>
            </a:r>
          </a:p>
        </p:txBody>
      </p:sp>
      <p:pic>
        <p:nvPicPr>
          <p:cNvPr id="55301" name="Picture 25" descr="DSC022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7263" y="1822450"/>
            <a:ext cx="1425575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AutoShape 6"/>
          <p:cNvSpPr>
            <a:spLocks noChangeAspect="1" noChangeArrowheads="1"/>
          </p:cNvSpPr>
          <p:nvPr/>
        </p:nvSpPr>
        <p:spPr bwMode="auto">
          <a:xfrm>
            <a:off x="7905750" y="3838575"/>
            <a:ext cx="265113" cy="360363"/>
          </a:xfrm>
          <a:prstGeom prst="downArrow">
            <a:avLst>
              <a:gd name="adj1" fmla="val 49704"/>
              <a:gd name="adj2" fmla="val 5542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de-DE" altLang="de-DE" sz="2200">
              <a:solidFill>
                <a:srgbClr val="000000"/>
              </a:solidFill>
            </a:endParaRPr>
          </a:p>
        </p:txBody>
      </p:sp>
      <p:grpSp>
        <p:nvGrpSpPr>
          <p:cNvPr id="55303" name="Group 100"/>
          <p:cNvGrpSpPr>
            <a:grpSpLocks/>
          </p:cNvGrpSpPr>
          <p:nvPr/>
        </p:nvGrpSpPr>
        <p:grpSpPr bwMode="auto">
          <a:xfrm>
            <a:off x="7200900" y="5062538"/>
            <a:ext cx="1619250" cy="1606550"/>
            <a:chOff x="3306" y="3170"/>
            <a:chExt cx="1020" cy="1012"/>
          </a:xfrm>
        </p:grpSpPr>
        <p:sp>
          <p:nvSpPr>
            <p:cNvPr id="55308" name="Line 29"/>
            <p:cNvSpPr>
              <a:spLocks noChangeAspect="1" noChangeShapeType="1"/>
            </p:cNvSpPr>
            <p:nvPr/>
          </p:nvSpPr>
          <p:spPr bwMode="auto">
            <a:xfrm flipH="1">
              <a:off x="3889" y="3330"/>
              <a:ext cx="53" cy="5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/>
            <a:lstStyle/>
            <a:p>
              <a:endParaRPr lang="de-DE"/>
            </a:p>
          </p:txBody>
        </p:sp>
        <p:sp>
          <p:nvSpPr>
            <p:cNvPr id="55309" name="Text Box 30"/>
            <p:cNvSpPr txBox="1">
              <a:spLocks noChangeAspect="1" noChangeArrowheads="1"/>
            </p:cNvSpPr>
            <p:nvPr/>
          </p:nvSpPr>
          <p:spPr bwMode="auto">
            <a:xfrm>
              <a:off x="3942" y="3170"/>
              <a:ext cx="159" cy="160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126000" anchor="b"/>
            <a:lstStyle/>
            <a:p>
              <a:pPr marL="285750" indent="-285750" algn="ctr" eaLnBrk="1" hangingPunct="1"/>
              <a:endParaRPr lang="de-DE" altLang="de-DE" sz="100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5310" name="Text Box 34"/>
            <p:cNvSpPr txBox="1">
              <a:spLocks noChangeAspect="1" noChangeArrowheads="1"/>
            </p:cNvSpPr>
            <p:nvPr/>
          </p:nvSpPr>
          <p:spPr bwMode="auto">
            <a:xfrm>
              <a:off x="3731" y="3386"/>
              <a:ext cx="158" cy="160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126000" anchor="b"/>
            <a:lstStyle/>
            <a:p>
              <a:pPr marL="285750" indent="-285750" algn="ctr" eaLnBrk="1" hangingPunct="1"/>
              <a:endParaRPr lang="de-DE" altLang="de-DE" sz="10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5311" name="Text Box 35"/>
            <p:cNvSpPr txBox="1">
              <a:spLocks noChangeAspect="1" noChangeArrowheads="1"/>
            </p:cNvSpPr>
            <p:nvPr/>
          </p:nvSpPr>
          <p:spPr bwMode="auto">
            <a:xfrm>
              <a:off x="3521" y="3594"/>
              <a:ext cx="158" cy="159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126000" anchor="b"/>
            <a:lstStyle/>
            <a:p>
              <a:pPr marL="285750" indent="-285750" algn="ctr" eaLnBrk="1" hangingPunct="1"/>
              <a:endParaRPr lang="de-DE" altLang="de-DE" sz="10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5312" name="Line 36"/>
            <p:cNvSpPr>
              <a:spLocks noChangeAspect="1" noChangeShapeType="1"/>
            </p:cNvSpPr>
            <p:nvPr/>
          </p:nvSpPr>
          <p:spPr bwMode="auto">
            <a:xfrm flipH="1">
              <a:off x="3677" y="3543"/>
              <a:ext cx="54" cy="5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/>
            <a:lstStyle/>
            <a:p>
              <a:endParaRPr lang="de-DE"/>
            </a:p>
          </p:txBody>
        </p:sp>
        <p:sp>
          <p:nvSpPr>
            <p:cNvPr id="55313" name="Line 39"/>
            <p:cNvSpPr>
              <a:spLocks noChangeAspect="1" noChangeShapeType="1"/>
            </p:cNvSpPr>
            <p:nvPr/>
          </p:nvSpPr>
          <p:spPr bwMode="auto">
            <a:xfrm flipH="1">
              <a:off x="3337" y="3965"/>
              <a:ext cx="53" cy="7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/>
            <a:lstStyle/>
            <a:p>
              <a:endParaRPr lang="de-DE"/>
            </a:p>
          </p:txBody>
        </p:sp>
        <p:sp>
          <p:nvSpPr>
            <p:cNvPr id="55314" name="Line 40"/>
            <p:cNvSpPr>
              <a:spLocks noChangeAspect="1" noChangeShapeType="1"/>
            </p:cNvSpPr>
            <p:nvPr/>
          </p:nvSpPr>
          <p:spPr bwMode="auto">
            <a:xfrm>
              <a:off x="3389" y="3965"/>
              <a:ext cx="50" cy="7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/>
            <a:lstStyle/>
            <a:p>
              <a:endParaRPr lang="de-DE"/>
            </a:p>
          </p:txBody>
        </p:sp>
        <p:sp>
          <p:nvSpPr>
            <p:cNvPr id="55315" name="Text Box 41"/>
            <p:cNvSpPr txBox="1">
              <a:spLocks noChangeAspect="1" noChangeArrowheads="1"/>
            </p:cNvSpPr>
            <p:nvPr/>
          </p:nvSpPr>
          <p:spPr bwMode="auto">
            <a:xfrm>
              <a:off x="3786" y="3251"/>
              <a:ext cx="83" cy="70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none" lIns="0" tIns="180000" rIns="0" bIns="0" anchor="b"/>
            <a:lstStyle/>
            <a:p>
              <a:pPr marL="285750" indent="-285750" eaLnBrk="1" hangingPunct="1"/>
              <a:r>
                <a:rPr lang="de-DE" altLang="de-DE" sz="1400" b="1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a:t></a:t>
              </a:r>
              <a:r>
                <a:rPr lang="de-DE" altLang="de-DE" sz="1400" b="1" baseline="-2000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1</a:t>
              </a:r>
              <a:endParaRPr lang="de-DE" altLang="de-DE" sz="10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5316" name="Text Box 42"/>
            <p:cNvSpPr txBox="1">
              <a:spLocks noChangeAspect="1" noChangeArrowheads="1"/>
            </p:cNvSpPr>
            <p:nvPr/>
          </p:nvSpPr>
          <p:spPr bwMode="auto">
            <a:xfrm>
              <a:off x="3568" y="3458"/>
              <a:ext cx="82" cy="71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none" lIns="0" tIns="180000" rIns="0" bIns="0" anchor="b"/>
            <a:lstStyle/>
            <a:p>
              <a:pPr marL="285750" indent="-285750" eaLnBrk="1" hangingPunct="1"/>
              <a:r>
                <a:rPr lang="de-DE" altLang="de-DE" sz="1400" b="1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a:t></a:t>
              </a:r>
              <a:r>
                <a:rPr lang="de-DE" altLang="de-DE" sz="1400" b="1" baseline="-2000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2</a:t>
              </a:r>
              <a:endParaRPr lang="de-DE" altLang="de-DE" sz="10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5317" name="Text Box 43"/>
            <p:cNvSpPr txBox="1">
              <a:spLocks noChangeAspect="1" noChangeArrowheads="1"/>
            </p:cNvSpPr>
            <p:nvPr/>
          </p:nvSpPr>
          <p:spPr bwMode="auto">
            <a:xfrm>
              <a:off x="3329" y="4077"/>
              <a:ext cx="122" cy="105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none" lIns="0" tIns="180000" rIns="0" bIns="0" anchor="b"/>
            <a:lstStyle/>
            <a:p>
              <a:pPr marL="285750" indent="-285750" eaLnBrk="1" hangingPunct="1"/>
              <a:r>
                <a:rPr lang="de-DE" altLang="de-DE" sz="1400" b="1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a:t>sf</a:t>
              </a:r>
              <a:endParaRPr lang="de-DE" altLang="de-DE" sz="10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5318" name="Text Box 44"/>
            <p:cNvSpPr txBox="1">
              <a:spLocks noChangeAspect="1" noChangeArrowheads="1"/>
            </p:cNvSpPr>
            <p:nvPr/>
          </p:nvSpPr>
          <p:spPr bwMode="auto">
            <a:xfrm>
              <a:off x="3306" y="3806"/>
              <a:ext cx="160" cy="159"/>
            </a:xfrm>
            <a:prstGeom prst="rect">
              <a:avLst/>
            </a:prstGeom>
            <a:solidFill>
              <a:srgbClr val="00FF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126000" anchor="b"/>
            <a:lstStyle/>
            <a:p>
              <a:pPr marL="285750" indent="-285750" algn="ctr" eaLnBrk="1" hangingPunct="1"/>
              <a:endParaRPr lang="de-DE" altLang="de-DE" sz="10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5319" name="Line 45"/>
            <p:cNvSpPr>
              <a:spLocks noChangeAspect="1" noChangeShapeType="1"/>
            </p:cNvSpPr>
            <p:nvPr/>
          </p:nvSpPr>
          <p:spPr bwMode="auto">
            <a:xfrm flipH="1">
              <a:off x="3466" y="3752"/>
              <a:ext cx="53" cy="5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/>
            <a:lstStyle/>
            <a:p>
              <a:endParaRPr lang="de-DE"/>
            </a:p>
          </p:txBody>
        </p:sp>
        <p:sp>
          <p:nvSpPr>
            <p:cNvPr id="55320" name="Text Box 46"/>
            <p:cNvSpPr txBox="1">
              <a:spLocks noChangeAspect="1" noChangeArrowheads="1"/>
            </p:cNvSpPr>
            <p:nvPr/>
          </p:nvSpPr>
          <p:spPr bwMode="auto">
            <a:xfrm>
              <a:off x="3361" y="3677"/>
              <a:ext cx="82" cy="70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none" lIns="0" tIns="180000" rIns="0" bIns="0" anchor="b"/>
            <a:lstStyle/>
            <a:p>
              <a:pPr marL="285750" indent="-285750" eaLnBrk="1" hangingPunct="1"/>
              <a:r>
                <a:rPr lang="de-DE" altLang="de-DE" sz="1400" b="1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a:t></a:t>
              </a:r>
              <a:r>
                <a:rPr lang="de-DE" altLang="de-DE" sz="1400" b="1" baseline="-2000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3</a:t>
              </a:r>
              <a:endParaRPr lang="de-DE" altLang="de-DE" sz="10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5321" name="Text Box 114"/>
            <p:cNvSpPr txBox="1">
              <a:spLocks noChangeArrowheads="1"/>
            </p:cNvSpPr>
            <p:nvPr/>
          </p:nvSpPr>
          <p:spPr bwMode="auto">
            <a:xfrm>
              <a:off x="3943" y="3354"/>
              <a:ext cx="3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altLang="de-DE" sz="1200" b="1">
                  <a:solidFill>
                    <a:srgbClr val="000000"/>
                  </a:solidFill>
                </a:rPr>
                <a:t>E, T</a:t>
              </a:r>
              <a:r>
                <a:rPr lang="de-DE" altLang="de-DE" sz="1200" b="1" baseline="-25000">
                  <a:solidFill>
                    <a:srgbClr val="000000"/>
                  </a:solidFill>
                </a:rPr>
                <a:t>1/2</a:t>
              </a:r>
            </a:p>
          </p:txBody>
        </p:sp>
        <p:sp>
          <p:nvSpPr>
            <p:cNvPr id="55322" name="Text Box 115"/>
            <p:cNvSpPr txBox="1">
              <a:spLocks noChangeArrowheads="1"/>
            </p:cNvSpPr>
            <p:nvPr/>
          </p:nvSpPr>
          <p:spPr bwMode="auto">
            <a:xfrm>
              <a:off x="3721" y="3570"/>
              <a:ext cx="3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altLang="de-DE" sz="1200" b="1">
                  <a:solidFill>
                    <a:srgbClr val="000000"/>
                  </a:solidFill>
                </a:rPr>
                <a:t>E, T</a:t>
              </a:r>
              <a:r>
                <a:rPr lang="de-DE" altLang="de-DE" sz="1200" b="1" baseline="-25000">
                  <a:solidFill>
                    <a:srgbClr val="000000"/>
                  </a:solidFill>
                </a:rPr>
                <a:t>1/2</a:t>
              </a:r>
            </a:p>
          </p:txBody>
        </p:sp>
        <p:sp>
          <p:nvSpPr>
            <p:cNvPr id="55323" name="Text Box 116"/>
            <p:cNvSpPr txBox="1">
              <a:spLocks noChangeArrowheads="1"/>
            </p:cNvSpPr>
            <p:nvPr/>
          </p:nvSpPr>
          <p:spPr bwMode="auto">
            <a:xfrm>
              <a:off x="3521" y="3795"/>
              <a:ext cx="3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altLang="de-DE" sz="1200" b="1">
                  <a:solidFill>
                    <a:srgbClr val="000000"/>
                  </a:solidFill>
                </a:rPr>
                <a:t>E, T</a:t>
              </a:r>
              <a:r>
                <a:rPr lang="de-DE" altLang="de-DE" sz="1200" b="1" baseline="-25000">
                  <a:solidFill>
                    <a:srgbClr val="000000"/>
                  </a:solidFill>
                </a:rPr>
                <a:t>1/2</a:t>
              </a:r>
            </a:p>
          </p:txBody>
        </p:sp>
      </p:grpSp>
      <p:sp>
        <p:nvSpPr>
          <p:cNvPr id="55304" name="Text Box 117"/>
          <p:cNvSpPr txBox="1">
            <a:spLocks noChangeArrowheads="1"/>
          </p:cNvSpPr>
          <p:nvPr/>
        </p:nvSpPr>
        <p:spPr bwMode="auto">
          <a:xfrm>
            <a:off x="6588125" y="4270375"/>
            <a:ext cx="259238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de-DE" altLang="de-DE" sz="1600" b="1" dirty="0">
                <a:solidFill>
                  <a:srgbClr val="CC0099"/>
                </a:solidFill>
              </a:rPr>
              <a:t>Isotope </a:t>
            </a:r>
            <a:r>
              <a:rPr lang="de-DE" altLang="de-DE" sz="1600" b="1" dirty="0" err="1">
                <a:solidFill>
                  <a:srgbClr val="CC0099"/>
                </a:solidFill>
              </a:rPr>
              <a:t>identification</a:t>
            </a:r>
            <a:r>
              <a:rPr lang="de-DE" altLang="de-DE" sz="1600" b="1" dirty="0">
                <a:solidFill>
                  <a:srgbClr val="CC0099"/>
                </a:solidFill>
              </a:rPr>
              <a:t> </a:t>
            </a:r>
          </a:p>
          <a:p>
            <a:pPr algn="ctr" eaLnBrk="1" hangingPunct="1"/>
            <a:r>
              <a:rPr lang="de-DE" altLang="de-DE" sz="1600" b="1" dirty="0">
                <a:solidFill>
                  <a:srgbClr val="CC0099"/>
                </a:solidFill>
              </a:rPr>
              <a:t>via </a:t>
            </a:r>
            <a:r>
              <a:rPr lang="de-DE" altLang="de-DE" sz="1600" b="1" dirty="0" err="1">
                <a:solidFill>
                  <a:srgbClr val="CC0099"/>
                </a:solidFill>
                <a:cs typeface="Arial" charset="0"/>
              </a:rPr>
              <a:t>radioactive</a:t>
            </a:r>
            <a:r>
              <a:rPr lang="de-DE" altLang="de-DE" sz="1600" b="1" dirty="0">
                <a:solidFill>
                  <a:srgbClr val="CC0099"/>
                </a:solidFill>
                <a:cs typeface="Arial" charset="0"/>
              </a:rPr>
              <a:t> </a:t>
            </a:r>
            <a:r>
              <a:rPr lang="de-DE" altLang="de-DE" sz="1600" b="1" dirty="0" err="1">
                <a:solidFill>
                  <a:srgbClr val="CC0099"/>
                </a:solidFill>
              </a:rPr>
              <a:t>decays</a:t>
            </a:r>
            <a:endParaRPr lang="de-DE" altLang="de-DE" sz="1600" b="1" dirty="0">
              <a:solidFill>
                <a:srgbClr val="CC0099"/>
              </a:solidFill>
            </a:endParaRPr>
          </a:p>
        </p:txBody>
      </p:sp>
      <p:sp>
        <p:nvSpPr>
          <p:cNvPr id="55305" name="Text Box 78"/>
          <p:cNvSpPr txBox="1">
            <a:spLocks noChangeArrowheads="1"/>
          </p:cNvSpPr>
          <p:nvPr/>
        </p:nvSpPr>
        <p:spPr bwMode="auto">
          <a:xfrm>
            <a:off x="1408113" y="6096000"/>
            <a:ext cx="2803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de-DE" sz="1600" b="1" dirty="0">
                <a:solidFill>
                  <a:srgbClr val="FF00FF"/>
                </a:solidFill>
                <a:cs typeface="Arial" charset="0"/>
              </a:rPr>
              <a:t>Δθ</a:t>
            </a:r>
            <a:r>
              <a:rPr lang="de-DE" altLang="de-DE" sz="1600" b="1" dirty="0">
                <a:solidFill>
                  <a:srgbClr val="FF00FF"/>
                </a:solidFill>
                <a:cs typeface="Arial" charset="0"/>
              </a:rPr>
              <a:t> = (0 ± 2)° →  </a:t>
            </a:r>
            <a:r>
              <a:rPr lang="el-GR" altLang="de-DE" sz="1600" b="1" dirty="0">
                <a:solidFill>
                  <a:srgbClr val="FF00FF"/>
                </a:solidFill>
                <a:cs typeface="Arial" charset="0"/>
              </a:rPr>
              <a:t>ε</a:t>
            </a:r>
            <a:r>
              <a:rPr lang="de-DE" altLang="de-DE" sz="1600" b="1" baseline="-25000" dirty="0">
                <a:solidFill>
                  <a:srgbClr val="FF00FF"/>
                </a:solidFill>
                <a:cs typeface="Arial" charset="0"/>
              </a:rPr>
              <a:t>MNT</a:t>
            </a:r>
            <a:r>
              <a:rPr lang="de-DE" altLang="de-DE" sz="1600" b="1" dirty="0">
                <a:solidFill>
                  <a:srgbClr val="FF00FF"/>
                </a:solidFill>
                <a:cs typeface="Arial" charset="0"/>
              </a:rPr>
              <a:t> ≈  0.01</a:t>
            </a:r>
            <a:endParaRPr lang="el-GR" altLang="de-DE" sz="1600" b="1" dirty="0">
              <a:solidFill>
                <a:srgbClr val="FF00FF"/>
              </a:solidFill>
              <a:cs typeface="Arial" charset="0"/>
            </a:endParaRPr>
          </a:p>
        </p:txBody>
      </p:sp>
      <p:sp>
        <p:nvSpPr>
          <p:cNvPr id="55306" name="Text Box 118"/>
          <p:cNvSpPr txBox="1">
            <a:spLocks noChangeArrowheads="1"/>
          </p:cNvSpPr>
          <p:nvPr/>
        </p:nvSpPr>
        <p:spPr bwMode="auto">
          <a:xfrm>
            <a:off x="403225" y="1412875"/>
            <a:ext cx="5681663" cy="785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2200" b="1"/>
              <a:t>Velocity filter SHIP at GSI Darmstadt</a:t>
            </a:r>
          </a:p>
          <a:p>
            <a:pPr eaLnBrk="1" hangingPunct="1"/>
            <a:endParaRPr lang="de-DE" altLang="de-DE" sz="300" b="1"/>
          </a:p>
          <a:p>
            <a:pPr eaLnBrk="1" hangingPunct="1"/>
            <a:r>
              <a:rPr lang="de-DE" altLang="de-DE" sz="2000"/>
              <a:t>(→ usually used for superheavy fusion products)</a:t>
            </a:r>
          </a:p>
        </p:txBody>
      </p:sp>
      <p:sp>
        <p:nvSpPr>
          <p:cNvPr id="55307" name="Text Box 4"/>
          <p:cNvSpPr txBox="1">
            <a:spLocks noChangeArrowheads="1"/>
          </p:cNvSpPr>
          <p:nvPr/>
        </p:nvSpPr>
        <p:spPr bwMode="auto">
          <a:xfrm>
            <a:off x="307975" y="98425"/>
            <a:ext cx="8296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sz="2800" dirty="0" smtClean="0">
                <a:solidFill>
                  <a:srgbClr val="FF0000"/>
                </a:solidFill>
              </a:rPr>
              <a:t>Separation </a:t>
            </a:r>
            <a:r>
              <a:rPr lang="de-DE" altLang="de-DE" sz="2800" dirty="0" err="1">
                <a:solidFill>
                  <a:srgbClr val="FF0000"/>
                </a:solidFill>
              </a:rPr>
              <a:t>of</a:t>
            </a:r>
            <a:r>
              <a:rPr lang="de-DE" altLang="de-DE" sz="2800" dirty="0">
                <a:solidFill>
                  <a:srgbClr val="FF0000"/>
                </a:solidFill>
              </a:rPr>
              <a:t> MNT Products </a:t>
            </a:r>
            <a:r>
              <a:rPr lang="de-DE" altLang="de-DE" sz="2800" dirty="0" err="1">
                <a:solidFill>
                  <a:srgbClr val="FF0000"/>
                </a:solidFill>
              </a:rPr>
              <a:t>with</a:t>
            </a:r>
            <a:r>
              <a:rPr lang="de-DE" altLang="de-DE" sz="2800" dirty="0">
                <a:solidFill>
                  <a:srgbClr val="FF0000"/>
                </a:solidFill>
              </a:rPr>
              <a:t> a Velocity Filter</a:t>
            </a:r>
          </a:p>
        </p:txBody>
      </p:sp>
    </p:spTree>
    <p:extLst>
      <p:ext uri="{BB962C8B-B14F-4D97-AF65-F5344CB8AC3E}">
        <p14:creationId xmlns:p14="http://schemas.microsoft.com/office/powerpoint/2010/main" val="2140655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7651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251792" y="37894"/>
            <a:ext cx="871296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de-DE" altLang="de-DE" sz="2800" b="1" dirty="0">
                <a:solidFill>
                  <a:srgbClr val="FF0000"/>
                </a:solidFill>
              </a:rPr>
              <a:t>MNT </a:t>
            </a:r>
            <a:r>
              <a:rPr lang="de-DE" altLang="de-DE" sz="2800" b="1" dirty="0" err="1">
                <a:solidFill>
                  <a:srgbClr val="FF0000"/>
                </a:solidFill>
              </a:rPr>
              <a:t>reactions</a:t>
            </a:r>
            <a:r>
              <a:rPr lang="de-DE" altLang="de-DE" sz="2800" b="1" dirty="0">
                <a:solidFill>
                  <a:srgbClr val="FF0000"/>
                </a:solidFill>
              </a:rPr>
              <a:t> in </a:t>
            </a:r>
            <a:r>
              <a:rPr lang="de-DE" altLang="de-DE" sz="2800" b="1" baseline="30000" dirty="0">
                <a:solidFill>
                  <a:srgbClr val="FF0000"/>
                </a:solidFill>
              </a:rPr>
              <a:t>48</a:t>
            </a:r>
            <a:r>
              <a:rPr lang="de-DE" altLang="de-DE" sz="2800" b="1" dirty="0">
                <a:solidFill>
                  <a:srgbClr val="FF0000"/>
                </a:solidFill>
              </a:rPr>
              <a:t>Ca + </a:t>
            </a:r>
            <a:r>
              <a:rPr lang="de-DE" altLang="de-DE" sz="2800" b="1" baseline="30000" dirty="0">
                <a:solidFill>
                  <a:srgbClr val="FF0000"/>
                </a:solidFill>
              </a:rPr>
              <a:t>248</a:t>
            </a:r>
            <a:r>
              <a:rPr lang="de-DE" altLang="de-DE" sz="2800" b="1" dirty="0">
                <a:solidFill>
                  <a:srgbClr val="FF0000"/>
                </a:solidFill>
              </a:rPr>
              <a:t>Cm @ SHIP</a:t>
            </a:r>
          </a:p>
        </p:txBody>
      </p:sp>
      <p:sp>
        <p:nvSpPr>
          <p:cNvPr id="57348" name="Textfeld 2"/>
          <p:cNvSpPr txBox="1">
            <a:spLocks noChangeArrowheads="1"/>
          </p:cNvSpPr>
          <p:nvPr/>
        </p:nvSpPr>
        <p:spPr bwMode="auto">
          <a:xfrm>
            <a:off x="449263" y="6372225"/>
            <a:ext cx="5989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2000" dirty="0">
                <a:solidFill>
                  <a:srgbClr val="0000FF"/>
                </a:solidFill>
              </a:rPr>
              <a:t>H.M. </a:t>
            </a:r>
            <a:r>
              <a:rPr lang="de-DE" altLang="de-DE" sz="2000" dirty="0" err="1">
                <a:solidFill>
                  <a:srgbClr val="0000FF"/>
                </a:solidFill>
              </a:rPr>
              <a:t>Devaraja</a:t>
            </a:r>
            <a:r>
              <a:rPr lang="de-DE" altLang="de-DE" sz="2000" dirty="0">
                <a:solidFill>
                  <a:srgbClr val="0000FF"/>
                </a:solidFill>
              </a:rPr>
              <a:t> </a:t>
            </a:r>
            <a:r>
              <a:rPr lang="de-DE" altLang="de-DE" sz="2000" dirty="0"/>
              <a:t>et al., Phys. </a:t>
            </a:r>
            <a:r>
              <a:rPr lang="de-DE" altLang="de-DE" sz="2000" dirty="0" err="1"/>
              <a:t>Lett</a:t>
            </a:r>
            <a:r>
              <a:rPr lang="de-DE" altLang="de-DE" sz="2000" dirty="0"/>
              <a:t>. B 748, 199 (2015).</a:t>
            </a:r>
          </a:p>
        </p:txBody>
      </p:sp>
      <p:pic>
        <p:nvPicPr>
          <p:cNvPr id="57349" name="Picture 7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" y="1627188"/>
            <a:ext cx="571817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feld 2"/>
          <p:cNvSpPr txBox="1">
            <a:spLocks noChangeArrowheads="1"/>
          </p:cNvSpPr>
          <p:nvPr/>
        </p:nvSpPr>
        <p:spPr bwMode="auto">
          <a:xfrm>
            <a:off x="468313" y="5057775"/>
            <a:ext cx="7602537" cy="1108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2000" b="1" dirty="0">
                <a:solidFill>
                  <a:srgbClr val="000000"/>
                </a:solidFill>
              </a:rPr>
              <a:t>▪ </a:t>
            </a:r>
            <a:r>
              <a:rPr lang="de-DE" altLang="de-DE" sz="2000" b="1" dirty="0" err="1">
                <a:solidFill>
                  <a:srgbClr val="000000"/>
                </a:solidFill>
              </a:rPr>
              <a:t>Identification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of</a:t>
            </a:r>
            <a:r>
              <a:rPr lang="de-DE" altLang="de-DE" sz="2000" b="1" dirty="0">
                <a:solidFill>
                  <a:srgbClr val="000000"/>
                </a:solidFill>
              </a:rPr>
              <a:t> ~100 MNT </a:t>
            </a:r>
            <a:r>
              <a:rPr lang="de-DE" altLang="de-DE" sz="2000" b="1" dirty="0" err="1">
                <a:solidFill>
                  <a:srgbClr val="000000"/>
                </a:solidFill>
              </a:rPr>
              <a:t>products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by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el-GR" altLang="de-DE" sz="2000" b="1" dirty="0">
                <a:solidFill>
                  <a:srgbClr val="000000"/>
                </a:solidFill>
              </a:rPr>
              <a:t>α</a:t>
            </a:r>
            <a:r>
              <a:rPr lang="de-DE" altLang="de-DE" sz="2000" b="1" dirty="0">
                <a:solidFill>
                  <a:srgbClr val="000000"/>
                </a:solidFill>
              </a:rPr>
              <a:t>-</a:t>
            </a:r>
            <a:r>
              <a:rPr lang="de-DE" altLang="de-DE" sz="2000" b="1" dirty="0" err="1">
                <a:solidFill>
                  <a:srgbClr val="000000"/>
                </a:solidFill>
              </a:rPr>
              <a:t>decay</a:t>
            </a:r>
            <a:r>
              <a:rPr lang="de-DE" altLang="de-DE" sz="2000" b="1" dirty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>
                <a:solidFill>
                  <a:srgbClr val="000000"/>
                </a:solidFill>
              </a:rPr>
              <a:t>tagging</a:t>
            </a:r>
            <a:endParaRPr lang="de-DE" altLang="de-DE" sz="2000" b="1" dirty="0">
              <a:solidFill>
                <a:srgbClr val="000000"/>
              </a:solidFill>
            </a:endParaRPr>
          </a:p>
          <a:p>
            <a:pPr eaLnBrk="1" hangingPunct="1"/>
            <a:endParaRPr lang="de-DE" altLang="de-DE" sz="600" b="1" dirty="0">
              <a:solidFill>
                <a:srgbClr val="000000"/>
              </a:solidFill>
            </a:endParaRPr>
          </a:p>
          <a:p>
            <a:pPr eaLnBrk="1" hangingPunct="1"/>
            <a:r>
              <a:rPr lang="de-DE" altLang="de-DE" sz="2000" b="1" dirty="0">
                <a:solidFill>
                  <a:srgbClr val="FF0000"/>
                </a:solidFill>
              </a:rPr>
              <a:t>▪ Observation </a:t>
            </a:r>
            <a:r>
              <a:rPr lang="de-DE" altLang="de-DE" sz="2000" b="1" dirty="0" err="1">
                <a:solidFill>
                  <a:srgbClr val="FF0000"/>
                </a:solidFill>
              </a:rPr>
              <a:t>of</a:t>
            </a:r>
            <a:r>
              <a:rPr lang="de-DE" altLang="de-DE" sz="2000" b="1" dirty="0">
                <a:solidFill>
                  <a:srgbClr val="FF0000"/>
                </a:solidFill>
              </a:rPr>
              <a:t> 5 </a:t>
            </a:r>
            <a:r>
              <a:rPr lang="de-DE" altLang="de-DE" sz="2000" b="1" u="sng" dirty="0" err="1">
                <a:solidFill>
                  <a:srgbClr val="FF0000"/>
                </a:solidFill>
              </a:rPr>
              <a:t>new</a:t>
            </a:r>
            <a:r>
              <a:rPr lang="de-DE" altLang="de-DE" sz="2000" b="1" dirty="0">
                <a:solidFill>
                  <a:srgbClr val="FF0000"/>
                </a:solidFill>
              </a:rPr>
              <a:t> </a:t>
            </a:r>
            <a:r>
              <a:rPr lang="de-DE" altLang="de-DE" sz="2000" b="1" dirty="0" err="1">
                <a:solidFill>
                  <a:srgbClr val="FF0000"/>
                </a:solidFill>
              </a:rPr>
              <a:t>neutron-deficient</a:t>
            </a:r>
            <a:r>
              <a:rPr lang="de-DE" altLang="de-DE" sz="2000" b="1" dirty="0">
                <a:solidFill>
                  <a:srgbClr val="FF0000"/>
                </a:solidFill>
              </a:rPr>
              <a:t> isotopes </a:t>
            </a:r>
            <a:r>
              <a:rPr lang="de-DE" altLang="de-DE" sz="2000" b="1" dirty="0" err="1">
                <a:solidFill>
                  <a:srgbClr val="FF0000"/>
                </a:solidFill>
              </a:rPr>
              <a:t>with</a:t>
            </a:r>
            <a:r>
              <a:rPr lang="de-DE" altLang="de-DE" sz="2000" b="1" dirty="0">
                <a:solidFill>
                  <a:srgbClr val="FF0000"/>
                </a:solidFill>
              </a:rPr>
              <a:t> Z ≥ 92</a:t>
            </a:r>
          </a:p>
          <a:p>
            <a:pPr eaLnBrk="1" hangingPunct="1"/>
            <a:r>
              <a:rPr lang="de-DE" altLang="de-DE" sz="2000" b="1" dirty="0">
                <a:solidFill>
                  <a:srgbClr val="FF0000"/>
                </a:solidFill>
              </a:rPr>
              <a:t>   (in 2 </a:t>
            </a:r>
            <a:r>
              <a:rPr lang="de-DE" altLang="de-DE" sz="2000" b="1" dirty="0" err="1">
                <a:solidFill>
                  <a:srgbClr val="FF0000"/>
                </a:solidFill>
              </a:rPr>
              <a:t>hours</a:t>
            </a:r>
            <a:r>
              <a:rPr lang="de-DE" altLang="de-DE" sz="2000" b="1" dirty="0">
                <a:solidFill>
                  <a:srgbClr val="FF0000"/>
                </a:solidFill>
              </a:rPr>
              <a:t> </a:t>
            </a:r>
            <a:r>
              <a:rPr lang="de-DE" altLang="de-DE" sz="2000" b="1" dirty="0" err="1">
                <a:solidFill>
                  <a:srgbClr val="FF0000"/>
                </a:solidFill>
              </a:rPr>
              <a:t>of</a:t>
            </a:r>
            <a:r>
              <a:rPr lang="de-DE" altLang="de-DE" sz="2000" b="1" dirty="0">
                <a:solidFill>
                  <a:srgbClr val="FF0000"/>
                </a:solidFill>
              </a:rPr>
              <a:t> </a:t>
            </a:r>
            <a:r>
              <a:rPr lang="de-DE" altLang="de-DE" sz="2000" b="1" dirty="0" err="1" smtClean="0">
                <a:solidFill>
                  <a:srgbClr val="FF0000"/>
                </a:solidFill>
              </a:rPr>
              <a:t>irradiation</a:t>
            </a:r>
            <a:r>
              <a:rPr lang="de-DE" altLang="de-DE" sz="2000" b="1" dirty="0" smtClean="0">
                <a:solidFill>
                  <a:srgbClr val="FF0000"/>
                </a:solidFill>
              </a:rPr>
              <a:t>)</a:t>
            </a:r>
            <a:endParaRPr lang="de-DE" altLang="de-DE" sz="2000" b="1" dirty="0">
              <a:solidFill>
                <a:srgbClr val="FF0000"/>
              </a:solidFill>
            </a:endParaRPr>
          </a:p>
        </p:txBody>
      </p:sp>
      <p:pic>
        <p:nvPicPr>
          <p:cNvPr id="57351" name="Picture 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225675"/>
            <a:ext cx="15541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Text Box 4"/>
          <p:cNvSpPr txBox="1">
            <a:spLocks noChangeArrowheads="1"/>
          </p:cNvSpPr>
          <p:nvPr/>
        </p:nvSpPr>
        <p:spPr bwMode="auto">
          <a:xfrm>
            <a:off x="1367371" y="609600"/>
            <a:ext cx="640925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de-DE" altLang="de-DE" sz="2600" b="1" dirty="0">
                <a:solidFill>
                  <a:srgbClr val="FF0000"/>
                </a:solidFill>
              </a:rPr>
              <a:t>Population </a:t>
            </a:r>
            <a:r>
              <a:rPr lang="de-DE" altLang="de-DE" sz="2600" b="1" dirty="0" err="1">
                <a:solidFill>
                  <a:srgbClr val="FF0000"/>
                </a:solidFill>
              </a:rPr>
              <a:t>of</a:t>
            </a:r>
            <a:r>
              <a:rPr lang="de-DE" altLang="de-DE" sz="2600" b="1" dirty="0">
                <a:solidFill>
                  <a:srgbClr val="FF0000"/>
                </a:solidFill>
              </a:rPr>
              <a:t> „</a:t>
            </a:r>
            <a:r>
              <a:rPr lang="de-DE" altLang="de-DE" sz="2600" b="1" dirty="0" err="1">
                <a:solidFill>
                  <a:srgbClr val="FF0000"/>
                </a:solidFill>
              </a:rPr>
              <a:t>below</a:t>
            </a:r>
            <a:r>
              <a:rPr lang="de-DE" altLang="de-DE" sz="2600" b="1" dirty="0">
                <a:solidFill>
                  <a:srgbClr val="FF0000"/>
                </a:solidFill>
              </a:rPr>
              <a:t>-target“ </a:t>
            </a:r>
            <a:r>
              <a:rPr lang="de-DE" altLang="de-DE" sz="2600" b="1" dirty="0" err="1" smtClean="0">
                <a:solidFill>
                  <a:srgbClr val="FF0000"/>
                </a:solidFill>
              </a:rPr>
              <a:t>nuclei</a:t>
            </a:r>
            <a:endParaRPr lang="de-DE" altLang="de-DE" sz="2600" b="1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</a:rPr>
              <a:t>1</a:t>
            </a:r>
            <a:r>
              <a:rPr lang="en-US" altLang="ru-RU" sz="1800" b="1" dirty="0">
                <a:solidFill>
                  <a:srgbClr val="FF0000"/>
                </a:solidFill>
              </a:rPr>
              <a:t> – region  82 &lt; Z &lt; 100</a:t>
            </a:r>
            <a:endParaRPr lang="de-DE" altLang="de-DE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61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6170990" cy="3573346"/>
          </a:xfrm>
          <a:prstGeom prst="rect">
            <a:avLst/>
          </a:prstGeom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7651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de-DE" altLang="de-DE" dirty="0">
              <a:solidFill>
                <a:srgbClr val="FFFF00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-97971" y="-99391"/>
            <a:ext cx="9278483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de-DE" altLang="de-DE" sz="2800" b="1" dirty="0">
                <a:solidFill>
                  <a:srgbClr val="FF0000"/>
                </a:solidFill>
              </a:rPr>
              <a:t>Population </a:t>
            </a:r>
            <a:r>
              <a:rPr lang="de-DE" altLang="de-DE" sz="2800" b="1" dirty="0" err="1">
                <a:solidFill>
                  <a:srgbClr val="FF0000"/>
                </a:solidFill>
              </a:rPr>
              <a:t>of</a:t>
            </a:r>
            <a:r>
              <a:rPr lang="de-DE" altLang="de-DE" sz="2800" b="1" dirty="0">
                <a:solidFill>
                  <a:srgbClr val="FF0000"/>
                </a:solidFill>
              </a:rPr>
              <a:t> „</a:t>
            </a:r>
            <a:r>
              <a:rPr lang="de-DE" altLang="de-DE" sz="2800" b="1" dirty="0" err="1">
                <a:solidFill>
                  <a:srgbClr val="FF0000"/>
                </a:solidFill>
              </a:rPr>
              <a:t>above</a:t>
            </a:r>
            <a:r>
              <a:rPr lang="de-DE" altLang="de-DE" sz="2800" b="1" dirty="0">
                <a:solidFill>
                  <a:srgbClr val="FF0000"/>
                </a:solidFill>
              </a:rPr>
              <a:t>-target“ </a:t>
            </a:r>
            <a:r>
              <a:rPr lang="de-DE" altLang="de-DE" sz="2800" b="1" dirty="0" err="1">
                <a:solidFill>
                  <a:srgbClr val="FF0000"/>
                </a:solidFill>
              </a:rPr>
              <a:t>nuclei</a:t>
            </a:r>
            <a:r>
              <a:rPr lang="de-DE" altLang="de-DE" sz="2800" b="1" dirty="0">
                <a:solidFill>
                  <a:srgbClr val="FF0000"/>
                </a:solidFill>
              </a:rPr>
              <a:t> @ </a:t>
            </a:r>
            <a:r>
              <a:rPr lang="de-DE" altLang="de-DE" sz="2800" b="1" dirty="0" smtClean="0">
                <a:solidFill>
                  <a:srgbClr val="FF0000"/>
                </a:solidFill>
              </a:rPr>
              <a:t>SHIP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ru-RU" sz="1800" b="1" dirty="0">
                <a:solidFill>
                  <a:srgbClr val="FF0000"/>
                </a:solidFill>
              </a:rPr>
              <a:t>3 – region Z &gt; 100</a:t>
            </a:r>
            <a:endParaRPr lang="de-DE" altLang="de-DE" sz="1800" b="1" dirty="0">
              <a:solidFill>
                <a:srgbClr val="FF0000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="" xmlns:a16="http://schemas.microsoft.com/office/drawing/2014/main" id="{361A1CF4-362F-45A8-90C5-7CF4162BEF64}"/>
              </a:ext>
            </a:extLst>
          </p:cNvPr>
          <p:cNvGrpSpPr/>
          <p:nvPr/>
        </p:nvGrpSpPr>
        <p:grpSpPr>
          <a:xfrm>
            <a:off x="5867400" y="658320"/>
            <a:ext cx="444431" cy="666540"/>
            <a:chOff x="7373343" y="1300698"/>
            <a:chExt cx="811441" cy="860962"/>
          </a:xfrm>
        </p:grpSpPr>
        <p:sp>
          <p:nvSpPr>
            <p:cNvPr id="3" name="Ellipse 2">
              <a:extLst>
                <a:ext uri="{FF2B5EF4-FFF2-40B4-BE49-F238E27FC236}">
                  <a16:creationId xmlns="" xmlns:a16="http://schemas.microsoft.com/office/drawing/2014/main" id="{93110053-0075-435F-B8B6-85562F5C4D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0353" y="1772817"/>
              <a:ext cx="399989" cy="38884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Textfeld 2">
              <a:extLst>
                <a:ext uri="{FF2B5EF4-FFF2-40B4-BE49-F238E27FC236}">
                  <a16:creationId xmlns="" xmlns:a16="http://schemas.microsoft.com/office/drawing/2014/main" id="{29676771-B8EB-4929-BBC1-84FC02678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3343" y="1300698"/>
              <a:ext cx="81144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altLang="de-DE" sz="2000" b="1" baseline="30000" dirty="0">
                  <a:solidFill>
                    <a:srgbClr val="FF0000"/>
                  </a:solidFill>
                </a:rPr>
                <a:t>260</a:t>
              </a:r>
              <a:r>
                <a:rPr lang="de-DE" altLang="de-DE" sz="2000" b="1" dirty="0">
                  <a:solidFill>
                    <a:srgbClr val="FF0000"/>
                  </a:solidFill>
                </a:rPr>
                <a:t>No</a:t>
              </a:r>
              <a:endParaRPr lang="de-DE" altLang="de-DE" sz="1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feld 2">
            <a:extLst>
              <a:ext uri="{FF2B5EF4-FFF2-40B4-BE49-F238E27FC236}">
                <a16:creationId xmlns="" xmlns:a16="http://schemas.microsoft.com/office/drawing/2014/main" id="{FFC3F9AE-BC64-468D-A0F0-F5EA92205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84737"/>
            <a:ext cx="7863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2000" baseline="30000" dirty="0">
                <a:solidFill>
                  <a:srgbClr val="FF0000"/>
                </a:solidFill>
              </a:rPr>
              <a:t>260</a:t>
            </a:r>
            <a:r>
              <a:rPr lang="de-DE" altLang="de-DE" sz="2000" dirty="0">
                <a:solidFill>
                  <a:srgbClr val="FF0000"/>
                </a:solidFill>
              </a:rPr>
              <a:t>No </a:t>
            </a:r>
            <a:r>
              <a:rPr lang="de-DE" altLang="de-DE" sz="2000" dirty="0" err="1">
                <a:solidFill>
                  <a:srgbClr val="FF0000"/>
                </a:solidFill>
              </a:rPr>
              <a:t>would</a:t>
            </a:r>
            <a:r>
              <a:rPr lang="de-DE" altLang="de-DE" sz="2000" dirty="0">
                <a:solidFill>
                  <a:srgbClr val="FF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be</a:t>
            </a:r>
            <a:r>
              <a:rPr lang="de-DE" altLang="de-DE" sz="2000" dirty="0">
                <a:solidFill>
                  <a:srgbClr val="FF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the</a:t>
            </a:r>
            <a:r>
              <a:rPr lang="de-DE" altLang="de-DE" sz="2000" dirty="0">
                <a:solidFill>
                  <a:srgbClr val="FF0000"/>
                </a:solidFill>
              </a:rPr>
              <a:t> so </a:t>
            </a:r>
            <a:r>
              <a:rPr lang="de-DE" altLang="de-DE" sz="2000" dirty="0" err="1">
                <a:solidFill>
                  <a:srgbClr val="FF0000"/>
                </a:solidFill>
              </a:rPr>
              <a:t>far</a:t>
            </a:r>
            <a:r>
              <a:rPr lang="de-DE" altLang="de-DE" sz="2000" dirty="0">
                <a:solidFill>
                  <a:srgbClr val="FF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heaviest</a:t>
            </a:r>
            <a:r>
              <a:rPr lang="de-DE" altLang="de-DE" sz="2000" dirty="0">
                <a:solidFill>
                  <a:srgbClr val="FF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transfer</a:t>
            </a:r>
            <a:r>
              <a:rPr lang="de-DE" altLang="de-DE" sz="2000" dirty="0">
                <a:solidFill>
                  <a:srgbClr val="FF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product</a:t>
            </a:r>
            <a:r>
              <a:rPr lang="de-DE" altLang="de-DE" sz="2000" dirty="0">
                <a:solidFill>
                  <a:srgbClr val="FF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observed</a:t>
            </a:r>
            <a:r>
              <a:rPr lang="de-DE" altLang="de-DE" sz="2000" dirty="0">
                <a:solidFill>
                  <a:srgbClr val="FF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with</a:t>
            </a:r>
            <a:endParaRPr lang="de-DE" altLang="de-DE" sz="2000" dirty="0">
              <a:solidFill>
                <a:srgbClr val="FF0000"/>
              </a:solidFill>
            </a:endParaRPr>
          </a:p>
          <a:p>
            <a:pPr eaLnBrk="1" hangingPunct="1"/>
            <a:r>
              <a:rPr lang="de-DE" altLang="de-DE" sz="2000" baseline="30000" dirty="0">
                <a:solidFill>
                  <a:srgbClr val="FF0000"/>
                </a:solidFill>
              </a:rPr>
              <a:t>248</a:t>
            </a:r>
            <a:r>
              <a:rPr lang="de-DE" altLang="de-DE" sz="2000" dirty="0">
                <a:solidFill>
                  <a:srgbClr val="FF0000"/>
                </a:solidFill>
              </a:rPr>
              <a:t>Cm </a:t>
            </a:r>
            <a:r>
              <a:rPr lang="de-DE" altLang="de-DE" sz="2000" dirty="0" err="1">
                <a:solidFill>
                  <a:srgbClr val="FF0000"/>
                </a:solidFill>
              </a:rPr>
              <a:t>targets</a:t>
            </a:r>
            <a:r>
              <a:rPr lang="de-DE" altLang="de-DE" sz="2000" dirty="0">
                <a:solidFill>
                  <a:srgbClr val="FF0000"/>
                </a:solidFill>
              </a:rPr>
              <a:t>: Cm (Z=96) + 6p; </a:t>
            </a:r>
            <a:r>
              <a:rPr lang="de-DE" altLang="de-DE" sz="2000" dirty="0" err="1">
                <a:solidFill>
                  <a:srgbClr val="FF0000"/>
                </a:solidFill>
              </a:rPr>
              <a:t>previously</a:t>
            </a:r>
            <a:r>
              <a:rPr lang="de-DE" altLang="de-DE" sz="2000" dirty="0">
                <a:solidFill>
                  <a:srgbClr val="FF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only</a:t>
            </a:r>
            <a:r>
              <a:rPr lang="de-DE" altLang="de-DE" sz="2000" dirty="0">
                <a:solidFill>
                  <a:srgbClr val="FF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seen</a:t>
            </a:r>
            <a:r>
              <a:rPr lang="de-DE" altLang="de-DE" sz="2000" dirty="0">
                <a:solidFill>
                  <a:srgbClr val="FF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with</a:t>
            </a:r>
            <a:r>
              <a:rPr lang="de-DE" altLang="de-DE" sz="2000" dirty="0">
                <a:solidFill>
                  <a:srgbClr val="FF0000"/>
                </a:solidFill>
              </a:rPr>
              <a:t> Es (Z=99)</a:t>
            </a:r>
            <a:endParaRPr lang="de-DE" altLang="de-DE" sz="1800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89" y="1524000"/>
            <a:ext cx="2844810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3059" y="5592623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altLang="de-DE" dirty="0">
                <a:solidFill>
                  <a:srgbClr val="000099"/>
                </a:solidFill>
              </a:rPr>
              <a:t>Future </a:t>
            </a:r>
            <a:r>
              <a:rPr lang="de-DE" altLang="de-DE" dirty="0" err="1">
                <a:solidFill>
                  <a:srgbClr val="000099"/>
                </a:solidFill>
              </a:rPr>
              <a:t>experiments</a:t>
            </a:r>
            <a:r>
              <a:rPr lang="de-DE" altLang="de-DE" dirty="0">
                <a:solidFill>
                  <a:srgbClr val="000099"/>
                </a:solidFill>
              </a:rPr>
              <a:t> </a:t>
            </a:r>
            <a:r>
              <a:rPr lang="de-DE" altLang="de-DE" dirty="0" err="1">
                <a:solidFill>
                  <a:srgbClr val="000099"/>
                </a:solidFill>
              </a:rPr>
              <a:t>are</a:t>
            </a:r>
            <a:r>
              <a:rPr lang="de-DE" altLang="de-DE" dirty="0">
                <a:solidFill>
                  <a:srgbClr val="000099"/>
                </a:solidFill>
              </a:rPr>
              <a:t> in </a:t>
            </a:r>
            <a:r>
              <a:rPr lang="de-DE" altLang="de-DE" dirty="0" err="1">
                <a:solidFill>
                  <a:srgbClr val="000099"/>
                </a:solidFill>
              </a:rPr>
              <a:t>consideration</a:t>
            </a:r>
            <a:r>
              <a:rPr lang="de-DE" altLang="de-DE" dirty="0">
                <a:solidFill>
                  <a:srgbClr val="000099"/>
                </a:solidFill>
              </a:rPr>
              <a:t> at </a:t>
            </a:r>
            <a:r>
              <a:rPr lang="de-DE" altLang="de-DE" dirty="0" smtClean="0">
                <a:solidFill>
                  <a:srgbClr val="000099"/>
                </a:solidFill>
              </a:rPr>
              <a:t>SHELS (FLNR </a:t>
            </a:r>
            <a:r>
              <a:rPr lang="de-DE" altLang="de-DE" dirty="0" err="1" smtClean="0">
                <a:solidFill>
                  <a:srgbClr val="000099"/>
                </a:solidFill>
              </a:rPr>
              <a:t>Dubna</a:t>
            </a:r>
            <a:r>
              <a:rPr lang="de-DE" altLang="de-DE" dirty="0" smtClean="0">
                <a:solidFill>
                  <a:srgbClr val="000099"/>
                </a:solidFill>
              </a:rPr>
              <a:t>),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</a:rPr>
              <a:t>SHIP not </a:t>
            </a:r>
            <a:r>
              <a:rPr lang="de-DE" altLang="de-DE" dirty="0" err="1">
                <a:solidFill>
                  <a:srgbClr val="000000"/>
                </a:solidFill>
              </a:rPr>
              <a:t>available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for</a:t>
            </a:r>
            <a:r>
              <a:rPr lang="de-DE" altLang="de-DE" dirty="0">
                <a:solidFill>
                  <a:srgbClr val="000000"/>
                </a:solidFill>
              </a:rPr>
              <a:t> MNT </a:t>
            </a:r>
            <a:r>
              <a:rPr lang="de-DE" altLang="de-DE" dirty="0" err="1" smtClean="0">
                <a:solidFill>
                  <a:srgbClr val="000000"/>
                </a:solidFill>
              </a:rPr>
              <a:t>experiments</a:t>
            </a:r>
            <a:r>
              <a:rPr lang="de-DE" altLang="de-DE" dirty="0" smtClean="0">
                <a:solidFill>
                  <a:srgbClr val="000000"/>
                </a:solidFill>
              </a:rPr>
              <a:t> </a:t>
            </a:r>
            <a:r>
              <a:rPr lang="de-DE" altLang="de-DE" dirty="0" err="1" smtClean="0">
                <a:solidFill>
                  <a:srgbClr val="000000"/>
                </a:solidFill>
              </a:rPr>
              <a:t>now</a:t>
            </a:r>
            <a:r>
              <a:rPr lang="de-DE" altLang="de-DE" dirty="0" smtClean="0">
                <a:solidFill>
                  <a:srgbClr val="000000"/>
                </a:solidFill>
              </a:rPr>
              <a:t>.</a:t>
            </a:r>
            <a:r>
              <a:rPr lang="de-DE" altLang="de-DE" dirty="0" smtClean="0">
                <a:solidFill>
                  <a:srgbClr val="000099"/>
                </a:solidFill>
              </a:rPr>
              <a:t> </a:t>
            </a:r>
            <a:endParaRPr lang="de-DE" altLang="de-DE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7651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de-DE" altLang="de-DE" dirty="0">
              <a:solidFill>
                <a:srgbClr val="FFFF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80528" y="-27384"/>
            <a:ext cx="9679370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de-DE" altLang="de-DE" sz="2800" b="1" dirty="0" err="1">
                <a:solidFill>
                  <a:srgbClr val="FF0000"/>
                </a:solidFill>
              </a:rPr>
              <a:t>Feasibility</a:t>
            </a:r>
            <a:r>
              <a:rPr lang="de-DE" altLang="de-DE" sz="2800" b="1" dirty="0">
                <a:solidFill>
                  <a:srgbClr val="FF0000"/>
                </a:solidFill>
              </a:rPr>
              <a:t> </a:t>
            </a:r>
            <a:r>
              <a:rPr lang="de-DE" altLang="de-DE" sz="2800" b="1" dirty="0" err="1">
                <a:solidFill>
                  <a:srgbClr val="FF0000"/>
                </a:solidFill>
              </a:rPr>
              <a:t>studies</a:t>
            </a:r>
            <a:r>
              <a:rPr lang="de-DE" altLang="de-DE" sz="2800" b="1" dirty="0">
                <a:solidFill>
                  <a:srgbClr val="FF0000"/>
                </a:solidFill>
              </a:rPr>
              <a:t> at SHELS in Nov. 2018  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3D0568BD-AA11-4E09-9292-E2D129EA8CF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9886"/>
            <a:ext cx="3792855" cy="51325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487CCDA7-9FF4-4AF7-8F76-F36015FF4F1E}"/>
              </a:ext>
            </a:extLst>
          </p:cNvPr>
          <p:cNvSpPr/>
          <p:nvPr/>
        </p:nvSpPr>
        <p:spPr>
          <a:xfrm>
            <a:off x="4191000" y="1371600"/>
            <a:ext cx="2779170" cy="837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SHELS: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2200" baseline="30000" dirty="0">
                <a:solidFill>
                  <a:srgbClr val="0000C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en-GB" sz="2200" dirty="0">
                <a:solidFill>
                  <a:srgbClr val="0000C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Ti+</a:t>
            </a:r>
            <a:r>
              <a:rPr lang="en-GB" sz="2200" baseline="30000" dirty="0">
                <a:solidFill>
                  <a:srgbClr val="0000C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208</a:t>
            </a:r>
            <a:r>
              <a:rPr lang="en-GB" sz="2200" dirty="0">
                <a:solidFill>
                  <a:srgbClr val="0000C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Pb collisions</a:t>
            </a:r>
            <a:endParaRPr lang="de-DE" sz="2200" dirty="0">
              <a:solidFill>
                <a:srgbClr val="0000CC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2C6E4460-F898-4608-AB94-2C2820CE63DE}"/>
              </a:ext>
            </a:extLst>
          </p:cNvPr>
          <p:cNvSpPr/>
          <p:nvPr/>
        </p:nvSpPr>
        <p:spPr>
          <a:xfrm>
            <a:off x="4191000" y="5334000"/>
            <a:ext cx="3193576" cy="837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solidFill>
                  <a:srgbClr val="80008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SHIP: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2200" baseline="30000" dirty="0">
                <a:solidFill>
                  <a:srgbClr val="8000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58,64</a:t>
            </a:r>
            <a:r>
              <a:rPr lang="en-GB" sz="2200" dirty="0">
                <a:solidFill>
                  <a:srgbClr val="8000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Ni+</a:t>
            </a:r>
            <a:r>
              <a:rPr lang="en-GB" sz="2200" baseline="30000" dirty="0">
                <a:solidFill>
                  <a:srgbClr val="8000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207</a:t>
            </a:r>
            <a:r>
              <a:rPr lang="en-GB" sz="2200" dirty="0">
                <a:solidFill>
                  <a:srgbClr val="8000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Pb collisions</a:t>
            </a:r>
            <a:endParaRPr lang="de-DE" sz="2200" dirty="0">
              <a:solidFill>
                <a:srgbClr val="80008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="" xmlns:a16="http://schemas.microsoft.com/office/drawing/2014/main" id="{046427D9-4DA0-4266-9CC0-356383E21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762000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altLang="de-DE" sz="2000" dirty="0">
                <a:solidFill>
                  <a:srgbClr val="C00000"/>
                </a:solidFill>
              </a:rPr>
              <a:t>Alpha </a:t>
            </a:r>
            <a:r>
              <a:rPr lang="de-DE" altLang="de-DE" sz="2000" dirty="0" err="1">
                <a:solidFill>
                  <a:srgbClr val="C00000"/>
                </a:solidFill>
              </a:rPr>
              <a:t>spectra</a:t>
            </a:r>
            <a:r>
              <a:rPr lang="de-DE" altLang="de-DE" sz="2000" dirty="0">
                <a:solidFill>
                  <a:srgbClr val="C00000"/>
                </a:solidFill>
              </a:rPr>
              <a:t> </a:t>
            </a:r>
            <a:r>
              <a:rPr lang="de-DE" altLang="de-DE" sz="2000" dirty="0" err="1">
                <a:solidFill>
                  <a:srgbClr val="C00000"/>
                </a:solidFill>
              </a:rPr>
              <a:t>from</a:t>
            </a:r>
            <a:r>
              <a:rPr lang="de-DE" altLang="de-DE" sz="2000" dirty="0">
                <a:solidFill>
                  <a:srgbClr val="C00000"/>
                </a:solidFill>
              </a:rPr>
              <a:t> MNT </a:t>
            </a:r>
            <a:r>
              <a:rPr lang="de-DE" altLang="de-DE" sz="2000" dirty="0" err="1">
                <a:solidFill>
                  <a:srgbClr val="C00000"/>
                </a:solidFill>
              </a:rPr>
              <a:t>products</a:t>
            </a:r>
            <a:r>
              <a:rPr lang="de-DE" altLang="de-DE" sz="2000" dirty="0">
                <a:solidFill>
                  <a:srgbClr val="C00000"/>
                </a:solidFill>
              </a:rPr>
              <a:t> </a:t>
            </a:r>
            <a:r>
              <a:rPr lang="de-DE" altLang="de-DE" sz="2000" dirty="0" err="1">
                <a:solidFill>
                  <a:srgbClr val="C00000"/>
                </a:solidFill>
              </a:rPr>
              <a:t>measured</a:t>
            </a:r>
            <a:r>
              <a:rPr lang="de-DE" altLang="de-DE" sz="2000" dirty="0">
                <a:solidFill>
                  <a:srgbClr val="C00000"/>
                </a:solidFill>
              </a:rPr>
              <a:t> at SHELS (November 2018) </a:t>
            </a:r>
            <a:r>
              <a:rPr lang="de-DE" altLang="de-DE" sz="2000" dirty="0" err="1" smtClean="0">
                <a:solidFill>
                  <a:srgbClr val="C00000"/>
                </a:solidFill>
              </a:rPr>
              <a:t>and</a:t>
            </a:r>
            <a:r>
              <a:rPr lang="de-DE" altLang="de-DE" sz="2000" dirty="0" smtClean="0">
                <a:solidFill>
                  <a:srgbClr val="C00000"/>
                </a:solidFill>
              </a:rPr>
              <a:t> </a:t>
            </a:r>
            <a:r>
              <a:rPr lang="de-DE" altLang="de-DE" sz="2000" dirty="0">
                <a:solidFill>
                  <a:srgbClr val="C00000"/>
                </a:solidFill>
              </a:rPr>
              <a:t>SHIP </a:t>
            </a:r>
            <a:r>
              <a:rPr lang="de-DE" altLang="de-DE" sz="2000" dirty="0" err="1">
                <a:solidFill>
                  <a:srgbClr val="C00000"/>
                </a:solidFill>
              </a:rPr>
              <a:t>with</a:t>
            </a:r>
            <a:r>
              <a:rPr lang="de-DE" altLang="de-DE" sz="2000" dirty="0">
                <a:solidFill>
                  <a:srgbClr val="C00000"/>
                </a:solidFill>
              </a:rPr>
              <a:t> </a:t>
            </a:r>
            <a:r>
              <a:rPr lang="de-DE" altLang="de-DE" sz="2000" dirty="0" err="1">
                <a:solidFill>
                  <a:srgbClr val="C00000"/>
                </a:solidFill>
              </a:rPr>
              <a:t>Pb</a:t>
            </a:r>
            <a:r>
              <a:rPr lang="de-DE" altLang="de-DE" sz="2000" dirty="0">
                <a:solidFill>
                  <a:srgbClr val="C00000"/>
                </a:solidFill>
              </a:rPr>
              <a:t> </a:t>
            </a:r>
            <a:r>
              <a:rPr lang="de-DE" altLang="de-DE" sz="2000" dirty="0" err="1" smtClean="0">
                <a:solidFill>
                  <a:srgbClr val="C00000"/>
                </a:solidFill>
              </a:rPr>
              <a:t>targets</a:t>
            </a:r>
            <a:endParaRPr lang="de-DE" altLang="de-DE" sz="20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767263"/>
              </p:ext>
            </p:extLst>
          </p:nvPr>
        </p:nvGraphicFramePr>
        <p:xfrm>
          <a:off x="4191000" y="1944559"/>
          <a:ext cx="4572000" cy="2908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CorelDRAW" r:id="rId5" imgW="9738360" imgH="5855208" progId="CorelDraw.Graphic.12">
                  <p:embed/>
                </p:oleObj>
              </mc:Choice>
              <mc:Fallback>
                <p:oleObj name="CorelDRAW" r:id="rId5" imgW="9738360" imgH="5855208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944559"/>
                        <a:ext cx="4572000" cy="2908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7795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7B1E9D2B-8E98-4BC9-AF9D-A1B78164AE6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824536" cy="3779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F6AF989F-76F9-4F62-801F-7F469037D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384"/>
            <a:ext cx="9144000" cy="7651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de-DE" altLang="de-DE" dirty="0">
              <a:solidFill>
                <a:srgbClr val="FFFF00"/>
              </a:solidFill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="" xmlns:a16="http://schemas.microsoft.com/office/drawing/2014/main" id="{1E7E67BE-7945-4A0E-8A43-967512D57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24" y="152400"/>
            <a:ext cx="919404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de-DE" altLang="de-DE" sz="2800" b="1" dirty="0" err="1">
                <a:solidFill>
                  <a:srgbClr val="FF0000"/>
                </a:solidFill>
              </a:rPr>
              <a:t>Feasibility</a:t>
            </a:r>
            <a:r>
              <a:rPr lang="de-DE" altLang="de-DE" sz="2800" b="1" dirty="0">
                <a:solidFill>
                  <a:srgbClr val="FF0000"/>
                </a:solidFill>
              </a:rPr>
              <a:t> </a:t>
            </a:r>
            <a:r>
              <a:rPr lang="de-DE" altLang="de-DE" sz="2800" b="1" dirty="0" err="1">
                <a:solidFill>
                  <a:srgbClr val="FF0000"/>
                </a:solidFill>
              </a:rPr>
              <a:t>studies</a:t>
            </a:r>
            <a:r>
              <a:rPr lang="de-DE" altLang="de-DE" sz="2800" b="1" dirty="0">
                <a:solidFill>
                  <a:srgbClr val="FF0000"/>
                </a:solidFill>
              </a:rPr>
              <a:t> at SHELS in Nov. 2018 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="" xmlns:a16="http://schemas.microsoft.com/office/drawing/2014/main" id="{07E03140-6809-4769-833E-FDA21B57B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52736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de-DE" sz="2000" dirty="0" err="1">
                <a:solidFill>
                  <a:srgbClr val="000099"/>
                </a:solidFill>
              </a:rPr>
              <a:t>Isotopic</a:t>
            </a:r>
            <a:r>
              <a:rPr lang="de-DE" altLang="de-DE" sz="2000" dirty="0">
                <a:solidFill>
                  <a:srgbClr val="000099"/>
                </a:solidFill>
              </a:rPr>
              <a:t> </a:t>
            </a:r>
            <a:r>
              <a:rPr lang="de-DE" altLang="de-DE" sz="2000" dirty="0" err="1">
                <a:solidFill>
                  <a:srgbClr val="000099"/>
                </a:solidFill>
              </a:rPr>
              <a:t>distributions</a:t>
            </a:r>
            <a:r>
              <a:rPr lang="de-DE" altLang="de-DE" sz="2000" dirty="0">
                <a:solidFill>
                  <a:srgbClr val="000099"/>
                </a:solidFill>
              </a:rPr>
              <a:t> </a:t>
            </a:r>
            <a:r>
              <a:rPr lang="de-DE" altLang="de-DE" sz="2000" dirty="0" err="1">
                <a:solidFill>
                  <a:srgbClr val="000099"/>
                </a:solidFill>
              </a:rPr>
              <a:t>of</a:t>
            </a:r>
            <a:r>
              <a:rPr lang="de-DE" altLang="de-DE" sz="2000" dirty="0">
                <a:solidFill>
                  <a:srgbClr val="000099"/>
                </a:solidFill>
              </a:rPr>
              <a:t> MNT </a:t>
            </a:r>
            <a:r>
              <a:rPr lang="de-DE" altLang="de-DE" sz="2000" dirty="0" err="1">
                <a:solidFill>
                  <a:srgbClr val="000099"/>
                </a:solidFill>
              </a:rPr>
              <a:t>products</a:t>
            </a:r>
            <a:r>
              <a:rPr lang="de-DE" altLang="de-DE" sz="2000" dirty="0">
                <a:solidFill>
                  <a:srgbClr val="000099"/>
                </a:solidFill>
              </a:rPr>
              <a:t> </a:t>
            </a:r>
            <a:r>
              <a:rPr lang="de-DE" altLang="de-DE" sz="2000" dirty="0" err="1">
                <a:solidFill>
                  <a:srgbClr val="000099"/>
                </a:solidFill>
              </a:rPr>
              <a:t>measured</a:t>
            </a:r>
            <a:r>
              <a:rPr lang="de-DE" altLang="de-DE" sz="2000" dirty="0">
                <a:solidFill>
                  <a:srgbClr val="000099"/>
                </a:solidFill>
              </a:rPr>
              <a:t> in </a:t>
            </a:r>
            <a:r>
              <a:rPr lang="de-DE" altLang="de-DE" sz="2000" dirty="0" err="1">
                <a:solidFill>
                  <a:srgbClr val="000099"/>
                </a:solidFill>
              </a:rPr>
              <a:t>collisions</a:t>
            </a:r>
            <a:r>
              <a:rPr lang="de-DE" altLang="de-DE" sz="2000" dirty="0">
                <a:solidFill>
                  <a:srgbClr val="000099"/>
                </a:solidFill>
              </a:rPr>
              <a:t> </a:t>
            </a:r>
            <a:r>
              <a:rPr lang="de-DE" altLang="de-DE" sz="2000" dirty="0" err="1">
                <a:solidFill>
                  <a:srgbClr val="000099"/>
                </a:solidFill>
              </a:rPr>
              <a:t>of</a:t>
            </a:r>
            <a:endParaRPr lang="de-DE" altLang="de-DE" sz="2000" dirty="0">
              <a:solidFill>
                <a:srgbClr val="000099"/>
              </a:solidFill>
            </a:endParaRPr>
          </a:p>
          <a:p>
            <a:pPr eaLnBrk="1" hangingPunct="1"/>
            <a:r>
              <a:rPr lang="de-DE" altLang="de-DE" sz="2000" dirty="0">
                <a:solidFill>
                  <a:srgbClr val="000099"/>
                </a:solidFill>
              </a:rPr>
              <a:t>Ti + </a:t>
            </a:r>
            <a:r>
              <a:rPr lang="de-DE" altLang="de-DE" sz="2000" dirty="0" err="1">
                <a:solidFill>
                  <a:srgbClr val="000099"/>
                </a:solidFill>
              </a:rPr>
              <a:t>Pb</a:t>
            </a:r>
            <a:r>
              <a:rPr lang="de-DE" altLang="de-DE" sz="2000" dirty="0">
                <a:solidFill>
                  <a:srgbClr val="000099"/>
                </a:solidFill>
              </a:rPr>
              <a:t> at SHELS 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="" xmlns:a16="http://schemas.microsoft.com/office/drawing/2014/main" id="{444110BA-5D56-4533-813A-18EA42825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7" y="5305531"/>
            <a:ext cx="76028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de-DE" sz="2000" b="1" dirty="0">
                <a:solidFill>
                  <a:srgbClr val="FF0000"/>
                </a:solidFill>
              </a:rPr>
              <a:t>→ </a:t>
            </a:r>
            <a:r>
              <a:rPr lang="de-DE" altLang="de-DE" sz="2000" dirty="0" err="1">
                <a:solidFill>
                  <a:srgbClr val="FF0000"/>
                </a:solidFill>
              </a:rPr>
              <a:t>sensitivity</a:t>
            </a:r>
            <a:r>
              <a:rPr lang="de-DE" altLang="de-DE" sz="2000" dirty="0">
                <a:solidFill>
                  <a:srgbClr val="FF0000"/>
                </a:solidFill>
              </a:rPr>
              <a:t>: 10 </a:t>
            </a:r>
            <a:r>
              <a:rPr lang="de-DE" altLang="de-DE" sz="2000" dirty="0" err="1">
                <a:solidFill>
                  <a:srgbClr val="FF0000"/>
                </a:solidFill>
              </a:rPr>
              <a:t>pb</a:t>
            </a:r>
            <a:r>
              <a:rPr lang="de-DE" altLang="de-DE" sz="2000" dirty="0">
                <a:solidFill>
                  <a:srgbClr val="FF0000"/>
                </a:solidFill>
              </a:rPr>
              <a:t>/</a:t>
            </a:r>
            <a:r>
              <a:rPr lang="de-DE" altLang="de-DE" sz="2000" dirty="0" err="1">
                <a:solidFill>
                  <a:srgbClr val="FF0000"/>
                </a:solidFill>
              </a:rPr>
              <a:t>sr</a:t>
            </a:r>
            <a:r>
              <a:rPr lang="de-DE" altLang="de-DE" sz="2000" dirty="0">
                <a:solidFill>
                  <a:srgbClr val="FF0000"/>
                </a:solidFill>
              </a:rPr>
              <a:t> in 5 </a:t>
            </a:r>
            <a:r>
              <a:rPr lang="de-DE" altLang="de-DE" sz="2000" dirty="0" err="1">
                <a:solidFill>
                  <a:srgbClr val="FF0000"/>
                </a:solidFill>
              </a:rPr>
              <a:t>hours</a:t>
            </a:r>
            <a:r>
              <a:rPr lang="de-DE" altLang="de-DE" sz="2000" dirty="0">
                <a:solidFill>
                  <a:srgbClr val="FF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of</a:t>
            </a:r>
            <a:r>
              <a:rPr lang="de-DE" altLang="de-DE" sz="2000" dirty="0">
                <a:solidFill>
                  <a:srgbClr val="FF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irradiation</a:t>
            </a:r>
            <a:endParaRPr lang="de-DE" altLang="de-DE" sz="2000" dirty="0">
              <a:solidFill>
                <a:srgbClr val="FF0000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="" xmlns:a16="http://schemas.microsoft.com/office/drawing/2014/main" id="{75DB605D-FA66-4C18-B643-CC46F95A8B6F}"/>
              </a:ext>
            </a:extLst>
          </p:cNvPr>
          <p:cNvSpPr/>
          <p:nvPr/>
        </p:nvSpPr>
        <p:spPr>
          <a:xfrm>
            <a:off x="5715000" y="4087743"/>
            <a:ext cx="751217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467544" y="6052066"/>
            <a:ext cx="792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Closest plans: April 2020, </a:t>
            </a:r>
            <a:r>
              <a:rPr lang="en-US" sz="1800" b="1" baseline="30000" dirty="0" smtClean="0"/>
              <a:t>48</a:t>
            </a:r>
            <a:r>
              <a:rPr lang="en-US" sz="1800" b="1" dirty="0" smtClean="0"/>
              <a:t>Ca + </a:t>
            </a:r>
            <a:r>
              <a:rPr lang="en-US" sz="1800" b="1" baseline="30000" dirty="0" smtClean="0"/>
              <a:t>243</a:t>
            </a:r>
            <a:r>
              <a:rPr lang="en-US" sz="1800" b="1" dirty="0" smtClean="0"/>
              <a:t>Am, study of MNT products, 1 week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25669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7651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de-DE" altLang="de-DE" dirty="0">
              <a:solidFill>
                <a:srgbClr val="FFFF00"/>
              </a:solidFill>
            </a:endParaRP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899790" y="-100013"/>
            <a:ext cx="756064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de-DE" altLang="de-DE" sz="2800" b="1" dirty="0">
                <a:solidFill>
                  <a:srgbClr val="FF0000"/>
                </a:solidFill>
              </a:rPr>
              <a:t>MNT </a:t>
            </a:r>
            <a:r>
              <a:rPr lang="de-DE" altLang="de-DE" sz="2800" b="1" dirty="0" err="1">
                <a:solidFill>
                  <a:srgbClr val="FF0000"/>
                </a:solidFill>
              </a:rPr>
              <a:t>products</a:t>
            </a:r>
            <a:r>
              <a:rPr lang="de-DE" altLang="de-DE" sz="2800" b="1" dirty="0">
                <a:solidFill>
                  <a:srgbClr val="FF0000"/>
                </a:solidFill>
              </a:rPr>
              <a:t> </a:t>
            </a:r>
            <a:r>
              <a:rPr lang="de-DE" altLang="de-DE" sz="2800" b="1" dirty="0" err="1">
                <a:solidFill>
                  <a:srgbClr val="FF0000"/>
                </a:solidFill>
              </a:rPr>
              <a:t>beyond</a:t>
            </a:r>
            <a:r>
              <a:rPr lang="de-DE" altLang="de-DE" sz="2800" b="1" dirty="0">
                <a:solidFill>
                  <a:srgbClr val="FF0000"/>
                </a:solidFill>
              </a:rPr>
              <a:t>  Z = 102 ?  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67916" y="1024829"/>
            <a:ext cx="4176092" cy="61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de-DE" altLang="de-DE" sz="2600" b="1" dirty="0" err="1">
                <a:solidFill>
                  <a:srgbClr val="000099"/>
                </a:solidFill>
              </a:rPr>
              <a:t>Theoretical</a:t>
            </a:r>
            <a:r>
              <a:rPr lang="de-DE" altLang="de-DE" sz="2600" b="1" dirty="0">
                <a:solidFill>
                  <a:srgbClr val="000099"/>
                </a:solidFill>
              </a:rPr>
              <a:t> </a:t>
            </a:r>
            <a:r>
              <a:rPr lang="de-DE" altLang="de-DE" sz="2600" b="1" dirty="0" err="1">
                <a:solidFill>
                  <a:srgbClr val="000099"/>
                </a:solidFill>
              </a:rPr>
              <a:t>predictions</a:t>
            </a:r>
            <a:endParaRPr lang="de-DE" altLang="de-DE" sz="2600" b="1" dirty="0">
              <a:solidFill>
                <a:srgbClr val="000099"/>
              </a:solidFill>
            </a:endParaRPr>
          </a:p>
        </p:txBody>
      </p:sp>
      <p:grpSp>
        <p:nvGrpSpPr>
          <p:cNvPr id="60421" name="Group 13"/>
          <p:cNvGrpSpPr>
            <a:grpSpLocks/>
          </p:cNvGrpSpPr>
          <p:nvPr/>
        </p:nvGrpSpPr>
        <p:grpSpPr bwMode="auto">
          <a:xfrm>
            <a:off x="5227852" y="1295400"/>
            <a:ext cx="3384550" cy="3527425"/>
            <a:chOff x="521" y="1570"/>
            <a:chExt cx="2240" cy="2313"/>
          </a:xfrm>
        </p:grpSpPr>
        <p:pic>
          <p:nvPicPr>
            <p:cNvPr id="60433" name="Picture 10" descr="transfer-Za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1" y="1570"/>
              <a:ext cx="2240" cy="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0434" name="Text Box 12"/>
            <p:cNvSpPr txBox="1">
              <a:spLocks noChangeArrowheads="1"/>
            </p:cNvSpPr>
            <p:nvPr/>
          </p:nvSpPr>
          <p:spPr bwMode="auto">
            <a:xfrm>
              <a:off x="1655" y="1842"/>
              <a:ext cx="891" cy="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altLang="de-DE" baseline="30000" dirty="0">
                  <a:solidFill>
                    <a:srgbClr val="000000"/>
                  </a:solidFill>
                </a:rPr>
                <a:t>238</a:t>
              </a:r>
              <a:r>
                <a:rPr lang="de-DE" altLang="de-DE" dirty="0">
                  <a:solidFill>
                    <a:srgbClr val="000000"/>
                  </a:solidFill>
                </a:rPr>
                <a:t>U + </a:t>
              </a:r>
              <a:r>
                <a:rPr lang="de-DE" altLang="de-DE" baseline="30000" dirty="0">
                  <a:solidFill>
                    <a:srgbClr val="000000"/>
                  </a:solidFill>
                </a:rPr>
                <a:t>248</a:t>
              </a:r>
              <a:r>
                <a:rPr lang="de-DE" altLang="de-DE" dirty="0">
                  <a:solidFill>
                    <a:srgbClr val="000000"/>
                  </a:solidFill>
                </a:rPr>
                <a:t>Cm</a:t>
              </a:r>
            </a:p>
          </p:txBody>
        </p:sp>
      </p:grpSp>
      <p:sp>
        <p:nvSpPr>
          <p:cNvPr id="60422" name="Line 19"/>
          <p:cNvSpPr>
            <a:spLocks noChangeShapeType="1"/>
          </p:cNvSpPr>
          <p:nvPr/>
        </p:nvSpPr>
        <p:spPr bwMode="auto">
          <a:xfrm>
            <a:off x="5664200" y="2931318"/>
            <a:ext cx="288131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0423" name="Text Box 20"/>
          <p:cNvSpPr txBox="1">
            <a:spLocks noChangeArrowheads="1"/>
          </p:cNvSpPr>
          <p:nvPr/>
        </p:nvSpPr>
        <p:spPr bwMode="auto">
          <a:xfrm>
            <a:off x="7739063" y="2636043"/>
            <a:ext cx="547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400" b="1">
                <a:solidFill>
                  <a:srgbClr val="FF0000"/>
                </a:solidFill>
              </a:rPr>
              <a:t>1 nb</a:t>
            </a:r>
          </a:p>
        </p:txBody>
      </p:sp>
      <p:sp>
        <p:nvSpPr>
          <p:cNvPr id="60424" name="Text Box 22"/>
          <p:cNvSpPr txBox="1">
            <a:spLocks noChangeArrowheads="1"/>
          </p:cNvSpPr>
          <p:nvPr/>
        </p:nvSpPr>
        <p:spPr bwMode="auto">
          <a:xfrm>
            <a:off x="6588125" y="983456"/>
            <a:ext cx="1074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2000" b="1">
                <a:solidFill>
                  <a:srgbClr val="000000"/>
                </a:solidFill>
              </a:rPr>
              <a:t>U + Cm</a:t>
            </a:r>
          </a:p>
        </p:txBody>
      </p:sp>
      <p:sp>
        <p:nvSpPr>
          <p:cNvPr id="60425" name="Text Box 25"/>
          <p:cNvSpPr txBox="1">
            <a:spLocks noChangeArrowheads="1"/>
          </p:cNvSpPr>
          <p:nvPr/>
        </p:nvSpPr>
        <p:spPr bwMode="auto">
          <a:xfrm>
            <a:off x="5867400" y="3974306"/>
            <a:ext cx="1071563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altLang="de-DE" sz="1800" b="1">
                <a:solidFill>
                  <a:srgbClr val="000000"/>
                </a:solidFill>
                <a:cs typeface="Arial" charset="0"/>
              </a:rPr>
              <a:t>σ</a:t>
            </a:r>
            <a:r>
              <a:rPr lang="de-DE" altLang="de-DE" sz="1800" b="1">
                <a:solidFill>
                  <a:srgbClr val="000000"/>
                </a:solidFill>
                <a:cs typeface="Arial" charset="0"/>
              </a:rPr>
              <a:t> &lt; 1 nb</a:t>
            </a:r>
            <a:endParaRPr lang="el-GR" altLang="de-DE" sz="1800" b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0426" name="Grafi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8" y="2223293"/>
            <a:ext cx="4283075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7" name="Text Box 22"/>
          <p:cNvSpPr txBox="1">
            <a:spLocks noChangeArrowheads="1"/>
          </p:cNvSpPr>
          <p:nvPr/>
        </p:nvSpPr>
        <p:spPr bwMode="auto">
          <a:xfrm>
            <a:off x="1600200" y="1767621"/>
            <a:ext cx="1689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2000" baseline="30000" dirty="0" smtClean="0">
                <a:solidFill>
                  <a:srgbClr val="000000"/>
                </a:solidFill>
              </a:rPr>
              <a:t>48</a:t>
            </a:r>
            <a:r>
              <a:rPr lang="de-DE" altLang="de-DE" sz="2000" dirty="0" smtClean="0">
                <a:solidFill>
                  <a:srgbClr val="000000"/>
                </a:solidFill>
              </a:rPr>
              <a:t>Ca </a:t>
            </a:r>
            <a:r>
              <a:rPr lang="de-DE" altLang="de-DE" sz="2000" dirty="0">
                <a:solidFill>
                  <a:srgbClr val="000000"/>
                </a:solidFill>
              </a:rPr>
              <a:t>+ </a:t>
            </a:r>
            <a:r>
              <a:rPr lang="de-DE" altLang="de-DE" sz="2000" baseline="30000" dirty="0" smtClean="0">
                <a:solidFill>
                  <a:srgbClr val="000000"/>
                </a:solidFill>
              </a:rPr>
              <a:t>248</a:t>
            </a:r>
            <a:r>
              <a:rPr lang="de-DE" altLang="de-DE" sz="2000" dirty="0" smtClean="0">
                <a:solidFill>
                  <a:srgbClr val="000000"/>
                </a:solidFill>
              </a:rPr>
              <a:t>Cm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60428" name="Text Box 20"/>
          <p:cNvSpPr txBox="1">
            <a:spLocks noChangeArrowheads="1"/>
          </p:cNvSpPr>
          <p:nvPr/>
        </p:nvSpPr>
        <p:spPr bwMode="auto">
          <a:xfrm>
            <a:off x="4381500" y="2167731"/>
            <a:ext cx="547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400" b="1">
                <a:solidFill>
                  <a:srgbClr val="FF0000"/>
                </a:solidFill>
              </a:rPr>
              <a:t>1 nb</a:t>
            </a:r>
          </a:p>
        </p:txBody>
      </p:sp>
      <p:sp>
        <p:nvSpPr>
          <p:cNvPr id="60429" name="Line 19"/>
          <p:cNvSpPr>
            <a:spLocks noChangeShapeType="1"/>
          </p:cNvSpPr>
          <p:nvPr/>
        </p:nvSpPr>
        <p:spPr bwMode="auto">
          <a:xfrm>
            <a:off x="765175" y="2353468"/>
            <a:ext cx="3616325" cy="22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0430" name="Textfeld 2"/>
          <p:cNvSpPr txBox="1">
            <a:spLocks noChangeArrowheads="1"/>
          </p:cNvSpPr>
          <p:nvPr/>
        </p:nvSpPr>
        <p:spPr bwMode="auto">
          <a:xfrm>
            <a:off x="467916" y="4579143"/>
            <a:ext cx="36210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800" dirty="0">
                <a:solidFill>
                  <a:srgbClr val="000000"/>
                </a:solidFill>
              </a:rPr>
              <a:t>▪ </a:t>
            </a:r>
            <a:r>
              <a:rPr lang="de-DE" altLang="de-DE" sz="1800" dirty="0" err="1">
                <a:solidFill>
                  <a:srgbClr val="000000"/>
                </a:solidFill>
              </a:rPr>
              <a:t>Dinuclear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system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model</a:t>
            </a: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/>
            <a:r>
              <a:rPr lang="de-DE" altLang="de-DE" sz="1800" dirty="0">
                <a:solidFill>
                  <a:srgbClr val="000000"/>
                </a:solidFill>
              </a:rPr>
              <a:t>(G. </a:t>
            </a:r>
            <a:r>
              <a:rPr lang="de-DE" altLang="de-DE" sz="1800" dirty="0" err="1">
                <a:solidFill>
                  <a:srgbClr val="000000"/>
                </a:solidFill>
              </a:rPr>
              <a:t>Adamian</a:t>
            </a:r>
            <a:r>
              <a:rPr lang="de-DE" altLang="de-DE" sz="1800" dirty="0">
                <a:solidFill>
                  <a:srgbClr val="000000"/>
                </a:solidFill>
              </a:rPr>
              <a:t>, N. </a:t>
            </a:r>
            <a:r>
              <a:rPr lang="de-DE" altLang="de-DE" sz="1800" dirty="0" err="1">
                <a:solidFill>
                  <a:srgbClr val="000000"/>
                </a:solidFill>
              </a:rPr>
              <a:t>Antonenko</a:t>
            </a:r>
            <a:r>
              <a:rPr lang="de-DE" altLang="de-DE" sz="1800" dirty="0">
                <a:solidFill>
                  <a:srgbClr val="000000"/>
                </a:solidFill>
              </a:rPr>
              <a:t> et al.)</a:t>
            </a:r>
          </a:p>
          <a:p>
            <a:pPr eaLnBrk="1" hangingPunct="1"/>
            <a:endParaRPr lang="de-DE" altLang="de-DE" sz="600" dirty="0">
              <a:solidFill>
                <a:srgbClr val="000000"/>
              </a:solidFill>
            </a:endParaRPr>
          </a:p>
          <a:p>
            <a:pPr eaLnBrk="1" hangingPunct="1"/>
            <a:r>
              <a:rPr lang="de-DE" altLang="de-DE" sz="1800" dirty="0">
                <a:solidFill>
                  <a:srgbClr val="000000"/>
                </a:solidFill>
              </a:rPr>
              <a:t>▪ </a:t>
            </a:r>
            <a:r>
              <a:rPr lang="de-DE" altLang="de-DE" sz="1800" dirty="0" err="1">
                <a:solidFill>
                  <a:srgbClr val="000000"/>
                </a:solidFill>
              </a:rPr>
              <a:t>diabatic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internuclear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potentials</a:t>
            </a:r>
            <a:endParaRPr lang="de-DE" altLang="de-DE" sz="1800" dirty="0">
              <a:solidFill>
                <a:srgbClr val="000000"/>
              </a:solidFill>
            </a:endParaRPr>
          </a:p>
        </p:txBody>
      </p:sp>
      <p:sp>
        <p:nvSpPr>
          <p:cNvPr id="60431" name="Textfeld 2"/>
          <p:cNvSpPr txBox="1">
            <a:spLocks noChangeArrowheads="1"/>
          </p:cNvSpPr>
          <p:nvPr/>
        </p:nvSpPr>
        <p:spPr bwMode="auto">
          <a:xfrm>
            <a:off x="5037352" y="5083302"/>
            <a:ext cx="3575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800" dirty="0">
                <a:solidFill>
                  <a:srgbClr val="000000"/>
                </a:solidFill>
              </a:rPr>
              <a:t>▪ </a:t>
            </a:r>
            <a:r>
              <a:rPr lang="de-DE" altLang="de-DE" sz="1800" dirty="0" err="1">
                <a:solidFill>
                  <a:srgbClr val="000000"/>
                </a:solidFill>
              </a:rPr>
              <a:t>adiabatic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internuclear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potentials</a:t>
            </a: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/>
            <a:r>
              <a:rPr lang="de-DE" altLang="de-DE" sz="1800" dirty="0">
                <a:solidFill>
                  <a:srgbClr val="000000"/>
                </a:solidFill>
              </a:rPr>
              <a:t>  (V. </a:t>
            </a:r>
            <a:r>
              <a:rPr lang="de-DE" altLang="de-DE" sz="1800" dirty="0" err="1">
                <a:solidFill>
                  <a:srgbClr val="000000"/>
                </a:solidFill>
              </a:rPr>
              <a:t>Zagrebaev</a:t>
            </a:r>
            <a:r>
              <a:rPr lang="de-DE" altLang="de-DE" sz="1800" dirty="0">
                <a:solidFill>
                  <a:srgbClr val="000000"/>
                </a:solidFill>
              </a:rPr>
              <a:t>, W. Greiner et al.)</a:t>
            </a:r>
          </a:p>
        </p:txBody>
      </p:sp>
      <p:sp>
        <p:nvSpPr>
          <p:cNvPr id="54288" name="Textfeld 2"/>
          <p:cNvSpPr txBox="1">
            <a:spLocks noChangeArrowheads="1"/>
          </p:cNvSpPr>
          <p:nvPr/>
        </p:nvSpPr>
        <p:spPr bwMode="auto">
          <a:xfrm>
            <a:off x="366550" y="6165304"/>
            <a:ext cx="80938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2000" b="1" dirty="0">
                <a:solidFill>
                  <a:srgbClr val="C00000"/>
                </a:solidFill>
              </a:rPr>
              <a:t>→  New n-</a:t>
            </a:r>
            <a:r>
              <a:rPr lang="de-DE" altLang="de-DE" sz="2000" b="1" dirty="0" err="1">
                <a:solidFill>
                  <a:srgbClr val="C00000"/>
                </a:solidFill>
              </a:rPr>
              <a:t>rich</a:t>
            </a:r>
            <a:r>
              <a:rPr lang="de-DE" altLang="de-DE" sz="2000" b="1" dirty="0">
                <a:solidFill>
                  <a:srgbClr val="C00000"/>
                </a:solidFill>
              </a:rPr>
              <a:t> superheavy isotopes </a:t>
            </a:r>
            <a:r>
              <a:rPr lang="de-DE" altLang="de-DE" sz="2000" b="1" dirty="0" err="1">
                <a:solidFill>
                  <a:srgbClr val="C00000"/>
                </a:solidFill>
              </a:rPr>
              <a:t>up</a:t>
            </a:r>
            <a:r>
              <a:rPr lang="de-DE" altLang="de-DE" sz="2000" b="1" dirty="0">
                <a:solidFill>
                  <a:srgbClr val="C00000"/>
                </a:solidFill>
              </a:rPr>
              <a:t> </a:t>
            </a:r>
            <a:r>
              <a:rPr lang="de-DE" altLang="de-DE" sz="2000" b="1" dirty="0" err="1">
                <a:solidFill>
                  <a:srgbClr val="C00000"/>
                </a:solidFill>
              </a:rPr>
              <a:t>to</a:t>
            </a:r>
            <a:r>
              <a:rPr lang="de-DE" altLang="de-DE" sz="2000" b="1" dirty="0">
                <a:solidFill>
                  <a:srgbClr val="C00000"/>
                </a:solidFill>
              </a:rPr>
              <a:t> Z ~ 108 </a:t>
            </a:r>
            <a:r>
              <a:rPr lang="de-DE" altLang="de-DE" sz="2000" b="1" dirty="0" err="1">
                <a:solidFill>
                  <a:srgbClr val="C00000"/>
                </a:solidFill>
              </a:rPr>
              <a:t>appear</a:t>
            </a:r>
            <a:r>
              <a:rPr lang="de-DE" altLang="de-DE" sz="2000" b="1" dirty="0">
                <a:solidFill>
                  <a:srgbClr val="C00000"/>
                </a:solidFill>
              </a:rPr>
              <a:t> </a:t>
            </a:r>
            <a:r>
              <a:rPr lang="de-DE" altLang="de-DE" sz="2000" b="1" dirty="0" err="1">
                <a:solidFill>
                  <a:srgbClr val="C00000"/>
                </a:solidFill>
              </a:rPr>
              <a:t>feasible</a:t>
            </a:r>
            <a:endParaRPr lang="de-DE" altLang="de-DE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5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animBg="1"/>
      <p:bldP spid="60423" grpId="0"/>
      <p:bldP spid="60424" grpId="0"/>
      <p:bldP spid="60425" grpId="0" animBg="1"/>
      <p:bldP spid="60431" grpId="0"/>
      <p:bldP spid="542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970" y="2146118"/>
            <a:ext cx="4026254" cy="2867058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7651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de-DE" altLang="de-DE" dirty="0">
              <a:solidFill>
                <a:srgbClr val="FFFF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43608" y="152400"/>
            <a:ext cx="702711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de-DE" altLang="de-DE" sz="2800" b="1" dirty="0">
                <a:solidFill>
                  <a:srgbClr val="FF0000"/>
                </a:solidFill>
              </a:rPr>
              <a:t>Choice </a:t>
            </a:r>
            <a:r>
              <a:rPr lang="de-DE" altLang="de-DE" sz="2800" b="1" dirty="0" err="1">
                <a:solidFill>
                  <a:srgbClr val="FF0000"/>
                </a:solidFill>
              </a:rPr>
              <a:t>of</a:t>
            </a:r>
            <a:r>
              <a:rPr lang="de-DE" altLang="de-DE" sz="2800" b="1" dirty="0">
                <a:solidFill>
                  <a:srgbClr val="FF0000"/>
                </a:solidFill>
              </a:rPr>
              <a:t> </a:t>
            </a:r>
            <a:r>
              <a:rPr lang="de-DE" altLang="de-DE" sz="2800" b="1" dirty="0" err="1">
                <a:solidFill>
                  <a:srgbClr val="FF0000"/>
                </a:solidFill>
              </a:rPr>
              <a:t>the</a:t>
            </a:r>
            <a:r>
              <a:rPr lang="de-DE" altLang="de-DE" sz="2800" b="1" dirty="0">
                <a:solidFill>
                  <a:srgbClr val="FF0000"/>
                </a:solidFill>
              </a:rPr>
              <a:t> </a:t>
            </a:r>
            <a:r>
              <a:rPr lang="de-DE" altLang="de-DE" sz="2800" b="1" dirty="0" err="1">
                <a:solidFill>
                  <a:srgbClr val="FF0000"/>
                </a:solidFill>
              </a:rPr>
              <a:t>collision</a:t>
            </a:r>
            <a:r>
              <a:rPr lang="de-DE" altLang="de-DE" sz="2800" b="1" dirty="0">
                <a:solidFill>
                  <a:srgbClr val="FF0000"/>
                </a:solidFill>
              </a:rPr>
              <a:t> </a:t>
            </a:r>
            <a:r>
              <a:rPr lang="de-DE" altLang="de-DE" sz="2800" b="1" dirty="0" err="1">
                <a:solidFill>
                  <a:srgbClr val="FF0000"/>
                </a:solidFill>
              </a:rPr>
              <a:t>system</a:t>
            </a:r>
            <a:r>
              <a:rPr lang="de-DE" altLang="de-DE" sz="28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7544" y="1064930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de-DE" sz="2000" dirty="0" err="1">
                <a:solidFill>
                  <a:srgbClr val="C00000"/>
                </a:solidFill>
              </a:rPr>
              <a:t>Example</a:t>
            </a:r>
            <a:r>
              <a:rPr lang="de-DE" altLang="de-DE" sz="2000" dirty="0">
                <a:solidFill>
                  <a:srgbClr val="C00000"/>
                </a:solidFill>
              </a:rPr>
              <a:t>: Synthesis </a:t>
            </a:r>
            <a:r>
              <a:rPr lang="de-DE" altLang="de-DE" sz="2000" dirty="0" err="1">
                <a:solidFill>
                  <a:srgbClr val="C00000"/>
                </a:solidFill>
              </a:rPr>
              <a:t>of</a:t>
            </a:r>
            <a:r>
              <a:rPr lang="de-DE" altLang="de-DE" sz="2000" dirty="0">
                <a:solidFill>
                  <a:srgbClr val="C00000"/>
                </a:solidFill>
              </a:rPr>
              <a:t> Fm isotopes in MNT </a:t>
            </a:r>
            <a:r>
              <a:rPr lang="de-DE" altLang="de-DE" sz="2000" dirty="0" err="1">
                <a:solidFill>
                  <a:srgbClr val="C00000"/>
                </a:solidFill>
              </a:rPr>
              <a:t>reactions</a:t>
            </a:r>
            <a:r>
              <a:rPr lang="de-DE" altLang="de-DE" sz="2000" dirty="0">
                <a:solidFill>
                  <a:srgbClr val="C00000"/>
                </a:solidFill>
              </a:rPr>
              <a:t> </a:t>
            </a:r>
            <a:r>
              <a:rPr lang="de-DE" altLang="de-DE" sz="2000" dirty="0" err="1">
                <a:solidFill>
                  <a:srgbClr val="C00000"/>
                </a:solidFill>
              </a:rPr>
              <a:t>with</a:t>
            </a:r>
            <a:r>
              <a:rPr lang="de-DE" altLang="de-DE" sz="2000" dirty="0">
                <a:solidFill>
                  <a:srgbClr val="C00000"/>
                </a:solidFill>
              </a:rPr>
              <a:t> different </a:t>
            </a:r>
            <a:r>
              <a:rPr lang="de-DE" altLang="de-DE" sz="2000" dirty="0" err="1">
                <a:solidFill>
                  <a:srgbClr val="C00000"/>
                </a:solidFill>
              </a:rPr>
              <a:t>projectile</a:t>
            </a:r>
            <a:r>
              <a:rPr lang="de-DE" altLang="de-DE" sz="2000" dirty="0">
                <a:solidFill>
                  <a:srgbClr val="C00000"/>
                </a:solidFill>
              </a:rPr>
              <a:t> </a:t>
            </a:r>
            <a:r>
              <a:rPr lang="de-DE" altLang="de-DE" sz="2000" dirty="0" err="1">
                <a:solidFill>
                  <a:srgbClr val="C00000"/>
                </a:solidFill>
              </a:rPr>
              <a:t>nuclei</a:t>
            </a:r>
            <a:r>
              <a:rPr lang="de-DE" altLang="de-DE" sz="2000" dirty="0">
                <a:solidFill>
                  <a:srgbClr val="C00000"/>
                </a:solidFill>
              </a:rPr>
              <a:t> on </a:t>
            </a:r>
            <a:r>
              <a:rPr lang="de-DE" altLang="de-DE" sz="2000" baseline="30000" dirty="0">
                <a:solidFill>
                  <a:srgbClr val="C00000"/>
                </a:solidFill>
              </a:rPr>
              <a:t>248</a:t>
            </a:r>
            <a:r>
              <a:rPr lang="de-DE" altLang="de-DE" sz="2000" dirty="0">
                <a:solidFill>
                  <a:srgbClr val="C00000"/>
                </a:solidFill>
              </a:rPr>
              <a:t>Cm </a:t>
            </a:r>
            <a:r>
              <a:rPr lang="de-DE" altLang="de-DE" sz="2000" dirty="0" err="1">
                <a:solidFill>
                  <a:srgbClr val="C00000"/>
                </a:solidFill>
              </a:rPr>
              <a:t>targets</a:t>
            </a:r>
            <a:r>
              <a:rPr lang="de-DE" altLang="de-DE" sz="20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5536" y="5445224"/>
            <a:ext cx="83936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de-DE" sz="2000" b="1" dirty="0"/>
              <a:t>▪ Choice </a:t>
            </a:r>
            <a:r>
              <a:rPr lang="de-DE" altLang="de-DE" sz="2000" b="1" dirty="0" err="1"/>
              <a:t>of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collision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system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seems</a:t>
            </a:r>
            <a:r>
              <a:rPr lang="de-DE" altLang="de-DE" sz="2000" b="1" dirty="0"/>
              <a:t> not </a:t>
            </a:r>
            <a:r>
              <a:rPr lang="de-DE" altLang="de-DE" sz="2000" b="1" dirty="0" err="1"/>
              <a:t>critical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if</a:t>
            </a:r>
            <a:r>
              <a:rPr lang="de-DE" altLang="de-DE" sz="2000" b="1" dirty="0"/>
              <a:t> MNT </a:t>
            </a:r>
            <a:r>
              <a:rPr lang="de-DE" altLang="de-DE" sz="2000" b="1" dirty="0" err="1"/>
              <a:t>products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are</a:t>
            </a:r>
            <a:r>
              <a:rPr lang="de-DE" altLang="de-DE" sz="2000" b="1" dirty="0"/>
              <a:t> not </a:t>
            </a:r>
            <a:r>
              <a:rPr lang="de-DE" altLang="de-DE" sz="2000" b="1" dirty="0" err="1"/>
              <a:t>too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far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from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the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target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nucleus</a:t>
            </a:r>
            <a:endParaRPr lang="de-DE" altLang="de-DE" sz="2000" b="1" dirty="0"/>
          </a:p>
          <a:p>
            <a:pPr eaLnBrk="1" hangingPunct="1"/>
            <a:endParaRPr lang="de-DE" altLang="de-DE" sz="1200" b="1" dirty="0"/>
          </a:p>
          <a:p>
            <a:pPr eaLnBrk="1" hangingPunct="1"/>
            <a:r>
              <a:rPr lang="de-DE" altLang="de-DE" sz="2000" b="1" dirty="0"/>
              <a:t>▪ but: </a:t>
            </a:r>
            <a:r>
              <a:rPr lang="de-DE" altLang="de-DE" sz="2000" b="1" dirty="0" err="1"/>
              <a:t>target</a:t>
            </a:r>
            <a:r>
              <a:rPr lang="de-DE" altLang="de-DE" sz="2000" b="1" dirty="0"/>
              <a:t> Z </a:t>
            </a:r>
            <a:r>
              <a:rPr lang="de-DE" altLang="de-DE" sz="2000" b="1" dirty="0" err="1"/>
              <a:t>should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be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as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big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as</a:t>
            </a:r>
            <a:r>
              <a:rPr lang="de-DE" altLang="de-DE" sz="2000" b="1" dirty="0"/>
              <a:t> possible</a:t>
            </a:r>
          </a:p>
        </p:txBody>
      </p:sp>
    </p:spTree>
    <p:extLst>
      <p:ext uri="{BB962C8B-B14F-4D97-AF65-F5344CB8AC3E}">
        <p14:creationId xmlns:p14="http://schemas.microsoft.com/office/powerpoint/2010/main" val="3349774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3910"/>
            <a:ext cx="8305800" cy="645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244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568325"/>
            <a:ext cx="7981950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626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252229"/>
              </p:ext>
            </p:extLst>
          </p:nvPr>
        </p:nvGraphicFramePr>
        <p:xfrm>
          <a:off x="304800" y="685800"/>
          <a:ext cx="8392547" cy="5862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7" name="Graph" r:id="rId3" imgW="4154400" imgH="2901600" progId="Origin95.Graph">
                  <p:embed/>
                </p:oleObj>
              </mc:Choice>
              <mc:Fallback>
                <p:oleObj name="Graph" r:id="rId3" imgW="4154400" imgH="290160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685800"/>
                        <a:ext cx="8392547" cy="5862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00" y="381000"/>
            <a:ext cx="563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Kinematics of MNT reaction products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7D35DF7-7267-4B94-9A57-01F157B1D935}" type="slidenum">
              <a:rPr lang="en-US" altLang="ru-RU" sz="1400" smtClean="0">
                <a:solidFill>
                  <a:srgbClr val="FF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ru-RU" sz="14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1450" y="190500"/>
            <a:ext cx="8820150" cy="762000"/>
          </a:xfrm>
        </p:spPr>
        <p:txBody>
          <a:bodyPr/>
          <a:lstStyle/>
          <a:p>
            <a:r>
              <a:rPr lang="en-US" altLang="ru-RU" sz="2800" b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BASIC DIRECTIONS of RESEARCH at FLNR JINR</a:t>
            </a:r>
            <a:endParaRPr lang="ru-RU" altLang="ru-RU" sz="2800" b="1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395288" y="871538"/>
            <a:ext cx="7653057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1. Heavy and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superheavy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nuclei</a:t>
            </a:r>
          </a:p>
          <a:p>
            <a:pPr marL="342900" indent="-342900">
              <a:defRPr/>
            </a:pPr>
            <a:r>
              <a:rPr lang="en-US" sz="1000" b="1" dirty="0">
                <a:solidFill>
                  <a:srgbClr val="003399"/>
                </a:solidFill>
                <a:latin typeface="Arial" charset="0"/>
              </a:rPr>
              <a:t>	</a:t>
            </a:r>
          </a:p>
          <a:p>
            <a:pPr marL="342900" indent="-342900">
              <a:buFont typeface="Wingdings" pitchFamily="2" charset="2"/>
              <a:buChar char="Ш"/>
              <a:defRPr/>
            </a:pPr>
            <a:r>
              <a:rPr lang="en-US" sz="2000" b="1" dirty="0">
                <a:solidFill>
                  <a:srgbClr val="003399"/>
                </a:solidFill>
                <a:latin typeface="Arial" charset="0"/>
              </a:rPr>
              <a:t>Synthesis and study of properties of </a:t>
            </a:r>
            <a:r>
              <a:rPr lang="en-US" sz="2000" b="1" dirty="0" err="1">
                <a:solidFill>
                  <a:srgbClr val="003399"/>
                </a:solidFill>
                <a:latin typeface="Arial" charset="0"/>
              </a:rPr>
              <a:t>superheavy</a:t>
            </a:r>
            <a:r>
              <a:rPr lang="en-US" sz="2000" b="1" dirty="0">
                <a:solidFill>
                  <a:srgbClr val="003399"/>
                </a:solidFill>
                <a:latin typeface="Arial" charset="0"/>
              </a:rPr>
              <a:t> elements</a:t>
            </a:r>
          </a:p>
          <a:p>
            <a:pPr marL="342900" indent="-342900">
              <a:buFont typeface="Wingdings" pitchFamily="2" charset="2"/>
              <a:buChar char="Ш"/>
              <a:defRPr/>
            </a:pPr>
            <a:r>
              <a:rPr lang="en-US" sz="2000" b="1" dirty="0">
                <a:solidFill>
                  <a:srgbClr val="003399"/>
                </a:solidFill>
                <a:latin typeface="Arial" charset="0"/>
              </a:rPr>
              <a:t>Chemistry of new elements</a:t>
            </a:r>
          </a:p>
          <a:p>
            <a:pPr marL="342900" indent="-342900">
              <a:buFont typeface="Wingdings" pitchFamily="2" charset="2"/>
              <a:buChar char="Ш"/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Spectroscopy of heavy nuclei </a:t>
            </a:r>
          </a:p>
          <a:p>
            <a:pPr marL="342900" indent="-342900">
              <a:buFont typeface="Wingdings" pitchFamily="2" charset="2"/>
              <a:buChar char="Ш"/>
              <a:defRPr/>
            </a:pPr>
            <a:r>
              <a:rPr lang="en-US" sz="2000" b="1" dirty="0">
                <a:solidFill>
                  <a:srgbClr val="003399"/>
                </a:solidFill>
                <a:latin typeface="Arial" charset="0"/>
              </a:rPr>
              <a:t>Fusion-fission and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multi-nucleon transfer reactions</a:t>
            </a:r>
          </a:p>
          <a:p>
            <a:pPr marL="342900" indent="-342900">
              <a:buFont typeface="Wingdings" pitchFamily="2" charset="2"/>
              <a:buChar char="Ш"/>
              <a:defRPr/>
            </a:pPr>
            <a:endParaRPr lang="ru-RU" sz="2000" b="1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395288" y="2743200"/>
            <a:ext cx="86106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2. Light exotic nuclei</a:t>
            </a:r>
          </a:p>
          <a:p>
            <a:pPr marL="342900" indent="-342900">
              <a:defRPr/>
            </a:pPr>
            <a:r>
              <a:rPr lang="en-US" sz="1000" dirty="0">
                <a:solidFill>
                  <a:srgbClr val="003399"/>
                </a:solidFill>
                <a:latin typeface="Arial" charset="0"/>
              </a:rPr>
              <a:t>	</a:t>
            </a:r>
          </a:p>
          <a:p>
            <a:pPr marL="342900" indent="-342900">
              <a:buFont typeface="Wingdings" pitchFamily="2" charset="2"/>
              <a:buChar char="Ш"/>
              <a:defRPr/>
            </a:pPr>
            <a:r>
              <a:rPr lang="en-US" sz="2000" b="1" dirty="0">
                <a:solidFill>
                  <a:srgbClr val="003399"/>
                </a:solidFill>
                <a:latin typeface="Arial" charset="0"/>
              </a:rPr>
              <a:t>Properties and structure of light exotic nuclei </a:t>
            </a:r>
          </a:p>
          <a:p>
            <a:pPr marL="342900" indent="-342900">
              <a:buFont typeface="Wingdings" pitchFamily="2" charset="2"/>
              <a:buChar char="Ш"/>
              <a:defRPr/>
            </a:pPr>
            <a:r>
              <a:rPr lang="en-US" sz="2000" b="1" dirty="0">
                <a:solidFill>
                  <a:srgbClr val="003399"/>
                </a:solidFill>
                <a:latin typeface="Arial" charset="0"/>
              </a:rPr>
              <a:t>Reactions with exotic nuclei</a:t>
            </a:r>
            <a:endParaRPr lang="ru-RU" sz="1800" b="1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395288" y="4038600"/>
            <a:ext cx="82534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3. Radiation effects and physical  bases of nanotechnology </a:t>
            </a:r>
            <a:endParaRPr lang="en-US" sz="10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17513" y="4816475"/>
            <a:ext cx="8253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4. Accelerator technology </a:t>
            </a:r>
            <a:endParaRPr lang="en-US" sz="10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54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altLang="ru-RU" sz="2400" b="1" baseline="300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238</a:t>
            </a:r>
            <a:r>
              <a:rPr lang="en-US" altLang="ru-RU" sz="2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U + </a:t>
            </a:r>
            <a:r>
              <a:rPr lang="en-US" altLang="ru-RU" sz="2400" b="1" baseline="300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248</a:t>
            </a:r>
            <a:r>
              <a:rPr lang="en-US" altLang="ru-RU" sz="2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Cm  </a:t>
            </a:r>
            <a:r>
              <a:rPr lang="en-US" altLang="ru-RU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→ </a:t>
            </a:r>
            <a:r>
              <a:rPr lang="en-US" altLang="ru-RU" sz="2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≈ </a:t>
            </a:r>
            <a:r>
              <a:rPr lang="en-US" altLang="ru-RU" sz="2400" b="1" baseline="300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298</a:t>
            </a:r>
            <a:r>
              <a:rPr lang="en-US" altLang="ru-RU" sz="2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114 + ≈ </a:t>
            </a:r>
            <a:r>
              <a:rPr lang="en-US" altLang="ru-RU" sz="2400" b="1" baseline="300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178</a:t>
            </a:r>
            <a:r>
              <a:rPr lang="en-US" altLang="ru-RU" sz="2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Yb (MNT reaction)</a:t>
            </a:r>
            <a:endParaRPr lang="ru-RU" alt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298100" name="Group 11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22855231"/>
              </p:ext>
            </p:extLst>
          </p:nvPr>
        </p:nvGraphicFramePr>
        <p:xfrm>
          <a:off x="533400" y="1752600"/>
          <a:ext cx="8229600" cy="3948116"/>
        </p:xfrm>
        <a:graphic>
          <a:graphicData uri="http://schemas.openxmlformats.org/drawingml/2006/table">
            <a:tbl>
              <a:tblPr/>
              <a:tblGrid>
                <a:gridCol w="990600"/>
                <a:gridCol w="1066800"/>
                <a:gridCol w="1295400"/>
                <a:gridCol w="1350963"/>
                <a:gridCol w="1176337"/>
                <a:gridCol w="1173163"/>
                <a:gridCol w="1176337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Nucl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Е(М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eV)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</a:rPr>
                        <a:t>r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(vac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Т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∙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r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He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Т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∙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</a:rPr>
                        <a:t>r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Т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∙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 (cm/ns)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E/</a:t>
                      </a: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ru-RU" sz="1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vac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(MV)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238</a:t>
                      </a: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1586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1.31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1.94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1.94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3.6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23.5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248</a:t>
                      </a: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Cm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1585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1.30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1.96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1.96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3.51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22.9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298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Fl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19.6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0.83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2.04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2.52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0.36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1.49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178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Yb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1532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1.30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1.77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1.77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3.97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25.8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298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Fl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1538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1.30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2.13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2.13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3.15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20.4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178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Yb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F070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←</a:t>
                      </a: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20.1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F070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0.68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1.75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1.93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←</a:t>
                      </a: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0.45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1.55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He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1.46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5.7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ru-RU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ru-RU" altLang="ru-RU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0.74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6.0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5774724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For </a:t>
            </a:r>
            <a:r>
              <a:rPr lang="en-US" altLang="ru-RU" sz="1800" b="1" baseline="30000" dirty="0" smtClean="0">
                <a:latin typeface="+mj-lt"/>
              </a:rPr>
              <a:t>298</a:t>
            </a:r>
            <a:r>
              <a:rPr lang="en-US" altLang="ru-RU" sz="1800" b="1" dirty="0" smtClean="0">
                <a:latin typeface="+mj-lt"/>
              </a:rPr>
              <a:t>Fl   V </a:t>
            </a:r>
            <a:r>
              <a:rPr lang="en-US" altLang="ru-RU" sz="1800" b="1" dirty="0">
                <a:latin typeface="+mj-lt"/>
              </a:rPr>
              <a:t>(cm/ns</a:t>
            </a:r>
            <a:r>
              <a:rPr lang="en-US" altLang="ru-RU" sz="1800" b="1" dirty="0" smtClean="0">
                <a:latin typeface="+mj-lt"/>
              </a:rPr>
              <a:t>) 3.15;  </a:t>
            </a:r>
            <a:r>
              <a:rPr lang="en-US" altLang="ru-RU" sz="1800" b="1" dirty="0">
                <a:latin typeface="+mj-lt"/>
              </a:rPr>
              <a:t>E/</a:t>
            </a:r>
            <a:r>
              <a:rPr lang="en-US" altLang="ru-RU" sz="1800" b="1" dirty="0" err="1">
                <a:latin typeface="+mj-lt"/>
              </a:rPr>
              <a:t>q</a:t>
            </a:r>
            <a:r>
              <a:rPr lang="en-US" altLang="ru-RU" sz="1800" b="1" baseline="-25000" dirty="0" err="1">
                <a:latin typeface="+mj-lt"/>
              </a:rPr>
              <a:t>vac</a:t>
            </a:r>
            <a:r>
              <a:rPr lang="en-US" altLang="ru-RU" sz="1800" b="1" dirty="0">
                <a:latin typeface="+mj-lt"/>
              </a:rPr>
              <a:t> (MV</a:t>
            </a:r>
            <a:r>
              <a:rPr lang="en-US" altLang="ru-RU" sz="1800" b="1" dirty="0" smtClean="0">
                <a:latin typeface="+mj-lt"/>
              </a:rPr>
              <a:t>) 20.4 at 0</a:t>
            </a:r>
            <a:r>
              <a:rPr lang="en-US" altLang="ru-RU" sz="1800" b="1" baseline="30000" dirty="0" smtClean="0">
                <a:latin typeface="+mj-lt"/>
              </a:rPr>
              <a:t>0</a:t>
            </a:r>
            <a:endParaRPr lang="ru-RU" altLang="ru-RU" sz="1800" b="1" baseline="30000" dirty="0">
              <a:latin typeface="+mj-lt"/>
            </a:endParaRPr>
          </a:p>
          <a:p>
            <a:r>
              <a:rPr lang="en-US" altLang="ru-RU" sz="1800" b="1" dirty="0" smtClean="0">
                <a:latin typeface="+mj-lt"/>
              </a:rPr>
              <a:t>                 </a:t>
            </a:r>
            <a:r>
              <a:rPr lang="en-US" altLang="ru-RU" sz="1800" b="1" dirty="0" smtClean="0">
                <a:solidFill>
                  <a:srgbClr val="FF0000"/>
                </a:solidFill>
                <a:latin typeface="+mj-lt"/>
              </a:rPr>
              <a:t>V </a:t>
            </a:r>
            <a:r>
              <a:rPr lang="en-US" altLang="ru-RU" sz="1800" b="1" dirty="0">
                <a:solidFill>
                  <a:srgbClr val="FF0000"/>
                </a:solidFill>
                <a:latin typeface="+mj-lt"/>
              </a:rPr>
              <a:t>(cm/ns) </a:t>
            </a:r>
            <a:r>
              <a:rPr lang="en-US" altLang="ru-RU" sz="1800" b="1" dirty="0" smtClean="0">
                <a:solidFill>
                  <a:srgbClr val="FF0000"/>
                </a:solidFill>
                <a:latin typeface="+mj-lt"/>
              </a:rPr>
              <a:t>0.36;  </a:t>
            </a:r>
            <a:r>
              <a:rPr lang="en-US" altLang="ru-RU" sz="1800" b="1" dirty="0">
                <a:solidFill>
                  <a:srgbClr val="FF0000"/>
                </a:solidFill>
                <a:latin typeface="+mj-lt"/>
              </a:rPr>
              <a:t>E/</a:t>
            </a:r>
            <a:r>
              <a:rPr lang="en-US" altLang="ru-RU" sz="1800" b="1" dirty="0" err="1">
                <a:solidFill>
                  <a:srgbClr val="FF0000"/>
                </a:solidFill>
                <a:latin typeface="+mj-lt"/>
              </a:rPr>
              <a:t>q</a:t>
            </a:r>
            <a:r>
              <a:rPr lang="en-US" altLang="ru-RU" sz="1800" b="1" baseline="-25000" dirty="0" err="1">
                <a:solidFill>
                  <a:srgbClr val="FF0000"/>
                </a:solidFill>
                <a:latin typeface="+mj-lt"/>
              </a:rPr>
              <a:t>vac</a:t>
            </a:r>
            <a:r>
              <a:rPr lang="en-US" altLang="ru-RU" sz="1800" b="1" dirty="0">
                <a:solidFill>
                  <a:srgbClr val="FF0000"/>
                </a:solidFill>
                <a:latin typeface="+mj-lt"/>
              </a:rPr>
              <a:t> (MV) </a:t>
            </a:r>
            <a:r>
              <a:rPr lang="en-US" altLang="ru-RU" sz="1800" b="1" dirty="0" smtClean="0">
                <a:solidFill>
                  <a:srgbClr val="FF0000"/>
                </a:solidFill>
                <a:latin typeface="+mj-lt"/>
              </a:rPr>
              <a:t>1.49 </a:t>
            </a:r>
            <a:r>
              <a:rPr lang="en-US" altLang="ru-RU" sz="1800" b="1" dirty="0">
                <a:solidFill>
                  <a:srgbClr val="FF0000"/>
                </a:solidFill>
                <a:latin typeface="+mj-lt"/>
              </a:rPr>
              <a:t>at </a:t>
            </a:r>
            <a:r>
              <a:rPr lang="en-US" altLang="ru-RU" sz="1800" b="1" dirty="0" smtClean="0">
                <a:solidFill>
                  <a:srgbClr val="FF0000"/>
                </a:solidFill>
                <a:latin typeface="+mj-lt"/>
              </a:rPr>
              <a:t>30</a:t>
            </a:r>
            <a:r>
              <a:rPr lang="en-US" altLang="ru-RU" sz="1800" b="1" baseline="30000" dirty="0" smtClean="0">
                <a:solidFill>
                  <a:srgbClr val="FF0000"/>
                </a:solidFill>
                <a:latin typeface="+mj-lt"/>
              </a:rPr>
              <a:t>0</a:t>
            </a:r>
            <a:r>
              <a:rPr lang="en-US" altLang="ru-RU" sz="1800" b="1" dirty="0" smtClean="0">
                <a:solidFill>
                  <a:srgbClr val="FF0000"/>
                </a:solidFill>
                <a:latin typeface="+mj-lt"/>
              </a:rPr>
              <a:t> - 40</a:t>
            </a:r>
            <a:r>
              <a:rPr lang="en-US" altLang="ru-RU" sz="1800" b="1" baseline="30000" dirty="0" smtClean="0">
                <a:solidFill>
                  <a:srgbClr val="FF0000"/>
                </a:solidFill>
                <a:latin typeface="+mj-lt"/>
              </a:rPr>
              <a:t>0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   </a:t>
            </a:r>
            <a:endParaRPr lang="ru-RU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14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800089" y="394889"/>
            <a:ext cx="55438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Arial" charset="0"/>
              </a:rPr>
              <a:t>Summary and </a:t>
            </a:r>
            <a:r>
              <a:rPr lang="de-DE" altLang="de-DE" sz="2800" b="1" dirty="0">
                <a:solidFill>
                  <a:srgbClr val="FF0000"/>
                </a:solidFill>
                <a:cs typeface="Arial" charset="0"/>
              </a:rPr>
              <a:t>Future Plans</a:t>
            </a:r>
            <a:endParaRPr kumimoji="0" lang="de-DE" altLang="de-DE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6565" name="Textfeld 3"/>
          <p:cNvSpPr txBox="1">
            <a:spLocks noChangeArrowheads="1"/>
          </p:cNvSpPr>
          <p:nvPr/>
        </p:nvSpPr>
        <p:spPr bwMode="auto">
          <a:xfrm>
            <a:off x="228600" y="1340767"/>
            <a:ext cx="91089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● </a:t>
            </a:r>
            <a:r>
              <a:rPr lang="de-DE" altLang="de-DE" sz="2000" dirty="0">
                <a:solidFill>
                  <a:srgbClr val="000000"/>
                </a:solidFill>
              </a:rPr>
              <a:t>A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velocity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filter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SHIP </a:t>
            </a:r>
            <a:r>
              <a:rPr lang="de-DE" altLang="de-DE" sz="2000" dirty="0" smtClean="0">
                <a:solidFill>
                  <a:srgbClr val="000000"/>
                </a:solidFill>
              </a:rPr>
              <a:t>in </a:t>
            </a:r>
            <a:r>
              <a:rPr lang="de-DE" altLang="de-DE" sz="2000" dirty="0" err="1">
                <a:solidFill>
                  <a:srgbClr val="000000"/>
                </a:solidFill>
              </a:rPr>
              <a:t>reactions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baseline="30000" dirty="0" smtClean="0">
                <a:solidFill>
                  <a:srgbClr val="000000"/>
                </a:solidFill>
              </a:rPr>
              <a:t>48</a:t>
            </a:r>
            <a:r>
              <a:rPr lang="de-DE" altLang="de-DE" sz="2000" dirty="0" smtClean="0">
                <a:solidFill>
                  <a:srgbClr val="000000"/>
                </a:solidFill>
              </a:rPr>
              <a:t>Ca </a:t>
            </a:r>
            <a:r>
              <a:rPr lang="de-DE" altLang="de-DE" sz="2000" dirty="0">
                <a:solidFill>
                  <a:srgbClr val="000000"/>
                </a:solidFill>
              </a:rPr>
              <a:t>+ </a:t>
            </a:r>
            <a:r>
              <a:rPr lang="de-DE" altLang="de-DE" sz="2000" baseline="30000" dirty="0" smtClean="0">
                <a:solidFill>
                  <a:srgbClr val="000000"/>
                </a:solidFill>
              </a:rPr>
              <a:t>248</a:t>
            </a:r>
            <a:r>
              <a:rPr lang="de-DE" altLang="de-DE" sz="2000" dirty="0" smtClean="0">
                <a:solidFill>
                  <a:srgbClr val="000000"/>
                </a:solidFill>
              </a:rPr>
              <a:t>Cm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more</a:t>
            </a:r>
            <a:r>
              <a:rPr lang="de-DE" altLang="de-DE" sz="2000" dirty="0" smtClean="0">
                <a:solidFill>
                  <a:srgbClr val="FF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than</a:t>
            </a:r>
            <a:r>
              <a:rPr lang="de-DE" altLang="de-DE" sz="2000" dirty="0">
                <a:solidFill>
                  <a:srgbClr val="FF0000"/>
                </a:solidFill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100 MNT </a:t>
            </a:r>
            <a:endParaRPr kumimoji="0" lang="de-DE" alt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produc</a:t>
            </a:r>
            <a:r>
              <a:rPr lang="de-DE" altLang="de-DE" sz="2000" dirty="0" err="1" smtClean="0">
                <a:solidFill>
                  <a:srgbClr val="000000"/>
                </a:solidFill>
              </a:rPr>
              <a:t>ts</a:t>
            </a:r>
            <a:r>
              <a:rPr lang="de-DE" altLang="de-DE" sz="2000" dirty="0" smtClean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with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proton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numbers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up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to</a:t>
            </a:r>
            <a:r>
              <a:rPr lang="de-DE" altLang="de-DE" sz="2000" dirty="0">
                <a:solidFill>
                  <a:srgbClr val="000000"/>
                </a:solidFill>
              </a:rPr>
              <a:t> Z = </a:t>
            </a:r>
            <a:r>
              <a:rPr lang="de-DE" altLang="de-DE" sz="2000" dirty="0" smtClean="0">
                <a:solidFill>
                  <a:srgbClr val="000000"/>
                </a:solidFill>
              </a:rPr>
              <a:t>102 </a:t>
            </a:r>
            <a:r>
              <a:rPr lang="de-DE" altLang="de-DE" sz="2000" dirty="0" err="1" smtClean="0">
                <a:solidFill>
                  <a:srgbClr val="000000"/>
                </a:solidFill>
              </a:rPr>
              <a:t>were</a:t>
            </a:r>
            <a:r>
              <a:rPr lang="de-DE" altLang="de-DE" sz="2000" dirty="0" smtClean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observed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endParaRPr lang="ru-RU" sz="20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6567" name="Textfeld 3"/>
          <p:cNvSpPr txBox="1">
            <a:spLocks noChangeArrowheads="1"/>
          </p:cNvSpPr>
          <p:nvPr/>
        </p:nvSpPr>
        <p:spPr bwMode="auto">
          <a:xfrm>
            <a:off x="201827" y="4114800"/>
            <a:ext cx="8393836" cy="114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  <a:defRPr/>
            </a:pPr>
            <a:r>
              <a:rPr lang="de-DE" altLang="de-DE" sz="2000" b="1" dirty="0">
                <a:solidFill>
                  <a:srgbClr val="FF0000"/>
                </a:solidFill>
              </a:rPr>
              <a:t>● 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Are </a:t>
            </a:r>
            <a:r>
              <a:rPr lang="de-DE" altLang="de-DE" sz="2000" dirty="0">
                <a:solidFill>
                  <a:srgbClr val="FF0000"/>
                </a:solidFill>
              </a:rPr>
              <a:t>MN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reactions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suitable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for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the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production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of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(super)heavy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nuclei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●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Z &gt; 92, N ≈ 126 → </a:t>
            </a:r>
            <a:r>
              <a:rPr lang="de-DE" altLang="de-DE" sz="1800" dirty="0">
                <a:solidFill>
                  <a:srgbClr val="000000"/>
                </a:solidFill>
              </a:rPr>
              <a:t>MN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 </a:t>
            </a:r>
            <a:r>
              <a:rPr lang="de-DE" altLang="de-DE" sz="1800" dirty="0" err="1">
                <a:solidFill>
                  <a:srgbClr val="000000"/>
                </a:solidFill>
              </a:rPr>
              <a:t>might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be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favourable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n-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deficient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transuraniums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● 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n-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rich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     →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isotopes </a:t>
            </a:r>
            <a:r>
              <a:rPr lang="de-DE" altLang="de-DE" sz="1800" dirty="0" err="1">
                <a:solidFill>
                  <a:srgbClr val="000000"/>
                </a:solidFill>
              </a:rPr>
              <a:t>up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to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Z </a:t>
            </a:r>
            <a:r>
              <a:rPr lang="de-DE" altLang="de-DE" sz="1800" dirty="0">
                <a:solidFill>
                  <a:srgbClr val="000000"/>
                </a:solidFill>
              </a:rPr>
              <a:t>~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108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seem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feasible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Textfeld 3">
            <a:extLst>
              <a:ext uri="{FF2B5EF4-FFF2-40B4-BE49-F238E27FC236}">
                <a16:creationId xmlns="" xmlns:a16="http://schemas.microsoft.com/office/drawing/2014/main" id="{33E86D26-ED76-41BD-A182-EF1C64069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97" y="3124200"/>
            <a:ext cx="77382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de-DE" altLang="de-DE" sz="2000" b="1" dirty="0">
                <a:solidFill>
                  <a:srgbClr val="FF0000"/>
                </a:solidFill>
              </a:rPr>
              <a:t>● </a:t>
            </a:r>
            <a:r>
              <a:rPr lang="de-DE" altLang="de-DE" sz="2000" dirty="0">
                <a:solidFill>
                  <a:srgbClr val="000000"/>
                </a:solidFill>
              </a:rPr>
              <a:t>T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he „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velocity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filter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method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“ </a:t>
            </a:r>
            <a:r>
              <a:rPr lang="de-DE" altLang="de-DE" sz="2000" dirty="0" err="1">
                <a:solidFill>
                  <a:srgbClr val="000000"/>
                </a:solidFill>
              </a:rPr>
              <a:t>allowed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the</a:t>
            </a:r>
            <a:r>
              <a:rPr lang="de-DE" altLang="de-DE" sz="2000" dirty="0">
                <a:solidFill>
                  <a:srgbClr val="000000"/>
                </a:solidFill>
              </a:rPr>
              <a:t> so </a:t>
            </a:r>
            <a:r>
              <a:rPr lang="de-DE" altLang="de-DE" sz="2000" dirty="0" err="1">
                <a:solidFill>
                  <a:srgbClr val="000000"/>
                </a:solidFill>
              </a:rPr>
              <a:t>far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highest</a:t>
            </a:r>
            <a:r>
              <a:rPr lang="de-DE" altLang="de-DE" sz="2000" dirty="0">
                <a:solidFill>
                  <a:srgbClr val="FF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sensitivity</a:t>
            </a:r>
            <a:r>
              <a:rPr lang="de-DE" altLang="de-DE" sz="2000" dirty="0">
                <a:solidFill>
                  <a:srgbClr val="000000"/>
                </a:solidFill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σ</a:t>
            </a:r>
            <a:r>
              <a:rPr kumimoji="0" lang="de-DE" altLang="de-DE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 </a:t>
            </a:r>
            <a:r>
              <a:rPr kumimoji="0" lang="de-DE" altLang="de-DE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event</a:t>
            </a:r>
            <a:r>
              <a:rPr kumimoji="0" lang="de-DE" altLang="de-DE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~1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nb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</a:t>
            </a:r>
            <a:r>
              <a:rPr kumimoji="0" lang="de-DE" altLang="de-DE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for</a:t>
            </a:r>
            <a:r>
              <a:rPr lang="de-DE" altLang="de-DE" sz="2000" dirty="0">
                <a:solidFill>
                  <a:srgbClr val="000000"/>
                </a:solidFill>
              </a:rPr>
              <a:t> MNT </a:t>
            </a:r>
            <a:r>
              <a:rPr lang="de-DE" altLang="de-DE" sz="2000" dirty="0" err="1">
                <a:solidFill>
                  <a:srgbClr val="000000"/>
                </a:solidFill>
              </a:rPr>
              <a:t>products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9" name="Textfeld 3">
            <a:extLst>
              <a:ext uri="{FF2B5EF4-FFF2-40B4-BE49-F238E27FC236}">
                <a16:creationId xmlns="" xmlns:a16="http://schemas.microsoft.com/office/drawing/2014/main" id="{35CCB38C-F565-4348-AA3E-8B2FA7BF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97" y="2156460"/>
            <a:ext cx="81243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de-DE" altLang="de-DE" sz="2000" b="1" dirty="0">
                <a:solidFill>
                  <a:srgbClr val="FF0000"/>
                </a:solidFill>
              </a:rPr>
              <a:t>● </a:t>
            </a:r>
            <a:r>
              <a:rPr lang="de-DE" altLang="de-DE" sz="2000" dirty="0">
                <a:solidFill>
                  <a:srgbClr val="000000"/>
                </a:solidFill>
              </a:rPr>
              <a:t>T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he „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velocity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filter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method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“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allowed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for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first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time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observation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of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new</a:t>
            </a:r>
            <a:r>
              <a:rPr lang="de-DE" altLang="de-DE" sz="2000" u="sng" dirty="0">
                <a:solidFill>
                  <a:srgbClr val="FF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transuranium</a:t>
            </a:r>
            <a:r>
              <a:rPr lang="de-DE" altLang="de-DE" sz="2000" dirty="0">
                <a:solidFill>
                  <a:srgbClr val="FF0000"/>
                </a:solidFill>
              </a:rPr>
              <a:t> isotopes in MNT </a:t>
            </a:r>
            <a:r>
              <a:rPr lang="de-DE" altLang="de-DE" sz="2000" dirty="0" err="1">
                <a:solidFill>
                  <a:srgbClr val="FF0000"/>
                </a:solidFill>
              </a:rPr>
              <a:t>reactions</a:t>
            </a: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5562600"/>
            <a:ext cx="8458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altLang="de-DE" b="1" dirty="0">
                <a:solidFill>
                  <a:srgbClr val="FF0000"/>
                </a:solidFill>
              </a:rPr>
              <a:t>● </a:t>
            </a:r>
            <a:r>
              <a:rPr lang="en-US" altLang="ru-RU" sz="1800" b="1" dirty="0" smtClean="0">
                <a:solidFill>
                  <a:srgbClr val="FF0000"/>
                </a:solidFill>
                <a:cs typeface="Arial" charset="0"/>
              </a:rPr>
              <a:t>Future </a:t>
            </a:r>
            <a:r>
              <a:rPr lang="en-US" altLang="ru-RU" sz="1800" b="1" dirty="0">
                <a:solidFill>
                  <a:srgbClr val="FF0000"/>
                </a:solidFill>
                <a:cs typeface="Arial" charset="0"/>
              </a:rPr>
              <a:t>development of dedicated experimental set </a:t>
            </a:r>
            <a:r>
              <a:rPr lang="en-US" altLang="ru-RU" sz="1800" b="1" dirty="0" smtClean="0">
                <a:solidFill>
                  <a:srgbClr val="FF0000"/>
                </a:solidFill>
                <a:cs typeface="Arial" charset="0"/>
              </a:rPr>
              <a:t>ups, </a:t>
            </a:r>
            <a:r>
              <a:rPr lang="en-US" altLang="ru-RU" sz="1800" b="1" dirty="0" smtClean="0">
                <a:solidFill>
                  <a:srgbClr val="FF0000"/>
                </a:solidFill>
                <a:cs typeface="Arial" charset="0"/>
              </a:rPr>
              <a:t>analysis </a:t>
            </a:r>
            <a:r>
              <a:rPr lang="en-US" altLang="ru-RU" sz="1800" b="1" dirty="0" smtClean="0">
                <a:solidFill>
                  <a:srgbClr val="FF0000"/>
                </a:solidFill>
                <a:cs typeface="Arial" charset="0"/>
              </a:rPr>
              <a:t>of MNT products under different angles.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1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525588" y="1709738"/>
            <a:ext cx="6972300" cy="3176587"/>
            <a:chOff x="961" y="1077"/>
            <a:chExt cx="4392" cy="2001"/>
          </a:xfrm>
        </p:grpSpPr>
        <p:pic>
          <p:nvPicPr>
            <p:cNvPr id="7193" name="Picture 3" descr="All FlerovLab_bas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" y="1077"/>
              <a:ext cx="4392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4" name="Picture 4" descr="All FlerovLab_accelerator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" y="1077"/>
              <a:ext cx="4392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5" name="Text Box 5"/>
            <p:cNvSpPr txBox="1">
              <a:spLocks noChangeArrowheads="1"/>
            </p:cNvSpPr>
            <p:nvPr/>
          </p:nvSpPr>
          <p:spPr bwMode="auto">
            <a:xfrm>
              <a:off x="3840" y="2593"/>
              <a:ext cx="5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600">
                  <a:latin typeface="Arial" pitchFamily="34" charset="0"/>
                </a:rPr>
                <a:t>U400M</a:t>
              </a:r>
            </a:p>
          </p:txBody>
        </p:sp>
        <p:sp>
          <p:nvSpPr>
            <p:cNvPr id="7196" name="Text Box 6"/>
            <p:cNvSpPr txBox="1">
              <a:spLocks noChangeArrowheads="1"/>
            </p:cNvSpPr>
            <p:nvPr/>
          </p:nvSpPr>
          <p:spPr bwMode="auto">
            <a:xfrm>
              <a:off x="1737" y="2474"/>
              <a:ext cx="5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600" dirty="0">
                  <a:solidFill>
                    <a:schemeClr val="accent2"/>
                  </a:solidFill>
                  <a:latin typeface="Arial" pitchFamily="34" charset="0"/>
                </a:rPr>
                <a:t>U400</a:t>
              </a:r>
              <a:endParaRPr lang="en-US" altLang="ru-RU" sz="1600" dirty="0">
                <a:solidFill>
                  <a:srgbClr val="FF3300"/>
                </a:solidFill>
                <a:latin typeface="Arial" pitchFamily="34" charset="0"/>
              </a:endParaRPr>
            </a:p>
          </p:txBody>
        </p:sp>
        <p:sp>
          <p:nvSpPr>
            <p:cNvPr id="7197" name="Text Box 7"/>
            <p:cNvSpPr txBox="1">
              <a:spLocks noChangeArrowheads="1"/>
            </p:cNvSpPr>
            <p:nvPr/>
          </p:nvSpPr>
          <p:spPr bwMode="auto">
            <a:xfrm>
              <a:off x="2480" y="1958"/>
              <a:ext cx="4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400">
                  <a:solidFill>
                    <a:schemeClr val="bg1"/>
                  </a:solidFill>
                  <a:latin typeface="Arial" pitchFamily="34" charset="0"/>
                </a:rPr>
                <a:t>DRIBs</a:t>
              </a:r>
            </a:p>
          </p:txBody>
        </p:sp>
        <p:sp>
          <p:nvSpPr>
            <p:cNvPr id="7198" name="Text Box 8"/>
            <p:cNvSpPr txBox="1">
              <a:spLocks noChangeArrowheads="1"/>
            </p:cNvSpPr>
            <p:nvPr/>
          </p:nvSpPr>
          <p:spPr bwMode="auto">
            <a:xfrm>
              <a:off x="3045" y="2395"/>
              <a:ext cx="48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600">
                  <a:latin typeface="Arial" pitchFamily="34" charset="0"/>
                </a:rPr>
                <a:t>MT25</a:t>
              </a:r>
            </a:p>
          </p:txBody>
        </p:sp>
        <p:sp>
          <p:nvSpPr>
            <p:cNvPr id="7199" name="Text Box 10"/>
            <p:cNvSpPr txBox="1">
              <a:spLocks noChangeArrowheads="1"/>
            </p:cNvSpPr>
            <p:nvPr/>
          </p:nvSpPr>
          <p:spPr bwMode="auto">
            <a:xfrm>
              <a:off x="4438" y="1601"/>
              <a:ext cx="4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600">
                  <a:solidFill>
                    <a:schemeClr val="accent2"/>
                  </a:solidFill>
                  <a:latin typeface="Arial" pitchFamily="34" charset="0"/>
                </a:rPr>
                <a:t>IC100</a:t>
              </a:r>
            </a:p>
          </p:txBody>
        </p:sp>
      </p:grpSp>
      <p:sp>
        <p:nvSpPr>
          <p:cNvPr id="17411" name="Text Box 11"/>
          <p:cNvSpPr txBox="1">
            <a:spLocks noChangeArrowheads="1"/>
          </p:cNvSpPr>
          <p:nvPr/>
        </p:nvSpPr>
        <p:spPr bwMode="auto">
          <a:xfrm>
            <a:off x="574675" y="330200"/>
            <a:ext cx="7610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FLNR accelerators (</a:t>
            </a:r>
            <a:r>
              <a:rPr lang="en-US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present)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172" name="Line 12"/>
          <p:cNvSpPr>
            <a:spLocks noChangeShapeType="1"/>
          </p:cNvSpPr>
          <p:nvPr/>
        </p:nvSpPr>
        <p:spPr bwMode="auto">
          <a:xfrm flipH="1">
            <a:off x="1295400" y="5534025"/>
            <a:ext cx="106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1271588" y="5218113"/>
            <a:ext cx="1587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accent2"/>
                </a:solidFill>
                <a:latin typeface="Arial" pitchFamily="34" charset="0"/>
              </a:rPr>
              <a:t>Nuclear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accent2"/>
                </a:solidFill>
                <a:latin typeface="Arial" pitchFamily="34" charset="0"/>
              </a:rPr>
              <a:t>Physics</a:t>
            </a:r>
          </a:p>
        </p:txBody>
      </p:sp>
      <p:sp>
        <p:nvSpPr>
          <p:cNvPr id="7175" name="Text Box 20"/>
          <p:cNvSpPr txBox="1">
            <a:spLocks noChangeArrowheads="1"/>
          </p:cNvSpPr>
          <p:nvPr/>
        </p:nvSpPr>
        <p:spPr bwMode="auto">
          <a:xfrm>
            <a:off x="6096000" y="4116388"/>
            <a:ext cx="2455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600" dirty="0">
                <a:solidFill>
                  <a:schemeClr val="accent2"/>
                </a:solidFill>
                <a:latin typeface="Arial" pitchFamily="34" charset="0"/>
              </a:rPr>
              <a:t>U400M</a:t>
            </a:r>
            <a:endParaRPr lang="en-US" altLang="ru-RU" sz="1600" b="1" dirty="0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7176" name="Line 27"/>
          <p:cNvSpPr>
            <a:spLocks noChangeShapeType="1"/>
          </p:cNvSpPr>
          <p:nvPr/>
        </p:nvSpPr>
        <p:spPr bwMode="auto">
          <a:xfrm flipV="1">
            <a:off x="2371725" y="3248025"/>
            <a:ext cx="600075" cy="2286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77" name="Picture 28" descr="All FlerovLab_DC280_new_with_build_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900"/>
            <a:ext cx="21844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29"/>
          <p:cNvSpPr txBox="1">
            <a:spLocks noChangeArrowheads="1"/>
          </p:cNvSpPr>
          <p:nvPr/>
        </p:nvSpPr>
        <p:spPr bwMode="auto">
          <a:xfrm>
            <a:off x="1117600" y="2405063"/>
            <a:ext cx="1231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400">
                <a:solidFill>
                  <a:schemeClr val="bg1"/>
                </a:solidFill>
                <a:latin typeface="Arial" pitchFamily="34" charset="0"/>
              </a:rPr>
              <a:t>1000m</a:t>
            </a:r>
            <a:r>
              <a:rPr lang="en-US" altLang="ru-RU" sz="1400" baseline="30000">
                <a:solidFill>
                  <a:schemeClr val="bg1"/>
                </a:solidFill>
                <a:latin typeface="Arial" pitchFamily="34" charset="0"/>
              </a:rPr>
              <a:t>2</a:t>
            </a:r>
          </a:p>
        </p:txBody>
      </p:sp>
      <p:pic>
        <p:nvPicPr>
          <p:cNvPr id="7179" name="Picture 30" descr="All FlerovLab_DC280_new_with_accel_gif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606675"/>
            <a:ext cx="11049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Line 31"/>
          <p:cNvSpPr>
            <a:spLocks noChangeShapeType="1"/>
          </p:cNvSpPr>
          <p:nvPr/>
        </p:nvSpPr>
        <p:spPr bwMode="auto">
          <a:xfrm flipV="1">
            <a:off x="806450" y="3211513"/>
            <a:ext cx="185738" cy="112871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1" name="Line 33"/>
          <p:cNvSpPr>
            <a:spLocks noChangeShapeType="1"/>
          </p:cNvSpPr>
          <p:nvPr/>
        </p:nvSpPr>
        <p:spPr bwMode="auto">
          <a:xfrm flipV="1">
            <a:off x="5530850" y="3863975"/>
            <a:ext cx="781050" cy="16668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2" name="Line 34"/>
          <p:cNvSpPr>
            <a:spLocks noChangeShapeType="1"/>
          </p:cNvSpPr>
          <p:nvPr/>
        </p:nvSpPr>
        <p:spPr bwMode="auto">
          <a:xfrm>
            <a:off x="4240213" y="5530850"/>
            <a:ext cx="1289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3" name="Text Box 35"/>
          <p:cNvSpPr txBox="1">
            <a:spLocks noChangeArrowheads="1"/>
          </p:cNvSpPr>
          <p:nvPr/>
        </p:nvSpPr>
        <p:spPr bwMode="auto">
          <a:xfrm>
            <a:off x="4192588" y="5218113"/>
            <a:ext cx="2936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chemeClr val="accent2"/>
                </a:solidFill>
                <a:latin typeface="Arial" pitchFamily="34" charset="0"/>
              </a:rPr>
              <a:t>Exotic Nuclei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chemeClr val="accent2"/>
                </a:solidFill>
                <a:latin typeface="Arial" pitchFamily="34" charset="0"/>
              </a:rPr>
              <a:t>E </a:t>
            </a:r>
            <a:r>
              <a:rPr lang="en-US" altLang="ru-RU" sz="16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altLang="ru-RU" sz="1600">
                <a:solidFill>
                  <a:schemeClr val="accent2"/>
                </a:solidFill>
                <a:latin typeface="Arial" pitchFamily="34" charset="0"/>
              </a:rPr>
              <a:t> 30 </a:t>
            </a:r>
            <a:r>
              <a:rPr lang="en-US" altLang="ru-RU" sz="16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÷ </a:t>
            </a:r>
            <a:r>
              <a:rPr lang="en-US" altLang="ru-RU" sz="1600">
                <a:solidFill>
                  <a:schemeClr val="accent2"/>
                </a:solidFill>
                <a:latin typeface="Arial" pitchFamily="34" charset="0"/>
              </a:rPr>
              <a:t>60</a:t>
            </a:r>
            <a:r>
              <a:rPr lang="ru-RU" altLang="ru-RU" sz="160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en-US" altLang="ru-RU" sz="1600">
                <a:solidFill>
                  <a:schemeClr val="accent2"/>
                </a:solidFill>
                <a:latin typeface="Arial" pitchFamily="34" charset="0"/>
              </a:rPr>
              <a:t>MeV/n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chemeClr val="accent2"/>
                </a:solidFill>
                <a:latin typeface="Arial" pitchFamily="34" charset="0"/>
              </a:rPr>
              <a:t>A &lt; 60</a:t>
            </a:r>
          </a:p>
        </p:txBody>
      </p:sp>
      <p:sp>
        <p:nvSpPr>
          <p:cNvPr id="50196" name="Text Box 36"/>
          <p:cNvSpPr txBox="1">
            <a:spLocks noChangeArrowheads="1"/>
          </p:cNvSpPr>
          <p:nvPr/>
        </p:nvSpPr>
        <p:spPr bwMode="auto">
          <a:xfrm>
            <a:off x="133350" y="4360863"/>
            <a:ext cx="1711325" cy="708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SHE experiments</a:t>
            </a:r>
          </a:p>
        </p:txBody>
      </p:sp>
      <p:sp>
        <p:nvSpPr>
          <p:cNvPr id="7185" name="Line 31"/>
          <p:cNvSpPr>
            <a:spLocks noChangeShapeType="1"/>
          </p:cNvSpPr>
          <p:nvPr/>
        </p:nvSpPr>
        <p:spPr bwMode="auto">
          <a:xfrm flipH="1">
            <a:off x="3048000" y="1752600"/>
            <a:ext cx="76200" cy="8524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971800" y="2514600"/>
            <a:ext cx="228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205163" y="2605088"/>
            <a:ext cx="223837" cy="2730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89" name="Line 31"/>
          <p:cNvSpPr>
            <a:spLocks noChangeShapeType="1"/>
          </p:cNvSpPr>
          <p:nvPr/>
        </p:nvSpPr>
        <p:spPr bwMode="auto">
          <a:xfrm flipH="1">
            <a:off x="3352800" y="1752600"/>
            <a:ext cx="584200" cy="9017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0" name="Прямоугольник 3"/>
          <p:cNvSpPr>
            <a:spLocks noChangeArrowheads="1"/>
          </p:cNvSpPr>
          <p:nvPr/>
        </p:nvSpPr>
        <p:spPr bwMode="auto">
          <a:xfrm>
            <a:off x="3644900" y="1321981"/>
            <a:ext cx="304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Dubna</a:t>
            </a:r>
            <a:r>
              <a:rPr lang="en-US" altLang="ru-RU" sz="1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Gas Filled Separator</a:t>
            </a:r>
            <a:endParaRPr lang="ru-RU" alt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555624" y="1840621"/>
            <a:ext cx="866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600" dirty="0">
                <a:solidFill>
                  <a:schemeClr val="accent2"/>
                </a:solidFill>
                <a:latin typeface="Arial" pitchFamily="34" charset="0"/>
              </a:rPr>
              <a:t>DC280</a:t>
            </a:r>
            <a:endParaRPr lang="en-US" altLang="ru-RU" sz="1600" dirty="0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989011" y="1346244"/>
            <a:ext cx="2511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accent2"/>
                </a:solidFill>
                <a:latin typeface="Arial" pitchFamily="34" charset="0"/>
              </a:rPr>
              <a:t>SHELS + GABRIELA </a:t>
            </a:r>
            <a:endParaRPr lang="en-US" altLang="ru-RU" sz="1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29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88734"/>
              </p:ext>
            </p:extLst>
          </p:nvPr>
        </p:nvGraphicFramePr>
        <p:xfrm>
          <a:off x="416573" y="1335042"/>
          <a:ext cx="6781800" cy="4757879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595360"/>
                <a:gridCol w="1401768"/>
                <a:gridCol w="1265949"/>
                <a:gridCol w="1259868"/>
                <a:gridCol w="1258855"/>
              </a:tblGrid>
              <a:tr h="302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</a:t>
                      </a:r>
                      <a:r>
                        <a:rPr lang="en-US" sz="1200" dirty="0">
                          <a:effectLst/>
                        </a:rPr>
                        <a:t> 400</a:t>
                      </a:r>
                      <a:r>
                        <a:rPr lang="ru-RU" sz="1200" dirty="0">
                          <a:effectLst/>
                        </a:rPr>
                        <a:t> (</a:t>
                      </a:r>
                      <a:r>
                        <a:rPr lang="en-US" sz="1200" dirty="0">
                          <a:effectLst/>
                        </a:rPr>
                        <a:t>A/Z=5</a:t>
                      </a:r>
                      <a:r>
                        <a:rPr lang="en-US" sz="1200" dirty="0">
                          <a:effectLst/>
                          <a:sym typeface="Symbol"/>
                        </a:rPr>
                        <a:t></a:t>
                      </a:r>
                      <a:r>
                        <a:rPr lang="en-US" sz="1200" dirty="0">
                          <a:effectLst/>
                        </a:rPr>
                        <a:t>12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</a:t>
                      </a:r>
                      <a:r>
                        <a:rPr lang="en-US" sz="1200" dirty="0">
                          <a:effectLst/>
                        </a:rPr>
                        <a:t> 400R</a:t>
                      </a:r>
                      <a:r>
                        <a:rPr lang="ru-RU" sz="1200" dirty="0">
                          <a:effectLst/>
                        </a:rPr>
                        <a:t> (</a:t>
                      </a:r>
                      <a:r>
                        <a:rPr lang="en-US" sz="1200" dirty="0">
                          <a:effectLst/>
                        </a:rPr>
                        <a:t>A/Z=4</a:t>
                      </a:r>
                      <a:r>
                        <a:rPr lang="en-US" sz="1200" dirty="0">
                          <a:effectLst/>
                          <a:sym typeface="Symbol"/>
                        </a:rPr>
                        <a:t></a:t>
                      </a:r>
                      <a:r>
                        <a:rPr lang="en-US" sz="1200" dirty="0">
                          <a:effectLst/>
                        </a:rPr>
                        <a:t>12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0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Accelerated beams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Energy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(</a:t>
                      </a:r>
                      <a:r>
                        <a:rPr lang="en-US" sz="1200" dirty="0" err="1">
                          <a:effectLst/>
                        </a:rPr>
                        <a:t>A∙MeV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Intensity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Energy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(</a:t>
                      </a:r>
                      <a:r>
                        <a:rPr lang="en-US" sz="1200">
                          <a:effectLst/>
                        </a:rPr>
                        <a:t>A∙MeV</a:t>
                      </a:r>
                      <a:r>
                        <a:rPr lang="ru-RU" sz="12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Intensity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6&lt;A&lt;40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baseline="30000" dirty="0">
                          <a:effectLst/>
                        </a:rPr>
                        <a:t>7</a:t>
                      </a:r>
                      <a:r>
                        <a:rPr lang="en-US" sz="1400" b="1" dirty="0">
                          <a:effectLst/>
                        </a:rPr>
                        <a:t>Li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17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6×10</a:t>
                      </a:r>
                      <a:r>
                        <a:rPr lang="en-US" sz="1400" b="1" baseline="30000">
                          <a:effectLst/>
                        </a:rPr>
                        <a:t>13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17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1×10</a:t>
                      </a:r>
                      <a:r>
                        <a:rPr lang="en-US" sz="1400" b="1" baseline="30000">
                          <a:effectLst/>
                        </a:rPr>
                        <a:t>14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baseline="30000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O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</a:rPr>
                        <a:t>2×10</a:t>
                      </a:r>
                      <a:r>
                        <a:rPr lang="en-US" sz="1400" b="1" baseline="3000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1×10</a:t>
                      </a:r>
                      <a:r>
                        <a:rPr lang="en-US" sz="1400" b="1" baseline="30000" dirty="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baseline="30000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Ar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</a:rPr>
                        <a:t>9×10</a:t>
                      </a:r>
                      <a:r>
                        <a:rPr lang="en-US" sz="1400" b="1" baseline="3000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</a:rPr>
                        <a:t>3×10</a:t>
                      </a:r>
                      <a:r>
                        <a:rPr lang="en-US" sz="1400" b="1" baseline="3000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A ~ 60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baseline="30000" dirty="0">
                          <a:solidFill>
                            <a:srgbClr val="FF0000"/>
                          </a:solidFill>
                          <a:effectLst/>
                        </a:rPr>
                        <a:t>48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Ca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</a:rPr>
                        <a:t>7.5×10</a:t>
                      </a:r>
                      <a:r>
                        <a:rPr lang="ru-RU" sz="1400" b="1" baseline="3000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</a:rPr>
                        <a:t>2×10</a:t>
                      </a:r>
                      <a:r>
                        <a:rPr lang="ru-RU" sz="1400" b="1" baseline="3000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baseline="30000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Cr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4×10</a:t>
                      </a:r>
                      <a:r>
                        <a:rPr lang="ru-RU" sz="1400" b="1" baseline="30000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6×10</a:t>
                      </a:r>
                      <a:r>
                        <a:rPr lang="ru-RU" sz="1400" b="1" baseline="30000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baseline="30000" dirty="0">
                          <a:solidFill>
                            <a:srgbClr val="FF0000"/>
                          </a:solidFill>
                          <a:effectLst/>
                        </a:rPr>
                        <a:t>58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Fe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4.4×10</a:t>
                      </a:r>
                      <a:r>
                        <a:rPr lang="ru-RU" sz="1400" b="1" baseline="30000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6×10</a:t>
                      </a:r>
                      <a:r>
                        <a:rPr lang="ru-RU" sz="1400" b="1" baseline="30000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</a:t>
                      </a:r>
                      <a:r>
                        <a:rPr lang="ru-RU" sz="1400" b="1">
                          <a:effectLst/>
                        </a:rPr>
                        <a:t> ~ 150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baseline="30000">
                          <a:effectLst/>
                        </a:rPr>
                        <a:t>124</a:t>
                      </a:r>
                      <a:r>
                        <a:rPr lang="en-US" sz="1400" b="1">
                          <a:effectLst/>
                        </a:rPr>
                        <a:t>Sn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3×10</a:t>
                      </a:r>
                      <a:r>
                        <a:rPr lang="ru-RU" sz="1400" b="1" baseline="30000" dirty="0">
                          <a:effectLst/>
                        </a:rPr>
                        <a:t>11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2×10</a:t>
                      </a:r>
                      <a:r>
                        <a:rPr lang="ru-RU" sz="1400" b="1" baseline="30000">
                          <a:effectLst/>
                        </a:rPr>
                        <a:t>12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baseline="30000">
                          <a:effectLst/>
                        </a:rPr>
                        <a:t>136</a:t>
                      </a:r>
                      <a:r>
                        <a:rPr lang="en-US" sz="1400" b="1">
                          <a:effectLst/>
                        </a:rPr>
                        <a:t>Xe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5×10</a:t>
                      </a:r>
                      <a:r>
                        <a:rPr lang="en-US" sz="1400" b="1" baseline="30000">
                          <a:effectLst/>
                        </a:rPr>
                        <a:t>11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3×10</a:t>
                      </a:r>
                      <a:r>
                        <a:rPr lang="en-US" sz="1400" b="1" baseline="30000">
                          <a:effectLst/>
                        </a:rPr>
                        <a:t>12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 ~ 240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baseline="30000">
                          <a:effectLst/>
                        </a:rPr>
                        <a:t>238</a:t>
                      </a:r>
                      <a:r>
                        <a:rPr lang="en-US" sz="1400" b="1">
                          <a:effectLst/>
                        </a:rPr>
                        <a:t>U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7 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3×10</a:t>
                      </a:r>
                      <a:r>
                        <a:rPr lang="en-US" sz="1400" b="1" baseline="30000">
                          <a:effectLst/>
                        </a:rPr>
                        <a:t>10 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7 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10</a:t>
                      </a:r>
                      <a:r>
                        <a:rPr lang="en-US" sz="1400" b="1" baseline="30000" dirty="0">
                          <a:effectLst/>
                        </a:rPr>
                        <a:t>11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00400" y="850377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U400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842314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U400R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13087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b="1" dirty="0">
                <a:solidFill>
                  <a:srgbClr val="FF0000"/>
                </a:solidFill>
                <a:cs typeface="Arial" pitchFamily="34" charset="0"/>
              </a:rPr>
              <a:t>FLNR U400 cyclotron with ECR source </a:t>
            </a:r>
            <a:br>
              <a:rPr lang="en-US" altLang="ru-RU" b="1" dirty="0">
                <a:solidFill>
                  <a:srgbClr val="FF0000"/>
                </a:solidFill>
                <a:cs typeface="Arial" pitchFamily="34" charset="0"/>
              </a:rPr>
            </a:br>
            <a:r>
              <a:rPr lang="en-US" altLang="ru-RU" b="1" dirty="0">
                <a:solidFill>
                  <a:srgbClr val="FF0000"/>
                </a:solidFill>
                <a:cs typeface="Arial" pitchFamily="34" charset="0"/>
              </a:rPr>
              <a:t>(in future – </a:t>
            </a:r>
            <a:r>
              <a:rPr lang="en-US" altLang="ru-RU" b="1" dirty="0" smtClean="0">
                <a:solidFill>
                  <a:srgbClr val="FF0000"/>
                </a:solidFill>
                <a:cs typeface="Arial" pitchFamily="34" charset="0"/>
              </a:rPr>
              <a:t>U400R + new experimental hall)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172200"/>
            <a:ext cx="771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Smooth energy variation. Increase of beam intensity by factor of 3.</a:t>
            </a:r>
            <a:endParaRPr lang="ru-RU" sz="2000" dirty="0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6787978" y="2819400"/>
            <a:ext cx="609600" cy="17526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3352800"/>
            <a:ext cx="1061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Complete</a:t>
            </a:r>
          </a:p>
          <a:p>
            <a:r>
              <a:rPr lang="en-US" sz="1600" dirty="0" smtClean="0"/>
              <a:t> fusion</a:t>
            </a:r>
            <a:endParaRPr lang="ru-RU" sz="1600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6917724" y="4876800"/>
            <a:ext cx="609600" cy="1219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9998" y="5317123"/>
            <a:ext cx="1514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MNT reactions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259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525588" y="1709738"/>
            <a:ext cx="6972300" cy="3176587"/>
            <a:chOff x="961" y="1077"/>
            <a:chExt cx="4392" cy="2001"/>
          </a:xfrm>
        </p:grpSpPr>
        <p:pic>
          <p:nvPicPr>
            <p:cNvPr id="7193" name="Picture 3" descr="All FlerovLab_bas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" y="1077"/>
              <a:ext cx="4392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4" name="Picture 4" descr="All FlerovLab_accelerator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" y="1077"/>
              <a:ext cx="4392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5" name="Text Box 5"/>
            <p:cNvSpPr txBox="1">
              <a:spLocks noChangeArrowheads="1"/>
            </p:cNvSpPr>
            <p:nvPr/>
          </p:nvSpPr>
          <p:spPr bwMode="auto">
            <a:xfrm>
              <a:off x="3840" y="2593"/>
              <a:ext cx="5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600">
                  <a:latin typeface="Arial" pitchFamily="34" charset="0"/>
                </a:rPr>
                <a:t>U400M</a:t>
              </a:r>
            </a:p>
          </p:txBody>
        </p:sp>
        <p:sp>
          <p:nvSpPr>
            <p:cNvPr id="7196" name="Text Box 6"/>
            <p:cNvSpPr txBox="1">
              <a:spLocks noChangeArrowheads="1"/>
            </p:cNvSpPr>
            <p:nvPr/>
          </p:nvSpPr>
          <p:spPr bwMode="auto">
            <a:xfrm>
              <a:off x="1737" y="2474"/>
              <a:ext cx="5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600" b="1" dirty="0" smtClean="0">
                  <a:solidFill>
                    <a:srgbClr val="FF0000"/>
                  </a:solidFill>
                  <a:latin typeface="Arial" pitchFamily="34" charset="0"/>
                </a:rPr>
                <a:t>U400R</a:t>
              </a:r>
              <a:endParaRPr lang="en-US" altLang="ru-RU" sz="1600" b="1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7197" name="Text Box 7"/>
            <p:cNvSpPr txBox="1">
              <a:spLocks noChangeArrowheads="1"/>
            </p:cNvSpPr>
            <p:nvPr/>
          </p:nvSpPr>
          <p:spPr bwMode="auto">
            <a:xfrm>
              <a:off x="2480" y="1958"/>
              <a:ext cx="4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400">
                  <a:solidFill>
                    <a:schemeClr val="bg1"/>
                  </a:solidFill>
                  <a:latin typeface="Arial" pitchFamily="34" charset="0"/>
                </a:rPr>
                <a:t>DRIBs</a:t>
              </a:r>
            </a:p>
          </p:txBody>
        </p:sp>
        <p:sp>
          <p:nvSpPr>
            <p:cNvPr id="7198" name="Text Box 8"/>
            <p:cNvSpPr txBox="1">
              <a:spLocks noChangeArrowheads="1"/>
            </p:cNvSpPr>
            <p:nvPr/>
          </p:nvSpPr>
          <p:spPr bwMode="auto">
            <a:xfrm>
              <a:off x="3045" y="2395"/>
              <a:ext cx="48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600">
                  <a:latin typeface="Arial" pitchFamily="34" charset="0"/>
                </a:rPr>
                <a:t>MT25</a:t>
              </a:r>
            </a:p>
          </p:txBody>
        </p:sp>
        <p:sp>
          <p:nvSpPr>
            <p:cNvPr id="7199" name="Text Box 10"/>
            <p:cNvSpPr txBox="1">
              <a:spLocks noChangeArrowheads="1"/>
            </p:cNvSpPr>
            <p:nvPr/>
          </p:nvSpPr>
          <p:spPr bwMode="auto">
            <a:xfrm>
              <a:off x="4438" y="1601"/>
              <a:ext cx="4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600">
                  <a:solidFill>
                    <a:schemeClr val="accent2"/>
                  </a:solidFill>
                  <a:latin typeface="Arial" pitchFamily="34" charset="0"/>
                </a:rPr>
                <a:t>IC100</a:t>
              </a:r>
            </a:p>
          </p:txBody>
        </p:sp>
      </p:grpSp>
      <p:sp>
        <p:nvSpPr>
          <p:cNvPr id="17411" name="Text Box 11"/>
          <p:cNvSpPr txBox="1">
            <a:spLocks noChangeArrowheads="1"/>
          </p:cNvSpPr>
          <p:nvPr/>
        </p:nvSpPr>
        <p:spPr bwMode="auto">
          <a:xfrm>
            <a:off x="574675" y="330200"/>
            <a:ext cx="7610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FLNR accelerators </a:t>
            </a:r>
            <a:r>
              <a:rPr lang="en-US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(future</a:t>
            </a:r>
            <a:r>
              <a:rPr lang="en-US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172" name="Line 12"/>
          <p:cNvSpPr>
            <a:spLocks noChangeShapeType="1"/>
          </p:cNvSpPr>
          <p:nvPr/>
        </p:nvSpPr>
        <p:spPr bwMode="auto">
          <a:xfrm flipH="1">
            <a:off x="1295400" y="5534025"/>
            <a:ext cx="106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1271588" y="5218113"/>
            <a:ext cx="1587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accent2"/>
                </a:solidFill>
                <a:latin typeface="Arial" pitchFamily="34" charset="0"/>
              </a:rPr>
              <a:t>Nuclear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accent2"/>
                </a:solidFill>
                <a:latin typeface="Arial" pitchFamily="34" charset="0"/>
              </a:rPr>
              <a:t>Physics</a:t>
            </a:r>
          </a:p>
        </p:txBody>
      </p:sp>
      <p:sp>
        <p:nvSpPr>
          <p:cNvPr id="7175" name="Text Box 20"/>
          <p:cNvSpPr txBox="1">
            <a:spLocks noChangeArrowheads="1"/>
          </p:cNvSpPr>
          <p:nvPr/>
        </p:nvSpPr>
        <p:spPr bwMode="auto">
          <a:xfrm>
            <a:off x="6096000" y="4116388"/>
            <a:ext cx="2455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600" dirty="0">
                <a:solidFill>
                  <a:schemeClr val="accent2"/>
                </a:solidFill>
                <a:latin typeface="Arial" pitchFamily="34" charset="0"/>
              </a:rPr>
              <a:t>U400M</a:t>
            </a:r>
            <a:endParaRPr lang="en-US" altLang="ru-RU" sz="1600" b="1" dirty="0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7176" name="Line 27"/>
          <p:cNvSpPr>
            <a:spLocks noChangeShapeType="1"/>
          </p:cNvSpPr>
          <p:nvPr/>
        </p:nvSpPr>
        <p:spPr bwMode="auto">
          <a:xfrm flipV="1">
            <a:off x="2371725" y="3248025"/>
            <a:ext cx="600075" cy="2286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77" name="Picture 28" descr="All FlerovLab_DC280_new_with_build_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900"/>
            <a:ext cx="21844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29"/>
          <p:cNvSpPr txBox="1">
            <a:spLocks noChangeArrowheads="1"/>
          </p:cNvSpPr>
          <p:nvPr/>
        </p:nvSpPr>
        <p:spPr bwMode="auto">
          <a:xfrm>
            <a:off x="1117600" y="2405063"/>
            <a:ext cx="1231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400">
                <a:solidFill>
                  <a:schemeClr val="bg1"/>
                </a:solidFill>
                <a:latin typeface="Arial" pitchFamily="34" charset="0"/>
              </a:rPr>
              <a:t>1000m</a:t>
            </a:r>
            <a:r>
              <a:rPr lang="en-US" altLang="ru-RU" sz="1400" baseline="30000">
                <a:solidFill>
                  <a:schemeClr val="bg1"/>
                </a:solidFill>
                <a:latin typeface="Arial" pitchFamily="34" charset="0"/>
              </a:rPr>
              <a:t>2</a:t>
            </a:r>
          </a:p>
        </p:txBody>
      </p:sp>
      <p:pic>
        <p:nvPicPr>
          <p:cNvPr id="7179" name="Picture 30" descr="All FlerovLab_DC280_new_with_accel_gif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606675"/>
            <a:ext cx="11049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Line 31"/>
          <p:cNvSpPr>
            <a:spLocks noChangeShapeType="1"/>
          </p:cNvSpPr>
          <p:nvPr/>
        </p:nvSpPr>
        <p:spPr bwMode="auto">
          <a:xfrm flipV="1">
            <a:off x="806450" y="3211513"/>
            <a:ext cx="185738" cy="112871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1" name="Line 33"/>
          <p:cNvSpPr>
            <a:spLocks noChangeShapeType="1"/>
          </p:cNvSpPr>
          <p:nvPr/>
        </p:nvSpPr>
        <p:spPr bwMode="auto">
          <a:xfrm flipV="1">
            <a:off x="5530850" y="3863975"/>
            <a:ext cx="781050" cy="16668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2" name="Line 34"/>
          <p:cNvSpPr>
            <a:spLocks noChangeShapeType="1"/>
          </p:cNvSpPr>
          <p:nvPr/>
        </p:nvSpPr>
        <p:spPr bwMode="auto">
          <a:xfrm>
            <a:off x="4240213" y="5530850"/>
            <a:ext cx="1289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3" name="Text Box 35"/>
          <p:cNvSpPr txBox="1">
            <a:spLocks noChangeArrowheads="1"/>
          </p:cNvSpPr>
          <p:nvPr/>
        </p:nvSpPr>
        <p:spPr bwMode="auto">
          <a:xfrm>
            <a:off x="4192588" y="5218113"/>
            <a:ext cx="2936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chemeClr val="accent2"/>
                </a:solidFill>
                <a:latin typeface="Arial" pitchFamily="34" charset="0"/>
              </a:rPr>
              <a:t>Exotic Nuclei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chemeClr val="accent2"/>
                </a:solidFill>
                <a:latin typeface="Arial" pitchFamily="34" charset="0"/>
              </a:rPr>
              <a:t>E </a:t>
            </a:r>
            <a:r>
              <a:rPr lang="en-US" altLang="ru-RU" sz="16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altLang="ru-RU" sz="1600">
                <a:solidFill>
                  <a:schemeClr val="accent2"/>
                </a:solidFill>
                <a:latin typeface="Arial" pitchFamily="34" charset="0"/>
              </a:rPr>
              <a:t> 30 </a:t>
            </a:r>
            <a:r>
              <a:rPr lang="en-US" altLang="ru-RU" sz="16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÷ </a:t>
            </a:r>
            <a:r>
              <a:rPr lang="en-US" altLang="ru-RU" sz="1600">
                <a:solidFill>
                  <a:schemeClr val="accent2"/>
                </a:solidFill>
                <a:latin typeface="Arial" pitchFamily="34" charset="0"/>
              </a:rPr>
              <a:t>60</a:t>
            </a:r>
            <a:r>
              <a:rPr lang="ru-RU" altLang="ru-RU" sz="160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en-US" altLang="ru-RU" sz="1600">
                <a:solidFill>
                  <a:schemeClr val="accent2"/>
                </a:solidFill>
                <a:latin typeface="Arial" pitchFamily="34" charset="0"/>
              </a:rPr>
              <a:t>MeV/n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chemeClr val="accent2"/>
                </a:solidFill>
                <a:latin typeface="Arial" pitchFamily="34" charset="0"/>
              </a:rPr>
              <a:t>A &lt; 60</a:t>
            </a:r>
          </a:p>
        </p:txBody>
      </p:sp>
      <p:sp>
        <p:nvSpPr>
          <p:cNvPr id="50196" name="Text Box 36"/>
          <p:cNvSpPr txBox="1">
            <a:spLocks noChangeArrowheads="1"/>
          </p:cNvSpPr>
          <p:nvPr/>
        </p:nvSpPr>
        <p:spPr bwMode="auto">
          <a:xfrm>
            <a:off x="133350" y="4360863"/>
            <a:ext cx="1711325" cy="708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SHE experiments</a:t>
            </a:r>
          </a:p>
        </p:txBody>
      </p:sp>
      <p:sp>
        <p:nvSpPr>
          <p:cNvPr id="7185" name="Line 31"/>
          <p:cNvSpPr>
            <a:spLocks noChangeShapeType="1"/>
          </p:cNvSpPr>
          <p:nvPr/>
        </p:nvSpPr>
        <p:spPr bwMode="auto">
          <a:xfrm flipH="1">
            <a:off x="3048000" y="1752600"/>
            <a:ext cx="76200" cy="8524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971800" y="2514600"/>
            <a:ext cx="228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205163" y="2501068"/>
            <a:ext cx="300037" cy="470732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555624" y="1840621"/>
            <a:ext cx="866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600" dirty="0">
                <a:solidFill>
                  <a:schemeClr val="accent2"/>
                </a:solidFill>
                <a:latin typeface="Arial" pitchFamily="34" charset="0"/>
              </a:rPr>
              <a:t>DC280</a:t>
            </a:r>
            <a:endParaRPr lang="en-US" altLang="ru-RU" sz="1600" dirty="0">
              <a:solidFill>
                <a:srgbClr val="FF3300"/>
              </a:solidFill>
              <a:latin typeface="Arial" pitchFamily="34" charset="0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59" y="1065490"/>
            <a:ext cx="1648619" cy="143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3205163" y="2286000"/>
            <a:ext cx="0" cy="865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57382" y="1067549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New experimental hall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172980" y="218329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SHELS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346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гнутая вверх стрелка 2"/>
          <p:cNvSpPr/>
          <p:nvPr/>
        </p:nvSpPr>
        <p:spPr>
          <a:xfrm flipH="1">
            <a:off x="4495800" y="2743200"/>
            <a:ext cx="457200" cy="228600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89" y="176212"/>
            <a:ext cx="7469187" cy="65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гнутая вверх стрелка 4"/>
          <p:cNvSpPr/>
          <p:nvPr/>
        </p:nvSpPr>
        <p:spPr>
          <a:xfrm flipH="1">
            <a:off x="4495800" y="2760499"/>
            <a:ext cx="559117" cy="2895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004511" y="2298834"/>
            <a:ext cx="982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5763914"/>
            <a:ext cx="346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– </a:t>
            </a:r>
            <a:r>
              <a:rPr lang="en-US" b="1" dirty="0" smtClean="0"/>
              <a:t>S</a:t>
            </a:r>
            <a:r>
              <a:rPr lang="en-US" dirty="0" smtClean="0"/>
              <a:t>eparator for</a:t>
            </a:r>
          </a:p>
          <a:p>
            <a:r>
              <a:rPr lang="en-US" b="1" dirty="0" err="1" smtClean="0"/>
              <a:t>T</a:t>
            </a:r>
            <a:r>
              <a:rPr lang="en-US" dirty="0" err="1" smtClean="0"/>
              <a:t>rans</a:t>
            </a:r>
            <a:r>
              <a:rPr lang="en-US" b="1" dirty="0" err="1" smtClean="0"/>
              <a:t>A</a:t>
            </a:r>
            <a:r>
              <a:rPr lang="en-US" dirty="0" err="1" smtClean="0"/>
              <a:t>ctinide</a:t>
            </a:r>
            <a:r>
              <a:rPr lang="en-US" dirty="0" smtClean="0"/>
              <a:t> </a:t>
            </a:r>
            <a:r>
              <a:rPr lang="en-US" b="1" dirty="0" smtClean="0"/>
              <a:t>R</a:t>
            </a:r>
            <a:r>
              <a:rPr lang="en-US" dirty="0" smtClean="0"/>
              <a:t>esearch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2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7283011" cy="4272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57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STAR – </a:t>
            </a:r>
            <a:r>
              <a:rPr lang="en-US" sz="2800" b="1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eparator for </a:t>
            </a:r>
            <a:r>
              <a:rPr lang="en-US" sz="2800" b="1" dirty="0" err="1" smtClean="0">
                <a:solidFill>
                  <a:srgbClr val="FF0000"/>
                </a:solidFill>
              </a:rPr>
              <a:t>T</a:t>
            </a:r>
            <a:r>
              <a:rPr lang="en-US" sz="2800" dirty="0" err="1" smtClean="0">
                <a:solidFill>
                  <a:srgbClr val="FF0000"/>
                </a:solidFill>
              </a:rPr>
              <a:t>rans</a:t>
            </a:r>
            <a:r>
              <a:rPr lang="en-US" sz="2800" b="1" dirty="0" err="1" smtClean="0">
                <a:solidFill>
                  <a:srgbClr val="FF0000"/>
                </a:solidFill>
              </a:rPr>
              <a:t>A</a:t>
            </a:r>
            <a:r>
              <a:rPr lang="en-US" sz="2800" dirty="0" err="1" smtClean="0">
                <a:solidFill>
                  <a:srgbClr val="FF0000"/>
                </a:solidFill>
              </a:rPr>
              <a:t>ctinide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esearch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7584948" cy="46097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57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STAR – </a:t>
            </a:r>
            <a:r>
              <a:rPr lang="en-US" sz="2800" b="1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eparator for </a:t>
            </a:r>
            <a:r>
              <a:rPr lang="en-US" sz="2800" b="1" dirty="0" err="1" smtClean="0">
                <a:solidFill>
                  <a:srgbClr val="FF0000"/>
                </a:solidFill>
              </a:rPr>
              <a:t>T</a:t>
            </a:r>
            <a:r>
              <a:rPr lang="en-US" sz="2800" dirty="0" err="1" smtClean="0">
                <a:solidFill>
                  <a:srgbClr val="FF0000"/>
                </a:solidFill>
              </a:rPr>
              <a:t>rans</a:t>
            </a:r>
            <a:r>
              <a:rPr lang="en-US" sz="2800" b="1" dirty="0" err="1" smtClean="0">
                <a:solidFill>
                  <a:srgbClr val="FF0000"/>
                </a:solidFill>
              </a:rPr>
              <a:t>A</a:t>
            </a:r>
            <a:r>
              <a:rPr lang="en-US" sz="2800" dirty="0" err="1" smtClean="0">
                <a:solidFill>
                  <a:srgbClr val="FF0000"/>
                </a:solidFill>
              </a:rPr>
              <a:t>ctinide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esearch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7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борка7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76" y="990600"/>
            <a:ext cx="9144000" cy="3806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5843" y="228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STAR – </a:t>
            </a:r>
            <a:r>
              <a:rPr lang="en-US" sz="2800" b="1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eparator for </a:t>
            </a:r>
            <a:r>
              <a:rPr lang="en-US" sz="2800" b="1" dirty="0" err="1" smtClean="0">
                <a:solidFill>
                  <a:srgbClr val="FF0000"/>
                </a:solidFill>
              </a:rPr>
              <a:t>T</a:t>
            </a:r>
            <a:r>
              <a:rPr lang="en-US" sz="2800" dirty="0" err="1" smtClean="0">
                <a:solidFill>
                  <a:srgbClr val="FF0000"/>
                </a:solidFill>
              </a:rPr>
              <a:t>rans</a:t>
            </a:r>
            <a:r>
              <a:rPr lang="en-US" sz="2800" b="1" dirty="0" err="1" smtClean="0">
                <a:solidFill>
                  <a:srgbClr val="FF0000"/>
                </a:solidFill>
              </a:rPr>
              <a:t>A</a:t>
            </a:r>
            <a:r>
              <a:rPr lang="en-US" sz="2800" dirty="0" err="1" smtClean="0">
                <a:solidFill>
                  <a:srgbClr val="FF0000"/>
                </a:solidFill>
              </a:rPr>
              <a:t>ctinide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esearch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2776" y="5334000"/>
            <a:ext cx="7391400" cy="76944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Thank you for your attention! 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468313" y="2076450"/>
          <a:ext cx="7053262" cy="451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5" name="Photo Editor Photo" r:id="rId3" imgW="8228571" imgH="5342857" progId="MSPhotoEd.3">
                  <p:embed/>
                </p:oleObj>
              </mc:Choice>
              <mc:Fallback>
                <p:oleObj name="Photo Editor Photo" r:id="rId3" imgW="8228571" imgH="5342857" progId="MSPhotoEd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76450"/>
                        <a:ext cx="7053262" cy="451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1" name="Picture 6" descr="n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9213" y="1908175"/>
            <a:ext cx="6781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feld 85"/>
          <p:cNvSpPr txBox="1">
            <a:spLocks noChangeArrowheads="1"/>
          </p:cNvSpPr>
          <p:nvPr/>
        </p:nvSpPr>
        <p:spPr bwMode="auto">
          <a:xfrm>
            <a:off x="395288" y="947916"/>
            <a:ext cx="4307589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Aft>
                <a:spcPts val="300"/>
              </a:spcAft>
            </a:pPr>
            <a:r>
              <a:rPr lang="de-DE" altLang="de-DE" sz="2200" dirty="0">
                <a:solidFill>
                  <a:srgbClr val="000000"/>
                </a:solidFill>
              </a:rPr>
              <a:t>118 </a:t>
            </a:r>
            <a:r>
              <a:rPr lang="de-DE" altLang="de-DE" sz="2200" dirty="0" err="1">
                <a:solidFill>
                  <a:srgbClr val="000000"/>
                </a:solidFill>
              </a:rPr>
              <a:t>known</a:t>
            </a:r>
            <a:r>
              <a:rPr lang="de-DE" altLang="de-DE" sz="2200" dirty="0">
                <a:solidFill>
                  <a:srgbClr val="000000"/>
                </a:solidFill>
              </a:rPr>
              <a:t> </a:t>
            </a:r>
            <a:r>
              <a:rPr lang="de-DE" altLang="de-DE" sz="2200" dirty="0" err="1">
                <a:solidFill>
                  <a:srgbClr val="000000"/>
                </a:solidFill>
              </a:rPr>
              <a:t>elements</a:t>
            </a:r>
            <a:endParaRPr lang="de-DE" altLang="de-DE" sz="2200" dirty="0">
              <a:solidFill>
                <a:srgbClr val="000000"/>
              </a:solidFill>
            </a:endParaRPr>
          </a:p>
          <a:p>
            <a:pPr eaLnBrk="1" hangingPunct="1">
              <a:spcAft>
                <a:spcPts val="300"/>
              </a:spcAft>
            </a:pPr>
            <a:r>
              <a:rPr lang="de-DE" altLang="de-DE" sz="2200" dirty="0">
                <a:solidFill>
                  <a:srgbClr val="000000"/>
                </a:solidFill>
              </a:rPr>
              <a:t>~ 4000 </a:t>
            </a:r>
            <a:r>
              <a:rPr lang="de-DE" altLang="de-DE" sz="2200" dirty="0" err="1">
                <a:solidFill>
                  <a:srgbClr val="000000"/>
                </a:solidFill>
              </a:rPr>
              <a:t>known</a:t>
            </a:r>
            <a:r>
              <a:rPr lang="de-DE" altLang="de-DE" sz="2200" dirty="0">
                <a:solidFill>
                  <a:srgbClr val="000000"/>
                </a:solidFill>
              </a:rPr>
              <a:t> isotopes</a:t>
            </a:r>
          </a:p>
          <a:p>
            <a:pPr eaLnBrk="1" hangingPunct="1">
              <a:spcAft>
                <a:spcPts val="300"/>
              </a:spcAft>
            </a:pPr>
            <a:r>
              <a:rPr lang="de-DE" altLang="de-DE" sz="2200" dirty="0">
                <a:solidFill>
                  <a:srgbClr val="000000"/>
                </a:solidFill>
              </a:rPr>
              <a:t>~ 4000 </a:t>
            </a:r>
            <a:r>
              <a:rPr lang="de-DE" altLang="de-DE" sz="2200" dirty="0" err="1">
                <a:solidFill>
                  <a:srgbClr val="000000"/>
                </a:solidFill>
              </a:rPr>
              <a:t>further</a:t>
            </a:r>
            <a:r>
              <a:rPr lang="de-DE" altLang="de-DE" sz="2200" dirty="0">
                <a:solidFill>
                  <a:srgbClr val="000000"/>
                </a:solidFill>
              </a:rPr>
              <a:t> isotopes </a:t>
            </a:r>
            <a:r>
              <a:rPr lang="de-DE" altLang="de-DE" sz="2200" dirty="0" err="1">
                <a:solidFill>
                  <a:srgbClr val="000000"/>
                </a:solidFill>
              </a:rPr>
              <a:t>expected</a:t>
            </a:r>
            <a:endParaRPr lang="de-DE" altLang="de-DE" sz="2200" dirty="0">
              <a:solidFill>
                <a:srgbClr val="000000"/>
              </a:solidFill>
            </a:endParaRPr>
          </a:p>
        </p:txBody>
      </p:sp>
      <p:sp>
        <p:nvSpPr>
          <p:cNvPr id="49157" name="Textfeld 18456"/>
          <p:cNvSpPr txBox="1">
            <a:spLocks noChangeArrowheads="1"/>
          </p:cNvSpPr>
          <p:nvPr/>
        </p:nvSpPr>
        <p:spPr bwMode="auto">
          <a:xfrm>
            <a:off x="323850" y="312916"/>
            <a:ext cx="4580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2800" b="1" dirty="0" err="1" smtClean="0"/>
              <a:t>Present</a:t>
            </a:r>
            <a:r>
              <a:rPr lang="de-DE" altLang="de-DE" sz="2800" b="1" dirty="0" smtClean="0"/>
              <a:t> </a:t>
            </a:r>
            <a:r>
              <a:rPr lang="de-DE" altLang="de-DE" sz="2800" b="1" dirty="0"/>
              <a:t>Chart </a:t>
            </a:r>
            <a:r>
              <a:rPr lang="de-DE" altLang="de-DE" sz="2800" b="1" dirty="0" err="1"/>
              <a:t>of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Nuclides</a:t>
            </a:r>
            <a:endParaRPr lang="de-DE" altLang="de-DE" sz="2800" b="1" dirty="0"/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2536725" y="3740944"/>
            <a:ext cx="5211763" cy="2370138"/>
            <a:chOff x="3176588" y="3541713"/>
            <a:chExt cx="5211834" cy="2370658"/>
          </a:xfrm>
        </p:grpSpPr>
        <p:grpSp>
          <p:nvGrpSpPr>
            <p:cNvPr id="49162" name="Gruppieren 18455"/>
            <p:cNvGrpSpPr>
              <a:grpSpLocks/>
            </p:cNvGrpSpPr>
            <p:nvPr/>
          </p:nvGrpSpPr>
          <p:grpSpPr bwMode="auto">
            <a:xfrm>
              <a:off x="3176588" y="3541713"/>
              <a:ext cx="3709987" cy="1758950"/>
              <a:chOff x="2239741" y="3254375"/>
              <a:chExt cx="3710209" cy="1758801"/>
            </a:xfrm>
          </p:grpSpPr>
          <p:cxnSp>
            <p:nvCxnSpPr>
              <p:cNvPr id="7" name="Gerade Verbindung 6"/>
              <p:cNvCxnSpPr/>
              <p:nvPr/>
            </p:nvCxnSpPr>
            <p:spPr>
              <a:xfrm flipV="1">
                <a:off x="2239741" y="4726186"/>
                <a:ext cx="531852" cy="287376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 Verbindung 87"/>
              <p:cNvCxnSpPr/>
              <p:nvPr/>
            </p:nvCxnSpPr>
            <p:spPr>
              <a:xfrm flipV="1">
                <a:off x="2768418" y="4464213"/>
                <a:ext cx="708077" cy="263561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 Verbindung 89"/>
              <p:cNvCxnSpPr/>
              <p:nvPr/>
            </p:nvCxnSpPr>
            <p:spPr>
              <a:xfrm flipV="1">
                <a:off x="3473320" y="4367363"/>
                <a:ext cx="4762" cy="107965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Gerade Verbindung 94"/>
              <p:cNvCxnSpPr/>
              <p:nvPr/>
            </p:nvCxnSpPr>
            <p:spPr>
              <a:xfrm flipV="1">
                <a:off x="3463794" y="3864057"/>
                <a:ext cx="1206589" cy="509657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Gerade Verbindung 96"/>
              <p:cNvCxnSpPr/>
              <p:nvPr/>
            </p:nvCxnSpPr>
            <p:spPr>
              <a:xfrm flipV="1">
                <a:off x="4664032" y="3797373"/>
                <a:ext cx="368327" cy="65097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102"/>
              <p:cNvCxnSpPr/>
              <p:nvPr/>
            </p:nvCxnSpPr>
            <p:spPr>
              <a:xfrm flipV="1">
                <a:off x="5032359" y="3552865"/>
                <a:ext cx="3175" cy="255622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 Verbindung 106"/>
              <p:cNvCxnSpPr/>
              <p:nvPr/>
            </p:nvCxnSpPr>
            <p:spPr>
              <a:xfrm flipV="1">
                <a:off x="5013308" y="3365515"/>
                <a:ext cx="657273" cy="179412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 Verbindung 110"/>
              <p:cNvCxnSpPr/>
              <p:nvPr/>
            </p:nvCxnSpPr>
            <p:spPr>
              <a:xfrm flipV="1">
                <a:off x="5651530" y="3254375"/>
                <a:ext cx="298472" cy="119079"/>
              </a:xfrm>
              <a:prstGeom prst="line">
                <a:avLst/>
              </a:prstGeom>
              <a:ln w="57150"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163" name="Gruppieren 18462"/>
            <p:cNvGrpSpPr>
              <a:grpSpLocks/>
            </p:cNvGrpSpPr>
            <p:nvPr/>
          </p:nvGrpSpPr>
          <p:grpSpPr bwMode="auto">
            <a:xfrm>
              <a:off x="6534314" y="3957098"/>
              <a:ext cx="1854108" cy="1955273"/>
              <a:chOff x="6202275" y="4137912"/>
              <a:chExt cx="1854262" cy="1955579"/>
            </a:xfrm>
          </p:grpSpPr>
          <p:pic>
            <p:nvPicPr>
              <p:cNvPr id="49164" name="Picture 11" descr="Stock image of 'Colorful nebula created by a supernova explosion'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202275" y="4137912"/>
                <a:ext cx="1854262" cy="13698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65" name="Textfeld 18458"/>
              <p:cNvSpPr txBox="1">
                <a:spLocks noChangeArrowheads="1"/>
              </p:cNvSpPr>
              <p:nvPr/>
            </p:nvSpPr>
            <p:spPr bwMode="auto">
              <a:xfrm>
                <a:off x="6286595" y="5508521"/>
                <a:ext cx="1609780" cy="584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de-DE" altLang="de-DE" b="1">
                    <a:solidFill>
                      <a:srgbClr val="000000"/>
                    </a:solidFill>
                  </a:rPr>
                  <a:t>Astrophysical</a:t>
                </a:r>
              </a:p>
              <a:p>
                <a:pPr algn="ctr" eaLnBrk="1" hangingPunct="1"/>
                <a:r>
                  <a:rPr lang="de-DE" altLang="de-DE" b="1">
                    <a:solidFill>
                      <a:srgbClr val="000000"/>
                    </a:solidFill>
                  </a:rPr>
                  <a:t>r-process path</a:t>
                </a:r>
              </a:p>
            </p:txBody>
          </p:sp>
        </p:grpSp>
      </p:grpSp>
      <p:grpSp>
        <p:nvGrpSpPr>
          <p:cNvPr id="3" name="Gruppieren 2"/>
          <p:cNvGrpSpPr>
            <a:grpSpLocks/>
          </p:cNvGrpSpPr>
          <p:nvPr/>
        </p:nvGrpSpPr>
        <p:grpSpPr bwMode="auto">
          <a:xfrm>
            <a:off x="6506762" y="132269"/>
            <a:ext cx="2483451" cy="1959308"/>
            <a:chOff x="6283716" y="390171"/>
            <a:chExt cx="2483396" cy="1958709"/>
          </a:xfrm>
        </p:grpSpPr>
        <p:sp>
          <p:nvSpPr>
            <p:cNvPr id="49160" name="Textfeld 18459"/>
            <p:cNvSpPr txBox="1">
              <a:spLocks noChangeArrowheads="1"/>
            </p:cNvSpPr>
            <p:nvPr/>
          </p:nvSpPr>
          <p:spPr bwMode="auto">
            <a:xfrm>
              <a:off x="6283716" y="390171"/>
              <a:ext cx="2223637" cy="369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altLang="de-DE" sz="1800" b="1" dirty="0">
                  <a:solidFill>
                    <a:srgbClr val="000000"/>
                  </a:solidFill>
                </a:rPr>
                <a:t>Superheavy </a:t>
              </a:r>
              <a:r>
                <a:rPr lang="de-DE" altLang="de-DE" sz="1800" b="1" dirty="0" err="1">
                  <a:solidFill>
                    <a:srgbClr val="000000"/>
                  </a:solidFill>
                </a:rPr>
                <a:t>nuclei</a:t>
              </a:r>
              <a:endParaRPr lang="de-DE" altLang="de-DE" sz="1800" b="1" dirty="0">
                <a:solidFill>
                  <a:srgbClr val="000000"/>
                </a:solidFill>
              </a:endParaRPr>
            </a:p>
          </p:txBody>
        </p:sp>
        <p:pic>
          <p:nvPicPr>
            <p:cNvPr id="49161" name="Picture 14" descr="nk132-SHELL-4-cr"/>
            <p:cNvPicPr>
              <a:picLocks noChangeAspect="1" noChangeArrowheads="1"/>
            </p:cNvPicPr>
            <p:nvPr/>
          </p:nvPicPr>
          <p:blipFill>
            <a:blip r:embed="rId7" cstate="print">
              <a:lum bright="-4000" contrast="30000"/>
            </a:blip>
            <a:srcRect/>
            <a:stretch>
              <a:fillRect/>
            </a:stretch>
          </p:blipFill>
          <p:spPr bwMode="auto">
            <a:xfrm>
              <a:off x="6300192" y="863894"/>
              <a:ext cx="2466920" cy="1484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Прямоугольник 3"/>
          <p:cNvSpPr/>
          <p:nvPr/>
        </p:nvSpPr>
        <p:spPr>
          <a:xfrm>
            <a:off x="358723" y="2286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ru-RU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We are still far from the center of the SHE-island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94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uppieren 1"/>
          <p:cNvGrpSpPr>
            <a:grpSpLocks noChangeAspect="1"/>
          </p:cNvGrpSpPr>
          <p:nvPr/>
        </p:nvGrpSpPr>
        <p:grpSpPr bwMode="auto">
          <a:xfrm>
            <a:off x="235705" y="1828800"/>
            <a:ext cx="7657938" cy="4883558"/>
            <a:chOff x="539750" y="1907754"/>
            <a:chExt cx="7632700" cy="4687887"/>
          </a:xfrm>
        </p:grpSpPr>
        <p:graphicFrame>
          <p:nvGraphicFramePr>
            <p:cNvPr id="51209" name="Object 5"/>
            <p:cNvGraphicFramePr>
              <a:graphicFrameLocks noChangeAspect="1"/>
            </p:cNvGraphicFramePr>
            <p:nvPr/>
          </p:nvGraphicFramePr>
          <p:xfrm>
            <a:off x="539750" y="2076029"/>
            <a:ext cx="7053263" cy="4519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1" name="Photo Editor Photo" r:id="rId4" imgW="8228571" imgH="5342857" progId="MSPhotoEd.3">
                    <p:embed/>
                  </p:oleObj>
                </mc:Choice>
                <mc:Fallback>
                  <p:oleObj name="Photo Editor Photo" r:id="rId4" imgW="8228571" imgH="534285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750" y="2076029"/>
                          <a:ext cx="7053263" cy="4519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1210" name="Picture 6" descr="n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0650" y="1907754"/>
              <a:ext cx="6781800" cy="417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3414654" y="5181600"/>
            <a:ext cx="54737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sz="2400" b="1" dirty="0">
                <a:solidFill>
                  <a:srgbClr val="FF0000"/>
                </a:solidFill>
              </a:rPr>
              <a:t>▪ </a:t>
            </a:r>
            <a:r>
              <a:rPr lang="de-DE" altLang="de-DE" sz="2400" b="1" dirty="0" err="1">
                <a:solidFill>
                  <a:srgbClr val="FF0000"/>
                </a:solidFill>
              </a:rPr>
              <a:t>Multinucleon</a:t>
            </a:r>
            <a:r>
              <a:rPr lang="de-DE" altLang="de-DE" sz="2400" b="1" dirty="0">
                <a:solidFill>
                  <a:srgbClr val="FF0000"/>
                </a:solidFill>
              </a:rPr>
              <a:t> </a:t>
            </a:r>
            <a:r>
              <a:rPr lang="de-DE" altLang="de-DE" sz="2400" b="1" dirty="0" err="1">
                <a:solidFill>
                  <a:srgbClr val="FF0000"/>
                </a:solidFill>
              </a:rPr>
              <a:t>transfer</a:t>
            </a:r>
            <a:r>
              <a:rPr lang="de-DE" altLang="de-DE" sz="2400" b="1" dirty="0">
                <a:solidFill>
                  <a:srgbClr val="FF0000"/>
                </a:solidFill>
              </a:rPr>
              <a:t> </a:t>
            </a:r>
            <a:r>
              <a:rPr lang="de-DE" altLang="de-DE" sz="2400" b="1" dirty="0" err="1">
                <a:solidFill>
                  <a:srgbClr val="FF0000"/>
                </a:solidFill>
              </a:rPr>
              <a:t>reactions</a:t>
            </a:r>
            <a:endParaRPr lang="de-DE" altLang="de-DE" sz="2400" b="1" dirty="0">
              <a:solidFill>
                <a:srgbClr val="FF0000"/>
              </a:solidFill>
            </a:endParaRPr>
          </a:p>
          <a:p>
            <a:pPr eaLnBrk="1" hangingPunct="1"/>
            <a:r>
              <a:rPr lang="de-DE" altLang="de-DE" sz="2400" b="1" dirty="0"/>
              <a:t>▪ Fusion </a:t>
            </a:r>
            <a:r>
              <a:rPr lang="de-DE" altLang="de-DE" sz="2400" b="1" dirty="0" err="1"/>
              <a:t>with</a:t>
            </a:r>
            <a:r>
              <a:rPr lang="de-DE" altLang="de-DE" sz="2400" b="1" dirty="0"/>
              <a:t> </a:t>
            </a:r>
            <a:r>
              <a:rPr lang="de-DE" altLang="de-DE" sz="2400" b="1" dirty="0" err="1"/>
              <a:t>radioactive</a:t>
            </a:r>
            <a:r>
              <a:rPr lang="de-DE" altLang="de-DE" sz="2400" b="1" dirty="0"/>
              <a:t> </a:t>
            </a:r>
            <a:r>
              <a:rPr lang="de-DE" altLang="de-DE" sz="2400" b="1" dirty="0" err="1"/>
              <a:t>ion</a:t>
            </a:r>
            <a:r>
              <a:rPr lang="de-DE" altLang="de-DE" sz="2400" b="1" dirty="0"/>
              <a:t> </a:t>
            </a:r>
            <a:r>
              <a:rPr lang="de-DE" altLang="de-DE" sz="2400" b="1" dirty="0" err="1" smtClean="0"/>
              <a:t>beams</a:t>
            </a:r>
            <a:endParaRPr lang="de-DE" altLang="de-DE" sz="2400" b="1" dirty="0" smtClean="0"/>
          </a:p>
          <a:p>
            <a:pPr eaLnBrk="1" hangingPunct="1"/>
            <a:r>
              <a:rPr lang="de-DE" altLang="de-DE" b="1" dirty="0" smtClean="0"/>
              <a:t>(</a:t>
            </a:r>
            <a:r>
              <a:rPr lang="de-DE" altLang="de-DE" b="1" dirty="0" err="1" smtClean="0"/>
              <a:t>low</a:t>
            </a:r>
            <a:r>
              <a:rPr lang="de-DE" altLang="de-DE" b="1" dirty="0" smtClean="0"/>
              <a:t> RI </a:t>
            </a:r>
            <a:r>
              <a:rPr lang="de-DE" altLang="de-DE" b="1" dirty="0" err="1" smtClean="0"/>
              <a:t>intensities</a:t>
            </a:r>
            <a:r>
              <a:rPr lang="de-DE" altLang="de-DE" b="1" dirty="0" smtClean="0"/>
              <a:t>, not </a:t>
            </a:r>
            <a:r>
              <a:rPr lang="de-DE" altLang="de-DE" b="1" dirty="0" err="1" smtClean="0"/>
              <a:t>discussed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here</a:t>
            </a:r>
            <a:r>
              <a:rPr lang="de-DE" altLang="de-DE" b="1" dirty="0" smtClean="0"/>
              <a:t>)</a:t>
            </a:r>
            <a:endParaRPr lang="de-DE" altLang="de-DE" sz="2400" b="1" dirty="0"/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107950" y="2646363"/>
            <a:ext cx="8999538" cy="523875"/>
            <a:chOff x="107504" y="2646363"/>
            <a:chExt cx="9000000" cy="523875"/>
          </a:xfrm>
        </p:grpSpPr>
        <p:cxnSp>
          <p:nvCxnSpPr>
            <p:cNvPr id="3" name="Gerader Verbinder 2"/>
            <p:cNvCxnSpPr>
              <a:cxnSpLocks noChangeAspect="1"/>
            </p:cNvCxnSpPr>
            <p:nvPr/>
          </p:nvCxnSpPr>
          <p:spPr>
            <a:xfrm>
              <a:off x="107504" y="2908300"/>
              <a:ext cx="9000000" cy="42863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08" name="Textfeld 85"/>
            <p:cNvSpPr txBox="1">
              <a:spLocks noChangeArrowheads="1"/>
            </p:cNvSpPr>
            <p:nvPr/>
          </p:nvSpPr>
          <p:spPr bwMode="auto">
            <a:xfrm>
              <a:off x="764925" y="2646363"/>
              <a:ext cx="1214437" cy="5238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altLang="de-DE" sz="2800" b="1" dirty="0"/>
                <a:t>Z = 92</a:t>
              </a:r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52400" y="120977"/>
            <a:ext cx="65826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de-DE" altLang="de-DE" sz="2800" dirty="0" err="1">
                <a:solidFill>
                  <a:srgbClr val="FF0000"/>
                </a:solidFill>
                <a:cs typeface="Arial" charset="0"/>
              </a:rPr>
              <a:t>How</a:t>
            </a:r>
            <a:r>
              <a:rPr lang="de-DE" altLang="de-DE" sz="28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DE" altLang="de-DE" sz="2800" dirty="0" err="1">
                <a:solidFill>
                  <a:srgbClr val="FF0000"/>
                </a:solidFill>
                <a:cs typeface="Arial" charset="0"/>
              </a:rPr>
              <a:t>to</a:t>
            </a:r>
            <a:r>
              <a:rPr lang="de-DE" altLang="de-DE" sz="28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DE" altLang="de-DE" sz="2800" dirty="0" err="1">
                <a:solidFill>
                  <a:srgbClr val="FF0000"/>
                </a:solidFill>
                <a:cs typeface="Arial" charset="0"/>
              </a:rPr>
              <a:t>reach</a:t>
            </a:r>
            <a:r>
              <a:rPr lang="de-DE" altLang="de-DE" sz="28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DE" altLang="de-DE" sz="2800" dirty="0" smtClean="0">
                <a:solidFill>
                  <a:srgbClr val="FF0000"/>
                </a:solidFill>
                <a:cs typeface="Arial" charset="0"/>
              </a:rPr>
              <a:t>SHE </a:t>
            </a:r>
            <a:r>
              <a:rPr lang="de-DE" altLang="de-DE" sz="2800" dirty="0" err="1" smtClean="0">
                <a:solidFill>
                  <a:srgbClr val="FF0000"/>
                </a:solidFill>
                <a:cs typeface="Arial" charset="0"/>
              </a:rPr>
              <a:t>island</a:t>
            </a:r>
            <a:r>
              <a:rPr lang="de-DE" altLang="de-DE" sz="2800" dirty="0" smtClean="0">
                <a:solidFill>
                  <a:srgbClr val="FF0000"/>
                </a:solidFill>
                <a:cs typeface="Arial" charset="0"/>
              </a:rPr>
              <a:t>?</a:t>
            </a:r>
            <a:endParaRPr lang="de-DE" altLang="de-DE" sz="28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449580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Future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4928" y="534342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Present</a:t>
            </a:r>
            <a:endParaRPr lang="ru-RU" b="1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4128" y="838200"/>
            <a:ext cx="54737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sz="2400" b="1" dirty="0" smtClean="0">
                <a:solidFill>
                  <a:srgbClr val="FF0000"/>
                </a:solidFill>
              </a:rPr>
              <a:t>▪</a:t>
            </a:r>
            <a:r>
              <a:rPr lang="de-DE" altLang="de-DE" sz="2400" b="1" dirty="0" smtClean="0"/>
              <a:t> </a:t>
            </a:r>
            <a:r>
              <a:rPr lang="de-DE" altLang="de-DE" sz="2400" b="1" dirty="0"/>
              <a:t>Fusion </a:t>
            </a:r>
            <a:r>
              <a:rPr lang="de-DE" altLang="de-DE" sz="2400" b="1" dirty="0" err="1" smtClean="0"/>
              <a:t>of</a:t>
            </a:r>
            <a:r>
              <a:rPr lang="de-DE" altLang="de-DE" sz="2400" b="1" dirty="0" smtClean="0"/>
              <a:t> </a:t>
            </a:r>
            <a:r>
              <a:rPr lang="de-DE" altLang="de-DE" sz="2400" b="1" dirty="0" err="1" smtClean="0"/>
              <a:t>stable</a:t>
            </a:r>
            <a:r>
              <a:rPr lang="de-DE" altLang="de-DE" sz="2400" b="1" dirty="0" smtClean="0"/>
              <a:t> </a:t>
            </a:r>
            <a:r>
              <a:rPr lang="de-DE" altLang="de-DE" sz="2400" b="1" dirty="0" err="1" smtClean="0"/>
              <a:t>beams</a:t>
            </a:r>
            <a:r>
              <a:rPr lang="de-DE" altLang="de-DE" sz="2400" b="1" dirty="0" smtClean="0"/>
              <a:t> </a:t>
            </a:r>
            <a:r>
              <a:rPr lang="de-DE" altLang="de-DE" sz="2400" b="1" dirty="0" err="1" smtClean="0"/>
              <a:t>with</a:t>
            </a:r>
            <a:r>
              <a:rPr lang="de-DE" altLang="de-DE" sz="2400" b="1" dirty="0" smtClean="0"/>
              <a:t> </a:t>
            </a:r>
            <a:endParaRPr lang="de-DE" altLang="de-DE" sz="2400" b="1" dirty="0" smtClean="0"/>
          </a:p>
          <a:p>
            <a:pPr eaLnBrk="1" hangingPunct="1"/>
            <a:r>
              <a:rPr lang="de-DE" altLang="de-DE" b="1" dirty="0" err="1" smtClean="0"/>
              <a:t>stable</a:t>
            </a:r>
            <a:r>
              <a:rPr lang="de-DE" altLang="de-DE" b="1" dirty="0" smtClean="0"/>
              <a:t> (</a:t>
            </a:r>
            <a:r>
              <a:rPr lang="de-DE" altLang="de-DE" b="1" dirty="0" err="1" smtClean="0"/>
              <a:t>Pb</a:t>
            </a:r>
            <a:r>
              <a:rPr lang="de-DE" altLang="de-DE" b="1" dirty="0" smtClean="0"/>
              <a:t>, Bi) </a:t>
            </a:r>
            <a:r>
              <a:rPr lang="de-DE" altLang="de-DE" b="1" dirty="0" err="1" smtClean="0"/>
              <a:t>targets</a:t>
            </a:r>
            <a:endParaRPr lang="de-DE" altLang="de-DE" b="1" dirty="0" smtClean="0"/>
          </a:p>
          <a:p>
            <a:r>
              <a:rPr lang="de-DE" altLang="de-DE" b="1" dirty="0">
                <a:solidFill>
                  <a:srgbClr val="FF0000"/>
                </a:solidFill>
              </a:rPr>
              <a:t>▪</a:t>
            </a:r>
            <a:r>
              <a:rPr lang="de-DE" altLang="de-DE" b="1" dirty="0"/>
              <a:t> Fusion </a:t>
            </a:r>
            <a:r>
              <a:rPr lang="de-DE" altLang="de-DE" b="1" dirty="0" err="1"/>
              <a:t>of</a:t>
            </a:r>
            <a:r>
              <a:rPr lang="de-DE" altLang="de-DE" b="1" dirty="0"/>
              <a:t> </a:t>
            </a:r>
            <a:r>
              <a:rPr lang="de-DE" altLang="de-DE" b="1" dirty="0" err="1"/>
              <a:t>stable</a:t>
            </a:r>
            <a:r>
              <a:rPr lang="de-DE" altLang="de-DE" b="1" dirty="0"/>
              <a:t> </a:t>
            </a:r>
            <a:r>
              <a:rPr lang="de-DE" altLang="de-DE" b="1" dirty="0" err="1" smtClean="0"/>
              <a:t>beams</a:t>
            </a:r>
            <a:r>
              <a:rPr lang="de-DE" altLang="de-DE" b="1" dirty="0" smtClean="0"/>
              <a:t> (</a:t>
            </a:r>
            <a:r>
              <a:rPr lang="de-DE" altLang="de-DE" b="1" baseline="30000" dirty="0" smtClean="0"/>
              <a:t>48</a:t>
            </a:r>
            <a:r>
              <a:rPr lang="de-DE" altLang="de-DE" b="1" dirty="0" smtClean="0"/>
              <a:t>Ca) </a:t>
            </a:r>
            <a:r>
              <a:rPr lang="de-DE" altLang="de-DE" b="1" dirty="0" err="1"/>
              <a:t>with</a:t>
            </a:r>
            <a:r>
              <a:rPr lang="de-DE" altLang="de-DE" b="1" dirty="0"/>
              <a:t> </a:t>
            </a:r>
          </a:p>
          <a:p>
            <a:pPr eaLnBrk="1" hangingPunct="1"/>
            <a:r>
              <a:rPr lang="de-DE" altLang="de-DE" sz="2400" b="1" dirty="0" err="1" smtClean="0"/>
              <a:t>radioactive</a:t>
            </a:r>
            <a:r>
              <a:rPr lang="de-DE" altLang="de-DE" sz="2400" b="1" dirty="0" smtClean="0"/>
              <a:t> </a:t>
            </a:r>
            <a:r>
              <a:rPr lang="de-DE" altLang="de-DE" sz="2400" b="1" dirty="0" err="1" smtClean="0"/>
              <a:t>transactinide</a:t>
            </a:r>
            <a:r>
              <a:rPr lang="de-DE" altLang="de-DE" sz="2400" b="1" dirty="0" smtClean="0"/>
              <a:t> </a:t>
            </a:r>
            <a:r>
              <a:rPr lang="de-DE" altLang="de-DE" sz="2400" b="1" dirty="0" err="1" smtClean="0"/>
              <a:t>targets</a:t>
            </a:r>
            <a:endParaRPr lang="de-DE" altLang="de-DE" sz="2400" b="1" dirty="0"/>
          </a:p>
        </p:txBody>
      </p:sp>
      <p:grpSp>
        <p:nvGrpSpPr>
          <p:cNvPr id="15" name="Gruppieren 2"/>
          <p:cNvGrpSpPr>
            <a:grpSpLocks/>
          </p:cNvGrpSpPr>
          <p:nvPr/>
        </p:nvGrpSpPr>
        <p:grpSpPr bwMode="auto">
          <a:xfrm>
            <a:off x="6664668" y="28320"/>
            <a:ext cx="2483451" cy="1959308"/>
            <a:chOff x="6283716" y="390171"/>
            <a:chExt cx="2483396" cy="1958709"/>
          </a:xfrm>
        </p:grpSpPr>
        <p:sp>
          <p:nvSpPr>
            <p:cNvPr id="16" name="Textfeld 18459"/>
            <p:cNvSpPr txBox="1">
              <a:spLocks noChangeArrowheads="1"/>
            </p:cNvSpPr>
            <p:nvPr/>
          </p:nvSpPr>
          <p:spPr bwMode="auto">
            <a:xfrm>
              <a:off x="6283716" y="390171"/>
              <a:ext cx="2223637" cy="369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altLang="de-DE" sz="1800" b="1" dirty="0">
                  <a:solidFill>
                    <a:srgbClr val="000000"/>
                  </a:solidFill>
                </a:rPr>
                <a:t>Superheavy </a:t>
              </a:r>
              <a:r>
                <a:rPr lang="de-DE" altLang="de-DE" sz="1800" b="1" dirty="0" err="1">
                  <a:solidFill>
                    <a:srgbClr val="000000"/>
                  </a:solidFill>
                </a:rPr>
                <a:t>nuclei</a:t>
              </a:r>
              <a:endParaRPr lang="de-DE" altLang="de-DE" sz="1800" b="1" dirty="0">
                <a:solidFill>
                  <a:srgbClr val="000000"/>
                </a:solidFill>
              </a:endParaRPr>
            </a:p>
          </p:txBody>
        </p:sp>
        <p:pic>
          <p:nvPicPr>
            <p:cNvPr id="17" name="Picture 14" descr="nk132-SHELL-4-cr"/>
            <p:cNvPicPr>
              <a:picLocks noChangeAspect="1" noChangeArrowheads="1"/>
            </p:cNvPicPr>
            <p:nvPr/>
          </p:nvPicPr>
          <p:blipFill>
            <a:blip r:embed="rId7" cstate="print">
              <a:lum bright="-4000" contrast="30000"/>
            </a:blip>
            <a:srcRect/>
            <a:stretch>
              <a:fillRect/>
            </a:stretch>
          </p:blipFill>
          <p:spPr bwMode="auto">
            <a:xfrm>
              <a:off x="6300192" y="863894"/>
              <a:ext cx="2466920" cy="1484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8922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ru-RU" sz="2800" dirty="0" smtClean="0">
                <a:solidFill>
                  <a:srgbClr val="FF0000"/>
                </a:solidFill>
              </a:rPr>
              <a:t>Regions of interests in MNT reactions </a:t>
            </a:r>
            <a:endParaRPr lang="de-DE" altLang="ru-RU" sz="2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315987"/>
              </p:ext>
            </p:extLst>
          </p:nvPr>
        </p:nvGraphicFramePr>
        <p:xfrm>
          <a:off x="3242469" y="1179362"/>
          <a:ext cx="5111750" cy="320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4" name="Photo Editor Photo" r:id="rId3" imgW="3524742" imgH="2209524" progId="MSPhotoEd.3">
                  <p:embed/>
                </p:oleObj>
              </mc:Choice>
              <mc:Fallback>
                <p:oleObj name="Photo Editor Photo" r:id="rId3" imgW="3524742" imgH="22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2469" y="1179362"/>
                        <a:ext cx="5111750" cy="320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0" cap="flat" cmpd="sng" algn="ctr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5050395" y="3352800"/>
            <a:ext cx="817005" cy="358775"/>
          </a:xfrm>
          <a:prstGeom prst="ellipse">
            <a:avLst/>
          </a:prstGeom>
          <a:noFill/>
          <a:ln w="57150" algn="ctr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38200" y="4631446"/>
            <a:ext cx="3203575" cy="1323439"/>
          </a:xfrm>
          <a:prstGeom prst="rect">
            <a:avLst/>
          </a:prstGeom>
          <a:noFill/>
          <a:ln w="57150" algn="ctr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000" dirty="0"/>
              <a:t>Study </a:t>
            </a:r>
            <a:r>
              <a:rPr lang="en-US" altLang="ru-RU" sz="2000" dirty="0" smtClean="0"/>
              <a:t>of isotopes </a:t>
            </a:r>
            <a:r>
              <a:rPr lang="en-US" altLang="ru-RU" sz="2000" dirty="0"/>
              <a:t>in the region </a:t>
            </a:r>
            <a:r>
              <a:rPr lang="en-US" altLang="ru-RU" sz="2000" dirty="0" smtClean="0"/>
              <a:t>N = 126, r – process in astrophysical nucleosynthesis</a:t>
            </a:r>
            <a:endParaRPr lang="de-DE" altLang="ru-RU" sz="2000" dirty="0"/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457200" y="2254180"/>
            <a:ext cx="2663825" cy="923925"/>
          </a:xfrm>
          <a:prstGeom prst="rect">
            <a:avLst/>
          </a:prstGeom>
          <a:noFill/>
          <a:ln w="5715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800" dirty="0" smtClean="0"/>
              <a:t>Study of neutron deficient isotopes in the region 82 &lt; Z &lt; 100</a:t>
            </a:r>
            <a:endParaRPr lang="de-DE" altLang="ru-RU" sz="1800" dirty="0"/>
          </a:p>
        </p:txBody>
      </p:sp>
      <p:grpSp>
        <p:nvGrpSpPr>
          <p:cNvPr id="2055" name="Group 12"/>
          <p:cNvGrpSpPr>
            <a:grpSpLocks/>
          </p:cNvGrpSpPr>
          <p:nvPr/>
        </p:nvGrpSpPr>
        <p:grpSpPr bwMode="auto">
          <a:xfrm>
            <a:off x="5257800" y="1143000"/>
            <a:ext cx="3600450" cy="4329113"/>
            <a:chOff x="2925" y="838"/>
            <a:chExt cx="2268" cy="2727"/>
          </a:xfrm>
        </p:grpSpPr>
        <p:sp>
          <p:nvSpPr>
            <p:cNvPr id="2056" name="Oval 13"/>
            <p:cNvSpPr>
              <a:spLocks noChangeArrowheads="1"/>
            </p:cNvSpPr>
            <p:nvPr/>
          </p:nvSpPr>
          <p:spPr bwMode="auto">
            <a:xfrm>
              <a:off x="4558" y="838"/>
              <a:ext cx="635" cy="407"/>
            </a:xfrm>
            <a:prstGeom prst="ellips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7" name="Text Box 14"/>
            <p:cNvSpPr txBox="1">
              <a:spLocks noChangeArrowheads="1"/>
            </p:cNvSpPr>
            <p:nvPr/>
          </p:nvSpPr>
          <p:spPr bwMode="auto">
            <a:xfrm>
              <a:off x="2925" y="3158"/>
              <a:ext cx="2268" cy="407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sz="1800" dirty="0"/>
                <a:t>Study </a:t>
              </a:r>
              <a:r>
                <a:rPr lang="en-US" altLang="ru-RU" sz="1800" dirty="0" smtClean="0"/>
                <a:t>of </a:t>
              </a:r>
              <a:r>
                <a:rPr lang="en-US" altLang="ru-RU" sz="1800" dirty="0"/>
                <a:t>neutron </a:t>
              </a:r>
              <a:r>
                <a:rPr lang="en-US" altLang="ru-RU" sz="1800" dirty="0" smtClean="0"/>
                <a:t>rich </a:t>
              </a:r>
              <a:r>
                <a:rPr lang="en-US" altLang="ru-RU" sz="1800" dirty="0"/>
                <a:t>isotopes in the region </a:t>
              </a:r>
              <a:r>
                <a:rPr lang="en-US" altLang="ru-RU" sz="1800" dirty="0" smtClean="0"/>
                <a:t> Z &gt; </a:t>
              </a:r>
              <a:r>
                <a:rPr lang="en-US" altLang="ru-RU" sz="1800" dirty="0"/>
                <a:t>100</a:t>
              </a:r>
              <a:endParaRPr lang="de-DE" altLang="ru-RU" sz="1800" dirty="0"/>
            </a:p>
          </p:txBody>
        </p:sp>
      </p:grp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417343" y="2254180"/>
            <a:ext cx="900113" cy="376238"/>
          </a:xfrm>
          <a:prstGeom prst="ellipse">
            <a:avLst/>
          </a:prstGeom>
          <a:noFill/>
          <a:ln w="5715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7162800" y="1884963"/>
            <a:ext cx="1008063" cy="646113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4558784" y="2528024"/>
            <a:ext cx="900113" cy="376238"/>
          </a:xfrm>
          <a:prstGeom prst="ellipse">
            <a:avLst/>
          </a:prstGeom>
          <a:noFill/>
          <a:ln w="5715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TextBox 1"/>
          <p:cNvSpPr txBox="1"/>
          <p:nvPr/>
        </p:nvSpPr>
        <p:spPr>
          <a:xfrm>
            <a:off x="5052454" y="21568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104437" y="37630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</a:t>
            </a:r>
            <a:endParaRPr lang="ru-RU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49643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</a:t>
            </a:r>
            <a:endParaRPr lang="ru-RU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77661" y="22657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804954" y="4826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</a:t>
            </a:r>
            <a:endParaRPr lang="ru-RU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8170863" y="18964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506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27390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sz="2800" dirty="0" smtClean="0">
                <a:solidFill>
                  <a:srgbClr val="FF0000"/>
                </a:solidFill>
              </a:rPr>
              <a:t>Experimental methods of MNT reactions studies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31131" y="533400"/>
            <a:ext cx="9269974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dirty="0">
                <a:cs typeface="Arial" charset="0"/>
              </a:rPr>
              <a:t>● </a:t>
            </a:r>
            <a:r>
              <a:rPr lang="en-US" altLang="ru-RU" sz="1800" b="1" dirty="0" smtClean="0">
                <a:solidFill>
                  <a:srgbClr val="FF0000"/>
                </a:solidFill>
                <a:cs typeface="Arial" charset="0"/>
              </a:rPr>
              <a:t>Radiochemical methods</a:t>
            </a:r>
          </a:p>
          <a:p>
            <a:pPr algn="just"/>
            <a:r>
              <a:rPr lang="en-US" sz="1600" b="1" dirty="0"/>
              <a:t>Radiochemical methods </a:t>
            </a:r>
            <a:r>
              <a:rPr lang="en-US" sz="1600" b="1" dirty="0" smtClean="0"/>
              <a:t>(offline</a:t>
            </a:r>
            <a:r>
              <a:rPr lang="en-US" sz="1600" b="1" dirty="0" smtClean="0"/>
              <a:t>) </a:t>
            </a:r>
            <a:r>
              <a:rPr lang="en-US" sz="1600" dirty="0" smtClean="0"/>
              <a:t>100</a:t>
            </a:r>
            <a:r>
              <a:rPr lang="en-US" sz="1600" dirty="0"/>
              <a:t>% collection efficiency, nearly </a:t>
            </a:r>
            <a:endParaRPr lang="en-US" sz="1600" dirty="0" smtClean="0"/>
          </a:p>
          <a:p>
            <a:pPr algn="just"/>
            <a:r>
              <a:rPr lang="en-US" sz="1600" dirty="0" smtClean="0"/>
              <a:t>background-free High-yield </a:t>
            </a:r>
            <a:r>
              <a:rPr lang="en-US" sz="1600" dirty="0"/>
              <a:t>chemical separation of individual elements (40-90 </a:t>
            </a:r>
            <a:r>
              <a:rPr lang="en-US" sz="1600" dirty="0" smtClean="0"/>
              <a:t>%). </a:t>
            </a:r>
          </a:p>
          <a:p>
            <a:pPr algn="just"/>
            <a:r>
              <a:rPr lang="en-US" sz="1600" dirty="0" smtClean="0"/>
              <a:t>Most </a:t>
            </a:r>
            <a:r>
              <a:rPr lang="en-US" sz="1600" dirty="0"/>
              <a:t>sensitive for isotopes with half-lives between about one </a:t>
            </a:r>
            <a:r>
              <a:rPr lang="en-US" sz="1600" dirty="0" smtClean="0"/>
              <a:t>hour </a:t>
            </a:r>
            <a:r>
              <a:rPr lang="en-US" sz="1600" dirty="0"/>
              <a:t>and a few months that </a:t>
            </a:r>
            <a:endParaRPr lang="en-US" sz="1600" dirty="0" smtClean="0"/>
          </a:p>
          <a:p>
            <a:pPr algn="just"/>
            <a:r>
              <a:rPr lang="en-US" sz="1600" dirty="0" smtClean="0"/>
              <a:t>undergo alpha decay </a:t>
            </a:r>
            <a:r>
              <a:rPr lang="en-US" sz="1600" dirty="0"/>
              <a:t>or </a:t>
            </a:r>
            <a:r>
              <a:rPr lang="en-US" sz="1600" dirty="0" smtClean="0"/>
              <a:t>spontaneous fission </a:t>
            </a:r>
            <a:r>
              <a:rPr lang="en-US" sz="1600" dirty="0"/>
              <a:t>(SF</a:t>
            </a:r>
            <a:r>
              <a:rPr lang="en-US" sz="1600" dirty="0" smtClean="0"/>
              <a:t>).</a:t>
            </a:r>
            <a:endParaRPr lang="en-US" sz="1600" dirty="0"/>
          </a:p>
          <a:p>
            <a:pPr algn="just"/>
            <a:r>
              <a:rPr lang="en-US" sz="1600" b="1" dirty="0"/>
              <a:t>Target thickness: </a:t>
            </a:r>
            <a:r>
              <a:rPr lang="ru-RU" sz="1600" baseline="30000" dirty="0" smtClean="0"/>
              <a:t>238</a:t>
            </a:r>
            <a:r>
              <a:rPr lang="pl-PL" sz="1600" dirty="0" smtClean="0"/>
              <a:t>U</a:t>
            </a:r>
            <a:r>
              <a:rPr lang="en-US" sz="1600" dirty="0" smtClean="0"/>
              <a:t>,</a:t>
            </a:r>
            <a:r>
              <a:rPr lang="pl-PL" sz="1600" dirty="0" smtClean="0"/>
              <a:t> </a:t>
            </a:r>
            <a:r>
              <a:rPr lang="ru-RU" sz="1600" baseline="30000" dirty="0"/>
              <a:t>248</a:t>
            </a:r>
            <a:r>
              <a:rPr lang="en-US" sz="1600" dirty="0" smtClean="0"/>
              <a:t>Cm </a:t>
            </a:r>
            <a:r>
              <a:rPr lang="pl-PL" sz="1600" dirty="0" smtClean="0"/>
              <a:t>(</a:t>
            </a:r>
            <a:r>
              <a:rPr lang="en-US" sz="1600" dirty="0" smtClean="0"/>
              <a:t>1</a:t>
            </a:r>
            <a:r>
              <a:rPr lang="pl-PL" sz="1600" dirty="0" smtClean="0"/>
              <a:t> </a:t>
            </a:r>
            <a:r>
              <a:rPr lang="pl-PL" sz="1600" dirty="0"/>
              <a:t>to </a:t>
            </a:r>
            <a:r>
              <a:rPr lang="en-US" sz="1600" dirty="0" smtClean="0"/>
              <a:t>3</a:t>
            </a:r>
            <a:r>
              <a:rPr lang="pl-PL" sz="1600" dirty="0" smtClean="0"/>
              <a:t> mg/cm</a:t>
            </a:r>
            <a:r>
              <a:rPr lang="ru-RU" sz="1600" baseline="30000" dirty="0" smtClean="0"/>
              <a:t>2</a:t>
            </a:r>
            <a:r>
              <a:rPr lang="en-US" sz="1600" dirty="0" smtClean="0"/>
              <a:t> </a:t>
            </a:r>
            <a:r>
              <a:rPr lang="ru-RU" sz="1600" dirty="0" smtClean="0"/>
              <a:t>),</a:t>
            </a:r>
            <a:r>
              <a:rPr lang="en-US" sz="1600" dirty="0" smtClean="0"/>
              <a:t> </a:t>
            </a:r>
            <a:r>
              <a:rPr lang="en-US" sz="1600" b="1" dirty="0" smtClean="0"/>
              <a:t>No kinematics</a:t>
            </a:r>
            <a:r>
              <a:rPr lang="en-US" sz="1600" dirty="0" smtClean="0"/>
              <a:t>.</a:t>
            </a:r>
            <a:endParaRPr lang="ru-RU" sz="1600" dirty="0"/>
          </a:p>
          <a:p>
            <a:r>
              <a:rPr lang="en-US" sz="1600" b="1" dirty="0"/>
              <a:t>cross section limit: down to </a:t>
            </a:r>
            <a:r>
              <a:rPr lang="en-US" sz="1600" b="1" dirty="0" err="1" smtClean="0"/>
              <a:t>nanobarn</a:t>
            </a:r>
            <a:r>
              <a:rPr lang="en-US" sz="1600" b="1" dirty="0" smtClean="0"/>
              <a:t>. </a:t>
            </a:r>
            <a:r>
              <a:rPr lang="en-US" altLang="ru-RU" sz="1600" dirty="0"/>
              <a:t>region  </a:t>
            </a:r>
            <a:r>
              <a:rPr lang="en-US" altLang="ru-RU" sz="1600" b="1" dirty="0" smtClean="0">
                <a:solidFill>
                  <a:srgbClr val="FF0000"/>
                </a:solidFill>
              </a:rPr>
              <a:t>3 – region Z </a:t>
            </a:r>
            <a:r>
              <a:rPr lang="en-US" altLang="ru-RU" sz="1600" b="1" dirty="0">
                <a:solidFill>
                  <a:srgbClr val="FF0000"/>
                </a:solidFill>
              </a:rPr>
              <a:t>&gt; 100</a:t>
            </a:r>
            <a:endParaRPr lang="de-DE" altLang="ru-RU" sz="1600" b="1" dirty="0">
              <a:solidFill>
                <a:srgbClr val="FF0000"/>
              </a:solidFill>
            </a:endParaRPr>
          </a:p>
          <a:p>
            <a:pPr eaLnBrk="1" hangingPunct="1"/>
            <a:endParaRPr lang="en-US" altLang="ru-RU" sz="1600" dirty="0">
              <a:cs typeface="Arial" charset="0"/>
            </a:endParaRPr>
          </a:p>
          <a:p>
            <a:pPr eaLnBrk="1" hangingPunct="1"/>
            <a:r>
              <a:rPr lang="en-US" altLang="ru-RU" dirty="0" smtClean="0">
                <a:cs typeface="Arial" charset="0"/>
              </a:rPr>
              <a:t>● </a:t>
            </a:r>
            <a:r>
              <a:rPr lang="en-US" altLang="ru-RU" sz="1800" b="1" dirty="0" smtClean="0">
                <a:solidFill>
                  <a:srgbClr val="FF0000"/>
                </a:solidFill>
                <a:cs typeface="Arial" charset="0"/>
              </a:rPr>
              <a:t>Gas cell system + ISOL + detectors (KEK, Japan), IGISOL (JYFL, Finland)</a:t>
            </a:r>
          </a:p>
          <a:p>
            <a:r>
              <a:rPr lang="en-US" sz="1600" dirty="0" smtClean="0"/>
              <a:t>0.01 </a:t>
            </a:r>
            <a:r>
              <a:rPr lang="en-US" sz="1600" dirty="0"/>
              <a:t>to 1 % detection efficiency for transfer products. Most sensitive for isotopes with half-lives from </a:t>
            </a:r>
          </a:p>
          <a:p>
            <a:r>
              <a:rPr lang="en-US" sz="1600" dirty="0"/>
              <a:t>about </a:t>
            </a:r>
            <a:r>
              <a:rPr lang="en-US" sz="1600" dirty="0" smtClean="0"/>
              <a:t>milliseconds.</a:t>
            </a:r>
            <a:endParaRPr lang="en-US" sz="1600" dirty="0"/>
          </a:p>
          <a:p>
            <a:r>
              <a:rPr lang="en-US" sz="1600" b="1" dirty="0"/>
              <a:t>Target thickness: </a:t>
            </a:r>
            <a:r>
              <a:rPr lang="en-US" sz="1600" b="1" dirty="0" smtClean="0"/>
              <a:t>~ 10 mg/cm</a:t>
            </a:r>
            <a:r>
              <a:rPr lang="ru-RU" sz="1600" baseline="30000" dirty="0" smtClean="0"/>
              <a:t>2</a:t>
            </a:r>
            <a:r>
              <a:rPr lang="en-US" sz="1600" dirty="0" smtClean="0"/>
              <a:t>, </a:t>
            </a:r>
            <a:r>
              <a:rPr lang="en-US" sz="1600" b="1" dirty="0" smtClean="0"/>
              <a:t>No </a:t>
            </a:r>
            <a:r>
              <a:rPr lang="en-US" sz="1600" b="1" dirty="0" smtClean="0"/>
              <a:t>kinematics. </a:t>
            </a:r>
            <a:r>
              <a:rPr lang="en-US" sz="1600" b="1" dirty="0" smtClean="0">
                <a:solidFill>
                  <a:srgbClr val="FF0000"/>
                </a:solidFill>
              </a:rPr>
              <a:t>2</a:t>
            </a:r>
            <a:r>
              <a:rPr lang="en-US" altLang="ru-RU" sz="1600" b="1" dirty="0" smtClean="0">
                <a:solidFill>
                  <a:srgbClr val="FF0000"/>
                </a:solidFill>
              </a:rPr>
              <a:t> </a:t>
            </a:r>
            <a:r>
              <a:rPr lang="en-US" altLang="ru-RU" sz="1600" b="1" dirty="0">
                <a:solidFill>
                  <a:srgbClr val="FF0000"/>
                </a:solidFill>
              </a:rPr>
              <a:t>– region </a:t>
            </a:r>
            <a:r>
              <a:rPr lang="en-US" altLang="ru-RU" sz="1600" b="1" dirty="0" smtClean="0">
                <a:solidFill>
                  <a:srgbClr val="FF0000"/>
                </a:solidFill>
              </a:rPr>
              <a:t>N ~ 126</a:t>
            </a:r>
            <a:endParaRPr lang="ru-RU" sz="1600" b="1" baseline="30000" dirty="0"/>
          </a:p>
          <a:p>
            <a:pPr eaLnBrk="1" hangingPunct="1"/>
            <a:r>
              <a:rPr lang="en-US" altLang="ru-RU" sz="1600" dirty="0" smtClean="0">
                <a:cs typeface="Arial" charset="0"/>
              </a:rPr>
              <a:t>Beam intensity (</a:t>
            </a:r>
            <a:r>
              <a:rPr lang="en-US" altLang="ru-RU" sz="1600" baseline="30000" dirty="0" smtClean="0">
                <a:cs typeface="Arial" charset="0"/>
              </a:rPr>
              <a:t>238</a:t>
            </a:r>
            <a:r>
              <a:rPr lang="en-US" altLang="ru-RU" sz="1600" dirty="0" smtClean="0">
                <a:cs typeface="Arial" charset="0"/>
              </a:rPr>
              <a:t>U) – 50 </a:t>
            </a:r>
            <a:r>
              <a:rPr lang="en-US" altLang="ru-RU" sz="1600" dirty="0" err="1" smtClean="0">
                <a:cs typeface="Arial" charset="0"/>
              </a:rPr>
              <a:t>pnA</a:t>
            </a:r>
            <a:r>
              <a:rPr lang="en-US" altLang="ru-RU" sz="1600" dirty="0" smtClean="0">
                <a:cs typeface="Arial" charset="0"/>
              </a:rPr>
              <a:t>, </a:t>
            </a:r>
            <a:r>
              <a:rPr lang="en-US" altLang="ru-RU" sz="1600" dirty="0" smtClean="0">
                <a:cs typeface="Arial" charset="0"/>
              </a:rPr>
              <a:t>yield </a:t>
            </a:r>
            <a:r>
              <a:rPr lang="en-US" altLang="ru-RU" sz="1600" dirty="0" smtClean="0">
                <a:cs typeface="Arial" charset="0"/>
              </a:rPr>
              <a:t>&gt; 100 counts / day, mass measurements (200 </a:t>
            </a:r>
            <a:r>
              <a:rPr lang="en-US" altLang="ru-RU" sz="1600" dirty="0" err="1" smtClean="0">
                <a:cs typeface="Arial" charset="0"/>
              </a:rPr>
              <a:t>keV</a:t>
            </a:r>
            <a:r>
              <a:rPr lang="en-US" altLang="ru-RU" sz="1600" dirty="0" smtClean="0">
                <a:cs typeface="Arial" charset="0"/>
              </a:rPr>
              <a:t>). </a:t>
            </a:r>
          </a:p>
          <a:p>
            <a:pPr eaLnBrk="1" hangingPunct="1"/>
            <a:endParaRPr lang="en-US" altLang="ru-RU" sz="1600" dirty="0">
              <a:cs typeface="Arial" charset="0"/>
            </a:endParaRPr>
          </a:p>
          <a:p>
            <a:pPr eaLnBrk="1" hangingPunct="1"/>
            <a:r>
              <a:rPr lang="en-US" altLang="ru-RU" dirty="0">
                <a:cs typeface="Arial" charset="0"/>
              </a:rPr>
              <a:t>● </a:t>
            </a:r>
            <a:r>
              <a:rPr lang="de-DE" altLang="de-DE" sz="1800" b="1" dirty="0">
                <a:solidFill>
                  <a:srgbClr val="FF0000"/>
                </a:solidFill>
              </a:rPr>
              <a:t>Separation </a:t>
            </a:r>
            <a:r>
              <a:rPr lang="de-DE" altLang="de-DE" sz="1800" b="1" dirty="0" err="1">
                <a:solidFill>
                  <a:srgbClr val="FF0000"/>
                </a:solidFill>
              </a:rPr>
              <a:t>of</a:t>
            </a:r>
            <a:r>
              <a:rPr lang="de-DE" altLang="de-DE" sz="1800" b="1" dirty="0">
                <a:solidFill>
                  <a:srgbClr val="FF0000"/>
                </a:solidFill>
              </a:rPr>
              <a:t> MNT </a:t>
            </a:r>
            <a:r>
              <a:rPr lang="de-DE" altLang="de-DE" sz="1800" b="1" dirty="0" err="1" smtClean="0">
                <a:solidFill>
                  <a:srgbClr val="FF0000"/>
                </a:solidFill>
              </a:rPr>
              <a:t>products</a:t>
            </a:r>
            <a:r>
              <a:rPr lang="de-DE" altLang="de-DE" sz="1800" b="1" dirty="0" smtClean="0">
                <a:solidFill>
                  <a:srgbClr val="FF0000"/>
                </a:solidFill>
              </a:rPr>
              <a:t> </a:t>
            </a:r>
            <a:r>
              <a:rPr lang="de-DE" altLang="de-DE" sz="1800" b="1" dirty="0" err="1">
                <a:solidFill>
                  <a:srgbClr val="FF0000"/>
                </a:solidFill>
              </a:rPr>
              <a:t>with</a:t>
            </a:r>
            <a:r>
              <a:rPr lang="de-DE" altLang="de-DE" sz="1800" b="1" dirty="0">
                <a:solidFill>
                  <a:srgbClr val="FF0000"/>
                </a:solidFill>
              </a:rPr>
              <a:t> </a:t>
            </a:r>
            <a:r>
              <a:rPr lang="de-DE" altLang="de-DE" sz="1800" b="1" dirty="0" err="1" smtClean="0">
                <a:solidFill>
                  <a:srgbClr val="FF0000"/>
                </a:solidFill>
              </a:rPr>
              <a:t>existing</a:t>
            </a:r>
            <a:r>
              <a:rPr lang="de-DE" altLang="de-DE" sz="1800" b="1" dirty="0" smtClean="0">
                <a:solidFill>
                  <a:srgbClr val="FF0000"/>
                </a:solidFill>
              </a:rPr>
              <a:t> </a:t>
            </a:r>
            <a:r>
              <a:rPr lang="de-DE" altLang="de-DE" sz="1800" b="1" dirty="0" err="1" smtClean="0">
                <a:solidFill>
                  <a:srgbClr val="FF0000"/>
                </a:solidFill>
              </a:rPr>
              <a:t>kinematic</a:t>
            </a:r>
            <a:r>
              <a:rPr lang="de-DE" altLang="de-DE" sz="1800" b="1" dirty="0" smtClean="0">
                <a:solidFill>
                  <a:srgbClr val="FF0000"/>
                </a:solidFill>
              </a:rPr>
              <a:t> </a:t>
            </a:r>
            <a:r>
              <a:rPr lang="de-DE" altLang="de-DE" sz="1800" b="1" dirty="0" err="1" smtClean="0">
                <a:solidFill>
                  <a:srgbClr val="FF0000"/>
                </a:solidFill>
              </a:rPr>
              <a:t>separators</a:t>
            </a:r>
            <a:endParaRPr lang="de-DE" altLang="de-DE" sz="1800" b="1" dirty="0" smtClean="0">
              <a:solidFill>
                <a:srgbClr val="FF0000"/>
              </a:solidFill>
            </a:endParaRPr>
          </a:p>
          <a:p>
            <a:r>
              <a:rPr lang="en-US" sz="1600" dirty="0"/>
              <a:t>0.1 to 1 % detection efficiency for transfer </a:t>
            </a:r>
            <a:r>
              <a:rPr lang="en-US" sz="1600" dirty="0" smtClean="0"/>
              <a:t>products (Zero angle). Most </a:t>
            </a:r>
            <a:r>
              <a:rPr lang="en-US" sz="1600" dirty="0"/>
              <a:t>sensitive for isotopes with </a:t>
            </a:r>
            <a:endParaRPr lang="en-US" sz="1600" dirty="0" smtClean="0"/>
          </a:p>
          <a:p>
            <a:r>
              <a:rPr lang="en-US" sz="1600" dirty="0" smtClean="0"/>
              <a:t>half-lives </a:t>
            </a:r>
            <a:r>
              <a:rPr lang="en-US" sz="1600" dirty="0"/>
              <a:t>from </a:t>
            </a:r>
            <a:r>
              <a:rPr lang="en-US" sz="1600" dirty="0" smtClean="0"/>
              <a:t>about microseconds </a:t>
            </a:r>
            <a:r>
              <a:rPr lang="en-US" sz="1600" dirty="0"/>
              <a:t>to </a:t>
            </a:r>
            <a:r>
              <a:rPr lang="en-US" sz="1600" dirty="0" smtClean="0"/>
              <a:t>few hours.</a:t>
            </a:r>
            <a:endParaRPr lang="en-US" sz="1600" dirty="0"/>
          </a:p>
          <a:p>
            <a:r>
              <a:rPr lang="en-US" sz="1600" b="1" dirty="0"/>
              <a:t>Target thickness: 300 to 500 </a:t>
            </a:r>
            <a:r>
              <a:rPr lang="en-US" sz="1600" b="1" dirty="0" err="1" smtClean="0"/>
              <a:t>μg</a:t>
            </a:r>
            <a:r>
              <a:rPr lang="en-US" sz="1600" b="1" dirty="0" smtClean="0"/>
              <a:t>/cm</a:t>
            </a:r>
            <a:r>
              <a:rPr lang="ru-RU" sz="1600" baseline="30000" dirty="0" smtClean="0"/>
              <a:t>2</a:t>
            </a:r>
            <a:r>
              <a:rPr lang="en-US" sz="1600" baseline="30000" dirty="0" smtClean="0"/>
              <a:t>, </a:t>
            </a:r>
            <a:r>
              <a:rPr lang="en-US" sz="1600" b="1" dirty="0" smtClean="0"/>
              <a:t>MNT products velocity determination</a:t>
            </a:r>
            <a:r>
              <a:rPr lang="en-US" sz="1600" dirty="0" smtClean="0"/>
              <a:t>.</a:t>
            </a:r>
            <a:endParaRPr lang="ru-RU" sz="1600" baseline="30000" dirty="0"/>
          </a:p>
          <a:p>
            <a:r>
              <a:rPr lang="en-US" sz="1600" b="1" dirty="0"/>
              <a:t>Cross section limit: down to </a:t>
            </a:r>
            <a:r>
              <a:rPr lang="en-US" sz="1600" b="1" dirty="0" err="1"/>
              <a:t>nanobarn</a:t>
            </a:r>
            <a:r>
              <a:rPr lang="en-US" sz="1600" b="1" dirty="0"/>
              <a:t> within 5 hours </a:t>
            </a:r>
            <a:r>
              <a:rPr lang="en-US" sz="1600" b="1" dirty="0" smtClean="0"/>
              <a:t>of </a:t>
            </a:r>
            <a:r>
              <a:rPr lang="en-US" sz="1600" dirty="0" smtClean="0"/>
              <a:t>irradiation </a:t>
            </a:r>
            <a:r>
              <a:rPr lang="en-US" sz="1600" dirty="0"/>
              <a:t>with beam </a:t>
            </a:r>
            <a:r>
              <a:rPr lang="en-US" sz="1600" dirty="0" smtClean="0"/>
              <a:t>intensity </a:t>
            </a:r>
            <a:endParaRPr lang="en-US" sz="1600" dirty="0" smtClean="0"/>
          </a:p>
          <a:p>
            <a:r>
              <a:rPr lang="en-US" sz="1600" dirty="0" smtClean="0"/>
              <a:t>of 5×10</a:t>
            </a:r>
            <a:r>
              <a:rPr lang="ru-RU" sz="1600" baseline="30000" dirty="0" smtClean="0"/>
              <a:t>12</a:t>
            </a:r>
            <a:r>
              <a:rPr lang="ru-RU" sz="1600" dirty="0" smtClean="0"/>
              <a:t> </a:t>
            </a:r>
            <a:r>
              <a:rPr lang="en-US" sz="1600" dirty="0" err="1" smtClean="0"/>
              <a:t>proj</a:t>
            </a:r>
            <a:r>
              <a:rPr lang="en-US" sz="1600" dirty="0" smtClean="0"/>
              <a:t>/sec. </a:t>
            </a:r>
            <a:r>
              <a:rPr lang="en-US" sz="1600" b="1" dirty="0" smtClean="0">
                <a:solidFill>
                  <a:srgbClr val="FF0000"/>
                </a:solidFill>
              </a:rPr>
              <a:t>1</a:t>
            </a:r>
            <a:r>
              <a:rPr lang="en-US" altLang="ru-RU" sz="1600" b="1" dirty="0" smtClean="0">
                <a:solidFill>
                  <a:srgbClr val="FF0000"/>
                </a:solidFill>
              </a:rPr>
              <a:t> </a:t>
            </a:r>
            <a:r>
              <a:rPr lang="en-US" altLang="ru-RU" sz="1600" b="1" dirty="0">
                <a:solidFill>
                  <a:srgbClr val="FF0000"/>
                </a:solidFill>
              </a:rPr>
              <a:t>– region </a:t>
            </a:r>
            <a:r>
              <a:rPr lang="en-US" altLang="ru-RU" sz="1600" b="1" dirty="0" smtClean="0">
                <a:solidFill>
                  <a:srgbClr val="FF0000"/>
                </a:solidFill>
              </a:rPr>
              <a:t> 82 &lt; Z &lt; 100; 3 </a:t>
            </a:r>
            <a:r>
              <a:rPr lang="en-US" altLang="ru-RU" sz="1600" b="1" dirty="0">
                <a:solidFill>
                  <a:srgbClr val="FF0000"/>
                </a:solidFill>
              </a:rPr>
              <a:t>– region Z &gt; 100</a:t>
            </a:r>
            <a:endParaRPr lang="en-US" sz="1600" dirty="0" smtClean="0"/>
          </a:p>
          <a:p>
            <a:endParaRPr lang="de-DE" altLang="de-DE" sz="16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ru-RU" sz="1800" b="1" dirty="0" smtClean="0">
                <a:solidFill>
                  <a:srgbClr val="FF0000"/>
                </a:solidFill>
                <a:cs typeface="Arial" charset="0"/>
              </a:rPr>
              <a:t>● Future development of dedicated experimental set ups. </a:t>
            </a:r>
            <a:r>
              <a:rPr lang="en-US" sz="1800" b="1" dirty="0"/>
              <a:t>MNT products velocity </a:t>
            </a:r>
            <a:endParaRPr lang="en-US" sz="1800" b="1" dirty="0" smtClean="0"/>
          </a:p>
          <a:p>
            <a:pPr eaLnBrk="1" hangingPunct="1"/>
            <a:r>
              <a:rPr lang="en-US" sz="1800" b="1" dirty="0" smtClean="0"/>
              <a:t>and angular distribution determination</a:t>
            </a:r>
            <a:r>
              <a:rPr lang="en-US" sz="1800" b="1" dirty="0" smtClean="0"/>
              <a:t>. </a:t>
            </a:r>
            <a:r>
              <a:rPr lang="en-US" altLang="ru-RU" sz="1800" b="1" dirty="0">
                <a:solidFill>
                  <a:srgbClr val="FF0000"/>
                </a:solidFill>
              </a:rPr>
              <a:t>3 – region Z &gt; 100</a:t>
            </a:r>
            <a:endParaRPr lang="en-US" sz="1800" dirty="0"/>
          </a:p>
          <a:p>
            <a:pPr eaLnBrk="1" hangingPunct="1"/>
            <a:endParaRPr lang="ru-RU" altLang="ru-R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4037013" y="1546225"/>
            <a:ext cx="49276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sz="2200" dirty="0"/>
              <a:t>▪ </a:t>
            </a:r>
            <a:r>
              <a:rPr lang="de-DE" altLang="de-DE" sz="2200" dirty="0" err="1"/>
              <a:t>years</a:t>
            </a:r>
            <a:r>
              <a:rPr lang="de-DE" altLang="de-DE" sz="2200" dirty="0"/>
              <a:t> 1975 – 1995, LBL </a:t>
            </a:r>
            <a:r>
              <a:rPr lang="de-DE" altLang="de-DE" sz="2200" dirty="0" err="1"/>
              <a:t>and</a:t>
            </a:r>
            <a:r>
              <a:rPr lang="de-DE" altLang="de-DE" sz="2200" dirty="0"/>
              <a:t> GSI</a:t>
            </a:r>
          </a:p>
          <a:p>
            <a:pPr eaLnBrk="1" hangingPunct="1"/>
            <a:endParaRPr lang="de-DE" altLang="de-DE" sz="2000" dirty="0"/>
          </a:p>
          <a:p>
            <a:pPr eaLnBrk="1" hangingPunct="1"/>
            <a:r>
              <a:rPr lang="de-DE" altLang="de-DE" sz="2200" dirty="0"/>
              <a:t>▪ </a:t>
            </a:r>
            <a:r>
              <a:rPr lang="de-DE" altLang="de-DE" sz="2200" b="1" dirty="0" err="1"/>
              <a:t>radiochemical</a:t>
            </a:r>
            <a:r>
              <a:rPr lang="de-DE" altLang="de-DE" sz="2200" b="1" dirty="0"/>
              <a:t> </a:t>
            </a:r>
            <a:r>
              <a:rPr lang="de-DE" altLang="de-DE" sz="2200" b="1" dirty="0" err="1"/>
              <a:t>methods</a:t>
            </a:r>
            <a:r>
              <a:rPr lang="de-DE" altLang="de-DE" sz="2200" b="1" dirty="0"/>
              <a:t> </a:t>
            </a:r>
            <a:r>
              <a:rPr lang="de-DE" altLang="de-DE" sz="2200" dirty="0" err="1"/>
              <a:t>for</a:t>
            </a:r>
            <a:r>
              <a:rPr lang="de-DE" altLang="de-DE" sz="2200" dirty="0"/>
              <a:t> isotope</a:t>
            </a:r>
          </a:p>
          <a:p>
            <a:pPr eaLnBrk="1" hangingPunct="1"/>
            <a:r>
              <a:rPr lang="de-DE" altLang="de-DE" sz="2200" dirty="0"/>
              <a:t>   </a:t>
            </a:r>
            <a:r>
              <a:rPr lang="de-DE" altLang="de-DE" sz="2200" dirty="0" err="1"/>
              <a:t>separation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and</a:t>
            </a:r>
            <a:r>
              <a:rPr lang="de-DE" altLang="de-DE" sz="2200" dirty="0"/>
              <a:t> </a:t>
            </a:r>
            <a:r>
              <a:rPr lang="de-DE" altLang="de-DE" sz="2200" dirty="0" err="1" smtClean="0"/>
              <a:t>identification</a:t>
            </a:r>
            <a:endParaRPr lang="de-DE" altLang="de-DE" sz="2200" dirty="0"/>
          </a:p>
          <a:p>
            <a:pPr eaLnBrk="1" hangingPunct="1"/>
            <a:endParaRPr lang="de-DE" altLang="de-DE" sz="2200" dirty="0"/>
          </a:p>
          <a:p>
            <a:pPr eaLnBrk="1" hangingPunct="1"/>
            <a:r>
              <a:rPr lang="de-DE" altLang="de-DE" sz="2200" b="1" dirty="0"/>
              <a:t>▪ </a:t>
            </a:r>
            <a:r>
              <a:rPr lang="de-DE" altLang="de-DE" sz="2200" b="1" dirty="0" err="1"/>
              <a:t>sensitivity</a:t>
            </a:r>
            <a:r>
              <a:rPr lang="de-DE" altLang="de-DE" sz="2200" b="1" dirty="0"/>
              <a:t>:</a:t>
            </a:r>
          </a:p>
          <a:p>
            <a:pPr eaLnBrk="1" hangingPunct="1"/>
            <a:r>
              <a:rPr lang="de-DE" altLang="de-DE" sz="2200" dirty="0"/>
              <a:t>   σ</a:t>
            </a:r>
            <a:r>
              <a:rPr lang="de-DE" altLang="de-DE" sz="2200" baseline="-25000" dirty="0"/>
              <a:t> </a:t>
            </a:r>
            <a:r>
              <a:rPr lang="de-DE" altLang="de-DE" sz="2200" dirty="0"/>
              <a:t>~ 20 </a:t>
            </a:r>
            <a:r>
              <a:rPr lang="de-DE" altLang="de-DE" sz="2200" dirty="0" err="1"/>
              <a:t>nb</a:t>
            </a:r>
            <a:r>
              <a:rPr lang="de-DE" altLang="de-DE" sz="2200" dirty="0"/>
              <a:t>;  T</a:t>
            </a:r>
            <a:r>
              <a:rPr lang="de-DE" altLang="de-DE" sz="2200" baseline="-25000" dirty="0"/>
              <a:t>1/2</a:t>
            </a:r>
            <a:r>
              <a:rPr lang="de-DE" altLang="de-DE" sz="2200" dirty="0"/>
              <a:t> &gt; 1 min.</a:t>
            </a:r>
          </a:p>
          <a:p>
            <a:pPr eaLnBrk="1" hangingPunct="1"/>
            <a:endParaRPr lang="de-DE" altLang="de-DE" sz="2000" dirty="0"/>
          </a:p>
          <a:p>
            <a:pPr eaLnBrk="1" hangingPunct="1"/>
            <a:r>
              <a:rPr lang="de-DE" altLang="de-DE" sz="2200" b="1" dirty="0"/>
              <a:t>▪ </a:t>
            </a:r>
            <a:r>
              <a:rPr lang="de-DE" altLang="de-DE" sz="2200" b="1" dirty="0" err="1"/>
              <a:t>observation</a:t>
            </a:r>
            <a:r>
              <a:rPr lang="de-DE" altLang="de-DE" sz="2200" b="1" dirty="0"/>
              <a:t>:</a:t>
            </a:r>
          </a:p>
          <a:p>
            <a:pPr eaLnBrk="1" hangingPunct="1"/>
            <a:r>
              <a:rPr lang="de-DE" altLang="de-DE" sz="2200" dirty="0"/>
              <a:t>  - MNT </a:t>
            </a:r>
            <a:r>
              <a:rPr lang="de-DE" altLang="de-DE" sz="2200" dirty="0" err="1"/>
              <a:t>products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with</a:t>
            </a:r>
            <a:r>
              <a:rPr lang="de-DE" altLang="de-DE" sz="2200" dirty="0"/>
              <a:t> </a:t>
            </a:r>
            <a:r>
              <a:rPr lang="de-DE" altLang="de-DE" sz="2200" b="1" dirty="0"/>
              <a:t>Z ≤ 103</a:t>
            </a:r>
          </a:p>
          <a:p>
            <a:pPr eaLnBrk="1" hangingPunct="1"/>
            <a:r>
              <a:rPr lang="de-DE" altLang="de-DE" sz="2200" dirty="0"/>
              <a:t>  - </a:t>
            </a:r>
            <a:r>
              <a:rPr lang="de-DE" altLang="de-DE" sz="2200" dirty="0" err="1"/>
              <a:t>no</a:t>
            </a:r>
            <a:r>
              <a:rPr lang="de-DE" altLang="de-DE" sz="2200" dirty="0"/>
              <a:t> </a:t>
            </a:r>
            <a:r>
              <a:rPr lang="de-DE" altLang="de-DE" sz="2200" i="1" dirty="0" err="1"/>
              <a:t>new</a:t>
            </a:r>
            <a:r>
              <a:rPr lang="de-DE" altLang="de-DE" sz="2200" dirty="0"/>
              <a:t> </a:t>
            </a:r>
            <a:r>
              <a:rPr lang="de-DE" altLang="de-DE" sz="2200" dirty="0" err="1"/>
              <a:t>nuclides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observed</a:t>
            </a:r>
            <a:endParaRPr lang="de-DE" altLang="de-DE" sz="2200" dirty="0"/>
          </a:p>
        </p:txBody>
      </p:sp>
      <p:pic>
        <p:nvPicPr>
          <p:cNvPr id="54275" name="Grafi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88913"/>
            <a:ext cx="3487738" cy="659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037013" y="349250"/>
            <a:ext cx="47831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sz="2600" b="1" dirty="0">
                <a:solidFill>
                  <a:srgbClr val="FF0000"/>
                </a:solidFill>
              </a:rPr>
              <a:t>First </a:t>
            </a:r>
            <a:r>
              <a:rPr lang="de-DE" altLang="de-DE" sz="2600" b="1" dirty="0" err="1">
                <a:solidFill>
                  <a:srgbClr val="FF0000"/>
                </a:solidFill>
              </a:rPr>
              <a:t>studies</a:t>
            </a:r>
            <a:r>
              <a:rPr lang="de-DE" altLang="de-DE" sz="2600" b="1" dirty="0">
                <a:solidFill>
                  <a:srgbClr val="FF0000"/>
                </a:solidFill>
              </a:rPr>
              <a:t> </a:t>
            </a:r>
            <a:r>
              <a:rPr lang="de-DE" altLang="de-DE" sz="2600" b="1" dirty="0" err="1">
                <a:solidFill>
                  <a:srgbClr val="FF0000"/>
                </a:solidFill>
              </a:rPr>
              <a:t>of</a:t>
            </a:r>
            <a:r>
              <a:rPr lang="de-DE" altLang="de-DE" sz="2600" b="1" dirty="0">
                <a:solidFill>
                  <a:srgbClr val="FF0000"/>
                </a:solidFill>
              </a:rPr>
              <a:t> </a:t>
            </a:r>
            <a:r>
              <a:rPr lang="de-DE" altLang="de-DE" sz="2600" b="1" dirty="0" err="1">
                <a:solidFill>
                  <a:srgbClr val="FF0000"/>
                </a:solidFill>
              </a:rPr>
              <a:t>transuranium</a:t>
            </a:r>
            <a:r>
              <a:rPr lang="de-DE" altLang="de-DE" sz="2600" b="1" dirty="0">
                <a:solidFill>
                  <a:srgbClr val="FF0000"/>
                </a:solidFill>
              </a:rPr>
              <a:t> </a:t>
            </a:r>
            <a:r>
              <a:rPr lang="de-DE" altLang="de-DE" sz="2600" b="1" dirty="0" err="1">
                <a:solidFill>
                  <a:srgbClr val="FF0000"/>
                </a:solidFill>
              </a:rPr>
              <a:t>nuclei</a:t>
            </a:r>
            <a:r>
              <a:rPr lang="de-DE" altLang="de-DE" sz="2600" b="1" dirty="0">
                <a:solidFill>
                  <a:srgbClr val="FF0000"/>
                </a:solidFill>
              </a:rPr>
              <a:t> in MNT </a:t>
            </a:r>
            <a:r>
              <a:rPr lang="de-DE" altLang="de-DE" sz="2600" b="1" dirty="0" err="1">
                <a:solidFill>
                  <a:srgbClr val="FF0000"/>
                </a:solidFill>
              </a:rPr>
              <a:t>reactions</a:t>
            </a:r>
            <a:endParaRPr lang="de-DE" altLang="de-DE" sz="2600" b="1" dirty="0">
              <a:solidFill>
                <a:srgbClr val="FF0000"/>
              </a:solidFill>
            </a:endParaRPr>
          </a:p>
        </p:txBody>
      </p:sp>
      <p:sp>
        <p:nvSpPr>
          <p:cNvPr id="54277" name="Text Box 46"/>
          <p:cNvSpPr txBox="1">
            <a:spLocks noChangeArrowheads="1"/>
          </p:cNvSpPr>
          <p:nvPr/>
        </p:nvSpPr>
        <p:spPr bwMode="auto">
          <a:xfrm>
            <a:off x="2336800" y="3460750"/>
            <a:ext cx="1011238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de-DE" altLang="de-DE" b="1">
                <a:solidFill>
                  <a:srgbClr val="000000"/>
                </a:solidFill>
              </a:rPr>
              <a:t>Ca + Cm</a:t>
            </a:r>
          </a:p>
        </p:txBody>
      </p:sp>
      <p:sp>
        <p:nvSpPr>
          <p:cNvPr id="54278" name="Text Box 46"/>
          <p:cNvSpPr txBox="1">
            <a:spLocks noChangeArrowheads="1"/>
          </p:cNvSpPr>
          <p:nvPr/>
        </p:nvSpPr>
        <p:spPr bwMode="auto">
          <a:xfrm>
            <a:off x="2449513" y="4962525"/>
            <a:ext cx="89852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de-DE" altLang="de-DE" b="1">
                <a:solidFill>
                  <a:srgbClr val="000000"/>
                </a:solidFill>
              </a:rPr>
              <a:t>U + Cm</a:t>
            </a:r>
          </a:p>
        </p:txBody>
      </p:sp>
      <p:sp>
        <p:nvSpPr>
          <p:cNvPr id="54279" name="Text Box 46"/>
          <p:cNvSpPr txBox="1">
            <a:spLocks noChangeArrowheads="1"/>
          </p:cNvSpPr>
          <p:nvPr/>
        </p:nvSpPr>
        <p:spPr bwMode="auto">
          <a:xfrm>
            <a:off x="2051050" y="1927225"/>
            <a:ext cx="12874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de-DE" altLang="de-DE" b="1">
                <a:solidFill>
                  <a:srgbClr val="000000"/>
                </a:solidFill>
              </a:rPr>
              <a:t>O, Ne + Cm</a:t>
            </a:r>
          </a:p>
        </p:txBody>
      </p:sp>
      <p:sp>
        <p:nvSpPr>
          <p:cNvPr id="54280" name="Text Box 46"/>
          <p:cNvSpPr txBox="1">
            <a:spLocks noChangeArrowheads="1"/>
          </p:cNvSpPr>
          <p:nvPr/>
        </p:nvSpPr>
        <p:spPr bwMode="auto">
          <a:xfrm>
            <a:off x="611188" y="1484313"/>
            <a:ext cx="1208087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de-DE" altLang="de-DE" b="1">
                <a:solidFill>
                  <a:srgbClr val="000000"/>
                </a:solidFill>
              </a:rPr>
              <a:t>O, Ne + Es</a:t>
            </a:r>
          </a:p>
        </p:txBody>
      </p:sp>
    </p:spTree>
    <p:extLst>
      <p:ext uri="{BB962C8B-B14F-4D97-AF65-F5344CB8AC3E}">
        <p14:creationId xmlns:p14="http://schemas.microsoft.com/office/powerpoint/2010/main" val="222921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68354"/>
            <a:ext cx="8229600" cy="1143000"/>
          </a:xfrm>
        </p:spPr>
        <p:txBody>
          <a:bodyPr/>
          <a:lstStyle/>
          <a:p>
            <a:r>
              <a:rPr lang="en-US" sz="2800" b="1" baseline="30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238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U + </a:t>
            </a:r>
            <a:r>
              <a:rPr lang="en-US" sz="2800" b="1" baseline="30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238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U, </a:t>
            </a:r>
            <a:r>
              <a:rPr lang="en-US" sz="2800" b="1" baseline="30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238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U + </a:t>
            </a:r>
            <a:r>
              <a:rPr lang="en-US" sz="2800" b="1" baseline="30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248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Cm, </a:t>
            </a:r>
            <a:b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GSI, 1977 - 1981</a:t>
            </a:r>
            <a:endParaRPr lang="ru-RU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83BDD-C185-46A2-AA59-D674D0AA94E8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81" y="1311354"/>
            <a:ext cx="6700837" cy="538647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362200" y="3505200"/>
            <a:ext cx="5181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1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16107"/>
            <a:ext cx="8839200" cy="574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9259" y="144928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 stopping cells </a:t>
            </a:r>
            <a:endParaRPr lang="ru-RU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3807"/>
            <a:ext cx="5876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95600" y="604361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</a:t>
            </a:r>
            <a:r>
              <a:rPr lang="en-US" altLang="ru-RU" sz="1800" b="1" dirty="0">
                <a:solidFill>
                  <a:srgbClr val="FF0000"/>
                </a:solidFill>
              </a:rPr>
              <a:t> – region N ~ 126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40606216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18696</TotalTime>
  <Words>1450</Words>
  <Application>Microsoft Office PowerPoint</Application>
  <PresentationFormat>Экран (4:3)</PresentationFormat>
  <Paragraphs>355</Paragraphs>
  <Slides>28</Slides>
  <Notes>4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1_Default Design</vt:lpstr>
      <vt:lpstr>Photo Editor Photo</vt:lpstr>
      <vt:lpstr>Graph</vt:lpstr>
      <vt:lpstr>CorelDRAW</vt:lpstr>
      <vt:lpstr>Презентация PowerPoint</vt:lpstr>
      <vt:lpstr>BASIC DIRECTIONS of RESEARCH at FLNR JINR</vt:lpstr>
      <vt:lpstr>Презентация PowerPoint</vt:lpstr>
      <vt:lpstr>Презентация PowerPoint</vt:lpstr>
      <vt:lpstr>Regions of interests in MNT reactions </vt:lpstr>
      <vt:lpstr>Experimental methods of MNT reactions studies</vt:lpstr>
      <vt:lpstr>Презентация PowerPoint</vt:lpstr>
      <vt:lpstr>238U + 238U, 238U + 248Cm,  GSI, 1977 - 1981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238U + 248Cm  → ≈ 298114 + ≈ 178Yb (MNT reaction)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Yakushev</dc:creator>
  <cp:lastModifiedBy>eremin</cp:lastModifiedBy>
  <cp:revision>581</cp:revision>
  <cp:lastPrinted>2020-01-24T12:10:00Z</cp:lastPrinted>
  <dcterms:created xsi:type="dcterms:W3CDTF">2001-10-26T22:02:03Z</dcterms:created>
  <dcterms:modified xsi:type="dcterms:W3CDTF">2020-01-30T11:09:24Z</dcterms:modified>
</cp:coreProperties>
</file>