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03" r:id="rId3"/>
    <p:sldId id="398" r:id="rId4"/>
    <p:sldId id="397" r:id="rId5"/>
    <p:sldId id="400" r:id="rId6"/>
    <p:sldId id="407" r:id="rId7"/>
    <p:sldId id="401" r:id="rId8"/>
    <p:sldId id="399" r:id="rId9"/>
    <p:sldId id="402" r:id="rId10"/>
    <p:sldId id="405" r:id="rId11"/>
    <p:sldId id="412" r:id="rId12"/>
    <p:sldId id="40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322B45-294E-4928-B4B5-951CC6BE6CB2}">
          <p14:sldIdLst>
            <p14:sldId id="256"/>
            <p14:sldId id="303"/>
            <p14:sldId id="398"/>
            <p14:sldId id="397"/>
            <p14:sldId id="400"/>
            <p14:sldId id="407"/>
            <p14:sldId id="401"/>
            <p14:sldId id="399"/>
            <p14:sldId id="402"/>
            <p14:sldId id="405"/>
            <p14:sldId id="412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ий семин" initials="в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85409" autoAdjust="0"/>
  </p:normalViewPr>
  <p:slideViewPr>
    <p:cSldViewPr>
      <p:cViewPr varScale="1">
        <p:scale>
          <a:sx n="45" d="100"/>
          <a:sy n="45" d="100"/>
        </p:scale>
        <p:origin x="84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9344-561B-4E2A-99CC-B54C4ED41AB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0EAB5-F216-4723-BD69-46ED98F41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8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832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EAB5-F216-4723-BD69-46ED98F41F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5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EAB5-F216-4723-BD69-46ED98F41F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14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EAB5-F216-4723-BD69-46ED98F41F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3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EAB5-F216-4723-BD69-46ED98F41F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9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EAB5-F216-4723-BD69-46ED98F41F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3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AC2-CBA7-4E10-9AA0-C769C2C7749D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90B2-B1AD-4A63-AC1C-40EFEB835873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91C-25E8-4D28-B85D-6DCBC93A20AA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6A28-67F4-4DB3-ABA2-D724EB60F235}" type="datetime1">
              <a:rPr lang="ru-RU" smtClean="0"/>
              <a:pPr>
                <a:defRPr/>
              </a:pPr>
              <a:t>30.01.2020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142A-0CEA-4E0D-9DF4-5E1C3D248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СБОРКА DC-72 В ОИЯИ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4F4A45B-8537-4AA8-99E0-4A418634F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7F22-8E46-449A-B12F-CB7C19F28414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BFC-B03F-4214-8489-BF7C4341CD1E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068D-C95E-4D9E-83AD-69E74144D3FB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956C-80E3-4BA7-BE3C-3BA5E3119FDE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7B8F-4E56-4168-8A53-F247FB84C11F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68D1-72F9-4EA4-94CD-D127908DC12F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CA2E-E9D3-4F58-B66E-42B0F5E4D6AF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1419-9661-482B-B88B-E6D7415C60D6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4B23-3361-4BD6-AD95-C2103E2BEF85}" type="datetime1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BDC7-5C88-4444-8488-242DF19A1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7528" y="4653136"/>
            <a:ext cx="88204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/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sz="2800" i="1" dirty="0"/>
              <a:t>Scientific </a:t>
            </a:r>
            <a:r>
              <a:rPr lang="en-US" sz="2800" i="1" dirty="0" smtClean="0"/>
              <a:t>and Technological </a:t>
            </a:r>
            <a:r>
              <a:rPr lang="en-US" sz="2800" i="1" dirty="0"/>
              <a:t>accelerator department</a:t>
            </a:r>
            <a:endParaRPr lang="en-US" sz="2800" dirty="0"/>
          </a:p>
          <a:p>
            <a:pPr algn="ctr"/>
            <a:r>
              <a:rPr lang="en-US" sz="2800" i="1" dirty="0"/>
              <a:t>FLEROV LABORATORY of NUCLEAR REACTIONS</a:t>
            </a:r>
            <a:r>
              <a:rPr lang="ru-RU" sz="2800" i="1" dirty="0"/>
              <a:t>, </a:t>
            </a:r>
          </a:p>
          <a:p>
            <a:pPr algn="ctr"/>
            <a:r>
              <a:rPr lang="en-US" sz="2800" i="1" dirty="0"/>
              <a:t>Joint institute for nuclear research, Dubna, Russia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1744" y="3081982"/>
            <a:ext cx="3947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Vasiliy</a:t>
            </a:r>
            <a:r>
              <a:rPr lang="en-US" sz="54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Semin</a:t>
            </a:r>
            <a:endParaRPr lang="ru-RU" sz="54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609" y="1124744"/>
            <a:ext cx="112378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-1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Status of  the DC-280 cyclotron</a:t>
            </a:r>
          </a:p>
          <a:p>
            <a:pPr algn="ctr"/>
            <a:r>
              <a:rPr lang="en-US" sz="6000" b="1" spc="-1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 Factory for Super Heavy Elements</a:t>
            </a:r>
            <a:endParaRPr lang="ru-RU" sz="6000" b="1" cap="none" spc="-15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312024" y="1600201"/>
            <a:ext cx="216024" cy="31663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86824">
            <a:off x="5847250" y="2088718"/>
            <a:ext cx="936104" cy="1642585"/>
          </a:xfrm>
          <a:custGeom>
            <a:avLst/>
            <a:gdLst>
              <a:gd name="connsiteX0" fmla="*/ 0 w 936104"/>
              <a:gd name="connsiteY0" fmla="*/ 1058138 h 1760525"/>
              <a:gd name="connsiteX1" fmla="*/ 234026 w 936104"/>
              <a:gd name="connsiteY1" fmla="*/ 1058138 h 1760525"/>
              <a:gd name="connsiteX2" fmla="*/ 234026 w 936104"/>
              <a:gd name="connsiteY2" fmla="*/ 0 h 1760525"/>
              <a:gd name="connsiteX3" fmla="*/ 702078 w 936104"/>
              <a:gd name="connsiteY3" fmla="*/ 0 h 1760525"/>
              <a:gd name="connsiteX4" fmla="*/ 702078 w 936104"/>
              <a:gd name="connsiteY4" fmla="*/ 1058138 h 1760525"/>
              <a:gd name="connsiteX5" fmla="*/ 936104 w 936104"/>
              <a:gd name="connsiteY5" fmla="*/ 1058138 h 1760525"/>
              <a:gd name="connsiteX6" fmla="*/ 468052 w 936104"/>
              <a:gd name="connsiteY6" fmla="*/ 1760525 h 1760525"/>
              <a:gd name="connsiteX7" fmla="*/ 0 w 936104"/>
              <a:gd name="connsiteY7" fmla="*/ 1058138 h 1760525"/>
              <a:gd name="connsiteX0" fmla="*/ 0 w 936104"/>
              <a:gd name="connsiteY0" fmla="*/ 1065535 h 1767922"/>
              <a:gd name="connsiteX1" fmla="*/ 234026 w 936104"/>
              <a:gd name="connsiteY1" fmla="*/ 1065535 h 1767922"/>
              <a:gd name="connsiteX2" fmla="*/ 234026 w 936104"/>
              <a:gd name="connsiteY2" fmla="*/ 7397 h 1767922"/>
              <a:gd name="connsiteX3" fmla="*/ 592400 w 936104"/>
              <a:gd name="connsiteY3" fmla="*/ 0 h 1767922"/>
              <a:gd name="connsiteX4" fmla="*/ 702078 w 936104"/>
              <a:gd name="connsiteY4" fmla="*/ 1065535 h 1767922"/>
              <a:gd name="connsiteX5" fmla="*/ 936104 w 936104"/>
              <a:gd name="connsiteY5" fmla="*/ 1065535 h 1767922"/>
              <a:gd name="connsiteX6" fmla="*/ 468052 w 936104"/>
              <a:gd name="connsiteY6" fmla="*/ 1767922 h 1767922"/>
              <a:gd name="connsiteX7" fmla="*/ 0 w 936104"/>
              <a:gd name="connsiteY7" fmla="*/ 1065535 h 1767922"/>
              <a:gd name="connsiteX0" fmla="*/ 0 w 936104"/>
              <a:gd name="connsiteY0" fmla="*/ 1071386 h 1773773"/>
              <a:gd name="connsiteX1" fmla="*/ 234026 w 936104"/>
              <a:gd name="connsiteY1" fmla="*/ 1071386 h 1773773"/>
              <a:gd name="connsiteX2" fmla="*/ 351267 w 936104"/>
              <a:gd name="connsiteY2" fmla="*/ 0 h 1773773"/>
              <a:gd name="connsiteX3" fmla="*/ 592400 w 936104"/>
              <a:gd name="connsiteY3" fmla="*/ 5851 h 1773773"/>
              <a:gd name="connsiteX4" fmla="*/ 702078 w 936104"/>
              <a:gd name="connsiteY4" fmla="*/ 1071386 h 1773773"/>
              <a:gd name="connsiteX5" fmla="*/ 936104 w 936104"/>
              <a:gd name="connsiteY5" fmla="*/ 1071386 h 1773773"/>
              <a:gd name="connsiteX6" fmla="*/ 468052 w 936104"/>
              <a:gd name="connsiteY6" fmla="*/ 1773773 h 1773773"/>
              <a:gd name="connsiteX7" fmla="*/ 0 w 936104"/>
              <a:gd name="connsiteY7" fmla="*/ 1071386 h 177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104" h="1773773">
                <a:moveTo>
                  <a:pt x="0" y="1071386"/>
                </a:moveTo>
                <a:lnTo>
                  <a:pt x="234026" y="1071386"/>
                </a:lnTo>
                <a:lnTo>
                  <a:pt x="351267" y="0"/>
                </a:lnTo>
                <a:lnTo>
                  <a:pt x="592400" y="5851"/>
                </a:lnTo>
                <a:lnTo>
                  <a:pt x="702078" y="1071386"/>
                </a:lnTo>
                <a:lnTo>
                  <a:pt x="936104" y="1071386"/>
                </a:lnTo>
                <a:lnTo>
                  <a:pt x="468052" y="1773773"/>
                </a:lnTo>
                <a:lnTo>
                  <a:pt x="0" y="1071386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10776520" y="4869160"/>
            <a:ext cx="72008" cy="576064"/>
          </a:xfrm>
          <a:prstGeom prst="upDownArrow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834700" y="4869160"/>
            <a:ext cx="7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5 %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5704" y="-25643"/>
            <a:ext cx="97348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Beam stability at acceleration of 48Ca+10 ions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232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6946" y="6356351"/>
            <a:ext cx="2844800" cy="365125"/>
          </a:xfrm>
        </p:spPr>
        <p:txBody>
          <a:bodyPr/>
          <a:lstStyle/>
          <a:p>
            <a:fld id="{1796BDC7-5C88-4444-8488-242DF19A130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27448" y="476672"/>
            <a:ext cx="102878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</a:t>
            </a:r>
            <a:r>
              <a:rPr lang="en-US" sz="3200" b="1" dirty="0" smtClean="0"/>
              <a:t>eached </a:t>
            </a:r>
            <a:r>
              <a:rPr lang="en-US" sz="3200" b="1" dirty="0"/>
              <a:t>for today:</a:t>
            </a:r>
            <a:endParaRPr lang="ru-RU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40 </a:t>
            </a:r>
            <a:r>
              <a:rPr lang="en-US" sz="3200" b="1" dirty="0" err="1"/>
              <a:t>Ar</a:t>
            </a:r>
            <a:r>
              <a:rPr lang="en-US" sz="3200" b="1" dirty="0"/>
              <a:t> beam intensity 10 pm kA;</a:t>
            </a:r>
            <a:endParaRPr lang="ru-RU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48Ca beam Intensity 5 </a:t>
            </a:r>
            <a:r>
              <a:rPr lang="en-US" sz="3200" b="1" dirty="0" err="1"/>
              <a:t>pmkA</a:t>
            </a:r>
            <a:r>
              <a:rPr lang="en-US" sz="3200" b="1" dirty="0"/>
              <a:t>;</a:t>
            </a:r>
            <a:endParaRPr lang="ru-RU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Efficiency 50% from Axial injection to transport channel;</a:t>
            </a:r>
            <a:endParaRPr lang="ru-RU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Efficiency 90% through transport channel;</a:t>
            </a:r>
            <a:endParaRPr lang="ru-RU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Beam current stability 5</a:t>
            </a:r>
            <a:r>
              <a:rPr lang="en-US" sz="3200" b="1" dirty="0" smtClean="0"/>
              <a:t>%;</a:t>
            </a:r>
          </a:p>
          <a:p>
            <a:pPr lvl="0"/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9456" y="3632955"/>
            <a:ext cx="9531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Current </a:t>
            </a:r>
            <a:r>
              <a:rPr lang="en-US" sz="3200" b="1" dirty="0"/>
              <a:t>tasks :</a:t>
            </a:r>
            <a:endParaRPr lang="ru-RU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HF amplifier power supply stability;</a:t>
            </a:r>
            <a:endParaRPr lang="ru-RU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Commissioning of Flat-Top System;</a:t>
            </a:r>
            <a:endParaRPr lang="ru-RU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</a:t>
            </a:r>
            <a:r>
              <a:rPr lang="en-US" sz="3200" b="1" dirty="0" smtClean="0"/>
              <a:t>roblem </a:t>
            </a:r>
            <a:r>
              <a:rPr lang="en-US" sz="3200" b="1" dirty="0"/>
              <a:t>of electrical breakdowns of HV elements;</a:t>
            </a:r>
            <a:endParaRPr lang="ru-RU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Improving of efficiency</a:t>
            </a:r>
            <a:endParaRPr lang="ru-RU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79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05523"/>
              </p:ext>
            </p:extLst>
          </p:nvPr>
        </p:nvGraphicFramePr>
        <p:xfrm>
          <a:off x="551384" y="692696"/>
          <a:ext cx="11089231" cy="568863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29559"/>
                <a:gridCol w="738558"/>
                <a:gridCol w="1129559"/>
                <a:gridCol w="814586"/>
                <a:gridCol w="868893"/>
                <a:gridCol w="901474"/>
                <a:gridCol w="868893"/>
                <a:gridCol w="901474"/>
                <a:gridCol w="966641"/>
                <a:gridCol w="999226"/>
                <a:gridCol w="999226"/>
                <a:gridCol w="771142"/>
              </a:tblGrid>
              <a:tr h="392964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 smtClean="0">
                          <a:effectLst/>
                        </a:rPr>
                        <a:t>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smtClean="0">
                          <a:effectLst/>
                        </a:rPr>
                        <a:t>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Intensity (</a:t>
                      </a:r>
                      <a:r>
                        <a:rPr lang="en-US" sz="1900" u="none" strike="noStrike" dirty="0" err="1">
                          <a:effectLst/>
                        </a:rPr>
                        <a:t>puA</a:t>
                      </a:r>
                      <a:r>
                        <a:rPr lang="en-US" sz="1900" u="none" strike="noStrike" dirty="0">
                          <a:effectLst/>
                        </a:rPr>
                        <a:t>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900" u="none" strike="noStrike" dirty="0">
                          <a:effectLst/>
                        </a:rPr>
                        <a:t>Efficiency 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axial injection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cyclotron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 dirty="0">
                          <a:effectLst/>
                        </a:rPr>
                        <a:t>Transport Channel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After separation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vertical part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r=400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r=1770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Axial injection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capture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Cyclotron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Extraction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baseline="30000" dirty="0">
                          <a:effectLst/>
                        </a:rPr>
                        <a:t>40</a:t>
                      </a:r>
                      <a:r>
                        <a:rPr lang="en-US" sz="2000" u="none" strike="noStrike" dirty="0">
                          <a:effectLst/>
                        </a:rPr>
                        <a:t>Ar</a:t>
                      </a:r>
                      <a:r>
                        <a:rPr lang="en-US" sz="2000" u="none" strike="noStrike" baseline="30000" dirty="0">
                          <a:effectLst/>
                        </a:rPr>
                        <a:t>+7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236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14,3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12,9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7,7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90,2%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69,8%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>
                          <a:effectLst/>
                        </a:rPr>
                        <a:t>85,6%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81,8%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44,0%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baseline="30000" dirty="0">
                          <a:effectLst/>
                        </a:rPr>
                        <a:t>40</a:t>
                      </a:r>
                      <a:r>
                        <a:rPr lang="en-US" sz="2000" u="none" strike="noStrike" dirty="0">
                          <a:effectLst/>
                        </a:rPr>
                        <a:t>Ar</a:t>
                      </a:r>
                      <a:r>
                        <a:rPr lang="en-US" sz="2000" u="none" strike="noStrike" baseline="30000" dirty="0">
                          <a:effectLst/>
                        </a:rPr>
                        <a:t>+7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195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28,7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24,7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17,1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14,2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10,4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86,0%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69,1%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83,5%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73,2%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36,4%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baseline="30000" dirty="0" smtClean="0">
                          <a:effectLst/>
                        </a:rPr>
                        <a:t>48</a:t>
                      </a:r>
                      <a:r>
                        <a:rPr lang="en-US" sz="2000" u="none" strike="noStrike" dirty="0" smtClean="0">
                          <a:effectLst/>
                        </a:rPr>
                        <a:t>Ca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+7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240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12,6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11,3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7,6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6,5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4,8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67,4%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85,3%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73,5%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38,0%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baseline="30000" dirty="0">
                          <a:effectLst/>
                        </a:rPr>
                        <a:t>48</a:t>
                      </a:r>
                      <a:r>
                        <a:rPr lang="en-US" sz="2000" u="none" strike="noStrike" dirty="0">
                          <a:effectLst/>
                        </a:rPr>
                        <a:t>Ca</a:t>
                      </a:r>
                      <a:r>
                        <a:rPr lang="en-US" sz="2000" u="none" strike="noStrike" baseline="30000" dirty="0">
                          <a:effectLst/>
                        </a:rPr>
                        <a:t>+7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240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10,9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9,8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6,9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5,2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70,9%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88,2%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84,8%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47,7%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baseline="30000" dirty="0">
                          <a:effectLst/>
                        </a:rPr>
                        <a:t>48</a:t>
                      </a:r>
                      <a:r>
                        <a:rPr lang="en-US" sz="2000" u="none" strike="noStrike" dirty="0">
                          <a:effectLst/>
                        </a:rPr>
                        <a:t>Ca</a:t>
                      </a:r>
                      <a:r>
                        <a:rPr lang="en-US" sz="2000" u="none" strike="noStrike" baseline="30000" dirty="0">
                          <a:effectLst/>
                        </a:rPr>
                        <a:t>+8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230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4,4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>
                          <a:effectLst/>
                        </a:rPr>
                        <a:t>2,8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2,4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1,9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90,1%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68,8%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86,9%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80,8%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43,4%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baseline="30000" dirty="0">
                          <a:effectLst/>
                        </a:rPr>
                        <a:t>48</a:t>
                      </a:r>
                      <a:r>
                        <a:rPr lang="en-US" sz="2000" u="none" strike="noStrike" dirty="0">
                          <a:effectLst/>
                        </a:rPr>
                        <a:t>Ca</a:t>
                      </a:r>
                      <a:r>
                        <a:rPr lang="en-US" sz="2000" u="none" strike="noStrike" baseline="30000" dirty="0">
                          <a:effectLst/>
                        </a:rPr>
                        <a:t>+9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230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5,5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4,6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3,3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84,1%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70,4%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70,6%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37,6%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baseline="30000" dirty="0">
                          <a:effectLst/>
                        </a:rPr>
                        <a:t>48</a:t>
                      </a:r>
                      <a:r>
                        <a:rPr lang="en-US" sz="2000" u="none" strike="noStrike" dirty="0">
                          <a:effectLst/>
                        </a:rPr>
                        <a:t>Ca</a:t>
                      </a:r>
                      <a:r>
                        <a:rPr lang="en-US" sz="2000" u="none" strike="noStrike" baseline="30000" dirty="0">
                          <a:effectLst/>
                        </a:rPr>
                        <a:t>+10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240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8,07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5,58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4,7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69,2%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91,4%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91,4%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51,9%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baseline="30000" dirty="0">
                          <a:effectLst/>
                        </a:rPr>
                        <a:t>48</a:t>
                      </a:r>
                      <a:r>
                        <a:rPr lang="en-US" sz="2000" u="none" strike="noStrike" dirty="0">
                          <a:effectLst/>
                        </a:rPr>
                        <a:t>Ca</a:t>
                      </a:r>
                      <a:r>
                        <a:rPr lang="en-US" sz="2000" u="none" strike="noStrike" baseline="30000" dirty="0">
                          <a:effectLst/>
                        </a:rPr>
                        <a:t>+10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>
                          <a:effectLst/>
                        </a:rPr>
                        <a:t>240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7,5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5,5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73,6%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90,2%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86,3%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51,6%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baseline="30000" dirty="0">
                          <a:effectLst/>
                        </a:rPr>
                        <a:t>84</a:t>
                      </a:r>
                      <a:r>
                        <a:rPr lang="en-US" sz="2000" u="none" strike="noStrike" dirty="0">
                          <a:effectLst/>
                        </a:rPr>
                        <a:t>Kr</a:t>
                      </a:r>
                      <a:r>
                        <a:rPr lang="en-US" sz="2000" u="none" strike="noStrike" baseline="30000" dirty="0">
                          <a:effectLst/>
                        </a:rPr>
                        <a:t>+14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>
                          <a:effectLst/>
                        </a:rPr>
                        <a:t>496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3,1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2,8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1,7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1,6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1,4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90,6%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60,0%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92,9%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92,3%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46,6%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1663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Efficiency of acceleration in cyclotron DC-280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458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5744" y="-36095"/>
            <a:ext cx="6583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 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the DC-280</a:t>
            </a:r>
            <a:endParaRPr lang="ru-RU" sz="3600" b="1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207032"/>
              </p:ext>
            </p:extLst>
          </p:nvPr>
        </p:nvGraphicFramePr>
        <p:xfrm>
          <a:off x="623392" y="584273"/>
          <a:ext cx="10945216" cy="6032112"/>
        </p:xfrm>
        <a:graphic>
          <a:graphicData uri="http://schemas.openxmlformats.org/drawingml/2006/table">
            <a:tbl>
              <a:tblPr/>
              <a:tblGrid>
                <a:gridCol w="3573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8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2978"/>
              </a:tblGrid>
              <a:tr h="5404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parameters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design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Reached for today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86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Ion source 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DECRIS-</a:t>
                      </a:r>
                      <a:r>
                        <a:rPr kumimoji="0" lang="en-US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PM</a:t>
                      </a:r>
                      <a:r>
                        <a:rPr kumimoji="0" lang="en-US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  - 14 GHz </a:t>
                      </a:r>
                      <a:r>
                        <a:rPr kumimoji="0" lang="en-US" altLang="ja-JP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on the HV </a:t>
                      </a:r>
                      <a:r>
                        <a:rPr kumimoji="0" lang="en-US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platform (</a:t>
                      </a:r>
                      <a:r>
                        <a:rPr kumimoji="0" lang="en-US" altLang="ja-JP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U</a:t>
                      </a:r>
                      <a:r>
                        <a:rPr kumimoji="0" lang="en-US" altLang="ja-JP" sz="2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max</a:t>
                      </a:r>
                      <a:r>
                        <a:rPr kumimoji="0" lang="en-US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=60kV )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Injecting beam potential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 to 80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/Z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38,04 – 72,89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kV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A/Z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4÷7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4,44 (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– 6,86 (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Energy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4÷8 MeV/n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4,01 – 7 MeV/n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Ion (from DECRIS-PM)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4-136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12 (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+2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) – 84 (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84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Kr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+14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Intensity (A~50)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&gt;10 </a:t>
                      </a:r>
                      <a:r>
                        <a:rPr lang="en-US" alt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pµA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10,43 </a:t>
                      </a:r>
                      <a:r>
                        <a:rPr lang="en-US" alt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pµA</a:t>
                      </a:r>
                      <a:r>
                        <a:rPr lang="en-US" alt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),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lang="en-US" alt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pµA</a:t>
                      </a:r>
                      <a:r>
                        <a:rPr lang="en-US" alt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Magnetic field level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0.6÷1.3 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0.8÷1.23 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 factor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 voltage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2x130 kV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2x130 kV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Power of RF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2x30 kW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Flat-top dee voltage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2x13 kV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---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6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Power of Flat-top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generator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2x2 kW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pPr eaLnBrk="1" fontAlgn="t" hangingPunct="1">
                        <a:buNone/>
                      </a:pPr>
                      <a:r>
                        <a:rPr lang="en-US" alt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Emittance</a:t>
                      </a:r>
                      <a:endParaRPr lang="ru-RU" alt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less than 30 π </a:t>
                      </a:r>
                      <a:r>
                        <a:rPr lang="en-US" alt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mm·mrad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Accelerator effectivity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&gt;50%</a:t>
                      </a:r>
                      <a:r>
                        <a:rPr lang="ru-RU" alt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51,9 % (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5 MeV/n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pmkA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59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l="23034" t="13650" r="17314" b="2350"/>
          <a:stretch/>
        </p:blipFill>
        <p:spPr>
          <a:xfrm>
            <a:off x="2135951" y="778273"/>
            <a:ext cx="7368558" cy="576064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2274" y="282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Efficiency of acceleration in cyclotron DC-280</a:t>
            </a:r>
            <a:endParaRPr lang="ru-RU" sz="3200" b="1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3192968">
            <a:off x="5703367" y="812150"/>
            <a:ext cx="312144" cy="5888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3382267" flipH="1" flipV="1">
            <a:off x="6237581" y="1339288"/>
            <a:ext cx="323942" cy="6600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7245571" flipV="1">
            <a:off x="6664317" y="5946271"/>
            <a:ext cx="28803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8366711">
            <a:off x="3701852" y="3976977"/>
            <a:ext cx="316526" cy="6109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8366711">
            <a:off x="4662549" y="3979989"/>
            <a:ext cx="316526" cy="6109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68008" y="316608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33443" y="845495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</a:rPr>
              <a:t>2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16756" y="3196928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</a:rPr>
              <a:t>3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66211" y="3270256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</a:rPr>
              <a:t>4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15980" y="5706865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5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912107" y="3165169"/>
            <a:ext cx="249747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Axial injection system</a:t>
            </a:r>
          </a:p>
          <a:p>
            <a:pPr marL="452438" indent="-277813">
              <a:buFont typeface="+mj-lt"/>
              <a:buAutoNum type="arabicPeriod"/>
            </a:pP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After Separation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928770" y="4164392"/>
            <a:ext cx="181979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Incite cyclotron</a:t>
            </a:r>
          </a:p>
          <a:p>
            <a:pPr marL="452438" indent="-277813">
              <a:buFont typeface="+mj-lt"/>
              <a:buAutoNum type="arabicPeriod" startAt="3"/>
            </a:pP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R = </a:t>
            </a: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40 cm</a:t>
            </a:r>
            <a:endParaRPr lang="en-US" sz="2000" b="1" cap="none" spc="0" dirty="0" smtClean="0">
              <a:ln w="1270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912107" y="5143165"/>
            <a:ext cx="210390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Transport channel</a:t>
            </a:r>
          </a:p>
          <a:p>
            <a:pPr marL="452438" indent="-277813">
              <a:buFont typeface="+mj-lt"/>
              <a:buAutoNum type="arabicPeriod" startAt="5"/>
            </a:pP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Before DGFS</a:t>
            </a:r>
            <a:endParaRPr lang="ru-RU" sz="2000" b="1" cap="none" spc="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928770" y="3764282"/>
            <a:ext cx="1949701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452438" indent="-277813">
              <a:buFont typeface="+mj-lt"/>
              <a:buAutoNum type="arabicPeriod" startAt="2"/>
            </a:pP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Vertical part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917871" y="4725144"/>
            <a:ext cx="1792798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452438" indent="-277813">
              <a:buFont typeface="+mj-lt"/>
              <a:buAutoNum type="arabicPeriod" startAt="4"/>
            </a:pP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R = </a:t>
            </a: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177 </a:t>
            </a:r>
            <a:r>
              <a:rPr lang="en-US" sz="2000" b="1" dirty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m</a:t>
            </a:r>
            <a:endParaRPr lang="en-US" sz="2000" b="1" cap="none" spc="0" dirty="0" smtClean="0">
              <a:ln w="1270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19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38" grpId="0"/>
      <p:bldP spid="39" grpId="0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107" t="4851" r="28147" b="3800"/>
          <a:stretch/>
        </p:blipFill>
        <p:spPr>
          <a:xfrm>
            <a:off x="191343" y="3040422"/>
            <a:ext cx="3720467" cy="35569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Efficiency of acceleration in cyclotron DC-280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44652"/>
              </p:ext>
            </p:extLst>
          </p:nvPr>
        </p:nvGraphicFramePr>
        <p:xfrm>
          <a:off x="3215680" y="731867"/>
          <a:ext cx="8761074" cy="33070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92411"/>
                <a:gridCol w="583499"/>
                <a:gridCol w="892411"/>
                <a:gridCol w="643565"/>
                <a:gridCol w="686471"/>
                <a:gridCol w="712212"/>
                <a:gridCol w="686471"/>
                <a:gridCol w="712212"/>
                <a:gridCol w="653916"/>
                <a:gridCol w="777192"/>
                <a:gridCol w="786841"/>
                <a:gridCol w="733873"/>
              </a:tblGrid>
              <a:tr h="287124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</a:rPr>
                        <a:t>Energy</a:t>
                      </a:r>
                    </a:p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(MeV)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Intensity (</a:t>
                      </a:r>
                      <a:r>
                        <a:rPr lang="en-US" sz="1600" u="none" strike="noStrike" dirty="0" err="1">
                          <a:effectLst/>
                        </a:rPr>
                        <a:t>puA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Efficiency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axial injection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cyclotron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Transport Channel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After separation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vertical part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r=400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r=1770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Axial injection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capture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Cyclotron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Extraction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083">
                <a:tc vMerge="1"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baseline="30000" dirty="0">
                          <a:effectLst/>
                        </a:rPr>
                        <a:t>40</a:t>
                      </a:r>
                      <a:r>
                        <a:rPr lang="en-US" sz="1800" u="none" strike="noStrike" dirty="0">
                          <a:effectLst/>
                        </a:rPr>
                        <a:t>Ar</a:t>
                      </a:r>
                      <a:r>
                        <a:rPr lang="en-US" sz="1800" u="none" strike="noStrike" baseline="30000" dirty="0">
                          <a:effectLst/>
                        </a:rPr>
                        <a:t>+7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90,2%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69,8%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</a:rPr>
                        <a:t>85,6%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81,8%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44,0%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baseline="30000" dirty="0">
                          <a:effectLst/>
                        </a:rPr>
                        <a:t>40</a:t>
                      </a:r>
                      <a:r>
                        <a:rPr lang="en-US" sz="1800" u="none" strike="noStrike" dirty="0">
                          <a:effectLst/>
                        </a:rPr>
                        <a:t>Ar</a:t>
                      </a:r>
                      <a:r>
                        <a:rPr lang="en-US" sz="1800" u="none" strike="noStrike" baseline="30000" dirty="0">
                          <a:effectLst/>
                        </a:rPr>
                        <a:t>+7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28,7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24,7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86,0%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69,1%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83,5%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73,2%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36,4%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baseline="30000" dirty="0" smtClean="0">
                          <a:effectLst/>
                        </a:rPr>
                        <a:t>48</a:t>
                      </a:r>
                      <a:r>
                        <a:rPr lang="en-US" sz="1800" u="none" strike="noStrike" dirty="0" smtClean="0">
                          <a:effectLst/>
                        </a:rPr>
                        <a:t>Ca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+7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67,4%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85,3%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73,5%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38,0%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baseline="30000" dirty="0">
                          <a:effectLst/>
                        </a:rPr>
                        <a:t>48</a:t>
                      </a:r>
                      <a:r>
                        <a:rPr lang="en-US" sz="1800" u="none" strike="noStrike" dirty="0">
                          <a:effectLst/>
                        </a:rPr>
                        <a:t>Ca</a:t>
                      </a:r>
                      <a:r>
                        <a:rPr lang="en-US" sz="1800" u="none" strike="noStrike" baseline="30000" dirty="0">
                          <a:effectLst/>
                        </a:rPr>
                        <a:t>+7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70,9%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88,2%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84,8%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47,7%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baseline="30000" dirty="0">
                          <a:effectLst/>
                        </a:rPr>
                        <a:t>48</a:t>
                      </a:r>
                      <a:r>
                        <a:rPr lang="en-US" sz="1800" u="none" strike="noStrike" dirty="0">
                          <a:effectLst/>
                        </a:rPr>
                        <a:t>Ca</a:t>
                      </a:r>
                      <a:r>
                        <a:rPr lang="en-US" sz="1800" u="none" strike="noStrike" baseline="30000" dirty="0">
                          <a:effectLst/>
                        </a:rPr>
                        <a:t>+10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8,07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5,58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69,2%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91,4%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91,4%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51,9%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baseline="30000" dirty="0">
                          <a:effectLst/>
                        </a:rPr>
                        <a:t>48</a:t>
                      </a:r>
                      <a:r>
                        <a:rPr lang="en-US" sz="1800" u="none" strike="noStrike" dirty="0">
                          <a:effectLst/>
                        </a:rPr>
                        <a:t>Ca</a:t>
                      </a:r>
                      <a:r>
                        <a:rPr lang="en-US" sz="1800" u="none" strike="noStrike" baseline="30000" dirty="0">
                          <a:effectLst/>
                        </a:rPr>
                        <a:t>+10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73,6%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90,2%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86,3%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51,6%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baseline="30000" dirty="0">
                          <a:effectLst/>
                        </a:rPr>
                        <a:t>84</a:t>
                      </a:r>
                      <a:r>
                        <a:rPr lang="en-US" sz="1800" u="none" strike="noStrike" dirty="0">
                          <a:effectLst/>
                        </a:rPr>
                        <a:t>Kr</a:t>
                      </a:r>
                      <a:r>
                        <a:rPr lang="en-US" sz="1800" u="none" strike="noStrike" baseline="30000" dirty="0">
                          <a:effectLst/>
                        </a:rPr>
                        <a:t>+14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90,6%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60,0%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92,9%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92,3%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46,6%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7608168" y="2924944"/>
            <a:ext cx="792088" cy="335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208568" y="3101142"/>
            <a:ext cx="768186" cy="732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08168" y="2348880"/>
            <a:ext cx="792088" cy="319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0878" y="4102040"/>
            <a:ext cx="2555187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Axial injection system</a:t>
            </a:r>
          </a:p>
          <a:p>
            <a:pPr marL="452438" indent="-277813">
              <a:buFont typeface="+mj-lt"/>
              <a:buAutoNum type="arabicPeriod"/>
            </a:pP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After Separation </a:t>
            </a:r>
          </a:p>
          <a:p>
            <a:pPr marL="452438" indent="-277813">
              <a:buFont typeface="+mj-lt"/>
              <a:buAutoNum type="arabicPeriod"/>
            </a:pPr>
            <a:r>
              <a:rPr lang="en-US" sz="2000" b="1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Vertical part</a:t>
            </a:r>
          </a:p>
          <a:p>
            <a:endParaRPr lang="en-US" sz="2000" b="1" dirty="0" smtClean="0">
              <a:ln w="1270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 </a:t>
            </a:r>
            <a:endParaRPr lang="en-US" sz="2000" b="1" cap="none" spc="0" dirty="0" smtClean="0">
              <a:ln w="1270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8159" y="5013176"/>
            <a:ext cx="1819794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Incite cyclotron</a:t>
            </a:r>
          </a:p>
          <a:p>
            <a:pPr marL="452438" indent="-277813">
              <a:buFont typeface="+mj-lt"/>
              <a:buAutoNum type="arabicPeriod" startAt="3"/>
            </a:pP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R = </a:t>
            </a: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40 </a:t>
            </a:r>
            <a:r>
              <a:rPr lang="en-US" sz="2000" b="1" dirty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m</a:t>
            </a:r>
            <a:endParaRPr lang="en-US" sz="2000" b="1" cap="none" spc="0" dirty="0" smtClean="0">
              <a:ln w="1270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marL="452438" indent="-277813">
              <a:buFont typeface="+mj-lt"/>
              <a:buAutoNum type="arabicPeriod" startAt="3"/>
            </a:pPr>
            <a:r>
              <a:rPr lang="en-US" sz="2000" b="1" dirty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R = </a:t>
            </a:r>
            <a:r>
              <a:rPr lang="en-US" sz="2000" b="1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177 </a:t>
            </a:r>
            <a:r>
              <a:rPr lang="en-US" sz="2000" b="1" dirty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="1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endParaRPr lang="en-US" sz="2000" b="1" cap="none" spc="0" dirty="0" smtClean="0">
              <a:ln w="1270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62984" y="6002408"/>
            <a:ext cx="210390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Transport channel</a:t>
            </a:r>
          </a:p>
          <a:p>
            <a:pPr marL="452438" indent="-277813">
              <a:buFont typeface="+mj-lt"/>
              <a:buAutoNum type="arabicPeriod" startAt="5"/>
            </a:pPr>
            <a:r>
              <a:rPr lang="en-US" sz="2000" b="1" cap="none" spc="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Before DGFS</a:t>
            </a:r>
            <a:endParaRPr lang="ru-RU" sz="2000" b="1" cap="none" spc="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97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616" y="908720"/>
            <a:ext cx="1082878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Resolved tasks:</a:t>
            </a:r>
            <a:endParaRPr lang="en-US" sz="3600" dirty="0"/>
          </a:p>
          <a:p>
            <a:pPr marL="533400" indent="-533400">
              <a:lnSpc>
                <a:spcPct val="150000"/>
              </a:lnSpc>
            </a:pPr>
            <a:r>
              <a:rPr lang="en-US" sz="3600" dirty="0" smtClean="0"/>
              <a:t>Test of accelerator systems with high intensity </a:t>
            </a:r>
          </a:p>
          <a:p>
            <a:pPr marL="533400" indent="-533400">
              <a:lnSpc>
                <a:spcPct val="150000"/>
              </a:lnSpc>
            </a:pPr>
            <a:r>
              <a:rPr lang="en-US" sz="3600" dirty="0" smtClean="0"/>
              <a:t>Testing </a:t>
            </a:r>
            <a:r>
              <a:rPr lang="en-US" sz="3600" dirty="0"/>
              <a:t>of cyclotron systems </a:t>
            </a:r>
            <a:r>
              <a:rPr lang="en-US" sz="3600" dirty="0" smtClean="0"/>
              <a:t>during longtime work</a:t>
            </a:r>
          </a:p>
          <a:p>
            <a:pPr marL="533400" indent="-533400">
              <a:lnSpc>
                <a:spcPct val="150000"/>
              </a:lnSpc>
            </a:pPr>
            <a:r>
              <a:rPr lang="en-US" sz="3600" dirty="0" smtClean="0"/>
              <a:t>Investigation of accelerated beam stability</a:t>
            </a:r>
            <a:endParaRPr lang="en-US" sz="3600" dirty="0"/>
          </a:p>
          <a:p>
            <a:pPr marL="533400" indent="-533400">
              <a:lnSpc>
                <a:spcPct val="150000"/>
              </a:lnSpc>
            </a:pPr>
            <a:r>
              <a:rPr lang="en-US" sz="3600" dirty="0" smtClean="0"/>
              <a:t>Staffing </a:t>
            </a:r>
            <a:r>
              <a:rPr lang="en-US" sz="3600" dirty="0"/>
              <a:t>of the DC-280 work group </a:t>
            </a:r>
            <a:endParaRPr lang="en-US" sz="3600" dirty="0" smtClean="0"/>
          </a:p>
          <a:p>
            <a:pPr marL="533400" indent="-533400">
              <a:lnSpc>
                <a:spcPct val="150000"/>
              </a:lnSpc>
            </a:pPr>
            <a:r>
              <a:rPr lang="en-US" sz="3600" dirty="0" smtClean="0"/>
              <a:t>Debugging </a:t>
            </a:r>
            <a:r>
              <a:rPr lang="en-US" sz="3600" dirty="0"/>
              <a:t>of services processes for high voltage </a:t>
            </a:r>
            <a:r>
              <a:rPr lang="en-US" sz="3600" dirty="0" smtClean="0"/>
              <a:t>elements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BDC7-5C88-4444-8488-242DF19A130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12201" t="5900" r="11609" b="8001"/>
          <a:stretch/>
        </p:blipFill>
        <p:spPr>
          <a:xfrm>
            <a:off x="354411" y="302551"/>
            <a:ext cx="5112568" cy="32498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7106" y="6269825"/>
            <a:ext cx="3231542" cy="501649"/>
          </a:xfrm>
        </p:spPr>
        <p:txBody>
          <a:bodyPr/>
          <a:lstStyle/>
          <a:p>
            <a:fld id="{1796BDC7-5C88-4444-8488-242DF19A130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4762" t="1481" r="3931"/>
          <a:stretch/>
        </p:blipFill>
        <p:spPr>
          <a:xfrm>
            <a:off x="6530657" y="116632"/>
            <a:ext cx="5412441" cy="3284984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 rotWithShape="1">
          <a:blip r:embed="rId4" cstate="print"/>
          <a:srcRect l="18484" r="23332"/>
          <a:stretch/>
        </p:blipFill>
        <p:spPr bwMode="auto">
          <a:xfrm>
            <a:off x="8322814" y="3807500"/>
            <a:ext cx="3168352" cy="2828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0083600" y="1844824"/>
            <a:ext cx="0" cy="5760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0044000" y="1785600"/>
            <a:ext cx="72000" cy="648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44000" y="1451519"/>
            <a:ext cx="105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267 MeV (5,56 MeV/n)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22241" t="21651" r="34644" b="25850"/>
          <a:stretch/>
        </p:blipFill>
        <p:spPr>
          <a:xfrm>
            <a:off x="191344" y="3597656"/>
            <a:ext cx="5779221" cy="3248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8484" y="4748558"/>
            <a:ext cx="24301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Inflector magnetic radius</a:t>
            </a:r>
          </a:p>
          <a:p>
            <a:r>
              <a:rPr lang="en-US" sz="1600" b="1" dirty="0" smtClean="0"/>
              <a:t>Type A R</a:t>
            </a:r>
            <a:r>
              <a:rPr lang="en-US" sz="1600" b="1" baseline="-25000" dirty="0" smtClean="0"/>
              <a:t>m</a:t>
            </a:r>
            <a:r>
              <a:rPr lang="en-US" sz="1600" b="1" dirty="0" smtClean="0"/>
              <a:t>=7,5 </a:t>
            </a:r>
            <a:r>
              <a:rPr lang="en-US" sz="1600" b="1" dirty="0"/>
              <a:t>c</a:t>
            </a:r>
            <a:r>
              <a:rPr lang="en-US" sz="1600" b="1" dirty="0" smtClean="0"/>
              <a:t>m</a:t>
            </a:r>
          </a:p>
          <a:p>
            <a:r>
              <a:rPr lang="en-US" sz="1600" b="1" dirty="0" smtClean="0"/>
              <a:t>Type B R</a:t>
            </a:r>
            <a:r>
              <a:rPr lang="en-US" sz="1600" b="1" baseline="-25000" dirty="0" smtClean="0"/>
              <a:t>m</a:t>
            </a:r>
            <a:r>
              <a:rPr lang="en-US" sz="1600" b="1" dirty="0" smtClean="0"/>
              <a:t>=9,2 </a:t>
            </a:r>
            <a:r>
              <a:rPr lang="en-US" sz="1600" b="1" dirty="0"/>
              <a:t>c</a:t>
            </a:r>
            <a:r>
              <a:rPr lang="en-US" sz="1600" b="1" dirty="0" smtClean="0"/>
              <a:t>m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24192" y="338515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Ions trajectory in central of the cyclotron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60458" y="6443487"/>
            <a:ext cx="3231542" cy="399761"/>
          </a:xfrm>
        </p:spPr>
        <p:txBody>
          <a:bodyPr/>
          <a:lstStyle/>
          <a:p>
            <a:fld id="{1796BDC7-5C88-4444-8488-242DF19A130D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91094"/>
              </p:ext>
            </p:extLst>
          </p:nvPr>
        </p:nvGraphicFramePr>
        <p:xfrm>
          <a:off x="5735961" y="836712"/>
          <a:ext cx="6264695" cy="38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311"/>
                <a:gridCol w="2088232"/>
                <a:gridCol w="1431930"/>
                <a:gridCol w="775629"/>
                <a:gridCol w="954620"/>
                <a:gridCol w="536973"/>
              </a:tblGrid>
              <a:tr h="596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consumption</a:t>
                      </a:r>
                      <a:r>
                        <a:rPr lang="en-US" sz="2000" u="none" strike="noStrike" dirty="0" smtClean="0">
                          <a:effectLst/>
                        </a:rPr>
                        <a:t> (mg/h)</a:t>
                      </a:r>
                      <a:endParaRPr lang="ru-RU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Time (h)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Current (</a:t>
                      </a:r>
                      <a:r>
                        <a:rPr lang="en-US" sz="2000" dirty="0" err="1" smtClean="0">
                          <a:effectLst/>
                        </a:rPr>
                        <a:t>pmkA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Z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1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11 - 13.11.2019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1,49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8,9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>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1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13 - 18.11.2019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1,09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4,4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>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1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18 - 22.11.2019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0,48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2,5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1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22 - 26.11.2019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0,54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1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26 - 29.11.2019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0,31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1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29.11 - 03.12.2019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0,93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1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03 - 06.12.2019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0,54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5,7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>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1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06 - 12.12.2019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0,83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10+2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1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12 - 21.12.2019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0,33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360" y="11663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48</a:t>
            </a:r>
            <a:r>
              <a:rPr lang="en-US" sz="4800" b="1" dirty="0" smtClean="0"/>
              <a:t>Ca</a:t>
            </a:r>
            <a:endParaRPr lang="ru-RU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30995"/>
              </p:ext>
            </p:extLst>
          </p:nvPr>
        </p:nvGraphicFramePr>
        <p:xfrm>
          <a:off x="263352" y="4762370"/>
          <a:ext cx="11737308" cy="18852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80120"/>
                <a:gridCol w="648072"/>
                <a:gridCol w="1056232"/>
                <a:gridCol w="696432"/>
                <a:gridCol w="742862"/>
                <a:gridCol w="770718"/>
                <a:gridCol w="742862"/>
                <a:gridCol w="742862"/>
                <a:gridCol w="770718"/>
                <a:gridCol w="826431"/>
                <a:gridCol w="854290"/>
                <a:gridCol w="854290"/>
                <a:gridCol w="984190"/>
                <a:gridCol w="967229"/>
              </a:tblGrid>
              <a:tr h="284698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Intensity (</a:t>
                      </a:r>
                      <a:r>
                        <a:rPr lang="en-US" sz="1900" u="none" strike="noStrike" dirty="0" err="1">
                          <a:effectLst/>
                        </a:rPr>
                        <a:t>puA</a:t>
                      </a:r>
                      <a:r>
                        <a:rPr lang="en-US" sz="1900" u="none" strike="noStrike" dirty="0">
                          <a:effectLst/>
                        </a:rPr>
                        <a:t>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900" u="none" strike="noStrike" dirty="0">
                          <a:effectLst/>
                        </a:rPr>
                        <a:t>Efficiency 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axial injection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cyclotron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 dirty="0">
                          <a:effectLst/>
                        </a:rPr>
                        <a:t>Transport Channel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After separation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vertical part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r=400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r=1770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Axial injection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capture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Cyclotron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Extraction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</a:rPr>
                        <a:t>Transport  Channel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baseline="30000" dirty="0">
                          <a:effectLst/>
                        </a:rPr>
                        <a:t>48</a:t>
                      </a:r>
                      <a:r>
                        <a:rPr lang="en-US" sz="2000" u="none" strike="noStrike" dirty="0">
                          <a:effectLst/>
                        </a:rPr>
                        <a:t>Ca</a:t>
                      </a:r>
                      <a:r>
                        <a:rPr lang="en-US" sz="2000" u="none" strike="noStrike" baseline="30000" dirty="0">
                          <a:effectLst/>
                        </a:rPr>
                        <a:t>+10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240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8,07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5,58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4,7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69,2%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91,4%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91,4%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 smtClean="0">
                          <a:effectLst/>
                        </a:rPr>
                        <a:t>90</a:t>
                      </a:r>
                      <a:r>
                        <a:rPr lang="ru-RU" sz="1900" u="none" strike="noStrike" dirty="0" smtClean="0">
                          <a:effectLst/>
                        </a:rPr>
                        <a:t>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baseline="30000" dirty="0">
                          <a:effectLst/>
                        </a:rPr>
                        <a:t>48</a:t>
                      </a:r>
                      <a:r>
                        <a:rPr lang="en-US" sz="2000" u="none" strike="noStrike" dirty="0">
                          <a:effectLst/>
                        </a:rPr>
                        <a:t>Ca</a:t>
                      </a:r>
                      <a:r>
                        <a:rPr lang="en-US" sz="2000" u="none" strike="noStrike" baseline="30000" dirty="0">
                          <a:effectLst/>
                        </a:rPr>
                        <a:t>+10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>
                          <a:effectLst/>
                        </a:rPr>
                        <a:t>240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7,5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5,5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4,3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90,0%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73,6%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90,2%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900" u="none" strike="noStrike" dirty="0">
                          <a:effectLst/>
                        </a:rPr>
                        <a:t>86,3%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 smtClean="0">
                          <a:effectLst/>
                        </a:rPr>
                        <a:t>90</a:t>
                      </a:r>
                      <a:r>
                        <a:rPr lang="ru-RU" sz="1900" u="none" strike="noStrike" dirty="0" smtClean="0">
                          <a:effectLst/>
                        </a:rPr>
                        <a:t>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46 %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8472264" y="2276872"/>
            <a:ext cx="1080120" cy="237626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16" idx="1"/>
          </p:cNvCxnSpPr>
          <p:nvPr/>
        </p:nvCxnSpPr>
        <p:spPr>
          <a:xfrm>
            <a:off x="9552384" y="4572872"/>
            <a:ext cx="760493" cy="432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312877" y="4651453"/>
            <a:ext cx="1287038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average </a:t>
            </a:r>
          </a:p>
          <a:p>
            <a:pPr algn="ctr"/>
            <a:r>
              <a:rPr lang="en-US" sz="2000" dirty="0" smtClean="0"/>
              <a:t>0,56 mg/h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2201" t="5900" r="11609" b="8001"/>
          <a:stretch/>
        </p:blipFill>
        <p:spPr>
          <a:xfrm>
            <a:off x="191344" y="836712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885</Words>
  <Application>Microsoft Office PowerPoint</Application>
  <PresentationFormat>Широкоэкранный</PresentationFormat>
  <Paragraphs>456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ＭＳ Ｐゴシック</vt:lpstr>
      <vt:lpstr>ＭＳ Ｐゴシック</vt:lpstr>
      <vt:lpstr>Arial</vt:lpstr>
      <vt:lpstr>Arial Cyr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ускорительного комплекса Лаборатории ядерных реакций ОИЯИ</dc:title>
  <dc:creator>vasili</dc:creator>
  <cp:lastModifiedBy>василий семин</cp:lastModifiedBy>
  <cp:revision>410</cp:revision>
  <dcterms:created xsi:type="dcterms:W3CDTF">2018-02-27T17:48:37Z</dcterms:created>
  <dcterms:modified xsi:type="dcterms:W3CDTF">2020-01-30T11:39:49Z</dcterms:modified>
</cp:coreProperties>
</file>