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34"/>
  </p:notesMasterIdLst>
  <p:handoutMasterIdLst>
    <p:handoutMasterId r:id="rId35"/>
  </p:handoutMasterIdLst>
  <p:sldIdLst>
    <p:sldId id="413" r:id="rId2"/>
    <p:sldId id="564" r:id="rId3"/>
    <p:sldId id="593" r:id="rId4"/>
    <p:sldId id="596" r:id="rId5"/>
    <p:sldId id="601" r:id="rId6"/>
    <p:sldId id="594" r:id="rId7"/>
    <p:sldId id="602" r:id="rId8"/>
    <p:sldId id="603" r:id="rId9"/>
    <p:sldId id="604" r:id="rId10"/>
    <p:sldId id="614" r:id="rId11"/>
    <p:sldId id="607" r:id="rId12"/>
    <p:sldId id="606" r:id="rId13"/>
    <p:sldId id="598" r:id="rId14"/>
    <p:sldId id="610" r:id="rId15"/>
    <p:sldId id="608" r:id="rId16"/>
    <p:sldId id="613" r:id="rId17"/>
    <p:sldId id="612" r:id="rId18"/>
    <p:sldId id="556" r:id="rId19"/>
    <p:sldId id="575" r:id="rId20"/>
    <p:sldId id="574" r:id="rId21"/>
    <p:sldId id="573" r:id="rId22"/>
    <p:sldId id="572" r:id="rId23"/>
    <p:sldId id="557" r:id="rId24"/>
    <p:sldId id="560" r:id="rId25"/>
    <p:sldId id="582" r:id="rId26"/>
    <p:sldId id="525" r:id="rId27"/>
    <p:sldId id="562" r:id="rId28"/>
    <p:sldId id="542" r:id="rId29"/>
    <p:sldId id="539" r:id="rId30"/>
    <p:sldId id="563" r:id="rId31"/>
    <p:sldId id="591" r:id="rId32"/>
    <p:sldId id="579" r:id="rId33"/>
  </p:sldIdLst>
  <p:sldSz cx="9144000" cy="6858000" type="screen4x3"/>
  <p:notesSz cx="6858000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  <a:srgbClr val="0000FF"/>
    <a:srgbClr val="CC3300"/>
    <a:srgbClr val="663300"/>
    <a:srgbClr val="FFFFCC"/>
    <a:srgbClr val="FFFF66"/>
    <a:srgbClr val="CCCCFF"/>
    <a:srgbClr val="FFFF99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12" autoAdjust="0"/>
    <p:restoredTop sz="94715" autoAdjust="0"/>
  </p:normalViewPr>
  <p:slideViewPr>
    <p:cSldViewPr>
      <p:cViewPr>
        <p:scale>
          <a:sx n="70" d="100"/>
          <a:sy n="70" d="100"/>
        </p:scale>
        <p:origin x="-1834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E50625-DF02-4E04-B185-6D9537F3C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79BA-18CF-48F9-8247-1518F89B548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9463"/>
            <a:ext cx="5486400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50180-6DB5-4181-85CE-288C9063B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kumimoji="0" lang="ru-RU" altLang="ru-RU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8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14C3B-04D8-4B3A-B8DE-F66AEC73E7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766D8-5667-46EE-AB43-2109329B44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CD7C3-B243-41EB-A013-68002D539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154F5-B115-4680-9E2B-0BB0DE47D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67FC6-845F-41BB-892F-C83AE27B7C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13FB-36CD-469F-B6B7-ABA151CEDE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5D0D1-1D77-41C8-8562-7C89981D00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1718-AAAB-4E4B-BF68-A76C17A3E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28DEC-06F7-49CE-B47C-CF7715CE48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5B00C-E686-4100-A636-5DDBE84A17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224CD-81FB-4C5A-98DF-79B9AB01A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63B9BC-658C-46BE-B388-948FC9E7B6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714356"/>
            <a:ext cx="8643998" cy="45005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the separator DGFRS-2:</a:t>
            </a:r>
            <a:b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test experiments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>
                <a:latin typeface="+mn-lt"/>
              </a:rPr>
              <a:t/>
            </a:r>
            <a:br>
              <a:rPr lang="en-US" sz="800" dirty="0" smtClean="0">
                <a:latin typeface="+mn-lt"/>
              </a:rPr>
            </a:br>
            <a:r>
              <a:rPr lang="en-US" sz="2000" b="1" dirty="0" err="1" smtClean="0">
                <a:solidFill>
                  <a:srgbClr val="C00000"/>
                </a:solidFill>
              </a:rPr>
              <a:t>V.K.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Utyonkov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800" b="1" i="1" dirty="0" err="1" smtClean="0">
                <a:latin typeface="+mn-lt"/>
                <a:cs typeface="Times New Roman" pitchFamily="18" charset="0"/>
              </a:rPr>
              <a:t>Flerov</a:t>
            </a:r>
            <a:r>
              <a:rPr lang="en-US" sz="1800" b="1" i="1" dirty="0" smtClean="0">
                <a:latin typeface="+mn-lt"/>
                <a:cs typeface="Times New Roman" pitchFamily="18" charset="0"/>
              </a:rPr>
              <a:t>  Laboratory  of  Nuclear  Reactions  </a:t>
            </a:r>
            <a:r>
              <a:rPr lang="en-US" sz="1800" b="1" i="1" dirty="0" err="1" smtClean="0">
                <a:latin typeface="+mn-lt"/>
                <a:cs typeface="Times New Roman" pitchFamily="18" charset="0"/>
              </a:rPr>
              <a:t>JINR</a:t>
            </a:r>
            <a:endParaRPr lang="ru-RU" sz="18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5895164"/>
            <a:ext cx="3357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51th meeting of the PAC for Nuclear Physics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30 January 2020 </a:t>
            </a:r>
            <a:br>
              <a:rPr lang="en-US" sz="1400" dirty="0" smtClean="0">
                <a:solidFill>
                  <a:srgbClr val="0000FF"/>
                </a:solidFill>
                <a:latin typeface="+mn-lt"/>
              </a:rPr>
            </a:b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International Conference Centre</a:t>
            </a:r>
            <a:endParaRPr lang="ru-RU" sz="14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.bmp"/>
          <p:cNvPicPr>
            <a:picLocks noChangeAspect="1"/>
          </p:cNvPicPr>
          <p:nvPr/>
        </p:nvPicPr>
        <p:blipFill>
          <a:blip r:embed="rId2" cstate="print"/>
          <a:srcRect r="49275"/>
          <a:stretch>
            <a:fillRect/>
          </a:stretch>
        </p:blipFill>
        <p:spPr>
          <a:xfrm>
            <a:off x="5214942" y="928670"/>
            <a:ext cx="2954914" cy="3386066"/>
          </a:xfrm>
          <a:prstGeom prst="rect">
            <a:avLst/>
          </a:prstGeom>
        </p:spPr>
      </p:pic>
      <p:pic>
        <p:nvPicPr>
          <p:cNvPr id="3" name="Рисунок 2" descr="z2.bmp"/>
          <p:cNvPicPr>
            <a:picLocks noChangeAspect="1"/>
          </p:cNvPicPr>
          <p:nvPr/>
        </p:nvPicPr>
        <p:blipFill>
          <a:blip r:embed="rId3" cstate="print"/>
          <a:srcRect r="47967"/>
          <a:stretch>
            <a:fillRect/>
          </a:stretch>
        </p:blipFill>
        <p:spPr>
          <a:xfrm>
            <a:off x="1000100" y="1785926"/>
            <a:ext cx="2601735" cy="329226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528641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New  detectors: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57224" y="1000108"/>
            <a:ext cx="307183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Horizontal </a:t>
            </a:r>
            <a:r>
              <a:rPr lang="en-US" sz="22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size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128 mm</a:t>
            </a:r>
          </a:p>
          <a:p>
            <a:pPr lvl="0"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Vertical  size 48 mm</a:t>
            </a: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00100" y="5857892"/>
            <a:ext cx="71342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Increase  of  </a:t>
            </a:r>
            <a:r>
              <a:rPr kumimoji="0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detection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efficiency  by factor  of  1.3 - 1.5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Рисунок 6" descr="zz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214818"/>
            <a:ext cx="2312466" cy="15496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52962" y="214290"/>
            <a:ext cx="363381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2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Horizontal size  220 mm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lang="en-US" sz="2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Vertical  size 48 mm</a:t>
            </a: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929058" y="3143248"/>
            <a:ext cx="785818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  <a:p>
            <a:r>
              <a:rPr lang="en-US" b="1" u="sng" dirty="0" smtClean="0">
                <a:solidFill>
                  <a:srgbClr val="006600"/>
                </a:solidFill>
              </a:rPr>
              <a:t>Background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928926" y="2571744"/>
            <a:ext cx="45720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Increase of suppression of background nuclei</a:t>
            </a:r>
          </a:p>
          <a:p>
            <a:pPr lvl="0">
              <a:defRPr/>
            </a:pPr>
            <a:r>
              <a:rPr lang="en-US" altLang="ja-JP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 more than factor of 200</a:t>
            </a:r>
          </a:p>
        </p:txBody>
      </p:sp>
      <p:pic>
        <p:nvPicPr>
          <p:cNvPr id="7" name="Рисунок 6" descr="zz.bmp"/>
          <p:cNvPicPr>
            <a:picLocks noChangeAspect="1"/>
          </p:cNvPicPr>
          <p:nvPr/>
        </p:nvPicPr>
        <p:blipFill>
          <a:blip r:embed="rId2"/>
          <a:srcRect l="2681" t="7938" r="5578" b="3265"/>
          <a:stretch>
            <a:fillRect/>
          </a:stretch>
        </p:blipFill>
        <p:spPr>
          <a:xfrm>
            <a:off x="714348" y="3286124"/>
            <a:ext cx="785818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Background</a:t>
            </a:r>
          </a:p>
          <a:p>
            <a:r>
              <a:rPr lang="en-US" b="1" u="sng" dirty="0" smtClean="0">
                <a:solidFill>
                  <a:srgbClr val="C00000"/>
                </a:solidFill>
              </a:rPr>
              <a:t>Optimal gas pressure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9" name="Рисунок 8" descr="z1.bmp"/>
          <p:cNvPicPr>
            <a:picLocks noChangeAspect="1"/>
          </p:cNvPicPr>
          <p:nvPr/>
        </p:nvPicPr>
        <p:blipFill>
          <a:blip r:embed="rId2" cstate="print"/>
          <a:srcRect l="2343" t="7513" r="6250" b="3651"/>
          <a:stretch>
            <a:fillRect/>
          </a:stretch>
        </p:blipFill>
        <p:spPr>
          <a:xfrm>
            <a:off x="642911" y="3388091"/>
            <a:ext cx="7617464" cy="2994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Background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Optimal gas pressure</a:t>
            </a:r>
          </a:p>
          <a:p>
            <a:r>
              <a:rPr lang="en-US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Systematics</a:t>
            </a: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charge states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14282" y="4214818"/>
            <a:ext cx="442915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b="1" i="0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Difference in the average charge by 5%</a:t>
            </a:r>
          </a:p>
          <a:p>
            <a:pPr lvl="0">
              <a:defRPr/>
            </a:pPr>
            <a:endParaRPr kumimoji="0" lang="en-US" altLang="ja-JP" b="1" i="0" strike="noStrike" kern="0" cap="none" spc="0" normalizeH="0" noProof="0" dirty="0" smtClean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kumimoji="0" lang="en-US" altLang="ja-JP" b="1" i="1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Effective length of dipole in </a:t>
            </a:r>
            <a:r>
              <a:rPr kumimoji="0" lang="en-US" altLang="ja-JP" b="1" i="1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DGFRS</a:t>
            </a:r>
            <a:r>
              <a:rPr kumimoji="0" lang="en-US" altLang="ja-JP" b="1" i="1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?</a:t>
            </a:r>
          </a:p>
          <a:p>
            <a:pPr lvl="0">
              <a:defRPr/>
            </a:pPr>
            <a:endParaRPr kumimoji="0" lang="en-US" altLang="ja-JP" b="1" i="1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>
              <a:defRPr/>
            </a:pP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Should be measured for 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 in the 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reaction</a:t>
            </a:r>
          </a:p>
          <a:p>
            <a:pPr lvl="0">
              <a:defRPr/>
            </a:pPr>
            <a:endParaRPr kumimoji="0" lang="en-US" altLang="ja-JP" b="1" i="1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9" name="Рисунок 18" descr="z1.bmp"/>
          <p:cNvPicPr>
            <a:picLocks noChangeAspect="1"/>
          </p:cNvPicPr>
          <p:nvPr/>
        </p:nvPicPr>
        <p:blipFill>
          <a:blip r:embed="rId2" cstate="print"/>
          <a:srcRect l="2882" r="1258" b="29167"/>
          <a:stretch>
            <a:fillRect/>
          </a:stretch>
        </p:blipFill>
        <p:spPr>
          <a:xfrm>
            <a:off x="4342977" y="1922768"/>
            <a:ext cx="4158113" cy="479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Background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Optimal gas pressure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Systematics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charge states</a:t>
            </a:r>
          </a:p>
          <a:p>
            <a:r>
              <a:rPr lang="en-US" b="1" u="sng" dirty="0" smtClean="0">
                <a:solidFill>
                  <a:srgbClr val="0000FF"/>
                </a:solidFill>
              </a:rPr>
              <a:t>Target stability vs. beam intensity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Yield vs. target thickness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00034" y="4857760"/>
            <a:ext cx="500066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Will be measured in the </a:t>
            </a:r>
            <a:r>
              <a:rPr lang="en-US" altLang="ja-JP" sz="26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reaction</a:t>
            </a:r>
          </a:p>
          <a:p>
            <a:pPr>
              <a:defRPr/>
            </a:pP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in February, 2020</a:t>
            </a:r>
            <a:endParaRPr kumimoji="0" lang="en-US" altLang="ja-JP" b="1" i="1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1.bmp"/>
          <p:cNvPicPr>
            <a:picLocks noChangeAspect="1"/>
          </p:cNvPicPr>
          <p:nvPr/>
        </p:nvPicPr>
        <p:blipFill>
          <a:blip r:embed="rId2" cstate="print"/>
          <a:srcRect l="4360" t="7896" r="8387" b="4388"/>
          <a:stretch>
            <a:fillRect/>
          </a:stretch>
        </p:blipFill>
        <p:spPr>
          <a:xfrm>
            <a:off x="5572132" y="4341208"/>
            <a:ext cx="2714644" cy="2088188"/>
          </a:xfrm>
          <a:prstGeom prst="rect">
            <a:avLst/>
          </a:prstGeom>
        </p:spPr>
      </p:pic>
      <p:pic>
        <p:nvPicPr>
          <p:cNvPr id="7" name="Рисунок 6" descr="z2.bmp"/>
          <p:cNvPicPr>
            <a:picLocks noChangeAspect="1"/>
          </p:cNvPicPr>
          <p:nvPr/>
        </p:nvPicPr>
        <p:blipFill>
          <a:blip r:embed="rId3" cstate="print"/>
          <a:srcRect l="3825" t="7291" r="2467" b="22917"/>
          <a:stretch>
            <a:fillRect/>
          </a:stretch>
        </p:blipFill>
        <p:spPr>
          <a:xfrm>
            <a:off x="5783248" y="1214423"/>
            <a:ext cx="2574966" cy="250033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000496" y="3714752"/>
            <a:ext cx="500066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targets with different thickness on one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Background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Optimal gas pressure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Systematics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charge states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Target stability vs. beam intensity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Yield vs. target thickness</a:t>
            </a:r>
          </a:p>
          <a:p>
            <a:r>
              <a:rPr lang="en-US" b="1" u="sng" dirty="0" smtClean="0"/>
              <a:t>Test of digital and analog </a:t>
            </a:r>
          </a:p>
          <a:p>
            <a:r>
              <a:rPr lang="en-US" b="1" u="sng" dirty="0" smtClean="0"/>
              <a:t>data acquisition systems</a:t>
            </a:r>
            <a:endParaRPr lang="en-US" b="1" u="sng" dirty="0" smtClean="0">
              <a:solidFill>
                <a:srgbClr val="0000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 l="31891" t="15749" r="25588" b="27557"/>
          <a:stretch>
            <a:fillRect/>
          </a:stretch>
        </p:blipFill>
        <p:spPr bwMode="auto">
          <a:xfrm>
            <a:off x="4929191" y="2071677"/>
            <a:ext cx="3413034" cy="350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143504" y="5305024"/>
            <a:ext cx="276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</a:t>
            </a:r>
            <a:r>
              <a:rPr lang="en-US" sz="1600" b="1" dirty="0" smtClean="0">
                <a:solidFill>
                  <a:srgbClr val="FFFF00"/>
                </a:solidFill>
              </a:rPr>
              <a:t>  DSSD </a:t>
            </a:r>
            <a:r>
              <a:rPr lang="en-US" sz="1600" b="1" i="1" dirty="0" smtClean="0">
                <a:solidFill>
                  <a:srgbClr val="FFFF00"/>
                </a:solidFill>
              </a:rPr>
              <a:t>&amp;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SSSD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57752" y="571501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Digital and analog electronics,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 in parallel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16" y="6131502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de-D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Schlattauer</a:t>
            </a:r>
            <a:endParaRPr lang="ru-RU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zz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8902" y="621957"/>
            <a:ext cx="3707940" cy="3687429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14348" y="571480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Future  experiment 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SHE 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596" y="4786322"/>
            <a:ext cx="44263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Transmission</a:t>
            </a:r>
          </a:p>
          <a:p>
            <a:r>
              <a:rPr lang="en-US" sz="1600" b="1" dirty="0" smtClean="0">
                <a:latin typeface="+mn-lt"/>
              </a:rPr>
              <a:t>Image size on detector</a:t>
            </a:r>
          </a:p>
          <a:p>
            <a:r>
              <a:rPr lang="en-US" sz="1600" b="1" dirty="0" smtClean="0">
                <a:latin typeface="+mn-lt"/>
              </a:rPr>
              <a:t>Background</a:t>
            </a:r>
          </a:p>
          <a:p>
            <a:r>
              <a:rPr lang="en-US" sz="1600" b="1" dirty="0" err="1" smtClean="0">
                <a:latin typeface="+mn-lt"/>
              </a:rPr>
              <a:t>Systematics</a:t>
            </a:r>
            <a:r>
              <a:rPr lang="en-US" sz="1600" b="1" dirty="0" smtClean="0">
                <a:latin typeface="+mn-lt"/>
              </a:rPr>
              <a:t> of charge states</a:t>
            </a:r>
          </a:p>
          <a:p>
            <a:r>
              <a:rPr lang="en-US" sz="1600" b="1" dirty="0" smtClean="0">
                <a:latin typeface="+mn-lt"/>
              </a:rPr>
              <a:t>Test of digital and analog data acquisition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44" y="1571612"/>
            <a:ext cx="582172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Excitation function for the 3</a:t>
            </a:r>
            <a:r>
              <a:rPr lang="en-US" b="1" i="1" dirty="0" smtClean="0">
                <a:solidFill>
                  <a:srgbClr val="0066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Two decay times of </a:t>
            </a:r>
            <a:r>
              <a:rPr lang="en-US" sz="2000" b="1" baseline="30000" dirty="0" smtClean="0">
                <a:solidFill>
                  <a:srgbClr val="006600"/>
                </a:solidFill>
                <a:latin typeface="+mn-lt"/>
              </a:rPr>
              <a:t>276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cross section for the </a:t>
            </a:r>
            <a:r>
              <a:rPr lang="en-US" b="1" dirty="0" err="1" smtClean="0">
                <a:solidFill>
                  <a:srgbClr val="006600"/>
                </a:solidFill>
                <a:latin typeface="+mn-lt"/>
              </a:rPr>
              <a:t>p</a:t>
            </a:r>
            <a:r>
              <a:rPr lang="en-US" b="1" i="1" dirty="0" err="1" smtClean="0">
                <a:solidFill>
                  <a:srgbClr val="006600"/>
                </a:solidFill>
                <a:latin typeface="+mn-lt"/>
              </a:rPr>
              <a:t>xn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EC branch for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288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Mc and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284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Nh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663300"/>
                </a:solidFill>
              </a:rPr>
              <a:t>5</a:t>
            </a:r>
            <a:r>
              <a:rPr lang="en-US" b="1" i="1" dirty="0" smtClean="0">
                <a:solidFill>
                  <a:srgbClr val="663300"/>
                </a:solidFill>
              </a:rPr>
              <a:t>n</a:t>
            </a:r>
            <a:r>
              <a:rPr lang="en-US" b="1" dirty="0" smtClean="0">
                <a:solidFill>
                  <a:srgbClr val="663300"/>
                </a:solidFill>
              </a:rPr>
              <a:t>-evaporation channel: new isotope </a:t>
            </a:r>
            <a:r>
              <a:rPr lang="en-US" b="1" baseline="30000" dirty="0" smtClean="0">
                <a:solidFill>
                  <a:srgbClr val="663300"/>
                </a:solidFill>
              </a:rPr>
              <a:t>286</a:t>
            </a:r>
            <a:r>
              <a:rPr lang="en-US" b="1" dirty="0" smtClean="0">
                <a:solidFill>
                  <a:srgbClr val="663300"/>
                </a:solidFill>
              </a:rPr>
              <a:t>Mc,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663300"/>
                </a:solidFill>
              </a:rPr>
              <a:t>                                             cross section</a:t>
            </a:r>
          </a:p>
          <a:p>
            <a:pPr>
              <a:spcBef>
                <a:spcPts val="0"/>
              </a:spcBef>
            </a:pPr>
            <a:endParaRPr lang="en-US" b="1" dirty="0" smtClean="0">
              <a:solidFill>
                <a:srgbClr val="00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596" y="4756390"/>
            <a:ext cx="44263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Adjustment of optical elements  </a:t>
            </a:r>
            <a:r>
              <a:rPr lang="en-US" sz="1600" b="1" dirty="0" err="1" smtClean="0">
                <a:latin typeface="+mn-lt"/>
              </a:rPr>
              <a:t>Q</a:t>
            </a:r>
            <a:r>
              <a:rPr lang="en-US" sz="1600" b="1" baseline="-25000" dirty="0" err="1" smtClean="0">
                <a:latin typeface="+mn-lt"/>
              </a:rPr>
              <a:t>v</a:t>
            </a:r>
            <a:r>
              <a:rPr lang="en-US" sz="1600" b="1" dirty="0" smtClean="0">
                <a:latin typeface="+mn-lt"/>
              </a:rPr>
              <a:t>, D</a:t>
            </a:r>
            <a:r>
              <a:rPr lang="en-US" sz="1600" b="1" baseline="-25000" dirty="0" smtClean="0"/>
              <a:t>h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err="1" smtClean="0">
                <a:latin typeface="+mn-lt"/>
              </a:rPr>
              <a:t>Q</a:t>
            </a:r>
            <a:r>
              <a:rPr lang="en-US" sz="1600" b="1" baseline="-25000" dirty="0" err="1" smtClean="0">
                <a:latin typeface="+mn-lt"/>
              </a:rPr>
              <a:t>h</a:t>
            </a:r>
            <a:r>
              <a:rPr lang="en-US" sz="1600" b="1" dirty="0" smtClean="0">
                <a:latin typeface="+mn-lt"/>
              </a:rPr>
              <a:t>,</a:t>
            </a:r>
            <a:r>
              <a:rPr lang="en-US" sz="1600" b="1" baseline="-25000" dirty="0" smtClean="0">
                <a:latin typeface="+mn-lt"/>
              </a:rPr>
              <a:t> </a:t>
            </a:r>
            <a:r>
              <a:rPr lang="en-US" sz="1600" b="1" dirty="0" err="1" smtClean="0">
                <a:latin typeface="+mn-lt"/>
              </a:rPr>
              <a:t>Q</a:t>
            </a:r>
            <a:r>
              <a:rPr lang="en-US" sz="1600" b="1" baseline="-25000" dirty="0" err="1" smtClean="0">
                <a:latin typeface="+mn-lt"/>
              </a:rPr>
              <a:t>v</a:t>
            </a:r>
            <a:r>
              <a:rPr lang="en-US" sz="1600" b="1" dirty="0" smtClean="0">
                <a:latin typeface="+mn-lt"/>
              </a:rPr>
              <a:t>,</a:t>
            </a:r>
            <a:r>
              <a:rPr lang="en-US" sz="1600" b="1" baseline="-25000" dirty="0" smtClean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D</a:t>
            </a:r>
          </a:p>
          <a:p>
            <a:r>
              <a:rPr lang="en-US" sz="1600" b="1" dirty="0" smtClean="0">
                <a:latin typeface="+mn-lt"/>
              </a:rPr>
              <a:t>Transmission</a:t>
            </a:r>
          </a:p>
          <a:p>
            <a:r>
              <a:rPr lang="en-US" sz="1600" b="1" dirty="0" smtClean="0">
                <a:latin typeface="+mn-lt"/>
              </a:rPr>
              <a:t>Image size on detector</a:t>
            </a:r>
          </a:p>
          <a:p>
            <a:r>
              <a:rPr lang="en-US" sz="1600" b="1" dirty="0" smtClean="0">
                <a:latin typeface="+mn-lt"/>
              </a:rPr>
              <a:t>Background</a:t>
            </a:r>
          </a:p>
          <a:p>
            <a:r>
              <a:rPr lang="en-US" sz="1600" b="1" dirty="0" smtClean="0">
                <a:latin typeface="+mn-lt"/>
              </a:rPr>
              <a:t>Target stability vs. beam intensity and dose</a:t>
            </a:r>
          </a:p>
          <a:p>
            <a:r>
              <a:rPr lang="en-US" sz="1600" b="1" dirty="0" err="1" smtClean="0">
                <a:latin typeface="+mn-lt"/>
              </a:rPr>
              <a:t>Systematics</a:t>
            </a:r>
            <a:r>
              <a:rPr lang="en-US" sz="1600" b="1" dirty="0" smtClean="0">
                <a:latin typeface="+mn-lt"/>
              </a:rPr>
              <a:t> of charge states</a:t>
            </a:r>
          </a:p>
          <a:p>
            <a:r>
              <a:rPr lang="en-US" sz="1600" b="1" dirty="0" smtClean="0">
                <a:latin typeface="+mn-lt"/>
              </a:rPr>
              <a:t>Test of digital and analog data acquisition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pic>
        <p:nvPicPr>
          <p:cNvPr id="9" name="Рисунок 8" descr="z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025975"/>
            <a:ext cx="2143140" cy="3066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96" y="4756390"/>
            <a:ext cx="4316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atin typeface="+mn-lt"/>
              </a:rPr>
              <a:t>Adjustment of optical elements 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 D</a:t>
            </a:r>
            <a:r>
              <a:rPr lang="en-US" sz="1600" baseline="-25000" dirty="0" smtClean="0"/>
              <a:t>h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D</a:t>
            </a:r>
          </a:p>
          <a:p>
            <a:r>
              <a:rPr lang="en-US" sz="1600" dirty="0" smtClean="0">
                <a:latin typeface="+mn-lt"/>
              </a:rPr>
              <a:t>Transmission</a:t>
            </a:r>
          </a:p>
          <a:p>
            <a:r>
              <a:rPr lang="en-US" sz="1600" dirty="0" smtClean="0">
                <a:latin typeface="+mn-lt"/>
              </a:rPr>
              <a:t>Image size on detector</a:t>
            </a:r>
          </a:p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Target stability vs. beam intensity and dose</a:t>
            </a:r>
          </a:p>
          <a:p>
            <a:r>
              <a:rPr lang="en-US" sz="1600" dirty="0" err="1" smtClean="0">
                <a:latin typeface="+mn-lt"/>
              </a:rPr>
              <a:t>Systematics</a:t>
            </a:r>
            <a:r>
              <a:rPr lang="en-US" sz="1600" dirty="0" smtClean="0">
                <a:latin typeface="+mn-lt"/>
              </a:rPr>
              <a:t> of charge states</a:t>
            </a:r>
          </a:p>
          <a:p>
            <a:r>
              <a:rPr lang="en-US" sz="1600" dirty="0" smtClean="0">
                <a:latin typeface="+mn-lt"/>
              </a:rPr>
              <a:t>Test of digital and analog data acquisition systems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292898" y="357166"/>
            <a:ext cx="2618782" cy="4000528"/>
            <a:chOff x="6292898" y="357166"/>
            <a:chExt cx="2618782" cy="4000528"/>
          </a:xfrm>
        </p:grpSpPr>
        <p:sp>
          <p:nvSpPr>
            <p:cNvPr id="7" name="TextBox 6"/>
            <p:cNvSpPr txBox="1"/>
            <p:nvPr/>
          </p:nvSpPr>
          <p:spPr>
            <a:xfrm>
              <a:off x="7072330" y="3526697"/>
              <a:ext cx="18393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baseline="20000" dirty="0" smtClean="0">
                  <a:solidFill>
                    <a:srgbClr val="006600"/>
                  </a:solidFill>
                </a:rPr>
                <a:t>289</a:t>
              </a:r>
              <a:r>
                <a:rPr lang="en-US" sz="1400" b="1" dirty="0" smtClean="0">
                  <a:solidFill>
                    <a:srgbClr val="006600"/>
                  </a:solidFill>
                </a:rPr>
                <a:t>Mc :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14</a:t>
              </a:r>
            </a:p>
            <a:p>
              <a:r>
                <a:rPr lang="en-US" sz="1600" b="1" dirty="0" err="1" smtClean="0">
                  <a:solidFill>
                    <a:srgbClr val="006600"/>
                  </a:solidFill>
                  <a:latin typeface="+mj-lt"/>
                </a:rPr>
                <a:t>DGFRS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, </a:t>
              </a:r>
              <a:r>
                <a:rPr lang="en-US" sz="1600" b="1" dirty="0" err="1" smtClean="0">
                  <a:solidFill>
                    <a:srgbClr val="006600"/>
                  </a:solidFill>
                  <a:latin typeface="+mj-lt"/>
                </a:rPr>
                <a:t>TASCA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, BGS</a:t>
              </a:r>
            </a:p>
            <a:p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no </a:t>
              </a:r>
              <a:r>
                <a:rPr lang="en-US" sz="1600" b="1" dirty="0" smtClean="0">
                  <a:solidFill>
                    <a:srgbClr val="006600"/>
                  </a:solidFill>
                  <a:latin typeface="Symbol" pitchFamily="18" charset="2"/>
                </a:rPr>
                <a:t>a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 of </a:t>
              </a:r>
              <a:r>
                <a:rPr lang="en-US" b="1" baseline="20000" dirty="0" smtClean="0">
                  <a:solidFill>
                    <a:srgbClr val="006600"/>
                  </a:solidFill>
                  <a:latin typeface="+mj-lt"/>
                </a:rPr>
                <a:t>281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Rg</a:t>
              </a:r>
              <a:endParaRPr lang="ru-RU" sz="16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92898" y="357166"/>
              <a:ext cx="25653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20000" dirty="0" smtClean="0">
                  <a:solidFill>
                    <a:srgbClr val="006600"/>
                  </a:solidFill>
                  <a:latin typeface="+mj-lt"/>
                </a:rPr>
                <a:t>291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Ts: 16 (</a:t>
              </a:r>
              <a:r>
                <a:rPr lang="en-US" sz="1600" b="1" dirty="0" err="1" smtClean="0">
                  <a:solidFill>
                    <a:srgbClr val="006600"/>
                  </a:solidFill>
                  <a:latin typeface="+mj-lt"/>
                </a:rPr>
                <a:t>DGFRS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)+2 (</a:t>
              </a:r>
              <a:r>
                <a:rPr lang="en-US" sz="1600" b="1" dirty="0" err="1" smtClean="0">
                  <a:solidFill>
                    <a:srgbClr val="006600"/>
                  </a:solidFill>
                  <a:latin typeface="+mj-lt"/>
                </a:rPr>
                <a:t>TASCA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)</a:t>
              </a:r>
            </a:p>
            <a:p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2+2 </a:t>
              </a:r>
              <a:r>
                <a:rPr lang="en-US" sz="1600" b="1" dirty="0" smtClean="0">
                  <a:solidFill>
                    <a:srgbClr val="006600"/>
                  </a:solidFill>
                  <a:latin typeface="Symbol" pitchFamily="18" charset="2"/>
                </a:rPr>
                <a:t>a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 of </a:t>
              </a:r>
              <a:r>
                <a:rPr lang="en-US" b="1" baseline="20000" dirty="0" smtClean="0">
                  <a:solidFill>
                    <a:srgbClr val="006600"/>
                  </a:solidFill>
                  <a:latin typeface="+mj-lt"/>
                </a:rPr>
                <a:t>281</a:t>
              </a:r>
              <a:r>
                <a:rPr lang="en-US" sz="1600" b="1" dirty="0" smtClean="0">
                  <a:solidFill>
                    <a:srgbClr val="006600"/>
                  </a:solidFill>
                  <a:latin typeface="+mj-lt"/>
                </a:rPr>
                <a:t>Rg</a:t>
              </a:r>
              <a:endParaRPr lang="ru-RU" sz="1600" b="1" dirty="0">
                <a:solidFill>
                  <a:srgbClr val="0066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214290"/>
            <a:ext cx="2571768" cy="50006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SHE Factory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57818" y="71414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Cyclotron DC 280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761070"/>
          <a:ext cx="3429024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Ion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Expected beam intensity of (4-8)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/A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ions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pps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b="1" dirty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0.6-1.2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ru-RU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3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6314" y="723748"/>
            <a:ext cx="3887663" cy="2519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 descr="z2.bmp"/>
          <p:cNvPicPr>
            <a:picLocks noChangeAspect="1"/>
          </p:cNvPicPr>
          <p:nvPr/>
        </p:nvPicPr>
        <p:blipFill>
          <a:blip r:embed="rId3" cstate="print"/>
          <a:srcRect r="17179"/>
          <a:stretch>
            <a:fillRect/>
          </a:stretch>
        </p:blipFill>
        <p:spPr>
          <a:xfrm>
            <a:off x="4786314" y="3724996"/>
            <a:ext cx="3786214" cy="257151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357818" y="3286124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Separator DGFRS-2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0493" y="6157604"/>
            <a:ext cx="3048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n-lt"/>
              </a:rPr>
              <a:t>Simulated yields of Fl isotopes (A.G. </a:t>
            </a:r>
            <a:r>
              <a:rPr lang="en-US" sz="1200" b="1" dirty="0" err="1" smtClean="0">
                <a:latin typeface="+mn-lt"/>
              </a:rPr>
              <a:t>Popeko</a:t>
            </a:r>
            <a:r>
              <a:rPr lang="en-US" sz="1200" b="1" dirty="0" smtClean="0">
                <a:latin typeface="+mn-lt"/>
              </a:rPr>
              <a:t>)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 </a:t>
            </a:r>
          </a:p>
          <a:p>
            <a:r>
              <a:rPr lang="en-US" sz="1200" b="1" i="1" dirty="0" err="1" smtClean="0">
                <a:solidFill>
                  <a:srgbClr val="0000FF"/>
                </a:solidFill>
                <a:latin typeface="+mn-lt"/>
              </a:rPr>
              <a:t>DQ</a:t>
            </a:r>
            <a:r>
              <a:rPr lang="en-US" sz="1400" b="1" baseline="-25000" dirty="0" err="1" smtClean="0">
                <a:solidFill>
                  <a:srgbClr val="0000FF"/>
                </a:solidFill>
                <a:latin typeface="+mn-lt"/>
              </a:rPr>
              <a:t>h</a:t>
            </a:r>
            <a:r>
              <a:rPr lang="en-US" sz="1200" b="1" i="1" dirty="0" err="1" smtClean="0">
                <a:solidFill>
                  <a:srgbClr val="0000FF"/>
                </a:solidFill>
                <a:latin typeface="+mn-lt"/>
              </a:rPr>
              <a:t>Q</a:t>
            </a:r>
            <a:r>
              <a:rPr lang="en-US" sz="1400" b="1" baseline="-25000" dirty="0" err="1" smtClean="0">
                <a:solidFill>
                  <a:srgbClr val="0000FF"/>
                </a:solidFill>
                <a:latin typeface="+mn-lt"/>
              </a:rPr>
              <a:t>v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 set-up       </a:t>
            </a:r>
            <a:r>
              <a:rPr lang="en-US" sz="1200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14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1200" b="1" i="1" dirty="0" err="1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sz="1200" b="1" baseline="-25000" dirty="0" err="1" smtClean="0">
                <a:solidFill>
                  <a:srgbClr val="C00000"/>
                </a:solidFill>
              </a:rPr>
              <a:t>h</a:t>
            </a:r>
            <a:r>
              <a:rPr lang="en-US" sz="1200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14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sz="1200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14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1200" b="1" i="1" dirty="0" err="1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sz="1200" b="1" dirty="0" smtClean="0">
                <a:solidFill>
                  <a:srgbClr val="C00000"/>
                </a:solidFill>
                <a:latin typeface="+mn-lt"/>
              </a:rPr>
              <a:t> set-up</a:t>
            </a:r>
            <a:endParaRPr lang="ru-RU" sz="1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1" name="Группа 15"/>
          <p:cNvGrpSpPr/>
          <p:nvPr/>
        </p:nvGrpSpPr>
        <p:grpSpPr>
          <a:xfrm>
            <a:off x="642910" y="3214686"/>
            <a:ext cx="3500462" cy="2811800"/>
            <a:chOff x="238118" y="2453909"/>
            <a:chExt cx="4119568" cy="333254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8118" y="2453909"/>
              <a:ext cx="4119568" cy="333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1783643" y="4723637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DGFRS-1</a:t>
              </a:r>
              <a:endParaRPr lang="ru-RU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7422" y="2794811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DGFRS-2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 rot="5400000" flipH="1" flipV="1">
              <a:off x="2393141" y="3893347"/>
              <a:ext cx="1500198" cy="1588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40965" y="4366447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6600"/>
                  </a:solidFill>
                </a:rPr>
                <a:t>factor of 3</a:t>
              </a:r>
              <a:endParaRPr lang="ru-RU" sz="12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49685" y="2428868"/>
            <a:ext cx="11651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factor of 10</a:t>
            </a:r>
            <a:endParaRPr lang="ru-RU" sz="16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pic>
        <p:nvPicPr>
          <p:cNvPr id="11" name="Рисунок 10" descr="z1.bmp"/>
          <p:cNvPicPr>
            <a:picLocks noChangeAspect="1"/>
          </p:cNvPicPr>
          <p:nvPr/>
        </p:nvPicPr>
        <p:blipFill>
          <a:blip r:embed="rId3"/>
          <a:srcRect l="6305" t="8333" r="12131" b="33333"/>
          <a:stretch>
            <a:fillRect/>
          </a:stretch>
        </p:blipFill>
        <p:spPr>
          <a:xfrm>
            <a:off x="5143504" y="2500306"/>
            <a:ext cx="3571900" cy="178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Excitation function for the 3</a:t>
            </a:r>
            <a:r>
              <a:rPr lang="en-US" b="1" i="1" dirty="0" smtClean="0">
                <a:solidFill>
                  <a:srgbClr val="0066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Two decay times of </a:t>
            </a:r>
            <a:r>
              <a:rPr lang="en-US" sz="2000" b="1" baseline="30000" dirty="0" smtClean="0">
                <a:solidFill>
                  <a:srgbClr val="006600"/>
                </a:solidFill>
                <a:latin typeface="+mn-lt"/>
              </a:rPr>
              <a:t>276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96" y="4756390"/>
            <a:ext cx="4316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atin typeface="+mn-lt"/>
              </a:rPr>
              <a:t>Adjustment of optical elements 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 D</a:t>
            </a:r>
            <a:r>
              <a:rPr lang="en-US" sz="1600" baseline="-25000" dirty="0" smtClean="0"/>
              <a:t>h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D</a:t>
            </a:r>
          </a:p>
          <a:p>
            <a:r>
              <a:rPr lang="en-US" sz="1600" dirty="0" smtClean="0">
                <a:latin typeface="+mn-lt"/>
              </a:rPr>
              <a:t>Transmission</a:t>
            </a:r>
          </a:p>
          <a:p>
            <a:r>
              <a:rPr lang="en-US" sz="1600" dirty="0" smtClean="0">
                <a:latin typeface="+mn-lt"/>
              </a:rPr>
              <a:t>Image size on detector</a:t>
            </a:r>
          </a:p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Target stability vs. beam intensity and dose</a:t>
            </a:r>
          </a:p>
          <a:p>
            <a:r>
              <a:rPr lang="en-US" sz="1600" dirty="0" err="1" smtClean="0">
                <a:latin typeface="+mn-lt"/>
              </a:rPr>
              <a:t>Systematics</a:t>
            </a:r>
            <a:r>
              <a:rPr lang="en-US" sz="1600" dirty="0" smtClean="0">
                <a:latin typeface="+mn-lt"/>
              </a:rPr>
              <a:t> of charge states</a:t>
            </a:r>
          </a:p>
          <a:p>
            <a:r>
              <a:rPr lang="en-US" sz="1600" dirty="0" smtClean="0">
                <a:latin typeface="+mn-lt"/>
              </a:rPr>
              <a:t>Test of digital and analog data acquisition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Excitation function for the 3</a:t>
            </a:r>
            <a:r>
              <a:rPr lang="en-US" b="1" i="1" dirty="0" smtClean="0">
                <a:solidFill>
                  <a:srgbClr val="0066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Two decay times of </a:t>
            </a:r>
            <a:r>
              <a:rPr lang="en-US" sz="2000" b="1" baseline="30000" dirty="0" smtClean="0">
                <a:solidFill>
                  <a:srgbClr val="006600"/>
                </a:solidFill>
                <a:latin typeface="+mn-lt"/>
              </a:rPr>
              <a:t>276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cross section for the </a:t>
            </a:r>
            <a:r>
              <a:rPr lang="en-US" b="1" dirty="0" err="1" smtClean="0">
                <a:solidFill>
                  <a:srgbClr val="006600"/>
                </a:solidFill>
                <a:latin typeface="+mn-lt"/>
              </a:rPr>
              <a:t>p</a:t>
            </a:r>
            <a:r>
              <a:rPr lang="en-US" b="1" i="1" dirty="0" err="1" smtClean="0">
                <a:solidFill>
                  <a:srgbClr val="006600"/>
                </a:solidFill>
                <a:latin typeface="+mn-lt"/>
              </a:rPr>
              <a:t>xn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EC branch for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288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Mc and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284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Nh</a:t>
            </a:r>
          </a:p>
        </p:txBody>
      </p:sp>
      <p:grpSp>
        <p:nvGrpSpPr>
          <p:cNvPr id="4" name="Группа 13"/>
          <p:cNvGrpSpPr/>
          <p:nvPr/>
        </p:nvGrpSpPr>
        <p:grpSpPr>
          <a:xfrm>
            <a:off x="5929322" y="460504"/>
            <a:ext cx="2396299" cy="3825752"/>
            <a:chOff x="6569984" y="428604"/>
            <a:chExt cx="2396299" cy="3825752"/>
          </a:xfrm>
        </p:grpSpPr>
        <p:pic>
          <p:nvPicPr>
            <p:cNvPr id="12" name="Рисунок 11" descr="z3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9984" y="428604"/>
              <a:ext cx="2396299" cy="38257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80264" y="706976"/>
              <a:ext cx="94314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n-lt"/>
                </a:rPr>
                <a:t>  p2</a:t>
              </a:r>
              <a:r>
                <a:rPr lang="en-US" sz="1400" b="1" i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1400" b="1" dirty="0" smtClean="0">
                  <a:solidFill>
                    <a:srgbClr val="FF0000"/>
                  </a:solidFill>
                  <a:latin typeface="+mn-lt"/>
                </a:rPr>
                <a:t>/EC ?     </a:t>
              </a:r>
              <a:endParaRPr lang="ru-RU" sz="14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28596" y="4756390"/>
            <a:ext cx="4316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atin typeface="+mn-lt"/>
              </a:rPr>
              <a:t>Adjustment of optical elements 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 D</a:t>
            </a:r>
            <a:r>
              <a:rPr lang="en-US" sz="1600" baseline="-25000" dirty="0" smtClean="0"/>
              <a:t>h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D</a:t>
            </a:r>
          </a:p>
          <a:p>
            <a:r>
              <a:rPr lang="en-US" sz="1600" dirty="0" smtClean="0">
                <a:latin typeface="+mn-lt"/>
              </a:rPr>
              <a:t>Transmission</a:t>
            </a:r>
          </a:p>
          <a:p>
            <a:r>
              <a:rPr lang="en-US" sz="1600" dirty="0" smtClean="0">
                <a:latin typeface="+mn-lt"/>
              </a:rPr>
              <a:t>Image size on detector</a:t>
            </a:r>
          </a:p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Target stability vs. beam intensity and dose</a:t>
            </a:r>
          </a:p>
          <a:p>
            <a:r>
              <a:rPr lang="en-US" sz="1600" dirty="0" err="1" smtClean="0">
                <a:latin typeface="+mn-lt"/>
              </a:rPr>
              <a:t>Systematics</a:t>
            </a:r>
            <a:r>
              <a:rPr lang="en-US" sz="1600" dirty="0" smtClean="0">
                <a:latin typeface="+mn-lt"/>
              </a:rPr>
              <a:t> of charge states</a:t>
            </a:r>
          </a:p>
          <a:p>
            <a:r>
              <a:rPr lang="en-US" sz="1600" dirty="0" smtClean="0">
                <a:latin typeface="+mn-lt"/>
              </a:rPr>
              <a:t>Test of digital and analog data acquisition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2362" t="6061" r="10831" b="12121"/>
          <a:stretch>
            <a:fillRect/>
          </a:stretch>
        </p:blipFill>
        <p:spPr>
          <a:xfrm>
            <a:off x="5286380" y="4429131"/>
            <a:ext cx="3357586" cy="2211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Excitation function for the 3</a:t>
            </a:r>
            <a:r>
              <a:rPr lang="en-US" b="1" i="1" dirty="0" smtClean="0">
                <a:solidFill>
                  <a:srgbClr val="0066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Two decay times of </a:t>
            </a:r>
            <a:r>
              <a:rPr lang="en-US" sz="2000" b="1" baseline="30000" dirty="0" smtClean="0">
                <a:solidFill>
                  <a:srgbClr val="006600"/>
                </a:solidFill>
                <a:latin typeface="+mn-lt"/>
              </a:rPr>
              <a:t>276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cross section for the </a:t>
            </a:r>
            <a:r>
              <a:rPr lang="en-US" b="1" dirty="0" err="1" smtClean="0">
                <a:solidFill>
                  <a:srgbClr val="006600"/>
                </a:solidFill>
                <a:latin typeface="+mn-lt"/>
              </a:rPr>
              <a:t>p</a:t>
            </a:r>
            <a:r>
              <a:rPr lang="en-US" b="1" i="1" dirty="0" err="1" smtClean="0">
                <a:solidFill>
                  <a:srgbClr val="006600"/>
                </a:solidFill>
                <a:latin typeface="+mn-lt"/>
              </a:rPr>
              <a:t>xn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EC branch for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288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Mc and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284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Nh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663300"/>
                </a:solidFill>
                <a:latin typeface="+mn-lt"/>
              </a:rPr>
              <a:t>5</a:t>
            </a:r>
            <a:r>
              <a:rPr lang="en-US" b="1" i="1" dirty="0" smtClean="0">
                <a:solidFill>
                  <a:srgbClr val="6633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-evaporation channel: new isotope </a:t>
            </a:r>
            <a:r>
              <a:rPr lang="en-US" b="1" baseline="30000" dirty="0" smtClean="0">
                <a:solidFill>
                  <a:srgbClr val="663300"/>
                </a:solidFill>
                <a:latin typeface="+mn-lt"/>
              </a:rPr>
              <a:t>286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Mc,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663300"/>
                </a:solidFill>
                <a:latin typeface="+mn-lt"/>
              </a:rPr>
              <a:t>                                             cross section</a:t>
            </a:r>
          </a:p>
        </p:txBody>
      </p:sp>
      <p:pic>
        <p:nvPicPr>
          <p:cNvPr id="13" name="Рисунок 12" descr="z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507776"/>
            <a:ext cx="2357454" cy="3921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596" y="4756390"/>
            <a:ext cx="4316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atin typeface="+mn-lt"/>
              </a:rPr>
              <a:t>Adjustment of optical elements 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 D</a:t>
            </a:r>
            <a:r>
              <a:rPr lang="en-US" sz="1600" baseline="-25000" dirty="0" smtClean="0"/>
              <a:t>h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Q</a:t>
            </a:r>
            <a:r>
              <a:rPr lang="en-US" sz="1600" baseline="-25000" dirty="0" err="1" smtClean="0">
                <a:latin typeface="+mn-lt"/>
              </a:rPr>
              <a:t>v</a:t>
            </a:r>
            <a:r>
              <a:rPr lang="en-US" sz="1600" dirty="0" smtClean="0">
                <a:latin typeface="+mn-lt"/>
              </a:rPr>
              <a:t>,</a:t>
            </a:r>
            <a:r>
              <a:rPr lang="en-US" sz="1600" baseline="-250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D</a:t>
            </a:r>
          </a:p>
          <a:p>
            <a:r>
              <a:rPr lang="en-US" sz="1600" dirty="0" smtClean="0">
                <a:latin typeface="+mn-lt"/>
              </a:rPr>
              <a:t>Transmission</a:t>
            </a:r>
          </a:p>
          <a:p>
            <a:r>
              <a:rPr lang="en-US" sz="1600" dirty="0" smtClean="0">
                <a:latin typeface="+mn-lt"/>
              </a:rPr>
              <a:t>Image size on detector</a:t>
            </a:r>
          </a:p>
          <a:p>
            <a:r>
              <a:rPr lang="en-US" sz="1600" dirty="0" smtClean="0">
                <a:latin typeface="+mn-lt"/>
              </a:rPr>
              <a:t>Background</a:t>
            </a:r>
          </a:p>
          <a:p>
            <a:r>
              <a:rPr lang="en-US" sz="1600" dirty="0" smtClean="0">
                <a:latin typeface="+mn-lt"/>
              </a:rPr>
              <a:t>Target stability vs. beam intensity and dose</a:t>
            </a:r>
          </a:p>
          <a:p>
            <a:r>
              <a:rPr lang="en-US" sz="1600" dirty="0" err="1" smtClean="0">
                <a:latin typeface="+mn-lt"/>
              </a:rPr>
              <a:t>Systematics</a:t>
            </a:r>
            <a:r>
              <a:rPr lang="en-US" sz="1600" dirty="0" smtClean="0">
                <a:latin typeface="+mn-lt"/>
              </a:rPr>
              <a:t> of charge states</a:t>
            </a:r>
          </a:p>
          <a:p>
            <a:r>
              <a:rPr lang="en-US" sz="1600" dirty="0" smtClean="0">
                <a:latin typeface="+mn-lt"/>
              </a:rPr>
              <a:t>Test of digital and analog data acquisition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3605" y="1214422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20000" dirty="0" smtClean="0">
                <a:solidFill>
                  <a:srgbClr val="006600"/>
                </a:solidFill>
                <a:latin typeface="+mj-lt"/>
              </a:rPr>
              <a:t>244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</a:rPr>
              <a:t>Pu - </a:t>
            </a:r>
            <a:r>
              <a:rPr lang="en-US" b="1" baseline="20000" dirty="0" smtClean="0">
                <a:solidFill>
                  <a:srgbClr val="006600"/>
                </a:solidFill>
                <a:latin typeface="+mj-lt"/>
              </a:rPr>
              <a:t>287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</a:rPr>
              <a:t>Fl: 1 (DGFRS-1)</a:t>
            </a:r>
          </a:p>
          <a:p>
            <a:r>
              <a:rPr lang="en-US" b="1" baseline="20000" dirty="0" smtClean="0">
                <a:solidFill>
                  <a:srgbClr val="006600"/>
                </a:solidFill>
                <a:latin typeface="+mj-lt"/>
              </a:rPr>
              <a:t>242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</a:rPr>
              <a:t>Pu - </a:t>
            </a:r>
            <a:r>
              <a:rPr lang="en-US" b="1" baseline="20000" dirty="0" smtClean="0">
                <a:solidFill>
                  <a:srgbClr val="006600"/>
                </a:solidFill>
                <a:latin typeface="+mj-lt"/>
              </a:rPr>
              <a:t>285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</a:rPr>
              <a:t>Fl: 1 (BGS)</a:t>
            </a:r>
            <a:endParaRPr lang="ru-RU" sz="1600" b="1" dirty="0">
              <a:solidFill>
                <a:srgbClr val="0066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0" t="7161" r="54685" b="16455"/>
          <a:stretch>
            <a:fillRect/>
          </a:stretch>
        </p:blipFill>
        <p:spPr>
          <a:xfrm>
            <a:off x="5000628" y="4357694"/>
            <a:ext cx="3714776" cy="228601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85791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Pu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 – chemical properties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858384"/>
            <a:ext cx="3214710" cy="378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3319" y="5363190"/>
            <a:ext cx="4788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8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r>
              <a:rPr lang="en-US" b="1" dirty="0" smtClean="0">
                <a:latin typeface="+mn-lt"/>
              </a:rPr>
              <a:t>   </a:t>
            </a:r>
            <a:r>
              <a:rPr lang="en-US" sz="1600" b="1" dirty="0" smtClean="0">
                <a:latin typeface="+mn-lt"/>
              </a:rPr>
              <a:t>(3</a:t>
            </a:r>
            <a:r>
              <a:rPr lang="en-US" sz="1600" b="1" i="1" dirty="0" smtClean="0">
                <a:latin typeface="+mn-lt"/>
              </a:rPr>
              <a:t>n</a:t>
            </a:r>
            <a:r>
              <a:rPr lang="en-US" sz="1600" b="1" dirty="0" smtClean="0">
                <a:latin typeface="+mn-lt"/>
              </a:rPr>
              <a:t> – 3.6 </a:t>
            </a:r>
            <a:r>
              <a:rPr lang="en-US" sz="1600" b="1" dirty="0" err="1" smtClean="0">
                <a:latin typeface="+mn-lt"/>
              </a:rPr>
              <a:t>pb</a:t>
            </a:r>
            <a:r>
              <a:rPr lang="en-US" sz="1600" b="1" dirty="0" smtClean="0">
                <a:latin typeface="+mn-lt"/>
              </a:rPr>
              <a:t>, 4</a:t>
            </a:r>
            <a:r>
              <a:rPr lang="en-US" sz="1600" b="1" i="1" dirty="0" smtClean="0">
                <a:latin typeface="+mn-lt"/>
              </a:rPr>
              <a:t>n</a:t>
            </a:r>
            <a:r>
              <a:rPr lang="en-US" sz="1600" b="1" dirty="0" smtClean="0">
                <a:latin typeface="+mn-lt"/>
              </a:rPr>
              <a:t> – 4.5 </a:t>
            </a:r>
            <a:r>
              <a:rPr lang="en-US" sz="1600" b="1" dirty="0" err="1" smtClean="0">
                <a:latin typeface="+mn-lt"/>
              </a:rPr>
              <a:t>pb</a:t>
            </a:r>
            <a:r>
              <a:rPr lang="en-US" sz="1600" b="1" dirty="0" smtClean="0">
                <a:latin typeface="+mn-lt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16/day  </a:t>
            </a:r>
            <a:r>
              <a:rPr lang="en-US" b="1" dirty="0" smtClean="0">
                <a:solidFill>
                  <a:srgbClr val="C00000"/>
                </a:solidFill>
                <a:sym typeface="Symbol"/>
              </a:rPr>
              <a:t>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chem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947" y="4581533"/>
            <a:ext cx="3175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R. </a:t>
            </a:r>
            <a:r>
              <a:rPr lang="en-US" sz="1200" dirty="0" err="1" smtClean="0">
                <a:latin typeface="+mn-lt"/>
              </a:rPr>
              <a:t>Eichler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i="1" dirty="0" smtClean="0">
                <a:latin typeface="+mn-lt"/>
              </a:rPr>
              <a:t>et al</a:t>
            </a:r>
            <a:r>
              <a:rPr lang="en-US" sz="1200" dirty="0" smtClean="0">
                <a:latin typeface="+mn-lt"/>
              </a:rPr>
              <a:t>., </a:t>
            </a:r>
            <a:r>
              <a:rPr lang="pt-BR" sz="1200" dirty="0" smtClean="0">
                <a:latin typeface="+mn-lt"/>
              </a:rPr>
              <a:t>Radiochim. Acta </a:t>
            </a:r>
            <a:r>
              <a:rPr lang="pt-BR" sz="1200" b="1" dirty="0" smtClean="0">
                <a:latin typeface="+mn-lt"/>
              </a:rPr>
              <a:t>98</a:t>
            </a:r>
            <a:r>
              <a:rPr lang="pt-BR" sz="1200" dirty="0" smtClean="0">
                <a:latin typeface="+mn-lt"/>
              </a:rPr>
              <a:t>, 133 (2010) </a:t>
            </a:r>
            <a:endParaRPr lang="ru-RU" sz="1200" dirty="0">
              <a:latin typeface="+mn-lt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623" y="857232"/>
            <a:ext cx="284515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286380" y="4143380"/>
            <a:ext cx="316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A. </a:t>
            </a:r>
            <a:r>
              <a:rPr lang="en-US" sz="1200" dirty="0" err="1" smtClean="0">
                <a:latin typeface="+mn-lt"/>
              </a:rPr>
              <a:t>Yakushev</a:t>
            </a:r>
            <a:r>
              <a:rPr lang="en-US" sz="1200" dirty="0" smtClean="0">
                <a:latin typeface="+mn-lt"/>
              </a:rPr>
              <a:t> et al., </a:t>
            </a:r>
            <a:r>
              <a:rPr lang="sv-SE" sz="1200" dirty="0" smtClean="0">
                <a:latin typeface="+mn-lt"/>
              </a:rPr>
              <a:t>Inorg. Chem. </a:t>
            </a:r>
            <a:r>
              <a:rPr lang="sv-SE" sz="1200" b="1" dirty="0" smtClean="0">
                <a:latin typeface="+mn-lt"/>
              </a:rPr>
              <a:t>53</a:t>
            </a:r>
            <a:r>
              <a:rPr lang="sv-SE" sz="1200" dirty="0" smtClean="0">
                <a:latin typeface="+mn-lt"/>
              </a:rPr>
              <a:t>, 1624 (2014)</a:t>
            </a:r>
            <a:endParaRPr lang="ru-RU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872" y="4937951"/>
            <a:ext cx="35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flerovium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 metal or a noble gas?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z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357298"/>
            <a:ext cx="7144786" cy="464346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29124" y="928670"/>
            <a:ext cx="371477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Expected decay properties of </a:t>
            </a:r>
            <a:r>
              <a:rPr kumimoji="0" lang="en-US" altLang="ja-JP" sz="1600" b="1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Og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 isotopes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657229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249-251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Cf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– synthesis of the heaviest </a:t>
            </a:r>
            <a:r>
              <a:rPr lang="en-US" altLang="ja-JP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Og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isotopes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42910" y="5357826"/>
            <a:ext cx="6858048" cy="71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New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249-251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Cf  target  is  under  preparation  at  ORNL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4 events per week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85918" y="6143644"/>
            <a:ext cx="6000792" cy="57150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Synthesis  of element  120  in  the reaction  with 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sz="20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029" y="795130"/>
            <a:ext cx="7226579" cy="538393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2844" y="142852"/>
            <a:ext cx="878687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Predicted cross sections for production of isotopes of elements 119 and 120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я1.bmp"/>
          <p:cNvPicPr>
            <a:picLocks noChangeAspect="1"/>
          </p:cNvPicPr>
          <p:nvPr/>
        </p:nvPicPr>
        <p:blipFill>
          <a:blip r:embed="rId2"/>
          <a:srcRect t="1288" r="5864" b="13702"/>
          <a:stretch>
            <a:fillRect/>
          </a:stretch>
        </p:blipFill>
        <p:spPr>
          <a:xfrm>
            <a:off x="530686" y="1000107"/>
            <a:ext cx="8113279" cy="5457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285852" y="394438"/>
            <a:ext cx="6191760" cy="677108"/>
            <a:chOff x="1169040" y="-1071594"/>
            <a:chExt cx="6191760" cy="677108"/>
          </a:xfrm>
        </p:grpSpPr>
        <p:sp>
          <p:nvSpPr>
            <p:cNvPr id="8" name="TextBox 7"/>
            <p:cNvSpPr txBox="1"/>
            <p:nvPr/>
          </p:nvSpPr>
          <p:spPr>
            <a:xfrm>
              <a:off x="1169040" y="-1071594"/>
              <a:ext cx="61917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                                          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From </a:t>
              </a:r>
              <a:r>
                <a:rPr lang="ru-RU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baseline="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48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Ca  to  </a:t>
              </a:r>
              <a:r>
                <a:rPr lang="en-US" sz="2400" b="1" baseline="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50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Ti</a:t>
              </a:r>
              <a:endParaRPr lang="ru-RU" sz="800" b="1" dirty="0" smtClean="0">
                <a:solidFill>
                  <a:srgbClr val="700000"/>
                </a:solidFill>
                <a:latin typeface="Calibri" pitchFamily="34" charset="0"/>
                <a:cs typeface="Calibri" pitchFamily="34" charset="0"/>
              </a:endParaRPr>
            </a:p>
            <a:p>
              <a:r>
                <a:rPr lang="en-US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Test reactions</a:t>
              </a:r>
              <a:r>
                <a:rPr lang="ru-RU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: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ru-RU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246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Cm+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48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294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Lv* 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244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Pu+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50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Ti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294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Lv*</a:t>
              </a:r>
              <a:endPara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3883684" y="-573116"/>
              <a:ext cx="214314" cy="158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>
              <a:off x="6261234" y="-573116"/>
              <a:ext cx="214314" cy="158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5572132" y="4381836"/>
            <a:ext cx="20233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V. </a:t>
            </a:r>
            <a:r>
              <a:rPr lang="en-US" sz="1100" dirty="0" err="1" smtClean="0">
                <a:solidFill>
                  <a:srgbClr val="0000FF"/>
                </a:solidFill>
              </a:rPr>
              <a:t>Zagrebaev</a:t>
            </a:r>
            <a:r>
              <a:rPr lang="en-US" sz="1100" dirty="0" smtClean="0">
                <a:solidFill>
                  <a:srgbClr val="0000FF"/>
                </a:solidFill>
              </a:rPr>
              <a:t> and W. Greiner</a:t>
            </a:r>
            <a:endParaRPr lang="ru-RU" sz="11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6215082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=0.2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week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1406" y="-24"/>
            <a:ext cx="90011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i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Unknown cross sections for production of elements 119 and 120</a:t>
            </a: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73" y="869231"/>
            <a:ext cx="7148521" cy="4774346"/>
          </a:xfrm>
          <a:prstGeom prst="rect">
            <a:avLst/>
          </a:prstGeom>
        </p:spPr>
      </p:pic>
      <p:pic>
        <p:nvPicPr>
          <p:cNvPr id="12" name="Рисунок 11" descr="z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624" y="868680"/>
            <a:ext cx="7146756" cy="477316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element</a:t>
            </a:r>
            <a:r>
              <a:rPr kumimoji="0" lang="ru-RU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20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3357562"/>
            <a:ext cx="3677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249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Cf(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295,296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251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Cf(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297,298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  <a:p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248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Cm(</a:t>
            </a:r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54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Cr,3-4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298,299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3306" y="4643446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Descendants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294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Og,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290,291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Lv, </a:t>
            </a:r>
            <a:r>
              <a:rPr lang="en-US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284–286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 …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known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137" y="5786454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=10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fb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5 months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1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928671"/>
            <a:ext cx="5662014" cy="4878571"/>
          </a:xfrm>
          <a:prstGeom prst="rect">
            <a:avLst/>
          </a:prstGeom>
        </p:spPr>
      </p:pic>
      <p:pic>
        <p:nvPicPr>
          <p:cNvPr id="12" name="Рисунок 11" descr="z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384" y="932688"/>
            <a:ext cx="5660134" cy="487695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element</a:t>
            </a:r>
            <a:r>
              <a:rPr kumimoji="0" lang="ru-RU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119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7915" y="4071942"/>
            <a:ext cx="344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249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Bk(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295,296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48" y="485776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Descendants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287,288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Mc,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282-294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Nh…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known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137" y="5917188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=50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fb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month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1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rcRect t="8414" b="2435"/>
          <a:stretch>
            <a:fillRect/>
          </a:stretch>
        </p:blipFill>
        <p:spPr>
          <a:xfrm>
            <a:off x="428596" y="928670"/>
            <a:ext cx="3739462" cy="250033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3252717"/>
              </p:ext>
            </p:extLst>
          </p:nvPr>
        </p:nvGraphicFramePr>
        <p:xfrm>
          <a:off x="4000496" y="2500306"/>
          <a:ext cx="2860370" cy="2109889"/>
        </p:xfrm>
        <a:graphic>
          <a:graphicData uri="http://schemas.openxmlformats.org/presentationml/2006/ole">
            <p:oleObj spid="_x0000_s1026" name="PHOTO-PAINT" r:id="rId5" imgW="2020680" imgH="1490400" progId="">
              <p:embed/>
            </p:oleObj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546" y="4819708"/>
            <a:ext cx="3477956" cy="177683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00232" y="214290"/>
            <a:ext cx="550072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Super-Heavy Element (SHE) Factory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0" name="Рисунок 9" descr="IMG_20180830_093801.jpg"/>
          <p:cNvPicPr>
            <a:picLocks noChangeAspect="1"/>
          </p:cNvPicPr>
          <p:nvPr/>
        </p:nvPicPr>
        <p:blipFill>
          <a:blip r:embed="rId7" cstate="print"/>
          <a:srcRect t="5360" b="2053"/>
          <a:stretch>
            <a:fillRect/>
          </a:stretch>
        </p:blipFill>
        <p:spPr>
          <a:xfrm>
            <a:off x="6028654" y="1750992"/>
            <a:ext cx="2915747" cy="1749446"/>
          </a:xfrm>
          <a:prstGeom prst="rect">
            <a:avLst/>
          </a:prstGeom>
        </p:spPr>
      </p:pic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62948" y="4029022"/>
            <a:ext cx="3709052" cy="40011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14744" y="1142984"/>
            <a:ext cx="2714644" cy="40011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428596" y="5058803"/>
            <a:ext cx="2428892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altLang="ru-RU" sz="2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Gas-filled </a:t>
            </a: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altLang="ru-RU" sz="2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z2.bmp"/>
          <p:cNvPicPr>
            <a:picLocks noChangeAspect="1"/>
          </p:cNvPicPr>
          <p:nvPr/>
        </p:nvPicPr>
        <p:blipFill>
          <a:blip r:embed="rId8" cstate="print"/>
          <a:srcRect l="1801" r="17179"/>
          <a:stretch>
            <a:fillRect/>
          </a:stretch>
        </p:blipFill>
        <p:spPr>
          <a:xfrm>
            <a:off x="5715008" y="4357694"/>
            <a:ext cx="3214710" cy="22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1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8082" y="214290"/>
            <a:ext cx="790230" cy="435768"/>
          </a:xfrm>
          <a:prstGeom prst="rect">
            <a:avLst/>
          </a:prstGeom>
        </p:spPr>
      </p:pic>
      <p:pic>
        <p:nvPicPr>
          <p:cNvPr id="9" name="Picture 2" descr="flerovlab new logoty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27"/>
          <a:stretch>
            <a:fillRect/>
          </a:stretch>
        </p:blipFill>
        <p:spPr bwMode="auto">
          <a:xfrm>
            <a:off x="6215074" y="0"/>
            <a:ext cx="1071570" cy="8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-24"/>
            <a:ext cx="3429024" cy="714380"/>
          </a:xfrm>
        </p:spPr>
        <p:txBody>
          <a:bodyPr>
            <a:normAutofit/>
          </a:bodyPr>
          <a:lstStyle/>
          <a:p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Separator DGFRS-2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Group 109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571472" y="3357563"/>
          <a:ext cx="3848128" cy="914400"/>
        </p:xfrm>
        <a:graphic>
          <a:graphicData uri="http://schemas.openxmlformats.org/drawingml/2006/table">
            <a:tbl>
              <a:tblPr/>
              <a:tblGrid>
                <a:gridCol w="2616727"/>
                <a:gridCol w="1231401"/>
              </a:tblGrid>
              <a:tr h="2857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456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13.3 T/m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111"/>
          <p:cNvGraphicFramePr>
            <a:graphicFrameLocks/>
          </p:cNvGraphicFramePr>
          <p:nvPr>
            <p:extLst/>
          </p:nvPr>
        </p:nvGraphicFramePr>
        <p:xfrm>
          <a:off x="4724400" y="3357563"/>
          <a:ext cx="3810000" cy="9144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2619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600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5.4 T/m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96"/>
          <p:cNvGraphicFramePr>
            <a:graphicFrameLocks/>
          </p:cNvGraphicFramePr>
          <p:nvPr>
            <p:extLst/>
          </p:nvPr>
        </p:nvGraphicFramePr>
        <p:xfrm>
          <a:off x="571472" y="4572008"/>
          <a:ext cx="3857652" cy="1828800"/>
        </p:xfrm>
        <a:graphic>
          <a:graphicData uri="http://schemas.openxmlformats.org/drawingml/2006/table">
            <a:tbl>
              <a:tblPr/>
              <a:tblGrid>
                <a:gridCol w="2522311"/>
                <a:gridCol w="1335341"/>
              </a:tblGrid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Bending angle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31.5</a:t>
                      </a:r>
                      <a:r>
                        <a:rPr kumimoji="0" lang="en-US" alt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Bending radius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1.86 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1.80 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Pole face angle (entrance/exit)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-8.4</a:t>
                      </a:r>
                      <a:r>
                        <a:rPr kumimoji="0" lang="en-US" alt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/ -44.5</a:t>
                      </a:r>
                      <a:r>
                        <a:rPr kumimoji="0" lang="en-US" alt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1025 mm</a:t>
                      </a:r>
                      <a:endParaRPr kumimoji="0" lang="ru-RU" altLang="ru-RU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107"/>
          <p:cNvGraphicFramePr>
            <a:graphicFrameLocks/>
          </p:cNvGraphicFramePr>
          <p:nvPr>
            <p:extLst/>
          </p:nvPr>
        </p:nvGraphicFramePr>
        <p:xfrm>
          <a:off x="4724400" y="4572008"/>
          <a:ext cx="3810000" cy="18288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 mm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Bending angle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alt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4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Bending radius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2.58 m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1.81 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Pole face angle (entrance/exit)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alt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451 mm</a:t>
                      </a:r>
                      <a:endParaRPr kumimoji="0" lang="ru-RU" altLang="ru-RU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609600" y="3000372"/>
            <a:ext cx="1245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err="1" smtClean="0">
                <a:solidFill>
                  <a:srgbClr val="003399"/>
                </a:solidFill>
              </a:rPr>
              <a:t>Quadrupole</a:t>
            </a:r>
            <a:r>
              <a:rPr lang="en-US" altLang="ru-RU" sz="1400" b="1" dirty="0" smtClean="0">
                <a:solidFill>
                  <a:srgbClr val="003399"/>
                </a:solidFill>
              </a:rPr>
              <a:t> </a:t>
            </a:r>
            <a:r>
              <a:rPr lang="en-US" altLang="ru-RU" sz="1400" b="1" dirty="0">
                <a:solidFill>
                  <a:srgbClr val="003399"/>
                </a:solidFill>
              </a:rPr>
              <a:t>1</a:t>
            </a:r>
            <a:endParaRPr lang="ru-RU" altLang="ru-RU" sz="1400" b="1" dirty="0">
              <a:solidFill>
                <a:srgbClr val="003399"/>
              </a:solidFill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4800600" y="3000372"/>
            <a:ext cx="3124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err="1" smtClean="0">
                <a:solidFill>
                  <a:srgbClr val="003399"/>
                </a:solidFill>
              </a:rPr>
              <a:t>Quadrupoles</a:t>
            </a:r>
            <a:r>
              <a:rPr lang="en-US" altLang="ru-RU" sz="1400" b="1" dirty="0" smtClean="0">
                <a:solidFill>
                  <a:srgbClr val="003399"/>
                </a:solidFill>
              </a:rPr>
              <a:t> </a:t>
            </a:r>
            <a:r>
              <a:rPr lang="en-US" altLang="ru-RU" sz="1400" b="1" dirty="0">
                <a:solidFill>
                  <a:srgbClr val="003399"/>
                </a:solidFill>
              </a:rPr>
              <a:t>2 &amp; 3</a:t>
            </a:r>
            <a:endParaRPr lang="ru-RU" altLang="ru-RU" sz="1400" b="1" dirty="0">
              <a:solidFill>
                <a:srgbClr val="003399"/>
              </a:solidFill>
            </a:endParaRP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609600" y="4258362"/>
            <a:ext cx="2209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003399"/>
                </a:solidFill>
              </a:rPr>
              <a:t>Dipole </a:t>
            </a:r>
            <a:r>
              <a:rPr lang="en-US" altLang="ru-RU" sz="1400" b="1" dirty="0">
                <a:solidFill>
                  <a:srgbClr val="003399"/>
                </a:solidFill>
              </a:rPr>
              <a:t>1</a:t>
            </a:r>
            <a:endParaRPr lang="ru-RU" altLang="ru-RU" sz="1400" b="1" dirty="0">
              <a:solidFill>
                <a:srgbClr val="003399"/>
              </a:solidFill>
            </a:endParaRP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4800600" y="4258362"/>
            <a:ext cx="817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003399"/>
                </a:solidFill>
              </a:rPr>
              <a:t>Dipole </a:t>
            </a:r>
            <a:r>
              <a:rPr lang="en-US" altLang="ru-RU" sz="1400" b="1" dirty="0">
                <a:solidFill>
                  <a:srgbClr val="003399"/>
                </a:solidFill>
              </a:rPr>
              <a:t>2</a:t>
            </a:r>
            <a:endParaRPr lang="ru-RU" altLang="ru-RU" sz="1400" b="1" dirty="0">
              <a:solidFill>
                <a:srgbClr val="003399"/>
              </a:solidFill>
            </a:endParaRPr>
          </a:p>
        </p:txBody>
      </p:sp>
      <p:pic>
        <p:nvPicPr>
          <p:cNvPr id="19" name="Рисунок 18" descr="www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642918"/>
            <a:ext cx="3214710" cy="22450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643174" y="2928934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A.G.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Popeko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 descr="D1_411_D2_248.png"/>
          <p:cNvPicPr>
            <a:picLocks noChangeAspect="1"/>
          </p:cNvPicPr>
          <p:nvPr/>
        </p:nvPicPr>
        <p:blipFill>
          <a:blip r:embed="rId5"/>
          <a:srcRect l="4687" t="23898" b="26073"/>
          <a:stretch>
            <a:fillRect/>
          </a:stretch>
        </p:blipFill>
        <p:spPr>
          <a:xfrm>
            <a:off x="4643438" y="2214554"/>
            <a:ext cx="3786214" cy="713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334" y="500042"/>
            <a:ext cx="4200194" cy="175484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183126" y="2879268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D.I.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Solovyev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N.D. </a:t>
            </a:r>
            <a:r>
              <a:rPr lang="de-DE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Kovrizhnykh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www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196" y="1142984"/>
            <a:ext cx="7403607" cy="489814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357166"/>
            <a:ext cx="6929486" cy="714380"/>
          </a:xfrm>
        </p:spPr>
        <p:txBody>
          <a:bodyPr>
            <a:normAutofit/>
          </a:bodyPr>
          <a:lstStyle/>
          <a:p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Further investigation of region of </a:t>
            </a:r>
            <a:r>
              <a:rPr lang="en-US" altLang="ja-JP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superheavy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nuclei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972" y="2553450"/>
            <a:ext cx="5675854" cy="3942639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71414"/>
            <a:ext cx="4857784" cy="714380"/>
          </a:xfrm>
        </p:spPr>
        <p:txBody>
          <a:bodyPr>
            <a:normAutofit fontScale="90000"/>
          </a:bodyPr>
          <a:lstStyle/>
          <a:p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Drop  of  production  cross  section 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</a:t>
            </a:r>
            <a:b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           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Increase of sensitivity of experiment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6072198" y="71414"/>
            <a:ext cx="2857520" cy="3119459"/>
            <a:chOff x="5786446" y="595293"/>
            <a:chExt cx="2857520" cy="3119459"/>
          </a:xfrm>
          <a:effectLst/>
        </p:grpSpPr>
        <p:pic>
          <p:nvPicPr>
            <p:cNvPr id="9" name="Рисунок 8" descr="z4.bmp"/>
            <p:cNvPicPr>
              <a:picLocks noChangeAspect="1"/>
            </p:cNvPicPr>
            <p:nvPr/>
          </p:nvPicPr>
          <p:blipFill>
            <a:blip r:embed="rId3"/>
            <a:srcRect l="7988" t="8082" r="32177" b="6260"/>
            <a:stretch>
              <a:fillRect/>
            </a:stretch>
          </p:blipFill>
          <p:spPr>
            <a:xfrm>
              <a:off x="5786446" y="857232"/>
              <a:ext cx="2857520" cy="2857520"/>
            </a:xfrm>
            <a:prstGeom prst="rect">
              <a:avLst/>
            </a:prstGeom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6357950" y="595293"/>
              <a:ext cx="200026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increase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Z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grpSp>
        <p:nvGrpSpPr>
          <p:cNvPr id="3" name="Группа 14"/>
          <p:cNvGrpSpPr>
            <a:grpSpLocks noChangeAspect="1"/>
          </p:cNvGrpSpPr>
          <p:nvPr/>
        </p:nvGrpSpPr>
        <p:grpSpPr>
          <a:xfrm>
            <a:off x="342870" y="642919"/>
            <a:ext cx="2800370" cy="3025223"/>
            <a:chOff x="571472" y="857232"/>
            <a:chExt cx="2857520" cy="3086962"/>
          </a:xfrm>
          <a:effectLst/>
        </p:grpSpPr>
        <p:pic>
          <p:nvPicPr>
            <p:cNvPr id="8" name="Рисунок 7" descr="z3.bmp"/>
            <p:cNvPicPr>
              <a:picLocks noChangeAspect="1"/>
            </p:cNvPicPr>
            <p:nvPr/>
          </p:nvPicPr>
          <p:blipFill>
            <a:blip r:embed="rId4"/>
            <a:srcRect l="7735" t="10872" r="31504" b="5259"/>
            <a:stretch>
              <a:fillRect/>
            </a:stretch>
          </p:blipFill>
          <p:spPr>
            <a:xfrm>
              <a:off x="571472" y="1187528"/>
              <a:ext cx="2857520" cy="2756666"/>
            </a:xfrm>
            <a:prstGeom prst="rect">
              <a:avLst/>
            </a:prstGeom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714348" y="857232"/>
              <a:ext cx="2071702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decrease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N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5072066" y="3743327"/>
            <a:ext cx="2506576" cy="3062309"/>
            <a:chOff x="5072066" y="3743327"/>
            <a:chExt cx="2506576" cy="3062309"/>
          </a:xfrm>
          <a:effectLst/>
        </p:grpSpPr>
        <p:pic>
          <p:nvPicPr>
            <p:cNvPr id="7" name="Рисунок 6" descr="z2.bmp"/>
            <p:cNvPicPr>
              <a:picLocks noChangeAspect="1"/>
            </p:cNvPicPr>
            <p:nvPr/>
          </p:nvPicPr>
          <p:blipFill>
            <a:blip r:embed="rId5"/>
            <a:srcRect l="4791" t="5238" r="11356" b="10609"/>
            <a:stretch>
              <a:fillRect/>
            </a:stretch>
          </p:blipFill>
          <p:spPr>
            <a:xfrm>
              <a:off x="5072066" y="3743327"/>
              <a:ext cx="2506576" cy="2714644"/>
            </a:xfrm>
            <a:prstGeom prst="rect">
              <a:avLst/>
            </a:prstGeom>
            <a:effectLst/>
          </p:spPr>
        </p:pic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5286380" y="6448446"/>
              <a:ext cx="2019312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increase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N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928794" y="3115575"/>
            <a:ext cx="5715040" cy="138499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New 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facility for </a:t>
            </a:r>
            <a:endParaRPr lang="en-US" sz="2800" b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super-heavy 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element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research: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Super Heavy Element (SHE) Factory </a:t>
            </a:r>
            <a:endParaRPr lang="ru-RU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0958" y="6264495"/>
            <a:ext cx="117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B0F0"/>
                </a:solidFill>
                <a:latin typeface="+mn-lt"/>
              </a:rPr>
              <a:t>V.I</a:t>
            </a:r>
            <a:r>
              <a:rPr lang="en-US" sz="1400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  <a:latin typeface="+mn-lt"/>
              </a:rPr>
              <a:t>Zagrebaev</a:t>
            </a:r>
            <a:endParaRPr lang="ru-RU" sz="1400" b="1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5" name="Группа 26"/>
          <p:cNvGrpSpPr/>
          <p:nvPr/>
        </p:nvGrpSpPr>
        <p:grpSpPr>
          <a:xfrm>
            <a:off x="1787395" y="1572406"/>
            <a:ext cx="1141531" cy="1500198"/>
            <a:chOff x="1787395" y="1572406"/>
            <a:chExt cx="1141531" cy="1500198"/>
          </a:xfrm>
        </p:grpSpPr>
        <p:cxnSp>
          <p:nvCxnSpPr>
            <p:cNvPr id="25" name="Прямая со стрелкой 24"/>
            <p:cNvCxnSpPr/>
            <p:nvPr/>
          </p:nvCxnSpPr>
          <p:spPr>
            <a:xfrm rot="5400000">
              <a:off x="1893075" y="2321711"/>
              <a:ext cx="1500198" cy="158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787395" y="2345288"/>
              <a:ext cx="11415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Factor of ~50</a:t>
              </a:r>
              <a:endParaRPr lang="ru-RU" sz="1400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14" name="Группа 43"/>
          <p:cNvGrpSpPr/>
          <p:nvPr/>
        </p:nvGrpSpPr>
        <p:grpSpPr>
          <a:xfrm>
            <a:off x="8015679" y="2500064"/>
            <a:ext cx="919410" cy="907164"/>
            <a:chOff x="8015679" y="2500064"/>
            <a:chExt cx="919410" cy="90716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rot="16200000" flipH="1">
              <a:off x="8571586" y="2571744"/>
              <a:ext cx="285752" cy="142876"/>
            </a:xfrm>
            <a:prstGeom prst="line">
              <a:avLst/>
            </a:prstGeom>
            <a:ln w="19050">
              <a:solidFill>
                <a:srgbClr val="00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8464429" y="2678901"/>
              <a:ext cx="357190" cy="1588"/>
            </a:xfrm>
            <a:prstGeom prst="straightConnector1">
              <a:avLst/>
            </a:prstGeom>
            <a:ln w="158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rot="5400000">
              <a:off x="8572153" y="2902257"/>
              <a:ext cx="357190" cy="1588"/>
            </a:xfrm>
            <a:prstGeom prst="straightConnector1">
              <a:avLst/>
            </a:prstGeom>
            <a:ln w="158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015679" y="2500064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6600"/>
                  </a:solidFill>
                  <a:latin typeface="+mn-lt"/>
                </a:rPr>
                <a:t>10 </a:t>
              </a:r>
              <a:r>
                <a:rPr lang="en-US" sz="1600" b="1" dirty="0" err="1" smtClean="0">
                  <a:solidFill>
                    <a:srgbClr val="006600"/>
                  </a:solidFill>
                  <a:latin typeface="+mn-lt"/>
                </a:rPr>
                <a:t>fb</a:t>
              </a:r>
              <a:r>
                <a:rPr lang="en-US" sz="1600" b="1" dirty="0" smtClean="0">
                  <a:solidFill>
                    <a:srgbClr val="006600"/>
                  </a:solidFill>
                  <a:latin typeface="+mn-lt"/>
                </a:rPr>
                <a:t>?</a:t>
              </a:r>
              <a:endParaRPr lang="ru-RU" sz="1600" b="1" dirty="0">
                <a:solidFill>
                  <a:srgbClr val="006600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328833" y="3068674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6600"/>
                  </a:solidFill>
                  <a:latin typeface="+mn-lt"/>
                </a:rPr>
                <a:t>2 </a:t>
              </a:r>
              <a:r>
                <a:rPr lang="en-US" sz="1600" b="1" dirty="0" err="1" smtClean="0">
                  <a:solidFill>
                    <a:srgbClr val="006600"/>
                  </a:solidFill>
                  <a:latin typeface="+mn-lt"/>
                </a:rPr>
                <a:t>fb</a:t>
              </a:r>
              <a:r>
                <a:rPr lang="en-US" sz="1600" b="1" dirty="0" smtClean="0">
                  <a:solidFill>
                    <a:srgbClr val="006600"/>
                  </a:solidFill>
                  <a:latin typeface="+mn-lt"/>
                </a:rPr>
                <a:t>?</a:t>
              </a:r>
              <a:endParaRPr lang="ru-RU" sz="1600" b="1" dirty="0">
                <a:solidFill>
                  <a:srgbClr val="0066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428604"/>
            <a:ext cx="6500858" cy="857256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Separator DGFRS-2:</a:t>
            </a:r>
            <a:b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and safety components of the magnetic elements</a:t>
            </a:r>
            <a:b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measurement of the beam energy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5" name="Рисунок 4" descr="tof.jpg"/>
          <p:cNvPicPr>
            <a:picLocks noChangeAspect="1"/>
          </p:cNvPicPr>
          <p:nvPr/>
        </p:nvPicPr>
        <p:blipFill>
          <a:blip r:embed="rId2" cstate="print"/>
          <a:srcRect l="33266" t="1493" r="33422" b="4478"/>
          <a:stretch>
            <a:fillRect/>
          </a:stretch>
        </p:blipFill>
        <p:spPr>
          <a:xfrm>
            <a:off x="571472" y="1500174"/>
            <a:ext cx="8143932" cy="4348031"/>
          </a:xfrm>
          <a:prstGeom prst="rect">
            <a:avLst/>
          </a:prstGeom>
        </p:spPr>
      </p:pic>
      <p:pic>
        <p:nvPicPr>
          <p:cNvPr id="6" name="Рисунок 5" descr="tof.jpg"/>
          <p:cNvPicPr>
            <a:picLocks noChangeAspect="1"/>
          </p:cNvPicPr>
          <p:nvPr/>
        </p:nvPicPr>
        <p:blipFill>
          <a:blip r:embed="rId3" cstate="print"/>
          <a:srcRect l="17066" t="64135" r="67421" b="9689"/>
          <a:stretch>
            <a:fillRect/>
          </a:stretch>
        </p:blipFill>
        <p:spPr>
          <a:xfrm>
            <a:off x="4429124" y="5072074"/>
            <a:ext cx="4286280" cy="136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428604"/>
            <a:ext cx="6500858" cy="928694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Separator DGFRS-2:</a:t>
            </a:r>
            <a:b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and safety components of the vacuum systems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5" name="Рисунок 4" descr="tof.jpg"/>
          <p:cNvPicPr>
            <a:picLocks noChangeAspect="1"/>
          </p:cNvPicPr>
          <p:nvPr/>
        </p:nvPicPr>
        <p:blipFill>
          <a:blip r:embed="rId2" cstate="print"/>
          <a:srcRect l="66530" t="2420" b="5119"/>
          <a:stretch>
            <a:fillRect/>
          </a:stretch>
        </p:blipFill>
        <p:spPr>
          <a:xfrm>
            <a:off x="714348" y="1714488"/>
            <a:ext cx="7929618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/>
          <a:srcRect l="10514" t="16666" r="75358" b="33735"/>
          <a:stretch>
            <a:fillRect/>
          </a:stretch>
        </p:blipFill>
        <p:spPr>
          <a:xfrm>
            <a:off x="1071538" y="1345542"/>
            <a:ext cx="7072362" cy="4655226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428604"/>
            <a:ext cx="5643602" cy="785818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Separator DGFRS-2:</a:t>
            </a:r>
            <a:b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and safety components of the gas system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81792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u="sng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u="sng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u="sng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u="sng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u="sng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u="sng" baseline="-25000" dirty="0" smtClean="0">
                <a:solidFill>
                  <a:srgbClr val="C00000"/>
                </a:solidFill>
              </a:rPr>
              <a:t>h</a:t>
            </a:r>
            <a:r>
              <a:rPr lang="en-US" b="1" u="sng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u="sng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u="sng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u="sng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u="sng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u="sng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u="sng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u="sng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u="sng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u="sng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u="sng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1" name="Рисунок 10" descr="wwww.bmp"/>
          <p:cNvPicPr>
            <a:picLocks noChangeAspect="1"/>
          </p:cNvPicPr>
          <p:nvPr/>
        </p:nvPicPr>
        <p:blipFill>
          <a:blip r:embed="rId2" cstate="print"/>
          <a:srcRect l="4813" t="7035" r="11403" b="4661"/>
          <a:stretch>
            <a:fillRect/>
          </a:stretch>
        </p:blipFill>
        <p:spPr>
          <a:xfrm>
            <a:off x="500034" y="4357694"/>
            <a:ext cx="2571768" cy="2074006"/>
          </a:xfrm>
          <a:prstGeom prst="rect">
            <a:avLst/>
          </a:prstGeom>
        </p:spPr>
      </p:pic>
      <p:pic>
        <p:nvPicPr>
          <p:cNvPr id="14" name="Рисунок 13" descr="aaa.bmp"/>
          <p:cNvPicPr>
            <a:picLocks noChangeAspect="1"/>
          </p:cNvPicPr>
          <p:nvPr/>
        </p:nvPicPr>
        <p:blipFill>
          <a:blip r:embed="rId3" cstate="print"/>
          <a:srcRect l="4360" t="8821" r="11071" b="5390"/>
          <a:stretch>
            <a:fillRect/>
          </a:stretch>
        </p:blipFill>
        <p:spPr>
          <a:xfrm>
            <a:off x="3286116" y="4412124"/>
            <a:ext cx="2571768" cy="2041086"/>
          </a:xfrm>
          <a:prstGeom prst="rect">
            <a:avLst/>
          </a:prstGeom>
        </p:spPr>
      </p:pic>
      <p:pic>
        <p:nvPicPr>
          <p:cNvPr id="15" name="Рисунок 14" descr="z1.bmp"/>
          <p:cNvPicPr>
            <a:picLocks noChangeAspect="1"/>
          </p:cNvPicPr>
          <p:nvPr/>
        </p:nvPicPr>
        <p:blipFill>
          <a:blip r:embed="rId4" cstate="print"/>
          <a:srcRect l="4360" t="7896" r="11072" b="4388"/>
          <a:stretch>
            <a:fillRect/>
          </a:stretch>
        </p:blipFill>
        <p:spPr>
          <a:xfrm>
            <a:off x="6093629" y="4370847"/>
            <a:ext cx="2621775" cy="2080773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00034" y="1928802"/>
            <a:ext cx="60007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sng" strike="noStrike" kern="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Reactions:</a:t>
            </a:r>
          </a:p>
          <a:p>
            <a:pPr lvl="0">
              <a:defRPr/>
            </a:pPr>
            <a:endParaRPr kumimoji="0" lang="en-US" altLang="ja-JP" sz="800" b="1" i="0" u="sng" strike="noStrike" kern="0" cap="none" spc="0" normalizeH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kumimoji="0" lang="en-US" altLang="ja-JP" b="1" i="0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(0.21, 0.43, 0.54, 0.64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kumimoji="0" lang="en-US" altLang="ja-JP" b="1" i="0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)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endParaRPr lang="en-US" altLang="ja-JP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 (0.54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</a:p>
          <a:p>
            <a:pPr lvl="0">
              <a:defRPr/>
            </a:pP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600" b="1" kern="0" baseline="3000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(0.21, 0.43, 0.54, 0.64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</a:p>
          <a:p>
            <a:pPr lvl="0">
              <a:defRPr/>
            </a:pPr>
            <a:endParaRPr lang="en-US" altLang="ja-JP" sz="800" b="1" kern="0" baseline="30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 (0.35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 (0.43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9" name="Рисунок 8" descr="zz.bmp"/>
          <p:cNvPicPr>
            <a:picLocks noChangeAspect="1"/>
          </p:cNvPicPr>
          <p:nvPr/>
        </p:nvPicPr>
        <p:blipFill>
          <a:blip r:embed="rId5" cstate="print"/>
          <a:srcRect l="4360" t="7896" r="12414" b="2634"/>
          <a:stretch>
            <a:fillRect/>
          </a:stretch>
        </p:blipFill>
        <p:spPr>
          <a:xfrm>
            <a:off x="6072198" y="2201424"/>
            <a:ext cx="2534501" cy="208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u="sng" dirty="0" smtClean="0"/>
              <a:t>Transmission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4" name="Рисунок 13" descr="aaa.bmp"/>
          <p:cNvPicPr>
            <a:picLocks noChangeAspect="1"/>
          </p:cNvPicPr>
          <p:nvPr/>
        </p:nvPicPr>
        <p:blipFill>
          <a:blip r:embed="rId2" cstate="print"/>
          <a:srcRect l="4360" t="8821" r="11071" b="5390"/>
          <a:stretch>
            <a:fillRect/>
          </a:stretch>
        </p:blipFill>
        <p:spPr>
          <a:xfrm>
            <a:off x="4714876" y="3958549"/>
            <a:ext cx="3143272" cy="2494661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00034" y="2143116"/>
            <a:ext cx="735811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 (0.54 mg/cm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)+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</a:p>
          <a:p>
            <a:pPr lvl="0">
              <a:defRPr/>
            </a:pP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From calculated cross section:</a:t>
            </a:r>
          </a:p>
          <a:p>
            <a:pPr lvl="0">
              <a:defRPr/>
            </a:pPr>
            <a:r>
              <a:rPr lang="en-US" altLang="ja-JP" sz="2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&gt; 45%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Will be measured in the 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 reaction</a:t>
            </a:r>
          </a:p>
        </p:txBody>
      </p:sp>
      <p:pic>
        <p:nvPicPr>
          <p:cNvPr id="10" name="Рисунок 9" descr="z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714752"/>
            <a:ext cx="4047758" cy="2858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824" y="1071546"/>
            <a:ext cx="471783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aseline="-25000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dirty="0" smtClean="0"/>
              <a:t>Transmission</a:t>
            </a:r>
          </a:p>
          <a:p>
            <a:r>
              <a:rPr lang="en-US" b="1" u="sng" dirty="0" smtClean="0">
                <a:solidFill>
                  <a:srgbClr val="663300"/>
                </a:solidFill>
              </a:rPr>
              <a:t>Image size on detector</a:t>
            </a:r>
          </a:p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Dispersion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0066" y="571480"/>
            <a:ext cx="8215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207-212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214,215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Yb,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216,217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Th,</a:t>
            </a:r>
          </a:p>
          <a:p>
            <a:pPr lvl="0">
              <a:defRPr/>
            </a:pP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                              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252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0034" y="2714620"/>
            <a:ext cx="73581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Er +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214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</a:p>
          <a:p>
            <a:pPr lvl="0">
              <a:defRPr/>
            </a:pP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174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 +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217</a:t>
            </a:r>
            <a:r>
              <a:rPr lang="en-US" altLang="ja-JP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</a:p>
          <a:p>
            <a:pPr lvl="0">
              <a:defRPr/>
            </a:pPr>
            <a:endParaRPr lang="en-US" altLang="ja-JP" sz="800" b="1" kern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4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alibri" pitchFamily="34" charset="0"/>
              </a:rPr>
              <a:t>                              s</a:t>
            </a:r>
            <a:r>
              <a:rPr lang="en-US" altLang="ja-JP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400" b="1" i="1" kern="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</a:t>
            </a:r>
            <a:r>
              <a:rPr lang="en-US" altLang="ja-JP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64 - 92 mm</a:t>
            </a:r>
          </a:p>
          <a:p>
            <a:pPr>
              <a:defRPr/>
            </a:pPr>
            <a:r>
              <a:rPr lang="en-US" altLang="ja-JP" sz="24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alibri" pitchFamily="34" charset="0"/>
              </a:rPr>
              <a:t>                              s </a:t>
            </a:r>
            <a:r>
              <a:rPr lang="en-US" altLang="ja-JP" sz="2400" b="1" i="1" kern="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</a:t>
            </a:r>
            <a:r>
              <a:rPr lang="en-US" altLang="ja-JP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12 - 15 mm</a:t>
            </a:r>
            <a:endParaRPr lang="en-US" altLang="ja-JP" sz="2400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altLang="ja-JP" sz="16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             Depends  on  reaction  and  target  thickness</a:t>
            </a:r>
          </a:p>
          <a:p>
            <a:pPr>
              <a:defRPr/>
            </a:pPr>
            <a:endParaRPr lang="en-US" altLang="ja-JP" sz="1000" b="1" i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                                  D </a:t>
            </a:r>
            <a:r>
              <a:rPr lang="en-US" altLang="ja-JP" sz="2400" b="1" i="1" kern="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32 mm / %B</a:t>
            </a: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alibri" pitchFamily="34" charset="0"/>
              </a:rPr>
              <a:t>r</a:t>
            </a:r>
          </a:p>
          <a:p>
            <a:pPr lvl="0">
              <a:defRPr/>
            </a:pP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                                  D </a:t>
            </a:r>
            <a:r>
              <a:rPr lang="en-US" altLang="ja-JP" sz="2400" b="1" i="1" kern="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2.6 mm / %B</a:t>
            </a:r>
            <a:r>
              <a:rPr lang="en-US" altLang="ja-JP" b="1" i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alibri" pitchFamily="34" charset="0"/>
              </a:rPr>
              <a:t>r</a:t>
            </a:r>
          </a:p>
          <a:p>
            <a:pPr>
              <a:defRPr/>
            </a:pPr>
            <a:endParaRPr lang="en-US" altLang="ja-JP" sz="800" b="1" i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altLang="ja-JP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                                   Increase  of  detector  size?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28428</TotalTime>
  <Words>1762</Words>
  <Application>Microsoft PowerPoint</Application>
  <PresentationFormat>Экран (4:3)</PresentationFormat>
  <Paragraphs>332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PHOTO-PAINT</vt:lpstr>
      <vt:lpstr>Status of the separator DGFRS-2: Results of test experiments        V.K. Utyonkov   Flerov  Laboratory  of  Nuclear  Reactions  JINR</vt:lpstr>
      <vt:lpstr>SHE Factory</vt:lpstr>
      <vt:lpstr>Separator DGFRS-2</vt:lpstr>
      <vt:lpstr>Separator DGFRS-2: control and safety components of the magnetic elements  measurement of the beam energy</vt:lpstr>
      <vt:lpstr>Separator DGFRS-2: control and safety components of the vacuum systems</vt:lpstr>
      <vt:lpstr>Separator DGFRS-2: control and safety components of the gas system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Further investigation of region of superheavy nuclei</vt:lpstr>
      <vt:lpstr>Drop  of  production  cross  section              Increase of sensitivity of experiment</vt:lpstr>
    </vt:vector>
  </TitlesOfParts>
  <Company>FLNR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Utenkov</dc:creator>
  <cp:lastModifiedBy>Vlladimir</cp:lastModifiedBy>
  <cp:revision>1519</cp:revision>
  <dcterms:created xsi:type="dcterms:W3CDTF">2004-06-29T08:14:21Z</dcterms:created>
  <dcterms:modified xsi:type="dcterms:W3CDTF">2020-01-30T06:31:37Z</dcterms:modified>
</cp:coreProperties>
</file>