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9"/>
  </p:notesMasterIdLst>
  <p:handoutMasterIdLst>
    <p:handoutMasterId r:id="rId20"/>
  </p:handoutMasterIdLst>
  <p:sldIdLst>
    <p:sldId id="390" r:id="rId2"/>
    <p:sldId id="389" r:id="rId3"/>
    <p:sldId id="673" r:id="rId4"/>
    <p:sldId id="675" r:id="rId5"/>
    <p:sldId id="674" r:id="rId6"/>
    <p:sldId id="676" r:id="rId7"/>
    <p:sldId id="678" r:id="rId8"/>
    <p:sldId id="685" r:id="rId9"/>
    <p:sldId id="639" r:id="rId10"/>
    <p:sldId id="683" r:id="rId11"/>
    <p:sldId id="684" r:id="rId12"/>
    <p:sldId id="686" r:id="rId13"/>
    <p:sldId id="668" r:id="rId14"/>
    <p:sldId id="669" r:id="rId15"/>
    <p:sldId id="663" r:id="rId16"/>
    <p:sldId id="687" r:id="rId17"/>
    <p:sldId id="420" r:id="rId18"/>
  </p:sldIdLst>
  <p:sldSz cx="9144000" cy="6858000" type="screen4x3"/>
  <p:notesSz cx="6858000" cy="9144000"/>
  <p:defaultTextStyle>
    <a:defPPr>
      <a:defRPr lang="fr-FR"/>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000090"/>
    <a:srgbClr val="0000FF"/>
    <a:srgbClr val="E6461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284" autoAdjust="0"/>
    <p:restoredTop sz="89490" autoAdjust="0"/>
  </p:normalViewPr>
  <p:slideViewPr>
    <p:cSldViewPr>
      <p:cViewPr varScale="1">
        <p:scale>
          <a:sx n="96" d="100"/>
          <a:sy n="96" d="100"/>
        </p:scale>
        <p:origin x="504" y="176"/>
      </p:cViewPr>
      <p:guideLst>
        <p:guide orient="horz" pos="2160"/>
        <p:guide pos="2880"/>
      </p:guideLst>
    </p:cSldViewPr>
  </p:slideViewPr>
  <p:outlineViewPr>
    <p:cViewPr>
      <p:scale>
        <a:sx n="33" d="100"/>
        <a:sy n="33" d="100"/>
      </p:scale>
      <p:origin x="0" y="20136"/>
    </p:cViewPr>
  </p:outlineViewPr>
  <p:notesTextViewPr>
    <p:cViewPr>
      <p:scale>
        <a:sx n="100" d="100"/>
        <a:sy n="100" d="100"/>
      </p:scale>
      <p:origin x="0" y="0"/>
    </p:cViewPr>
  </p:notesTextViewPr>
  <p:sorterViewPr>
    <p:cViewPr>
      <p:scale>
        <a:sx n="200" d="100"/>
        <a:sy n="2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D57B11F-1872-FF4E-8417-E8326F7E5C7D}" type="datetimeFigureOut">
              <a:rPr lang="en-US" smtClean="0"/>
              <a:t>2/2/20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2F40A13-A293-E34A-9031-D4F6BB95F3F5}" type="slidenum">
              <a:rPr lang="en-US" smtClean="0"/>
              <a:t>‹#›</a:t>
            </a:fld>
            <a:endParaRPr lang="en-US"/>
          </a:p>
        </p:txBody>
      </p:sp>
    </p:spTree>
    <p:extLst>
      <p:ext uri="{BB962C8B-B14F-4D97-AF65-F5344CB8AC3E}">
        <p14:creationId xmlns:p14="http://schemas.microsoft.com/office/powerpoint/2010/main" val="201622365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E1E4A4F9-A070-414F-BF03-02A213254846}" type="datetimeFigureOut">
              <a:rPr lang="fr-FR"/>
              <a:pPr>
                <a:defRPr/>
              </a:pPr>
              <a:t>02/02/2020</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fr-FR" noProof="0"/>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noProof="0"/>
              <a:t>Cliquez pour modifier les styles du texte du masque</a:t>
            </a:r>
          </a:p>
          <a:p>
            <a:pPr lvl="1"/>
            <a:r>
              <a:rPr lang="fr-FR" noProof="0"/>
              <a:t>Deuxième niveau</a:t>
            </a:r>
          </a:p>
          <a:p>
            <a:pPr lvl="2"/>
            <a:r>
              <a:rPr lang="fr-FR" noProof="0"/>
              <a:t>Troisième niveau</a:t>
            </a:r>
          </a:p>
          <a:p>
            <a:pPr lvl="3"/>
            <a:r>
              <a:rPr lang="fr-FR" noProof="0"/>
              <a:t>Quatrième niveau</a:t>
            </a:r>
          </a:p>
          <a:p>
            <a:pPr lvl="4"/>
            <a:r>
              <a:rPr lang="fr-FR" noProof="0"/>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0E3898CE-70A6-4B1D-B309-B108AE0FB14F}" type="slidenum">
              <a:rPr lang="fr-FR"/>
              <a:pPr>
                <a:defRPr/>
              </a:pPr>
              <a:t>‹#›</a:t>
            </a:fld>
            <a:endParaRPr lang="fr-FR"/>
          </a:p>
        </p:txBody>
      </p:sp>
    </p:spTree>
    <p:extLst>
      <p:ext uri="{BB962C8B-B14F-4D97-AF65-F5344CB8AC3E}">
        <p14:creationId xmlns:p14="http://schemas.microsoft.com/office/powerpoint/2010/main" val="267819921"/>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10"/>
          </p:nvPr>
        </p:nvSpPr>
        <p:spPr/>
        <p:txBody>
          <a:bodyPr/>
          <a:lstStyle/>
          <a:p>
            <a:pPr>
              <a:defRPr/>
            </a:pPr>
            <a:fld id="{0E3898CE-70A6-4B1D-B309-B108AE0FB14F}" type="slidenum">
              <a:rPr lang="fr-FR" smtClean="0"/>
              <a:pPr>
                <a:defRPr/>
              </a:pPr>
              <a:t>1</a:t>
            </a:fld>
            <a:endParaRPr lang="fr-FR"/>
          </a:p>
        </p:txBody>
      </p:sp>
    </p:spTree>
    <p:extLst>
      <p:ext uri="{BB962C8B-B14F-4D97-AF65-F5344CB8AC3E}">
        <p14:creationId xmlns:p14="http://schemas.microsoft.com/office/powerpoint/2010/main" val="27712450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10"/>
          </p:nvPr>
        </p:nvSpPr>
        <p:spPr/>
        <p:txBody>
          <a:bodyPr/>
          <a:lstStyle/>
          <a:p>
            <a:pPr>
              <a:defRPr/>
            </a:pPr>
            <a:fld id="{0E3898CE-70A6-4B1D-B309-B108AE0FB14F}" type="slidenum">
              <a:rPr lang="fr-FR" smtClean="0"/>
              <a:pPr>
                <a:defRPr/>
              </a:pPr>
              <a:t>11</a:t>
            </a:fld>
            <a:endParaRPr lang="fr-FR"/>
          </a:p>
        </p:txBody>
      </p:sp>
    </p:spTree>
    <p:extLst>
      <p:ext uri="{BB962C8B-B14F-4D97-AF65-F5344CB8AC3E}">
        <p14:creationId xmlns:p14="http://schemas.microsoft.com/office/powerpoint/2010/main" val="40747416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E3898CE-70A6-4B1D-B309-B108AE0FB14F}" type="slidenum">
              <a:rPr lang="fr-FR" smtClean="0"/>
              <a:pPr>
                <a:defRPr/>
              </a:pPr>
              <a:t>12</a:t>
            </a:fld>
            <a:endParaRPr lang="fr-FR"/>
          </a:p>
        </p:txBody>
      </p:sp>
    </p:spTree>
    <p:extLst>
      <p:ext uri="{BB962C8B-B14F-4D97-AF65-F5344CB8AC3E}">
        <p14:creationId xmlns:p14="http://schemas.microsoft.com/office/powerpoint/2010/main" val="19555568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E3898CE-70A6-4B1D-B309-B108AE0FB14F}" type="slidenum">
              <a:rPr lang="fr-FR" smtClean="0"/>
              <a:pPr>
                <a:defRPr/>
              </a:pPr>
              <a:t>13</a:t>
            </a:fld>
            <a:endParaRPr lang="fr-FR"/>
          </a:p>
        </p:txBody>
      </p:sp>
    </p:spTree>
    <p:extLst>
      <p:ext uri="{BB962C8B-B14F-4D97-AF65-F5344CB8AC3E}">
        <p14:creationId xmlns:p14="http://schemas.microsoft.com/office/powerpoint/2010/main" val="7143280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E3898CE-70A6-4B1D-B309-B108AE0FB14F}" type="slidenum">
              <a:rPr lang="fr-FR" smtClean="0"/>
              <a:pPr>
                <a:defRPr/>
              </a:pPr>
              <a:t>14</a:t>
            </a:fld>
            <a:endParaRPr lang="fr-FR"/>
          </a:p>
        </p:txBody>
      </p:sp>
    </p:spTree>
    <p:extLst>
      <p:ext uri="{BB962C8B-B14F-4D97-AF65-F5344CB8AC3E}">
        <p14:creationId xmlns:p14="http://schemas.microsoft.com/office/powerpoint/2010/main" val="10843651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10"/>
          </p:nvPr>
        </p:nvSpPr>
        <p:spPr/>
        <p:txBody>
          <a:bodyPr/>
          <a:lstStyle/>
          <a:p>
            <a:pPr>
              <a:defRPr/>
            </a:pPr>
            <a:fld id="{0E3898CE-70A6-4B1D-B309-B108AE0FB14F}" type="slidenum">
              <a:rPr lang="fr-FR" smtClean="0"/>
              <a:pPr>
                <a:defRPr/>
              </a:pPr>
              <a:t>15</a:t>
            </a:fld>
            <a:endParaRPr lang="fr-FR"/>
          </a:p>
        </p:txBody>
      </p:sp>
    </p:spTree>
    <p:extLst>
      <p:ext uri="{BB962C8B-B14F-4D97-AF65-F5344CB8AC3E}">
        <p14:creationId xmlns:p14="http://schemas.microsoft.com/office/powerpoint/2010/main" val="32470970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10"/>
          </p:nvPr>
        </p:nvSpPr>
        <p:spPr/>
        <p:txBody>
          <a:bodyPr/>
          <a:lstStyle/>
          <a:p>
            <a:pPr>
              <a:defRPr/>
            </a:pPr>
            <a:fld id="{0E3898CE-70A6-4B1D-B309-B108AE0FB14F}" type="slidenum">
              <a:rPr lang="fr-FR" smtClean="0"/>
              <a:pPr>
                <a:defRPr/>
              </a:pPr>
              <a:t>16</a:t>
            </a:fld>
            <a:endParaRPr lang="fr-FR"/>
          </a:p>
        </p:txBody>
      </p:sp>
    </p:spTree>
    <p:extLst>
      <p:ext uri="{BB962C8B-B14F-4D97-AF65-F5344CB8AC3E}">
        <p14:creationId xmlns:p14="http://schemas.microsoft.com/office/powerpoint/2010/main" val="18347018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a:p>
            <a:r>
              <a:rPr lang="en-US" dirty="0"/>
              <a:t> </a:t>
            </a:r>
          </a:p>
        </p:txBody>
      </p:sp>
      <p:sp>
        <p:nvSpPr>
          <p:cNvPr id="4" name="Slide Number Placeholder 3"/>
          <p:cNvSpPr>
            <a:spLocks noGrp="1"/>
          </p:cNvSpPr>
          <p:nvPr>
            <p:ph type="sldNum" sz="quarter" idx="10"/>
          </p:nvPr>
        </p:nvSpPr>
        <p:spPr/>
        <p:txBody>
          <a:bodyPr/>
          <a:lstStyle/>
          <a:p>
            <a:pPr>
              <a:defRPr/>
            </a:pPr>
            <a:fld id="{0E3898CE-70A6-4B1D-B309-B108AE0FB14F}" type="slidenum">
              <a:rPr lang="fr-FR" smtClean="0"/>
              <a:pPr>
                <a:defRPr/>
              </a:pPr>
              <a:t>2</a:t>
            </a:fld>
            <a:endParaRPr lang="fr-FR"/>
          </a:p>
        </p:txBody>
      </p:sp>
    </p:spTree>
    <p:extLst>
      <p:ext uri="{BB962C8B-B14F-4D97-AF65-F5344CB8AC3E}">
        <p14:creationId xmlns:p14="http://schemas.microsoft.com/office/powerpoint/2010/main" val="24709005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 </a:t>
            </a:r>
          </a:p>
          <a:p>
            <a:endParaRPr lang="en-US" dirty="0"/>
          </a:p>
        </p:txBody>
      </p:sp>
      <p:sp>
        <p:nvSpPr>
          <p:cNvPr id="4" name="Slide Number Placeholder 3"/>
          <p:cNvSpPr>
            <a:spLocks noGrp="1"/>
          </p:cNvSpPr>
          <p:nvPr>
            <p:ph type="sldNum" sz="quarter" idx="10"/>
          </p:nvPr>
        </p:nvSpPr>
        <p:spPr/>
        <p:txBody>
          <a:bodyPr/>
          <a:lstStyle/>
          <a:p>
            <a:pPr>
              <a:defRPr/>
            </a:pPr>
            <a:fld id="{0E3898CE-70A6-4B1D-B309-B108AE0FB14F}" type="slidenum">
              <a:rPr lang="fr-FR" smtClean="0"/>
              <a:pPr>
                <a:defRPr/>
              </a:pPr>
              <a:t>3</a:t>
            </a:fld>
            <a:endParaRPr lang="fr-FR"/>
          </a:p>
        </p:txBody>
      </p:sp>
    </p:spTree>
    <p:extLst>
      <p:ext uri="{BB962C8B-B14F-4D97-AF65-F5344CB8AC3E}">
        <p14:creationId xmlns:p14="http://schemas.microsoft.com/office/powerpoint/2010/main" val="29959711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E3898CE-70A6-4B1D-B309-B108AE0FB14F}" type="slidenum">
              <a:rPr lang="fr-FR" smtClean="0"/>
              <a:pPr>
                <a:defRPr/>
              </a:pPr>
              <a:t>4</a:t>
            </a:fld>
            <a:endParaRPr lang="fr-FR"/>
          </a:p>
        </p:txBody>
      </p:sp>
    </p:spTree>
    <p:extLst>
      <p:ext uri="{BB962C8B-B14F-4D97-AF65-F5344CB8AC3E}">
        <p14:creationId xmlns:p14="http://schemas.microsoft.com/office/powerpoint/2010/main" val="11212211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E3898CE-70A6-4B1D-B309-B108AE0FB14F}" type="slidenum">
              <a:rPr lang="fr-FR" smtClean="0"/>
              <a:pPr>
                <a:defRPr/>
              </a:pPr>
              <a:t>5</a:t>
            </a:fld>
            <a:endParaRPr lang="fr-FR"/>
          </a:p>
        </p:txBody>
      </p:sp>
    </p:spTree>
    <p:extLst>
      <p:ext uri="{BB962C8B-B14F-4D97-AF65-F5344CB8AC3E}">
        <p14:creationId xmlns:p14="http://schemas.microsoft.com/office/powerpoint/2010/main" val="21351758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E3898CE-70A6-4B1D-B309-B108AE0FB14F}" type="slidenum">
              <a:rPr lang="fr-FR" smtClean="0"/>
              <a:pPr>
                <a:defRPr/>
              </a:pPr>
              <a:t>6</a:t>
            </a:fld>
            <a:endParaRPr lang="fr-FR"/>
          </a:p>
        </p:txBody>
      </p:sp>
    </p:spTree>
    <p:extLst>
      <p:ext uri="{BB962C8B-B14F-4D97-AF65-F5344CB8AC3E}">
        <p14:creationId xmlns:p14="http://schemas.microsoft.com/office/powerpoint/2010/main" val="19869772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E3898CE-70A6-4B1D-B309-B108AE0FB14F}" type="slidenum">
              <a:rPr lang="fr-FR" smtClean="0"/>
              <a:pPr>
                <a:defRPr/>
              </a:pPr>
              <a:t>7</a:t>
            </a:fld>
            <a:endParaRPr lang="fr-FR"/>
          </a:p>
        </p:txBody>
      </p:sp>
    </p:spTree>
    <p:extLst>
      <p:ext uri="{BB962C8B-B14F-4D97-AF65-F5344CB8AC3E}">
        <p14:creationId xmlns:p14="http://schemas.microsoft.com/office/powerpoint/2010/main" val="22249015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10"/>
          </p:nvPr>
        </p:nvSpPr>
        <p:spPr/>
        <p:txBody>
          <a:bodyPr/>
          <a:lstStyle/>
          <a:p>
            <a:pPr>
              <a:defRPr/>
            </a:pPr>
            <a:fld id="{0E3898CE-70A6-4B1D-B309-B108AE0FB14F}" type="slidenum">
              <a:rPr lang="fr-FR" smtClean="0"/>
              <a:pPr>
                <a:defRPr/>
              </a:pPr>
              <a:t>9</a:t>
            </a:fld>
            <a:endParaRPr lang="fr-FR"/>
          </a:p>
        </p:txBody>
      </p:sp>
    </p:spTree>
    <p:extLst>
      <p:ext uri="{BB962C8B-B14F-4D97-AF65-F5344CB8AC3E}">
        <p14:creationId xmlns:p14="http://schemas.microsoft.com/office/powerpoint/2010/main" val="19920637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10"/>
          </p:nvPr>
        </p:nvSpPr>
        <p:spPr/>
        <p:txBody>
          <a:bodyPr/>
          <a:lstStyle/>
          <a:p>
            <a:pPr>
              <a:defRPr/>
            </a:pPr>
            <a:fld id="{0E3898CE-70A6-4B1D-B309-B108AE0FB14F}" type="slidenum">
              <a:rPr lang="fr-FR" smtClean="0"/>
              <a:pPr>
                <a:defRPr/>
              </a:pPr>
              <a:t>10</a:t>
            </a:fld>
            <a:endParaRPr lang="fr-FR"/>
          </a:p>
        </p:txBody>
      </p:sp>
    </p:spTree>
    <p:extLst>
      <p:ext uri="{BB962C8B-B14F-4D97-AF65-F5344CB8AC3E}">
        <p14:creationId xmlns:p14="http://schemas.microsoft.com/office/powerpoint/2010/main" val="13752298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Cliquez pour modifier le style du titre</a:t>
            </a: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Cliquez pour modifier le style des sous-titres du masque</a:t>
            </a:r>
          </a:p>
        </p:txBody>
      </p:sp>
      <p:sp>
        <p:nvSpPr>
          <p:cNvPr id="4" name="Espace réservé de la date 3"/>
          <p:cNvSpPr>
            <a:spLocks noGrp="1"/>
          </p:cNvSpPr>
          <p:nvPr>
            <p:ph type="dt" sz="half" idx="10"/>
          </p:nvPr>
        </p:nvSpPr>
        <p:spPr/>
        <p:txBody>
          <a:bodyPr/>
          <a:lstStyle>
            <a:lvl1pPr>
              <a:defRPr/>
            </a:lvl1pPr>
          </a:lstStyle>
          <a:p>
            <a:pPr>
              <a:defRPr/>
            </a:pPr>
            <a:r>
              <a:rPr lang="en-US"/>
              <a:t>Itzhak Tserruya</a:t>
            </a:r>
            <a:endParaRPr lang="fr-FR"/>
          </a:p>
        </p:txBody>
      </p:sp>
      <p:sp>
        <p:nvSpPr>
          <p:cNvPr id="5" name="Espace réservé du pied de page 4"/>
          <p:cNvSpPr>
            <a:spLocks noGrp="1"/>
          </p:cNvSpPr>
          <p:nvPr>
            <p:ph type="ftr" sz="quarter" idx="11"/>
          </p:nvPr>
        </p:nvSpPr>
        <p:spPr/>
        <p:txBody>
          <a:bodyPr/>
          <a:lstStyle>
            <a:lvl1pPr>
              <a:defRPr/>
            </a:lvl1pPr>
          </a:lstStyle>
          <a:p>
            <a:pPr>
              <a:defRPr/>
            </a:pPr>
            <a:r>
              <a:rPr lang="en-US"/>
              <a:t>52nd PAC-PP, February 3-4, 2020</a:t>
            </a: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52AA5F94-DAA2-4BB4-9AAA-475D9D2882F0}" type="slidenum">
              <a:rPr lang="fr-FR"/>
              <a:pPr>
                <a:defRPr/>
              </a:pPr>
              <a:t>‹#›</a:t>
            </a:fld>
            <a:endParaRPr lang="fr-FR"/>
          </a:p>
        </p:txBody>
      </p:sp>
    </p:spTree>
    <p:extLst>
      <p:ext uri="{BB962C8B-B14F-4D97-AF65-F5344CB8AC3E}">
        <p14:creationId xmlns:p14="http://schemas.microsoft.com/office/powerpoint/2010/main" val="18571848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lvl1pPr>
              <a:defRPr/>
            </a:lvl1pPr>
          </a:lstStyle>
          <a:p>
            <a:pPr>
              <a:defRPr/>
            </a:pPr>
            <a:r>
              <a:rPr lang="en-US"/>
              <a:t>Itzhak Tserruya</a:t>
            </a:r>
            <a:endParaRPr lang="fr-FR"/>
          </a:p>
        </p:txBody>
      </p:sp>
      <p:sp>
        <p:nvSpPr>
          <p:cNvPr id="5" name="Espace réservé du pied de page 4"/>
          <p:cNvSpPr>
            <a:spLocks noGrp="1"/>
          </p:cNvSpPr>
          <p:nvPr>
            <p:ph type="ftr" sz="quarter" idx="11"/>
          </p:nvPr>
        </p:nvSpPr>
        <p:spPr/>
        <p:txBody>
          <a:bodyPr/>
          <a:lstStyle>
            <a:lvl1pPr>
              <a:defRPr/>
            </a:lvl1pPr>
          </a:lstStyle>
          <a:p>
            <a:pPr>
              <a:defRPr/>
            </a:pPr>
            <a:r>
              <a:rPr lang="en-US"/>
              <a:t>52nd PAC-PP, February 3-4, 2020</a:t>
            </a: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B198D737-4228-4C38-B33A-4B49E5614A7B}" type="slidenum">
              <a:rPr lang="fr-FR"/>
              <a:pPr>
                <a:defRPr/>
              </a:pPr>
              <a:t>‹#›</a:t>
            </a:fld>
            <a:endParaRPr lang="fr-FR"/>
          </a:p>
        </p:txBody>
      </p:sp>
    </p:spTree>
    <p:extLst>
      <p:ext uri="{BB962C8B-B14F-4D97-AF65-F5344CB8AC3E}">
        <p14:creationId xmlns:p14="http://schemas.microsoft.com/office/powerpoint/2010/main" val="13555596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a:t>Cliquez pour modifier le style du titre</a:t>
            </a: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lvl1pPr>
              <a:defRPr/>
            </a:lvl1pPr>
          </a:lstStyle>
          <a:p>
            <a:pPr>
              <a:defRPr/>
            </a:pPr>
            <a:r>
              <a:rPr lang="en-US"/>
              <a:t>Itzhak Tserruya</a:t>
            </a:r>
            <a:endParaRPr lang="fr-FR"/>
          </a:p>
        </p:txBody>
      </p:sp>
      <p:sp>
        <p:nvSpPr>
          <p:cNvPr id="5" name="Espace réservé du pied de page 4"/>
          <p:cNvSpPr>
            <a:spLocks noGrp="1"/>
          </p:cNvSpPr>
          <p:nvPr>
            <p:ph type="ftr" sz="quarter" idx="11"/>
          </p:nvPr>
        </p:nvSpPr>
        <p:spPr/>
        <p:txBody>
          <a:bodyPr/>
          <a:lstStyle>
            <a:lvl1pPr>
              <a:defRPr/>
            </a:lvl1pPr>
          </a:lstStyle>
          <a:p>
            <a:pPr>
              <a:defRPr/>
            </a:pPr>
            <a:r>
              <a:rPr lang="en-US"/>
              <a:t>52nd PAC-PP, February 3-4, 2020</a:t>
            </a: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16DF4E4E-0493-4C8B-A2F2-AEEF986F6E52}" type="slidenum">
              <a:rPr lang="fr-FR"/>
              <a:pPr>
                <a:defRPr/>
              </a:pPr>
              <a:t>‹#›</a:t>
            </a:fld>
            <a:endParaRPr lang="fr-FR"/>
          </a:p>
        </p:txBody>
      </p:sp>
    </p:spTree>
    <p:extLst>
      <p:ext uri="{BB962C8B-B14F-4D97-AF65-F5344CB8AC3E}">
        <p14:creationId xmlns:p14="http://schemas.microsoft.com/office/powerpoint/2010/main" val="4791639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lvl1pPr>
              <a:defRPr/>
            </a:lvl1pPr>
          </a:lstStyle>
          <a:p>
            <a:pPr>
              <a:defRPr/>
            </a:pPr>
            <a:r>
              <a:rPr lang="en-US"/>
              <a:t>Itzhak Tserruya</a:t>
            </a:r>
            <a:endParaRPr lang="fr-FR"/>
          </a:p>
        </p:txBody>
      </p:sp>
      <p:sp>
        <p:nvSpPr>
          <p:cNvPr id="5" name="Espace réservé du pied de page 4"/>
          <p:cNvSpPr>
            <a:spLocks noGrp="1"/>
          </p:cNvSpPr>
          <p:nvPr>
            <p:ph type="ftr" sz="quarter" idx="11"/>
          </p:nvPr>
        </p:nvSpPr>
        <p:spPr/>
        <p:txBody>
          <a:bodyPr/>
          <a:lstStyle>
            <a:lvl1pPr>
              <a:defRPr/>
            </a:lvl1pPr>
          </a:lstStyle>
          <a:p>
            <a:pPr>
              <a:defRPr/>
            </a:pPr>
            <a:r>
              <a:rPr lang="en-US"/>
              <a:t>52nd PAC-PP, February 3-4, 2020</a:t>
            </a: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16AAA047-8AEF-4C69-86C3-C9A280890182}" type="slidenum">
              <a:rPr lang="fr-FR"/>
              <a:pPr>
                <a:defRPr/>
              </a:pPr>
              <a:t>‹#›</a:t>
            </a:fld>
            <a:endParaRPr lang="fr-FR"/>
          </a:p>
        </p:txBody>
      </p:sp>
    </p:spTree>
    <p:extLst>
      <p:ext uri="{BB962C8B-B14F-4D97-AF65-F5344CB8AC3E}">
        <p14:creationId xmlns:p14="http://schemas.microsoft.com/office/powerpoint/2010/main" val="41458085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Cliquez pour modifier le style du titre</a:t>
            </a: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Espace réservé de la date 3"/>
          <p:cNvSpPr>
            <a:spLocks noGrp="1"/>
          </p:cNvSpPr>
          <p:nvPr>
            <p:ph type="dt" sz="half" idx="10"/>
          </p:nvPr>
        </p:nvSpPr>
        <p:spPr/>
        <p:txBody>
          <a:bodyPr/>
          <a:lstStyle>
            <a:lvl1pPr>
              <a:defRPr/>
            </a:lvl1pPr>
          </a:lstStyle>
          <a:p>
            <a:pPr>
              <a:defRPr/>
            </a:pPr>
            <a:r>
              <a:rPr lang="en-US"/>
              <a:t>Itzhak Tserruya</a:t>
            </a:r>
            <a:endParaRPr lang="fr-FR"/>
          </a:p>
        </p:txBody>
      </p:sp>
      <p:sp>
        <p:nvSpPr>
          <p:cNvPr id="5" name="Espace réservé du pied de page 4"/>
          <p:cNvSpPr>
            <a:spLocks noGrp="1"/>
          </p:cNvSpPr>
          <p:nvPr>
            <p:ph type="ftr" sz="quarter" idx="11"/>
          </p:nvPr>
        </p:nvSpPr>
        <p:spPr/>
        <p:txBody>
          <a:bodyPr/>
          <a:lstStyle>
            <a:lvl1pPr>
              <a:defRPr/>
            </a:lvl1pPr>
          </a:lstStyle>
          <a:p>
            <a:pPr>
              <a:defRPr/>
            </a:pPr>
            <a:r>
              <a:rPr lang="en-US"/>
              <a:t>52nd PAC-PP, February 3-4, 2020</a:t>
            </a: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EF620F82-76D5-4D77-BC21-5A4268D496F6}" type="slidenum">
              <a:rPr lang="fr-FR"/>
              <a:pPr>
                <a:defRPr/>
              </a:pPr>
              <a:t>‹#›</a:t>
            </a:fld>
            <a:endParaRPr lang="fr-FR"/>
          </a:p>
        </p:txBody>
      </p:sp>
    </p:spTree>
    <p:extLst>
      <p:ext uri="{BB962C8B-B14F-4D97-AF65-F5344CB8AC3E}">
        <p14:creationId xmlns:p14="http://schemas.microsoft.com/office/powerpoint/2010/main" val="42415988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3"/>
          <p:cNvSpPr>
            <a:spLocks noGrp="1"/>
          </p:cNvSpPr>
          <p:nvPr>
            <p:ph type="dt" sz="half" idx="10"/>
          </p:nvPr>
        </p:nvSpPr>
        <p:spPr/>
        <p:txBody>
          <a:bodyPr/>
          <a:lstStyle>
            <a:lvl1pPr>
              <a:defRPr/>
            </a:lvl1pPr>
          </a:lstStyle>
          <a:p>
            <a:pPr>
              <a:defRPr/>
            </a:pPr>
            <a:r>
              <a:rPr lang="en-US"/>
              <a:t>Itzhak Tserruya</a:t>
            </a:r>
            <a:endParaRPr lang="fr-FR"/>
          </a:p>
        </p:txBody>
      </p:sp>
      <p:sp>
        <p:nvSpPr>
          <p:cNvPr id="6" name="Espace réservé du pied de page 4"/>
          <p:cNvSpPr>
            <a:spLocks noGrp="1"/>
          </p:cNvSpPr>
          <p:nvPr>
            <p:ph type="ftr" sz="quarter" idx="11"/>
          </p:nvPr>
        </p:nvSpPr>
        <p:spPr/>
        <p:txBody>
          <a:bodyPr/>
          <a:lstStyle>
            <a:lvl1pPr>
              <a:defRPr/>
            </a:lvl1pPr>
          </a:lstStyle>
          <a:p>
            <a:pPr>
              <a:defRPr/>
            </a:pPr>
            <a:r>
              <a:rPr lang="en-US"/>
              <a:t>52nd PAC-PP, February 3-4, 2020</a:t>
            </a:r>
            <a:endParaRPr lang="fr-FR"/>
          </a:p>
        </p:txBody>
      </p:sp>
      <p:sp>
        <p:nvSpPr>
          <p:cNvPr id="7" name="Espace réservé du numéro de diapositive 5"/>
          <p:cNvSpPr>
            <a:spLocks noGrp="1"/>
          </p:cNvSpPr>
          <p:nvPr>
            <p:ph type="sldNum" sz="quarter" idx="12"/>
          </p:nvPr>
        </p:nvSpPr>
        <p:spPr/>
        <p:txBody>
          <a:bodyPr/>
          <a:lstStyle>
            <a:lvl1pPr>
              <a:defRPr/>
            </a:lvl1pPr>
          </a:lstStyle>
          <a:p>
            <a:pPr>
              <a:defRPr/>
            </a:pPr>
            <a:fld id="{B9240E01-1DDF-4704-8DDC-978A7A0AD2EC}" type="slidenum">
              <a:rPr lang="fr-FR"/>
              <a:pPr>
                <a:defRPr/>
              </a:pPr>
              <a:t>‹#›</a:t>
            </a:fld>
            <a:endParaRPr lang="fr-FR"/>
          </a:p>
        </p:txBody>
      </p:sp>
    </p:spTree>
    <p:extLst>
      <p:ext uri="{BB962C8B-B14F-4D97-AF65-F5344CB8AC3E}">
        <p14:creationId xmlns:p14="http://schemas.microsoft.com/office/powerpoint/2010/main" val="28507014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Cliquez pour modifier le style du titre</a:t>
            </a: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3"/>
          <p:cNvSpPr>
            <a:spLocks noGrp="1"/>
          </p:cNvSpPr>
          <p:nvPr>
            <p:ph type="dt" sz="half" idx="10"/>
          </p:nvPr>
        </p:nvSpPr>
        <p:spPr/>
        <p:txBody>
          <a:bodyPr/>
          <a:lstStyle>
            <a:lvl1pPr>
              <a:defRPr/>
            </a:lvl1pPr>
          </a:lstStyle>
          <a:p>
            <a:pPr>
              <a:defRPr/>
            </a:pPr>
            <a:r>
              <a:rPr lang="en-US"/>
              <a:t>Itzhak Tserruya</a:t>
            </a:r>
            <a:endParaRPr lang="fr-FR"/>
          </a:p>
        </p:txBody>
      </p:sp>
      <p:sp>
        <p:nvSpPr>
          <p:cNvPr id="8" name="Espace réservé du pied de page 4"/>
          <p:cNvSpPr>
            <a:spLocks noGrp="1"/>
          </p:cNvSpPr>
          <p:nvPr>
            <p:ph type="ftr" sz="quarter" idx="11"/>
          </p:nvPr>
        </p:nvSpPr>
        <p:spPr/>
        <p:txBody>
          <a:bodyPr/>
          <a:lstStyle>
            <a:lvl1pPr>
              <a:defRPr/>
            </a:lvl1pPr>
          </a:lstStyle>
          <a:p>
            <a:pPr>
              <a:defRPr/>
            </a:pPr>
            <a:r>
              <a:rPr lang="en-US"/>
              <a:t>52nd PAC-PP, February 3-4, 2020</a:t>
            </a:r>
            <a:endParaRPr lang="fr-FR"/>
          </a:p>
        </p:txBody>
      </p:sp>
      <p:sp>
        <p:nvSpPr>
          <p:cNvPr id="9" name="Espace réservé du numéro de diapositive 5"/>
          <p:cNvSpPr>
            <a:spLocks noGrp="1"/>
          </p:cNvSpPr>
          <p:nvPr>
            <p:ph type="sldNum" sz="quarter" idx="12"/>
          </p:nvPr>
        </p:nvSpPr>
        <p:spPr/>
        <p:txBody>
          <a:bodyPr/>
          <a:lstStyle>
            <a:lvl1pPr>
              <a:defRPr/>
            </a:lvl1pPr>
          </a:lstStyle>
          <a:p>
            <a:pPr>
              <a:defRPr/>
            </a:pPr>
            <a:fld id="{9718A4F5-7B53-4BFD-86F4-1EDCF116CB5F}" type="slidenum">
              <a:rPr lang="fr-FR"/>
              <a:pPr>
                <a:defRPr/>
              </a:pPr>
              <a:t>‹#›</a:t>
            </a:fld>
            <a:endParaRPr lang="fr-FR"/>
          </a:p>
        </p:txBody>
      </p:sp>
    </p:spTree>
    <p:extLst>
      <p:ext uri="{BB962C8B-B14F-4D97-AF65-F5344CB8AC3E}">
        <p14:creationId xmlns:p14="http://schemas.microsoft.com/office/powerpoint/2010/main" val="38617434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e la date 3"/>
          <p:cNvSpPr>
            <a:spLocks noGrp="1"/>
          </p:cNvSpPr>
          <p:nvPr>
            <p:ph type="dt" sz="half" idx="10"/>
          </p:nvPr>
        </p:nvSpPr>
        <p:spPr/>
        <p:txBody>
          <a:bodyPr/>
          <a:lstStyle>
            <a:lvl1pPr>
              <a:defRPr/>
            </a:lvl1pPr>
          </a:lstStyle>
          <a:p>
            <a:pPr>
              <a:defRPr/>
            </a:pPr>
            <a:r>
              <a:rPr lang="en-US"/>
              <a:t>Itzhak Tserruya</a:t>
            </a:r>
            <a:endParaRPr lang="fr-FR"/>
          </a:p>
        </p:txBody>
      </p:sp>
      <p:sp>
        <p:nvSpPr>
          <p:cNvPr id="4" name="Espace réservé du pied de page 4"/>
          <p:cNvSpPr>
            <a:spLocks noGrp="1"/>
          </p:cNvSpPr>
          <p:nvPr>
            <p:ph type="ftr" sz="quarter" idx="11"/>
          </p:nvPr>
        </p:nvSpPr>
        <p:spPr/>
        <p:txBody>
          <a:bodyPr/>
          <a:lstStyle>
            <a:lvl1pPr>
              <a:defRPr/>
            </a:lvl1pPr>
          </a:lstStyle>
          <a:p>
            <a:pPr>
              <a:defRPr/>
            </a:pPr>
            <a:r>
              <a:rPr lang="en-US"/>
              <a:t>52nd PAC-PP, February 3-4, 2020</a:t>
            </a:r>
            <a:endParaRPr lang="fr-FR"/>
          </a:p>
        </p:txBody>
      </p:sp>
      <p:sp>
        <p:nvSpPr>
          <p:cNvPr id="5" name="Espace réservé du numéro de diapositive 5"/>
          <p:cNvSpPr>
            <a:spLocks noGrp="1"/>
          </p:cNvSpPr>
          <p:nvPr>
            <p:ph type="sldNum" sz="quarter" idx="12"/>
          </p:nvPr>
        </p:nvSpPr>
        <p:spPr/>
        <p:txBody>
          <a:bodyPr/>
          <a:lstStyle>
            <a:lvl1pPr>
              <a:defRPr/>
            </a:lvl1pPr>
          </a:lstStyle>
          <a:p>
            <a:pPr>
              <a:defRPr/>
            </a:pPr>
            <a:fld id="{E51AD37E-EE59-41F9-9DC3-0CD03DC07E77}" type="slidenum">
              <a:rPr lang="fr-FR"/>
              <a:pPr>
                <a:defRPr/>
              </a:pPr>
              <a:t>‹#›</a:t>
            </a:fld>
            <a:endParaRPr lang="fr-FR"/>
          </a:p>
        </p:txBody>
      </p:sp>
    </p:spTree>
    <p:extLst>
      <p:ext uri="{BB962C8B-B14F-4D97-AF65-F5344CB8AC3E}">
        <p14:creationId xmlns:p14="http://schemas.microsoft.com/office/powerpoint/2010/main" val="19647950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3"/>
          <p:cNvSpPr>
            <a:spLocks noGrp="1"/>
          </p:cNvSpPr>
          <p:nvPr>
            <p:ph type="dt" sz="half" idx="10"/>
          </p:nvPr>
        </p:nvSpPr>
        <p:spPr/>
        <p:txBody>
          <a:bodyPr/>
          <a:lstStyle>
            <a:lvl1pPr>
              <a:defRPr/>
            </a:lvl1pPr>
          </a:lstStyle>
          <a:p>
            <a:pPr>
              <a:defRPr/>
            </a:pPr>
            <a:r>
              <a:rPr lang="en-US"/>
              <a:t>Itzhak Tserruya</a:t>
            </a:r>
            <a:endParaRPr lang="fr-FR"/>
          </a:p>
        </p:txBody>
      </p:sp>
      <p:sp>
        <p:nvSpPr>
          <p:cNvPr id="3" name="Espace réservé du pied de page 4"/>
          <p:cNvSpPr>
            <a:spLocks noGrp="1"/>
          </p:cNvSpPr>
          <p:nvPr>
            <p:ph type="ftr" sz="quarter" idx="11"/>
          </p:nvPr>
        </p:nvSpPr>
        <p:spPr/>
        <p:txBody>
          <a:bodyPr/>
          <a:lstStyle>
            <a:lvl1pPr>
              <a:defRPr/>
            </a:lvl1pPr>
          </a:lstStyle>
          <a:p>
            <a:pPr>
              <a:defRPr/>
            </a:pPr>
            <a:r>
              <a:rPr lang="en-US"/>
              <a:t>52nd PAC-PP, February 3-4, 2020</a:t>
            </a:r>
            <a:endParaRPr lang="fr-FR"/>
          </a:p>
        </p:txBody>
      </p:sp>
      <p:sp>
        <p:nvSpPr>
          <p:cNvPr id="4" name="Espace réservé du numéro de diapositive 5"/>
          <p:cNvSpPr>
            <a:spLocks noGrp="1"/>
          </p:cNvSpPr>
          <p:nvPr>
            <p:ph type="sldNum" sz="quarter" idx="12"/>
          </p:nvPr>
        </p:nvSpPr>
        <p:spPr/>
        <p:txBody>
          <a:bodyPr/>
          <a:lstStyle>
            <a:lvl1pPr>
              <a:defRPr/>
            </a:lvl1pPr>
          </a:lstStyle>
          <a:p>
            <a:pPr>
              <a:defRPr/>
            </a:pPr>
            <a:fld id="{2F10942A-3396-4E26-B660-1DA9C9F599E0}" type="slidenum">
              <a:rPr lang="fr-FR"/>
              <a:pPr>
                <a:defRPr/>
              </a:pPr>
              <a:t>‹#›</a:t>
            </a:fld>
            <a:endParaRPr lang="fr-FR"/>
          </a:p>
        </p:txBody>
      </p:sp>
    </p:spTree>
    <p:extLst>
      <p:ext uri="{BB962C8B-B14F-4D97-AF65-F5344CB8AC3E}">
        <p14:creationId xmlns:p14="http://schemas.microsoft.com/office/powerpoint/2010/main" val="15943355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Cliquez pour modifier le style du titre</a:t>
            </a: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pPr>
              <a:defRPr/>
            </a:pPr>
            <a:r>
              <a:rPr lang="en-US"/>
              <a:t>Itzhak Tserruya</a:t>
            </a:r>
            <a:endParaRPr lang="fr-FR"/>
          </a:p>
        </p:txBody>
      </p:sp>
      <p:sp>
        <p:nvSpPr>
          <p:cNvPr id="6" name="Espace réservé du pied de page 4"/>
          <p:cNvSpPr>
            <a:spLocks noGrp="1"/>
          </p:cNvSpPr>
          <p:nvPr>
            <p:ph type="ftr" sz="quarter" idx="11"/>
          </p:nvPr>
        </p:nvSpPr>
        <p:spPr/>
        <p:txBody>
          <a:bodyPr/>
          <a:lstStyle>
            <a:lvl1pPr>
              <a:defRPr/>
            </a:lvl1pPr>
          </a:lstStyle>
          <a:p>
            <a:pPr>
              <a:defRPr/>
            </a:pPr>
            <a:r>
              <a:rPr lang="en-US"/>
              <a:t>52nd PAC-PP, February 3-4, 2020</a:t>
            </a:r>
            <a:endParaRPr lang="fr-FR"/>
          </a:p>
        </p:txBody>
      </p:sp>
      <p:sp>
        <p:nvSpPr>
          <p:cNvPr id="7" name="Espace réservé du numéro de diapositive 5"/>
          <p:cNvSpPr>
            <a:spLocks noGrp="1"/>
          </p:cNvSpPr>
          <p:nvPr>
            <p:ph type="sldNum" sz="quarter" idx="12"/>
          </p:nvPr>
        </p:nvSpPr>
        <p:spPr/>
        <p:txBody>
          <a:bodyPr/>
          <a:lstStyle>
            <a:lvl1pPr>
              <a:defRPr/>
            </a:lvl1pPr>
          </a:lstStyle>
          <a:p>
            <a:pPr>
              <a:defRPr/>
            </a:pPr>
            <a:fld id="{9B9DE9A2-7386-464B-8932-B8D904D0A66D}" type="slidenum">
              <a:rPr lang="fr-FR"/>
              <a:pPr>
                <a:defRPr/>
              </a:pPr>
              <a:t>‹#›</a:t>
            </a:fld>
            <a:endParaRPr lang="fr-FR"/>
          </a:p>
        </p:txBody>
      </p:sp>
    </p:spTree>
    <p:extLst>
      <p:ext uri="{BB962C8B-B14F-4D97-AF65-F5344CB8AC3E}">
        <p14:creationId xmlns:p14="http://schemas.microsoft.com/office/powerpoint/2010/main" val="29622999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Cliquez pour modifier le style du titre</a:t>
            </a:r>
          </a:p>
        </p:txBody>
      </p:sp>
      <p:sp>
        <p:nvSpPr>
          <p:cNvPr id="3" name="Espace réservé pour une imag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pPr>
              <a:defRPr/>
            </a:pPr>
            <a:r>
              <a:rPr lang="en-US"/>
              <a:t>Itzhak Tserruya</a:t>
            </a:r>
            <a:endParaRPr lang="fr-FR"/>
          </a:p>
        </p:txBody>
      </p:sp>
      <p:sp>
        <p:nvSpPr>
          <p:cNvPr id="6" name="Espace réservé du pied de page 4"/>
          <p:cNvSpPr>
            <a:spLocks noGrp="1"/>
          </p:cNvSpPr>
          <p:nvPr>
            <p:ph type="ftr" sz="quarter" idx="11"/>
          </p:nvPr>
        </p:nvSpPr>
        <p:spPr/>
        <p:txBody>
          <a:bodyPr/>
          <a:lstStyle>
            <a:lvl1pPr>
              <a:defRPr/>
            </a:lvl1pPr>
          </a:lstStyle>
          <a:p>
            <a:pPr>
              <a:defRPr/>
            </a:pPr>
            <a:r>
              <a:rPr lang="en-US"/>
              <a:t>52nd PAC-PP, February 3-4, 2020</a:t>
            </a:r>
            <a:endParaRPr lang="fr-FR"/>
          </a:p>
        </p:txBody>
      </p:sp>
      <p:sp>
        <p:nvSpPr>
          <p:cNvPr id="7" name="Espace réservé du numéro de diapositive 5"/>
          <p:cNvSpPr>
            <a:spLocks noGrp="1"/>
          </p:cNvSpPr>
          <p:nvPr>
            <p:ph type="sldNum" sz="quarter" idx="12"/>
          </p:nvPr>
        </p:nvSpPr>
        <p:spPr/>
        <p:txBody>
          <a:bodyPr/>
          <a:lstStyle>
            <a:lvl1pPr>
              <a:defRPr/>
            </a:lvl1pPr>
          </a:lstStyle>
          <a:p>
            <a:pPr>
              <a:defRPr/>
            </a:pPr>
            <a:fld id="{DFE13C74-01FF-4C14-995A-2652EA7BD551}" type="slidenum">
              <a:rPr lang="fr-FR"/>
              <a:pPr>
                <a:defRPr/>
              </a:pPr>
              <a:t>‹#›</a:t>
            </a:fld>
            <a:endParaRPr lang="fr-FR"/>
          </a:p>
        </p:txBody>
      </p:sp>
    </p:spTree>
    <p:extLst>
      <p:ext uri="{BB962C8B-B14F-4D97-AF65-F5344CB8AC3E}">
        <p14:creationId xmlns:p14="http://schemas.microsoft.com/office/powerpoint/2010/main" val="16731915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Espace réservé du titre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t>Cliquez pour modifier le style du titre</a:t>
            </a:r>
          </a:p>
        </p:txBody>
      </p:sp>
      <p:sp>
        <p:nvSpPr>
          <p:cNvPr id="1027" name="Espace réservé du texte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r>
              <a:rPr lang="en-US"/>
              <a:t>Itzhak Tserruya</a:t>
            </a:r>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r>
              <a:rPr lang="en-US"/>
              <a:t>52nd PAC-PP, February 3-4, 2020</a:t>
            </a:r>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A354CB46-E9BE-4A8A-A36A-EAF21D934587}" type="slidenum">
              <a:rPr lang="fr-FR"/>
              <a:pPr>
                <a:defRPr/>
              </a:pPr>
              <a:t>‹#›</a:t>
            </a:fld>
            <a:endParaRPr lang="fr-FR"/>
          </a:p>
        </p:txBody>
      </p:sp>
    </p:spTree>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Lst>
  <p:hf hdr="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2.e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1.tiff"/><Relationship Id="rId13" Type="http://schemas.openxmlformats.org/officeDocument/2006/relationships/image" Target="../media/image16.tiff"/><Relationship Id="rId3" Type="http://schemas.openxmlformats.org/officeDocument/2006/relationships/image" Target="../media/image6.tiff"/><Relationship Id="rId7" Type="http://schemas.openxmlformats.org/officeDocument/2006/relationships/image" Target="../media/image10.tiff"/><Relationship Id="rId12" Type="http://schemas.openxmlformats.org/officeDocument/2006/relationships/image" Target="../media/image15.tiff"/><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9.tiff"/><Relationship Id="rId11" Type="http://schemas.openxmlformats.org/officeDocument/2006/relationships/image" Target="../media/image14.tiff"/><Relationship Id="rId5" Type="http://schemas.openxmlformats.org/officeDocument/2006/relationships/image" Target="../media/image8.tiff"/><Relationship Id="rId10" Type="http://schemas.openxmlformats.org/officeDocument/2006/relationships/image" Target="../media/image13.tiff"/><Relationship Id="rId4" Type="http://schemas.openxmlformats.org/officeDocument/2006/relationships/image" Target="../media/image7.tiff"/><Relationship Id="rId9" Type="http://schemas.openxmlformats.org/officeDocument/2006/relationships/image" Target="../media/image12.tiff"/></Relationships>
</file>

<file path=ppt/slides/_rels/slide8.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image" Target="../media/image17.tiff"/><Relationship Id="rId1" Type="http://schemas.openxmlformats.org/officeDocument/2006/relationships/slideLayout" Target="../slideLayouts/slideLayout2.xml"/><Relationship Id="rId5" Type="http://schemas.openxmlformats.org/officeDocument/2006/relationships/image" Target="../media/image20.tiff"/><Relationship Id="rId4" Type="http://schemas.openxmlformats.org/officeDocument/2006/relationships/image" Target="../media/image19.tiff"/></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JINR.jpg"/>
          <p:cNvPicPr>
            <a:picLocks noChangeAspect="1"/>
          </p:cNvPicPr>
          <p:nvPr/>
        </p:nvPicPr>
        <p:blipFill rotWithShape="1">
          <a:blip r:embed="rId3">
            <a:alphaModFix amt="34000"/>
            <a:extLst>
              <a:ext uri="{28A0092B-C50C-407E-A947-70E740481C1C}">
                <a14:useLocalDpi xmlns:a14="http://schemas.microsoft.com/office/drawing/2010/main" val="0"/>
              </a:ext>
            </a:extLst>
          </a:blip>
          <a:srcRect t="50230" r="71199"/>
          <a:stretch/>
        </p:blipFill>
        <p:spPr>
          <a:xfrm>
            <a:off x="35339" y="342800"/>
            <a:ext cx="9143999" cy="7190656"/>
          </a:xfrm>
          <a:prstGeom prst="rect">
            <a:avLst/>
          </a:prstGeom>
        </p:spPr>
      </p:pic>
      <p:sp>
        <p:nvSpPr>
          <p:cNvPr id="8" name="TextBox 7"/>
          <p:cNvSpPr txBox="1"/>
          <p:nvPr/>
        </p:nvSpPr>
        <p:spPr>
          <a:xfrm>
            <a:off x="3635896" y="2016455"/>
            <a:ext cx="2787943" cy="369332"/>
          </a:xfrm>
          <a:prstGeom prst="rect">
            <a:avLst/>
          </a:prstGeom>
          <a:noFill/>
        </p:spPr>
        <p:txBody>
          <a:bodyPr wrap="none" rtlCol="0">
            <a:spAutoFit/>
          </a:bodyPr>
          <a:lstStyle/>
          <a:p>
            <a:r>
              <a:rPr lang="en-US" dirty="0"/>
              <a:t>JINR, February 3-4, 2020</a:t>
            </a:r>
          </a:p>
        </p:txBody>
      </p:sp>
      <p:sp>
        <p:nvSpPr>
          <p:cNvPr id="9" name="AutoShape 18"/>
          <p:cNvSpPr>
            <a:spLocks noChangeArrowheads="1"/>
          </p:cNvSpPr>
          <p:nvPr/>
        </p:nvSpPr>
        <p:spPr bwMode="auto">
          <a:xfrm>
            <a:off x="611560" y="790917"/>
            <a:ext cx="7920880" cy="742119"/>
          </a:xfrm>
          <a:prstGeom prst="roundRect">
            <a:avLst>
              <a:gd name="adj" fmla="val 16667"/>
            </a:avLst>
          </a:prstGeom>
          <a:solidFill>
            <a:srgbClr val="000090"/>
          </a:solidFill>
          <a:ln w="38100">
            <a:solidFill>
              <a:srgbClr val="FF0000"/>
            </a:solidFill>
            <a:round/>
            <a:headEnd/>
            <a:tailEnd/>
          </a:ln>
          <a:effectLst/>
          <a:extLst/>
        </p:spPr>
        <p:txBody>
          <a:bodyPr wrap="square" lIns="0" tIns="0" rIns="0" bIns="0" anchor="ctr">
            <a:spAutoFit/>
          </a:bodyPr>
          <a:lstStyle/>
          <a:p>
            <a:pPr algn="ctr">
              <a:lnSpc>
                <a:spcPct val="120000"/>
              </a:lnSpc>
              <a:spcAft>
                <a:spcPts val="1200"/>
              </a:spcAft>
            </a:pPr>
            <a:r>
              <a:rPr lang="en-US" sz="4000" dirty="0">
                <a:solidFill>
                  <a:srgbClr val="FFFF00"/>
                </a:solidFill>
              </a:rPr>
              <a:t>52</a:t>
            </a:r>
            <a:r>
              <a:rPr lang="en-US" sz="4000" baseline="30000" dirty="0">
                <a:solidFill>
                  <a:srgbClr val="FFFF00"/>
                </a:solidFill>
              </a:rPr>
              <a:t>nd</a:t>
            </a:r>
            <a:r>
              <a:rPr lang="en-US" sz="4000" dirty="0">
                <a:solidFill>
                  <a:srgbClr val="FFFF00"/>
                </a:solidFill>
              </a:rPr>
              <a:t> PAC on Particle Physics</a:t>
            </a:r>
          </a:p>
        </p:txBody>
      </p:sp>
      <p:sp>
        <p:nvSpPr>
          <p:cNvPr id="12" name="Subtitle 2"/>
          <p:cNvSpPr txBox="1">
            <a:spLocks/>
          </p:cNvSpPr>
          <p:nvPr/>
        </p:nvSpPr>
        <p:spPr bwMode="auto">
          <a:xfrm>
            <a:off x="899592" y="3068960"/>
            <a:ext cx="7560840" cy="1728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 typeface="Arial" pitchFamily="34" charset="0"/>
              <a:buNone/>
              <a:defRPr sz="32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Font typeface="Arial" pitchFamily="34"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Font typeface="Arial" pitchFamily="34"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Font typeface="Arial" pitchFamily="34"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fr-FR" b="1" dirty="0" err="1">
                <a:solidFill>
                  <a:srgbClr val="000090"/>
                </a:solidFill>
              </a:rPr>
              <a:t>Implementation</a:t>
            </a:r>
            <a:r>
              <a:rPr lang="fr-FR" b="1" dirty="0">
                <a:solidFill>
                  <a:srgbClr val="000090"/>
                </a:solidFill>
              </a:rPr>
              <a:t> of </a:t>
            </a:r>
            <a:r>
              <a:rPr lang="fr-FR" b="1" dirty="0" err="1">
                <a:solidFill>
                  <a:srgbClr val="000090"/>
                </a:solidFill>
              </a:rPr>
              <a:t>recommendations</a:t>
            </a:r>
            <a:r>
              <a:rPr lang="fr-FR" b="1" dirty="0">
                <a:solidFill>
                  <a:srgbClr val="000090"/>
                </a:solidFill>
              </a:rPr>
              <a:t> and </a:t>
            </a:r>
            <a:r>
              <a:rPr lang="fr-FR" b="1" dirty="0" err="1">
                <a:solidFill>
                  <a:srgbClr val="000090"/>
                </a:solidFill>
              </a:rPr>
              <a:t>work</a:t>
            </a:r>
            <a:r>
              <a:rPr lang="fr-FR" b="1" dirty="0">
                <a:solidFill>
                  <a:srgbClr val="000090"/>
                </a:solidFill>
              </a:rPr>
              <a:t> </a:t>
            </a:r>
            <a:r>
              <a:rPr lang="fr-FR" b="1" dirty="0" err="1">
                <a:solidFill>
                  <a:srgbClr val="000090"/>
                </a:solidFill>
              </a:rPr>
              <a:t>towards</a:t>
            </a:r>
            <a:r>
              <a:rPr lang="fr-FR" b="1" dirty="0">
                <a:solidFill>
                  <a:srgbClr val="000090"/>
                </a:solidFill>
              </a:rPr>
              <a:t> optimisation </a:t>
            </a:r>
            <a:br>
              <a:rPr lang="fr-FR" b="1" dirty="0">
                <a:solidFill>
                  <a:srgbClr val="000090"/>
                </a:solidFill>
              </a:rPr>
            </a:br>
            <a:r>
              <a:rPr lang="fr-FR" b="1" dirty="0">
                <a:solidFill>
                  <a:srgbClr val="000090"/>
                </a:solidFill>
              </a:rPr>
              <a:t>of the </a:t>
            </a:r>
            <a:r>
              <a:rPr lang="fr-FR" b="1" dirty="0" err="1">
                <a:solidFill>
                  <a:srgbClr val="000090"/>
                </a:solidFill>
              </a:rPr>
              <a:t>research</a:t>
            </a:r>
            <a:r>
              <a:rPr lang="fr-FR" b="1" dirty="0">
                <a:solidFill>
                  <a:srgbClr val="000090"/>
                </a:solidFill>
              </a:rPr>
              <a:t> programme</a:t>
            </a:r>
          </a:p>
        </p:txBody>
      </p:sp>
      <p:sp>
        <p:nvSpPr>
          <p:cNvPr id="6" name="Subtitle 2"/>
          <p:cNvSpPr>
            <a:spLocks noGrp="1"/>
          </p:cNvSpPr>
          <p:nvPr>
            <p:ph type="subTitle" idx="1"/>
          </p:nvPr>
        </p:nvSpPr>
        <p:spPr>
          <a:xfrm>
            <a:off x="899592" y="5013176"/>
            <a:ext cx="7560840" cy="1224136"/>
          </a:xfrm>
        </p:spPr>
        <p:txBody>
          <a:bodyPr/>
          <a:lstStyle/>
          <a:p>
            <a:r>
              <a:rPr lang="fr-FR" b="1" dirty="0">
                <a:solidFill>
                  <a:srgbClr val="000090"/>
                </a:solidFill>
              </a:rPr>
              <a:t>Itzhak </a:t>
            </a:r>
            <a:r>
              <a:rPr lang="fr-FR" b="1" dirty="0" err="1">
                <a:solidFill>
                  <a:srgbClr val="000090"/>
                </a:solidFill>
              </a:rPr>
              <a:t>Tserruya</a:t>
            </a:r>
            <a:endParaRPr lang="fr-FR" b="1" dirty="0">
              <a:solidFill>
                <a:srgbClr val="000090"/>
              </a:solidFill>
            </a:endParaRPr>
          </a:p>
        </p:txBody>
      </p:sp>
    </p:spTree>
    <p:extLst>
      <p:ext uri="{BB962C8B-B14F-4D97-AF65-F5344CB8AC3E}">
        <p14:creationId xmlns:p14="http://schemas.microsoft.com/office/powerpoint/2010/main" val="2596602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utoShape 18"/>
          <p:cNvSpPr>
            <a:spLocks noGrp="1" noChangeArrowheads="1"/>
          </p:cNvSpPr>
          <p:nvPr>
            <p:ph type="title"/>
          </p:nvPr>
        </p:nvSpPr>
        <p:spPr bwMode="auto">
          <a:xfrm>
            <a:off x="107504" y="179906"/>
            <a:ext cx="8928992" cy="953453"/>
          </a:xfrm>
          <a:prstGeom prst="roundRect">
            <a:avLst>
              <a:gd name="adj" fmla="val 16667"/>
            </a:avLst>
          </a:prstGeom>
          <a:solidFill>
            <a:srgbClr val="000090"/>
          </a:solidFill>
          <a:ln w="38100">
            <a:solidFill>
              <a:srgbClr val="FF0000"/>
            </a:solidFill>
            <a:round/>
            <a:headEnd/>
            <a:tailEnd/>
          </a:ln>
          <a:effectLst/>
        </p:spPr>
        <p:txBody>
          <a:bodyPr wrap="square" lIns="0" tIns="0" rIns="0" bIns="0" anchor="ctr">
            <a:spAutoFit/>
          </a:bodyPr>
          <a:lstStyle/>
          <a:p>
            <a:pPr>
              <a:spcAft>
                <a:spcPts val="0"/>
              </a:spcAft>
            </a:pPr>
            <a:r>
              <a:rPr lang="en-US" sz="2800" u="sng" dirty="0">
                <a:solidFill>
                  <a:srgbClr val="FFFF00"/>
                </a:solidFill>
              </a:rPr>
              <a:t>Recommendations on projects approved for completion in 2019 and proposed for continuation </a:t>
            </a:r>
          </a:p>
        </p:txBody>
      </p:sp>
      <p:sp>
        <p:nvSpPr>
          <p:cNvPr id="8" name="Content Placeholder 7"/>
          <p:cNvSpPr txBox="1">
            <a:spLocks noGrp="1"/>
          </p:cNvSpPr>
          <p:nvPr>
            <p:ph idx="1"/>
          </p:nvPr>
        </p:nvSpPr>
        <p:spPr>
          <a:xfrm>
            <a:off x="143508" y="1268760"/>
            <a:ext cx="8856984" cy="5072158"/>
          </a:xfrm>
          <a:prstGeom prst="rect">
            <a:avLst/>
          </a:prstGeom>
          <a:noFill/>
        </p:spPr>
        <p:txBody>
          <a:bodyPr wrap="square" rtlCol="0">
            <a:spAutoFit/>
          </a:bodyPr>
          <a:lstStyle/>
          <a:p>
            <a:pPr marL="0" indent="0">
              <a:buNone/>
            </a:pPr>
            <a:endParaRPr lang="en-US" sz="1800" dirty="0">
              <a:latin typeface="Arial" panose="020B0604020202020204" pitchFamily="34" charset="0"/>
              <a:cs typeface="Arial" panose="020B0604020202020204" pitchFamily="34" charset="0"/>
            </a:endParaRPr>
          </a:p>
          <a:p>
            <a:pPr>
              <a:spcBef>
                <a:spcPts val="0"/>
              </a:spcBef>
              <a:spcAft>
                <a:spcPts val="600"/>
              </a:spcAft>
              <a:buFont typeface="Wingdings" charset="2"/>
              <a:buChar char="q"/>
            </a:pPr>
            <a:r>
              <a:rPr lang="en-US" sz="1800" b="1" dirty="0">
                <a:latin typeface="Arial" panose="020B0604020202020204" pitchFamily="34" charset="0"/>
                <a:cs typeface="Arial" panose="020B0604020202020204" pitchFamily="34" charset="0"/>
              </a:rPr>
              <a:t>NA64 – D. </a:t>
            </a:r>
            <a:r>
              <a:rPr lang="en-US" sz="1800" b="1" dirty="0" err="1">
                <a:latin typeface="Arial" panose="020B0604020202020204" pitchFamily="34" charset="0"/>
                <a:cs typeface="Arial" panose="020B0604020202020204" pitchFamily="34" charset="0"/>
              </a:rPr>
              <a:t>Peshekhonov</a:t>
            </a:r>
            <a:endParaRPr lang="en-US" sz="1800" b="1" dirty="0">
              <a:latin typeface="Arial" panose="020B0604020202020204" pitchFamily="34" charset="0"/>
              <a:cs typeface="Arial" panose="020B0604020202020204" pitchFamily="34" charset="0"/>
            </a:endParaRPr>
          </a:p>
          <a:p>
            <a:pPr>
              <a:spcBef>
                <a:spcPts val="0"/>
              </a:spcBef>
              <a:spcAft>
                <a:spcPts val="600"/>
              </a:spcAft>
            </a:pPr>
            <a:r>
              <a:rPr lang="en-US" sz="1800" dirty="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The PAC notes the relevance of the research </a:t>
            </a:r>
            <a:r>
              <a:rPr lang="en-US" sz="1600" dirty="0" err="1">
                <a:latin typeface="Arial" panose="020B0604020202020204" pitchFamily="34" charset="0"/>
                <a:cs typeface="Arial" panose="020B0604020202020204" pitchFamily="34" charset="0"/>
              </a:rPr>
              <a:t>programme</a:t>
            </a:r>
            <a:r>
              <a:rPr lang="en-US" sz="1600" dirty="0">
                <a:latin typeface="Arial" panose="020B0604020202020204" pitchFamily="34" charset="0"/>
                <a:cs typeface="Arial" panose="020B0604020202020204" pitchFamily="34" charset="0"/>
              </a:rPr>
              <a:t> and its potential in the quest for dark matter. </a:t>
            </a:r>
          </a:p>
          <a:p>
            <a:pPr>
              <a:spcBef>
                <a:spcPts val="0"/>
              </a:spcBef>
              <a:spcAft>
                <a:spcPts val="600"/>
              </a:spcAft>
            </a:pPr>
            <a:r>
              <a:rPr lang="en-US" sz="1600" dirty="0">
                <a:latin typeface="Arial" panose="020B0604020202020204" pitchFamily="34" charset="0"/>
                <a:cs typeface="Arial" panose="020B0604020202020204" pitchFamily="34" charset="0"/>
              </a:rPr>
              <a:t>The PAC recognizes the excellent role played by the JINR team in the </a:t>
            </a:r>
            <a:r>
              <a:rPr lang="ru-RU" sz="1600" dirty="0" err="1">
                <a:latin typeface="Arial" panose="020B0604020202020204" pitchFamily="34" charset="0"/>
                <a:cs typeface="Arial" panose="020B0604020202020204" pitchFamily="34" charset="0"/>
              </a:rPr>
              <a:t>design</a:t>
            </a:r>
            <a:r>
              <a:rPr lang="ru-RU" sz="1600" dirty="0">
                <a:latin typeface="Arial" panose="020B0604020202020204" pitchFamily="34" charset="0"/>
                <a:cs typeface="Arial" panose="020B0604020202020204" pitchFamily="34" charset="0"/>
              </a:rPr>
              <a:t>, </a:t>
            </a:r>
            <a:r>
              <a:rPr lang="ru-RU" sz="1600" dirty="0" err="1">
                <a:latin typeface="Arial" panose="020B0604020202020204" pitchFamily="34" charset="0"/>
                <a:cs typeface="Arial" panose="020B0604020202020204" pitchFamily="34" charset="0"/>
              </a:rPr>
              <a:t>production</a:t>
            </a:r>
            <a:r>
              <a:rPr lang="ru-RU" sz="1600" dirty="0">
                <a:latin typeface="Arial" panose="020B0604020202020204" pitchFamily="34" charset="0"/>
                <a:cs typeface="Arial" panose="020B0604020202020204" pitchFamily="34" charset="0"/>
              </a:rPr>
              <a:t>, </a:t>
            </a:r>
            <a:r>
              <a:rPr lang="ru-RU" sz="1600" dirty="0" err="1">
                <a:latin typeface="Arial" panose="020B0604020202020204" pitchFamily="34" charset="0"/>
                <a:cs typeface="Arial" panose="020B0604020202020204" pitchFamily="34" charset="0"/>
              </a:rPr>
              <a:t>test</a:t>
            </a:r>
            <a:r>
              <a:rPr lang="ru-RU" sz="1600" dirty="0">
                <a:latin typeface="Arial" panose="020B0604020202020204" pitchFamily="34" charset="0"/>
                <a:cs typeface="Arial" panose="020B0604020202020204" pitchFamily="34" charset="0"/>
              </a:rPr>
              <a:t> </a:t>
            </a:r>
            <a:r>
              <a:rPr lang="ru-RU" sz="1600" dirty="0" err="1">
                <a:latin typeface="Arial" panose="020B0604020202020204" pitchFamily="34" charset="0"/>
                <a:cs typeface="Arial" panose="020B0604020202020204" pitchFamily="34" charset="0"/>
              </a:rPr>
              <a:t>and</a:t>
            </a:r>
            <a:r>
              <a:rPr lang="ru-RU" sz="1600" dirty="0">
                <a:latin typeface="Arial" panose="020B0604020202020204" pitchFamily="34" charset="0"/>
                <a:cs typeface="Arial" panose="020B0604020202020204" pitchFamily="34" charset="0"/>
              </a:rPr>
              <a:t> </a:t>
            </a:r>
            <a:r>
              <a:rPr lang="ru-RU" sz="1600" dirty="0" err="1">
                <a:latin typeface="Arial" panose="020B0604020202020204" pitchFamily="34" charset="0"/>
                <a:cs typeface="Arial" panose="020B0604020202020204" pitchFamily="34" charset="0"/>
              </a:rPr>
              <a:t>installation</a:t>
            </a:r>
            <a:r>
              <a:rPr lang="ru-RU" sz="1600" dirty="0">
                <a:latin typeface="Arial" panose="020B0604020202020204" pitchFamily="34" charset="0"/>
                <a:cs typeface="Arial" panose="020B0604020202020204" pitchFamily="34" charset="0"/>
              </a:rPr>
              <a:t> </a:t>
            </a:r>
            <a:r>
              <a:rPr lang="ru-RU" sz="1600" dirty="0" err="1">
                <a:latin typeface="Arial" panose="020B0604020202020204" pitchFamily="34" charset="0"/>
                <a:cs typeface="Arial" panose="020B0604020202020204" pitchFamily="34" charset="0"/>
              </a:rPr>
              <a:t>of</a:t>
            </a:r>
            <a:r>
              <a:rPr lang="ru-RU" sz="1600" dirty="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the</a:t>
            </a:r>
            <a:r>
              <a:rPr lang="ru-RU" sz="1600" dirty="0">
                <a:latin typeface="Arial" panose="020B0604020202020204" pitchFamily="34" charset="0"/>
                <a:cs typeface="Arial" panose="020B0604020202020204" pitchFamily="34" charset="0"/>
              </a:rPr>
              <a:t> </a:t>
            </a:r>
            <a:r>
              <a:rPr lang="ru-RU" sz="1600" dirty="0" err="1">
                <a:latin typeface="Arial" panose="020B0604020202020204" pitchFamily="34" charset="0"/>
                <a:cs typeface="Arial" panose="020B0604020202020204" pitchFamily="34" charset="0"/>
              </a:rPr>
              <a:t>straw</a:t>
            </a:r>
            <a:r>
              <a:rPr lang="ru-RU" sz="1600" dirty="0">
                <a:latin typeface="Arial" panose="020B0604020202020204" pitchFamily="34" charset="0"/>
                <a:cs typeface="Arial" panose="020B0604020202020204" pitchFamily="34" charset="0"/>
              </a:rPr>
              <a:t> </a:t>
            </a:r>
            <a:r>
              <a:rPr lang="ru-RU" sz="1600" dirty="0" err="1">
                <a:latin typeface="Arial" panose="020B0604020202020204" pitchFamily="34" charset="0"/>
                <a:cs typeface="Arial" panose="020B0604020202020204" pitchFamily="34" charset="0"/>
              </a:rPr>
              <a:t>tube</a:t>
            </a:r>
            <a:r>
              <a:rPr lang="ru-RU" sz="1600" dirty="0">
                <a:latin typeface="Arial" panose="020B0604020202020204" pitchFamily="34" charset="0"/>
                <a:cs typeface="Arial" panose="020B0604020202020204" pitchFamily="34" charset="0"/>
              </a:rPr>
              <a:t> </a:t>
            </a:r>
            <a:r>
              <a:rPr lang="ru-RU" sz="1600" dirty="0" err="1">
                <a:latin typeface="Arial" panose="020B0604020202020204" pitchFamily="34" charset="0"/>
                <a:cs typeface="Arial" panose="020B0604020202020204" pitchFamily="34" charset="0"/>
              </a:rPr>
              <a:t>chambers</a:t>
            </a:r>
            <a:r>
              <a:rPr lang="ru-RU" sz="1600" dirty="0">
                <a:latin typeface="Arial" panose="020B0604020202020204" pitchFamily="34" charset="0"/>
                <a:cs typeface="Arial" panose="020B0604020202020204" pitchFamily="34" charset="0"/>
              </a:rPr>
              <a:t>, </a:t>
            </a:r>
            <a:r>
              <a:rPr lang="ru-RU" sz="1600" dirty="0" err="1">
                <a:latin typeface="Arial" panose="020B0604020202020204" pitchFamily="34" charset="0"/>
                <a:cs typeface="Arial" panose="020B0604020202020204" pitchFamily="34" charset="0"/>
              </a:rPr>
              <a:t>together</a:t>
            </a:r>
            <a:r>
              <a:rPr lang="ru-RU" sz="1600" dirty="0">
                <a:latin typeface="Arial" panose="020B0604020202020204" pitchFamily="34" charset="0"/>
                <a:cs typeface="Arial" panose="020B0604020202020204" pitchFamily="34" charset="0"/>
              </a:rPr>
              <a:t> </a:t>
            </a:r>
            <a:r>
              <a:rPr lang="ru-RU" sz="1600" dirty="0" err="1">
                <a:latin typeface="Arial" panose="020B0604020202020204" pitchFamily="34" charset="0"/>
                <a:cs typeface="Arial" panose="020B0604020202020204" pitchFamily="34" charset="0"/>
              </a:rPr>
              <a:t>with</a:t>
            </a:r>
            <a:r>
              <a:rPr lang="ru-RU" sz="1600" dirty="0">
                <a:latin typeface="Arial" panose="020B0604020202020204" pitchFamily="34" charset="0"/>
                <a:cs typeface="Arial" panose="020B0604020202020204" pitchFamily="34" charset="0"/>
              </a:rPr>
              <a:t> </a:t>
            </a:r>
            <a:r>
              <a:rPr lang="ru-RU" sz="1600" dirty="0" err="1">
                <a:latin typeface="Arial" panose="020B0604020202020204" pitchFamily="34" charset="0"/>
                <a:cs typeface="Arial" panose="020B0604020202020204" pitchFamily="34" charset="0"/>
              </a:rPr>
              <a:t>their</a:t>
            </a:r>
            <a:r>
              <a:rPr lang="ru-RU" sz="1600" dirty="0">
                <a:latin typeface="Arial" panose="020B0604020202020204" pitchFamily="34" charset="0"/>
                <a:cs typeface="Arial" panose="020B0604020202020204" pitchFamily="34" charset="0"/>
              </a:rPr>
              <a:t> </a:t>
            </a:r>
            <a:r>
              <a:rPr lang="ru-RU" sz="1600" dirty="0" err="1">
                <a:latin typeface="Arial" panose="020B0604020202020204" pitchFamily="34" charset="0"/>
                <a:cs typeface="Arial" panose="020B0604020202020204" pitchFamily="34" charset="0"/>
              </a:rPr>
              <a:t>data</a:t>
            </a:r>
            <a:r>
              <a:rPr lang="ru-RU" sz="1600" dirty="0">
                <a:latin typeface="Arial" panose="020B0604020202020204" pitchFamily="34" charset="0"/>
                <a:cs typeface="Arial" panose="020B0604020202020204" pitchFamily="34" charset="0"/>
              </a:rPr>
              <a:t> </a:t>
            </a:r>
            <a:r>
              <a:rPr lang="ru-RU" sz="1600" dirty="0" err="1">
                <a:latin typeface="Arial" panose="020B0604020202020204" pitchFamily="34" charset="0"/>
                <a:cs typeface="Arial" panose="020B0604020202020204" pitchFamily="34" charset="0"/>
              </a:rPr>
              <a:t>acquisition</a:t>
            </a:r>
            <a:r>
              <a:rPr lang="ru-RU" sz="1600" dirty="0">
                <a:latin typeface="Arial" panose="020B0604020202020204" pitchFamily="34" charset="0"/>
                <a:cs typeface="Arial" panose="020B0604020202020204" pitchFamily="34" charset="0"/>
              </a:rPr>
              <a:t> </a:t>
            </a:r>
            <a:r>
              <a:rPr lang="ru-RU" sz="1600" dirty="0" err="1">
                <a:latin typeface="Arial" panose="020B0604020202020204" pitchFamily="34" charset="0"/>
                <a:cs typeface="Arial" panose="020B0604020202020204" pitchFamily="34" charset="0"/>
              </a:rPr>
              <a:t>software</a:t>
            </a:r>
            <a:r>
              <a:rPr lang="ru-RU" sz="1600" dirty="0">
                <a:latin typeface="Arial" panose="020B0604020202020204" pitchFamily="34" charset="0"/>
                <a:cs typeface="Arial" panose="020B0604020202020204" pitchFamily="34" charset="0"/>
              </a:rPr>
              <a:t>, </a:t>
            </a:r>
            <a:r>
              <a:rPr lang="ru-RU" sz="1600" dirty="0" err="1">
                <a:latin typeface="Arial" panose="020B0604020202020204" pitchFamily="34" charset="0"/>
                <a:cs typeface="Arial" panose="020B0604020202020204" pitchFamily="34" charset="0"/>
              </a:rPr>
              <a:t>online</a:t>
            </a:r>
            <a:r>
              <a:rPr lang="ru-RU" sz="1600" dirty="0">
                <a:latin typeface="Arial" panose="020B0604020202020204" pitchFamily="34" charset="0"/>
                <a:cs typeface="Arial" panose="020B0604020202020204" pitchFamily="34" charset="0"/>
              </a:rPr>
              <a:t> </a:t>
            </a:r>
            <a:r>
              <a:rPr lang="ru-RU" sz="1600" dirty="0" err="1">
                <a:latin typeface="Arial" panose="020B0604020202020204" pitchFamily="34" charset="0"/>
                <a:cs typeface="Arial" panose="020B0604020202020204" pitchFamily="34" charset="0"/>
              </a:rPr>
              <a:t>monitoring</a:t>
            </a:r>
            <a:r>
              <a:rPr lang="ru-RU" sz="1600" dirty="0">
                <a:latin typeface="Arial" panose="020B0604020202020204" pitchFamily="34" charset="0"/>
                <a:cs typeface="Arial" panose="020B0604020202020204" pitchFamily="34" charset="0"/>
              </a:rPr>
              <a:t> </a:t>
            </a:r>
            <a:r>
              <a:rPr lang="ru-RU" sz="1600" dirty="0" err="1">
                <a:latin typeface="Arial" panose="020B0604020202020204" pitchFamily="34" charset="0"/>
                <a:cs typeface="Arial" panose="020B0604020202020204" pitchFamily="34" charset="0"/>
              </a:rPr>
              <a:t>and</a:t>
            </a:r>
            <a:r>
              <a:rPr lang="ru-RU" sz="1600" dirty="0">
                <a:latin typeface="Arial" panose="020B0604020202020204" pitchFamily="34" charset="0"/>
                <a:cs typeface="Arial" panose="020B0604020202020204" pitchFamily="34" charset="0"/>
              </a:rPr>
              <a:t> </a:t>
            </a:r>
            <a:r>
              <a:rPr lang="ru-RU" sz="1600" dirty="0" err="1">
                <a:latin typeface="Arial" panose="020B0604020202020204" pitchFamily="34" charset="0"/>
                <a:cs typeface="Arial" panose="020B0604020202020204" pitchFamily="34" charset="0"/>
              </a:rPr>
              <a:t>visualization</a:t>
            </a:r>
            <a:r>
              <a:rPr lang="ru-RU" sz="1600" dirty="0">
                <a:latin typeface="Arial" panose="020B0604020202020204" pitchFamily="34" charset="0"/>
                <a:cs typeface="Arial" panose="020B0604020202020204" pitchFamily="34" charset="0"/>
              </a:rPr>
              <a:t>, </a:t>
            </a:r>
            <a:r>
              <a:rPr lang="ru-RU" sz="1600" dirty="0" err="1">
                <a:latin typeface="Arial" panose="020B0604020202020204" pitchFamily="34" charset="0"/>
                <a:cs typeface="Arial" panose="020B0604020202020204" pitchFamily="34" charset="0"/>
              </a:rPr>
              <a:t>reconstruction</a:t>
            </a:r>
            <a:r>
              <a:rPr lang="ru-RU" sz="1600" dirty="0">
                <a:latin typeface="Arial" panose="020B0604020202020204" pitchFamily="34" charset="0"/>
                <a:cs typeface="Arial" panose="020B0604020202020204" pitchFamily="34" charset="0"/>
              </a:rPr>
              <a:t> </a:t>
            </a:r>
            <a:r>
              <a:rPr lang="ru-RU" sz="1600" dirty="0" err="1">
                <a:latin typeface="Arial" panose="020B0604020202020204" pitchFamily="34" charset="0"/>
                <a:cs typeface="Arial" panose="020B0604020202020204" pitchFamily="34" charset="0"/>
              </a:rPr>
              <a:t>and</a:t>
            </a:r>
            <a:r>
              <a:rPr lang="ru-RU" sz="1600" dirty="0">
                <a:latin typeface="Arial" panose="020B0604020202020204" pitchFamily="34" charset="0"/>
                <a:cs typeface="Arial" panose="020B0604020202020204" pitchFamily="34" charset="0"/>
              </a:rPr>
              <a:t> </a:t>
            </a:r>
            <a:r>
              <a:rPr lang="ru-RU" sz="1600" dirty="0" err="1">
                <a:latin typeface="Arial" panose="020B0604020202020204" pitchFamily="34" charset="0"/>
                <a:cs typeface="Arial" panose="020B0604020202020204" pitchFamily="34" charset="0"/>
              </a:rPr>
              <a:t>Monte-Carlo</a:t>
            </a:r>
            <a:r>
              <a:rPr lang="ru-RU" sz="1600" dirty="0">
                <a:latin typeface="Arial" panose="020B0604020202020204" pitchFamily="34" charset="0"/>
                <a:cs typeface="Arial" panose="020B0604020202020204" pitchFamily="34" charset="0"/>
              </a:rPr>
              <a:t> </a:t>
            </a:r>
            <a:r>
              <a:rPr lang="ru-RU" sz="1600" dirty="0" err="1">
                <a:latin typeface="Arial" panose="020B0604020202020204" pitchFamily="34" charset="0"/>
                <a:cs typeface="Arial" panose="020B0604020202020204" pitchFamily="34" charset="0"/>
              </a:rPr>
              <a:t>simulation</a:t>
            </a:r>
            <a:r>
              <a:rPr lang="en-US" sz="1600" dirty="0">
                <a:latin typeface="Arial" panose="020B0604020202020204" pitchFamily="34" charset="0"/>
                <a:cs typeface="Arial" panose="020B0604020202020204" pitchFamily="34" charset="0"/>
              </a:rPr>
              <a:t>. </a:t>
            </a:r>
          </a:p>
          <a:p>
            <a:pPr>
              <a:spcBef>
                <a:spcPts val="0"/>
              </a:spcBef>
              <a:spcAft>
                <a:spcPts val="600"/>
              </a:spcAft>
            </a:pPr>
            <a:r>
              <a:rPr lang="en-US" sz="1600" dirty="0">
                <a:latin typeface="Arial" panose="020B0604020202020204" pitchFamily="34" charset="0"/>
                <a:cs typeface="Arial" panose="020B0604020202020204" pitchFamily="34" charset="0"/>
              </a:rPr>
              <a:t>The PAC also notes that the recommendations made by the PAC for Particle Physics and the PAC for Nuclear Physics at their joint session in January 2019, to improve the ratio of FTE to participants, to attract students and to get involved in data analysis are not properly addressed in the presented material.</a:t>
            </a:r>
          </a:p>
          <a:p>
            <a:pPr marL="0" indent="0">
              <a:buNone/>
            </a:pPr>
            <a:r>
              <a:rPr lang="en-US" sz="1600" dirty="0">
                <a:latin typeface="Arial" panose="020B0604020202020204" pitchFamily="34" charset="0"/>
                <a:cs typeface="Arial" panose="020B0604020202020204" pitchFamily="34" charset="0"/>
              </a:rPr>
              <a:t>     </a:t>
            </a:r>
            <a:r>
              <a:rPr lang="en-US" sz="1600" u="sng" dirty="0">
                <a:latin typeface="Arial" panose="020B0604020202020204" pitchFamily="34" charset="0"/>
                <a:cs typeface="Arial" panose="020B0604020202020204" pitchFamily="34" charset="0"/>
              </a:rPr>
              <a:t>Recommendation.</a:t>
            </a:r>
            <a:r>
              <a:rPr lang="en-US" sz="1600" dirty="0">
                <a:latin typeface="Arial" panose="020B0604020202020204" pitchFamily="34" charset="0"/>
                <a:cs typeface="Arial" panose="020B0604020202020204" pitchFamily="34" charset="0"/>
              </a:rPr>
              <a:t> </a:t>
            </a:r>
          </a:p>
          <a:p>
            <a:pPr marL="685800" lvl="1">
              <a:buFont typeface="Arial" panose="020B0604020202020204" pitchFamily="34" charset="0"/>
              <a:buChar char="•"/>
            </a:pPr>
            <a:r>
              <a:rPr lang="en-US" sz="1600" dirty="0">
                <a:latin typeface="Arial" panose="020B0604020202020204" pitchFamily="34" charset="0"/>
                <a:cs typeface="Arial" panose="020B0604020202020204" pitchFamily="34" charset="0"/>
              </a:rPr>
              <a:t>The PAC decides to </a:t>
            </a:r>
            <a:r>
              <a:rPr lang="en-US" sz="1600" b="1" dirty="0">
                <a:latin typeface="Arial" panose="020B0604020202020204" pitchFamily="34" charset="0"/>
                <a:cs typeface="Arial" panose="020B0604020202020204" pitchFamily="34" charset="0"/>
              </a:rPr>
              <a:t>postpone any recommendation </a:t>
            </a:r>
            <a:r>
              <a:rPr lang="en-US" sz="1600" dirty="0">
                <a:latin typeface="Arial" panose="020B0604020202020204" pitchFamily="34" charset="0"/>
                <a:cs typeface="Arial" panose="020B0604020202020204" pitchFamily="34" charset="0"/>
              </a:rPr>
              <a:t>on the project till the authors present to the PAC, not later than at the next session in January 2020, a revised proposal including an action plan where the previous recommendations mentioned above are addressed. </a:t>
            </a:r>
          </a:p>
          <a:p>
            <a:pPr marL="685800" lvl="1">
              <a:buFont typeface="Arial" panose="020B0604020202020204" pitchFamily="34" charset="0"/>
              <a:buChar char="•"/>
            </a:pPr>
            <a:r>
              <a:rPr lang="en-US" sz="1600" dirty="0">
                <a:latin typeface="Arial" panose="020B0604020202020204" pitchFamily="34" charset="0"/>
                <a:cs typeface="Arial" panose="020B0604020202020204" pitchFamily="34" charset="0"/>
              </a:rPr>
              <a:t>Till then, if needed, the PAC recommends that the JINR management provide sufficient resources to the group to allow continuation of their work and commitments. </a:t>
            </a:r>
          </a:p>
        </p:txBody>
      </p:sp>
      <p:sp>
        <p:nvSpPr>
          <p:cNvPr id="2" name="Date Placeholder 1">
            <a:extLst>
              <a:ext uri="{FF2B5EF4-FFF2-40B4-BE49-F238E27FC236}">
                <a16:creationId xmlns:a16="http://schemas.microsoft.com/office/drawing/2014/main" id="{84064A7F-F097-6F48-A308-E18DAAFF3A32}"/>
              </a:ext>
            </a:extLst>
          </p:cNvPr>
          <p:cNvSpPr>
            <a:spLocks noGrp="1"/>
          </p:cNvSpPr>
          <p:nvPr>
            <p:ph type="dt" sz="half" idx="10"/>
          </p:nvPr>
        </p:nvSpPr>
        <p:spPr/>
        <p:txBody>
          <a:bodyPr/>
          <a:lstStyle/>
          <a:p>
            <a:pPr>
              <a:defRPr/>
            </a:pPr>
            <a:r>
              <a:rPr lang="en-US"/>
              <a:t>Itzhak Tserruya</a:t>
            </a:r>
            <a:endParaRPr lang="fr-FR"/>
          </a:p>
        </p:txBody>
      </p:sp>
      <p:sp>
        <p:nvSpPr>
          <p:cNvPr id="3" name="Footer Placeholder 2">
            <a:extLst>
              <a:ext uri="{FF2B5EF4-FFF2-40B4-BE49-F238E27FC236}">
                <a16:creationId xmlns:a16="http://schemas.microsoft.com/office/drawing/2014/main" id="{E54D9F33-1892-1D47-B63E-962184BEEFD3}"/>
              </a:ext>
            </a:extLst>
          </p:cNvPr>
          <p:cNvSpPr>
            <a:spLocks noGrp="1"/>
          </p:cNvSpPr>
          <p:nvPr>
            <p:ph type="ftr" sz="quarter" idx="11"/>
          </p:nvPr>
        </p:nvSpPr>
        <p:spPr/>
        <p:txBody>
          <a:bodyPr/>
          <a:lstStyle/>
          <a:p>
            <a:pPr>
              <a:defRPr/>
            </a:pPr>
            <a:r>
              <a:rPr lang="en-US"/>
              <a:t>52nd PAC-PP, February 3-4, 2020</a:t>
            </a:r>
            <a:endParaRPr lang="fr-FR"/>
          </a:p>
        </p:txBody>
      </p:sp>
      <p:sp>
        <p:nvSpPr>
          <p:cNvPr id="4" name="Slide Number Placeholder 3">
            <a:extLst>
              <a:ext uri="{FF2B5EF4-FFF2-40B4-BE49-F238E27FC236}">
                <a16:creationId xmlns:a16="http://schemas.microsoft.com/office/drawing/2014/main" id="{DFB83BF7-78A5-AD46-9D88-3A1C47A39CF2}"/>
              </a:ext>
            </a:extLst>
          </p:cNvPr>
          <p:cNvSpPr>
            <a:spLocks noGrp="1"/>
          </p:cNvSpPr>
          <p:nvPr>
            <p:ph type="sldNum" sz="quarter" idx="12"/>
          </p:nvPr>
        </p:nvSpPr>
        <p:spPr/>
        <p:txBody>
          <a:bodyPr/>
          <a:lstStyle/>
          <a:p>
            <a:pPr>
              <a:defRPr/>
            </a:pPr>
            <a:fld id="{16AAA047-8AEF-4C69-86C3-C9A280890182}" type="slidenum">
              <a:rPr lang="fr-FR" smtClean="0"/>
              <a:pPr>
                <a:defRPr/>
              </a:pPr>
              <a:t>10</a:t>
            </a:fld>
            <a:endParaRPr lang="fr-FR"/>
          </a:p>
        </p:txBody>
      </p:sp>
    </p:spTree>
    <p:extLst>
      <p:ext uri="{BB962C8B-B14F-4D97-AF65-F5344CB8AC3E}">
        <p14:creationId xmlns:p14="http://schemas.microsoft.com/office/powerpoint/2010/main" val="30947368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utoShape 18"/>
          <p:cNvSpPr>
            <a:spLocks noGrp="1" noChangeArrowheads="1"/>
          </p:cNvSpPr>
          <p:nvPr>
            <p:ph type="title"/>
          </p:nvPr>
        </p:nvSpPr>
        <p:spPr bwMode="auto">
          <a:xfrm>
            <a:off x="107504" y="418269"/>
            <a:ext cx="8928992" cy="476726"/>
          </a:xfrm>
          <a:prstGeom prst="roundRect">
            <a:avLst>
              <a:gd name="adj" fmla="val 16667"/>
            </a:avLst>
          </a:prstGeom>
          <a:solidFill>
            <a:srgbClr val="000090"/>
          </a:solidFill>
          <a:ln w="38100">
            <a:solidFill>
              <a:srgbClr val="FF0000"/>
            </a:solidFill>
            <a:round/>
            <a:headEnd/>
            <a:tailEnd/>
          </a:ln>
          <a:effectLst/>
        </p:spPr>
        <p:txBody>
          <a:bodyPr wrap="square" lIns="0" tIns="0" rIns="0" bIns="0" anchor="ctr">
            <a:spAutoFit/>
          </a:bodyPr>
          <a:lstStyle/>
          <a:p>
            <a:pPr>
              <a:spcAft>
                <a:spcPts val="0"/>
              </a:spcAft>
            </a:pPr>
            <a:r>
              <a:rPr lang="en-US" sz="2800" u="sng" dirty="0">
                <a:solidFill>
                  <a:srgbClr val="FFFF00"/>
                </a:solidFill>
              </a:rPr>
              <a:t> Proposal of a new project </a:t>
            </a:r>
          </a:p>
        </p:txBody>
      </p:sp>
      <p:sp>
        <p:nvSpPr>
          <p:cNvPr id="9" name="Content Placeholder 7">
            <a:extLst>
              <a:ext uri="{FF2B5EF4-FFF2-40B4-BE49-F238E27FC236}">
                <a16:creationId xmlns:a16="http://schemas.microsoft.com/office/drawing/2014/main" id="{72F618EC-409A-404E-8DF8-D472B820DAA1}"/>
              </a:ext>
            </a:extLst>
          </p:cNvPr>
          <p:cNvSpPr txBox="1">
            <a:spLocks/>
          </p:cNvSpPr>
          <p:nvPr/>
        </p:nvSpPr>
        <p:spPr bwMode="auto">
          <a:xfrm>
            <a:off x="179512" y="1052736"/>
            <a:ext cx="8856984" cy="51552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spAutoFit/>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spcAft>
                <a:spcPts val="600"/>
              </a:spcAft>
              <a:buFont typeface="Wingdings" pitchFamily="2" charset="2"/>
              <a:buChar char="q"/>
            </a:pPr>
            <a:r>
              <a:rPr lang="en-US" sz="1800" b="1" dirty="0"/>
              <a:t>FASA – S. </a:t>
            </a:r>
            <a:r>
              <a:rPr lang="en-US" sz="1800" b="1" dirty="0" err="1"/>
              <a:t>Avdeev</a:t>
            </a:r>
            <a:endParaRPr lang="en-US" sz="1800" b="1" dirty="0"/>
          </a:p>
          <a:p>
            <a:r>
              <a:rPr lang="en-US" sz="1600" dirty="0">
                <a:latin typeface="Arial" panose="020B0604020202020204" pitchFamily="34" charset="0"/>
                <a:cs typeface="Arial" panose="020B0604020202020204" pitchFamily="34" charset="0"/>
              </a:rPr>
              <a:t>The main goal of the project is the study of space-time characteristics of hot nuclei formed in the collisions of light relativistic ions with heavy targets. The experiment is carried out using relativistic beams from the </a:t>
            </a:r>
            <a:r>
              <a:rPr lang="en-US" sz="1600" dirty="0" err="1">
                <a:latin typeface="Arial" panose="020B0604020202020204" pitchFamily="34" charset="0"/>
                <a:cs typeface="Arial" panose="020B0604020202020204" pitchFamily="34" charset="0"/>
              </a:rPr>
              <a:t>Nuclotron</a:t>
            </a:r>
            <a:r>
              <a:rPr lang="en-US" sz="1600" dirty="0">
                <a:latin typeface="Arial" panose="020B0604020202020204" pitchFamily="34" charset="0"/>
                <a:cs typeface="Arial" panose="020B0604020202020204" pitchFamily="34" charset="0"/>
              </a:rPr>
              <a:t> and the 4π–FASA detector. Its thirty telescopes will allow spectroscopic and correlation measurements in terms of relative angles (from 10° to 180°) or relative velocities of intermediate-mass fragments. Radial flow as a function of the fragment charge, thermalization in the hot spectator of the target, and the time of disintegration will be studied.</a:t>
            </a:r>
          </a:p>
          <a:p>
            <a:pPr marL="0" indent="0">
              <a:buNone/>
            </a:pPr>
            <a:r>
              <a:rPr lang="en-US" sz="1600" dirty="0">
                <a:latin typeface="Arial" panose="020B0604020202020204" pitchFamily="34" charset="0"/>
                <a:cs typeface="Arial" panose="020B0604020202020204" pitchFamily="34" charset="0"/>
              </a:rPr>
              <a:t>      </a:t>
            </a:r>
            <a:r>
              <a:rPr lang="en-US" sz="1600" u="sng" dirty="0">
                <a:latin typeface="Arial" panose="020B0604020202020204" pitchFamily="34" charset="0"/>
                <a:cs typeface="Arial" panose="020B0604020202020204" pitchFamily="34" charset="0"/>
              </a:rPr>
              <a:t>Recommendation</a:t>
            </a:r>
          </a:p>
          <a:p>
            <a:pPr marL="571500" lvl="1" indent="-171450">
              <a:buFont typeface="Arial" panose="020B0604020202020204" pitchFamily="34" charset="0"/>
              <a:buChar char="•"/>
            </a:pPr>
            <a:r>
              <a:rPr lang="en-US" sz="1600" dirty="0">
                <a:latin typeface="Arial" panose="020B0604020202020204" pitchFamily="34" charset="0"/>
                <a:cs typeface="Arial" panose="020B0604020202020204" pitchFamily="34" charset="0"/>
              </a:rPr>
              <a:t>The PAC notes that </a:t>
            </a:r>
            <a:r>
              <a:rPr lang="en-US" sz="1600" b="1" dirty="0">
                <a:latin typeface="Arial" panose="020B0604020202020204" pitchFamily="34" charset="0"/>
                <a:cs typeface="Arial" panose="020B0604020202020204" pitchFamily="34" charset="0"/>
              </a:rPr>
              <a:t>similar work was carried out some 40 years ago </a:t>
            </a:r>
            <a:r>
              <a:rPr lang="en-US" sz="1600" dirty="0">
                <a:latin typeface="Arial" panose="020B0604020202020204" pitchFamily="34" charset="0"/>
                <a:cs typeface="Arial" panose="020B0604020202020204" pitchFamily="34" charset="0"/>
              </a:rPr>
              <a:t>on Multi-Fragmentation of Nuclei at Fermilab, at CERN -PS and at the BEVATRON and BEVALAC. </a:t>
            </a:r>
          </a:p>
          <a:p>
            <a:pPr marL="571500" lvl="1" indent="-171450">
              <a:buFont typeface="Arial" panose="020B0604020202020204" pitchFamily="34" charset="0"/>
              <a:buChar char="•"/>
            </a:pPr>
            <a:r>
              <a:rPr lang="en-US" sz="1600" dirty="0">
                <a:latin typeface="Arial" panose="020B0604020202020204" pitchFamily="34" charset="0"/>
                <a:cs typeface="Arial" panose="020B0604020202020204" pitchFamily="34" charset="0"/>
              </a:rPr>
              <a:t>The PAC requests the authors to </a:t>
            </a:r>
            <a:r>
              <a:rPr lang="en-US" sz="1600" b="1" dirty="0">
                <a:latin typeface="Arial" panose="020B0604020202020204" pitchFamily="34" charset="0"/>
                <a:cs typeface="Arial" panose="020B0604020202020204" pitchFamily="34" charset="0"/>
              </a:rPr>
              <a:t>sharpen the scientific case </a:t>
            </a:r>
            <a:r>
              <a:rPr lang="en-US" sz="1600" dirty="0">
                <a:latin typeface="Arial" panose="020B0604020202020204" pitchFamily="34" charset="0"/>
                <a:cs typeface="Arial" panose="020B0604020202020204" pitchFamily="34" charset="0"/>
              </a:rPr>
              <a:t>taking into account these earlier data and to present a convincing case on how they can solve the still open question of break-up or thermalization in the multifragmentation of nuclei. </a:t>
            </a:r>
          </a:p>
          <a:p>
            <a:pPr marL="571500" lvl="1" indent="-171450">
              <a:buFont typeface="Arial" panose="020B0604020202020204" pitchFamily="34" charset="0"/>
              <a:buChar char="•"/>
            </a:pPr>
            <a:r>
              <a:rPr lang="en-US" sz="1600" b="1" dirty="0">
                <a:latin typeface="Arial" panose="020B0604020202020204" pitchFamily="34" charset="0"/>
                <a:cs typeface="Arial" panose="020B0604020202020204" pitchFamily="34" charset="0"/>
              </a:rPr>
              <a:t>The PAC looks forward to receiving an improved proposal </a:t>
            </a:r>
            <a:r>
              <a:rPr lang="en-US" sz="1600" dirty="0">
                <a:latin typeface="Arial" panose="020B0604020202020204" pitchFamily="34" charset="0"/>
                <a:cs typeface="Arial" panose="020B0604020202020204" pitchFamily="34" charset="0"/>
              </a:rPr>
              <a:t>with details on the target thickness, the identification power of their telescopes for He and Be isotopes, and a simulation of the performance of the experiment in comparison with theoretical predictions. </a:t>
            </a:r>
          </a:p>
          <a:p>
            <a:pPr marL="0" indent="0">
              <a:spcBef>
                <a:spcPts val="0"/>
              </a:spcBef>
              <a:spcAft>
                <a:spcPts val="600"/>
              </a:spcAft>
              <a:buNone/>
            </a:pPr>
            <a:endParaRPr lang="en-US" sz="1800" dirty="0"/>
          </a:p>
        </p:txBody>
      </p:sp>
      <p:sp>
        <p:nvSpPr>
          <p:cNvPr id="2" name="Date Placeholder 1">
            <a:extLst>
              <a:ext uri="{FF2B5EF4-FFF2-40B4-BE49-F238E27FC236}">
                <a16:creationId xmlns:a16="http://schemas.microsoft.com/office/drawing/2014/main" id="{D0B7A97C-3F04-6348-AB22-7F753B754040}"/>
              </a:ext>
            </a:extLst>
          </p:cNvPr>
          <p:cNvSpPr>
            <a:spLocks noGrp="1"/>
          </p:cNvSpPr>
          <p:nvPr>
            <p:ph type="dt" sz="half" idx="10"/>
          </p:nvPr>
        </p:nvSpPr>
        <p:spPr/>
        <p:txBody>
          <a:bodyPr/>
          <a:lstStyle/>
          <a:p>
            <a:pPr>
              <a:defRPr/>
            </a:pPr>
            <a:r>
              <a:rPr lang="en-US"/>
              <a:t>Itzhak Tserruya</a:t>
            </a:r>
            <a:endParaRPr lang="fr-FR"/>
          </a:p>
        </p:txBody>
      </p:sp>
      <p:sp>
        <p:nvSpPr>
          <p:cNvPr id="3" name="Footer Placeholder 2">
            <a:extLst>
              <a:ext uri="{FF2B5EF4-FFF2-40B4-BE49-F238E27FC236}">
                <a16:creationId xmlns:a16="http://schemas.microsoft.com/office/drawing/2014/main" id="{5AD0956E-2E54-9045-A088-279EE4B32353}"/>
              </a:ext>
            </a:extLst>
          </p:cNvPr>
          <p:cNvSpPr>
            <a:spLocks noGrp="1"/>
          </p:cNvSpPr>
          <p:nvPr>
            <p:ph type="ftr" sz="quarter" idx="11"/>
          </p:nvPr>
        </p:nvSpPr>
        <p:spPr/>
        <p:txBody>
          <a:bodyPr/>
          <a:lstStyle/>
          <a:p>
            <a:pPr>
              <a:defRPr/>
            </a:pPr>
            <a:r>
              <a:rPr lang="en-US"/>
              <a:t>52nd PAC-PP, February 3-4, 2020</a:t>
            </a:r>
            <a:endParaRPr lang="fr-FR"/>
          </a:p>
        </p:txBody>
      </p:sp>
      <p:sp>
        <p:nvSpPr>
          <p:cNvPr id="4" name="Slide Number Placeholder 3">
            <a:extLst>
              <a:ext uri="{FF2B5EF4-FFF2-40B4-BE49-F238E27FC236}">
                <a16:creationId xmlns:a16="http://schemas.microsoft.com/office/drawing/2014/main" id="{170123A0-372F-E64F-A3A7-97BA825F47D0}"/>
              </a:ext>
            </a:extLst>
          </p:cNvPr>
          <p:cNvSpPr>
            <a:spLocks noGrp="1"/>
          </p:cNvSpPr>
          <p:nvPr>
            <p:ph type="sldNum" sz="quarter" idx="12"/>
          </p:nvPr>
        </p:nvSpPr>
        <p:spPr/>
        <p:txBody>
          <a:bodyPr/>
          <a:lstStyle/>
          <a:p>
            <a:pPr>
              <a:defRPr/>
            </a:pPr>
            <a:fld id="{16AAA047-8AEF-4C69-86C3-C9A280890182}" type="slidenum">
              <a:rPr lang="fr-FR" smtClean="0"/>
              <a:pPr>
                <a:defRPr/>
              </a:pPr>
              <a:t>11</a:t>
            </a:fld>
            <a:endParaRPr lang="fr-FR"/>
          </a:p>
        </p:txBody>
      </p:sp>
    </p:spTree>
    <p:extLst>
      <p:ext uri="{BB962C8B-B14F-4D97-AF65-F5344CB8AC3E}">
        <p14:creationId xmlns:p14="http://schemas.microsoft.com/office/powerpoint/2010/main" val="27770304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18"/>
          <p:cNvSpPr>
            <a:spLocks noGrp="1" noChangeArrowheads="1"/>
          </p:cNvSpPr>
          <p:nvPr>
            <p:ph type="title"/>
          </p:nvPr>
        </p:nvSpPr>
        <p:spPr bwMode="auto">
          <a:xfrm>
            <a:off x="467544" y="132523"/>
            <a:ext cx="8229600" cy="762762"/>
          </a:xfrm>
          <a:prstGeom prst="roundRect">
            <a:avLst>
              <a:gd name="adj" fmla="val 16667"/>
            </a:avLst>
          </a:prstGeom>
          <a:solidFill>
            <a:srgbClr val="000090"/>
          </a:solidFill>
          <a:ln w="38100">
            <a:solidFill>
              <a:srgbClr val="FF0000"/>
            </a:solidFill>
            <a:round/>
            <a:headEnd/>
            <a:tailEnd/>
          </a:ln>
          <a:effectLst/>
          <a:extLst/>
        </p:spPr>
        <p:txBody>
          <a:bodyPr wrap="square" lIns="0" tIns="0" rIns="0" bIns="0" anchor="ctr">
            <a:spAutoFit/>
          </a:bodyPr>
          <a:lstStyle/>
          <a:p>
            <a:pPr>
              <a:lnSpc>
                <a:spcPct val="120000"/>
              </a:lnSpc>
              <a:spcAft>
                <a:spcPts val="1200"/>
              </a:spcAft>
            </a:pPr>
            <a:r>
              <a:rPr lang="en-US" sz="4000" u="sng" dirty="0">
                <a:solidFill>
                  <a:srgbClr val="FFFF00"/>
                </a:solidFill>
              </a:rPr>
              <a:t>Scientific Council (I)</a:t>
            </a:r>
          </a:p>
        </p:txBody>
      </p:sp>
      <p:sp>
        <p:nvSpPr>
          <p:cNvPr id="2" name="TextBox 1"/>
          <p:cNvSpPr txBox="1"/>
          <p:nvPr/>
        </p:nvSpPr>
        <p:spPr>
          <a:xfrm>
            <a:off x="107504" y="1412776"/>
            <a:ext cx="9036496" cy="4601260"/>
          </a:xfrm>
          <a:prstGeom prst="rect">
            <a:avLst/>
          </a:prstGeom>
          <a:noFill/>
        </p:spPr>
        <p:txBody>
          <a:bodyPr wrap="square" rtlCol="0">
            <a:spAutoFit/>
          </a:bodyPr>
          <a:lstStyle/>
          <a:p>
            <a:pPr>
              <a:spcAft>
                <a:spcPts val="600"/>
              </a:spcAft>
              <a:buSzPct val="80000"/>
            </a:pPr>
            <a:r>
              <a:rPr lang="en-US" sz="1600" dirty="0"/>
              <a:t>Excerpts from the Resolutions of the 126</a:t>
            </a:r>
            <a:r>
              <a:rPr lang="en-US" sz="1600" baseline="30000" dirty="0"/>
              <a:t>th</a:t>
            </a:r>
            <a:r>
              <a:rPr lang="en-US" sz="1600" dirty="0"/>
              <a:t> session of the SC held on September 19-20, 2019:</a:t>
            </a:r>
          </a:p>
          <a:p>
            <a:pPr>
              <a:spcAft>
                <a:spcPts val="600"/>
              </a:spcAft>
              <a:buSzPct val="80000"/>
            </a:pPr>
            <a:endParaRPr lang="en-US" dirty="0"/>
          </a:p>
          <a:p>
            <a:pPr>
              <a:spcAft>
                <a:spcPts val="600"/>
              </a:spcAft>
              <a:buSzPct val="80000"/>
            </a:pPr>
            <a:r>
              <a:rPr lang="en-US" b="1" u="sng" dirty="0"/>
              <a:t>General considerations relevant to the PAC-PP</a:t>
            </a:r>
            <a:r>
              <a:rPr lang="en-US" b="1" dirty="0"/>
              <a:t>:</a:t>
            </a:r>
            <a:endParaRPr lang="en-US" dirty="0"/>
          </a:p>
          <a:p>
            <a:pPr marL="285750" indent="-285750">
              <a:spcAft>
                <a:spcPts val="600"/>
              </a:spcAft>
              <a:buFont typeface="Wingdings" charset="2"/>
              <a:buChar char="u"/>
            </a:pPr>
            <a:r>
              <a:rPr lang="en-US" dirty="0"/>
              <a:t>The SC supports the efforts of the JINR Directorate towards constructing the basic configuration of the </a:t>
            </a:r>
            <a:r>
              <a:rPr lang="en-US" b="1" dirty="0"/>
              <a:t>NICA complex</a:t>
            </a:r>
            <a:r>
              <a:rPr lang="en-US" dirty="0"/>
              <a:t>, noting the completion of the </a:t>
            </a:r>
            <a:r>
              <a:rPr lang="en-GB" dirty="0"/>
              <a:t>main systems of the Booster synchrotron and of the fabrication of the yoke of the solenoidal magnet for the MPD detector. </a:t>
            </a:r>
          </a:p>
          <a:p>
            <a:pPr marL="285750" indent="-285750">
              <a:spcAft>
                <a:spcPts val="300"/>
              </a:spcAft>
              <a:buFont typeface="Wingdings" charset="2"/>
              <a:buChar char="u"/>
            </a:pPr>
            <a:r>
              <a:rPr lang="en-GB" dirty="0"/>
              <a:t>The SC appreciates </a:t>
            </a:r>
            <a:r>
              <a:rPr lang="en-GB" b="1" dirty="0"/>
              <a:t>the first physics results produced in the BM@N experiment </a:t>
            </a:r>
            <a:r>
              <a:rPr lang="en-GB" dirty="0"/>
              <a:t>and the continued analysis of the data taken earlier in this experiment. </a:t>
            </a:r>
          </a:p>
          <a:p>
            <a:pPr marL="285750" indent="-285750">
              <a:spcAft>
                <a:spcPts val="300"/>
              </a:spcAft>
              <a:buFont typeface="Wingdings" charset="2"/>
              <a:buChar char="u"/>
            </a:pPr>
            <a:r>
              <a:rPr lang="en-GB" dirty="0"/>
              <a:t>The SC also notes the commissioning of the updated </a:t>
            </a:r>
            <a:r>
              <a:rPr lang="en-GB" b="1" dirty="0"/>
              <a:t>computer cluster </a:t>
            </a:r>
            <a:r>
              <a:rPr lang="en-GB" dirty="0"/>
              <a:t>at VBLHEP to meet the challenges of the NICA complex.</a:t>
            </a:r>
            <a:r>
              <a:rPr lang="en-US" dirty="0"/>
              <a:t> </a:t>
            </a:r>
          </a:p>
          <a:p>
            <a:pPr marL="285750" indent="-285750">
              <a:spcAft>
                <a:spcPts val="300"/>
              </a:spcAft>
              <a:buFont typeface="Wingdings" charset="2"/>
              <a:buChar char="u"/>
            </a:pPr>
            <a:r>
              <a:rPr lang="en-US" dirty="0"/>
              <a:t>The SC takes note of the holding at JINR, on 17 April 2019, of the </a:t>
            </a:r>
            <a:r>
              <a:rPr lang="en-US" b="1" dirty="0"/>
              <a:t>3rd</a:t>
            </a:r>
            <a:r>
              <a:rPr lang="en-GB" b="1" dirty="0"/>
              <a:t> Meeting of the MPD and BM@N Collaborations</a:t>
            </a:r>
            <a:r>
              <a:rPr lang="en-GB" dirty="0"/>
              <a:t>, which covered the physics programme of the MPD and BM@N experiments, and progress in detector subsystems work and in analysis of experimental data.</a:t>
            </a:r>
            <a:endParaRPr lang="en-US" dirty="0"/>
          </a:p>
        </p:txBody>
      </p:sp>
      <p:sp>
        <p:nvSpPr>
          <p:cNvPr id="4" name="Date Placeholder 3">
            <a:extLst>
              <a:ext uri="{FF2B5EF4-FFF2-40B4-BE49-F238E27FC236}">
                <a16:creationId xmlns:a16="http://schemas.microsoft.com/office/drawing/2014/main" id="{5628E96A-CE82-3340-A3FA-5012C03BA550}"/>
              </a:ext>
            </a:extLst>
          </p:cNvPr>
          <p:cNvSpPr>
            <a:spLocks noGrp="1"/>
          </p:cNvSpPr>
          <p:nvPr>
            <p:ph type="dt" sz="half" idx="10"/>
          </p:nvPr>
        </p:nvSpPr>
        <p:spPr/>
        <p:txBody>
          <a:bodyPr/>
          <a:lstStyle/>
          <a:p>
            <a:pPr>
              <a:defRPr/>
            </a:pPr>
            <a:r>
              <a:rPr lang="en-US"/>
              <a:t>Itzhak Tserruya</a:t>
            </a:r>
            <a:endParaRPr lang="fr-FR"/>
          </a:p>
        </p:txBody>
      </p:sp>
      <p:sp>
        <p:nvSpPr>
          <p:cNvPr id="5" name="Footer Placeholder 4">
            <a:extLst>
              <a:ext uri="{FF2B5EF4-FFF2-40B4-BE49-F238E27FC236}">
                <a16:creationId xmlns:a16="http://schemas.microsoft.com/office/drawing/2014/main" id="{90820C37-A87F-1D4A-A8B3-FF5B8477799E}"/>
              </a:ext>
            </a:extLst>
          </p:cNvPr>
          <p:cNvSpPr>
            <a:spLocks noGrp="1"/>
          </p:cNvSpPr>
          <p:nvPr>
            <p:ph type="ftr" sz="quarter" idx="11"/>
          </p:nvPr>
        </p:nvSpPr>
        <p:spPr/>
        <p:txBody>
          <a:bodyPr/>
          <a:lstStyle/>
          <a:p>
            <a:pPr>
              <a:defRPr/>
            </a:pPr>
            <a:r>
              <a:rPr lang="en-US"/>
              <a:t>52nd PAC-PP, February 3-4, 2020</a:t>
            </a:r>
            <a:endParaRPr lang="fr-FR"/>
          </a:p>
        </p:txBody>
      </p:sp>
      <p:sp>
        <p:nvSpPr>
          <p:cNvPr id="6" name="Slide Number Placeholder 5">
            <a:extLst>
              <a:ext uri="{FF2B5EF4-FFF2-40B4-BE49-F238E27FC236}">
                <a16:creationId xmlns:a16="http://schemas.microsoft.com/office/drawing/2014/main" id="{AB1A5CD7-B3E5-6142-9441-E3FA0F43A515}"/>
              </a:ext>
            </a:extLst>
          </p:cNvPr>
          <p:cNvSpPr>
            <a:spLocks noGrp="1"/>
          </p:cNvSpPr>
          <p:nvPr>
            <p:ph type="sldNum" sz="quarter" idx="12"/>
          </p:nvPr>
        </p:nvSpPr>
        <p:spPr/>
        <p:txBody>
          <a:bodyPr/>
          <a:lstStyle/>
          <a:p>
            <a:pPr>
              <a:defRPr/>
            </a:pPr>
            <a:fld id="{16AAA047-8AEF-4C69-86C3-C9A280890182}" type="slidenum">
              <a:rPr lang="fr-FR" smtClean="0"/>
              <a:pPr>
                <a:defRPr/>
              </a:pPr>
              <a:t>12</a:t>
            </a:fld>
            <a:endParaRPr lang="fr-FR"/>
          </a:p>
        </p:txBody>
      </p:sp>
    </p:spTree>
    <p:extLst>
      <p:ext uri="{BB962C8B-B14F-4D97-AF65-F5344CB8AC3E}">
        <p14:creationId xmlns:p14="http://schemas.microsoft.com/office/powerpoint/2010/main" val="974125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dissolve">
                                      <p:cBhvr>
                                        <p:cTn id="7" dur="500"/>
                                        <p:tgtEl>
                                          <p:spTgt spid="2">
                                            <p:txEl>
                                              <p:pRg st="2" end="2"/>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2">
                                            <p:txEl>
                                              <p:pRg st="3" end="3"/>
                                            </p:txEl>
                                          </p:spTgt>
                                        </p:tgtEl>
                                        <p:attrNameLst>
                                          <p:attrName>style.visibility</p:attrName>
                                        </p:attrNameLst>
                                      </p:cBhvr>
                                      <p:to>
                                        <p:strVal val="visible"/>
                                      </p:to>
                                    </p:set>
                                    <p:animEffect transition="in" filter="dissolve">
                                      <p:cBhvr>
                                        <p:cTn id="10" dur="500"/>
                                        <p:tgtEl>
                                          <p:spTgt spid="2">
                                            <p:txEl>
                                              <p:pRg st="3" end="3"/>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animEffect transition="in" filter="dissolve">
                                      <p:cBhvr>
                                        <p:cTn id="13" dur="500"/>
                                        <p:tgtEl>
                                          <p:spTgt spid="2">
                                            <p:txEl>
                                              <p:pRg st="4" end="4"/>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2">
                                            <p:txEl>
                                              <p:pRg st="5" end="5"/>
                                            </p:txEl>
                                          </p:spTgt>
                                        </p:tgtEl>
                                        <p:attrNameLst>
                                          <p:attrName>style.visibility</p:attrName>
                                        </p:attrNameLst>
                                      </p:cBhvr>
                                      <p:to>
                                        <p:strVal val="visible"/>
                                      </p:to>
                                    </p:set>
                                    <p:animEffect transition="in" filter="dissolve">
                                      <p:cBhvr>
                                        <p:cTn id="16" dur="500"/>
                                        <p:tgtEl>
                                          <p:spTgt spid="2">
                                            <p:txEl>
                                              <p:pRg st="5" end="5"/>
                                            </p:txEl>
                                          </p:spTgt>
                                        </p:tgtEl>
                                      </p:cBhvr>
                                    </p:animEffect>
                                  </p:childTnLst>
                                </p:cTn>
                              </p:par>
                              <p:par>
                                <p:cTn id="17" presetID="9" presetClass="entr" presetSubtype="0" fill="hold" nodeType="with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animEffect transition="in" filter="dissolve">
                                      <p:cBhvr>
                                        <p:cTn id="19"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18"/>
          <p:cNvSpPr>
            <a:spLocks noGrp="1" noChangeArrowheads="1"/>
          </p:cNvSpPr>
          <p:nvPr>
            <p:ph type="title"/>
          </p:nvPr>
        </p:nvSpPr>
        <p:spPr bwMode="auto">
          <a:xfrm>
            <a:off x="467544" y="132523"/>
            <a:ext cx="8229600" cy="762762"/>
          </a:xfrm>
          <a:prstGeom prst="roundRect">
            <a:avLst>
              <a:gd name="adj" fmla="val 16667"/>
            </a:avLst>
          </a:prstGeom>
          <a:solidFill>
            <a:srgbClr val="000090"/>
          </a:solidFill>
          <a:ln w="38100">
            <a:solidFill>
              <a:srgbClr val="FF0000"/>
            </a:solidFill>
            <a:round/>
            <a:headEnd/>
            <a:tailEnd/>
          </a:ln>
          <a:effectLst/>
          <a:extLst/>
        </p:spPr>
        <p:txBody>
          <a:bodyPr wrap="square" lIns="0" tIns="0" rIns="0" bIns="0" anchor="ctr">
            <a:spAutoFit/>
          </a:bodyPr>
          <a:lstStyle/>
          <a:p>
            <a:pPr>
              <a:lnSpc>
                <a:spcPct val="120000"/>
              </a:lnSpc>
              <a:spcAft>
                <a:spcPts val="1200"/>
              </a:spcAft>
            </a:pPr>
            <a:r>
              <a:rPr lang="en-US" sz="4000" u="sng" dirty="0">
                <a:solidFill>
                  <a:srgbClr val="FFFF00"/>
                </a:solidFill>
              </a:rPr>
              <a:t>Scientific Council (II)</a:t>
            </a:r>
          </a:p>
        </p:txBody>
      </p:sp>
      <p:sp>
        <p:nvSpPr>
          <p:cNvPr id="2" name="TextBox 1"/>
          <p:cNvSpPr txBox="1"/>
          <p:nvPr/>
        </p:nvSpPr>
        <p:spPr>
          <a:xfrm>
            <a:off x="186154" y="1052736"/>
            <a:ext cx="8850342" cy="5463034"/>
          </a:xfrm>
          <a:prstGeom prst="rect">
            <a:avLst/>
          </a:prstGeom>
          <a:noFill/>
        </p:spPr>
        <p:txBody>
          <a:bodyPr wrap="square" rtlCol="0">
            <a:spAutoFit/>
          </a:bodyPr>
          <a:lstStyle/>
          <a:p>
            <a:pPr>
              <a:spcAft>
                <a:spcPts val="600"/>
              </a:spcAft>
            </a:pPr>
            <a:r>
              <a:rPr lang="en-US" b="1" u="sng" dirty="0"/>
              <a:t>Common issues</a:t>
            </a:r>
          </a:p>
          <a:p>
            <a:pPr marL="285750" indent="-285750">
              <a:spcAft>
                <a:spcPts val="600"/>
              </a:spcAft>
              <a:buFont typeface="Wingdings" charset="2"/>
              <a:buChar char="u"/>
            </a:pPr>
            <a:r>
              <a:rPr lang="en-US" dirty="0"/>
              <a:t>The </a:t>
            </a:r>
            <a:r>
              <a:rPr lang="en-US" b="1" dirty="0"/>
              <a:t>SC looks forward to being informed of the decision concerning the Neutrino </a:t>
            </a:r>
            <a:r>
              <a:rPr lang="en-US" b="1" dirty="0" err="1"/>
              <a:t>programme</a:t>
            </a:r>
            <a:r>
              <a:rPr lang="en-US" b="1" dirty="0"/>
              <a:t> </a:t>
            </a:r>
            <a:r>
              <a:rPr lang="en-US" dirty="0"/>
              <a:t>evaluated by the joint session of the PAC for Particle Physics and of the PAC for Nuclear Physics in January 2019 and to knowing when and how this </a:t>
            </a:r>
            <a:r>
              <a:rPr lang="en-US" dirty="0" err="1"/>
              <a:t>programme</a:t>
            </a:r>
            <a:r>
              <a:rPr lang="en-US" dirty="0"/>
              <a:t> will be re-evaluated. In general, the Scientific Council recommends that better allotment of scientific themes to respective PACs be made.</a:t>
            </a:r>
          </a:p>
          <a:p>
            <a:pPr marL="285750" indent="-285750">
              <a:spcAft>
                <a:spcPts val="600"/>
              </a:spcAft>
              <a:buFont typeface="Wingdings" charset="2"/>
              <a:buChar char="u"/>
            </a:pPr>
            <a:r>
              <a:rPr lang="en-US" dirty="0"/>
              <a:t>The SC recommends that </a:t>
            </a:r>
            <a:r>
              <a:rPr lang="en-US" b="1" dirty="0"/>
              <a:t>more attention should be given to the participation of female scientists</a:t>
            </a:r>
            <a:r>
              <a:rPr lang="en-US" dirty="0"/>
              <a:t> in the Scientific Council and in the PACs and more generally in the life of JINR at all levels.</a:t>
            </a:r>
          </a:p>
          <a:p>
            <a:pPr>
              <a:spcAft>
                <a:spcPts val="600"/>
              </a:spcAft>
              <a:buSzPct val="80000"/>
            </a:pPr>
            <a:r>
              <a:rPr lang="en-US" b="1" u="sng" dirty="0"/>
              <a:t>Recommendations in connection with the PAC-PP: </a:t>
            </a:r>
          </a:p>
          <a:p>
            <a:pPr>
              <a:spcAft>
                <a:spcPts val="0"/>
              </a:spcAft>
            </a:pPr>
            <a:r>
              <a:rPr lang="en-US" dirty="0"/>
              <a:t>The SC </a:t>
            </a:r>
            <a:r>
              <a:rPr lang="en-US" b="1" dirty="0"/>
              <a:t>endorsed and supported all recommendations made by the PAC – PP. </a:t>
            </a:r>
          </a:p>
          <a:p>
            <a:pPr>
              <a:spcAft>
                <a:spcPts val="0"/>
              </a:spcAft>
            </a:pPr>
            <a:r>
              <a:rPr lang="en-US" b="1" dirty="0"/>
              <a:t>In particular:</a:t>
            </a:r>
          </a:p>
          <a:p>
            <a:pPr marL="285750" indent="-285750">
              <a:spcAft>
                <a:spcPts val="600"/>
              </a:spcAft>
              <a:buFont typeface="Wingdings" charset="2"/>
              <a:buChar char="u"/>
            </a:pPr>
            <a:r>
              <a:rPr lang="en-US" b="1" dirty="0"/>
              <a:t> T</a:t>
            </a:r>
            <a:r>
              <a:rPr lang="en-US" dirty="0"/>
              <a:t>he SC supported the PAC’s approach for the evaluation of the JINR’s participation in the LHC experiments.  </a:t>
            </a:r>
          </a:p>
          <a:p>
            <a:pPr marL="285750" indent="-285750">
              <a:spcAft>
                <a:spcPts val="600"/>
              </a:spcAft>
              <a:buFont typeface="Wingdings" charset="2"/>
              <a:buChar char="u"/>
            </a:pPr>
            <a:r>
              <a:rPr lang="en-US" dirty="0"/>
              <a:t>The SC supports the PAC’s recommendations on the continuation of ongoing projects in particle physics: the LHC experiments, CMS, ATLAS and ALICE and SCAN-3</a:t>
            </a:r>
          </a:p>
        </p:txBody>
      </p:sp>
      <p:sp>
        <p:nvSpPr>
          <p:cNvPr id="3" name="Date Placeholder 2">
            <a:extLst>
              <a:ext uri="{FF2B5EF4-FFF2-40B4-BE49-F238E27FC236}">
                <a16:creationId xmlns:a16="http://schemas.microsoft.com/office/drawing/2014/main" id="{51927FCD-F754-BD46-9D80-83B6E78B4694}"/>
              </a:ext>
            </a:extLst>
          </p:cNvPr>
          <p:cNvSpPr>
            <a:spLocks noGrp="1"/>
          </p:cNvSpPr>
          <p:nvPr>
            <p:ph type="dt" sz="half" idx="10"/>
          </p:nvPr>
        </p:nvSpPr>
        <p:spPr/>
        <p:txBody>
          <a:bodyPr/>
          <a:lstStyle/>
          <a:p>
            <a:pPr>
              <a:defRPr/>
            </a:pPr>
            <a:r>
              <a:rPr lang="en-US"/>
              <a:t>Itzhak Tserruya</a:t>
            </a:r>
            <a:endParaRPr lang="fr-FR"/>
          </a:p>
        </p:txBody>
      </p:sp>
      <p:sp>
        <p:nvSpPr>
          <p:cNvPr id="4" name="Footer Placeholder 3">
            <a:extLst>
              <a:ext uri="{FF2B5EF4-FFF2-40B4-BE49-F238E27FC236}">
                <a16:creationId xmlns:a16="http://schemas.microsoft.com/office/drawing/2014/main" id="{214784E2-3DCB-F34F-8143-037CEDE55CD5}"/>
              </a:ext>
            </a:extLst>
          </p:cNvPr>
          <p:cNvSpPr>
            <a:spLocks noGrp="1"/>
          </p:cNvSpPr>
          <p:nvPr>
            <p:ph type="ftr" sz="quarter" idx="11"/>
          </p:nvPr>
        </p:nvSpPr>
        <p:spPr/>
        <p:txBody>
          <a:bodyPr/>
          <a:lstStyle/>
          <a:p>
            <a:pPr>
              <a:defRPr/>
            </a:pPr>
            <a:r>
              <a:rPr lang="en-US"/>
              <a:t>52nd PAC-PP, February 3-4, 2020</a:t>
            </a:r>
            <a:endParaRPr lang="fr-FR"/>
          </a:p>
        </p:txBody>
      </p:sp>
      <p:sp>
        <p:nvSpPr>
          <p:cNvPr id="5" name="Slide Number Placeholder 4">
            <a:extLst>
              <a:ext uri="{FF2B5EF4-FFF2-40B4-BE49-F238E27FC236}">
                <a16:creationId xmlns:a16="http://schemas.microsoft.com/office/drawing/2014/main" id="{EA9BFF7B-E4E4-B548-A732-E188F4AE2949}"/>
              </a:ext>
            </a:extLst>
          </p:cNvPr>
          <p:cNvSpPr>
            <a:spLocks noGrp="1"/>
          </p:cNvSpPr>
          <p:nvPr>
            <p:ph type="sldNum" sz="quarter" idx="12"/>
          </p:nvPr>
        </p:nvSpPr>
        <p:spPr/>
        <p:txBody>
          <a:bodyPr/>
          <a:lstStyle/>
          <a:p>
            <a:pPr>
              <a:defRPr/>
            </a:pPr>
            <a:fld id="{16AAA047-8AEF-4C69-86C3-C9A280890182}" type="slidenum">
              <a:rPr lang="fr-FR" smtClean="0"/>
              <a:pPr>
                <a:defRPr/>
              </a:pPr>
              <a:t>13</a:t>
            </a:fld>
            <a:endParaRPr lang="fr-FR"/>
          </a:p>
        </p:txBody>
      </p:sp>
    </p:spTree>
    <p:extLst>
      <p:ext uri="{BB962C8B-B14F-4D97-AF65-F5344CB8AC3E}">
        <p14:creationId xmlns:p14="http://schemas.microsoft.com/office/powerpoint/2010/main" val="12026981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18"/>
          <p:cNvSpPr>
            <a:spLocks noGrp="1" noChangeArrowheads="1"/>
          </p:cNvSpPr>
          <p:nvPr>
            <p:ph type="title"/>
          </p:nvPr>
        </p:nvSpPr>
        <p:spPr bwMode="auto">
          <a:xfrm>
            <a:off x="467544" y="132523"/>
            <a:ext cx="8229600" cy="762762"/>
          </a:xfrm>
          <a:prstGeom prst="roundRect">
            <a:avLst>
              <a:gd name="adj" fmla="val 16667"/>
            </a:avLst>
          </a:prstGeom>
          <a:solidFill>
            <a:srgbClr val="000090"/>
          </a:solidFill>
          <a:ln w="38100">
            <a:solidFill>
              <a:srgbClr val="FF0000"/>
            </a:solidFill>
            <a:round/>
            <a:headEnd/>
            <a:tailEnd/>
          </a:ln>
          <a:effectLst/>
          <a:extLst/>
        </p:spPr>
        <p:txBody>
          <a:bodyPr wrap="square" lIns="0" tIns="0" rIns="0" bIns="0" anchor="ctr">
            <a:spAutoFit/>
          </a:bodyPr>
          <a:lstStyle/>
          <a:p>
            <a:pPr>
              <a:lnSpc>
                <a:spcPct val="120000"/>
              </a:lnSpc>
              <a:spcAft>
                <a:spcPts val="1200"/>
              </a:spcAft>
            </a:pPr>
            <a:r>
              <a:rPr lang="en-US" sz="4000" u="sng" dirty="0">
                <a:solidFill>
                  <a:srgbClr val="FFFF00"/>
                </a:solidFill>
              </a:rPr>
              <a:t>Scientific Council (III)</a:t>
            </a:r>
          </a:p>
        </p:txBody>
      </p:sp>
      <p:sp>
        <p:nvSpPr>
          <p:cNvPr id="2" name="TextBox 1"/>
          <p:cNvSpPr txBox="1"/>
          <p:nvPr/>
        </p:nvSpPr>
        <p:spPr>
          <a:xfrm>
            <a:off x="172108" y="1268760"/>
            <a:ext cx="8820472" cy="4755148"/>
          </a:xfrm>
          <a:prstGeom prst="rect">
            <a:avLst/>
          </a:prstGeom>
          <a:noFill/>
        </p:spPr>
        <p:txBody>
          <a:bodyPr wrap="square" rtlCol="0">
            <a:spAutoFit/>
          </a:bodyPr>
          <a:lstStyle/>
          <a:p>
            <a:pPr>
              <a:spcAft>
                <a:spcPts val="600"/>
              </a:spcAft>
              <a:buSzPct val="80000"/>
            </a:pPr>
            <a:r>
              <a:rPr lang="en-US" b="1" u="sng" dirty="0"/>
              <a:t>Recommendations in connection with the PAC-PP (ongoing projects): </a:t>
            </a:r>
          </a:p>
          <a:p>
            <a:pPr marL="285750" indent="-285750">
              <a:spcAft>
                <a:spcPts val="600"/>
              </a:spcAft>
              <a:buFont typeface="Wingdings" charset="2"/>
              <a:buChar char="u"/>
            </a:pPr>
            <a:r>
              <a:rPr lang="en-US" dirty="0"/>
              <a:t>The SC supports the PAC’s decision to postpone any recommendation on the </a:t>
            </a:r>
            <a:r>
              <a:rPr lang="en-US" b="1" dirty="0"/>
              <a:t>NA64</a:t>
            </a:r>
            <a:r>
              <a:rPr lang="en-US" dirty="0"/>
              <a:t> project till the authors present to the PAC a revised proposal where the recommendations made at the joint session of two PACs –– to improve the ratio of FTE to participants, to attract students and to get involved in data analysis –– are properly addressed. Till then the JINR management shall provide sufficient resources to the group to allow continuation of their work and commitments. </a:t>
            </a:r>
            <a:endParaRPr lang="he-IL" dirty="0"/>
          </a:p>
          <a:p>
            <a:pPr marL="285750" indent="-285750">
              <a:spcAft>
                <a:spcPts val="600"/>
              </a:spcAft>
              <a:buFont typeface="Wingdings" charset="2"/>
              <a:buChar char="u"/>
            </a:pPr>
            <a:r>
              <a:rPr lang="en-US" dirty="0"/>
              <a:t>The Scientific Council seconds the PAC’s evaluation of the </a:t>
            </a:r>
            <a:r>
              <a:rPr lang="en-US" b="1" dirty="0"/>
              <a:t>FASA</a:t>
            </a:r>
            <a:r>
              <a:rPr lang="en-US" dirty="0"/>
              <a:t> project and the request that the authors submit an improved proposal, better focusing its scientific content, taking into account data obtained 40 years ago at </a:t>
            </a:r>
            <a:r>
              <a:rPr lang="en-US" dirty="0" err="1"/>
              <a:t>Fermilab</a:t>
            </a:r>
            <a:r>
              <a:rPr lang="en-US" dirty="0"/>
              <a:t>, CERN-PS, Bevatron and </a:t>
            </a:r>
            <a:r>
              <a:rPr lang="en-US" dirty="0" err="1"/>
              <a:t>Bevalac</a:t>
            </a:r>
            <a:r>
              <a:rPr lang="en-US" dirty="0"/>
              <a:t>, and presenting a convincing argument on how they can solve the still open question of break-up or thermalization in the multifragmentation of nuclei. </a:t>
            </a:r>
            <a:endParaRPr lang="he-IL" dirty="0"/>
          </a:p>
          <a:p>
            <a:pPr marL="285750" indent="-285750">
              <a:spcAft>
                <a:spcPts val="600"/>
              </a:spcAft>
              <a:buFont typeface="Wingdings" charset="2"/>
              <a:buChar char="u"/>
            </a:pPr>
            <a:r>
              <a:rPr lang="en-US" dirty="0"/>
              <a:t>The Scientific Council draws to the attention of the leaders of the </a:t>
            </a:r>
            <a:r>
              <a:rPr lang="en-US" b="1" dirty="0"/>
              <a:t>BOREXINO, PANDA and COMET</a:t>
            </a:r>
            <a:r>
              <a:rPr lang="en-US" dirty="0"/>
              <a:t> projects to be concluded in 2019 that they should present their reports at the meeting of the PAC in February 2020. </a:t>
            </a:r>
          </a:p>
        </p:txBody>
      </p:sp>
      <p:sp>
        <p:nvSpPr>
          <p:cNvPr id="3" name="Date Placeholder 2">
            <a:extLst>
              <a:ext uri="{FF2B5EF4-FFF2-40B4-BE49-F238E27FC236}">
                <a16:creationId xmlns:a16="http://schemas.microsoft.com/office/drawing/2014/main" id="{54E9C737-B448-1E48-81D8-D27E0310EB9B}"/>
              </a:ext>
            </a:extLst>
          </p:cNvPr>
          <p:cNvSpPr>
            <a:spLocks noGrp="1"/>
          </p:cNvSpPr>
          <p:nvPr>
            <p:ph type="dt" sz="half" idx="10"/>
          </p:nvPr>
        </p:nvSpPr>
        <p:spPr/>
        <p:txBody>
          <a:bodyPr/>
          <a:lstStyle/>
          <a:p>
            <a:pPr>
              <a:defRPr/>
            </a:pPr>
            <a:r>
              <a:rPr lang="en-US"/>
              <a:t>Itzhak Tserruya</a:t>
            </a:r>
            <a:endParaRPr lang="fr-FR"/>
          </a:p>
        </p:txBody>
      </p:sp>
      <p:sp>
        <p:nvSpPr>
          <p:cNvPr id="4" name="Footer Placeholder 3">
            <a:extLst>
              <a:ext uri="{FF2B5EF4-FFF2-40B4-BE49-F238E27FC236}">
                <a16:creationId xmlns:a16="http://schemas.microsoft.com/office/drawing/2014/main" id="{85AEB3E1-92DF-A54C-A1D5-43A97A9A34AC}"/>
              </a:ext>
            </a:extLst>
          </p:cNvPr>
          <p:cNvSpPr>
            <a:spLocks noGrp="1"/>
          </p:cNvSpPr>
          <p:nvPr>
            <p:ph type="ftr" sz="quarter" idx="11"/>
          </p:nvPr>
        </p:nvSpPr>
        <p:spPr/>
        <p:txBody>
          <a:bodyPr/>
          <a:lstStyle/>
          <a:p>
            <a:pPr>
              <a:defRPr/>
            </a:pPr>
            <a:r>
              <a:rPr lang="en-US"/>
              <a:t>52nd PAC-PP, February 3-4, 2020</a:t>
            </a:r>
            <a:endParaRPr lang="fr-FR"/>
          </a:p>
        </p:txBody>
      </p:sp>
      <p:sp>
        <p:nvSpPr>
          <p:cNvPr id="5" name="Slide Number Placeholder 4">
            <a:extLst>
              <a:ext uri="{FF2B5EF4-FFF2-40B4-BE49-F238E27FC236}">
                <a16:creationId xmlns:a16="http://schemas.microsoft.com/office/drawing/2014/main" id="{C2A5DF76-59F8-D94D-B5B7-41783EE40975}"/>
              </a:ext>
            </a:extLst>
          </p:cNvPr>
          <p:cNvSpPr>
            <a:spLocks noGrp="1"/>
          </p:cNvSpPr>
          <p:nvPr>
            <p:ph type="sldNum" sz="quarter" idx="12"/>
          </p:nvPr>
        </p:nvSpPr>
        <p:spPr/>
        <p:txBody>
          <a:bodyPr/>
          <a:lstStyle/>
          <a:p>
            <a:pPr>
              <a:defRPr/>
            </a:pPr>
            <a:fld id="{16AAA047-8AEF-4C69-86C3-C9A280890182}" type="slidenum">
              <a:rPr lang="fr-FR" smtClean="0"/>
              <a:pPr>
                <a:defRPr/>
              </a:pPr>
              <a:t>14</a:t>
            </a:fld>
            <a:endParaRPr lang="fr-FR"/>
          </a:p>
        </p:txBody>
      </p:sp>
    </p:spTree>
    <p:extLst>
      <p:ext uri="{BB962C8B-B14F-4D97-AF65-F5344CB8AC3E}">
        <p14:creationId xmlns:p14="http://schemas.microsoft.com/office/powerpoint/2010/main" val="14411608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18"/>
          <p:cNvSpPr>
            <a:spLocks noGrp="1" noChangeArrowheads="1"/>
          </p:cNvSpPr>
          <p:nvPr>
            <p:ph type="title"/>
          </p:nvPr>
        </p:nvSpPr>
        <p:spPr bwMode="auto">
          <a:xfrm>
            <a:off x="1043608" y="122170"/>
            <a:ext cx="6624736" cy="762762"/>
          </a:xfrm>
          <a:prstGeom prst="roundRect">
            <a:avLst>
              <a:gd name="adj" fmla="val 16667"/>
            </a:avLst>
          </a:prstGeom>
          <a:solidFill>
            <a:srgbClr val="000090"/>
          </a:solidFill>
          <a:ln w="38100">
            <a:solidFill>
              <a:srgbClr val="FF0000"/>
            </a:solidFill>
            <a:round/>
            <a:headEnd/>
            <a:tailEnd/>
          </a:ln>
          <a:effectLst/>
          <a:extLst/>
        </p:spPr>
        <p:txBody>
          <a:bodyPr wrap="square" lIns="0" tIns="0" rIns="0" bIns="0" anchor="ctr">
            <a:spAutoFit/>
          </a:bodyPr>
          <a:lstStyle/>
          <a:p>
            <a:pPr>
              <a:lnSpc>
                <a:spcPct val="120000"/>
              </a:lnSpc>
              <a:spcAft>
                <a:spcPts val="1200"/>
              </a:spcAft>
            </a:pPr>
            <a:r>
              <a:rPr lang="en-US" sz="4000" u="sng" dirty="0">
                <a:solidFill>
                  <a:srgbClr val="FFFF00"/>
                </a:solidFill>
              </a:rPr>
              <a:t>Recent Developments</a:t>
            </a:r>
          </a:p>
        </p:txBody>
      </p:sp>
      <p:sp>
        <p:nvSpPr>
          <p:cNvPr id="3" name="TextBox 2">
            <a:extLst>
              <a:ext uri="{FF2B5EF4-FFF2-40B4-BE49-F238E27FC236}">
                <a16:creationId xmlns:a16="http://schemas.microsoft.com/office/drawing/2014/main" id="{62E81BE6-85E6-0F43-8206-7109C66907B8}"/>
              </a:ext>
            </a:extLst>
          </p:cNvPr>
          <p:cNvSpPr txBox="1"/>
          <p:nvPr/>
        </p:nvSpPr>
        <p:spPr>
          <a:xfrm>
            <a:off x="7380312" y="404664"/>
            <a:ext cx="184731" cy="369332"/>
          </a:xfrm>
          <a:prstGeom prst="rect">
            <a:avLst/>
          </a:prstGeom>
          <a:noFill/>
        </p:spPr>
        <p:txBody>
          <a:bodyPr wrap="none" rtlCol="0">
            <a:spAutoFit/>
          </a:bodyPr>
          <a:lstStyle/>
          <a:p>
            <a:endParaRPr lang="en-US" dirty="0"/>
          </a:p>
        </p:txBody>
      </p:sp>
      <p:sp>
        <p:nvSpPr>
          <p:cNvPr id="11" name="TextBox 10">
            <a:extLst>
              <a:ext uri="{FF2B5EF4-FFF2-40B4-BE49-F238E27FC236}">
                <a16:creationId xmlns:a16="http://schemas.microsoft.com/office/drawing/2014/main" id="{5A9D4C79-A75F-A340-B9BB-466607A803C3}"/>
              </a:ext>
            </a:extLst>
          </p:cNvPr>
          <p:cNvSpPr txBox="1"/>
          <p:nvPr/>
        </p:nvSpPr>
        <p:spPr>
          <a:xfrm>
            <a:off x="457200" y="1375683"/>
            <a:ext cx="8615097" cy="369332"/>
          </a:xfrm>
          <a:prstGeom prst="rect">
            <a:avLst/>
          </a:prstGeom>
          <a:noFill/>
        </p:spPr>
        <p:txBody>
          <a:bodyPr wrap="square" rtlCol="0">
            <a:spAutoFit/>
          </a:bodyPr>
          <a:lstStyle/>
          <a:p>
            <a:pPr marL="285750" indent="-285750">
              <a:spcAft>
                <a:spcPts val="1200"/>
              </a:spcAft>
              <a:buFont typeface="Wingdings" charset="2"/>
              <a:buChar char="u"/>
            </a:pPr>
            <a:r>
              <a:rPr lang="en-US" b="1" dirty="0"/>
              <a:t>4</a:t>
            </a:r>
            <a:r>
              <a:rPr lang="en-US" b="1" baseline="30000" dirty="0"/>
              <a:t>th</a:t>
            </a:r>
            <a:r>
              <a:rPr lang="en-US" b="1" dirty="0"/>
              <a:t> Collaboration meeting of MPD at WUT on October 20-23, 2019</a:t>
            </a:r>
          </a:p>
        </p:txBody>
      </p:sp>
      <p:sp>
        <p:nvSpPr>
          <p:cNvPr id="13" name="TextBox 12">
            <a:extLst>
              <a:ext uri="{FF2B5EF4-FFF2-40B4-BE49-F238E27FC236}">
                <a16:creationId xmlns:a16="http://schemas.microsoft.com/office/drawing/2014/main" id="{85C0DB34-0A23-2746-97F4-259BF800F7B2}"/>
              </a:ext>
            </a:extLst>
          </p:cNvPr>
          <p:cNvSpPr txBox="1"/>
          <p:nvPr/>
        </p:nvSpPr>
        <p:spPr>
          <a:xfrm>
            <a:off x="390763" y="4384033"/>
            <a:ext cx="8615097" cy="938719"/>
          </a:xfrm>
          <a:prstGeom prst="rect">
            <a:avLst/>
          </a:prstGeom>
          <a:noFill/>
        </p:spPr>
        <p:txBody>
          <a:bodyPr wrap="square" rtlCol="0">
            <a:spAutoFit/>
          </a:bodyPr>
          <a:lstStyle/>
          <a:p>
            <a:pPr marL="285750" indent="-285750">
              <a:spcAft>
                <a:spcPts val="600"/>
              </a:spcAft>
              <a:buFont typeface="Wingdings" charset="2"/>
              <a:buChar char="u"/>
            </a:pPr>
            <a:r>
              <a:rPr lang="en-US" b="1" dirty="0"/>
              <a:t>JINR’s Strategic Long Range Plan: </a:t>
            </a:r>
          </a:p>
          <a:p>
            <a:pPr>
              <a:spcAft>
                <a:spcPts val="1200"/>
              </a:spcAft>
            </a:pPr>
            <a:r>
              <a:rPr lang="en-US" sz="1600" dirty="0"/>
              <a:t>The entire document of the SLRP is being finalized and shall be soon submitted to the Scientific Council.</a:t>
            </a:r>
          </a:p>
        </p:txBody>
      </p:sp>
      <p:sp>
        <p:nvSpPr>
          <p:cNvPr id="2" name="Date Placeholder 1">
            <a:extLst>
              <a:ext uri="{FF2B5EF4-FFF2-40B4-BE49-F238E27FC236}">
                <a16:creationId xmlns:a16="http://schemas.microsoft.com/office/drawing/2014/main" id="{0FE7B937-B5C9-2F4C-A36A-65929C5DCBD7}"/>
              </a:ext>
            </a:extLst>
          </p:cNvPr>
          <p:cNvSpPr>
            <a:spLocks noGrp="1"/>
          </p:cNvSpPr>
          <p:nvPr>
            <p:ph type="dt" sz="half" idx="10"/>
          </p:nvPr>
        </p:nvSpPr>
        <p:spPr/>
        <p:txBody>
          <a:bodyPr/>
          <a:lstStyle/>
          <a:p>
            <a:pPr>
              <a:defRPr/>
            </a:pPr>
            <a:r>
              <a:rPr lang="en-US" dirty="0"/>
              <a:t>Itzhak Tserruya</a:t>
            </a:r>
            <a:endParaRPr lang="fr-FR" dirty="0"/>
          </a:p>
        </p:txBody>
      </p:sp>
      <p:sp>
        <p:nvSpPr>
          <p:cNvPr id="4" name="Footer Placeholder 3">
            <a:extLst>
              <a:ext uri="{FF2B5EF4-FFF2-40B4-BE49-F238E27FC236}">
                <a16:creationId xmlns:a16="http://schemas.microsoft.com/office/drawing/2014/main" id="{1E692D0D-DBBD-1747-8693-2996DF3C5E8C}"/>
              </a:ext>
            </a:extLst>
          </p:cNvPr>
          <p:cNvSpPr>
            <a:spLocks noGrp="1"/>
          </p:cNvSpPr>
          <p:nvPr>
            <p:ph type="ftr" sz="quarter" idx="11"/>
          </p:nvPr>
        </p:nvSpPr>
        <p:spPr/>
        <p:txBody>
          <a:bodyPr/>
          <a:lstStyle/>
          <a:p>
            <a:pPr>
              <a:defRPr/>
            </a:pPr>
            <a:r>
              <a:rPr lang="en-US"/>
              <a:t>52nd PAC-PP, February 3-4, 2020</a:t>
            </a:r>
            <a:endParaRPr lang="fr-FR"/>
          </a:p>
        </p:txBody>
      </p:sp>
      <p:sp>
        <p:nvSpPr>
          <p:cNvPr id="5" name="Slide Number Placeholder 4">
            <a:extLst>
              <a:ext uri="{FF2B5EF4-FFF2-40B4-BE49-F238E27FC236}">
                <a16:creationId xmlns:a16="http://schemas.microsoft.com/office/drawing/2014/main" id="{87BE3EB5-4A16-2C41-913C-EAFA1D39C917}"/>
              </a:ext>
            </a:extLst>
          </p:cNvPr>
          <p:cNvSpPr>
            <a:spLocks noGrp="1"/>
          </p:cNvSpPr>
          <p:nvPr>
            <p:ph type="sldNum" sz="quarter" idx="12"/>
          </p:nvPr>
        </p:nvSpPr>
        <p:spPr/>
        <p:txBody>
          <a:bodyPr/>
          <a:lstStyle/>
          <a:p>
            <a:pPr>
              <a:defRPr/>
            </a:pPr>
            <a:fld id="{16AAA047-8AEF-4C69-86C3-C9A280890182}" type="slidenum">
              <a:rPr lang="fr-FR" smtClean="0"/>
              <a:pPr>
                <a:defRPr/>
              </a:pPr>
              <a:t>15</a:t>
            </a:fld>
            <a:endParaRPr lang="fr-FR"/>
          </a:p>
        </p:txBody>
      </p:sp>
      <p:sp>
        <p:nvSpPr>
          <p:cNvPr id="14" name="TextBox 13">
            <a:extLst>
              <a:ext uri="{FF2B5EF4-FFF2-40B4-BE49-F238E27FC236}">
                <a16:creationId xmlns:a16="http://schemas.microsoft.com/office/drawing/2014/main" id="{76C7620B-40F5-BC41-B6A2-BE9739DB54AE}"/>
              </a:ext>
            </a:extLst>
          </p:cNvPr>
          <p:cNvSpPr txBox="1"/>
          <p:nvPr/>
        </p:nvSpPr>
        <p:spPr>
          <a:xfrm>
            <a:off x="458349" y="3143959"/>
            <a:ext cx="8615097" cy="723275"/>
          </a:xfrm>
          <a:prstGeom prst="rect">
            <a:avLst/>
          </a:prstGeom>
          <a:noFill/>
        </p:spPr>
        <p:txBody>
          <a:bodyPr wrap="square" rtlCol="0">
            <a:spAutoFit/>
          </a:bodyPr>
          <a:lstStyle/>
          <a:p>
            <a:pPr marL="285750" indent="-285750">
              <a:spcAft>
                <a:spcPts val="600"/>
              </a:spcAft>
              <a:buFont typeface="Wingdings" charset="2"/>
              <a:buChar char="u"/>
            </a:pPr>
            <a:r>
              <a:rPr lang="en-US" b="1" dirty="0"/>
              <a:t>Booster:</a:t>
            </a:r>
          </a:p>
          <a:p>
            <a:pPr>
              <a:spcAft>
                <a:spcPts val="1200"/>
              </a:spcAft>
            </a:pPr>
            <a:r>
              <a:rPr lang="en-US" dirty="0"/>
              <a:t>Assembly completed. Successful first Technical run at the end of 2019. </a:t>
            </a:r>
          </a:p>
        </p:txBody>
      </p:sp>
      <p:sp>
        <p:nvSpPr>
          <p:cNvPr id="17" name="TextBox 16">
            <a:extLst>
              <a:ext uri="{FF2B5EF4-FFF2-40B4-BE49-F238E27FC236}">
                <a16:creationId xmlns:a16="http://schemas.microsoft.com/office/drawing/2014/main" id="{213ACA62-5856-AE46-9B8A-2A452BC844E3}"/>
              </a:ext>
            </a:extLst>
          </p:cNvPr>
          <p:cNvSpPr txBox="1"/>
          <p:nvPr/>
        </p:nvSpPr>
        <p:spPr>
          <a:xfrm>
            <a:off x="458349" y="2235767"/>
            <a:ext cx="8615097" cy="369332"/>
          </a:xfrm>
          <a:prstGeom prst="rect">
            <a:avLst/>
          </a:prstGeom>
          <a:noFill/>
        </p:spPr>
        <p:txBody>
          <a:bodyPr wrap="square" rtlCol="0">
            <a:spAutoFit/>
          </a:bodyPr>
          <a:lstStyle/>
          <a:p>
            <a:pPr marL="285750" indent="-285750">
              <a:spcAft>
                <a:spcPts val="1200"/>
              </a:spcAft>
              <a:buFont typeface="Wingdings" charset="2"/>
              <a:buChar char="u"/>
            </a:pPr>
            <a:r>
              <a:rPr lang="en-US" b="1" dirty="0"/>
              <a:t>4</a:t>
            </a:r>
            <a:r>
              <a:rPr lang="en-US" b="1" baseline="30000" dirty="0"/>
              <a:t>th</a:t>
            </a:r>
            <a:r>
              <a:rPr lang="en-US" b="1" dirty="0"/>
              <a:t> Collaboration meeting of BM@N At JINR on October 15-16, 2019</a:t>
            </a:r>
          </a:p>
        </p:txBody>
      </p:sp>
    </p:spTree>
    <p:extLst>
      <p:ext uri="{BB962C8B-B14F-4D97-AF65-F5344CB8AC3E}">
        <p14:creationId xmlns:p14="http://schemas.microsoft.com/office/powerpoint/2010/main" val="23290107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utoShape 18"/>
          <p:cNvSpPr>
            <a:spLocks noGrp="1" noChangeArrowheads="1"/>
          </p:cNvSpPr>
          <p:nvPr>
            <p:ph type="title"/>
          </p:nvPr>
        </p:nvSpPr>
        <p:spPr bwMode="auto">
          <a:xfrm>
            <a:off x="179512" y="132523"/>
            <a:ext cx="8784976" cy="762762"/>
          </a:xfrm>
          <a:prstGeom prst="roundRect">
            <a:avLst>
              <a:gd name="adj" fmla="val 16667"/>
            </a:avLst>
          </a:prstGeom>
          <a:solidFill>
            <a:srgbClr val="000090"/>
          </a:solidFill>
          <a:ln w="38100">
            <a:solidFill>
              <a:srgbClr val="FF0000"/>
            </a:solidFill>
            <a:round/>
            <a:headEnd/>
            <a:tailEnd/>
          </a:ln>
          <a:effectLst/>
          <a:extLst/>
        </p:spPr>
        <p:txBody>
          <a:bodyPr wrap="square" lIns="0" tIns="0" rIns="0" bIns="0" anchor="ctr">
            <a:spAutoFit/>
          </a:bodyPr>
          <a:lstStyle/>
          <a:p>
            <a:pPr>
              <a:lnSpc>
                <a:spcPct val="120000"/>
              </a:lnSpc>
              <a:spcAft>
                <a:spcPts val="1200"/>
              </a:spcAft>
            </a:pPr>
            <a:r>
              <a:rPr lang="en-US" sz="4000" u="sng" dirty="0">
                <a:solidFill>
                  <a:srgbClr val="FFFF00"/>
                </a:solidFill>
              </a:rPr>
              <a:t>52</a:t>
            </a:r>
            <a:r>
              <a:rPr lang="en-US" sz="4000" u="sng" baseline="30000" dirty="0">
                <a:solidFill>
                  <a:srgbClr val="FFFF00"/>
                </a:solidFill>
              </a:rPr>
              <a:t>st</a:t>
            </a:r>
            <a:r>
              <a:rPr lang="en-US" sz="4000" u="sng" dirty="0">
                <a:solidFill>
                  <a:srgbClr val="FFFF00"/>
                </a:solidFill>
              </a:rPr>
              <a:t> PAC-PP agenda February 3-4, 2020</a:t>
            </a:r>
          </a:p>
        </p:txBody>
      </p:sp>
      <p:pic>
        <p:nvPicPr>
          <p:cNvPr id="4" name="Picture 3">
            <a:extLst>
              <a:ext uri="{FF2B5EF4-FFF2-40B4-BE49-F238E27FC236}">
                <a16:creationId xmlns:a16="http://schemas.microsoft.com/office/drawing/2014/main" id="{1C5FA884-8E4F-6B47-9C22-6A8ABB5B8B18}"/>
              </a:ext>
            </a:extLst>
          </p:cNvPr>
          <p:cNvPicPr>
            <a:picLocks noChangeAspect="1"/>
          </p:cNvPicPr>
          <p:nvPr/>
        </p:nvPicPr>
        <p:blipFill rotWithShape="1">
          <a:blip r:embed="rId3">
            <a:extLst>
              <a:ext uri="{28A0092B-C50C-407E-A947-70E740481C1C}">
                <a14:useLocalDpi xmlns:a14="http://schemas.microsoft.com/office/drawing/2010/main" val="0"/>
              </a:ext>
            </a:extLst>
          </a:blip>
          <a:srcRect l="8324" t="5882" r="5103" b="12941"/>
          <a:stretch/>
        </p:blipFill>
        <p:spPr>
          <a:xfrm>
            <a:off x="161987" y="1102375"/>
            <a:ext cx="4260354" cy="5653161"/>
          </a:xfrm>
          <a:prstGeom prst="rect">
            <a:avLst/>
          </a:prstGeom>
          <a:solidFill>
            <a:schemeClr val="bg1"/>
          </a:solidFill>
          <a:ln w="25400">
            <a:solidFill>
              <a:schemeClr val="tx1"/>
            </a:solidFill>
          </a:ln>
        </p:spPr>
      </p:pic>
      <p:pic>
        <p:nvPicPr>
          <p:cNvPr id="10" name="Picture 9">
            <a:extLst>
              <a:ext uri="{FF2B5EF4-FFF2-40B4-BE49-F238E27FC236}">
                <a16:creationId xmlns:a16="http://schemas.microsoft.com/office/drawing/2014/main" id="{7BB8D496-A938-2D44-AE53-A9A41F9C3DB1}"/>
              </a:ext>
            </a:extLst>
          </p:cNvPr>
          <p:cNvPicPr>
            <a:picLocks noChangeAspect="1"/>
          </p:cNvPicPr>
          <p:nvPr/>
        </p:nvPicPr>
        <p:blipFill rotWithShape="1">
          <a:blip r:embed="rId4">
            <a:extLst>
              <a:ext uri="{28A0092B-C50C-407E-A947-70E740481C1C}">
                <a14:useLocalDpi xmlns:a14="http://schemas.microsoft.com/office/drawing/2010/main" val="0"/>
              </a:ext>
            </a:extLst>
          </a:blip>
          <a:srcRect l="6504" t="2809" r="3652" b="9641"/>
          <a:stretch/>
        </p:blipFill>
        <p:spPr>
          <a:xfrm>
            <a:off x="4716016" y="1102375"/>
            <a:ext cx="4104457" cy="5660010"/>
          </a:xfrm>
          <a:prstGeom prst="rect">
            <a:avLst/>
          </a:prstGeom>
          <a:ln w="25400">
            <a:solidFill>
              <a:schemeClr val="tx1"/>
            </a:solidFill>
          </a:ln>
        </p:spPr>
      </p:pic>
      <p:sp>
        <p:nvSpPr>
          <p:cNvPr id="12" name="AutoShape 18">
            <a:extLst>
              <a:ext uri="{FF2B5EF4-FFF2-40B4-BE49-F238E27FC236}">
                <a16:creationId xmlns:a16="http://schemas.microsoft.com/office/drawing/2014/main" id="{E7FCBE84-AA93-CD4A-82EB-69BDA9739C27}"/>
              </a:ext>
            </a:extLst>
          </p:cNvPr>
          <p:cNvSpPr>
            <a:spLocks noChangeArrowheads="1"/>
          </p:cNvSpPr>
          <p:nvPr/>
        </p:nvSpPr>
        <p:spPr bwMode="auto">
          <a:xfrm>
            <a:off x="395536" y="2144147"/>
            <a:ext cx="8352928" cy="3541395"/>
          </a:xfrm>
          <a:prstGeom prst="roundRect">
            <a:avLst>
              <a:gd name="adj" fmla="val 16667"/>
            </a:avLst>
          </a:prstGeom>
          <a:solidFill>
            <a:srgbClr val="FFFF00"/>
          </a:solidFill>
          <a:ln w="38100">
            <a:solidFill>
              <a:srgbClr val="FF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lIns="0" tIns="0" rIns="0" bIns="0" anchor="ctr">
            <a:spAutoFit/>
          </a:bodyPr>
          <a:lstStyle/>
          <a:p>
            <a:pPr algn="ctr">
              <a:spcAft>
                <a:spcPts val="1200"/>
              </a:spcAft>
            </a:pPr>
            <a:r>
              <a:rPr lang="en-US" sz="2400" b="1" i="1" dirty="0">
                <a:solidFill>
                  <a:srgbClr val="000090"/>
                </a:solidFill>
              </a:rPr>
              <a:t>Highlights of today's meeting: </a:t>
            </a:r>
          </a:p>
          <a:p>
            <a:pPr marL="342900" indent="-342900">
              <a:spcAft>
                <a:spcPts val="1200"/>
              </a:spcAft>
              <a:buFont typeface="Wingdings" charset="2"/>
              <a:buChar char="v"/>
            </a:pPr>
            <a:r>
              <a:rPr lang="en-US" sz="2400" b="1" i="1" dirty="0">
                <a:solidFill>
                  <a:srgbClr val="000090"/>
                </a:solidFill>
              </a:rPr>
              <a:t>Update reports on NICA, MPD and BM@N</a:t>
            </a:r>
          </a:p>
          <a:p>
            <a:pPr marL="342900" indent="-342900">
              <a:spcAft>
                <a:spcPts val="600"/>
              </a:spcAft>
              <a:buFont typeface="Wingdings" charset="2"/>
              <a:buChar char="v"/>
            </a:pPr>
            <a:r>
              <a:rPr lang="en-US" sz="2400" b="1" i="1" dirty="0">
                <a:solidFill>
                  <a:srgbClr val="000090"/>
                </a:solidFill>
              </a:rPr>
              <a:t>Projects seeking continuation / revised / new theme:  </a:t>
            </a:r>
          </a:p>
          <a:p>
            <a:pPr>
              <a:spcAft>
                <a:spcPts val="600"/>
              </a:spcAft>
            </a:pPr>
            <a:r>
              <a:rPr lang="en-US" sz="2400" b="1" i="1" dirty="0">
                <a:solidFill>
                  <a:srgbClr val="000090"/>
                </a:solidFill>
              </a:rPr>
              <a:t>    	ATLAS upgrade</a:t>
            </a:r>
          </a:p>
          <a:p>
            <a:pPr>
              <a:spcAft>
                <a:spcPts val="600"/>
              </a:spcAft>
            </a:pPr>
            <a:r>
              <a:rPr lang="en-US" sz="2400" b="1" i="1" dirty="0">
                <a:solidFill>
                  <a:srgbClr val="000090"/>
                </a:solidFill>
              </a:rPr>
              <a:t>    	NA64, FASA</a:t>
            </a:r>
          </a:p>
          <a:p>
            <a:pPr>
              <a:spcAft>
                <a:spcPts val="600"/>
              </a:spcAft>
            </a:pPr>
            <a:r>
              <a:rPr lang="en-US" sz="2400" b="1" i="1" dirty="0">
                <a:solidFill>
                  <a:srgbClr val="000090"/>
                </a:solidFill>
              </a:rPr>
              <a:t>    	Mu2e Meg-II, COMET</a:t>
            </a:r>
          </a:p>
          <a:p>
            <a:pPr marL="342900" indent="-342900">
              <a:spcAft>
                <a:spcPts val="600"/>
              </a:spcAft>
              <a:buFont typeface="Wingdings" pitchFamily="2" charset="2"/>
              <a:buChar char="v"/>
            </a:pPr>
            <a:r>
              <a:rPr lang="en-US" sz="2400" b="1" i="1" dirty="0">
                <a:solidFill>
                  <a:srgbClr val="000090"/>
                </a:solidFill>
              </a:rPr>
              <a:t>SLRP report </a:t>
            </a:r>
          </a:p>
        </p:txBody>
      </p:sp>
      <p:sp>
        <p:nvSpPr>
          <p:cNvPr id="13" name="Date Placeholder 12">
            <a:extLst>
              <a:ext uri="{FF2B5EF4-FFF2-40B4-BE49-F238E27FC236}">
                <a16:creationId xmlns:a16="http://schemas.microsoft.com/office/drawing/2014/main" id="{F3DE46D1-86AD-FB4D-BA40-B5ADEBBC46CF}"/>
              </a:ext>
            </a:extLst>
          </p:cNvPr>
          <p:cNvSpPr>
            <a:spLocks noGrp="1"/>
          </p:cNvSpPr>
          <p:nvPr>
            <p:ph type="dt" sz="half" idx="10"/>
          </p:nvPr>
        </p:nvSpPr>
        <p:spPr/>
        <p:txBody>
          <a:bodyPr/>
          <a:lstStyle/>
          <a:p>
            <a:pPr>
              <a:defRPr/>
            </a:pPr>
            <a:r>
              <a:rPr lang="en-US"/>
              <a:t>Itzhak Tserruya</a:t>
            </a:r>
            <a:endParaRPr lang="fr-FR"/>
          </a:p>
        </p:txBody>
      </p:sp>
      <p:sp>
        <p:nvSpPr>
          <p:cNvPr id="14" name="Footer Placeholder 13">
            <a:extLst>
              <a:ext uri="{FF2B5EF4-FFF2-40B4-BE49-F238E27FC236}">
                <a16:creationId xmlns:a16="http://schemas.microsoft.com/office/drawing/2014/main" id="{8CC0AC31-D3DB-274D-A483-BCACF63CE6C5}"/>
              </a:ext>
            </a:extLst>
          </p:cNvPr>
          <p:cNvSpPr>
            <a:spLocks noGrp="1"/>
          </p:cNvSpPr>
          <p:nvPr>
            <p:ph type="ftr" sz="quarter" idx="11"/>
          </p:nvPr>
        </p:nvSpPr>
        <p:spPr/>
        <p:txBody>
          <a:bodyPr/>
          <a:lstStyle/>
          <a:p>
            <a:pPr>
              <a:defRPr/>
            </a:pPr>
            <a:r>
              <a:rPr lang="en-US"/>
              <a:t>52nd PAC-PP, February 3-4, 2020</a:t>
            </a:r>
            <a:endParaRPr lang="fr-FR"/>
          </a:p>
        </p:txBody>
      </p:sp>
      <p:sp>
        <p:nvSpPr>
          <p:cNvPr id="15" name="Slide Number Placeholder 14">
            <a:extLst>
              <a:ext uri="{FF2B5EF4-FFF2-40B4-BE49-F238E27FC236}">
                <a16:creationId xmlns:a16="http://schemas.microsoft.com/office/drawing/2014/main" id="{85EA3684-92E4-DC47-A720-ADAEF95FF67F}"/>
              </a:ext>
            </a:extLst>
          </p:cNvPr>
          <p:cNvSpPr>
            <a:spLocks noGrp="1"/>
          </p:cNvSpPr>
          <p:nvPr>
            <p:ph type="sldNum" sz="quarter" idx="12"/>
          </p:nvPr>
        </p:nvSpPr>
        <p:spPr/>
        <p:txBody>
          <a:bodyPr/>
          <a:lstStyle/>
          <a:p>
            <a:pPr>
              <a:defRPr/>
            </a:pPr>
            <a:fld id="{16AAA047-8AEF-4C69-86C3-C9A280890182}" type="slidenum">
              <a:rPr lang="fr-FR" smtClean="0"/>
              <a:pPr>
                <a:defRPr/>
              </a:pPr>
              <a:t>16</a:t>
            </a:fld>
            <a:endParaRPr lang="fr-FR"/>
          </a:p>
        </p:txBody>
      </p:sp>
    </p:spTree>
    <p:extLst>
      <p:ext uri="{BB962C8B-B14F-4D97-AF65-F5344CB8AC3E}">
        <p14:creationId xmlns:p14="http://schemas.microsoft.com/office/powerpoint/2010/main" val="3600843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heckerboard(across)">
                                      <p:cBhvr>
                                        <p:cTn id="7" dur="3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7" name="AutoShape 18"/>
          <p:cNvSpPr>
            <a:spLocks noGrp="1" noChangeArrowheads="1"/>
          </p:cNvSpPr>
          <p:nvPr>
            <p:ph idx="1"/>
          </p:nvPr>
        </p:nvSpPr>
        <p:spPr bwMode="auto">
          <a:xfrm>
            <a:off x="1907704" y="3068960"/>
            <a:ext cx="4968552" cy="988356"/>
          </a:xfrm>
          <a:prstGeom prst="roundRect">
            <a:avLst>
              <a:gd name="adj" fmla="val 16667"/>
            </a:avLst>
          </a:prstGeom>
          <a:solidFill>
            <a:srgbClr val="FFFF00"/>
          </a:solidFill>
          <a:ln w="38100">
            <a:solidFill>
              <a:srgbClr val="FF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lIns="0" tIns="0" rIns="0" bIns="0" anchor="t">
            <a:spAutoFit/>
          </a:bodyPr>
          <a:lstStyle/>
          <a:p>
            <a:pPr marL="0" indent="0" algn="ctr">
              <a:lnSpc>
                <a:spcPct val="130000"/>
              </a:lnSpc>
              <a:spcBef>
                <a:spcPts val="0"/>
              </a:spcBef>
              <a:spcAft>
                <a:spcPts val="1200"/>
              </a:spcAft>
              <a:buNone/>
            </a:pPr>
            <a:r>
              <a:rPr lang="en-US" sz="3600" b="1" i="1" dirty="0">
                <a:solidFill>
                  <a:srgbClr val="000090"/>
                </a:solidFill>
              </a:rPr>
              <a:t>Thank you !</a:t>
            </a:r>
          </a:p>
          <a:p>
            <a:pPr marL="0" indent="0" algn="ctr">
              <a:lnSpc>
                <a:spcPct val="130000"/>
              </a:lnSpc>
              <a:spcBef>
                <a:spcPts val="0"/>
              </a:spcBef>
              <a:spcAft>
                <a:spcPts val="1200"/>
              </a:spcAft>
              <a:buNone/>
            </a:pPr>
            <a:endParaRPr lang="en-US" sz="100" b="1" i="1" dirty="0">
              <a:solidFill>
                <a:srgbClr val="000090"/>
              </a:solidFill>
            </a:endParaRPr>
          </a:p>
        </p:txBody>
      </p:sp>
      <p:sp>
        <p:nvSpPr>
          <p:cNvPr id="3" name="Date Placeholder 2">
            <a:extLst>
              <a:ext uri="{FF2B5EF4-FFF2-40B4-BE49-F238E27FC236}">
                <a16:creationId xmlns:a16="http://schemas.microsoft.com/office/drawing/2014/main" id="{2EA85671-1E57-EE4E-934E-B264775DCCA2}"/>
              </a:ext>
            </a:extLst>
          </p:cNvPr>
          <p:cNvSpPr>
            <a:spLocks noGrp="1"/>
          </p:cNvSpPr>
          <p:nvPr>
            <p:ph type="dt" sz="half" idx="10"/>
          </p:nvPr>
        </p:nvSpPr>
        <p:spPr/>
        <p:txBody>
          <a:bodyPr/>
          <a:lstStyle/>
          <a:p>
            <a:pPr>
              <a:defRPr/>
            </a:pPr>
            <a:r>
              <a:rPr lang="en-US"/>
              <a:t>Itzhak Tserruya</a:t>
            </a:r>
            <a:endParaRPr lang="fr-FR"/>
          </a:p>
        </p:txBody>
      </p:sp>
      <p:sp>
        <p:nvSpPr>
          <p:cNvPr id="4" name="Footer Placeholder 3">
            <a:extLst>
              <a:ext uri="{FF2B5EF4-FFF2-40B4-BE49-F238E27FC236}">
                <a16:creationId xmlns:a16="http://schemas.microsoft.com/office/drawing/2014/main" id="{B18392F1-F084-E649-BB47-7B9C793D32B6}"/>
              </a:ext>
            </a:extLst>
          </p:cNvPr>
          <p:cNvSpPr>
            <a:spLocks noGrp="1"/>
          </p:cNvSpPr>
          <p:nvPr>
            <p:ph type="ftr" sz="quarter" idx="11"/>
          </p:nvPr>
        </p:nvSpPr>
        <p:spPr/>
        <p:txBody>
          <a:bodyPr/>
          <a:lstStyle/>
          <a:p>
            <a:pPr>
              <a:defRPr/>
            </a:pPr>
            <a:r>
              <a:rPr lang="en-US"/>
              <a:t>52nd PAC-PP, February 3-4, 2020</a:t>
            </a:r>
            <a:endParaRPr lang="fr-FR"/>
          </a:p>
        </p:txBody>
      </p:sp>
      <p:sp>
        <p:nvSpPr>
          <p:cNvPr id="5" name="Slide Number Placeholder 4">
            <a:extLst>
              <a:ext uri="{FF2B5EF4-FFF2-40B4-BE49-F238E27FC236}">
                <a16:creationId xmlns:a16="http://schemas.microsoft.com/office/drawing/2014/main" id="{4A7B2199-054C-664E-BBE2-11E98D3EC0E4}"/>
              </a:ext>
            </a:extLst>
          </p:cNvPr>
          <p:cNvSpPr>
            <a:spLocks noGrp="1"/>
          </p:cNvSpPr>
          <p:nvPr>
            <p:ph type="sldNum" sz="quarter" idx="12"/>
          </p:nvPr>
        </p:nvSpPr>
        <p:spPr/>
        <p:txBody>
          <a:bodyPr/>
          <a:lstStyle/>
          <a:p>
            <a:pPr>
              <a:defRPr/>
            </a:pPr>
            <a:fld id="{16AAA047-8AEF-4C69-86C3-C9A280890182}" type="slidenum">
              <a:rPr lang="fr-FR" smtClean="0"/>
              <a:pPr>
                <a:defRPr/>
              </a:pPr>
              <a:t>17</a:t>
            </a:fld>
            <a:endParaRPr lang="fr-FR"/>
          </a:p>
        </p:txBody>
      </p:sp>
    </p:spTree>
    <p:extLst>
      <p:ext uri="{BB962C8B-B14F-4D97-AF65-F5344CB8AC3E}">
        <p14:creationId xmlns:p14="http://schemas.microsoft.com/office/powerpoint/2010/main" val="11726935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51520" y="2276872"/>
            <a:ext cx="8784976" cy="2031325"/>
          </a:xfrm>
          <a:prstGeom prst="rect">
            <a:avLst/>
          </a:prstGeom>
        </p:spPr>
        <p:txBody>
          <a:bodyPr wrap="square">
            <a:spAutoFit/>
          </a:bodyPr>
          <a:lstStyle/>
          <a:p>
            <a:pPr marL="457200" indent="-457200">
              <a:spcAft>
                <a:spcPts val="1200"/>
              </a:spcAft>
              <a:buSzPct val="80000"/>
              <a:buFont typeface="Wingdings" pitchFamily="2" charset="2"/>
              <a:buChar char="v"/>
            </a:pPr>
            <a:r>
              <a:rPr lang="en-US" sz="2400" dirty="0">
                <a:solidFill>
                  <a:srgbClr val="000000"/>
                </a:solidFill>
              </a:rPr>
              <a:t>Highlights of the Recommendations from the 51</a:t>
            </a:r>
            <a:r>
              <a:rPr lang="en-US" sz="2400" baseline="30000" dirty="0">
                <a:solidFill>
                  <a:srgbClr val="000000"/>
                </a:solidFill>
              </a:rPr>
              <a:t>st</a:t>
            </a:r>
            <a:r>
              <a:rPr lang="en-US" sz="2400" dirty="0">
                <a:solidFill>
                  <a:srgbClr val="000000"/>
                </a:solidFill>
              </a:rPr>
              <a:t> PAC – PP</a:t>
            </a:r>
          </a:p>
          <a:p>
            <a:pPr marL="457200" indent="-457200">
              <a:spcAft>
                <a:spcPts val="1200"/>
              </a:spcAft>
              <a:buSzPct val="80000"/>
              <a:buFont typeface="Wingdings" pitchFamily="2" charset="2"/>
              <a:buChar char="v"/>
            </a:pPr>
            <a:r>
              <a:rPr lang="en-US" sz="2400" dirty="0">
                <a:solidFill>
                  <a:srgbClr val="000000"/>
                </a:solidFill>
              </a:rPr>
              <a:t>126</a:t>
            </a:r>
            <a:r>
              <a:rPr lang="en-US" sz="2400" baseline="30000" dirty="0">
                <a:solidFill>
                  <a:srgbClr val="000000"/>
                </a:solidFill>
              </a:rPr>
              <a:t>th</a:t>
            </a:r>
            <a:r>
              <a:rPr lang="en-US" sz="2400" dirty="0">
                <a:solidFill>
                  <a:srgbClr val="000000"/>
                </a:solidFill>
              </a:rPr>
              <a:t>  Scientific Council meeting (September 19-20, 2019)</a:t>
            </a:r>
          </a:p>
          <a:p>
            <a:pPr marL="457200" indent="-457200">
              <a:spcAft>
                <a:spcPts val="1200"/>
              </a:spcAft>
              <a:buSzPct val="80000"/>
              <a:buFont typeface="Wingdings" pitchFamily="2" charset="2"/>
              <a:buChar char="v"/>
            </a:pPr>
            <a:r>
              <a:rPr lang="en-US" sz="2400" dirty="0">
                <a:solidFill>
                  <a:srgbClr val="000000"/>
                </a:solidFill>
              </a:rPr>
              <a:t>Recent developments</a:t>
            </a:r>
          </a:p>
          <a:p>
            <a:pPr marL="457200" indent="-457200">
              <a:spcAft>
                <a:spcPts val="1200"/>
              </a:spcAft>
              <a:buSzPct val="80000"/>
              <a:buFont typeface="Wingdings" pitchFamily="2" charset="2"/>
              <a:buChar char="v"/>
            </a:pPr>
            <a:r>
              <a:rPr lang="fr-FR" sz="2400" dirty="0">
                <a:solidFill>
                  <a:srgbClr val="000000"/>
                </a:solidFill>
              </a:rPr>
              <a:t>Agenda</a:t>
            </a:r>
            <a:endParaRPr lang="en-US" sz="2400" dirty="0">
              <a:solidFill>
                <a:srgbClr val="000000"/>
              </a:solidFill>
            </a:endParaRPr>
          </a:p>
        </p:txBody>
      </p:sp>
      <p:sp>
        <p:nvSpPr>
          <p:cNvPr id="11" name="AutoShape 18"/>
          <p:cNvSpPr>
            <a:spLocks noGrp="1" noChangeArrowheads="1"/>
          </p:cNvSpPr>
          <p:nvPr>
            <p:ph type="title"/>
          </p:nvPr>
        </p:nvSpPr>
        <p:spPr bwMode="auto">
          <a:xfrm>
            <a:off x="467544" y="362868"/>
            <a:ext cx="8229600" cy="794544"/>
          </a:xfrm>
          <a:prstGeom prst="roundRect">
            <a:avLst>
              <a:gd name="adj" fmla="val 16667"/>
            </a:avLst>
          </a:prstGeom>
          <a:solidFill>
            <a:srgbClr val="000090"/>
          </a:solidFill>
          <a:ln w="38100">
            <a:solidFill>
              <a:srgbClr val="FF0000"/>
            </a:solidFill>
            <a:round/>
            <a:headEnd/>
            <a:tailEnd/>
          </a:ln>
          <a:effectLst/>
          <a:extLst/>
        </p:spPr>
        <p:txBody>
          <a:bodyPr wrap="square" lIns="0" tIns="0" rIns="0" bIns="0" anchor="ctr">
            <a:spAutoFit/>
          </a:bodyPr>
          <a:lstStyle/>
          <a:p>
            <a:pPr algn="ctr">
              <a:lnSpc>
                <a:spcPct val="120000"/>
              </a:lnSpc>
              <a:spcAft>
                <a:spcPts val="1200"/>
              </a:spcAft>
            </a:pPr>
            <a:r>
              <a:rPr lang="en-US" sz="4000" u="sng" dirty="0">
                <a:solidFill>
                  <a:srgbClr val="FFFF00"/>
                </a:solidFill>
              </a:rPr>
              <a:t>Outline</a:t>
            </a:r>
          </a:p>
        </p:txBody>
      </p:sp>
      <p:sp>
        <p:nvSpPr>
          <p:cNvPr id="2" name="Date Placeholder 1">
            <a:extLst>
              <a:ext uri="{FF2B5EF4-FFF2-40B4-BE49-F238E27FC236}">
                <a16:creationId xmlns:a16="http://schemas.microsoft.com/office/drawing/2014/main" id="{53B4214D-E7AA-1C47-88AF-41C2546A7D97}"/>
              </a:ext>
            </a:extLst>
          </p:cNvPr>
          <p:cNvSpPr>
            <a:spLocks noGrp="1"/>
          </p:cNvSpPr>
          <p:nvPr>
            <p:ph type="dt" sz="half" idx="10"/>
          </p:nvPr>
        </p:nvSpPr>
        <p:spPr/>
        <p:txBody>
          <a:bodyPr/>
          <a:lstStyle/>
          <a:p>
            <a:pPr>
              <a:defRPr/>
            </a:pPr>
            <a:r>
              <a:rPr lang="en-US"/>
              <a:t>Itzhak Tserruya</a:t>
            </a:r>
            <a:endParaRPr lang="fr-FR"/>
          </a:p>
        </p:txBody>
      </p:sp>
      <p:sp>
        <p:nvSpPr>
          <p:cNvPr id="3" name="Footer Placeholder 2">
            <a:extLst>
              <a:ext uri="{FF2B5EF4-FFF2-40B4-BE49-F238E27FC236}">
                <a16:creationId xmlns:a16="http://schemas.microsoft.com/office/drawing/2014/main" id="{022BD782-D46B-B142-BD2B-1EE44611A7A8}"/>
              </a:ext>
            </a:extLst>
          </p:cNvPr>
          <p:cNvSpPr>
            <a:spLocks noGrp="1"/>
          </p:cNvSpPr>
          <p:nvPr>
            <p:ph type="ftr" sz="quarter" idx="11"/>
          </p:nvPr>
        </p:nvSpPr>
        <p:spPr/>
        <p:txBody>
          <a:bodyPr/>
          <a:lstStyle/>
          <a:p>
            <a:pPr>
              <a:defRPr/>
            </a:pPr>
            <a:r>
              <a:rPr lang="en-US"/>
              <a:t>52nd PAC-PP, February 3-4, 2020</a:t>
            </a:r>
            <a:endParaRPr lang="fr-FR"/>
          </a:p>
        </p:txBody>
      </p:sp>
      <p:sp>
        <p:nvSpPr>
          <p:cNvPr id="4" name="Slide Number Placeholder 3">
            <a:extLst>
              <a:ext uri="{FF2B5EF4-FFF2-40B4-BE49-F238E27FC236}">
                <a16:creationId xmlns:a16="http://schemas.microsoft.com/office/drawing/2014/main" id="{A6BBDE8B-A4DB-844F-85F0-DC1CF709C72D}"/>
              </a:ext>
            </a:extLst>
          </p:cNvPr>
          <p:cNvSpPr>
            <a:spLocks noGrp="1"/>
          </p:cNvSpPr>
          <p:nvPr>
            <p:ph type="sldNum" sz="quarter" idx="12"/>
          </p:nvPr>
        </p:nvSpPr>
        <p:spPr/>
        <p:txBody>
          <a:bodyPr/>
          <a:lstStyle/>
          <a:p>
            <a:pPr>
              <a:defRPr/>
            </a:pPr>
            <a:fld id="{16AAA047-8AEF-4C69-86C3-C9A280890182}" type="slidenum">
              <a:rPr lang="fr-FR" smtClean="0"/>
              <a:pPr>
                <a:defRPr/>
              </a:pPr>
              <a:t>2</a:t>
            </a:fld>
            <a:endParaRPr lang="fr-FR"/>
          </a:p>
        </p:txBody>
      </p:sp>
    </p:spTree>
    <p:extLst>
      <p:ext uri="{BB962C8B-B14F-4D97-AF65-F5344CB8AC3E}">
        <p14:creationId xmlns:p14="http://schemas.microsoft.com/office/powerpoint/2010/main" val="14727773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AutoShape 18"/>
          <p:cNvSpPr>
            <a:spLocks noGrp="1" noChangeArrowheads="1"/>
          </p:cNvSpPr>
          <p:nvPr>
            <p:ph type="title"/>
          </p:nvPr>
        </p:nvSpPr>
        <p:spPr bwMode="auto">
          <a:xfrm>
            <a:off x="827584" y="64144"/>
            <a:ext cx="6984776" cy="681038"/>
          </a:xfrm>
          <a:prstGeom prst="roundRect">
            <a:avLst>
              <a:gd name="adj" fmla="val 16667"/>
            </a:avLst>
          </a:prstGeom>
          <a:solidFill>
            <a:srgbClr val="000090"/>
          </a:solidFill>
          <a:ln w="38100">
            <a:solidFill>
              <a:srgbClr val="FF0000"/>
            </a:solidFill>
            <a:round/>
            <a:headEnd/>
            <a:tailEnd/>
          </a:ln>
          <a:effectLst/>
        </p:spPr>
        <p:txBody>
          <a:bodyPr wrap="square" lIns="0" tIns="0" rIns="0" bIns="0" anchor="ctr">
            <a:spAutoFit/>
          </a:bodyPr>
          <a:lstStyle/>
          <a:p>
            <a:r>
              <a:rPr lang="en-US" sz="3200" u="sng" dirty="0">
                <a:solidFill>
                  <a:srgbClr val="FFFF00"/>
                </a:solidFill>
                <a:latin typeface="Arial" panose="020B0604020202020204" pitchFamily="34" charset="0"/>
                <a:cs typeface="Arial" panose="020B0604020202020204" pitchFamily="34" charset="0"/>
              </a:rPr>
              <a:t>51</a:t>
            </a:r>
            <a:r>
              <a:rPr lang="en-US" sz="3200" u="sng" baseline="30000" dirty="0">
                <a:solidFill>
                  <a:srgbClr val="FFFF00"/>
                </a:solidFill>
                <a:latin typeface="Arial" panose="020B0604020202020204" pitchFamily="34" charset="0"/>
                <a:cs typeface="Arial" panose="020B0604020202020204" pitchFamily="34" charset="0"/>
              </a:rPr>
              <a:t>st</a:t>
            </a:r>
            <a:r>
              <a:rPr lang="en-US" sz="3200" u="sng" dirty="0">
                <a:solidFill>
                  <a:srgbClr val="FFFF00"/>
                </a:solidFill>
                <a:latin typeface="Arial" panose="020B0604020202020204" pitchFamily="34" charset="0"/>
                <a:cs typeface="Arial" panose="020B0604020202020204" pitchFamily="34" charset="0"/>
              </a:rPr>
              <a:t> PAC-PP highlights: </a:t>
            </a:r>
            <a:r>
              <a:rPr lang="en-US" sz="3200" b="1" u="sng" dirty="0">
                <a:solidFill>
                  <a:srgbClr val="FFFF00"/>
                </a:solidFill>
                <a:latin typeface="Arial" panose="020B0604020202020204" pitchFamily="34" charset="0"/>
                <a:cs typeface="Arial" panose="020B0604020202020204" pitchFamily="34" charset="0"/>
              </a:rPr>
              <a:t>NICA</a:t>
            </a:r>
            <a:endParaRPr lang="en-US" sz="3200" u="sng" dirty="0">
              <a:solidFill>
                <a:srgbClr val="FFFF00"/>
              </a:solidFill>
            </a:endParaRPr>
          </a:p>
          <a:p>
            <a:pPr algn="ctr"/>
            <a:endParaRPr lang="en-US" sz="800" u="sng" dirty="0">
              <a:solidFill>
                <a:srgbClr val="FFFF00"/>
              </a:solidFill>
            </a:endParaRPr>
          </a:p>
        </p:txBody>
      </p:sp>
      <p:sp>
        <p:nvSpPr>
          <p:cNvPr id="13" name="AutoShape 7"/>
          <p:cNvSpPr>
            <a:spLocks noChangeArrowheads="1"/>
          </p:cNvSpPr>
          <p:nvPr/>
        </p:nvSpPr>
        <p:spPr bwMode="auto">
          <a:xfrm>
            <a:off x="71500" y="836712"/>
            <a:ext cx="9001000" cy="1717288"/>
          </a:xfrm>
          <a:prstGeom prst="flowChartAlternateProcess">
            <a:avLst/>
          </a:prstGeom>
          <a:solidFill>
            <a:srgbClr val="FFFF00"/>
          </a:solidFill>
          <a:ln w="57150">
            <a:solidFill>
              <a:srgbClr val="FF0000"/>
            </a:solidFill>
            <a:miter lim="800000"/>
            <a:headEnd/>
            <a:tailEnd/>
          </a:ln>
        </p:spPr>
        <p:txBody>
          <a:bodyPr anchor="ctr" anchorCtr="1"/>
          <a:lstStyle/>
          <a:p>
            <a:pPr marL="90900" indent="-342900">
              <a:spcAft>
                <a:spcPts val="600"/>
              </a:spcAft>
              <a:buFont typeface="Wingdings" charset="2"/>
              <a:buChar char="q"/>
            </a:pPr>
            <a:r>
              <a:rPr lang="en-US" dirty="0"/>
              <a:t>The PAC is pleased to support the active work on the mounting of the Booster superconducting magnets inside the </a:t>
            </a:r>
            <a:r>
              <a:rPr lang="en-US" dirty="0" err="1"/>
              <a:t>Synchrophasotron</a:t>
            </a:r>
            <a:r>
              <a:rPr lang="en-US" dirty="0"/>
              <a:t> yoke and expects the assembly and commissioning with beam </a:t>
            </a:r>
            <a:r>
              <a:rPr lang="en-US" b="1" dirty="0"/>
              <a:t>to be completed by the end of 2019</a:t>
            </a:r>
            <a:r>
              <a:rPr lang="en-US" dirty="0"/>
              <a:t>. </a:t>
            </a:r>
          </a:p>
          <a:p>
            <a:pPr marL="90900" indent="-342900">
              <a:spcAft>
                <a:spcPts val="600"/>
              </a:spcAft>
              <a:buFont typeface="Wingdings" charset="2"/>
              <a:buChar char="q"/>
            </a:pPr>
            <a:r>
              <a:rPr lang="en-US" dirty="0"/>
              <a:t>The PAC requests to improve the diagnostics of the accelerator complex in order to be able to deliver to the users well identified beams without contaminations.  </a:t>
            </a:r>
          </a:p>
        </p:txBody>
      </p:sp>
      <p:sp>
        <p:nvSpPr>
          <p:cNvPr id="8" name="TextBox 7"/>
          <p:cNvSpPr txBox="1"/>
          <p:nvPr/>
        </p:nvSpPr>
        <p:spPr>
          <a:xfrm>
            <a:off x="7837931" y="250774"/>
            <a:ext cx="1210588" cy="307777"/>
          </a:xfrm>
          <a:prstGeom prst="rect">
            <a:avLst/>
          </a:prstGeom>
          <a:noFill/>
        </p:spPr>
        <p:txBody>
          <a:bodyPr wrap="none" rtlCol="0">
            <a:spAutoFit/>
          </a:bodyPr>
          <a:lstStyle/>
          <a:p>
            <a:r>
              <a:rPr lang="en-US" sz="1400" i="1" dirty="0"/>
              <a:t>S. </a:t>
            </a:r>
            <a:r>
              <a:rPr lang="en-US" sz="1400" i="1" dirty="0" err="1"/>
              <a:t>Kostromin</a:t>
            </a:r>
            <a:endParaRPr lang="en-US" sz="1400" i="1" dirty="0"/>
          </a:p>
        </p:txBody>
      </p:sp>
      <p:sp>
        <p:nvSpPr>
          <p:cNvPr id="268" name="TextBox 267">
            <a:extLst>
              <a:ext uri="{FF2B5EF4-FFF2-40B4-BE49-F238E27FC236}">
                <a16:creationId xmlns:a16="http://schemas.microsoft.com/office/drawing/2014/main" id="{06918CDD-5B91-C640-A668-4C418279CC7D}"/>
              </a:ext>
            </a:extLst>
          </p:cNvPr>
          <p:cNvSpPr txBox="1"/>
          <p:nvPr/>
        </p:nvSpPr>
        <p:spPr>
          <a:xfrm>
            <a:off x="0" y="4005064"/>
            <a:ext cx="2421994" cy="1754326"/>
          </a:xfrm>
          <a:prstGeom prst="rect">
            <a:avLst/>
          </a:prstGeom>
          <a:solidFill>
            <a:schemeClr val="bg2">
              <a:lumMod val="20000"/>
              <a:lumOff val="80000"/>
            </a:schemeClr>
          </a:solidFill>
        </p:spPr>
        <p:txBody>
          <a:bodyPr wrap="square">
            <a:spAutoFit/>
          </a:bodyPr>
          <a:lstStyle/>
          <a:p>
            <a:pPr marL="342900" indent="-342900">
              <a:buClr>
                <a:srgbClr val="FF0000"/>
              </a:buClr>
              <a:buFont typeface="Wingdings" panose="05000000000000000000" pitchFamily="2" charset="2"/>
              <a:buChar char="q"/>
              <a:defRPr/>
            </a:pPr>
            <a:r>
              <a:rPr lang="en-US" dirty="0">
                <a:solidFill>
                  <a:srgbClr val="002060"/>
                </a:solidFill>
                <a:latin typeface="Arial" panose="020B0604020202020204" pitchFamily="34" charset="0"/>
                <a:cs typeface="Arial" panose="020B0604020202020204" pitchFamily="34" charset="0"/>
              </a:rPr>
              <a:t>90% </a:t>
            </a:r>
            <a:r>
              <a:rPr lang="en-US" dirty="0" err="1">
                <a:solidFill>
                  <a:srgbClr val="002060"/>
                </a:solidFill>
                <a:latin typeface="Arial" panose="020B0604020202020204" pitchFamily="34" charset="0"/>
                <a:cs typeface="Arial" panose="020B0604020202020204" pitchFamily="34" charset="0"/>
              </a:rPr>
              <a:t>sc</a:t>
            </a:r>
            <a:r>
              <a:rPr lang="en-US" dirty="0">
                <a:solidFill>
                  <a:srgbClr val="002060"/>
                </a:solidFill>
                <a:latin typeface="Arial" panose="020B0604020202020204" pitchFamily="34" charset="0"/>
                <a:cs typeface="Arial" panose="020B0604020202020204" pitchFamily="34" charset="0"/>
              </a:rPr>
              <a:t>-magnets passed tests</a:t>
            </a:r>
          </a:p>
          <a:p>
            <a:pPr>
              <a:buClr>
                <a:srgbClr val="FF0000"/>
              </a:buClr>
              <a:defRPr/>
            </a:pPr>
            <a:endParaRPr lang="en-US" dirty="0">
              <a:solidFill>
                <a:srgbClr val="002060"/>
              </a:solidFill>
              <a:latin typeface="Arial" panose="020B0604020202020204" pitchFamily="34" charset="0"/>
              <a:cs typeface="Arial" panose="020B0604020202020204" pitchFamily="34" charset="0"/>
            </a:endParaRPr>
          </a:p>
          <a:p>
            <a:pPr marL="342900" indent="-342900">
              <a:buClr>
                <a:srgbClr val="FF0000"/>
              </a:buClr>
              <a:buFont typeface="Wingdings" panose="05000000000000000000" pitchFamily="2" charset="2"/>
              <a:buChar char="q"/>
              <a:defRPr/>
            </a:pPr>
            <a:r>
              <a:rPr lang="en-US" dirty="0">
                <a:solidFill>
                  <a:srgbClr val="002060"/>
                </a:solidFill>
                <a:latin typeface="Arial" panose="020B0604020202020204" pitchFamily="34" charset="0"/>
                <a:cs typeface="Arial" panose="020B0604020202020204" pitchFamily="34" charset="0"/>
              </a:rPr>
              <a:t>50% </a:t>
            </a:r>
            <a:r>
              <a:rPr lang="en-US" dirty="0" err="1">
                <a:solidFill>
                  <a:srgbClr val="002060"/>
                </a:solidFill>
                <a:cs typeface="Arial" panose="020B0604020202020204" pitchFamily="34" charset="0"/>
              </a:rPr>
              <a:t>sc</a:t>
            </a:r>
            <a:r>
              <a:rPr lang="en-US" dirty="0">
                <a:solidFill>
                  <a:srgbClr val="002060"/>
                </a:solidFill>
                <a:cs typeface="Arial" panose="020B0604020202020204" pitchFamily="34" charset="0"/>
              </a:rPr>
              <a:t>-</a:t>
            </a:r>
            <a:r>
              <a:rPr lang="en-US" dirty="0">
                <a:solidFill>
                  <a:srgbClr val="002060"/>
                </a:solidFill>
                <a:latin typeface="Arial" panose="020B0604020202020204" pitchFamily="34" charset="0"/>
                <a:cs typeface="Arial" panose="020B0604020202020204" pitchFamily="34" charset="0"/>
              </a:rPr>
              <a:t>magnets delivered to ring tunnel</a:t>
            </a:r>
          </a:p>
        </p:txBody>
      </p:sp>
      <p:sp>
        <p:nvSpPr>
          <p:cNvPr id="269" name="Прямоугольник 1">
            <a:extLst>
              <a:ext uri="{FF2B5EF4-FFF2-40B4-BE49-F238E27FC236}">
                <a16:creationId xmlns:a16="http://schemas.microsoft.com/office/drawing/2014/main" id="{2E6E8874-746D-3B4B-BB31-5760A071BD1C}"/>
              </a:ext>
            </a:extLst>
          </p:cNvPr>
          <p:cNvSpPr>
            <a:spLocks noChangeArrowheads="1"/>
          </p:cNvSpPr>
          <p:nvPr/>
        </p:nvSpPr>
        <p:spPr bwMode="auto">
          <a:xfrm>
            <a:off x="293623" y="2993411"/>
            <a:ext cx="1348446" cy="461665"/>
          </a:xfrm>
          <a:prstGeom prst="rect">
            <a:avLst/>
          </a:prstGeom>
          <a:solidFill>
            <a:srgbClr val="FFFF00"/>
          </a:solidFill>
          <a:ln>
            <a:noFill/>
          </a:ln>
        </p:spPr>
        <p:txBody>
          <a:bodyPr wrap="none">
            <a:spAutoFit/>
          </a:bodyPr>
          <a:lstStyle>
            <a:lvl1pPr eaLnBrk="0" hangingPunct="0">
              <a:defRPr>
                <a:solidFill>
                  <a:schemeClr val="tx1"/>
                </a:solidFill>
                <a:latin typeface="Bookman Old Style" pitchFamily="18" charset="0"/>
              </a:defRPr>
            </a:lvl1pPr>
            <a:lvl2pPr marL="742950" indent="-285750" eaLnBrk="0" hangingPunct="0">
              <a:defRPr>
                <a:solidFill>
                  <a:schemeClr val="tx1"/>
                </a:solidFill>
                <a:latin typeface="Bookman Old Style" pitchFamily="18" charset="0"/>
              </a:defRPr>
            </a:lvl2pPr>
            <a:lvl3pPr marL="1143000" indent="-228600" eaLnBrk="0" hangingPunct="0">
              <a:defRPr>
                <a:solidFill>
                  <a:schemeClr val="tx1"/>
                </a:solidFill>
                <a:latin typeface="Bookman Old Style" pitchFamily="18" charset="0"/>
              </a:defRPr>
            </a:lvl3pPr>
            <a:lvl4pPr marL="1600200" indent="-228600" eaLnBrk="0" hangingPunct="0">
              <a:defRPr>
                <a:solidFill>
                  <a:schemeClr val="tx1"/>
                </a:solidFill>
                <a:latin typeface="Bookman Old Style" pitchFamily="18" charset="0"/>
              </a:defRPr>
            </a:lvl4pPr>
            <a:lvl5pPr marL="2057400" indent="-228600" eaLnBrk="0" hangingPunct="0">
              <a:defRPr>
                <a:solidFill>
                  <a:schemeClr val="tx1"/>
                </a:solidFill>
                <a:latin typeface="Bookman Old Style" pitchFamily="18" charset="0"/>
              </a:defRPr>
            </a:lvl5pPr>
            <a:lvl6pPr marL="2514600" indent="-228600" eaLnBrk="0" fontAlgn="base" hangingPunct="0">
              <a:spcBef>
                <a:spcPct val="0"/>
              </a:spcBef>
              <a:spcAft>
                <a:spcPct val="0"/>
              </a:spcAft>
              <a:defRPr>
                <a:solidFill>
                  <a:schemeClr val="tx1"/>
                </a:solidFill>
                <a:latin typeface="Bookman Old Style" pitchFamily="18" charset="0"/>
              </a:defRPr>
            </a:lvl6pPr>
            <a:lvl7pPr marL="2971800" indent="-228600" eaLnBrk="0" fontAlgn="base" hangingPunct="0">
              <a:spcBef>
                <a:spcPct val="0"/>
              </a:spcBef>
              <a:spcAft>
                <a:spcPct val="0"/>
              </a:spcAft>
              <a:defRPr>
                <a:solidFill>
                  <a:schemeClr val="tx1"/>
                </a:solidFill>
                <a:latin typeface="Bookman Old Style" pitchFamily="18" charset="0"/>
              </a:defRPr>
            </a:lvl7pPr>
            <a:lvl8pPr marL="3429000" indent="-228600" eaLnBrk="0" fontAlgn="base" hangingPunct="0">
              <a:spcBef>
                <a:spcPct val="0"/>
              </a:spcBef>
              <a:spcAft>
                <a:spcPct val="0"/>
              </a:spcAft>
              <a:defRPr>
                <a:solidFill>
                  <a:schemeClr val="tx1"/>
                </a:solidFill>
                <a:latin typeface="Bookman Old Style" pitchFamily="18" charset="0"/>
              </a:defRPr>
            </a:lvl8pPr>
            <a:lvl9pPr marL="3886200" indent="-228600" eaLnBrk="0" fontAlgn="base" hangingPunct="0">
              <a:spcBef>
                <a:spcPct val="0"/>
              </a:spcBef>
              <a:spcAft>
                <a:spcPct val="0"/>
              </a:spcAft>
              <a:defRPr>
                <a:solidFill>
                  <a:schemeClr val="tx1"/>
                </a:solidFill>
                <a:latin typeface="Bookman Old Style" pitchFamily="18" charset="0"/>
              </a:defRPr>
            </a:lvl9pPr>
          </a:lstStyle>
          <a:p>
            <a:pPr eaLnBrk="1" hangingPunct="1"/>
            <a:r>
              <a:rPr lang="en-US" altLang="ru-RU" sz="2400" b="1" dirty="0">
                <a:solidFill>
                  <a:srgbClr val="00682F"/>
                </a:solidFill>
                <a:latin typeface="Arial" pitchFamily="34" charset="0"/>
                <a:cs typeface="Arial" pitchFamily="34" charset="0"/>
              </a:rPr>
              <a:t>Booster</a:t>
            </a:r>
          </a:p>
        </p:txBody>
      </p:sp>
      <p:pic>
        <p:nvPicPr>
          <p:cNvPr id="267" name="Picture 2">
            <a:extLst>
              <a:ext uri="{FF2B5EF4-FFF2-40B4-BE49-F238E27FC236}">
                <a16:creationId xmlns:a16="http://schemas.microsoft.com/office/drawing/2014/main" id="{37654D31-1AEF-5842-BEEF-3695BAB3DF0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577"/>
          <a:stretch/>
        </p:blipFill>
        <p:spPr bwMode="auto">
          <a:xfrm>
            <a:off x="2331584" y="2887861"/>
            <a:ext cx="6696743" cy="38178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Date Placeholder 1">
            <a:extLst>
              <a:ext uri="{FF2B5EF4-FFF2-40B4-BE49-F238E27FC236}">
                <a16:creationId xmlns:a16="http://schemas.microsoft.com/office/drawing/2014/main" id="{B68A6A3E-8BE6-C64D-8FA0-DEBEF0D05BDC}"/>
              </a:ext>
            </a:extLst>
          </p:cNvPr>
          <p:cNvSpPr>
            <a:spLocks noGrp="1"/>
          </p:cNvSpPr>
          <p:nvPr>
            <p:ph type="dt" sz="half" idx="10"/>
          </p:nvPr>
        </p:nvSpPr>
        <p:spPr/>
        <p:txBody>
          <a:bodyPr/>
          <a:lstStyle/>
          <a:p>
            <a:pPr>
              <a:defRPr/>
            </a:pPr>
            <a:r>
              <a:rPr lang="en-US"/>
              <a:t>Itzhak Tserruya</a:t>
            </a:r>
            <a:endParaRPr lang="fr-FR"/>
          </a:p>
        </p:txBody>
      </p:sp>
      <p:sp>
        <p:nvSpPr>
          <p:cNvPr id="3" name="Footer Placeholder 2">
            <a:extLst>
              <a:ext uri="{FF2B5EF4-FFF2-40B4-BE49-F238E27FC236}">
                <a16:creationId xmlns:a16="http://schemas.microsoft.com/office/drawing/2014/main" id="{347D9F6E-BDE5-5F45-B4E0-71ED66A1E1B9}"/>
              </a:ext>
            </a:extLst>
          </p:cNvPr>
          <p:cNvSpPr>
            <a:spLocks noGrp="1"/>
          </p:cNvSpPr>
          <p:nvPr>
            <p:ph type="ftr" sz="quarter" idx="11"/>
          </p:nvPr>
        </p:nvSpPr>
        <p:spPr/>
        <p:txBody>
          <a:bodyPr/>
          <a:lstStyle/>
          <a:p>
            <a:pPr>
              <a:defRPr/>
            </a:pPr>
            <a:r>
              <a:rPr lang="en-US"/>
              <a:t>52nd PAC-PP, February 3-4, 2020</a:t>
            </a:r>
            <a:endParaRPr lang="fr-FR"/>
          </a:p>
        </p:txBody>
      </p:sp>
      <p:sp>
        <p:nvSpPr>
          <p:cNvPr id="4" name="Slide Number Placeholder 3">
            <a:extLst>
              <a:ext uri="{FF2B5EF4-FFF2-40B4-BE49-F238E27FC236}">
                <a16:creationId xmlns:a16="http://schemas.microsoft.com/office/drawing/2014/main" id="{533229A5-3EC7-BF44-B64B-7D64F7EE0FB8}"/>
              </a:ext>
            </a:extLst>
          </p:cNvPr>
          <p:cNvSpPr>
            <a:spLocks noGrp="1"/>
          </p:cNvSpPr>
          <p:nvPr>
            <p:ph type="sldNum" sz="quarter" idx="12"/>
          </p:nvPr>
        </p:nvSpPr>
        <p:spPr/>
        <p:txBody>
          <a:bodyPr/>
          <a:lstStyle/>
          <a:p>
            <a:pPr>
              <a:defRPr/>
            </a:pPr>
            <a:fld id="{16AAA047-8AEF-4C69-86C3-C9A280890182}" type="slidenum">
              <a:rPr lang="fr-FR" smtClean="0"/>
              <a:pPr>
                <a:defRPr/>
              </a:pPr>
              <a:t>3</a:t>
            </a:fld>
            <a:endParaRPr lang="fr-FR"/>
          </a:p>
        </p:txBody>
      </p:sp>
    </p:spTree>
    <p:extLst>
      <p:ext uri="{BB962C8B-B14F-4D97-AF65-F5344CB8AC3E}">
        <p14:creationId xmlns:p14="http://schemas.microsoft.com/office/powerpoint/2010/main" val="1462381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utoShape 18"/>
          <p:cNvSpPr>
            <a:spLocks noChangeArrowheads="1"/>
          </p:cNvSpPr>
          <p:nvPr/>
        </p:nvSpPr>
        <p:spPr bwMode="auto">
          <a:xfrm>
            <a:off x="683568" y="132234"/>
            <a:ext cx="7020000" cy="681038"/>
          </a:xfrm>
          <a:prstGeom prst="roundRect">
            <a:avLst>
              <a:gd name="adj" fmla="val 16667"/>
            </a:avLst>
          </a:prstGeom>
          <a:solidFill>
            <a:srgbClr val="000090"/>
          </a:solidFill>
          <a:ln w="38100">
            <a:solidFill>
              <a:srgbClr val="FF0000"/>
            </a:solidFill>
            <a:round/>
            <a:headEnd/>
            <a:tailEnd/>
          </a:ln>
          <a:effectLst/>
        </p:spPr>
        <p:txBody>
          <a:bodyPr wrap="square" lIns="0" tIns="0" rIns="0" bIns="0" anchor="ctr">
            <a:noAutofit/>
          </a:bodyPr>
          <a:lstStyle/>
          <a:p>
            <a:pPr algn="ctr"/>
            <a:r>
              <a:rPr lang="en-US" sz="4000" u="sng" dirty="0">
                <a:solidFill>
                  <a:srgbClr val="FFFF00"/>
                </a:solidFill>
              </a:rPr>
              <a:t>Infrastructure Developments           </a:t>
            </a:r>
            <a:endParaRPr lang="en-US" sz="4000" u="sng" kern="100" dirty="0">
              <a:solidFill>
                <a:srgbClr val="FFFF00"/>
              </a:solidFill>
            </a:endParaRPr>
          </a:p>
        </p:txBody>
      </p:sp>
      <p:sp>
        <p:nvSpPr>
          <p:cNvPr id="2" name="TextBox 1"/>
          <p:cNvSpPr txBox="1"/>
          <p:nvPr/>
        </p:nvSpPr>
        <p:spPr>
          <a:xfrm>
            <a:off x="7744199" y="355061"/>
            <a:ext cx="1431546" cy="307777"/>
          </a:xfrm>
          <a:prstGeom prst="rect">
            <a:avLst/>
          </a:prstGeom>
          <a:noFill/>
        </p:spPr>
        <p:txBody>
          <a:bodyPr wrap="none" rtlCol="0">
            <a:spAutoFit/>
          </a:bodyPr>
          <a:lstStyle/>
          <a:p>
            <a:r>
              <a:rPr lang="en-US" sz="1400" i="1" dirty="0"/>
              <a:t>Yu. </a:t>
            </a:r>
            <a:r>
              <a:rPr lang="en-US" sz="1400" i="1" dirty="0" err="1"/>
              <a:t>Mitrofanova</a:t>
            </a:r>
            <a:endParaRPr lang="en-US" sz="1400" i="1" dirty="0"/>
          </a:p>
        </p:txBody>
      </p:sp>
      <p:sp>
        <p:nvSpPr>
          <p:cNvPr id="8" name="Rectangle 7"/>
          <p:cNvSpPr>
            <a:spLocks noChangeArrowheads="1"/>
          </p:cNvSpPr>
          <p:nvPr/>
        </p:nvSpPr>
        <p:spPr bwMode="auto">
          <a:xfrm>
            <a:off x="35496" y="980728"/>
            <a:ext cx="9001000" cy="10922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285750" indent="-285750">
              <a:spcBef>
                <a:spcPts val="0"/>
              </a:spcBef>
              <a:spcAft>
                <a:spcPts val="600"/>
              </a:spcAft>
              <a:buSzPct val="80000"/>
              <a:buFont typeface="Wingdings" charset="2"/>
              <a:buChar char="u"/>
              <a:defRPr/>
            </a:pPr>
            <a:r>
              <a:rPr lang="en-US" sz="2000" dirty="0"/>
              <a:t>The Committee acknowledges the progress achieved and welcomes the efforts of the Laboratory to reduce the delay of the construction work schedule for the infrastructure of the collider complex.   </a:t>
            </a:r>
          </a:p>
        </p:txBody>
      </p:sp>
      <p:sp>
        <p:nvSpPr>
          <p:cNvPr id="27" name="TextBox 26">
            <a:extLst>
              <a:ext uri="{FF2B5EF4-FFF2-40B4-BE49-F238E27FC236}">
                <a16:creationId xmlns:a16="http://schemas.microsoft.com/office/drawing/2014/main" id="{6C708DC1-71A7-214B-A3DA-69F2FAD26DF7}"/>
              </a:ext>
            </a:extLst>
          </p:cNvPr>
          <p:cNvSpPr txBox="1"/>
          <p:nvPr/>
        </p:nvSpPr>
        <p:spPr>
          <a:xfrm>
            <a:off x="7884368" y="5661248"/>
            <a:ext cx="495730" cy="461665"/>
          </a:xfrm>
          <a:prstGeom prst="rect">
            <a:avLst/>
          </a:prstGeom>
          <a:noFill/>
        </p:spPr>
        <p:txBody>
          <a:bodyPr wrap="square" rtlCol="0">
            <a:spAutoFit/>
          </a:bodyPr>
          <a:lstStyle/>
          <a:p>
            <a:r>
              <a:rPr lang="en-US" dirty="0">
                <a:solidFill>
                  <a:schemeClr val="bg1"/>
                </a:solidFill>
              </a:rPr>
              <a:t>A</a:t>
            </a:r>
            <a:endParaRPr lang="ru-RU" dirty="0">
              <a:solidFill>
                <a:schemeClr val="bg1"/>
              </a:solidFill>
            </a:endParaRPr>
          </a:p>
        </p:txBody>
      </p:sp>
      <p:pic>
        <p:nvPicPr>
          <p:cNvPr id="12" name="Picture 11">
            <a:extLst>
              <a:ext uri="{FF2B5EF4-FFF2-40B4-BE49-F238E27FC236}">
                <a16:creationId xmlns:a16="http://schemas.microsoft.com/office/drawing/2014/main" id="{46AC3D94-39F7-2840-B212-FFAF6DC5FB43}"/>
              </a:ext>
            </a:extLst>
          </p:cNvPr>
          <p:cNvPicPr>
            <a:picLocks noChangeAspect="1"/>
          </p:cNvPicPr>
          <p:nvPr/>
        </p:nvPicPr>
        <p:blipFill rotWithShape="1">
          <a:blip r:embed="rId3"/>
          <a:srcRect t="15126"/>
          <a:stretch/>
        </p:blipFill>
        <p:spPr>
          <a:xfrm>
            <a:off x="2031116" y="3729257"/>
            <a:ext cx="5009758" cy="3093394"/>
          </a:xfrm>
          <a:prstGeom prst="rect">
            <a:avLst/>
          </a:prstGeom>
        </p:spPr>
      </p:pic>
      <p:sp>
        <p:nvSpPr>
          <p:cNvPr id="3" name="TextBox 2">
            <a:extLst>
              <a:ext uri="{FF2B5EF4-FFF2-40B4-BE49-F238E27FC236}">
                <a16:creationId xmlns:a16="http://schemas.microsoft.com/office/drawing/2014/main" id="{7C7DB311-2CD2-3D43-A80C-A1938E577312}"/>
              </a:ext>
            </a:extLst>
          </p:cNvPr>
          <p:cNvSpPr txBox="1"/>
          <p:nvPr/>
        </p:nvSpPr>
        <p:spPr>
          <a:xfrm>
            <a:off x="396080" y="2294081"/>
            <a:ext cx="8279831" cy="1384995"/>
          </a:xfrm>
          <a:prstGeom prst="rect">
            <a:avLst/>
          </a:prstGeom>
          <a:noFill/>
        </p:spPr>
        <p:txBody>
          <a:bodyPr wrap="none" rtlCol="0">
            <a:spAutoFit/>
          </a:bodyPr>
          <a:lstStyle/>
          <a:p>
            <a:pPr algn="ctr"/>
            <a:r>
              <a:rPr lang="en-US" sz="2400" b="1" dirty="0">
                <a:solidFill>
                  <a:srgbClr val="002060"/>
                </a:solidFill>
              </a:rPr>
              <a:t>Compressor Hall</a:t>
            </a:r>
          </a:p>
          <a:p>
            <a:pPr marL="285750" indent="-285750">
              <a:buFont typeface="Wingdings" pitchFamily="2" charset="2"/>
              <a:buChar char="v"/>
            </a:pPr>
            <a:r>
              <a:rPr lang="en-US" sz="2000" dirty="0"/>
              <a:t>The original contract with PSJ was terminated last year</a:t>
            </a:r>
          </a:p>
          <a:p>
            <a:pPr marL="285750" indent="-285750">
              <a:buFont typeface="Wingdings" pitchFamily="2" charset="2"/>
              <a:buChar char="v"/>
            </a:pPr>
            <a:r>
              <a:rPr lang="en-US" sz="2000" dirty="0"/>
              <a:t>New contract signed with LCC </a:t>
            </a:r>
            <a:r>
              <a:rPr lang="en-US" sz="2000" dirty="0" err="1"/>
              <a:t>Stroytekhinvest</a:t>
            </a:r>
            <a:r>
              <a:rPr lang="en-US" sz="2000" dirty="0"/>
              <a:t>, Moscow in May 2019</a:t>
            </a:r>
          </a:p>
          <a:p>
            <a:pPr marL="285750" indent="-285750">
              <a:buFont typeface="Wingdings" pitchFamily="2" charset="2"/>
              <a:buChar char="v"/>
            </a:pPr>
            <a:r>
              <a:rPr lang="en-US" sz="2000" dirty="0"/>
              <a:t>Expected completion 2020</a:t>
            </a:r>
          </a:p>
        </p:txBody>
      </p:sp>
    </p:spTree>
    <p:extLst>
      <p:ext uri="{BB962C8B-B14F-4D97-AF65-F5344CB8AC3E}">
        <p14:creationId xmlns:p14="http://schemas.microsoft.com/office/powerpoint/2010/main" val="7923010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utoShape 18"/>
          <p:cNvSpPr>
            <a:spLocks noChangeArrowheads="1"/>
          </p:cNvSpPr>
          <p:nvPr/>
        </p:nvSpPr>
        <p:spPr bwMode="auto">
          <a:xfrm>
            <a:off x="683568" y="132234"/>
            <a:ext cx="7020000" cy="681038"/>
          </a:xfrm>
          <a:prstGeom prst="roundRect">
            <a:avLst>
              <a:gd name="adj" fmla="val 16667"/>
            </a:avLst>
          </a:prstGeom>
          <a:solidFill>
            <a:srgbClr val="000090"/>
          </a:solidFill>
          <a:ln w="38100">
            <a:solidFill>
              <a:srgbClr val="FF0000"/>
            </a:solidFill>
            <a:round/>
            <a:headEnd/>
            <a:tailEnd/>
          </a:ln>
          <a:effectLst/>
        </p:spPr>
        <p:txBody>
          <a:bodyPr wrap="square" lIns="0" tIns="0" rIns="0" bIns="0" anchor="ctr">
            <a:noAutofit/>
          </a:bodyPr>
          <a:lstStyle/>
          <a:p>
            <a:pPr algn="ctr"/>
            <a:r>
              <a:rPr lang="en-US" sz="4000" u="sng" dirty="0">
                <a:solidFill>
                  <a:srgbClr val="FFFF00"/>
                </a:solidFill>
              </a:rPr>
              <a:t>Infrastructure Developments           </a:t>
            </a:r>
            <a:endParaRPr lang="en-US" sz="4000" u="sng" kern="100" dirty="0">
              <a:solidFill>
                <a:srgbClr val="FFFF00"/>
              </a:solidFill>
            </a:endParaRPr>
          </a:p>
        </p:txBody>
      </p:sp>
      <p:sp>
        <p:nvSpPr>
          <p:cNvPr id="2" name="TextBox 1"/>
          <p:cNvSpPr txBox="1"/>
          <p:nvPr/>
        </p:nvSpPr>
        <p:spPr>
          <a:xfrm>
            <a:off x="7744199" y="355061"/>
            <a:ext cx="1431546" cy="307777"/>
          </a:xfrm>
          <a:prstGeom prst="rect">
            <a:avLst/>
          </a:prstGeom>
          <a:noFill/>
        </p:spPr>
        <p:txBody>
          <a:bodyPr wrap="none" rtlCol="0">
            <a:spAutoFit/>
          </a:bodyPr>
          <a:lstStyle/>
          <a:p>
            <a:r>
              <a:rPr lang="en-US" sz="1400" i="1" dirty="0"/>
              <a:t>Yu. </a:t>
            </a:r>
            <a:r>
              <a:rPr lang="en-US" sz="1400" i="1" dirty="0" err="1"/>
              <a:t>Mitrofanova</a:t>
            </a:r>
            <a:endParaRPr lang="en-US" sz="1400" i="1" dirty="0"/>
          </a:p>
        </p:txBody>
      </p:sp>
      <p:sp>
        <p:nvSpPr>
          <p:cNvPr id="27" name="TextBox 26">
            <a:extLst>
              <a:ext uri="{FF2B5EF4-FFF2-40B4-BE49-F238E27FC236}">
                <a16:creationId xmlns:a16="http://schemas.microsoft.com/office/drawing/2014/main" id="{6C708DC1-71A7-214B-A3DA-69F2FAD26DF7}"/>
              </a:ext>
            </a:extLst>
          </p:cNvPr>
          <p:cNvSpPr txBox="1"/>
          <p:nvPr/>
        </p:nvSpPr>
        <p:spPr>
          <a:xfrm>
            <a:off x="7884368" y="5661248"/>
            <a:ext cx="495730" cy="461665"/>
          </a:xfrm>
          <a:prstGeom prst="rect">
            <a:avLst/>
          </a:prstGeom>
          <a:noFill/>
        </p:spPr>
        <p:txBody>
          <a:bodyPr wrap="square" rtlCol="0">
            <a:spAutoFit/>
          </a:bodyPr>
          <a:lstStyle/>
          <a:p>
            <a:r>
              <a:rPr lang="en-US" dirty="0">
                <a:solidFill>
                  <a:schemeClr val="bg1"/>
                </a:solidFill>
              </a:rPr>
              <a:t>A</a:t>
            </a:r>
            <a:endParaRPr lang="ru-RU" dirty="0">
              <a:solidFill>
                <a:schemeClr val="bg1"/>
              </a:solidFill>
            </a:endParaRPr>
          </a:p>
        </p:txBody>
      </p:sp>
      <p:sp>
        <p:nvSpPr>
          <p:cNvPr id="4" name="TextBox 3">
            <a:extLst>
              <a:ext uri="{FF2B5EF4-FFF2-40B4-BE49-F238E27FC236}">
                <a16:creationId xmlns:a16="http://schemas.microsoft.com/office/drawing/2014/main" id="{9645DAF3-F754-894A-9755-43D7B0E1FB6A}"/>
              </a:ext>
            </a:extLst>
          </p:cNvPr>
          <p:cNvSpPr txBox="1"/>
          <p:nvPr/>
        </p:nvSpPr>
        <p:spPr>
          <a:xfrm>
            <a:off x="1600019" y="5396687"/>
            <a:ext cx="2766527" cy="369332"/>
          </a:xfrm>
          <a:prstGeom prst="rect">
            <a:avLst/>
          </a:prstGeom>
          <a:noFill/>
        </p:spPr>
        <p:txBody>
          <a:bodyPr wrap="none" rtlCol="0">
            <a:spAutoFit/>
          </a:bodyPr>
          <a:lstStyle/>
          <a:p>
            <a:r>
              <a:rPr lang="en-US" b="1" dirty="0">
                <a:solidFill>
                  <a:srgbClr val="002060"/>
                </a:solidFill>
              </a:rPr>
              <a:t>NICA Innovation Center</a:t>
            </a:r>
          </a:p>
        </p:txBody>
      </p:sp>
      <p:sp>
        <p:nvSpPr>
          <p:cNvPr id="15" name="TextBox 14">
            <a:extLst>
              <a:ext uri="{FF2B5EF4-FFF2-40B4-BE49-F238E27FC236}">
                <a16:creationId xmlns:a16="http://schemas.microsoft.com/office/drawing/2014/main" id="{5A5245CC-9D06-E54B-98E4-0923AB8C9627}"/>
              </a:ext>
            </a:extLst>
          </p:cNvPr>
          <p:cNvSpPr txBox="1"/>
          <p:nvPr/>
        </p:nvSpPr>
        <p:spPr>
          <a:xfrm>
            <a:off x="467544" y="839748"/>
            <a:ext cx="4104456" cy="369332"/>
          </a:xfrm>
          <a:prstGeom prst="rect">
            <a:avLst/>
          </a:prstGeom>
          <a:noFill/>
        </p:spPr>
        <p:txBody>
          <a:bodyPr wrap="square" rtlCol="0">
            <a:spAutoFit/>
          </a:bodyPr>
          <a:lstStyle/>
          <a:p>
            <a:pPr algn="ctr"/>
            <a:r>
              <a:rPr lang="en-US" b="1" dirty="0">
                <a:solidFill>
                  <a:srgbClr val="002060"/>
                </a:solidFill>
              </a:rPr>
              <a:t>NICA Collider Site - August 2019 </a:t>
            </a:r>
          </a:p>
        </p:txBody>
      </p:sp>
      <p:pic>
        <p:nvPicPr>
          <p:cNvPr id="12" name="Picture 7">
            <a:extLst>
              <a:ext uri="{FF2B5EF4-FFF2-40B4-BE49-F238E27FC236}">
                <a16:creationId xmlns:a16="http://schemas.microsoft.com/office/drawing/2014/main" id="{FA0997F0-EE8E-BF46-887E-F445E55CB2F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6217"/>
          <a:stretch/>
        </p:blipFill>
        <p:spPr bwMode="auto">
          <a:xfrm>
            <a:off x="0" y="1170542"/>
            <a:ext cx="5138627" cy="3451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1" name="Рисунок 2">
            <a:extLst>
              <a:ext uri="{FF2B5EF4-FFF2-40B4-BE49-F238E27FC236}">
                <a16:creationId xmlns:a16="http://schemas.microsoft.com/office/drawing/2014/main" id="{516AC3FB-E1B6-F448-9892-3EE4AEC9610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267" t="8878"/>
          <a:stretch/>
        </p:blipFill>
        <p:spPr bwMode="auto">
          <a:xfrm>
            <a:off x="4366546" y="3803953"/>
            <a:ext cx="4752528" cy="3046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Прямоугольная выноска 15">
            <a:extLst>
              <a:ext uri="{FF2B5EF4-FFF2-40B4-BE49-F238E27FC236}">
                <a16:creationId xmlns:a16="http://schemas.microsoft.com/office/drawing/2014/main" id="{58B1C34D-8758-744F-AFBB-30C3FA5D671C}"/>
              </a:ext>
            </a:extLst>
          </p:cNvPr>
          <p:cNvSpPr>
            <a:spLocks noChangeArrowheads="1"/>
          </p:cNvSpPr>
          <p:nvPr/>
        </p:nvSpPr>
        <p:spPr bwMode="auto">
          <a:xfrm>
            <a:off x="5723568" y="1391017"/>
            <a:ext cx="1980000" cy="540000"/>
          </a:xfrm>
          <a:prstGeom prst="wedgeRectCallout">
            <a:avLst>
              <a:gd name="adj1" fmla="val -209797"/>
              <a:gd name="adj2" fmla="val 90344"/>
            </a:avLst>
          </a:prstGeom>
          <a:gradFill rotWithShape="1">
            <a:gsLst>
              <a:gs pos="0">
                <a:srgbClr val="A8A8EA"/>
              </a:gs>
              <a:gs pos="35001">
                <a:srgbClr val="C3C3EF"/>
              </a:gs>
              <a:gs pos="100000">
                <a:srgbClr val="E8E8FA"/>
              </a:gs>
            </a:gsLst>
            <a:lin ang="16200000" scaled="1"/>
          </a:gradFill>
          <a:ln w="9525">
            <a:solidFill>
              <a:srgbClr val="2F2F98"/>
            </a:solidFill>
            <a:miter lim="800000"/>
            <a:headEnd/>
            <a:tailEnd/>
          </a:ln>
          <a:effectLst>
            <a:outerShdw blurRad="40000" dist="20000" dir="5400000" rotWithShape="0">
              <a:srgbClr val="000000">
                <a:alpha val="37999"/>
              </a:srgbClr>
            </a:outerShdw>
          </a:effectLst>
        </p:spPr>
        <p:txBody>
          <a:bodyPr anchor="ct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defRPr/>
            </a:pPr>
            <a:r>
              <a:rPr lang="en-GB" sz="2000" b="1" u="sng" dirty="0">
                <a:solidFill>
                  <a:srgbClr val="002060"/>
                </a:solidFill>
              </a:rPr>
              <a:t>SPD  building</a:t>
            </a:r>
            <a:endParaRPr lang="ru-RU" altLang="ru-RU" sz="2000" b="1" dirty="0">
              <a:solidFill>
                <a:srgbClr val="002060"/>
              </a:solidFill>
            </a:endParaRPr>
          </a:p>
        </p:txBody>
      </p:sp>
      <p:sp>
        <p:nvSpPr>
          <p:cNvPr id="17" name="Прямоугольная выноска 15">
            <a:extLst>
              <a:ext uri="{FF2B5EF4-FFF2-40B4-BE49-F238E27FC236}">
                <a16:creationId xmlns:a16="http://schemas.microsoft.com/office/drawing/2014/main" id="{3AC8121E-C216-4243-973B-45022EFBEE34}"/>
              </a:ext>
            </a:extLst>
          </p:cNvPr>
          <p:cNvSpPr>
            <a:spLocks noChangeArrowheads="1"/>
          </p:cNvSpPr>
          <p:nvPr/>
        </p:nvSpPr>
        <p:spPr bwMode="auto">
          <a:xfrm>
            <a:off x="5723568" y="2416208"/>
            <a:ext cx="1980000" cy="540000"/>
          </a:xfrm>
          <a:prstGeom prst="wedgeRectCallout">
            <a:avLst>
              <a:gd name="adj1" fmla="val -152375"/>
              <a:gd name="adj2" fmla="val 26145"/>
            </a:avLst>
          </a:prstGeom>
          <a:gradFill rotWithShape="1">
            <a:gsLst>
              <a:gs pos="0">
                <a:srgbClr val="A8A8EA"/>
              </a:gs>
              <a:gs pos="35001">
                <a:srgbClr val="C3C3EF"/>
              </a:gs>
              <a:gs pos="100000">
                <a:srgbClr val="E8E8FA"/>
              </a:gs>
            </a:gsLst>
            <a:lin ang="16200000" scaled="1"/>
          </a:gradFill>
          <a:ln w="9525">
            <a:solidFill>
              <a:srgbClr val="2F2F98"/>
            </a:solidFill>
            <a:miter lim="800000"/>
            <a:headEnd/>
            <a:tailEnd/>
          </a:ln>
          <a:effectLst>
            <a:outerShdw blurRad="40000" dist="20000" dir="5400000" rotWithShape="0">
              <a:srgbClr val="000000">
                <a:alpha val="37999"/>
              </a:srgbClr>
            </a:outerShdw>
          </a:effectLst>
        </p:spPr>
        <p:txBody>
          <a:bodyPr anchor="ct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defRPr/>
            </a:pPr>
            <a:r>
              <a:rPr lang="en-GB" sz="2000" b="1" u="sng" dirty="0">
                <a:solidFill>
                  <a:srgbClr val="002060"/>
                </a:solidFill>
              </a:rPr>
              <a:t>MPD  building</a:t>
            </a:r>
            <a:endParaRPr lang="ru-RU" altLang="ru-RU" sz="2000" b="1" dirty="0">
              <a:solidFill>
                <a:srgbClr val="002060"/>
              </a:solidFill>
            </a:endParaRPr>
          </a:p>
        </p:txBody>
      </p:sp>
    </p:spTree>
    <p:extLst>
      <p:ext uri="{BB962C8B-B14F-4D97-AF65-F5344CB8AC3E}">
        <p14:creationId xmlns:p14="http://schemas.microsoft.com/office/powerpoint/2010/main" val="39305912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utoShape 18"/>
          <p:cNvSpPr>
            <a:spLocks noGrp="1" noChangeArrowheads="1"/>
          </p:cNvSpPr>
          <p:nvPr>
            <p:ph type="title"/>
          </p:nvPr>
        </p:nvSpPr>
        <p:spPr bwMode="auto">
          <a:xfrm>
            <a:off x="683568" y="188165"/>
            <a:ext cx="6552728" cy="612934"/>
          </a:xfrm>
          <a:prstGeom prst="roundRect">
            <a:avLst>
              <a:gd name="adj" fmla="val 16667"/>
            </a:avLst>
          </a:prstGeom>
          <a:solidFill>
            <a:srgbClr val="000090"/>
          </a:solidFill>
          <a:ln w="38100">
            <a:solidFill>
              <a:srgbClr val="FF0000"/>
            </a:solidFill>
            <a:round/>
            <a:headEnd/>
            <a:tailEnd/>
          </a:ln>
          <a:effectLst/>
        </p:spPr>
        <p:txBody>
          <a:bodyPr wrap="square" lIns="0" tIns="0" rIns="0" bIns="0" anchor="ctr">
            <a:spAutoFit/>
          </a:bodyPr>
          <a:lstStyle/>
          <a:p>
            <a:r>
              <a:rPr lang="en-US" sz="3600" u="sng" dirty="0">
                <a:solidFill>
                  <a:srgbClr val="FFFF00"/>
                </a:solidFill>
                <a:latin typeface="Arial" panose="020B0604020202020204" pitchFamily="34" charset="0"/>
                <a:cs typeface="Arial" panose="020B0604020202020204" pitchFamily="34" charset="0"/>
              </a:rPr>
              <a:t>51</a:t>
            </a:r>
            <a:r>
              <a:rPr lang="en-US" sz="3600" u="sng" baseline="30000" dirty="0">
                <a:solidFill>
                  <a:srgbClr val="FFFF00"/>
                </a:solidFill>
                <a:latin typeface="Arial" panose="020B0604020202020204" pitchFamily="34" charset="0"/>
                <a:cs typeface="Arial" panose="020B0604020202020204" pitchFamily="34" charset="0"/>
              </a:rPr>
              <a:t>st</a:t>
            </a:r>
            <a:r>
              <a:rPr lang="en-US" sz="3600" u="sng" dirty="0">
                <a:solidFill>
                  <a:srgbClr val="FFFF00"/>
                </a:solidFill>
                <a:latin typeface="Arial" panose="020B0604020202020204" pitchFamily="34" charset="0"/>
                <a:cs typeface="Arial" panose="020B0604020202020204" pitchFamily="34" charset="0"/>
              </a:rPr>
              <a:t> PAC-PP highlights: </a:t>
            </a:r>
            <a:r>
              <a:rPr lang="en-US" sz="3600" u="sng" dirty="0">
                <a:solidFill>
                  <a:srgbClr val="FFFF00"/>
                </a:solidFill>
              </a:rPr>
              <a:t>MPD  </a:t>
            </a:r>
          </a:p>
        </p:txBody>
      </p:sp>
      <p:sp>
        <p:nvSpPr>
          <p:cNvPr id="11" name="TextBox 10"/>
          <p:cNvSpPr txBox="1"/>
          <p:nvPr/>
        </p:nvSpPr>
        <p:spPr>
          <a:xfrm>
            <a:off x="7380312" y="404664"/>
            <a:ext cx="1132041" cy="307777"/>
          </a:xfrm>
          <a:prstGeom prst="rect">
            <a:avLst/>
          </a:prstGeom>
          <a:noFill/>
        </p:spPr>
        <p:txBody>
          <a:bodyPr wrap="none" rtlCol="0">
            <a:spAutoFit/>
          </a:bodyPr>
          <a:lstStyle/>
          <a:p>
            <a:r>
              <a:rPr lang="en-US" sz="1400" i="1" dirty="0"/>
              <a:t>Adam </a:t>
            </a:r>
            <a:r>
              <a:rPr lang="en-US" sz="1400" i="1" dirty="0" err="1"/>
              <a:t>Kisiel</a:t>
            </a:r>
            <a:endParaRPr lang="en-US" sz="1400" i="1" dirty="0"/>
          </a:p>
        </p:txBody>
      </p:sp>
      <p:sp>
        <p:nvSpPr>
          <p:cNvPr id="13" name="TextBox 12"/>
          <p:cNvSpPr txBox="1"/>
          <p:nvPr/>
        </p:nvSpPr>
        <p:spPr>
          <a:xfrm>
            <a:off x="35496" y="1226730"/>
            <a:ext cx="8928992" cy="2700739"/>
          </a:xfrm>
          <a:prstGeom prst="rect">
            <a:avLst/>
          </a:prstGeom>
          <a:noFill/>
        </p:spPr>
        <p:txBody>
          <a:bodyPr wrap="square" rtlCol="0">
            <a:spAutoFit/>
          </a:bodyPr>
          <a:lstStyle/>
          <a:p>
            <a:pPr marL="342900" indent="-342900">
              <a:spcBef>
                <a:spcPts val="0"/>
              </a:spcBef>
              <a:spcAft>
                <a:spcPts val="300"/>
              </a:spcAft>
              <a:buSzPct val="75000"/>
              <a:buFont typeface="Wingdings" charset="2"/>
              <a:buChar char="u"/>
            </a:pPr>
            <a:r>
              <a:rPr lang="en-US" dirty="0"/>
              <a:t>The PAC welcomes the admission of two new institutions to the MPD collaboration: the University of Warsaw and the China Institute of Nuclear Energy. </a:t>
            </a:r>
          </a:p>
          <a:p>
            <a:pPr marL="342900" indent="-342900">
              <a:spcBef>
                <a:spcPts val="0"/>
              </a:spcBef>
              <a:spcAft>
                <a:spcPts val="300"/>
              </a:spcAft>
              <a:buSzPct val="75000"/>
              <a:buFont typeface="Wingdings" charset="2"/>
              <a:buChar char="u"/>
            </a:pPr>
            <a:r>
              <a:rPr lang="en-US" dirty="0"/>
              <a:t>The Committee is pleased to note the establishment of the Detector Council, Executive Council and Physics Working Groups of this collaboration. </a:t>
            </a:r>
          </a:p>
          <a:p>
            <a:pPr marL="342900" indent="-342900">
              <a:spcBef>
                <a:spcPts val="0"/>
              </a:spcBef>
              <a:spcAft>
                <a:spcPts val="300"/>
              </a:spcAft>
              <a:buSzPct val="75000"/>
              <a:buFont typeface="Wingdings" charset="2"/>
              <a:buChar char="u"/>
            </a:pPr>
            <a:r>
              <a:rPr lang="en-US" dirty="0"/>
              <a:t>The PAC is impressed by the magnitude and quality of the simulations already accomplished or those being performed by the PWG. </a:t>
            </a:r>
          </a:p>
          <a:p>
            <a:pPr marL="342900" indent="-342900">
              <a:spcBef>
                <a:spcPts val="0"/>
              </a:spcBef>
              <a:spcAft>
                <a:spcPts val="300"/>
              </a:spcAft>
              <a:buSzPct val="75000"/>
              <a:buFont typeface="Wingdings" charset="2"/>
              <a:buChar char="u"/>
            </a:pPr>
            <a:r>
              <a:rPr lang="en-US" dirty="0"/>
              <a:t>The PAC welcomes the collaboration efforts to develop the detector elements, as well as its computing and software infrastructure with a view to completing the first stage of the detector by 2021. </a:t>
            </a:r>
          </a:p>
        </p:txBody>
      </p:sp>
      <p:sp>
        <p:nvSpPr>
          <p:cNvPr id="9" name="TextBox 8">
            <a:extLst>
              <a:ext uri="{FF2B5EF4-FFF2-40B4-BE49-F238E27FC236}">
                <a16:creationId xmlns:a16="http://schemas.microsoft.com/office/drawing/2014/main" id="{34421032-72D0-8D4D-9BBA-47C3680B4D25}"/>
              </a:ext>
            </a:extLst>
          </p:cNvPr>
          <p:cNvSpPr txBox="1"/>
          <p:nvPr/>
        </p:nvSpPr>
        <p:spPr>
          <a:xfrm>
            <a:off x="899592" y="4365104"/>
            <a:ext cx="7380225" cy="1877437"/>
          </a:xfrm>
          <a:prstGeom prst="rect">
            <a:avLst/>
          </a:prstGeom>
          <a:solidFill>
            <a:schemeClr val="bg1"/>
          </a:solidFill>
          <a:ln w="19050">
            <a:solidFill>
              <a:schemeClr val="tx1"/>
            </a:solidFill>
          </a:ln>
        </p:spPr>
        <p:txBody>
          <a:bodyPr wrap="none" rtlCol="0">
            <a:spAutoFit/>
          </a:bodyPr>
          <a:lstStyle/>
          <a:p>
            <a:pPr algn="ctr"/>
            <a:r>
              <a:rPr lang="en-US" b="1" dirty="0"/>
              <a:t>MPD stage 1: status</a:t>
            </a:r>
          </a:p>
          <a:p>
            <a:pPr marL="285750" indent="-285750">
              <a:buFont typeface="Wingdings" pitchFamily="2" charset="2"/>
              <a:buChar char="Ø"/>
            </a:pPr>
            <a:r>
              <a:rPr lang="en-US" sz="1400" dirty="0"/>
              <a:t>Magnet – assembly &amp; magnetic field measurement – 2019-20</a:t>
            </a:r>
          </a:p>
          <a:p>
            <a:pPr marL="285750" indent="-285750">
              <a:buFont typeface="Wingdings" pitchFamily="2" charset="2"/>
              <a:buChar char="Ø"/>
            </a:pPr>
            <a:r>
              <a:rPr lang="en-US" sz="1400" dirty="0" err="1"/>
              <a:t>FHCal</a:t>
            </a:r>
            <a:r>
              <a:rPr lang="en-US" sz="1400" dirty="0"/>
              <a:t> – production in progress: 100 modules + FE electronics ready by end of 2019</a:t>
            </a:r>
          </a:p>
          <a:p>
            <a:pPr marL="285750" indent="-285750">
              <a:buFont typeface="Wingdings" pitchFamily="2" charset="2"/>
              <a:buChar char="Ø"/>
            </a:pPr>
            <a:r>
              <a:rPr lang="en-US" sz="1400" dirty="0"/>
              <a:t>TOF - production in progress: all </a:t>
            </a:r>
            <a:r>
              <a:rPr lang="en-US" sz="1400" dirty="0" err="1"/>
              <a:t>mRPC</a:t>
            </a:r>
            <a:r>
              <a:rPr lang="en-US" sz="1400" dirty="0"/>
              <a:t> assembled by March 2020 </a:t>
            </a:r>
          </a:p>
          <a:p>
            <a:pPr marL="285750" indent="-285750">
              <a:buFont typeface="Wingdings" pitchFamily="2" charset="2"/>
              <a:buChar char="Ø"/>
            </a:pPr>
            <a:r>
              <a:rPr lang="en-US" sz="1400" dirty="0"/>
              <a:t>FFD – production in progress</a:t>
            </a:r>
          </a:p>
          <a:p>
            <a:pPr marL="285750" indent="-285750">
              <a:buFont typeface="Wingdings" pitchFamily="2" charset="2"/>
              <a:buChar char="Ø"/>
            </a:pPr>
            <a:r>
              <a:rPr lang="en-US" sz="1400" dirty="0"/>
              <a:t>TPC – production in progress: FE cards for 24 ROC ready by august 2020</a:t>
            </a:r>
          </a:p>
          <a:p>
            <a:pPr marL="285750" indent="-285750">
              <a:buFont typeface="Wingdings" pitchFamily="2" charset="2"/>
              <a:buChar char="Ø"/>
            </a:pPr>
            <a:r>
              <a:rPr lang="en-US" sz="1400" dirty="0"/>
              <a:t>ECAL – TDR completed. Module production: 75% in China, 25% in Russia</a:t>
            </a:r>
          </a:p>
          <a:p>
            <a:pPr marL="285750" indent="-285750">
              <a:buFont typeface="Wingdings" pitchFamily="2" charset="2"/>
              <a:buChar char="Ø"/>
            </a:pPr>
            <a:r>
              <a:rPr lang="en-US" sz="1400" dirty="0"/>
              <a:t>Integration – TDR in preparation </a:t>
            </a:r>
            <a:endParaRPr lang="en-US" sz="1400" b="1" dirty="0"/>
          </a:p>
        </p:txBody>
      </p:sp>
      <p:sp>
        <p:nvSpPr>
          <p:cNvPr id="17" name="Slide Number Placeholder 16">
            <a:extLst>
              <a:ext uri="{FF2B5EF4-FFF2-40B4-BE49-F238E27FC236}">
                <a16:creationId xmlns:a16="http://schemas.microsoft.com/office/drawing/2014/main" id="{D9FFB01D-26E7-FB4A-B517-62BC20EA1F20}"/>
              </a:ext>
            </a:extLst>
          </p:cNvPr>
          <p:cNvSpPr>
            <a:spLocks noGrp="1"/>
          </p:cNvSpPr>
          <p:nvPr>
            <p:ph type="sldNum" sz="quarter" idx="12"/>
          </p:nvPr>
        </p:nvSpPr>
        <p:spPr/>
        <p:txBody>
          <a:bodyPr/>
          <a:lstStyle/>
          <a:p>
            <a:pPr>
              <a:defRPr/>
            </a:pPr>
            <a:fld id="{16AAA047-8AEF-4C69-86C3-C9A280890182}" type="slidenum">
              <a:rPr lang="fr-FR" smtClean="0"/>
              <a:pPr>
                <a:defRPr/>
              </a:pPr>
              <a:t>6</a:t>
            </a:fld>
            <a:endParaRPr lang="fr-FR"/>
          </a:p>
        </p:txBody>
      </p:sp>
      <p:sp>
        <p:nvSpPr>
          <p:cNvPr id="2" name="Date Placeholder 1">
            <a:extLst>
              <a:ext uri="{FF2B5EF4-FFF2-40B4-BE49-F238E27FC236}">
                <a16:creationId xmlns:a16="http://schemas.microsoft.com/office/drawing/2014/main" id="{EF4B051C-B2FC-4246-9680-CD8E6B9CD924}"/>
              </a:ext>
            </a:extLst>
          </p:cNvPr>
          <p:cNvSpPr>
            <a:spLocks noGrp="1"/>
          </p:cNvSpPr>
          <p:nvPr>
            <p:ph type="dt" sz="half" idx="10"/>
          </p:nvPr>
        </p:nvSpPr>
        <p:spPr/>
        <p:txBody>
          <a:bodyPr/>
          <a:lstStyle/>
          <a:p>
            <a:pPr>
              <a:defRPr/>
            </a:pPr>
            <a:r>
              <a:rPr lang="en-US"/>
              <a:t>Itzhak Tserruya</a:t>
            </a:r>
            <a:endParaRPr lang="fr-FR"/>
          </a:p>
        </p:txBody>
      </p:sp>
      <p:sp>
        <p:nvSpPr>
          <p:cNvPr id="3" name="Footer Placeholder 2">
            <a:extLst>
              <a:ext uri="{FF2B5EF4-FFF2-40B4-BE49-F238E27FC236}">
                <a16:creationId xmlns:a16="http://schemas.microsoft.com/office/drawing/2014/main" id="{7C2E6C1B-7BD5-D342-BA6E-A915212AC901}"/>
              </a:ext>
            </a:extLst>
          </p:cNvPr>
          <p:cNvSpPr>
            <a:spLocks noGrp="1"/>
          </p:cNvSpPr>
          <p:nvPr>
            <p:ph type="ftr" sz="quarter" idx="11"/>
          </p:nvPr>
        </p:nvSpPr>
        <p:spPr/>
        <p:txBody>
          <a:bodyPr/>
          <a:lstStyle/>
          <a:p>
            <a:pPr>
              <a:defRPr/>
            </a:pPr>
            <a:r>
              <a:rPr lang="en-US"/>
              <a:t>52nd PAC-PP, February 3-4, 2020</a:t>
            </a:r>
            <a:endParaRPr lang="fr-FR"/>
          </a:p>
        </p:txBody>
      </p:sp>
    </p:spTree>
    <p:extLst>
      <p:ext uri="{BB962C8B-B14F-4D97-AF65-F5344CB8AC3E}">
        <p14:creationId xmlns:p14="http://schemas.microsoft.com/office/powerpoint/2010/main" val="19535742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utoShape 18"/>
          <p:cNvSpPr>
            <a:spLocks noGrp="1" noChangeArrowheads="1"/>
          </p:cNvSpPr>
          <p:nvPr>
            <p:ph type="title"/>
          </p:nvPr>
        </p:nvSpPr>
        <p:spPr bwMode="auto">
          <a:xfrm>
            <a:off x="2286728" y="60753"/>
            <a:ext cx="4104456" cy="612000"/>
          </a:xfrm>
          <a:prstGeom prst="roundRect">
            <a:avLst>
              <a:gd name="adj" fmla="val 16667"/>
            </a:avLst>
          </a:prstGeom>
          <a:solidFill>
            <a:srgbClr val="000090"/>
          </a:solidFill>
          <a:ln w="38100">
            <a:solidFill>
              <a:srgbClr val="FF0000"/>
            </a:solidFill>
            <a:round/>
            <a:headEnd/>
            <a:tailEnd/>
          </a:ln>
          <a:effectLst/>
        </p:spPr>
        <p:txBody>
          <a:bodyPr wrap="square" lIns="0" tIns="0" rIns="0" bIns="0" anchor="ctr">
            <a:noAutofit/>
          </a:bodyPr>
          <a:lstStyle/>
          <a:p>
            <a:pPr algn="ctr"/>
            <a:r>
              <a:rPr lang="en-US" sz="3600" u="sng" dirty="0">
                <a:solidFill>
                  <a:srgbClr val="FFFF00"/>
                </a:solidFill>
              </a:rPr>
              <a:t>MPD simulations  </a:t>
            </a:r>
          </a:p>
        </p:txBody>
      </p:sp>
      <p:sp>
        <p:nvSpPr>
          <p:cNvPr id="11" name="TextBox 10"/>
          <p:cNvSpPr txBox="1"/>
          <p:nvPr/>
        </p:nvSpPr>
        <p:spPr>
          <a:xfrm>
            <a:off x="6972268" y="239030"/>
            <a:ext cx="1132041" cy="307777"/>
          </a:xfrm>
          <a:prstGeom prst="rect">
            <a:avLst/>
          </a:prstGeom>
          <a:noFill/>
        </p:spPr>
        <p:txBody>
          <a:bodyPr wrap="none" rtlCol="0">
            <a:spAutoFit/>
          </a:bodyPr>
          <a:lstStyle/>
          <a:p>
            <a:r>
              <a:rPr lang="en-US" sz="1400" i="1" dirty="0"/>
              <a:t>Adam </a:t>
            </a:r>
            <a:r>
              <a:rPr lang="en-US" sz="1400" i="1" dirty="0" err="1"/>
              <a:t>Kisiel</a:t>
            </a:r>
            <a:endParaRPr lang="en-US" sz="1400" i="1" dirty="0"/>
          </a:p>
        </p:txBody>
      </p:sp>
      <p:pic>
        <p:nvPicPr>
          <p:cNvPr id="6" name="Picture 5">
            <a:extLst>
              <a:ext uri="{FF2B5EF4-FFF2-40B4-BE49-F238E27FC236}">
                <a16:creationId xmlns:a16="http://schemas.microsoft.com/office/drawing/2014/main" id="{9525EA39-EA31-3347-9361-C4352C43FD5B}"/>
              </a:ext>
            </a:extLst>
          </p:cNvPr>
          <p:cNvPicPr>
            <a:picLocks noChangeAspect="1"/>
          </p:cNvPicPr>
          <p:nvPr/>
        </p:nvPicPr>
        <p:blipFill rotWithShape="1">
          <a:blip r:embed="rId3"/>
          <a:srcRect t="5796" r="6770"/>
          <a:stretch/>
        </p:blipFill>
        <p:spPr>
          <a:xfrm>
            <a:off x="56029" y="5200175"/>
            <a:ext cx="2283194" cy="1657825"/>
          </a:xfrm>
          <a:prstGeom prst="rect">
            <a:avLst/>
          </a:prstGeom>
        </p:spPr>
      </p:pic>
      <p:sp>
        <p:nvSpPr>
          <p:cNvPr id="7" name="TextBox 6">
            <a:extLst>
              <a:ext uri="{FF2B5EF4-FFF2-40B4-BE49-F238E27FC236}">
                <a16:creationId xmlns:a16="http://schemas.microsoft.com/office/drawing/2014/main" id="{EDF805EA-47C5-0446-9C4F-DD443D4AE052}"/>
              </a:ext>
            </a:extLst>
          </p:cNvPr>
          <p:cNvSpPr txBox="1"/>
          <p:nvPr/>
        </p:nvSpPr>
        <p:spPr>
          <a:xfrm>
            <a:off x="728708" y="5007907"/>
            <a:ext cx="1473480" cy="307777"/>
          </a:xfrm>
          <a:prstGeom prst="rect">
            <a:avLst/>
          </a:prstGeom>
          <a:noFill/>
        </p:spPr>
        <p:txBody>
          <a:bodyPr wrap="none" rtlCol="0">
            <a:spAutoFit/>
          </a:bodyPr>
          <a:lstStyle/>
          <a:p>
            <a:r>
              <a:rPr lang="en-US" sz="1400" dirty="0"/>
              <a:t>𝜙(1020)      K</a:t>
            </a:r>
            <a:r>
              <a:rPr lang="en-US" sz="1400" baseline="30000" dirty="0"/>
              <a:t>+</a:t>
            </a:r>
            <a:r>
              <a:rPr lang="en-US" sz="1400" dirty="0"/>
              <a:t>K</a:t>
            </a:r>
            <a:r>
              <a:rPr lang="en-US" sz="1400" baseline="30000" dirty="0"/>
              <a:t>-</a:t>
            </a:r>
            <a:endParaRPr lang="en-US" sz="1400" dirty="0"/>
          </a:p>
        </p:txBody>
      </p:sp>
      <p:pic>
        <p:nvPicPr>
          <p:cNvPr id="9" name="Picture 8">
            <a:extLst>
              <a:ext uri="{FF2B5EF4-FFF2-40B4-BE49-F238E27FC236}">
                <a16:creationId xmlns:a16="http://schemas.microsoft.com/office/drawing/2014/main" id="{5B6BB63E-DB47-D546-9FB0-ACCBF5D4A292}"/>
              </a:ext>
            </a:extLst>
          </p:cNvPr>
          <p:cNvPicPr>
            <a:picLocks noChangeAspect="1"/>
          </p:cNvPicPr>
          <p:nvPr/>
        </p:nvPicPr>
        <p:blipFill rotWithShape="1">
          <a:blip r:embed="rId4"/>
          <a:srcRect t="10069" r="8433"/>
          <a:stretch/>
        </p:blipFill>
        <p:spPr>
          <a:xfrm>
            <a:off x="2386960" y="5283671"/>
            <a:ext cx="2241484" cy="1581930"/>
          </a:xfrm>
          <a:prstGeom prst="rect">
            <a:avLst/>
          </a:prstGeom>
        </p:spPr>
      </p:pic>
      <p:sp>
        <p:nvSpPr>
          <p:cNvPr id="14" name="TextBox 13">
            <a:extLst>
              <a:ext uri="{FF2B5EF4-FFF2-40B4-BE49-F238E27FC236}">
                <a16:creationId xmlns:a16="http://schemas.microsoft.com/office/drawing/2014/main" id="{5E5CF0BF-26D9-B742-B983-34D403BB78B2}"/>
              </a:ext>
            </a:extLst>
          </p:cNvPr>
          <p:cNvSpPr txBox="1"/>
          <p:nvPr/>
        </p:nvSpPr>
        <p:spPr>
          <a:xfrm>
            <a:off x="2866962" y="4994111"/>
            <a:ext cx="1588897" cy="307777"/>
          </a:xfrm>
          <a:prstGeom prst="rect">
            <a:avLst/>
          </a:prstGeom>
          <a:noFill/>
        </p:spPr>
        <p:txBody>
          <a:bodyPr wrap="none" rtlCol="0">
            <a:spAutoFit/>
          </a:bodyPr>
          <a:lstStyle/>
          <a:p>
            <a:r>
              <a:rPr lang="en-US" sz="1400" dirty="0"/>
              <a:t>K*(892)</a:t>
            </a:r>
            <a:r>
              <a:rPr lang="en-US" sz="1400" baseline="30000" dirty="0"/>
              <a:t>0</a:t>
            </a:r>
            <a:r>
              <a:rPr lang="en-US" sz="1400" dirty="0"/>
              <a:t>      K</a:t>
            </a:r>
            <a:r>
              <a:rPr lang="en-US" sz="1400" baseline="30000" dirty="0"/>
              <a:t>±</a:t>
            </a:r>
            <a:r>
              <a:rPr lang="en-US" sz="1400" dirty="0"/>
              <a:t> 𝜋</a:t>
            </a:r>
            <a:r>
              <a:rPr lang="en-US" sz="1400" baseline="30000" dirty="0"/>
              <a:t>∓</a:t>
            </a:r>
            <a:endParaRPr lang="en-US" sz="1400" dirty="0"/>
          </a:p>
        </p:txBody>
      </p:sp>
      <p:sp>
        <p:nvSpPr>
          <p:cNvPr id="16" name="TextBox 15">
            <a:extLst>
              <a:ext uri="{FF2B5EF4-FFF2-40B4-BE49-F238E27FC236}">
                <a16:creationId xmlns:a16="http://schemas.microsoft.com/office/drawing/2014/main" id="{93BF54F6-8DF4-E04C-891B-69009931DEF1}"/>
              </a:ext>
            </a:extLst>
          </p:cNvPr>
          <p:cNvSpPr txBox="1"/>
          <p:nvPr/>
        </p:nvSpPr>
        <p:spPr>
          <a:xfrm>
            <a:off x="5311118" y="5046286"/>
            <a:ext cx="1495922" cy="307777"/>
          </a:xfrm>
          <a:prstGeom prst="rect">
            <a:avLst/>
          </a:prstGeom>
          <a:noFill/>
        </p:spPr>
        <p:txBody>
          <a:bodyPr wrap="none" rtlCol="0">
            <a:spAutoFit/>
          </a:bodyPr>
          <a:lstStyle/>
          <a:p>
            <a:r>
              <a:rPr lang="en-US" sz="1400" dirty="0"/>
              <a:t>𝝨(1385)</a:t>
            </a:r>
            <a:r>
              <a:rPr lang="en-US" sz="1400" baseline="30000" dirty="0"/>
              <a:t>±</a:t>
            </a:r>
            <a:r>
              <a:rPr lang="en-US" sz="1400" dirty="0"/>
              <a:t>      𝜋</a:t>
            </a:r>
            <a:r>
              <a:rPr lang="en-US" sz="1400" baseline="30000" dirty="0"/>
              <a:t>±</a:t>
            </a:r>
            <a:r>
              <a:rPr lang="en-US" sz="1400" dirty="0"/>
              <a:t> 𝛬</a:t>
            </a:r>
          </a:p>
        </p:txBody>
      </p:sp>
      <p:pic>
        <p:nvPicPr>
          <p:cNvPr id="18" name="Picture 17">
            <a:extLst>
              <a:ext uri="{FF2B5EF4-FFF2-40B4-BE49-F238E27FC236}">
                <a16:creationId xmlns:a16="http://schemas.microsoft.com/office/drawing/2014/main" id="{B0E0FBA7-8D69-364B-A8DC-19C1BB1F5ACD}"/>
              </a:ext>
            </a:extLst>
          </p:cNvPr>
          <p:cNvPicPr>
            <a:picLocks noChangeAspect="1"/>
          </p:cNvPicPr>
          <p:nvPr/>
        </p:nvPicPr>
        <p:blipFill rotWithShape="1">
          <a:blip r:embed="rId5"/>
          <a:srcRect t="8397" r="7960"/>
          <a:stretch/>
        </p:blipFill>
        <p:spPr>
          <a:xfrm>
            <a:off x="6990149" y="5308006"/>
            <a:ext cx="2153851" cy="1540383"/>
          </a:xfrm>
          <a:prstGeom prst="rect">
            <a:avLst/>
          </a:prstGeom>
        </p:spPr>
      </p:pic>
      <p:pic>
        <p:nvPicPr>
          <p:cNvPr id="20" name="Picture 19">
            <a:extLst>
              <a:ext uri="{FF2B5EF4-FFF2-40B4-BE49-F238E27FC236}">
                <a16:creationId xmlns:a16="http://schemas.microsoft.com/office/drawing/2014/main" id="{8898CBBB-BB98-F146-8F96-9DB64A683F9F}"/>
              </a:ext>
            </a:extLst>
          </p:cNvPr>
          <p:cNvPicPr>
            <a:picLocks noChangeAspect="1"/>
          </p:cNvPicPr>
          <p:nvPr/>
        </p:nvPicPr>
        <p:blipFill rotWithShape="1">
          <a:blip r:embed="rId6"/>
          <a:srcRect t="7974" r="5917"/>
          <a:stretch/>
        </p:blipFill>
        <p:spPr>
          <a:xfrm>
            <a:off x="4495100" y="1245166"/>
            <a:ext cx="2172295" cy="1526867"/>
          </a:xfrm>
          <a:prstGeom prst="rect">
            <a:avLst/>
          </a:prstGeom>
        </p:spPr>
      </p:pic>
      <p:sp>
        <p:nvSpPr>
          <p:cNvPr id="24" name="TextBox 23">
            <a:extLst>
              <a:ext uri="{FF2B5EF4-FFF2-40B4-BE49-F238E27FC236}">
                <a16:creationId xmlns:a16="http://schemas.microsoft.com/office/drawing/2014/main" id="{D60D87F3-E7A4-8D4C-ABA5-1060D1E1AD17}"/>
              </a:ext>
            </a:extLst>
          </p:cNvPr>
          <p:cNvSpPr txBox="1"/>
          <p:nvPr/>
        </p:nvSpPr>
        <p:spPr>
          <a:xfrm>
            <a:off x="3880430" y="2660167"/>
            <a:ext cx="1249060" cy="369332"/>
          </a:xfrm>
          <a:prstGeom prst="rect">
            <a:avLst/>
          </a:prstGeom>
          <a:noFill/>
        </p:spPr>
        <p:txBody>
          <a:bodyPr wrap="none" rtlCol="0">
            <a:spAutoFit/>
          </a:bodyPr>
          <a:lstStyle/>
          <a:p>
            <a:r>
              <a:rPr lang="en-US" b="1" dirty="0"/>
              <a:t>Hyperons</a:t>
            </a:r>
          </a:p>
        </p:txBody>
      </p:sp>
      <p:pic>
        <p:nvPicPr>
          <p:cNvPr id="25" name="Picture 24">
            <a:extLst>
              <a:ext uri="{FF2B5EF4-FFF2-40B4-BE49-F238E27FC236}">
                <a16:creationId xmlns:a16="http://schemas.microsoft.com/office/drawing/2014/main" id="{21A0660A-03A2-DD44-8970-24B0117EE78E}"/>
              </a:ext>
            </a:extLst>
          </p:cNvPr>
          <p:cNvPicPr>
            <a:picLocks noChangeAspect="1"/>
          </p:cNvPicPr>
          <p:nvPr/>
        </p:nvPicPr>
        <p:blipFill>
          <a:blip r:embed="rId7"/>
          <a:stretch>
            <a:fillRect/>
          </a:stretch>
        </p:blipFill>
        <p:spPr>
          <a:xfrm>
            <a:off x="101863" y="2962422"/>
            <a:ext cx="2627784" cy="1824850"/>
          </a:xfrm>
          <a:prstGeom prst="rect">
            <a:avLst/>
          </a:prstGeom>
        </p:spPr>
      </p:pic>
      <p:sp>
        <p:nvSpPr>
          <p:cNvPr id="13" name="TextBox 12">
            <a:extLst>
              <a:ext uri="{FF2B5EF4-FFF2-40B4-BE49-F238E27FC236}">
                <a16:creationId xmlns:a16="http://schemas.microsoft.com/office/drawing/2014/main" id="{CA5CE05B-AB16-FB4B-9B26-0AA2014CC125}"/>
              </a:ext>
            </a:extLst>
          </p:cNvPr>
          <p:cNvSpPr txBox="1"/>
          <p:nvPr/>
        </p:nvSpPr>
        <p:spPr>
          <a:xfrm>
            <a:off x="4731708" y="974452"/>
            <a:ext cx="1948885" cy="307777"/>
          </a:xfrm>
          <a:prstGeom prst="rect">
            <a:avLst/>
          </a:prstGeom>
          <a:noFill/>
        </p:spPr>
        <p:txBody>
          <a:bodyPr wrap="square" rtlCol="0">
            <a:spAutoFit/>
          </a:bodyPr>
          <a:lstStyle/>
          <a:p>
            <a:r>
              <a:rPr lang="en-US" sz="1400" dirty="0">
                <a:latin typeface="Symbol" pitchFamily="2" charset="2"/>
              </a:rPr>
              <a:t>π</a:t>
            </a:r>
            <a:r>
              <a:rPr lang="en-US" sz="1400" baseline="30000" dirty="0">
                <a:latin typeface="Symbol" pitchFamily="2" charset="2"/>
              </a:rPr>
              <a:t>0        </a:t>
            </a:r>
            <a:r>
              <a:rPr lang="en-US" sz="1400" dirty="0" err="1">
                <a:latin typeface="Symbol" pitchFamily="2" charset="2"/>
              </a:rPr>
              <a:t>γγ</a:t>
            </a:r>
            <a:r>
              <a:rPr lang="en-US" sz="1400" dirty="0">
                <a:latin typeface="Symbol" pitchFamily="2" charset="2"/>
              </a:rPr>
              <a:t>      (</a:t>
            </a:r>
            <a:r>
              <a:rPr lang="en-US" sz="1400" dirty="0">
                <a:cs typeface="Arial" panose="020B0604020202020204" pitchFamily="34" charset="0"/>
              </a:rPr>
              <a:t>e</a:t>
            </a:r>
            <a:r>
              <a:rPr lang="en-US" sz="1400" baseline="30000" dirty="0">
                <a:cs typeface="Arial" panose="020B0604020202020204" pitchFamily="34" charset="0"/>
              </a:rPr>
              <a:t>+</a:t>
            </a:r>
            <a:r>
              <a:rPr lang="en-US" sz="1400" dirty="0">
                <a:cs typeface="Arial" panose="020B0604020202020204" pitchFamily="34" charset="0"/>
              </a:rPr>
              <a:t>e</a:t>
            </a:r>
            <a:r>
              <a:rPr lang="en-US" sz="1400" baseline="30000" dirty="0">
                <a:cs typeface="Arial" panose="020B0604020202020204" pitchFamily="34" charset="0"/>
              </a:rPr>
              <a:t>-</a:t>
            </a:r>
            <a:r>
              <a:rPr lang="en-US" sz="1400" dirty="0">
                <a:cs typeface="Arial" panose="020B0604020202020204" pitchFamily="34" charset="0"/>
              </a:rPr>
              <a:t>) (e</a:t>
            </a:r>
            <a:r>
              <a:rPr lang="en-US" sz="1400" baseline="30000" dirty="0">
                <a:cs typeface="Arial" panose="020B0604020202020204" pitchFamily="34" charset="0"/>
              </a:rPr>
              <a:t>+</a:t>
            </a:r>
            <a:r>
              <a:rPr lang="en-US" sz="1400" dirty="0">
                <a:cs typeface="Arial" panose="020B0604020202020204" pitchFamily="34" charset="0"/>
              </a:rPr>
              <a:t>e</a:t>
            </a:r>
            <a:r>
              <a:rPr lang="en-US" sz="1400" baseline="30000" dirty="0">
                <a:cs typeface="Arial" panose="020B0604020202020204" pitchFamily="34" charset="0"/>
              </a:rPr>
              <a:t>-</a:t>
            </a:r>
            <a:r>
              <a:rPr lang="en-US" sz="1400" dirty="0">
                <a:cs typeface="Arial" panose="020B0604020202020204" pitchFamily="34" charset="0"/>
              </a:rPr>
              <a:t>)      </a:t>
            </a:r>
            <a:r>
              <a:rPr lang="en-US" sz="1400" dirty="0">
                <a:latin typeface="Symbol" pitchFamily="2" charset="2"/>
              </a:rPr>
              <a:t> </a:t>
            </a:r>
          </a:p>
        </p:txBody>
      </p:sp>
      <p:cxnSp>
        <p:nvCxnSpPr>
          <p:cNvPr id="26" name="Straight Arrow Connector 25">
            <a:extLst>
              <a:ext uri="{FF2B5EF4-FFF2-40B4-BE49-F238E27FC236}">
                <a16:creationId xmlns:a16="http://schemas.microsoft.com/office/drawing/2014/main" id="{87BA0BF1-D0E5-6E4A-90B6-67F69C6C59F2}"/>
              </a:ext>
            </a:extLst>
          </p:cNvPr>
          <p:cNvCxnSpPr/>
          <p:nvPr/>
        </p:nvCxnSpPr>
        <p:spPr>
          <a:xfrm>
            <a:off x="4962080" y="1152000"/>
            <a:ext cx="216000" cy="0"/>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B82BF37A-76D0-DF4D-8874-BE9BA0A0BEA3}"/>
              </a:ext>
            </a:extLst>
          </p:cNvPr>
          <p:cNvSpPr txBox="1"/>
          <p:nvPr/>
        </p:nvSpPr>
        <p:spPr>
          <a:xfrm>
            <a:off x="7055183" y="962692"/>
            <a:ext cx="2023782" cy="307777"/>
          </a:xfrm>
          <a:prstGeom prst="rect">
            <a:avLst/>
          </a:prstGeom>
          <a:noFill/>
        </p:spPr>
        <p:txBody>
          <a:bodyPr wrap="square" rtlCol="0">
            <a:spAutoFit/>
          </a:bodyPr>
          <a:lstStyle/>
          <a:p>
            <a:r>
              <a:rPr lang="en-US" sz="1400" baseline="30000" dirty="0">
                <a:latin typeface="Symbol" pitchFamily="2" charset="2"/>
              </a:rPr>
              <a:t> </a:t>
            </a:r>
            <a:r>
              <a:rPr lang="en-US" sz="1400" dirty="0" err="1">
                <a:latin typeface="Symbol" pitchFamily="2" charset="2"/>
              </a:rPr>
              <a:t>η</a:t>
            </a:r>
            <a:r>
              <a:rPr lang="en-US" sz="1400" baseline="30000" dirty="0">
                <a:latin typeface="Symbol" pitchFamily="2" charset="2"/>
              </a:rPr>
              <a:t>        </a:t>
            </a:r>
            <a:r>
              <a:rPr lang="en-US" sz="1400" dirty="0" err="1">
                <a:latin typeface="Symbol" pitchFamily="2" charset="2"/>
              </a:rPr>
              <a:t>γγ</a:t>
            </a:r>
            <a:r>
              <a:rPr lang="en-US" sz="1400" dirty="0">
                <a:latin typeface="Symbol" pitchFamily="2" charset="2"/>
              </a:rPr>
              <a:t>      (</a:t>
            </a:r>
            <a:r>
              <a:rPr lang="en-US" sz="1400" dirty="0">
                <a:cs typeface="Arial" panose="020B0604020202020204" pitchFamily="34" charset="0"/>
              </a:rPr>
              <a:t>e</a:t>
            </a:r>
            <a:r>
              <a:rPr lang="en-US" sz="1400" baseline="30000" dirty="0">
                <a:cs typeface="Arial" panose="020B0604020202020204" pitchFamily="34" charset="0"/>
              </a:rPr>
              <a:t>+</a:t>
            </a:r>
            <a:r>
              <a:rPr lang="en-US" sz="1400" dirty="0">
                <a:cs typeface="Arial" panose="020B0604020202020204" pitchFamily="34" charset="0"/>
              </a:rPr>
              <a:t>e</a:t>
            </a:r>
            <a:r>
              <a:rPr lang="en-US" sz="1400" baseline="30000" dirty="0">
                <a:cs typeface="Arial" panose="020B0604020202020204" pitchFamily="34" charset="0"/>
              </a:rPr>
              <a:t>-</a:t>
            </a:r>
            <a:r>
              <a:rPr lang="en-US" sz="1400" dirty="0">
                <a:cs typeface="Arial" panose="020B0604020202020204" pitchFamily="34" charset="0"/>
              </a:rPr>
              <a:t>) (e</a:t>
            </a:r>
            <a:r>
              <a:rPr lang="en-US" sz="1400" baseline="30000" dirty="0">
                <a:cs typeface="Arial" panose="020B0604020202020204" pitchFamily="34" charset="0"/>
              </a:rPr>
              <a:t>+</a:t>
            </a:r>
            <a:r>
              <a:rPr lang="en-US" sz="1400" dirty="0">
                <a:cs typeface="Arial" panose="020B0604020202020204" pitchFamily="34" charset="0"/>
              </a:rPr>
              <a:t>e</a:t>
            </a:r>
            <a:r>
              <a:rPr lang="en-US" sz="1400" baseline="30000" dirty="0">
                <a:cs typeface="Arial" panose="020B0604020202020204" pitchFamily="34" charset="0"/>
              </a:rPr>
              <a:t>-</a:t>
            </a:r>
            <a:r>
              <a:rPr lang="en-US" sz="1400" dirty="0">
                <a:cs typeface="Arial" panose="020B0604020202020204" pitchFamily="34" charset="0"/>
              </a:rPr>
              <a:t>)      </a:t>
            </a:r>
            <a:r>
              <a:rPr lang="en-US" sz="1400" dirty="0">
                <a:latin typeface="Symbol" pitchFamily="2" charset="2"/>
              </a:rPr>
              <a:t> </a:t>
            </a:r>
          </a:p>
        </p:txBody>
      </p:sp>
      <p:sp>
        <p:nvSpPr>
          <p:cNvPr id="29" name="TextBox 28">
            <a:extLst>
              <a:ext uri="{FF2B5EF4-FFF2-40B4-BE49-F238E27FC236}">
                <a16:creationId xmlns:a16="http://schemas.microsoft.com/office/drawing/2014/main" id="{7CB51BFC-98EA-4941-8321-A7DECFB39486}"/>
              </a:ext>
            </a:extLst>
          </p:cNvPr>
          <p:cNvSpPr txBox="1"/>
          <p:nvPr/>
        </p:nvSpPr>
        <p:spPr>
          <a:xfrm>
            <a:off x="7638858" y="5007907"/>
            <a:ext cx="1132041" cy="307777"/>
          </a:xfrm>
          <a:prstGeom prst="rect">
            <a:avLst/>
          </a:prstGeom>
          <a:noFill/>
        </p:spPr>
        <p:txBody>
          <a:bodyPr wrap="square" rtlCol="0">
            <a:spAutoFit/>
          </a:bodyPr>
          <a:lstStyle/>
          <a:p>
            <a:r>
              <a:rPr lang="en-US" sz="1400" dirty="0">
                <a:latin typeface="Symbol" pitchFamily="2" charset="2"/>
              </a:rPr>
              <a:t>⍴        π</a:t>
            </a:r>
            <a:r>
              <a:rPr lang="en-US" sz="1400" baseline="30000" dirty="0">
                <a:latin typeface="Symbol" pitchFamily="2" charset="2"/>
              </a:rPr>
              <a:t>+</a:t>
            </a:r>
            <a:r>
              <a:rPr lang="en-US" sz="1400" dirty="0">
                <a:latin typeface="Symbol" pitchFamily="2" charset="2"/>
              </a:rPr>
              <a:t>π</a:t>
            </a:r>
            <a:r>
              <a:rPr lang="en-US" sz="1400" baseline="30000" dirty="0">
                <a:latin typeface="Symbol" pitchFamily="2" charset="2"/>
              </a:rPr>
              <a:t>-</a:t>
            </a:r>
            <a:r>
              <a:rPr lang="en-US" sz="1400" dirty="0">
                <a:cs typeface="Arial" panose="020B0604020202020204" pitchFamily="34" charset="0"/>
              </a:rPr>
              <a:t>     </a:t>
            </a:r>
            <a:r>
              <a:rPr lang="en-US" sz="1400" dirty="0">
                <a:latin typeface="Symbol" pitchFamily="2" charset="2"/>
              </a:rPr>
              <a:t> </a:t>
            </a:r>
          </a:p>
        </p:txBody>
      </p:sp>
      <p:pic>
        <p:nvPicPr>
          <p:cNvPr id="31" name="Picture 30">
            <a:extLst>
              <a:ext uri="{FF2B5EF4-FFF2-40B4-BE49-F238E27FC236}">
                <a16:creationId xmlns:a16="http://schemas.microsoft.com/office/drawing/2014/main" id="{DB7F89D3-9F3E-6041-B765-27BFE7ABCB1A}"/>
              </a:ext>
            </a:extLst>
          </p:cNvPr>
          <p:cNvPicPr>
            <a:picLocks noChangeAspect="1"/>
          </p:cNvPicPr>
          <p:nvPr/>
        </p:nvPicPr>
        <p:blipFill>
          <a:blip r:embed="rId8"/>
          <a:stretch>
            <a:fillRect/>
          </a:stretch>
        </p:blipFill>
        <p:spPr>
          <a:xfrm>
            <a:off x="6036138" y="2962422"/>
            <a:ext cx="2772763" cy="1921679"/>
          </a:xfrm>
          <a:prstGeom prst="rect">
            <a:avLst/>
          </a:prstGeom>
        </p:spPr>
      </p:pic>
      <p:sp>
        <p:nvSpPr>
          <p:cNvPr id="32" name="TextBox 31">
            <a:extLst>
              <a:ext uri="{FF2B5EF4-FFF2-40B4-BE49-F238E27FC236}">
                <a16:creationId xmlns:a16="http://schemas.microsoft.com/office/drawing/2014/main" id="{80D038BC-4A5E-074D-91EC-785032DC1954}"/>
              </a:ext>
            </a:extLst>
          </p:cNvPr>
          <p:cNvSpPr txBox="1"/>
          <p:nvPr/>
        </p:nvSpPr>
        <p:spPr>
          <a:xfrm>
            <a:off x="3916089" y="4722468"/>
            <a:ext cx="1544012" cy="369332"/>
          </a:xfrm>
          <a:prstGeom prst="rect">
            <a:avLst/>
          </a:prstGeom>
          <a:noFill/>
        </p:spPr>
        <p:txBody>
          <a:bodyPr wrap="none" rtlCol="0">
            <a:spAutoFit/>
          </a:bodyPr>
          <a:lstStyle/>
          <a:p>
            <a:r>
              <a:rPr lang="en-US" b="1" dirty="0"/>
              <a:t>Resonances</a:t>
            </a:r>
          </a:p>
        </p:txBody>
      </p:sp>
      <p:pic>
        <p:nvPicPr>
          <p:cNvPr id="38" name="Picture 37">
            <a:extLst>
              <a:ext uri="{FF2B5EF4-FFF2-40B4-BE49-F238E27FC236}">
                <a16:creationId xmlns:a16="http://schemas.microsoft.com/office/drawing/2014/main" id="{0FD2B315-F13E-FE4E-8EC7-6CD21E52CF1C}"/>
              </a:ext>
            </a:extLst>
          </p:cNvPr>
          <p:cNvPicPr>
            <a:picLocks noChangeAspect="1"/>
          </p:cNvPicPr>
          <p:nvPr/>
        </p:nvPicPr>
        <p:blipFill rotWithShape="1">
          <a:blip r:embed="rId9"/>
          <a:srcRect t="7505" r="8601"/>
          <a:stretch/>
        </p:blipFill>
        <p:spPr>
          <a:xfrm>
            <a:off x="4731708" y="5258779"/>
            <a:ext cx="2222913" cy="1616511"/>
          </a:xfrm>
          <a:prstGeom prst="rect">
            <a:avLst/>
          </a:prstGeom>
        </p:spPr>
      </p:pic>
      <p:pic>
        <p:nvPicPr>
          <p:cNvPr id="39" name="Picture 38">
            <a:extLst>
              <a:ext uri="{FF2B5EF4-FFF2-40B4-BE49-F238E27FC236}">
                <a16:creationId xmlns:a16="http://schemas.microsoft.com/office/drawing/2014/main" id="{97ED8BBC-165B-F441-B19D-3DD2C7089474}"/>
              </a:ext>
            </a:extLst>
          </p:cNvPr>
          <p:cNvPicPr>
            <a:picLocks noChangeAspect="1"/>
          </p:cNvPicPr>
          <p:nvPr/>
        </p:nvPicPr>
        <p:blipFill>
          <a:blip r:embed="rId10"/>
          <a:stretch>
            <a:fillRect/>
          </a:stretch>
        </p:blipFill>
        <p:spPr>
          <a:xfrm>
            <a:off x="3031850" y="2937071"/>
            <a:ext cx="2695242" cy="1879182"/>
          </a:xfrm>
          <a:prstGeom prst="rect">
            <a:avLst/>
          </a:prstGeom>
        </p:spPr>
      </p:pic>
      <p:pic>
        <p:nvPicPr>
          <p:cNvPr id="41" name="Picture 40">
            <a:extLst>
              <a:ext uri="{FF2B5EF4-FFF2-40B4-BE49-F238E27FC236}">
                <a16:creationId xmlns:a16="http://schemas.microsoft.com/office/drawing/2014/main" id="{F7A25481-92FE-1348-A62B-9D2ACF3DF4B1}"/>
              </a:ext>
            </a:extLst>
          </p:cNvPr>
          <p:cNvPicPr>
            <a:picLocks noChangeAspect="1"/>
          </p:cNvPicPr>
          <p:nvPr/>
        </p:nvPicPr>
        <p:blipFill rotWithShape="1">
          <a:blip r:embed="rId11"/>
          <a:srcRect t="8090" r="8646"/>
          <a:stretch/>
        </p:blipFill>
        <p:spPr>
          <a:xfrm>
            <a:off x="6764500" y="1223934"/>
            <a:ext cx="2172295" cy="1570498"/>
          </a:xfrm>
          <a:prstGeom prst="rect">
            <a:avLst/>
          </a:prstGeom>
        </p:spPr>
      </p:pic>
      <p:sp>
        <p:nvSpPr>
          <p:cNvPr id="42" name="TextBox 41">
            <a:extLst>
              <a:ext uri="{FF2B5EF4-FFF2-40B4-BE49-F238E27FC236}">
                <a16:creationId xmlns:a16="http://schemas.microsoft.com/office/drawing/2014/main" id="{AD9226AD-2686-A04F-96D6-C65832B6C303}"/>
              </a:ext>
            </a:extLst>
          </p:cNvPr>
          <p:cNvSpPr txBox="1"/>
          <p:nvPr/>
        </p:nvSpPr>
        <p:spPr>
          <a:xfrm>
            <a:off x="1085758" y="5943923"/>
            <a:ext cx="1200970" cy="246221"/>
          </a:xfrm>
          <a:prstGeom prst="rect">
            <a:avLst/>
          </a:prstGeom>
          <a:noFill/>
        </p:spPr>
        <p:txBody>
          <a:bodyPr wrap="none" rtlCol="0">
            <a:spAutoFit/>
          </a:bodyPr>
          <a:lstStyle/>
          <a:p>
            <a:r>
              <a:rPr lang="en-US" sz="1000" dirty="0"/>
              <a:t>1.0&lt;</a:t>
            </a:r>
            <a:r>
              <a:rPr lang="en-US" sz="1000" dirty="0" err="1"/>
              <a:t>p</a:t>
            </a:r>
            <a:r>
              <a:rPr lang="en-US" sz="1000" baseline="-25000" dirty="0" err="1"/>
              <a:t>T</a:t>
            </a:r>
            <a:r>
              <a:rPr lang="en-US" sz="1000" dirty="0"/>
              <a:t>&lt;1.2 GeV/c</a:t>
            </a:r>
          </a:p>
        </p:txBody>
      </p:sp>
      <p:sp>
        <p:nvSpPr>
          <p:cNvPr id="43" name="TextBox 42">
            <a:extLst>
              <a:ext uri="{FF2B5EF4-FFF2-40B4-BE49-F238E27FC236}">
                <a16:creationId xmlns:a16="http://schemas.microsoft.com/office/drawing/2014/main" id="{E38C104B-B5FC-1A4E-B7FF-D1B062BBAC25}"/>
              </a:ext>
            </a:extLst>
          </p:cNvPr>
          <p:cNvSpPr txBox="1"/>
          <p:nvPr/>
        </p:nvSpPr>
        <p:spPr>
          <a:xfrm>
            <a:off x="3507702" y="5997206"/>
            <a:ext cx="1095172" cy="246221"/>
          </a:xfrm>
          <a:prstGeom prst="rect">
            <a:avLst/>
          </a:prstGeom>
          <a:noFill/>
        </p:spPr>
        <p:txBody>
          <a:bodyPr wrap="none" rtlCol="0">
            <a:spAutoFit/>
          </a:bodyPr>
          <a:lstStyle/>
          <a:p>
            <a:r>
              <a:rPr lang="en-US" sz="1000" dirty="0"/>
              <a:t>0&lt;</a:t>
            </a:r>
            <a:r>
              <a:rPr lang="en-US" sz="1000" dirty="0" err="1"/>
              <a:t>p</a:t>
            </a:r>
            <a:r>
              <a:rPr lang="en-US" sz="1000" baseline="-25000" dirty="0" err="1"/>
              <a:t>T</a:t>
            </a:r>
            <a:r>
              <a:rPr lang="en-US" sz="1000" dirty="0"/>
              <a:t>&lt;0.2 GeV/c</a:t>
            </a:r>
          </a:p>
        </p:txBody>
      </p:sp>
      <p:sp>
        <p:nvSpPr>
          <p:cNvPr id="44" name="TextBox 43">
            <a:extLst>
              <a:ext uri="{FF2B5EF4-FFF2-40B4-BE49-F238E27FC236}">
                <a16:creationId xmlns:a16="http://schemas.microsoft.com/office/drawing/2014/main" id="{DFC15B76-158B-B546-B9ED-73DAAA1E7CAA}"/>
              </a:ext>
            </a:extLst>
          </p:cNvPr>
          <p:cNvSpPr txBox="1"/>
          <p:nvPr/>
        </p:nvSpPr>
        <p:spPr>
          <a:xfrm>
            <a:off x="5610691" y="6381328"/>
            <a:ext cx="1200970" cy="246221"/>
          </a:xfrm>
          <a:prstGeom prst="rect">
            <a:avLst/>
          </a:prstGeom>
          <a:noFill/>
        </p:spPr>
        <p:txBody>
          <a:bodyPr wrap="none" rtlCol="0">
            <a:spAutoFit/>
          </a:bodyPr>
          <a:lstStyle/>
          <a:p>
            <a:r>
              <a:rPr lang="en-US" sz="1000" dirty="0"/>
              <a:t>1.0&lt;</a:t>
            </a:r>
            <a:r>
              <a:rPr lang="en-US" sz="1000" dirty="0" err="1"/>
              <a:t>p</a:t>
            </a:r>
            <a:r>
              <a:rPr lang="en-US" sz="1000" baseline="-25000" dirty="0" err="1"/>
              <a:t>T</a:t>
            </a:r>
            <a:r>
              <a:rPr lang="en-US" sz="1000" dirty="0"/>
              <a:t>&lt;1.5 GeV/c</a:t>
            </a:r>
          </a:p>
        </p:txBody>
      </p:sp>
      <p:sp>
        <p:nvSpPr>
          <p:cNvPr id="45" name="TextBox 44">
            <a:extLst>
              <a:ext uri="{FF2B5EF4-FFF2-40B4-BE49-F238E27FC236}">
                <a16:creationId xmlns:a16="http://schemas.microsoft.com/office/drawing/2014/main" id="{BAC6C34A-85AB-2741-A20E-970A7BD53044}"/>
              </a:ext>
            </a:extLst>
          </p:cNvPr>
          <p:cNvSpPr txBox="1"/>
          <p:nvPr/>
        </p:nvSpPr>
        <p:spPr>
          <a:xfrm>
            <a:off x="7191229" y="5620801"/>
            <a:ext cx="1200970" cy="246221"/>
          </a:xfrm>
          <a:prstGeom prst="rect">
            <a:avLst/>
          </a:prstGeom>
          <a:noFill/>
        </p:spPr>
        <p:txBody>
          <a:bodyPr wrap="none" rtlCol="0">
            <a:spAutoFit/>
          </a:bodyPr>
          <a:lstStyle/>
          <a:p>
            <a:r>
              <a:rPr lang="en-US" sz="1000" dirty="0"/>
              <a:t>2.5&lt;</a:t>
            </a:r>
            <a:r>
              <a:rPr lang="en-US" sz="1000" dirty="0" err="1"/>
              <a:t>p</a:t>
            </a:r>
            <a:r>
              <a:rPr lang="en-US" sz="1000" baseline="-25000" dirty="0" err="1"/>
              <a:t>T</a:t>
            </a:r>
            <a:r>
              <a:rPr lang="en-US" sz="1000" dirty="0"/>
              <a:t>&lt;3.0 GeV/c</a:t>
            </a:r>
          </a:p>
        </p:txBody>
      </p:sp>
      <p:pic>
        <p:nvPicPr>
          <p:cNvPr id="46" name="Picture 45">
            <a:extLst>
              <a:ext uri="{FF2B5EF4-FFF2-40B4-BE49-F238E27FC236}">
                <a16:creationId xmlns:a16="http://schemas.microsoft.com/office/drawing/2014/main" id="{2FD42133-CCD8-484B-A17C-249DF77741B9}"/>
              </a:ext>
            </a:extLst>
          </p:cNvPr>
          <p:cNvPicPr>
            <a:picLocks noChangeAspect="1"/>
          </p:cNvPicPr>
          <p:nvPr/>
        </p:nvPicPr>
        <p:blipFill rotWithShape="1">
          <a:blip r:embed="rId12"/>
          <a:srcRect t="7512" r="8749"/>
          <a:stretch/>
        </p:blipFill>
        <p:spPr>
          <a:xfrm>
            <a:off x="2304547" y="1201898"/>
            <a:ext cx="2020965" cy="1471966"/>
          </a:xfrm>
          <a:prstGeom prst="rect">
            <a:avLst/>
          </a:prstGeom>
        </p:spPr>
      </p:pic>
      <p:pic>
        <p:nvPicPr>
          <p:cNvPr id="47" name="Picture 46">
            <a:extLst>
              <a:ext uri="{FF2B5EF4-FFF2-40B4-BE49-F238E27FC236}">
                <a16:creationId xmlns:a16="http://schemas.microsoft.com/office/drawing/2014/main" id="{A53A57A3-A715-8E44-BB62-4661925B578D}"/>
              </a:ext>
            </a:extLst>
          </p:cNvPr>
          <p:cNvPicPr>
            <a:picLocks noChangeAspect="1"/>
          </p:cNvPicPr>
          <p:nvPr/>
        </p:nvPicPr>
        <p:blipFill rotWithShape="1">
          <a:blip r:embed="rId13"/>
          <a:srcRect t="8093" r="9216"/>
          <a:stretch/>
        </p:blipFill>
        <p:spPr>
          <a:xfrm>
            <a:off x="294551" y="1234205"/>
            <a:ext cx="1962820" cy="1427906"/>
          </a:xfrm>
          <a:prstGeom prst="rect">
            <a:avLst/>
          </a:prstGeom>
        </p:spPr>
      </p:pic>
      <p:sp>
        <p:nvSpPr>
          <p:cNvPr id="48" name="TextBox 47">
            <a:extLst>
              <a:ext uri="{FF2B5EF4-FFF2-40B4-BE49-F238E27FC236}">
                <a16:creationId xmlns:a16="http://schemas.microsoft.com/office/drawing/2014/main" id="{40AB9F0A-2CED-B745-9A50-CBB24196E04C}"/>
              </a:ext>
            </a:extLst>
          </p:cNvPr>
          <p:cNvSpPr txBox="1"/>
          <p:nvPr/>
        </p:nvSpPr>
        <p:spPr>
          <a:xfrm>
            <a:off x="468996" y="1629153"/>
            <a:ext cx="1095172" cy="246221"/>
          </a:xfrm>
          <a:prstGeom prst="rect">
            <a:avLst/>
          </a:prstGeom>
          <a:noFill/>
        </p:spPr>
        <p:txBody>
          <a:bodyPr wrap="none" rtlCol="0">
            <a:spAutoFit/>
          </a:bodyPr>
          <a:lstStyle/>
          <a:p>
            <a:r>
              <a:rPr lang="en-US" sz="1000" dirty="0"/>
              <a:t>0&lt;</a:t>
            </a:r>
            <a:r>
              <a:rPr lang="en-US" sz="1000" dirty="0" err="1"/>
              <a:t>p</a:t>
            </a:r>
            <a:r>
              <a:rPr lang="en-US" sz="1000" baseline="-25000" dirty="0" err="1"/>
              <a:t>T</a:t>
            </a:r>
            <a:r>
              <a:rPr lang="en-US" sz="1000" dirty="0"/>
              <a:t>&lt;0.5 GeV/c</a:t>
            </a:r>
          </a:p>
        </p:txBody>
      </p:sp>
      <p:sp>
        <p:nvSpPr>
          <p:cNvPr id="49" name="TextBox 48">
            <a:extLst>
              <a:ext uri="{FF2B5EF4-FFF2-40B4-BE49-F238E27FC236}">
                <a16:creationId xmlns:a16="http://schemas.microsoft.com/office/drawing/2014/main" id="{220A4C83-FFFF-7447-8034-0B64CA3E283C}"/>
              </a:ext>
            </a:extLst>
          </p:cNvPr>
          <p:cNvSpPr txBox="1"/>
          <p:nvPr/>
        </p:nvSpPr>
        <p:spPr>
          <a:xfrm>
            <a:off x="2565011" y="2186927"/>
            <a:ext cx="1200970" cy="246221"/>
          </a:xfrm>
          <a:prstGeom prst="rect">
            <a:avLst/>
          </a:prstGeom>
          <a:noFill/>
        </p:spPr>
        <p:txBody>
          <a:bodyPr wrap="none" rtlCol="0">
            <a:spAutoFit/>
          </a:bodyPr>
          <a:lstStyle/>
          <a:p>
            <a:r>
              <a:rPr lang="en-US" sz="1000" dirty="0"/>
              <a:t>1.0&lt;</a:t>
            </a:r>
            <a:r>
              <a:rPr lang="en-US" sz="1000" dirty="0" err="1"/>
              <a:t>p</a:t>
            </a:r>
            <a:r>
              <a:rPr lang="en-US" sz="1000" baseline="-25000" dirty="0" err="1"/>
              <a:t>T</a:t>
            </a:r>
            <a:r>
              <a:rPr lang="en-US" sz="1000" dirty="0"/>
              <a:t>&lt;1.5 GeV/c</a:t>
            </a:r>
          </a:p>
        </p:txBody>
      </p:sp>
      <p:sp>
        <p:nvSpPr>
          <p:cNvPr id="50" name="TextBox 49">
            <a:extLst>
              <a:ext uri="{FF2B5EF4-FFF2-40B4-BE49-F238E27FC236}">
                <a16:creationId xmlns:a16="http://schemas.microsoft.com/office/drawing/2014/main" id="{319B2296-A4CC-6241-90C3-DCBE1CF9C5A2}"/>
              </a:ext>
            </a:extLst>
          </p:cNvPr>
          <p:cNvSpPr txBox="1"/>
          <p:nvPr/>
        </p:nvSpPr>
        <p:spPr>
          <a:xfrm>
            <a:off x="3006351" y="974452"/>
            <a:ext cx="813558" cy="307777"/>
          </a:xfrm>
          <a:prstGeom prst="rect">
            <a:avLst/>
          </a:prstGeom>
          <a:noFill/>
        </p:spPr>
        <p:txBody>
          <a:bodyPr wrap="square" rtlCol="0">
            <a:spAutoFit/>
          </a:bodyPr>
          <a:lstStyle/>
          <a:p>
            <a:r>
              <a:rPr lang="en-US" sz="1400" baseline="30000" dirty="0">
                <a:latin typeface="Symbol" pitchFamily="2" charset="2"/>
              </a:rPr>
              <a:t> </a:t>
            </a:r>
            <a:r>
              <a:rPr lang="en-US" sz="1400" dirty="0" err="1">
                <a:latin typeface="Symbol" pitchFamily="2" charset="2"/>
              </a:rPr>
              <a:t>η</a:t>
            </a:r>
            <a:r>
              <a:rPr lang="en-US" sz="1400" baseline="30000" dirty="0">
                <a:latin typeface="Symbol" pitchFamily="2" charset="2"/>
              </a:rPr>
              <a:t>          </a:t>
            </a:r>
            <a:r>
              <a:rPr lang="en-US" sz="1400" dirty="0" err="1">
                <a:latin typeface="Symbol" pitchFamily="2" charset="2"/>
              </a:rPr>
              <a:t>γγ</a:t>
            </a:r>
            <a:r>
              <a:rPr lang="en-US" sz="1400" dirty="0">
                <a:latin typeface="Symbol" pitchFamily="2" charset="2"/>
              </a:rPr>
              <a:t>   </a:t>
            </a:r>
            <a:r>
              <a:rPr lang="en-US" sz="1400" dirty="0">
                <a:cs typeface="Arial" panose="020B0604020202020204" pitchFamily="34" charset="0"/>
              </a:rPr>
              <a:t>     </a:t>
            </a:r>
            <a:r>
              <a:rPr lang="en-US" sz="1400" dirty="0">
                <a:latin typeface="Symbol" pitchFamily="2" charset="2"/>
              </a:rPr>
              <a:t> </a:t>
            </a:r>
          </a:p>
        </p:txBody>
      </p:sp>
      <p:sp>
        <p:nvSpPr>
          <p:cNvPr id="51" name="TextBox 50">
            <a:extLst>
              <a:ext uri="{FF2B5EF4-FFF2-40B4-BE49-F238E27FC236}">
                <a16:creationId xmlns:a16="http://schemas.microsoft.com/office/drawing/2014/main" id="{1D2BCA53-5211-DF4D-AD84-706983BEB72C}"/>
              </a:ext>
            </a:extLst>
          </p:cNvPr>
          <p:cNvSpPr txBox="1"/>
          <p:nvPr/>
        </p:nvSpPr>
        <p:spPr>
          <a:xfrm>
            <a:off x="789147" y="998111"/>
            <a:ext cx="940608" cy="307777"/>
          </a:xfrm>
          <a:prstGeom prst="rect">
            <a:avLst/>
          </a:prstGeom>
          <a:noFill/>
        </p:spPr>
        <p:txBody>
          <a:bodyPr wrap="square" rtlCol="0">
            <a:spAutoFit/>
          </a:bodyPr>
          <a:lstStyle/>
          <a:p>
            <a:r>
              <a:rPr lang="en-US" sz="1400" dirty="0">
                <a:latin typeface="Symbol" pitchFamily="2" charset="2"/>
              </a:rPr>
              <a:t>π</a:t>
            </a:r>
            <a:r>
              <a:rPr lang="en-US" sz="1400" baseline="30000" dirty="0">
                <a:latin typeface="Symbol" pitchFamily="2" charset="2"/>
              </a:rPr>
              <a:t>0          </a:t>
            </a:r>
            <a:r>
              <a:rPr lang="en-US" sz="1400" dirty="0" err="1">
                <a:latin typeface="Symbol" pitchFamily="2" charset="2"/>
              </a:rPr>
              <a:t>γγ</a:t>
            </a:r>
            <a:r>
              <a:rPr lang="en-US" sz="1400" dirty="0">
                <a:latin typeface="Symbol" pitchFamily="2" charset="2"/>
              </a:rPr>
              <a:t>     </a:t>
            </a:r>
            <a:r>
              <a:rPr lang="en-US" sz="1400" dirty="0">
                <a:cs typeface="Arial" panose="020B0604020202020204" pitchFamily="34" charset="0"/>
              </a:rPr>
              <a:t>      </a:t>
            </a:r>
            <a:r>
              <a:rPr lang="en-US" sz="1400" dirty="0">
                <a:latin typeface="Symbol" pitchFamily="2" charset="2"/>
              </a:rPr>
              <a:t> </a:t>
            </a:r>
          </a:p>
        </p:txBody>
      </p:sp>
      <p:sp>
        <p:nvSpPr>
          <p:cNvPr id="52" name="TextBox 51">
            <a:extLst>
              <a:ext uri="{FF2B5EF4-FFF2-40B4-BE49-F238E27FC236}">
                <a16:creationId xmlns:a16="http://schemas.microsoft.com/office/drawing/2014/main" id="{AC4127A9-DF7C-824B-BF0B-63FD855B2AB4}"/>
              </a:ext>
            </a:extLst>
          </p:cNvPr>
          <p:cNvSpPr txBox="1"/>
          <p:nvPr/>
        </p:nvSpPr>
        <p:spPr>
          <a:xfrm>
            <a:off x="1819845" y="752659"/>
            <a:ext cx="813043" cy="369332"/>
          </a:xfrm>
          <a:prstGeom prst="rect">
            <a:avLst/>
          </a:prstGeom>
          <a:noFill/>
        </p:spPr>
        <p:txBody>
          <a:bodyPr wrap="none" rtlCol="0">
            <a:spAutoFit/>
          </a:bodyPr>
          <a:lstStyle/>
          <a:p>
            <a:r>
              <a:rPr lang="en-US" b="1" dirty="0"/>
              <a:t>ECAL</a:t>
            </a:r>
          </a:p>
        </p:txBody>
      </p:sp>
      <p:sp>
        <p:nvSpPr>
          <p:cNvPr id="53" name="TextBox 52">
            <a:extLst>
              <a:ext uri="{FF2B5EF4-FFF2-40B4-BE49-F238E27FC236}">
                <a16:creationId xmlns:a16="http://schemas.microsoft.com/office/drawing/2014/main" id="{189F2E4A-41D6-AA49-88DE-D314DEDB27FA}"/>
              </a:ext>
            </a:extLst>
          </p:cNvPr>
          <p:cNvSpPr txBox="1"/>
          <p:nvPr/>
        </p:nvSpPr>
        <p:spPr>
          <a:xfrm>
            <a:off x="5724161" y="670982"/>
            <a:ext cx="1582484" cy="369332"/>
          </a:xfrm>
          <a:prstGeom prst="rect">
            <a:avLst/>
          </a:prstGeom>
          <a:noFill/>
        </p:spPr>
        <p:txBody>
          <a:bodyPr wrap="none" rtlCol="0">
            <a:spAutoFit/>
          </a:bodyPr>
          <a:lstStyle/>
          <a:p>
            <a:r>
              <a:rPr lang="en-US" b="1" dirty="0"/>
              <a:t>Conversions</a:t>
            </a:r>
          </a:p>
        </p:txBody>
      </p:sp>
      <p:cxnSp>
        <p:nvCxnSpPr>
          <p:cNvPr id="57" name="Straight Arrow Connector 56">
            <a:extLst>
              <a:ext uri="{FF2B5EF4-FFF2-40B4-BE49-F238E27FC236}">
                <a16:creationId xmlns:a16="http://schemas.microsoft.com/office/drawing/2014/main" id="{16321DAF-D03A-E44E-BF7D-5792BCB1247B}"/>
              </a:ext>
            </a:extLst>
          </p:cNvPr>
          <p:cNvCxnSpPr/>
          <p:nvPr/>
        </p:nvCxnSpPr>
        <p:spPr>
          <a:xfrm>
            <a:off x="1085758" y="1152000"/>
            <a:ext cx="216000" cy="0"/>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8F64118C-52E5-8040-AD78-58741F7CA1F8}"/>
              </a:ext>
            </a:extLst>
          </p:cNvPr>
          <p:cNvCxnSpPr/>
          <p:nvPr/>
        </p:nvCxnSpPr>
        <p:spPr>
          <a:xfrm>
            <a:off x="3291702" y="1152000"/>
            <a:ext cx="216000" cy="0"/>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104C7564-BEB3-5E46-825E-D600A05BC626}"/>
              </a:ext>
            </a:extLst>
          </p:cNvPr>
          <p:cNvCxnSpPr/>
          <p:nvPr/>
        </p:nvCxnSpPr>
        <p:spPr>
          <a:xfrm>
            <a:off x="5436240" y="1152000"/>
            <a:ext cx="216000" cy="0"/>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1B2A18CF-5CF9-6D41-9717-D70BC8B73E47}"/>
              </a:ext>
            </a:extLst>
          </p:cNvPr>
          <p:cNvCxnSpPr/>
          <p:nvPr/>
        </p:nvCxnSpPr>
        <p:spPr>
          <a:xfrm>
            <a:off x="7308304" y="1152000"/>
            <a:ext cx="216000" cy="0"/>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D5AAB28B-1E46-264F-AEE0-5D23EA004CA0}"/>
              </a:ext>
            </a:extLst>
          </p:cNvPr>
          <p:cNvCxnSpPr/>
          <p:nvPr/>
        </p:nvCxnSpPr>
        <p:spPr>
          <a:xfrm>
            <a:off x="7700811" y="1152000"/>
            <a:ext cx="216000" cy="0"/>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E8710211-4B71-004F-AC5A-26AE211A10AD}"/>
              </a:ext>
            </a:extLst>
          </p:cNvPr>
          <p:cNvCxnSpPr/>
          <p:nvPr/>
        </p:nvCxnSpPr>
        <p:spPr>
          <a:xfrm>
            <a:off x="1512000" y="5148000"/>
            <a:ext cx="216000" cy="0"/>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B39E3027-9CB9-A74C-8ECD-165133236E8E}"/>
              </a:ext>
            </a:extLst>
          </p:cNvPr>
          <p:cNvCxnSpPr/>
          <p:nvPr/>
        </p:nvCxnSpPr>
        <p:spPr>
          <a:xfrm>
            <a:off x="3664430" y="5148000"/>
            <a:ext cx="216000" cy="0"/>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72DA3860-15F5-394C-B25E-D7106377AAF3}"/>
              </a:ext>
            </a:extLst>
          </p:cNvPr>
          <p:cNvCxnSpPr/>
          <p:nvPr/>
        </p:nvCxnSpPr>
        <p:spPr>
          <a:xfrm>
            <a:off x="6103176" y="5220000"/>
            <a:ext cx="216000" cy="0"/>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DFB04E6F-FDE4-A24C-A52D-3726B1F365E4}"/>
              </a:ext>
            </a:extLst>
          </p:cNvPr>
          <p:cNvCxnSpPr/>
          <p:nvPr/>
        </p:nvCxnSpPr>
        <p:spPr>
          <a:xfrm>
            <a:off x="4962080" y="1140875"/>
            <a:ext cx="216000" cy="0"/>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FD04D198-5B6B-5349-9550-2335947FCA97}"/>
              </a:ext>
            </a:extLst>
          </p:cNvPr>
          <p:cNvCxnSpPr/>
          <p:nvPr/>
        </p:nvCxnSpPr>
        <p:spPr>
          <a:xfrm>
            <a:off x="7888309" y="5148000"/>
            <a:ext cx="216000" cy="0"/>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 name="Date Placeholder 1">
            <a:extLst>
              <a:ext uri="{FF2B5EF4-FFF2-40B4-BE49-F238E27FC236}">
                <a16:creationId xmlns:a16="http://schemas.microsoft.com/office/drawing/2014/main" id="{4B97132E-81B3-4F43-98A3-362788BA2281}"/>
              </a:ext>
            </a:extLst>
          </p:cNvPr>
          <p:cNvSpPr>
            <a:spLocks noGrp="1"/>
          </p:cNvSpPr>
          <p:nvPr>
            <p:ph type="dt" sz="half" idx="10"/>
          </p:nvPr>
        </p:nvSpPr>
        <p:spPr/>
        <p:txBody>
          <a:bodyPr/>
          <a:lstStyle/>
          <a:p>
            <a:pPr>
              <a:defRPr/>
            </a:pPr>
            <a:r>
              <a:rPr lang="en-US"/>
              <a:t>Itzhak Tserruya</a:t>
            </a:r>
            <a:endParaRPr lang="fr-FR"/>
          </a:p>
        </p:txBody>
      </p:sp>
      <p:sp>
        <p:nvSpPr>
          <p:cNvPr id="3" name="Footer Placeholder 2">
            <a:extLst>
              <a:ext uri="{FF2B5EF4-FFF2-40B4-BE49-F238E27FC236}">
                <a16:creationId xmlns:a16="http://schemas.microsoft.com/office/drawing/2014/main" id="{56270EF4-3471-734D-A6E5-7D3958817CD4}"/>
              </a:ext>
            </a:extLst>
          </p:cNvPr>
          <p:cNvSpPr>
            <a:spLocks noGrp="1"/>
          </p:cNvSpPr>
          <p:nvPr>
            <p:ph type="ftr" sz="quarter" idx="11"/>
          </p:nvPr>
        </p:nvSpPr>
        <p:spPr/>
        <p:txBody>
          <a:bodyPr/>
          <a:lstStyle/>
          <a:p>
            <a:pPr>
              <a:defRPr/>
            </a:pPr>
            <a:r>
              <a:rPr lang="en-US"/>
              <a:t>52nd PAC-PP, February 3-4, 2020</a:t>
            </a:r>
            <a:endParaRPr lang="fr-FR"/>
          </a:p>
        </p:txBody>
      </p:sp>
      <p:sp>
        <p:nvSpPr>
          <p:cNvPr id="4" name="Slide Number Placeholder 3">
            <a:extLst>
              <a:ext uri="{FF2B5EF4-FFF2-40B4-BE49-F238E27FC236}">
                <a16:creationId xmlns:a16="http://schemas.microsoft.com/office/drawing/2014/main" id="{E474DB10-EE23-DF43-A87E-F96B328316F4}"/>
              </a:ext>
            </a:extLst>
          </p:cNvPr>
          <p:cNvSpPr>
            <a:spLocks noGrp="1"/>
          </p:cNvSpPr>
          <p:nvPr>
            <p:ph type="sldNum" sz="quarter" idx="12"/>
          </p:nvPr>
        </p:nvSpPr>
        <p:spPr/>
        <p:txBody>
          <a:bodyPr/>
          <a:lstStyle/>
          <a:p>
            <a:pPr>
              <a:defRPr/>
            </a:pPr>
            <a:fld id="{16AAA047-8AEF-4C69-86C3-C9A280890182}" type="slidenum">
              <a:rPr lang="fr-FR" smtClean="0"/>
              <a:pPr>
                <a:defRPr/>
              </a:pPr>
              <a:t>7</a:t>
            </a:fld>
            <a:endParaRPr lang="fr-FR"/>
          </a:p>
        </p:txBody>
      </p:sp>
    </p:spTree>
    <p:extLst>
      <p:ext uri="{BB962C8B-B14F-4D97-AF65-F5344CB8AC3E}">
        <p14:creationId xmlns:p14="http://schemas.microsoft.com/office/powerpoint/2010/main" val="9461426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utoShape 18"/>
          <p:cNvSpPr>
            <a:spLocks noGrp="1" noChangeArrowheads="1"/>
          </p:cNvSpPr>
          <p:nvPr>
            <p:ph type="title"/>
          </p:nvPr>
        </p:nvSpPr>
        <p:spPr bwMode="auto">
          <a:xfrm>
            <a:off x="1043608" y="116632"/>
            <a:ext cx="6336704" cy="612934"/>
          </a:xfrm>
          <a:prstGeom prst="roundRect">
            <a:avLst>
              <a:gd name="adj" fmla="val 16667"/>
            </a:avLst>
          </a:prstGeom>
          <a:solidFill>
            <a:srgbClr val="000090"/>
          </a:solidFill>
          <a:ln w="38100">
            <a:solidFill>
              <a:srgbClr val="FF0000"/>
            </a:solidFill>
            <a:round/>
            <a:headEnd/>
            <a:tailEnd/>
          </a:ln>
          <a:effectLst/>
        </p:spPr>
        <p:txBody>
          <a:bodyPr wrap="square" lIns="0" tIns="0" rIns="0" bIns="0" anchor="ctr">
            <a:spAutoFit/>
          </a:bodyPr>
          <a:lstStyle/>
          <a:p>
            <a:r>
              <a:rPr lang="en-US" sz="3600" u="sng" dirty="0">
                <a:solidFill>
                  <a:srgbClr val="FFFF00"/>
                </a:solidFill>
                <a:latin typeface="Arial" panose="020B0604020202020204" pitchFamily="34" charset="0"/>
                <a:cs typeface="Arial" panose="020B0604020202020204" pitchFamily="34" charset="0"/>
              </a:rPr>
              <a:t>51</a:t>
            </a:r>
            <a:r>
              <a:rPr lang="en-US" sz="3600" u="sng" baseline="30000" dirty="0">
                <a:solidFill>
                  <a:srgbClr val="FFFF00"/>
                </a:solidFill>
                <a:latin typeface="Arial" panose="020B0604020202020204" pitchFamily="34" charset="0"/>
                <a:cs typeface="Arial" panose="020B0604020202020204" pitchFamily="34" charset="0"/>
              </a:rPr>
              <a:t>st</a:t>
            </a:r>
            <a:r>
              <a:rPr lang="en-US" sz="3600" u="sng" dirty="0">
                <a:solidFill>
                  <a:srgbClr val="FFFF00"/>
                </a:solidFill>
                <a:latin typeface="Arial" panose="020B0604020202020204" pitchFamily="34" charset="0"/>
                <a:cs typeface="Arial" panose="020B0604020202020204" pitchFamily="34" charset="0"/>
              </a:rPr>
              <a:t> PAC-PP highlights: </a:t>
            </a:r>
            <a:r>
              <a:rPr lang="en-US" sz="3600" u="sng" dirty="0">
                <a:solidFill>
                  <a:srgbClr val="FFFF00"/>
                </a:solidFill>
              </a:rPr>
              <a:t>BM@N</a:t>
            </a:r>
          </a:p>
        </p:txBody>
      </p:sp>
      <p:sp>
        <p:nvSpPr>
          <p:cNvPr id="11" name="TextBox 10"/>
          <p:cNvSpPr txBox="1"/>
          <p:nvPr/>
        </p:nvSpPr>
        <p:spPr>
          <a:xfrm>
            <a:off x="7524328" y="332656"/>
            <a:ext cx="1525445" cy="307777"/>
          </a:xfrm>
          <a:prstGeom prst="rect">
            <a:avLst/>
          </a:prstGeom>
          <a:noFill/>
        </p:spPr>
        <p:txBody>
          <a:bodyPr wrap="none" rtlCol="0">
            <a:spAutoFit/>
          </a:bodyPr>
          <a:lstStyle/>
          <a:p>
            <a:r>
              <a:rPr lang="en-US" sz="1400" i="1" dirty="0"/>
              <a:t>Mikhail </a:t>
            </a:r>
            <a:r>
              <a:rPr lang="en-US" sz="1400" i="1" dirty="0" err="1"/>
              <a:t>Kapishin</a:t>
            </a:r>
            <a:endParaRPr lang="en-US" sz="1400" i="1" dirty="0"/>
          </a:p>
        </p:txBody>
      </p:sp>
      <p:sp>
        <p:nvSpPr>
          <p:cNvPr id="12" name="TextBox 11"/>
          <p:cNvSpPr txBox="1"/>
          <p:nvPr/>
        </p:nvSpPr>
        <p:spPr>
          <a:xfrm>
            <a:off x="94429" y="758430"/>
            <a:ext cx="9049773" cy="1554272"/>
          </a:xfrm>
          <a:prstGeom prst="rect">
            <a:avLst/>
          </a:prstGeom>
          <a:noFill/>
        </p:spPr>
        <p:txBody>
          <a:bodyPr wrap="square" rtlCol="0">
            <a:spAutoFit/>
          </a:bodyPr>
          <a:lstStyle/>
          <a:p>
            <a:pPr marL="342900" indent="-342900">
              <a:spcBef>
                <a:spcPts val="0"/>
              </a:spcBef>
              <a:spcAft>
                <a:spcPts val="600"/>
              </a:spcAft>
              <a:buSzPct val="75000"/>
              <a:buFont typeface="Wingdings" charset="2"/>
              <a:buChar char="u"/>
            </a:pPr>
            <a:r>
              <a:rPr lang="en-US" sz="1600" dirty="0"/>
              <a:t>The PAC </a:t>
            </a:r>
            <a:r>
              <a:rPr lang="en-US" dirty="0"/>
              <a:t>congratulates the BM@N team for the presentation of first physics results on the production of lambda hyperons and encourages it to shorten the time between data collection and release of preliminary results.</a:t>
            </a:r>
          </a:p>
          <a:p>
            <a:pPr marL="342900" indent="-342900">
              <a:spcBef>
                <a:spcPts val="0"/>
              </a:spcBef>
              <a:spcAft>
                <a:spcPts val="600"/>
              </a:spcAft>
              <a:buSzPct val="75000"/>
              <a:buFont typeface="Wingdings" charset="2"/>
              <a:buChar char="u"/>
            </a:pPr>
            <a:r>
              <a:rPr lang="en-US" dirty="0"/>
              <a:t> The PAC appreciates the ongoing efforts for the preparation of the BM@N set-up for heavy-ion beams in 2021.</a:t>
            </a:r>
          </a:p>
        </p:txBody>
      </p:sp>
      <p:pic>
        <p:nvPicPr>
          <p:cNvPr id="2" name="Picture 1">
            <a:extLst>
              <a:ext uri="{FF2B5EF4-FFF2-40B4-BE49-F238E27FC236}">
                <a16:creationId xmlns:a16="http://schemas.microsoft.com/office/drawing/2014/main" id="{2EEC5A08-8CC2-3143-B2DA-D507FE04EBF4}"/>
              </a:ext>
            </a:extLst>
          </p:cNvPr>
          <p:cNvPicPr>
            <a:picLocks noChangeAspect="1"/>
          </p:cNvPicPr>
          <p:nvPr/>
        </p:nvPicPr>
        <p:blipFill>
          <a:blip r:embed="rId2"/>
          <a:stretch>
            <a:fillRect/>
          </a:stretch>
        </p:blipFill>
        <p:spPr>
          <a:xfrm>
            <a:off x="706793" y="3082863"/>
            <a:ext cx="2831066" cy="1553496"/>
          </a:xfrm>
          <a:prstGeom prst="rect">
            <a:avLst/>
          </a:prstGeom>
        </p:spPr>
      </p:pic>
      <p:pic>
        <p:nvPicPr>
          <p:cNvPr id="13" name="Picture 12">
            <a:extLst>
              <a:ext uri="{FF2B5EF4-FFF2-40B4-BE49-F238E27FC236}">
                <a16:creationId xmlns:a16="http://schemas.microsoft.com/office/drawing/2014/main" id="{45DFDF70-045B-9247-B8FD-F7BDCB6E5124}"/>
              </a:ext>
            </a:extLst>
          </p:cNvPr>
          <p:cNvPicPr>
            <a:picLocks noChangeAspect="1"/>
          </p:cNvPicPr>
          <p:nvPr/>
        </p:nvPicPr>
        <p:blipFill>
          <a:blip r:embed="rId3"/>
          <a:stretch>
            <a:fillRect/>
          </a:stretch>
        </p:blipFill>
        <p:spPr>
          <a:xfrm>
            <a:off x="1043608" y="4684228"/>
            <a:ext cx="3275856" cy="2148925"/>
          </a:xfrm>
          <a:prstGeom prst="rect">
            <a:avLst/>
          </a:prstGeom>
        </p:spPr>
      </p:pic>
      <p:sp>
        <p:nvSpPr>
          <p:cNvPr id="17" name="Slide Number Placeholder 16">
            <a:extLst>
              <a:ext uri="{FF2B5EF4-FFF2-40B4-BE49-F238E27FC236}">
                <a16:creationId xmlns:a16="http://schemas.microsoft.com/office/drawing/2014/main" id="{2611C908-DA3B-B746-8E5D-B65430BCA218}"/>
              </a:ext>
            </a:extLst>
          </p:cNvPr>
          <p:cNvSpPr>
            <a:spLocks noGrp="1"/>
          </p:cNvSpPr>
          <p:nvPr>
            <p:ph type="sldNum" sz="quarter" idx="12"/>
          </p:nvPr>
        </p:nvSpPr>
        <p:spPr/>
        <p:txBody>
          <a:bodyPr/>
          <a:lstStyle/>
          <a:p>
            <a:pPr>
              <a:defRPr/>
            </a:pPr>
            <a:fld id="{16AAA047-8AEF-4C69-86C3-C9A280890182}" type="slidenum">
              <a:rPr lang="fr-FR" smtClean="0"/>
              <a:pPr>
                <a:defRPr/>
              </a:pPr>
              <a:t>8</a:t>
            </a:fld>
            <a:endParaRPr lang="fr-FR"/>
          </a:p>
        </p:txBody>
      </p:sp>
      <p:sp>
        <p:nvSpPr>
          <p:cNvPr id="18" name="AutoShape 7">
            <a:extLst>
              <a:ext uri="{FF2B5EF4-FFF2-40B4-BE49-F238E27FC236}">
                <a16:creationId xmlns:a16="http://schemas.microsoft.com/office/drawing/2014/main" id="{2D7C295A-6F67-9F47-97CD-3358BF9822DD}"/>
              </a:ext>
            </a:extLst>
          </p:cNvPr>
          <p:cNvSpPr>
            <a:spLocks noChangeArrowheads="1"/>
          </p:cNvSpPr>
          <p:nvPr/>
        </p:nvSpPr>
        <p:spPr bwMode="auto">
          <a:xfrm>
            <a:off x="1403648" y="2312702"/>
            <a:ext cx="6638013" cy="643571"/>
          </a:xfrm>
          <a:prstGeom prst="flowChartAlternateProcess">
            <a:avLst/>
          </a:prstGeom>
          <a:solidFill>
            <a:srgbClr val="FFFF00"/>
          </a:solidFill>
          <a:ln w="57150">
            <a:solidFill>
              <a:srgbClr val="FF0000"/>
            </a:solidFill>
            <a:miter lim="800000"/>
            <a:headEnd/>
            <a:tailEnd/>
          </a:ln>
        </p:spPr>
        <p:txBody>
          <a:bodyPr anchor="ctr" anchorCtr="1"/>
          <a:lstStyle/>
          <a:p>
            <a:pPr algn="ctr"/>
            <a:r>
              <a:rPr lang="en-US" b="1" dirty="0"/>
              <a:t>BM@N Preliminary results</a:t>
            </a:r>
          </a:p>
          <a:p>
            <a:pPr algn="ctr"/>
            <a:r>
              <a:rPr lang="en-US" dirty="0"/>
              <a:t>𝛬 hyperon production in 4 </a:t>
            </a:r>
            <a:r>
              <a:rPr lang="en-US" dirty="0" err="1"/>
              <a:t>AGeV</a:t>
            </a:r>
            <a:r>
              <a:rPr lang="en-US" dirty="0"/>
              <a:t> C + C, Al, Cu interactions</a:t>
            </a:r>
          </a:p>
        </p:txBody>
      </p:sp>
      <p:pic>
        <p:nvPicPr>
          <p:cNvPr id="6" name="Picture 5">
            <a:extLst>
              <a:ext uri="{FF2B5EF4-FFF2-40B4-BE49-F238E27FC236}">
                <a16:creationId xmlns:a16="http://schemas.microsoft.com/office/drawing/2014/main" id="{31DA394C-DE05-3C41-9988-D58A3B30AA20}"/>
              </a:ext>
            </a:extLst>
          </p:cNvPr>
          <p:cNvPicPr>
            <a:picLocks noChangeAspect="1"/>
          </p:cNvPicPr>
          <p:nvPr/>
        </p:nvPicPr>
        <p:blipFill>
          <a:blip r:embed="rId4"/>
          <a:stretch>
            <a:fillRect/>
          </a:stretch>
        </p:blipFill>
        <p:spPr>
          <a:xfrm>
            <a:off x="5796136" y="3016761"/>
            <a:ext cx="2831066" cy="1967552"/>
          </a:xfrm>
          <a:prstGeom prst="rect">
            <a:avLst/>
          </a:prstGeom>
        </p:spPr>
      </p:pic>
      <p:pic>
        <p:nvPicPr>
          <p:cNvPr id="4" name="Picture 3">
            <a:extLst>
              <a:ext uri="{FF2B5EF4-FFF2-40B4-BE49-F238E27FC236}">
                <a16:creationId xmlns:a16="http://schemas.microsoft.com/office/drawing/2014/main" id="{A9829E33-B5DB-AF44-84C0-6D6928600F71}"/>
              </a:ext>
            </a:extLst>
          </p:cNvPr>
          <p:cNvPicPr>
            <a:picLocks noChangeAspect="1"/>
          </p:cNvPicPr>
          <p:nvPr/>
        </p:nvPicPr>
        <p:blipFill rotWithShape="1">
          <a:blip r:embed="rId5"/>
          <a:srcRect l="2619" t="1794" r="2619" b="647"/>
          <a:stretch/>
        </p:blipFill>
        <p:spPr>
          <a:xfrm>
            <a:off x="4464548" y="4843673"/>
            <a:ext cx="2843756" cy="2014327"/>
          </a:xfrm>
          <a:prstGeom prst="rect">
            <a:avLst/>
          </a:prstGeom>
        </p:spPr>
      </p:pic>
      <p:sp>
        <p:nvSpPr>
          <p:cNvPr id="5" name="TextBox 4">
            <a:extLst>
              <a:ext uri="{FF2B5EF4-FFF2-40B4-BE49-F238E27FC236}">
                <a16:creationId xmlns:a16="http://schemas.microsoft.com/office/drawing/2014/main" id="{553C2360-C191-DF49-8FF4-C9D6986F2AF4}"/>
              </a:ext>
            </a:extLst>
          </p:cNvPr>
          <p:cNvSpPr txBox="1"/>
          <p:nvPr/>
        </p:nvSpPr>
        <p:spPr>
          <a:xfrm>
            <a:off x="5148064" y="4984313"/>
            <a:ext cx="760144" cy="261610"/>
          </a:xfrm>
          <a:prstGeom prst="rect">
            <a:avLst/>
          </a:prstGeom>
          <a:noFill/>
        </p:spPr>
        <p:txBody>
          <a:bodyPr wrap="none" rtlCol="0">
            <a:spAutoFit/>
          </a:bodyPr>
          <a:lstStyle/>
          <a:p>
            <a:r>
              <a:rPr lang="en-US" sz="1100" dirty="0"/>
              <a:t>C+C, MB</a:t>
            </a:r>
          </a:p>
        </p:txBody>
      </p:sp>
    </p:spTree>
    <p:extLst>
      <p:ext uri="{BB962C8B-B14F-4D97-AF65-F5344CB8AC3E}">
        <p14:creationId xmlns:p14="http://schemas.microsoft.com/office/powerpoint/2010/main" val="38333746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18"/>
          <p:cNvSpPr>
            <a:spLocks noGrp="1" noChangeArrowheads="1"/>
          </p:cNvSpPr>
          <p:nvPr>
            <p:ph type="title"/>
          </p:nvPr>
        </p:nvSpPr>
        <p:spPr bwMode="auto">
          <a:xfrm>
            <a:off x="179512" y="156372"/>
            <a:ext cx="8712968" cy="1421950"/>
          </a:xfrm>
          <a:prstGeom prst="roundRect">
            <a:avLst>
              <a:gd name="adj" fmla="val 16667"/>
            </a:avLst>
          </a:prstGeom>
          <a:solidFill>
            <a:srgbClr val="000090"/>
          </a:solidFill>
          <a:ln w="38100">
            <a:solidFill>
              <a:srgbClr val="FF0000"/>
            </a:solidFill>
            <a:round/>
            <a:headEnd/>
            <a:tailEnd/>
          </a:ln>
          <a:effectLst/>
        </p:spPr>
        <p:txBody>
          <a:bodyPr wrap="square" lIns="0" tIns="0" rIns="0" bIns="0" anchor="ctr">
            <a:spAutoFit/>
          </a:bodyPr>
          <a:lstStyle/>
          <a:p>
            <a:pPr>
              <a:lnSpc>
                <a:spcPct val="120000"/>
              </a:lnSpc>
              <a:spcAft>
                <a:spcPts val="1200"/>
              </a:spcAft>
            </a:pPr>
            <a:r>
              <a:rPr lang="en-US" sz="3600" u="sng" dirty="0">
                <a:solidFill>
                  <a:srgbClr val="FFFF00"/>
                </a:solidFill>
              </a:rPr>
              <a:t>General considerations on JINR participation in the LHC experiments</a:t>
            </a:r>
          </a:p>
        </p:txBody>
      </p:sp>
      <p:sp>
        <p:nvSpPr>
          <p:cNvPr id="2" name="TextBox 1"/>
          <p:cNvSpPr txBox="1"/>
          <p:nvPr/>
        </p:nvSpPr>
        <p:spPr>
          <a:xfrm>
            <a:off x="324085" y="1675997"/>
            <a:ext cx="8579296" cy="5139869"/>
          </a:xfrm>
          <a:prstGeom prst="rect">
            <a:avLst/>
          </a:prstGeom>
          <a:noFill/>
          <a:ln>
            <a:noFill/>
          </a:ln>
        </p:spPr>
        <p:txBody>
          <a:bodyPr wrap="square" rtlCol="0">
            <a:spAutoFit/>
          </a:bodyPr>
          <a:lstStyle/>
          <a:p>
            <a:pPr marL="285750" indent="-285750">
              <a:spcAft>
                <a:spcPts val="1200"/>
              </a:spcAft>
              <a:buFont typeface="Wingdings" charset="2"/>
              <a:buChar char="u"/>
            </a:pPr>
            <a:r>
              <a:rPr lang="en-US" sz="1600" dirty="0"/>
              <a:t>Currently, each one of the three LHC themes, ALICE, ATLAS and CMS, has two associated projects, one devoted to operations and physics analysis and the other focused on detector upgrade and R&amp;D, with substantial overlap of the JINR personnel involved in the two projects. </a:t>
            </a:r>
          </a:p>
          <a:p>
            <a:pPr marL="285750" indent="-285750">
              <a:spcAft>
                <a:spcPts val="1200"/>
              </a:spcAft>
              <a:buFont typeface="Wingdings" charset="2"/>
              <a:buChar char="u"/>
            </a:pPr>
            <a:r>
              <a:rPr lang="en-US" sz="1600" dirty="0"/>
              <a:t>The PAC considers that the separation into two projects is not justified and recommends that the JINR Directorate consider </a:t>
            </a:r>
            <a:r>
              <a:rPr lang="en-US" sz="1600" b="1" dirty="0"/>
              <a:t>unifying the two activities </a:t>
            </a:r>
            <a:r>
              <a:rPr lang="en-US" sz="1600" dirty="0"/>
              <a:t>into one single project in order to better monitor and regulate the execution of the so far distinct projects.</a:t>
            </a:r>
          </a:p>
          <a:p>
            <a:pPr marL="285750" indent="-285750">
              <a:spcAft>
                <a:spcPts val="1200"/>
              </a:spcAft>
              <a:buFont typeface="Wingdings" charset="2"/>
              <a:buChar char="u"/>
            </a:pPr>
            <a:r>
              <a:rPr lang="en-US" sz="1600" dirty="0"/>
              <a:t>The PAC found it very convenient and useful to </a:t>
            </a:r>
            <a:r>
              <a:rPr lang="en-US" sz="1600" b="1" dirty="0"/>
              <a:t>simultaneously review </a:t>
            </a:r>
            <a:r>
              <a:rPr lang="en-US" sz="1600" dirty="0"/>
              <a:t>the three LHC projects at the same PAC meeting and thus decided to approve them for the same period of time so as to keep synchronized their future submission and review cycles. </a:t>
            </a:r>
          </a:p>
          <a:p>
            <a:pPr marL="285750" indent="-285750">
              <a:spcAft>
                <a:spcPts val="1200"/>
              </a:spcAft>
              <a:buFont typeface="Wingdings" charset="2"/>
              <a:buChar char="u"/>
            </a:pPr>
            <a:r>
              <a:rPr lang="en-US" sz="1600" dirty="0"/>
              <a:t>In general, the PAC proposes to have a thorough yearly review of each LHC experiment, with oral presentation at the January meetings, and a short written report at the June meetings just pointing to the progress in the fulfilment of the milestones of relevance for the JINR groups.</a:t>
            </a:r>
          </a:p>
          <a:p>
            <a:pPr marL="285750" indent="-285750">
              <a:spcAft>
                <a:spcPts val="1200"/>
              </a:spcAft>
              <a:buFont typeface="Wingdings" charset="2"/>
              <a:buChar char="u"/>
            </a:pPr>
            <a:r>
              <a:rPr lang="en-US" sz="1600" dirty="0"/>
              <a:t>The PAC requested from each LHC experiment to present at the next PAC meeting of a project-plan/timeline over the next 4 years indicating who is going to work on each subproject together with a series of milestones and deliverables to be used by the PAC to monitor and regulate the execution of the whole project.  </a:t>
            </a:r>
          </a:p>
        </p:txBody>
      </p:sp>
      <p:sp>
        <p:nvSpPr>
          <p:cNvPr id="3" name="TextBox 2">
            <a:extLst>
              <a:ext uri="{FF2B5EF4-FFF2-40B4-BE49-F238E27FC236}">
                <a16:creationId xmlns:a16="http://schemas.microsoft.com/office/drawing/2014/main" id="{62E81BE6-85E6-0F43-8206-7109C66907B8}"/>
              </a:ext>
            </a:extLst>
          </p:cNvPr>
          <p:cNvSpPr txBox="1"/>
          <p:nvPr/>
        </p:nvSpPr>
        <p:spPr>
          <a:xfrm>
            <a:off x="7380312" y="404664"/>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168295028"/>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39484</TotalTime>
  <Words>2142</Words>
  <Application>Microsoft Macintosh PowerPoint</Application>
  <PresentationFormat>On-screen Show (4:3)</PresentationFormat>
  <Paragraphs>194</Paragraphs>
  <Slides>17</Slides>
  <Notes>15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Arial</vt:lpstr>
      <vt:lpstr>Calibri</vt:lpstr>
      <vt:lpstr>Symbol</vt:lpstr>
      <vt:lpstr>Wingdings</vt:lpstr>
      <vt:lpstr>Thème Office</vt:lpstr>
      <vt:lpstr>PowerPoint Presentation</vt:lpstr>
      <vt:lpstr>Outline</vt:lpstr>
      <vt:lpstr>51st PAC-PP highlights: NICA </vt:lpstr>
      <vt:lpstr>PowerPoint Presentation</vt:lpstr>
      <vt:lpstr>PowerPoint Presentation</vt:lpstr>
      <vt:lpstr>51st PAC-PP highlights: MPD  </vt:lpstr>
      <vt:lpstr>MPD simulations  </vt:lpstr>
      <vt:lpstr>51st PAC-PP highlights: BM@N</vt:lpstr>
      <vt:lpstr>General considerations on JINR participation in the LHC experiments</vt:lpstr>
      <vt:lpstr>Recommendations on projects approved for completion in 2019 and proposed for continuation </vt:lpstr>
      <vt:lpstr> Proposal of a new project </vt:lpstr>
      <vt:lpstr>Scientific Council (I)</vt:lpstr>
      <vt:lpstr>Scientific Council (II)</vt:lpstr>
      <vt:lpstr>Scientific Council (III)</vt:lpstr>
      <vt:lpstr>Recent Developments</vt:lpstr>
      <vt:lpstr>52st PAC-PP agenda February 3-4, 2020</vt:lpstr>
      <vt:lpstr>PowerPoint Presentation</vt:lpstr>
    </vt:vector>
  </TitlesOfParts>
  <Company>cea</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Informations on the implementation of the PAC 31st meeting and on the work towards optimization of the research programme</dc:title>
  <dc:creator>egle</dc:creator>
  <cp:lastModifiedBy>Itzhak Tserruya</cp:lastModifiedBy>
  <cp:revision>1062</cp:revision>
  <cp:lastPrinted>2013-01-21T16:58:15Z</cp:lastPrinted>
  <dcterms:created xsi:type="dcterms:W3CDTF">2010-01-13T11:24:08Z</dcterms:created>
  <dcterms:modified xsi:type="dcterms:W3CDTF">2020-02-03T04:21:15Z</dcterms:modified>
</cp:coreProperties>
</file>